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308" r:id="rId6"/>
    <p:sldId id="800" r:id="rId7"/>
    <p:sldId id="475" r:id="rId8"/>
    <p:sldId id="824" r:id="rId9"/>
    <p:sldId id="809" r:id="rId10"/>
    <p:sldId id="699" r:id="rId11"/>
    <p:sldId id="353" r:id="rId12"/>
    <p:sldId id="595" r:id="rId13"/>
    <p:sldId id="685" r:id="rId14"/>
    <p:sldId id="686" r:id="rId15"/>
    <p:sldId id="283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2A10"/>
    <a:srgbClr val="A5541F"/>
    <a:srgbClr val="2A5726"/>
    <a:srgbClr val="53C93D"/>
    <a:srgbClr val="003417"/>
    <a:srgbClr val="40853B"/>
    <a:srgbClr val="1C4885"/>
    <a:srgbClr val="488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04" autoAdjust="0"/>
    <p:restoredTop sz="86772" autoAdjust="0"/>
  </p:normalViewPr>
  <p:slideViewPr>
    <p:cSldViewPr snapToGrid="0">
      <p:cViewPr varScale="1">
        <p:scale>
          <a:sx n="58" d="100"/>
          <a:sy n="58" d="100"/>
        </p:scale>
        <p:origin x="-1108" y="-32"/>
      </p:cViewPr>
      <p:guideLst>
        <p:guide orient="horz" pos="2328"/>
        <p:guide pos="3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c:spPr>
          <c:explosion val="9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bubble3D val="0"/>
            <c:spPr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Lbls>
            <c:delete val="1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BCB5CCC-2AF4-4750-940C-1D9BFD50EE4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6E5102C-B5D4-43E5-AF16-3760D6DF518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E5102C-B5D4-43E5-AF16-3760D6DF51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E5102C-B5D4-43E5-AF16-3760D6DF51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E5102C-B5D4-43E5-AF16-3760D6DF51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4BFA2-F7B1-499A-A0B7-FC15F9227E6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53FEE-A315-4C3A-A34C-E769B602E5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0ECBE-784B-4FC1-A99A-3EE8854DA3C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8618D-FDE6-4A7E-96BE-305A143306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94398-CA28-4830-A6FB-EFA15DE935B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45842-DE51-45A1-8AE9-F5019D2F46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5"/>
            <a:ext cx="7315200" cy="566740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253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3865"/>
            </a:lvl1pPr>
            <a:lvl2pPr marL="565785" indent="0">
              <a:buNone/>
              <a:defRPr sz="3465"/>
            </a:lvl2pPr>
            <a:lvl3pPr marL="1130935" indent="0">
              <a:buNone/>
              <a:defRPr sz="2935"/>
            </a:lvl3pPr>
            <a:lvl4pPr marL="1696085" indent="0">
              <a:buNone/>
              <a:defRPr sz="2535"/>
            </a:lvl4pPr>
            <a:lvl5pPr marL="2261235" indent="0">
              <a:buNone/>
              <a:defRPr sz="2535"/>
            </a:lvl5pPr>
            <a:lvl6pPr marL="2827020" indent="0">
              <a:buNone/>
              <a:defRPr sz="2535"/>
            </a:lvl6pPr>
            <a:lvl7pPr marL="3392805" indent="0">
              <a:buNone/>
              <a:defRPr sz="2535"/>
            </a:lvl7pPr>
            <a:lvl8pPr marL="3957320" indent="0">
              <a:buNone/>
              <a:defRPr sz="2535"/>
            </a:lvl8pPr>
            <a:lvl9pPr marL="4523105" indent="0">
              <a:buNone/>
              <a:defRPr sz="2535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5"/>
            <a:ext cx="7315200" cy="80486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735"/>
            </a:lvl1pPr>
            <a:lvl2pPr marL="565785" indent="0">
              <a:buNone/>
              <a:defRPr sz="1465"/>
            </a:lvl2pPr>
            <a:lvl3pPr marL="1130935" indent="0">
              <a:buNone/>
              <a:defRPr sz="1335"/>
            </a:lvl3pPr>
            <a:lvl4pPr marL="1696085" indent="0">
              <a:buNone/>
              <a:defRPr sz="1065"/>
            </a:lvl4pPr>
            <a:lvl5pPr marL="2261235" indent="0">
              <a:buNone/>
              <a:defRPr sz="1065"/>
            </a:lvl5pPr>
            <a:lvl6pPr marL="2827020" indent="0">
              <a:buNone/>
              <a:defRPr sz="1065"/>
            </a:lvl6pPr>
            <a:lvl7pPr marL="3392805" indent="0">
              <a:buNone/>
              <a:defRPr sz="1065"/>
            </a:lvl7pPr>
            <a:lvl8pPr marL="3957320" indent="0">
              <a:buNone/>
              <a:defRPr sz="1065"/>
            </a:lvl8pPr>
            <a:lvl9pPr marL="4523105" indent="0">
              <a:buNone/>
              <a:defRPr sz="10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4895" y="116419"/>
            <a:ext cx="10942228" cy="648607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895" y="981227"/>
            <a:ext cx="10942228" cy="5373309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96162-A4BD-4FB2-9321-D2F498D1EE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A55DB-F8BB-4C76-AEB3-5F2C7011E9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15896"/>
            <a:ext cx="2734733" cy="6238875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24" y="115896"/>
            <a:ext cx="8005233" cy="6238875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93DEF-7D5B-4925-8484-CE30531DCDD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6215D-B9D9-499B-A1AF-F3895A48A1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D3DF7-4850-48DE-972C-9D03AA05BE2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1474B-729F-451A-987B-A75AFDC096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BE320-408D-401A-9E41-B8599A85666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4499C-394C-4B8D-BC0A-F12198D9D2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874D0-853F-4736-9AB9-108B3163EB7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7D4D9-6EEF-44B9-BC6D-8AD356EB58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433BC-6486-41DE-977C-8030CCC6111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61436-0B17-4DA7-8B39-A7E33EE52C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2150-9D3E-4636-BDF6-7746A18BAB3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2DD4C-CD7C-478F-9C32-70CD24F1A5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54DB-0895-4424-8859-330C925DE0A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14CB-5F33-4D72-ACE4-C5DA30DA73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A8F769-CEF5-4894-A661-602D16F7AECF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B0A8459-2DDB-47F0-AFCD-238B9C9CCB4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" y="0"/>
            <a:ext cx="12191239" cy="6857572"/>
          </a:xfrm>
          <a:prstGeom prst="rect">
            <a:avLst/>
          </a:prstGeom>
        </p:spPr>
      </p:pic>
      <p:sp>
        <p:nvSpPr>
          <p:cNvPr id="9" name="TextBox 6"/>
          <p:cNvSpPr>
            <a:spLocks noChangeArrowheads="1"/>
          </p:cNvSpPr>
          <p:nvPr userDrawn="1"/>
        </p:nvSpPr>
        <p:spPr bwMode="auto">
          <a:xfrm>
            <a:off x="10920079" y="474009"/>
            <a:ext cx="1234753" cy="10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>
            <a:spAutoFit/>
          </a:bodyPr>
          <a:lstStyle/>
          <a:p>
            <a:r>
              <a:rPr lang="zh-CN" altLang="zh-CN" sz="100" dirty="0" smtClean="0">
                <a:solidFill>
                  <a:srgbClr val="0070C0"/>
                </a:solidFill>
                <a:latin typeface="Microsoft JhengHei" panose="020B0604030504040204" pitchFamily="34" charset="-120"/>
                <a:ea typeface="楷体" panose="02010609060101010101" pitchFamily="49" charset="-122"/>
                <a:sym typeface="经典繁仿黑" pitchFamily="1" charset="-122"/>
              </a:rPr>
              <a:t>LOGO</a:t>
            </a:r>
            <a:endParaRPr lang="zh-CN" altLang="zh-CN" sz="100" dirty="0">
              <a:solidFill>
                <a:srgbClr val="0070C0"/>
              </a:solidFill>
              <a:latin typeface="Microsoft JhengHei" panose="020B0604030504040204" pitchFamily="34" charset="-120"/>
              <a:ea typeface="楷体" panose="02010609060101010101" pitchFamily="49" charset="-122"/>
              <a:sym typeface="经典繁仿黑" pitchFamily="1" charset="-122"/>
            </a:endParaRPr>
          </a:p>
        </p:txBody>
      </p:sp>
      <p:sp>
        <p:nvSpPr>
          <p:cNvPr id="10" name="直接连接符 10"/>
          <p:cNvSpPr>
            <a:spLocks noChangeShapeType="1"/>
          </p:cNvSpPr>
          <p:nvPr userDrawn="1"/>
        </p:nvSpPr>
        <p:spPr bwMode="auto">
          <a:xfrm>
            <a:off x="1" y="885488"/>
            <a:ext cx="10763621" cy="0"/>
          </a:xfrm>
          <a:prstGeom prst="line">
            <a:avLst/>
          </a:prstGeom>
          <a:noFill/>
          <a:ln w="12700" cap="flat" cmpd="sng">
            <a:solidFill>
              <a:srgbClr val="A5A5A5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6" tIns="45708" rIns="91416" bIns="45708"/>
          <a:lstStyle/>
          <a:p>
            <a:endParaRPr lang="zh-CN" altLang="en-US" sz="100"/>
          </a:p>
        </p:txBody>
      </p:sp>
      <p:sp>
        <p:nvSpPr>
          <p:cNvPr id="11" name="直接连接符 11"/>
          <p:cNvSpPr>
            <a:spLocks noChangeShapeType="1"/>
          </p:cNvSpPr>
          <p:nvPr userDrawn="1"/>
        </p:nvSpPr>
        <p:spPr bwMode="auto">
          <a:xfrm flipV="1">
            <a:off x="10763621" y="453688"/>
            <a:ext cx="0" cy="431800"/>
          </a:xfrm>
          <a:prstGeom prst="line">
            <a:avLst/>
          </a:prstGeom>
          <a:noFill/>
          <a:ln w="38100" cap="flat" cmpd="sng">
            <a:solidFill>
              <a:srgbClr val="A5A5A5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6" tIns="45708" rIns="91416" bIns="45708"/>
          <a:lstStyle/>
          <a:p>
            <a:endParaRPr lang="zh-CN" altLang="en-US" sz="100"/>
          </a:p>
        </p:txBody>
      </p:sp>
      <p:sp>
        <p:nvSpPr>
          <p:cNvPr id="12" name="直接连接符 12"/>
          <p:cNvSpPr>
            <a:spLocks noChangeShapeType="1"/>
          </p:cNvSpPr>
          <p:nvPr userDrawn="1"/>
        </p:nvSpPr>
        <p:spPr bwMode="auto">
          <a:xfrm flipV="1">
            <a:off x="10868059" y="596564"/>
            <a:ext cx="0" cy="288925"/>
          </a:xfrm>
          <a:prstGeom prst="line">
            <a:avLst/>
          </a:prstGeom>
          <a:noFill/>
          <a:ln w="38100" cap="flat" cmpd="sng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6" tIns="45708" rIns="91416" bIns="45708"/>
          <a:lstStyle/>
          <a:p>
            <a:endParaRPr lang="zh-CN" altLang="en-US" sz="100"/>
          </a:p>
        </p:txBody>
      </p:sp>
      <p:sp>
        <p:nvSpPr>
          <p:cNvPr id="18" name="矩形 7"/>
          <p:cNvSpPr>
            <a:spLocks noChangeArrowheads="1"/>
          </p:cNvSpPr>
          <p:nvPr userDrawn="1"/>
        </p:nvSpPr>
        <p:spPr bwMode="auto">
          <a:xfrm>
            <a:off x="0" y="6445251"/>
            <a:ext cx="12192000" cy="4191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1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矩形 8"/>
          <p:cNvSpPr>
            <a:spLocks noChangeArrowheads="1"/>
          </p:cNvSpPr>
          <p:nvPr userDrawn="1"/>
        </p:nvSpPr>
        <p:spPr bwMode="auto">
          <a:xfrm>
            <a:off x="0" y="6445251"/>
            <a:ext cx="1062039" cy="41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40" tIns="45720" rIns="91440" bIns="45720" anchor="ctr"/>
          <a:lstStyle/>
          <a:p>
            <a:pPr algn="ctr"/>
            <a:endParaRPr lang="zh-CN" altLang="zh-CN" sz="1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Freeform 40"/>
          <p:cNvSpPr>
            <a:spLocks noEditPoints="1"/>
          </p:cNvSpPr>
          <p:nvPr userDrawn="1"/>
        </p:nvSpPr>
        <p:spPr bwMode="auto">
          <a:xfrm>
            <a:off x="210931" y="118532"/>
            <a:ext cx="460447" cy="659245"/>
          </a:xfrm>
          <a:custGeom>
            <a:avLst/>
            <a:gdLst>
              <a:gd name="T0" fmla="*/ 173 w 579"/>
              <a:gd name="T1" fmla="*/ 818 h 857"/>
              <a:gd name="T2" fmla="*/ 551 w 579"/>
              <a:gd name="T3" fmla="*/ 818 h 857"/>
              <a:gd name="T4" fmla="*/ 571 w 579"/>
              <a:gd name="T5" fmla="*/ 838 h 857"/>
              <a:gd name="T6" fmla="*/ 551 w 579"/>
              <a:gd name="T7" fmla="*/ 857 h 857"/>
              <a:gd name="T8" fmla="*/ 173 w 579"/>
              <a:gd name="T9" fmla="*/ 857 h 857"/>
              <a:gd name="T10" fmla="*/ 153 w 579"/>
              <a:gd name="T11" fmla="*/ 838 h 857"/>
              <a:gd name="T12" fmla="*/ 173 w 579"/>
              <a:gd name="T13" fmla="*/ 818 h 857"/>
              <a:gd name="T14" fmla="*/ 181 w 579"/>
              <a:gd name="T15" fmla="*/ 632 h 857"/>
              <a:gd name="T16" fmla="*/ 389 w 579"/>
              <a:gd name="T17" fmla="*/ 290 h 857"/>
              <a:gd name="T18" fmla="*/ 462 w 579"/>
              <a:gd name="T19" fmla="*/ 334 h 857"/>
              <a:gd name="T20" fmla="*/ 255 w 579"/>
              <a:gd name="T21" fmla="*/ 676 h 857"/>
              <a:gd name="T22" fmla="*/ 181 w 579"/>
              <a:gd name="T23" fmla="*/ 632 h 857"/>
              <a:gd name="T24" fmla="*/ 35 w 579"/>
              <a:gd name="T25" fmla="*/ 543 h 857"/>
              <a:gd name="T26" fmla="*/ 243 w 579"/>
              <a:gd name="T27" fmla="*/ 201 h 857"/>
              <a:gd name="T28" fmla="*/ 316 w 579"/>
              <a:gd name="T29" fmla="*/ 245 h 857"/>
              <a:gd name="T30" fmla="*/ 108 w 579"/>
              <a:gd name="T31" fmla="*/ 587 h 857"/>
              <a:gd name="T32" fmla="*/ 35 w 579"/>
              <a:gd name="T33" fmla="*/ 543 h 857"/>
              <a:gd name="T34" fmla="*/ 2 w 579"/>
              <a:gd name="T35" fmla="*/ 820 h 857"/>
              <a:gd name="T36" fmla="*/ 22 w 579"/>
              <a:gd name="T37" fmla="*/ 650 h 857"/>
              <a:gd name="T38" fmla="*/ 165 w 579"/>
              <a:gd name="T39" fmla="*/ 736 h 857"/>
              <a:gd name="T40" fmla="*/ 24 w 579"/>
              <a:gd name="T41" fmla="*/ 833 h 857"/>
              <a:gd name="T42" fmla="*/ 2 w 579"/>
              <a:gd name="T43" fmla="*/ 820 h 857"/>
              <a:gd name="T44" fmla="*/ 299 w 579"/>
              <a:gd name="T45" fmla="*/ 106 h 857"/>
              <a:gd name="T46" fmla="*/ 269 w 579"/>
              <a:gd name="T47" fmla="*/ 156 h 857"/>
              <a:gd name="T48" fmla="*/ 488 w 579"/>
              <a:gd name="T49" fmla="*/ 289 h 857"/>
              <a:gd name="T50" fmla="*/ 519 w 579"/>
              <a:gd name="T51" fmla="*/ 239 h 857"/>
              <a:gd name="T52" fmla="*/ 299 w 579"/>
              <a:gd name="T53" fmla="*/ 106 h 857"/>
              <a:gd name="T54" fmla="*/ 346 w 579"/>
              <a:gd name="T55" fmla="*/ 30 h 857"/>
              <a:gd name="T56" fmla="*/ 412 w 579"/>
              <a:gd name="T57" fmla="*/ 14 h 857"/>
              <a:gd name="T58" fmla="*/ 549 w 579"/>
              <a:gd name="T59" fmla="*/ 97 h 857"/>
              <a:gd name="T60" fmla="*/ 566 w 579"/>
              <a:gd name="T61" fmla="*/ 163 h 857"/>
              <a:gd name="T62" fmla="*/ 547 w 579"/>
              <a:gd name="T63" fmla="*/ 194 h 857"/>
              <a:gd name="T64" fmla="*/ 327 w 579"/>
              <a:gd name="T65" fmla="*/ 61 h 857"/>
              <a:gd name="T66" fmla="*/ 346 w 579"/>
              <a:gd name="T67" fmla="*/ 30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9" h="857">
                <a:moveTo>
                  <a:pt x="173" y="818"/>
                </a:moveTo>
                <a:lnTo>
                  <a:pt x="551" y="818"/>
                </a:lnTo>
                <a:cubicBezTo>
                  <a:pt x="562" y="818"/>
                  <a:pt x="571" y="827"/>
                  <a:pt x="571" y="838"/>
                </a:cubicBezTo>
                <a:cubicBezTo>
                  <a:pt x="571" y="849"/>
                  <a:pt x="562" y="857"/>
                  <a:pt x="551" y="857"/>
                </a:cubicBezTo>
                <a:lnTo>
                  <a:pt x="173" y="857"/>
                </a:lnTo>
                <a:cubicBezTo>
                  <a:pt x="162" y="857"/>
                  <a:pt x="153" y="849"/>
                  <a:pt x="153" y="838"/>
                </a:cubicBezTo>
                <a:cubicBezTo>
                  <a:pt x="153" y="827"/>
                  <a:pt x="162" y="818"/>
                  <a:pt x="173" y="818"/>
                </a:cubicBezTo>
                <a:close/>
                <a:moveTo>
                  <a:pt x="181" y="632"/>
                </a:moveTo>
                <a:lnTo>
                  <a:pt x="389" y="290"/>
                </a:lnTo>
                <a:lnTo>
                  <a:pt x="462" y="334"/>
                </a:lnTo>
                <a:lnTo>
                  <a:pt x="255" y="676"/>
                </a:lnTo>
                <a:lnTo>
                  <a:pt x="181" y="632"/>
                </a:lnTo>
                <a:close/>
                <a:moveTo>
                  <a:pt x="35" y="543"/>
                </a:moveTo>
                <a:lnTo>
                  <a:pt x="243" y="201"/>
                </a:lnTo>
                <a:lnTo>
                  <a:pt x="316" y="245"/>
                </a:lnTo>
                <a:lnTo>
                  <a:pt x="108" y="587"/>
                </a:lnTo>
                <a:lnTo>
                  <a:pt x="35" y="543"/>
                </a:lnTo>
                <a:close/>
                <a:moveTo>
                  <a:pt x="2" y="820"/>
                </a:moveTo>
                <a:lnTo>
                  <a:pt x="22" y="650"/>
                </a:lnTo>
                <a:lnTo>
                  <a:pt x="165" y="736"/>
                </a:lnTo>
                <a:lnTo>
                  <a:pt x="24" y="833"/>
                </a:lnTo>
                <a:cubicBezTo>
                  <a:pt x="9" y="844"/>
                  <a:pt x="0" y="838"/>
                  <a:pt x="2" y="820"/>
                </a:cubicBezTo>
                <a:close/>
                <a:moveTo>
                  <a:pt x="299" y="106"/>
                </a:moveTo>
                <a:lnTo>
                  <a:pt x="269" y="156"/>
                </a:lnTo>
                <a:lnTo>
                  <a:pt x="488" y="289"/>
                </a:lnTo>
                <a:lnTo>
                  <a:pt x="519" y="239"/>
                </a:lnTo>
                <a:lnTo>
                  <a:pt x="299" y="106"/>
                </a:lnTo>
                <a:close/>
                <a:moveTo>
                  <a:pt x="346" y="30"/>
                </a:moveTo>
                <a:cubicBezTo>
                  <a:pt x="360" y="7"/>
                  <a:pt x="390" y="0"/>
                  <a:pt x="412" y="14"/>
                </a:cubicBezTo>
                <a:lnTo>
                  <a:pt x="549" y="97"/>
                </a:lnTo>
                <a:cubicBezTo>
                  <a:pt x="572" y="110"/>
                  <a:pt x="579" y="140"/>
                  <a:pt x="566" y="163"/>
                </a:cubicBezTo>
                <a:lnTo>
                  <a:pt x="547" y="194"/>
                </a:lnTo>
                <a:lnTo>
                  <a:pt x="327" y="61"/>
                </a:lnTo>
                <a:lnTo>
                  <a:pt x="346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91416" tIns="45708" rIns="91416" bIns="45708"/>
          <a:lstStyle/>
          <a:p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>
    <mc:Choice xmlns:p14="http://schemas.microsoft.com/office/powerpoint/2010/main" Requires="p14">
      <p:transition spd="slow" p14:dur="17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ldLvl="0" animBg="1"/>
      <p:bldP spid="11" grpId="0" bldLvl="0" animBg="1"/>
      <p:bldP spid="12" grpId="0" bldLvl="0" animBg="1"/>
      <p:bldP spid="13" grpId="0" bldLvl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65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  <a:cs typeface="宋体" panose="02010600030101010101" pitchFamily="2" charset="-122"/>
        </a:defRPr>
      </a:lvl9pPr>
    </p:titleStyle>
    <p:bodyStyle>
      <a:lvl1pPr marL="223520" indent="-223520" algn="l" rtl="0" eaLnBrk="0" fontAlgn="ctr" hangingPunct="0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535" b="1">
          <a:solidFill>
            <a:schemeClr val="tx1"/>
          </a:solidFill>
          <a:latin typeface="+mn-lt"/>
          <a:ea typeface="+mn-ea"/>
          <a:cs typeface="+mn-cs"/>
        </a:defRPr>
      </a:lvl1pPr>
      <a:lvl2pPr marL="668020" indent="-223520" algn="l" rtl="0" eaLnBrk="0" fontAlgn="ctr" hangingPunct="0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06805" indent="-215265" algn="l" rtl="0" eaLnBrk="0" fontAlgn="ctr" hangingPunct="0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865">
          <a:solidFill>
            <a:schemeClr val="tx1"/>
          </a:solidFill>
          <a:latin typeface="+mn-lt"/>
          <a:ea typeface="+mn-ea"/>
          <a:cs typeface="+mn-cs"/>
        </a:defRPr>
      </a:lvl3pPr>
      <a:lvl4pPr marL="1551940" indent="-223520" algn="l" rtl="0" eaLnBrk="0" fontAlgn="ctr" hangingPunct="0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735">
          <a:solidFill>
            <a:schemeClr val="tx1"/>
          </a:solidFill>
          <a:latin typeface="+mn-lt"/>
          <a:ea typeface="+mn-ea"/>
          <a:cs typeface="+mn-cs"/>
        </a:defRPr>
      </a:lvl4pPr>
      <a:lvl5pPr marL="2001520" indent="-226695" algn="l" rtl="0" eaLnBrk="0" fontAlgn="ctr" hangingPunct="0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65">
          <a:solidFill>
            <a:schemeClr val="tx1"/>
          </a:solidFill>
          <a:latin typeface="+mn-lt"/>
          <a:ea typeface="+mn-ea"/>
          <a:cs typeface="+mn-cs"/>
        </a:defRPr>
      </a:lvl5pPr>
      <a:lvl6pPr marL="2567940" indent="-227965" algn="l" rtl="0" fontAlgn="ctr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65">
          <a:solidFill>
            <a:schemeClr val="tx1"/>
          </a:solidFill>
          <a:latin typeface="+mn-lt"/>
          <a:ea typeface="+mn-ea"/>
          <a:cs typeface="+mn-cs"/>
        </a:defRPr>
      </a:lvl6pPr>
      <a:lvl7pPr marL="3133725" indent="-227965" algn="l" rtl="0" fontAlgn="ctr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65">
          <a:solidFill>
            <a:schemeClr val="tx1"/>
          </a:solidFill>
          <a:latin typeface="+mn-lt"/>
          <a:ea typeface="+mn-ea"/>
          <a:cs typeface="+mn-cs"/>
        </a:defRPr>
      </a:lvl7pPr>
      <a:lvl8pPr marL="3698240" indent="-227965" algn="l" rtl="0" fontAlgn="ctr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65">
          <a:solidFill>
            <a:schemeClr val="tx1"/>
          </a:solidFill>
          <a:latin typeface="+mn-lt"/>
          <a:ea typeface="+mn-ea"/>
          <a:cs typeface="+mn-cs"/>
        </a:defRPr>
      </a:lvl8pPr>
      <a:lvl9pPr marL="4264025" indent="-227965" algn="l" rtl="0" fontAlgn="ctr">
        <a:lnSpc>
          <a:spcPct val="120000"/>
        </a:lnSpc>
        <a:spcBef>
          <a:spcPts val="13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6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2pPr>
      <a:lvl3pPr marL="113093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3pPr>
      <a:lvl4pPr marL="169608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4pPr>
      <a:lvl5pPr marL="226123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5pPr>
      <a:lvl6pPr marL="2827020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6pPr>
      <a:lvl7pPr marL="339280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7pPr>
      <a:lvl8pPr marL="3957320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8pPr>
      <a:lvl9pPr marL="4523105" algn="l" defTabSz="1130935" rtl="0" eaLnBrk="1" latinLnBrk="0" hangingPunct="1">
        <a:defRPr sz="22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3.jpeg"/><Relationship Id="rId8" Type="http://schemas.openxmlformats.org/officeDocument/2006/relationships/image" Target="../media/image62.jpeg"/><Relationship Id="rId7" Type="http://schemas.openxmlformats.org/officeDocument/2006/relationships/image" Target="../media/image61.jpeg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70.jpeg"/><Relationship Id="rId15" Type="http://schemas.openxmlformats.org/officeDocument/2006/relationships/image" Target="../media/image69.jpeg"/><Relationship Id="rId14" Type="http://schemas.openxmlformats.org/officeDocument/2006/relationships/image" Target="../media/image68.jpeg"/><Relationship Id="rId13" Type="http://schemas.openxmlformats.org/officeDocument/2006/relationships/image" Target="../media/image67.jpeg"/><Relationship Id="rId12" Type="http://schemas.openxmlformats.org/officeDocument/2006/relationships/image" Target="../media/image66.jpeg"/><Relationship Id="rId11" Type="http://schemas.openxmlformats.org/officeDocument/2006/relationships/image" Target="../media/image65.jpeg"/><Relationship Id="rId10" Type="http://schemas.openxmlformats.org/officeDocument/2006/relationships/image" Target="../media/image64.jpeg"/><Relationship Id="rId1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9" Type="http://schemas.openxmlformats.org/officeDocument/2006/relationships/slideLayout" Target="../slideLayouts/slideLayout7.xml"/><Relationship Id="rId18" Type="http://schemas.openxmlformats.org/officeDocument/2006/relationships/image" Target="../media/image27.png"/><Relationship Id="rId17" Type="http://schemas.openxmlformats.org/officeDocument/2006/relationships/image" Target="../media/image26.png"/><Relationship Id="rId16" Type="http://schemas.openxmlformats.org/officeDocument/2006/relationships/image" Target="../media/image25.png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jpeg"/><Relationship Id="rId8" Type="http://schemas.openxmlformats.org/officeDocument/2006/relationships/image" Target="../media/image35.jpeg"/><Relationship Id="rId7" Type="http://schemas.openxmlformats.org/officeDocument/2006/relationships/image" Target="../media/image34.jpeg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39.jpeg"/><Relationship Id="rId11" Type="http://schemas.openxmlformats.org/officeDocument/2006/relationships/image" Target="../media/image38.jpeg"/><Relationship Id="rId10" Type="http://schemas.openxmlformats.org/officeDocument/2006/relationships/image" Target="../media/image37.jpeg"/><Relationship Id="rId1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jpeg"/><Relationship Id="rId8" Type="http://schemas.openxmlformats.org/officeDocument/2006/relationships/image" Target="../media/image47.jpeg"/><Relationship Id="rId7" Type="http://schemas.openxmlformats.org/officeDocument/2006/relationships/image" Target="../media/image46.jpeg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7" Type="http://schemas.openxmlformats.org/officeDocument/2006/relationships/notesSlide" Target="../notesSlides/notesSlide3.x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54.jpeg"/><Relationship Id="rId14" Type="http://schemas.openxmlformats.org/officeDocument/2006/relationships/image" Target="../media/image53.jpeg"/><Relationship Id="rId13" Type="http://schemas.openxmlformats.org/officeDocument/2006/relationships/image" Target="../media/image52.jpeg"/><Relationship Id="rId12" Type="http://schemas.openxmlformats.org/officeDocument/2006/relationships/image" Target="../media/image51.jpeg"/><Relationship Id="rId11" Type="http://schemas.openxmlformats.org/officeDocument/2006/relationships/image" Target="../media/image50.jpeg"/><Relationship Id="rId10" Type="http://schemas.openxmlformats.org/officeDocument/2006/relationships/image" Target="../media/image49.jpeg"/><Relationship Id="rId1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组合 13"/>
          <p:cNvGrpSpPr>
            <a:grpSpLocks noChangeAspect="1"/>
          </p:cNvGrpSpPr>
          <p:nvPr/>
        </p:nvGrpSpPr>
        <p:grpSpPr bwMode="auto">
          <a:xfrm>
            <a:off x="5702300" y="3957320"/>
            <a:ext cx="6489700" cy="3540760"/>
            <a:chOff x="-351111" y="0"/>
            <a:chExt cx="6218984" cy="3392960"/>
          </a:xfrm>
        </p:grpSpPr>
        <p:pic>
          <p:nvPicPr>
            <p:cNvPr id="15376" name="图片 1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6085" y="0"/>
              <a:ext cx="5861788" cy="18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7" name="图片 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51111" y="1702412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图片 1" descr="飞更远-带字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850" y="1007110"/>
            <a:ext cx="3025140" cy="3436620"/>
          </a:xfrm>
          <a:prstGeom prst="rect">
            <a:avLst/>
          </a:prstGeom>
        </p:spPr>
      </p:pic>
      <p:pic>
        <p:nvPicPr>
          <p:cNvPr id="3" name="图片 2" descr="734687cd64a770eab213dde19119b8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210" y="1039495"/>
            <a:ext cx="2934970" cy="33210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452745" y="3809365"/>
            <a:ext cx="9804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zh-CN" altLang="en-US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5" descr="莞贸争霸启动大会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52290" y="3951605"/>
            <a:ext cx="3209925" cy="1384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 descr="商盟2013年庆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78595" y="1341120"/>
            <a:ext cx="3099435" cy="1516380"/>
          </a:xfrm>
          <a:prstGeom prst="rect">
            <a:avLst/>
          </a:prstGeom>
        </p:spPr>
      </p:pic>
      <p:pic>
        <p:nvPicPr>
          <p:cNvPr id="25604" name="Picture 4" descr="DSC_00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3870" y="1341120"/>
            <a:ext cx="2385695" cy="144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130417高尔顿文化之旅图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17" y="1330008"/>
            <a:ext cx="2070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130417高尔顿文化之旅图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6613" y="1330325"/>
            <a:ext cx="23336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5" descr="莞贸争霸总结大会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5205" y="2646680"/>
            <a:ext cx="2245360" cy="132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3" descr="psbCA50GRL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13585" y="3953510"/>
            <a:ext cx="2338705" cy="134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L:\东莞网商商盟活动照片集\20111122商盟成立大会\精选1122\IMG_003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06930" y="2606040"/>
            <a:ext cx="2019935" cy="134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" descr="L:\东莞网商商盟活动照片集\20111122商盟成立大会\精选1122\IMG_008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26865" y="2646680"/>
            <a:ext cx="1958340" cy="130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L:\东莞网商商盟活动照片集\20111120拍摄MTV\精选1120\IMG_927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523490"/>
            <a:ext cx="2139950" cy="142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IMG_105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30565" y="2614930"/>
            <a:ext cx="2017395" cy="139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3" descr="E:\东莞网商商盟\商盟墙报20120306\论坛分享会\2012年5月15日颁奖典礼1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3952875"/>
            <a:ext cx="2057400" cy="137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3" descr="优秀讲师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440555" y="1330325"/>
            <a:ext cx="2393315" cy="151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62215" y="4008120"/>
            <a:ext cx="2872105" cy="137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4" descr="130119商盟东城相亲会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327005" y="4132580"/>
            <a:ext cx="1844040" cy="125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7[O9T[Z[G`HF~V~7X)9N)X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0327005" y="2687955"/>
            <a:ext cx="18510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0"/>
          <p:cNvSpPr txBox="1">
            <a:spLocks noChangeArrowheads="1"/>
          </p:cNvSpPr>
          <p:nvPr/>
        </p:nvSpPr>
        <p:spPr bwMode="auto">
          <a:xfrm>
            <a:off x="211455" y="307340"/>
            <a:ext cx="58470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商会合作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5560695"/>
            <a:ext cx="121932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accent5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一起学习、一起分享、一起成长、一起育人、一起行动、一起突破、一起</a:t>
            </a:r>
            <a:r>
              <a:rPr lang="en-US" altLang="zh-CN" sz="2000" b="1">
                <a:solidFill>
                  <a:schemeClr val="accent5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PK</a:t>
            </a:r>
            <a:r>
              <a:rPr lang="zh-CN" altLang="en-US" sz="2000" b="1">
                <a:solidFill>
                  <a:schemeClr val="accent5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、一起生活、一起欢庆</a:t>
            </a:r>
            <a:endParaRPr lang="zh-CN" altLang="en-US" sz="2000" b="1">
              <a:solidFill>
                <a:schemeClr val="accent5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accent5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我们在一起</a:t>
            </a:r>
            <a:endParaRPr lang="zh-CN" altLang="en-US" sz="2000" b="1">
              <a:solidFill>
                <a:schemeClr val="accent5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园区合作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20495" y="1767205"/>
            <a:ext cx="1781810" cy="17818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Oval 45"/>
          <p:cNvSpPr>
            <a:spLocks noChangeArrowheads="1"/>
          </p:cNvSpPr>
          <p:nvPr/>
        </p:nvSpPr>
        <p:spPr bwMode="auto">
          <a:xfrm>
            <a:off x="1516380" y="1863090"/>
            <a:ext cx="1597025" cy="15970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4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>
            <a:stCxn id="5" idx="4"/>
          </p:cNvCxnSpPr>
          <p:nvPr/>
        </p:nvCxnSpPr>
        <p:spPr>
          <a:xfrm>
            <a:off x="2299335" y="3549015"/>
            <a:ext cx="0" cy="4603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624330" y="3997325"/>
            <a:ext cx="1361440" cy="10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24330" y="4098290"/>
            <a:ext cx="1361440" cy="1016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952240" y="1767205"/>
            <a:ext cx="1781810" cy="17818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Group 30"/>
          <p:cNvGrpSpPr>
            <a:grpSpLocks noChangeAspect="1"/>
          </p:cNvGrpSpPr>
          <p:nvPr/>
        </p:nvGrpSpPr>
        <p:grpSpPr bwMode="auto">
          <a:xfrm rot="0">
            <a:off x="4041775" y="1864995"/>
            <a:ext cx="1600200" cy="1597025"/>
            <a:chOff x="2126" y="1657"/>
            <a:chExt cx="1008" cy="1006"/>
          </a:xfrm>
        </p:grpSpPr>
        <p:sp>
          <p:nvSpPr>
            <p:cNvPr id="21" name="AutoShape 29"/>
            <p:cNvSpPr>
              <a:spLocks noChangeAspect="1" noChangeArrowheads="1" noTextEdit="1"/>
            </p:cNvSpPr>
            <p:nvPr/>
          </p:nvSpPr>
          <p:spPr bwMode="auto">
            <a:xfrm>
              <a:off x="2126" y="1657"/>
              <a:ext cx="1006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Oval 31"/>
            <p:cNvSpPr>
              <a:spLocks noChangeArrowheads="1"/>
            </p:cNvSpPr>
            <p:nvPr/>
          </p:nvSpPr>
          <p:spPr bwMode="auto">
            <a:xfrm>
              <a:off x="2128" y="1657"/>
              <a:ext cx="1006" cy="1006"/>
            </a:xfrm>
            <a:prstGeom prst="ellipse">
              <a:avLst/>
            </a:prstGeom>
            <a:solidFill>
              <a:srgbClr val="5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en-US" altLang="zh-CN" sz="3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4855210" y="3532505"/>
            <a:ext cx="0" cy="4603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174490" y="3994785"/>
            <a:ext cx="1361440" cy="10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174490" y="4096385"/>
            <a:ext cx="1361440" cy="1016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200140" y="1765300"/>
            <a:ext cx="1781810" cy="17818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Group 24"/>
          <p:cNvGrpSpPr>
            <a:grpSpLocks noChangeAspect="1"/>
          </p:cNvGrpSpPr>
          <p:nvPr/>
        </p:nvGrpSpPr>
        <p:grpSpPr bwMode="auto">
          <a:xfrm rot="0">
            <a:off x="6302375" y="1864995"/>
            <a:ext cx="1597025" cy="1597025"/>
            <a:chOff x="3337" y="1657"/>
            <a:chExt cx="1006" cy="1006"/>
          </a:xfrm>
        </p:grpSpPr>
        <p:sp>
          <p:nvSpPr>
            <p:cNvPr id="32" name="AutoShape 23"/>
            <p:cNvSpPr>
              <a:spLocks noChangeAspect="1" noChangeArrowheads="1" noTextEdit="1"/>
            </p:cNvSpPr>
            <p:nvPr/>
          </p:nvSpPr>
          <p:spPr bwMode="auto">
            <a:xfrm>
              <a:off x="3337" y="1657"/>
              <a:ext cx="1006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25"/>
            <p:cNvSpPr>
              <a:spLocks noChangeArrowheads="1"/>
            </p:cNvSpPr>
            <p:nvPr/>
          </p:nvSpPr>
          <p:spPr bwMode="auto">
            <a:xfrm>
              <a:off x="3337" y="1657"/>
              <a:ext cx="1006" cy="1006"/>
            </a:xfrm>
            <a:prstGeom prst="ellipse">
              <a:avLst/>
            </a:prstGeom>
            <a:solidFill>
              <a:srgbClr val="0DA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</a:pPr>
              <a:endPara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7098665" y="3513455"/>
            <a:ext cx="0" cy="4603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6417945" y="4008755"/>
            <a:ext cx="1361440" cy="10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417945" y="4110355"/>
            <a:ext cx="1361440" cy="1016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8489315" y="1779905"/>
            <a:ext cx="1781810" cy="17818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Group 36"/>
          <p:cNvGrpSpPr>
            <a:grpSpLocks noChangeAspect="1"/>
          </p:cNvGrpSpPr>
          <p:nvPr/>
        </p:nvGrpSpPr>
        <p:grpSpPr bwMode="auto">
          <a:xfrm rot="0">
            <a:off x="8583295" y="1864995"/>
            <a:ext cx="1598295" cy="1600200"/>
            <a:chOff x="4637" y="1657"/>
            <a:chExt cx="1007" cy="1008"/>
          </a:xfrm>
        </p:grpSpPr>
        <p:sp>
          <p:nvSpPr>
            <p:cNvPr id="43" name="AutoShape 35"/>
            <p:cNvSpPr>
              <a:spLocks noChangeAspect="1" noChangeArrowheads="1" noTextEdit="1"/>
            </p:cNvSpPr>
            <p:nvPr/>
          </p:nvSpPr>
          <p:spPr bwMode="auto">
            <a:xfrm>
              <a:off x="4637" y="1657"/>
              <a:ext cx="1007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7"/>
            <p:cNvSpPr>
              <a:spLocks noChangeArrowheads="1"/>
            </p:cNvSpPr>
            <p:nvPr/>
          </p:nvSpPr>
          <p:spPr bwMode="auto">
            <a:xfrm>
              <a:off x="4637" y="1659"/>
              <a:ext cx="1007" cy="100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9404350" y="3536950"/>
            <a:ext cx="0" cy="4603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727440" y="3994785"/>
            <a:ext cx="1361440" cy="10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727440" y="4096385"/>
            <a:ext cx="1361440" cy="1016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647780" y="2417912"/>
            <a:ext cx="14687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个在线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59898" y="2412422"/>
            <a:ext cx="14687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人才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51"/>
          <p:cNvSpPr txBox="1"/>
          <p:nvPr/>
        </p:nvSpPr>
        <p:spPr>
          <a:xfrm>
            <a:off x="4106918" y="2424487"/>
            <a:ext cx="14687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个基地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51"/>
          <p:cNvSpPr txBox="1"/>
          <p:nvPr/>
        </p:nvSpPr>
        <p:spPr>
          <a:xfrm>
            <a:off x="1587238" y="2411152"/>
            <a:ext cx="14687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个圈子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1397635" y="4358640"/>
            <a:ext cx="180467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构建跨境电商产业生态圈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3701415" y="4358640"/>
            <a:ext cx="230822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实习实训基地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创新创业孵化基地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6360160" y="4358640"/>
            <a:ext cx="146875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培训人才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引进人才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输送人才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8620125" y="4358640"/>
            <a:ext cx="146875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教育在线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就业在线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人才在线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创业在线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32075" y="354013"/>
            <a:ext cx="74818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0" name="组合 13"/>
          <p:cNvGrpSpPr>
            <a:grpSpLocks noChangeAspect="1"/>
          </p:cNvGrpSpPr>
          <p:nvPr/>
        </p:nvGrpSpPr>
        <p:grpSpPr bwMode="auto">
          <a:xfrm>
            <a:off x="6807200" y="1069340"/>
            <a:ext cx="5578475" cy="3481388"/>
            <a:chOff x="0" y="0"/>
            <a:chExt cx="5324473" cy="3322983"/>
          </a:xfrm>
        </p:grpSpPr>
        <p:pic>
          <p:nvPicPr>
            <p:cNvPr id="39943" name="图片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4" name="图片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41" name="文本框 12"/>
          <p:cNvSpPr txBox="1">
            <a:spLocks noChangeArrowheads="1"/>
          </p:cNvSpPr>
          <p:nvPr/>
        </p:nvSpPr>
        <p:spPr bwMode="auto">
          <a:xfrm>
            <a:off x="-183515" y="762635"/>
            <a:ext cx="1219263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b="1" dirty="0" smtClean="0">
                <a:solidFill>
                  <a:srgbClr val="1C4885"/>
                </a:solidFill>
                <a:latin typeface="微软雅黑" panose="020B0503020204020204" charset="-122"/>
                <a:ea typeface="微软雅黑" panose="020B0503020204020204" charset="-122"/>
              </a:rPr>
              <a:t>让人才更有价值</a:t>
            </a:r>
            <a:endParaRPr lang="zh-CN" altLang="en-US" sz="7200" b="1" dirty="0">
              <a:solidFill>
                <a:srgbClr val="1C488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1086485" y="2950845"/>
            <a:ext cx="4559935" cy="107632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张腾先 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校企部      主任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手机/微信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188 2582 2610</a:t>
            </a:r>
            <a:endParaRPr lang="en-US" altLang="zh-CN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265" y="4272915"/>
            <a:ext cx="2306955" cy="2276475"/>
          </a:xfrm>
          <a:prstGeom prst="rect">
            <a:avLst/>
          </a:prstGeom>
        </p:spPr>
      </p:pic>
      <p:sp>
        <p:nvSpPr>
          <p:cNvPr id="11" name="文本框 5"/>
          <p:cNvSpPr txBox="1"/>
          <p:nvPr/>
        </p:nvSpPr>
        <p:spPr>
          <a:xfrm>
            <a:off x="6813550" y="2933700"/>
            <a:ext cx="4632325" cy="107632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r>
              <a:rPr lang="zh-CN" altLang="en-US" sz="4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曾  艳 </a:t>
            </a:r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校企部         专员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手机/微信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138 2924 3569</a:t>
            </a:r>
            <a:endParaRPr lang="en-US" altLang="zh-CN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2045" y="4265295"/>
            <a:ext cx="2276475" cy="2284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发展历程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66712" y="1961070"/>
            <a:ext cx="10376622" cy="5051858"/>
            <a:chOff x="1966712" y="1961070"/>
            <a:chExt cx="10376622" cy="5051858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1966712" y="6027312"/>
              <a:ext cx="1974224" cy="985616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4991726" y="5231312"/>
              <a:ext cx="597705" cy="29840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6677576" y="4409532"/>
              <a:ext cx="597705" cy="29840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8316946" y="3599378"/>
              <a:ext cx="597705" cy="29840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0059287" y="1961070"/>
              <a:ext cx="2284047" cy="109122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8894978" y="2397172"/>
            <a:ext cx="1119541" cy="1119541"/>
            <a:chOff x="8894978" y="2397172"/>
            <a:chExt cx="1119541" cy="1119541"/>
          </a:xfrm>
          <a:solidFill>
            <a:srgbClr val="1C4885"/>
          </a:solidFill>
        </p:grpSpPr>
        <p:sp>
          <p:nvSpPr>
            <p:cNvPr id="33" name="矩形 32"/>
            <p:cNvSpPr/>
            <p:nvPr/>
          </p:nvSpPr>
          <p:spPr>
            <a:xfrm rot="2700000">
              <a:off x="8894978" y="2397172"/>
              <a:ext cx="1119541" cy="111954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文本框 17"/>
            <p:cNvSpPr txBox="1"/>
            <p:nvPr/>
          </p:nvSpPr>
          <p:spPr>
            <a:xfrm>
              <a:off x="8900796" y="2681477"/>
              <a:ext cx="11084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爆发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252683" y="3749303"/>
            <a:ext cx="1108449" cy="723900"/>
            <a:chOff x="7252683" y="3749303"/>
            <a:chExt cx="1108449" cy="723900"/>
          </a:xfrm>
        </p:grpSpPr>
        <p:sp>
          <p:nvSpPr>
            <p:cNvPr id="36" name="矩形 35"/>
            <p:cNvSpPr/>
            <p:nvPr/>
          </p:nvSpPr>
          <p:spPr>
            <a:xfrm rot="2700000">
              <a:off x="7454124" y="3749303"/>
              <a:ext cx="723900" cy="723900"/>
            </a:xfrm>
            <a:prstGeom prst="rect">
              <a:avLst/>
            </a:prstGeom>
            <a:solidFill>
              <a:srgbClr val="1C4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文本框 18"/>
            <p:cNvSpPr txBox="1"/>
            <p:nvPr/>
          </p:nvSpPr>
          <p:spPr>
            <a:xfrm>
              <a:off x="7252683" y="3926917"/>
              <a:ext cx="11084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壮大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592079" y="4559457"/>
            <a:ext cx="1108449" cy="723900"/>
            <a:chOff x="5592079" y="4559457"/>
            <a:chExt cx="1108449" cy="723900"/>
          </a:xfrm>
        </p:grpSpPr>
        <p:sp>
          <p:nvSpPr>
            <p:cNvPr id="39" name="矩形 38"/>
            <p:cNvSpPr/>
            <p:nvPr/>
          </p:nvSpPr>
          <p:spPr>
            <a:xfrm rot="2700000">
              <a:off x="5790872" y="4559457"/>
              <a:ext cx="723900" cy="723900"/>
            </a:xfrm>
            <a:prstGeom prst="rect">
              <a:avLst/>
            </a:prstGeom>
            <a:solidFill>
              <a:srgbClr val="1C4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文本框 19"/>
            <p:cNvSpPr txBox="1"/>
            <p:nvPr/>
          </p:nvSpPr>
          <p:spPr>
            <a:xfrm>
              <a:off x="5592079" y="4736582"/>
              <a:ext cx="11084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发展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883277" y="5378622"/>
            <a:ext cx="1108449" cy="723900"/>
            <a:chOff x="3883277" y="5378622"/>
            <a:chExt cx="1108449" cy="723900"/>
          </a:xfrm>
        </p:grpSpPr>
        <p:sp>
          <p:nvSpPr>
            <p:cNvPr id="42" name="矩形 41"/>
            <p:cNvSpPr/>
            <p:nvPr/>
          </p:nvSpPr>
          <p:spPr>
            <a:xfrm rot="2700000">
              <a:off x="4090861" y="5378622"/>
              <a:ext cx="723900" cy="723900"/>
            </a:xfrm>
            <a:prstGeom prst="rect">
              <a:avLst/>
            </a:prstGeom>
            <a:solidFill>
              <a:srgbClr val="1C4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文本框 20"/>
            <p:cNvSpPr txBox="1"/>
            <p:nvPr/>
          </p:nvSpPr>
          <p:spPr>
            <a:xfrm>
              <a:off x="3883277" y="5540517"/>
              <a:ext cx="11084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成立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597655" y="1129548"/>
            <a:ext cx="4385310" cy="1064260"/>
            <a:chOff x="5300170" y="1216047"/>
            <a:chExt cx="4385310" cy="106426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6147840" y="2249464"/>
              <a:ext cx="2614411" cy="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矩形 45"/>
            <p:cNvSpPr/>
            <p:nvPr/>
          </p:nvSpPr>
          <p:spPr>
            <a:xfrm>
              <a:off x="5300170" y="1635147"/>
              <a:ext cx="438531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2020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月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注册成立广东飞更远网络科技有限公司     </a:t>
              </a:r>
              <a:endPara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在线教育平台、在线实习就业平台、在线创新创业平台上线！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文本框 35"/>
            <p:cNvSpPr txBox="1"/>
            <p:nvPr/>
          </p:nvSpPr>
          <p:spPr>
            <a:xfrm>
              <a:off x="6584737" y="1216047"/>
              <a:ext cx="1817689" cy="461665"/>
            </a:xfrm>
            <a:prstGeom prst="rect">
              <a:avLst/>
            </a:prstGeom>
            <a:solidFill>
              <a:srgbClr val="1C488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2020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－未来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991726" y="2341572"/>
            <a:ext cx="3056137" cy="1042467"/>
            <a:chOff x="4460375" y="2329215"/>
            <a:chExt cx="3056137" cy="104246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4702936" y="3371682"/>
              <a:ext cx="2614411" cy="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4460375" y="2729653"/>
              <a:ext cx="3056137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E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系列服务升级</a:t>
              </a:r>
              <a:endPara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合作高校达</a:t>
              </a: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150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多家、合作企业达</a:t>
              </a: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700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多家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文本框 36"/>
            <p:cNvSpPr txBox="1"/>
            <p:nvPr/>
          </p:nvSpPr>
          <p:spPr>
            <a:xfrm>
              <a:off x="4977763" y="2329215"/>
              <a:ext cx="1966747" cy="461665"/>
            </a:xfrm>
            <a:prstGeom prst="rect">
              <a:avLst/>
            </a:prstGeom>
            <a:solidFill>
              <a:srgbClr val="1C488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2018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－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2019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87320" y="3383915"/>
            <a:ext cx="3249295" cy="1441120"/>
            <a:chOff x="2709760" y="3299054"/>
            <a:chExt cx="3066021" cy="1243035"/>
          </a:xfrm>
        </p:grpSpPr>
        <p:sp>
          <p:nvSpPr>
            <p:cNvPr id="55" name="矩形 54"/>
            <p:cNvSpPr/>
            <p:nvPr/>
          </p:nvSpPr>
          <p:spPr>
            <a:xfrm>
              <a:off x="2709760" y="3507998"/>
              <a:ext cx="3066021" cy="103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  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跨境电商人才招聘和培训平台上线。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校企合作：“定制班”、“校中企”</a:t>
              </a:r>
              <a:b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</a:b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874136" y="3299054"/>
              <a:ext cx="2614411" cy="1114524"/>
              <a:chOff x="2874136" y="3299054"/>
              <a:chExt cx="2614411" cy="1114524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2874136" y="4413578"/>
                <a:ext cx="2614411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文本框 37"/>
              <p:cNvSpPr txBox="1"/>
              <p:nvPr/>
            </p:nvSpPr>
            <p:spPr>
              <a:xfrm>
                <a:off x="3256475" y="3299054"/>
                <a:ext cx="1976521" cy="397095"/>
              </a:xfrm>
              <a:prstGeom prst="rect">
                <a:avLst/>
              </a:prstGeom>
              <a:solidFill>
                <a:srgbClr val="1C4885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2016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－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2017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232507" y="4499802"/>
            <a:ext cx="3581486" cy="1066474"/>
            <a:chOff x="232507" y="4499802"/>
            <a:chExt cx="3581486" cy="1066474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936162" y="5560185"/>
              <a:ext cx="2614411" cy="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矩形 61"/>
            <p:cNvSpPr/>
            <p:nvPr/>
          </p:nvSpPr>
          <p:spPr>
            <a:xfrm>
              <a:off x="232507" y="4921116"/>
              <a:ext cx="3581486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2014</a:t>
              </a: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年注册成立在一起电商</a:t>
              </a:r>
              <a:endPara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跨境电商人才培训和输送服务</a:t>
              </a:r>
              <a:endPara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文本框 38"/>
            <p:cNvSpPr txBox="1"/>
            <p:nvPr/>
          </p:nvSpPr>
          <p:spPr>
            <a:xfrm>
              <a:off x="1014835" y="4499802"/>
              <a:ext cx="1975184" cy="461665"/>
            </a:xfrm>
            <a:prstGeom prst="rect">
              <a:avLst/>
            </a:prstGeom>
            <a:solidFill>
              <a:srgbClr val="1C488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2014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－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2015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5" name="组合 13"/>
          <p:cNvGrpSpPr>
            <a:grpSpLocks noChangeAspect="1"/>
          </p:cNvGrpSpPr>
          <p:nvPr/>
        </p:nvGrpSpPr>
        <p:grpSpPr bwMode="auto">
          <a:xfrm>
            <a:off x="6597721" y="3468511"/>
            <a:ext cx="5582214" cy="3336361"/>
            <a:chOff x="-149615" y="138428"/>
            <a:chExt cx="5328042" cy="3184555"/>
          </a:xfrm>
        </p:grpSpPr>
        <p:pic>
          <p:nvPicPr>
            <p:cNvPr id="66" name="图片 1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-149615" y="138428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图片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创始团队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231574"/>
            <a:ext cx="12192000" cy="3626426"/>
          </a:xfrm>
          <a:prstGeom prst="rect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36355" y="1565351"/>
            <a:ext cx="2446020" cy="5014595"/>
            <a:chOff x="1262826" y="1688123"/>
            <a:chExt cx="2446020" cy="5014595"/>
          </a:xfrm>
        </p:grpSpPr>
        <p:sp>
          <p:nvSpPr>
            <p:cNvPr id="7" name="矩形 6"/>
            <p:cNvSpPr/>
            <p:nvPr/>
          </p:nvSpPr>
          <p:spPr>
            <a:xfrm>
              <a:off x="1407408" y="1688123"/>
              <a:ext cx="2133600" cy="93784"/>
            </a:xfrm>
            <a:prstGeom prst="rect">
              <a:avLst/>
            </a:prstGeom>
            <a:solidFill>
              <a:srgbClr val="53B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3"/>
            <p:cNvSpPr txBox="1"/>
            <p:nvPr/>
          </p:nvSpPr>
          <p:spPr>
            <a:xfrm>
              <a:off x="1492016" y="4064736"/>
              <a:ext cx="1964384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创始合伙人 董事长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林镜福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62826" y="4949483"/>
              <a:ext cx="2446020" cy="175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曾任西班牙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Resol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 Group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中国区总经理，现任斯迈特董事长，衡阳师范学院客座教授，授聘为百色学院、湖南人文科技学院、广西大学、清远工贸技术学院等多所高校的教研组的委员及副主任。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11127" y="1565478"/>
            <a:ext cx="2647950" cy="5013960"/>
            <a:chOff x="3542396" y="1688123"/>
            <a:chExt cx="2647950" cy="4762295"/>
          </a:xfrm>
        </p:grpSpPr>
        <p:sp>
          <p:nvSpPr>
            <p:cNvPr id="12" name="矩形 11"/>
            <p:cNvSpPr/>
            <p:nvPr/>
          </p:nvSpPr>
          <p:spPr>
            <a:xfrm>
              <a:off x="3798915" y="1688123"/>
              <a:ext cx="2133600" cy="93784"/>
            </a:xfrm>
            <a:prstGeom prst="rect">
              <a:avLst/>
            </a:prstGeom>
            <a:solidFill>
              <a:srgbClr val="53B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4"/>
            <p:cNvSpPr txBox="1"/>
            <p:nvPr/>
          </p:nvSpPr>
          <p:spPr>
            <a:xfrm>
              <a:off x="3817965" y="3948332"/>
              <a:ext cx="2133600" cy="78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创始合伙人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CEO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董军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542396" y="4785183"/>
              <a:ext cx="2647950" cy="1665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阿里巴巴中供铁军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年老兵，是尚品国际、汉焱科技、在一起电商联合创始人及董事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  <a:r>
                <a:rPr lang="zh-CN" altLang="zh-CN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在企业顶层架构设计、商业模式优化及股权投融资方面拥有丰富的实战经验，同时擅长企业文化的构建和高绩效铁血战队的打造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12" descr="89ABC131-9ECD-4052-A1D1-62AA524C2631-2387-0000024E56978487_tmp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5063480" y="1786269"/>
            <a:ext cx="2137766" cy="21557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2" descr="C:\10.发展\在一起电商\IMG_1306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 bwMode="auto">
          <a:xfrm>
            <a:off x="1848279" y="1792556"/>
            <a:ext cx="2133600" cy="215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图片 26" descr="钟成华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8795" y="1792605"/>
            <a:ext cx="2133600" cy="21780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893417" y="1565478"/>
            <a:ext cx="2743835" cy="5290821"/>
            <a:chOff x="3553826" y="1688123"/>
            <a:chExt cx="2743835" cy="5025259"/>
          </a:xfrm>
        </p:grpSpPr>
        <p:sp>
          <p:nvSpPr>
            <p:cNvPr id="6" name="矩形 5"/>
            <p:cNvSpPr/>
            <p:nvPr/>
          </p:nvSpPr>
          <p:spPr>
            <a:xfrm>
              <a:off x="3798915" y="1688123"/>
              <a:ext cx="2133600" cy="93784"/>
            </a:xfrm>
            <a:prstGeom prst="rect">
              <a:avLst/>
            </a:prstGeom>
            <a:solidFill>
              <a:srgbClr val="53B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文本框 14"/>
            <p:cNvSpPr txBox="1"/>
            <p:nvPr/>
          </p:nvSpPr>
          <p:spPr>
            <a:xfrm>
              <a:off x="3817330" y="3948332"/>
              <a:ext cx="2133600" cy="78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创始合伙人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CTO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钟成华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553826" y="4785183"/>
              <a:ext cx="2743835" cy="192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曾任德国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SIEMENS-VDO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自动化部技术主管；美国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Aegis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工业软件亚太区高级咨询顾问；韩国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BISTel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工业软件中国区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IOT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技术顾问；国内知名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SAAS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数据协同平台黑湖智造华南区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负责人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；智能制造平台服务商均维科技创始人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公司定位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678734" y="1720243"/>
            <a:ext cx="2348263" cy="2354063"/>
          </a:xfrm>
          <a:prstGeom prst="ellipse">
            <a:avLst/>
          </a:prstGeom>
          <a:noFill/>
          <a:ln w="53975"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846955" y="1882140"/>
            <a:ext cx="5799455" cy="2030095"/>
          </a:xfrm>
          <a:prstGeom prst="rect">
            <a:avLst/>
          </a:prstGeom>
          <a:ln w="15875">
            <a:noFill/>
            <a:prstDash val="dashDot"/>
          </a:ln>
        </p:spPr>
        <p:txBody>
          <a:bodyPr wrap="square">
            <a:spAutoFit/>
          </a:bodyPr>
          <a:lstStyle/>
          <a:p>
            <a:pPr indent="431800"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职业教育云服务平台领导者</a:t>
            </a:r>
            <a:endParaRPr lang="zh-CN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31800"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人才就业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O2O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智能云平台</a:t>
            </a:r>
            <a:endParaRPr lang="zh-CN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31800"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政校企人才服务共同体</a:t>
            </a:r>
            <a:endParaRPr lang="zh-CN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6" name="PA_矩形 40"/>
          <p:cNvSpPr/>
          <p:nvPr>
            <p:custDataLst>
              <p:tags r:id="rId1"/>
            </p:custDataLst>
          </p:nvPr>
        </p:nvSpPr>
        <p:spPr>
          <a:xfrm>
            <a:off x="1474567" y="4453773"/>
            <a:ext cx="9171941" cy="1838850"/>
          </a:xfrm>
          <a:prstGeom prst="rect">
            <a:avLst/>
          </a:prstGeom>
          <a:solidFill>
            <a:srgbClr val="44546A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PA_矩形 41"/>
          <p:cNvSpPr/>
          <p:nvPr>
            <p:custDataLst>
              <p:tags r:id="rId2"/>
            </p:custDataLst>
          </p:nvPr>
        </p:nvSpPr>
        <p:spPr>
          <a:xfrm>
            <a:off x="1619250" y="4600575"/>
            <a:ext cx="8938895" cy="149161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平台成立近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，合作高校超过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150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所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，服务企业超过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5000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解决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超过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10000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名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大学生实习就业，创造不低于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400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亿元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的生产总值。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68" name="组合 22"/>
          <p:cNvGrpSpPr/>
          <p:nvPr/>
        </p:nvGrpSpPr>
        <p:grpSpPr>
          <a:xfrm>
            <a:off x="9924438" y="4398644"/>
            <a:ext cx="362099" cy="370130"/>
            <a:chOff x="10598063" y="1574617"/>
            <a:chExt cx="419550" cy="428856"/>
          </a:xfrm>
        </p:grpSpPr>
        <p:sp>
          <p:nvSpPr>
            <p:cNvPr id="69" name="矩形 38"/>
            <p:cNvSpPr/>
            <p:nvPr/>
          </p:nvSpPr>
          <p:spPr>
            <a:xfrm>
              <a:off x="10678569" y="1576540"/>
              <a:ext cx="339044" cy="426933"/>
            </a:xfrm>
            <a:custGeom>
              <a:avLst/>
              <a:gdLst>
                <a:gd name="connsiteX0" fmla="*/ 0 w 391324"/>
                <a:gd name="connsiteY0" fmla="*/ 0 h 492765"/>
                <a:gd name="connsiteX1" fmla="*/ 391324 w 391324"/>
                <a:gd name="connsiteY1" fmla="*/ 0 h 492765"/>
                <a:gd name="connsiteX2" fmla="*/ 391324 w 391324"/>
                <a:gd name="connsiteY2" fmla="*/ 492765 h 492765"/>
                <a:gd name="connsiteX3" fmla="*/ 0 w 391324"/>
                <a:gd name="connsiteY3" fmla="*/ 492765 h 492765"/>
                <a:gd name="connsiteX4" fmla="*/ 0 w 391324"/>
                <a:gd name="connsiteY4" fmla="*/ 0 h 492765"/>
                <a:gd name="connsiteX0-1" fmla="*/ 0 w 391324"/>
                <a:gd name="connsiteY0-2" fmla="*/ 0 h 492766"/>
                <a:gd name="connsiteX1-3" fmla="*/ 391324 w 391324"/>
                <a:gd name="connsiteY1-4" fmla="*/ 0 h 492766"/>
                <a:gd name="connsiteX2-5" fmla="*/ 391324 w 391324"/>
                <a:gd name="connsiteY2-6" fmla="*/ 492765 h 492766"/>
                <a:gd name="connsiteX3-7" fmla="*/ 198874 w 391324"/>
                <a:gd name="connsiteY3-8" fmla="*/ 492766 h 492766"/>
                <a:gd name="connsiteX4-9" fmla="*/ 0 w 391324"/>
                <a:gd name="connsiteY4-10" fmla="*/ 492765 h 492766"/>
                <a:gd name="connsiteX5" fmla="*/ 0 w 391324"/>
                <a:gd name="connsiteY5" fmla="*/ 0 h 492766"/>
                <a:gd name="connsiteX0-11" fmla="*/ 0 w 391324"/>
                <a:gd name="connsiteY0-12" fmla="*/ 0 h 492765"/>
                <a:gd name="connsiteX1-13" fmla="*/ 391324 w 391324"/>
                <a:gd name="connsiteY1-14" fmla="*/ 0 h 492765"/>
                <a:gd name="connsiteX2-15" fmla="*/ 391324 w 391324"/>
                <a:gd name="connsiteY2-16" fmla="*/ 492765 h 492765"/>
                <a:gd name="connsiteX3-17" fmla="*/ 198874 w 391324"/>
                <a:gd name="connsiteY3-18" fmla="*/ 307028 h 492765"/>
                <a:gd name="connsiteX4-19" fmla="*/ 0 w 391324"/>
                <a:gd name="connsiteY4-20" fmla="*/ 492765 h 492765"/>
                <a:gd name="connsiteX5-21" fmla="*/ 0 w 391324"/>
                <a:gd name="connsiteY5-22" fmla="*/ 0 h 492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391324" h="492765">
                  <a:moveTo>
                    <a:pt x="0" y="0"/>
                  </a:moveTo>
                  <a:lnTo>
                    <a:pt x="391324" y="0"/>
                  </a:lnTo>
                  <a:lnTo>
                    <a:pt x="391324" y="492765"/>
                  </a:lnTo>
                  <a:lnTo>
                    <a:pt x="198874" y="307028"/>
                  </a:lnTo>
                  <a:lnTo>
                    <a:pt x="0" y="49276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直角三角形 69"/>
            <p:cNvSpPr/>
            <p:nvPr/>
          </p:nvSpPr>
          <p:spPr>
            <a:xfrm rot="16200000">
              <a:off x="10598063" y="1574617"/>
              <a:ext cx="80505" cy="80505"/>
            </a:xfrm>
            <a:prstGeom prst="rtTriangle">
              <a:avLst/>
            </a:pr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1882101" y="1928009"/>
            <a:ext cx="1954872" cy="1954872"/>
          </a:xfrm>
          <a:custGeom>
            <a:avLst/>
            <a:gdLst>
              <a:gd name="T0" fmla="*/ 1363808 w 21600"/>
              <a:gd name="T1" fmla="*/ 2727616 h 21600"/>
              <a:gd name="T2" fmla="*/ 1363808 w 21600"/>
              <a:gd name="T3" fmla="*/ 2664350 h 21600"/>
              <a:gd name="T4" fmla="*/ 1363808 w 21600"/>
              <a:gd name="T5" fmla="*/ 2601085 h 21600"/>
              <a:gd name="T6" fmla="*/ 1363808 w 21600"/>
              <a:gd name="T7" fmla="*/ 26643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48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lnTo>
                  <a:pt x="10800" y="205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AutoShape 10"/>
          <p:cNvSpPr>
            <a:spLocks noChangeArrowheads="1"/>
          </p:cNvSpPr>
          <p:nvPr/>
        </p:nvSpPr>
        <p:spPr bwMode="auto">
          <a:xfrm>
            <a:off x="2009101" y="2055009"/>
            <a:ext cx="1954872" cy="1954872"/>
          </a:xfrm>
          <a:custGeom>
            <a:avLst/>
            <a:gdLst>
              <a:gd name="T0" fmla="*/ 1363808 w 21600"/>
              <a:gd name="T1" fmla="*/ 0 h 21600"/>
              <a:gd name="T2" fmla="*/ 1363682 w 21600"/>
              <a:gd name="T3" fmla="*/ 63266 h 21600"/>
              <a:gd name="T4" fmla="*/ 1363808 w 21600"/>
              <a:gd name="T5" fmla="*/ 126531 h 21600"/>
              <a:gd name="T6" fmla="*/ 1363934 w 21600"/>
              <a:gd name="T7" fmla="*/ 632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00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99" y="1002"/>
                </a:moveTo>
                <a:lnTo>
                  <a:pt x="10800" y="0"/>
                </a:lnTo>
                <a:lnTo>
                  <a:pt x="10799" y="10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Oval 11"/>
          <p:cNvSpPr>
            <a:spLocks noChangeArrowheads="1"/>
          </p:cNvSpPr>
          <p:nvPr/>
        </p:nvSpPr>
        <p:spPr bwMode="auto">
          <a:xfrm>
            <a:off x="2160368" y="2234756"/>
            <a:ext cx="1368924" cy="136892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 b="1">
              <a:solidFill>
                <a:srgbClr val="D93B2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2541351" y="2601266"/>
            <a:ext cx="636372" cy="63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780" tIns="17780" rIns="17780" bIns="17780" anchor="ctr"/>
          <a:lstStyle/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zh-CN" altLang="en-US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6" name="Oval 13"/>
          <p:cNvSpPr>
            <a:spLocks noChangeArrowheads="1"/>
          </p:cNvSpPr>
          <p:nvPr/>
        </p:nvSpPr>
        <p:spPr bwMode="auto">
          <a:xfrm>
            <a:off x="2943225" y="1522730"/>
            <a:ext cx="630555" cy="6305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Rectangle 14"/>
          <p:cNvSpPr>
            <a:spLocks noChangeArrowheads="1"/>
          </p:cNvSpPr>
          <p:nvPr/>
        </p:nvSpPr>
        <p:spPr bwMode="auto">
          <a:xfrm>
            <a:off x="2953385" y="1615440"/>
            <a:ext cx="610870" cy="4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970" tIns="13970" rIns="13970" bIns="13970" anchor="ctr"/>
          <a:lstStyle/>
          <a:p>
            <a:pPr algn="ctr" eaLnBrk="1" hangingPunct="1">
              <a:lnSpc>
                <a:spcPct val="100000"/>
              </a:lnSpc>
              <a:spcBef>
                <a:spcPts val="0"/>
              </a:spcBef>
              <a:spcAft>
                <a:spcPts val="35"/>
              </a:spcAft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高校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78" name="组合 58"/>
          <p:cNvGrpSpPr/>
          <p:nvPr/>
        </p:nvGrpSpPr>
        <p:grpSpPr>
          <a:xfrm>
            <a:off x="3573647" y="2087040"/>
            <a:ext cx="630303" cy="630303"/>
            <a:chOff x="12110" y="4510"/>
            <a:chExt cx="1350" cy="1350"/>
          </a:xfrm>
        </p:grpSpPr>
        <p:sp>
          <p:nvSpPr>
            <p:cNvPr id="79" name="Oval 15"/>
            <p:cNvSpPr>
              <a:spLocks noChangeArrowheads="1"/>
            </p:cNvSpPr>
            <p:nvPr/>
          </p:nvSpPr>
          <p:spPr bwMode="auto">
            <a:xfrm>
              <a:off x="12110" y="4510"/>
              <a:ext cx="1350" cy="1350"/>
            </a:xfrm>
            <a:prstGeom prst="ellipse">
              <a:avLst/>
            </a:prstGeom>
            <a:solidFill>
              <a:srgbClr val="445469"/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0" name="Rectangle 16"/>
            <p:cNvSpPr>
              <a:spLocks noChangeArrowheads="1"/>
            </p:cNvSpPr>
            <p:nvPr/>
          </p:nvSpPr>
          <p:spPr bwMode="auto">
            <a:xfrm>
              <a:off x="12110" y="4708"/>
              <a:ext cx="1350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35"/>
                </a:spcAft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学生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2" name="Oval 17"/>
          <p:cNvSpPr>
            <a:spLocks noChangeArrowheads="1"/>
          </p:cNvSpPr>
          <p:nvPr/>
        </p:nvSpPr>
        <p:spPr bwMode="auto">
          <a:xfrm>
            <a:off x="3623945" y="2901315"/>
            <a:ext cx="630555" cy="6305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Rectangle 18"/>
          <p:cNvSpPr>
            <a:spLocks noChangeArrowheads="1"/>
          </p:cNvSpPr>
          <p:nvPr/>
        </p:nvSpPr>
        <p:spPr bwMode="auto">
          <a:xfrm>
            <a:off x="3563620" y="2994025"/>
            <a:ext cx="750570" cy="4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970" tIns="13970" rIns="13970" bIns="13970" anchor="ctr"/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1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职业教育</a:t>
            </a:r>
            <a:endParaRPr lang="zh-CN" altLang="en-US" sz="11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84" name="组合 64"/>
          <p:cNvGrpSpPr/>
          <p:nvPr/>
        </p:nvGrpSpPr>
        <p:grpSpPr>
          <a:xfrm>
            <a:off x="3099497" y="3573565"/>
            <a:ext cx="633876" cy="630303"/>
            <a:chOff x="8019" y="4510"/>
            <a:chExt cx="1350" cy="1350"/>
          </a:xfrm>
        </p:grpSpPr>
        <p:sp>
          <p:nvSpPr>
            <p:cNvPr id="85" name="Oval 19"/>
            <p:cNvSpPr>
              <a:spLocks noChangeArrowheads="1"/>
            </p:cNvSpPr>
            <p:nvPr/>
          </p:nvSpPr>
          <p:spPr bwMode="auto">
            <a:xfrm>
              <a:off x="8019" y="4510"/>
              <a:ext cx="1350" cy="1350"/>
            </a:xfrm>
            <a:prstGeom prst="ellipse">
              <a:avLst/>
            </a:prstGeom>
            <a:solidFill>
              <a:srgbClr val="445469"/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6" name="Rectangle 20"/>
            <p:cNvSpPr>
              <a:spLocks noChangeArrowheads="1"/>
            </p:cNvSpPr>
            <p:nvPr/>
          </p:nvSpPr>
          <p:spPr bwMode="auto">
            <a:xfrm>
              <a:off x="8019" y="4708"/>
              <a:ext cx="1350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 eaLnBrk="1" hangingPunct="1">
                <a:lnSpc>
                  <a:spcPct val="90000"/>
                </a:lnSpc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zh-CN" altLang="en-US" sz="11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实习就业</a:t>
              </a:r>
              <a:endParaRPr lang="zh-CN" altLang="en-US" sz="11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" name="组合 58"/>
          <p:cNvGrpSpPr/>
          <p:nvPr/>
        </p:nvGrpSpPr>
        <p:grpSpPr>
          <a:xfrm>
            <a:off x="2009007" y="1522525"/>
            <a:ext cx="630303" cy="630303"/>
            <a:chOff x="12110" y="4510"/>
            <a:chExt cx="1350" cy="1350"/>
          </a:xfrm>
        </p:grpSpPr>
        <p:sp>
          <p:nvSpPr>
            <p:cNvPr id="3" name="Oval 15"/>
            <p:cNvSpPr>
              <a:spLocks noChangeArrowheads="1"/>
            </p:cNvSpPr>
            <p:nvPr/>
          </p:nvSpPr>
          <p:spPr bwMode="auto">
            <a:xfrm>
              <a:off x="12110" y="4510"/>
              <a:ext cx="1350" cy="1350"/>
            </a:xfrm>
            <a:prstGeom prst="ellipse">
              <a:avLst/>
            </a:prstGeom>
            <a:solidFill>
              <a:srgbClr val="445469"/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12110" y="4708"/>
              <a:ext cx="1350" cy="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35"/>
                </a:spcAft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企业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" name="Oval 17"/>
          <p:cNvSpPr>
            <a:spLocks noChangeArrowheads="1"/>
          </p:cNvSpPr>
          <p:nvPr/>
        </p:nvSpPr>
        <p:spPr bwMode="auto">
          <a:xfrm>
            <a:off x="2009140" y="3603625"/>
            <a:ext cx="630555" cy="6305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solidFill>
              <a:srgbClr val="FFFFFF"/>
            </a:solidFill>
            <a:round/>
          </a:ln>
        </p:spPr>
        <p:txBody>
          <a:bodyPr/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948815" y="3696335"/>
            <a:ext cx="750570" cy="4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970" tIns="13970" rIns="13970" bIns="13970" anchor="ctr"/>
          <a:p>
            <a:pPr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1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创新创业</a:t>
            </a:r>
            <a:endParaRPr lang="zh-CN" altLang="en-US" sz="11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54550" y="798195"/>
            <a:ext cx="65735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让人才更有价值</a:t>
            </a:r>
            <a:endParaRPr lang="zh-CN" altLang="en-US" sz="5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飞更远-带字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420" y="2303780"/>
            <a:ext cx="1000760" cy="1135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455" y="307340"/>
            <a:ext cx="348361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商业逻辑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椭圆形"/>
          <p:cNvSpPr>
            <a:spLocks noChangeArrowheads="1"/>
          </p:cNvSpPr>
          <p:nvPr/>
        </p:nvSpPr>
        <p:spPr bwMode="auto">
          <a:xfrm>
            <a:off x="2654300" y="95250"/>
            <a:ext cx="6823075" cy="669766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>
                <a:lumMod val="50000"/>
              </a:schemeClr>
            </a:solidFill>
            <a:prstDash val="sysDot"/>
            <a:miter lim="400000"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5" name="二维饼图"/>
          <p:cNvGraphicFramePr/>
          <p:nvPr/>
        </p:nvGraphicFramePr>
        <p:xfrm>
          <a:off x="3811380" y="1159556"/>
          <a:ext cx="4538887" cy="4538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数据报表"/>
          <p:cNvSpPr txBox="1">
            <a:spLocks noChangeArrowheads="1"/>
          </p:cNvSpPr>
          <p:nvPr/>
        </p:nvSpPr>
        <p:spPr bwMode="auto">
          <a:xfrm>
            <a:off x="8168225" y="3976338"/>
            <a:ext cx="1098057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人才双选会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0" name="发送"/>
          <p:cNvSpPr txBox="1">
            <a:spLocks noChangeArrowheads="1"/>
          </p:cNvSpPr>
          <p:nvPr/>
        </p:nvSpPr>
        <p:spPr bwMode="auto">
          <a:xfrm>
            <a:off x="8247569" y="2979516"/>
            <a:ext cx="892872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人力溯源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1" name="模版管理"/>
          <p:cNvSpPr txBox="1">
            <a:spLocks noChangeArrowheads="1"/>
          </p:cNvSpPr>
          <p:nvPr/>
        </p:nvSpPr>
        <p:spPr bwMode="auto">
          <a:xfrm>
            <a:off x="2970660" y="2982400"/>
            <a:ext cx="89287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考试题库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2" name="合同起草"/>
          <p:cNvSpPr txBox="1">
            <a:spLocks noChangeArrowheads="1"/>
          </p:cNvSpPr>
          <p:nvPr/>
        </p:nvSpPr>
        <p:spPr bwMode="auto">
          <a:xfrm>
            <a:off x="3311525" y="1853402"/>
            <a:ext cx="89287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直播课程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3" name="多维保护"/>
          <p:cNvSpPr txBox="1">
            <a:spLocks noChangeArrowheads="1"/>
          </p:cNvSpPr>
          <p:nvPr/>
        </p:nvSpPr>
        <p:spPr bwMode="auto">
          <a:xfrm>
            <a:off x="7521734" y="3370739"/>
            <a:ext cx="620395" cy="28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人才</a:t>
            </a:r>
            <a:r>
              <a:rPr lang="en-US" alt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AI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4" name="反欺诈"/>
          <p:cNvSpPr txBox="1">
            <a:spLocks noChangeArrowheads="1"/>
          </p:cNvSpPr>
          <p:nvPr/>
        </p:nvSpPr>
        <p:spPr bwMode="auto">
          <a:xfrm>
            <a:off x="6497798" y="4997926"/>
            <a:ext cx="960120" cy="28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销售与投资</a:t>
            </a:r>
            <a:endParaRPr lang="zh-CN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5" name="存证"/>
          <p:cNvSpPr txBox="1">
            <a:spLocks noChangeArrowheads="1"/>
          </p:cNvSpPr>
          <p:nvPr/>
        </p:nvSpPr>
        <p:spPr bwMode="auto">
          <a:xfrm>
            <a:off x="4737262" y="4992747"/>
            <a:ext cx="782320" cy="28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项目立项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6" name="归档查询"/>
          <p:cNvSpPr txBox="1">
            <a:spLocks noChangeArrowheads="1"/>
          </p:cNvSpPr>
          <p:nvPr/>
        </p:nvSpPr>
        <p:spPr bwMode="auto">
          <a:xfrm>
            <a:off x="3849847" y="3394551"/>
            <a:ext cx="960120" cy="28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非学历教育</a:t>
            </a:r>
            <a:endParaRPr lang="zh-CN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7" name="管理"/>
          <p:cNvSpPr txBox="1">
            <a:spLocks noChangeArrowheads="1"/>
          </p:cNvSpPr>
          <p:nvPr/>
        </p:nvSpPr>
        <p:spPr bwMode="auto">
          <a:xfrm>
            <a:off x="4897597" y="1822926"/>
            <a:ext cx="782320" cy="28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4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学历教育</a:t>
            </a:r>
            <a:endParaRPr lang="zh-CN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8" name="实名"/>
          <p:cNvSpPr txBox="1">
            <a:spLocks noChangeArrowheads="1"/>
          </p:cNvSpPr>
          <p:nvPr/>
        </p:nvSpPr>
        <p:spPr bwMode="auto">
          <a:xfrm>
            <a:off x="6494685" y="1825505"/>
            <a:ext cx="610744" cy="28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应聘者</a:t>
            </a:r>
            <a:endParaRPr lang="zh-CN" sz="14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19" name="AI"/>
          <p:cNvSpPr txBox="1">
            <a:spLocks noChangeArrowheads="1"/>
          </p:cNvSpPr>
          <p:nvPr/>
        </p:nvSpPr>
        <p:spPr bwMode="auto">
          <a:xfrm>
            <a:off x="7841111" y="1778604"/>
            <a:ext cx="89287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岗位发布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20" name="预警机制"/>
          <p:cNvSpPr txBox="1">
            <a:spLocks noChangeArrowheads="1"/>
          </p:cNvSpPr>
          <p:nvPr/>
        </p:nvSpPr>
        <p:spPr bwMode="auto">
          <a:xfrm>
            <a:off x="7162310" y="5380569"/>
            <a:ext cx="130324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校园文创商城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21" name="圆形"/>
          <p:cNvSpPr>
            <a:spLocks noChangeArrowheads="1"/>
          </p:cNvSpPr>
          <p:nvPr/>
        </p:nvSpPr>
        <p:spPr bwMode="auto">
          <a:xfrm>
            <a:off x="3028196" y="5021548"/>
            <a:ext cx="96837" cy="95250"/>
          </a:xfrm>
          <a:prstGeom prst="ellipse">
            <a:avLst/>
          </a:prstGeom>
          <a:solidFill>
            <a:srgbClr val="07938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" name="image32.png" descr="image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4638" y="1482725"/>
            <a:ext cx="3381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3" name="image34.png" descr="image3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388" y="3014663"/>
            <a:ext cx="338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4" name="image36.png" descr="image3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3384" y="4550859"/>
            <a:ext cx="3381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5" name="image37.png" descr="image3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303" y="2973333"/>
            <a:ext cx="4270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6" name="image38.png" descr="image3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92688" y="4622046"/>
            <a:ext cx="26352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9" name="在线协同"/>
          <p:cNvSpPr txBox="1">
            <a:spLocks noChangeArrowheads="1"/>
          </p:cNvSpPr>
          <p:nvPr/>
        </p:nvSpPr>
        <p:spPr bwMode="auto">
          <a:xfrm>
            <a:off x="4424067" y="1039502"/>
            <a:ext cx="88392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视频课程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0" name="印章管理"/>
          <p:cNvSpPr txBox="1">
            <a:spLocks noChangeArrowheads="1"/>
          </p:cNvSpPr>
          <p:nvPr/>
        </p:nvSpPr>
        <p:spPr bwMode="auto">
          <a:xfrm>
            <a:off x="3045534" y="4049553"/>
            <a:ext cx="89287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线下课程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1" name="资料筛选"/>
          <p:cNvSpPr txBox="1">
            <a:spLocks noChangeArrowheads="1"/>
          </p:cNvSpPr>
          <p:nvPr/>
        </p:nvSpPr>
        <p:spPr bwMode="auto">
          <a:xfrm>
            <a:off x="6714095" y="943916"/>
            <a:ext cx="687688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简历库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2" name="审批流程"/>
          <p:cNvSpPr txBox="1">
            <a:spLocks noChangeArrowheads="1"/>
          </p:cNvSpPr>
          <p:nvPr/>
        </p:nvSpPr>
        <p:spPr bwMode="auto">
          <a:xfrm>
            <a:off x="3797749" y="5359766"/>
            <a:ext cx="892871" cy="31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在线约单</a:t>
            </a:r>
            <a:endParaRPr lang="zh-CN" sz="1600" b="1" dirty="0"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3" name="圆形"/>
          <p:cNvSpPr>
            <a:spLocks noChangeArrowheads="1"/>
          </p:cNvSpPr>
          <p:nvPr/>
        </p:nvSpPr>
        <p:spPr bwMode="auto">
          <a:xfrm>
            <a:off x="2217738" y="2125663"/>
            <a:ext cx="977900" cy="976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App"/>
          <p:cNvSpPr txBox="1">
            <a:spLocks noChangeArrowheads="1"/>
          </p:cNvSpPr>
          <p:nvPr/>
        </p:nvSpPr>
        <p:spPr bwMode="auto">
          <a:xfrm>
            <a:off x="2265523" y="2455388"/>
            <a:ext cx="88392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培训机构</a:t>
            </a:r>
            <a:endParaRPr lang="zh-CN" altLang="en-US" sz="1600" b="1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5" name="圆形"/>
          <p:cNvSpPr>
            <a:spLocks noChangeArrowheads="1"/>
          </p:cNvSpPr>
          <p:nvPr/>
        </p:nvSpPr>
        <p:spPr bwMode="auto">
          <a:xfrm>
            <a:off x="3776663" y="5673725"/>
            <a:ext cx="977900" cy="9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Web/H5"/>
          <p:cNvSpPr txBox="1">
            <a:spLocks noChangeArrowheads="1"/>
          </p:cNvSpPr>
          <p:nvPr/>
        </p:nvSpPr>
        <p:spPr bwMode="auto">
          <a:xfrm>
            <a:off x="3925257" y="6083415"/>
            <a:ext cx="68072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投资人</a:t>
            </a:r>
            <a:endParaRPr lang="zh-CN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37" name="圆形"/>
          <p:cNvSpPr>
            <a:spLocks noChangeArrowheads="1"/>
          </p:cNvSpPr>
          <p:nvPr/>
        </p:nvSpPr>
        <p:spPr bwMode="auto">
          <a:xfrm>
            <a:off x="7524750" y="5683250"/>
            <a:ext cx="977900" cy="9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合作伙伴"/>
          <p:cNvSpPr txBox="1">
            <a:spLocks noChangeArrowheads="1"/>
          </p:cNvSpPr>
          <p:nvPr/>
        </p:nvSpPr>
        <p:spPr bwMode="auto">
          <a:xfrm>
            <a:off x="7682075" y="6014561"/>
            <a:ext cx="68072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合伙人</a:t>
            </a:r>
            <a:endParaRPr lang="zh-CN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pic>
        <p:nvPicPr>
          <p:cNvPr id="39" name="法律诉讼.png" descr="法律诉讼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026" y="2480468"/>
            <a:ext cx="4333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1" name="提醒.png" descr="提醒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35070" y="1243697"/>
            <a:ext cx="4667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2" name="管理 (1).png" descr="管理 (1)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03650" y="1395413"/>
            <a:ext cx="474662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3" name="人工智能.png" descr="人工智能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97816" y="559041"/>
            <a:ext cx="522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4" name="报表.png" descr="报表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95248" y="4860861"/>
            <a:ext cx="6111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5" name="审批流程.png" descr="审批流程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988" y="3497119"/>
            <a:ext cx="496888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6" name="34模板、框架-线性.png" descr="34模板、框架-线性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999" y="4939797"/>
            <a:ext cx="560388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7" name="资料.png" descr="资料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37" y="621681"/>
            <a:ext cx="3778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8" name="发送.png" descr="发送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68628" y="3566994"/>
            <a:ext cx="4270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50" name="image33.png" descr="image33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119688" y="1516063"/>
            <a:ext cx="338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1" name="圆形"/>
          <p:cNvSpPr>
            <a:spLocks noChangeArrowheads="1"/>
          </p:cNvSpPr>
          <p:nvPr/>
        </p:nvSpPr>
        <p:spPr bwMode="auto">
          <a:xfrm>
            <a:off x="8966200" y="2046288"/>
            <a:ext cx="977900" cy="9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开放平台"/>
          <p:cNvSpPr txBox="1">
            <a:spLocks noChangeArrowheads="1"/>
          </p:cNvSpPr>
          <p:nvPr/>
        </p:nvSpPr>
        <p:spPr bwMode="auto">
          <a:xfrm>
            <a:off x="9215598" y="2377600"/>
            <a:ext cx="47752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rPr>
              <a:t>企业</a:t>
            </a:r>
            <a:endParaRPr lang="zh-CN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Helvetica Neue"/>
              <a:sym typeface="Helvetica Neue"/>
            </a:endParaRPr>
          </a:p>
        </p:txBody>
      </p:sp>
      <p:sp>
        <p:nvSpPr>
          <p:cNvPr id="53" name="圆形"/>
          <p:cNvSpPr>
            <a:spLocks noChangeArrowheads="1"/>
          </p:cNvSpPr>
          <p:nvPr/>
        </p:nvSpPr>
        <p:spPr bwMode="auto">
          <a:xfrm>
            <a:off x="5541645" y="-80327"/>
            <a:ext cx="977900" cy="9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HR/CRM…"/>
          <p:cNvSpPr txBox="1">
            <a:spLocks noChangeArrowheads="1"/>
          </p:cNvSpPr>
          <p:nvPr/>
        </p:nvSpPr>
        <p:spPr bwMode="auto">
          <a:xfrm>
            <a:off x="5708015" y="250190"/>
            <a:ext cx="645160" cy="31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35718" tIns="35718" rIns="35718" bIns="35718" anchor="ctr">
            <a:spAutoFit/>
          </a:bodyPr>
          <a:lstStyle>
            <a:lvl1pPr defTabSz="409575"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  <a:lvl2pPr defTabSz="409575"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2pPr>
            <a:lvl3pPr defTabSz="409575"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3pPr>
            <a:lvl4pPr defTabSz="409575"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4pPr>
            <a:lvl5pPr defTabSz="409575"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5pPr>
            <a:lvl6pPr marL="457200" indent="1828800" defTabSz="409575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6pPr>
            <a:lvl7pPr marL="914400" indent="1828800" defTabSz="409575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7pPr>
            <a:lvl8pPr marL="1371600" indent="1828800" defTabSz="409575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8pPr>
            <a:lvl9pPr marL="1828800" indent="1828800" defTabSz="409575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9pPr>
          </a:lstStyle>
          <a:p>
            <a:pPr algn="ctr" latinLnBrk="0"/>
            <a:r>
              <a:rPr 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高校</a:t>
            </a:r>
            <a:endParaRPr 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6" name="成组"/>
          <p:cNvGrpSpPr/>
          <p:nvPr/>
        </p:nvGrpSpPr>
        <p:grpSpPr bwMode="auto">
          <a:xfrm>
            <a:off x="4478338" y="2018756"/>
            <a:ext cx="3207716" cy="3110458"/>
            <a:chOff x="11700" y="1043"/>
            <a:chExt cx="3207842" cy="3110524"/>
          </a:xfrm>
        </p:grpSpPr>
        <p:sp>
          <p:nvSpPr>
            <p:cNvPr id="57" name="圆形"/>
            <p:cNvSpPr>
              <a:spLocks noChangeArrowheads="1"/>
            </p:cNvSpPr>
            <p:nvPr/>
          </p:nvSpPr>
          <p:spPr bwMode="auto">
            <a:xfrm>
              <a:off x="297951" y="79293"/>
              <a:ext cx="2664623" cy="266462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1A2849"/>
              </a:solidFill>
              <a:miter lim="400000"/>
            </a:ln>
          </p:spPr>
          <p:txBody>
            <a:bodyPr lIns="35718" tIns="35718" rIns="35718" bIns="35718" anchor="ctr"/>
            <a:lstStyle/>
            <a:p>
              <a:pPr algn="ctr" defTabSz="409575" latinLnBrk="0"/>
              <a:endParaRPr lang="zh-CN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圆形"/>
            <p:cNvSpPr>
              <a:spLocks noChangeArrowheads="1"/>
            </p:cNvSpPr>
            <p:nvPr/>
          </p:nvSpPr>
          <p:spPr bwMode="auto">
            <a:xfrm>
              <a:off x="1132093" y="2115229"/>
              <a:ext cx="996339" cy="996338"/>
            </a:xfrm>
            <a:prstGeom prst="ellipse">
              <a:avLst/>
            </a:prstGeom>
            <a:solidFill>
              <a:srgbClr val="192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5718" tIns="35718" rIns="35718" bIns="35718" anchor="ctr"/>
            <a:lstStyle/>
            <a:p>
              <a:pPr algn="ctr" defTabSz="409575" latinLnBrk="0"/>
              <a:endParaRPr lang="zh-CN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签后"/>
            <p:cNvSpPr txBox="1">
              <a:spLocks noChangeArrowheads="1"/>
            </p:cNvSpPr>
            <p:nvPr/>
          </p:nvSpPr>
          <p:spPr bwMode="auto">
            <a:xfrm>
              <a:off x="1125221" y="2452443"/>
              <a:ext cx="985559" cy="347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35718" tIns="35718" rIns="35718" bIns="35718" anchor="ctr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1pPr>
              <a:lvl2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2pPr>
              <a:lvl3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3pPr>
              <a:lvl4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4pPr>
              <a:lvl5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5pPr>
              <a:lvl6pPr marL="4572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6pPr>
              <a:lvl7pPr marL="9144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7pPr>
              <a:lvl8pPr marL="13716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8pPr>
              <a:lvl9pPr marL="18288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9pPr>
            </a:lstStyle>
            <a:p>
              <a:pPr algn="ctr" latinLnBrk="0"/>
              <a:r>
                <a:rPr lang="zh-CN" altLang="en-US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Helvetica Neue"/>
                  <a:sym typeface="Helvetica Neue"/>
                </a:rPr>
                <a:t>创新创业</a:t>
              </a:r>
              <a:endParaRPr lang="zh-CN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endParaRPr>
            </a:p>
          </p:txBody>
        </p:sp>
        <p:sp>
          <p:nvSpPr>
            <p:cNvPr id="60" name="圆形"/>
            <p:cNvSpPr>
              <a:spLocks noChangeArrowheads="1"/>
            </p:cNvSpPr>
            <p:nvPr/>
          </p:nvSpPr>
          <p:spPr bwMode="auto">
            <a:xfrm>
              <a:off x="2219064" y="194671"/>
              <a:ext cx="996339" cy="996338"/>
            </a:xfrm>
            <a:prstGeom prst="ellipse">
              <a:avLst/>
            </a:prstGeom>
            <a:solidFill>
              <a:srgbClr val="192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5718" tIns="35718" rIns="35718" bIns="35718" anchor="ctr"/>
            <a:lstStyle/>
            <a:p>
              <a:pPr algn="ctr" defTabSz="409575" latinLnBrk="0"/>
              <a:endParaRPr lang="zh-CN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签中"/>
            <p:cNvSpPr txBox="1">
              <a:spLocks noChangeArrowheads="1"/>
            </p:cNvSpPr>
            <p:nvPr/>
          </p:nvSpPr>
          <p:spPr bwMode="auto">
            <a:xfrm>
              <a:off x="2233983" y="505037"/>
              <a:ext cx="985559" cy="347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35718" tIns="35718" rIns="35718" bIns="35718" anchor="ctr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1pPr>
              <a:lvl2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2pPr>
              <a:lvl3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3pPr>
              <a:lvl4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4pPr>
              <a:lvl5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5pPr>
              <a:lvl6pPr marL="4572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6pPr>
              <a:lvl7pPr marL="9144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7pPr>
              <a:lvl8pPr marL="13716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8pPr>
              <a:lvl9pPr marL="18288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9pPr>
            </a:lstStyle>
            <a:p>
              <a:pPr algn="ctr" latinLnBrk="0"/>
              <a:r>
                <a:rPr lang="zh-CN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Helvetica Neue"/>
                  <a:sym typeface="Helvetica Neue"/>
                </a:rPr>
                <a:t>人才就业</a:t>
              </a:r>
              <a:endParaRPr lang="zh-CN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endParaRPr>
            </a:p>
          </p:txBody>
        </p:sp>
        <p:sp>
          <p:nvSpPr>
            <p:cNvPr id="62" name="圆形"/>
            <p:cNvSpPr>
              <a:spLocks noChangeArrowheads="1"/>
            </p:cNvSpPr>
            <p:nvPr/>
          </p:nvSpPr>
          <p:spPr bwMode="auto">
            <a:xfrm>
              <a:off x="11700" y="194671"/>
              <a:ext cx="996339" cy="996338"/>
            </a:xfrm>
            <a:prstGeom prst="ellipse">
              <a:avLst/>
            </a:prstGeom>
            <a:solidFill>
              <a:srgbClr val="192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5718" tIns="35718" rIns="35718" bIns="35718" anchor="ctr"/>
            <a:lstStyle/>
            <a:p>
              <a:pPr algn="ctr" defTabSz="409575" latinLnBrk="0"/>
              <a:endParaRPr lang="zh-CN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签前"/>
            <p:cNvSpPr txBox="1">
              <a:spLocks noChangeArrowheads="1"/>
            </p:cNvSpPr>
            <p:nvPr/>
          </p:nvSpPr>
          <p:spPr bwMode="auto">
            <a:xfrm>
              <a:off x="17092" y="530287"/>
              <a:ext cx="985559" cy="31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wrap="none" lIns="35718" tIns="35718" rIns="35718" bIns="35718" anchor="ctr"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1pPr>
              <a:lvl2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2pPr>
              <a:lvl3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3pPr>
              <a:lvl4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4pPr>
              <a:lvl5pPr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5pPr>
              <a:lvl6pPr marL="4572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6pPr>
              <a:lvl7pPr marL="9144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7pPr>
              <a:lvl8pPr marL="13716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8pPr>
              <a:lvl9pPr marL="1828800" indent="182880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defRPr>
              </a:lvl9pPr>
            </a:lstStyle>
            <a:p>
              <a:pPr algn="ctr" latinLnBrk="0">
                <a:lnSpc>
                  <a:spcPct val="90000"/>
                </a:lnSpc>
              </a:pPr>
              <a:r>
                <a:rPr lang="zh-CN" altLang="en-US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Helvetica Neue"/>
                  <a:sym typeface="Helvetica Neue"/>
                </a:rPr>
                <a:t>职业教育</a:t>
              </a:r>
              <a:endParaRPr lang="zh-CN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Helvetica Neue"/>
                <a:sym typeface="Helvetica Neue"/>
              </a:endParaRPr>
            </a:p>
          </p:txBody>
        </p:sp>
        <p:pic>
          <p:nvPicPr>
            <p:cNvPr id="64" name="图像" descr="图像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32428">
              <a:off x="1560738" y="-33882"/>
              <a:ext cx="152401" cy="22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65" name="图像" descr="图像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268894">
              <a:off x="2758757" y="1859059"/>
              <a:ext cx="152401" cy="22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66" name="图像" descr="图像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358540">
              <a:off x="330034" y="1815752"/>
              <a:ext cx="152401" cy="22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70" name="圆形"/>
          <p:cNvSpPr>
            <a:spLocks noChangeArrowheads="1"/>
          </p:cNvSpPr>
          <p:nvPr/>
        </p:nvSpPr>
        <p:spPr bwMode="auto">
          <a:xfrm>
            <a:off x="5982706" y="49213"/>
            <a:ext cx="95250" cy="96837"/>
          </a:xfrm>
          <a:prstGeom prst="ellipse">
            <a:avLst/>
          </a:prstGeom>
          <a:solidFill>
            <a:srgbClr val="07938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圆形"/>
          <p:cNvSpPr>
            <a:spLocks noChangeArrowheads="1"/>
          </p:cNvSpPr>
          <p:nvPr/>
        </p:nvSpPr>
        <p:spPr bwMode="auto">
          <a:xfrm>
            <a:off x="6032500" y="6737350"/>
            <a:ext cx="96838" cy="95250"/>
          </a:xfrm>
          <a:prstGeom prst="ellipse">
            <a:avLst/>
          </a:prstGeom>
          <a:solidFill>
            <a:srgbClr val="07938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圆形"/>
          <p:cNvSpPr>
            <a:spLocks noChangeArrowheads="1"/>
          </p:cNvSpPr>
          <p:nvPr/>
        </p:nvSpPr>
        <p:spPr bwMode="auto">
          <a:xfrm>
            <a:off x="9094693" y="4891128"/>
            <a:ext cx="95250" cy="96837"/>
          </a:xfrm>
          <a:prstGeom prst="ellipse">
            <a:avLst/>
          </a:prstGeom>
          <a:solidFill>
            <a:srgbClr val="07938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5718" tIns="35718" rIns="35718" bIns="35718" anchor="ctr"/>
          <a:lstStyle/>
          <a:p>
            <a:pPr algn="ctr" defTabSz="409575" latinLnBrk="0"/>
            <a:endParaRPr 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4" name="评估.png" descr="评估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311526" y="2506124"/>
            <a:ext cx="46513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校企合作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矩形 10"/>
          <p:cNvSpPr>
            <a:spLocks noChangeArrowheads="1"/>
          </p:cNvSpPr>
          <p:nvPr/>
        </p:nvSpPr>
        <p:spPr bwMode="auto">
          <a:xfrm>
            <a:off x="428625" y="1822450"/>
            <a:ext cx="2820988" cy="14509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</a:ln>
          <a:effectLst>
            <a:outerShdw dist="38100" dir="189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36871" name="文本框 11"/>
          <p:cNvSpPr txBox="1">
            <a:spLocks noChangeArrowheads="1"/>
          </p:cNvSpPr>
          <p:nvPr/>
        </p:nvSpPr>
        <p:spPr bwMode="auto">
          <a:xfrm>
            <a:off x="1506538" y="1997075"/>
            <a:ext cx="700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72" name="文本框 12"/>
          <p:cNvSpPr txBox="1">
            <a:spLocks noChangeArrowheads="1"/>
          </p:cNvSpPr>
          <p:nvPr/>
        </p:nvSpPr>
        <p:spPr bwMode="auto">
          <a:xfrm>
            <a:off x="811213" y="2573338"/>
            <a:ext cx="21240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教学矩阵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73" name="矩形 13"/>
          <p:cNvSpPr>
            <a:spLocks noChangeArrowheads="1"/>
          </p:cNvSpPr>
          <p:nvPr/>
        </p:nvSpPr>
        <p:spPr bwMode="auto">
          <a:xfrm>
            <a:off x="428625" y="3273425"/>
            <a:ext cx="2827338" cy="13081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4" name="TextBox 35"/>
          <p:cNvSpPr txBox="1">
            <a:spLocks noChangeArrowheads="1"/>
          </p:cNvSpPr>
          <p:nvPr/>
        </p:nvSpPr>
        <p:spPr bwMode="auto">
          <a:xfrm>
            <a:off x="558800" y="3254058"/>
            <a:ext cx="2559050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三个平台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三室一体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三教融合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75" name="矩形 15"/>
          <p:cNvSpPr>
            <a:spLocks noChangeArrowheads="1"/>
          </p:cNvSpPr>
          <p:nvPr/>
        </p:nvSpPr>
        <p:spPr bwMode="auto">
          <a:xfrm>
            <a:off x="3249613" y="3273425"/>
            <a:ext cx="2820987" cy="13081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</a:ln>
          <a:effectLst>
            <a:outerShdw dist="38100" dir="189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36876" name="矩形 16"/>
          <p:cNvSpPr>
            <a:spLocks noChangeArrowheads="1"/>
          </p:cNvSpPr>
          <p:nvPr/>
        </p:nvSpPr>
        <p:spPr bwMode="auto">
          <a:xfrm>
            <a:off x="3249613" y="4584700"/>
            <a:ext cx="2827337" cy="13096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8" name="文本框 20"/>
          <p:cNvSpPr txBox="1">
            <a:spLocks noChangeArrowheads="1"/>
          </p:cNvSpPr>
          <p:nvPr/>
        </p:nvSpPr>
        <p:spPr bwMode="auto">
          <a:xfrm>
            <a:off x="4313238" y="3417888"/>
            <a:ext cx="69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80" name="矩形 22"/>
          <p:cNvSpPr>
            <a:spLocks noChangeArrowheads="1"/>
          </p:cNvSpPr>
          <p:nvPr/>
        </p:nvSpPr>
        <p:spPr bwMode="auto">
          <a:xfrm>
            <a:off x="6070600" y="3255963"/>
            <a:ext cx="2827338" cy="130968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82" name="矩形 24"/>
          <p:cNvSpPr>
            <a:spLocks noChangeArrowheads="1"/>
          </p:cNvSpPr>
          <p:nvPr/>
        </p:nvSpPr>
        <p:spPr bwMode="auto">
          <a:xfrm>
            <a:off x="6076950" y="1806575"/>
            <a:ext cx="2820988" cy="14493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</a:ln>
          <a:effectLst>
            <a:outerShdw dist="38100" dir="189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36883" name="文本框 25"/>
          <p:cNvSpPr txBox="1">
            <a:spLocks noChangeArrowheads="1"/>
          </p:cNvSpPr>
          <p:nvPr/>
        </p:nvSpPr>
        <p:spPr bwMode="auto">
          <a:xfrm>
            <a:off x="7154863" y="1979613"/>
            <a:ext cx="7000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885" name="矩形 27"/>
          <p:cNvSpPr>
            <a:spLocks noChangeArrowheads="1"/>
          </p:cNvSpPr>
          <p:nvPr/>
        </p:nvSpPr>
        <p:spPr bwMode="auto">
          <a:xfrm>
            <a:off x="8897938" y="3255963"/>
            <a:ext cx="2820987" cy="13096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12700">
            <a:solidFill>
              <a:schemeClr val="bg1"/>
            </a:solidFill>
            <a:miter lim="800000"/>
          </a:ln>
          <a:effectLst>
            <a:outerShdw dist="38100" dir="189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100">
              <a:solidFill>
                <a:srgbClr val="FFFFFF"/>
              </a:solidFill>
            </a:endParaRPr>
          </a:p>
        </p:txBody>
      </p:sp>
      <p:sp>
        <p:nvSpPr>
          <p:cNvPr id="36886" name="矩形 28"/>
          <p:cNvSpPr>
            <a:spLocks noChangeArrowheads="1"/>
          </p:cNvSpPr>
          <p:nvPr/>
        </p:nvSpPr>
        <p:spPr bwMode="auto">
          <a:xfrm>
            <a:off x="8897938" y="4568825"/>
            <a:ext cx="2827337" cy="13081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anchor="ctr">
            <a:noAutofit/>
          </a:bodyPr>
          <a:lstStyle/>
          <a:p>
            <a:pPr lvl="0" algn="ctr">
              <a:buClrTx/>
              <a:buSzTx/>
            </a:pPr>
            <a:endParaRPr lang="zh-CN" altLang="en-US" sz="1800">
              <a:solidFill>
                <a:srgbClr val="FFFFFF"/>
              </a:solidFill>
              <a:sym typeface="+mn-ea"/>
            </a:endParaRPr>
          </a:p>
        </p:txBody>
      </p:sp>
      <p:sp>
        <p:nvSpPr>
          <p:cNvPr id="36888" name="文本框 30"/>
          <p:cNvSpPr txBox="1">
            <a:spLocks noChangeArrowheads="1"/>
          </p:cNvSpPr>
          <p:nvPr/>
        </p:nvSpPr>
        <p:spPr bwMode="auto">
          <a:xfrm>
            <a:off x="9961563" y="3402013"/>
            <a:ext cx="69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2"/>
          <p:cNvSpPr txBox="1">
            <a:spLocks noChangeArrowheads="1"/>
          </p:cNvSpPr>
          <p:nvPr/>
        </p:nvSpPr>
        <p:spPr bwMode="auto">
          <a:xfrm>
            <a:off x="3597593" y="3986213"/>
            <a:ext cx="21240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成长路线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442393" y="2565083"/>
            <a:ext cx="21240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产业学院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249728" y="3888423"/>
            <a:ext cx="21240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起飞商学院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3380105" y="4538663"/>
            <a:ext cx="2559050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人才培养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实习就业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跟进回访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TextBox 35"/>
          <p:cNvSpPr txBox="1">
            <a:spLocks noChangeArrowheads="1"/>
          </p:cNvSpPr>
          <p:nvPr/>
        </p:nvSpPr>
        <p:spPr bwMode="auto">
          <a:xfrm>
            <a:off x="6204585" y="3243263"/>
            <a:ext cx="2559050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三个核心价值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四种培养模式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五个体系版块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TextBox 35"/>
          <p:cNvSpPr txBox="1">
            <a:spLocks noChangeArrowheads="1"/>
          </p:cNvSpPr>
          <p:nvPr/>
        </p:nvSpPr>
        <p:spPr bwMode="auto">
          <a:xfrm>
            <a:off x="9032875" y="4550093"/>
            <a:ext cx="2559050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职业教育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总裁班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/EMBA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6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6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2" grpId="0"/>
      <p:bldP spid="36878" grpId="0"/>
      <p:bldP spid="36883" grpId="0"/>
      <p:bldP spid="36888" grpId="0"/>
      <p:bldP spid="12" grpId="0"/>
      <p:bldP spid="13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重庆文理学院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533265" y="2541905"/>
            <a:ext cx="1826895" cy="1256030"/>
          </a:xfrm>
          <a:prstGeom prst="rect">
            <a:avLst/>
          </a:prstGeom>
        </p:spPr>
      </p:pic>
      <p:pic>
        <p:nvPicPr>
          <p:cNvPr id="14" name="图片 13" descr="梧州学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830" y="1116965"/>
            <a:ext cx="1897380" cy="1263015"/>
          </a:xfrm>
          <a:prstGeom prst="rect">
            <a:avLst/>
          </a:prstGeom>
        </p:spPr>
      </p:pic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199390" y="307340"/>
            <a:ext cx="711390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合作高校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" name="图片 1" descr="百色学院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480945" y="3928110"/>
            <a:ext cx="1827530" cy="1236980"/>
          </a:xfrm>
          <a:prstGeom prst="rect">
            <a:avLst/>
          </a:prstGeom>
        </p:spPr>
      </p:pic>
      <p:pic>
        <p:nvPicPr>
          <p:cNvPr id="3" name="图片 2" descr="东莞职业技术学院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538980" y="3952240"/>
            <a:ext cx="1873885" cy="1215390"/>
          </a:xfrm>
          <a:prstGeom prst="rect">
            <a:avLst/>
          </a:prstGeom>
        </p:spPr>
      </p:pic>
      <p:pic>
        <p:nvPicPr>
          <p:cNvPr id="4" name="图片 3" descr="广西科技大学鹿山学院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454910" y="2541905"/>
            <a:ext cx="1852930" cy="1227455"/>
          </a:xfrm>
          <a:prstGeom prst="rect">
            <a:avLst/>
          </a:prstGeom>
        </p:spPr>
      </p:pic>
      <p:pic>
        <p:nvPicPr>
          <p:cNvPr id="5" name="图片 4" descr="广西科技师范学院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34975" y="3900170"/>
            <a:ext cx="1814830" cy="1261745"/>
          </a:xfrm>
          <a:prstGeom prst="rect">
            <a:avLst/>
          </a:prstGeom>
        </p:spPr>
      </p:pic>
      <p:pic>
        <p:nvPicPr>
          <p:cNvPr id="6" name="图片 5" descr="广西外国语学院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530090" y="5340350"/>
            <a:ext cx="1887220" cy="1174750"/>
          </a:xfrm>
          <a:prstGeom prst="rect">
            <a:avLst/>
          </a:prstGeom>
        </p:spPr>
      </p:pic>
      <p:pic>
        <p:nvPicPr>
          <p:cNvPr id="7" name="图片 6" descr="桂林理工大学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3165" y="1160145"/>
            <a:ext cx="1834515" cy="1224915"/>
          </a:xfrm>
          <a:prstGeom prst="rect">
            <a:avLst/>
          </a:prstGeom>
        </p:spPr>
      </p:pic>
      <p:pic>
        <p:nvPicPr>
          <p:cNvPr id="8" name="图片 7" descr="贺州学院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3705" y="1160145"/>
            <a:ext cx="1803400" cy="1224280"/>
          </a:xfrm>
          <a:prstGeom prst="rect">
            <a:avLst/>
          </a:prstGeom>
        </p:spPr>
      </p:pic>
      <p:pic>
        <p:nvPicPr>
          <p:cNvPr id="9" name="图片 8" descr="湖南工业大学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2493010" y="5328285"/>
            <a:ext cx="1814830" cy="1183005"/>
          </a:xfrm>
          <a:prstGeom prst="rect">
            <a:avLst/>
          </a:prstGeom>
        </p:spPr>
      </p:pic>
      <p:pic>
        <p:nvPicPr>
          <p:cNvPr id="10" name="图片 9" descr="湖南理工学院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435610" y="2535555"/>
            <a:ext cx="1819910" cy="1233805"/>
          </a:xfrm>
          <a:prstGeom prst="rect">
            <a:avLst/>
          </a:prstGeom>
        </p:spPr>
      </p:pic>
      <p:pic>
        <p:nvPicPr>
          <p:cNvPr id="11" name="图片 10" descr="湖南人文科技学院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437515" y="5317490"/>
            <a:ext cx="1831975" cy="118046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680835" y="1103630"/>
            <a:ext cx="2995930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百色学院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梧州学院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漓江学院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贺州学院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广西医科大学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广西大学行健文理学院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桂林理工大学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北海职业学院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广西外国语学院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广西科技师范学院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鹿山学院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广西财经学院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钦州学院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广西师范大学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广西名族大学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广西南宁学院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广西科技大学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桂林电子科技大学北海校区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东莞职业技术学院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重庆三峡学院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重庆文理学院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重庆第二师范学院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394825" y="1103630"/>
            <a:ext cx="2621280" cy="57543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湖北科技学院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怀化学院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湖南人文科技学院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湖南科技大学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永州职业技术学院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湖南理工学院南湖学院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湖南科技学院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湖南外贸职业学院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湖南外国语职业技术学院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湖南娄底职业技术学院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中南林业科技大学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吉首大学（张家界校区）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湖南第一师范学院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江西豫章师范学院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江西工业工程职业技术学院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赣州师范大学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江西工程学院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江西旅游商贸职业技术学院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江西新余学院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江西外语外贸职业学院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萍乡学院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江西理工大学应用科技学院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</a:rPr>
              <a:t>......</a:t>
            </a:r>
            <a:endParaRPr lang="en-US" altLang="zh-CN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92900" y="766445"/>
            <a:ext cx="1605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部分合作高校：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695" y="307162"/>
            <a:ext cx="46005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企业荣誉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" name="图片 1" descr="百色学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12030" y="4540250"/>
            <a:ext cx="2081530" cy="1407795"/>
          </a:xfrm>
          <a:prstGeom prst="rect">
            <a:avLst/>
          </a:prstGeom>
        </p:spPr>
      </p:pic>
      <p:pic>
        <p:nvPicPr>
          <p:cNvPr id="3" name="图片 2" descr="北海职业学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25" y="4535170"/>
            <a:ext cx="2082165" cy="1412875"/>
          </a:xfrm>
          <a:prstGeom prst="rect">
            <a:avLst/>
          </a:prstGeom>
        </p:spPr>
      </p:pic>
      <p:pic>
        <p:nvPicPr>
          <p:cNvPr id="4" name="图片 3" descr="赣南师范大学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4529455"/>
            <a:ext cx="2082800" cy="1418590"/>
          </a:xfrm>
          <a:prstGeom prst="rect">
            <a:avLst/>
          </a:prstGeom>
        </p:spPr>
      </p:pic>
      <p:pic>
        <p:nvPicPr>
          <p:cNvPr id="7" name="图片 6" descr="广东科技学院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030" y="2993390"/>
            <a:ext cx="2082165" cy="1393190"/>
          </a:xfrm>
          <a:prstGeom prst="rect">
            <a:avLst/>
          </a:prstGeom>
        </p:spPr>
      </p:pic>
      <p:pic>
        <p:nvPicPr>
          <p:cNvPr id="8" name="图片 7" descr="衡阳师范学院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0325" y="2989580"/>
            <a:ext cx="2082165" cy="1397000"/>
          </a:xfrm>
          <a:prstGeom prst="rect">
            <a:avLst/>
          </a:prstGeom>
        </p:spPr>
      </p:pic>
      <p:pic>
        <p:nvPicPr>
          <p:cNvPr id="10" name="图片 9" descr="湖南人文科技学院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580" y="2989580"/>
            <a:ext cx="2082165" cy="1369060"/>
          </a:xfrm>
          <a:prstGeom prst="rect">
            <a:avLst/>
          </a:prstGeom>
        </p:spPr>
      </p:pic>
      <p:pic>
        <p:nvPicPr>
          <p:cNvPr id="11" name="图片 10" descr="江西理工大学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2030" y="1478280"/>
            <a:ext cx="2082165" cy="1381760"/>
          </a:xfrm>
          <a:prstGeom prst="rect">
            <a:avLst/>
          </a:prstGeom>
        </p:spPr>
      </p:pic>
      <p:pic>
        <p:nvPicPr>
          <p:cNvPr id="12" name="图片 11" descr="南湖学院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0325" y="1463675"/>
            <a:ext cx="2082165" cy="1410970"/>
          </a:xfrm>
          <a:prstGeom prst="rect">
            <a:avLst/>
          </a:prstGeom>
        </p:spPr>
      </p:pic>
      <p:pic>
        <p:nvPicPr>
          <p:cNvPr id="13" name="图片 12" descr="梧州学院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215" y="1463675"/>
            <a:ext cx="2081530" cy="1331595"/>
          </a:xfrm>
          <a:prstGeom prst="rect">
            <a:avLst/>
          </a:prstGeom>
        </p:spPr>
      </p:pic>
      <p:pic>
        <p:nvPicPr>
          <p:cNvPr id="22" name="图片 21" descr="贺州学院实践教学基地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8195" y="1478280"/>
            <a:ext cx="2097405" cy="1417955"/>
          </a:xfrm>
          <a:prstGeom prst="rect">
            <a:avLst/>
          </a:prstGeom>
        </p:spPr>
      </p:pic>
      <p:pic>
        <p:nvPicPr>
          <p:cNvPr id="23" name="图片 22" descr="贺州学院就业基地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8195" y="3159125"/>
            <a:ext cx="2097405" cy="1260475"/>
          </a:xfrm>
          <a:prstGeom prst="rect">
            <a:avLst/>
          </a:prstGeom>
        </p:spPr>
      </p:pic>
      <p:pic>
        <p:nvPicPr>
          <p:cNvPr id="25" name="图片 24" descr="阿里巴巴寻梦之旅B2B跨境电商示范基地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8195" y="4540250"/>
            <a:ext cx="2109470" cy="1390650"/>
          </a:xfrm>
          <a:prstGeom prst="rect">
            <a:avLst/>
          </a:prstGeom>
        </p:spPr>
      </p:pic>
      <p:pic>
        <p:nvPicPr>
          <p:cNvPr id="26" name="图片 25" descr="东莞网商商盟监事长单位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30080" y="3159125"/>
            <a:ext cx="1747520" cy="1299845"/>
          </a:xfrm>
          <a:prstGeom prst="rect">
            <a:avLst/>
          </a:prstGeom>
        </p:spPr>
      </p:pic>
      <p:pic>
        <p:nvPicPr>
          <p:cNvPr id="27" name="图片 26" descr="2013年“莞贸争霸赛”第二季“优秀团队奖”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09125" y="4608830"/>
            <a:ext cx="1768475" cy="1322070"/>
          </a:xfrm>
          <a:prstGeom prst="rect">
            <a:avLst/>
          </a:prstGeom>
        </p:spPr>
      </p:pic>
      <p:pic>
        <p:nvPicPr>
          <p:cNvPr id="28" name="图片 27" descr="孚盟软件明星企业示范基地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30080" y="1485265"/>
            <a:ext cx="1866900" cy="141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0"/>
          <p:cNvSpPr txBox="1">
            <a:spLocks noChangeArrowheads="1"/>
          </p:cNvSpPr>
          <p:nvPr/>
        </p:nvSpPr>
        <p:spPr bwMode="auto">
          <a:xfrm>
            <a:off x="211455" y="307340"/>
            <a:ext cx="975931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商会合作</a:t>
            </a:r>
            <a:endParaRPr lang="zh-CN" altLang="en-US" sz="4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0" y="420129"/>
            <a:ext cx="144463" cy="505598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362075" y="1703070"/>
            <a:ext cx="2029460" cy="202946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207135" y="1547495"/>
            <a:ext cx="2340610" cy="2340610"/>
          </a:xfrm>
          <a:prstGeom prst="ellipse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62075" y="2406015"/>
            <a:ext cx="2029460" cy="622935"/>
          </a:xfrm>
          <a:prstGeom prst="rect">
            <a:avLst/>
          </a:prstGeom>
        </p:spPr>
        <p:txBody>
          <a:bodyPr wrap="square" lIns="131420" tIns="65709" rIns="131420" bIns="65709">
            <a:spAutoFit/>
          </a:bodyPr>
          <a:p>
            <a:pPr lvl="0"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开放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841240" y="1664335"/>
            <a:ext cx="2105660" cy="21056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23765" y="1547495"/>
            <a:ext cx="2340610" cy="2340610"/>
          </a:xfrm>
          <a:prstGeom prst="ellipse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95215" y="2413000"/>
            <a:ext cx="2051050" cy="622935"/>
          </a:xfrm>
          <a:prstGeom prst="rect">
            <a:avLst/>
          </a:prstGeom>
        </p:spPr>
        <p:txBody>
          <a:bodyPr wrap="square" lIns="131420" tIns="65709" rIns="131420" bIns="65709">
            <a:spAutoFit/>
          </a:bodyPr>
          <a:p>
            <a:pPr lvl="0"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分享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378825" y="1702435"/>
            <a:ext cx="2029460" cy="202946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204835" y="1560195"/>
            <a:ext cx="2327910" cy="2327910"/>
          </a:xfrm>
          <a:prstGeom prst="ellipse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20" tIns="65709" rIns="131420" bIns="65709" rtlCol="0" anchor="ctr"/>
          <a:p>
            <a:pPr algn="ctr"/>
            <a:endParaRPr lang="zh-CN" altLang="en-US" sz="100" b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78190" y="2413000"/>
            <a:ext cx="2030095" cy="622935"/>
          </a:xfrm>
          <a:prstGeom prst="rect">
            <a:avLst/>
          </a:prstGeom>
        </p:spPr>
        <p:txBody>
          <a:bodyPr wrap="square" lIns="131420" tIns="65709" rIns="131420" bIns="65709">
            <a:spAutoFit/>
          </a:bodyPr>
          <a:p>
            <a:pPr lvl="0"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成长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1362075" y="4189095"/>
            <a:ext cx="248094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文化之旅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网商开放日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网商之家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在一起公益清吧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10"/>
          <p:cNvSpPr txBox="1">
            <a:spLocks noChangeArrowheads="1"/>
          </p:cNvSpPr>
          <p:nvPr/>
        </p:nvSpPr>
        <p:spPr bwMode="auto">
          <a:xfrm>
            <a:off x="4841240" y="4189095"/>
            <a:ext cx="276669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校企合作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讲师孵化营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神马行动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网商论坛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8379460" y="4189095"/>
            <a:ext cx="275463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启橙学院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橙功营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莞贸争霸赛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电子商务实操大赛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Freeform 12"/>
          <p:cNvSpPr/>
          <p:nvPr/>
        </p:nvSpPr>
        <p:spPr bwMode="auto">
          <a:xfrm>
            <a:off x="3896144" y="2499673"/>
            <a:ext cx="437620" cy="437791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chemeClr val="accent5">
              <a:lumMod val="10000"/>
            </a:scheme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p>
            <a:endParaRPr lang="zh-CN" altLang="en-US" b="0"/>
          </a:p>
        </p:txBody>
      </p:sp>
      <p:sp>
        <p:nvSpPr>
          <p:cNvPr id="45" name="Freeform 13"/>
          <p:cNvSpPr/>
          <p:nvPr/>
        </p:nvSpPr>
        <p:spPr bwMode="auto">
          <a:xfrm>
            <a:off x="7502454" y="2498403"/>
            <a:ext cx="437620" cy="437791"/>
          </a:xfrm>
          <a:custGeom>
            <a:avLst/>
            <a:gdLst>
              <a:gd name="T0" fmla="*/ 269 w 653"/>
              <a:gd name="T1" fmla="*/ 653 h 653"/>
              <a:gd name="T2" fmla="*/ 269 w 653"/>
              <a:gd name="T3" fmla="*/ 382 h 653"/>
              <a:gd name="T4" fmla="*/ 0 w 653"/>
              <a:gd name="T5" fmla="*/ 382 h 653"/>
              <a:gd name="T6" fmla="*/ 0 w 653"/>
              <a:gd name="T7" fmla="*/ 269 h 653"/>
              <a:gd name="T8" fmla="*/ 269 w 653"/>
              <a:gd name="T9" fmla="*/ 269 h 653"/>
              <a:gd name="T10" fmla="*/ 269 w 653"/>
              <a:gd name="T11" fmla="*/ 0 h 653"/>
              <a:gd name="T12" fmla="*/ 384 w 653"/>
              <a:gd name="T13" fmla="*/ 0 h 653"/>
              <a:gd name="T14" fmla="*/ 384 w 653"/>
              <a:gd name="T15" fmla="*/ 269 h 653"/>
              <a:gd name="T16" fmla="*/ 653 w 653"/>
              <a:gd name="T17" fmla="*/ 269 h 653"/>
              <a:gd name="T18" fmla="*/ 653 w 653"/>
              <a:gd name="T19" fmla="*/ 382 h 653"/>
              <a:gd name="T20" fmla="*/ 384 w 653"/>
              <a:gd name="T21" fmla="*/ 382 h 653"/>
              <a:gd name="T22" fmla="*/ 384 w 653"/>
              <a:gd name="T23" fmla="*/ 653 h 653"/>
              <a:gd name="T24" fmla="*/ 269 w 653"/>
              <a:gd name="T25" fmla="*/ 653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3" h="653">
                <a:moveTo>
                  <a:pt x="269" y="653"/>
                </a:moveTo>
                <a:lnTo>
                  <a:pt x="269" y="382"/>
                </a:lnTo>
                <a:lnTo>
                  <a:pt x="0" y="382"/>
                </a:lnTo>
                <a:lnTo>
                  <a:pt x="0" y="269"/>
                </a:lnTo>
                <a:lnTo>
                  <a:pt x="269" y="269"/>
                </a:lnTo>
                <a:lnTo>
                  <a:pt x="269" y="0"/>
                </a:lnTo>
                <a:lnTo>
                  <a:pt x="384" y="0"/>
                </a:lnTo>
                <a:lnTo>
                  <a:pt x="384" y="269"/>
                </a:lnTo>
                <a:lnTo>
                  <a:pt x="653" y="269"/>
                </a:lnTo>
                <a:lnTo>
                  <a:pt x="653" y="382"/>
                </a:lnTo>
                <a:lnTo>
                  <a:pt x="384" y="382"/>
                </a:lnTo>
                <a:lnTo>
                  <a:pt x="384" y="653"/>
                </a:lnTo>
                <a:lnTo>
                  <a:pt x="269" y="653"/>
                </a:lnTo>
                <a:close/>
              </a:path>
            </a:pathLst>
          </a:custGeom>
          <a:solidFill>
            <a:schemeClr val="accent5">
              <a:lumMod val="10000"/>
            </a:scheme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p>
            <a:endParaRPr lang="zh-CN" altLang="en-US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董事长制作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1457</Words>
  <Application>WPS 演示</Application>
  <PresentationFormat>自定义</PresentationFormat>
  <Paragraphs>271</Paragraphs>
  <Slides>12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Calibri Light</vt:lpstr>
      <vt:lpstr>华文细黑</vt:lpstr>
      <vt:lpstr>微软雅黑</vt:lpstr>
      <vt:lpstr>Microsoft JhengHei</vt:lpstr>
      <vt:lpstr>楷体</vt:lpstr>
      <vt:lpstr>经典繁仿黑</vt:lpstr>
      <vt:lpstr>黑体</vt:lpstr>
      <vt:lpstr>等线</vt:lpstr>
      <vt:lpstr>Helvetica Neue</vt:lpstr>
      <vt:lpstr>Arial Unicode MS</vt:lpstr>
      <vt:lpstr>董事长制作</vt:lpstr>
      <vt:lpstr>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Aaron</dc:creator>
  <dc:subject>BP</dc:subject>
  <cp:lastModifiedBy>Administrator</cp:lastModifiedBy>
  <cp:revision>364</cp:revision>
  <dcterms:created xsi:type="dcterms:W3CDTF">2015-07-17T02:38:00Z</dcterms:created>
  <dcterms:modified xsi:type="dcterms:W3CDTF">2020-04-30T05:56:45Z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