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56" r:id="rId2"/>
    <p:sldId id="289" r:id="rId3"/>
    <p:sldId id="324" r:id="rId4"/>
    <p:sldId id="326" r:id="rId5"/>
    <p:sldId id="303" r:id="rId6"/>
    <p:sldId id="304" r:id="rId7"/>
    <p:sldId id="328" r:id="rId8"/>
    <p:sldId id="264" r:id="rId9"/>
    <p:sldId id="293" r:id="rId10"/>
    <p:sldId id="301" r:id="rId11"/>
    <p:sldId id="300" r:id="rId12"/>
    <p:sldId id="292" r:id="rId13"/>
    <p:sldId id="311" r:id="rId14"/>
    <p:sldId id="317" r:id="rId15"/>
    <p:sldId id="312" r:id="rId16"/>
    <p:sldId id="329" r:id="rId17"/>
    <p:sldId id="331" r:id="rId18"/>
    <p:sldId id="298" r:id="rId19"/>
    <p:sldId id="306" r:id="rId20"/>
    <p:sldId id="330" r:id="rId21"/>
    <p:sldId id="333" r:id="rId22"/>
    <p:sldId id="332" r:id="rId23"/>
    <p:sldId id="296" r:id="rId24"/>
    <p:sldId id="318" r:id="rId2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6EA3"/>
    <a:srgbClr val="4472C4"/>
    <a:srgbClr val="F9EAD5"/>
    <a:srgbClr val="DD6201"/>
    <a:srgbClr val="E06B02"/>
    <a:srgbClr val="AF0E15"/>
    <a:srgbClr val="E3890C"/>
    <a:srgbClr val="DE8427"/>
    <a:srgbClr val="F5A000"/>
    <a:srgbClr val="D3480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-112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4274E1-A392-4754-B594-3A678C3767D8}">
      <dsp:nvSpPr>
        <dsp:cNvPr id="0" name=""/>
        <dsp:cNvSpPr/>
      </dsp:nvSpPr>
      <dsp:spPr>
        <a:xfrm>
          <a:off x="1024392" y="3081446"/>
          <a:ext cx="2100016" cy="891999"/>
        </a:xfrm>
        <a:prstGeom prst="roundRect">
          <a:avLst>
            <a:gd name="adj" fmla="val 10000"/>
          </a:avLst>
        </a:prstGeom>
        <a:solidFill>
          <a:srgbClr val="C0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b="1" kern="1200" dirty="0" smtClean="0">
              <a:latin typeface="微软雅黑" pitchFamily="34" charset="-122"/>
              <a:ea typeface="微软雅黑" pitchFamily="34" charset="-122"/>
            </a:rPr>
            <a:t>产品与服务</a:t>
          </a:r>
          <a:endParaRPr lang="zh-CN" altLang="en-US" sz="2000" b="1" kern="1200" dirty="0">
            <a:latin typeface="微软雅黑" pitchFamily="34" charset="-122"/>
            <a:ea typeface="微软雅黑" pitchFamily="34" charset="-122"/>
          </a:endParaRPr>
        </a:p>
      </dsp:txBody>
      <dsp:txXfrm>
        <a:off x="1050518" y="3107572"/>
        <a:ext cx="2047764" cy="839747"/>
      </dsp:txXfrm>
    </dsp:sp>
    <dsp:sp modelId="{ABF5D293-35E7-43B0-BD2A-17CCE3F02856}">
      <dsp:nvSpPr>
        <dsp:cNvPr id="0" name=""/>
        <dsp:cNvSpPr/>
      </dsp:nvSpPr>
      <dsp:spPr>
        <a:xfrm rot="17350740">
          <a:off x="2395128" y="2488331"/>
          <a:ext cx="2172160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2172160" y="13315"/>
              </a:lnTo>
            </a:path>
          </a:pathLst>
        </a:custGeom>
        <a:noFill/>
        <a:ln w="15875" cap="sq" cmpd="sng" algn="ctr">
          <a:solidFill>
            <a:schemeClr val="tx1">
              <a:lumMod val="50000"/>
              <a:lumOff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700" kern="1200"/>
        </a:p>
      </dsp:txBody>
      <dsp:txXfrm>
        <a:off x="3426905" y="2447342"/>
        <a:ext cx="108608" cy="108608"/>
      </dsp:txXfrm>
    </dsp:sp>
    <dsp:sp modelId="{47DD294F-8375-4650-94D9-F58910828F8D}">
      <dsp:nvSpPr>
        <dsp:cNvPr id="0" name=""/>
        <dsp:cNvSpPr/>
      </dsp:nvSpPr>
      <dsp:spPr>
        <a:xfrm>
          <a:off x="3838009" y="1029847"/>
          <a:ext cx="1783999" cy="891999"/>
        </a:xfrm>
        <a:prstGeom prst="roundRect">
          <a:avLst>
            <a:gd name="adj" fmla="val 10000"/>
          </a:avLst>
        </a:prstGeom>
        <a:solidFill>
          <a:srgbClr val="FFC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b="1" kern="1200" dirty="0" smtClean="0">
              <a:latin typeface="微软雅黑" pitchFamily="34" charset="-122"/>
              <a:ea typeface="微软雅黑" pitchFamily="34" charset="-122"/>
            </a:rPr>
            <a:t>集中作业处理</a:t>
          </a:r>
          <a:endParaRPr lang="zh-CN" altLang="en-US" sz="2000" b="1" kern="1200" dirty="0">
            <a:latin typeface="微软雅黑" pitchFamily="34" charset="-122"/>
            <a:ea typeface="微软雅黑" pitchFamily="34" charset="-122"/>
          </a:endParaRPr>
        </a:p>
      </dsp:txBody>
      <dsp:txXfrm>
        <a:off x="3864135" y="1055973"/>
        <a:ext cx="1731747" cy="839747"/>
      </dsp:txXfrm>
    </dsp:sp>
    <dsp:sp modelId="{BA6C7436-2BB9-48D9-BA8D-CAB2B537AF07}">
      <dsp:nvSpPr>
        <dsp:cNvPr id="0" name=""/>
        <dsp:cNvSpPr/>
      </dsp:nvSpPr>
      <dsp:spPr>
        <a:xfrm rot="18289469">
          <a:off x="5354010" y="949631"/>
          <a:ext cx="1249595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1249595" y="13315"/>
              </a:lnTo>
            </a:path>
          </a:pathLst>
        </a:custGeom>
        <a:noFill/>
        <a:ln w="12700" cap="sq" cmpd="sng" algn="ctr">
          <a:solidFill>
            <a:schemeClr val="tx1">
              <a:lumMod val="50000"/>
              <a:lumOff val="50000"/>
            </a:schemeClr>
          </a:solidFill>
          <a:prstDash val="solid"/>
          <a:miter lim="800000"/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500" kern="1200"/>
        </a:p>
      </dsp:txBody>
      <dsp:txXfrm>
        <a:off x="5947568" y="931707"/>
        <a:ext cx="62479" cy="62479"/>
      </dsp:txXfrm>
    </dsp:sp>
    <dsp:sp modelId="{74BAE61B-FEF0-4617-86D5-26852EDAED00}">
      <dsp:nvSpPr>
        <dsp:cNvPr id="0" name=""/>
        <dsp:cNvSpPr/>
      </dsp:nvSpPr>
      <dsp:spPr>
        <a:xfrm>
          <a:off x="6335608" y="4047"/>
          <a:ext cx="1783999" cy="891999"/>
        </a:xfrm>
        <a:prstGeom prst="roundRect">
          <a:avLst>
            <a:gd name="adj" fmla="val 10000"/>
          </a:avLst>
        </a:prstGeom>
        <a:solidFill>
          <a:schemeClr val="bg1">
            <a:lumMod val="6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 smtClean="0">
              <a:latin typeface="微软雅黑" pitchFamily="34" charset="-122"/>
              <a:ea typeface="微软雅黑" pitchFamily="34" charset="-122"/>
              <a:sym typeface="Arial" pitchFamily="34" charset="0"/>
            </a:rPr>
            <a:t>银行集中作业处理</a:t>
          </a:r>
          <a:endParaRPr lang="zh-CN" altLang="en-US" sz="2000" kern="1200" dirty="0">
            <a:latin typeface="微软雅黑" pitchFamily="34" charset="-122"/>
            <a:ea typeface="微软雅黑" pitchFamily="34" charset="-122"/>
          </a:endParaRPr>
        </a:p>
      </dsp:txBody>
      <dsp:txXfrm>
        <a:off x="6361734" y="30173"/>
        <a:ext cx="1731747" cy="839747"/>
      </dsp:txXfrm>
    </dsp:sp>
    <dsp:sp modelId="{3F15AF3D-7EB7-4F65-A270-EA33B60373DB}">
      <dsp:nvSpPr>
        <dsp:cNvPr id="0" name=""/>
        <dsp:cNvSpPr/>
      </dsp:nvSpPr>
      <dsp:spPr>
        <a:xfrm>
          <a:off x="5622008" y="1462531"/>
          <a:ext cx="713599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713599" y="13315"/>
              </a:lnTo>
            </a:path>
          </a:pathLst>
        </a:custGeom>
        <a:noFill/>
        <a:ln w="12700" cap="sq" cmpd="sng" algn="ctr">
          <a:solidFill>
            <a:schemeClr val="tx1">
              <a:lumMod val="50000"/>
              <a:lumOff val="50000"/>
            </a:schemeClr>
          </a:solidFill>
          <a:prstDash val="solid"/>
          <a:miter lim="800000"/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500" kern="1200"/>
        </a:p>
      </dsp:txBody>
      <dsp:txXfrm>
        <a:off x="5960968" y="1458007"/>
        <a:ext cx="35679" cy="35679"/>
      </dsp:txXfrm>
    </dsp:sp>
    <dsp:sp modelId="{518C34C6-EE25-472D-B714-ED039B3985FC}">
      <dsp:nvSpPr>
        <dsp:cNvPr id="0" name=""/>
        <dsp:cNvSpPr/>
      </dsp:nvSpPr>
      <dsp:spPr>
        <a:xfrm>
          <a:off x="6335608" y="1029847"/>
          <a:ext cx="1783999" cy="891999"/>
        </a:xfrm>
        <a:prstGeom prst="roundRect">
          <a:avLst>
            <a:gd name="adj" fmla="val 10000"/>
          </a:avLst>
        </a:prstGeom>
        <a:solidFill>
          <a:schemeClr val="bg1">
            <a:lumMod val="6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 smtClean="0">
              <a:latin typeface="微软雅黑" pitchFamily="34" charset="-122"/>
              <a:ea typeface="微软雅黑" pitchFamily="34" charset="-122"/>
            </a:rPr>
            <a:t>非银金融机构集中作业处理</a:t>
          </a:r>
          <a:endParaRPr lang="zh-CN" altLang="en-US" sz="2000" kern="1200" dirty="0">
            <a:latin typeface="微软雅黑" pitchFamily="34" charset="-122"/>
            <a:ea typeface="微软雅黑" pitchFamily="34" charset="-122"/>
          </a:endParaRPr>
        </a:p>
      </dsp:txBody>
      <dsp:txXfrm>
        <a:off x="6361734" y="1055973"/>
        <a:ext cx="1731747" cy="839747"/>
      </dsp:txXfrm>
    </dsp:sp>
    <dsp:sp modelId="{88CF1040-29F5-4B31-A384-6180B4F2AFF4}">
      <dsp:nvSpPr>
        <dsp:cNvPr id="0" name=""/>
        <dsp:cNvSpPr/>
      </dsp:nvSpPr>
      <dsp:spPr>
        <a:xfrm rot="3279467">
          <a:off x="5361139" y="1967332"/>
          <a:ext cx="1237693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1237693" y="13315"/>
              </a:lnTo>
            </a:path>
          </a:pathLst>
        </a:custGeom>
        <a:noFill/>
        <a:ln w="12700" cap="sq" cmpd="sng" algn="ctr">
          <a:solidFill>
            <a:schemeClr val="tx1">
              <a:lumMod val="50000"/>
              <a:lumOff val="50000"/>
            </a:schemeClr>
          </a:solidFill>
          <a:prstDash val="solid"/>
          <a:miter lim="800000"/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500" kern="1200"/>
        </a:p>
      </dsp:txBody>
      <dsp:txXfrm>
        <a:off x="5949043" y="1949705"/>
        <a:ext cx="61884" cy="61884"/>
      </dsp:txXfrm>
    </dsp:sp>
    <dsp:sp modelId="{BCE53B1A-2DC1-4B54-BC4E-3854DF51EB94}">
      <dsp:nvSpPr>
        <dsp:cNvPr id="0" name=""/>
        <dsp:cNvSpPr/>
      </dsp:nvSpPr>
      <dsp:spPr>
        <a:xfrm>
          <a:off x="6337962" y="2039448"/>
          <a:ext cx="1783999" cy="891999"/>
        </a:xfrm>
        <a:prstGeom prst="roundRect">
          <a:avLst>
            <a:gd name="adj" fmla="val 10000"/>
          </a:avLst>
        </a:prstGeom>
        <a:solidFill>
          <a:schemeClr val="bg1">
            <a:lumMod val="6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 smtClean="0">
              <a:latin typeface="微软雅黑" pitchFamily="34" charset="-122"/>
              <a:ea typeface="微软雅黑" pitchFamily="34" charset="-122"/>
            </a:rPr>
            <a:t>客户服务</a:t>
          </a:r>
          <a:endParaRPr lang="zh-CN" altLang="en-US" sz="2000" kern="1200" dirty="0">
            <a:latin typeface="微软雅黑" pitchFamily="34" charset="-122"/>
            <a:ea typeface="微软雅黑" pitchFamily="34" charset="-122"/>
          </a:endParaRPr>
        </a:p>
      </dsp:txBody>
      <dsp:txXfrm>
        <a:off x="6364088" y="2065574"/>
        <a:ext cx="1731747" cy="839747"/>
      </dsp:txXfrm>
    </dsp:sp>
    <dsp:sp modelId="{03171F91-0C6A-47E2-B846-F3A87D4A3E98}">
      <dsp:nvSpPr>
        <dsp:cNvPr id="0" name=""/>
        <dsp:cNvSpPr/>
      </dsp:nvSpPr>
      <dsp:spPr>
        <a:xfrm rot="18289469">
          <a:off x="2856411" y="3001231"/>
          <a:ext cx="1249595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1249595" y="13315"/>
              </a:lnTo>
            </a:path>
          </a:pathLst>
        </a:custGeom>
        <a:noFill/>
        <a:ln w="12700" cap="sq" cmpd="sng" algn="ctr">
          <a:solidFill>
            <a:schemeClr val="tx1">
              <a:lumMod val="50000"/>
              <a:lumOff val="50000"/>
            </a:schemeClr>
          </a:solidFill>
          <a:prstDash val="solid"/>
          <a:miter lim="800000"/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500" kern="1200"/>
        </a:p>
      </dsp:txBody>
      <dsp:txXfrm>
        <a:off x="3449969" y="2983306"/>
        <a:ext cx="62479" cy="62479"/>
      </dsp:txXfrm>
    </dsp:sp>
    <dsp:sp modelId="{27C7DB8E-1AAC-49FF-B2F8-57B232176BB3}">
      <dsp:nvSpPr>
        <dsp:cNvPr id="0" name=""/>
        <dsp:cNvSpPr/>
      </dsp:nvSpPr>
      <dsp:spPr>
        <a:xfrm>
          <a:off x="3838009" y="2055646"/>
          <a:ext cx="1783999" cy="891999"/>
        </a:xfrm>
        <a:prstGeom prst="roundRect">
          <a:avLst>
            <a:gd name="adj" fmla="val 10000"/>
          </a:avLst>
        </a:prstGeom>
        <a:solidFill>
          <a:srgbClr val="FFC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b="1" kern="1200" dirty="0" smtClean="0">
              <a:latin typeface="微软雅黑" pitchFamily="34" charset="-122"/>
              <a:ea typeface="微软雅黑" pitchFamily="34" charset="-122"/>
            </a:rPr>
            <a:t>贷前处理</a:t>
          </a:r>
          <a:r>
            <a:rPr lang="en-US" altLang="zh-CN" sz="2000" b="1" kern="1200" dirty="0" smtClean="0">
              <a:latin typeface="微软雅黑" pitchFamily="34" charset="-122"/>
              <a:ea typeface="微软雅黑" pitchFamily="34" charset="-122"/>
            </a:rPr>
            <a:t>/</a:t>
          </a:r>
          <a:r>
            <a:rPr lang="zh-CN" altLang="en-US" sz="2000" b="1" kern="1200" dirty="0" smtClean="0">
              <a:latin typeface="微软雅黑" pitchFamily="34" charset="-122"/>
              <a:ea typeface="微软雅黑" pitchFamily="34" charset="-122"/>
            </a:rPr>
            <a:t>客户画像</a:t>
          </a:r>
          <a:endParaRPr lang="zh-CN" altLang="en-US" sz="2000" b="1" kern="1200" dirty="0">
            <a:latin typeface="微软雅黑" pitchFamily="34" charset="-122"/>
            <a:ea typeface="微软雅黑" pitchFamily="34" charset="-122"/>
          </a:endParaRPr>
        </a:p>
      </dsp:txBody>
      <dsp:txXfrm>
        <a:off x="3864135" y="2081772"/>
        <a:ext cx="1731747" cy="839747"/>
      </dsp:txXfrm>
    </dsp:sp>
    <dsp:sp modelId="{E549E831-A0A9-48CC-9E89-E1799811D826}">
      <dsp:nvSpPr>
        <dsp:cNvPr id="0" name=""/>
        <dsp:cNvSpPr/>
      </dsp:nvSpPr>
      <dsp:spPr>
        <a:xfrm>
          <a:off x="3124409" y="3514130"/>
          <a:ext cx="713599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713599" y="13315"/>
              </a:lnTo>
            </a:path>
          </a:pathLst>
        </a:custGeom>
        <a:noFill/>
        <a:ln w="12700" cap="sq" cmpd="sng" algn="ctr">
          <a:solidFill>
            <a:schemeClr val="tx1">
              <a:lumMod val="50000"/>
              <a:lumOff val="50000"/>
            </a:schemeClr>
          </a:solidFill>
          <a:prstDash val="solid"/>
          <a:miter lim="800000"/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500" kern="1200"/>
        </a:p>
      </dsp:txBody>
      <dsp:txXfrm>
        <a:off x="3463369" y="3509606"/>
        <a:ext cx="35679" cy="35679"/>
      </dsp:txXfrm>
    </dsp:sp>
    <dsp:sp modelId="{3E0AAADF-AC5E-402F-ADE1-931FECD223A1}">
      <dsp:nvSpPr>
        <dsp:cNvPr id="0" name=""/>
        <dsp:cNvSpPr/>
      </dsp:nvSpPr>
      <dsp:spPr>
        <a:xfrm>
          <a:off x="3838009" y="3081446"/>
          <a:ext cx="1783999" cy="891999"/>
        </a:xfrm>
        <a:prstGeom prst="roundRect">
          <a:avLst>
            <a:gd name="adj" fmla="val 10000"/>
          </a:avLst>
        </a:prstGeom>
        <a:solidFill>
          <a:srgbClr val="FFC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b="1" kern="1200" dirty="0" smtClean="0">
              <a:latin typeface="微软雅黑" pitchFamily="34" charset="-122"/>
              <a:ea typeface="微软雅黑" pitchFamily="34" charset="-122"/>
            </a:rPr>
            <a:t>贷后处理</a:t>
          </a:r>
          <a:r>
            <a:rPr lang="en-US" altLang="zh-CN" sz="2000" b="1" kern="1200" dirty="0" smtClean="0">
              <a:latin typeface="微软雅黑" pitchFamily="34" charset="-122"/>
              <a:ea typeface="微软雅黑" pitchFamily="34" charset="-122"/>
            </a:rPr>
            <a:t>/</a:t>
          </a:r>
          <a:r>
            <a:rPr lang="zh-CN" altLang="en-US" sz="2000" b="1" kern="1200" dirty="0" smtClean="0">
              <a:latin typeface="微软雅黑" pitchFamily="34" charset="-122"/>
              <a:ea typeface="微软雅黑" pitchFamily="34" charset="-122"/>
            </a:rPr>
            <a:t>催收</a:t>
          </a:r>
          <a:endParaRPr lang="zh-CN" altLang="en-US" sz="2000" b="1" kern="1200" dirty="0">
            <a:latin typeface="微软雅黑" pitchFamily="34" charset="-122"/>
            <a:ea typeface="微软雅黑" pitchFamily="34" charset="-122"/>
          </a:endParaRPr>
        </a:p>
      </dsp:txBody>
      <dsp:txXfrm>
        <a:off x="3864135" y="3107572"/>
        <a:ext cx="1731747" cy="839747"/>
      </dsp:txXfrm>
    </dsp:sp>
    <dsp:sp modelId="{9FF7946E-CC4A-4201-826A-498725C35FFC}">
      <dsp:nvSpPr>
        <dsp:cNvPr id="0" name=""/>
        <dsp:cNvSpPr/>
      </dsp:nvSpPr>
      <dsp:spPr>
        <a:xfrm rot="3282136">
          <a:off x="2863291" y="4018931"/>
          <a:ext cx="1237012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1237012" y="13315"/>
              </a:lnTo>
            </a:path>
          </a:pathLst>
        </a:custGeom>
        <a:noFill/>
        <a:ln w="12700" cap="sq" cmpd="sng" algn="ctr">
          <a:solidFill>
            <a:schemeClr val="tx1">
              <a:lumMod val="50000"/>
              <a:lumOff val="50000"/>
            </a:schemeClr>
          </a:solidFill>
          <a:prstDash val="solid"/>
          <a:miter lim="800000"/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500" kern="1200"/>
        </a:p>
      </dsp:txBody>
      <dsp:txXfrm>
        <a:off x="3450872" y="4001321"/>
        <a:ext cx="61850" cy="61850"/>
      </dsp:txXfrm>
    </dsp:sp>
    <dsp:sp modelId="{7F70B684-527E-4122-A775-682E80137194}">
      <dsp:nvSpPr>
        <dsp:cNvPr id="0" name=""/>
        <dsp:cNvSpPr/>
      </dsp:nvSpPr>
      <dsp:spPr>
        <a:xfrm>
          <a:off x="3839186" y="4091047"/>
          <a:ext cx="1783999" cy="891999"/>
        </a:xfrm>
        <a:prstGeom prst="roundRect">
          <a:avLst>
            <a:gd name="adj" fmla="val 10000"/>
          </a:avLst>
        </a:prstGeom>
        <a:solidFill>
          <a:srgbClr val="FFC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b="1" kern="1200" dirty="0" smtClean="0">
              <a:latin typeface="微软雅黑" pitchFamily="34" charset="-122"/>
              <a:ea typeface="微软雅黑" pitchFamily="34" charset="-122"/>
            </a:rPr>
            <a:t>金服侠</a:t>
          </a:r>
          <a:endParaRPr lang="zh-CN" altLang="en-US" sz="2000" b="1" kern="1200" dirty="0">
            <a:latin typeface="微软雅黑" pitchFamily="34" charset="-122"/>
            <a:ea typeface="微软雅黑" pitchFamily="34" charset="-122"/>
          </a:endParaRPr>
        </a:p>
      </dsp:txBody>
      <dsp:txXfrm>
        <a:off x="3865312" y="4117173"/>
        <a:ext cx="1731747" cy="839747"/>
      </dsp:txXfrm>
    </dsp:sp>
    <dsp:sp modelId="{1DBF5985-4C19-44E1-B8F1-8EA9DEB06D6E}">
      <dsp:nvSpPr>
        <dsp:cNvPr id="0" name=""/>
        <dsp:cNvSpPr/>
      </dsp:nvSpPr>
      <dsp:spPr>
        <a:xfrm rot="4249260">
          <a:off x="2395128" y="4539930"/>
          <a:ext cx="2172160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2172160" y="1331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700" kern="1200"/>
        </a:p>
      </dsp:txBody>
      <dsp:txXfrm>
        <a:off x="3426905" y="4498941"/>
        <a:ext cx="108608" cy="108608"/>
      </dsp:txXfrm>
    </dsp:sp>
    <dsp:sp modelId="{86304A2E-3270-4DC6-B369-B5CA7114EE8B}">
      <dsp:nvSpPr>
        <dsp:cNvPr id="0" name=""/>
        <dsp:cNvSpPr/>
      </dsp:nvSpPr>
      <dsp:spPr>
        <a:xfrm>
          <a:off x="3838009" y="5133045"/>
          <a:ext cx="1783999" cy="8919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b="1" kern="1200" dirty="0" smtClean="0">
              <a:latin typeface="微软雅黑" pitchFamily="34" charset="-122"/>
              <a:ea typeface="微软雅黑" pitchFamily="34" charset="-122"/>
            </a:rPr>
            <a:t>保险理赔服务</a:t>
          </a:r>
          <a:endParaRPr lang="zh-CN" altLang="en-US" sz="2000" b="1" kern="1200" dirty="0">
            <a:latin typeface="微软雅黑" pitchFamily="34" charset="-122"/>
            <a:ea typeface="微软雅黑" pitchFamily="34" charset="-122"/>
          </a:endParaRPr>
        </a:p>
      </dsp:txBody>
      <dsp:txXfrm>
        <a:off x="3864135" y="5159171"/>
        <a:ext cx="1731747" cy="839747"/>
      </dsp:txXfrm>
    </dsp:sp>
  </dsp:spTree>
</dsp:drawing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A3FFE1-122F-424C-9E6D-CFC36E570D6D}" type="datetimeFigureOut">
              <a:rPr lang="zh-CN" altLang="en-US" smtClean="0"/>
              <a:pPr/>
              <a:t>2017/3/18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B2C3DE-7C92-4C5A-B98C-BB923A3AC1A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8292B-8C62-45BE-8A49-6F30CB27C83F}" type="datetimeFigureOut">
              <a:rPr lang="zh-CN" altLang="en-US" smtClean="0"/>
              <a:pPr/>
              <a:t>2017/3/18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190B1-B5D2-4280-B733-931C7696E36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751157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8292B-8C62-45BE-8A49-6F30CB27C83F}" type="datetimeFigureOut">
              <a:rPr lang="zh-CN" altLang="en-US" smtClean="0"/>
              <a:pPr/>
              <a:t>2017/3/18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190B1-B5D2-4280-B733-931C7696E36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262883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8292B-8C62-45BE-8A49-6F30CB27C83F}" type="datetimeFigureOut">
              <a:rPr lang="zh-CN" altLang="en-US" smtClean="0"/>
              <a:pPr/>
              <a:t>2017/3/18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190B1-B5D2-4280-B733-931C7696E36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20708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8292B-8C62-45BE-8A49-6F30CB27C83F}" type="datetimeFigureOut">
              <a:rPr lang="zh-CN" altLang="en-US" smtClean="0"/>
              <a:pPr/>
              <a:t>2017/3/18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190B1-B5D2-4280-B733-931C7696E360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099980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8292B-8C62-45BE-8A49-6F30CB27C83F}" type="datetimeFigureOut">
              <a:rPr lang="zh-CN" altLang="en-US" smtClean="0"/>
              <a:pPr/>
              <a:t>2017/3/18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190B1-B5D2-4280-B733-931C7696E36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0434619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8292B-8C62-45BE-8A49-6F30CB27C83F}" type="datetimeFigureOut">
              <a:rPr lang="zh-CN" altLang="en-US" smtClean="0"/>
              <a:pPr/>
              <a:t>2017/3/18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190B1-B5D2-4280-B733-931C7696E36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2196630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8292B-8C62-45BE-8A49-6F30CB27C83F}" type="datetimeFigureOut">
              <a:rPr lang="zh-CN" altLang="en-US" smtClean="0"/>
              <a:pPr/>
              <a:t>2017/3/18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190B1-B5D2-4280-B733-931C7696E36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86619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8292B-8C62-45BE-8A49-6F30CB27C83F}" type="datetimeFigureOut">
              <a:rPr lang="zh-CN" altLang="en-US" smtClean="0"/>
              <a:pPr/>
              <a:t>2017/3/18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190B1-B5D2-4280-B733-931C7696E36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752529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8292B-8C62-45BE-8A49-6F30CB27C83F}" type="datetimeFigureOut">
              <a:rPr lang="zh-CN" altLang="en-US" smtClean="0"/>
              <a:pPr/>
              <a:t>2017/3/18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190B1-B5D2-4280-B733-931C7696E36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107305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8292B-8C62-45BE-8A49-6F30CB27C83F}" type="datetimeFigureOut">
              <a:rPr lang="zh-CN" altLang="en-US" smtClean="0"/>
              <a:pPr/>
              <a:t>2017/3/18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190B1-B5D2-4280-B733-931C7696E36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020821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8292B-8C62-45BE-8A49-6F30CB27C83F}" type="datetimeFigureOut">
              <a:rPr lang="zh-CN" altLang="en-US" smtClean="0"/>
              <a:pPr/>
              <a:t>2017/3/18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190B1-B5D2-4280-B733-931C7696E36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680394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98292B-8C62-45BE-8A49-6F30CB27C83F}" type="datetimeFigureOut">
              <a:rPr lang="zh-CN" altLang="en-US" smtClean="0"/>
              <a:pPr/>
              <a:t>2017/3/18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0190B1-B5D2-4280-B733-931C7696E360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91908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7" Type="http://schemas.openxmlformats.org/officeDocument/2006/relationships/image" Target="../media/image68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jpeg"/><Relationship Id="rId5" Type="http://schemas.openxmlformats.org/officeDocument/2006/relationships/image" Target="../media/image66.jpeg"/><Relationship Id="rId4" Type="http://schemas.openxmlformats.org/officeDocument/2006/relationships/image" Target="../media/image6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jpeg"/><Relationship Id="rId18" Type="http://schemas.openxmlformats.org/officeDocument/2006/relationships/image" Target="../media/image30.jpeg"/><Relationship Id="rId3" Type="http://schemas.openxmlformats.org/officeDocument/2006/relationships/image" Target="../media/image15.png"/><Relationship Id="rId21" Type="http://schemas.openxmlformats.org/officeDocument/2006/relationships/image" Target="../media/image32.jpeg"/><Relationship Id="rId7" Type="http://schemas.openxmlformats.org/officeDocument/2006/relationships/image" Target="../media/image19.png"/><Relationship Id="rId12" Type="http://schemas.openxmlformats.org/officeDocument/2006/relationships/image" Target="../media/image24.png"/><Relationship Id="rId17" Type="http://schemas.openxmlformats.org/officeDocument/2006/relationships/image" Target="../media/image29.jpeg"/><Relationship Id="rId2" Type="http://schemas.openxmlformats.org/officeDocument/2006/relationships/image" Target="../media/image14.png"/><Relationship Id="rId16" Type="http://schemas.openxmlformats.org/officeDocument/2006/relationships/image" Target="../media/image28.jpeg"/><Relationship Id="rId20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5" Type="http://schemas.openxmlformats.org/officeDocument/2006/relationships/image" Target="../media/image27.jpeg"/><Relationship Id="rId23" Type="http://schemas.openxmlformats.org/officeDocument/2006/relationships/image" Target="../media/image34.jpeg"/><Relationship Id="rId10" Type="http://schemas.openxmlformats.org/officeDocument/2006/relationships/image" Target="../media/image22.jpeg"/><Relationship Id="rId19" Type="http://schemas.openxmlformats.org/officeDocument/2006/relationships/hyperlink" Target="http://www.gzcb.com.cn/i_index.shtml" TargetMode="External"/><Relationship Id="rId4" Type="http://schemas.openxmlformats.org/officeDocument/2006/relationships/image" Target="../media/image16.png"/><Relationship Id="rId9" Type="http://schemas.openxmlformats.org/officeDocument/2006/relationships/image" Target="../media/image21.png"/><Relationship Id="rId14" Type="http://schemas.openxmlformats.org/officeDocument/2006/relationships/image" Target="../media/image26.png"/><Relationship Id="rId22" Type="http://schemas.openxmlformats.org/officeDocument/2006/relationships/image" Target="../media/image3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4" Type="http://schemas.openxmlformats.org/officeDocument/2006/relationships/image" Target="../media/image3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7"/>
          <p:cNvSpPr txBox="1">
            <a:spLocks noChangeArrowheads="1"/>
          </p:cNvSpPr>
          <p:nvPr/>
        </p:nvSpPr>
        <p:spPr bwMode="auto">
          <a:xfrm>
            <a:off x="4600428" y="4574744"/>
            <a:ext cx="454357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600" b="1" dirty="0" smtClean="0">
                <a:latin typeface="微软雅黑" pitchFamily="34" charset="-122"/>
                <a:ea typeface="微软雅黑" pitchFamily="34" charset="-122"/>
              </a:rPr>
              <a:t>赢在起点</a:t>
            </a:r>
            <a:endParaRPr lang="en-US" altLang="zh-CN" sz="3600" b="1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3600" b="1" dirty="0" smtClean="0">
                <a:latin typeface="微软雅黑" pitchFamily="34" charset="-122"/>
                <a:ea typeface="微软雅黑" pitchFamily="34" charset="-122"/>
              </a:rPr>
              <a:t>         —</a:t>
            </a:r>
            <a:r>
              <a:rPr lang="en-US" altLang="zh-CN" sz="3600" b="1" dirty="0" smtClean="0">
                <a:latin typeface="微软雅黑" pitchFamily="34" charset="-122"/>
                <a:ea typeface="微软雅黑" pitchFamily="34" charset="-122"/>
              </a:rPr>
              <a:t>2017</a:t>
            </a:r>
            <a:r>
              <a:rPr lang="zh-CN" altLang="en-US" sz="3600" b="1" dirty="0" smtClean="0">
                <a:latin typeface="微软雅黑" pitchFamily="34" charset="-122"/>
                <a:ea typeface="微软雅黑" pitchFamily="34" charset="-122"/>
              </a:rPr>
              <a:t>校园行</a:t>
            </a:r>
            <a:endParaRPr lang="zh-CN" altLang="en-US" sz="3600" b="1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5" name="图片 4" descr="图片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40697"/>
            <a:ext cx="9144000" cy="2386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24137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201311320312284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650" y="847725"/>
            <a:ext cx="3905250" cy="2571750"/>
          </a:xfrm>
          <a:prstGeom prst="rect">
            <a:avLst/>
          </a:prstGeom>
        </p:spPr>
      </p:pic>
      <p:pic>
        <p:nvPicPr>
          <p:cNvPr id="5" name="图片 4" descr="会议室.jpg"/>
          <p:cNvPicPr>
            <a:picLocks noChangeAspect="1"/>
          </p:cNvPicPr>
          <p:nvPr/>
        </p:nvPicPr>
        <p:blipFill>
          <a:blip r:embed="rId3"/>
          <a:srcRect l="6548" t="8889" r="12262" b="8889"/>
          <a:stretch>
            <a:fillRect/>
          </a:stretch>
        </p:blipFill>
        <p:spPr>
          <a:xfrm>
            <a:off x="4972050" y="847726"/>
            <a:ext cx="3914775" cy="2571750"/>
          </a:xfrm>
          <a:prstGeom prst="rect">
            <a:avLst/>
          </a:prstGeom>
        </p:spPr>
      </p:pic>
      <p:pic>
        <p:nvPicPr>
          <p:cNvPr id="6" name="图片 5" descr="大厅.jpg"/>
          <p:cNvPicPr>
            <a:picLocks noChangeAspect="1"/>
          </p:cNvPicPr>
          <p:nvPr/>
        </p:nvPicPr>
        <p:blipFill>
          <a:blip r:embed="rId4"/>
          <a:srcRect b="10952"/>
          <a:stretch>
            <a:fillRect/>
          </a:stretch>
        </p:blipFill>
        <p:spPr>
          <a:xfrm>
            <a:off x="247650" y="3629025"/>
            <a:ext cx="3895725" cy="2676526"/>
          </a:xfrm>
          <a:prstGeom prst="rect">
            <a:avLst/>
          </a:prstGeom>
        </p:spPr>
      </p:pic>
      <p:pic>
        <p:nvPicPr>
          <p:cNvPr id="7" name="图片 6" descr="2013113203145965.jpg"/>
          <p:cNvPicPr>
            <a:picLocks noChangeAspect="1"/>
          </p:cNvPicPr>
          <p:nvPr/>
        </p:nvPicPr>
        <p:blipFill>
          <a:blip r:embed="rId5"/>
          <a:srcRect l="6954"/>
          <a:stretch>
            <a:fillRect/>
          </a:stretch>
        </p:blipFill>
        <p:spPr>
          <a:xfrm>
            <a:off x="5010150" y="3657600"/>
            <a:ext cx="3867150" cy="264318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87140" y="115503"/>
            <a:ext cx="49463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微软雅黑" pitchFamily="34" charset="-122"/>
                <a:ea typeface="微软雅黑" pitchFamily="34" charset="-122"/>
              </a:rPr>
              <a:t>高大上的办公环境</a:t>
            </a:r>
            <a:endParaRPr lang="zh-CN" altLang="en-US" sz="3200" b="1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客服岗全景2.jpg"/>
          <p:cNvPicPr>
            <a:picLocks noChangeAspect="1"/>
          </p:cNvPicPr>
          <p:nvPr/>
        </p:nvPicPr>
        <p:blipFill>
          <a:blip r:embed="rId2" cstate="print">
            <a:lum bright="20000"/>
          </a:blip>
          <a:stretch>
            <a:fillRect/>
          </a:stretch>
        </p:blipFill>
        <p:spPr>
          <a:xfrm>
            <a:off x="238125" y="888300"/>
            <a:ext cx="3905250" cy="25502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图片 2" descr="c13d6d3d0c660d07d7cac91ad9e3904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48225" y="3629025"/>
            <a:ext cx="4038601" cy="27051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图片 4" descr="201303281040407148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1935" y="3686175"/>
            <a:ext cx="3844289" cy="2600325"/>
          </a:xfrm>
          <a:prstGeom prst="rect">
            <a:avLst/>
          </a:prstGeom>
        </p:spPr>
      </p:pic>
      <p:pic>
        <p:nvPicPr>
          <p:cNvPr id="8" name="图片 7" descr="20159610124_9681413.jpg"/>
          <p:cNvPicPr>
            <a:picLocks noChangeAspect="1"/>
          </p:cNvPicPr>
          <p:nvPr/>
        </p:nvPicPr>
        <p:blipFill>
          <a:blip r:embed="rId5">
            <a:lum bright="10000"/>
          </a:blip>
          <a:stretch>
            <a:fillRect/>
          </a:stretch>
        </p:blipFill>
        <p:spPr>
          <a:xfrm>
            <a:off x="4867275" y="933450"/>
            <a:ext cx="4010025" cy="248602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87140" y="115503"/>
            <a:ext cx="49463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微软雅黑" pitchFamily="34" charset="-122"/>
                <a:ea typeface="微软雅黑" pitchFamily="34" charset="-122"/>
              </a:rPr>
              <a:t>温馨的工作场所</a:t>
            </a:r>
            <a:endParaRPr lang="zh-CN" altLang="en-US" sz="3200" b="1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lift_r3_c3.jpg"/>
          <p:cNvPicPr/>
          <p:nvPr/>
        </p:nvPicPr>
        <p:blipFill>
          <a:blip r:embed="rId2" cstate="print">
            <a:lum bright="20000"/>
          </a:blip>
          <a:stretch>
            <a:fillRect/>
          </a:stretch>
        </p:blipFill>
        <p:spPr bwMode="auto">
          <a:xfrm>
            <a:off x="247651" y="895349"/>
            <a:ext cx="3857624" cy="25241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3" name="图片 2" descr="ccdcd7af67654a6e95f5720ef412b67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91100" y="885824"/>
            <a:ext cx="3905250" cy="2533651"/>
          </a:xfrm>
          <a:prstGeom prst="rect">
            <a:avLst/>
          </a:prstGeom>
        </p:spPr>
      </p:pic>
      <p:pic>
        <p:nvPicPr>
          <p:cNvPr id="6" name="图片 5" descr="1352887-sypq7tmdux-1493665921363183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8125" y="3657600"/>
            <a:ext cx="3895725" cy="2619375"/>
          </a:xfrm>
          <a:prstGeom prst="rect">
            <a:avLst/>
          </a:prstGeom>
        </p:spPr>
      </p:pic>
      <p:pic>
        <p:nvPicPr>
          <p:cNvPr id="8" name="图片 7" descr="20120824_4514fd981136642a4ed8qBKYU6lQ5HvT-2s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10150" y="3771899"/>
            <a:ext cx="3886199" cy="253365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87140" y="115503"/>
            <a:ext cx="49463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微软雅黑" pitchFamily="34" charset="-122"/>
                <a:ea typeface="微软雅黑" pitchFamily="34" charset="-122"/>
              </a:rPr>
              <a:t>幸福的生活之家</a:t>
            </a:r>
            <a:endParaRPr lang="zh-CN" altLang="en-US" sz="3200" b="1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87140" y="115503"/>
            <a:ext cx="49463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微软雅黑" pitchFamily="34" charset="-122"/>
                <a:ea typeface="微软雅黑" pitchFamily="34" charset="-122"/>
              </a:rPr>
              <a:t>员工发展 职业通道</a:t>
            </a:r>
            <a:endParaRPr lang="zh-CN" altLang="en-US" sz="32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Line 20"/>
          <p:cNvSpPr>
            <a:spLocks noChangeShapeType="1"/>
          </p:cNvSpPr>
          <p:nvPr/>
        </p:nvSpPr>
        <p:spPr bwMode="auto">
          <a:xfrm flipV="1">
            <a:off x="490194" y="980385"/>
            <a:ext cx="64824" cy="50810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tIns="91440" bIns="91440" anchor="ctr"/>
          <a:lstStyle/>
          <a:p>
            <a:endParaRPr lang="zh-CN" altLang="en-US" sz="1400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 flipV="1">
            <a:off x="490195" y="5984603"/>
            <a:ext cx="7692272" cy="45719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tIns="91440" bIns="91440" anchor="ctr"/>
          <a:lstStyle/>
          <a:p>
            <a:endParaRPr lang="zh-CN" altLang="en-US" sz="1600" dirty="0"/>
          </a:p>
        </p:txBody>
      </p:sp>
      <p:sp>
        <p:nvSpPr>
          <p:cNvPr id="8" name="任意多边形 7"/>
          <p:cNvSpPr/>
          <p:nvPr/>
        </p:nvSpPr>
        <p:spPr>
          <a:xfrm>
            <a:off x="499621" y="1046375"/>
            <a:ext cx="5542960" cy="4977353"/>
          </a:xfrm>
          <a:custGeom>
            <a:avLst/>
            <a:gdLst>
              <a:gd name="connsiteX0" fmla="*/ 0 w 6311900"/>
              <a:gd name="connsiteY0" fmla="*/ 4229100 h 4229100"/>
              <a:gd name="connsiteX1" fmla="*/ 6311900 w 6311900"/>
              <a:gd name="connsiteY1" fmla="*/ 0 h 4229100"/>
              <a:gd name="connsiteX2" fmla="*/ 6311900 w 6311900"/>
              <a:gd name="connsiteY2" fmla="*/ 0 h 422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11900" h="4229100">
                <a:moveTo>
                  <a:pt x="0" y="4229100"/>
                </a:moveTo>
                <a:lnTo>
                  <a:pt x="6311900" y="0"/>
                </a:lnTo>
                <a:lnTo>
                  <a:pt x="6311900" y="0"/>
                </a:lnTo>
              </a:path>
            </a:pathLst>
          </a:custGeom>
          <a:ln w="15875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4"/>
          <p:cNvSpPr>
            <a:spLocks/>
          </p:cNvSpPr>
          <p:nvPr/>
        </p:nvSpPr>
        <p:spPr bwMode="auto">
          <a:xfrm>
            <a:off x="499621" y="1074655"/>
            <a:ext cx="7126662" cy="4958499"/>
          </a:xfrm>
          <a:custGeom>
            <a:avLst/>
            <a:gdLst/>
            <a:ahLst/>
            <a:cxnLst>
              <a:cxn ang="0">
                <a:pos x="0" y="2332"/>
              </a:cxn>
              <a:cxn ang="0">
                <a:pos x="1531" y="1984"/>
              </a:cxn>
              <a:cxn ang="0">
                <a:pos x="2747" y="1488"/>
              </a:cxn>
              <a:cxn ang="0">
                <a:pos x="3971" y="0"/>
              </a:cxn>
            </a:cxnLst>
            <a:rect l="0" t="0" r="r" b="b"/>
            <a:pathLst>
              <a:path w="3971" h="2332">
                <a:moveTo>
                  <a:pt x="0" y="2332"/>
                </a:moveTo>
                <a:cubicBezTo>
                  <a:pt x="255" y="2274"/>
                  <a:pt x="1073" y="2125"/>
                  <a:pt x="1531" y="1984"/>
                </a:cubicBezTo>
                <a:cubicBezTo>
                  <a:pt x="1989" y="1843"/>
                  <a:pt x="2340" y="1819"/>
                  <a:pt x="2747" y="1488"/>
                </a:cubicBezTo>
                <a:cubicBezTo>
                  <a:pt x="3154" y="1157"/>
                  <a:pt x="3716" y="310"/>
                  <a:pt x="3971" y="0"/>
                </a:cubicBezTo>
              </a:path>
            </a:pathLst>
          </a:custGeom>
          <a:solidFill>
            <a:srgbClr val="FFFFFF"/>
          </a:solidFill>
          <a:ln w="19050">
            <a:solidFill>
              <a:schemeClr val="tx1"/>
            </a:solidFill>
            <a:round/>
            <a:headEnd/>
            <a:tailEnd type="none" w="med" len="med"/>
          </a:ln>
          <a:effectLst/>
        </p:spPr>
        <p:txBody>
          <a:bodyPr/>
          <a:lstStyle/>
          <a:p>
            <a:endParaRPr lang="zh-CN" altLang="en-US" sz="1400"/>
          </a:p>
        </p:txBody>
      </p:sp>
      <p:grpSp>
        <p:nvGrpSpPr>
          <p:cNvPr id="10" name="组合 9"/>
          <p:cNvGrpSpPr/>
          <p:nvPr/>
        </p:nvGrpSpPr>
        <p:grpSpPr>
          <a:xfrm>
            <a:off x="659875" y="707010"/>
            <a:ext cx="6410227" cy="4336330"/>
            <a:chOff x="652138" y="1100064"/>
            <a:chExt cx="6619734" cy="3891863"/>
          </a:xfrm>
        </p:grpSpPr>
        <p:sp>
          <p:nvSpPr>
            <p:cNvPr id="11" name="AutoShape 39"/>
            <p:cNvSpPr>
              <a:spLocks noChangeArrowheads="1"/>
            </p:cNvSpPr>
            <p:nvPr/>
          </p:nvSpPr>
          <p:spPr bwMode="auto">
            <a:xfrm>
              <a:off x="652138" y="4500570"/>
              <a:ext cx="1214446" cy="491357"/>
            </a:xfrm>
            <a:prstGeom prst="wedgeRectCallout">
              <a:avLst>
                <a:gd name="adj1" fmla="val 2131"/>
                <a:gd name="adj2" fmla="val 100662"/>
              </a:avLst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tIns="91440" bIns="91440" anchor="ctr"/>
            <a:lstStyle/>
            <a:p>
              <a:pPr algn="l">
                <a:spcBef>
                  <a:spcPct val="20000"/>
                </a:spcBef>
                <a:buSzTx/>
                <a:buFontTx/>
                <a:buNone/>
              </a:pPr>
              <a:r>
                <a:rPr lang="zh-CN" altLang="en-US" sz="1400" b="1" dirty="0" smtClean="0"/>
                <a:t>数据录入</a:t>
              </a:r>
              <a:endParaRPr lang="en-US" altLang="zh-CN" sz="1400" b="1" dirty="0" smtClean="0"/>
            </a:p>
            <a:p>
              <a:pPr algn="l">
                <a:spcBef>
                  <a:spcPct val="20000"/>
                </a:spcBef>
                <a:buSzTx/>
                <a:buFontTx/>
                <a:buNone/>
              </a:pPr>
              <a:r>
                <a:rPr lang="zh-CN" altLang="en-US" sz="1400" b="1" dirty="0" smtClean="0"/>
                <a:t>语音坐席</a:t>
              </a:r>
              <a:endParaRPr lang="zh-CN" altLang="en-US" sz="1400" b="1" dirty="0"/>
            </a:p>
          </p:txBody>
        </p:sp>
        <p:sp>
          <p:nvSpPr>
            <p:cNvPr id="12" name="Text Box 38"/>
            <p:cNvSpPr txBox="1">
              <a:spLocks noChangeArrowheads="1"/>
            </p:cNvSpPr>
            <p:nvPr/>
          </p:nvSpPr>
          <p:spPr bwMode="auto">
            <a:xfrm>
              <a:off x="1652270" y="3643314"/>
              <a:ext cx="1311578" cy="615553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none" tIns="91440" bIns="91440">
              <a:spAutoFit/>
            </a:bodyPr>
            <a:lstStyle/>
            <a:p>
              <a:r>
                <a:rPr lang="zh-CN" altLang="en-US" sz="1400" b="1" dirty="0" smtClean="0"/>
                <a:t>中级数据录入</a:t>
              </a:r>
              <a:endParaRPr lang="en-US" altLang="zh-CN" sz="1400" b="1" dirty="0" smtClean="0"/>
            </a:p>
            <a:p>
              <a:r>
                <a:rPr lang="zh-CN" altLang="en-US" sz="1400" b="1" dirty="0" smtClean="0"/>
                <a:t>语音质检专员</a:t>
              </a:r>
              <a:endParaRPr lang="zh-CN" altLang="en-US" sz="1400" b="1" dirty="0"/>
            </a:p>
          </p:txBody>
        </p:sp>
        <p:sp>
          <p:nvSpPr>
            <p:cNvPr id="13" name="Text Box 38"/>
            <p:cNvSpPr txBox="1">
              <a:spLocks noChangeArrowheads="1"/>
            </p:cNvSpPr>
            <p:nvPr/>
          </p:nvSpPr>
          <p:spPr bwMode="auto">
            <a:xfrm>
              <a:off x="2795278" y="2786058"/>
              <a:ext cx="1311578" cy="615553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none" tIns="91440" bIns="91440">
              <a:spAutoFit/>
            </a:bodyPr>
            <a:lstStyle/>
            <a:p>
              <a:r>
                <a:rPr lang="zh-CN" altLang="en-US" sz="1400" b="1" dirty="0" smtClean="0"/>
                <a:t>高级数据录入</a:t>
              </a:r>
              <a:endParaRPr lang="en-US" altLang="zh-CN" sz="1400" b="1" dirty="0" smtClean="0"/>
            </a:p>
            <a:p>
              <a:r>
                <a:rPr lang="zh-CN" altLang="en-US" sz="1400" b="1" dirty="0" smtClean="0"/>
                <a:t>语音高级坐席</a:t>
              </a:r>
              <a:endParaRPr lang="zh-CN" altLang="en-US" sz="1400" b="1" dirty="0"/>
            </a:p>
          </p:txBody>
        </p:sp>
        <p:sp>
          <p:nvSpPr>
            <p:cNvPr id="14" name="Text Box 38"/>
            <p:cNvSpPr txBox="1">
              <a:spLocks noChangeArrowheads="1"/>
            </p:cNvSpPr>
            <p:nvPr/>
          </p:nvSpPr>
          <p:spPr bwMode="auto">
            <a:xfrm>
              <a:off x="4009724" y="2000241"/>
              <a:ext cx="1311578" cy="615553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 tIns="91440" bIns="91440">
              <a:spAutoFit/>
            </a:bodyPr>
            <a:lstStyle/>
            <a:p>
              <a:r>
                <a:rPr lang="zh-CN" altLang="en-US" sz="1400" b="1" dirty="0" smtClean="0"/>
                <a:t>资深数据录入</a:t>
              </a:r>
              <a:endParaRPr lang="en-US" altLang="zh-CN" sz="1400" b="1" dirty="0" smtClean="0"/>
            </a:p>
            <a:p>
              <a:r>
                <a:rPr lang="zh-CN" altLang="en-US" sz="1400" b="1" dirty="0" smtClean="0"/>
                <a:t>语音标兵坐席</a:t>
              </a:r>
              <a:endParaRPr lang="zh-CN" altLang="en-US" sz="1400" b="1" dirty="0"/>
            </a:p>
          </p:txBody>
        </p:sp>
        <p:sp>
          <p:nvSpPr>
            <p:cNvPr id="15" name="Text Box 38"/>
            <p:cNvSpPr txBox="1">
              <a:spLocks noChangeArrowheads="1"/>
            </p:cNvSpPr>
            <p:nvPr/>
          </p:nvSpPr>
          <p:spPr bwMode="auto">
            <a:xfrm>
              <a:off x="6009988" y="1100064"/>
              <a:ext cx="1261884" cy="40011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none" tIns="91440" bIns="91440">
              <a:spAutoFit/>
            </a:bodyPr>
            <a:lstStyle/>
            <a:p>
              <a:r>
                <a:rPr lang="zh-CN" altLang="en-US" sz="1400" b="1" dirty="0" smtClean="0"/>
                <a:t>专业发展方向</a:t>
              </a:r>
              <a:endParaRPr lang="zh-CN" altLang="en-US" sz="1400" b="1" dirty="0"/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079293" y="716437"/>
            <a:ext cx="7929586" cy="5245487"/>
            <a:chOff x="937890" y="669302"/>
            <a:chExt cx="7929586" cy="5245487"/>
          </a:xfrm>
        </p:grpSpPr>
        <p:sp>
          <p:nvSpPr>
            <p:cNvPr id="17" name="Text Box 36"/>
            <p:cNvSpPr txBox="1">
              <a:spLocks noChangeArrowheads="1"/>
            </p:cNvSpPr>
            <p:nvPr/>
          </p:nvSpPr>
          <p:spPr bwMode="auto">
            <a:xfrm>
              <a:off x="3438220" y="4500570"/>
              <a:ext cx="543739" cy="4001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tIns="91440" bIns="91440">
              <a:spAutoFit/>
            </a:bodyPr>
            <a:lstStyle/>
            <a:p>
              <a:r>
                <a:rPr lang="zh-CN" altLang="en-US" sz="1400" b="1" dirty="0" smtClean="0">
                  <a:latin typeface="楷体_GB2312" pitchFamily="49" charset="-122"/>
                </a:rPr>
                <a:t>助理</a:t>
              </a:r>
              <a:endParaRPr lang="zh-CN" altLang="en-US" sz="1400" b="1" dirty="0">
                <a:latin typeface="楷体_GB2312" pitchFamily="49" charset="-122"/>
              </a:endParaRPr>
            </a:p>
          </p:txBody>
        </p:sp>
        <p:sp>
          <p:nvSpPr>
            <p:cNvPr id="18" name="Text Box 37"/>
            <p:cNvSpPr txBox="1">
              <a:spLocks noChangeArrowheads="1"/>
            </p:cNvSpPr>
            <p:nvPr/>
          </p:nvSpPr>
          <p:spPr bwMode="auto">
            <a:xfrm>
              <a:off x="2509526" y="4857760"/>
              <a:ext cx="543739" cy="4001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tIns="91440" bIns="91440">
              <a:spAutoFit/>
            </a:bodyPr>
            <a:lstStyle/>
            <a:p>
              <a:r>
                <a:rPr lang="zh-CN" altLang="en-US" sz="1400" b="1" dirty="0" smtClean="0"/>
                <a:t>组长</a:t>
              </a:r>
              <a:endParaRPr lang="zh-CN" altLang="en-US" sz="1400" b="1" dirty="0"/>
            </a:p>
          </p:txBody>
        </p:sp>
        <p:sp>
          <p:nvSpPr>
            <p:cNvPr id="19" name="Text Box 38"/>
            <p:cNvSpPr txBox="1">
              <a:spLocks noChangeArrowheads="1"/>
            </p:cNvSpPr>
            <p:nvPr/>
          </p:nvSpPr>
          <p:spPr bwMode="auto">
            <a:xfrm>
              <a:off x="937890" y="5514679"/>
              <a:ext cx="723275" cy="4001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 tIns="91440" bIns="91440">
              <a:spAutoFit/>
            </a:bodyPr>
            <a:lstStyle/>
            <a:p>
              <a:r>
                <a:rPr lang="zh-CN" altLang="en-US" sz="1400" b="1" dirty="0" smtClean="0"/>
                <a:t>作业员</a:t>
              </a:r>
              <a:endParaRPr lang="zh-CN" altLang="en-US" sz="1400" b="1" dirty="0"/>
            </a:p>
          </p:txBody>
        </p:sp>
        <p:sp>
          <p:nvSpPr>
            <p:cNvPr id="20" name="AutoShape 40"/>
            <p:cNvSpPr>
              <a:spLocks noChangeArrowheads="1"/>
            </p:cNvSpPr>
            <p:nvPr/>
          </p:nvSpPr>
          <p:spPr bwMode="auto">
            <a:xfrm>
              <a:off x="5224170" y="4714884"/>
              <a:ext cx="1857388" cy="578786"/>
            </a:xfrm>
            <a:prstGeom prst="wedgeRectCallout">
              <a:avLst>
                <a:gd name="adj1" fmla="val -116446"/>
                <a:gd name="adj2" fmla="val -47547"/>
              </a:avLst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tIns="91440" bIns="91440" anchor="ctr"/>
            <a:lstStyle/>
            <a:p>
              <a:pPr>
                <a:spcBef>
                  <a:spcPct val="20000"/>
                </a:spcBef>
              </a:pPr>
              <a:r>
                <a:rPr kumimoji="1" lang="zh-CN" altLang="en-US" sz="1400" b="1" dirty="0" smtClean="0">
                  <a:latin typeface="楷体_GB2312" pitchFamily="49" charset="-122"/>
                </a:rPr>
                <a:t>人员管理</a:t>
              </a:r>
              <a:r>
                <a:rPr kumimoji="1" lang="en-US" altLang="zh-CN" sz="1400" b="1" dirty="0" smtClean="0">
                  <a:latin typeface="楷体_GB2312" pitchFamily="49" charset="-122"/>
                </a:rPr>
                <a:t>/</a:t>
              </a:r>
              <a:r>
                <a:rPr kumimoji="1" lang="zh-CN" altLang="en-US" sz="1400" b="1" dirty="0" smtClean="0">
                  <a:latin typeface="楷体_GB2312" pitchFamily="49" charset="-122"/>
                </a:rPr>
                <a:t>业务管理</a:t>
              </a:r>
              <a:r>
                <a:rPr kumimoji="1" lang="en-US" altLang="zh-CN" sz="1400" b="1" dirty="0" smtClean="0">
                  <a:latin typeface="楷体_GB2312" pitchFamily="49" charset="-122"/>
                </a:rPr>
                <a:t>/</a:t>
              </a:r>
              <a:r>
                <a:rPr kumimoji="1" lang="zh-CN" altLang="en-US" sz="1400" b="1" dirty="0" smtClean="0">
                  <a:latin typeface="楷体_GB2312" pitchFamily="49" charset="-122"/>
                </a:rPr>
                <a:t>人员培训指导</a:t>
              </a:r>
              <a:endParaRPr kumimoji="1" lang="zh-CN" altLang="en-US" sz="1400" b="1" dirty="0">
                <a:latin typeface="楷体_GB2312" pitchFamily="49" charset="-122"/>
              </a:endParaRPr>
            </a:p>
          </p:txBody>
        </p:sp>
        <p:sp>
          <p:nvSpPr>
            <p:cNvPr id="21" name="AutoShape 41"/>
            <p:cNvSpPr>
              <a:spLocks noChangeArrowheads="1"/>
            </p:cNvSpPr>
            <p:nvPr/>
          </p:nvSpPr>
          <p:spPr bwMode="auto">
            <a:xfrm>
              <a:off x="7010088" y="2357430"/>
              <a:ext cx="1857388" cy="785818"/>
            </a:xfrm>
            <a:prstGeom prst="wedgeRectCallout">
              <a:avLst>
                <a:gd name="adj1" fmla="val -62549"/>
                <a:gd name="adj2" fmla="val -38346"/>
              </a:avLst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tIns="91440" bIns="91440" anchor="ctr"/>
            <a:lstStyle/>
            <a:p>
              <a:pPr algn="l">
                <a:spcBef>
                  <a:spcPct val="20000"/>
                </a:spcBef>
                <a:buSzTx/>
                <a:buFontTx/>
                <a:buNone/>
              </a:pPr>
              <a:r>
                <a:rPr kumimoji="1" lang="zh-CN" altLang="en-US" sz="1400" b="1" dirty="0" smtClean="0">
                  <a:latin typeface="楷体_GB2312" pitchFamily="49" charset="-122"/>
                </a:rPr>
                <a:t>内外部关系的协调</a:t>
              </a:r>
              <a:r>
                <a:rPr kumimoji="1" lang="en-US" altLang="zh-CN" sz="1400" b="1" dirty="0" smtClean="0">
                  <a:latin typeface="楷体_GB2312" pitchFamily="49" charset="-122"/>
                </a:rPr>
                <a:t>/</a:t>
              </a:r>
              <a:r>
                <a:rPr kumimoji="1" lang="zh-CN" altLang="en-US" sz="1400" b="1" dirty="0" smtClean="0">
                  <a:latin typeface="楷体_GB2312" pitchFamily="49" charset="-122"/>
                </a:rPr>
                <a:t>人员管理培训及指导</a:t>
              </a:r>
              <a:r>
                <a:rPr kumimoji="1" lang="en-US" altLang="zh-CN" sz="1400" b="1" dirty="0" smtClean="0">
                  <a:latin typeface="楷体_GB2312" pitchFamily="49" charset="-122"/>
                </a:rPr>
                <a:t>/</a:t>
              </a:r>
              <a:r>
                <a:rPr kumimoji="1" lang="zh-CN" altLang="en-US" sz="1400" b="1" dirty="0" smtClean="0">
                  <a:latin typeface="楷体_GB2312" pitchFamily="49" charset="-122"/>
                </a:rPr>
                <a:t>目标及方向确定等</a:t>
              </a:r>
              <a:endParaRPr kumimoji="1" lang="zh-CN" altLang="en-US" sz="1400" b="1" dirty="0">
                <a:latin typeface="楷体_GB2312" pitchFamily="49" charset="-122"/>
              </a:endParaRPr>
            </a:p>
          </p:txBody>
        </p:sp>
        <p:sp>
          <p:nvSpPr>
            <p:cNvPr id="22" name="AutoShape 44"/>
            <p:cNvSpPr>
              <a:spLocks noChangeArrowheads="1"/>
            </p:cNvSpPr>
            <p:nvPr/>
          </p:nvSpPr>
          <p:spPr bwMode="auto">
            <a:xfrm>
              <a:off x="4324396" y="5357826"/>
              <a:ext cx="1685591" cy="517641"/>
            </a:xfrm>
            <a:prstGeom prst="wedgeRectCallout">
              <a:avLst>
                <a:gd name="adj1" fmla="val -126765"/>
                <a:gd name="adj2" fmla="val -73955"/>
              </a:avLst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tIns="91440" bIns="91440" anchor="ctr"/>
            <a:lstStyle/>
            <a:p>
              <a:pPr>
                <a:spcBef>
                  <a:spcPct val="20000"/>
                </a:spcBef>
                <a:buSzTx/>
                <a:buFontTx/>
                <a:buNone/>
              </a:pPr>
              <a:r>
                <a:rPr kumimoji="1" lang="zh-CN" altLang="en-US" sz="1400" b="1" dirty="0" smtClean="0">
                  <a:latin typeface="楷体_GB2312" pitchFamily="49" charset="-122"/>
                </a:rPr>
                <a:t>负责作业员团队基础管理</a:t>
              </a:r>
              <a:endParaRPr kumimoji="1" lang="zh-CN" altLang="en-US" sz="1400" b="1" dirty="0">
                <a:latin typeface="楷体_GB2312" pitchFamily="49" charset="-122"/>
              </a:endParaRPr>
            </a:p>
          </p:txBody>
        </p:sp>
        <p:sp>
          <p:nvSpPr>
            <p:cNvPr id="23" name="AutoShape 45"/>
            <p:cNvSpPr>
              <a:spLocks noChangeArrowheads="1"/>
            </p:cNvSpPr>
            <p:nvPr/>
          </p:nvSpPr>
          <p:spPr bwMode="auto">
            <a:xfrm>
              <a:off x="6438616" y="3929066"/>
              <a:ext cx="1576561" cy="705671"/>
            </a:xfrm>
            <a:prstGeom prst="wedgeRectCallout">
              <a:avLst>
                <a:gd name="adj1" fmla="val -135695"/>
                <a:gd name="adj2" fmla="val -1813"/>
              </a:avLst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tIns="91440" bIns="91440" anchor="ctr"/>
            <a:lstStyle/>
            <a:p>
              <a:pPr>
                <a:spcBef>
                  <a:spcPct val="20000"/>
                </a:spcBef>
                <a:buSzTx/>
                <a:buFontTx/>
                <a:buNone/>
              </a:pPr>
              <a:r>
                <a:rPr kumimoji="1" lang="zh-CN" altLang="en-US" sz="1400" b="1" dirty="0" smtClean="0">
                  <a:latin typeface="楷体_GB2312" pitchFamily="49" charset="-122"/>
                </a:rPr>
                <a:t>下属指导与培训</a:t>
              </a:r>
              <a:r>
                <a:rPr kumimoji="1" lang="en-US" altLang="zh-CN" sz="1400" b="1" dirty="0" smtClean="0">
                  <a:latin typeface="楷体_GB2312" pitchFamily="49" charset="-122"/>
                </a:rPr>
                <a:t>/</a:t>
              </a:r>
              <a:r>
                <a:rPr kumimoji="1" lang="zh-CN" altLang="en-US" sz="1400" b="1" dirty="0" smtClean="0">
                  <a:latin typeface="楷体_GB2312" pitchFamily="49" charset="-122"/>
                </a:rPr>
                <a:t>内部沟通及数据分析等</a:t>
              </a:r>
              <a:endParaRPr kumimoji="1" lang="zh-CN" altLang="en-US" sz="1400" b="1" dirty="0">
                <a:latin typeface="楷体_GB2312" pitchFamily="49" charset="-122"/>
              </a:endParaRPr>
            </a:p>
          </p:txBody>
        </p:sp>
        <p:sp>
          <p:nvSpPr>
            <p:cNvPr id="24" name="Text Box 36"/>
            <p:cNvSpPr txBox="1">
              <a:spLocks noChangeArrowheads="1"/>
            </p:cNvSpPr>
            <p:nvPr/>
          </p:nvSpPr>
          <p:spPr bwMode="auto">
            <a:xfrm>
              <a:off x="4581228" y="4100460"/>
              <a:ext cx="543739" cy="4001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tIns="91440" bIns="91440">
              <a:spAutoFit/>
            </a:bodyPr>
            <a:lstStyle/>
            <a:p>
              <a:r>
                <a:rPr lang="zh-CN" altLang="en-US" sz="1400" b="1" dirty="0" smtClean="0">
                  <a:latin typeface="楷体_GB2312" pitchFamily="49" charset="-122"/>
                </a:rPr>
                <a:t>主管</a:t>
              </a:r>
              <a:endParaRPr lang="zh-CN" altLang="en-US" sz="1400" b="1" dirty="0">
                <a:latin typeface="楷体_GB2312" pitchFamily="49" charset="-122"/>
              </a:endParaRPr>
            </a:p>
          </p:txBody>
        </p:sp>
        <p:sp>
          <p:nvSpPr>
            <p:cNvPr id="25" name="Text Box 36"/>
            <p:cNvSpPr txBox="1">
              <a:spLocks noChangeArrowheads="1"/>
            </p:cNvSpPr>
            <p:nvPr/>
          </p:nvSpPr>
          <p:spPr bwMode="auto">
            <a:xfrm>
              <a:off x="5466249" y="3286124"/>
              <a:ext cx="543739" cy="4001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tIns="91440" bIns="91440">
              <a:spAutoFit/>
            </a:bodyPr>
            <a:lstStyle/>
            <a:p>
              <a:r>
                <a:rPr lang="zh-CN" altLang="en-US" sz="1400" b="1" dirty="0" smtClean="0">
                  <a:latin typeface="楷体_GB2312" pitchFamily="49" charset="-122"/>
                </a:rPr>
                <a:t>经理</a:t>
              </a:r>
              <a:endParaRPr lang="zh-CN" altLang="en-US" sz="1400" b="1" dirty="0">
                <a:latin typeface="楷体_GB2312" pitchFamily="49" charset="-122"/>
              </a:endParaRPr>
            </a:p>
          </p:txBody>
        </p:sp>
        <p:sp>
          <p:nvSpPr>
            <p:cNvPr id="26" name="Text Box 36"/>
            <p:cNvSpPr txBox="1">
              <a:spLocks noChangeArrowheads="1"/>
            </p:cNvSpPr>
            <p:nvPr/>
          </p:nvSpPr>
          <p:spPr bwMode="auto">
            <a:xfrm>
              <a:off x="6295740" y="2214554"/>
              <a:ext cx="543739" cy="4001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tIns="91440" bIns="91440">
              <a:spAutoFit/>
            </a:bodyPr>
            <a:lstStyle/>
            <a:p>
              <a:r>
                <a:rPr lang="zh-CN" altLang="en-US" sz="1400" b="1" dirty="0" smtClean="0">
                  <a:latin typeface="楷体_GB2312" pitchFamily="49" charset="-122"/>
                </a:rPr>
                <a:t>总监</a:t>
              </a:r>
              <a:endParaRPr lang="zh-CN" altLang="en-US" sz="1400" b="1" dirty="0">
                <a:latin typeface="楷体_GB2312" pitchFamily="49" charset="-122"/>
              </a:endParaRPr>
            </a:p>
          </p:txBody>
        </p:sp>
        <p:sp>
          <p:nvSpPr>
            <p:cNvPr id="27" name="AutoShape 40"/>
            <p:cNvSpPr>
              <a:spLocks noChangeArrowheads="1"/>
            </p:cNvSpPr>
            <p:nvPr/>
          </p:nvSpPr>
          <p:spPr bwMode="auto">
            <a:xfrm>
              <a:off x="6795806" y="3214686"/>
              <a:ext cx="1779638" cy="642942"/>
            </a:xfrm>
            <a:prstGeom prst="wedgeRectCallout">
              <a:avLst>
                <a:gd name="adj1" fmla="val -94718"/>
                <a:gd name="adj2" fmla="val -4145"/>
              </a:avLst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tIns="91440" bIns="91440" anchor="ctr"/>
            <a:lstStyle/>
            <a:p>
              <a:pPr>
                <a:spcBef>
                  <a:spcPct val="20000"/>
                </a:spcBef>
              </a:pPr>
              <a:r>
                <a:rPr kumimoji="1" lang="zh-CN" altLang="en-US" sz="1400" b="1" dirty="0" smtClean="0">
                  <a:latin typeface="楷体_GB2312" pitchFamily="49" charset="-122"/>
                </a:rPr>
                <a:t>人员管理</a:t>
              </a:r>
              <a:r>
                <a:rPr kumimoji="1" lang="en-US" altLang="zh-CN" sz="1400" b="1" dirty="0" smtClean="0">
                  <a:latin typeface="楷体_GB2312" pitchFamily="49" charset="-122"/>
                </a:rPr>
                <a:t>/</a:t>
              </a:r>
              <a:r>
                <a:rPr kumimoji="1" lang="zh-CN" altLang="en-US" sz="1400" b="1" dirty="0" smtClean="0">
                  <a:latin typeface="楷体_GB2312" pitchFamily="49" charset="-122"/>
                </a:rPr>
                <a:t>业务管理</a:t>
              </a:r>
              <a:r>
                <a:rPr kumimoji="1" lang="en-US" altLang="zh-CN" sz="1400" b="1" dirty="0" smtClean="0">
                  <a:latin typeface="楷体_GB2312" pitchFamily="49" charset="-122"/>
                </a:rPr>
                <a:t>/</a:t>
              </a:r>
              <a:r>
                <a:rPr kumimoji="1" lang="zh-CN" altLang="en-US" sz="1400" b="1" dirty="0" smtClean="0">
                  <a:latin typeface="楷体_GB2312" pitchFamily="49" charset="-122"/>
                </a:rPr>
                <a:t>人员培训</a:t>
              </a:r>
              <a:r>
                <a:rPr kumimoji="1" lang="en-US" altLang="zh-CN" sz="1400" b="1" dirty="0" smtClean="0">
                  <a:latin typeface="楷体_GB2312" pitchFamily="49" charset="-122"/>
                </a:rPr>
                <a:t>/</a:t>
              </a:r>
              <a:r>
                <a:rPr kumimoji="1" lang="zh-CN" altLang="en-US" sz="1400" b="1" dirty="0" smtClean="0">
                  <a:latin typeface="楷体_GB2312" pitchFamily="49" charset="-122"/>
                </a:rPr>
                <a:t>外部沟通及协调</a:t>
              </a:r>
              <a:endParaRPr kumimoji="1" lang="zh-CN" altLang="en-US" sz="1400" b="1" dirty="0">
                <a:latin typeface="楷体_GB2312" pitchFamily="49" charset="-122"/>
              </a:endParaRPr>
            </a:p>
          </p:txBody>
        </p:sp>
        <p:sp>
          <p:nvSpPr>
            <p:cNvPr id="28" name="Text Box 38"/>
            <p:cNvSpPr txBox="1">
              <a:spLocks noChangeArrowheads="1"/>
            </p:cNvSpPr>
            <p:nvPr/>
          </p:nvSpPr>
          <p:spPr bwMode="auto">
            <a:xfrm>
              <a:off x="7286445" y="669302"/>
              <a:ext cx="1261884" cy="40011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 tIns="91440" bIns="91440">
              <a:spAutoFit/>
            </a:bodyPr>
            <a:lstStyle/>
            <a:p>
              <a:r>
                <a:rPr lang="zh-CN" altLang="en-US" sz="1400" b="1" dirty="0" smtClean="0"/>
                <a:t>管理发展方向</a:t>
              </a:r>
              <a:endParaRPr lang="zh-CN" altLang="en-US" sz="1400" b="1" dirty="0"/>
            </a:p>
          </p:txBody>
        </p:sp>
      </p:grpSp>
      <p:sp>
        <p:nvSpPr>
          <p:cNvPr id="57" name="TextBox 56"/>
          <p:cNvSpPr txBox="1"/>
          <p:nvPr/>
        </p:nvSpPr>
        <p:spPr>
          <a:xfrm>
            <a:off x="292231" y="6033153"/>
            <a:ext cx="7070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</a:rPr>
              <a:t>起点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2149311" y="6023728"/>
            <a:ext cx="7258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</a:rPr>
              <a:t>半年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5156462" y="6015869"/>
            <a:ext cx="14894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</a:rPr>
              <a:t>两年及以上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3678026" y="6006442"/>
            <a:ext cx="7070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</a:rPr>
              <a:t>一年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7701699" y="5998587"/>
            <a:ext cx="9363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</a:rPr>
              <a:t>赢家</a:t>
            </a:r>
            <a:r>
              <a:rPr lang="en-US" altLang="zh-CN" sz="2000" b="1" dirty="0" smtClean="0">
                <a:latin typeface="微软雅黑" pitchFamily="34" charset="-122"/>
                <a:ea typeface="微软雅黑" pitchFamily="34" charset="-122"/>
              </a:rPr>
              <a:t>…</a:t>
            </a:r>
            <a:endParaRPr lang="zh-CN" altLang="en-US" sz="2000" b="1" dirty="0" smtClean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C:\Documents and Settings\Administrator\Application Data\Fetion\temp\95742ef109248f8ba0a41c211d6a233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5827" y="950072"/>
            <a:ext cx="7980447" cy="5723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87140" y="115503"/>
            <a:ext cx="49463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微软雅黑" pitchFamily="34" charset="-122"/>
                <a:ea typeface="微软雅黑" pitchFamily="34" charset="-122"/>
              </a:rPr>
              <a:t>培训与发展</a:t>
            </a:r>
            <a:endParaRPr lang="zh-CN" altLang="en-US" sz="3200" b="1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87140" y="115503"/>
            <a:ext cx="49463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微软雅黑" pitchFamily="34" charset="-122"/>
                <a:ea typeface="微软雅黑" pitchFamily="34" charset="-122"/>
              </a:rPr>
              <a:t> 全方位培训体系</a:t>
            </a:r>
            <a:endParaRPr lang="zh-CN" altLang="en-US" sz="2800" b="1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026" name="图片 2" descr="9月班组拼图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798467"/>
            <a:ext cx="4350388" cy="3765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图片 4" descr="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6398" y="4366429"/>
            <a:ext cx="8710367" cy="223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图片 1" descr="initpintu_副本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15326" y="786063"/>
            <a:ext cx="4604085" cy="3705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0" descr="000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8758" y="753977"/>
            <a:ext cx="8470231" cy="3870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图片 1" descr="image0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0632" y="4892842"/>
            <a:ext cx="3096126" cy="184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图片 8" descr="image02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04673" y="4844716"/>
            <a:ext cx="3704413" cy="1812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图片 9" descr="image01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00800" y="4876801"/>
            <a:ext cx="2352675" cy="1748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587140" y="115503"/>
            <a:ext cx="49463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微软雅黑" pitchFamily="34" charset="-122"/>
                <a:ea typeface="微软雅黑" pitchFamily="34" charset="-122"/>
              </a:rPr>
              <a:t> 全方位培训体系</a:t>
            </a:r>
            <a:endParaRPr lang="zh-CN" altLang="en-US" sz="2800" b="1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对象 12" descr="image00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3138" y="818147"/>
            <a:ext cx="8277726" cy="6039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87140" y="115503"/>
            <a:ext cx="49463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微软雅黑" pitchFamily="34" charset="-122"/>
                <a:ea typeface="微软雅黑" pitchFamily="34" charset="-122"/>
              </a:rPr>
              <a:t> 全方位培训体系</a:t>
            </a:r>
            <a:endParaRPr lang="zh-CN" altLang="en-US" sz="2800" b="1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8" name="直接连接符 37"/>
          <p:cNvCxnSpPr/>
          <p:nvPr/>
        </p:nvCxnSpPr>
        <p:spPr>
          <a:xfrm>
            <a:off x="723108" y="3418197"/>
            <a:ext cx="1548000" cy="0"/>
          </a:xfrm>
          <a:prstGeom prst="line">
            <a:avLst/>
          </a:prstGeom>
          <a:ln w="698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>
            <a:off x="2226056" y="3418197"/>
            <a:ext cx="1548000" cy="0"/>
          </a:xfrm>
          <a:prstGeom prst="line">
            <a:avLst/>
          </a:prstGeom>
          <a:ln w="698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>
            <a:off x="3742840" y="3418197"/>
            <a:ext cx="1548000" cy="0"/>
          </a:xfrm>
          <a:prstGeom prst="line">
            <a:avLst/>
          </a:prstGeom>
          <a:ln w="698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>
            <a:off x="5288490" y="3418197"/>
            <a:ext cx="1548000" cy="0"/>
          </a:xfrm>
          <a:prstGeom prst="line">
            <a:avLst/>
          </a:prstGeom>
          <a:ln w="698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>
            <a:off x="6823073" y="3418197"/>
            <a:ext cx="1548000" cy="0"/>
          </a:xfrm>
          <a:prstGeom prst="line">
            <a:avLst/>
          </a:prstGeom>
          <a:ln w="698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肘形连接符 42"/>
          <p:cNvCxnSpPr/>
          <p:nvPr/>
        </p:nvCxnSpPr>
        <p:spPr>
          <a:xfrm rot="16200000" flipH="1">
            <a:off x="744671" y="2427154"/>
            <a:ext cx="1363396" cy="528638"/>
          </a:xfrm>
          <a:prstGeom prst="bentConnector3">
            <a:avLst>
              <a:gd name="adj1" fmla="val 50000"/>
            </a:avLst>
          </a:prstGeom>
          <a:ln w="15875">
            <a:solidFill>
              <a:srgbClr val="E5360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肘形连接符 44"/>
          <p:cNvCxnSpPr/>
          <p:nvPr/>
        </p:nvCxnSpPr>
        <p:spPr>
          <a:xfrm rot="16200000" flipH="1">
            <a:off x="3637477" y="2439473"/>
            <a:ext cx="1366592" cy="507196"/>
          </a:xfrm>
          <a:prstGeom prst="bentConnector3">
            <a:avLst>
              <a:gd name="adj1" fmla="val 50000"/>
            </a:avLst>
          </a:prstGeom>
          <a:ln w="15875">
            <a:solidFill>
              <a:srgbClr val="E5360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肘形连接符 46"/>
          <p:cNvCxnSpPr/>
          <p:nvPr/>
        </p:nvCxnSpPr>
        <p:spPr>
          <a:xfrm rot="16200000" flipH="1">
            <a:off x="6485452" y="2448997"/>
            <a:ext cx="1414217" cy="497671"/>
          </a:xfrm>
          <a:prstGeom prst="bentConnector3">
            <a:avLst>
              <a:gd name="adj1" fmla="val 50000"/>
            </a:avLst>
          </a:prstGeom>
          <a:ln w="15875">
            <a:solidFill>
              <a:srgbClr val="E5360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肘形连接符 47"/>
          <p:cNvCxnSpPr/>
          <p:nvPr/>
        </p:nvCxnSpPr>
        <p:spPr>
          <a:xfrm rot="5400000">
            <a:off x="52387" y="3919540"/>
            <a:ext cx="1343028" cy="476251"/>
          </a:xfrm>
          <a:prstGeom prst="bentConnector3">
            <a:avLst>
              <a:gd name="adj1" fmla="val 50000"/>
            </a:avLst>
          </a:prstGeom>
          <a:ln w="15875">
            <a:solidFill>
              <a:srgbClr val="E5360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肘形连接符 49"/>
          <p:cNvCxnSpPr/>
          <p:nvPr/>
        </p:nvCxnSpPr>
        <p:spPr>
          <a:xfrm rot="5400000">
            <a:off x="2912319" y="3928321"/>
            <a:ext cx="1403262" cy="455599"/>
          </a:xfrm>
          <a:prstGeom prst="bentConnector3">
            <a:avLst>
              <a:gd name="adj1" fmla="val 50000"/>
            </a:avLst>
          </a:prstGeom>
          <a:ln w="15875">
            <a:solidFill>
              <a:srgbClr val="E5360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肘形连接符 51"/>
          <p:cNvCxnSpPr/>
          <p:nvPr/>
        </p:nvCxnSpPr>
        <p:spPr>
          <a:xfrm rot="5400000">
            <a:off x="5797749" y="3881613"/>
            <a:ext cx="1357200" cy="522000"/>
          </a:xfrm>
          <a:prstGeom prst="bentConnector3">
            <a:avLst>
              <a:gd name="adj1" fmla="val 50000"/>
            </a:avLst>
          </a:prstGeom>
          <a:ln w="15875">
            <a:solidFill>
              <a:srgbClr val="E5360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5" name="图片 54" descr="瞿小燕.JPG"/>
          <p:cNvPicPr>
            <a:picLocks noChangeAspect="1"/>
          </p:cNvPicPr>
          <p:nvPr/>
        </p:nvPicPr>
        <p:blipFill>
          <a:blip r:embed="rId2" cstate="print">
            <a:lum bright="10000"/>
          </a:blip>
          <a:srcRect t="28889" r="12469" b="18056"/>
          <a:stretch>
            <a:fillRect/>
          </a:stretch>
        </p:blipFill>
        <p:spPr>
          <a:xfrm>
            <a:off x="771524" y="652540"/>
            <a:ext cx="1346033" cy="1351262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  <p:pic>
        <p:nvPicPr>
          <p:cNvPr id="56" name="图片 55" descr="柳琦2.JPG"/>
          <p:cNvPicPr>
            <a:picLocks noChangeAspect="1"/>
          </p:cNvPicPr>
          <p:nvPr/>
        </p:nvPicPr>
        <p:blipFill>
          <a:blip r:embed="rId3" cstate="print">
            <a:lum bright="10000"/>
          </a:blip>
          <a:srcRect l="2037" t="27778" r="16667" b="14444"/>
          <a:stretch>
            <a:fillRect/>
          </a:stretch>
        </p:blipFill>
        <p:spPr>
          <a:xfrm>
            <a:off x="3705226" y="664211"/>
            <a:ext cx="1219700" cy="1315192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  <p:pic>
        <p:nvPicPr>
          <p:cNvPr id="57" name="图片 56" descr="黄丽亚.JPG"/>
          <p:cNvPicPr>
            <a:picLocks noChangeAspect="1"/>
          </p:cNvPicPr>
          <p:nvPr/>
        </p:nvPicPr>
        <p:blipFill>
          <a:blip r:embed="rId4" cstate="print">
            <a:lum bright="10000"/>
          </a:blip>
          <a:stretch>
            <a:fillRect/>
          </a:stretch>
        </p:blipFill>
        <p:spPr>
          <a:xfrm>
            <a:off x="6572250" y="684897"/>
            <a:ext cx="1224213" cy="1305827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  <p:pic>
        <p:nvPicPr>
          <p:cNvPr id="64" name="图片 63" descr="祝丹丹2.JPG"/>
          <p:cNvPicPr>
            <a:picLocks noChangeAspect="1"/>
          </p:cNvPicPr>
          <p:nvPr/>
        </p:nvPicPr>
        <p:blipFill>
          <a:blip r:embed="rId5" cstate="print"/>
          <a:srcRect l="34792" t="7037" r="13229"/>
          <a:stretch>
            <a:fillRect/>
          </a:stretch>
        </p:blipFill>
        <p:spPr>
          <a:xfrm>
            <a:off x="247701" y="4857750"/>
            <a:ext cx="1452762" cy="146151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  <p:pic>
        <p:nvPicPr>
          <p:cNvPr id="65" name="图片 64" descr="高玉洁.JPG"/>
          <p:cNvPicPr>
            <a:picLocks noChangeAspect="1"/>
          </p:cNvPicPr>
          <p:nvPr/>
        </p:nvPicPr>
        <p:blipFill>
          <a:blip r:embed="rId6" cstate="print"/>
          <a:srcRect l="34167" t="35555" r="34271" b="18056"/>
          <a:stretch>
            <a:fillRect/>
          </a:stretch>
        </p:blipFill>
        <p:spPr>
          <a:xfrm>
            <a:off x="3124224" y="4876799"/>
            <a:ext cx="1479860" cy="150358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  <p:pic>
        <p:nvPicPr>
          <p:cNvPr id="70" name="图片 69" descr="胡秀（职业照）.JPG"/>
          <p:cNvPicPr>
            <a:picLocks noChangeAspect="1"/>
          </p:cNvPicPr>
          <p:nvPr/>
        </p:nvPicPr>
        <p:blipFill>
          <a:blip r:embed="rId7" cstate="print">
            <a:lum bright="10000"/>
          </a:blip>
          <a:srcRect l="13229" t="7639" r="30208"/>
          <a:stretch>
            <a:fillRect/>
          </a:stretch>
        </p:blipFill>
        <p:spPr>
          <a:xfrm>
            <a:off x="6048911" y="4870783"/>
            <a:ext cx="1410668" cy="156936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  <p:sp>
        <p:nvSpPr>
          <p:cNvPr id="71" name="TextBox 70"/>
          <p:cNvSpPr txBox="1"/>
          <p:nvPr/>
        </p:nvSpPr>
        <p:spPr>
          <a:xfrm>
            <a:off x="1390650" y="2162175"/>
            <a:ext cx="18669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</a:rPr>
              <a:t>运营管理</a:t>
            </a:r>
            <a:endParaRPr lang="zh-CN" altLang="en-US" sz="20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4286250" y="2181225"/>
            <a:ext cx="1295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</a:rPr>
              <a:t>运营管理</a:t>
            </a:r>
            <a:endParaRPr lang="zh-CN" altLang="en-US" sz="20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7181850" y="2209800"/>
            <a:ext cx="13906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</a:rPr>
              <a:t>运营主管</a:t>
            </a:r>
            <a:endParaRPr lang="zh-CN" altLang="en-US" sz="20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676275" y="4400550"/>
            <a:ext cx="1676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</a:rPr>
              <a:t>项目行政</a:t>
            </a:r>
            <a:endParaRPr lang="zh-CN" altLang="en-US" sz="20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3467100" y="4352925"/>
            <a:ext cx="1628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</a:rPr>
              <a:t>公司会计</a:t>
            </a:r>
            <a:endParaRPr lang="zh-CN" altLang="en-US" sz="20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6448425" y="4333875"/>
            <a:ext cx="15906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</a:rPr>
              <a:t>培训主管</a:t>
            </a:r>
            <a:endParaRPr lang="zh-CN" altLang="en-US" sz="20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标题 27"/>
          <p:cNvSpPr txBox="1">
            <a:spLocks noGrp="1"/>
          </p:cNvSpPr>
          <p:nvPr>
            <p:ph type="title"/>
          </p:nvPr>
        </p:nvSpPr>
        <p:spPr>
          <a:xfrm>
            <a:off x="405353" y="113122"/>
            <a:ext cx="810999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latin typeface="微软雅黑" pitchFamily="34" charset="-122"/>
                <a:ea typeface="微软雅黑" pitchFamily="34" charset="-122"/>
              </a:rPr>
              <a:t>2016</a:t>
            </a:r>
            <a:r>
              <a:rPr lang="zh-CN" altLang="en-US" sz="3200" b="1" dirty="0" smtClean="0">
                <a:latin typeface="微软雅黑" pitchFamily="34" charset="-122"/>
                <a:ea typeface="微软雅黑" pitchFamily="34" charset="-122"/>
              </a:rPr>
              <a:t>年发展之星</a:t>
            </a:r>
            <a:endParaRPr lang="zh-CN" altLang="en-US" sz="3200" b="1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25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WYD_5730.JPG"/>
          <p:cNvPicPr>
            <a:picLocks noChangeAspect="1"/>
          </p:cNvPicPr>
          <p:nvPr/>
        </p:nvPicPr>
        <p:blipFill>
          <a:blip r:embed="rId2" cstate="print"/>
          <a:srcRect t="15805" r="3415"/>
          <a:stretch>
            <a:fillRect/>
          </a:stretch>
        </p:blipFill>
        <p:spPr>
          <a:xfrm>
            <a:off x="213231" y="3901896"/>
            <a:ext cx="3917110" cy="2571768"/>
          </a:xfrm>
          <a:prstGeom prst="rect">
            <a:avLst/>
          </a:prstGeom>
        </p:spPr>
      </p:pic>
      <p:pic>
        <p:nvPicPr>
          <p:cNvPr id="5" name="图片 4" descr="小牛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58753" y="3850105"/>
            <a:ext cx="3819782" cy="261568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87140" y="115503"/>
            <a:ext cx="49463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微软雅黑" pitchFamily="34" charset="-122"/>
                <a:ea typeface="微软雅黑" pitchFamily="34" charset="-122"/>
              </a:rPr>
              <a:t> 丰富多彩的文娱</a:t>
            </a:r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</a:rPr>
              <a:t>活动</a:t>
            </a:r>
            <a:endParaRPr lang="zh-CN" altLang="en-US" sz="2800" b="1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5122" name="图片 25" descr="22b32c2b78c150d0e24907d642c7e3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8758" y="705854"/>
            <a:ext cx="8422105" cy="30166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2242088"/>
            <a:ext cx="9144000" cy="2444221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3854473" y="2091274"/>
            <a:ext cx="2349499" cy="1923315"/>
            <a:chOff x="3482595" y="939799"/>
            <a:chExt cx="2349499" cy="1923315"/>
          </a:xfrm>
        </p:grpSpPr>
        <p:grpSp>
          <p:nvGrpSpPr>
            <p:cNvPr id="7" name="组合 20"/>
            <p:cNvGrpSpPr/>
            <p:nvPr/>
          </p:nvGrpSpPr>
          <p:grpSpPr>
            <a:xfrm>
              <a:off x="3482595" y="939799"/>
              <a:ext cx="2349499" cy="1923315"/>
              <a:chOff x="2171701" y="939799"/>
              <a:chExt cx="2349499" cy="1923315"/>
            </a:xfrm>
          </p:grpSpPr>
          <p:sp>
            <p:nvSpPr>
              <p:cNvPr id="9" name="任意多边形 8"/>
              <p:cNvSpPr/>
              <p:nvPr/>
            </p:nvSpPr>
            <p:spPr>
              <a:xfrm>
                <a:off x="2171701" y="940594"/>
                <a:ext cx="292894" cy="159545"/>
              </a:xfrm>
              <a:custGeom>
                <a:avLst/>
                <a:gdLst>
                  <a:gd name="connsiteX0" fmla="*/ 119063 w 290513"/>
                  <a:gd name="connsiteY0" fmla="*/ 0 h 161925"/>
                  <a:gd name="connsiteX1" fmla="*/ 0 w 290513"/>
                  <a:gd name="connsiteY1" fmla="*/ 161925 h 161925"/>
                  <a:gd name="connsiteX2" fmla="*/ 290513 w 290513"/>
                  <a:gd name="connsiteY2" fmla="*/ 161925 h 161925"/>
                  <a:gd name="connsiteX3" fmla="*/ 119063 w 290513"/>
                  <a:gd name="connsiteY3" fmla="*/ 0 h 161925"/>
                  <a:gd name="connsiteX0" fmla="*/ 126207 w 290513"/>
                  <a:gd name="connsiteY0" fmla="*/ 0 h 159544"/>
                  <a:gd name="connsiteX1" fmla="*/ 0 w 290513"/>
                  <a:gd name="connsiteY1" fmla="*/ 159544 h 159544"/>
                  <a:gd name="connsiteX2" fmla="*/ 290513 w 290513"/>
                  <a:gd name="connsiteY2" fmla="*/ 159544 h 159544"/>
                  <a:gd name="connsiteX3" fmla="*/ 126207 w 290513"/>
                  <a:gd name="connsiteY3" fmla="*/ 0 h 159544"/>
                  <a:gd name="connsiteX0" fmla="*/ 126207 w 280988"/>
                  <a:gd name="connsiteY0" fmla="*/ 0 h 161926"/>
                  <a:gd name="connsiteX1" fmla="*/ 0 w 280988"/>
                  <a:gd name="connsiteY1" fmla="*/ 159544 h 161926"/>
                  <a:gd name="connsiteX2" fmla="*/ 280988 w 280988"/>
                  <a:gd name="connsiteY2" fmla="*/ 161926 h 161926"/>
                  <a:gd name="connsiteX3" fmla="*/ 126207 w 280988"/>
                  <a:gd name="connsiteY3" fmla="*/ 0 h 161926"/>
                  <a:gd name="connsiteX0" fmla="*/ 126207 w 283369"/>
                  <a:gd name="connsiteY0" fmla="*/ 0 h 159545"/>
                  <a:gd name="connsiteX1" fmla="*/ 0 w 283369"/>
                  <a:gd name="connsiteY1" fmla="*/ 159544 h 159545"/>
                  <a:gd name="connsiteX2" fmla="*/ 283369 w 283369"/>
                  <a:gd name="connsiteY2" fmla="*/ 159545 h 159545"/>
                  <a:gd name="connsiteX3" fmla="*/ 126207 w 283369"/>
                  <a:gd name="connsiteY3" fmla="*/ 0 h 159545"/>
                  <a:gd name="connsiteX0" fmla="*/ 126207 w 292894"/>
                  <a:gd name="connsiteY0" fmla="*/ 0 h 159545"/>
                  <a:gd name="connsiteX1" fmla="*/ 0 w 292894"/>
                  <a:gd name="connsiteY1" fmla="*/ 159544 h 159545"/>
                  <a:gd name="connsiteX2" fmla="*/ 292894 w 292894"/>
                  <a:gd name="connsiteY2" fmla="*/ 159545 h 159545"/>
                  <a:gd name="connsiteX3" fmla="*/ 126207 w 292894"/>
                  <a:gd name="connsiteY3" fmla="*/ 0 h 159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2894" h="159545">
                    <a:moveTo>
                      <a:pt x="126207" y="0"/>
                    </a:moveTo>
                    <a:lnTo>
                      <a:pt x="0" y="159544"/>
                    </a:lnTo>
                    <a:lnTo>
                      <a:pt x="292894" y="159545"/>
                    </a:lnTo>
                    <a:lnTo>
                      <a:pt x="126207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0" name="任意多边形 9"/>
              <p:cNvSpPr/>
              <p:nvPr/>
            </p:nvSpPr>
            <p:spPr>
              <a:xfrm>
                <a:off x="2298700" y="939799"/>
                <a:ext cx="2222500" cy="1923315"/>
              </a:xfrm>
              <a:custGeom>
                <a:avLst/>
                <a:gdLst>
                  <a:gd name="connsiteX0" fmla="*/ 0 w 2387600"/>
                  <a:gd name="connsiteY0" fmla="*/ 152400 h 1397000"/>
                  <a:gd name="connsiteX1" fmla="*/ 165100 w 2387600"/>
                  <a:gd name="connsiteY1" fmla="*/ 0 h 1397000"/>
                  <a:gd name="connsiteX2" fmla="*/ 1562100 w 2387600"/>
                  <a:gd name="connsiteY2" fmla="*/ 1397000 h 1397000"/>
                  <a:gd name="connsiteX3" fmla="*/ 2387600 w 2387600"/>
                  <a:gd name="connsiteY3" fmla="*/ 1397000 h 1397000"/>
                  <a:gd name="connsiteX4" fmla="*/ 990600 w 2387600"/>
                  <a:gd name="connsiteY4" fmla="*/ 0 h 1397000"/>
                  <a:gd name="connsiteX5" fmla="*/ 165100 w 2387600"/>
                  <a:gd name="connsiteY5" fmla="*/ 0 h 1397000"/>
                  <a:gd name="connsiteX0" fmla="*/ 0 w 2222500"/>
                  <a:gd name="connsiteY0" fmla="*/ 0 h 1397000"/>
                  <a:gd name="connsiteX1" fmla="*/ 1397000 w 2222500"/>
                  <a:gd name="connsiteY1" fmla="*/ 1397000 h 1397000"/>
                  <a:gd name="connsiteX2" fmla="*/ 2222500 w 2222500"/>
                  <a:gd name="connsiteY2" fmla="*/ 1397000 h 1397000"/>
                  <a:gd name="connsiteX3" fmla="*/ 825500 w 2222500"/>
                  <a:gd name="connsiteY3" fmla="*/ 0 h 1397000"/>
                  <a:gd name="connsiteX4" fmla="*/ 0 w 2222500"/>
                  <a:gd name="connsiteY4" fmla="*/ 0 h 1397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22500" h="1397000">
                    <a:moveTo>
                      <a:pt x="0" y="0"/>
                    </a:moveTo>
                    <a:lnTo>
                      <a:pt x="1397000" y="1397000"/>
                    </a:lnTo>
                    <a:lnTo>
                      <a:pt x="2222500" y="1397000"/>
                    </a:lnTo>
                    <a:lnTo>
                      <a:pt x="825500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" name="矩形 7"/>
            <p:cNvSpPr/>
            <p:nvPr/>
          </p:nvSpPr>
          <p:spPr>
            <a:xfrm rot="3273216">
              <a:off x="3879427" y="1574837"/>
              <a:ext cx="141577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b="1" kern="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华道人才环境</a:t>
              </a:r>
              <a:endParaRPr lang="zh-CN" altLang="en-US" sz="16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2416198" y="2081749"/>
            <a:ext cx="2349499" cy="1923315"/>
            <a:chOff x="3482595" y="939799"/>
            <a:chExt cx="2349499" cy="1923315"/>
          </a:xfrm>
        </p:grpSpPr>
        <p:grpSp>
          <p:nvGrpSpPr>
            <p:cNvPr id="12" name="组合 20"/>
            <p:cNvGrpSpPr/>
            <p:nvPr/>
          </p:nvGrpSpPr>
          <p:grpSpPr>
            <a:xfrm>
              <a:off x="3482595" y="939799"/>
              <a:ext cx="2349499" cy="1923315"/>
              <a:chOff x="2171701" y="939799"/>
              <a:chExt cx="2349499" cy="1923315"/>
            </a:xfrm>
          </p:grpSpPr>
          <p:sp>
            <p:nvSpPr>
              <p:cNvPr id="14" name="任意多边形 13"/>
              <p:cNvSpPr/>
              <p:nvPr/>
            </p:nvSpPr>
            <p:spPr>
              <a:xfrm>
                <a:off x="2171701" y="940594"/>
                <a:ext cx="292894" cy="159545"/>
              </a:xfrm>
              <a:custGeom>
                <a:avLst/>
                <a:gdLst>
                  <a:gd name="connsiteX0" fmla="*/ 119063 w 290513"/>
                  <a:gd name="connsiteY0" fmla="*/ 0 h 161925"/>
                  <a:gd name="connsiteX1" fmla="*/ 0 w 290513"/>
                  <a:gd name="connsiteY1" fmla="*/ 161925 h 161925"/>
                  <a:gd name="connsiteX2" fmla="*/ 290513 w 290513"/>
                  <a:gd name="connsiteY2" fmla="*/ 161925 h 161925"/>
                  <a:gd name="connsiteX3" fmla="*/ 119063 w 290513"/>
                  <a:gd name="connsiteY3" fmla="*/ 0 h 161925"/>
                  <a:gd name="connsiteX0" fmla="*/ 126207 w 290513"/>
                  <a:gd name="connsiteY0" fmla="*/ 0 h 159544"/>
                  <a:gd name="connsiteX1" fmla="*/ 0 w 290513"/>
                  <a:gd name="connsiteY1" fmla="*/ 159544 h 159544"/>
                  <a:gd name="connsiteX2" fmla="*/ 290513 w 290513"/>
                  <a:gd name="connsiteY2" fmla="*/ 159544 h 159544"/>
                  <a:gd name="connsiteX3" fmla="*/ 126207 w 290513"/>
                  <a:gd name="connsiteY3" fmla="*/ 0 h 159544"/>
                  <a:gd name="connsiteX0" fmla="*/ 126207 w 280988"/>
                  <a:gd name="connsiteY0" fmla="*/ 0 h 161926"/>
                  <a:gd name="connsiteX1" fmla="*/ 0 w 280988"/>
                  <a:gd name="connsiteY1" fmla="*/ 159544 h 161926"/>
                  <a:gd name="connsiteX2" fmla="*/ 280988 w 280988"/>
                  <a:gd name="connsiteY2" fmla="*/ 161926 h 161926"/>
                  <a:gd name="connsiteX3" fmla="*/ 126207 w 280988"/>
                  <a:gd name="connsiteY3" fmla="*/ 0 h 161926"/>
                  <a:gd name="connsiteX0" fmla="*/ 126207 w 283369"/>
                  <a:gd name="connsiteY0" fmla="*/ 0 h 159545"/>
                  <a:gd name="connsiteX1" fmla="*/ 0 w 283369"/>
                  <a:gd name="connsiteY1" fmla="*/ 159544 h 159545"/>
                  <a:gd name="connsiteX2" fmla="*/ 283369 w 283369"/>
                  <a:gd name="connsiteY2" fmla="*/ 159545 h 159545"/>
                  <a:gd name="connsiteX3" fmla="*/ 126207 w 283369"/>
                  <a:gd name="connsiteY3" fmla="*/ 0 h 159545"/>
                  <a:gd name="connsiteX0" fmla="*/ 126207 w 292894"/>
                  <a:gd name="connsiteY0" fmla="*/ 0 h 159545"/>
                  <a:gd name="connsiteX1" fmla="*/ 0 w 292894"/>
                  <a:gd name="connsiteY1" fmla="*/ 159544 h 159545"/>
                  <a:gd name="connsiteX2" fmla="*/ 292894 w 292894"/>
                  <a:gd name="connsiteY2" fmla="*/ 159545 h 159545"/>
                  <a:gd name="connsiteX3" fmla="*/ 126207 w 292894"/>
                  <a:gd name="connsiteY3" fmla="*/ 0 h 159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2894" h="159545">
                    <a:moveTo>
                      <a:pt x="126207" y="0"/>
                    </a:moveTo>
                    <a:lnTo>
                      <a:pt x="0" y="159544"/>
                    </a:lnTo>
                    <a:lnTo>
                      <a:pt x="292894" y="159545"/>
                    </a:lnTo>
                    <a:lnTo>
                      <a:pt x="126207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5" name="任意多边形 14"/>
              <p:cNvSpPr/>
              <p:nvPr/>
            </p:nvSpPr>
            <p:spPr>
              <a:xfrm>
                <a:off x="2298700" y="939799"/>
                <a:ext cx="2222500" cy="1923315"/>
              </a:xfrm>
              <a:custGeom>
                <a:avLst/>
                <a:gdLst>
                  <a:gd name="connsiteX0" fmla="*/ 0 w 2387600"/>
                  <a:gd name="connsiteY0" fmla="*/ 152400 h 1397000"/>
                  <a:gd name="connsiteX1" fmla="*/ 165100 w 2387600"/>
                  <a:gd name="connsiteY1" fmla="*/ 0 h 1397000"/>
                  <a:gd name="connsiteX2" fmla="*/ 1562100 w 2387600"/>
                  <a:gd name="connsiteY2" fmla="*/ 1397000 h 1397000"/>
                  <a:gd name="connsiteX3" fmla="*/ 2387600 w 2387600"/>
                  <a:gd name="connsiteY3" fmla="*/ 1397000 h 1397000"/>
                  <a:gd name="connsiteX4" fmla="*/ 990600 w 2387600"/>
                  <a:gd name="connsiteY4" fmla="*/ 0 h 1397000"/>
                  <a:gd name="connsiteX5" fmla="*/ 165100 w 2387600"/>
                  <a:gd name="connsiteY5" fmla="*/ 0 h 1397000"/>
                  <a:gd name="connsiteX0" fmla="*/ 0 w 2222500"/>
                  <a:gd name="connsiteY0" fmla="*/ 0 h 1397000"/>
                  <a:gd name="connsiteX1" fmla="*/ 1397000 w 2222500"/>
                  <a:gd name="connsiteY1" fmla="*/ 1397000 h 1397000"/>
                  <a:gd name="connsiteX2" fmla="*/ 2222500 w 2222500"/>
                  <a:gd name="connsiteY2" fmla="*/ 1397000 h 1397000"/>
                  <a:gd name="connsiteX3" fmla="*/ 825500 w 2222500"/>
                  <a:gd name="connsiteY3" fmla="*/ 0 h 1397000"/>
                  <a:gd name="connsiteX4" fmla="*/ 0 w 2222500"/>
                  <a:gd name="connsiteY4" fmla="*/ 0 h 1397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22500" h="1397000">
                    <a:moveTo>
                      <a:pt x="0" y="0"/>
                    </a:moveTo>
                    <a:lnTo>
                      <a:pt x="1397000" y="1397000"/>
                    </a:lnTo>
                    <a:lnTo>
                      <a:pt x="2222500" y="1397000"/>
                    </a:lnTo>
                    <a:lnTo>
                      <a:pt x="825500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3" name="矩形 12"/>
            <p:cNvSpPr/>
            <p:nvPr/>
          </p:nvSpPr>
          <p:spPr>
            <a:xfrm rot="3273216">
              <a:off x="3982020" y="1574837"/>
              <a:ext cx="121058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b="1" kern="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华道价值观</a:t>
              </a:r>
              <a:endParaRPr lang="zh-CN" altLang="en-US" sz="16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958772" y="2091373"/>
            <a:ext cx="2349499" cy="1923315"/>
            <a:chOff x="3482595" y="939799"/>
            <a:chExt cx="2349499" cy="1923315"/>
          </a:xfrm>
        </p:grpSpPr>
        <p:grpSp>
          <p:nvGrpSpPr>
            <p:cNvPr id="17" name="组合 20"/>
            <p:cNvGrpSpPr/>
            <p:nvPr/>
          </p:nvGrpSpPr>
          <p:grpSpPr>
            <a:xfrm>
              <a:off x="3482595" y="939799"/>
              <a:ext cx="2349499" cy="1923315"/>
              <a:chOff x="2171701" y="939799"/>
              <a:chExt cx="2349499" cy="1923315"/>
            </a:xfrm>
          </p:grpSpPr>
          <p:sp>
            <p:nvSpPr>
              <p:cNvPr id="19" name="任意多边形 18"/>
              <p:cNvSpPr/>
              <p:nvPr/>
            </p:nvSpPr>
            <p:spPr>
              <a:xfrm>
                <a:off x="2171701" y="940594"/>
                <a:ext cx="292894" cy="159545"/>
              </a:xfrm>
              <a:custGeom>
                <a:avLst/>
                <a:gdLst>
                  <a:gd name="connsiteX0" fmla="*/ 119063 w 290513"/>
                  <a:gd name="connsiteY0" fmla="*/ 0 h 161925"/>
                  <a:gd name="connsiteX1" fmla="*/ 0 w 290513"/>
                  <a:gd name="connsiteY1" fmla="*/ 161925 h 161925"/>
                  <a:gd name="connsiteX2" fmla="*/ 290513 w 290513"/>
                  <a:gd name="connsiteY2" fmla="*/ 161925 h 161925"/>
                  <a:gd name="connsiteX3" fmla="*/ 119063 w 290513"/>
                  <a:gd name="connsiteY3" fmla="*/ 0 h 161925"/>
                  <a:gd name="connsiteX0" fmla="*/ 126207 w 290513"/>
                  <a:gd name="connsiteY0" fmla="*/ 0 h 159544"/>
                  <a:gd name="connsiteX1" fmla="*/ 0 w 290513"/>
                  <a:gd name="connsiteY1" fmla="*/ 159544 h 159544"/>
                  <a:gd name="connsiteX2" fmla="*/ 290513 w 290513"/>
                  <a:gd name="connsiteY2" fmla="*/ 159544 h 159544"/>
                  <a:gd name="connsiteX3" fmla="*/ 126207 w 290513"/>
                  <a:gd name="connsiteY3" fmla="*/ 0 h 159544"/>
                  <a:gd name="connsiteX0" fmla="*/ 126207 w 280988"/>
                  <a:gd name="connsiteY0" fmla="*/ 0 h 161926"/>
                  <a:gd name="connsiteX1" fmla="*/ 0 w 280988"/>
                  <a:gd name="connsiteY1" fmla="*/ 159544 h 161926"/>
                  <a:gd name="connsiteX2" fmla="*/ 280988 w 280988"/>
                  <a:gd name="connsiteY2" fmla="*/ 161926 h 161926"/>
                  <a:gd name="connsiteX3" fmla="*/ 126207 w 280988"/>
                  <a:gd name="connsiteY3" fmla="*/ 0 h 161926"/>
                  <a:gd name="connsiteX0" fmla="*/ 126207 w 283369"/>
                  <a:gd name="connsiteY0" fmla="*/ 0 h 159545"/>
                  <a:gd name="connsiteX1" fmla="*/ 0 w 283369"/>
                  <a:gd name="connsiteY1" fmla="*/ 159544 h 159545"/>
                  <a:gd name="connsiteX2" fmla="*/ 283369 w 283369"/>
                  <a:gd name="connsiteY2" fmla="*/ 159545 h 159545"/>
                  <a:gd name="connsiteX3" fmla="*/ 126207 w 283369"/>
                  <a:gd name="connsiteY3" fmla="*/ 0 h 159545"/>
                  <a:gd name="connsiteX0" fmla="*/ 126207 w 292894"/>
                  <a:gd name="connsiteY0" fmla="*/ 0 h 159545"/>
                  <a:gd name="connsiteX1" fmla="*/ 0 w 292894"/>
                  <a:gd name="connsiteY1" fmla="*/ 159544 h 159545"/>
                  <a:gd name="connsiteX2" fmla="*/ 292894 w 292894"/>
                  <a:gd name="connsiteY2" fmla="*/ 159545 h 159545"/>
                  <a:gd name="connsiteX3" fmla="*/ 126207 w 292894"/>
                  <a:gd name="connsiteY3" fmla="*/ 0 h 159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2894" h="159545">
                    <a:moveTo>
                      <a:pt x="126207" y="0"/>
                    </a:moveTo>
                    <a:lnTo>
                      <a:pt x="0" y="159544"/>
                    </a:lnTo>
                    <a:lnTo>
                      <a:pt x="292894" y="159545"/>
                    </a:lnTo>
                    <a:lnTo>
                      <a:pt x="126207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0" name="任意多边形 19"/>
              <p:cNvSpPr/>
              <p:nvPr/>
            </p:nvSpPr>
            <p:spPr>
              <a:xfrm>
                <a:off x="2298700" y="939799"/>
                <a:ext cx="2222500" cy="1923315"/>
              </a:xfrm>
              <a:custGeom>
                <a:avLst/>
                <a:gdLst>
                  <a:gd name="connsiteX0" fmla="*/ 0 w 2387600"/>
                  <a:gd name="connsiteY0" fmla="*/ 152400 h 1397000"/>
                  <a:gd name="connsiteX1" fmla="*/ 165100 w 2387600"/>
                  <a:gd name="connsiteY1" fmla="*/ 0 h 1397000"/>
                  <a:gd name="connsiteX2" fmla="*/ 1562100 w 2387600"/>
                  <a:gd name="connsiteY2" fmla="*/ 1397000 h 1397000"/>
                  <a:gd name="connsiteX3" fmla="*/ 2387600 w 2387600"/>
                  <a:gd name="connsiteY3" fmla="*/ 1397000 h 1397000"/>
                  <a:gd name="connsiteX4" fmla="*/ 990600 w 2387600"/>
                  <a:gd name="connsiteY4" fmla="*/ 0 h 1397000"/>
                  <a:gd name="connsiteX5" fmla="*/ 165100 w 2387600"/>
                  <a:gd name="connsiteY5" fmla="*/ 0 h 1397000"/>
                  <a:gd name="connsiteX0" fmla="*/ 0 w 2222500"/>
                  <a:gd name="connsiteY0" fmla="*/ 0 h 1397000"/>
                  <a:gd name="connsiteX1" fmla="*/ 1397000 w 2222500"/>
                  <a:gd name="connsiteY1" fmla="*/ 1397000 h 1397000"/>
                  <a:gd name="connsiteX2" fmla="*/ 2222500 w 2222500"/>
                  <a:gd name="connsiteY2" fmla="*/ 1397000 h 1397000"/>
                  <a:gd name="connsiteX3" fmla="*/ 825500 w 2222500"/>
                  <a:gd name="connsiteY3" fmla="*/ 0 h 1397000"/>
                  <a:gd name="connsiteX4" fmla="*/ 0 w 2222500"/>
                  <a:gd name="connsiteY4" fmla="*/ 0 h 1397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22500" h="1397000">
                    <a:moveTo>
                      <a:pt x="0" y="0"/>
                    </a:moveTo>
                    <a:lnTo>
                      <a:pt x="1397000" y="1397000"/>
                    </a:lnTo>
                    <a:lnTo>
                      <a:pt x="2222500" y="1397000"/>
                    </a:lnTo>
                    <a:lnTo>
                      <a:pt x="825500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8" name="矩形 17"/>
            <p:cNvSpPr/>
            <p:nvPr/>
          </p:nvSpPr>
          <p:spPr>
            <a:xfrm rot="3273216">
              <a:off x="4014065" y="1685400"/>
              <a:ext cx="137410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b="1" kern="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公司简介</a:t>
              </a:r>
              <a:endParaRPr lang="zh-CN" altLang="en-US" sz="2000" b="1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292547" y="2085109"/>
            <a:ext cx="2349499" cy="1929479"/>
            <a:chOff x="3482595" y="933635"/>
            <a:chExt cx="2349499" cy="1929479"/>
          </a:xfrm>
        </p:grpSpPr>
        <p:grpSp>
          <p:nvGrpSpPr>
            <p:cNvPr id="22" name="组合 20"/>
            <p:cNvGrpSpPr/>
            <p:nvPr/>
          </p:nvGrpSpPr>
          <p:grpSpPr>
            <a:xfrm>
              <a:off x="3482595" y="939799"/>
              <a:ext cx="2349499" cy="1923315"/>
              <a:chOff x="2171701" y="939799"/>
              <a:chExt cx="2349499" cy="1923315"/>
            </a:xfrm>
          </p:grpSpPr>
          <p:sp>
            <p:nvSpPr>
              <p:cNvPr id="24" name="任意多边形 23"/>
              <p:cNvSpPr/>
              <p:nvPr/>
            </p:nvSpPr>
            <p:spPr>
              <a:xfrm>
                <a:off x="2171701" y="940594"/>
                <a:ext cx="292894" cy="159545"/>
              </a:xfrm>
              <a:custGeom>
                <a:avLst/>
                <a:gdLst>
                  <a:gd name="connsiteX0" fmla="*/ 119063 w 290513"/>
                  <a:gd name="connsiteY0" fmla="*/ 0 h 161925"/>
                  <a:gd name="connsiteX1" fmla="*/ 0 w 290513"/>
                  <a:gd name="connsiteY1" fmla="*/ 161925 h 161925"/>
                  <a:gd name="connsiteX2" fmla="*/ 290513 w 290513"/>
                  <a:gd name="connsiteY2" fmla="*/ 161925 h 161925"/>
                  <a:gd name="connsiteX3" fmla="*/ 119063 w 290513"/>
                  <a:gd name="connsiteY3" fmla="*/ 0 h 161925"/>
                  <a:gd name="connsiteX0" fmla="*/ 126207 w 290513"/>
                  <a:gd name="connsiteY0" fmla="*/ 0 h 159544"/>
                  <a:gd name="connsiteX1" fmla="*/ 0 w 290513"/>
                  <a:gd name="connsiteY1" fmla="*/ 159544 h 159544"/>
                  <a:gd name="connsiteX2" fmla="*/ 290513 w 290513"/>
                  <a:gd name="connsiteY2" fmla="*/ 159544 h 159544"/>
                  <a:gd name="connsiteX3" fmla="*/ 126207 w 290513"/>
                  <a:gd name="connsiteY3" fmla="*/ 0 h 159544"/>
                  <a:gd name="connsiteX0" fmla="*/ 126207 w 280988"/>
                  <a:gd name="connsiteY0" fmla="*/ 0 h 161926"/>
                  <a:gd name="connsiteX1" fmla="*/ 0 w 280988"/>
                  <a:gd name="connsiteY1" fmla="*/ 159544 h 161926"/>
                  <a:gd name="connsiteX2" fmla="*/ 280988 w 280988"/>
                  <a:gd name="connsiteY2" fmla="*/ 161926 h 161926"/>
                  <a:gd name="connsiteX3" fmla="*/ 126207 w 280988"/>
                  <a:gd name="connsiteY3" fmla="*/ 0 h 161926"/>
                  <a:gd name="connsiteX0" fmla="*/ 126207 w 283369"/>
                  <a:gd name="connsiteY0" fmla="*/ 0 h 159545"/>
                  <a:gd name="connsiteX1" fmla="*/ 0 w 283369"/>
                  <a:gd name="connsiteY1" fmla="*/ 159544 h 159545"/>
                  <a:gd name="connsiteX2" fmla="*/ 283369 w 283369"/>
                  <a:gd name="connsiteY2" fmla="*/ 159545 h 159545"/>
                  <a:gd name="connsiteX3" fmla="*/ 126207 w 283369"/>
                  <a:gd name="connsiteY3" fmla="*/ 0 h 159545"/>
                  <a:gd name="connsiteX0" fmla="*/ 126207 w 292894"/>
                  <a:gd name="connsiteY0" fmla="*/ 0 h 159545"/>
                  <a:gd name="connsiteX1" fmla="*/ 0 w 292894"/>
                  <a:gd name="connsiteY1" fmla="*/ 159544 h 159545"/>
                  <a:gd name="connsiteX2" fmla="*/ 292894 w 292894"/>
                  <a:gd name="connsiteY2" fmla="*/ 159545 h 159545"/>
                  <a:gd name="connsiteX3" fmla="*/ 126207 w 292894"/>
                  <a:gd name="connsiteY3" fmla="*/ 0 h 159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2894" h="159545">
                    <a:moveTo>
                      <a:pt x="126207" y="0"/>
                    </a:moveTo>
                    <a:lnTo>
                      <a:pt x="0" y="159544"/>
                    </a:lnTo>
                    <a:lnTo>
                      <a:pt x="292894" y="159545"/>
                    </a:lnTo>
                    <a:lnTo>
                      <a:pt x="126207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5" name="任意多边形 24"/>
              <p:cNvSpPr/>
              <p:nvPr/>
            </p:nvSpPr>
            <p:spPr>
              <a:xfrm>
                <a:off x="2298700" y="939799"/>
                <a:ext cx="2222500" cy="1923315"/>
              </a:xfrm>
              <a:custGeom>
                <a:avLst/>
                <a:gdLst>
                  <a:gd name="connsiteX0" fmla="*/ 0 w 2387600"/>
                  <a:gd name="connsiteY0" fmla="*/ 152400 h 1397000"/>
                  <a:gd name="connsiteX1" fmla="*/ 165100 w 2387600"/>
                  <a:gd name="connsiteY1" fmla="*/ 0 h 1397000"/>
                  <a:gd name="connsiteX2" fmla="*/ 1562100 w 2387600"/>
                  <a:gd name="connsiteY2" fmla="*/ 1397000 h 1397000"/>
                  <a:gd name="connsiteX3" fmla="*/ 2387600 w 2387600"/>
                  <a:gd name="connsiteY3" fmla="*/ 1397000 h 1397000"/>
                  <a:gd name="connsiteX4" fmla="*/ 990600 w 2387600"/>
                  <a:gd name="connsiteY4" fmla="*/ 0 h 1397000"/>
                  <a:gd name="connsiteX5" fmla="*/ 165100 w 2387600"/>
                  <a:gd name="connsiteY5" fmla="*/ 0 h 1397000"/>
                  <a:gd name="connsiteX0" fmla="*/ 0 w 2222500"/>
                  <a:gd name="connsiteY0" fmla="*/ 0 h 1397000"/>
                  <a:gd name="connsiteX1" fmla="*/ 1397000 w 2222500"/>
                  <a:gd name="connsiteY1" fmla="*/ 1397000 h 1397000"/>
                  <a:gd name="connsiteX2" fmla="*/ 2222500 w 2222500"/>
                  <a:gd name="connsiteY2" fmla="*/ 1397000 h 1397000"/>
                  <a:gd name="connsiteX3" fmla="*/ 825500 w 2222500"/>
                  <a:gd name="connsiteY3" fmla="*/ 0 h 1397000"/>
                  <a:gd name="connsiteX4" fmla="*/ 0 w 2222500"/>
                  <a:gd name="connsiteY4" fmla="*/ 0 h 1397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22500" h="1397000">
                    <a:moveTo>
                      <a:pt x="0" y="0"/>
                    </a:moveTo>
                    <a:lnTo>
                      <a:pt x="1397000" y="1397000"/>
                    </a:lnTo>
                    <a:lnTo>
                      <a:pt x="2222500" y="1397000"/>
                    </a:lnTo>
                    <a:lnTo>
                      <a:pt x="825500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3" name="矩形 22"/>
            <p:cNvSpPr/>
            <p:nvPr/>
          </p:nvSpPr>
          <p:spPr>
            <a:xfrm rot="3273216">
              <a:off x="3776835" y="1574837"/>
              <a:ext cx="1620957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b="1" kern="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员工培训与发展</a:t>
              </a:r>
              <a:endParaRPr lang="zh-CN" altLang="en-US" sz="16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137750" y="3061512"/>
            <a:ext cx="11746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  <p:sp>
        <p:nvSpPr>
          <p:cNvPr id="27" name="矩形 26"/>
          <p:cNvSpPr/>
          <p:nvPr/>
        </p:nvSpPr>
        <p:spPr>
          <a:xfrm>
            <a:off x="1308704" y="3291833"/>
            <a:ext cx="697627" cy="21544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r>
              <a:rPr lang="en-US" altLang="zh-CN" sz="800" b="1" dirty="0">
                <a:effectLst/>
                <a:latin typeface="微软雅黑" pitchFamily="34" charset="-122"/>
                <a:ea typeface="微软雅黑" pitchFamily="34" charset="-122"/>
              </a:rPr>
              <a:t>CONTENT</a:t>
            </a:r>
            <a:endParaRPr lang="zh-CN" altLang="en-US" sz="800" b="1" dirty="0">
              <a:effectLst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6669373" y="2089668"/>
            <a:ext cx="2349499" cy="1923315"/>
            <a:chOff x="3482595" y="939799"/>
            <a:chExt cx="2349499" cy="1923315"/>
          </a:xfrm>
        </p:grpSpPr>
        <p:grpSp>
          <p:nvGrpSpPr>
            <p:cNvPr id="34" name="组合 20"/>
            <p:cNvGrpSpPr/>
            <p:nvPr/>
          </p:nvGrpSpPr>
          <p:grpSpPr>
            <a:xfrm>
              <a:off x="3482595" y="939799"/>
              <a:ext cx="2349499" cy="1923315"/>
              <a:chOff x="2171701" y="939799"/>
              <a:chExt cx="2349499" cy="1923315"/>
            </a:xfrm>
          </p:grpSpPr>
          <p:sp>
            <p:nvSpPr>
              <p:cNvPr id="36" name="任意多边形 35"/>
              <p:cNvSpPr/>
              <p:nvPr/>
            </p:nvSpPr>
            <p:spPr>
              <a:xfrm>
                <a:off x="2171701" y="940594"/>
                <a:ext cx="292894" cy="159545"/>
              </a:xfrm>
              <a:custGeom>
                <a:avLst/>
                <a:gdLst>
                  <a:gd name="connsiteX0" fmla="*/ 119063 w 290513"/>
                  <a:gd name="connsiteY0" fmla="*/ 0 h 161925"/>
                  <a:gd name="connsiteX1" fmla="*/ 0 w 290513"/>
                  <a:gd name="connsiteY1" fmla="*/ 161925 h 161925"/>
                  <a:gd name="connsiteX2" fmla="*/ 290513 w 290513"/>
                  <a:gd name="connsiteY2" fmla="*/ 161925 h 161925"/>
                  <a:gd name="connsiteX3" fmla="*/ 119063 w 290513"/>
                  <a:gd name="connsiteY3" fmla="*/ 0 h 161925"/>
                  <a:gd name="connsiteX0" fmla="*/ 126207 w 290513"/>
                  <a:gd name="connsiteY0" fmla="*/ 0 h 159544"/>
                  <a:gd name="connsiteX1" fmla="*/ 0 w 290513"/>
                  <a:gd name="connsiteY1" fmla="*/ 159544 h 159544"/>
                  <a:gd name="connsiteX2" fmla="*/ 290513 w 290513"/>
                  <a:gd name="connsiteY2" fmla="*/ 159544 h 159544"/>
                  <a:gd name="connsiteX3" fmla="*/ 126207 w 290513"/>
                  <a:gd name="connsiteY3" fmla="*/ 0 h 159544"/>
                  <a:gd name="connsiteX0" fmla="*/ 126207 w 280988"/>
                  <a:gd name="connsiteY0" fmla="*/ 0 h 161926"/>
                  <a:gd name="connsiteX1" fmla="*/ 0 w 280988"/>
                  <a:gd name="connsiteY1" fmla="*/ 159544 h 161926"/>
                  <a:gd name="connsiteX2" fmla="*/ 280988 w 280988"/>
                  <a:gd name="connsiteY2" fmla="*/ 161926 h 161926"/>
                  <a:gd name="connsiteX3" fmla="*/ 126207 w 280988"/>
                  <a:gd name="connsiteY3" fmla="*/ 0 h 161926"/>
                  <a:gd name="connsiteX0" fmla="*/ 126207 w 283369"/>
                  <a:gd name="connsiteY0" fmla="*/ 0 h 159545"/>
                  <a:gd name="connsiteX1" fmla="*/ 0 w 283369"/>
                  <a:gd name="connsiteY1" fmla="*/ 159544 h 159545"/>
                  <a:gd name="connsiteX2" fmla="*/ 283369 w 283369"/>
                  <a:gd name="connsiteY2" fmla="*/ 159545 h 159545"/>
                  <a:gd name="connsiteX3" fmla="*/ 126207 w 283369"/>
                  <a:gd name="connsiteY3" fmla="*/ 0 h 159545"/>
                  <a:gd name="connsiteX0" fmla="*/ 126207 w 292894"/>
                  <a:gd name="connsiteY0" fmla="*/ 0 h 159545"/>
                  <a:gd name="connsiteX1" fmla="*/ 0 w 292894"/>
                  <a:gd name="connsiteY1" fmla="*/ 159544 h 159545"/>
                  <a:gd name="connsiteX2" fmla="*/ 292894 w 292894"/>
                  <a:gd name="connsiteY2" fmla="*/ 159545 h 159545"/>
                  <a:gd name="connsiteX3" fmla="*/ 126207 w 292894"/>
                  <a:gd name="connsiteY3" fmla="*/ 0 h 159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2894" h="159545">
                    <a:moveTo>
                      <a:pt x="126207" y="0"/>
                    </a:moveTo>
                    <a:lnTo>
                      <a:pt x="0" y="159544"/>
                    </a:lnTo>
                    <a:lnTo>
                      <a:pt x="292894" y="159545"/>
                    </a:lnTo>
                    <a:lnTo>
                      <a:pt x="126207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7" name="任意多边形 36"/>
              <p:cNvSpPr/>
              <p:nvPr/>
            </p:nvSpPr>
            <p:spPr>
              <a:xfrm>
                <a:off x="2298700" y="939799"/>
                <a:ext cx="2222500" cy="1923315"/>
              </a:xfrm>
              <a:custGeom>
                <a:avLst/>
                <a:gdLst>
                  <a:gd name="connsiteX0" fmla="*/ 0 w 2387600"/>
                  <a:gd name="connsiteY0" fmla="*/ 152400 h 1397000"/>
                  <a:gd name="connsiteX1" fmla="*/ 165100 w 2387600"/>
                  <a:gd name="connsiteY1" fmla="*/ 0 h 1397000"/>
                  <a:gd name="connsiteX2" fmla="*/ 1562100 w 2387600"/>
                  <a:gd name="connsiteY2" fmla="*/ 1397000 h 1397000"/>
                  <a:gd name="connsiteX3" fmla="*/ 2387600 w 2387600"/>
                  <a:gd name="connsiteY3" fmla="*/ 1397000 h 1397000"/>
                  <a:gd name="connsiteX4" fmla="*/ 990600 w 2387600"/>
                  <a:gd name="connsiteY4" fmla="*/ 0 h 1397000"/>
                  <a:gd name="connsiteX5" fmla="*/ 165100 w 2387600"/>
                  <a:gd name="connsiteY5" fmla="*/ 0 h 1397000"/>
                  <a:gd name="connsiteX0" fmla="*/ 0 w 2222500"/>
                  <a:gd name="connsiteY0" fmla="*/ 0 h 1397000"/>
                  <a:gd name="connsiteX1" fmla="*/ 1397000 w 2222500"/>
                  <a:gd name="connsiteY1" fmla="*/ 1397000 h 1397000"/>
                  <a:gd name="connsiteX2" fmla="*/ 2222500 w 2222500"/>
                  <a:gd name="connsiteY2" fmla="*/ 1397000 h 1397000"/>
                  <a:gd name="connsiteX3" fmla="*/ 825500 w 2222500"/>
                  <a:gd name="connsiteY3" fmla="*/ 0 h 1397000"/>
                  <a:gd name="connsiteX4" fmla="*/ 0 w 2222500"/>
                  <a:gd name="connsiteY4" fmla="*/ 0 h 1397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22500" h="1397000">
                    <a:moveTo>
                      <a:pt x="0" y="0"/>
                    </a:moveTo>
                    <a:lnTo>
                      <a:pt x="1397000" y="1397000"/>
                    </a:lnTo>
                    <a:lnTo>
                      <a:pt x="2222500" y="1397000"/>
                    </a:lnTo>
                    <a:lnTo>
                      <a:pt x="825500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5" name="矩形 34"/>
            <p:cNvSpPr/>
            <p:nvPr/>
          </p:nvSpPr>
          <p:spPr>
            <a:xfrm rot="3273216">
              <a:off x="4084611" y="1574837"/>
              <a:ext cx="100540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b="1" kern="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招聘岗位</a:t>
              </a:r>
              <a:endParaRPr lang="zh-CN" altLang="en-US" sz="1600" b="1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8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6" grpId="0"/>
      <p:bldP spid="2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42" descr="幻灯片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914400" y="737937"/>
            <a:ext cx="6448926" cy="5871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图片 2" descr="拼图昆山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94549" y="753978"/>
            <a:ext cx="4449451" cy="5694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87140" y="115503"/>
            <a:ext cx="49463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微软雅黑" pitchFamily="34" charset="-122"/>
                <a:ea typeface="微软雅黑" pitchFamily="34" charset="-122"/>
              </a:rPr>
              <a:t> 丰富多彩的文娱</a:t>
            </a:r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</a:rPr>
              <a:t>活动</a:t>
            </a:r>
            <a:endParaRPr lang="zh-CN" altLang="en-US" sz="2800" b="1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19100" y="114301"/>
            <a:ext cx="1866900" cy="609600"/>
          </a:xfrm>
        </p:spPr>
        <p:txBody>
          <a:bodyPr>
            <a:normAutofit/>
          </a:bodyPr>
          <a:lstStyle/>
          <a:p>
            <a:r>
              <a:rPr lang="zh-CN" altLang="en-US" sz="3200" b="1" dirty="0" smtClean="0">
                <a:latin typeface="微软雅黑" pitchFamily="34" charset="-122"/>
                <a:ea typeface="微软雅黑" pitchFamily="34" charset="-122"/>
              </a:rPr>
              <a:t>招聘岗位</a:t>
            </a:r>
            <a:endParaRPr lang="zh-CN" altLang="en-US" sz="32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0257" y="1352550"/>
            <a:ext cx="34596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微软雅黑" pitchFamily="34" charset="-122"/>
                <a:ea typeface="微软雅黑" pitchFamily="34" charset="-122"/>
              </a:rPr>
              <a:t>银行 </a:t>
            </a:r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</a:rPr>
              <a:t>客户服务专员</a:t>
            </a:r>
            <a:endParaRPr lang="zh-CN" altLang="en-US" sz="2800" b="1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" name="组合 5"/>
          <p:cNvGrpSpPr/>
          <p:nvPr/>
        </p:nvGrpSpPr>
        <p:grpSpPr>
          <a:xfrm>
            <a:off x="3743326" y="1314449"/>
            <a:ext cx="152400" cy="1381125"/>
            <a:chOff x="6680128" y="1414861"/>
            <a:chExt cx="122594" cy="1008000"/>
          </a:xfrm>
        </p:grpSpPr>
        <p:sp>
          <p:nvSpPr>
            <p:cNvPr id="7" name="矩形 6"/>
            <p:cNvSpPr/>
            <p:nvPr/>
          </p:nvSpPr>
          <p:spPr>
            <a:xfrm>
              <a:off x="6712261" y="1414861"/>
              <a:ext cx="59376" cy="1008000"/>
            </a:xfrm>
            <a:prstGeom prst="rect">
              <a:avLst/>
            </a:prstGeom>
            <a:solidFill>
              <a:srgbClr val="1F7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>
              <a:spLocks noChangeAspect="1"/>
            </p:cNvSpPr>
            <p:nvPr/>
          </p:nvSpPr>
          <p:spPr>
            <a:xfrm>
              <a:off x="6680128" y="1815292"/>
              <a:ext cx="122594" cy="122594"/>
            </a:xfrm>
            <a:prstGeom prst="ellipse">
              <a:avLst/>
            </a:prstGeom>
            <a:solidFill>
              <a:srgbClr val="F9F9F9"/>
            </a:solidFill>
            <a:ln w="25400">
              <a:solidFill>
                <a:srgbClr val="1F759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4" name="组合 8"/>
          <p:cNvGrpSpPr/>
          <p:nvPr/>
        </p:nvGrpSpPr>
        <p:grpSpPr>
          <a:xfrm>
            <a:off x="3724276" y="2771775"/>
            <a:ext cx="171450" cy="1371600"/>
            <a:chOff x="6680128" y="2706282"/>
            <a:chExt cx="122594" cy="1008000"/>
          </a:xfrm>
        </p:grpSpPr>
        <p:sp>
          <p:nvSpPr>
            <p:cNvPr id="10" name="矩形 9"/>
            <p:cNvSpPr/>
            <p:nvPr/>
          </p:nvSpPr>
          <p:spPr>
            <a:xfrm>
              <a:off x="6712261" y="2706282"/>
              <a:ext cx="59376" cy="1008000"/>
            </a:xfrm>
            <a:prstGeom prst="rect">
              <a:avLst/>
            </a:prstGeom>
            <a:solidFill>
              <a:srgbClr val="BA2B0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>
              <a:spLocks noChangeAspect="1"/>
            </p:cNvSpPr>
            <p:nvPr/>
          </p:nvSpPr>
          <p:spPr>
            <a:xfrm>
              <a:off x="6680128" y="3106714"/>
              <a:ext cx="122594" cy="122594"/>
            </a:xfrm>
            <a:prstGeom prst="ellipse">
              <a:avLst/>
            </a:prstGeom>
            <a:solidFill>
              <a:srgbClr val="F7F7F7"/>
            </a:solidFill>
            <a:ln w="25400">
              <a:solidFill>
                <a:srgbClr val="BA2B0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6" name="组合 11"/>
          <p:cNvGrpSpPr/>
          <p:nvPr/>
        </p:nvGrpSpPr>
        <p:grpSpPr>
          <a:xfrm>
            <a:off x="3736903" y="4238625"/>
            <a:ext cx="149297" cy="1371600"/>
            <a:chOff x="6680128" y="4013538"/>
            <a:chExt cx="122594" cy="1008000"/>
          </a:xfrm>
        </p:grpSpPr>
        <p:sp>
          <p:nvSpPr>
            <p:cNvPr id="13" name="矩形 12"/>
            <p:cNvSpPr/>
            <p:nvPr/>
          </p:nvSpPr>
          <p:spPr>
            <a:xfrm>
              <a:off x="6721989" y="4013538"/>
              <a:ext cx="59376" cy="1008000"/>
            </a:xfrm>
            <a:prstGeom prst="rect">
              <a:avLst/>
            </a:prstGeom>
            <a:solidFill>
              <a:srgbClr val="95BB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>
              <a:spLocks noChangeAspect="1"/>
            </p:cNvSpPr>
            <p:nvPr/>
          </p:nvSpPr>
          <p:spPr>
            <a:xfrm>
              <a:off x="6680128" y="4413970"/>
              <a:ext cx="122594" cy="122594"/>
            </a:xfrm>
            <a:prstGeom prst="ellipse">
              <a:avLst/>
            </a:prstGeom>
            <a:solidFill>
              <a:srgbClr val="F9F9F9"/>
            </a:solidFill>
            <a:ln w="25400">
              <a:solidFill>
                <a:srgbClr val="95BB6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3914775" y="1400175"/>
            <a:ext cx="2133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基本要求：</a:t>
            </a:r>
            <a:endParaRPr lang="zh-CN" altLang="en-US" sz="2000" b="1" dirty="0">
              <a:solidFill>
                <a:schemeClr val="accent1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24300" y="1857375"/>
            <a:ext cx="46386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大专及以上学历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沟通表达能力佳，语言组织能力强，普通话标准。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943350" y="2828925"/>
            <a:ext cx="1628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专业要求：</a:t>
            </a:r>
            <a:endParaRPr lang="zh-CN" altLang="en-US" sz="20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905249" y="3286125"/>
            <a:ext cx="4962526" cy="8744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会计、市场营销、电子商务、国际贸易、金融管理等专业优先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895725" y="4324350"/>
            <a:ext cx="13430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</a:rPr>
              <a:t>其他要求：</a:t>
            </a:r>
            <a:endParaRPr lang="zh-CN" altLang="en-US" sz="2000" b="1" dirty="0">
              <a:solidFill>
                <a:srgbClr val="92D05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886199" y="4733925"/>
            <a:ext cx="51149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团队协作精神佳，乐观开朗，积极向上，并且愿意从事客户服务类工作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1" name="图片 20" descr="客服岗全景2.jpg"/>
          <p:cNvPicPr>
            <a:picLocks noChangeAspect="1"/>
          </p:cNvPicPr>
          <p:nvPr/>
        </p:nvPicPr>
        <p:blipFill>
          <a:blip r:embed="rId2" cstate="print">
            <a:lum bright="10000"/>
          </a:blip>
          <a:stretch>
            <a:fillRect/>
          </a:stretch>
        </p:blipFill>
        <p:spPr>
          <a:xfrm>
            <a:off x="304799" y="2352675"/>
            <a:ext cx="3200401" cy="2854599"/>
          </a:xfrm>
          <a:prstGeom prst="rect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28650" y="4086225"/>
            <a:ext cx="2781300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</a:rPr>
              <a:t>商业保险</a:t>
            </a:r>
            <a:r>
              <a:rPr lang="en-US" altLang="zh-CN" sz="2000" b="1" dirty="0" smtClean="0">
                <a:latin typeface="微软雅黑" pitchFamily="34" charset="-122"/>
                <a:ea typeface="微软雅黑" pitchFamily="34" charset="-122"/>
              </a:rPr>
              <a:t>     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</a:rPr>
              <a:t>免费住宿</a:t>
            </a:r>
            <a:endParaRPr lang="en-US" altLang="zh-CN" sz="2000" b="1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</a:rPr>
              <a:t>餐费补贴</a:t>
            </a:r>
            <a:r>
              <a:rPr lang="en-US" altLang="zh-CN" sz="2000" b="1" dirty="0" smtClean="0">
                <a:latin typeface="微软雅黑" pitchFamily="34" charset="-122"/>
                <a:ea typeface="微软雅黑" pitchFamily="34" charset="-122"/>
              </a:rPr>
              <a:t>     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</a:rPr>
              <a:t>带薪休假</a:t>
            </a:r>
            <a:endParaRPr lang="en-US" altLang="zh-CN" sz="2000" b="1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</a:rPr>
              <a:t>生日礼品</a:t>
            </a:r>
            <a:r>
              <a:rPr lang="en-US" altLang="zh-CN" sz="2000" b="1" dirty="0" smtClean="0">
                <a:latin typeface="微软雅黑" pitchFamily="34" charset="-122"/>
                <a:ea typeface="微软雅黑" pitchFamily="34" charset="-122"/>
              </a:rPr>
              <a:t>     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</a:rPr>
              <a:t>节日礼品</a:t>
            </a:r>
            <a:endParaRPr lang="en-US" altLang="zh-CN" sz="2000" b="1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</a:rPr>
              <a:t>奖励健身</a:t>
            </a:r>
            <a:r>
              <a:rPr lang="en-US" altLang="zh-CN" sz="2000" b="1" dirty="0" smtClean="0">
                <a:latin typeface="微软雅黑" pitchFamily="34" charset="-122"/>
                <a:ea typeface="微软雅黑" pitchFamily="34" charset="-122"/>
              </a:rPr>
              <a:t>     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</a:rPr>
              <a:t>娱乐活动</a:t>
            </a:r>
            <a:endParaRPr lang="en-US" altLang="zh-CN" sz="2000" b="1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</a:rPr>
              <a:t>工龄奖金     </a:t>
            </a:r>
            <a:r>
              <a:rPr lang="en-US" altLang="zh-CN" sz="2000" b="1" dirty="0" smtClean="0"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</a:rPr>
              <a:t>    </a:t>
            </a:r>
            <a:endParaRPr lang="en-US" altLang="zh-CN" sz="2000" b="1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2000" b="1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2000" b="1" dirty="0" smtClean="0">
              <a:latin typeface="微软雅黑" pitchFamily="34" charset="-122"/>
              <a:ea typeface="微软雅黑" pitchFamily="34" charset="-122"/>
            </a:endParaRPr>
          </a:p>
          <a:p>
            <a:endParaRPr lang="en-US" altLang="zh-CN" sz="2000" b="1" dirty="0" smtClean="0">
              <a:latin typeface="微软雅黑" pitchFamily="34" charset="-122"/>
              <a:ea typeface="微软雅黑" pitchFamily="34" charset="-122"/>
            </a:endParaRPr>
          </a:p>
          <a:p>
            <a:endParaRPr lang="zh-CN" altLang="en-US" sz="20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648326" y="4035148"/>
            <a:ext cx="2857499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</a:rPr>
              <a:t>五险一金</a:t>
            </a:r>
            <a:r>
              <a:rPr lang="en-US" altLang="zh-CN" sz="2000" b="1" dirty="0" smtClean="0">
                <a:latin typeface="微软雅黑" pitchFamily="34" charset="-122"/>
                <a:ea typeface="微软雅黑" pitchFamily="34" charset="-122"/>
              </a:rPr>
              <a:t>     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</a:rPr>
              <a:t>免费住宿</a:t>
            </a:r>
            <a:endParaRPr lang="en-US" altLang="zh-CN" sz="2000" b="1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</a:rPr>
              <a:t>餐费补贴</a:t>
            </a:r>
            <a:r>
              <a:rPr lang="en-US" altLang="zh-CN" sz="2000" b="1" dirty="0" smtClean="0">
                <a:latin typeface="微软雅黑" pitchFamily="34" charset="-122"/>
                <a:ea typeface="微软雅黑" pitchFamily="34" charset="-122"/>
              </a:rPr>
              <a:t>     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</a:rPr>
              <a:t>带薪休假</a:t>
            </a:r>
            <a:endParaRPr lang="en-US" altLang="zh-CN" sz="2000" b="1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</a:rPr>
              <a:t>生日礼品</a:t>
            </a:r>
            <a:r>
              <a:rPr lang="en-US" altLang="zh-CN" sz="2000" b="1" dirty="0" smtClean="0">
                <a:latin typeface="微软雅黑" pitchFamily="34" charset="-122"/>
                <a:ea typeface="微软雅黑" pitchFamily="34" charset="-122"/>
              </a:rPr>
              <a:t>     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</a:rPr>
              <a:t>节日礼品</a:t>
            </a:r>
            <a:endParaRPr lang="en-US" altLang="zh-CN" sz="2000" b="1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</a:rPr>
              <a:t>奖励健身</a:t>
            </a:r>
            <a:r>
              <a:rPr lang="en-US" altLang="zh-CN" sz="2000" b="1" dirty="0" smtClean="0">
                <a:latin typeface="微软雅黑" pitchFamily="34" charset="-122"/>
                <a:ea typeface="微软雅黑" pitchFamily="34" charset="-122"/>
              </a:rPr>
              <a:t>     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</a:rPr>
              <a:t>娱乐活动</a:t>
            </a:r>
            <a:endParaRPr lang="en-US" altLang="zh-CN" sz="2000" b="1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</a:rPr>
              <a:t>工龄奖金</a:t>
            </a:r>
            <a:r>
              <a:rPr lang="en-US" altLang="zh-CN" sz="2000" b="1" dirty="0" smtClean="0">
                <a:latin typeface="微软雅黑" pitchFamily="34" charset="-122"/>
                <a:ea typeface="微软雅黑" pitchFamily="34" charset="-122"/>
              </a:rPr>
              <a:t>     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</a:rPr>
              <a:t>外宿补贴</a:t>
            </a:r>
            <a:endParaRPr lang="en-US" altLang="zh-CN" sz="2000" b="1" dirty="0" smtClean="0">
              <a:latin typeface="微软雅黑" pitchFamily="34" charset="-122"/>
              <a:ea typeface="微软雅黑" pitchFamily="34" charset="-122"/>
            </a:endParaRPr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6" name="Freeform 59"/>
          <p:cNvSpPr>
            <a:spLocks/>
          </p:cNvSpPr>
          <p:nvPr/>
        </p:nvSpPr>
        <p:spPr bwMode="auto">
          <a:xfrm>
            <a:off x="1136188" y="1345888"/>
            <a:ext cx="1697139" cy="2711762"/>
          </a:xfrm>
          <a:custGeom>
            <a:avLst/>
            <a:gdLst>
              <a:gd name="T0" fmla="*/ 511 w 521"/>
              <a:gd name="T1" fmla="*/ 39 h 853"/>
              <a:gd name="T2" fmla="*/ 516 w 521"/>
              <a:gd name="T3" fmla="*/ 46 h 853"/>
              <a:gd name="T4" fmla="*/ 519 w 521"/>
              <a:gd name="T5" fmla="*/ 54 h 853"/>
              <a:gd name="T6" fmla="*/ 520 w 521"/>
              <a:gd name="T7" fmla="*/ 62 h 853"/>
              <a:gd name="T8" fmla="*/ 521 w 521"/>
              <a:gd name="T9" fmla="*/ 71 h 853"/>
              <a:gd name="T10" fmla="*/ 485 w 521"/>
              <a:gd name="T11" fmla="*/ 664 h 853"/>
              <a:gd name="T12" fmla="*/ 484 w 521"/>
              <a:gd name="T13" fmla="*/ 671 h 853"/>
              <a:gd name="T14" fmla="*/ 482 w 521"/>
              <a:gd name="T15" fmla="*/ 678 h 853"/>
              <a:gd name="T16" fmla="*/ 478 w 521"/>
              <a:gd name="T17" fmla="*/ 684 h 853"/>
              <a:gd name="T18" fmla="*/ 474 w 521"/>
              <a:gd name="T19" fmla="*/ 690 h 853"/>
              <a:gd name="T20" fmla="*/ 468 w 521"/>
              <a:gd name="T21" fmla="*/ 696 h 853"/>
              <a:gd name="T22" fmla="*/ 462 w 521"/>
              <a:gd name="T23" fmla="*/ 700 h 853"/>
              <a:gd name="T24" fmla="*/ 455 w 521"/>
              <a:gd name="T25" fmla="*/ 704 h 853"/>
              <a:gd name="T26" fmla="*/ 447 w 521"/>
              <a:gd name="T27" fmla="*/ 706 h 853"/>
              <a:gd name="T28" fmla="*/ 439 w 521"/>
              <a:gd name="T29" fmla="*/ 708 h 853"/>
              <a:gd name="T30" fmla="*/ 436 w 521"/>
              <a:gd name="T31" fmla="*/ 709 h 853"/>
              <a:gd name="T32" fmla="*/ 434 w 521"/>
              <a:gd name="T33" fmla="*/ 711 h 853"/>
              <a:gd name="T34" fmla="*/ 433 w 521"/>
              <a:gd name="T35" fmla="*/ 712 h 853"/>
              <a:gd name="T36" fmla="*/ 431 w 521"/>
              <a:gd name="T37" fmla="*/ 715 h 853"/>
              <a:gd name="T38" fmla="*/ 410 w 521"/>
              <a:gd name="T39" fmla="*/ 749 h 853"/>
              <a:gd name="T40" fmla="*/ 384 w 521"/>
              <a:gd name="T41" fmla="*/ 780 h 853"/>
              <a:gd name="T42" fmla="*/ 354 w 521"/>
              <a:gd name="T43" fmla="*/ 807 h 853"/>
              <a:gd name="T44" fmla="*/ 323 w 521"/>
              <a:gd name="T45" fmla="*/ 830 h 853"/>
              <a:gd name="T46" fmla="*/ 314 w 521"/>
              <a:gd name="T47" fmla="*/ 836 h 853"/>
              <a:gd name="T48" fmla="*/ 305 w 521"/>
              <a:gd name="T49" fmla="*/ 842 h 853"/>
              <a:gd name="T50" fmla="*/ 296 w 521"/>
              <a:gd name="T51" fmla="*/ 848 h 853"/>
              <a:gd name="T52" fmla="*/ 288 w 521"/>
              <a:gd name="T53" fmla="*/ 853 h 853"/>
              <a:gd name="T54" fmla="*/ 309 w 521"/>
              <a:gd name="T55" fmla="*/ 822 h 853"/>
              <a:gd name="T56" fmla="*/ 324 w 521"/>
              <a:gd name="T57" fmla="*/ 793 h 853"/>
              <a:gd name="T58" fmla="*/ 333 w 521"/>
              <a:gd name="T59" fmla="*/ 766 h 853"/>
              <a:gd name="T60" fmla="*/ 338 w 521"/>
              <a:gd name="T61" fmla="*/ 741 h 853"/>
              <a:gd name="T62" fmla="*/ 339 w 521"/>
              <a:gd name="T63" fmla="*/ 739 h 853"/>
              <a:gd name="T64" fmla="*/ 338 w 521"/>
              <a:gd name="T65" fmla="*/ 737 h 853"/>
              <a:gd name="T66" fmla="*/ 338 w 521"/>
              <a:gd name="T67" fmla="*/ 736 h 853"/>
              <a:gd name="T68" fmla="*/ 337 w 521"/>
              <a:gd name="T69" fmla="*/ 734 h 853"/>
              <a:gd name="T70" fmla="*/ 335 w 521"/>
              <a:gd name="T71" fmla="*/ 733 h 853"/>
              <a:gd name="T72" fmla="*/ 334 w 521"/>
              <a:gd name="T73" fmla="*/ 733 h 853"/>
              <a:gd name="T74" fmla="*/ 332 w 521"/>
              <a:gd name="T75" fmla="*/ 732 h 853"/>
              <a:gd name="T76" fmla="*/ 330 w 521"/>
              <a:gd name="T77" fmla="*/ 733 h 853"/>
              <a:gd name="T78" fmla="*/ 82 w 521"/>
              <a:gd name="T79" fmla="*/ 788 h 853"/>
              <a:gd name="T80" fmla="*/ 72 w 521"/>
              <a:gd name="T81" fmla="*/ 789 h 853"/>
              <a:gd name="T82" fmla="*/ 62 w 521"/>
              <a:gd name="T83" fmla="*/ 789 h 853"/>
              <a:gd name="T84" fmla="*/ 54 w 521"/>
              <a:gd name="T85" fmla="*/ 787 h 853"/>
              <a:gd name="T86" fmla="*/ 46 w 521"/>
              <a:gd name="T87" fmla="*/ 784 h 853"/>
              <a:gd name="T88" fmla="*/ 40 w 521"/>
              <a:gd name="T89" fmla="*/ 779 h 853"/>
              <a:gd name="T90" fmla="*/ 35 w 521"/>
              <a:gd name="T91" fmla="*/ 773 h 853"/>
              <a:gd name="T92" fmla="*/ 32 w 521"/>
              <a:gd name="T93" fmla="*/ 767 h 853"/>
              <a:gd name="T94" fmla="*/ 31 w 521"/>
              <a:gd name="T95" fmla="*/ 759 h 853"/>
              <a:gd name="T96" fmla="*/ 0 w 521"/>
              <a:gd name="T97" fmla="*/ 52 h 853"/>
              <a:gd name="T98" fmla="*/ 1 w 521"/>
              <a:gd name="T99" fmla="*/ 41 h 853"/>
              <a:gd name="T100" fmla="*/ 3 w 521"/>
              <a:gd name="T101" fmla="*/ 31 h 853"/>
              <a:gd name="T102" fmla="*/ 8 w 521"/>
              <a:gd name="T103" fmla="*/ 22 h 853"/>
              <a:gd name="T104" fmla="*/ 15 w 521"/>
              <a:gd name="T105" fmla="*/ 15 h 853"/>
              <a:gd name="T106" fmla="*/ 23 w 521"/>
              <a:gd name="T107" fmla="*/ 8 h 853"/>
              <a:gd name="T108" fmla="*/ 33 w 521"/>
              <a:gd name="T109" fmla="*/ 3 h 853"/>
              <a:gd name="T110" fmla="*/ 44 w 521"/>
              <a:gd name="T111" fmla="*/ 1 h 853"/>
              <a:gd name="T112" fmla="*/ 56 w 521"/>
              <a:gd name="T113" fmla="*/ 0 h 853"/>
              <a:gd name="T114" fmla="*/ 482 w 521"/>
              <a:gd name="T115" fmla="*/ 24 h 853"/>
              <a:gd name="T116" fmla="*/ 491 w 521"/>
              <a:gd name="T117" fmla="*/ 25 h 853"/>
              <a:gd name="T118" fmla="*/ 499 w 521"/>
              <a:gd name="T119" fmla="*/ 28 h 853"/>
              <a:gd name="T120" fmla="*/ 506 w 521"/>
              <a:gd name="T121" fmla="*/ 33 h 853"/>
              <a:gd name="T122" fmla="*/ 511 w 521"/>
              <a:gd name="T123" fmla="*/ 39 h 8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21" h="853">
                <a:moveTo>
                  <a:pt x="511" y="39"/>
                </a:moveTo>
                <a:cubicBezTo>
                  <a:pt x="513" y="41"/>
                  <a:pt x="514" y="44"/>
                  <a:pt x="516" y="46"/>
                </a:cubicBezTo>
                <a:cubicBezTo>
                  <a:pt x="517" y="49"/>
                  <a:pt x="518" y="51"/>
                  <a:pt x="519" y="54"/>
                </a:cubicBezTo>
                <a:cubicBezTo>
                  <a:pt x="520" y="56"/>
                  <a:pt x="520" y="59"/>
                  <a:pt x="520" y="62"/>
                </a:cubicBezTo>
                <a:cubicBezTo>
                  <a:pt x="521" y="65"/>
                  <a:pt x="521" y="68"/>
                  <a:pt x="521" y="71"/>
                </a:cubicBezTo>
                <a:cubicBezTo>
                  <a:pt x="485" y="664"/>
                  <a:pt x="485" y="664"/>
                  <a:pt x="485" y="664"/>
                </a:cubicBezTo>
                <a:cubicBezTo>
                  <a:pt x="485" y="666"/>
                  <a:pt x="485" y="669"/>
                  <a:pt x="484" y="671"/>
                </a:cubicBezTo>
                <a:cubicBezTo>
                  <a:pt x="484" y="673"/>
                  <a:pt x="483" y="675"/>
                  <a:pt x="482" y="678"/>
                </a:cubicBezTo>
                <a:cubicBezTo>
                  <a:pt x="481" y="680"/>
                  <a:pt x="480" y="682"/>
                  <a:pt x="478" y="684"/>
                </a:cubicBezTo>
                <a:cubicBezTo>
                  <a:pt x="477" y="686"/>
                  <a:pt x="475" y="688"/>
                  <a:pt x="474" y="690"/>
                </a:cubicBezTo>
                <a:cubicBezTo>
                  <a:pt x="472" y="692"/>
                  <a:pt x="470" y="694"/>
                  <a:pt x="468" y="696"/>
                </a:cubicBezTo>
                <a:cubicBezTo>
                  <a:pt x="466" y="697"/>
                  <a:pt x="464" y="699"/>
                  <a:pt x="462" y="700"/>
                </a:cubicBezTo>
                <a:cubicBezTo>
                  <a:pt x="460" y="702"/>
                  <a:pt x="457" y="703"/>
                  <a:pt x="455" y="704"/>
                </a:cubicBezTo>
                <a:cubicBezTo>
                  <a:pt x="452" y="705"/>
                  <a:pt x="450" y="706"/>
                  <a:pt x="447" y="706"/>
                </a:cubicBezTo>
                <a:cubicBezTo>
                  <a:pt x="439" y="708"/>
                  <a:pt x="439" y="708"/>
                  <a:pt x="439" y="708"/>
                </a:cubicBezTo>
                <a:cubicBezTo>
                  <a:pt x="438" y="708"/>
                  <a:pt x="437" y="709"/>
                  <a:pt x="436" y="709"/>
                </a:cubicBezTo>
                <a:cubicBezTo>
                  <a:pt x="436" y="710"/>
                  <a:pt x="435" y="710"/>
                  <a:pt x="434" y="711"/>
                </a:cubicBezTo>
                <a:cubicBezTo>
                  <a:pt x="434" y="711"/>
                  <a:pt x="433" y="712"/>
                  <a:pt x="433" y="712"/>
                </a:cubicBezTo>
                <a:cubicBezTo>
                  <a:pt x="432" y="713"/>
                  <a:pt x="432" y="714"/>
                  <a:pt x="431" y="715"/>
                </a:cubicBezTo>
                <a:cubicBezTo>
                  <a:pt x="425" y="727"/>
                  <a:pt x="418" y="738"/>
                  <a:pt x="410" y="749"/>
                </a:cubicBezTo>
                <a:cubicBezTo>
                  <a:pt x="402" y="760"/>
                  <a:pt x="393" y="770"/>
                  <a:pt x="384" y="780"/>
                </a:cubicBezTo>
                <a:cubicBezTo>
                  <a:pt x="374" y="790"/>
                  <a:pt x="364" y="799"/>
                  <a:pt x="354" y="807"/>
                </a:cubicBezTo>
                <a:cubicBezTo>
                  <a:pt x="344" y="815"/>
                  <a:pt x="333" y="823"/>
                  <a:pt x="323" y="830"/>
                </a:cubicBezTo>
                <a:cubicBezTo>
                  <a:pt x="320" y="832"/>
                  <a:pt x="317" y="834"/>
                  <a:pt x="314" y="836"/>
                </a:cubicBezTo>
                <a:cubicBezTo>
                  <a:pt x="311" y="838"/>
                  <a:pt x="308" y="840"/>
                  <a:pt x="305" y="842"/>
                </a:cubicBezTo>
                <a:cubicBezTo>
                  <a:pt x="302" y="844"/>
                  <a:pt x="299" y="846"/>
                  <a:pt x="296" y="848"/>
                </a:cubicBezTo>
                <a:cubicBezTo>
                  <a:pt x="293" y="849"/>
                  <a:pt x="291" y="851"/>
                  <a:pt x="288" y="853"/>
                </a:cubicBezTo>
                <a:cubicBezTo>
                  <a:pt x="296" y="842"/>
                  <a:pt x="303" y="832"/>
                  <a:pt x="309" y="822"/>
                </a:cubicBezTo>
                <a:cubicBezTo>
                  <a:pt x="315" y="812"/>
                  <a:pt x="320" y="803"/>
                  <a:pt x="324" y="793"/>
                </a:cubicBezTo>
                <a:cubicBezTo>
                  <a:pt x="328" y="784"/>
                  <a:pt x="331" y="775"/>
                  <a:pt x="333" y="766"/>
                </a:cubicBezTo>
                <a:cubicBezTo>
                  <a:pt x="336" y="757"/>
                  <a:pt x="337" y="749"/>
                  <a:pt x="338" y="741"/>
                </a:cubicBezTo>
                <a:cubicBezTo>
                  <a:pt x="339" y="741"/>
                  <a:pt x="339" y="740"/>
                  <a:pt x="339" y="739"/>
                </a:cubicBezTo>
                <a:cubicBezTo>
                  <a:pt x="339" y="739"/>
                  <a:pt x="338" y="738"/>
                  <a:pt x="338" y="737"/>
                </a:cubicBezTo>
                <a:cubicBezTo>
                  <a:pt x="338" y="737"/>
                  <a:pt x="338" y="736"/>
                  <a:pt x="338" y="736"/>
                </a:cubicBezTo>
                <a:cubicBezTo>
                  <a:pt x="337" y="735"/>
                  <a:pt x="337" y="735"/>
                  <a:pt x="337" y="734"/>
                </a:cubicBezTo>
                <a:cubicBezTo>
                  <a:pt x="336" y="734"/>
                  <a:pt x="336" y="733"/>
                  <a:pt x="335" y="733"/>
                </a:cubicBezTo>
                <a:cubicBezTo>
                  <a:pt x="335" y="733"/>
                  <a:pt x="334" y="733"/>
                  <a:pt x="334" y="733"/>
                </a:cubicBezTo>
                <a:cubicBezTo>
                  <a:pt x="333" y="732"/>
                  <a:pt x="332" y="732"/>
                  <a:pt x="332" y="732"/>
                </a:cubicBezTo>
                <a:cubicBezTo>
                  <a:pt x="331" y="732"/>
                  <a:pt x="331" y="732"/>
                  <a:pt x="330" y="733"/>
                </a:cubicBezTo>
                <a:cubicBezTo>
                  <a:pt x="82" y="788"/>
                  <a:pt x="82" y="788"/>
                  <a:pt x="82" y="788"/>
                </a:cubicBezTo>
                <a:cubicBezTo>
                  <a:pt x="78" y="789"/>
                  <a:pt x="75" y="789"/>
                  <a:pt x="72" y="789"/>
                </a:cubicBezTo>
                <a:cubicBezTo>
                  <a:pt x="68" y="789"/>
                  <a:pt x="65" y="789"/>
                  <a:pt x="62" y="789"/>
                </a:cubicBezTo>
                <a:cubicBezTo>
                  <a:pt x="59" y="789"/>
                  <a:pt x="56" y="788"/>
                  <a:pt x="54" y="787"/>
                </a:cubicBezTo>
                <a:cubicBezTo>
                  <a:pt x="51" y="786"/>
                  <a:pt x="48" y="785"/>
                  <a:pt x="46" y="784"/>
                </a:cubicBezTo>
                <a:cubicBezTo>
                  <a:pt x="44" y="782"/>
                  <a:pt x="42" y="781"/>
                  <a:pt x="40" y="779"/>
                </a:cubicBezTo>
                <a:cubicBezTo>
                  <a:pt x="38" y="777"/>
                  <a:pt x="36" y="775"/>
                  <a:pt x="35" y="773"/>
                </a:cubicBezTo>
                <a:cubicBezTo>
                  <a:pt x="34" y="771"/>
                  <a:pt x="33" y="769"/>
                  <a:pt x="32" y="767"/>
                </a:cubicBezTo>
                <a:cubicBezTo>
                  <a:pt x="31" y="764"/>
                  <a:pt x="31" y="762"/>
                  <a:pt x="31" y="759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48"/>
                  <a:pt x="0" y="44"/>
                  <a:pt x="1" y="41"/>
                </a:cubicBezTo>
                <a:cubicBezTo>
                  <a:pt x="1" y="38"/>
                  <a:pt x="2" y="34"/>
                  <a:pt x="3" y="31"/>
                </a:cubicBezTo>
                <a:cubicBezTo>
                  <a:pt x="5" y="28"/>
                  <a:pt x="6" y="25"/>
                  <a:pt x="8" y="22"/>
                </a:cubicBezTo>
                <a:cubicBezTo>
                  <a:pt x="10" y="20"/>
                  <a:pt x="12" y="17"/>
                  <a:pt x="15" y="15"/>
                </a:cubicBezTo>
                <a:cubicBezTo>
                  <a:pt x="17" y="12"/>
                  <a:pt x="20" y="10"/>
                  <a:pt x="23" y="8"/>
                </a:cubicBezTo>
                <a:cubicBezTo>
                  <a:pt x="26" y="6"/>
                  <a:pt x="30" y="5"/>
                  <a:pt x="33" y="3"/>
                </a:cubicBezTo>
                <a:cubicBezTo>
                  <a:pt x="37" y="2"/>
                  <a:pt x="40" y="1"/>
                  <a:pt x="44" y="1"/>
                </a:cubicBezTo>
                <a:cubicBezTo>
                  <a:pt x="48" y="0"/>
                  <a:pt x="52" y="0"/>
                  <a:pt x="56" y="0"/>
                </a:cubicBezTo>
                <a:cubicBezTo>
                  <a:pt x="482" y="24"/>
                  <a:pt x="482" y="24"/>
                  <a:pt x="482" y="24"/>
                </a:cubicBezTo>
                <a:cubicBezTo>
                  <a:pt x="485" y="24"/>
                  <a:pt x="488" y="24"/>
                  <a:pt x="491" y="25"/>
                </a:cubicBezTo>
                <a:cubicBezTo>
                  <a:pt x="494" y="26"/>
                  <a:pt x="496" y="27"/>
                  <a:pt x="499" y="28"/>
                </a:cubicBezTo>
                <a:cubicBezTo>
                  <a:pt x="501" y="30"/>
                  <a:pt x="503" y="31"/>
                  <a:pt x="506" y="33"/>
                </a:cubicBezTo>
                <a:cubicBezTo>
                  <a:pt x="508" y="35"/>
                  <a:pt x="509" y="37"/>
                  <a:pt x="511" y="39"/>
                </a:cubicBezTo>
                <a:close/>
              </a:path>
            </a:pathLst>
          </a:custGeom>
          <a:blipFill dpi="0" rotWithShape="1">
            <a:blip r:embed="rId2"/>
            <a:srcRect/>
            <a:tile tx="-120650" ty="-406400" sx="30000" sy="30000" flip="none" algn="ctr"/>
          </a:blipFill>
          <a:ln>
            <a:solidFill>
              <a:schemeClr val="bg1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b="1" dirty="0"/>
          </a:p>
        </p:txBody>
      </p:sp>
      <p:grpSp>
        <p:nvGrpSpPr>
          <p:cNvPr id="2" name="组合 6"/>
          <p:cNvGrpSpPr/>
          <p:nvPr/>
        </p:nvGrpSpPr>
        <p:grpSpPr>
          <a:xfrm>
            <a:off x="2782316" y="2204734"/>
            <a:ext cx="683208" cy="1676465"/>
            <a:chOff x="3194050" y="1535112"/>
            <a:chExt cx="395288" cy="969963"/>
          </a:xfrm>
        </p:grpSpPr>
        <p:sp>
          <p:nvSpPr>
            <p:cNvPr id="8" name="Freeform 114"/>
            <p:cNvSpPr>
              <a:spLocks/>
            </p:cNvSpPr>
            <p:nvPr/>
          </p:nvSpPr>
          <p:spPr bwMode="auto">
            <a:xfrm>
              <a:off x="3411538" y="1620837"/>
              <a:ext cx="69850" cy="92075"/>
            </a:xfrm>
            <a:custGeom>
              <a:avLst/>
              <a:gdLst>
                <a:gd name="T0" fmla="*/ 9 w 9"/>
                <a:gd name="T1" fmla="*/ 5 h 12"/>
                <a:gd name="T2" fmla="*/ 8 w 9"/>
                <a:gd name="T3" fmla="*/ 1 h 12"/>
                <a:gd name="T4" fmla="*/ 3 w 9"/>
                <a:gd name="T5" fmla="*/ 3 h 12"/>
                <a:gd name="T6" fmla="*/ 1 w 9"/>
                <a:gd name="T7" fmla="*/ 8 h 12"/>
                <a:gd name="T8" fmla="*/ 5 w 9"/>
                <a:gd name="T9" fmla="*/ 12 h 12"/>
                <a:gd name="T10" fmla="*/ 9 w 9"/>
                <a:gd name="T11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12">
                  <a:moveTo>
                    <a:pt x="9" y="5"/>
                  </a:moveTo>
                  <a:cubicBezTo>
                    <a:pt x="9" y="5"/>
                    <a:pt x="8" y="1"/>
                    <a:pt x="8" y="1"/>
                  </a:cubicBezTo>
                  <a:cubicBezTo>
                    <a:pt x="8" y="0"/>
                    <a:pt x="3" y="3"/>
                    <a:pt x="3" y="3"/>
                  </a:cubicBezTo>
                  <a:cubicBezTo>
                    <a:pt x="3" y="3"/>
                    <a:pt x="1" y="7"/>
                    <a:pt x="1" y="8"/>
                  </a:cubicBezTo>
                  <a:cubicBezTo>
                    <a:pt x="0" y="10"/>
                    <a:pt x="5" y="12"/>
                    <a:pt x="5" y="12"/>
                  </a:cubicBezTo>
                  <a:lnTo>
                    <a:pt x="9" y="5"/>
                  </a:lnTo>
                  <a:close/>
                </a:path>
              </a:pathLst>
            </a:custGeom>
            <a:solidFill>
              <a:srgbClr val="D69B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115"/>
            <p:cNvSpPr>
              <a:spLocks/>
            </p:cNvSpPr>
            <p:nvPr/>
          </p:nvSpPr>
          <p:spPr bwMode="auto">
            <a:xfrm>
              <a:off x="3425825" y="2419350"/>
              <a:ext cx="93663" cy="85725"/>
            </a:xfrm>
            <a:custGeom>
              <a:avLst/>
              <a:gdLst>
                <a:gd name="T0" fmla="*/ 11 w 12"/>
                <a:gd name="T1" fmla="*/ 1 h 11"/>
                <a:gd name="T2" fmla="*/ 11 w 12"/>
                <a:gd name="T3" fmla="*/ 6 h 11"/>
                <a:gd name="T4" fmla="*/ 12 w 12"/>
                <a:gd name="T5" fmla="*/ 8 h 11"/>
                <a:gd name="T6" fmla="*/ 10 w 12"/>
                <a:gd name="T7" fmla="*/ 8 h 11"/>
                <a:gd name="T8" fmla="*/ 4 w 12"/>
                <a:gd name="T9" fmla="*/ 11 h 11"/>
                <a:gd name="T10" fmla="*/ 0 w 12"/>
                <a:gd name="T11" fmla="*/ 9 h 11"/>
                <a:gd name="T12" fmla="*/ 2 w 12"/>
                <a:gd name="T13" fmla="*/ 6 h 11"/>
                <a:gd name="T14" fmla="*/ 5 w 12"/>
                <a:gd name="T15" fmla="*/ 1 h 11"/>
                <a:gd name="T16" fmla="*/ 11 w 12"/>
                <a:gd name="T1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1">
                  <a:moveTo>
                    <a:pt x="11" y="1"/>
                  </a:moveTo>
                  <a:cubicBezTo>
                    <a:pt x="11" y="1"/>
                    <a:pt x="12" y="5"/>
                    <a:pt x="11" y="6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8"/>
                    <a:pt x="10" y="11"/>
                    <a:pt x="4" y="1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2" y="6"/>
                    <a:pt x="2" y="6"/>
                  </a:cubicBezTo>
                  <a:cubicBezTo>
                    <a:pt x="3" y="5"/>
                    <a:pt x="5" y="2"/>
                    <a:pt x="5" y="1"/>
                  </a:cubicBezTo>
                  <a:cubicBezTo>
                    <a:pt x="5" y="0"/>
                    <a:pt x="11" y="1"/>
                    <a:pt x="11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16"/>
            <p:cNvSpPr>
              <a:spLocks/>
            </p:cNvSpPr>
            <p:nvPr/>
          </p:nvSpPr>
          <p:spPr bwMode="auto">
            <a:xfrm>
              <a:off x="3194050" y="1782762"/>
              <a:ext cx="85725" cy="55563"/>
            </a:xfrm>
            <a:custGeom>
              <a:avLst/>
              <a:gdLst>
                <a:gd name="T0" fmla="*/ 9 w 11"/>
                <a:gd name="T1" fmla="*/ 6 h 7"/>
                <a:gd name="T2" fmla="*/ 5 w 11"/>
                <a:gd name="T3" fmla="*/ 6 h 7"/>
                <a:gd name="T4" fmla="*/ 0 w 11"/>
                <a:gd name="T5" fmla="*/ 4 h 7"/>
                <a:gd name="T6" fmla="*/ 0 w 11"/>
                <a:gd name="T7" fmla="*/ 3 h 7"/>
                <a:gd name="T8" fmla="*/ 3 w 11"/>
                <a:gd name="T9" fmla="*/ 3 h 7"/>
                <a:gd name="T10" fmla="*/ 7 w 11"/>
                <a:gd name="T11" fmla="*/ 3 h 7"/>
                <a:gd name="T12" fmla="*/ 8 w 11"/>
                <a:gd name="T13" fmla="*/ 2 h 7"/>
                <a:gd name="T14" fmla="*/ 7 w 11"/>
                <a:gd name="T15" fmla="*/ 1 h 7"/>
                <a:gd name="T16" fmla="*/ 9 w 11"/>
                <a:gd name="T17" fmla="*/ 3 h 7"/>
                <a:gd name="T18" fmla="*/ 11 w 11"/>
                <a:gd name="T19" fmla="*/ 4 h 7"/>
                <a:gd name="T20" fmla="*/ 9 w 11"/>
                <a:gd name="T21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" h="7">
                  <a:moveTo>
                    <a:pt x="9" y="6"/>
                  </a:moveTo>
                  <a:cubicBezTo>
                    <a:pt x="9" y="6"/>
                    <a:pt x="5" y="7"/>
                    <a:pt x="5" y="6"/>
                  </a:cubicBezTo>
                  <a:cubicBezTo>
                    <a:pt x="4" y="6"/>
                    <a:pt x="0" y="4"/>
                    <a:pt x="0" y="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2" y="2"/>
                    <a:pt x="3" y="3"/>
                  </a:cubicBezTo>
                  <a:cubicBezTo>
                    <a:pt x="3" y="3"/>
                    <a:pt x="6" y="3"/>
                    <a:pt x="7" y="3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7" y="1"/>
                    <a:pt x="7" y="1"/>
                  </a:cubicBezTo>
                  <a:cubicBezTo>
                    <a:pt x="8" y="0"/>
                    <a:pt x="9" y="3"/>
                    <a:pt x="9" y="3"/>
                  </a:cubicBezTo>
                  <a:cubicBezTo>
                    <a:pt x="11" y="4"/>
                    <a:pt x="11" y="4"/>
                    <a:pt x="11" y="4"/>
                  </a:cubicBezTo>
                  <a:lnTo>
                    <a:pt x="9" y="6"/>
                  </a:lnTo>
                  <a:close/>
                </a:path>
              </a:pathLst>
            </a:custGeom>
            <a:solidFill>
              <a:srgbClr val="F2C2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17"/>
            <p:cNvSpPr>
              <a:spLocks/>
            </p:cNvSpPr>
            <p:nvPr/>
          </p:nvSpPr>
          <p:spPr bwMode="auto">
            <a:xfrm>
              <a:off x="3355975" y="2405062"/>
              <a:ext cx="117475" cy="61913"/>
            </a:xfrm>
            <a:custGeom>
              <a:avLst/>
              <a:gdLst>
                <a:gd name="T0" fmla="*/ 14 w 15"/>
                <a:gd name="T1" fmla="*/ 6 h 8"/>
                <a:gd name="T2" fmla="*/ 8 w 15"/>
                <a:gd name="T3" fmla="*/ 8 h 8"/>
                <a:gd name="T4" fmla="*/ 1 w 15"/>
                <a:gd name="T5" fmla="*/ 8 h 8"/>
                <a:gd name="T6" fmla="*/ 3 w 15"/>
                <a:gd name="T7" fmla="*/ 6 h 8"/>
                <a:gd name="T8" fmla="*/ 7 w 15"/>
                <a:gd name="T9" fmla="*/ 4 h 8"/>
                <a:gd name="T10" fmla="*/ 12 w 15"/>
                <a:gd name="T11" fmla="*/ 0 h 8"/>
                <a:gd name="T12" fmla="*/ 15 w 15"/>
                <a:gd name="T13" fmla="*/ 0 h 8"/>
                <a:gd name="T14" fmla="*/ 14 w 15"/>
                <a:gd name="T15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8">
                  <a:moveTo>
                    <a:pt x="14" y="6"/>
                  </a:moveTo>
                  <a:cubicBezTo>
                    <a:pt x="14" y="6"/>
                    <a:pt x="10" y="8"/>
                    <a:pt x="8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0" y="6"/>
                    <a:pt x="3" y="6"/>
                  </a:cubicBezTo>
                  <a:cubicBezTo>
                    <a:pt x="3" y="6"/>
                    <a:pt x="5" y="6"/>
                    <a:pt x="7" y="4"/>
                  </a:cubicBezTo>
                  <a:cubicBezTo>
                    <a:pt x="10" y="2"/>
                    <a:pt x="12" y="0"/>
                    <a:pt x="12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4"/>
                    <a:pt x="14" y="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18"/>
            <p:cNvSpPr>
              <a:spLocks/>
            </p:cNvSpPr>
            <p:nvPr/>
          </p:nvSpPr>
          <p:spPr bwMode="auto">
            <a:xfrm>
              <a:off x="3379788" y="1954212"/>
              <a:ext cx="109538" cy="465138"/>
            </a:xfrm>
            <a:custGeom>
              <a:avLst/>
              <a:gdLst>
                <a:gd name="T0" fmla="*/ 13 w 14"/>
                <a:gd name="T1" fmla="*/ 60 h 60"/>
                <a:gd name="T2" fmla="*/ 8 w 14"/>
                <a:gd name="T3" fmla="*/ 58 h 60"/>
                <a:gd name="T4" fmla="*/ 8 w 14"/>
                <a:gd name="T5" fmla="*/ 56 h 60"/>
                <a:gd name="T6" fmla="*/ 9 w 14"/>
                <a:gd name="T7" fmla="*/ 55 h 60"/>
                <a:gd name="T8" fmla="*/ 9 w 14"/>
                <a:gd name="T9" fmla="*/ 53 h 60"/>
                <a:gd name="T10" fmla="*/ 9 w 14"/>
                <a:gd name="T11" fmla="*/ 51 h 60"/>
                <a:gd name="T12" fmla="*/ 8 w 14"/>
                <a:gd name="T13" fmla="*/ 50 h 60"/>
                <a:gd name="T14" fmla="*/ 9 w 14"/>
                <a:gd name="T15" fmla="*/ 47 h 60"/>
                <a:gd name="T16" fmla="*/ 8 w 14"/>
                <a:gd name="T17" fmla="*/ 42 h 60"/>
                <a:gd name="T18" fmla="*/ 7 w 14"/>
                <a:gd name="T19" fmla="*/ 38 h 60"/>
                <a:gd name="T20" fmla="*/ 8 w 14"/>
                <a:gd name="T21" fmla="*/ 38 h 60"/>
                <a:gd name="T22" fmla="*/ 6 w 14"/>
                <a:gd name="T23" fmla="*/ 36 h 60"/>
                <a:gd name="T24" fmla="*/ 6 w 14"/>
                <a:gd name="T25" fmla="*/ 34 h 60"/>
                <a:gd name="T26" fmla="*/ 5 w 14"/>
                <a:gd name="T27" fmla="*/ 31 h 60"/>
                <a:gd name="T28" fmla="*/ 0 w 14"/>
                <a:gd name="T29" fmla="*/ 9 h 60"/>
                <a:gd name="T30" fmla="*/ 0 w 14"/>
                <a:gd name="T31" fmla="*/ 0 h 60"/>
                <a:gd name="T32" fmla="*/ 5 w 14"/>
                <a:gd name="T33" fmla="*/ 1 h 60"/>
                <a:gd name="T34" fmla="*/ 8 w 14"/>
                <a:gd name="T35" fmla="*/ 4 h 60"/>
                <a:gd name="T36" fmla="*/ 12 w 14"/>
                <a:gd name="T37" fmla="*/ 17 h 60"/>
                <a:gd name="T38" fmla="*/ 11 w 14"/>
                <a:gd name="T39" fmla="*/ 30 h 60"/>
                <a:gd name="T40" fmla="*/ 13 w 14"/>
                <a:gd name="T41" fmla="*/ 40 h 60"/>
                <a:gd name="T42" fmla="*/ 13 w 14"/>
                <a:gd name="T43" fmla="*/ 55 h 60"/>
                <a:gd name="T44" fmla="*/ 13 w 14"/>
                <a:gd name="T45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" h="60">
                  <a:moveTo>
                    <a:pt x="13" y="60"/>
                  </a:moveTo>
                  <a:cubicBezTo>
                    <a:pt x="8" y="58"/>
                    <a:pt x="8" y="58"/>
                    <a:pt x="8" y="58"/>
                  </a:cubicBezTo>
                  <a:cubicBezTo>
                    <a:pt x="8" y="58"/>
                    <a:pt x="8" y="57"/>
                    <a:pt x="8" y="56"/>
                  </a:cubicBezTo>
                  <a:cubicBezTo>
                    <a:pt x="8" y="56"/>
                    <a:pt x="9" y="55"/>
                    <a:pt x="9" y="55"/>
                  </a:cubicBezTo>
                  <a:cubicBezTo>
                    <a:pt x="9" y="55"/>
                    <a:pt x="8" y="54"/>
                    <a:pt x="9" y="53"/>
                  </a:cubicBezTo>
                  <a:cubicBezTo>
                    <a:pt x="9" y="52"/>
                    <a:pt x="9" y="51"/>
                    <a:pt x="9" y="51"/>
                  </a:cubicBezTo>
                  <a:cubicBezTo>
                    <a:pt x="8" y="50"/>
                    <a:pt x="8" y="50"/>
                    <a:pt x="8" y="50"/>
                  </a:cubicBezTo>
                  <a:cubicBezTo>
                    <a:pt x="8" y="50"/>
                    <a:pt x="9" y="48"/>
                    <a:pt x="9" y="47"/>
                  </a:cubicBezTo>
                  <a:cubicBezTo>
                    <a:pt x="9" y="46"/>
                    <a:pt x="8" y="42"/>
                    <a:pt x="8" y="42"/>
                  </a:cubicBezTo>
                  <a:cubicBezTo>
                    <a:pt x="8" y="42"/>
                    <a:pt x="7" y="39"/>
                    <a:pt x="7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5" y="31"/>
                    <a:pt x="0" y="11"/>
                    <a:pt x="0" y="9"/>
                  </a:cubicBezTo>
                  <a:cubicBezTo>
                    <a:pt x="1" y="8"/>
                    <a:pt x="0" y="0"/>
                    <a:pt x="0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7" y="3"/>
                    <a:pt x="8" y="4"/>
                  </a:cubicBezTo>
                  <a:cubicBezTo>
                    <a:pt x="8" y="5"/>
                    <a:pt x="12" y="17"/>
                    <a:pt x="12" y="17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3" y="40"/>
                    <a:pt x="13" y="55"/>
                    <a:pt x="13" y="55"/>
                  </a:cubicBezTo>
                  <a:cubicBezTo>
                    <a:pt x="14" y="55"/>
                    <a:pt x="13" y="60"/>
                    <a:pt x="13" y="60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19"/>
            <p:cNvSpPr>
              <a:spLocks/>
            </p:cNvSpPr>
            <p:nvPr/>
          </p:nvSpPr>
          <p:spPr bwMode="auto">
            <a:xfrm>
              <a:off x="3379788" y="1954212"/>
              <a:ext cx="109538" cy="465138"/>
            </a:xfrm>
            <a:custGeom>
              <a:avLst/>
              <a:gdLst>
                <a:gd name="T0" fmla="*/ 0 w 14"/>
                <a:gd name="T1" fmla="*/ 0 h 60"/>
                <a:gd name="T2" fmla="*/ 5 w 14"/>
                <a:gd name="T3" fmla="*/ 1 h 60"/>
                <a:gd name="T4" fmla="*/ 8 w 14"/>
                <a:gd name="T5" fmla="*/ 4 h 60"/>
                <a:gd name="T6" fmla="*/ 12 w 14"/>
                <a:gd name="T7" fmla="*/ 17 h 60"/>
                <a:gd name="T8" fmla="*/ 11 w 14"/>
                <a:gd name="T9" fmla="*/ 30 h 60"/>
                <a:gd name="T10" fmla="*/ 13 w 14"/>
                <a:gd name="T11" fmla="*/ 40 h 60"/>
                <a:gd name="T12" fmla="*/ 13 w 14"/>
                <a:gd name="T13" fmla="*/ 55 h 60"/>
                <a:gd name="T14" fmla="*/ 13 w 14"/>
                <a:gd name="T15" fmla="*/ 60 h 60"/>
                <a:gd name="T16" fmla="*/ 8 w 14"/>
                <a:gd name="T17" fmla="*/ 58 h 60"/>
                <a:gd name="T18" fmla="*/ 8 w 14"/>
                <a:gd name="T19" fmla="*/ 58 h 60"/>
                <a:gd name="T20" fmla="*/ 10 w 14"/>
                <a:gd name="T21" fmla="*/ 56 h 60"/>
                <a:gd name="T22" fmla="*/ 9 w 14"/>
                <a:gd name="T23" fmla="*/ 55 h 60"/>
                <a:gd name="T24" fmla="*/ 9 w 14"/>
                <a:gd name="T25" fmla="*/ 55 h 60"/>
                <a:gd name="T26" fmla="*/ 9 w 14"/>
                <a:gd name="T27" fmla="*/ 53 h 60"/>
                <a:gd name="T28" fmla="*/ 10 w 14"/>
                <a:gd name="T29" fmla="*/ 51 h 60"/>
                <a:gd name="T30" fmla="*/ 9 w 14"/>
                <a:gd name="T31" fmla="*/ 51 h 60"/>
                <a:gd name="T32" fmla="*/ 8 w 14"/>
                <a:gd name="T33" fmla="*/ 50 h 60"/>
                <a:gd name="T34" fmla="*/ 8 w 14"/>
                <a:gd name="T35" fmla="*/ 50 h 60"/>
                <a:gd name="T36" fmla="*/ 10 w 14"/>
                <a:gd name="T37" fmla="*/ 48 h 60"/>
                <a:gd name="T38" fmla="*/ 11 w 14"/>
                <a:gd name="T39" fmla="*/ 45 h 60"/>
                <a:gd name="T40" fmla="*/ 9 w 14"/>
                <a:gd name="T41" fmla="*/ 47 h 60"/>
                <a:gd name="T42" fmla="*/ 10 w 14"/>
                <a:gd name="T43" fmla="*/ 42 h 60"/>
                <a:gd name="T44" fmla="*/ 8 w 14"/>
                <a:gd name="T45" fmla="*/ 45 h 60"/>
                <a:gd name="T46" fmla="*/ 8 w 14"/>
                <a:gd name="T47" fmla="*/ 42 h 60"/>
                <a:gd name="T48" fmla="*/ 10 w 14"/>
                <a:gd name="T49" fmla="*/ 38 h 60"/>
                <a:gd name="T50" fmla="*/ 9 w 14"/>
                <a:gd name="T51" fmla="*/ 35 h 60"/>
                <a:gd name="T52" fmla="*/ 7 w 14"/>
                <a:gd name="T53" fmla="*/ 37 h 60"/>
                <a:gd name="T54" fmla="*/ 6 w 14"/>
                <a:gd name="T55" fmla="*/ 36 h 60"/>
                <a:gd name="T56" fmla="*/ 9 w 14"/>
                <a:gd name="T57" fmla="*/ 32 h 60"/>
                <a:gd name="T58" fmla="*/ 8 w 14"/>
                <a:gd name="T59" fmla="*/ 31 h 60"/>
                <a:gd name="T60" fmla="*/ 5 w 14"/>
                <a:gd name="T61" fmla="*/ 32 h 60"/>
                <a:gd name="T62" fmla="*/ 5 w 14"/>
                <a:gd name="T63" fmla="*/ 31 h 60"/>
                <a:gd name="T64" fmla="*/ 8 w 14"/>
                <a:gd name="T65" fmla="*/ 28 h 60"/>
                <a:gd name="T66" fmla="*/ 5 w 14"/>
                <a:gd name="T67" fmla="*/ 18 h 60"/>
                <a:gd name="T68" fmla="*/ 1 w 14"/>
                <a:gd name="T69" fmla="*/ 9 h 60"/>
                <a:gd name="T70" fmla="*/ 0 w 14"/>
                <a:gd name="T71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" h="60">
                  <a:moveTo>
                    <a:pt x="0" y="0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7" y="3"/>
                    <a:pt x="8" y="4"/>
                  </a:cubicBezTo>
                  <a:cubicBezTo>
                    <a:pt x="8" y="5"/>
                    <a:pt x="12" y="17"/>
                    <a:pt x="12" y="17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3" y="40"/>
                    <a:pt x="13" y="55"/>
                    <a:pt x="13" y="55"/>
                  </a:cubicBezTo>
                  <a:cubicBezTo>
                    <a:pt x="14" y="55"/>
                    <a:pt x="13" y="60"/>
                    <a:pt x="13" y="60"/>
                  </a:cubicBezTo>
                  <a:cubicBezTo>
                    <a:pt x="8" y="58"/>
                    <a:pt x="8" y="58"/>
                    <a:pt x="8" y="58"/>
                  </a:cubicBezTo>
                  <a:cubicBezTo>
                    <a:pt x="8" y="58"/>
                    <a:pt x="8" y="58"/>
                    <a:pt x="8" y="58"/>
                  </a:cubicBezTo>
                  <a:cubicBezTo>
                    <a:pt x="9" y="57"/>
                    <a:pt x="10" y="56"/>
                    <a:pt x="10" y="56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5"/>
                    <a:pt x="9" y="54"/>
                    <a:pt x="9" y="53"/>
                  </a:cubicBezTo>
                  <a:cubicBezTo>
                    <a:pt x="12" y="54"/>
                    <a:pt x="10" y="51"/>
                    <a:pt x="10" y="51"/>
                  </a:cubicBezTo>
                  <a:cubicBezTo>
                    <a:pt x="10" y="51"/>
                    <a:pt x="10" y="51"/>
                    <a:pt x="9" y="51"/>
                  </a:cubicBezTo>
                  <a:cubicBezTo>
                    <a:pt x="8" y="50"/>
                    <a:pt x="8" y="50"/>
                    <a:pt x="8" y="50"/>
                  </a:cubicBezTo>
                  <a:cubicBezTo>
                    <a:pt x="8" y="50"/>
                    <a:pt x="8" y="50"/>
                    <a:pt x="8" y="50"/>
                  </a:cubicBezTo>
                  <a:cubicBezTo>
                    <a:pt x="9" y="49"/>
                    <a:pt x="10" y="49"/>
                    <a:pt x="10" y="48"/>
                  </a:cubicBezTo>
                  <a:cubicBezTo>
                    <a:pt x="11" y="47"/>
                    <a:pt x="11" y="45"/>
                    <a:pt x="11" y="45"/>
                  </a:cubicBezTo>
                  <a:cubicBezTo>
                    <a:pt x="11" y="46"/>
                    <a:pt x="9" y="47"/>
                    <a:pt x="9" y="47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8" y="44"/>
                    <a:pt x="8" y="42"/>
                    <a:pt x="8" y="42"/>
                  </a:cubicBezTo>
                  <a:cubicBezTo>
                    <a:pt x="9" y="40"/>
                    <a:pt x="10" y="39"/>
                    <a:pt x="10" y="38"/>
                  </a:cubicBezTo>
                  <a:cubicBezTo>
                    <a:pt x="10" y="37"/>
                    <a:pt x="9" y="35"/>
                    <a:pt x="9" y="35"/>
                  </a:cubicBezTo>
                  <a:cubicBezTo>
                    <a:pt x="9" y="36"/>
                    <a:pt x="8" y="37"/>
                    <a:pt x="7" y="37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7" y="30"/>
                    <a:pt x="6" y="31"/>
                    <a:pt x="5" y="32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9" y="26"/>
                    <a:pt x="6" y="20"/>
                    <a:pt x="5" y="18"/>
                  </a:cubicBezTo>
                  <a:cubicBezTo>
                    <a:pt x="4" y="17"/>
                    <a:pt x="2" y="13"/>
                    <a:pt x="1" y="9"/>
                  </a:cubicBezTo>
                  <a:cubicBezTo>
                    <a:pt x="1" y="7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20"/>
            <p:cNvSpPr>
              <a:spLocks/>
            </p:cNvSpPr>
            <p:nvPr/>
          </p:nvSpPr>
          <p:spPr bwMode="auto">
            <a:xfrm>
              <a:off x="3395663" y="1938337"/>
              <a:ext cx="147638" cy="504825"/>
            </a:xfrm>
            <a:custGeom>
              <a:avLst/>
              <a:gdLst>
                <a:gd name="T0" fmla="*/ 17 w 19"/>
                <a:gd name="T1" fmla="*/ 55 h 65"/>
                <a:gd name="T2" fmla="*/ 15 w 19"/>
                <a:gd name="T3" fmla="*/ 65 h 65"/>
                <a:gd name="T4" fmla="*/ 12 w 19"/>
                <a:gd name="T5" fmla="*/ 65 h 65"/>
                <a:gd name="T6" fmla="*/ 9 w 19"/>
                <a:gd name="T7" fmla="*/ 63 h 65"/>
                <a:gd name="T8" fmla="*/ 9 w 19"/>
                <a:gd name="T9" fmla="*/ 58 h 65"/>
                <a:gd name="T10" fmla="*/ 10 w 19"/>
                <a:gd name="T11" fmla="*/ 54 h 65"/>
                <a:gd name="T12" fmla="*/ 10 w 19"/>
                <a:gd name="T13" fmla="*/ 48 h 65"/>
                <a:gd name="T14" fmla="*/ 9 w 19"/>
                <a:gd name="T15" fmla="*/ 38 h 65"/>
                <a:gd name="T16" fmla="*/ 8 w 19"/>
                <a:gd name="T17" fmla="*/ 32 h 65"/>
                <a:gd name="T18" fmla="*/ 8 w 19"/>
                <a:gd name="T19" fmla="*/ 25 h 65"/>
                <a:gd name="T20" fmla="*/ 5 w 19"/>
                <a:gd name="T21" fmla="*/ 19 h 65"/>
                <a:gd name="T22" fmla="*/ 1 w 19"/>
                <a:gd name="T23" fmla="*/ 7 h 65"/>
                <a:gd name="T24" fmla="*/ 0 w 19"/>
                <a:gd name="T25" fmla="*/ 2 h 65"/>
                <a:gd name="T26" fmla="*/ 8 w 19"/>
                <a:gd name="T27" fmla="*/ 1 h 65"/>
                <a:gd name="T28" fmla="*/ 16 w 19"/>
                <a:gd name="T29" fmla="*/ 1 h 65"/>
                <a:gd name="T30" fmla="*/ 18 w 19"/>
                <a:gd name="T31" fmla="*/ 11 h 65"/>
                <a:gd name="T32" fmla="*/ 18 w 19"/>
                <a:gd name="T33" fmla="*/ 18 h 65"/>
                <a:gd name="T34" fmla="*/ 17 w 19"/>
                <a:gd name="T35" fmla="*/ 22 h 65"/>
                <a:gd name="T36" fmla="*/ 17 w 19"/>
                <a:gd name="T37" fmla="*/ 29 h 65"/>
                <a:gd name="T38" fmla="*/ 18 w 19"/>
                <a:gd name="T39" fmla="*/ 33 h 65"/>
                <a:gd name="T40" fmla="*/ 19 w 19"/>
                <a:gd name="T41" fmla="*/ 47 h 65"/>
                <a:gd name="T42" fmla="*/ 17 w 19"/>
                <a:gd name="T43" fmla="*/ 5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9" h="65">
                  <a:moveTo>
                    <a:pt x="17" y="55"/>
                  </a:moveTo>
                  <a:cubicBezTo>
                    <a:pt x="17" y="55"/>
                    <a:pt x="18" y="63"/>
                    <a:pt x="15" y="65"/>
                  </a:cubicBezTo>
                  <a:cubicBezTo>
                    <a:pt x="12" y="65"/>
                    <a:pt x="12" y="65"/>
                    <a:pt x="12" y="65"/>
                  </a:cubicBezTo>
                  <a:cubicBezTo>
                    <a:pt x="9" y="63"/>
                    <a:pt x="9" y="63"/>
                    <a:pt x="9" y="63"/>
                  </a:cubicBezTo>
                  <a:cubicBezTo>
                    <a:pt x="9" y="63"/>
                    <a:pt x="8" y="60"/>
                    <a:pt x="9" y="58"/>
                  </a:cubicBezTo>
                  <a:cubicBezTo>
                    <a:pt x="10" y="57"/>
                    <a:pt x="10" y="54"/>
                    <a:pt x="10" y="54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10" y="48"/>
                    <a:pt x="10" y="41"/>
                    <a:pt x="9" y="38"/>
                  </a:cubicBezTo>
                  <a:cubicBezTo>
                    <a:pt x="8" y="34"/>
                    <a:pt x="8" y="32"/>
                    <a:pt x="8" y="32"/>
                  </a:cubicBezTo>
                  <a:cubicBezTo>
                    <a:pt x="8" y="32"/>
                    <a:pt x="8" y="26"/>
                    <a:pt x="8" y="25"/>
                  </a:cubicBezTo>
                  <a:cubicBezTo>
                    <a:pt x="7" y="24"/>
                    <a:pt x="5" y="19"/>
                    <a:pt x="5" y="19"/>
                  </a:cubicBezTo>
                  <a:cubicBezTo>
                    <a:pt x="5" y="18"/>
                    <a:pt x="2" y="8"/>
                    <a:pt x="1" y="7"/>
                  </a:cubicBezTo>
                  <a:cubicBezTo>
                    <a:pt x="1" y="7"/>
                    <a:pt x="0" y="2"/>
                    <a:pt x="0" y="2"/>
                  </a:cubicBezTo>
                  <a:cubicBezTo>
                    <a:pt x="0" y="2"/>
                    <a:pt x="8" y="1"/>
                    <a:pt x="8" y="1"/>
                  </a:cubicBezTo>
                  <a:cubicBezTo>
                    <a:pt x="9" y="0"/>
                    <a:pt x="16" y="1"/>
                    <a:pt x="16" y="1"/>
                  </a:cubicBezTo>
                  <a:cubicBezTo>
                    <a:pt x="16" y="1"/>
                    <a:pt x="19" y="9"/>
                    <a:pt x="18" y="11"/>
                  </a:cubicBezTo>
                  <a:cubicBezTo>
                    <a:pt x="18" y="12"/>
                    <a:pt x="17" y="17"/>
                    <a:pt x="18" y="18"/>
                  </a:cubicBezTo>
                  <a:cubicBezTo>
                    <a:pt x="18" y="19"/>
                    <a:pt x="17" y="22"/>
                    <a:pt x="17" y="22"/>
                  </a:cubicBezTo>
                  <a:cubicBezTo>
                    <a:pt x="17" y="22"/>
                    <a:pt x="17" y="28"/>
                    <a:pt x="17" y="29"/>
                  </a:cubicBezTo>
                  <a:cubicBezTo>
                    <a:pt x="17" y="30"/>
                    <a:pt x="19" y="32"/>
                    <a:pt x="18" y="33"/>
                  </a:cubicBezTo>
                  <a:cubicBezTo>
                    <a:pt x="18" y="35"/>
                    <a:pt x="19" y="46"/>
                    <a:pt x="19" y="47"/>
                  </a:cubicBezTo>
                  <a:cubicBezTo>
                    <a:pt x="18" y="48"/>
                    <a:pt x="17" y="55"/>
                    <a:pt x="17" y="55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21"/>
            <p:cNvSpPr>
              <a:spLocks/>
            </p:cNvSpPr>
            <p:nvPr/>
          </p:nvSpPr>
          <p:spPr bwMode="auto">
            <a:xfrm>
              <a:off x="3465513" y="2163762"/>
              <a:ext cx="77788" cy="279400"/>
            </a:xfrm>
            <a:custGeom>
              <a:avLst/>
              <a:gdLst>
                <a:gd name="T0" fmla="*/ 0 w 10"/>
                <a:gd name="T1" fmla="*/ 4 h 36"/>
                <a:gd name="T2" fmla="*/ 8 w 10"/>
                <a:gd name="T3" fmla="*/ 0 h 36"/>
                <a:gd name="T4" fmla="*/ 9 w 10"/>
                <a:gd name="T5" fmla="*/ 4 h 36"/>
                <a:gd name="T6" fmla="*/ 10 w 10"/>
                <a:gd name="T7" fmla="*/ 18 h 36"/>
                <a:gd name="T8" fmla="*/ 10 w 10"/>
                <a:gd name="T9" fmla="*/ 18 h 36"/>
                <a:gd name="T10" fmla="*/ 10 w 10"/>
                <a:gd name="T11" fmla="*/ 18 h 36"/>
                <a:gd name="T12" fmla="*/ 10 w 10"/>
                <a:gd name="T13" fmla="*/ 18 h 36"/>
                <a:gd name="T14" fmla="*/ 10 w 10"/>
                <a:gd name="T15" fmla="*/ 18 h 36"/>
                <a:gd name="T16" fmla="*/ 8 w 10"/>
                <a:gd name="T17" fmla="*/ 26 h 36"/>
                <a:gd name="T18" fmla="*/ 7 w 10"/>
                <a:gd name="T19" fmla="*/ 35 h 36"/>
                <a:gd name="T20" fmla="*/ 7 w 10"/>
                <a:gd name="T21" fmla="*/ 35 h 36"/>
                <a:gd name="T22" fmla="*/ 6 w 10"/>
                <a:gd name="T23" fmla="*/ 36 h 36"/>
                <a:gd name="T24" fmla="*/ 3 w 10"/>
                <a:gd name="T25" fmla="*/ 36 h 36"/>
                <a:gd name="T26" fmla="*/ 0 w 10"/>
                <a:gd name="T27" fmla="*/ 34 h 36"/>
                <a:gd name="T28" fmla="*/ 1 w 10"/>
                <a:gd name="T29" fmla="*/ 32 h 36"/>
                <a:gd name="T30" fmla="*/ 5 w 10"/>
                <a:gd name="T31" fmla="*/ 32 h 36"/>
                <a:gd name="T32" fmla="*/ 0 w 10"/>
                <a:gd name="T33" fmla="*/ 29 h 36"/>
                <a:gd name="T34" fmla="*/ 7 w 10"/>
                <a:gd name="T35" fmla="*/ 30 h 36"/>
                <a:gd name="T36" fmla="*/ 7 w 10"/>
                <a:gd name="T37" fmla="*/ 26 h 36"/>
                <a:gd name="T38" fmla="*/ 4 w 10"/>
                <a:gd name="T39" fmla="*/ 28 h 36"/>
                <a:gd name="T40" fmla="*/ 7 w 10"/>
                <a:gd name="T41" fmla="*/ 23 h 36"/>
                <a:gd name="T42" fmla="*/ 4 w 10"/>
                <a:gd name="T43" fmla="*/ 24 h 36"/>
                <a:gd name="T44" fmla="*/ 7 w 10"/>
                <a:gd name="T45" fmla="*/ 21 h 36"/>
                <a:gd name="T46" fmla="*/ 4 w 10"/>
                <a:gd name="T47" fmla="*/ 19 h 36"/>
                <a:gd name="T48" fmla="*/ 5 w 10"/>
                <a:gd name="T49" fmla="*/ 15 h 36"/>
                <a:gd name="T50" fmla="*/ 8 w 10"/>
                <a:gd name="T51" fmla="*/ 15 h 36"/>
                <a:gd name="T52" fmla="*/ 8 w 10"/>
                <a:gd name="T53" fmla="*/ 14 h 36"/>
                <a:gd name="T54" fmla="*/ 4 w 10"/>
                <a:gd name="T55" fmla="*/ 10 h 36"/>
                <a:gd name="T56" fmla="*/ 8 w 10"/>
                <a:gd name="T57" fmla="*/ 10 h 36"/>
                <a:gd name="T58" fmla="*/ 3 w 10"/>
                <a:gd name="T59" fmla="*/ 7 h 36"/>
                <a:gd name="T60" fmla="*/ 4 w 10"/>
                <a:gd name="T61" fmla="*/ 6 h 36"/>
                <a:gd name="T62" fmla="*/ 8 w 10"/>
                <a:gd name="T63" fmla="*/ 6 h 36"/>
                <a:gd name="T64" fmla="*/ 5 w 10"/>
                <a:gd name="T65" fmla="*/ 5 h 36"/>
                <a:gd name="T66" fmla="*/ 8 w 10"/>
                <a:gd name="T67" fmla="*/ 4 h 36"/>
                <a:gd name="T68" fmla="*/ 0 w 10"/>
                <a:gd name="T69" fmla="*/ 4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" h="36">
                  <a:moveTo>
                    <a:pt x="0" y="4"/>
                  </a:moveTo>
                  <a:cubicBezTo>
                    <a:pt x="1" y="2"/>
                    <a:pt x="5" y="1"/>
                    <a:pt x="8" y="0"/>
                  </a:cubicBezTo>
                  <a:cubicBezTo>
                    <a:pt x="8" y="1"/>
                    <a:pt x="10" y="3"/>
                    <a:pt x="9" y="4"/>
                  </a:cubicBezTo>
                  <a:cubicBezTo>
                    <a:pt x="9" y="6"/>
                    <a:pt x="10" y="15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9" y="19"/>
                    <a:pt x="8" y="26"/>
                    <a:pt x="8" y="26"/>
                  </a:cubicBezTo>
                  <a:cubicBezTo>
                    <a:pt x="8" y="26"/>
                    <a:pt x="9" y="33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1" y="33"/>
                    <a:pt x="1" y="32"/>
                    <a:pt x="1" y="32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5" y="30"/>
                    <a:pt x="0" y="29"/>
                    <a:pt x="0" y="29"/>
                  </a:cubicBezTo>
                  <a:cubicBezTo>
                    <a:pt x="1" y="28"/>
                    <a:pt x="5" y="29"/>
                    <a:pt x="7" y="30"/>
                  </a:cubicBezTo>
                  <a:cubicBezTo>
                    <a:pt x="8" y="29"/>
                    <a:pt x="7" y="27"/>
                    <a:pt x="7" y="26"/>
                  </a:cubicBezTo>
                  <a:cubicBezTo>
                    <a:pt x="6" y="26"/>
                    <a:pt x="4" y="28"/>
                    <a:pt x="4" y="28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3"/>
                    <a:pt x="4" y="24"/>
                    <a:pt x="4" y="24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1"/>
                    <a:pt x="5" y="20"/>
                    <a:pt x="4" y="19"/>
                  </a:cubicBezTo>
                  <a:cubicBezTo>
                    <a:pt x="3" y="17"/>
                    <a:pt x="5" y="15"/>
                    <a:pt x="5" y="15"/>
                  </a:cubicBezTo>
                  <a:cubicBezTo>
                    <a:pt x="5" y="15"/>
                    <a:pt x="8" y="17"/>
                    <a:pt x="8" y="15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7" y="12"/>
                    <a:pt x="4" y="10"/>
                    <a:pt x="4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7" y="8"/>
                    <a:pt x="2" y="8"/>
                    <a:pt x="3" y="7"/>
                  </a:cubicBezTo>
                  <a:cubicBezTo>
                    <a:pt x="4" y="7"/>
                    <a:pt x="4" y="6"/>
                    <a:pt x="4" y="6"/>
                  </a:cubicBezTo>
                  <a:cubicBezTo>
                    <a:pt x="6" y="6"/>
                    <a:pt x="8" y="6"/>
                    <a:pt x="8" y="6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6" y="3"/>
                    <a:pt x="0" y="4"/>
                    <a:pt x="0" y="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22"/>
            <p:cNvSpPr>
              <a:spLocks/>
            </p:cNvSpPr>
            <p:nvPr/>
          </p:nvSpPr>
          <p:spPr bwMode="auto">
            <a:xfrm>
              <a:off x="3395663" y="1938337"/>
              <a:ext cx="155575" cy="209550"/>
            </a:xfrm>
            <a:custGeom>
              <a:avLst/>
              <a:gdLst>
                <a:gd name="T0" fmla="*/ 8 w 20"/>
                <a:gd name="T1" fmla="*/ 1 h 27"/>
                <a:gd name="T2" fmla="*/ 16 w 20"/>
                <a:gd name="T3" fmla="*/ 1 h 27"/>
                <a:gd name="T4" fmla="*/ 19 w 20"/>
                <a:gd name="T5" fmla="*/ 10 h 27"/>
                <a:gd name="T6" fmla="*/ 19 w 20"/>
                <a:gd name="T7" fmla="*/ 17 h 27"/>
                <a:gd name="T8" fmla="*/ 19 w 20"/>
                <a:gd name="T9" fmla="*/ 23 h 27"/>
                <a:gd name="T10" fmla="*/ 17 w 20"/>
                <a:gd name="T11" fmla="*/ 27 h 27"/>
                <a:gd name="T12" fmla="*/ 13 w 20"/>
                <a:gd name="T13" fmla="*/ 22 h 27"/>
                <a:gd name="T14" fmla="*/ 16 w 20"/>
                <a:gd name="T15" fmla="*/ 23 h 27"/>
                <a:gd name="T16" fmla="*/ 14 w 20"/>
                <a:gd name="T17" fmla="*/ 14 h 27"/>
                <a:gd name="T18" fmla="*/ 13 w 20"/>
                <a:gd name="T19" fmla="*/ 7 h 27"/>
                <a:gd name="T20" fmla="*/ 5 w 20"/>
                <a:gd name="T21" fmla="*/ 7 h 27"/>
                <a:gd name="T22" fmla="*/ 2 w 20"/>
                <a:gd name="T23" fmla="*/ 8 h 27"/>
                <a:gd name="T24" fmla="*/ 1 w 20"/>
                <a:gd name="T25" fmla="*/ 7 h 27"/>
                <a:gd name="T26" fmla="*/ 0 w 20"/>
                <a:gd name="T27" fmla="*/ 2 h 27"/>
                <a:gd name="T28" fmla="*/ 8 w 20"/>
                <a:gd name="T29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" h="27">
                  <a:moveTo>
                    <a:pt x="8" y="1"/>
                  </a:moveTo>
                  <a:cubicBezTo>
                    <a:pt x="9" y="0"/>
                    <a:pt x="16" y="1"/>
                    <a:pt x="16" y="1"/>
                  </a:cubicBezTo>
                  <a:cubicBezTo>
                    <a:pt x="16" y="1"/>
                    <a:pt x="20" y="8"/>
                    <a:pt x="19" y="10"/>
                  </a:cubicBezTo>
                  <a:cubicBezTo>
                    <a:pt x="19" y="11"/>
                    <a:pt x="19" y="16"/>
                    <a:pt x="19" y="17"/>
                  </a:cubicBezTo>
                  <a:cubicBezTo>
                    <a:pt x="20" y="18"/>
                    <a:pt x="19" y="23"/>
                    <a:pt x="19" y="23"/>
                  </a:cubicBezTo>
                  <a:cubicBezTo>
                    <a:pt x="19" y="23"/>
                    <a:pt x="17" y="25"/>
                    <a:pt x="17" y="27"/>
                  </a:cubicBezTo>
                  <a:cubicBezTo>
                    <a:pt x="15" y="25"/>
                    <a:pt x="13" y="22"/>
                    <a:pt x="13" y="22"/>
                  </a:cubicBezTo>
                  <a:cubicBezTo>
                    <a:pt x="14" y="22"/>
                    <a:pt x="16" y="23"/>
                    <a:pt x="16" y="23"/>
                  </a:cubicBezTo>
                  <a:cubicBezTo>
                    <a:pt x="16" y="21"/>
                    <a:pt x="14" y="14"/>
                    <a:pt x="14" y="14"/>
                  </a:cubicBezTo>
                  <a:cubicBezTo>
                    <a:pt x="14" y="14"/>
                    <a:pt x="7" y="9"/>
                    <a:pt x="13" y="7"/>
                  </a:cubicBezTo>
                  <a:cubicBezTo>
                    <a:pt x="13" y="4"/>
                    <a:pt x="5" y="7"/>
                    <a:pt x="5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1" y="7"/>
                    <a:pt x="1" y="7"/>
                  </a:cubicBezTo>
                  <a:cubicBezTo>
                    <a:pt x="1" y="7"/>
                    <a:pt x="0" y="2"/>
                    <a:pt x="0" y="2"/>
                  </a:cubicBezTo>
                  <a:cubicBezTo>
                    <a:pt x="0" y="2"/>
                    <a:pt x="8" y="1"/>
                    <a:pt x="8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23"/>
            <p:cNvSpPr>
              <a:spLocks/>
            </p:cNvSpPr>
            <p:nvPr/>
          </p:nvSpPr>
          <p:spPr bwMode="auto">
            <a:xfrm>
              <a:off x="3379788" y="1922462"/>
              <a:ext cx="115888" cy="39688"/>
            </a:xfrm>
            <a:custGeom>
              <a:avLst/>
              <a:gdLst>
                <a:gd name="T0" fmla="*/ 15 w 15"/>
                <a:gd name="T1" fmla="*/ 2 h 5"/>
                <a:gd name="T2" fmla="*/ 3 w 15"/>
                <a:gd name="T3" fmla="*/ 5 h 5"/>
                <a:gd name="T4" fmla="*/ 0 w 15"/>
                <a:gd name="T5" fmla="*/ 4 h 5"/>
                <a:gd name="T6" fmla="*/ 1 w 15"/>
                <a:gd name="T7" fmla="*/ 1 h 5"/>
                <a:gd name="T8" fmla="*/ 15 w 15"/>
                <a:gd name="T9" fmla="*/ 0 h 5"/>
                <a:gd name="T10" fmla="*/ 15 w 15"/>
                <a:gd name="T11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5">
                  <a:moveTo>
                    <a:pt x="15" y="2"/>
                  </a:moveTo>
                  <a:cubicBezTo>
                    <a:pt x="15" y="2"/>
                    <a:pt x="7" y="5"/>
                    <a:pt x="3" y="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5" y="0"/>
                    <a:pt x="15" y="0"/>
                    <a:pt x="15" y="0"/>
                  </a:cubicBezTo>
                  <a:lnTo>
                    <a:pt x="15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24"/>
            <p:cNvSpPr>
              <a:spLocks/>
            </p:cNvSpPr>
            <p:nvPr/>
          </p:nvSpPr>
          <p:spPr bwMode="auto">
            <a:xfrm>
              <a:off x="3387725" y="1651000"/>
              <a:ext cx="101600" cy="295275"/>
            </a:xfrm>
            <a:custGeom>
              <a:avLst/>
              <a:gdLst>
                <a:gd name="T0" fmla="*/ 13 w 13"/>
                <a:gd name="T1" fmla="*/ 34 h 38"/>
                <a:gd name="T2" fmla="*/ 9 w 13"/>
                <a:gd name="T3" fmla="*/ 37 h 38"/>
                <a:gd name="T4" fmla="*/ 0 w 13"/>
                <a:gd name="T5" fmla="*/ 37 h 38"/>
                <a:gd name="T6" fmla="*/ 1 w 13"/>
                <a:gd name="T7" fmla="*/ 25 h 38"/>
                <a:gd name="T8" fmla="*/ 0 w 13"/>
                <a:gd name="T9" fmla="*/ 17 h 38"/>
                <a:gd name="T10" fmla="*/ 4 w 13"/>
                <a:gd name="T11" fmla="*/ 7 h 38"/>
                <a:gd name="T12" fmla="*/ 4 w 13"/>
                <a:gd name="T13" fmla="*/ 2 h 38"/>
                <a:gd name="T14" fmla="*/ 5 w 13"/>
                <a:gd name="T15" fmla="*/ 5 h 38"/>
                <a:gd name="T16" fmla="*/ 12 w 13"/>
                <a:gd name="T17" fmla="*/ 0 h 38"/>
                <a:gd name="T18" fmla="*/ 13 w 13"/>
                <a:gd name="T19" fmla="*/ 2 h 38"/>
                <a:gd name="T20" fmla="*/ 13 w 13"/>
                <a:gd name="T21" fmla="*/ 3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38">
                  <a:moveTo>
                    <a:pt x="13" y="34"/>
                  </a:moveTo>
                  <a:cubicBezTo>
                    <a:pt x="13" y="34"/>
                    <a:pt x="13" y="37"/>
                    <a:pt x="9" y="37"/>
                  </a:cubicBezTo>
                  <a:cubicBezTo>
                    <a:pt x="4" y="38"/>
                    <a:pt x="1" y="38"/>
                    <a:pt x="0" y="37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0" y="19"/>
                    <a:pt x="0" y="17"/>
                  </a:cubicBezTo>
                  <a:cubicBezTo>
                    <a:pt x="1" y="15"/>
                    <a:pt x="4" y="7"/>
                    <a:pt x="4" y="7"/>
                  </a:cubicBezTo>
                  <a:cubicBezTo>
                    <a:pt x="4" y="7"/>
                    <a:pt x="3" y="4"/>
                    <a:pt x="4" y="2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7" y="5"/>
                    <a:pt x="12" y="0"/>
                  </a:cubicBezTo>
                  <a:cubicBezTo>
                    <a:pt x="12" y="0"/>
                    <a:pt x="13" y="1"/>
                    <a:pt x="13" y="2"/>
                  </a:cubicBezTo>
                  <a:lnTo>
                    <a:pt x="13" y="34"/>
                  </a:lnTo>
                  <a:close/>
                </a:path>
              </a:pathLst>
            </a:custGeom>
            <a:solidFill>
              <a:srgbClr val="F5F7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25"/>
            <p:cNvSpPr>
              <a:spLocks/>
            </p:cNvSpPr>
            <p:nvPr/>
          </p:nvSpPr>
          <p:spPr bwMode="auto">
            <a:xfrm>
              <a:off x="3387725" y="1651000"/>
              <a:ext cx="101600" cy="295275"/>
            </a:xfrm>
            <a:custGeom>
              <a:avLst/>
              <a:gdLst>
                <a:gd name="T0" fmla="*/ 4 w 13"/>
                <a:gd name="T1" fmla="*/ 37 h 38"/>
                <a:gd name="T2" fmla="*/ 11 w 13"/>
                <a:gd name="T3" fmla="*/ 32 h 38"/>
                <a:gd name="T4" fmla="*/ 10 w 13"/>
                <a:gd name="T5" fmla="*/ 30 h 38"/>
                <a:gd name="T6" fmla="*/ 4 w 13"/>
                <a:gd name="T7" fmla="*/ 34 h 38"/>
                <a:gd name="T8" fmla="*/ 10 w 13"/>
                <a:gd name="T9" fmla="*/ 24 h 38"/>
                <a:gd name="T10" fmla="*/ 11 w 13"/>
                <a:gd name="T11" fmla="*/ 5 h 38"/>
                <a:gd name="T12" fmla="*/ 8 w 13"/>
                <a:gd name="T13" fmla="*/ 8 h 38"/>
                <a:gd name="T14" fmla="*/ 10 w 13"/>
                <a:gd name="T15" fmla="*/ 5 h 38"/>
                <a:gd name="T16" fmla="*/ 7 w 13"/>
                <a:gd name="T17" fmla="*/ 4 h 38"/>
                <a:gd name="T18" fmla="*/ 12 w 13"/>
                <a:gd name="T19" fmla="*/ 0 h 38"/>
                <a:gd name="T20" fmla="*/ 13 w 13"/>
                <a:gd name="T21" fmla="*/ 2 h 38"/>
                <a:gd name="T22" fmla="*/ 13 w 13"/>
                <a:gd name="T23" fmla="*/ 34 h 38"/>
                <a:gd name="T24" fmla="*/ 9 w 13"/>
                <a:gd name="T25" fmla="*/ 37 h 38"/>
                <a:gd name="T26" fmla="*/ 0 w 13"/>
                <a:gd name="T27" fmla="*/ 37 h 38"/>
                <a:gd name="T28" fmla="*/ 0 w 13"/>
                <a:gd name="T29" fmla="*/ 36 h 38"/>
                <a:gd name="T30" fmla="*/ 4 w 13"/>
                <a:gd name="T31" fmla="*/ 3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" h="38">
                  <a:moveTo>
                    <a:pt x="4" y="37"/>
                  </a:moveTo>
                  <a:cubicBezTo>
                    <a:pt x="9" y="36"/>
                    <a:pt x="11" y="32"/>
                    <a:pt x="11" y="32"/>
                  </a:cubicBezTo>
                  <a:cubicBezTo>
                    <a:pt x="11" y="32"/>
                    <a:pt x="12" y="30"/>
                    <a:pt x="10" y="30"/>
                  </a:cubicBezTo>
                  <a:cubicBezTo>
                    <a:pt x="9" y="30"/>
                    <a:pt x="4" y="34"/>
                    <a:pt x="4" y="34"/>
                  </a:cubicBezTo>
                  <a:cubicBezTo>
                    <a:pt x="5" y="31"/>
                    <a:pt x="8" y="27"/>
                    <a:pt x="10" y="24"/>
                  </a:cubicBezTo>
                  <a:cubicBezTo>
                    <a:pt x="13" y="20"/>
                    <a:pt x="11" y="5"/>
                    <a:pt x="11" y="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9" y="5"/>
                    <a:pt x="8" y="5"/>
                    <a:pt x="7" y="4"/>
                  </a:cubicBezTo>
                  <a:cubicBezTo>
                    <a:pt x="8" y="3"/>
                    <a:pt x="10" y="2"/>
                    <a:pt x="12" y="0"/>
                  </a:cubicBezTo>
                  <a:cubicBezTo>
                    <a:pt x="12" y="0"/>
                    <a:pt x="13" y="1"/>
                    <a:pt x="13" y="2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3" y="34"/>
                    <a:pt x="13" y="37"/>
                    <a:pt x="9" y="37"/>
                  </a:cubicBezTo>
                  <a:cubicBezTo>
                    <a:pt x="4" y="38"/>
                    <a:pt x="1" y="38"/>
                    <a:pt x="0" y="37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1" y="37"/>
                    <a:pt x="3" y="37"/>
                    <a:pt x="4" y="37"/>
                  </a:cubicBezTo>
                  <a:close/>
                </a:path>
              </a:pathLst>
            </a:custGeom>
            <a:solidFill>
              <a:srgbClr val="CF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26"/>
            <p:cNvSpPr>
              <a:spLocks/>
            </p:cNvSpPr>
            <p:nvPr/>
          </p:nvSpPr>
          <p:spPr bwMode="auto">
            <a:xfrm>
              <a:off x="3433763" y="1658937"/>
              <a:ext cx="155575" cy="381000"/>
            </a:xfrm>
            <a:custGeom>
              <a:avLst/>
              <a:gdLst>
                <a:gd name="T0" fmla="*/ 20 w 20"/>
                <a:gd name="T1" fmla="*/ 46 h 49"/>
                <a:gd name="T2" fmla="*/ 13 w 20"/>
                <a:gd name="T3" fmla="*/ 49 h 49"/>
                <a:gd name="T4" fmla="*/ 4 w 20"/>
                <a:gd name="T5" fmla="*/ 31 h 49"/>
                <a:gd name="T6" fmla="*/ 1 w 20"/>
                <a:gd name="T7" fmla="*/ 23 h 49"/>
                <a:gd name="T8" fmla="*/ 8 w 20"/>
                <a:gd name="T9" fmla="*/ 0 h 49"/>
                <a:gd name="T10" fmla="*/ 13 w 20"/>
                <a:gd name="T11" fmla="*/ 3 h 49"/>
                <a:gd name="T12" fmla="*/ 13 w 20"/>
                <a:gd name="T13" fmla="*/ 15 h 49"/>
                <a:gd name="T14" fmla="*/ 20 w 20"/>
                <a:gd name="T15" fmla="*/ 4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49">
                  <a:moveTo>
                    <a:pt x="20" y="46"/>
                  </a:move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4" y="32"/>
                    <a:pt x="4" y="31"/>
                  </a:cubicBezTo>
                  <a:cubicBezTo>
                    <a:pt x="3" y="30"/>
                    <a:pt x="0" y="28"/>
                    <a:pt x="1" y="23"/>
                  </a:cubicBezTo>
                  <a:cubicBezTo>
                    <a:pt x="1" y="18"/>
                    <a:pt x="2" y="7"/>
                    <a:pt x="8" y="0"/>
                  </a:cubicBezTo>
                  <a:cubicBezTo>
                    <a:pt x="8" y="0"/>
                    <a:pt x="10" y="4"/>
                    <a:pt x="13" y="3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5" y="35"/>
                    <a:pt x="20" y="46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27"/>
            <p:cNvSpPr>
              <a:spLocks/>
            </p:cNvSpPr>
            <p:nvPr/>
          </p:nvSpPr>
          <p:spPr bwMode="auto">
            <a:xfrm>
              <a:off x="3379788" y="1690687"/>
              <a:ext cx="61913" cy="247650"/>
            </a:xfrm>
            <a:custGeom>
              <a:avLst/>
              <a:gdLst>
                <a:gd name="T0" fmla="*/ 4 w 8"/>
                <a:gd name="T1" fmla="*/ 30 h 32"/>
                <a:gd name="T2" fmla="*/ 2 w 8"/>
                <a:gd name="T3" fmla="*/ 32 h 32"/>
                <a:gd name="T4" fmla="*/ 0 w 8"/>
                <a:gd name="T5" fmla="*/ 30 h 32"/>
                <a:gd name="T6" fmla="*/ 2 w 8"/>
                <a:gd name="T7" fmla="*/ 14 h 32"/>
                <a:gd name="T8" fmla="*/ 6 w 8"/>
                <a:gd name="T9" fmla="*/ 4 h 32"/>
                <a:gd name="T10" fmla="*/ 6 w 8"/>
                <a:gd name="T11" fmla="*/ 0 h 32"/>
                <a:gd name="T12" fmla="*/ 8 w 8"/>
                <a:gd name="T13" fmla="*/ 2 h 32"/>
                <a:gd name="T14" fmla="*/ 7 w 8"/>
                <a:gd name="T15" fmla="*/ 4 h 32"/>
                <a:gd name="T16" fmla="*/ 6 w 8"/>
                <a:gd name="T17" fmla="*/ 12 h 32"/>
                <a:gd name="T18" fmla="*/ 4 w 8"/>
                <a:gd name="T19" fmla="*/ 3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32">
                  <a:moveTo>
                    <a:pt x="4" y="30"/>
                  </a:moveTo>
                  <a:cubicBezTo>
                    <a:pt x="2" y="32"/>
                    <a:pt x="2" y="32"/>
                    <a:pt x="2" y="32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2" y="17"/>
                    <a:pt x="2" y="14"/>
                  </a:cubicBezTo>
                  <a:cubicBezTo>
                    <a:pt x="3" y="11"/>
                    <a:pt x="6" y="4"/>
                    <a:pt x="6" y="4"/>
                  </a:cubicBezTo>
                  <a:cubicBezTo>
                    <a:pt x="6" y="4"/>
                    <a:pt x="5" y="2"/>
                    <a:pt x="6" y="0"/>
                  </a:cubicBezTo>
                  <a:cubicBezTo>
                    <a:pt x="6" y="0"/>
                    <a:pt x="8" y="0"/>
                    <a:pt x="8" y="2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6" y="9"/>
                    <a:pt x="6" y="12"/>
                  </a:cubicBezTo>
                  <a:cubicBezTo>
                    <a:pt x="5" y="14"/>
                    <a:pt x="5" y="29"/>
                    <a:pt x="4" y="30"/>
                  </a:cubicBezTo>
                  <a:close/>
                </a:path>
              </a:pathLst>
            </a:custGeom>
            <a:solidFill>
              <a:srgbClr val="A41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28"/>
            <p:cNvSpPr>
              <a:spLocks/>
            </p:cNvSpPr>
            <p:nvPr/>
          </p:nvSpPr>
          <p:spPr bwMode="auto">
            <a:xfrm>
              <a:off x="3240088" y="1782762"/>
              <a:ext cx="139700" cy="101600"/>
            </a:xfrm>
            <a:custGeom>
              <a:avLst/>
              <a:gdLst>
                <a:gd name="T0" fmla="*/ 1 w 18"/>
                <a:gd name="T1" fmla="*/ 9 h 13"/>
                <a:gd name="T2" fmla="*/ 3 w 18"/>
                <a:gd name="T3" fmla="*/ 3 h 13"/>
                <a:gd name="T4" fmla="*/ 9 w 18"/>
                <a:gd name="T5" fmla="*/ 5 h 13"/>
                <a:gd name="T6" fmla="*/ 10 w 18"/>
                <a:gd name="T7" fmla="*/ 6 h 13"/>
                <a:gd name="T8" fmla="*/ 13 w 18"/>
                <a:gd name="T9" fmla="*/ 6 h 13"/>
                <a:gd name="T10" fmla="*/ 15 w 18"/>
                <a:gd name="T11" fmla="*/ 6 h 13"/>
                <a:gd name="T12" fmla="*/ 16 w 18"/>
                <a:gd name="T13" fmla="*/ 5 h 13"/>
                <a:gd name="T14" fmla="*/ 18 w 18"/>
                <a:gd name="T15" fmla="*/ 0 h 13"/>
                <a:gd name="T16" fmla="*/ 18 w 18"/>
                <a:gd name="T17" fmla="*/ 11 h 13"/>
                <a:gd name="T18" fmla="*/ 18 w 18"/>
                <a:gd name="T19" fmla="*/ 13 h 13"/>
                <a:gd name="T20" fmla="*/ 11 w 18"/>
                <a:gd name="T21" fmla="*/ 12 h 13"/>
                <a:gd name="T22" fmla="*/ 1 w 18"/>
                <a:gd name="T2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" h="13">
                  <a:moveTo>
                    <a:pt x="1" y="9"/>
                  </a:moveTo>
                  <a:cubicBezTo>
                    <a:pt x="1" y="9"/>
                    <a:pt x="0" y="6"/>
                    <a:pt x="3" y="3"/>
                  </a:cubicBezTo>
                  <a:cubicBezTo>
                    <a:pt x="3" y="3"/>
                    <a:pt x="8" y="4"/>
                    <a:pt x="9" y="5"/>
                  </a:cubicBezTo>
                  <a:cubicBezTo>
                    <a:pt x="9" y="5"/>
                    <a:pt x="10" y="6"/>
                    <a:pt x="10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5" y="5"/>
                    <a:pt x="15" y="6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2"/>
                    <a:pt x="18" y="0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3"/>
                    <a:pt x="12" y="13"/>
                    <a:pt x="11" y="12"/>
                  </a:cubicBezTo>
                  <a:cubicBezTo>
                    <a:pt x="9" y="11"/>
                    <a:pt x="2" y="10"/>
                    <a:pt x="1" y="9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29"/>
            <p:cNvSpPr>
              <a:spLocks/>
            </p:cNvSpPr>
            <p:nvPr/>
          </p:nvSpPr>
          <p:spPr bwMode="auto">
            <a:xfrm>
              <a:off x="3248025" y="1806575"/>
              <a:ext cx="123825" cy="69850"/>
            </a:xfrm>
            <a:custGeom>
              <a:avLst/>
              <a:gdLst>
                <a:gd name="T0" fmla="*/ 2 w 16"/>
                <a:gd name="T1" fmla="*/ 0 h 9"/>
                <a:gd name="T2" fmla="*/ 8 w 16"/>
                <a:gd name="T3" fmla="*/ 2 h 9"/>
                <a:gd name="T4" fmla="*/ 9 w 16"/>
                <a:gd name="T5" fmla="*/ 3 h 9"/>
                <a:gd name="T6" fmla="*/ 12 w 16"/>
                <a:gd name="T7" fmla="*/ 3 h 9"/>
                <a:gd name="T8" fmla="*/ 14 w 16"/>
                <a:gd name="T9" fmla="*/ 2 h 9"/>
                <a:gd name="T10" fmla="*/ 15 w 16"/>
                <a:gd name="T11" fmla="*/ 5 h 9"/>
                <a:gd name="T12" fmla="*/ 13 w 16"/>
                <a:gd name="T13" fmla="*/ 4 h 9"/>
                <a:gd name="T14" fmla="*/ 16 w 16"/>
                <a:gd name="T15" fmla="*/ 9 h 9"/>
                <a:gd name="T16" fmla="*/ 12 w 16"/>
                <a:gd name="T17" fmla="*/ 4 h 9"/>
                <a:gd name="T18" fmla="*/ 9 w 16"/>
                <a:gd name="T19" fmla="*/ 3 h 9"/>
                <a:gd name="T20" fmla="*/ 10 w 16"/>
                <a:gd name="T21" fmla="*/ 7 h 9"/>
                <a:gd name="T22" fmla="*/ 5 w 16"/>
                <a:gd name="T23" fmla="*/ 3 h 9"/>
                <a:gd name="T24" fmla="*/ 3 w 16"/>
                <a:gd name="T25" fmla="*/ 3 h 9"/>
                <a:gd name="T26" fmla="*/ 0 w 16"/>
                <a:gd name="T27" fmla="*/ 4 h 9"/>
                <a:gd name="T28" fmla="*/ 0 w 16"/>
                <a:gd name="T29" fmla="*/ 4 h 9"/>
                <a:gd name="T30" fmla="*/ 2 w 16"/>
                <a:gd name="T3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" h="9">
                  <a:moveTo>
                    <a:pt x="2" y="0"/>
                  </a:moveTo>
                  <a:cubicBezTo>
                    <a:pt x="2" y="0"/>
                    <a:pt x="7" y="1"/>
                    <a:pt x="8" y="2"/>
                  </a:cubicBezTo>
                  <a:cubicBezTo>
                    <a:pt x="8" y="2"/>
                    <a:pt x="9" y="3"/>
                    <a:pt x="9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3" y="2"/>
                    <a:pt x="14" y="2"/>
                  </a:cubicBezTo>
                  <a:cubicBezTo>
                    <a:pt x="14" y="3"/>
                    <a:pt x="14" y="4"/>
                    <a:pt x="15" y="5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5" y="8"/>
                    <a:pt x="16" y="9"/>
                  </a:cubicBezTo>
                  <a:cubicBezTo>
                    <a:pt x="16" y="9"/>
                    <a:pt x="12" y="6"/>
                    <a:pt x="12" y="4"/>
                  </a:cubicBezTo>
                  <a:cubicBezTo>
                    <a:pt x="12" y="3"/>
                    <a:pt x="9" y="3"/>
                    <a:pt x="9" y="3"/>
                  </a:cubicBezTo>
                  <a:cubicBezTo>
                    <a:pt x="9" y="3"/>
                    <a:pt x="7" y="5"/>
                    <a:pt x="10" y="7"/>
                  </a:cubicBezTo>
                  <a:cubicBezTo>
                    <a:pt x="10" y="7"/>
                    <a:pt x="6" y="5"/>
                    <a:pt x="5" y="3"/>
                  </a:cubicBezTo>
                  <a:cubicBezTo>
                    <a:pt x="4" y="0"/>
                    <a:pt x="3" y="3"/>
                    <a:pt x="3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1" y="1"/>
                    <a:pt x="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30"/>
            <p:cNvSpPr>
              <a:spLocks/>
            </p:cNvSpPr>
            <p:nvPr/>
          </p:nvSpPr>
          <p:spPr bwMode="auto">
            <a:xfrm>
              <a:off x="3441700" y="1666875"/>
              <a:ext cx="61913" cy="263525"/>
            </a:xfrm>
            <a:custGeom>
              <a:avLst/>
              <a:gdLst>
                <a:gd name="T0" fmla="*/ 5 w 8"/>
                <a:gd name="T1" fmla="*/ 34 h 34"/>
                <a:gd name="T2" fmla="*/ 3 w 8"/>
                <a:gd name="T3" fmla="*/ 30 h 34"/>
                <a:gd name="T4" fmla="*/ 1 w 8"/>
                <a:gd name="T5" fmla="*/ 27 h 34"/>
                <a:gd name="T6" fmla="*/ 0 w 8"/>
                <a:gd name="T7" fmla="*/ 21 h 34"/>
                <a:gd name="T8" fmla="*/ 7 w 8"/>
                <a:gd name="T9" fmla="*/ 5 h 34"/>
                <a:gd name="T10" fmla="*/ 6 w 8"/>
                <a:gd name="T11" fmla="*/ 4 h 34"/>
                <a:gd name="T12" fmla="*/ 7 w 8"/>
                <a:gd name="T13" fmla="*/ 0 h 34"/>
                <a:gd name="T14" fmla="*/ 8 w 8"/>
                <a:gd name="T15" fmla="*/ 1 h 34"/>
                <a:gd name="T16" fmla="*/ 7 w 8"/>
                <a:gd name="T17" fmla="*/ 4 h 34"/>
                <a:gd name="T18" fmla="*/ 7 w 8"/>
                <a:gd name="T19" fmla="*/ 5 h 34"/>
                <a:gd name="T20" fmla="*/ 1 w 8"/>
                <a:gd name="T21" fmla="*/ 22 h 34"/>
                <a:gd name="T22" fmla="*/ 4 w 8"/>
                <a:gd name="T23" fmla="*/ 29 h 34"/>
                <a:gd name="T24" fmla="*/ 5 w 8"/>
                <a:gd name="T25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34">
                  <a:moveTo>
                    <a:pt x="5" y="34"/>
                  </a:moveTo>
                  <a:cubicBezTo>
                    <a:pt x="4" y="32"/>
                    <a:pt x="3" y="31"/>
                    <a:pt x="3" y="30"/>
                  </a:cubicBezTo>
                  <a:cubicBezTo>
                    <a:pt x="2" y="30"/>
                    <a:pt x="1" y="29"/>
                    <a:pt x="1" y="27"/>
                  </a:cubicBezTo>
                  <a:cubicBezTo>
                    <a:pt x="0" y="25"/>
                    <a:pt x="0" y="22"/>
                    <a:pt x="0" y="21"/>
                  </a:cubicBezTo>
                  <a:cubicBezTo>
                    <a:pt x="1" y="19"/>
                    <a:pt x="7" y="5"/>
                    <a:pt x="7" y="5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2" y="20"/>
                    <a:pt x="1" y="22"/>
                  </a:cubicBezTo>
                  <a:cubicBezTo>
                    <a:pt x="1" y="23"/>
                    <a:pt x="3" y="28"/>
                    <a:pt x="4" y="29"/>
                  </a:cubicBezTo>
                  <a:cubicBezTo>
                    <a:pt x="4" y="30"/>
                    <a:pt x="5" y="32"/>
                    <a:pt x="5" y="3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131"/>
            <p:cNvSpPr>
              <a:spLocks/>
            </p:cNvSpPr>
            <p:nvPr/>
          </p:nvSpPr>
          <p:spPr bwMode="auto">
            <a:xfrm>
              <a:off x="3481388" y="1690687"/>
              <a:ext cx="69850" cy="287338"/>
            </a:xfrm>
            <a:custGeom>
              <a:avLst/>
              <a:gdLst>
                <a:gd name="T0" fmla="*/ 3 w 9"/>
                <a:gd name="T1" fmla="*/ 8 h 37"/>
                <a:gd name="T2" fmla="*/ 0 w 9"/>
                <a:gd name="T3" fmla="*/ 10 h 37"/>
                <a:gd name="T4" fmla="*/ 5 w 9"/>
                <a:gd name="T5" fmla="*/ 3 h 37"/>
                <a:gd name="T6" fmla="*/ 7 w 9"/>
                <a:gd name="T7" fmla="*/ 0 h 37"/>
                <a:gd name="T8" fmla="*/ 7 w 9"/>
                <a:gd name="T9" fmla="*/ 11 h 37"/>
                <a:gd name="T10" fmla="*/ 9 w 9"/>
                <a:gd name="T11" fmla="*/ 26 h 37"/>
                <a:gd name="T12" fmla="*/ 7 w 9"/>
                <a:gd name="T13" fmla="*/ 29 h 37"/>
                <a:gd name="T14" fmla="*/ 3 w 9"/>
                <a:gd name="T15" fmla="*/ 37 h 37"/>
                <a:gd name="T16" fmla="*/ 1 w 9"/>
                <a:gd name="T17" fmla="*/ 33 h 37"/>
                <a:gd name="T18" fmla="*/ 4 w 9"/>
                <a:gd name="T19" fmla="*/ 25 h 37"/>
                <a:gd name="T20" fmla="*/ 2 w 9"/>
                <a:gd name="T21" fmla="*/ 25 h 37"/>
                <a:gd name="T22" fmla="*/ 4 w 9"/>
                <a:gd name="T23" fmla="*/ 24 h 37"/>
                <a:gd name="T24" fmla="*/ 4 w 9"/>
                <a:gd name="T25" fmla="*/ 18 h 37"/>
                <a:gd name="T26" fmla="*/ 3 w 9"/>
                <a:gd name="T27" fmla="*/ 15 h 37"/>
                <a:gd name="T28" fmla="*/ 3 w 9"/>
                <a:gd name="T29" fmla="*/ 12 h 37"/>
                <a:gd name="T30" fmla="*/ 3 w 9"/>
                <a:gd name="T31" fmla="*/ 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" h="37">
                  <a:moveTo>
                    <a:pt x="3" y="8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5" y="4"/>
                    <a:pt x="5" y="3"/>
                  </a:cubicBezTo>
                  <a:cubicBezTo>
                    <a:pt x="6" y="2"/>
                    <a:pt x="6" y="1"/>
                    <a:pt x="7" y="0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8"/>
                    <a:pt x="9" y="26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2" y="36"/>
                    <a:pt x="2" y="34"/>
                    <a:pt x="1" y="33"/>
                  </a:cubicBezTo>
                  <a:cubicBezTo>
                    <a:pt x="2" y="30"/>
                    <a:pt x="4" y="25"/>
                    <a:pt x="4" y="25"/>
                  </a:cubicBezTo>
                  <a:cubicBezTo>
                    <a:pt x="4" y="24"/>
                    <a:pt x="2" y="24"/>
                    <a:pt x="2" y="25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3" y="17"/>
                    <a:pt x="3" y="15"/>
                  </a:cubicBezTo>
                  <a:cubicBezTo>
                    <a:pt x="4" y="14"/>
                    <a:pt x="3" y="12"/>
                    <a:pt x="3" y="12"/>
                  </a:cubicBezTo>
                  <a:lnTo>
                    <a:pt x="3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132"/>
            <p:cNvSpPr>
              <a:spLocks/>
            </p:cNvSpPr>
            <p:nvPr/>
          </p:nvSpPr>
          <p:spPr bwMode="auto">
            <a:xfrm>
              <a:off x="3495675" y="1682750"/>
              <a:ext cx="31750" cy="46038"/>
            </a:xfrm>
            <a:custGeom>
              <a:avLst/>
              <a:gdLst>
                <a:gd name="T0" fmla="*/ 0 w 4"/>
                <a:gd name="T1" fmla="*/ 6 h 6"/>
                <a:gd name="T2" fmla="*/ 3 w 4"/>
                <a:gd name="T3" fmla="*/ 0 h 6"/>
                <a:gd name="T4" fmla="*/ 4 w 4"/>
                <a:gd name="T5" fmla="*/ 0 h 6"/>
                <a:gd name="T6" fmla="*/ 0 w 4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6">
                  <a:moveTo>
                    <a:pt x="0" y="6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3" y="1"/>
                    <a:pt x="2" y="3"/>
                    <a:pt x="0" y="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133"/>
            <p:cNvSpPr>
              <a:spLocks/>
            </p:cNvSpPr>
            <p:nvPr/>
          </p:nvSpPr>
          <p:spPr bwMode="auto">
            <a:xfrm>
              <a:off x="3481388" y="1962150"/>
              <a:ext cx="38100" cy="77788"/>
            </a:xfrm>
            <a:custGeom>
              <a:avLst/>
              <a:gdLst>
                <a:gd name="T0" fmla="*/ 5 w 5"/>
                <a:gd name="T1" fmla="*/ 3 h 10"/>
                <a:gd name="T2" fmla="*/ 4 w 5"/>
                <a:gd name="T3" fmla="*/ 8 h 10"/>
                <a:gd name="T4" fmla="*/ 4 w 5"/>
                <a:gd name="T5" fmla="*/ 10 h 10"/>
                <a:gd name="T6" fmla="*/ 0 w 5"/>
                <a:gd name="T7" fmla="*/ 6 h 10"/>
                <a:gd name="T8" fmla="*/ 1 w 5"/>
                <a:gd name="T9" fmla="*/ 2 h 10"/>
                <a:gd name="T10" fmla="*/ 5 w 5"/>
                <a:gd name="T11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10">
                  <a:moveTo>
                    <a:pt x="5" y="3"/>
                  </a:moveTo>
                  <a:cubicBezTo>
                    <a:pt x="5" y="4"/>
                    <a:pt x="5" y="7"/>
                    <a:pt x="4" y="8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3"/>
                    <a:pt x="1" y="2"/>
                  </a:cubicBezTo>
                  <a:cubicBezTo>
                    <a:pt x="2" y="0"/>
                    <a:pt x="5" y="3"/>
                    <a:pt x="5" y="3"/>
                  </a:cubicBezTo>
                  <a:close/>
                </a:path>
              </a:pathLst>
            </a:custGeom>
            <a:solidFill>
              <a:srgbClr val="F2C2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134"/>
            <p:cNvSpPr>
              <a:spLocks/>
            </p:cNvSpPr>
            <p:nvPr/>
          </p:nvSpPr>
          <p:spPr bwMode="auto">
            <a:xfrm>
              <a:off x="3489325" y="1682750"/>
              <a:ext cx="92075" cy="317500"/>
            </a:xfrm>
            <a:custGeom>
              <a:avLst/>
              <a:gdLst>
                <a:gd name="T0" fmla="*/ 5 w 12"/>
                <a:gd name="T1" fmla="*/ 41 h 41"/>
                <a:gd name="T2" fmla="*/ 0 w 12"/>
                <a:gd name="T3" fmla="*/ 37 h 41"/>
                <a:gd name="T4" fmla="*/ 4 w 12"/>
                <a:gd name="T5" fmla="*/ 25 h 41"/>
                <a:gd name="T6" fmla="*/ 4 w 12"/>
                <a:gd name="T7" fmla="*/ 16 h 41"/>
                <a:gd name="T8" fmla="*/ 2 w 12"/>
                <a:gd name="T9" fmla="*/ 9 h 41"/>
                <a:gd name="T10" fmla="*/ 6 w 12"/>
                <a:gd name="T11" fmla="*/ 0 h 41"/>
                <a:gd name="T12" fmla="*/ 9 w 12"/>
                <a:gd name="T13" fmla="*/ 2 h 41"/>
                <a:gd name="T14" fmla="*/ 10 w 12"/>
                <a:gd name="T15" fmla="*/ 3 h 41"/>
                <a:gd name="T16" fmla="*/ 11 w 12"/>
                <a:gd name="T17" fmla="*/ 6 h 41"/>
                <a:gd name="T18" fmla="*/ 11 w 12"/>
                <a:gd name="T19" fmla="*/ 10 h 41"/>
                <a:gd name="T20" fmla="*/ 12 w 12"/>
                <a:gd name="T21" fmla="*/ 11 h 41"/>
                <a:gd name="T22" fmla="*/ 12 w 12"/>
                <a:gd name="T23" fmla="*/ 14 h 41"/>
                <a:gd name="T24" fmla="*/ 11 w 12"/>
                <a:gd name="T25" fmla="*/ 15 h 41"/>
                <a:gd name="T26" fmla="*/ 12 w 12"/>
                <a:gd name="T27" fmla="*/ 19 h 41"/>
                <a:gd name="T28" fmla="*/ 12 w 12"/>
                <a:gd name="T29" fmla="*/ 23 h 41"/>
                <a:gd name="T30" fmla="*/ 11 w 12"/>
                <a:gd name="T31" fmla="*/ 28 h 41"/>
                <a:gd name="T32" fmla="*/ 5 w 12"/>
                <a:gd name="T33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" h="41">
                  <a:moveTo>
                    <a:pt x="5" y="41"/>
                  </a:moveTo>
                  <a:cubicBezTo>
                    <a:pt x="5" y="41"/>
                    <a:pt x="2" y="38"/>
                    <a:pt x="0" y="37"/>
                  </a:cubicBezTo>
                  <a:cubicBezTo>
                    <a:pt x="0" y="37"/>
                    <a:pt x="3" y="26"/>
                    <a:pt x="4" y="25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6"/>
                    <a:pt x="2" y="10"/>
                    <a:pt x="2" y="9"/>
                  </a:cubicBezTo>
                  <a:cubicBezTo>
                    <a:pt x="2" y="7"/>
                    <a:pt x="6" y="0"/>
                    <a:pt x="6" y="0"/>
                  </a:cubicBezTo>
                  <a:cubicBezTo>
                    <a:pt x="6" y="0"/>
                    <a:pt x="8" y="1"/>
                    <a:pt x="9" y="2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0"/>
                    <a:pt x="12" y="11"/>
                    <a:pt x="12" y="11"/>
                  </a:cubicBezTo>
                  <a:cubicBezTo>
                    <a:pt x="12" y="12"/>
                    <a:pt x="12" y="13"/>
                    <a:pt x="12" y="14"/>
                  </a:cubicBezTo>
                  <a:cubicBezTo>
                    <a:pt x="12" y="14"/>
                    <a:pt x="11" y="15"/>
                    <a:pt x="11" y="15"/>
                  </a:cubicBezTo>
                  <a:cubicBezTo>
                    <a:pt x="11" y="15"/>
                    <a:pt x="12" y="18"/>
                    <a:pt x="12" y="19"/>
                  </a:cubicBezTo>
                  <a:cubicBezTo>
                    <a:pt x="12" y="19"/>
                    <a:pt x="12" y="22"/>
                    <a:pt x="12" y="23"/>
                  </a:cubicBezTo>
                  <a:cubicBezTo>
                    <a:pt x="12" y="24"/>
                    <a:pt x="11" y="28"/>
                    <a:pt x="11" y="28"/>
                  </a:cubicBezTo>
                  <a:cubicBezTo>
                    <a:pt x="11" y="28"/>
                    <a:pt x="7" y="40"/>
                    <a:pt x="5" y="41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135"/>
            <p:cNvSpPr>
              <a:spLocks noEditPoints="1"/>
            </p:cNvSpPr>
            <p:nvPr/>
          </p:nvSpPr>
          <p:spPr bwMode="auto">
            <a:xfrm>
              <a:off x="3511550" y="1698625"/>
              <a:ext cx="69850" cy="301625"/>
            </a:xfrm>
            <a:custGeom>
              <a:avLst/>
              <a:gdLst>
                <a:gd name="T0" fmla="*/ 2 w 9"/>
                <a:gd name="T1" fmla="*/ 36 h 39"/>
                <a:gd name="T2" fmla="*/ 0 w 9"/>
                <a:gd name="T3" fmla="*/ 37 h 39"/>
                <a:gd name="T4" fmla="*/ 2 w 9"/>
                <a:gd name="T5" fmla="*/ 39 h 39"/>
                <a:gd name="T6" fmla="*/ 8 w 9"/>
                <a:gd name="T7" fmla="*/ 26 h 39"/>
                <a:gd name="T8" fmla="*/ 9 w 9"/>
                <a:gd name="T9" fmla="*/ 21 h 39"/>
                <a:gd name="T10" fmla="*/ 9 w 9"/>
                <a:gd name="T11" fmla="*/ 17 h 39"/>
                <a:gd name="T12" fmla="*/ 8 w 9"/>
                <a:gd name="T13" fmla="*/ 13 h 39"/>
                <a:gd name="T14" fmla="*/ 9 w 9"/>
                <a:gd name="T15" fmla="*/ 12 h 39"/>
                <a:gd name="T16" fmla="*/ 9 w 9"/>
                <a:gd name="T17" fmla="*/ 9 h 39"/>
                <a:gd name="T18" fmla="*/ 8 w 9"/>
                <a:gd name="T19" fmla="*/ 8 h 39"/>
                <a:gd name="T20" fmla="*/ 8 w 9"/>
                <a:gd name="T21" fmla="*/ 4 h 39"/>
                <a:gd name="T22" fmla="*/ 7 w 9"/>
                <a:gd name="T23" fmla="*/ 0 h 39"/>
                <a:gd name="T24" fmla="*/ 6 w 9"/>
                <a:gd name="T25" fmla="*/ 0 h 39"/>
                <a:gd name="T26" fmla="*/ 6 w 9"/>
                <a:gd name="T27" fmla="*/ 0 h 39"/>
                <a:gd name="T28" fmla="*/ 6 w 9"/>
                <a:gd name="T29" fmla="*/ 2 h 39"/>
                <a:gd name="T30" fmla="*/ 7 w 9"/>
                <a:gd name="T31" fmla="*/ 5 h 39"/>
                <a:gd name="T32" fmla="*/ 8 w 9"/>
                <a:gd name="T33" fmla="*/ 6 h 39"/>
                <a:gd name="T34" fmla="*/ 6 w 9"/>
                <a:gd name="T35" fmla="*/ 5 h 39"/>
                <a:gd name="T36" fmla="*/ 8 w 9"/>
                <a:gd name="T37" fmla="*/ 8 h 39"/>
                <a:gd name="T38" fmla="*/ 3 w 9"/>
                <a:gd name="T39" fmla="*/ 8 h 39"/>
                <a:gd name="T40" fmla="*/ 5 w 9"/>
                <a:gd name="T41" fmla="*/ 9 h 39"/>
                <a:gd name="T42" fmla="*/ 1 w 9"/>
                <a:gd name="T43" fmla="*/ 11 h 39"/>
                <a:gd name="T44" fmla="*/ 6 w 9"/>
                <a:gd name="T45" fmla="*/ 10 h 39"/>
                <a:gd name="T46" fmla="*/ 3 w 9"/>
                <a:gd name="T47" fmla="*/ 12 h 39"/>
                <a:gd name="T48" fmla="*/ 1 w 9"/>
                <a:gd name="T49" fmla="*/ 15 h 39"/>
                <a:gd name="T50" fmla="*/ 6 w 9"/>
                <a:gd name="T51" fmla="*/ 12 h 39"/>
                <a:gd name="T52" fmla="*/ 6 w 9"/>
                <a:gd name="T53" fmla="*/ 15 h 39"/>
                <a:gd name="T54" fmla="*/ 8 w 9"/>
                <a:gd name="T55" fmla="*/ 18 h 39"/>
                <a:gd name="T56" fmla="*/ 6 w 9"/>
                <a:gd name="T57" fmla="*/ 20 h 39"/>
                <a:gd name="T58" fmla="*/ 2 w 9"/>
                <a:gd name="T59" fmla="*/ 18 h 39"/>
                <a:gd name="T60" fmla="*/ 7 w 9"/>
                <a:gd name="T61" fmla="*/ 21 h 39"/>
                <a:gd name="T62" fmla="*/ 8 w 9"/>
                <a:gd name="T63" fmla="*/ 21 h 39"/>
                <a:gd name="T64" fmla="*/ 5 w 9"/>
                <a:gd name="T65" fmla="*/ 30 h 39"/>
                <a:gd name="T66" fmla="*/ 2 w 9"/>
                <a:gd name="T67" fmla="*/ 36 h 39"/>
                <a:gd name="T68" fmla="*/ 7 w 9"/>
                <a:gd name="T69" fmla="*/ 7 h 39"/>
                <a:gd name="T70" fmla="*/ 7 w 9"/>
                <a:gd name="T71" fmla="*/ 7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" h="39">
                  <a:moveTo>
                    <a:pt x="2" y="36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1" y="38"/>
                    <a:pt x="2" y="39"/>
                    <a:pt x="2" y="39"/>
                  </a:cubicBezTo>
                  <a:cubicBezTo>
                    <a:pt x="4" y="38"/>
                    <a:pt x="8" y="26"/>
                    <a:pt x="8" y="26"/>
                  </a:cubicBezTo>
                  <a:cubicBezTo>
                    <a:pt x="8" y="26"/>
                    <a:pt x="9" y="22"/>
                    <a:pt x="9" y="21"/>
                  </a:cubicBezTo>
                  <a:cubicBezTo>
                    <a:pt x="9" y="20"/>
                    <a:pt x="9" y="17"/>
                    <a:pt x="9" y="17"/>
                  </a:cubicBezTo>
                  <a:cubicBezTo>
                    <a:pt x="9" y="16"/>
                    <a:pt x="8" y="13"/>
                    <a:pt x="8" y="13"/>
                  </a:cubicBezTo>
                  <a:cubicBezTo>
                    <a:pt x="8" y="13"/>
                    <a:pt x="9" y="12"/>
                    <a:pt x="9" y="12"/>
                  </a:cubicBezTo>
                  <a:cubicBezTo>
                    <a:pt x="9" y="11"/>
                    <a:pt x="9" y="10"/>
                    <a:pt x="9" y="9"/>
                  </a:cubicBezTo>
                  <a:cubicBezTo>
                    <a:pt x="9" y="9"/>
                    <a:pt x="8" y="8"/>
                    <a:pt x="8" y="8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8" y="6"/>
                    <a:pt x="8" y="6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8" y="7"/>
                    <a:pt x="8" y="8"/>
                  </a:cubicBezTo>
                  <a:cubicBezTo>
                    <a:pt x="8" y="8"/>
                    <a:pt x="4" y="6"/>
                    <a:pt x="3" y="8"/>
                  </a:cubicBezTo>
                  <a:cubicBezTo>
                    <a:pt x="3" y="8"/>
                    <a:pt x="5" y="7"/>
                    <a:pt x="5" y="9"/>
                  </a:cubicBezTo>
                  <a:cubicBezTo>
                    <a:pt x="4" y="9"/>
                    <a:pt x="3" y="10"/>
                    <a:pt x="1" y="11"/>
                  </a:cubicBezTo>
                  <a:cubicBezTo>
                    <a:pt x="3" y="10"/>
                    <a:pt x="4" y="10"/>
                    <a:pt x="6" y="10"/>
                  </a:cubicBezTo>
                  <a:cubicBezTo>
                    <a:pt x="6" y="10"/>
                    <a:pt x="4" y="11"/>
                    <a:pt x="3" y="12"/>
                  </a:cubicBezTo>
                  <a:cubicBezTo>
                    <a:pt x="2" y="13"/>
                    <a:pt x="1" y="15"/>
                    <a:pt x="1" y="15"/>
                  </a:cubicBezTo>
                  <a:cubicBezTo>
                    <a:pt x="1" y="15"/>
                    <a:pt x="3" y="12"/>
                    <a:pt x="6" y="12"/>
                  </a:cubicBezTo>
                  <a:cubicBezTo>
                    <a:pt x="6" y="13"/>
                    <a:pt x="6" y="15"/>
                    <a:pt x="6" y="15"/>
                  </a:cubicBezTo>
                  <a:cubicBezTo>
                    <a:pt x="7" y="16"/>
                    <a:pt x="7" y="18"/>
                    <a:pt x="8" y="18"/>
                  </a:cubicBezTo>
                  <a:cubicBezTo>
                    <a:pt x="8" y="19"/>
                    <a:pt x="6" y="20"/>
                    <a:pt x="6" y="20"/>
                  </a:cubicBezTo>
                  <a:cubicBezTo>
                    <a:pt x="5" y="20"/>
                    <a:pt x="2" y="18"/>
                    <a:pt x="2" y="18"/>
                  </a:cubicBezTo>
                  <a:cubicBezTo>
                    <a:pt x="2" y="18"/>
                    <a:pt x="4" y="21"/>
                    <a:pt x="7" y="21"/>
                  </a:cubicBezTo>
                  <a:cubicBezTo>
                    <a:pt x="9" y="20"/>
                    <a:pt x="8" y="21"/>
                    <a:pt x="8" y="21"/>
                  </a:cubicBezTo>
                  <a:cubicBezTo>
                    <a:pt x="8" y="21"/>
                    <a:pt x="6" y="30"/>
                    <a:pt x="5" y="30"/>
                  </a:cubicBezTo>
                  <a:cubicBezTo>
                    <a:pt x="4" y="31"/>
                    <a:pt x="2" y="36"/>
                    <a:pt x="2" y="36"/>
                  </a:cubicBezTo>
                  <a:close/>
                  <a:moveTo>
                    <a:pt x="7" y="7"/>
                  </a:moveTo>
                  <a:cubicBezTo>
                    <a:pt x="7" y="7"/>
                    <a:pt x="7" y="7"/>
                    <a:pt x="7" y="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136"/>
            <p:cNvSpPr>
              <a:spLocks/>
            </p:cNvSpPr>
            <p:nvPr/>
          </p:nvSpPr>
          <p:spPr bwMode="auto">
            <a:xfrm>
              <a:off x="3511550" y="1782762"/>
              <a:ext cx="7938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137"/>
            <p:cNvSpPr>
              <a:spLocks/>
            </p:cNvSpPr>
            <p:nvPr/>
          </p:nvSpPr>
          <p:spPr bwMode="auto">
            <a:xfrm>
              <a:off x="3395663" y="1558925"/>
              <a:ext cx="93663" cy="123825"/>
            </a:xfrm>
            <a:custGeom>
              <a:avLst/>
              <a:gdLst>
                <a:gd name="T0" fmla="*/ 5 w 12"/>
                <a:gd name="T1" fmla="*/ 16 h 16"/>
                <a:gd name="T2" fmla="*/ 3 w 12"/>
                <a:gd name="T3" fmla="*/ 14 h 16"/>
                <a:gd name="T4" fmla="*/ 1 w 12"/>
                <a:gd name="T5" fmla="*/ 10 h 16"/>
                <a:gd name="T6" fmla="*/ 0 w 12"/>
                <a:gd name="T7" fmla="*/ 10 h 16"/>
                <a:gd name="T8" fmla="*/ 0 w 12"/>
                <a:gd name="T9" fmla="*/ 8 h 16"/>
                <a:gd name="T10" fmla="*/ 0 w 12"/>
                <a:gd name="T11" fmla="*/ 6 h 16"/>
                <a:gd name="T12" fmla="*/ 0 w 12"/>
                <a:gd name="T13" fmla="*/ 1 h 16"/>
                <a:gd name="T14" fmla="*/ 7 w 12"/>
                <a:gd name="T15" fmla="*/ 0 h 16"/>
                <a:gd name="T16" fmla="*/ 10 w 12"/>
                <a:gd name="T17" fmla="*/ 2 h 16"/>
                <a:gd name="T18" fmla="*/ 10 w 12"/>
                <a:gd name="T19" fmla="*/ 6 h 16"/>
                <a:gd name="T20" fmla="*/ 11 w 12"/>
                <a:gd name="T21" fmla="*/ 6 h 16"/>
                <a:gd name="T22" fmla="*/ 10 w 12"/>
                <a:gd name="T23" fmla="*/ 10 h 16"/>
                <a:gd name="T24" fmla="*/ 9 w 12"/>
                <a:gd name="T25" fmla="*/ 14 h 16"/>
                <a:gd name="T26" fmla="*/ 5 w 12"/>
                <a:gd name="T27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16">
                  <a:moveTo>
                    <a:pt x="5" y="16"/>
                  </a:moveTo>
                  <a:cubicBezTo>
                    <a:pt x="4" y="16"/>
                    <a:pt x="3" y="15"/>
                    <a:pt x="3" y="14"/>
                  </a:cubicBezTo>
                  <a:cubicBezTo>
                    <a:pt x="3" y="14"/>
                    <a:pt x="1" y="11"/>
                    <a:pt x="1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8"/>
                    <a:pt x="0" y="8"/>
                  </a:cubicBezTo>
                  <a:cubicBezTo>
                    <a:pt x="0" y="8"/>
                    <a:pt x="0" y="6"/>
                    <a:pt x="0" y="6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1" y="6"/>
                    <a:pt x="11" y="6"/>
                  </a:cubicBezTo>
                  <a:cubicBezTo>
                    <a:pt x="11" y="6"/>
                    <a:pt x="12" y="10"/>
                    <a:pt x="10" y="10"/>
                  </a:cubicBezTo>
                  <a:cubicBezTo>
                    <a:pt x="10" y="10"/>
                    <a:pt x="10" y="13"/>
                    <a:pt x="9" y="14"/>
                  </a:cubicBezTo>
                  <a:cubicBezTo>
                    <a:pt x="8" y="15"/>
                    <a:pt x="7" y="16"/>
                    <a:pt x="5" y="16"/>
                  </a:cubicBezTo>
                  <a:close/>
                </a:path>
              </a:pathLst>
            </a:custGeom>
            <a:solidFill>
              <a:srgbClr val="F2C2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138"/>
            <p:cNvSpPr>
              <a:spLocks/>
            </p:cNvSpPr>
            <p:nvPr/>
          </p:nvSpPr>
          <p:spPr bwMode="auto">
            <a:xfrm>
              <a:off x="3441700" y="1558925"/>
              <a:ext cx="47625" cy="115888"/>
            </a:xfrm>
            <a:custGeom>
              <a:avLst/>
              <a:gdLst>
                <a:gd name="T0" fmla="*/ 1 w 6"/>
                <a:gd name="T1" fmla="*/ 15 h 15"/>
                <a:gd name="T2" fmla="*/ 3 w 6"/>
                <a:gd name="T3" fmla="*/ 11 h 15"/>
                <a:gd name="T4" fmla="*/ 2 w 6"/>
                <a:gd name="T5" fmla="*/ 9 h 15"/>
                <a:gd name="T6" fmla="*/ 3 w 6"/>
                <a:gd name="T7" fmla="*/ 8 h 15"/>
                <a:gd name="T8" fmla="*/ 1 w 6"/>
                <a:gd name="T9" fmla="*/ 7 h 15"/>
                <a:gd name="T10" fmla="*/ 1 w 6"/>
                <a:gd name="T11" fmla="*/ 4 h 15"/>
                <a:gd name="T12" fmla="*/ 0 w 6"/>
                <a:gd name="T13" fmla="*/ 1 h 15"/>
                <a:gd name="T14" fmla="*/ 1 w 6"/>
                <a:gd name="T15" fmla="*/ 0 h 15"/>
                <a:gd name="T16" fmla="*/ 4 w 6"/>
                <a:gd name="T17" fmla="*/ 2 h 15"/>
                <a:gd name="T18" fmla="*/ 4 w 6"/>
                <a:gd name="T19" fmla="*/ 6 h 15"/>
                <a:gd name="T20" fmla="*/ 5 w 6"/>
                <a:gd name="T21" fmla="*/ 6 h 15"/>
                <a:gd name="T22" fmla="*/ 4 w 6"/>
                <a:gd name="T23" fmla="*/ 10 h 15"/>
                <a:gd name="T24" fmla="*/ 3 w 6"/>
                <a:gd name="T25" fmla="*/ 14 h 15"/>
                <a:gd name="T26" fmla="*/ 1 w 6"/>
                <a:gd name="T27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" h="15">
                  <a:moveTo>
                    <a:pt x="1" y="15"/>
                  </a:moveTo>
                  <a:cubicBezTo>
                    <a:pt x="2" y="14"/>
                    <a:pt x="3" y="11"/>
                    <a:pt x="3" y="11"/>
                  </a:cubicBezTo>
                  <a:cubicBezTo>
                    <a:pt x="3" y="10"/>
                    <a:pt x="2" y="9"/>
                    <a:pt x="2" y="9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7"/>
                    <a:pt x="1" y="7"/>
                    <a:pt x="1" y="7"/>
                  </a:cubicBezTo>
                  <a:cubicBezTo>
                    <a:pt x="1" y="7"/>
                    <a:pt x="1" y="5"/>
                    <a:pt x="1" y="4"/>
                  </a:cubicBezTo>
                  <a:cubicBezTo>
                    <a:pt x="1" y="4"/>
                    <a:pt x="0" y="2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5" y="6"/>
                    <a:pt x="5" y="6"/>
                  </a:cubicBezTo>
                  <a:cubicBezTo>
                    <a:pt x="5" y="6"/>
                    <a:pt x="6" y="10"/>
                    <a:pt x="4" y="10"/>
                  </a:cubicBezTo>
                  <a:cubicBezTo>
                    <a:pt x="4" y="10"/>
                    <a:pt x="4" y="13"/>
                    <a:pt x="3" y="14"/>
                  </a:cubicBezTo>
                  <a:cubicBezTo>
                    <a:pt x="2" y="15"/>
                    <a:pt x="2" y="15"/>
                    <a:pt x="1" y="15"/>
                  </a:cubicBezTo>
                  <a:close/>
                </a:path>
              </a:pathLst>
            </a:custGeom>
            <a:solidFill>
              <a:srgbClr val="EBB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139"/>
            <p:cNvSpPr>
              <a:spLocks/>
            </p:cNvSpPr>
            <p:nvPr/>
          </p:nvSpPr>
          <p:spPr bwMode="auto">
            <a:xfrm>
              <a:off x="3395663" y="1604962"/>
              <a:ext cx="23813" cy="53975"/>
            </a:xfrm>
            <a:custGeom>
              <a:avLst/>
              <a:gdLst>
                <a:gd name="T0" fmla="*/ 1 w 3"/>
                <a:gd name="T1" fmla="*/ 4 h 7"/>
                <a:gd name="T2" fmla="*/ 0 w 3"/>
                <a:gd name="T3" fmla="*/ 4 h 7"/>
                <a:gd name="T4" fmla="*/ 0 w 3"/>
                <a:gd name="T5" fmla="*/ 1 h 7"/>
                <a:gd name="T6" fmla="*/ 0 w 3"/>
                <a:gd name="T7" fmla="*/ 0 h 7"/>
                <a:gd name="T8" fmla="*/ 1 w 3"/>
                <a:gd name="T9" fmla="*/ 4 h 7"/>
                <a:gd name="T10" fmla="*/ 3 w 3"/>
                <a:gd name="T11" fmla="*/ 5 h 7"/>
                <a:gd name="T12" fmla="*/ 3 w 3"/>
                <a:gd name="T13" fmla="*/ 7 h 7"/>
                <a:gd name="T14" fmla="*/ 1 w 3"/>
                <a:gd name="T1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7">
                  <a:moveTo>
                    <a:pt x="1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2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1" y="3"/>
                    <a:pt x="1" y="4"/>
                  </a:cubicBezTo>
                  <a:cubicBezTo>
                    <a:pt x="2" y="4"/>
                    <a:pt x="3" y="5"/>
                    <a:pt x="3" y="5"/>
                  </a:cubicBezTo>
                  <a:cubicBezTo>
                    <a:pt x="2" y="5"/>
                    <a:pt x="2" y="6"/>
                    <a:pt x="3" y="7"/>
                  </a:cubicBezTo>
                  <a:cubicBezTo>
                    <a:pt x="2" y="6"/>
                    <a:pt x="1" y="5"/>
                    <a:pt x="1" y="4"/>
                  </a:cubicBezTo>
                  <a:close/>
                </a:path>
              </a:pathLst>
            </a:custGeom>
            <a:solidFill>
              <a:srgbClr val="EBB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140"/>
            <p:cNvSpPr>
              <a:spLocks/>
            </p:cNvSpPr>
            <p:nvPr/>
          </p:nvSpPr>
          <p:spPr bwMode="auto">
            <a:xfrm>
              <a:off x="3387725" y="1535112"/>
              <a:ext cx="93663" cy="85725"/>
            </a:xfrm>
            <a:custGeom>
              <a:avLst/>
              <a:gdLst>
                <a:gd name="T0" fmla="*/ 0 w 12"/>
                <a:gd name="T1" fmla="*/ 5 h 11"/>
                <a:gd name="T2" fmla="*/ 4 w 12"/>
                <a:gd name="T3" fmla="*/ 0 h 11"/>
                <a:gd name="T4" fmla="*/ 6 w 12"/>
                <a:gd name="T5" fmla="*/ 1 h 11"/>
                <a:gd name="T6" fmla="*/ 8 w 12"/>
                <a:gd name="T7" fmla="*/ 1 h 11"/>
                <a:gd name="T8" fmla="*/ 10 w 12"/>
                <a:gd name="T9" fmla="*/ 2 h 11"/>
                <a:gd name="T10" fmla="*/ 12 w 12"/>
                <a:gd name="T11" fmla="*/ 5 h 11"/>
                <a:gd name="T12" fmla="*/ 12 w 12"/>
                <a:gd name="T13" fmla="*/ 9 h 11"/>
                <a:gd name="T14" fmla="*/ 11 w 12"/>
                <a:gd name="T15" fmla="*/ 9 h 11"/>
                <a:gd name="T16" fmla="*/ 11 w 12"/>
                <a:gd name="T17" fmla="*/ 11 h 11"/>
                <a:gd name="T18" fmla="*/ 11 w 12"/>
                <a:gd name="T19" fmla="*/ 11 h 11"/>
                <a:gd name="T20" fmla="*/ 10 w 12"/>
                <a:gd name="T21" fmla="*/ 8 h 11"/>
                <a:gd name="T22" fmla="*/ 10 w 12"/>
                <a:gd name="T23" fmla="*/ 6 h 11"/>
                <a:gd name="T24" fmla="*/ 9 w 12"/>
                <a:gd name="T25" fmla="*/ 5 h 11"/>
                <a:gd name="T26" fmla="*/ 7 w 12"/>
                <a:gd name="T27" fmla="*/ 6 h 11"/>
                <a:gd name="T28" fmla="*/ 5 w 12"/>
                <a:gd name="T29" fmla="*/ 7 h 11"/>
                <a:gd name="T30" fmla="*/ 5 w 12"/>
                <a:gd name="T31" fmla="*/ 7 h 11"/>
                <a:gd name="T32" fmla="*/ 4 w 12"/>
                <a:gd name="T33" fmla="*/ 7 h 11"/>
                <a:gd name="T34" fmla="*/ 2 w 12"/>
                <a:gd name="T35" fmla="*/ 7 h 11"/>
                <a:gd name="T36" fmla="*/ 3 w 12"/>
                <a:gd name="T37" fmla="*/ 6 h 11"/>
                <a:gd name="T38" fmla="*/ 3 w 12"/>
                <a:gd name="T39" fmla="*/ 6 h 11"/>
                <a:gd name="T40" fmla="*/ 2 w 12"/>
                <a:gd name="T41" fmla="*/ 7 h 11"/>
                <a:gd name="T42" fmla="*/ 2 w 12"/>
                <a:gd name="T43" fmla="*/ 9 h 11"/>
                <a:gd name="T44" fmla="*/ 2 w 12"/>
                <a:gd name="T45" fmla="*/ 11 h 11"/>
                <a:gd name="T46" fmla="*/ 2 w 12"/>
                <a:gd name="T47" fmla="*/ 11 h 11"/>
                <a:gd name="T48" fmla="*/ 1 w 12"/>
                <a:gd name="T49" fmla="*/ 9 h 11"/>
                <a:gd name="T50" fmla="*/ 1 w 12"/>
                <a:gd name="T51" fmla="*/ 9 h 11"/>
                <a:gd name="T52" fmla="*/ 0 w 12"/>
                <a:gd name="T53" fmla="*/ 7 h 11"/>
                <a:gd name="T54" fmla="*/ 0 w 12"/>
                <a:gd name="T55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" h="11">
                  <a:moveTo>
                    <a:pt x="0" y="5"/>
                  </a:moveTo>
                  <a:cubicBezTo>
                    <a:pt x="0" y="4"/>
                    <a:pt x="1" y="1"/>
                    <a:pt x="4" y="0"/>
                  </a:cubicBezTo>
                  <a:cubicBezTo>
                    <a:pt x="4" y="0"/>
                    <a:pt x="5" y="0"/>
                    <a:pt x="6" y="1"/>
                  </a:cubicBezTo>
                  <a:cubicBezTo>
                    <a:pt x="6" y="1"/>
                    <a:pt x="8" y="0"/>
                    <a:pt x="8" y="1"/>
                  </a:cubicBezTo>
                  <a:cubicBezTo>
                    <a:pt x="9" y="1"/>
                    <a:pt x="10" y="2"/>
                    <a:pt x="10" y="2"/>
                  </a:cubicBezTo>
                  <a:cubicBezTo>
                    <a:pt x="10" y="2"/>
                    <a:pt x="12" y="2"/>
                    <a:pt x="12" y="5"/>
                  </a:cubicBezTo>
                  <a:cubicBezTo>
                    <a:pt x="12" y="5"/>
                    <a:pt x="12" y="8"/>
                    <a:pt x="12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9"/>
                    <a:pt x="10" y="8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8" y="5"/>
                    <a:pt x="7" y="6"/>
                  </a:cubicBezTo>
                  <a:cubicBezTo>
                    <a:pt x="7" y="6"/>
                    <a:pt x="7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6"/>
                    <a:pt x="2" y="7"/>
                    <a:pt x="2" y="7"/>
                  </a:cubicBezTo>
                  <a:cubicBezTo>
                    <a:pt x="2" y="7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2" y="6"/>
                    <a:pt x="2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10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5"/>
                    <a:pt x="0" y="5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141"/>
            <p:cNvSpPr>
              <a:spLocks/>
            </p:cNvSpPr>
            <p:nvPr/>
          </p:nvSpPr>
          <p:spPr bwMode="auto">
            <a:xfrm>
              <a:off x="3363913" y="1790700"/>
              <a:ext cx="15875" cy="93663"/>
            </a:xfrm>
            <a:custGeom>
              <a:avLst/>
              <a:gdLst>
                <a:gd name="T0" fmla="*/ 1 w 2"/>
                <a:gd name="T1" fmla="*/ 6 h 12"/>
                <a:gd name="T2" fmla="*/ 2 w 2"/>
                <a:gd name="T3" fmla="*/ 0 h 12"/>
                <a:gd name="T4" fmla="*/ 2 w 2"/>
                <a:gd name="T5" fmla="*/ 10 h 12"/>
                <a:gd name="T6" fmla="*/ 2 w 2"/>
                <a:gd name="T7" fmla="*/ 12 h 12"/>
                <a:gd name="T8" fmla="*/ 0 w 2"/>
                <a:gd name="T9" fmla="*/ 12 h 12"/>
                <a:gd name="T10" fmla="*/ 1 w 2"/>
                <a:gd name="T11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12">
                  <a:moveTo>
                    <a:pt x="1" y="6"/>
                  </a:moveTo>
                  <a:cubicBezTo>
                    <a:pt x="0" y="5"/>
                    <a:pt x="1" y="1"/>
                    <a:pt x="2" y="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1" y="12"/>
                    <a:pt x="0" y="12"/>
                  </a:cubicBezTo>
                  <a:cubicBezTo>
                    <a:pt x="1" y="10"/>
                    <a:pt x="1" y="8"/>
                    <a:pt x="1" y="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142"/>
            <p:cNvSpPr>
              <a:spLocks/>
            </p:cNvSpPr>
            <p:nvPr/>
          </p:nvSpPr>
          <p:spPr bwMode="auto">
            <a:xfrm>
              <a:off x="3355975" y="1698625"/>
              <a:ext cx="63500" cy="349250"/>
            </a:xfrm>
            <a:custGeom>
              <a:avLst/>
              <a:gdLst>
                <a:gd name="T0" fmla="*/ 4 w 8"/>
                <a:gd name="T1" fmla="*/ 44 h 45"/>
                <a:gd name="T2" fmla="*/ 1 w 8"/>
                <a:gd name="T3" fmla="*/ 45 h 45"/>
                <a:gd name="T4" fmla="*/ 0 w 8"/>
                <a:gd name="T5" fmla="*/ 44 h 45"/>
                <a:gd name="T6" fmla="*/ 2 w 8"/>
                <a:gd name="T7" fmla="*/ 23 h 45"/>
                <a:gd name="T8" fmla="*/ 2 w 8"/>
                <a:gd name="T9" fmla="*/ 14 h 45"/>
                <a:gd name="T10" fmla="*/ 2 w 8"/>
                <a:gd name="T11" fmla="*/ 8 h 45"/>
                <a:gd name="T12" fmla="*/ 4 w 8"/>
                <a:gd name="T13" fmla="*/ 3 h 45"/>
                <a:gd name="T14" fmla="*/ 8 w 8"/>
                <a:gd name="T15" fmla="*/ 0 h 45"/>
                <a:gd name="T16" fmla="*/ 8 w 8"/>
                <a:gd name="T17" fmla="*/ 3 h 45"/>
                <a:gd name="T18" fmla="*/ 4 w 8"/>
                <a:gd name="T19" fmla="*/ 12 h 45"/>
                <a:gd name="T20" fmla="*/ 5 w 8"/>
                <a:gd name="T21" fmla="*/ 19 h 45"/>
                <a:gd name="T22" fmla="*/ 4 w 8"/>
                <a:gd name="T23" fmla="*/ 32 h 45"/>
                <a:gd name="T24" fmla="*/ 4 w 8"/>
                <a:gd name="T25" fmla="*/ 4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45">
                  <a:moveTo>
                    <a:pt x="4" y="44"/>
                  </a:moveTo>
                  <a:cubicBezTo>
                    <a:pt x="1" y="45"/>
                    <a:pt x="1" y="45"/>
                    <a:pt x="1" y="45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1" y="28"/>
                    <a:pt x="2" y="23"/>
                  </a:cubicBezTo>
                  <a:cubicBezTo>
                    <a:pt x="2" y="23"/>
                    <a:pt x="2" y="15"/>
                    <a:pt x="2" y="14"/>
                  </a:cubicBezTo>
                  <a:cubicBezTo>
                    <a:pt x="2" y="12"/>
                    <a:pt x="2" y="9"/>
                    <a:pt x="2" y="8"/>
                  </a:cubicBezTo>
                  <a:cubicBezTo>
                    <a:pt x="2" y="7"/>
                    <a:pt x="4" y="4"/>
                    <a:pt x="4" y="3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4" y="10"/>
                    <a:pt x="4" y="12"/>
                  </a:cubicBezTo>
                  <a:cubicBezTo>
                    <a:pt x="4" y="12"/>
                    <a:pt x="5" y="18"/>
                    <a:pt x="5" y="19"/>
                  </a:cubicBezTo>
                  <a:cubicBezTo>
                    <a:pt x="5" y="19"/>
                    <a:pt x="4" y="31"/>
                    <a:pt x="4" y="32"/>
                  </a:cubicBezTo>
                  <a:cubicBezTo>
                    <a:pt x="4" y="33"/>
                    <a:pt x="4" y="44"/>
                    <a:pt x="4" y="44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" name="组合 36"/>
          <p:cNvGrpSpPr/>
          <p:nvPr/>
        </p:nvGrpSpPr>
        <p:grpSpPr>
          <a:xfrm flipH="1">
            <a:off x="5052688" y="2263456"/>
            <a:ext cx="1034185" cy="1699626"/>
            <a:chOff x="3054350" y="-398463"/>
            <a:chExt cx="387350" cy="636589"/>
          </a:xfrm>
        </p:grpSpPr>
        <p:sp>
          <p:nvSpPr>
            <p:cNvPr id="38" name="Freeform 712"/>
            <p:cNvSpPr>
              <a:spLocks/>
            </p:cNvSpPr>
            <p:nvPr/>
          </p:nvSpPr>
          <p:spPr bwMode="auto">
            <a:xfrm>
              <a:off x="3309938" y="-320675"/>
              <a:ext cx="46038" cy="39688"/>
            </a:xfrm>
            <a:custGeom>
              <a:avLst/>
              <a:gdLst>
                <a:gd name="T0" fmla="*/ 4 w 6"/>
                <a:gd name="T1" fmla="*/ 5 h 5"/>
                <a:gd name="T2" fmla="*/ 3 w 6"/>
                <a:gd name="T3" fmla="*/ 5 h 5"/>
                <a:gd name="T4" fmla="*/ 1 w 6"/>
                <a:gd name="T5" fmla="*/ 4 h 5"/>
                <a:gd name="T6" fmla="*/ 0 w 6"/>
                <a:gd name="T7" fmla="*/ 4 h 5"/>
                <a:gd name="T8" fmla="*/ 0 w 6"/>
                <a:gd name="T9" fmla="*/ 1 h 5"/>
                <a:gd name="T10" fmla="*/ 5 w 6"/>
                <a:gd name="T11" fmla="*/ 0 h 5"/>
                <a:gd name="T12" fmla="*/ 6 w 6"/>
                <a:gd name="T13" fmla="*/ 2 h 5"/>
                <a:gd name="T14" fmla="*/ 4 w 6"/>
                <a:gd name="T1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5">
                  <a:moveTo>
                    <a:pt x="4" y="5"/>
                  </a:moveTo>
                  <a:cubicBezTo>
                    <a:pt x="4" y="5"/>
                    <a:pt x="3" y="4"/>
                    <a:pt x="3" y="5"/>
                  </a:cubicBezTo>
                  <a:cubicBezTo>
                    <a:pt x="3" y="5"/>
                    <a:pt x="1" y="5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3" y="3"/>
                    <a:pt x="5" y="0"/>
                  </a:cubicBezTo>
                  <a:cubicBezTo>
                    <a:pt x="5" y="0"/>
                    <a:pt x="5" y="1"/>
                    <a:pt x="6" y="2"/>
                  </a:cubicBezTo>
                  <a:cubicBezTo>
                    <a:pt x="6" y="2"/>
                    <a:pt x="5" y="4"/>
                    <a:pt x="4" y="5"/>
                  </a:cubicBezTo>
                  <a:close/>
                </a:path>
              </a:pathLst>
            </a:custGeom>
            <a:solidFill>
              <a:srgbClr val="D69B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713"/>
            <p:cNvSpPr>
              <a:spLocks/>
            </p:cNvSpPr>
            <p:nvPr/>
          </p:nvSpPr>
          <p:spPr bwMode="auto">
            <a:xfrm>
              <a:off x="3294063" y="-390525"/>
              <a:ext cx="61913" cy="93663"/>
            </a:xfrm>
            <a:custGeom>
              <a:avLst/>
              <a:gdLst>
                <a:gd name="T0" fmla="*/ 8 w 8"/>
                <a:gd name="T1" fmla="*/ 5 h 12"/>
                <a:gd name="T2" fmla="*/ 8 w 8"/>
                <a:gd name="T3" fmla="*/ 6 h 12"/>
                <a:gd name="T4" fmla="*/ 8 w 8"/>
                <a:gd name="T5" fmla="*/ 7 h 12"/>
                <a:gd name="T6" fmla="*/ 8 w 8"/>
                <a:gd name="T7" fmla="*/ 8 h 12"/>
                <a:gd name="T8" fmla="*/ 8 w 8"/>
                <a:gd name="T9" fmla="*/ 9 h 12"/>
                <a:gd name="T10" fmla="*/ 6 w 8"/>
                <a:gd name="T11" fmla="*/ 12 h 12"/>
                <a:gd name="T12" fmla="*/ 4 w 8"/>
                <a:gd name="T13" fmla="*/ 12 h 12"/>
                <a:gd name="T14" fmla="*/ 1 w 8"/>
                <a:gd name="T15" fmla="*/ 9 h 12"/>
                <a:gd name="T16" fmla="*/ 1 w 8"/>
                <a:gd name="T17" fmla="*/ 8 h 12"/>
                <a:gd name="T18" fmla="*/ 1 w 8"/>
                <a:gd name="T19" fmla="*/ 8 h 12"/>
                <a:gd name="T20" fmla="*/ 0 w 8"/>
                <a:gd name="T21" fmla="*/ 7 h 12"/>
                <a:gd name="T22" fmla="*/ 0 w 8"/>
                <a:gd name="T23" fmla="*/ 6 h 12"/>
                <a:gd name="T24" fmla="*/ 0 w 8"/>
                <a:gd name="T25" fmla="*/ 4 h 12"/>
                <a:gd name="T26" fmla="*/ 3 w 8"/>
                <a:gd name="T27" fmla="*/ 1 h 12"/>
                <a:gd name="T28" fmla="*/ 8 w 8"/>
                <a:gd name="T29" fmla="*/ 3 h 12"/>
                <a:gd name="T30" fmla="*/ 8 w 8"/>
                <a:gd name="T31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" h="12">
                  <a:moveTo>
                    <a:pt x="8" y="5"/>
                  </a:moveTo>
                  <a:cubicBezTo>
                    <a:pt x="8" y="6"/>
                    <a:pt x="8" y="6"/>
                    <a:pt x="8" y="6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7" y="9"/>
                    <a:pt x="7" y="11"/>
                    <a:pt x="6" y="12"/>
                  </a:cubicBezTo>
                  <a:cubicBezTo>
                    <a:pt x="5" y="12"/>
                    <a:pt x="4" y="12"/>
                    <a:pt x="4" y="12"/>
                  </a:cubicBezTo>
                  <a:cubicBezTo>
                    <a:pt x="3" y="11"/>
                    <a:pt x="2" y="10"/>
                    <a:pt x="1" y="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0" y="7"/>
                  </a:cubicBezTo>
                  <a:cubicBezTo>
                    <a:pt x="0" y="7"/>
                    <a:pt x="0" y="6"/>
                    <a:pt x="0" y="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1" y="1"/>
                    <a:pt x="3" y="1"/>
                  </a:cubicBezTo>
                  <a:cubicBezTo>
                    <a:pt x="6" y="0"/>
                    <a:pt x="7" y="2"/>
                    <a:pt x="8" y="3"/>
                  </a:cubicBezTo>
                  <a:cubicBezTo>
                    <a:pt x="8" y="3"/>
                    <a:pt x="8" y="4"/>
                    <a:pt x="8" y="5"/>
                  </a:cubicBezTo>
                  <a:close/>
                </a:path>
              </a:pathLst>
            </a:custGeom>
            <a:solidFill>
              <a:srgbClr val="F2C2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714"/>
            <p:cNvSpPr>
              <a:spLocks/>
            </p:cNvSpPr>
            <p:nvPr/>
          </p:nvSpPr>
          <p:spPr bwMode="auto">
            <a:xfrm>
              <a:off x="3294063" y="-382588"/>
              <a:ext cx="61913" cy="85725"/>
            </a:xfrm>
            <a:custGeom>
              <a:avLst/>
              <a:gdLst>
                <a:gd name="T0" fmla="*/ 0 w 8"/>
                <a:gd name="T1" fmla="*/ 5 h 11"/>
                <a:gd name="T2" fmla="*/ 0 w 8"/>
                <a:gd name="T3" fmla="*/ 3 h 11"/>
                <a:gd name="T4" fmla="*/ 1 w 8"/>
                <a:gd name="T5" fmla="*/ 0 h 11"/>
                <a:gd name="T6" fmla="*/ 2 w 8"/>
                <a:gd name="T7" fmla="*/ 1 h 11"/>
                <a:gd name="T8" fmla="*/ 2 w 8"/>
                <a:gd name="T9" fmla="*/ 4 h 11"/>
                <a:gd name="T10" fmla="*/ 2 w 8"/>
                <a:gd name="T11" fmla="*/ 6 h 11"/>
                <a:gd name="T12" fmla="*/ 2 w 8"/>
                <a:gd name="T13" fmla="*/ 7 h 11"/>
                <a:gd name="T14" fmla="*/ 4 w 8"/>
                <a:gd name="T15" fmla="*/ 9 h 11"/>
                <a:gd name="T16" fmla="*/ 4 w 8"/>
                <a:gd name="T17" fmla="*/ 10 h 11"/>
                <a:gd name="T18" fmla="*/ 6 w 8"/>
                <a:gd name="T19" fmla="*/ 10 h 11"/>
                <a:gd name="T20" fmla="*/ 7 w 8"/>
                <a:gd name="T21" fmla="*/ 8 h 11"/>
                <a:gd name="T22" fmla="*/ 7 w 8"/>
                <a:gd name="T23" fmla="*/ 7 h 11"/>
                <a:gd name="T24" fmla="*/ 7 w 8"/>
                <a:gd name="T25" fmla="*/ 7 h 11"/>
                <a:gd name="T26" fmla="*/ 7 w 8"/>
                <a:gd name="T27" fmla="*/ 5 h 11"/>
                <a:gd name="T28" fmla="*/ 6 w 8"/>
                <a:gd name="T29" fmla="*/ 4 h 11"/>
                <a:gd name="T30" fmla="*/ 6 w 8"/>
                <a:gd name="T31" fmla="*/ 3 h 11"/>
                <a:gd name="T32" fmla="*/ 6 w 8"/>
                <a:gd name="T33" fmla="*/ 1 h 11"/>
                <a:gd name="T34" fmla="*/ 6 w 8"/>
                <a:gd name="T35" fmla="*/ 0 h 11"/>
                <a:gd name="T36" fmla="*/ 8 w 8"/>
                <a:gd name="T37" fmla="*/ 2 h 11"/>
                <a:gd name="T38" fmla="*/ 8 w 8"/>
                <a:gd name="T39" fmla="*/ 4 h 11"/>
                <a:gd name="T40" fmla="*/ 8 w 8"/>
                <a:gd name="T41" fmla="*/ 5 h 11"/>
                <a:gd name="T42" fmla="*/ 8 w 8"/>
                <a:gd name="T43" fmla="*/ 6 h 11"/>
                <a:gd name="T44" fmla="*/ 8 w 8"/>
                <a:gd name="T45" fmla="*/ 7 h 11"/>
                <a:gd name="T46" fmla="*/ 8 w 8"/>
                <a:gd name="T47" fmla="*/ 8 h 11"/>
                <a:gd name="T48" fmla="*/ 6 w 8"/>
                <a:gd name="T49" fmla="*/ 11 h 11"/>
                <a:gd name="T50" fmla="*/ 4 w 8"/>
                <a:gd name="T51" fmla="*/ 11 h 11"/>
                <a:gd name="T52" fmla="*/ 1 w 8"/>
                <a:gd name="T53" fmla="*/ 8 h 11"/>
                <a:gd name="T54" fmla="*/ 1 w 8"/>
                <a:gd name="T55" fmla="*/ 7 h 11"/>
                <a:gd name="T56" fmla="*/ 1 w 8"/>
                <a:gd name="T57" fmla="*/ 7 h 11"/>
                <a:gd name="T58" fmla="*/ 0 w 8"/>
                <a:gd name="T59" fmla="*/ 6 h 11"/>
                <a:gd name="T60" fmla="*/ 0 w 8"/>
                <a:gd name="T61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" h="11">
                  <a:moveTo>
                    <a:pt x="0" y="5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1"/>
                    <a:pt x="1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4"/>
                    <a:pt x="2" y="4"/>
                  </a:cubicBezTo>
                  <a:cubicBezTo>
                    <a:pt x="2" y="4"/>
                    <a:pt x="2" y="5"/>
                    <a:pt x="2" y="6"/>
                  </a:cubicBezTo>
                  <a:cubicBezTo>
                    <a:pt x="2" y="6"/>
                    <a:pt x="2" y="6"/>
                    <a:pt x="2" y="7"/>
                  </a:cubicBezTo>
                  <a:cubicBezTo>
                    <a:pt x="2" y="8"/>
                    <a:pt x="2" y="9"/>
                    <a:pt x="4" y="9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5" y="11"/>
                    <a:pt x="6" y="10"/>
                  </a:cubicBezTo>
                  <a:cubicBezTo>
                    <a:pt x="6" y="10"/>
                    <a:pt x="7" y="8"/>
                    <a:pt x="7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6"/>
                    <a:pt x="7" y="5"/>
                    <a:pt x="7" y="5"/>
                  </a:cubicBezTo>
                  <a:cubicBezTo>
                    <a:pt x="7" y="5"/>
                    <a:pt x="7" y="4"/>
                    <a:pt x="6" y="4"/>
                  </a:cubicBezTo>
                  <a:cubicBezTo>
                    <a:pt x="6" y="4"/>
                    <a:pt x="6" y="3"/>
                    <a:pt x="6" y="3"/>
                  </a:cubicBezTo>
                  <a:cubicBezTo>
                    <a:pt x="6" y="2"/>
                    <a:pt x="6" y="1"/>
                    <a:pt x="6" y="1"/>
                  </a:cubicBezTo>
                  <a:cubicBezTo>
                    <a:pt x="6" y="1"/>
                    <a:pt x="6" y="1"/>
                    <a:pt x="6" y="0"/>
                  </a:cubicBezTo>
                  <a:cubicBezTo>
                    <a:pt x="7" y="1"/>
                    <a:pt x="7" y="2"/>
                    <a:pt x="8" y="2"/>
                  </a:cubicBezTo>
                  <a:cubicBezTo>
                    <a:pt x="8" y="2"/>
                    <a:pt x="8" y="3"/>
                    <a:pt x="8" y="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7" y="8"/>
                    <a:pt x="7" y="10"/>
                    <a:pt x="6" y="11"/>
                  </a:cubicBezTo>
                  <a:cubicBezTo>
                    <a:pt x="5" y="11"/>
                    <a:pt x="4" y="11"/>
                    <a:pt x="4" y="11"/>
                  </a:cubicBezTo>
                  <a:cubicBezTo>
                    <a:pt x="3" y="10"/>
                    <a:pt x="2" y="9"/>
                    <a:pt x="1" y="8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0" y="6"/>
                  </a:cubicBezTo>
                  <a:cubicBezTo>
                    <a:pt x="0" y="6"/>
                    <a:pt x="0" y="5"/>
                    <a:pt x="0" y="5"/>
                  </a:cubicBezTo>
                  <a:close/>
                </a:path>
              </a:pathLst>
            </a:custGeom>
            <a:solidFill>
              <a:srgbClr val="EBB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715"/>
            <p:cNvSpPr>
              <a:spLocks/>
            </p:cNvSpPr>
            <p:nvPr/>
          </p:nvSpPr>
          <p:spPr bwMode="auto">
            <a:xfrm>
              <a:off x="3294063" y="-398463"/>
              <a:ext cx="61913" cy="69850"/>
            </a:xfrm>
            <a:custGeom>
              <a:avLst/>
              <a:gdLst>
                <a:gd name="T0" fmla="*/ 8 w 8"/>
                <a:gd name="T1" fmla="*/ 7 h 9"/>
                <a:gd name="T2" fmla="*/ 8 w 8"/>
                <a:gd name="T3" fmla="*/ 7 h 9"/>
                <a:gd name="T4" fmla="*/ 7 w 8"/>
                <a:gd name="T5" fmla="*/ 6 h 9"/>
                <a:gd name="T6" fmla="*/ 7 w 8"/>
                <a:gd name="T7" fmla="*/ 4 h 9"/>
                <a:gd name="T8" fmla="*/ 3 w 8"/>
                <a:gd name="T9" fmla="*/ 4 h 9"/>
                <a:gd name="T10" fmla="*/ 2 w 8"/>
                <a:gd name="T11" fmla="*/ 4 h 9"/>
                <a:gd name="T12" fmla="*/ 1 w 8"/>
                <a:gd name="T13" fmla="*/ 6 h 9"/>
                <a:gd name="T14" fmla="*/ 1 w 8"/>
                <a:gd name="T15" fmla="*/ 8 h 9"/>
                <a:gd name="T16" fmla="*/ 1 w 8"/>
                <a:gd name="T17" fmla="*/ 9 h 9"/>
                <a:gd name="T18" fmla="*/ 1 w 8"/>
                <a:gd name="T19" fmla="*/ 9 h 9"/>
                <a:gd name="T20" fmla="*/ 1 w 8"/>
                <a:gd name="T21" fmla="*/ 7 h 9"/>
                <a:gd name="T22" fmla="*/ 0 w 8"/>
                <a:gd name="T23" fmla="*/ 7 h 9"/>
                <a:gd name="T24" fmla="*/ 0 w 8"/>
                <a:gd name="T25" fmla="*/ 6 h 9"/>
                <a:gd name="T26" fmla="*/ 0 w 8"/>
                <a:gd name="T27" fmla="*/ 5 h 9"/>
                <a:gd name="T28" fmla="*/ 2 w 8"/>
                <a:gd name="T29" fmla="*/ 1 h 9"/>
                <a:gd name="T30" fmla="*/ 4 w 8"/>
                <a:gd name="T31" fmla="*/ 1 h 9"/>
                <a:gd name="T32" fmla="*/ 7 w 8"/>
                <a:gd name="T33" fmla="*/ 2 h 9"/>
                <a:gd name="T34" fmla="*/ 8 w 8"/>
                <a:gd name="T35" fmla="*/ 4 h 9"/>
                <a:gd name="T36" fmla="*/ 8 w 8"/>
                <a:gd name="T37" fmla="*/ 6 h 9"/>
                <a:gd name="T38" fmla="*/ 8 w 8"/>
                <a:gd name="T39" fmla="*/ 6 h 9"/>
                <a:gd name="T40" fmla="*/ 8 w 8"/>
                <a:gd name="T41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" h="9">
                  <a:moveTo>
                    <a:pt x="8" y="7"/>
                  </a:move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7" y="6"/>
                    <a:pt x="7" y="6"/>
                  </a:cubicBezTo>
                  <a:cubicBezTo>
                    <a:pt x="7" y="5"/>
                    <a:pt x="6" y="4"/>
                    <a:pt x="7" y="4"/>
                  </a:cubicBezTo>
                  <a:cubicBezTo>
                    <a:pt x="7" y="4"/>
                    <a:pt x="4" y="3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1" y="5"/>
                    <a:pt x="1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3" y="0"/>
                    <a:pt x="4" y="1"/>
                    <a:pt x="4" y="1"/>
                  </a:cubicBezTo>
                  <a:cubicBezTo>
                    <a:pt x="4" y="1"/>
                    <a:pt x="6" y="1"/>
                    <a:pt x="7" y="2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7"/>
                    <a:pt x="8" y="7"/>
                    <a:pt x="8" y="7"/>
                  </a:cubicBezTo>
                </a:path>
              </a:pathLst>
            </a:custGeom>
            <a:solidFill>
              <a:srgbClr val="4127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716"/>
            <p:cNvSpPr>
              <a:spLocks/>
            </p:cNvSpPr>
            <p:nvPr/>
          </p:nvSpPr>
          <p:spPr bwMode="auto">
            <a:xfrm>
              <a:off x="3387725" y="-103188"/>
              <a:ext cx="31750" cy="53975"/>
            </a:xfrm>
            <a:custGeom>
              <a:avLst/>
              <a:gdLst>
                <a:gd name="T0" fmla="*/ 3 w 4"/>
                <a:gd name="T1" fmla="*/ 0 h 7"/>
                <a:gd name="T2" fmla="*/ 3 w 4"/>
                <a:gd name="T3" fmla="*/ 6 h 7"/>
                <a:gd name="T4" fmla="*/ 0 w 4"/>
                <a:gd name="T5" fmla="*/ 7 h 7"/>
                <a:gd name="T6" fmla="*/ 2 w 4"/>
                <a:gd name="T7" fmla="*/ 0 h 7"/>
                <a:gd name="T8" fmla="*/ 3 w 4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7">
                  <a:moveTo>
                    <a:pt x="3" y="0"/>
                  </a:moveTo>
                  <a:cubicBezTo>
                    <a:pt x="3" y="0"/>
                    <a:pt x="4" y="5"/>
                    <a:pt x="3" y="6"/>
                  </a:cubicBezTo>
                  <a:cubicBezTo>
                    <a:pt x="3" y="6"/>
                    <a:pt x="0" y="7"/>
                    <a:pt x="0" y="7"/>
                  </a:cubicBezTo>
                  <a:cubicBezTo>
                    <a:pt x="2" y="0"/>
                    <a:pt x="2" y="0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717"/>
            <p:cNvSpPr>
              <a:spLocks/>
            </p:cNvSpPr>
            <p:nvPr/>
          </p:nvSpPr>
          <p:spPr bwMode="auto">
            <a:xfrm>
              <a:off x="3379788" y="-103188"/>
              <a:ext cx="23813" cy="38100"/>
            </a:xfrm>
            <a:custGeom>
              <a:avLst/>
              <a:gdLst>
                <a:gd name="T0" fmla="*/ 3 w 3"/>
                <a:gd name="T1" fmla="*/ 2 h 5"/>
                <a:gd name="T2" fmla="*/ 2 w 3"/>
                <a:gd name="T3" fmla="*/ 5 h 5"/>
                <a:gd name="T4" fmla="*/ 2 w 3"/>
                <a:gd name="T5" fmla="*/ 3 h 5"/>
                <a:gd name="T6" fmla="*/ 1 w 3"/>
                <a:gd name="T7" fmla="*/ 0 h 5"/>
                <a:gd name="T8" fmla="*/ 3 w 3"/>
                <a:gd name="T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3" y="2"/>
                  </a:moveTo>
                  <a:cubicBezTo>
                    <a:pt x="3" y="2"/>
                    <a:pt x="3" y="5"/>
                    <a:pt x="2" y="5"/>
                  </a:cubicBezTo>
                  <a:cubicBezTo>
                    <a:pt x="2" y="5"/>
                    <a:pt x="2" y="3"/>
                    <a:pt x="2" y="3"/>
                  </a:cubicBezTo>
                  <a:cubicBezTo>
                    <a:pt x="2" y="3"/>
                    <a:pt x="0" y="2"/>
                    <a:pt x="1" y="0"/>
                  </a:cubicBezTo>
                  <a:lnTo>
                    <a:pt x="3" y="2"/>
                  </a:lnTo>
                  <a:close/>
                </a:path>
              </a:pathLst>
            </a:custGeom>
            <a:solidFill>
              <a:srgbClr val="EBB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718"/>
            <p:cNvSpPr>
              <a:spLocks/>
            </p:cNvSpPr>
            <p:nvPr/>
          </p:nvSpPr>
          <p:spPr bwMode="auto">
            <a:xfrm>
              <a:off x="3263900" y="-312738"/>
              <a:ext cx="131763" cy="217488"/>
            </a:xfrm>
            <a:custGeom>
              <a:avLst/>
              <a:gdLst>
                <a:gd name="T0" fmla="*/ 12 w 17"/>
                <a:gd name="T1" fmla="*/ 0 h 28"/>
                <a:gd name="T2" fmla="*/ 10 w 17"/>
                <a:gd name="T3" fmla="*/ 3 h 28"/>
                <a:gd name="T4" fmla="*/ 6 w 17"/>
                <a:gd name="T5" fmla="*/ 2 h 28"/>
                <a:gd name="T6" fmla="*/ 3 w 17"/>
                <a:gd name="T7" fmla="*/ 17 h 28"/>
                <a:gd name="T8" fmla="*/ 0 w 17"/>
                <a:gd name="T9" fmla="*/ 24 h 28"/>
                <a:gd name="T10" fmla="*/ 8 w 17"/>
                <a:gd name="T11" fmla="*/ 28 h 28"/>
                <a:gd name="T12" fmla="*/ 16 w 17"/>
                <a:gd name="T13" fmla="*/ 25 h 28"/>
                <a:gd name="T14" fmla="*/ 17 w 17"/>
                <a:gd name="T15" fmla="*/ 7 h 28"/>
                <a:gd name="T16" fmla="*/ 12 w 17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8">
                  <a:moveTo>
                    <a:pt x="12" y="0"/>
                  </a:moveTo>
                  <a:cubicBezTo>
                    <a:pt x="12" y="0"/>
                    <a:pt x="11" y="3"/>
                    <a:pt x="10" y="3"/>
                  </a:cubicBezTo>
                  <a:cubicBezTo>
                    <a:pt x="10" y="3"/>
                    <a:pt x="8" y="3"/>
                    <a:pt x="6" y="2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7" y="7"/>
                    <a:pt x="17" y="7"/>
                    <a:pt x="17" y="7"/>
                  </a:cubicBezTo>
                  <a:lnTo>
                    <a:pt x="12" y="0"/>
                  </a:lnTo>
                  <a:close/>
                </a:path>
              </a:pathLst>
            </a:custGeom>
            <a:solidFill>
              <a:srgbClr val="F5F7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719"/>
            <p:cNvSpPr>
              <a:spLocks/>
            </p:cNvSpPr>
            <p:nvPr/>
          </p:nvSpPr>
          <p:spPr bwMode="auto">
            <a:xfrm>
              <a:off x="3263900" y="-134938"/>
              <a:ext cx="139700" cy="327025"/>
            </a:xfrm>
            <a:custGeom>
              <a:avLst/>
              <a:gdLst>
                <a:gd name="T0" fmla="*/ 0 w 18"/>
                <a:gd name="T1" fmla="*/ 3 h 42"/>
                <a:gd name="T2" fmla="*/ 0 w 18"/>
                <a:gd name="T3" fmla="*/ 17 h 42"/>
                <a:gd name="T4" fmla="*/ 4 w 18"/>
                <a:gd name="T5" fmla="*/ 29 h 42"/>
                <a:gd name="T6" fmla="*/ 0 w 18"/>
                <a:gd name="T7" fmla="*/ 39 h 42"/>
                <a:gd name="T8" fmla="*/ 1 w 18"/>
                <a:gd name="T9" fmla="*/ 41 h 42"/>
                <a:gd name="T10" fmla="*/ 5 w 18"/>
                <a:gd name="T11" fmla="*/ 41 h 42"/>
                <a:gd name="T12" fmla="*/ 5 w 18"/>
                <a:gd name="T13" fmla="*/ 39 h 42"/>
                <a:gd name="T14" fmla="*/ 7 w 18"/>
                <a:gd name="T15" fmla="*/ 38 h 42"/>
                <a:gd name="T16" fmla="*/ 7 w 18"/>
                <a:gd name="T17" fmla="*/ 39 h 42"/>
                <a:gd name="T18" fmla="*/ 11 w 18"/>
                <a:gd name="T19" fmla="*/ 40 h 42"/>
                <a:gd name="T20" fmla="*/ 11 w 18"/>
                <a:gd name="T21" fmla="*/ 37 h 42"/>
                <a:gd name="T22" fmla="*/ 10 w 18"/>
                <a:gd name="T23" fmla="*/ 34 h 42"/>
                <a:gd name="T24" fmla="*/ 9 w 18"/>
                <a:gd name="T25" fmla="*/ 33 h 42"/>
                <a:gd name="T26" fmla="*/ 13 w 18"/>
                <a:gd name="T27" fmla="*/ 19 h 42"/>
                <a:gd name="T28" fmla="*/ 17 w 18"/>
                <a:gd name="T29" fmla="*/ 9 h 42"/>
                <a:gd name="T30" fmla="*/ 17 w 18"/>
                <a:gd name="T31" fmla="*/ 7 h 42"/>
                <a:gd name="T32" fmla="*/ 16 w 18"/>
                <a:gd name="T33" fmla="*/ 5 h 42"/>
                <a:gd name="T34" fmla="*/ 14 w 18"/>
                <a:gd name="T35" fmla="*/ 1 h 42"/>
                <a:gd name="T36" fmla="*/ 1 w 18"/>
                <a:gd name="T37" fmla="*/ 0 h 42"/>
                <a:gd name="T38" fmla="*/ 0 w 18"/>
                <a:gd name="T39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" h="42">
                  <a:moveTo>
                    <a:pt x="0" y="3"/>
                  </a:moveTo>
                  <a:cubicBezTo>
                    <a:pt x="0" y="3"/>
                    <a:pt x="0" y="15"/>
                    <a:pt x="0" y="17"/>
                  </a:cubicBezTo>
                  <a:cubicBezTo>
                    <a:pt x="1" y="18"/>
                    <a:pt x="4" y="29"/>
                    <a:pt x="4" y="29"/>
                  </a:cubicBezTo>
                  <a:cubicBezTo>
                    <a:pt x="4" y="29"/>
                    <a:pt x="0" y="38"/>
                    <a:pt x="0" y="39"/>
                  </a:cubicBezTo>
                  <a:cubicBezTo>
                    <a:pt x="0" y="39"/>
                    <a:pt x="0" y="41"/>
                    <a:pt x="1" y="41"/>
                  </a:cubicBezTo>
                  <a:cubicBezTo>
                    <a:pt x="1" y="41"/>
                    <a:pt x="4" y="42"/>
                    <a:pt x="5" y="41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5" y="39"/>
                    <a:pt x="6" y="40"/>
                    <a:pt x="7" y="38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7" y="39"/>
                    <a:pt x="10" y="40"/>
                    <a:pt x="11" y="40"/>
                  </a:cubicBezTo>
                  <a:cubicBezTo>
                    <a:pt x="11" y="39"/>
                    <a:pt x="11" y="38"/>
                    <a:pt x="11" y="37"/>
                  </a:cubicBezTo>
                  <a:cubicBezTo>
                    <a:pt x="11" y="37"/>
                    <a:pt x="10" y="35"/>
                    <a:pt x="10" y="34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9" y="33"/>
                    <a:pt x="13" y="22"/>
                    <a:pt x="13" y="19"/>
                  </a:cubicBezTo>
                  <a:cubicBezTo>
                    <a:pt x="14" y="17"/>
                    <a:pt x="16" y="9"/>
                    <a:pt x="17" y="9"/>
                  </a:cubicBezTo>
                  <a:cubicBezTo>
                    <a:pt x="18" y="8"/>
                    <a:pt x="17" y="7"/>
                    <a:pt x="17" y="7"/>
                  </a:cubicBezTo>
                  <a:cubicBezTo>
                    <a:pt x="16" y="6"/>
                    <a:pt x="16" y="5"/>
                    <a:pt x="16" y="5"/>
                  </a:cubicBezTo>
                  <a:cubicBezTo>
                    <a:pt x="15" y="4"/>
                    <a:pt x="14" y="1"/>
                    <a:pt x="14" y="1"/>
                  </a:cubicBezTo>
                  <a:cubicBezTo>
                    <a:pt x="14" y="1"/>
                    <a:pt x="7" y="2"/>
                    <a:pt x="1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720"/>
            <p:cNvSpPr>
              <a:spLocks/>
            </p:cNvSpPr>
            <p:nvPr/>
          </p:nvSpPr>
          <p:spPr bwMode="auto">
            <a:xfrm>
              <a:off x="3309938" y="130175"/>
              <a:ext cx="39688" cy="46038"/>
            </a:xfrm>
            <a:custGeom>
              <a:avLst/>
              <a:gdLst>
                <a:gd name="T0" fmla="*/ 0 w 5"/>
                <a:gd name="T1" fmla="*/ 6 h 6"/>
                <a:gd name="T2" fmla="*/ 1 w 5"/>
                <a:gd name="T3" fmla="*/ 4 h 6"/>
                <a:gd name="T4" fmla="*/ 2 w 5"/>
                <a:gd name="T5" fmla="*/ 2 h 6"/>
                <a:gd name="T6" fmla="*/ 3 w 5"/>
                <a:gd name="T7" fmla="*/ 0 h 6"/>
                <a:gd name="T8" fmla="*/ 3 w 5"/>
                <a:gd name="T9" fmla="*/ 2 h 6"/>
                <a:gd name="T10" fmla="*/ 5 w 5"/>
                <a:gd name="T11" fmla="*/ 6 h 6"/>
                <a:gd name="T12" fmla="*/ 5 w 5"/>
                <a:gd name="T13" fmla="*/ 6 h 6"/>
                <a:gd name="T14" fmla="*/ 0 w 5"/>
                <a:gd name="T1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6">
                  <a:moveTo>
                    <a:pt x="0" y="6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3" y="0"/>
                    <a:pt x="3" y="2"/>
                    <a:pt x="3" y="2"/>
                  </a:cubicBezTo>
                  <a:cubicBezTo>
                    <a:pt x="3" y="3"/>
                    <a:pt x="4" y="4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6"/>
                    <a:pt x="0" y="6"/>
                    <a:pt x="0" y="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721"/>
            <p:cNvSpPr>
              <a:spLocks/>
            </p:cNvSpPr>
            <p:nvPr/>
          </p:nvSpPr>
          <p:spPr bwMode="auto">
            <a:xfrm>
              <a:off x="3263900" y="-127000"/>
              <a:ext cx="115888" cy="319088"/>
            </a:xfrm>
            <a:custGeom>
              <a:avLst/>
              <a:gdLst>
                <a:gd name="T0" fmla="*/ 1 w 15"/>
                <a:gd name="T1" fmla="*/ 40 h 41"/>
                <a:gd name="T2" fmla="*/ 0 w 15"/>
                <a:gd name="T3" fmla="*/ 38 h 41"/>
                <a:gd name="T4" fmla="*/ 4 w 15"/>
                <a:gd name="T5" fmla="*/ 28 h 41"/>
                <a:gd name="T6" fmla="*/ 0 w 15"/>
                <a:gd name="T7" fmla="*/ 16 h 41"/>
                <a:gd name="T8" fmla="*/ 0 w 15"/>
                <a:gd name="T9" fmla="*/ 4 h 41"/>
                <a:gd name="T10" fmla="*/ 1 w 15"/>
                <a:gd name="T11" fmla="*/ 6 h 41"/>
                <a:gd name="T12" fmla="*/ 1 w 15"/>
                <a:gd name="T13" fmla="*/ 12 h 41"/>
                <a:gd name="T14" fmla="*/ 3 w 15"/>
                <a:gd name="T15" fmla="*/ 23 h 41"/>
                <a:gd name="T16" fmla="*/ 5 w 15"/>
                <a:gd name="T17" fmla="*/ 22 h 41"/>
                <a:gd name="T18" fmla="*/ 4 w 15"/>
                <a:gd name="T19" fmla="*/ 15 h 41"/>
                <a:gd name="T20" fmla="*/ 5 w 15"/>
                <a:gd name="T21" fmla="*/ 16 h 41"/>
                <a:gd name="T22" fmla="*/ 4 w 15"/>
                <a:gd name="T23" fmla="*/ 11 h 41"/>
                <a:gd name="T24" fmla="*/ 6 w 15"/>
                <a:gd name="T25" fmla="*/ 14 h 41"/>
                <a:gd name="T26" fmla="*/ 5 w 15"/>
                <a:gd name="T27" fmla="*/ 10 h 41"/>
                <a:gd name="T28" fmla="*/ 5 w 15"/>
                <a:gd name="T29" fmla="*/ 4 h 41"/>
                <a:gd name="T30" fmla="*/ 6 w 15"/>
                <a:gd name="T31" fmla="*/ 8 h 41"/>
                <a:gd name="T32" fmla="*/ 8 w 15"/>
                <a:gd name="T33" fmla="*/ 9 h 41"/>
                <a:gd name="T34" fmla="*/ 9 w 15"/>
                <a:gd name="T35" fmla="*/ 2 h 41"/>
                <a:gd name="T36" fmla="*/ 12 w 15"/>
                <a:gd name="T37" fmla="*/ 0 h 41"/>
                <a:gd name="T38" fmla="*/ 14 w 15"/>
                <a:gd name="T39" fmla="*/ 0 h 41"/>
                <a:gd name="T40" fmla="*/ 15 w 15"/>
                <a:gd name="T41" fmla="*/ 2 h 41"/>
                <a:gd name="T42" fmla="*/ 11 w 15"/>
                <a:gd name="T43" fmla="*/ 7 h 41"/>
                <a:gd name="T44" fmla="*/ 9 w 15"/>
                <a:gd name="T45" fmla="*/ 9 h 41"/>
                <a:gd name="T46" fmla="*/ 14 w 15"/>
                <a:gd name="T47" fmla="*/ 8 h 41"/>
                <a:gd name="T48" fmla="*/ 8 w 15"/>
                <a:gd name="T49" fmla="*/ 10 h 41"/>
                <a:gd name="T50" fmla="*/ 12 w 15"/>
                <a:gd name="T51" fmla="*/ 10 h 41"/>
                <a:gd name="T52" fmla="*/ 7 w 15"/>
                <a:gd name="T53" fmla="*/ 13 h 41"/>
                <a:gd name="T54" fmla="*/ 7 w 15"/>
                <a:gd name="T55" fmla="*/ 15 h 41"/>
                <a:gd name="T56" fmla="*/ 4 w 15"/>
                <a:gd name="T57" fmla="*/ 28 h 41"/>
                <a:gd name="T58" fmla="*/ 1 w 15"/>
                <a:gd name="T59" fmla="*/ 37 h 41"/>
                <a:gd name="T60" fmla="*/ 4 w 15"/>
                <a:gd name="T61" fmla="*/ 37 h 41"/>
                <a:gd name="T62" fmla="*/ 6 w 15"/>
                <a:gd name="T63" fmla="*/ 37 h 41"/>
                <a:gd name="T64" fmla="*/ 6 w 15"/>
                <a:gd name="T65" fmla="*/ 39 h 41"/>
                <a:gd name="T66" fmla="*/ 5 w 15"/>
                <a:gd name="T67" fmla="*/ 38 h 41"/>
                <a:gd name="T68" fmla="*/ 5 w 15"/>
                <a:gd name="T69" fmla="*/ 40 h 41"/>
                <a:gd name="T70" fmla="*/ 1 w 15"/>
                <a:gd name="T71" fmla="*/ 4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" h="41">
                  <a:moveTo>
                    <a:pt x="1" y="40"/>
                  </a:moveTo>
                  <a:cubicBezTo>
                    <a:pt x="0" y="40"/>
                    <a:pt x="0" y="38"/>
                    <a:pt x="0" y="38"/>
                  </a:cubicBezTo>
                  <a:cubicBezTo>
                    <a:pt x="0" y="37"/>
                    <a:pt x="4" y="28"/>
                    <a:pt x="4" y="28"/>
                  </a:cubicBezTo>
                  <a:cubicBezTo>
                    <a:pt x="4" y="28"/>
                    <a:pt x="1" y="17"/>
                    <a:pt x="0" y="16"/>
                  </a:cubicBezTo>
                  <a:cubicBezTo>
                    <a:pt x="0" y="14"/>
                    <a:pt x="0" y="8"/>
                    <a:pt x="0" y="4"/>
                  </a:cubicBezTo>
                  <a:cubicBezTo>
                    <a:pt x="0" y="4"/>
                    <a:pt x="2" y="6"/>
                    <a:pt x="1" y="6"/>
                  </a:cubicBezTo>
                  <a:cubicBezTo>
                    <a:pt x="1" y="7"/>
                    <a:pt x="1" y="12"/>
                    <a:pt x="1" y="12"/>
                  </a:cubicBezTo>
                  <a:cubicBezTo>
                    <a:pt x="3" y="14"/>
                    <a:pt x="3" y="21"/>
                    <a:pt x="3" y="23"/>
                  </a:cubicBezTo>
                  <a:cubicBezTo>
                    <a:pt x="4" y="24"/>
                    <a:pt x="5" y="23"/>
                    <a:pt x="5" y="22"/>
                  </a:cubicBezTo>
                  <a:cubicBezTo>
                    <a:pt x="5" y="20"/>
                    <a:pt x="4" y="15"/>
                    <a:pt x="4" y="15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4" y="15"/>
                    <a:pt x="4" y="11"/>
                    <a:pt x="4" y="11"/>
                  </a:cubicBezTo>
                  <a:cubicBezTo>
                    <a:pt x="4" y="11"/>
                    <a:pt x="5" y="14"/>
                    <a:pt x="6" y="14"/>
                  </a:cubicBezTo>
                  <a:cubicBezTo>
                    <a:pt x="7" y="13"/>
                    <a:pt x="6" y="11"/>
                    <a:pt x="5" y="10"/>
                  </a:cubicBezTo>
                  <a:cubicBezTo>
                    <a:pt x="5" y="9"/>
                    <a:pt x="5" y="4"/>
                    <a:pt x="5" y="4"/>
                  </a:cubicBezTo>
                  <a:cubicBezTo>
                    <a:pt x="5" y="4"/>
                    <a:pt x="5" y="6"/>
                    <a:pt x="6" y="8"/>
                  </a:cubicBezTo>
                  <a:cubicBezTo>
                    <a:pt x="7" y="11"/>
                    <a:pt x="8" y="10"/>
                    <a:pt x="8" y="9"/>
                  </a:cubicBezTo>
                  <a:cubicBezTo>
                    <a:pt x="8" y="9"/>
                    <a:pt x="9" y="2"/>
                    <a:pt x="9" y="2"/>
                  </a:cubicBezTo>
                  <a:cubicBezTo>
                    <a:pt x="9" y="2"/>
                    <a:pt x="11" y="1"/>
                    <a:pt x="12" y="0"/>
                  </a:cubicBezTo>
                  <a:cubicBezTo>
                    <a:pt x="13" y="0"/>
                    <a:pt x="14" y="0"/>
                    <a:pt x="14" y="0"/>
                  </a:cubicBezTo>
                  <a:cubicBezTo>
                    <a:pt x="14" y="0"/>
                    <a:pt x="15" y="1"/>
                    <a:pt x="15" y="2"/>
                  </a:cubicBezTo>
                  <a:cubicBezTo>
                    <a:pt x="14" y="3"/>
                    <a:pt x="11" y="6"/>
                    <a:pt x="11" y="7"/>
                  </a:cubicBezTo>
                  <a:cubicBezTo>
                    <a:pt x="9" y="7"/>
                    <a:pt x="8" y="9"/>
                    <a:pt x="9" y="9"/>
                  </a:cubicBezTo>
                  <a:cubicBezTo>
                    <a:pt x="11" y="8"/>
                    <a:pt x="14" y="8"/>
                    <a:pt x="14" y="8"/>
                  </a:cubicBezTo>
                  <a:cubicBezTo>
                    <a:pt x="10" y="9"/>
                    <a:pt x="8" y="10"/>
                    <a:pt x="8" y="10"/>
                  </a:cubicBezTo>
                  <a:cubicBezTo>
                    <a:pt x="10" y="10"/>
                    <a:pt x="12" y="10"/>
                    <a:pt x="12" y="10"/>
                  </a:cubicBezTo>
                  <a:cubicBezTo>
                    <a:pt x="8" y="11"/>
                    <a:pt x="7" y="13"/>
                    <a:pt x="7" y="13"/>
                  </a:cubicBezTo>
                  <a:cubicBezTo>
                    <a:pt x="8" y="14"/>
                    <a:pt x="7" y="15"/>
                    <a:pt x="7" y="15"/>
                  </a:cubicBezTo>
                  <a:cubicBezTo>
                    <a:pt x="7" y="16"/>
                    <a:pt x="5" y="27"/>
                    <a:pt x="4" y="28"/>
                  </a:cubicBezTo>
                  <a:cubicBezTo>
                    <a:pt x="3" y="30"/>
                    <a:pt x="1" y="37"/>
                    <a:pt x="1" y="37"/>
                  </a:cubicBezTo>
                  <a:cubicBezTo>
                    <a:pt x="2" y="36"/>
                    <a:pt x="4" y="37"/>
                    <a:pt x="4" y="37"/>
                  </a:cubicBezTo>
                  <a:cubicBezTo>
                    <a:pt x="5" y="38"/>
                    <a:pt x="5" y="37"/>
                    <a:pt x="6" y="37"/>
                  </a:cubicBezTo>
                  <a:cubicBezTo>
                    <a:pt x="6" y="37"/>
                    <a:pt x="6" y="38"/>
                    <a:pt x="6" y="39"/>
                  </a:cubicBezTo>
                  <a:cubicBezTo>
                    <a:pt x="5" y="39"/>
                    <a:pt x="5" y="38"/>
                    <a:pt x="5" y="38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4" y="41"/>
                    <a:pt x="1" y="40"/>
                    <a:pt x="1" y="4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722"/>
            <p:cNvSpPr>
              <a:spLocks/>
            </p:cNvSpPr>
            <p:nvPr/>
          </p:nvSpPr>
          <p:spPr bwMode="auto">
            <a:xfrm>
              <a:off x="3054350" y="-320675"/>
              <a:ext cx="53975" cy="69850"/>
            </a:xfrm>
            <a:custGeom>
              <a:avLst/>
              <a:gdLst>
                <a:gd name="T0" fmla="*/ 6 w 7"/>
                <a:gd name="T1" fmla="*/ 9 h 9"/>
                <a:gd name="T2" fmla="*/ 5 w 7"/>
                <a:gd name="T3" fmla="*/ 9 h 9"/>
                <a:gd name="T4" fmla="*/ 2 w 7"/>
                <a:gd name="T5" fmla="*/ 6 h 9"/>
                <a:gd name="T6" fmla="*/ 2 w 7"/>
                <a:gd name="T7" fmla="*/ 5 h 9"/>
                <a:gd name="T8" fmla="*/ 1 w 7"/>
                <a:gd name="T9" fmla="*/ 3 h 9"/>
                <a:gd name="T10" fmla="*/ 2 w 7"/>
                <a:gd name="T11" fmla="*/ 3 h 9"/>
                <a:gd name="T12" fmla="*/ 1 w 7"/>
                <a:gd name="T13" fmla="*/ 2 h 9"/>
                <a:gd name="T14" fmla="*/ 1 w 7"/>
                <a:gd name="T15" fmla="*/ 0 h 9"/>
                <a:gd name="T16" fmla="*/ 1 w 7"/>
                <a:gd name="T17" fmla="*/ 0 h 9"/>
                <a:gd name="T18" fmla="*/ 2 w 7"/>
                <a:gd name="T19" fmla="*/ 1 h 9"/>
                <a:gd name="T20" fmla="*/ 3 w 7"/>
                <a:gd name="T21" fmla="*/ 2 h 9"/>
                <a:gd name="T22" fmla="*/ 4 w 7"/>
                <a:gd name="T23" fmla="*/ 4 h 9"/>
                <a:gd name="T24" fmla="*/ 6 w 7"/>
                <a:gd name="T25" fmla="*/ 6 h 9"/>
                <a:gd name="T26" fmla="*/ 7 w 7"/>
                <a:gd name="T27" fmla="*/ 7 h 9"/>
                <a:gd name="T28" fmla="*/ 6 w 7"/>
                <a:gd name="T2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" h="9">
                  <a:moveTo>
                    <a:pt x="6" y="9"/>
                  </a:moveTo>
                  <a:cubicBezTo>
                    <a:pt x="5" y="9"/>
                    <a:pt x="5" y="9"/>
                    <a:pt x="5" y="9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2" y="5"/>
                  </a:cubicBezTo>
                  <a:cubicBezTo>
                    <a:pt x="1" y="4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1" y="3"/>
                    <a:pt x="1" y="2"/>
                  </a:cubicBezTo>
                  <a:cubicBezTo>
                    <a:pt x="1" y="2"/>
                    <a:pt x="0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3" y="2"/>
                    <a:pt x="3" y="2"/>
                  </a:cubicBezTo>
                  <a:cubicBezTo>
                    <a:pt x="3" y="2"/>
                    <a:pt x="3" y="4"/>
                    <a:pt x="4" y="4"/>
                  </a:cubicBezTo>
                  <a:cubicBezTo>
                    <a:pt x="4" y="4"/>
                    <a:pt x="5" y="5"/>
                    <a:pt x="6" y="6"/>
                  </a:cubicBezTo>
                  <a:cubicBezTo>
                    <a:pt x="6" y="7"/>
                    <a:pt x="7" y="7"/>
                    <a:pt x="7" y="7"/>
                  </a:cubicBezTo>
                  <a:cubicBezTo>
                    <a:pt x="7" y="7"/>
                    <a:pt x="7" y="8"/>
                    <a:pt x="6" y="9"/>
                  </a:cubicBezTo>
                  <a:close/>
                </a:path>
              </a:pathLst>
            </a:custGeom>
            <a:solidFill>
              <a:srgbClr val="F2C2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723"/>
            <p:cNvSpPr>
              <a:spLocks/>
            </p:cNvSpPr>
            <p:nvPr/>
          </p:nvSpPr>
          <p:spPr bwMode="auto">
            <a:xfrm>
              <a:off x="3341688" y="-288925"/>
              <a:ext cx="30163" cy="22225"/>
            </a:xfrm>
            <a:custGeom>
              <a:avLst/>
              <a:gdLst>
                <a:gd name="T0" fmla="*/ 19 w 19"/>
                <a:gd name="T1" fmla="*/ 14 h 14"/>
                <a:gd name="T2" fmla="*/ 0 w 19"/>
                <a:gd name="T3" fmla="*/ 0 h 14"/>
                <a:gd name="T4" fmla="*/ 19 w 19"/>
                <a:gd name="T5" fmla="*/ 14 h 14"/>
                <a:gd name="T6" fmla="*/ 19 w 19"/>
                <a:gd name="T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4">
                  <a:moveTo>
                    <a:pt x="19" y="14"/>
                  </a:moveTo>
                  <a:lnTo>
                    <a:pt x="0" y="0"/>
                  </a:lnTo>
                  <a:lnTo>
                    <a:pt x="19" y="14"/>
                  </a:lnTo>
                  <a:lnTo>
                    <a:pt x="19" y="14"/>
                  </a:lnTo>
                  <a:close/>
                </a:path>
              </a:pathLst>
            </a:custGeom>
            <a:solidFill>
              <a:srgbClr val="CF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724"/>
            <p:cNvSpPr>
              <a:spLocks/>
            </p:cNvSpPr>
            <p:nvPr/>
          </p:nvSpPr>
          <p:spPr bwMode="auto">
            <a:xfrm>
              <a:off x="3271838" y="-280988"/>
              <a:ext cx="61913" cy="146050"/>
            </a:xfrm>
            <a:custGeom>
              <a:avLst/>
              <a:gdLst>
                <a:gd name="T0" fmla="*/ 8 w 8"/>
                <a:gd name="T1" fmla="*/ 0 h 19"/>
                <a:gd name="T2" fmla="*/ 5 w 8"/>
                <a:gd name="T3" fmla="*/ 2 h 19"/>
                <a:gd name="T4" fmla="*/ 2 w 8"/>
                <a:gd name="T5" fmla="*/ 10 h 19"/>
                <a:gd name="T6" fmla="*/ 0 w 8"/>
                <a:gd name="T7" fmla="*/ 18 h 19"/>
                <a:gd name="T8" fmla="*/ 6 w 8"/>
                <a:gd name="T9" fmla="*/ 18 h 19"/>
                <a:gd name="T10" fmla="*/ 3 w 8"/>
                <a:gd name="T11" fmla="*/ 16 h 19"/>
                <a:gd name="T12" fmla="*/ 6 w 8"/>
                <a:gd name="T13" fmla="*/ 12 h 19"/>
                <a:gd name="T14" fmla="*/ 5 w 8"/>
                <a:gd name="T15" fmla="*/ 10 h 19"/>
                <a:gd name="T16" fmla="*/ 5 w 8"/>
                <a:gd name="T17" fmla="*/ 3 h 19"/>
                <a:gd name="T18" fmla="*/ 8 w 8"/>
                <a:gd name="T1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19">
                  <a:moveTo>
                    <a:pt x="8" y="0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5" y="19"/>
                    <a:pt x="6" y="18"/>
                  </a:cubicBezTo>
                  <a:cubicBezTo>
                    <a:pt x="6" y="18"/>
                    <a:pt x="3" y="19"/>
                    <a:pt x="3" y="16"/>
                  </a:cubicBezTo>
                  <a:cubicBezTo>
                    <a:pt x="3" y="13"/>
                    <a:pt x="5" y="13"/>
                    <a:pt x="6" y="12"/>
                  </a:cubicBezTo>
                  <a:cubicBezTo>
                    <a:pt x="6" y="12"/>
                    <a:pt x="5" y="12"/>
                    <a:pt x="5" y="10"/>
                  </a:cubicBezTo>
                  <a:cubicBezTo>
                    <a:pt x="5" y="8"/>
                    <a:pt x="5" y="3"/>
                    <a:pt x="5" y="3"/>
                  </a:cubicBezTo>
                  <a:cubicBezTo>
                    <a:pt x="5" y="3"/>
                    <a:pt x="6" y="1"/>
                    <a:pt x="8" y="0"/>
                  </a:cubicBezTo>
                  <a:close/>
                </a:path>
              </a:pathLst>
            </a:custGeom>
            <a:solidFill>
              <a:srgbClr val="CF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725"/>
            <p:cNvSpPr>
              <a:spLocks/>
            </p:cNvSpPr>
            <p:nvPr/>
          </p:nvSpPr>
          <p:spPr bwMode="auto">
            <a:xfrm>
              <a:off x="3355975" y="-304800"/>
              <a:ext cx="85725" cy="233363"/>
            </a:xfrm>
            <a:custGeom>
              <a:avLst/>
              <a:gdLst>
                <a:gd name="T0" fmla="*/ 6 w 11"/>
                <a:gd name="T1" fmla="*/ 30 h 30"/>
                <a:gd name="T2" fmla="*/ 4 w 11"/>
                <a:gd name="T3" fmla="*/ 27 h 30"/>
                <a:gd name="T4" fmla="*/ 1 w 11"/>
                <a:gd name="T5" fmla="*/ 16 h 30"/>
                <a:gd name="T6" fmla="*/ 0 w 11"/>
                <a:gd name="T7" fmla="*/ 0 h 30"/>
                <a:gd name="T8" fmla="*/ 2 w 11"/>
                <a:gd name="T9" fmla="*/ 1 h 30"/>
                <a:gd name="T10" fmla="*/ 8 w 11"/>
                <a:gd name="T11" fmla="*/ 3 h 30"/>
                <a:gd name="T12" fmla="*/ 11 w 11"/>
                <a:gd name="T13" fmla="*/ 17 h 30"/>
                <a:gd name="T14" fmla="*/ 10 w 11"/>
                <a:gd name="T15" fmla="*/ 23 h 30"/>
                <a:gd name="T16" fmla="*/ 6 w 11"/>
                <a:gd name="T17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30">
                  <a:moveTo>
                    <a:pt x="6" y="30"/>
                  </a:moveTo>
                  <a:cubicBezTo>
                    <a:pt x="6" y="30"/>
                    <a:pt x="6" y="28"/>
                    <a:pt x="4" y="27"/>
                  </a:cubicBezTo>
                  <a:cubicBezTo>
                    <a:pt x="4" y="27"/>
                    <a:pt x="1" y="21"/>
                    <a:pt x="1" y="16"/>
                  </a:cubicBezTo>
                  <a:cubicBezTo>
                    <a:pt x="1" y="10"/>
                    <a:pt x="1" y="1"/>
                    <a:pt x="0" y="0"/>
                  </a:cubicBezTo>
                  <a:cubicBezTo>
                    <a:pt x="0" y="0"/>
                    <a:pt x="1" y="0"/>
                    <a:pt x="2" y="1"/>
                  </a:cubicBezTo>
                  <a:cubicBezTo>
                    <a:pt x="2" y="1"/>
                    <a:pt x="7" y="2"/>
                    <a:pt x="8" y="3"/>
                  </a:cubicBezTo>
                  <a:cubicBezTo>
                    <a:pt x="8" y="3"/>
                    <a:pt x="10" y="8"/>
                    <a:pt x="11" y="17"/>
                  </a:cubicBezTo>
                  <a:cubicBezTo>
                    <a:pt x="11" y="17"/>
                    <a:pt x="10" y="22"/>
                    <a:pt x="10" y="23"/>
                  </a:cubicBezTo>
                  <a:cubicBezTo>
                    <a:pt x="10" y="23"/>
                    <a:pt x="8" y="27"/>
                    <a:pt x="6" y="30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726"/>
            <p:cNvSpPr>
              <a:spLocks/>
            </p:cNvSpPr>
            <p:nvPr/>
          </p:nvSpPr>
          <p:spPr bwMode="auto">
            <a:xfrm>
              <a:off x="3054350" y="-320675"/>
              <a:ext cx="46038" cy="69850"/>
            </a:xfrm>
            <a:custGeom>
              <a:avLst/>
              <a:gdLst>
                <a:gd name="T0" fmla="*/ 1 w 6"/>
                <a:gd name="T1" fmla="*/ 0 h 9"/>
                <a:gd name="T2" fmla="*/ 1 w 6"/>
                <a:gd name="T3" fmla="*/ 0 h 9"/>
                <a:gd name="T4" fmla="*/ 2 w 6"/>
                <a:gd name="T5" fmla="*/ 3 h 9"/>
                <a:gd name="T6" fmla="*/ 2 w 6"/>
                <a:gd name="T7" fmla="*/ 4 h 9"/>
                <a:gd name="T8" fmla="*/ 1 w 6"/>
                <a:gd name="T9" fmla="*/ 4 h 9"/>
                <a:gd name="T10" fmla="*/ 2 w 6"/>
                <a:gd name="T11" fmla="*/ 6 h 9"/>
                <a:gd name="T12" fmla="*/ 5 w 6"/>
                <a:gd name="T13" fmla="*/ 8 h 9"/>
                <a:gd name="T14" fmla="*/ 6 w 6"/>
                <a:gd name="T15" fmla="*/ 8 h 9"/>
                <a:gd name="T16" fmla="*/ 6 w 6"/>
                <a:gd name="T17" fmla="*/ 8 h 9"/>
                <a:gd name="T18" fmla="*/ 6 w 6"/>
                <a:gd name="T19" fmla="*/ 9 h 9"/>
                <a:gd name="T20" fmla="*/ 5 w 6"/>
                <a:gd name="T21" fmla="*/ 9 h 9"/>
                <a:gd name="T22" fmla="*/ 2 w 6"/>
                <a:gd name="T23" fmla="*/ 6 h 9"/>
                <a:gd name="T24" fmla="*/ 2 w 6"/>
                <a:gd name="T25" fmla="*/ 5 h 9"/>
                <a:gd name="T26" fmla="*/ 1 w 6"/>
                <a:gd name="T27" fmla="*/ 3 h 9"/>
                <a:gd name="T28" fmla="*/ 2 w 6"/>
                <a:gd name="T29" fmla="*/ 3 h 9"/>
                <a:gd name="T30" fmla="*/ 1 w 6"/>
                <a:gd name="T31" fmla="*/ 2 h 9"/>
                <a:gd name="T32" fmla="*/ 1 w 6"/>
                <a:gd name="T3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9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2" y="3"/>
                    <a:pt x="2" y="3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6"/>
                    <a:pt x="2" y="6"/>
                  </a:cubicBezTo>
                  <a:cubicBezTo>
                    <a:pt x="2" y="6"/>
                    <a:pt x="3" y="7"/>
                    <a:pt x="5" y="8"/>
                  </a:cubicBezTo>
                  <a:cubicBezTo>
                    <a:pt x="6" y="9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2" y="5"/>
                  </a:cubicBezTo>
                  <a:cubicBezTo>
                    <a:pt x="1" y="4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1" y="3"/>
                    <a:pt x="1" y="2"/>
                  </a:cubicBezTo>
                  <a:cubicBezTo>
                    <a:pt x="1" y="2"/>
                    <a:pt x="0" y="1"/>
                    <a:pt x="1" y="0"/>
                  </a:cubicBezTo>
                  <a:close/>
                </a:path>
              </a:pathLst>
            </a:custGeom>
            <a:solidFill>
              <a:srgbClr val="EBB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727"/>
            <p:cNvSpPr>
              <a:spLocks/>
            </p:cNvSpPr>
            <p:nvPr/>
          </p:nvSpPr>
          <p:spPr bwMode="auto">
            <a:xfrm>
              <a:off x="3271838" y="-134938"/>
              <a:ext cx="100013" cy="23813"/>
            </a:xfrm>
            <a:custGeom>
              <a:avLst/>
              <a:gdLst>
                <a:gd name="T0" fmla="*/ 1 w 13"/>
                <a:gd name="T1" fmla="*/ 0 h 3"/>
                <a:gd name="T2" fmla="*/ 12 w 13"/>
                <a:gd name="T3" fmla="*/ 1 h 3"/>
                <a:gd name="T4" fmla="*/ 13 w 13"/>
                <a:gd name="T5" fmla="*/ 2 h 3"/>
                <a:gd name="T6" fmla="*/ 0 w 13"/>
                <a:gd name="T7" fmla="*/ 1 h 3"/>
                <a:gd name="T8" fmla="*/ 1 w 13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3">
                  <a:moveTo>
                    <a:pt x="1" y="0"/>
                  </a:moveTo>
                  <a:cubicBezTo>
                    <a:pt x="5" y="2"/>
                    <a:pt x="10" y="2"/>
                    <a:pt x="12" y="1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5" y="3"/>
                    <a:pt x="0" y="1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728"/>
            <p:cNvSpPr>
              <a:spLocks/>
            </p:cNvSpPr>
            <p:nvPr/>
          </p:nvSpPr>
          <p:spPr bwMode="auto">
            <a:xfrm>
              <a:off x="3363913" y="-280988"/>
              <a:ext cx="23813" cy="131763"/>
            </a:xfrm>
            <a:custGeom>
              <a:avLst/>
              <a:gdLst>
                <a:gd name="T0" fmla="*/ 0 w 3"/>
                <a:gd name="T1" fmla="*/ 17 h 17"/>
                <a:gd name="T2" fmla="*/ 0 w 3"/>
                <a:gd name="T3" fmla="*/ 13 h 17"/>
                <a:gd name="T4" fmla="*/ 0 w 3"/>
                <a:gd name="T5" fmla="*/ 12 h 17"/>
                <a:gd name="T6" fmla="*/ 3 w 3"/>
                <a:gd name="T7" fmla="*/ 2 h 17"/>
                <a:gd name="T8" fmla="*/ 2 w 3"/>
                <a:gd name="T9" fmla="*/ 1 h 17"/>
                <a:gd name="T10" fmla="*/ 3 w 3"/>
                <a:gd name="T11" fmla="*/ 0 h 17"/>
                <a:gd name="T12" fmla="*/ 2 w 3"/>
                <a:gd name="T13" fmla="*/ 1 h 17"/>
                <a:gd name="T14" fmla="*/ 3 w 3"/>
                <a:gd name="T15" fmla="*/ 2 h 17"/>
                <a:gd name="T16" fmla="*/ 0 w 3"/>
                <a:gd name="T1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7">
                  <a:moveTo>
                    <a:pt x="0" y="17"/>
                  </a:moveTo>
                  <a:cubicBezTo>
                    <a:pt x="0" y="15"/>
                    <a:pt x="0" y="14"/>
                    <a:pt x="0" y="13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8"/>
                    <a:pt x="3" y="2"/>
                    <a:pt x="3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2"/>
                    <a:pt x="3" y="2"/>
                  </a:cubicBezTo>
                  <a:cubicBezTo>
                    <a:pt x="2" y="8"/>
                    <a:pt x="1" y="14"/>
                    <a:pt x="0" y="1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729"/>
            <p:cNvSpPr>
              <a:spLocks/>
            </p:cNvSpPr>
            <p:nvPr/>
          </p:nvSpPr>
          <p:spPr bwMode="auto">
            <a:xfrm>
              <a:off x="3092450" y="-274638"/>
              <a:ext cx="15875" cy="31750"/>
            </a:xfrm>
            <a:custGeom>
              <a:avLst/>
              <a:gdLst>
                <a:gd name="T0" fmla="*/ 0 w 2"/>
                <a:gd name="T1" fmla="*/ 0 h 4"/>
                <a:gd name="T2" fmla="*/ 2 w 2"/>
                <a:gd name="T3" fmla="*/ 1 h 4"/>
                <a:gd name="T4" fmla="*/ 1 w 2"/>
                <a:gd name="T5" fmla="*/ 4 h 4"/>
                <a:gd name="T6" fmla="*/ 0 w 2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0" y="2"/>
                    <a:pt x="0" y="0"/>
                  </a:cubicBezTo>
                  <a:close/>
                </a:path>
              </a:pathLst>
            </a:custGeom>
            <a:solidFill>
              <a:srgbClr val="CF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730"/>
            <p:cNvSpPr>
              <a:spLocks/>
            </p:cNvSpPr>
            <p:nvPr/>
          </p:nvSpPr>
          <p:spPr bwMode="auto">
            <a:xfrm>
              <a:off x="3387725" y="-219075"/>
              <a:ext cx="0" cy="14288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cubicBezTo>
                    <a:pt x="0" y="0"/>
                    <a:pt x="0" y="0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731"/>
            <p:cNvSpPr>
              <a:spLocks/>
            </p:cNvSpPr>
            <p:nvPr/>
          </p:nvSpPr>
          <p:spPr bwMode="auto">
            <a:xfrm>
              <a:off x="3379788" y="-266700"/>
              <a:ext cx="53975" cy="171450"/>
            </a:xfrm>
            <a:custGeom>
              <a:avLst/>
              <a:gdLst>
                <a:gd name="T0" fmla="*/ 0 w 7"/>
                <a:gd name="T1" fmla="*/ 21 h 22"/>
                <a:gd name="T2" fmla="*/ 1 w 7"/>
                <a:gd name="T3" fmla="*/ 16 h 22"/>
                <a:gd name="T4" fmla="*/ 1 w 7"/>
                <a:gd name="T5" fmla="*/ 8 h 22"/>
                <a:gd name="T6" fmla="*/ 2 w 7"/>
                <a:gd name="T7" fmla="*/ 14 h 22"/>
                <a:gd name="T8" fmla="*/ 2 w 7"/>
                <a:gd name="T9" fmla="*/ 6 h 22"/>
                <a:gd name="T10" fmla="*/ 2 w 7"/>
                <a:gd name="T11" fmla="*/ 16 h 22"/>
                <a:gd name="T12" fmla="*/ 4 w 7"/>
                <a:gd name="T13" fmla="*/ 10 h 22"/>
                <a:gd name="T14" fmla="*/ 4 w 7"/>
                <a:gd name="T15" fmla="*/ 0 h 22"/>
                <a:gd name="T16" fmla="*/ 5 w 7"/>
                <a:gd name="T17" fmla="*/ 9 h 22"/>
                <a:gd name="T18" fmla="*/ 7 w 7"/>
                <a:gd name="T19" fmla="*/ 7 h 22"/>
                <a:gd name="T20" fmla="*/ 5 w 7"/>
                <a:gd name="T21" fmla="*/ 10 h 22"/>
                <a:gd name="T22" fmla="*/ 5 w 7"/>
                <a:gd name="T23" fmla="*/ 11 h 22"/>
                <a:gd name="T24" fmla="*/ 5 w 7"/>
                <a:gd name="T25" fmla="*/ 12 h 22"/>
                <a:gd name="T26" fmla="*/ 6 w 7"/>
                <a:gd name="T27" fmla="*/ 13 h 22"/>
                <a:gd name="T28" fmla="*/ 4 w 7"/>
                <a:gd name="T29" fmla="*/ 13 h 22"/>
                <a:gd name="T30" fmla="*/ 6 w 7"/>
                <a:gd name="T31" fmla="*/ 13 h 22"/>
                <a:gd name="T32" fmla="*/ 4 w 7"/>
                <a:gd name="T33" fmla="*/ 15 h 22"/>
                <a:gd name="T34" fmla="*/ 1 w 7"/>
                <a:gd name="T35" fmla="*/ 22 h 22"/>
                <a:gd name="T36" fmla="*/ 0 w 7"/>
                <a:gd name="T37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" h="22">
                  <a:moveTo>
                    <a:pt x="0" y="21"/>
                  </a:moveTo>
                  <a:cubicBezTo>
                    <a:pt x="1" y="19"/>
                    <a:pt x="1" y="16"/>
                    <a:pt x="1" y="16"/>
                  </a:cubicBezTo>
                  <a:cubicBezTo>
                    <a:pt x="1" y="13"/>
                    <a:pt x="1" y="10"/>
                    <a:pt x="1" y="8"/>
                  </a:cubicBezTo>
                  <a:cubicBezTo>
                    <a:pt x="1" y="10"/>
                    <a:pt x="2" y="14"/>
                    <a:pt x="2" y="14"/>
                  </a:cubicBezTo>
                  <a:cubicBezTo>
                    <a:pt x="2" y="12"/>
                    <a:pt x="2" y="6"/>
                    <a:pt x="2" y="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3" y="14"/>
                    <a:pt x="4" y="10"/>
                    <a:pt x="4" y="10"/>
                  </a:cubicBezTo>
                  <a:cubicBezTo>
                    <a:pt x="3" y="7"/>
                    <a:pt x="4" y="0"/>
                    <a:pt x="4" y="0"/>
                  </a:cubicBezTo>
                  <a:cubicBezTo>
                    <a:pt x="4" y="0"/>
                    <a:pt x="4" y="8"/>
                    <a:pt x="5" y="9"/>
                  </a:cubicBezTo>
                  <a:cubicBezTo>
                    <a:pt x="6" y="10"/>
                    <a:pt x="7" y="7"/>
                    <a:pt x="7" y="7"/>
                  </a:cubicBezTo>
                  <a:cubicBezTo>
                    <a:pt x="6" y="9"/>
                    <a:pt x="5" y="10"/>
                    <a:pt x="5" y="10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2"/>
                    <a:pt x="5" y="12"/>
                  </a:cubicBezTo>
                  <a:cubicBezTo>
                    <a:pt x="5" y="12"/>
                    <a:pt x="6" y="13"/>
                    <a:pt x="6" y="13"/>
                  </a:cubicBezTo>
                  <a:cubicBezTo>
                    <a:pt x="5" y="12"/>
                    <a:pt x="4" y="13"/>
                    <a:pt x="4" y="13"/>
                  </a:cubicBezTo>
                  <a:cubicBezTo>
                    <a:pt x="5" y="12"/>
                    <a:pt x="6" y="13"/>
                    <a:pt x="6" y="13"/>
                  </a:cubicBezTo>
                  <a:cubicBezTo>
                    <a:pt x="5" y="13"/>
                    <a:pt x="4" y="14"/>
                    <a:pt x="4" y="15"/>
                  </a:cubicBezTo>
                  <a:cubicBezTo>
                    <a:pt x="3" y="15"/>
                    <a:pt x="2" y="20"/>
                    <a:pt x="1" y="22"/>
                  </a:cubicBezTo>
                  <a:cubicBezTo>
                    <a:pt x="1" y="22"/>
                    <a:pt x="0" y="21"/>
                    <a:pt x="0" y="2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732"/>
            <p:cNvSpPr>
              <a:spLocks/>
            </p:cNvSpPr>
            <p:nvPr/>
          </p:nvSpPr>
          <p:spPr bwMode="auto">
            <a:xfrm>
              <a:off x="3092450" y="-304800"/>
              <a:ext cx="225425" cy="255588"/>
            </a:xfrm>
            <a:custGeom>
              <a:avLst/>
              <a:gdLst>
                <a:gd name="T0" fmla="*/ 29 w 29"/>
                <a:gd name="T1" fmla="*/ 1 h 33"/>
                <a:gd name="T2" fmla="*/ 28 w 29"/>
                <a:gd name="T3" fmla="*/ 14 h 33"/>
                <a:gd name="T4" fmla="*/ 18 w 29"/>
                <a:gd name="T5" fmla="*/ 33 h 33"/>
                <a:gd name="T6" fmla="*/ 17 w 29"/>
                <a:gd name="T7" fmla="*/ 32 h 33"/>
                <a:gd name="T8" fmla="*/ 19 w 29"/>
                <a:gd name="T9" fmla="*/ 16 h 33"/>
                <a:gd name="T10" fmla="*/ 20 w 29"/>
                <a:gd name="T11" fmla="*/ 10 h 33"/>
                <a:gd name="T12" fmla="*/ 15 w 29"/>
                <a:gd name="T13" fmla="*/ 10 h 33"/>
                <a:gd name="T14" fmla="*/ 14 w 29"/>
                <a:gd name="T15" fmla="*/ 11 h 33"/>
                <a:gd name="T16" fmla="*/ 8 w 29"/>
                <a:gd name="T17" fmla="*/ 10 h 33"/>
                <a:gd name="T18" fmla="*/ 0 w 29"/>
                <a:gd name="T19" fmla="*/ 8 h 33"/>
                <a:gd name="T20" fmla="*/ 1 w 29"/>
                <a:gd name="T21" fmla="*/ 4 h 33"/>
                <a:gd name="T22" fmla="*/ 13 w 29"/>
                <a:gd name="T23" fmla="*/ 5 h 33"/>
                <a:gd name="T24" fmla="*/ 17 w 29"/>
                <a:gd name="T25" fmla="*/ 5 h 33"/>
                <a:gd name="T26" fmla="*/ 19 w 29"/>
                <a:gd name="T27" fmla="*/ 5 h 33"/>
                <a:gd name="T28" fmla="*/ 19 w 29"/>
                <a:gd name="T29" fmla="*/ 4 h 33"/>
                <a:gd name="T30" fmla="*/ 21 w 29"/>
                <a:gd name="T31" fmla="*/ 4 h 33"/>
                <a:gd name="T32" fmla="*/ 21 w 29"/>
                <a:gd name="T33" fmla="*/ 1 h 33"/>
                <a:gd name="T34" fmla="*/ 25 w 29"/>
                <a:gd name="T35" fmla="*/ 1 h 33"/>
                <a:gd name="T36" fmla="*/ 28 w 29"/>
                <a:gd name="T37" fmla="*/ 0 h 33"/>
                <a:gd name="T38" fmla="*/ 29 w 29"/>
                <a:gd name="T39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" h="33">
                  <a:moveTo>
                    <a:pt x="29" y="1"/>
                  </a:moveTo>
                  <a:cubicBezTo>
                    <a:pt x="29" y="1"/>
                    <a:pt x="29" y="10"/>
                    <a:pt x="28" y="14"/>
                  </a:cubicBezTo>
                  <a:cubicBezTo>
                    <a:pt x="28" y="14"/>
                    <a:pt x="24" y="31"/>
                    <a:pt x="18" y="33"/>
                  </a:cubicBezTo>
                  <a:cubicBezTo>
                    <a:pt x="18" y="33"/>
                    <a:pt x="17" y="32"/>
                    <a:pt x="17" y="32"/>
                  </a:cubicBezTo>
                  <a:cubicBezTo>
                    <a:pt x="16" y="31"/>
                    <a:pt x="19" y="17"/>
                    <a:pt x="19" y="16"/>
                  </a:cubicBezTo>
                  <a:cubicBezTo>
                    <a:pt x="19" y="15"/>
                    <a:pt x="20" y="10"/>
                    <a:pt x="20" y="10"/>
                  </a:cubicBezTo>
                  <a:cubicBezTo>
                    <a:pt x="20" y="10"/>
                    <a:pt x="16" y="10"/>
                    <a:pt x="15" y="10"/>
                  </a:cubicBezTo>
                  <a:cubicBezTo>
                    <a:pt x="15" y="10"/>
                    <a:pt x="15" y="11"/>
                    <a:pt x="14" y="11"/>
                  </a:cubicBezTo>
                  <a:cubicBezTo>
                    <a:pt x="13" y="11"/>
                    <a:pt x="9" y="10"/>
                    <a:pt x="8" y="10"/>
                  </a:cubicBezTo>
                  <a:cubicBezTo>
                    <a:pt x="7" y="10"/>
                    <a:pt x="1" y="9"/>
                    <a:pt x="0" y="8"/>
                  </a:cubicBezTo>
                  <a:cubicBezTo>
                    <a:pt x="0" y="8"/>
                    <a:pt x="1" y="5"/>
                    <a:pt x="1" y="4"/>
                  </a:cubicBezTo>
                  <a:cubicBezTo>
                    <a:pt x="1" y="4"/>
                    <a:pt x="11" y="5"/>
                    <a:pt x="13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0" y="2"/>
                    <a:pt x="21" y="1"/>
                  </a:cubicBezTo>
                  <a:cubicBezTo>
                    <a:pt x="23" y="1"/>
                    <a:pt x="25" y="1"/>
                    <a:pt x="25" y="1"/>
                  </a:cubicBezTo>
                  <a:cubicBezTo>
                    <a:pt x="26" y="1"/>
                    <a:pt x="28" y="0"/>
                    <a:pt x="28" y="0"/>
                  </a:cubicBezTo>
                  <a:lnTo>
                    <a:pt x="2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733"/>
            <p:cNvSpPr>
              <a:spLocks/>
            </p:cNvSpPr>
            <p:nvPr/>
          </p:nvSpPr>
          <p:spPr bwMode="auto">
            <a:xfrm>
              <a:off x="3100388" y="-296863"/>
              <a:ext cx="217488" cy="231775"/>
            </a:xfrm>
            <a:custGeom>
              <a:avLst/>
              <a:gdLst>
                <a:gd name="T0" fmla="*/ 1 w 28"/>
                <a:gd name="T1" fmla="*/ 4 h 30"/>
                <a:gd name="T2" fmla="*/ 11 w 28"/>
                <a:gd name="T3" fmla="*/ 5 h 30"/>
                <a:gd name="T4" fmla="*/ 16 w 28"/>
                <a:gd name="T5" fmla="*/ 7 h 30"/>
                <a:gd name="T6" fmla="*/ 13 w 28"/>
                <a:gd name="T7" fmla="*/ 5 h 30"/>
                <a:gd name="T8" fmla="*/ 17 w 28"/>
                <a:gd name="T9" fmla="*/ 7 h 30"/>
                <a:gd name="T10" fmla="*/ 15 w 28"/>
                <a:gd name="T11" fmla="*/ 5 h 30"/>
                <a:gd name="T12" fmla="*/ 18 w 28"/>
                <a:gd name="T13" fmla="*/ 7 h 30"/>
                <a:gd name="T14" fmla="*/ 17 w 28"/>
                <a:gd name="T15" fmla="*/ 5 h 30"/>
                <a:gd name="T16" fmla="*/ 17 w 28"/>
                <a:gd name="T17" fmla="*/ 4 h 30"/>
                <a:gd name="T18" fmla="*/ 18 w 28"/>
                <a:gd name="T19" fmla="*/ 4 h 30"/>
                <a:gd name="T20" fmla="*/ 19 w 28"/>
                <a:gd name="T21" fmla="*/ 6 h 30"/>
                <a:gd name="T22" fmla="*/ 19 w 28"/>
                <a:gd name="T23" fmla="*/ 4 h 30"/>
                <a:gd name="T24" fmla="*/ 20 w 28"/>
                <a:gd name="T25" fmla="*/ 5 h 30"/>
                <a:gd name="T26" fmla="*/ 20 w 28"/>
                <a:gd name="T27" fmla="*/ 5 h 30"/>
                <a:gd name="T28" fmla="*/ 20 w 28"/>
                <a:gd name="T29" fmla="*/ 1 h 30"/>
                <a:gd name="T30" fmla="*/ 20 w 28"/>
                <a:gd name="T31" fmla="*/ 0 h 30"/>
                <a:gd name="T32" fmla="*/ 22 w 28"/>
                <a:gd name="T33" fmla="*/ 0 h 30"/>
                <a:gd name="T34" fmla="*/ 22 w 28"/>
                <a:gd name="T35" fmla="*/ 0 h 30"/>
                <a:gd name="T36" fmla="*/ 24 w 28"/>
                <a:gd name="T37" fmla="*/ 0 h 30"/>
                <a:gd name="T38" fmla="*/ 23 w 28"/>
                <a:gd name="T39" fmla="*/ 2 h 30"/>
                <a:gd name="T40" fmla="*/ 27 w 28"/>
                <a:gd name="T41" fmla="*/ 0 h 30"/>
                <a:gd name="T42" fmla="*/ 28 w 28"/>
                <a:gd name="T43" fmla="*/ 0 h 30"/>
                <a:gd name="T44" fmla="*/ 28 w 28"/>
                <a:gd name="T45" fmla="*/ 1 h 30"/>
                <a:gd name="T46" fmla="*/ 26 w 28"/>
                <a:gd name="T47" fmla="*/ 2 h 30"/>
                <a:gd name="T48" fmla="*/ 27 w 28"/>
                <a:gd name="T49" fmla="*/ 8 h 30"/>
                <a:gd name="T50" fmla="*/ 27 w 28"/>
                <a:gd name="T51" fmla="*/ 12 h 30"/>
                <a:gd name="T52" fmla="*/ 27 w 28"/>
                <a:gd name="T53" fmla="*/ 13 h 30"/>
                <a:gd name="T54" fmla="*/ 26 w 28"/>
                <a:gd name="T55" fmla="*/ 15 h 30"/>
                <a:gd name="T56" fmla="*/ 25 w 28"/>
                <a:gd name="T57" fmla="*/ 8 h 30"/>
                <a:gd name="T58" fmla="*/ 25 w 28"/>
                <a:gd name="T59" fmla="*/ 3 h 30"/>
                <a:gd name="T60" fmla="*/ 25 w 28"/>
                <a:gd name="T61" fmla="*/ 9 h 30"/>
                <a:gd name="T62" fmla="*/ 25 w 28"/>
                <a:gd name="T63" fmla="*/ 15 h 30"/>
                <a:gd name="T64" fmla="*/ 20 w 28"/>
                <a:gd name="T65" fmla="*/ 27 h 30"/>
                <a:gd name="T66" fmla="*/ 17 w 28"/>
                <a:gd name="T67" fmla="*/ 30 h 30"/>
                <a:gd name="T68" fmla="*/ 19 w 28"/>
                <a:gd name="T69" fmla="*/ 19 h 30"/>
                <a:gd name="T70" fmla="*/ 19 w 28"/>
                <a:gd name="T71" fmla="*/ 8 h 30"/>
                <a:gd name="T72" fmla="*/ 15 w 28"/>
                <a:gd name="T73" fmla="*/ 8 h 30"/>
                <a:gd name="T74" fmla="*/ 12 w 28"/>
                <a:gd name="T75" fmla="*/ 8 h 30"/>
                <a:gd name="T76" fmla="*/ 13 w 28"/>
                <a:gd name="T77" fmla="*/ 8 h 30"/>
                <a:gd name="T78" fmla="*/ 9 w 28"/>
                <a:gd name="T79" fmla="*/ 8 h 30"/>
                <a:gd name="T80" fmla="*/ 0 w 28"/>
                <a:gd name="T81" fmla="*/ 7 h 30"/>
                <a:gd name="T82" fmla="*/ 1 w 28"/>
                <a:gd name="T83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" h="30">
                  <a:moveTo>
                    <a:pt x="1" y="4"/>
                  </a:moveTo>
                  <a:cubicBezTo>
                    <a:pt x="2" y="3"/>
                    <a:pt x="11" y="5"/>
                    <a:pt x="11" y="5"/>
                  </a:cubicBezTo>
                  <a:cubicBezTo>
                    <a:pt x="11" y="5"/>
                    <a:pt x="15" y="8"/>
                    <a:pt x="16" y="7"/>
                  </a:cubicBezTo>
                  <a:cubicBezTo>
                    <a:pt x="16" y="7"/>
                    <a:pt x="13" y="6"/>
                    <a:pt x="13" y="5"/>
                  </a:cubicBezTo>
                  <a:cubicBezTo>
                    <a:pt x="14" y="4"/>
                    <a:pt x="17" y="7"/>
                    <a:pt x="17" y="7"/>
                  </a:cubicBezTo>
                  <a:cubicBezTo>
                    <a:pt x="17" y="7"/>
                    <a:pt x="16" y="5"/>
                    <a:pt x="15" y="5"/>
                  </a:cubicBezTo>
                  <a:cubicBezTo>
                    <a:pt x="15" y="5"/>
                    <a:pt x="17" y="4"/>
                    <a:pt x="18" y="7"/>
                  </a:cubicBezTo>
                  <a:cubicBezTo>
                    <a:pt x="18" y="7"/>
                    <a:pt x="18" y="6"/>
                    <a:pt x="17" y="5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6" y="4"/>
                    <a:pt x="17" y="4"/>
                    <a:pt x="18" y="4"/>
                  </a:cubicBezTo>
                  <a:cubicBezTo>
                    <a:pt x="19" y="5"/>
                    <a:pt x="19" y="6"/>
                    <a:pt x="19" y="6"/>
                  </a:cubicBezTo>
                  <a:cubicBezTo>
                    <a:pt x="19" y="6"/>
                    <a:pt x="19" y="4"/>
                    <a:pt x="19" y="4"/>
                  </a:cubicBezTo>
                  <a:cubicBezTo>
                    <a:pt x="19" y="4"/>
                    <a:pt x="20" y="3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8"/>
                    <a:pt x="22" y="2"/>
                    <a:pt x="20" y="1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1" y="0"/>
                    <a:pt x="21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3" y="2"/>
                    <a:pt x="23" y="2"/>
                  </a:cubicBezTo>
                  <a:cubicBezTo>
                    <a:pt x="23" y="2"/>
                    <a:pt x="26" y="1"/>
                    <a:pt x="27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7" y="1"/>
                    <a:pt x="26" y="2"/>
                    <a:pt x="26" y="2"/>
                  </a:cubicBezTo>
                  <a:cubicBezTo>
                    <a:pt x="25" y="2"/>
                    <a:pt x="27" y="4"/>
                    <a:pt x="27" y="8"/>
                  </a:cubicBezTo>
                  <a:cubicBezTo>
                    <a:pt x="27" y="9"/>
                    <a:pt x="27" y="11"/>
                    <a:pt x="27" y="12"/>
                  </a:cubicBezTo>
                  <a:cubicBezTo>
                    <a:pt x="27" y="12"/>
                    <a:pt x="27" y="13"/>
                    <a:pt x="27" y="13"/>
                  </a:cubicBezTo>
                  <a:cubicBezTo>
                    <a:pt x="27" y="13"/>
                    <a:pt x="27" y="14"/>
                    <a:pt x="26" y="15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9"/>
                    <a:pt x="25" y="15"/>
                    <a:pt x="25" y="15"/>
                  </a:cubicBezTo>
                  <a:cubicBezTo>
                    <a:pt x="24" y="16"/>
                    <a:pt x="20" y="27"/>
                    <a:pt x="20" y="27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9" y="19"/>
                    <a:pt x="19" y="19"/>
                  </a:cubicBezTo>
                  <a:cubicBezTo>
                    <a:pt x="19" y="18"/>
                    <a:pt x="19" y="8"/>
                    <a:pt x="19" y="8"/>
                  </a:cubicBezTo>
                  <a:cubicBezTo>
                    <a:pt x="19" y="8"/>
                    <a:pt x="16" y="8"/>
                    <a:pt x="15" y="8"/>
                  </a:cubicBezTo>
                  <a:cubicBezTo>
                    <a:pt x="15" y="8"/>
                    <a:pt x="13" y="8"/>
                    <a:pt x="12" y="8"/>
                  </a:cubicBezTo>
                  <a:cubicBezTo>
                    <a:pt x="12" y="8"/>
                    <a:pt x="13" y="8"/>
                    <a:pt x="13" y="8"/>
                  </a:cubicBezTo>
                  <a:cubicBezTo>
                    <a:pt x="12" y="9"/>
                    <a:pt x="10" y="8"/>
                    <a:pt x="9" y="8"/>
                  </a:cubicBezTo>
                  <a:cubicBezTo>
                    <a:pt x="8" y="8"/>
                    <a:pt x="0" y="7"/>
                    <a:pt x="0" y="7"/>
                  </a:cubicBezTo>
                  <a:cubicBezTo>
                    <a:pt x="0" y="7"/>
                    <a:pt x="0" y="4"/>
                    <a:pt x="1" y="4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734"/>
            <p:cNvSpPr>
              <a:spLocks/>
            </p:cNvSpPr>
            <p:nvPr/>
          </p:nvSpPr>
          <p:spPr bwMode="auto">
            <a:xfrm>
              <a:off x="3263900" y="160338"/>
              <a:ext cx="69850" cy="77788"/>
            </a:xfrm>
            <a:custGeom>
              <a:avLst/>
              <a:gdLst>
                <a:gd name="T0" fmla="*/ 4 w 9"/>
                <a:gd name="T1" fmla="*/ 2 h 10"/>
                <a:gd name="T2" fmla="*/ 6 w 9"/>
                <a:gd name="T3" fmla="*/ 5 h 10"/>
                <a:gd name="T4" fmla="*/ 8 w 9"/>
                <a:gd name="T5" fmla="*/ 9 h 10"/>
                <a:gd name="T6" fmla="*/ 4 w 9"/>
                <a:gd name="T7" fmla="*/ 9 h 10"/>
                <a:gd name="T8" fmla="*/ 2 w 9"/>
                <a:gd name="T9" fmla="*/ 7 h 10"/>
                <a:gd name="T10" fmla="*/ 0 w 9"/>
                <a:gd name="T11" fmla="*/ 5 h 10"/>
                <a:gd name="T12" fmla="*/ 0 w 9"/>
                <a:gd name="T13" fmla="*/ 2 h 10"/>
                <a:gd name="T14" fmla="*/ 4 w 9"/>
                <a:gd name="T15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4" y="2"/>
                  </a:moveTo>
                  <a:cubicBezTo>
                    <a:pt x="4" y="2"/>
                    <a:pt x="5" y="4"/>
                    <a:pt x="6" y="5"/>
                  </a:cubicBezTo>
                  <a:cubicBezTo>
                    <a:pt x="6" y="5"/>
                    <a:pt x="9" y="8"/>
                    <a:pt x="8" y="9"/>
                  </a:cubicBezTo>
                  <a:cubicBezTo>
                    <a:pt x="8" y="9"/>
                    <a:pt x="6" y="10"/>
                    <a:pt x="4" y="9"/>
                  </a:cubicBezTo>
                  <a:cubicBezTo>
                    <a:pt x="2" y="8"/>
                    <a:pt x="3" y="7"/>
                    <a:pt x="2" y="7"/>
                  </a:cubicBezTo>
                  <a:cubicBezTo>
                    <a:pt x="2" y="7"/>
                    <a:pt x="0" y="6"/>
                    <a:pt x="0" y="5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1" y="0"/>
                    <a:pt x="4" y="2"/>
                    <a:pt x="4" y="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735"/>
            <p:cNvSpPr>
              <a:spLocks/>
            </p:cNvSpPr>
            <p:nvPr/>
          </p:nvSpPr>
          <p:spPr bwMode="auto">
            <a:xfrm>
              <a:off x="3309938" y="160338"/>
              <a:ext cx="46038" cy="61913"/>
            </a:xfrm>
            <a:custGeom>
              <a:avLst/>
              <a:gdLst>
                <a:gd name="T0" fmla="*/ 4 w 6"/>
                <a:gd name="T1" fmla="*/ 1 h 8"/>
                <a:gd name="T2" fmla="*/ 5 w 6"/>
                <a:gd name="T3" fmla="*/ 4 h 8"/>
                <a:gd name="T4" fmla="*/ 5 w 6"/>
                <a:gd name="T5" fmla="*/ 7 h 8"/>
                <a:gd name="T6" fmla="*/ 1 w 6"/>
                <a:gd name="T7" fmla="*/ 7 h 8"/>
                <a:gd name="T8" fmla="*/ 1 w 6"/>
                <a:gd name="T9" fmla="*/ 4 h 8"/>
                <a:gd name="T10" fmla="*/ 1 w 6"/>
                <a:gd name="T11" fmla="*/ 0 h 8"/>
                <a:gd name="T12" fmla="*/ 4 w 6"/>
                <a:gd name="T13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8">
                  <a:moveTo>
                    <a:pt x="4" y="1"/>
                  </a:moveTo>
                  <a:cubicBezTo>
                    <a:pt x="4" y="1"/>
                    <a:pt x="4" y="3"/>
                    <a:pt x="5" y="4"/>
                  </a:cubicBezTo>
                  <a:cubicBezTo>
                    <a:pt x="5" y="4"/>
                    <a:pt x="6" y="7"/>
                    <a:pt x="5" y="7"/>
                  </a:cubicBezTo>
                  <a:cubicBezTo>
                    <a:pt x="5" y="7"/>
                    <a:pt x="1" y="8"/>
                    <a:pt x="1" y="7"/>
                  </a:cubicBezTo>
                  <a:cubicBezTo>
                    <a:pt x="0" y="6"/>
                    <a:pt x="1" y="4"/>
                    <a:pt x="1" y="4"/>
                  </a:cubicBezTo>
                  <a:cubicBezTo>
                    <a:pt x="1" y="4"/>
                    <a:pt x="1" y="1"/>
                    <a:pt x="1" y="0"/>
                  </a:cubicBezTo>
                  <a:cubicBezTo>
                    <a:pt x="1" y="0"/>
                    <a:pt x="3" y="0"/>
                    <a:pt x="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736"/>
            <p:cNvSpPr>
              <a:spLocks/>
            </p:cNvSpPr>
            <p:nvPr/>
          </p:nvSpPr>
          <p:spPr bwMode="auto">
            <a:xfrm>
              <a:off x="3309938" y="-95250"/>
              <a:ext cx="93663" cy="239713"/>
            </a:xfrm>
            <a:custGeom>
              <a:avLst/>
              <a:gdLst>
                <a:gd name="T0" fmla="*/ 3 w 12"/>
                <a:gd name="T1" fmla="*/ 19 h 31"/>
                <a:gd name="T2" fmla="*/ 3 w 12"/>
                <a:gd name="T3" fmla="*/ 13 h 31"/>
                <a:gd name="T4" fmla="*/ 5 w 12"/>
                <a:gd name="T5" fmla="*/ 18 h 31"/>
                <a:gd name="T6" fmla="*/ 5 w 12"/>
                <a:gd name="T7" fmla="*/ 12 h 31"/>
                <a:gd name="T8" fmla="*/ 8 w 12"/>
                <a:gd name="T9" fmla="*/ 8 h 31"/>
                <a:gd name="T10" fmla="*/ 10 w 12"/>
                <a:gd name="T11" fmla="*/ 2 h 31"/>
                <a:gd name="T12" fmla="*/ 10 w 12"/>
                <a:gd name="T13" fmla="*/ 0 h 31"/>
                <a:gd name="T14" fmla="*/ 10 w 12"/>
                <a:gd name="T15" fmla="*/ 0 h 31"/>
                <a:gd name="T16" fmla="*/ 11 w 12"/>
                <a:gd name="T17" fmla="*/ 2 h 31"/>
                <a:gd name="T18" fmla="*/ 11 w 12"/>
                <a:gd name="T19" fmla="*/ 4 h 31"/>
                <a:gd name="T20" fmla="*/ 7 w 12"/>
                <a:gd name="T21" fmla="*/ 14 h 31"/>
                <a:gd name="T22" fmla="*/ 3 w 12"/>
                <a:gd name="T23" fmla="*/ 28 h 31"/>
                <a:gd name="T24" fmla="*/ 1 w 12"/>
                <a:gd name="T25" fmla="*/ 31 h 31"/>
                <a:gd name="T26" fmla="*/ 3 w 12"/>
                <a:gd name="T27" fmla="*/ 27 h 31"/>
                <a:gd name="T28" fmla="*/ 1 w 12"/>
                <a:gd name="T29" fmla="*/ 29 h 31"/>
                <a:gd name="T30" fmla="*/ 2 w 12"/>
                <a:gd name="T31" fmla="*/ 25 h 31"/>
                <a:gd name="T32" fmla="*/ 3 w 12"/>
                <a:gd name="T33" fmla="*/ 1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" h="31">
                  <a:moveTo>
                    <a:pt x="3" y="19"/>
                  </a:moveTo>
                  <a:cubicBezTo>
                    <a:pt x="3" y="18"/>
                    <a:pt x="3" y="13"/>
                    <a:pt x="3" y="13"/>
                  </a:cubicBezTo>
                  <a:cubicBezTo>
                    <a:pt x="3" y="13"/>
                    <a:pt x="3" y="18"/>
                    <a:pt x="5" y="18"/>
                  </a:cubicBezTo>
                  <a:cubicBezTo>
                    <a:pt x="6" y="18"/>
                    <a:pt x="5" y="13"/>
                    <a:pt x="5" y="12"/>
                  </a:cubicBezTo>
                  <a:cubicBezTo>
                    <a:pt x="5" y="11"/>
                    <a:pt x="8" y="8"/>
                    <a:pt x="8" y="8"/>
                  </a:cubicBezTo>
                  <a:cubicBezTo>
                    <a:pt x="9" y="7"/>
                    <a:pt x="10" y="3"/>
                    <a:pt x="10" y="2"/>
                  </a:cubicBezTo>
                  <a:cubicBezTo>
                    <a:pt x="9" y="2"/>
                    <a:pt x="10" y="1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1"/>
                    <a:pt x="11" y="2"/>
                  </a:cubicBezTo>
                  <a:cubicBezTo>
                    <a:pt x="11" y="2"/>
                    <a:pt x="12" y="3"/>
                    <a:pt x="11" y="4"/>
                  </a:cubicBezTo>
                  <a:cubicBezTo>
                    <a:pt x="10" y="4"/>
                    <a:pt x="8" y="12"/>
                    <a:pt x="7" y="14"/>
                  </a:cubicBezTo>
                  <a:cubicBezTo>
                    <a:pt x="7" y="17"/>
                    <a:pt x="3" y="28"/>
                    <a:pt x="3" y="28"/>
                  </a:cubicBezTo>
                  <a:cubicBezTo>
                    <a:pt x="2" y="30"/>
                    <a:pt x="1" y="31"/>
                    <a:pt x="1" y="31"/>
                  </a:cubicBezTo>
                  <a:cubicBezTo>
                    <a:pt x="2" y="30"/>
                    <a:pt x="3" y="27"/>
                    <a:pt x="3" y="27"/>
                  </a:cubicBezTo>
                  <a:cubicBezTo>
                    <a:pt x="2" y="27"/>
                    <a:pt x="1" y="29"/>
                    <a:pt x="1" y="29"/>
                  </a:cubicBezTo>
                  <a:cubicBezTo>
                    <a:pt x="0" y="28"/>
                    <a:pt x="1" y="25"/>
                    <a:pt x="2" y="25"/>
                  </a:cubicBezTo>
                  <a:cubicBezTo>
                    <a:pt x="2" y="24"/>
                    <a:pt x="4" y="20"/>
                    <a:pt x="3" y="1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737"/>
            <p:cNvSpPr>
              <a:spLocks/>
            </p:cNvSpPr>
            <p:nvPr/>
          </p:nvSpPr>
          <p:spPr bwMode="auto">
            <a:xfrm>
              <a:off x="3325813" y="-296863"/>
              <a:ext cx="30163" cy="155575"/>
            </a:xfrm>
            <a:custGeom>
              <a:avLst/>
              <a:gdLst>
                <a:gd name="T0" fmla="*/ 4 w 4"/>
                <a:gd name="T1" fmla="*/ 18 h 20"/>
                <a:gd name="T2" fmla="*/ 2 w 4"/>
                <a:gd name="T3" fmla="*/ 20 h 20"/>
                <a:gd name="T4" fmla="*/ 0 w 4"/>
                <a:gd name="T5" fmla="*/ 18 h 20"/>
                <a:gd name="T6" fmla="*/ 0 w 4"/>
                <a:gd name="T7" fmla="*/ 5 h 20"/>
                <a:gd name="T8" fmla="*/ 1 w 4"/>
                <a:gd name="T9" fmla="*/ 3 h 20"/>
                <a:gd name="T10" fmla="*/ 1 w 4"/>
                <a:gd name="T11" fmla="*/ 2 h 20"/>
                <a:gd name="T12" fmla="*/ 2 w 4"/>
                <a:gd name="T13" fmla="*/ 1 h 20"/>
                <a:gd name="T14" fmla="*/ 3 w 4"/>
                <a:gd name="T15" fmla="*/ 3 h 20"/>
                <a:gd name="T16" fmla="*/ 4 w 4"/>
                <a:gd name="T17" fmla="*/ 4 h 20"/>
                <a:gd name="T18" fmla="*/ 4 w 4"/>
                <a:gd name="T19" fmla="*/ 1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20">
                  <a:moveTo>
                    <a:pt x="4" y="18"/>
                  </a:moveTo>
                  <a:cubicBezTo>
                    <a:pt x="2" y="20"/>
                    <a:pt x="2" y="20"/>
                    <a:pt x="2" y="2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5"/>
                    <a:pt x="0" y="5"/>
                  </a:cubicBezTo>
                  <a:cubicBezTo>
                    <a:pt x="0" y="4"/>
                    <a:pt x="1" y="3"/>
                    <a:pt x="1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0"/>
                    <a:pt x="2" y="1"/>
                  </a:cubicBezTo>
                  <a:cubicBezTo>
                    <a:pt x="3" y="1"/>
                    <a:pt x="3" y="3"/>
                    <a:pt x="3" y="3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4" y="18"/>
                  </a:ln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738"/>
            <p:cNvSpPr>
              <a:spLocks/>
            </p:cNvSpPr>
            <p:nvPr/>
          </p:nvSpPr>
          <p:spPr bwMode="auto">
            <a:xfrm>
              <a:off x="3062288" y="-296863"/>
              <a:ext cx="14288" cy="15875"/>
            </a:xfrm>
            <a:custGeom>
              <a:avLst/>
              <a:gdLst>
                <a:gd name="T0" fmla="*/ 2 w 2"/>
                <a:gd name="T1" fmla="*/ 2 h 2"/>
                <a:gd name="T2" fmla="*/ 0 w 2"/>
                <a:gd name="T3" fmla="*/ 1 h 2"/>
                <a:gd name="T4" fmla="*/ 1 w 2"/>
                <a:gd name="T5" fmla="*/ 0 h 2"/>
                <a:gd name="T6" fmla="*/ 2 w 2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2" y="2"/>
                    <a:pt x="1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2" y="2"/>
                  </a:lnTo>
                  <a:close/>
                </a:path>
              </a:pathLst>
            </a:custGeom>
            <a:solidFill>
              <a:srgbClr val="EBB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739"/>
            <p:cNvSpPr>
              <a:spLocks/>
            </p:cNvSpPr>
            <p:nvPr/>
          </p:nvSpPr>
          <p:spPr bwMode="auto">
            <a:xfrm>
              <a:off x="3062288" y="-312738"/>
              <a:ext cx="14288" cy="15875"/>
            </a:xfrm>
            <a:custGeom>
              <a:avLst/>
              <a:gdLst>
                <a:gd name="T0" fmla="*/ 9 w 9"/>
                <a:gd name="T1" fmla="*/ 10 h 10"/>
                <a:gd name="T2" fmla="*/ 4 w 9"/>
                <a:gd name="T3" fmla="*/ 5 h 10"/>
                <a:gd name="T4" fmla="*/ 0 w 9"/>
                <a:gd name="T5" fmla="*/ 0 h 10"/>
                <a:gd name="T6" fmla="*/ 4 w 9"/>
                <a:gd name="T7" fmla="*/ 5 h 10"/>
                <a:gd name="T8" fmla="*/ 9 w 9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9" y="10"/>
                  </a:moveTo>
                  <a:lnTo>
                    <a:pt x="4" y="5"/>
                  </a:lnTo>
                  <a:lnTo>
                    <a:pt x="0" y="0"/>
                  </a:lnTo>
                  <a:lnTo>
                    <a:pt x="4" y="5"/>
                  </a:lnTo>
                  <a:lnTo>
                    <a:pt x="9" y="10"/>
                  </a:lnTo>
                  <a:close/>
                </a:path>
              </a:pathLst>
            </a:custGeom>
            <a:solidFill>
              <a:srgbClr val="EBB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" name="组合 65"/>
          <p:cNvGrpSpPr/>
          <p:nvPr/>
        </p:nvGrpSpPr>
        <p:grpSpPr>
          <a:xfrm flipH="1">
            <a:off x="6000282" y="1251435"/>
            <a:ext cx="1943567" cy="2787165"/>
            <a:chOff x="4002347" y="2299476"/>
            <a:chExt cx="1600757" cy="2332073"/>
          </a:xfrm>
          <a:effectLst>
            <a:outerShdw blurRad="1016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7" name="Freeform 54"/>
            <p:cNvSpPr>
              <a:spLocks/>
            </p:cNvSpPr>
            <p:nvPr/>
          </p:nvSpPr>
          <p:spPr bwMode="auto">
            <a:xfrm>
              <a:off x="4634084" y="4105816"/>
              <a:ext cx="415447" cy="523592"/>
            </a:xfrm>
            <a:custGeom>
              <a:avLst/>
              <a:gdLst>
                <a:gd name="T0" fmla="*/ 164 w 164"/>
                <a:gd name="T1" fmla="*/ 71 h 207"/>
                <a:gd name="T2" fmla="*/ 68 w 164"/>
                <a:gd name="T3" fmla="*/ 8 h 207"/>
                <a:gd name="T4" fmla="*/ 65 w 164"/>
                <a:gd name="T5" fmla="*/ 18 h 207"/>
                <a:gd name="T6" fmla="*/ 61 w 164"/>
                <a:gd name="T7" fmla="*/ 30 h 207"/>
                <a:gd name="T8" fmla="*/ 57 w 164"/>
                <a:gd name="T9" fmla="*/ 38 h 207"/>
                <a:gd name="T10" fmla="*/ 52 w 164"/>
                <a:gd name="T11" fmla="*/ 49 h 207"/>
                <a:gd name="T12" fmla="*/ 47 w 164"/>
                <a:gd name="T13" fmla="*/ 58 h 207"/>
                <a:gd name="T14" fmla="*/ 38 w 164"/>
                <a:gd name="T15" fmla="*/ 70 h 207"/>
                <a:gd name="T16" fmla="*/ 32 w 164"/>
                <a:gd name="T17" fmla="*/ 78 h 207"/>
                <a:gd name="T18" fmla="*/ 20 w 164"/>
                <a:gd name="T19" fmla="*/ 91 h 207"/>
                <a:gd name="T20" fmla="*/ 11 w 164"/>
                <a:gd name="T21" fmla="*/ 101 h 207"/>
                <a:gd name="T22" fmla="*/ 4 w 164"/>
                <a:gd name="T23" fmla="*/ 107 h 207"/>
                <a:gd name="T24" fmla="*/ 4 w 164"/>
                <a:gd name="T25" fmla="*/ 107 h 207"/>
                <a:gd name="T26" fmla="*/ 3 w 164"/>
                <a:gd name="T27" fmla="*/ 108 h 207"/>
                <a:gd name="T28" fmla="*/ 2 w 164"/>
                <a:gd name="T29" fmla="*/ 109 h 207"/>
                <a:gd name="T30" fmla="*/ 2 w 164"/>
                <a:gd name="T31" fmla="*/ 109 h 207"/>
                <a:gd name="T32" fmla="*/ 2 w 164"/>
                <a:gd name="T33" fmla="*/ 110 h 207"/>
                <a:gd name="T34" fmla="*/ 1 w 164"/>
                <a:gd name="T35" fmla="*/ 110 h 207"/>
                <a:gd name="T36" fmla="*/ 1 w 164"/>
                <a:gd name="T37" fmla="*/ 111 h 207"/>
                <a:gd name="T38" fmla="*/ 1 w 164"/>
                <a:gd name="T39" fmla="*/ 112 h 207"/>
                <a:gd name="T40" fmla="*/ 0 w 164"/>
                <a:gd name="T41" fmla="*/ 115 h 207"/>
                <a:gd name="T42" fmla="*/ 1 w 164"/>
                <a:gd name="T43" fmla="*/ 116 h 207"/>
                <a:gd name="T44" fmla="*/ 2 w 164"/>
                <a:gd name="T45" fmla="*/ 119 h 207"/>
                <a:gd name="T46" fmla="*/ 87 w 164"/>
                <a:gd name="T47" fmla="*/ 207 h 207"/>
                <a:gd name="T48" fmla="*/ 86 w 164"/>
                <a:gd name="T49" fmla="*/ 206 h 207"/>
                <a:gd name="T50" fmla="*/ 86 w 164"/>
                <a:gd name="T51" fmla="*/ 202 h 207"/>
                <a:gd name="T52" fmla="*/ 87 w 164"/>
                <a:gd name="T53" fmla="*/ 196 h 207"/>
                <a:gd name="T54" fmla="*/ 91 w 164"/>
                <a:gd name="T55" fmla="*/ 192 h 207"/>
                <a:gd name="T56" fmla="*/ 95 w 164"/>
                <a:gd name="T57" fmla="*/ 188 h 207"/>
                <a:gd name="T58" fmla="*/ 101 w 164"/>
                <a:gd name="T59" fmla="*/ 183 h 207"/>
                <a:gd name="T60" fmla="*/ 107 w 164"/>
                <a:gd name="T61" fmla="*/ 175 h 207"/>
                <a:gd name="T62" fmla="*/ 115 w 164"/>
                <a:gd name="T63" fmla="*/ 167 h 207"/>
                <a:gd name="T64" fmla="*/ 121 w 164"/>
                <a:gd name="T65" fmla="*/ 160 h 207"/>
                <a:gd name="T66" fmla="*/ 125 w 164"/>
                <a:gd name="T67" fmla="*/ 155 h 207"/>
                <a:gd name="T68" fmla="*/ 128 w 164"/>
                <a:gd name="T69" fmla="*/ 150 h 207"/>
                <a:gd name="T70" fmla="*/ 133 w 164"/>
                <a:gd name="T71" fmla="*/ 142 h 207"/>
                <a:gd name="T72" fmla="*/ 138 w 164"/>
                <a:gd name="T73" fmla="*/ 135 h 207"/>
                <a:gd name="T74" fmla="*/ 142 w 164"/>
                <a:gd name="T75" fmla="*/ 128 h 207"/>
                <a:gd name="T76" fmla="*/ 145 w 164"/>
                <a:gd name="T77" fmla="*/ 124 h 207"/>
                <a:gd name="T78" fmla="*/ 148 w 164"/>
                <a:gd name="T79" fmla="*/ 117 h 207"/>
                <a:gd name="T80" fmla="*/ 151 w 164"/>
                <a:gd name="T81" fmla="*/ 111 h 207"/>
                <a:gd name="T82" fmla="*/ 154 w 164"/>
                <a:gd name="T83" fmla="*/ 105 h 207"/>
                <a:gd name="T84" fmla="*/ 156 w 164"/>
                <a:gd name="T85" fmla="*/ 98 h 207"/>
                <a:gd name="T86" fmla="*/ 159 w 164"/>
                <a:gd name="T87" fmla="*/ 92 h 207"/>
                <a:gd name="T88" fmla="*/ 161 w 164"/>
                <a:gd name="T89" fmla="*/ 85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64" h="207">
                  <a:moveTo>
                    <a:pt x="163" y="78"/>
                  </a:moveTo>
                  <a:cubicBezTo>
                    <a:pt x="163" y="78"/>
                    <a:pt x="163" y="78"/>
                    <a:pt x="163" y="78"/>
                  </a:cubicBezTo>
                  <a:cubicBezTo>
                    <a:pt x="163" y="76"/>
                    <a:pt x="164" y="73"/>
                    <a:pt x="164" y="71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70" y="2"/>
                    <a:pt x="69" y="4"/>
                    <a:pt x="69" y="6"/>
                  </a:cubicBezTo>
                  <a:cubicBezTo>
                    <a:pt x="69" y="6"/>
                    <a:pt x="68" y="7"/>
                    <a:pt x="68" y="8"/>
                  </a:cubicBezTo>
                  <a:cubicBezTo>
                    <a:pt x="68" y="9"/>
                    <a:pt x="68" y="10"/>
                    <a:pt x="67" y="12"/>
                  </a:cubicBezTo>
                  <a:cubicBezTo>
                    <a:pt x="67" y="13"/>
                    <a:pt x="67" y="13"/>
                    <a:pt x="66" y="14"/>
                  </a:cubicBezTo>
                  <a:cubicBezTo>
                    <a:pt x="66" y="16"/>
                    <a:pt x="66" y="17"/>
                    <a:pt x="65" y="18"/>
                  </a:cubicBezTo>
                  <a:cubicBezTo>
                    <a:pt x="65" y="19"/>
                    <a:pt x="65" y="20"/>
                    <a:pt x="64" y="21"/>
                  </a:cubicBezTo>
                  <a:cubicBezTo>
                    <a:pt x="64" y="22"/>
                    <a:pt x="64" y="23"/>
                    <a:pt x="63" y="24"/>
                  </a:cubicBezTo>
                  <a:cubicBezTo>
                    <a:pt x="62" y="26"/>
                    <a:pt x="62" y="28"/>
                    <a:pt x="61" y="30"/>
                  </a:cubicBezTo>
                  <a:cubicBezTo>
                    <a:pt x="61" y="30"/>
                    <a:pt x="61" y="30"/>
                    <a:pt x="61" y="30"/>
                  </a:cubicBezTo>
                  <a:cubicBezTo>
                    <a:pt x="60" y="32"/>
                    <a:pt x="59" y="34"/>
                    <a:pt x="58" y="36"/>
                  </a:cubicBezTo>
                  <a:cubicBezTo>
                    <a:pt x="58" y="37"/>
                    <a:pt x="58" y="37"/>
                    <a:pt x="57" y="38"/>
                  </a:cubicBezTo>
                  <a:cubicBezTo>
                    <a:pt x="57" y="39"/>
                    <a:pt x="56" y="41"/>
                    <a:pt x="55" y="42"/>
                  </a:cubicBezTo>
                  <a:cubicBezTo>
                    <a:pt x="55" y="43"/>
                    <a:pt x="55" y="44"/>
                    <a:pt x="54" y="44"/>
                  </a:cubicBezTo>
                  <a:cubicBezTo>
                    <a:pt x="53" y="46"/>
                    <a:pt x="53" y="47"/>
                    <a:pt x="52" y="49"/>
                  </a:cubicBezTo>
                  <a:cubicBezTo>
                    <a:pt x="52" y="49"/>
                    <a:pt x="51" y="50"/>
                    <a:pt x="51" y="50"/>
                  </a:cubicBezTo>
                  <a:cubicBezTo>
                    <a:pt x="50" y="52"/>
                    <a:pt x="49" y="54"/>
                    <a:pt x="47" y="56"/>
                  </a:cubicBezTo>
                  <a:cubicBezTo>
                    <a:pt x="47" y="57"/>
                    <a:pt x="47" y="57"/>
                    <a:pt x="47" y="58"/>
                  </a:cubicBezTo>
                  <a:cubicBezTo>
                    <a:pt x="46" y="59"/>
                    <a:pt x="44" y="61"/>
                    <a:pt x="43" y="63"/>
                  </a:cubicBezTo>
                  <a:cubicBezTo>
                    <a:pt x="43" y="63"/>
                    <a:pt x="43" y="64"/>
                    <a:pt x="42" y="64"/>
                  </a:cubicBezTo>
                  <a:cubicBezTo>
                    <a:pt x="41" y="66"/>
                    <a:pt x="40" y="68"/>
                    <a:pt x="38" y="70"/>
                  </a:cubicBezTo>
                  <a:cubicBezTo>
                    <a:pt x="38" y="71"/>
                    <a:pt x="37" y="71"/>
                    <a:pt x="37" y="71"/>
                  </a:cubicBezTo>
                  <a:cubicBezTo>
                    <a:pt x="36" y="73"/>
                    <a:pt x="34" y="75"/>
                    <a:pt x="33" y="77"/>
                  </a:cubicBezTo>
                  <a:cubicBezTo>
                    <a:pt x="32" y="77"/>
                    <a:pt x="32" y="78"/>
                    <a:pt x="32" y="78"/>
                  </a:cubicBezTo>
                  <a:cubicBezTo>
                    <a:pt x="30" y="80"/>
                    <a:pt x="28" y="82"/>
                    <a:pt x="27" y="84"/>
                  </a:cubicBezTo>
                  <a:cubicBezTo>
                    <a:pt x="26" y="85"/>
                    <a:pt x="26" y="85"/>
                    <a:pt x="25" y="86"/>
                  </a:cubicBezTo>
                  <a:cubicBezTo>
                    <a:pt x="23" y="88"/>
                    <a:pt x="22" y="90"/>
                    <a:pt x="20" y="91"/>
                  </a:cubicBezTo>
                  <a:cubicBezTo>
                    <a:pt x="20" y="92"/>
                    <a:pt x="19" y="92"/>
                    <a:pt x="19" y="92"/>
                  </a:cubicBezTo>
                  <a:cubicBezTo>
                    <a:pt x="17" y="95"/>
                    <a:pt x="15" y="97"/>
                    <a:pt x="13" y="99"/>
                  </a:cubicBezTo>
                  <a:cubicBezTo>
                    <a:pt x="12" y="99"/>
                    <a:pt x="12" y="100"/>
                    <a:pt x="11" y="101"/>
                  </a:cubicBezTo>
                  <a:cubicBezTo>
                    <a:pt x="9" y="103"/>
                    <a:pt x="6" y="105"/>
                    <a:pt x="4" y="107"/>
                  </a:cubicBezTo>
                  <a:cubicBezTo>
                    <a:pt x="4" y="107"/>
                    <a:pt x="4" y="107"/>
                    <a:pt x="4" y="107"/>
                  </a:cubicBezTo>
                  <a:cubicBezTo>
                    <a:pt x="4" y="107"/>
                    <a:pt x="4" y="107"/>
                    <a:pt x="4" y="107"/>
                  </a:cubicBezTo>
                  <a:cubicBezTo>
                    <a:pt x="4" y="107"/>
                    <a:pt x="4" y="107"/>
                    <a:pt x="4" y="107"/>
                  </a:cubicBezTo>
                  <a:cubicBezTo>
                    <a:pt x="4" y="107"/>
                    <a:pt x="4" y="107"/>
                    <a:pt x="4" y="107"/>
                  </a:cubicBezTo>
                  <a:cubicBezTo>
                    <a:pt x="4" y="107"/>
                    <a:pt x="4" y="107"/>
                    <a:pt x="4" y="107"/>
                  </a:cubicBezTo>
                  <a:cubicBezTo>
                    <a:pt x="4" y="107"/>
                    <a:pt x="4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9"/>
                  </a:cubicBezTo>
                  <a:cubicBezTo>
                    <a:pt x="3" y="109"/>
                    <a:pt x="3" y="109"/>
                    <a:pt x="2" y="109"/>
                  </a:cubicBezTo>
                  <a:cubicBezTo>
                    <a:pt x="2" y="109"/>
                    <a:pt x="2" y="109"/>
                    <a:pt x="2" y="109"/>
                  </a:cubicBezTo>
                  <a:cubicBezTo>
                    <a:pt x="2" y="109"/>
                    <a:pt x="2" y="109"/>
                    <a:pt x="2" y="109"/>
                  </a:cubicBezTo>
                  <a:cubicBezTo>
                    <a:pt x="2" y="109"/>
                    <a:pt x="2" y="109"/>
                    <a:pt x="2" y="109"/>
                  </a:cubicBezTo>
                  <a:cubicBezTo>
                    <a:pt x="2" y="109"/>
                    <a:pt x="2" y="109"/>
                    <a:pt x="2" y="109"/>
                  </a:cubicBezTo>
                  <a:cubicBezTo>
                    <a:pt x="2" y="109"/>
                    <a:pt x="2" y="109"/>
                    <a:pt x="2" y="109"/>
                  </a:cubicBezTo>
                  <a:cubicBezTo>
                    <a:pt x="2" y="109"/>
                    <a:pt x="2" y="109"/>
                    <a:pt x="2" y="110"/>
                  </a:cubicBezTo>
                  <a:cubicBezTo>
                    <a:pt x="2" y="110"/>
                    <a:pt x="2" y="110"/>
                    <a:pt x="2" y="110"/>
                  </a:cubicBezTo>
                  <a:cubicBezTo>
                    <a:pt x="2" y="110"/>
                    <a:pt x="2" y="110"/>
                    <a:pt x="2" y="110"/>
                  </a:cubicBezTo>
                  <a:cubicBezTo>
                    <a:pt x="2" y="110"/>
                    <a:pt x="2" y="110"/>
                    <a:pt x="1" y="110"/>
                  </a:cubicBezTo>
                  <a:cubicBezTo>
                    <a:pt x="1" y="110"/>
                    <a:pt x="1" y="111"/>
                    <a:pt x="1" y="111"/>
                  </a:cubicBezTo>
                  <a:cubicBezTo>
                    <a:pt x="1" y="111"/>
                    <a:pt x="1" y="111"/>
                    <a:pt x="1" y="111"/>
                  </a:cubicBezTo>
                  <a:cubicBezTo>
                    <a:pt x="1" y="111"/>
                    <a:pt x="1" y="111"/>
                    <a:pt x="1" y="111"/>
                  </a:cubicBezTo>
                  <a:cubicBezTo>
                    <a:pt x="1" y="112"/>
                    <a:pt x="1" y="112"/>
                    <a:pt x="1" y="112"/>
                  </a:cubicBezTo>
                  <a:cubicBezTo>
                    <a:pt x="1" y="112"/>
                    <a:pt x="1" y="112"/>
                    <a:pt x="1" y="112"/>
                  </a:cubicBezTo>
                  <a:cubicBezTo>
                    <a:pt x="1" y="112"/>
                    <a:pt x="1" y="112"/>
                    <a:pt x="1" y="112"/>
                  </a:cubicBezTo>
                  <a:cubicBezTo>
                    <a:pt x="1" y="113"/>
                    <a:pt x="1" y="113"/>
                    <a:pt x="1" y="113"/>
                  </a:cubicBezTo>
                  <a:cubicBezTo>
                    <a:pt x="1" y="114"/>
                    <a:pt x="0" y="114"/>
                    <a:pt x="0" y="115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15"/>
                    <a:pt x="1" y="115"/>
                    <a:pt x="1" y="115"/>
                  </a:cubicBezTo>
                  <a:cubicBezTo>
                    <a:pt x="1" y="116"/>
                    <a:pt x="1" y="116"/>
                    <a:pt x="1" y="116"/>
                  </a:cubicBezTo>
                  <a:cubicBezTo>
                    <a:pt x="1" y="117"/>
                    <a:pt x="1" y="117"/>
                    <a:pt x="1" y="118"/>
                  </a:cubicBezTo>
                  <a:cubicBezTo>
                    <a:pt x="1" y="118"/>
                    <a:pt x="1" y="118"/>
                    <a:pt x="1" y="118"/>
                  </a:cubicBezTo>
                  <a:cubicBezTo>
                    <a:pt x="1" y="118"/>
                    <a:pt x="2" y="118"/>
                    <a:pt x="2" y="119"/>
                  </a:cubicBezTo>
                  <a:cubicBezTo>
                    <a:pt x="2" y="119"/>
                    <a:pt x="2" y="119"/>
                    <a:pt x="2" y="119"/>
                  </a:cubicBezTo>
                  <a:cubicBezTo>
                    <a:pt x="2" y="119"/>
                    <a:pt x="2" y="119"/>
                    <a:pt x="2" y="119"/>
                  </a:cubicBezTo>
                  <a:cubicBezTo>
                    <a:pt x="31" y="149"/>
                    <a:pt x="59" y="178"/>
                    <a:pt x="87" y="207"/>
                  </a:cubicBezTo>
                  <a:cubicBezTo>
                    <a:pt x="87" y="207"/>
                    <a:pt x="87" y="207"/>
                    <a:pt x="87" y="207"/>
                  </a:cubicBezTo>
                  <a:cubicBezTo>
                    <a:pt x="87" y="206"/>
                    <a:pt x="87" y="206"/>
                    <a:pt x="87" y="206"/>
                  </a:cubicBezTo>
                  <a:cubicBezTo>
                    <a:pt x="87" y="206"/>
                    <a:pt x="87" y="206"/>
                    <a:pt x="86" y="206"/>
                  </a:cubicBezTo>
                  <a:cubicBezTo>
                    <a:pt x="86" y="206"/>
                    <a:pt x="86" y="205"/>
                    <a:pt x="86" y="205"/>
                  </a:cubicBezTo>
                  <a:cubicBezTo>
                    <a:pt x="86" y="204"/>
                    <a:pt x="86" y="203"/>
                    <a:pt x="86" y="203"/>
                  </a:cubicBezTo>
                  <a:cubicBezTo>
                    <a:pt x="86" y="202"/>
                    <a:pt x="86" y="202"/>
                    <a:pt x="86" y="202"/>
                  </a:cubicBezTo>
                  <a:cubicBezTo>
                    <a:pt x="86" y="201"/>
                    <a:pt x="86" y="200"/>
                    <a:pt x="86" y="199"/>
                  </a:cubicBezTo>
                  <a:cubicBezTo>
                    <a:pt x="86" y="199"/>
                    <a:pt x="86" y="199"/>
                    <a:pt x="86" y="199"/>
                  </a:cubicBezTo>
                  <a:cubicBezTo>
                    <a:pt x="86" y="198"/>
                    <a:pt x="87" y="197"/>
                    <a:pt x="87" y="196"/>
                  </a:cubicBezTo>
                  <a:cubicBezTo>
                    <a:pt x="87" y="196"/>
                    <a:pt x="87" y="196"/>
                    <a:pt x="87" y="196"/>
                  </a:cubicBezTo>
                  <a:cubicBezTo>
                    <a:pt x="88" y="195"/>
                    <a:pt x="89" y="194"/>
                    <a:pt x="90" y="193"/>
                  </a:cubicBezTo>
                  <a:cubicBezTo>
                    <a:pt x="90" y="193"/>
                    <a:pt x="91" y="192"/>
                    <a:pt x="91" y="192"/>
                  </a:cubicBezTo>
                  <a:cubicBezTo>
                    <a:pt x="91" y="192"/>
                    <a:pt x="92" y="191"/>
                    <a:pt x="92" y="191"/>
                  </a:cubicBezTo>
                  <a:cubicBezTo>
                    <a:pt x="93" y="190"/>
                    <a:pt x="93" y="190"/>
                    <a:pt x="93" y="190"/>
                  </a:cubicBezTo>
                  <a:cubicBezTo>
                    <a:pt x="94" y="189"/>
                    <a:pt x="94" y="189"/>
                    <a:pt x="95" y="188"/>
                  </a:cubicBezTo>
                  <a:cubicBezTo>
                    <a:pt x="96" y="187"/>
                    <a:pt x="96" y="187"/>
                    <a:pt x="97" y="186"/>
                  </a:cubicBezTo>
                  <a:cubicBezTo>
                    <a:pt x="98" y="185"/>
                    <a:pt x="99" y="184"/>
                    <a:pt x="99" y="184"/>
                  </a:cubicBezTo>
                  <a:cubicBezTo>
                    <a:pt x="100" y="183"/>
                    <a:pt x="100" y="183"/>
                    <a:pt x="101" y="183"/>
                  </a:cubicBezTo>
                  <a:cubicBezTo>
                    <a:pt x="102" y="181"/>
                    <a:pt x="104" y="179"/>
                    <a:pt x="106" y="177"/>
                  </a:cubicBezTo>
                  <a:cubicBezTo>
                    <a:pt x="106" y="177"/>
                    <a:pt x="106" y="177"/>
                    <a:pt x="106" y="176"/>
                  </a:cubicBezTo>
                  <a:cubicBezTo>
                    <a:pt x="107" y="176"/>
                    <a:pt x="107" y="176"/>
                    <a:pt x="107" y="175"/>
                  </a:cubicBezTo>
                  <a:cubicBezTo>
                    <a:pt x="109" y="174"/>
                    <a:pt x="110" y="172"/>
                    <a:pt x="111" y="171"/>
                  </a:cubicBezTo>
                  <a:cubicBezTo>
                    <a:pt x="112" y="170"/>
                    <a:pt x="113" y="170"/>
                    <a:pt x="113" y="169"/>
                  </a:cubicBezTo>
                  <a:cubicBezTo>
                    <a:pt x="114" y="168"/>
                    <a:pt x="114" y="168"/>
                    <a:pt x="115" y="167"/>
                  </a:cubicBezTo>
                  <a:cubicBezTo>
                    <a:pt x="115" y="166"/>
                    <a:pt x="116" y="166"/>
                    <a:pt x="116" y="165"/>
                  </a:cubicBezTo>
                  <a:cubicBezTo>
                    <a:pt x="118" y="164"/>
                    <a:pt x="119" y="162"/>
                    <a:pt x="120" y="160"/>
                  </a:cubicBezTo>
                  <a:cubicBezTo>
                    <a:pt x="121" y="160"/>
                    <a:pt x="121" y="160"/>
                    <a:pt x="121" y="160"/>
                  </a:cubicBezTo>
                  <a:cubicBezTo>
                    <a:pt x="121" y="160"/>
                    <a:pt x="121" y="160"/>
                    <a:pt x="121" y="159"/>
                  </a:cubicBezTo>
                  <a:cubicBezTo>
                    <a:pt x="121" y="159"/>
                    <a:pt x="121" y="159"/>
                    <a:pt x="122" y="159"/>
                  </a:cubicBezTo>
                  <a:cubicBezTo>
                    <a:pt x="123" y="157"/>
                    <a:pt x="124" y="156"/>
                    <a:pt x="125" y="155"/>
                  </a:cubicBezTo>
                  <a:cubicBezTo>
                    <a:pt x="125" y="154"/>
                    <a:pt x="126" y="153"/>
                    <a:pt x="126" y="152"/>
                  </a:cubicBezTo>
                  <a:cubicBezTo>
                    <a:pt x="127" y="152"/>
                    <a:pt x="127" y="151"/>
                    <a:pt x="128" y="151"/>
                  </a:cubicBezTo>
                  <a:cubicBezTo>
                    <a:pt x="128" y="150"/>
                    <a:pt x="128" y="150"/>
                    <a:pt x="128" y="150"/>
                  </a:cubicBezTo>
                  <a:cubicBezTo>
                    <a:pt x="130" y="148"/>
                    <a:pt x="131" y="146"/>
                    <a:pt x="132" y="144"/>
                  </a:cubicBezTo>
                  <a:cubicBezTo>
                    <a:pt x="132" y="144"/>
                    <a:pt x="132" y="144"/>
                    <a:pt x="133" y="144"/>
                  </a:cubicBezTo>
                  <a:cubicBezTo>
                    <a:pt x="133" y="143"/>
                    <a:pt x="133" y="143"/>
                    <a:pt x="133" y="142"/>
                  </a:cubicBezTo>
                  <a:cubicBezTo>
                    <a:pt x="134" y="141"/>
                    <a:pt x="135" y="140"/>
                    <a:pt x="136" y="139"/>
                  </a:cubicBezTo>
                  <a:cubicBezTo>
                    <a:pt x="136" y="138"/>
                    <a:pt x="137" y="137"/>
                    <a:pt x="137" y="137"/>
                  </a:cubicBezTo>
                  <a:cubicBezTo>
                    <a:pt x="138" y="136"/>
                    <a:pt x="138" y="135"/>
                    <a:pt x="138" y="135"/>
                  </a:cubicBezTo>
                  <a:cubicBezTo>
                    <a:pt x="138" y="135"/>
                    <a:pt x="139" y="134"/>
                    <a:pt x="139" y="134"/>
                  </a:cubicBezTo>
                  <a:cubicBezTo>
                    <a:pt x="140" y="132"/>
                    <a:pt x="141" y="130"/>
                    <a:pt x="142" y="129"/>
                  </a:cubicBezTo>
                  <a:cubicBezTo>
                    <a:pt x="142" y="129"/>
                    <a:pt x="142" y="128"/>
                    <a:pt x="142" y="128"/>
                  </a:cubicBezTo>
                  <a:cubicBezTo>
                    <a:pt x="142" y="128"/>
                    <a:pt x="142" y="128"/>
                    <a:pt x="143" y="128"/>
                  </a:cubicBezTo>
                  <a:cubicBezTo>
                    <a:pt x="143" y="127"/>
                    <a:pt x="143" y="127"/>
                    <a:pt x="143" y="127"/>
                  </a:cubicBezTo>
                  <a:cubicBezTo>
                    <a:pt x="144" y="126"/>
                    <a:pt x="144" y="125"/>
                    <a:pt x="145" y="124"/>
                  </a:cubicBezTo>
                  <a:cubicBezTo>
                    <a:pt x="145" y="123"/>
                    <a:pt x="146" y="122"/>
                    <a:pt x="146" y="121"/>
                  </a:cubicBezTo>
                  <a:cubicBezTo>
                    <a:pt x="146" y="121"/>
                    <a:pt x="147" y="120"/>
                    <a:pt x="147" y="119"/>
                  </a:cubicBezTo>
                  <a:cubicBezTo>
                    <a:pt x="147" y="119"/>
                    <a:pt x="148" y="118"/>
                    <a:pt x="148" y="117"/>
                  </a:cubicBezTo>
                  <a:cubicBezTo>
                    <a:pt x="149" y="116"/>
                    <a:pt x="149" y="115"/>
                    <a:pt x="150" y="114"/>
                  </a:cubicBezTo>
                  <a:cubicBezTo>
                    <a:pt x="150" y="113"/>
                    <a:pt x="150" y="113"/>
                    <a:pt x="151" y="112"/>
                  </a:cubicBezTo>
                  <a:cubicBezTo>
                    <a:pt x="151" y="112"/>
                    <a:pt x="151" y="112"/>
                    <a:pt x="151" y="111"/>
                  </a:cubicBezTo>
                  <a:cubicBezTo>
                    <a:pt x="152" y="109"/>
                    <a:pt x="153" y="107"/>
                    <a:pt x="153" y="105"/>
                  </a:cubicBezTo>
                  <a:cubicBezTo>
                    <a:pt x="153" y="105"/>
                    <a:pt x="153" y="105"/>
                    <a:pt x="153" y="105"/>
                  </a:cubicBezTo>
                  <a:cubicBezTo>
                    <a:pt x="154" y="105"/>
                    <a:pt x="154" y="105"/>
                    <a:pt x="154" y="105"/>
                  </a:cubicBezTo>
                  <a:cubicBezTo>
                    <a:pt x="154" y="103"/>
                    <a:pt x="155" y="101"/>
                    <a:pt x="156" y="100"/>
                  </a:cubicBezTo>
                  <a:cubicBezTo>
                    <a:pt x="156" y="99"/>
                    <a:pt x="156" y="99"/>
                    <a:pt x="156" y="99"/>
                  </a:cubicBezTo>
                  <a:cubicBezTo>
                    <a:pt x="156" y="99"/>
                    <a:pt x="156" y="98"/>
                    <a:pt x="156" y="98"/>
                  </a:cubicBezTo>
                  <a:cubicBezTo>
                    <a:pt x="157" y="97"/>
                    <a:pt x="157" y="96"/>
                    <a:pt x="158" y="95"/>
                  </a:cubicBezTo>
                  <a:cubicBezTo>
                    <a:pt x="158" y="94"/>
                    <a:pt x="158" y="93"/>
                    <a:pt x="158" y="92"/>
                  </a:cubicBezTo>
                  <a:cubicBezTo>
                    <a:pt x="158" y="92"/>
                    <a:pt x="159" y="92"/>
                    <a:pt x="159" y="92"/>
                  </a:cubicBezTo>
                  <a:cubicBezTo>
                    <a:pt x="159" y="90"/>
                    <a:pt x="159" y="89"/>
                    <a:pt x="160" y="87"/>
                  </a:cubicBezTo>
                  <a:cubicBezTo>
                    <a:pt x="160" y="87"/>
                    <a:pt x="160" y="86"/>
                    <a:pt x="161" y="85"/>
                  </a:cubicBezTo>
                  <a:cubicBezTo>
                    <a:pt x="161" y="85"/>
                    <a:pt x="161" y="85"/>
                    <a:pt x="161" y="85"/>
                  </a:cubicBezTo>
                  <a:cubicBezTo>
                    <a:pt x="161" y="83"/>
                    <a:pt x="162" y="82"/>
                    <a:pt x="162" y="80"/>
                  </a:cubicBezTo>
                  <a:cubicBezTo>
                    <a:pt x="162" y="79"/>
                    <a:pt x="162" y="79"/>
                    <a:pt x="163" y="78"/>
                  </a:cubicBezTo>
                  <a:close/>
                </a:path>
              </a:pathLst>
            </a:custGeom>
            <a:solidFill>
              <a:srgbClr val="2187A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任意多边形 67"/>
            <p:cNvSpPr>
              <a:spLocks/>
            </p:cNvSpPr>
            <p:nvPr/>
          </p:nvSpPr>
          <p:spPr bwMode="auto">
            <a:xfrm>
              <a:off x="4002347" y="2312324"/>
              <a:ext cx="295524" cy="2061176"/>
            </a:xfrm>
            <a:custGeom>
              <a:avLst/>
              <a:gdLst>
                <a:gd name="connsiteX0" fmla="*/ 273207 w 295524"/>
                <a:gd name="connsiteY0" fmla="*/ 2047611 h 2061176"/>
                <a:gd name="connsiteX1" fmla="*/ 283747 w 295524"/>
                <a:gd name="connsiteY1" fmla="*/ 2061176 h 2061176"/>
                <a:gd name="connsiteX2" fmla="*/ 273619 w 295524"/>
                <a:gd name="connsiteY2" fmla="*/ 2048568 h 2061176"/>
                <a:gd name="connsiteX3" fmla="*/ 295524 w 295524"/>
                <a:gd name="connsiteY3" fmla="*/ 0 h 2061176"/>
                <a:gd name="connsiteX4" fmla="*/ 282895 w 295524"/>
                <a:gd name="connsiteY4" fmla="*/ 7589 h 2061176"/>
                <a:gd name="connsiteX5" fmla="*/ 280369 w 295524"/>
                <a:gd name="connsiteY5" fmla="*/ 7589 h 2061176"/>
                <a:gd name="connsiteX6" fmla="*/ 270266 w 295524"/>
                <a:gd name="connsiteY6" fmla="*/ 12649 h 2061176"/>
                <a:gd name="connsiteX7" fmla="*/ 267740 w 295524"/>
                <a:gd name="connsiteY7" fmla="*/ 12649 h 2061176"/>
                <a:gd name="connsiteX8" fmla="*/ 257637 w 295524"/>
                <a:gd name="connsiteY8" fmla="*/ 20238 h 2061176"/>
                <a:gd name="connsiteX9" fmla="*/ 255111 w 295524"/>
                <a:gd name="connsiteY9" fmla="*/ 20238 h 2061176"/>
                <a:gd name="connsiteX10" fmla="*/ 245007 w 295524"/>
                <a:gd name="connsiteY10" fmla="*/ 27827 h 2061176"/>
                <a:gd name="connsiteX11" fmla="*/ 242481 w 295524"/>
                <a:gd name="connsiteY11" fmla="*/ 30357 h 2061176"/>
                <a:gd name="connsiteX12" fmla="*/ 232378 w 295524"/>
                <a:gd name="connsiteY12" fmla="*/ 37947 h 2061176"/>
                <a:gd name="connsiteX13" fmla="*/ 222275 w 295524"/>
                <a:gd name="connsiteY13" fmla="*/ 48066 h 2061176"/>
                <a:gd name="connsiteX14" fmla="*/ 212171 w 295524"/>
                <a:gd name="connsiteY14" fmla="*/ 58185 h 2061176"/>
                <a:gd name="connsiteX15" fmla="*/ 212171 w 295524"/>
                <a:gd name="connsiteY15" fmla="*/ 60715 h 2061176"/>
                <a:gd name="connsiteX16" fmla="*/ 202068 w 295524"/>
                <a:gd name="connsiteY16" fmla="*/ 70834 h 2061176"/>
                <a:gd name="connsiteX17" fmla="*/ 194490 w 295524"/>
                <a:gd name="connsiteY17" fmla="*/ 83483 h 2061176"/>
                <a:gd name="connsiteX18" fmla="*/ 194490 w 295524"/>
                <a:gd name="connsiteY18" fmla="*/ 86012 h 2061176"/>
                <a:gd name="connsiteX19" fmla="*/ 189439 w 295524"/>
                <a:gd name="connsiteY19" fmla="*/ 96132 h 2061176"/>
                <a:gd name="connsiteX20" fmla="*/ 186913 w 295524"/>
                <a:gd name="connsiteY20" fmla="*/ 98661 h 2061176"/>
                <a:gd name="connsiteX21" fmla="*/ 181861 w 295524"/>
                <a:gd name="connsiteY21" fmla="*/ 111310 h 2061176"/>
                <a:gd name="connsiteX22" fmla="*/ 181861 w 295524"/>
                <a:gd name="connsiteY22" fmla="*/ 113840 h 2061176"/>
                <a:gd name="connsiteX23" fmla="*/ 179335 w 295524"/>
                <a:gd name="connsiteY23" fmla="*/ 121429 h 2061176"/>
                <a:gd name="connsiteX24" fmla="*/ 176809 w 295524"/>
                <a:gd name="connsiteY24" fmla="*/ 131548 h 2061176"/>
                <a:gd name="connsiteX25" fmla="*/ 174284 w 295524"/>
                <a:gd name="connsiteY25" fmla="*/ 139138 h 2061176"/>
                <a:gd name="connsiteX26" fmla="*/ 171758 w 295524"/>
                <a:gd name="connsiteY26" fmla="*/ 149257 h 2061176"/>
                <a:gd name="connsiteX27" fmla="*/ 171758 w 295524"/>
                <a:gd name="connsiteY27" fmla="*/ 154316 h 2061176"/>
                <a:gd name="connsiteX28" fmla="*/ 171758 w 295524"/>
                <a:gd name="connsiteY28" fmla="*/ 166965 h 2061176"/>
                <a:gd name="connsiteX29" fmla="*/ 169232 w 295524"/>
                <a:gd name="connsiteY29" fmla="*/ 172025 h 2061176"/>
                <a:gd name="connsiteX30" fmla="*/ 169232 w 295524"/>
                <a:gd name="connsiteY30" fmla="*/ 192263 h 2061176"/>
                <a:gd name="connsiteX31" fmla="*/ 169207 w 295524"/>
                <a:gd name="connsiteY31" fmla="*/ 192269 h 2061176"/>
                <a:gd name="connsiteX32" fmla="*/ 258011 w 295524"/>
                <a:gd name="connsiteY32" fmla="*/ 1995088 h 2061176"/>
                <a:gd name="connsiteX33" fmla="*/ 258426 w 295524"/>
                <a:gd name="connsiteY33" fmla="*/ 1995611 h 2061176"/>
                <a:gd name="connsiteX34" fmla="*/ 260958 w 295524"/>
                <a:gd name="connsiteY34" fmla="*/ 2013263 h 2061176"/>
                <a:gd name="connsiteX35" fmla="*/ 266022 w 295524"/>
                <a:gd name="connsiteY35" fmla="*/ 2030915 h 2061176"/>
                <a:gd name="connsiteX36" fmla="*/ 273207 w 295524"/>
                <a:gd name="connsiteY36" fmla="*/ 2047611 h 2061176"/>
                <a:gd name="connsiteX37" fmla="*/ 119157 w 295524"/>
                <a:gd name="connsiteY37" fmla="*/ 1849349 h 2061176"/>
                <a:gd name="connsiteX38" fmla="*/ 111560 w 295524"/>
                <a:gd name="connsiteY38" fmla="*/ 1836741 h 2061176"/>
                <a:gd name="connsiteX39" fmla="*/ 103964 w 295524"/>
                <a:gd name="connsiteY39" fmla="*/ 1824132 h 2061176"/>
                <a:gd name="connsiteX40" fmla="*/ 98899 w 295524"/>
                <a:gd name="connsiteY40" fmla="*/ 1806480 h 2061176"/>
                <a:gd name="connsiteX41" fmla="*/ 96367 w 295524"/>
                <a:gd name="connsiteY41" fmla="*/ 1791350 h 2061176"/>
                <a:gd name="connsiteX42" fmla="*/ 96367 w 295524"/>
                <a:gd name="connsiteY42" fmla="*/ 1791350 h 2061176"/>
                <a:gd name="connsiteX43" fmla="*/ 0 w 295524"/>
                <a:gd name="connsiteY43" fmla="*/ 230210 h 2061176"/>
                <a:gd name="connsiteX44" fmla="*/ 0 w 295524"/>
                <a:gd name="connsiteY44" fmla="*/ 230210 h 2061176"/>
                <a:gd name="connsiteX45" fmla="*/ 0 w 295524"/>
                <a:gd name="connsiteY45" fmla="*/ 230210 h 2061176"/>
                <a:gd name="connsiteX46" fmla="*/ 0 w 295524"/>
                <a:gd name="connsiteY46" fmla="*/ 215031 h 2061176"/>
                <a:gd name="connsiteX47" fmla="*/ 0 w 295524"/>
                <a:gd name="connsiteY47" fmla="*/ 212501 h 2061176"/>
                <a:gd name="connsiteX48" fmla="*/ 0 w 295524"/>
                <a:gd name="connsiteY48" fmla="*/ 209972 h 2061176"/>
                <a:gd name="connsiteX49" fmla="*/ 0 w 295524"/>
                <a:gd name="connsiteY49" fmla="*/ 199853 h 2061176"/>
                <a:gd name="connsiteX50" fmla="*/ 0 w 295524"/>
                <a:gd name="connsiteY50" fmla="*/ 197323 h 2061176"/>
                <a:gd name="connsiteX51" fmla="*/ 0 w 295524"/>
                <a:gd name="connsiteY51" fmla="*/ 194793 h 2061176"/>
                <a:gd name="connsiteX52" fmla="*/ 2526 w 295524"/>
                <a:gd name="connsiteY52" fmla="*/ 184674 h 2061176"/>
                <a:gd name="connsiteX53" fmla="*/ 2526 w 295524"/>
                <a:gd name="connsiteY53" fmla="*/ 182144 h 2061176"/>
                <a:gd name="connsiteX54" fmla="*/ 5052 w 295524"/>
                <a:gd name="connsiteY54" fmla="*/ 179614 h 2061176"/>
                <a:gd name="connsiteX55" fmla="*/ 5052 w 295524"/>
                <a:gd name="connsiteY55" fmla="*/ 174555 h 2061176"/>
                <a:gd name="connsiteX56" fmla="*/ 5052 w 295524"/>
                <a:gd name="connsiteY56" fmla="*/ 172025 h 2061176"/>
                <a:gd name="connsiteX57" fmla="*/ 7577 w 295524"/>
                <a:gd name="connsiteY57" fmla="*/ 166965 h 2061176"/>
                <a:gd name="connsiteX58" fmla="*/ 7577 w 295524"/>
                <a:gd name="connsiteY58" fmla="*/ 164436 h 2061176"/>
                <a:gd name="connsiteX59" fmla="*/ 10103 w 295524"/>
                <a:gd name="connsiteY59" fmla="*/ 161906 h 2061176"/>
                <a:gd name="connsiteX60" fmla="*/ 12629 w 295524"/>
                <a:gd name="connsiteY60" fmla="*/ 154316 h 2061176"/>
                <a:gd name="connsiteX61" fmla="*/ 12629 w 295524"/>
                <a:gd name="connsiteY61" fmla="*/ 151787 h 2061176"/>
                <a:gd name="connsiteX62" fmla="*/ 15155 w 295524"/>
                <a:gd name="connsiteY62" fmla="*/ 149257 h 2061176"/>
                <a:gd name="connsiteX63" fmla="*/ 17681 w 295524"/>
                <a:gd name="connsiteY63" fmla="*/ 144197 h 2061176"/>
                <a:gd name="connsiteX64" fmla="*/ 20207 w 295524"/>
                <a:gd name="connsiteY64" fmla="*/ 139138 h 2061176"/>
                <a:gd name="connsiteX65" fmla="*/ 22732 w 295524"/>
                <a:gd name="connsiteY65" fmla="*/ 134078 h 2061176"/>
                <a:gd name="connsiteX66" fmla="*/ 27784 w 295524"/>
                <a:gd name="connsiteY66" fmla="*/ 129019 h 2061176"/>
                <a:gd name="connsiteX67" fmla="*/ 30310 w 295524"/>
                <a:gd name="connsiteY67" fmla="*/ 123959 h 2061176"/>
                <a:gd name="connsiteX68" fmla="*/ 32836 w 295524"/>
                <a:gd name="connsiteY68" fmla="*/ 118900 h 2061176"/>
                <a:gd name="connsiteX69" fmla="*/ 35362 w 295524"/>
                <a:gd name="connsiteY69" fmla="*/ 118900 h 2061176"/>
                <a:gd name="connsiteX70" fmla="*/ 37888 w 295524"/>
                <a:gd name="connsiteY70" fmla="*/ 116370 h 2061176"/>
                <a:gd name="connsiteX71" fmla="*/ 40413 w 295524"/>
                <a:gd name="connsiteY71" fmla="*/ 111310 h 2061176"/>
                <a:gd name="connsiteX72" fmla="*/ 42939 w 295524"/>
                <a:gd name="connsiteY72" fmla="*/ 108780 h 2061176"/>
                <a:gd name="connsiteX73" fmla="*/ 45465 w 295524"/>
                <a:gd name="connsiteY73" fmla="*/ 106251 h 2061176"/>
                <a:gd name="connsiteX74" fmla="*/ 47991 w 295524"/>
                <a:gd name="connsiteY74" fmla="*/ 103721 h 2061176"/>
                <a:gd name="connsiteX75" fmla="*/ 50517 w 295524"/>
                <a:gd name="connsiteY75" fmla="*/ 101191 h 2061176"/>
                <a:gd name="connsiteX76" fmla="*/ 53043 w 295524"/>
                <a:gd name="connsiteY76" fmla="*/ 101191 h 2061176"/>
                <a:gd name="connsiteX77" fmla="*/ 53043 w 295524"/>
                <a:gd name="connsiteY77" fmla="*/ 98661 h 2061176"/>
                <a:gd name="connsiteX78" fmla="*/ 58094 w 295524"/>
                <a:gd name="connsiteY78" fmla="*/ 96132 h 2061176"/>
                <a:gd name="connsiteX79" fmla="*/ 60620 w 295524"/>
                <a:gd name="connsiteY79" fmla="*/ 93602 h 2061176"/>
                <a:gd name="connsiteX80" fmla="*/ 60620 w 295524"/>
                <a:gd name="connsiteY80" fmla="*/ 91072 h 2061176"/>
                <a:gd name="connsiteX81" fmla="*/ 63146 w 295524"/>
                <a:gd name="connsiteY81" fmla="*/ 91072 h 2061176"/>
                <a:gd name="connsiteX82" fmla="*/ 68198 w 295524"/>
                <a:gd name="connsiteY82" fmla="*/ 88542 h 2061176"/>
                <a:gd name="connsiteX83" fmla="*/ 70724 w 295524"/>
                <a:gd name="connsiteY83" fmla="*/ 86012 h 2061176"/>
                <a:gd name="connsiteX84" fmla="*/ 73249 w 295524"/>
                <a:gd name="connsiteY84" fmla="*/ 86012 h 2061176"/>
                <a:gd name="connsiteX85" fmla="*/ 73249 w 295524"/>
                <a:gd name="connsiteY85" fmla="*/ 83483 h 2061176"/>
                <a:gd name="connsiteX86" fmla="*/ 78301 w 295524"/>
                <a:gd name="connsiteY86" fmla="*/ 80953 h 2061176"/>
                <a:gd name="connsiteX87" fmla="*/ 80827 w 295524"/>
                <a:gd name="connsiteY87" fmla="*/ 78423 h 2061176"/>
                <a:gd name="connsiteX88" fmla="*/ 83353 w 295524"/>
                <a:gd name="connsiteY88" fmla="*/ 78423 h 2061176"/>
                <a:gd name="connsiteX89" fmla="*/ 85879 w 295524"/>
                <a:gd name="connsiteY89" fmla="*/ 78423 h 2061176"/>
                <a:gd name="connsiteX90" fmla="*/ 90930 w 295524"/>
                <a:gd name="connsiteY90" fmla="*/ 75893 h 2061176"/>
                <a:gd name="connsiteX91" fmla="*/ 93456 w 295524"/>
                <a:gd name="connsiteY91" fmla="*/ 73363 h 2061176"/>
                <a:gd name="connsiteX92" fmla="*/ 95982 w 295524"/>
                <a:gd name="connsiteY92" fmla="*/ 73363 h 2061176"/>
                <a:gd name="connsiteX93" fmla="*/ 101034 w 295524"/>
                <a:gd name="connsiteY93" fmla="*/ 70834 h 2061176"/>
                <a:gd name="connsiteX94" fmla="*/ 106086 w 295524"/>
                <a:gd name="connsiteY94" fmla="*/ 68304 h 2061176"/>
                <a:gd name="connsiteX95" fmla="*/ 295524 w 295524"/>
                <a:gd name="connsiteY95" fmla="*/ 0 h 2061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</a:cxnLst>
              <a:rect l="l" t="t" r="r" b="b"/>
              <a:pathLst>
                <a:path w="295524" h="2061176">
                  <a:moveTo>
                    <a:pt x="273207" y="2047611"/>
                  </a:moveTo>
                  <a:lnTo>
                    <a:pt x="283747" y="2061176"/>
                  </a:lnTo>
                  <a:cubicBezTo>
                    <a:pt x="278683" y="2056133"/>
                    <a:pt x="276151" y="2053611"/>
                    <a:pt x="273619" y="2048568"/>
                  </a:cubicBezTo>
                  <a:close/>
                  <a:moveTo>
                    <a:pt x="295524" y="0"/>
                  </a:moveTo>
                  <a:cubicBezTo>
                    <a:pt x="290473" y="2530"/>
                    <a:pt x="287947" y="5059"/>
                    <a:pt x="282895" y="7589"/>
                  </a:cubicBezTo>
                  <a:cubicBezTo>
                    <a:pt x="282895" y="7589"/>
                    <a:pt x="282895" y="7589"/>
                    <a:pt x="280369" y="7589"/>
                  </a:cubicBezTo>
                  <a:cubicBezTo>
                    <a:pt x="277843" y="7589"/>
                    <a:pt x="272792" y="10119"/>
                    <a:pt x="270266" y="12649"/>
                  </a:cubicBezTo>
                  <a:cubicBezTo>
                    <a:pt x="267740" y="12649"/>
                    <a:pt x="267740" y="12649"/>
                    <a:pt x="267740" y="12649"/>
                  </a:cubicBezTo>
                  <a:cubicBezTo>
                    <a:pt x="262688" y="15179"/>
                    <a:pt x="260162" y="17708"/>
                    <a:pt x="257637" y="20238"/>
                  </a:cubicBezTo>
                  <a:cubicBezTo>
                    <a:pt x="255111" y="20238"/>
                    <a:pt x="255111" y="20238"/>
                    <a:pt x="255111" y="20238"/>
                  </a:cubicBezTo>
                  <a:cubicBezTo>
                    <a:pt x="252585" y="22768"/>
                    <a:pt x="247533" y="25298"/>
                    <a:pt x="245007" y="27827"/>
                  </a:cubicBezTo>
                  <a:cubicBezTo>
                    <a:pt x="245007" y="30357"/>
                    <a:pt x="242481" y="30357"/>
                    <a:pt x="242481" y="30357"/>
                  </a:cubicBezTo>
                  <a:cubicBezTo>
                    <a:pt x="239956" y="32887"/>
                    <a:pt x="237430" y="35417"/>
                    <a:pt x="232378" y="37947"/>
                  </a:cubicBezTo>
                  <a:cubicBezTo>
                    <a:pt x="229852" y="43006"/>
                    <a:pt x="224801" y="45536"/>
                    <a:pt x="222275" y="48066"/>
                  </a:cubicBezTo>
                  <a:cubicBezTo>
                    <a:pt x="217223" y="53125"/>
                    <a:pt x="214697" y="55655"/>
                    <a:pt x="212171" y="58185"/>
                  </a:cubicBezTo>
                  <a:cubicBezTo>
                    <a:pt x="212171" y="60715"/>
                    <a:pt x="212171" y="60715"/>
                    <a:pt x="212171" y="60715"/>
                  </a:cubicBezTo>
                  <a:cubicBezTo>
                    <a:pt x="209645" y="63244"/>
                    <a:pt x="207120" y="68304"/>
                    <a:pt x="202068" y="70834"/>
                  </a:cubicBezTo>
                  <a:cubicBezTo>
                    <a:pt x="199542" y="75893"/>
                    <a:pt x="197016" y="80953"/>
                    <a:pt x="194490" y="83483"/>
                  </a:cubicBezTo>
                  <a:cubicBezTo>
                    <a:pt x="194490" y="83483"/>
                    <a:pt x="194490" y="86012"/>
                    <a:pt x="194490" y="86012"/>
                  </a:cubicBezTo>
                  <a:cubicBezTo>
                    <a:pt x="191965" y="88542"/>
                    <a:pt x="189439" y="93602"/>
                    <a:pt x="189439" y="96132"/>
                  </a:cubicBezTo>
                  <a:cubicBezTo>
                    <a:pt x="189439" y="98661"/>
                    <a:pt x="186913" y="98661"/>
                    <a:pt x="186913" y="98661"/>
                  </a:cubicBezTo>
                  <a:cubicBezTo>
                    <a:pt x="186913" y="103721"/>
                    <a:pt x="184387" y="106251"/>
                    <a:pt x="181861" y="111310"/>
                  </a:cubicBezTo>
                  <a:cubicBezTo>
                    <a:pt x="181861" y="111310"/>
                    <a:pt x="181861" y="111310"/>
                    <a:pt x="181861" y="113840"/>
                  </a:cubicBezTo>
                  <a:cubicBezTo>
                    <a:pt x="181861" y="116370"/>
                    <a:pt x="179335" y="118900"/>
                    <a:pt x="179335" y="121429"/>
                  </a:cubicBezTo>
                  <a:cubicBezTo>
                    <a:pt x="179335" y="123959"/>
                    <a:pt x="176809" y="129019"/>
                    <a:pt x="176809" y="131548"/>
                  </a:cubicBezTo>
                  <a:cubicBezTo>
                    <a:pt x="176809" y="134078"/>
                    <a:pt x="174284" y="136608"/>
                    <a:pt x="174284" y="139138"/>
                  </a:cubicBezTo>
                  <a:cubicBezTo>
                    <a:pt x="174284" y="141668"/>
                    <a:pt x="174284" y="144197"/>
                    <a:pt x="171758" y="149257"/>
                  </a:cubicBezTo>
                  <a:cubicBezTo>
                    <a:pt x="171758" y="151787"/>
                    <a:pt x="171758" y="154316"/>
                    <a:pt x="171758" y="154316"/>
                  </a:cubicBezTo>
                  <a:cubicBezTo>
                    <a:pt x="171758" y="159376"/>
                    <a:pt x="171758" y="164436"/>
                    <a:pt x="171758" y="166965"/>
                  </a:cubicBezTo>
                  <a:cubicBezTo>
                    <a:pt x="169232" y="169495"/>
                    <a:pt x="169232" y="172025"/>
                    <a:pt x="169232" y="172025"/>
                  </a:cubicBezTo>
                  <a:cubicBezTo>
                    <a:pt x="169232" y="179614"/>
                    <a:pt x="169232" y="184674"/>
                    <a:pt x="169232" y="192263"/>
                  </a:cubicBezTo>
                  <a:lnTo>
                    <a:pt x="169207" y="192269"/>
                  </a:lnTo>
                  <a:lnTo>
                    <a:pt x="258011" y="1995088"/>
                  </a:lnTo>
                  <a:lnTo>
                    <a:pt x="258426" y="1995611"/>
                  </a:lnTo>
                  <a:cubicBezTo>
                    <a:pt x="258426" y="2000654"/>
                    <a:pt x="260958" y="2008220"/>
                    <a:pt x="260958" y="2013263"/>
                  </a:cubicBezTo>
                  <a:cubicBezTo>
                    <a:pt x="263490" y="2020828"/>
                    <a:pt x="263490" y="2025872"/>
                    <a:pt x="266022" y="2030915"/>
                  </a:cubicBezTo>
                  <a:lnTo>
                    <a:pt x="273207" y="2047611"/>
                  </a:lnTo>
                  <a:lnTo>
                    <a:pt x="119157" y="1849349"/>
                  </a:lnTo>
                  <a:cubicBezTo>
                    <a:pt x="116624" y="1846828"/>
                    <a:pt x="114092" y="1841784"/>
                    <a:pt x="111560" y="1836741"/>
                  </a:cubicBezTo>
                  <a:cubicBezTo>
                    <a:pt x="109028" y="1831697"/>
                    <a:pt x="106496" y="1829175"/>
                    <a:pt x="103964" y="1824132"/>
                  </a:cubicBezTo>
                  <a:cubicBezTo>
                    <a:pt x="101431" y="1819088"/>
                    <a:pt x="101431" y="1814045"/>
                    <a:pt x="98899" y="1806480"/>
                  </a:cubicBezTo>
                  <a:lnTo>
                    <a:pt x="96367" y="1791350"/>
                  </a:lnTo>
                  <a:lnTo>
                    <a:pt x="96367" y="1791350"/>
                  </a:lnTo>
                  <a:lnTo>
                    <a:pt x="0" y="230210"/>
                  </a:lnTo>
                  <a:lnTo>
                    <a:pt x="0" y="230210"/>
                  </a:lnTo>
                  <a:lnTo>
                    <a:pt x="0" y="230210"/>
                  </a:lnTo>
                  <a:lnTo>
                    <a:pt x="0" y="215031"/>
                  </a:lnTo>
                  <a:cubicBezTo>
                    <a:pt x="0" y="215031"/>
                    <a:pt x="0" y="215031"/>
                    <a:pt x="0" y="212501"/>
                  </a:cubicBezTo>
                  <a:cubicBezTo>
                    <a:pt x="0" y="212501"/>
                    <a:pt x="0" y="209972"/>
                    <a:pt x="0" y="209972"/>
                  </a:cubicBezTo>
                  <a:cubicBezTo>
                    <a:pt x="0" y="207442"/>
                    <a:pt x="0" y="202382"/>
                    <a:pt x="0" y="199853"/>
                  </a:cubicBezTo>
                  <a:cubicBezTo>
                    <a:pt x="0" y="199853"/>
                    <a:pt x="0" y="197323"/>
                    <a:pt x="0" y="197323"/>
                  </a:cubicBezTo>
                  <a:cubicBezTo>
                    <a:pt x="0" y="197323"/>
                    <a:pt x="0" y="194793"/>
                    <a:pt x="0" y="194793"/>
                  </a:cubicBezTo>
                  <a:cubicBezTo>
                    <a:pt x="2526" y="192263"/>
                    <a:pt x="2526" y="187204"/>
                    <a:pt x="2526" y="184674"/>
                  </a:cubicBezTo>
                  <a:cubicBezTo>
                    <a:pt x="2526" y="184674"/>
                    <a:pt x="2526" y="184674"/>
                    <a:pt x="2526" y="182144"/>
                  </a:cubicBezTo>
                  <a:cubicBezTo>
                    <a:pt x="2526" y="182144"/>
                    <a:pt x="2526" y="179614"/>
                    <a:pt x="5052" y="179614"/>
                  </a:cubicBezTo>
                  <a:cubicBezTo>
                    <a:pt x="5052" y="177084"/>
                    <a:pt x="5052" y="177084"/>
                    <a:pt x="5052" y="174555"/>
                  </a:cubicBezTo>
                  <a:cubicBezTo>
                    <a:pt x="5052" y="174555"/>
                    <a:pt x="5052" y="172025"/>
                    <a:pt x="5052" y="172025"/>
                  </a:cubicBezTo>
                  <a:cubicBezTo>
                    <a:pt x="7577" y="169495"/>
                    <a:pt x="7577" y="169495"/>
                    <a:pt x="7577" y="166965"/>
                  </a:cubicBezTo>
                  <a:cubicBezTo>
                    <a:pt x="7577" y="166965"/>
                    <a:pt x="7577" y="164436"/>
                    <a:pt x="7577" y="164436"/>
                  </a:cubicBezTo>
                  <a:cubicBezTo>
                    <a:pt x="10103" y="164436"/>
                    <a:pt x="10103" y="161906"/>
                    <a:pt x="10103" y="161906"/>
                  </a:cubicBezTo>
                  <a:cubicBezTo>
                    <a:pt x="10103" y="159376"/>
                    <a:pt x="10103" y="156846"/>
                    <a:pt x="12629" y="154316"/>
                  </a:cubicBezTo>
                  <a:cubicBezTo>
                    <a:pt x="12629" y="154316"/>
                    <a:pt x="12629" y="151787"/>
                    <a:pt x="12629" y="151787"/>
                  </a:cubicBezTo>
                  <a:cubicBezTo>
                    <a:pt x="12629" y="151787"/>
                    <a:pt x="15155" y="151787"/>
                    <a:pt x="15155" y="149257"/>
                  </a:cubicBezTo>
                  <a:cubicBezTo>
                    <a:pt x="15155" y="146727"/>
                    <a:pt x="17681" y="146727"/>
                    <a:pt x="17681" y="144197"/>
                  </a:cubicBezTo>
                  <a:cubicBezTo>
                    <a:pt x="17681" y="141668"/>
                    <a:pt x="20207" y="141668"/>
                    <a:pt x="20207" y="139138"/>
                  </a:cubicBezTo>
                  <a:cubicBezTo>
                    <a:pt x="22732" y="136608"/>
                    <a:pt x="22732" y="134078"/>
                    <a:pt x="22732" y="134078"/>
                  </a:cubicBezTo>
                  <a:cubicBezTo>
                    <a:pt x="25258" y="131548"/>
                    <a:pt x="25258" y="131548"/>
                    <a:pt x="27784" y="129019"/>
                  </a:cubicBezTo>
                  <a:cubicBezTo>
                    <a:pt x="27784" y="126489"/>
                    <a:pt x="27784" y="126489"/>
                    <a:pt x="30310" y="123959"/>
                  </a:cubicBezTo>
                  <a:cubicBezTo>
                    <a:pt x="30310" y="121429"/>
                    <a:pt x="32836" y="121429"/>
                    <a:pt x="32836" y="118900"/>
                  </a:cubicBezTo>
                  <a:cubicBezTo>
                    <a:pt x="35362" y="118900"/>
                    <a:pt x="35362" y="118900"/>
                    <a:pt x="35362" y="118900"/>
                  </a:cubicBezTo>
                  <a:cubicBezTo>
                    <a:pt x="35362" y="116370"/>
                    <a:pt x="35362" y="116370"/>
                    <a:pt x="37888" y="116370"/>
                  </a:cubicBezTo>
                  <a:cubicBezTo>
                    <a:pt x="37888" y="113840"/>
                    <a:pt x="40413" y="113840"/>
                    <a:pt x="40413" y="111310"/>
                  </a:cubicBezTo>
                  <a:cubicBezTo>
                    <a:pt x="40413" y="111310"/>
                    <a:pt x="42939" y="111310"/>
                    <a:pt x="42939" y="108780"/>
                  </a:cubicBezTo>
                  <a:cubicBezTo>
                    <a:pt x="42939" y="108780"/>
                    <a:pt x="42939" y="108780"/>
                    <a:pt x="45465" y="106251"/>
                  </a:cubicBezTo>
                  <a:cubicBezTo>
                    <a:pt x="45465" y="106251"/>
                    <a:pt x="47991" y="103721"/>
                    <a:pt x="47991" y="103721"/>
                  </a:cubicBezTo>
                  <a:cubicBezTo>
                    <a:pt x="50517" y="101191"/>
                    <a:pt x="50517" y="101191"/>
                    <a:pt x="50517" y="101191"/>
                  </a:cubicBezTo>
                  <a:cubicBezTo>
                    <a:pt x="50517" y="101191"/>
                    <a:pt x="53043" y="101191"/>
                    <a:pt x="53043" y="101191"/>
                  </a:cubicBezTo>
                  <a:cubicBezTo>
                    <a:pt x="53043" y="98661"/>
                    <a:pt x="53043" y="98661"/>
                    <a:pt x="53043" y="98661"/>
                  </a:cubicBezTo>
                  <a:cubicBezTo>
                    <a:pt x="55568" y="98661"/>
                    <a:pt x="55568" y="96132"/>
                    <a:pt x="58094" y="96132"/>
                  </a:cubicBezTo>
                  <a:cubicBezTo>
                    <a:pt x="58094" y="93602"/>
                    <a:pt x="60620" y="93602"/>
                    <a:pt x="60620" y="93602"/>
                  </a:cubicBezTo>
                  <a:cubicBezTo>
                    <a:pt x="60620" y="93602"/>
                    <a:pt x="60620" y="91072"/>
                    <a:pt x="60620" y="91072"/>
                  </a:cubicBezTo>
                  <a:cubicBezTo>
                    <a:pt x="63146" y="91072"/>
                    <a:pt x="63146" y="91072"/>
                    <a:pt x="63146" y="91072"/>
                  </a:cubicBezTo>
                  <a:cubicBezTo>
                    <a:pt x="63146" y="91072"/>
                    <a:pt x="65672" y="88542"/>
                    <a:pt x="68198" y="88542"/>
                  </a:cubicBezTo>
                  <a:cubicBezTo>
                    <a:pt x="68198" y="86012"/>
                    <a:pt x="70724" y="86012"/>
                    <a:pt x="70724" y="86012"/>
                  </a:cubicBezTo>
                  <a:cubicBezTo>
                    <a:pt x="70724" y="86012"/>
                    <a:pt x="70724" y="86012"/>
                    <a:pt x="73249" y="86012"/>
                  </a:cubicBezTo>
                  <a:cubicBezTo>
                    <a:pt x="73249" y="83483"/>
                    <a:pt x="73249" y="83483"/>
                    <a:pt x="73249" y="83483"/>
                  </a:cubicBezTo>
                  <a:cubicBezTo>
                    <a:pt x="75775" y="83483"/>
                    <a:pt x="78301" y="80953"/>
                    <a:pt x="78301" y="80953"/>
                  </a:cubicBezTo>
                  <a:cubicBezTo>
                    <a:pt x="80827" y="80953"/>
                    <a:pt x="80827" y="80953"/>
                    <a:pt x="80827" y="78423"/>
                  </a:cubicBezTo>
                  <a:cubicBezTo>
                    <a:pt x="83353" y="78423"/>
                    <a:pt x="83353" y="78423"/>
                    <a:pt x="83353" y="78423"/>
                  </a:cubicBezTo>
                  <a:cubicBezTo>
                    <a:pt x="83353" y="78423"/>
                    <a:pt x="83353" y="78423"/>
                    <a:pt x="85879" y="78423"/>
                  </a:cubicBezTo>
                  <a:cubicBezTo>
                    <a:pt x="85879" y="75893"/>
                    <a:pt x="88404" y="75893"/>
                    <a:pt x="90930" y="75893"/>
                  </a:cubicBezTo>
                  <a:cubicBezTo>
                    <a:pt x="90930" y="73363"/>
                    <a:pt x="93456" y="73363"/>
                    <a:pt x="93456" y="73363"/>
                  </a:cubicBezTo>
                  <a:cubicBezTo>
                    <a:pt x="93456" y="73363"/>
                    <a:pt x="93456" y="73363"/>
                    <a:pt x="95982" y="73363"/>
                  </a:cubicBezTo>
                  <a:cubicBezTo>
                    <a:pt x="98508" y="70834"/>
                    <a:pt x="98508" y="70834"/>
                    <a:pt x="101034" y="70834"/>
                  </a:cubicBezTo>
                  <a:cubicBezTo>
                    <a:pt x="103560" y="70834"/>
                    <a:pt x="103560" y="68304"/>
                    <a:pt x="106086" y="68304"/>
                  </a:cubicBezTo>
                  <a:cubicBezTo>
                    <a:pt x="169232" y="45536"/>
                    <a:pt x="232378" y="22768"/>
                    <a:pt x="295524" y="0"/>
                  </a:cubicBezTo>
                  <a:close/>
                </a:path>
              </a:pathLst>
            </a:custGeom>
            <a:solidFill>
              <a:srgbClr val="2187A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69" name="Freeform 58"/>
            <p:cNvSpPr>
              <a:spLocks/>
            </p:cNvSpPr>
            <p:nvPr/>
          </p:nvSpPr>
          <p:spPr bwMode="auto">
            <a:xfrm>
              <a:off x="4171524" y="2299476"/>
              <a:ext cx="1431580" cy="2332073"/>
            </a:xfrm>
            <a:custGeom>
              <a:avLst/>
              <a:gdLst>
                <a:gd name="T0" fmla="*/ 533 w 566"/>
                <a:gd name="T1" fmla="*/ 36 h 922"/>
                <a:gd name="T2" fmla="*/ 562 w 566"/>
                <a:gd name="T3" fmla="*/ 74 h 922"/>
                <a:gd name="T4" fmla="*/ 528 w 566"/>
                <a:gd name="T5" fmla="*/ 691 h 922"/>
                <a:gd name="T6" fmla="*/ 510 w 566"/>
                <a:gd name="T7" fmla="*/ 732 h 922"/>
                <a:gd name="T8" fmla="*/ 473 w 566"/>
                <a:gd name="T9" fmla="*/ 755 h 922"/>
                <a:gd name="T10" fmla="*/ 446 w 566"/>
                <a:gd name="T11" fmla="*/ 792 h 922"/>
                <a:gd name="T12" fmla="*/ 388 w 566"/>
                <a:gd name="T13" fmla="*/ 852 h 922"/>
                <a:gd name="T14" fmla="*/ 327 w 566"/>
                <a:gd name="T15" fmla="*/ 894 h 922"/>
                <a:gd name="T16" fmla="*/ 285 w 566"/>
                <a:gd name="T17" fmla="*/ 918 h 922"/>
                <a:gd name="T18" fmla="*/ 275 w 566"/>
                <a:gd name="T19" fmla="*/ 922 h 922"/>
                <a:gd name="T20" fmla="*/ 270 w 566"/>
                <a:gd name="T21" fmla="*/ 920 h 922"/>
                <a:gd name="T22" fmla="*/ 267 w 566"/>
                <a:gd name="T23" fmla="*/ 915 h 922"/>
                <a:gd name="T24" fmla="*/ 269 w 566"/>
                <a:gd name="T25" fmla="*/ 909 h 922"/>
                <a:gd name="T26" fmla="*/ 303 w 566"/>
                <a:gd name="T27" fmla="*/ 872 h 922"/>
                <a:gd name="T28" fmla="*/ 338 w 566"/>
                <a:gd name="T29" fmla="*/ 811 h 922"/>
                <a:gd name="T30" fmla="*/ 109 w 566"/>
                <a:gd name="T31" fmla="*/ 838 h 922"/>
                <a:gd name="T32" fmla="*/ 59 w 566"/>
                <a:gd name="T33" fmla="*/ 833 h 922"/>
                <a:gd name="T34" fmla="*/ 35 w 566"/>
                <a:gd name="T35" fmla="*/ 794 h 922"/>
                <a:gd name="T36" fmla="*/ 6 w 566"/>
                <a:gd name="T37" fmla="*/ 47 h 922"/>
                <a:gd name="T38" fmla="*/ 50 w 566"/>
                <a:gd name="T39" fmla="*/ 5 h 922"/>
                <a:gd name="T40" fmla="*/ 511 w 566"/>
                <a:gd name="T41" fmla="*/ 29 h 922"/>
                <a:gd name="T42" fmla="*/ 509 w 566"/>
                <a:gd name="T43" fmla="*/ 54 h 922"/>
                <a:gd name="T44" fmla="*/ 71 w 566"/>
                <a:gd name="T45" fmla="*/ 31 h 922"/>
                <a:gd name="T46" fmla="*/ 50 w 566"/>
                <a:gd name="T47" fmla="*/ 38 h 922"/>
                <a:gd name="T48" fmla="*/ 35 w 566"/>
                <a:gd name="T49" fmla="*/ 52 h 922"/>
                <a:gd name="T50" fmla="*/ 28 w 566"/>
                <a:gd name="T51" fmla="*/ 71 h 922"/>
                <a:gd name="T52" fmla="*/ 58 w 566"/>
                <a:gd name="T53" fmla="*/ 789 h 922"/>
                <a:gd name="T54" fmla="*/ 62 w 566"/>
                <a:gd name="T55" fmla="*/ 803 h 922"/>
                <a:gd name="T56" fmla="*/ 73 w 566"/>
                <a:gd name="T57" fmla="*/ 814 h 922"/>
                <a:gd name="T58" fmla="*/ 89 w 566"/>
                <a:gd name="T59" fmla="*/ 819 h 922"/>
                <a:gd name="T60" fmla="*/ 109 w 566"/>
                <a:gd name="T61" fmla="*/ 818 h 922"/>
                <a:gd name="T62" fmla="*/ 359 w 566"/>
                <a:gd name="T63" fmla="*/ 762 h 922"/>
                <a:gd name="T64" fmla="*/ 362 w 566"/>
                <a:gd name="T65" fmla="*/ 763 h 922"/>
                <a:gd name="T66" fmla="*/ 365 w 566"/>
                <a:gd name="T67" fmla="*/ 766 h 922"/>
                <a:gd name="T68" fmla="*/ 366 w 566"/>
                <a:gd name="T69" fmla="*/ 769 h 922"/>
                <a:gd name="T70" fmla="*/ 360 w 566"/>
                <a:gd name="T71" fmla="*/ 796 h 922"/>
                <a:gd name="T72" fmla="*/ 336 w 566"/>
                <a:gd name="T73" fmla="*/ 852 h 922"/>
                <a:gd name="T74" fmla="*/ 323 w 566"/>
                <a:gd name="T75" fmla="*/ 878 h 922"/>
                <a:gd name="T76" fmla="*/ 341 w 566"/>
                <a:gd name="T77" fmla="*/ 866 h 922"/>
                <a:gd name="T78" fmla="*/ 381 w 566"/>
                <a:gd name="T79" fmla="*/ 837 h 922"/>
                <a:gd name="T80" fmla="*/ 437 w 566"/>
                <a:gd name="T81" fmla="*/ 779 h 922"/>
                <a:gd name="T82" fmla="*/ 460 w 566"/>
                <a:gd name="T83" fmla="*/ 742 h 922"/>
                <a:gd name="T84" fmla="*/ 463 w 566"/>
                <a:gd name="T85" fmla="*/ 739 h 922"/>
                <a:gd name="T86" fmla="*/ 474 w 566"/>
                <a:gd name="T87" fmla="*/ 736 h 922"/>
                <a:gd name="T88" fmla="*/ 489 w 566"/>
                <a:gd name="T89" fmla="*/ 730 h 922"/>
                <a:gd name="T90" fmla="*/ 501 w 566"/>
                <a:gd name="T91" fmla="*/ 720 h 922"/>
                <a:gd name="T92" fmla="*/ 509 w 566"/>
                <a:gd name="T93" fmla="*/ 708 h 922"/>
                <a:gd name="T94" fmla="*/ 512 w 566"/>
                <a:gd name="T95" fmla="*/ 694 h 922"/>
                <a:gd name="T96" fmla="*/ 547 w 566"/>
                <a:gd name="T97" fmla="*/ 92 h 922"/>
                <a:gd name="T98" fmla="*/ 543 w 566"/>
                <a:gd name="T99" fmla="*/ 76 h 922"/>
                <a:gd name="T100" fmla="*/ 533 w 566"/>
                <a:gd name="T101" fmla="*/ 63 h 922"/>
                <a:gd name="T102" fmla="*/ 518 w 566"/>
                <a:gd name="T103" fmla="*/ 55 h 922"/>
                <a:gd name="T104" fmla="*/ 510 w 566"/>
                <a:gd name="T105" fmla="*/ 41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66" h="922">
                  <a:moveTo>
                    <a:pt x="511" y="29"/>
                  </a:moveTo>
                  <a:cubicBezTo>
                    <a:pt x="519" y="30"/>
                    <a:pt x="526" y="32"/>
                    <a:pt x="533" y="36"/>
                  </a:cubicBezTo>
                  <a:cubicBezTo>
                    <a:pt x="540" y="40"/>
                    <a:pt x="546" y="45"/>
                    <a:pt x="551" y="52"/>
                  </a:cubicBezTo>
                  <a:cubicBezTo>
                    <a:pt x="556" y="58"/>
                    <a:pt x="560" y="66"/>
                    <a:pt x="562" y="74"/>
                  </a:cubicBezTo>
                  <a:cubicBezTo>
                    <a:pt x="565" y="82"/>
                    <a:pt x="566" y="92"/>
                    <a:pt x="565" y="101"/>
                  </a:cubicBezTo>
                  <a:cubicBezTo>
                    <a:pt x="528" y="691"/>
                    <a:pt x="528" y="691"/>
                    <a:pt x="528" y="691"/>
                  </a:cubicBezTo>
                  <a:cubicBezTo>
                    <a:pt x="527" y="698"/>
                    <a:pt x="526" y="706"/>
                    <a:pt x="522" y="713"/>
                  </a:cubicBezTo>
                  <a:cubicBezTo>
                    <a:pt x="519" y="719"/>
                    <a:pt x="515" y="726"/>
                    <a:pt x="510" y="732"/>
                  </a:cubicBezTo>
                  <a:cubicBezTo>
                    <a:pt x="505" y="737"/>
                    <a:pt x="500" y="742"/>
                    <a:pt x="493" y="746"/>
                  </a:cubicBezTo>
                  <a:cubicBezTo>
                    <a:pt x="487" y="750"/>
                    <a:pt x="480" y="753"/>
                    <a:pt x="473" y="755"/>
                  </a:cubicBezTo>
                  <a:cubicBezTo>
                    <a:pt x="469" y="756"/>
                    <a:pt x="469" y="756"/>
                    <a:pt x="469" y="756"/>
                  </a:cubicBezTo>
                  <a:cubicBezTo>
                    <a:pt x="463" y="769"/>
                    <a:pt x="455" y="781"/>
                    <a:pt x="446" y="792"/>
                  </a:cubicBezTo>
                  <a:cubicBezTo>
                    <a:pt x="437" y="804"/>
                    <a:pt x="428" y="814"/>
                    <a:pt x="418" y="824"/>
                  </a:cubicBezTo>
                  <a:cubicBezTo>
                    <a:pt x="408" y="834"/>
                    <a:pt x="398" y="843"/>
                    <a:pt x="388" y="852"/>
                  </a:cubicBezTo>
                  <a:cubicBezTo>
                    <a:pt x="377" y="860"/>
                    <a:pt x="367" y="868"/>
                    <a:pt x="357" y="875"/>
                  </a:cubicBezTo>
                  <a:cubicBezTo>
                    <a:pt x="346" y="882"/>
                    <a:pt x="336" y="889"/>
                    <a:pt x="327" y="894"/>
                  </a:cubicBezTo>
                  <a:cubicBezTo>
                    <a:pt x="318" y="900"/>
                    <a:pt x="309" y="905"/>
                    <a:pt x="302" y="909"/>
                  </a:cubicBezTo>
                  <a:cubicBezTo>
                    <a:pt x="295" y="913"/>
                    <a:pt x="289" y="916"/>
                    <a:pt x="285" y="918"/>
                  </a:cubicBezTo>
                  <a:cubicBezTo>
                    <a:pt x="281" y="920"/>
                    <a:pt x="278" y="921"/>
                    <a:pt x="278" y="921"/>
                  </a:cubicBezTo>
                  <a:cubicBezTo>
                    <a:pt x="277" y="921"/>
                    <a:pt x="276" y="922"/>
                    <a:pt x="275" y="922"/>
                  </a:cubicBezTo>
                  <a:cubicBezTo>
                    <a:pt x="273" y="922"/>
                    <a:pt x="273" y="922"/>
                    <a:pt x="272" y="921"/>
                  </a:cubicBezTo>
                  <a:cubicBezTo>
                    <a:pt x="271" y="921"/>
                    <a:pt x="270" y="921"/>
                    <a:pt x="270" y="920"/>
                  </a:cubicBezTo>
                  <a:cubicBezTo>
                    <a:pt x="269" y="920"/>
                    <a:pt x="268" y="919"/>
                    <a:pt x="268" y="918"/>
                  </a:cubicBezTo>
                  <a:cubicBezTo>
                    <a:pt x="268" y="917"/>
                    <a:pt x="267" y="916"/>
                    <a:pt x="267" y="915"/>
                  </a:cubicBezTo>
                  <a:cubicBezTo>
                    <a:pt x="267" y="914"/>
                    <a:pt x="268" y="913"/>
                    <a:pt x="268" y="912"/>
                  </a:cubicBezTo>
                  <a:cubicBezTo>
                    <a:pt x="268" y="911"/>
                    <a:pt x="269" y="910"/>
                    <a:pt x="269" y="909"/>
                  </a:cubicBezTo>
                  <a:cubicBezTo>
                    <a:pt x="270" y="908"/>
                    <a:pt x="271" y="907"/>
                    <a:pt x="272" y="906"/>
                  </a:cubicBezTo>
                  <a:cubicBezTo>
                    <a:pt x="284" y="895"/>
                    <a:pt x="294" y="883"/>
                    <a:pt x="303" y="872"/>
                  </a:cubicBezTo>
                  <a:cubicBezTo>
                    <a:pt x="312" y="861"/>
                    <a:pt x="319" y="851"/>
                    <a:pt x="324" y="841"/>
                  </a:cubicBezTo>
                  <a:cubicBezTo>
                    <a:pt x="330" y="830"/>
                    <a:pt x="335" y="820"/>
                    <a:pt x="338" y="811"/>
                  </a:cubicBezTo>
                  <a:cubicBezTo>
                    <a:pt x="342" y="802"/>
                    <a:pt x="344" y="792"/>
                    <a:pt x="346" y="784"/>
                  </a:cubicBezTo>
                  <a:cubicBezTo>
                    <a:pt x="109" y="838"/>
                    <a:pt x="109" y="838"/>
                    <a:pt x="109" y="838"/>
                  </a:cubicBezTo>
                  <a:cubicBezTo>
                    <a:pt x="100" y="841"/>
                    <a:pt x="91" y="841"/>
                    <a:pt x="82" y="840"/>
                  </a:cubicBezTo>
                  <a:cubicBezTo>
                    <a:pt x="74" y="839"/>
                    <a:pt x="66" y="837"/>
                    <a:pt x="59" y="833"/>
                  </a:cubicBezTo>
                  <a:cubicBezTo>
                    <a:pt x="52" y="829"/>
                    <a:pt x="47" y="823"/>
                    <a:pt x="43" y="817"/>
                  </a:cubicBezTo>
                  <a:cubicBezTo>
                    <a:pt x="38" y="810"/>
                    <a:pt x="36" y="803"/>
                    <a:pt x="35" y="794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69"/>
                    <a:pt x="2" y="57"/>
                    <a:pt x="6" y="47"/>
                  </a:cubicBezTo>
                  <a:cubicBezTo>
                    <a:pt x="10" y="37"/>
                    <a:pt x="16" y="29"/>
                    <a:pt x="24" y="21"/>
                  </a:cubicBezTo>
                  <a:cubicBezTo>
                    <a:pt x="31" y="14"/>
                    <a:pt x="40" y="9"/>
                    <a:pt x="50" y="5"/>
                  </a:cubicBezTo>
                  <a:cubicBezTo>
                    <a:pt x="60" y="2"/>
                    <a:pt x="71" y="0"/>
                    <a:pt x="82" y="1"/>
                  </a:cubicBezTo>
                  <a:cubicBezTo>
                    <a:pt x="511" y="29"/>
                    <a:pt x="511" y="29"/>
                    <a:pt x="511" y="29"/>
                  </a:cubicBezTo>
                  <a:cubicBezTo>
                    <a:pt x="510" y="41"/>
                    <a:pt x="510" y="41"/>
                    <a:pt x="510" y="41"/>
                  </a:cubicBezTo>
                  <a:cubicBezTo>
                    <a:pt x="509" y="54"/>
                    <a:pt x="509" y="54"/>
                    <a:pt x="509" y="54"/>
                  </a:cubicBezTo>
                  <a:cubicBezTo>
                    <a:pt x="83" y="30"/>
                    <a:pt x="83" y="30"/>
                    <a:pt x="83" y="30"/>
                  </a:cubicBezTo>
                  <a:cubicBezTo>
                    <a:pt x="79" y="30"/>
                    <a:pt x="75" y="30"/>
                    <a:pt x="71" y="31"/>
                  </a:cubicBezTo>
                  <a:cubicBezTo>
                    <a:pt x="67" y="31"/>
                    <a:pt x="64" y="32"/>
                    <a:pt x="60" y="33"/>
                  </a:cubicBezTo>
                  <a:cubicBezTo>
                    <a:pt x="57" y="35"/>
                    <a:pt x="53" y="36"/>
                    <a:pt x="50" y="38"/>
                  </a:cubicBezTo>
                  <a:cubicBezTo>
                    <a:pt x="47" y="40"/>
                    <a:pt x="44" y="42"/>
                    <a:pt x="42" y="45"/>
                  </a:cubicBezTo>
                  <a:cubicBezTo>
                    <a:pt x="39" y="47"/>
                    <a:pt x="37" y="50"/>
                    <a:pt x="35" y="52"/>
                  </a:cubicBezTo>
                  <a:cubicBezTo>
                    <a:pt x="33" y="55"/>
                    <a:pt x="32" y="58"/>
                    <a:pt x="30" y="61"/>
                  </a:cubicBezTo>
                  <a:cubicBezTo>
                    <a:pt x="29" y="64"/>
                    <a:pt x="28" y="68"/>
                    <a:pt x="28" y="71"/>
                  </a:cubicBezTo>
                  <a:cubicBezTo>
                    <a:pt x="27" y="74"/>
                    <a:pt x="27" y="78"/>
                    <a:pt x="27" y="82"/>
                  </a:cubicBezTo>
                  <a:cubicBezTo>
                    <a:pt x="58" y="789"/>
                    <a:pt x="58" y="789"/>
                    <a:pt x="58" y="789"/>
                  </a:cubicBezTo>
                  <a:cubicBezTo>
                    <a:pt x="58" y="792"/>
                    <a:pt x="58" y="794"/>
                    <a:pt x="59" y="797"/>
                  </a:cubicBezTo>
                  <a:cubicBezTo>
                    <a:pt x="60" y="799"/>
                    <a:pt x="61" y="801"/>
                    <a:pt x="62" y="803"/>
                  </a:cubicBezTo>
                  <a:cubicBezTo>
                    <a:pt x="63" y="805"/>
                    <a:pt x="65" y="807"/>
                    <a:pt x="67" y="809"/>
                  </a:cubicBezTo>
                  <a:cubicBezTo>
                    <a:pt x="69" y="811"/>
                    <a:pt x="71" y="812"/>
                    <a:pt x="73" y="814"/>
                  </a:cubicBezTo>
                  <a:cubicBezTo>
                    <a:pt x="75" y="815"/>
                    <a:pt x="78" y="816"/>
                    <a:pt x="81" y="817"/>
                  </a:cubicBezTo>
                  <a:cubicBezTo>
                    <a:pt x="83" y="818"/>
                    <a:pt x="86" y="819"/>
                    <a:pt x="89" y="819"/>
                  </a:cubicBezTo>
                  <a:cubicBezTo>
                    <a:pt x="92" y="819"/>
                    <a:pt x="95" y="819"/>
                    <a:pt x="99" y="819"/>
                  </a:cubicBezTo>
                  <a:cubicBezTo>
                    <a:pt x="102" y="819"/>
                    <a:pt x="105" y="819"/>
                    <a:pt x="109" y="818"/>
                  </a:cubicBezTo>
                  <a:cubicBezTo>
                    <a:pt x="357" y="763"/>
                    <a:pt x="357" y="763"/>
                    <a:pt x="357" y="763"/>
                  </a:cubicBezTo>
                  <a:cubicBezTo>
                    <a:pt x="358" y="762"/>
                    <a:pt x="358" y="762"/>
                    <a:pt x="359" y="762"/>
                  </a:cubicBezTo>
                  <a:cubicBezTo>
                    <a:pt x="359" y="762"/>
                    <a:pt x="360" y="762"/>
                    <a:pt x="361" y="763"/>
                  </a:cubicBezTo>
                  <a:cubicBezTo>
                    <a:pt x="361" y="763"/>
                    <a:pt x="362" y="763"/>
                    <a:pt x="362" y="763"/>
                  </a:cubicBezTo>
                  <a:cubicBezTo>
                    <a:pt x="363" y="763"/>
                    <a:pt x="363" y="764"/>
                    <a:pt x="364" y="764"/>
                  </a:cubicBezTo>
                  <a:cubicBezTo>
                    <a:pt x="364" y="765"/>
                    <a:pt x="364" y="765"/>
                    <a:pt x="365" y="766"/>
                  </a:cubicBezTo>
                  <a:cubicBezTo>
                    <a:pt x="365" y="766"/>
                    <a:pt x="365" y="767"/>
                    <a:pt x="365" y="767"/>
                  </a:cubicBezTo>
                  <a:cubicBezTo>
                    <a:pt x="365" y="768"/>
                    <a:pt x="366" y="769"/>
                    <a:pt x="366" y="769"/>
                  </a:cubicBezTo>
                  <a:cubicBezTo>
                    <a:pt x="366" y="770"/>
                    <a:pt x="366" y="771"/>
                    <a:pt x="365" y="771"/>
                  </a:cubicBezTo>
                  <a:cubicBezTo>
                    <a:pt x="364" y="779"/>
                    <a:pt x="363" y="787"/>
                    <a:pt x="360" y="796"/>
                  </a:cubicBezTo>
                  <a:cubicBezTo>
                    <a:pt x="358" y="805"/>
                    <a:pt x="355" y="814"/>
                    <a:pt x="351" y="823"/>
                  </a:cubicBezTo>
                  <a:cubicBezTo>
                    <a:pt x="347" y="833"/>
                    <a:pt x="342" y="842"/>
                    <a:pt x="336" y="852"/>
                  </a:cubicBezTo>
                  <a:cubicBezTo>
                    <a:pt x="330" y="862"/>
                    <a:pt x="323" y="872"/>
                    <a:pt x="315" y="883"/>
                  </a:cubicBezTo>
                  <a:cubicBezTo>
                    <a:pt x="318" y="881"/>
                    <a:pt x="320" y="879"/>
                    <a:pt x="323" y="878"/>
                  </a:cubicBezTo>
                  <a:cubicBezTo>
                    <a:pt x="326" y="876"/>
                    <a:pt x="329" y="874"/>
                    <a:pt x="332" y="872"/>
                  </a:cubicBezTo>
                  <a:cubicBezTo>
                    <a:pt x="335" y="870"/>
                    <a:pt x="338" y="868"/>
                    <a:pt x="341" y="866"/>
                  </a:cubicBezTo>
                  <a:cubicBezTo>
                    <a:pt x="344" y="864"/>
                    <a:pt x="347" y="862"/>
                    <a:pt x="350" y="860"/>
                  </a:cubicBezTo>
                  <a:cubicBezTo>
                    <a:pt x="360" y="853"/>
                    <a:pt x="371" y="845"/>
                    <a:pt x="381" y="837"/>
                  </a:cubicBezTo>
                  <a:cubicBezTo>
                    <a:pt x="391" y="829"/>
                    <a:pt x="401" y="820"/>
                    <a:pt x="411" y="810"/>
                  </a:cubicBezTo>
                  <a:cubicBezTo>
                    <a:pt x="420" y="800"/>
                    <a:pt x="429" y="790"/>
                    <a:pt x="437" y="779"/>
                  </a:cubicBezTo>
                  <a:cubicBezTo>
                    <a:pt x="445" y="768"/>
                    <a:pt x="452" y="757"/>
                    <a:pt x="458" y="745"/>
                  </a:cubicBezTo>
                  <a:cubicBezTo>
                    <a:pt x="459" y="744"/>
                    <a:pt x="459" y="743"/>
                    <a:pt x="460" y="742"/>
                  </a:cubicBezTo>
                  <a:cubicBezTo>
                    <a:pt x="460" y="742"/>
                    <a:pt x="461" y="741"/>
                    <a:pt x="461" y="741"/>
                  </a:cubicBezTo>
                  <a:cubicBezTo>
                    <a:pt x="462" y="740"/>
                    <a:pt x="463" y="740"/>
                    <a:pt x="463" y="739"/>
                  </a:cubicBezTo>
                  <a:cubicBezTo>
                    <a:pt x="464" y="739"/>
                    <a:pt x="465" y="738"/>
                    <a:pt x="466" y="738"/>
                  </a:cubicBezTo>
                  <a:cubicBezTo>
                    <a:pt x="474" y="736"/>
                    <a:pt x="474" y="736"/>
                    <a:pt x="474" y="736"/>
                  </a:cubicBezTo>
                  <a:cubicBezTo>
                    <a:pt x="477" y="736"/>
                    <a:pt x="479" y="735"/>
                    <a:pt x="482" y="734"/>
                  </a:cubicBezTo>
                  <a:cubicBezTo>
                    <a:pt x="484" y="733"/>
                    <a:pt x="487" y="732"/>
                    <a:pt x="489" y="730"/>
                  </a:cubicBezTo>
                  <a:cubicBezTo>
                    <a:pt x="491" y="729"/>
                    <a:pt x="493" y="727"/>
                    <a:pt x="495" y="726"/>
                  </a:cubicBezTo>
                  <a:cubicBezTo>
                    <a:pt x="497" y="724"/>
                    <a:pt x="499" y="722"/>
                    <a:pt x="501" y="720"/>
                  </a:cubicBezTo>
                  <a:cubicBezTo>
                    <a:pt x="502" y="718"/>
                    <a:pt x="504" y="716"/>
                    <a:pt x="505" y="714"/>
                  </a:cubicBezTo>
                  <a:cubicBezTo>
                    <a:pt x="507" y="712"/>
                    <a:pt x="508" y="710"/>
                    <a:pt x="509" y="708"/>
                  </a:cubicBezTo>
                  <a:cubicBezTo>
                    <a:pt x="510" y="705"/>
                    <a:pt x="511" y="703"/>
                    <a:pt x="511" y="701"/>
                  </a:cubicBezTo>
                  <a:cubicBezTo>
                    <a:pt x="512" y="699"/>
                    <a:pt x="512" y="696"/>
                    <a:pt x="512" y="694"/>
                  </a:cubicBezTo>
                  <a:cubicBezTo>
                    <a:pt x="548" y="101"/>
                    <a:pt x="548" y="101"/>
                    <a:pt x="548" y="101"/>
                  </a:cubicBezTo>
                  <a:cubicBezTo>
                    <a:pt x="548" y="98"/>
                    <a:pt x="548" y="95"/>
                    <a:pt x="547" y="92"/>
                  </a:cubicBezTo>
                  <a:cubicBezTo>
                    <a:pt x="547" y="89"/>
                    <a:pt x="547" y="86"/>
                    <a:pt x="546" y="84"/>
                  </a:cubicBezTo>
                  <a:cubicBezTo>
                    <a:pt x="545" y="81"/>
                    <a:pt x="544" y="79"/>
                    <a:pt x="543" y="76"/>
                  </a:cubicBezTo>
                  <a:cubicBezTo>
                    <a:pt x="541" y="74"/>
                    <a:pt x="540" y="71"/>
                    <a:pt x="538" y="69"/>
                  </a:cubicBezTo>
                  <a:cubicBezTo>
                    <a:pt x="536" y="67"/>
                    <a:pt x="535" y="65"/>
                    <a:pt x="533" y="63"/>
                  </a:cubicBezTo>
                  <a:cubicBezTo>
                    <a:pt x="530" y="61"/>
                    <a:pt x="528" y="60"/>
                    <a:pt x="526" y="58"/>
                  </a:cubicBezTo>
                  <a:cubicBezTo>
                    <a:pt x="523" y="57"/>
                    <a:pt x="521" y="56"/>
                    <a:pt x="518" y="55"/>
                  </a:cubicBezTo>
                  <a:cubicBezTo>
                    <a:pt x="515" y="54"/>
                    <a:pt x="512" y="54"/>
                    <a:pt x="509" y="54"/>
                  </a:cubicBezTo>
                  <a:cubicBezTo>
                    <a:pt x="510" y="41"/>
                    <a:pt x="510" y="41"/>
                    <a:pt x="510" y="41"/>
                  </a:cubicBezTo>
                  <a:lnTo>
                    <a:pt x="511" y="29"/>
                  </a:lnTo>
                  <a:close/>
                </a:path>
              </a:pathLst>
            </a:custGeom>
            <a:solidFill>
              <a:srgbClr val="28A3C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59"/>
            <p:cNvSpPr>
              <a:spLocks/>
            </p:cNvSpPr>
            <p:nvPr/>
          </p:nvSpPr>
          <p:spPr bwMode="auto">
            <a:xfrm>
              <a:off x="4240051" y="2375499"/>
              <a:ext cx="1317010" cy="2157543"/>
            </a:xfrm>
            <a:custGeom>
              <a:avLst/>
              <a:gdLst>
                <a:gd name="T0" fmla="*/ 511 w 521"/>
                <a:gd name="T1" fmla="*/ 39 h 853"/>
                <a:gd name="T2" fmla="*/ 516 w 521"/>
                <a:gd name="T3" fmla="*/ 46 h 853"/>
                <a:gd name="T4" fmla="*/ 519 w 521"/>
                <a:gd name="T5" fmla="*/ 54 h 853"/>
                <a:gd name="T6" fmla="*/ 520 w 521"/>
                <a:gd name="T7" fmla="*/ 62 h 853"/>
                <a:gd name="T8" fmla="*/ 521 w 521"/>
                <a:gd name="T9" fmla="*/ 71 h 853"/>
                <a:gd name="T10" fmla="*/ 485 w 521"/>
                <a:gd name="T11" fmla="*/ 664 h 853"/>
                <a:gd name="T12" fmla="*/ 484 w 521"/>
                <a:gd name="T13" fmla="*/ 671 h 853"/>
                <a:gd name="T14" fmla="*/ 482 w 521"/>
                <a:gd name="T15" fmla="*/ 678 h 853"/>
                <a:gd name="T16" fmla="*/ 478 w 521"/>
                <a:gd name="T17" fmla="*/ 684 h 853"/>
                <a:gd name="T18" fmla="*/ 474 w 521"/>
                <a:gd name="T19" fmla="*/ 690 h 853"/>
                <a:gd name="T20" fmla="*/ 468 w 521"/>
                <a:gd name="T21" fmla="*/ 696 h 853"/>
                <a:gd name="T22" fmla="*/ 462 w 521"/>
                <a:gd name="T23" fmla="*/ 700 h 853"/>
                <a:gd name="T24" fmla="*/ 455 w 521"/>
                <a:gd name="T25" fmla="*/ 704 h 853"/>
                <a:gd name="T26" fmla="*/ 447 w 521"/>
                <a:gd name="T27" fmla="*/ 706 h 853"/>
                <a:gd name="T28" fmla="*/ 439 w 521"/>
                <a:gd name="T29" fmla="*/ 708 h 853"/>
                <a:gd name="T30" fmla="*/ 436 w 521"/>
                <a:gd name="T31" fmla="*/ 709 h 853"/>
                <a:gd name="T32" fmla="*/ 434 w 521"/>
                <a:gd name="T33" fmla="*/ 711 h 853"/>
                <a:gd name="T34" fmla="*/ 433 w 521"/>
                <a:gd name="T35" fmla="*/ 712 h 853"/>
                <a:gd name="T36" fmla="*/ 431 w 521"/>
                <a:gd name="T37" fmla="*/ 715 h 853"/>
                <a:gd name="T38" fmla="*/ 410 w 521"/>
                <a:gd name="T39" fmla="*/ 749 h 853"/>
                <a:gd name="T40" fmla="*/ 384 w 521"/>
                <a:gd name="T41" fmla="*/ 780 h 853"/>
                <a:gd name="T42" fmla="*/ 354 w 521"/>
                <a:gd name="T43" fmla="*/ 807 h 853"/>
                <a:gd name="T44" fmla="*/ 323 w 521"/>
                <a:gd name="T45" fmla="*/ 830 h 853"/>
                <a:gd name="T46" fmla="*/ 314 w 521"/>
                <a:gd name="T47" fmla="*/ 836 h 853"/>
                <a:gd name="T48" fmla="*/ 305 w 521"/>
                <a:gd name="T49" fmla="*/ 842 h 853"/>
                <a:gd name="T50" fmla="*/ 296 w 521"/>
                <a:gd name="T51" fmla="*/ 848 h 853"/>
                <a:gd name="T52" fmla="*/ 288 w 521"/>
                <a:gd name="T53" fmla="*/ 853 h 853"/>
                <a:gd name="T54" fmla="*/ 309 w 521"/>
                <a:gd name="T55" fmla="*/ 822 h 853"/>
                <a:gd name="T56" fmla="*/ 324 w 521"/>
                <a:gd name="T57" fmla="*/ 793 h 853"/>
                <a:gd name="T58" fmla="*/ 333 w 521"/>
                <a:gd name="T59" fmla="*/ 766 h 853"/>
                <a:gd name="T60" fmla="*/ 338 w 521"/>
                <a:gd name="T61" fmla="*/ 741 h 853"/>
                <a:gd name="T62" fmla="*/ 339 w 521"/>
                <a:gd name="T63" fmla="*/ 739 h 853"/>
                <a:gd name="T64" fmla="*/ 338 w 521"/>
                <a:gd name="T65" fmla="*/ 737 h 853"/>
                <a:gd name="T66" fmla="*/ 338 w 521"/>
                <a:gd name="T67" fmla="*/ 736 h 853"/>
                <a:gd name="T68" fmla="*/ 337 w 521"/>
                <a:gd name="T69" fmla="*/ 734 h 853"/>
                <a:gd name="T70" fmla="*/ 335 w 521"/>
                <a:gd name="T71" fmla="*/ 733 h 853"/>
                <a:gd name="T72" fmla="*/ 334 w 521"/>
                <a:gd name="T73" fmla="*/ 733 h 853"/>
                <a:gd name="T74" fmla="*/ 332 w 521"/>
                <a:gd name="T75" fmla="*/ 732 h 853"/>
                <a:gd name="T76" fmla="*/ 330 w 521"/>
                <a:gd name="T77" fmla="*/ 733 h 853"/>
                <a:gd name="T78" fmla="*/ 82 w 521"/>
                <a:gd name="T79" fmla="*/ 788 h 853"/>
                <a:gd name="T80" fmla="*/ 72 w 521"/>
                <a:gd name="T81" fmla="*/ 789 h 853"/>
                <a:gd name="T82" fmla="*/ 62 w 521"/>
                <a:gd name="T83" fmla="*/ 789 h 853"/>
                <a:gd name="T84" fmla="*/ 54 w 521"/>
                <a:gd name="T85" fmla="*/ 787 h 853"/>
                <a:gd name="T86" fmla="*/ 46 w 521"/>
                <a:gd name="T87" fmla="*/ 784 h 853"/>
                <a:gd name="T88" fmla="*/ 40 w 521"/>
                <a:gd name="T89" fmla="*/ 779 h 853"/>
                <a:gd name="T90" fmla="*/ 35 w 521"/>
                <a:gd name="T91" fmla="*/ 773 h 853"/>
                <a:gd name="T92" fmla="*/ 32 w 521"/>
                <a:gd name="T93" fmla="*/ 767 h 853"/>
                <a:gd name="T94" fmla="*/ 31 w 521"/>
                <a:gd name="T95" fmla="*/ 759 h 853"/>
                <a:gd name="T96" fmla="*/ 0 w 521"/>
                <a:gd name="T97" fmla="*/ 52 h 853"/>
                <a:gd name="T98" fmla="*/ 1 w 521"/>
                <a:gd name="T99" fmla="*/ 41 h 853"/>
                <a:gd name="T100" fmla="*/ 3 w 521"/>
                <a:gd name="T101" fmla="*/ 31 h 853"/>
                <a:gd name="T102" fmla="*/ 8 w 521"/>
                <a:gd name="T103" fmla="*/ 22 h 853"/>
                <a:gd name="T104" fmla="*/ 15 w 521"/>
                <a:gd name="T105" fmla="*/ 15 h 853"/>
                <a:gd name="T106" fmla="*/ 23 w 521"/>
                <a:gd name="T107" fmla="*/ 8 h 853"/>
                <a:gd name="T108" fmla="*/ 33 w 521"/>
                <a:gd name="T109" fmla="*/ 3 h 853"/>
                <a:gd name="T110" fmla="*/ 44 w 521"/>
                <a:gd name="T111" fmla="*/ 1 h 853"/>
                <a:gd name="T112" fmla="*/ 56 w 521"/>
                <a:gd name="T113" fmla="*/ 0 h 853"/>
                <a:gd name="T114" fmla="*/ 482 w 521"/>
                <a:gd name="T115" fmla="*/ 24 h 853"/>
                <a:gd name="T116" fmla="*/ 491 w 521"/>
                <a:gd name="T117" fmla="*/ 25 h 853"/>
                <a:gd name="T118" fmla="*/ 499 w 521"/>
                <a:gd name="T119" fmla="*/ 28 h 853"/>
                <a:gd name="T120" fmla="*/ 506 w 521"/>
                <a:gd name="T121" fmla="*/ 33 h 853"/>
                <a:gd name="T122" fmla="*/ 511 w 521"/>
                <a:gd name="T123" fmla="*/ 39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21" h="853">
                  <a:moveTo>
                    <a:pt x="511" y="39"/>
                  </a:moveTo>
                  <a:cubicBezTo>
                    <a:pt x="513" y="41"/>
                    <a:pt x="514" y="44"/>
                    <a:pt x="516" y="46"/>
                  </a:cubicBezTo>
                  <a:cubicBezTo>
                    <a:pt x="517" y="49"/>
                    <a:pt x="518" y="51"/>
                    <a:pt x="519" y="54"/>
                  </a:cubicBezTo>
                  <a:cubicBezTo>
                    <a:pt x="520" y="56"/>
                    <a:pt x="520" y="59"/>
                    <a:pt x="520" y="62"/>
                  </a:cubicBezTo>
                  <a:cubicBezTo>
                    <a:pt x="521" y="65"/>
                    <a:pt x="521" y="68"/>
                    <a:pt x="521" y="71"/>
                  </a:cubicBezTo>
                  <a:cubicBezTo>
                    <a:pt x="485" y="664"/>
                    <a:pt x="485" y="664"/>
                    <a:pt x="485" y="664"/>
                  </a:cubicBezTo>
                  <a:cubicBezTo>
                    <a:pt x="485" y="666"/>
                    <a:pt x="485" y="669"/>
                    <a:pt x="484" y="671"/>
                  </a:cubicBezTo>
                  <a:cubicBezTo>
                    <a:pt x="484" y="673"/>
                    <a:pt x="483" y="675"/>
                    <a:pt x="482" y="678"/>
                  </a:cubicBezTo>
                  <a:cubicBezTo>
                    <a:pt x="481" y="680"/>
                    <a:pt x="480" y="682"/>
                    <a:pt x="478" y="684"/>
                  </a:cubicBezTo>
                  <a:cubicBezTo>
                    <a:pt x="477" y="686"/>
                    <a:pt x="475" y="688"/>
                    <a:pt x="474" y="690"/>
                  </a:cubicBezTo>
                  <a:cubicBezTo>
                    <a:pt x="472" y="692"/>
                    <a:pt x="470" y="694"/>
                    <a:pt x="468" y="696"/>
                  </a:cubicBezTo>
                  <a:cubicBezTo>
                    <a:pt x="466" y="697"/>
                    <a:pt x="464" y="699"/>
                    <a:pt x="462" y="700"/>
                  </a:cubicBezTo>
                  <a:cubicBezTo>
                    <a:pt x="460" y="702"/>
                    <a:pt x="457" y="703"/>
                    <a:pt x="455" y="704"/>
                  </a:cubicBezTo>
                  <a:cubicBezTo>
                    <a:pt x="452" y="705"/>
                    <a:pt x="450" y="706"/>
                    <a:pt x="447" y="706"/>
                  </a:cubicBezTo>
                  <a:cubicBezTo>
                    <a:pt x="439" y="708"/>
                    <a:pt x="439" y="708"/>
                    <a:pt x="439" y="708"/>
                  </a:cubicBezTo>
                  <a:cubicBezTo>
                    <a:pt x="438" y="708"/>
                    <a:pt x="437" y="709"/>
                    <a:pt x="436" y="709"/>
                  </a:cubicBezTo>
                  <a:cubicBezTo>
                    <a:pt x="436" y="710"/>
                    <a:pt x="435" y="710"/>
                    <a:pt x="434" y="711"/>
                  </a:cubicBezTo>
                  <a:cubicBezTo>
                    <a:pt x="434" y="711"/>
                    <a:pt x="433" y="712"/>
                    <a:pt x="433" y="712"/>
                  </a:cubicBezTo>
                  <a:cubicBezTo>
                    <a:pt x="432" y="713"/>
                    <a:pt x="432" y="714"/>
                    <a:pt x="431" y="715"/>
                  </a:cubicBezTo>
                  <a:cubicBezTo>
                    <a:pt x="425" y="727"/>
                    <a:pt x="418" y="738"/>
                    <a:pt x="410" y="749"/>
                  </a:cubicBezTo>
                  <a:cubicBezTo>
                    <a:pt x="402" y="760"/>
                    <a:pt x="393" y="770"/>
                    <a:pt x="384" y="780"/>
                  </a:cubicBezTo>
                  <a:cubicBezTo>
                    <a:pt x="374" y="790"/>
                    <a:pt x="364" y="799"/>
                    <a:pt x="354" y="807"/>
                  </a:cubicBezTo>
                  <a:cubicBezTo>
                    <a:pt x="344" y="815"/>
                    <a:pt x="333" y="823"/>
                    <a:pt x="323" y="830"/>
                  </a:cubicBezTo>
                  <a:cubicBezTo>
                    <a:pt x="320" y="832"/>
                    <a:pt x="317" y="834"/>
                    <a:pt x="314" y="836"/>
                  </a:cubicBezTo>
                  <a:cubicBezTo>
                    <a:pt x="311" y="838"/>
                    <a:pt x="308" y="840"/>
                    <a:pt x="305" y="842"/>
                  </a:cubicBezTo>
                  <a:cubicBezTo>
                    <a:pt x="302" y="844"/>
                    <a:pt x="299" y="846"/>
                    <a:pt x="296" y="848"/>
                  </a:cubicBezTo>
                  <a:cubicBezTo>
                    <a:pt x="293" y="849"/>
                    <a:pt x="291" y="851"/>
                    <a:pt x="288" y="853"/>
                  </a:cubicBezTo>
                  <a:cubicBezTo>
                    <a:pt x="296" y="842"/>
                    <a:pt x="303" y="832"/>
                    <a:pt x="309" y="822"/>
                  </a:cubicBezTo>
                  <a:cubicBezTo>
                    <a:pt x="315" y="812"/>
                    <a:pt x="320" y="803"/>
                    <a:pt x="324" y="793"/>
                  </a:cubicBezTo>
                  <a:cubicBezTo>
                    <a:pt x="328" y="784"/>
                    <a:pt x="331" y="775"/>
                    <a:pt x="333" y="766"/>
                  </a:cubicBezTo>
                  <a:cubicBezTo>
                    <a:pt x="336" y="757"/>
                    <a:pt x="337" y="749"/>
                    <a:pt x="338" y="741"/>
                  </a:cubicBezTo>
                  <a:cubicBezTo>
                    <a:pt x="339" y="741"/>
                    <a:pt x="339" y="740"/>
                    <a:pt x="339" y="739"/>
                  </a:cubicBezTo>
                  <a:cubicBezTo>
                    <a:pt x="339" y="739"/>
                    <a:pt x="338" y="738"/>
                    <a:pt x="338" y="737"/>
                  </a:cubicBezTo>
                  <a:cubicBezTo>
                    <a:pt x="338" y="737"/>
                    <a:pt x="338" y="736"/>
                    <a:pt x="338" y="736"/>
                  </a:cubicBezTo>
                  <a:cubicBezTo>
                    <a:pt x="337" y="735"/>
                    <a:pt x="337" y="735"/>
                    <a:pt x="337" y="734"/>
                  </a:cubicBezTo>
                  <a:cubicBezTo>
                    <a:pt x="336" y="734"/>
                    <a:pt x="336" y="733"/>
                    <a:pt x="335" y="733"/>
                  </a:cubicBezTo>
                  <a:cubicBezTo>
                    <a:pt x="335" y="733"/>
                    <a:pt x="334" y="733"/>
                    <a:pt x="334" y="733"/>
                  </a:cubicBezTo>
                  <a:cubicBezTo>
                    <a:pt x="333" y="732"/>
                    <a:pt x="332" y="732"/>
                    <a:pt x="332" y="732"/>
                  </a:cubicBezTo>
                  <a:cubicBezTo>
                    <a:pt x="331" y="732"/>
                    <a:pt x="331" y="732"/>
                    <a:pt x="330" y="733"/>
                  </a:cubicBezTo>
                  <a:cubicBezTo>
                    <a:pt x="82" y="788"/>
                    <a:pt x="82" y="788"/>
                    <a:pt x="82" y="788"/>
                  </a:cubicBezTo>
                  <a:cubicBezTo>
                    <a:pt x="78" y="789"/>
                    <a:pt x="75" y="789"/>
                    <a:pt x="72" y="789"/>
                  </a:cubicBezTo>
                  <a:cubicBezTo>
                    <a:pt x="68" y="789"/>
                    <a:pt x="65" y="789"/>
                    <a:pt x="62" y="789"/>
                  </a:cubicBezTo>
                  <a:cubicBezTo>
                    <a:pt x="59" y="789"/>
                    <a:pt x="56" y="788"/>
                    <a:pt x="54" y="787"/>
                  </a:cubicBezTo>
                  <a:cubicBezTo>
                    <a:pt x="51" y="786"/>
                    <a:pt x="48" y="785"/>
                    <a:pt x="46" y="784"/>
                  </a:cubicBezTo>
                  <a:cubicBezTo>
                    <a:pt x="44" y="782"/>
                    <a:pt x="42" y="781"/>
                    <a:pt x="40" y="779"/>
                  </a:cubicBezTo>
                  <a:cubicBezTo>
                    <a:pt x="38" y="777"/>
                    <a:pt x="36" y="775"/>
                    <a:pt x="35" y="773"/>
                  </a:cubicBezTo>
                  <a:cubicBezTo>
                    <a:pt x="34" y="771"/>
                    <a:pt x="33" y="769"/>
                    <a:pt x="32" y="767"/>
                  </a:cubicBezTo>
                  <a:cubicBezTo>
                    <a:pt x="31" y="764"/>
                    <a:pt x="31" y="762"/>
                    <a:pt x="31" y="759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48"/>
                    <a:pt x="0" y="44"/>
                    <a:pt x="1" y="41"/>
                  </a:cubicBezTo>
                  <a:cubicBezTo>
                    <a:pt x="1" y="38"/>
                    <a:pt x="2" y="34"/>
                    <a:pt x="3" y="31"/>
                  </a:cubicBezTo>
                  <a:cubicBezTo>
                    <a:pt x="5" y="28"/>
                    <a:pt x="6" y="25"/>
                    <a:pt x="8" y="22"/>
                  </a:cubicBezTo>
                  <a:cubicBezTo>
                    <a:pt x="10" y="20"/>
                    <a:pt x="12" y="17"/>
                    <a:pt x="15" y="15"/>
                  </a:cubicBezTo>
                  <a:cubicBezTo>
                    <a:pt x="17" y="12"/>
                    <a:pt x="20" y="10"/>
                    <a:pt x="23" y="8"/>
                  </a:cubicBezTo>
                  <a:cubicBezTo>
                    <a:pt x="26" y="6"/>
                    <a:pt x="30" y="5"/>
                    <a:pt x="33" y="3"/>
                  </a:cubicBezTo>
                  <a:cubicBezTo>
                    <a:pt x="37" y="2"/>
                    <a:pt x="40" y="1"/>
                    <a:pt x="44" y="1"/>
                  </a:cubicBezTo>
                  <a:cubicBezTo>
                    <a:pt x="48" y="0"/>
                    <a:pt x="52" y="0"/>
                    <a:pt x="56" y="0"/>
                  </a:cubicBezTo>
                  <a:cubicBezTo>
                    <a:pt x="482" y="24"/>
                    <a:pt x="482" y="24"/>
                    <a:pt x="482" y="24"/>
                  </a:cubicBezTo>
                  <a:cubicBezTo>
                    <a:pt x="485" y="24"/>
                    <a:pt x="488" y="24"/>
                    <a:pt x="491" y="25"/>
                  </a:cubicBezTo>
                  <a:cubicBezTo>
                    <a:pt x="494" y="26"/>
                    <a:pt x="496" y="27"/>
                    <a:pt x="499" y="28"/>
                  </a:cubicBezTo>
                  <a:cubicBezTo>
                    <a:pt x="501" y="30"/>
                    <a:pt x="503" y="31"/>
                    <a:pt x="506" y="33"/>
                  </a:cubicBezTo>
                  <a:cubicBezTo>
                    <a:pt x="508" y="35"/>
                    <a:pt x="509" y="37"/>
                    <a:pt x="511" y="39"/>
                  </a:cubicBezTo>
                  <a:close/>
                </a:path>
              </a:pathLst>
            </a:custGeom>
            <a:blipFill dpi="0" rotWithShape="1">
              <a:blip r:embed="rId3"/>
              <a:srcRect/>
              <a:tile tx="-120650" ty="-25400" sx="40000" sy="40000" flip="none" algn="ctr"/>
            </a:blipFill>
            <a:ln>
              <a:solidFill>
                <a:schemeClr val="bg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 dirty="0"/>
            </a:p>
          </p:txBody>
        </p:sp>
        <p:sp>
          <p:nvSpPr>
            <p:cNvPr id="71" name="任意多边形 70"/>
            <p:cNvSpPr/>
            <p:nvPr/>
          </p:nvSpPr>
          <p:spPr>
            <a:xfrm>
              <a:off x="4267417" y="3241745"/>
              <a:ext cx="1242929" cy="496871"/>
            </a:xfrm>
            <a:custGeom>
              <a:avLst/>
              <a:gdLst>
                <a:gd name="connsiteX0" fmla="*/ 0 w 1242929"/>
                <a:gd name="connsiteY0" fmla="*/ 0 h 496871"/>
                <a:gd name="connsiteX1" fmla="*/ 1242929 w 1242929"/>
                <a:gd name="connsiteY1" fmla="*/ 0 h 496871"/>
                <a:gd name="connsiteX2" fmla="*/ 1242529 w 1242929"/>
                <a:gd name="connsiteY2" fmla="*/ 6590 h 496871"/>
                <a:gd name="connsiteX3" fmla="*/ 1215935 w 1242929"/>
                <a:gd name="connsiteY3" fmla="*/ 444918 h 496871"/>
                <a:gd name="connsiteX4" fmla="*/ 1212783 w 1242929"/>
                <a:gd name="connsiteY4" fmla="*/ 496871 h 496871"/>
                <a:gd name="connsiteX5" fmla="*/ 21774 w 1242929"/>
                <a:gd name="connsiteY5" fmla="*/ 496871 h 496871"/>
                <a:gd name="connsiteX6" fmla="*/ 20208 w 1242929"/>
                <a:gd name="connsiteY6" fmla="*/ 461132 h 496871"/>
                <a:gd name="connsiteX7" fmla="*/ 770 w 1242929"/>
                <a:gd name="connsiteY7" fmla="*/ 17560 h 496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42929" h="496871">
                  <a:moveTo>
                    <a:pt x="0" y="0"/>
                  </a:moveTo>
                  <a:lnTo>
                    <a:pt x="1242929" y="0"/>
                  </a:lnTo>
                  <a:lnTo>
                    <a:pt x="1242529" y="6590"/>
                  </a:lnTo>
                  <a:cubicBezTo>
                    <a:pt x="1231265" y="192248"/>
                    <a:pt x="1222600" y="335062"/>
                    <a:pt x="1215935" y="444918"/>
                  </a:cubicBezTo>
                  <a:lnTo>
                    <a:pt x="1212783" y="496871"/>
                  </a:lnTo>
                  <a:lnTo>
                    <a:pt x="21774" y="496871"/>
                  </a:lnTo>
                  <a:lnTo>
                    <a:pt x="20208" y="461132"/>
                  </a:lnTo>
                  <a:cubicBezTo>
                    <a:pt x="12708" y="289990"/>
                    <a:pt x="6280" y="143297"/>
                    <a:pt x="770" y="1756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  <a:alpha val="4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正式工</a:t>
              </a:r>
              <a:endParaRPr lang="zh-CN" alt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72" name="任意多边形 71"/>
          <p:cNvSpPr/>
          <p:nvPr/>
        </p:nvSpPr>
        <p:spPr>
          <a:xfrm>
            <a:off x="1161926" y="2433583"/>
            <a:ext cx="1619373" cy="640283"/>
          </a:xfrm>
          <a:custGeom>
            <a:avLst/>
            <a:gdLst>
              <a:gd name="connsiteX0" fmla="*/ 0 w 1242929"/>
              <a:gd name="connsiteY0" fmla="*/ 0 h 496871"/>
              <a:gd name="connsiteX1" fmla="*/ 1242929 w 1242929"/>
              <a:gd name="connsiteY1" fmla="*/ 0 h 496871"/>
              <a:gd name="connsiteX2" fmla="*/ 1242529 w 1242929"/>
              <a:gd name="connsiteY2" fmla="*/ 6590 h 496871"/>
              <a:gd name="connsiteX3" fmla="*/ 1215935 w 1242929"/>
              <a:gd name="connsiteY3" fmla="*/ 444918 h 496871"/>
              <a:gd name="connsiteX4" fmla="*/ 1212783 w 1242929"/>
              <a:gd name="connsiteY4" fmla="*/ 496871 h 496871"/>
              <a:gd name="connsiteX5" fmla="*/ 21774 w 1242929"/>
              <a:gd name="connsiteY5" fmla="*/ 496871 h 496871"/>
              <a:gd name="connsiteX6" fmla="*/ 20208 w 1242929"/>
              <a:gd name="connsiteY6" fmla="*/ 461132 h 496871"/>
              <a:gd name="connsiteX7" fmla="*/ 770 w 1242929"/>
              <a:gd name="connsiteY7" fmla="*/ 17560 h 496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42929" h="496871">
                <a:moveTo>
                  <a:pt x="0" y="0"/>
                </a:moveTo>
                <a:lnTo>
                  <a:pt x="1242929" y="0"/>
                </a:lnTo>
                <a:lnTo>
                  <a:pt x="1242529" y="6590"/>
                </a:lnTo>
                <a:cubicBezTo>
                  <a:pt x="1231265" y="192248"/>
                  <a:pt x="1222600" y="335062"/>
                  <a:pt x="1215935" y="444918"/>
                </a:cubicBezTo>
                <a:lnTo>
                  <a:pt x="1212783" y="496871"/>
                </a:lnTo>
                <a:lnTo>
                  <a:pt x="21774" y="496871"/>
                </a:lnTo>
                <a:lnTo>
                  <a:pt x="20208" y="461132"/>
                </a:lnTo>
                <a:cubicBezTo>
                  <a:pt x="12708" y="289990"/>
                  <a:pt x="6280" y="143297"/>
                  <a:pt x="770" y="1756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实习生</a:t>
            </a:r>
            <a:endParaRPr lang="zh-CN" altLang="en-US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3" name="Freeform 58"/>
          <p:cNvSpPr>
            <a:spLocks/>
          </p:cNvSpPr>
          <p:nvPr/>
        </p:nvSpPr>
        <p:spPr bwMode="auto">
          <a:xfrm>
            <a:off x="1047882" y="1257447"/>
            <a:ext cx="1844777" cy="2924027"/>
          </a:xfrm>
          <a:custGeom>
            <a:avLst/>
            <a:gdLst>
              <a:gd name="T0" fmla="*/ 533 w 566"/>
              <a:gd name="T1" fmla="*/ 36 h 922"/>
              <a:gd name="T2" fmla="*/ 562 w 566"/>
              <a:gd name="T3" fmla="*/ 74 h 922"/>
              <a:gd name="T4" fmla="*/ 528 w 566"/>
              <a:gd name="T5" fmla="*/ 691 h 922"/>
              <a:gd name="T6" fmla="*/ 510 w 566"/>
              <a:gd name="T7" fmla="*/ 732 h 922"/>
              <a:gd name="T8" fmla="*/ 473 w 566"/>
              <a:gd name="T9" fmla="*/ 755 h 922"/>
              <a:gd name="T10" fmla="*/ 446 w 566"/>
              <a:gd name="T11" fmla="*/ 792 h 922"/>
              <a:gd name="T12" fmla="*/ 388 w 566"/>
              <a:gd name="T13" fmla="*/ 852 h 922"/>
              <a:gd name="T14" fmla="*/ 327 w 566"/>
              <a:gd name="T15" fmla="*/ 894 h 922"/>
              <a:gd name="T16" fmla="*/ 285 w 566"/>
              <a:gd name="T17" fmla="*/ 918 h 922"/>
              <a:gd name="T18" fmla="*/ 275 w 566"/>
              <a:gd name="T19" fmla="*/ 922 h 922"/>
              <a:gd name="T20" fmla="*/ 270 w 566"/>
              <a:gd name="T21" fmla="*/ 920 h 922"/>
              <a:gd name="T22" fmla="*/ 267 w 566"/>
              <a:gd name="T23" fmla="*/ 915 h 922"/>
              <a:gd name="T24" fmla="*/ 269 w 566"/>
              <a:gd name="T25" fmla="*/ 909 h 922"/>
              <a:gd name="T26" fmla="*/ 303 w 566"/>
              <a:gd name="T27" fmla="*/ 872 h 922"/>
              <a:gd name="T28" fmla="*/ 338 w 566"/>
              <a:gd name="T29" fmla="*/ 811 h 922"/>
              <a:gd name="T30" fmla="*/ 109 w 566"/>
              <a:gd name="T31" fmla="*/ 838 h 922"/>
              <a:gd name="T32" fmla="*/ 59 w 566"/>
              <a:gd name="T33" fmla="*/ 833 h 922"/>
              <a:gd name="T34" fmla="*/ 35 w 566"/>
              <a:gd name="T35" fmla="*/ 794 h 922"/>
              <a:gd name="T36" fmla="*/ 6 w 566"/>
              <a:gd name="T37" fmla="*/ 47 h 922"/>
              <a:gd name="T38" fmla="*/ 50 w 566"/>
              <a:gd name="T39" fmla="*/ 5 h 922"/>
              <a:gd name="T40" fmla="*/ 511 w 566"/>
              <a:gd name="T41" fmla="*/ 29 h 922"/>
              <a:gd name="T42" fmla="*/ 509 w 566"/>
              <a:gd name="T43" fmla="*/ 54 h 922"/>
              <a:gd name="T44" fmla="*/ 71 w 566"/>
              <a:gd name="T45" fmla="*/ 31 h 922"/>
              <a:gd name="T46" fmla="*/ 50 w 566"/>
              <a:gd name="T47" fmla="*/ 38 h 922"/>
              <a:gd name="T48" fmla="*/ 35 w 566"/>
              <a:gd name="T49" fmla="*/ 52 h 922"/>
              <a:gd name="T50" fmla="*/ 28 w 566"/>
              <a:gd name="T51" fmla="*/ 71 h 922"/>
              <a:gd name="T52" fmla="*/ 58 w 566"/>
              <a:gd name="T53" fmla="*/ 789 h 922"/>
              <a:gd name="T54" fmla="*/ 62 w 566"/>
              <a:gd name="T55" fmla="*/ 803 h 922"/>
              <a:gd name="T56" fmla="*/ 73 w 566"/>
              <a:gd name="T57" fmla="*/ 814 h 922"/>
              <a:gd name="T58" fmla="*/ 89 w 566"/>
              <a:gd name="T59" fmla="*/ 819 h 922"/>
              <a:gd name="T60" fmla="*/ 109 w 566"/>
              <a:gd name="T61" fmla="*/ 818 h 922"/>
              <a:gd name="T62" fmla="*/ 359 w 566"/>
              <a:gd name="T63" fmla="*/ 762 h 922"/>
              <a:gd name="T64" fmla="*/ 362 w 566"/>
              <a:gd name="T65" fmla="*/ 763 h 922"/>
              <a:gd name="T66" fmla="*/ 365 w 566"/>
              <a:gd name="T67" fmla="*/ 766 h 922"/>
              <a:gd name="T68" fmla="*/ 366 w 566"/>
              <a:gd name="T69" fmla="*/ 769 h 922"/>
              <a:gd name="T70" fmla="*/ 360 w 566"/>
              <a:gd name="T71" fmla="*/ 796 h 922"/>
              <a:gd name="T72" fmla="*/ 336 w 566"/>
              <a:gd name="T73" fmla="*/ 852 h 922"/>
              <a:gd name="T74" fmla="*/ 323 w 566"/>
              <a:gd name="T75" fmla="*/ 878 h 922"/>
              <a:gd name="T76" fmla="*/ 341 w 566"/>
              <a:gd name="T77" fmla="*/ 866 h 922"/>
              <a:gd name="T78" fmla="*/ 381 w 566"/>
              <a:gd name="T79" fmla="*/ 837 h 922"/>
              <a:gd name="T80" fmla="*/ 437 w 566"/>
              <a:gd name="T81" fmla="*/ 779 h 922"/>
              <a:gd name="T82" fmla="*/ 460 w 566"/>
              <a:gd name="T83" fmla="*/ 742 h 922"/>
              <a:gd name="T84" fmla="*/ 463 w 566"/>
              <a:gd name="T85" fmla="*/ 739 h 922"/>
              <a:gd name="T86" fmla="*/ 474 w 566"/>
              <a:gd name="T87" fmla="*/ 736 h 922"/>
              <a:gd name="T88" fmla="*/ 489 w 566"/>
              <a:gd name="T89" fmla="*/ 730 h 922"/>
              <a:gd name="T90" fmla="*/ 501 w 566"/>
              <a:gd name="T91" fmla="*/ 720 h 922"/>
              <a:gd name="T92" fmla="*/ 509 w 566"/>
              <a:gd name="T93" fmla="*/ 708 h 922"/>
              <a:gd name="T94" fmla="*/ 512 w 566"/>
              <a:gd name="T95" fmla="*/ 694 h 922"/>
              <a:gd name="T96" fmla="*/ 547 w 566"/>
              <a:gd name="T97" fmla="*/ 92 h 922"/>
              <a:gd name="T98" fmla="*/ 543 w 566"/>
              <a:gd name="T99" fmla="*/ 76 h 922"/>
              <a:gd name="T100" fmla="*/ 533 w 566"/>
              <a:gd name="T101" fmla="*/ 63 h 922"/>
              <a:gd name="T102" fmla="*/ 518 w 566"/>
              <a:gd name="T103" fmla="*/ 55 h 922"/>
              <a:gd name="T104" fmla="*/ 510 w 566"/>
              <a:gd name="T105" fmla="*/ 41 h 9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66" h="922">
                <a:moveTo>
                  <a:pt x="511" y="29"/>
                </a:moveTo>
                <a:cubicBezTo>
                  <a:pt x="519" y="30"/>
                  <a:pt x="526" y="32"/>
                  <a:pt x="533" y="36"/>
                </a:cubicBezTo>
                <a:cubicBezTo>
                  <a:pt x="540" y="40"/>
                  <a:pt x="546" y="45"/>
                  <a:pt x="551" y="52"/>
                </a:cubicBezTo>
                <a:cubicBezTo>
                  <a:pt x="556" y="58"/>
                  <a:pt x="560" y="66"/>
                  <a:pt x="562" y="74"/>
                </a:cubicBezTo>
                <a:cubicBezTo>
                  <a:pt x="565" y="82"/>
                  <a:pt x="566" y="92"/>
                  <a:pt x="565" y="101"/>
                </a:cubicBezTo>
                <a:cubicBezTo>
                  <a:pt x="528" y="691"/>
                  <a:pt x="528" y="691"/>
                  <a:pt x="528" y="691"/>
                </a:cubicBezTo>
                <a:cubicBezTo>
                  <a:pt x="527" y="698"/>
                  <a:pt x="526" y="706"/>
                  <a:pt x="522" y="713"/>
                </a:cubicBezTo>
                <a:cubicBezTo>
                  <a:pt x="519" y="719"/>
                  <a:pt x="515" y="726"/>
                  <a:pt x="510" y="732"/>
                </a:cubicBezTo>
                <a:cubicBezTo>
                  <a:pt x="505" y="737"/>
                  <a:pt x="500" y="742"/>
                  <a:pt x="493" y="746"/>
                </a:cubicBezTo>
                <a:cubicBezTo>
                  <a:pt x="487" y="750"/>
                  <a:pt x="480" y="753"/>
                  <a:pt x="473" y="755"/>
                </a:cubicBezTo>
                <a:cubicBezTo>
                  <a:pt x="469" y="756"/>
                  <a:pt x="469" y="756"/>
                  <a:pt x="469" y="756"/>
                </a:cubicBezTo>
                <a:cubicBezTo>
                  <a:pt x="463" y="769"/>
                  <a:pt x="455" y="781"/>
                  <a:pt x="446" y="792"/>
                </a:cubicBezTo>
                <a:cubicBezTo>
                  <a:pt x="437" y="804"/>
                  <a:pt x="428" y="814"/>
                  <a:pt x="418" y="824"/>
                </a:cubicBezTo>
                <a:cubicBezTo>
                  <a:pt x="408" y="834"/>
                  <a:pt x="398" y="843"/>
                  <a:pt x="388" y="852"/>
                </a:cubicBezTo>
                <a:cubicBezTo>
                  <a:pt x="377" y="860"/>
                  <a:pt x="367" y="868"/>
                  <a:pt x="357" y="875"/>
                </a:cubicBezTo>
                <a:cubicBezTo>
                  <a:pt x="346" y="882"/>
                  <a:pt x="336" y="889"/>
                  <a:pt x="327" y="894"/>
                </a:cubicBezTo>
                <a:cubicBezTo>
                  <a:pt x="318" y="900"/>
                  <a:pt x="309" y="905"/>
                  <a:pt x="302" y="909"/>
                </a:cubicBezTo>
                <a:cubicBezTo>
                  <a:pt x="295" y="913"/>
                  <a:pt x="289" y="916"/>
                  <a:pt x="285" y="918"/>
                </a:cubicBezTo>
                <a:cubicBezTo>
                  <a:pt x="281" y="920"/>
                  <a:pt x="278" y="921"/>
                  <a:pt x="278" y="921"/>
                </a:cubicBezTo>
                <a:cubicBezTo>
                  <a:pt x="277" y="921"/>
                  <a:pt x="276" y="922"/>
                  <a:pt x="275" y="922"/>
                </a:cubicBezTo>
                <a:cubicBezTo>
                  <a:pt x="273" y="922"/>
                  <a:pt x="273" y="922"/>
                  <a:pt x="272" y="921"/>
                </a:cubicBezTo>
                <a:cubicBezTo>
                  <a:pt x="271" y="921"/>
                  <a:pt x="270" y="921"/>
                  <a:pt x="270" y="920"/>
                </a:cubicBezTo>
                <a:cubicBezTo>
                  <a:pt x="269" y="920"/>
                  <a:pt x="268" y="919"/>
                  <a:pt x="268" y="918"/>
                </a:cubicBezTo>
                <a:cubicBezTo>
                  <a:pt x="268" y="917"/>
                  <a:pt x="267" y="916"/>
                  <a:pt x="267" y="915"/>
                </a:cubicBezTo>
                <a:cubicBezTo>
                  <a:pt x="267" y="914"/>
                  <a:pt x="268" y="913"/>
                  <a:pt x="268" y="912"/>
                </a:cubicBezTo>
                <a:cubicBezTo>
                  <a:pt x="268" y="911"/>
                  <a:pt x="269" y="910"/>
                  <a:pt x="269" y="909"/>
                </a:cubicBezTo>
                <a:cubicBezTo>
                  <a:pt x="270" y="908"/>
                  <a:pt x="271" y="907"/>
                  <a:pt x="272" y="906"/>
                </a:cubicBezTo>
                <a:cubicBezTo>
                  <a:pt x="284" y="895"/>
                  <a:pt x="294" y="883"/>
                  <a:pt x="303" y="872"/>
                </a:cubicBezTo>
                <a:cubicBezTo>
                  <a:pt x="312" y="861"/>
                  <a:pt x="319" y="851"/>
                  <a:pt x="324" y="841"/>
                </a:cubicBezTo>
                <a:cubicBezTo>
                  <a:pt x="330" y="830"/>
                  <a:pt x="335" y="820"/>
                  <a:pt x="338" y="811"/>
                </a:cubicBezTo>
                <a:cubicBezTo>
                  <a:pt x="342" y="802"/>
                  <a:pt x="344" y="792"/>
                  <a:pt x="346" y="784"/>
                </a:cubicBezTo>
                <a:cubicBezTo>
                  <a:pt x="109" y="838"/>
                  <a:pt x="109" y="838"/>
                  <a:pt x="109" y="838"/>
                </a:cubicBezTo>
                <a:cubicBezTo>
                  <a:pt x="100" y="841"/>
                  <a:pt x="91" y="841"/>
                  <a:pt x="82" y="840"/>
                </a:cubicBezTo>
                <a:cubicBezTo>
                  <a:pt x="74" y="839"/>
                  <a:pt x="66" y="837"/>
                  <a:pt x="59" y="833"/>
                </a:cubicBezTo>
                <a:cubicBezTo>
                  <a:pt x="52" y="829"/>
                  <a:pt x="47" y="823"/>
                  <a:pt x="43" y="817"/>
                </a:cubicBezTo>
                <a:cubicBezTo>
                  <a:pt x="38" y="810"/>
                  <a:pt x="36" y="803"/>
                  <a:pt x="35" y="794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69"/>
                  <a:pt x="2" y="57"/>
                  <a:pt x="6" y="47"/>
                </a:cubicBezTo>
                <a:cubicBezTo>
                  <a:pt x="10" y="37"/>
                  <a:pt x="16" y="29"/>
                  <a:pt x="24" y="21"/>
                </a:cubicBezTo>
                <a:cubicBezTo>
                  <a:pt x="31" y="14"/>
                  <a:pt x="40" y="9"/>
                  <a:pt x="50" y="5"/>
                </a:cubicBezTo>
                <a:cubicBezTo>
                  <a:pt x="60" y="2"/>
                  <a:pt x="71" y="0"/>
                  <a:pt x="82" y="1"/>
                </a:cubicBezTo>
                <a:cubicBezTo>
                  <a:pt x="511" y="29"/>
                  <a:pt x="511" y="29"/>
                  <a:pt x="511" y="29"/>
                </a:cubicBezTo>
                <a:cubicBezTo>
                  <a:pt x="510" y="41"/>
                  <a:pt x="510" y="41"/>
                  <a:pt x="510" y="41"/>
                </a:cubicBezTo>
                <a:cubicBezTo>
                  <a:pt x="509" y="54"/>
                  <a:pt x="509" y="54"/>
                  <a:pt x="509" y="54"/>
                </a:cubicBezTo>
                <a:cubicBezTo>
                  <a:pt x="83" y="30"/>
                  <a:pt x="83" y="30"/>
                  <a:pt x="83" y="30"/>
                </a:cubicBezTo>
                <a:cubicBezTo>
                  <a:pt x="79" y="30"/>
                  <a:pt x="75" y="30"/>
                  <a:pt x="71" y="31"/>
                </a:cubicBezTo>
                <a:cubicBezTo>
                  <a:pt x="67" y="31"/>
                  <a:pt x="64" y="32"/>
                  <a:pt x="60" y="33"/>
                </a:cubicBezTo>
                <a:cubicBezTo>
                  <a:pt x="57" y="35"/>
                  <a:pt x="53" y="36"/>
                  <a:pt x="50" y="38"/>
                </a:cubicBezTo>
                <a:cubicBezTo>
                  <a:pt x="47" y="40"/>
                  <a:pt x="44" y="42"/>
                  <a:pt x="42" y="45"/>
                </a:cubicBezTo>
                <a:cubicBezTo>
                  <a:pt x="39" y="47"/>
                  <a:pt x="37" y="50"/>
                  <a:pt x="35" y="52"/>
                </a:cubicBezTo>
                <a:cubicBezTo>
                  <a:pt x="33" y="55"/>
                  <a:pt x="32" y="58"/>
                  <a:pt x="30" y="61"/>
                </a:cubicBezTo>
                <a:cubicBezTo>
                  <a:pt x="29" y="64"/>
                  <a:pt x="28" y="68"/>
                  <a:pt x="28" y="71"/>
                </a:cubicBezTo>
                <a:cubicBezTo>
                  <a:pt x="27" y="74"/>
                  <a:pt x="27" y="78"/>
                  <a:pt x="27" y="82"/>
                </a:cubicBezTo>
                <a:cubicBezTo>
                  <a:pt x="58" y="789"/>
                  <a:pt x="58" y="789"/>
                  <a:pt x="58" y="789"/>
                </a:cubicBezTo>
                <a:cubicBezTo>
                  <a:pt x="58" y="792"/>
                  <a:pt x="58" y="794"/>
                  <a:pt x="59" y="797"/>
                </a:cubicBezTo>
                <a:cubicBezTo>
                  <a:pt x="60" y="799"/>
                  <a:pt x="61" y="801"/>
                  <a:pt x="62" y="803"/>
                </a:cubicBezTo>
                <a:cubicBezTo>
                  <a:pt x="63" y="805"/>
                  <a:pt x="65" y="807"/>
                  <a:pt x="67" y="809"/>
                </a:cubicBezTo>
                <a:cubicBezTo>
                  <a:pt x="69" y="811"/>
                  <a:pt x="71" y="812"/>
                  <a:pt x="73" y="814"/>
                </a:cubicBezTo>
                <a:cubicBezTo>
                  <a:pt x="75" y="815"/>
                  <a:pt x="78" y="816"/>
                  <a:pt x="81" y="817"/>
                </a:cubicBezTo>
                <a:cubicBezTo>
                  <a:pt x="83" y="818"/>
                  <a:pt x="86" y="819"/>
                  <a:pt x="89" y="819"/>
                </a:cubicBezTo>
                <a:cubicBezTo>
                  <a:pt x="92" y="819"/>
                  <a:pt x="95" y="819"/>
                  <a:pt x="99" y="819"/>
                </a:cubicBezTo>
                <a:cubicBezTo>
                  <a:pt x="102" y="819"/>
                  <a:pt x="105" y="819"/>
                  <a:pt x="109" y="818"/>
                </a:cubicBezTo>
                <a:cubicBezTo>
                  <a:pt x="357" y="763"/>
                  <a:pt x="357" y="763"/>
                  <a:pt x="357" y="763"/>
                </a:cubicBezTo>
                <a:cubicBezTo>
                  <a:pt x="358" y="762"/>
                  <a:pt x="358" y="762"/>
                  <a:pt x="359" y="762"/>
                </a:cubicBezTo>
                <a:cubicBezTo>
                  <a:pt x="359" y="762"/>
                  <a:pt x="360" y="762"/>
                  <a:pt x="361" y="763"/>
                </a:cubicBezTo>
                <a:cubicBezTo>
                  <a:pt x="361" y="763"/>
                  <a:pt x="362" y="763"/>
                  <a:pt x="362" y="763"/>
                </a:cubicBezTo>
                <a:cubicBezTo>
                  <a:pt x="363" y="763"/>
                  <a:pt x="363" y="764"/>
                  <a:pt x="364" y="764"/>
                </a:cubicBezTo>
                <a:cubicBezTo>
                  <a:pt x="364" y="765"/>
                  <a:pt x="364" y="765"/>
                  <a:pt x="365" y="766"/>
                </a:cubicBezTo>
                <a:cubicBezTo>
                  <a:pt x="365" y="766"/>
                  <a:pt x="365" y="767"/>
                  <a:pt x="365" y="767"/>
                </a:cubicBezTo>
                <a:cubicBezTo>
                  <a:pt x="365" y="768"/>
                  <a:pt x="366" y="769"/>
                  <a:pt x="366" y="769"/>
                </a:cubicBezTo>
                <a:cubicBezTo>
                  <a:pt x="366" y="770"/>
                  <a:pt x="366" y="771"/>
                  <a:pt x="365" y="771"/>
                </a:cubicBezTo>
                <a:cubicBezTo>
                  <a:pt x="364" y="779"/>
                  <a:pt x="363" y="787"/>
                  <a:pt x="360" y="796"/>
                </a:cubicBezTo>
                <a:cubicBezTo>
                  <a:pt x="358" y="805"/>
                  <a:pt x="355" y="814"/>
                  <a:pt x="351" y="823"/>
                </a:cubicBezTo>
                <a:cubicBezTo>
                  <a:pt x="347" y="833"/>
                  <a:pt x="342" y="842"/>
                  <a:pt x="336" y="852"/>
                </a:cubicBezTo>
                <a:cubicBezTo>
                  <a:pt x="330" y="862"/>
                  <a:pt x="323" y="872"/>
                  <a:pt x="315" y="883"/>
                </a:cubicBezTo>
                <a:cubicBezTo>
                  <a:pt x="318" y="881"/>
                  <a:pt x="320" y="879"/>
                  <a:pt x="323" y="878"/>
                </a:cubicBezTo>
                <a:cubicBezTo>
                  <a:pt x="326" y="876"/>
                  <a:pt x="329" y="874"/>
                  <a:pt x="332" y="872"/>
                </a:cubicBezTo>
                <a:cubicBezTo>
                  <a:pt x="335" y="870"/>
                  <a:pt x="338" y="868"/>
                  <a:pt x="341" y="866"/>
                </a:cubicBezTo>
                <a:cubicBezTo>
                  <a:pt x="344" y="864"/>
                  <a:pt x="347" y="862"/>
                  <a:pt x="350" y="860"/>
                </a:cubicBezTo>
                <a:cubicBezTo>
                  <a:pt x="360" y="853"/>
                  <a:pt x="371" y="845"/>
                  <a:pt x="381" y="837"/>
                </a:cubicBezTo>
                <a:cubicBezTo>
                  <a:pt x="391" y="829"/>
                  <a:pt x="401" y="820"/>
                  <a:pt x="411" y="810"/>
                </a:cubicBezTo>
                <a:cubicBezTo>
                  <a:pt x="420" y="800"/>
                  <a:pt x="429" y="790"/>
                  <a:pt x="437" y="779"/>
                </a:cubicBezTo>
                <a:cubicBezTo>
                  <a:pt x="445" y="768"/>
                  <a:pt x="452" y="757"/>
                  <a:pt x="458" y="745"/>
                </a:cubicBezTo>
                <a:cubicBezTo>
                  <a:pt x="459" y="744"/>
                  <a:pt x="459" y="743"/>
                  <a:pt x="460" y="742"/>
                </a:cubicBezTo>
                <a:cubicBezTo>
                  <a:pt x="460" y="742"/>
                  <a:pt x="461" y="741"/>
                  <a:pt x="461" y="741"/>
                </a:cubicBezTo>
                <a:cubicBezTo>
                  <a:pt x="462" y="740"/>
                  <a:pt x="463" y="740"/>
                  <a:pt x="463" y="739"/>
                </a:cubicBezTo>
                <a:cubicBezTo>
                  <a:pt x="464" y="739"/>
                  <a:pt x="465" y="738"/>
                  <a:pt x="466" y="738"/>
                </a:cubicBezTo>
                <a:cubicBezTo>
                  <a:pt x="474" y="736"/>
                  <a:pt x="474" y="736"/>
                  <a:pt x="474" y="736"/>
                </a:cubicBezTo>
                <a:cubicBezTo>
                  <a:pt x="477" y="736"/>
                  <a:pt x="479" y="735"/>
                  <a:pt x="482" y="734"/>
                </a:cubicBezTo>
                <a:cubicBezTo>
                  <a:pt x="484" y="733"/>
                  <a:pt x="487" y="732"/>
                  <a:pt x="489" y="730"/>
                </a:cubicBezTo>
                <a:cubicBezTo>
                  <a:pt x="491" y="729"/>
                  <a:pt x="493" y="727"/>
                  <a:pt x="495" y="726"/>
                </a:cubicBezTo>
                <a:cubicBezTo>
                  <a:pt x="497" y="724"/>
                  <a:pt x="499" y="722"/>
                  <a:pt x="501" y="720"/>
                </a:cubicBezTo>
                <a:cubicBezTo>
                  <a:pt x="502" y="718"/>
                  <a:pt x="504" y="716"/>
                  <a:pt x="505" y="714"/>
                </a:cubicBezTo>
                <a:cubicBezTo>
                  <a:pt x="507" y="712"/>
                  <a:pt x="508" y="710"/>
                  <a:pt x="509" y="708"/>
                </a:cubicBezTo>
                <a:cubicBezTo>
                  <a:pt x="510" y="705"/>
                  <a:pt x="511" y="703"/>
                  <a:pt x="511" y="701"/>
                </a:cubicBezTo>
                <a:cubicBezTo>
                  <a:pt x="512" y="699"/>
                  <a:pt x="512" y="696"/>
                  <a:pt x="512" y="694"/>
                </a:cubicBezTo>
                <a:cubicBezTo>
                  <a:pt x="548" y="101"/>
                  <a:pt x="548" y="101"/>
                  <a:pt x="548" y="101"/>
                </a:cubicBezTo>
                <a:cubicBezTo>
                  <a:pt x="548" y="98"/>
                  <a:pt x="548" y="95"/>
                  <a:pt x="547" y="92"/>
                </a:cubicBezTo>
                <a:cubicBezTo>
                  <a:pt x="547" y="89"/>
                  <a:pt x="547" y="86"/>
                  <a:pt x="546" y="84"/>
                </a:cubicBezTo>
                <a:cubicBezTo>
                  <a:pt x="545" y="81"/>
                  <a:pt x="544" y="79"/>
                  <a:pt x="543" y="76"/>
                </a:cubicBezTo>
                <a:cubicBezTo>
                  <a:pt x="541" y="74"/>
                  <a:pt x="540" y="71"/>
                  <a:pt x="538" y="69"/>
                </a:cubicBezTo>
                <a:cubicBezTo>
                  <a:pt x="536" y="67"/>
                  <a:pt x="535" y="65"/>
                  <a:pt x="533" y="63"/>
                </a:cubicBezTo>
                <a:cubicBezTo>
                  <a:pt x="530" y="61"/>
                  <a:pt x="528" y="60"/>
                  <a:pt x="526" y="58"/>
                </a:cubicBezTo>
                <a:cubicBezTo>
                  <a:pt x="523" y="57"/>
                  <a:pt x="521" y="56"/>
                  <a:pt x="518" y="55"/>
                </a:cubicBezTo>
                <a:cubicBezTo>
                  <a:pt x="515" y="54"/>
                  <a:pt x="512" y="54"/>
                  <a:pt x="509" y="54"/>
                </a:cubicBezTo>
                <a:cubicBezTo>
                  <a:pt x="510" y="41"/>
                  <a:pt x="510" y="41"/>
                  <a:pt x="510" y="41"/>
                </a:cubicBezTo>
                <a:lnTo>
                  <a:pt x="511" y="29"/>
                </a:lnTo>
                <a:close/>
              </a:path>
            </a:pathLst>
          </a:custGeom>
          <a:solidFill>
            <a:srgbClr val="28A3C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4" name="任意多边形 73"/>
          <p:cNvSpPr>
            <a:spLocks/>
          </p:cNvSpPr>
          <p:nvPr/>
        </p:nvSpPr>
        <p:spPr bwMode="auto">
          <a:xfrm>
            <a:off x="858450" y="1254953"/>
            <a:ext cx="380821" cy="2656093"/>
          </a:xfrm>
          <a:custGeom>
            <a:avLst/>
            <a:gdLst>
              <a:gd name="connsiteX0" fmla="*/ 273207 w 295524"/>
              <a:gd name="connsiteY0" fmla="*/ 2047611 h 2061176"/>
              <a:gd name="connsiteX1" fmla="*/ 283747 w 295524"/>
              <a:gd name="connsiteY1" fmla="*/ 2061176 h 2061176"/>
              <a:gd name="connsiteX2" fmla="*/ 273619 w 295524"/>
              <a:gd name="connsiteY2" fmla="*/ 2048568 h 2061176"/>
              <a:gd name="connsiteX3" fmla="*/ 295524 w 295524"/>
              <a:gd name="connsiteY3" fmla="*/ 0 h 2061176"/>
              <a:gd name="connsiteX4" fmla="*/ 282895 w 295524"/>
              <a:gd name="connsiteY4" fmla="*/ 7589 h 2061176"/>
              <a:gd name="connsiteX5" fmla="*/ 280369 w 295524"/>
              <a:gd name="connsiteY5" fmla="*/ 7589 h 2061176"/>
              <a:gd name="connsiteX6" fmla="*/ 270266 w 295524"/>
              <a:gd name="connsiteY6" fmla="*/ 12649 h 2061176"/>
              <a:gd name="connsiteX7" fmla="*/ 267740 w 295524"/>
              <a:gd name="connsiteY7" fmla="*/ 12649 h 2061176"/>
              <a:gd name="connsiteX8" fmla="*/ 257637 w 295524"/>
              <a:gd name="connsiteY8" fmla="*/ 20238 h 2061176"/>
              <a:gd name="connsiteX9" fmla="*/ 255111 w 295524"/>
              <a:gd name="connsiteY9" fmla="*/ 20238 h 2061176"/>
              <a:gd name="connsiteX10" fmla="*/ 245007 w 295524"/>
              <a:gd name="connsiteY10" fmla="*/ 27827 h 2061176"/>
              <a:gd name="connsiteX11" fmla="*/ 242481 w 295524"/>
              <a:gd name="connsiteY11" fmla="*/ 30357 h 2061176"/>
              <a:gd name="connsiteX12" fmla="*/ 232378 w 295524"/>
              <a:gd name="connsiteY12" fmla="*/ 37947 h 2061176"/>
              <a:gd name="connsiteX13" fmla="*/ 222275 w 295524"/>
              <a:gd name="connsiteY13" fmla="*/ 48066 h 2061176"/>
              <a:gd name="connsiteX14" fmla="*/ 212171 w 295524"/>
              <a:gd name="connsiteY14" fmla="*/ 58185 h 2061176"/>
              <a:gd name="connsiteX15" fmla="*/ 212171 w 295524"/>
              <a:gd name="connsiteY15" fmla="*/ 60715 h 2061176"/>
              <a:gd name="connsiteX16" fmla="*/ 202068 w 295524"/>
              <a:gd name="connsiteY16" fmla="*/ 70834 h 2061176"/>
              <a:gd name="connsiteX17" fmla="*/ 194490 w 295524"/>
              <a:gd name="connsiteY17" fmla="*/ 83483 h 2061176"/>
              <a:gd name="connsiteX18" fmla="*/ 194490 w 295524"/>
              <a:gd name="connsiteY18" fmla="*/ 86012 h 2061176"/>
              <a:gd name="connsiteX19" fmla="*/ 189439 w 295524"/>
              <a:gd name="connsiteY19" fmla="*/ 96132 h 2061176"/>
              <a:gd name="connsiteX20" fmla="*/ 186913 w 295524"/>
              <a:gd name="connsiteY20" fmla="*/ 98661 h 2061176"/>
              <a:gd name="connsiteX21" fmla="*/ 181861 w 295524"/>
              <a:gd name="connsiteY21" fmla="*/ 111310 h 2061176"/>
              <a:gd name="connsiteX22" fmla="*/ 181861 w 295524"/>
              <a:gd name="connsiteY22" fmla="*/ 113840 h 2061176"/>
              <a:gd name="connsiteX23" fmla="*/ 179335 w 295524"/>
              <a:gd name="connsiteY23" fmla="*/ 121429 h 2061176"/>
              <a:gd name="connsiteX24" fmla="*/ 176809 w 295524"/>
              <a:gd name="connsiteY24" fmla="*/ 131548 h 2061176"/>
              <a:gd name="connsiteX25" fmla="*/ 174284 w 295524"/>
              <a:gd name="connsiteY25" fmla="*/ 139138 h 2061176"/>
              <a:gd name="connsiteX26" fmla="*/ 171758 w 295524"/>
              <a:gd name="connsiteY26" fmla="*/ 149257 h 2061176"/>
              <a:gd name="connsiteX27" fmla="*/ 171758 w 295524"/>
              <a:gd name="connsiteY27" fmla="*/ 154316 h 2061176"/>
              <a:gd name="connsiteX28" fmla="*/ 171758 w 295524"/>
              <a:gd name="connsiteY28" fmla="*/ 166965 h 2061176"/>
              <a:gd name="connsiteX29" fmla="*/ 169232 w 295524"/>
              <a:gd name="connsiteY29" fmla="*/ 172025 h 2061176"/>
              <a:gd name="connsiteX30" fmla="*/ 169232 w 295524"/>
              <a:gd name="connsiteY30" fmla="*/ 192263 h 2061176"/>
              <a:gd name="connsiteX31" fmla="*/ 169207 w 295524"/>
              <a:gd name="connsiteY31" fmla="*/ 192269 h 2061176"/>
              <a:gd name="connsiteX32" fmla="*/ 258011 w 295524"/>
              <a:gd name="connsiteY32" fmla="*/ 1995088 h 2061176"/>
              <a:gd name="connsiteX33" fmla="*/ 258426 w 295524"/>
              <a:gd name="connsiteY33" fmla="*/ 1995611 h 2061176"/>
              <a:gd name="connsiteX34" fmla="*/ 260958 w 295524"/>
              <a:gd name="connsiteY34" fmla="*/ 2013263 h 2061176"/>
              <a:gd name="connsiteX35" fmla="*/ 266022 w 295524"/>
              <a:gd name="connsiteY35" fmla="*/ 2030915 h 2061176"/>
              <a:gd name="connsiteX36" fmla="*/ 273207 w 295524"/>
              <a:gd name="connsiteY36" fmla="*/ 2047611 h 2061176"/>
              <a:gd name="connsiteX37" fmla="*/ 119157 w 295524"/>
              <a:gd name="connsiteY37" fmla="*/ 1849349 h 2061176"/>
              <a:gd name="connsiteX38" fmla="*/ 111560 w 295524"/>
              <a:gd name="connsiteY38" fmla="*/ 1836741 h 2061176"/>
              <a:gd name="connsiteX39" fmla="*/ 103964 w 295524"/>
              <a:gd name="connsiteY39" fmla="*/ 1824132 h 2061176"/>
              <a:gd name="connsiteX40" fmla="*/ 98899 w 295524"/>
              <a:gd name="connsiteY40" fmla="*/ 1806480 h 2061176"/>
              <a:gd name="connsiteX41" fmla="*/ 96367 w 295524"/>
              <a:gd name="connsiteY41" fmla="*/ 1791350 h 2061176"/>
              <a:gd name="connsiteX42" fmla="*/ 96367 w 295524"/>
              <a:gd name="connsiteY42" fmla="*/ 1791350 h 2061176"/>
              <a:gd name="connsiteX43" fmla="*/ 0 w 295524"/>
              <a:gd name="connsiteY43" fmla="*/ 230210 h 2061176"/>
              <a:gd name="connsiteX44" fmla="*/ 0 w 295524"/>
              <a:gd name="connsiteY44" fmla="*/ 230210 h 2061176"/>
              <a:gd name="connsiteX45" fmla="*/ 0 w 295524"/>
              <a:gd name="connsiteY45" fmla="*/ 230210 h 2061176"/>
              <a:gd name="connsiteX46" fmla="*/ 0 w 295524"/>
              <a:gd name="connsiteY46" fmla="*/ 215031 h 2061176"/>
              <a:gd name="connsiteX47" fmla="*/ 0 w 295524"/>
              <a:gd name="connsiteY47" fmla="*/ 212501 h 2061176"/>
              <a:gd name="connsiteX48" fmla="*/ 0 w 295524"/>
              <a:gd name="connsiteY48" fmla="*/ 209972 h 2061176"/>
              <a:gd name="connsiteX49" fmla="*/ 0 w 295524"/>
              <a:gd name="connsiteY49" fmla="*/ 199853 h 2061176"/>
              <a:gd name="connsiteX50" fmla="*/ 0 w 295524"/>
              <a:gd name="connsiteY50" fmla="*/ 197323 h 2061176"/>
              <a:gd name="connsiteX51" fmla="*/ 0 w 295524"/>
              <a:gd name="connsiteY51" fmla="*/ 194793 h 2061176"/>
              <a:gd name="connsiteX52" fmla="*/ 2526 w 295524"/>
              <a:gd name="connsiteY52" fmla="*/ 184674 h 2061176"/>
              <a:gd name="connsiteX53" fmla="*/ 2526 w 295524"/>
              <a:gd name="connsiteY53" fmla="*/ 182144 h 2061176"/>
              <a:gd name="connsiteX54" fmla="*/ 5052 w 295524"/>
              <a:gd name="connsiteY54" fmla="*/ 179614 h 2061176"/>
              <a:gd name="connsiteX55" fmla="*/ 5052 w 295524"/>
              <a:gd name="connsiteY55" fmla="*/ 174555 h 2061176"/>
              <a:gd name="connsiteX56" fmla="*/ 5052 w 295524"/>
              <a:gd name="connsiteY56" fmla="*/ 172025 h 2061176"/>
              <a:gd name="connsiteX57" fmla="*/ 7577 w 295524"/>
              <a:gd name="connsiteY57" fmla="*/ 166965 h 2061176"/>
              <a:gd name="connsiteX58" fmla="*/ 7577 w 295524"/>
              <a:gd name="connsiteY58" fmla="*/ 164436 h 2061176"/>
              <a:gd name="connsiteX59" fmla="*/ 10103 w 295524"/>
              <a:gd name="connsiteY59" fmla="*/ 161906 h 2061176"/>
              <a:gd name="connsiteX60" fmla="*/ 12629 w 295524"/>
              <a:gd name="connsiteY60" fmla="*/ 154316 h 2061176"/>
              <a:gd name="connsiteX61" fmla="*/ 12629 w 295524"/>
              <a:gd name="connsiteY61" fmla="*/ 151787 h 2061176"/>
              <a:gd name="connsiteX62" fmla="*/ 15155 w 295524"/>
              <a:gd name="connsiteY62" fmla="*/ 149257 h 2061176"/>
              <a:gd name="connsiteX63" fmla="*/ 17681 w 295524"/>
              <a:gd name="connsiteY63" fmla="*/ 144197 h 2061176"/>
              <a:gd name="connsiteX64" fmla="*/ 20207 w 295524"/>
              <a:gd name="connsiteY64" fmla="*/ 139138 h 2061176"/>
              <a:gd name="connsiteX65" fmla="*/ 22732 w 295524"/>
              <a:gd name="connsiteY65" fmla="*/ 134078 h 2061176"/>
              <a:gd name="connsiteX66" fmla="*/ 27784 w 295524"/>
              <a:gd name="connsiteY66" fmla="*/ 129019 h 2061176"/>
              <a:gd name="connsiteX67" fmla="*/ 30310 w 295524"/>
              <a:gd name="connsiteY67" fmla="*/ 123959 h 2061176"/>
              <a:gd name="connsiteX68" fmla="*/ 32836 w 295524"/>
              <a:gd name="connsiteY68" fmla="*/ 118900 h 2061176"/>
              <a:gd name="connsiteX69" fmla="*/ 35362 w 295524"/>
              <a:gd name="connsiteY69" fmla="*/ 118900 h 2061176"/>
              <a:gd name="connsiteX70" fmla="*/ 37888 w 295524"/>
              <a:gd name="connsiteY70" fmla="*/ 116370 h 2061176"/>
              <a:gd name="connsiteX71" fmla="*/ 40413 w 295524"/>
              <a:gd name="connsiteY71" fmla="*/ 111310 h 2061176"/>
              <a:gd name="connsiteX72" fmla="*/ 42939 w 295524"/>
              <a:gd name="connsiteY72" fmla="*/ 108780 h 2061176"/>
              <a:gd name="connsiteX73" fmla="*/ 45465 w 295524"/>
              <a:gd name="connsiteY73" fmla="*/ 106251 h 2061176"/>
              <a:gd name="connsiteX74" fmla="*/ 47991 w 295524"/>
              <a:gd name="connsiteY74" fmla="*/ 103721 h 2061176"/>
              <a:gd name="connsiteX75" fmla="*/ 50517 w 295524"/>
              <a:gd name="connsiteY75" fmla="*/ 101191 h 2061176"/>
              <a:gd name="connsiteX76" fmla="*/ 53043 w 295524"/>
              <a:gd name="connsiteY76" fmla="*/ 101191 h 2061176"/>
              <a:gd name="connsiteX77" fmla="*/ 53043 w 295524"/>
              <a:gd name="connsiteY77" fmla="*/ 98661 h 2061176"/>
              <a:gd name="connsiteX78" fmla="*/ 58094 w 295524"/>
              <a:gd name="connsiteY78" fmla="*/ 96132 h 2061176"/>
              <a:gd name="connsiteX79" fmla="*/ 60620 w 295524"/>
              <a:gd name="connsiteY79" fmla="*/ 93602 h 2061176"/>
              <a:gd name="connsiteX80" fmla="*/ 60620 w 295524"/>
              <a:gd name="connsiteY80" fmla="*/ 91072 h 2061176"/>
              <a:gd name="connsiteX81" fmla="*/ 63146 w 295524"/>
              <a:gd name="connsiteY81" fmla="*/ 91072 h 2061176"/>
              <a:gd name="connsiteX82" fmla="*/ 68198 w 295524"/>
              <a:gd name="connsiteY82" fmla="*/ 88542 h 2061176"/>
              <a:gd name="connsiteX83" fmla="*/ 70724 w 295524"/>
              <a:gd name="connsiteY83" fmla="*/ 86012 h 2061176"/>
              <a:gd name="connsiteX84" fmla="*/ 73249 w 295524"/>
              <a:gd name="connsiteY84" fmla="*/ 86012 h 2061176"/>
              <a:gd name="connsiteX85" fmla="*/ 73249 w 295524"/>
              <a:gd name="connsiteY85" fmla="*/ 83483 h 2061176"/>
              <a:gd name="connsiteX86" fmla="*/ 78301 w 295524"/>
              <a:gd name="connsiteY86" fmla="*/ 80953 h 2061176"/>
              <a:gd name="connsiteX87" fmla="*/ 80827 w 295524"/>
              <a:gd name="connsiteY87" fmla="*/ 78423 h 2061176"/>
              <a:gd name="connsiteX88" fmla="*/ 83353 w 295524"/>
              <a:gd name="connsiteY88" fmla="*/ 78423 h 2061176"/>
              <a:gd name="connsiteX89" fmla="*/ 85879 w 295524"/>
              <a:gd name="connsiteY89" fmla="*/ 78423 h 2061176"/>
              <a:gd name="connsiteX90" fmla="*/ 90930 w 295524"/>
              <a:gd name="connsiteY90" fmla="*/ 75893 h 2061176"/>
              <a:gd name="connsiteX91" fmla="*/ 93456 w 295524"/>
              <a:gd name="connsiteY91" fmla="*/ 73363 h 2061176"/>
              <a:gd name="connsiteX92" fmla="*/ 95982 w 295524"/>
              <a:gd name="connsiteY92" fmla="*/ 73363 h 2061176"/>
              <a:gd name="connsiteX93" fmla="*/ 101034 w 295524"/>
              <a:gd name="connsiteY93" fmla="*/ 70834 h 2061176"/>
              <a:gd name="connsiteX94" fmla="*/ 106086 w 295524"/>
              <a:gd name="connsiteY94" fmla="*/ 68304 h 2061176"/>
              <a:gd name="connsiteX95" fmla="*/ 295524 w 295524"/>
              <a:gd name="connsiteY95" fmla="*/ 0 h 2061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295524" h="2061176">
                <a:moveTo>
                  <a:pt x="273207" y="2047611"/>
                </a:moveTo>
                <a:lnTo>
                  <a:pt x="283747" y="2061176"/>
                </a:lnTo>
                <a:cubicBezTo>
                  <a:pt x="278683" y="2056133"/>
                  <a:pt x="276151" y="2053611"/>
                  <a:pt x="273619" y="2048568"/>
                </a:cubicBezTo>
                <a:close/>
                <a:moveTo>
                  <a:pt x="295524" y="0"/>
                </a:moveTo>
                <a:cubicBezTo>
                  <a:pt x="290473" y="2530"/>
                  <a:pt x="287947" y="5059"/>
                  <a:pt x="282895" y="7589"/>
                </a:cubicBezTo>
                <a:cubicBezTo>
                  <a:pt x="282895" y="7589"/>
                  <a:pt x="282895" y="7589"/>
                  <a:pt x="280369" y="7589"/>
                </a:cubicBezTo>
                <a:cubicBezTo>
                  <a:pt x="277843" y="7589"/>
                  <a:pt x="272792" y="10119"/>
                  <a:pt x="270266" y="12649"/>
                </a:cubicBezTo>
                <a:cubicBezTo>
                  <a:pt x="267740" y="12649"/>
                  <a:pt x="267740" y="12649"/>
                  <a:pt x="267740" y="12649"/>
                </a:cubicBezTo>
                <a:cubicBezTo>
                  <a:pt x="262688" y="15179"/>
                  <a:pt x="260162" y="17708"/>
                  <a:pt x="257637" y="20238"/>
                </a:cubicBezTo>
                <a:cubicBezTo>
                  <a:pt x="255111" y="20238"/>
                  <a:pt x="255111" y="20238"/>
                  <a:pt x="255111" y="20238"/>
                </a:cubicBezTo>
                <a:cubicBezTo>
                  <a:pt x="252585" y="22768"/>
                  <a:pt x="247533" y="25298"/>
                  <a:pt x="245007" y="27827"/>
                </a:cubicBezTo>
                <a:cubicBezTo>
                  <a:pt x="245007" y="30357"/>
                  <a:pt x="242481" y="30357"/>
                  <a:pt x="242481" y="30357"/>
                </a:cubicBezTo>
                <a:cubicBezTo>
                  <a:pt x="239956" y="32887"/>
                  <a:pt x="237430" y="35417"/>
                  <a:pt x="232378" y="37947"/>
                </a:cubicBezTo>
                <a:cubicBezTo>
                  <a:pt x="229852" y="43006"/>
                  <a:pt x="224801" y="45536"/>
                  <a:pt x="222275" y="48066"/>
                </a:cubicBezTo>
                <a:cubicBezTo>
                  <a:pt x="217223" y="53125"/>
                  <a:pt x="214697" y="55655"/>
                  <a:pt x="212171" y="58185"/>
                </a:cubicBezTo>
                <a:cubicBezTo>
                  <a:pt x="212171" y="60715"/>
                  <a:pt x="212171" y="60715"/>
                  <a:pt x="212171" y="60715"/>
                </a:cubicBezTo>
                <a:cubicBezTo>
                  <a:pt x="209645" y="63244"/>
                  <a:pt x="207120" y="68304"/>
                  <a:pt x="202068" y="70834"/>
                </a:cubicBezTo>
                <a:cubicBezTo>
                  <a:pt x="199542" y="75893"/>
                  <a:pt x="197016" y="80953"/>
                  <a:pt x="194490" y="83483"/>
                </a:cubicBezTo>
                <a:cubicBezTo>
                  <a:pt x="194490" y="83483"/>
                  <a:pt x="194490" y="86012"/>
                  <a:pt x="194490" y="86012"/>
                </a:cubicBezTo>
                <a:cubicBezTo>
                  <a:pt x="191965" y="88542"/>
                  <a:pt x="189439" y="93602"/>
                  <a:pt x="189439" y="96132"/>
                </a:cubicBezTo>
                <a:cubicBezTo>
                  <a:pt x="189439" y="98661"/>
                  <a:pt x="186913" y="98661"/>
                  <a:pt x="186913" y="98661"/>
                </a:cubicBezTo>
                <a:cubicBezTo>
                  <a:pt x="186913" y="103721"/>
                  <a:pt x="184387" y="106251"/>
                  <a:pt x="181861" y="111310"/>
                </a:cubicBezTo>
                <a:cubicBezTo>
                  <a:pt x="181861" y="111310"/>
                  <a:pt x="181861" y="111310"/>
                  <a:pt x="181861" y="113840"/>
                </a:cubicBezTo>
                <a:cubicBezTo>
                  <a:pt x="181861" y="116370"/>
                  <a:pt x="179335" y="118900"/>
                  <a:pt x="179335" y="121429"/>
                </a:cubicBezTo>
                <a:cubicBezTo>
                  <a:pt x="179335" y="123959"/>
                  <a:pt x="176809" y="129019"/>
                  <a:pt x="176809" y="131548"/>
                </a:cubicBezTo>
                <a:cubicBezTo>
                  <a:pt x="176809" y="134078"/>
                  <a:pt x="174284" y="136608"/>
                  <a:pt x="174284" y="139138"/>
                </a:cubicBezTo>
                <a:cubicBezTo>
                  <a:pt x="174284" y="141668"/>
                  <a:pt x="174284" y="144197"/>
                  <a:pt x="171758" y="149257"/>
                </a:cubicBezTo>
                <a:cubicBezTo>
                  <a:pt x="171758" y="151787"/>
                  <a:pt x="171758" y="154316"/>
                  <a:pt x="171758" y="154316"/>
                </a:cubicBezTo>
                <a:cubicBezTo>
                  <a:pt x="171758" y="159376"/>
                  <a:pt x="171758" y="164436"/>
                  <a:pt x="171758" y="166965"/>
                </a:cubicBezTo>
                <a:cubicBezTo>
                  <a:pt x="169232" y="169495"/>
                  <a:pt x="169232" y="172025"/>
                  <a:pt x="169232" y="172025"/>
                </a:cubicBezTo>
                <a:cubicBezTo>
                  <a:pt x="169232" y="179614"/>
                  <a:pt x="169232" y="184674"/>
                  <a:pt x="169232" y="192263"/>
                </a:cubicBezTo>
                <a:lnTo>
                  <a:pt x="169207" y="192269"/>
                </a:lnTo>
                <a:lnTo>
                  <a:pt x="258011" y="1995088"/>
                </a:lnTo>
                <a:lnTo>
                  <a:pt x="258426" y="1995611"/>
                </a:lnTo>
                <a:cubicBezTo>
                  <a:pt x="258426" y="2000654"/>
                  <a:pt x="260958" y="2008220"/>
                  <a:pt x="260958" y="2013263"/>
                </a:cubicBezTo>
                <a:cubicBezTo>
                  <a:pt x="263490" y="2020828"/>
                  <a:pt x="263490" y="2025872"/>
                  <a:pt x="266022" y="2030915"/>
                </a:cubicBezTo>
                <a:lnTo>
                  <a:pt x="273207" y="2047611"/>
                </a:lnTo>
                <a:lnTo>
                  <a:pt x="119157" y="1849349"/>
                </a:lnTo>
                <a:cubicBezTo>
                  <a:pt x="116624" y="1846828"/>
                  <a:pt x="114092" y="1841784"/>
                  <a:pt x="111560" y="1836741"/>
                </a:cubicBezTo>
                <a:cubicBezTo>
                  <a:pt x="109028" y="1831697"/>
                  <a:pt x="106496" y="1829175"/>
                  <a:pt x="103964" y="1824132"/>
                </a:cubicBezTo>
                <a:cubicBezTo>
                  <a:pt x="101431" y="1819088"/>
                  <a:pt x="101431" y="1814045"/>
                  <a:pt x="98899" y="1806480"/>
                </a:cubicBezTo>
                <a:lnTo>
                  <a:pt x="96367" y="1791350"/>
                </a:lnTo>
                <a:lnTo>
                  <a:pt x="96367" y="1791350"/>
                </a:lnTo>
                <a:lnTo>
                  <a:pt x="0" y="230210"/>
                </a:lnTo>
                <a:lnTo>
                  <a:pt x="0" y="230210"/>
                </a:lnTo>
                <a:lnTo>
                  <a:pt x="0" y="230210"/>
                </a:lnTo>
                <a:lnTo>
                  <a:pt x="0" y="215031"/>
                </a:lnTo>
                <a:cubicBezTo>
                  <a:pt x="0" y="215031"/>
                  <a:pt x="0" y="215031"/>
                  <a:pt x="0" y="212501"/>
                </a:cubicBezTo>
                <a:cubicBezTo>
                  <a:pt x="0" y="212501"/>
                  <a:pt x="0" y="209972"/>
                  <a:pt x="0" y="209972"/>
                </a:cubicBezTo>
                <a:cubicBezTo>
                  <a:pt x="0" y="207442"/>
                  <a:pt x="0" y="202382"/>
                  <a:pt x="0" y="199853"/>
                </a:cubicBezTo>
                <a:cubicBezTo>
                  <a:pt x="0" y="199853"/>
                  <a:pt x="0" y="197323"/>
                  <a:pt x="0" y="197323"/>
                </a:cubicBezTo>
                <a:cubicBezTo>
                  <a:pt x="0" y="197323"/>
                  <a:pt x="0" y="194793"/>
                  <a:pt x="0" y="194793"/>
                </a:cubicBezTo>
                <a:cubicBezTo>
                  <a:pt x="2526" y="192263"/>
                  <a:pt x="2526" y="187204"/>
                  <a:pt x="2526" y="184674"/>
                </a:cubicBezTo>
                <a:cubicBezTo>
                  <a:pt x="2526" y="184674"/>
                  <a:pt x="2526" y="184674"/>
                  <a:pt x="2526" y="182144"/>
                </a:cubicBezTo>
                <a:cubicBezTo>
                  <a:pt x="2526" y="182144"/>
                  <a:pt x="2526" y="179614"/>
                  <a:pt x="5052" y="179614"/>
                </a:cubicBezTo>
                <a:cubicBezTo>
                  <a:pt x="5052" y="177084"/>
                  <a:pt x="5052" y="177084"/>
                  <a:pt x="5052" y="174555"/>
                </a:cubicBezTo>
                <a:cubicBezTo>
                  <a:pt x="5052" y="174555"/>
                  <a:pt x="5052" y="172025"/>
                  <a:pt x="5052" y="172025"/>
                </a:cubicBezTo>
                <a:cubicBezTo>
                  <a:pt x="7577" y="169495"/>
                  <a:pt x="7577" y="169495"/>
                  <a:pt x="7577" y="166965"/>
                </a:cubicBezTo>
                <a:cubicBezTo>
                  <a:pt x="7577" y="166965"/>
                  <a:pt x="7577" y="164436"/>
                  <a:pt x="7577" y="164436"/>
                </a:cubicBezTo>
                <a:cubicBezTo>
                  <a:pt x="10103" y="164436"/>
                  <a:pt x="10103" y="161906"/>
                  <a:pt x="10103" y="161906"/>
                </a:cubicBezTo>
                <a:cubicBezTo>
                  <a:pt x="10103" y="159376"/>
                  <a:pt x="10103" y="156846"/>
                  <a:pt x="12629" y="154316"/>
                </a:cubicBezTo>
                <a:cubicBezTo>
                  <a:pt x="12629" y="154316"/>
                  <a:pt x="12629" y="151787"/>
                  <a:pt x="12629" y="151787"/>
                </a:cubicBezTo>
                <a:cubicBezTo>
                  <a:pt x="12629" y="151787"/>
                  <a:pt x="15155" y="151787"/>
                  <a:pt x="15155" y="149257"/>
                </a:cubicBezTo>
                <a:cubicBezTo>
                  <a:pt x="15155" y="146727"/>
                  <a:pt x="17681" y="146727"/>
                  <a:pt x="17681" y="144197"/>
                </a:cubicBezTo>
                <a:cubicBezTo>
                  <a:pt x="17681" y="141668"/>
                  <a:pt x="20207" y="141668"/>
                  <a:pt x="20207" y="139138"/>
                </a:cubicBezTo>
                <a:cubicBezTo>
                  <a:pt x="22732" y="136608"/>
                  <a:pt x="22732" y="134078"/>
                  <a:pt x="22732" y="134078"/>
                </a:cubicBezTo>
                <a:cubicBezTo>
                  <a:pt x="25258" y="131548"/>
                  <a:pt x="25258" y="131548"/>
                  <a:pt x="27784" y="129019"/>
                </a:cubicBezTo>
                <a:cubicBezTo>
                  <a:pt x="27784" y="126489"/>
                  <a:pt x="27784" y="126489"/>
                  <a:pt x="30310" y="123959"/>
                </a:cubicBezTo>
                <a:cubicBezTo>
                  <a:pt x="30310" y="121429"/>
                  <a:pt x="32836" y="121429"/>
                  <a:pt x="32836" y="118900"/>
                </a:cubicBezTo>
                <a:cubicBezTo>
                  <a:pt x="35362" y="118900"/>
                  <a:pt x="35362" y="118900"/>
                  <a:pt x="35362" y="118900"/>
                </a:cubicBezTo>
                <a:cubicBezTo>
                  <a:pt x="35362" y="116370"/>
                  <a:pt x="35362" y="116370"/>
                  <a:pt x="37888" y="116370"/>
                </a:cubicBezTo>
                <a:cubicBezTo>
                  <a:pt x="37888" y="113840"/>
                  <a:pt x="40413" y="113840"/>
                  <a:pt x="40413" y="111310"/>
                </a:cubicBezTo>
                <a:cubicBezTo>
                  <a:pt x="40413" y="111310"/>
                  <a:pt x="42939" y="111310"/>
                  <a:pt x="42939" y="108780"/>
                </a:cubicBezTo>
                <a:cubicBezTo>
                  <a:pt x="42939" y="108780"/>
                  <a:pt x="42939" y="108780"/>
                  <a:pt x="45465" y="106251"/>
                </a:cubicBezTo>
                <a:cubicBezTo>
                  <a:pt x="45465" y="106251"/>
                  <a:pt x="47991" y="103721"/>
                  <a:pt x="47991" y="103721"/>
                </a:cubicBezTo>
                <a:cubicBezTo>
                  <a:pt x="50517" y="101191"/>
                  <a:pt x="50517" y="101191"/>
                  <a:pt x="50517" y="101191"/>
                </a:cubicBezTo>
                <a:cubicBezTo>
                  <a:pt x="50517" y="101191"/>
                  <a:pt x="53043" y="101191"/>
                  <a:pt x="53043" y="101191"/>
                </a:cubicBezTo>
                <a:cubicBezTo>
                  <a:pt x="53043" y="98661"/>
                  <a:pt x="53043" y="98661"/>
                  <a:pt x="53043" y="98661"/>
                </a:cubicBezTo>
                <a:cubicBezTo>
                  <a:pt x="55568" y="98661"/>
                  <a:pt x="55568" y="96132"/>
                  <a:pt x="58094" y="96132"/>
                </a:cubicBezTo>
                <a:cubicBezTo>
                  <a:pt x="58094" y="93602"/>
                  <a:pt x="60620" y="93602"/>
                  <a:pt x="60620" y="93602"/>
                </a:cubicBezTo>
                <a:cubicBezTo>
                  <a:pt x="60620" y="93602"/>
                  <a:pt x="60620" y="91072"/>
                  <a:pt x="60620" y="91072"/>
                </a:cubicBezTo>
                <a:cubicBezTo>
                  <a:pt x="63146" y="91072"/>
                  <a:pt x="63146" y="91072"/>
                  <a:pt x="63146" y="91072"/>
                </a:cubicBezTo>
                <a:cubicBezTo>
                  <a:pt x="63146" y="91072"/>
                  <a:pt x="65672" y="88542"/>
                  <a:pt x="68198" y="88542"/>
                </a:cubicBezTo>
                <a:cubicBezTo>
                  <a:pt x="68198" y="86012"/>
                  <a:pt x="70724" y="86012"/>
                  <a:pt x="70724" y="86012"/>
                </a:cubicBezTo>
                <a:cubicBezTo>
                  <a:pt x="70724" y="86012"/>
                  <a:pt x="70724" y="86012"/>
                  <a:pt x="73249" y="86012"/>
                </a:cubicBezTo>
                <a:cubicBezTo>
                  <a:pt x="73249" y="83483"/>
                  <a:pt x="73249" y="83483"/>
                  <a:pt x="73249" y="83483"/>
                </a:cubicBezTo>
                <a:cubicBezTo>
                  <a:pt x="75775" y="83483"/>
                  <a:pt x="78301" y="80953"/>
                  <a:pt x="78301" y="80953"/>
                </a:cubicBezTo>
                <a:cubicBezTo>
                  <a:pt x="80827" y="80953"/>
                  <a:pt x="80827" y="80953"/>
                  <a:pt x="80827" y="78423"/>
                </a:cubicBezTo>
                <a:cubicBezTo>
                  <a:pt x="83353" y="78423"/>
                  <a:pt x="83353" y="78423"/>
                  <a:pt x="83353" y="78423"/>
                </a:cubicBezTo>
                <a:cubicBezTo>
                  <a:pt x="83353" y="78423"/>
                  <a:pt x="83353" y="78423"/>
                  <a:pt x="85879" y="78423"/>
                </a:cubicBezTo>
                <a:cubicBezTo>
                  <a:pt x="85879" y="75893"/>
                  <a:pt x="88404" y="75893"/>
                  <a:pt x="90930" y="75893"/>
                </a:cubicBezTo>
                <a:cubicBezTo>
                  <a:pt x="90930" y="73363"/>
                  <a:pt x="93456" y="73363"/>
                  <a:pt x="93456" y="73363"/>
                </a:cubicBezTo>
                <a:cubicBezTo>
                  <a:pt x="93456" y="73363"/>
                  <a:pt x="93456" y="73363"/>
                  <a:pt x="95982" y="73363"/>
                </a:cubicBezTo>
                <a:cubicBezTo>
                  <a:pt x="98508" y="70834"/>
                  <a:pt x="98508" y="70834"/>
                  <a:pt x="101034" y="70834"/>
                </a:cubicBezTo>
                <a:cubicBezTo>
                  <a:pt x="103560" y="70834"/>
                  <a:pt x="103560" y="68304"/>
                  <a:pt x="106086" y="68304"/>
                </a:cubicBezTo>
                <a:cubicBezTo>
                  <a:pt x="169232" y="45536"/>
                  <a:pt x="232378" y="22768"/>
                  <a:pt x="295524" y="0"/>
                </a:cubicBezTo>
                <a:close/>
              </a:path>
            </a:pathLst>
          </a:custGeom>
          <a:solidFill>
            <a:srgbClr val="2187A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75" name="TextBox 74"/>
          <p:cNvSpPr txBox="1"/>
          <p:nvPr/>
        </p:nvSpPr>
        <p:spPr>
          <a:xfrm>
            <a:off x="587140" y="115503"/>
            <a:ext cx="49463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微软雅黑" pitchFamily="34" charset="-122"/>
                <a:ea typeface="微软雅黑" pitchFamily="34" charset="-122"/>
              </a:rPr>
              <a:t>岗位福利待遇</a:t>
            </a:r>
            <a:endParaRPr lang="zh-CN" altLang="en-US" sz="3200" b="1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reeform 33"/>
          <p:cNvSpPr>
            <a:spLocks/>
          </p:cNvSpPr>
          <p:nvPr/>
        </p:nvSpPr>
        <p:spPr bwMode="auto">
          <a:xfrm>
            <a:off x="1590675" y="1579563"/>
            <a:ext cx="381000" cy="388938"/>
          </a:xfrm>
          <a:custGeom>
            <a:avLst/>
            <a:gdLst>
              <a:gd name="T0" fmla="*/ 123 w 129"/>
              <a:gd name="T1" fmla="*/ 119 h 152"/>
              <a:gd name="T2" fmla="*/ 95 w 129"/>
              <a:gd name="T3" fmla="*/ 128 h 152"/>
              <a:gd name="T4" fmla="*/ 58 w 129"/>
              <a:gd name="T5" fmla="*/ 99 h 152"/>
              <a:gd name="T6" fmla="*/ 96 w 129"/>
              <a:gd name="T7" fmla="*/ 99 h 152"/>
              <a:gd name="T8" fmla="*/ 101 w 129"/>
              <a:gd name="T9" fmla="*/ 81 h 152"/>
              <a:gd name="T10" fmla="*/ 55 w 129"/>
              <a:gd name="T11" fmla="*/ 81 h 152"/>
              <a:gd name="T12" fmla="*/ 55 w 129"/>
              <a:gd name="T13" fmla="*/ 76 h 152"/>
              <a:gd name="T14" fmla="*/ 55 w 129"/>
              <a:gd name="T15" fmla="*/ 70 h 152"/>
              <a:gd name="T16" fmla="*/ 105 w 129"/>
              <a:gd name="T17" fmla="*/ 70 h 152"/>
              <a:gd name="T18" fmla="*/ 109 w 129"/>
              <a:gd name="T19" fmla="*/ 53 h 152"/>
              <a:gd name="T20" fmla="*/ 58 w 129"/>
              <a:gd name="T21" fmla="*/ 53 h 152"/>
              <a:gd name="T22" fmla="*/ 95 w 129"/>
              <a:gd name="T23" fmla="*/ 23 h 152"/>
              <a:gd name="T24" fmla="*/ 116 w 129"/>
              <a:gd name="T25" fmla="*/ 29 h 152"/>
              <a:gd name="T26" fmla="*/ 123 w 129"/>
              <a:gd name="T27" fmla="*/ 6 h 152"/>
              <a:gd name="T28" fmla="*/ 90 w 129"/>
              <a:gd name="T29" fmla="*/ 0 h 152"/>
              <a:gd name="T30" fmla="*/ 28 w 129"/>
              <a:gd name="T31" fmla="*/ 53 h 152"/>
              <a:gd name="T32" fmla="*/ 13 w 129"/>
              <a:gd name="T33" fmla="*/ 53 h 152"/>
              <a:gd name="T34" fmla="*/ 8 w 129"/>
              <a:gd name="T35" fmla="*/ 70 h 152"/>
              <a:gd name="T36" fmla="*/ 26 w 129"/>
              <a:gd name="T37" fmla="*/ 70 h 152"/>
              <a:gd name="T38" fmla="*/ 25 w 129"/>
              <a:gd name="T39" fmla="*/ 76 h 152"/>
              <a:gd name="T40" fmla="*/ 26 w 129"/>
              <a:gd name="T41" fmla="*/ 81 h 152"/>
              <a:gd name="T42" fmla="*/ 5 w 129"/>
              <a:gd name="T43" fmla="*/ 81 h 152"/>
              <a:gd name="T44" fmla="*/ 0 w 129"/>
              <a:gd name="T45" fmla="*/ 99 h 152"/>
              <a:gd name="T46" fmla="*/ 28 w 129"/>
              <a:gd name="T47" fmla="*/ 99 h 152"/>
              <a:gd name="T48" fmla="*/ 87 w 129"/>
              <a:gd name="T49" fmla="*/ 152 h 152"/>
              <a:gd name="T50" fmla="*/ 129 w 129"/>
              <a:gd name="T51" fmla="*/ 142 h 152"/>
              <a:gd name="T52" fmla="*/ 123 w 129"/>
              <a:gd name="T53" fmla="*/ 119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9" h="152">
                <a:moveTo>
                  <a:pt x="123" y="119"/>
                </a:moveTo>
                <a:cubicBezTo>
                  <a:pt x="123" y="119"/>
                  <a:pt x="107" y="127"/>
                  <a:pt x="95" y="128"/>
                </a:cubicBezTo>
                <a:cubicBezTo>
                  <a:pt x="77" y="128"/>
                  <a:pt x="64" y="116"/>
                  <a:pt x="58" y="99"/>
                </a:cubicBezTo>
                <a:cubicBezTo>
                  <a:pt x="96" y="99"/>
                  <a:pt x="96" y="99"/>
                  <a:pt x="96" y="99"/>
                </a:cubicBezTo>
                <a:cubicBezTo>
                  <a:pt x="101" y="81"/>
                  <a:pt x="101" y="81"/>
                  <a:pt x="101" y="81"/>
                </a:cubicBezTo>
                <a:cubicBezTo>
                  <a:pt x="55" y="81"/>
                  <a:pt x="55" y="81"/>
                  <a:pt x="55" y="81"/>
                </a:cubicBezTo>
                <a:cubicBezTo>
                  <a:pt x="55" y="80"/>
                  <a:pt x="55" y="78"/>
                  <a:pt x="55" y="76"/>
                </a:cubicBezTo>
                <a:cubicBezTo>
                  <a:pt x="55" y="74"/>
                  <a:pt x="55" y="72"/>
                  <a:pt x="55" y="70"/>
                </a:cubicBezTo>
                <a:cubicBezTo>
                  <a:pt x="105" y="70"/>
                  <a:pt x="105" y="70"/>
                  <a:pt x="105" y="70"/>
                </a:cubicBezTo>
                <a:cubicBezTo>
                  <a:pt x="109" y="53"/>
                  <a:pt x="109" y="53"/>
                  <a:pt x="109" y="53"/>
                </a:cubicBezTo>
                <a:cubicBezTo>
                  <a:pt x="58" y="53"/>
                  <a:pt x="58" y="53"/>
                  <a:pt x="58" y="53"/>
                </a:cubicBezTo>
                <a:cubicBezTo>
                  <a:pt x="64" y="35"/>
                  <a:pt x="77" y="23"/>
                  <a:pt x="95" y="23"/>
                </a:cubicBezTo>
                <a:cubicBezTo>
                  <a:pt x="103" y="23"/>
                  <a:pt x="110" y="25"/>
                  <a:pt x="116" y="29"/>
                </a:cubicBezTo>
                <a:cubicBezTo>
                  <a:pt x="123" y="6"/>
                  <a:pt x="123" y="6"/>
                  <a:pt x="123" y="6"/>
                </a:cubicBezTo>
                <a:cubicBezTo>
                  <a:pt x="114" y="2"/>
                  <a:pt x="99" y="0"/>
                  <a:pt x="90" y="0"/>
                </a:cubicBezTo>
                <a:cubicBezTo>
                  <a:pt x="59" y="0"/>
                  <a:pt x="36" y="22"/>
                  <a:pt x="28" y="53"/>
                </a:cubicBezTo>
                <a:cubicBezTo>
                  <a:pt x="13" y="53"/>
                  <a:pt x="13" y="53"/>
                  <a:pt x="13" y="53"/>
                </a:cubicBezTo>
                <a:cubicBezTo>
                  <a:pt x="8" y="70"/>
                  <a:pt x="8" y="70"/>
                  <a:pt x="8" y="70"/>
                </a:cubicBezTo>
                <a:cubicBezTo>
                  <a:pt x="26" y="70"/>
                  <a:pt x="26" y="70"/>
                  <a:pt x="26" y="70"/>
                </a:cubicBezTo>
                <a:cubicBezTo>
                  <a:pt x="25" y="72"/>
                  <a:pt x="25" y="74"/>
                  <a:pt x="25" y="76"/>
                </a:cubicBezTo>
                <a:cubicBezTo>
                  <a:pt x="25" y="78"/>
                  <a:pt x="25" y="80"/>
                  <a:pt x="26" y="81"/>
                </a:cubicBezTo>
                <a:cubicBezTo>
                  <a:pt x="5" y="81"/>
                  <a:pt x="5" y="81"/>
                  <a:pt x="5" y="81"/>
                </a:cubicBezTo>
                <a:cubicBezTo>
                  <a:pt x="0" y="99"/>
                  <a:pt x="0" y="99"/>
                  <a:pt x="0" y="99"/>
                </a:cubicBezTo>
                <a:cubicBezTo>
                  <a:pt x="28" y="99"/>
                  <a:pt x="28" y="99"/>
                  <a:pt x="28" y="99"/>
                </a:cubicBezTo>
                <a:cubicBezTo>
                  <a:pt x="35" y="129"/>
                  <a:pt x="56" y="150"/>
                  <a:pt x="87" y="152"/>
                </a:cubicBezTo>
                <a:cubicBezTo>
                  <a:pt x="99" y="152"/>
                  <a:pt x="119" y="148"/>
                  <a:pt x="129" y="142"/>
                </a:cubicBezTo>
                <a:lnTo>
                  <a:pt x="123" y="119"/>
                </a:lnTo>
                <a:close/>
              </a:path>
            </a:pathLst>
          </a:custGeom>
          <a:solidFill>
            <a:srgbClr val="F5F7F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" name="流程图: 联系 4"/>
          <p:cNvSpPr/>
          <p:nvPr/>
        </p:nvSpPr>
        <p:spPr>
          <a:xfrm>
            <a:off x="266670" y="1538275"/>
            <a:ext cx="1143008" cy="1071570"/>
          </a:xfrm>
          <a:prstGeom prst="flowChartConnector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000" dirty="0" smtClean="0">
                <a:ln w="3175">
                  <a:solidFill>
                    <a:schemeClr val="tx1"/>
                  </a:solidFill>
                </a:ln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底薪</a:t>
            </a:r>
            <a:endParaRPr lang="en-US" altLang="zh-CN" sz="2000" dirty="0" smtClean="0">
              <a:ln w="3175">
                <a:solidFill>
                  <a:schemeClr val="tx1"/>
                </a:solidFill>
              </a:ln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en-US" altLang="zh-CN" sz="1600" dirty="0" smtClean="0">
                <a:ln w="3175">
                  <a:solidFill>
                    <a:schemeClr val="tx1"/>
                  </a:solidFill>
                </a:ln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1820-2300</a:t>
            </a:r>
            <a:endParaRPr lang="zh-CN" altLang="en-US" sz="1600" dirty="0">
              <a:ln w="3175">
                <a:solidFill>
                  <a:schemeClr val="tx1"/>
                </a:solidFill>
              </a:ln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流程图: 联系 5"/>
          <p:cNvSpPr/>
          <p:nvPr/>
        </p:nvSpPr>
        <p:spPr>
          <a:xfrm>
            <a:off x="1976419" y="1500175"/>
            <a:ext cx="1143008" cy="1071570"/>
          </a:xfrm>
          <a:prstGeom prst="flowChartConnector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000" dirty="0" smtClean="0">
                <a:ln w="3175">
                  <a:solidFill>
                    <a:schemeClr val="tx1"/>
                  </a:solidFill>
                </a:ln>
                <a:latin typeface="微软雅黑" pitchFamily="34" charset="-122"/>
                <a:ea typeface="微软雅黑" pitchFamily="34" charset="-122"/>
              </a:rPr>
              <a:t>餐补</a:t>
            </a:r>
            <a:r>
              <a:rPr lang="en-US" altLang="zh-CN" dirty="0" smtClean="0">
                <a:ln w="3175">
                  <a:solidFill>
                    <a:schemeClr val="tx1"/>
                  </a:solidFill>
                </a:ln>
                <a:latin typeface="微软雅黑" pitchFamily="34" charset="-122"/>
                <a:ea typeface="微软雅黑" pitchFamily="34" charset="-122"/>
              </a:rPr>
              <a:t>300</a:t>
            </a:r>
            <a:endParaRPr lang="zh-CN" altLang="en-US" dirty="0">
              <a:ln w="3175">
                <a:solidFill>
                  <a:schemeClr val="tx1"/>
                </a:solidFill>
              </a:ln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流程图: 联系 6"/>
          <p:cNvSpPr/>
          <p:nvPr/>
        </p:nvSpPr>
        <p:spPr>
          <a:xfrm>
            <a:off x="3786183" y="1538275"/>
            <a:ext cx="1143008" cy="1071570"/>
          </a:xfrm>
          <a:prstGeom prst="flowChartConnector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000" dirty="0" smtClean="0">
                <a:ln w="3175">
                  <a:solidFill>
                    <a:schemeClr val="tx1"/>
                  </a:solidFill>
                </a:ln>
                <a:latin typeface="微软雅黑" pitchFamily="34" charset="-122"/>
                <a:ea typeface="微软雅黑" pitchFamily="34" charset="-122"/>
              </a:rPr>
              <a:t>奖金</a:t>
            </a:r>
            <a:endParaRPr lang="en-US" altLang="zh-CN" sz="2000" dirty="0" smtClean="0">
              <a:ln w="3175">
                <a:solidFill>
                  <a:schemeClr val="tx1"/>
                </a:solidFill>
              </a:ln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1600" dirty="0" smtClean="0">
                <a:ln w="3175">
                  <a:solidFill>
                    <a:schemeClr val="tx1"/>
                  </a:solidFill>
                </a:ln>
                <a:latin typeface="微软雅黑" pitchFamily="34" charset="-122"/>
                <a:ea typeface="微软雅黑" pitchFamily="34" charset="-122"/>
              </a:rPr>
              <a:t>任性发</a:t>
            </a:r>
            <a:endParaRPr lang="en-US" altLang="zh-CN" sz="1600" dirty="0" smtClean="0">
              <a:ln w="3175">
                <a:solidFill>
                  <a:schemeClr val="tx1"/>
                </a:solidFill>
              </a:ln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流程图: 联系 7"/>
          <p:cNvSpPr/>
          <p:nvPr/>
        </p:nvSpPr>
        <p:spPr>
          <a:xfrm>
            <a:off x="5572132" y="1481125"/>
            <a:ext cx="1143008" cy="1071570"/>
          </a:xfrm>
          <a:prstGeom prst="flowChartConnector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000" dirty="0" smtClean="0">
                <a:ln w="3175">
                  <a:solidFill>
                    <a:schemeClr val="tx1"/>
                  </a:solidFill>
                </a:ln>
                <a:latin typeface="微软雅黑" pitchFamily="34" charset="-122"/>
                <a:ea typeface="微软雅黑" pitchFamily="34" charset="-122"/>
              </a:rPr>
              <a:t>绩效</a:t>
            </a:r>
            <a:endParaRPr lang="en-US" altLang="zh-CN" sz="2000" dirty="0" smtClean="0">
              <a:ln w="3175">
                <a:solidFill>
                  <a:schemeClr val="tx1"/>
                </a:solidFill>
              </a:ln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1600" dirty="0" smtClean="0">
                <a:ln w="3175">
                  <a:solidFill>
                    <a:schemeClr val="tx1"/>
                  </a:solidFill>
                </a:ln>
                <a:latin typeface="微软雅黑" pitchFamily="34" charset="-122"/>
                <a:ea typeface="微软雅黑" pitchFamily="34" charset="-122"/>
              </a:rPr>
              <a:t>不封顶</a:t>
            </a:r>
            <a:endParaRPr lang="zh-CN" altLang="en-US" sz="1600" dirty="0">
              <a:ln w="3175">
                <a:solidFill>
                  <a:schemeClr val="tx1"/>
                </a:solidFill>
              </a:ln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流程图: 联系 8"/>
          <p:cNvSpPr/>
          <p:nvPr/>
        </p:nvSpPr>
        <p:spPr>
          <a:xfrm>
            <a:off x="7376379" y="1507958"/>
            <a:ext cx="1190106" cy="1042736"/>
          </a:xfrm>
          <a:prstGeom prst="flowChartConnector">
            <a:avLst/>
          </a:prstGeom>
          <a:ln>
            <a:prstDash val="sysDash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000" dirty="0" smtClean="0">
                <a:ln w="3175">
                  <a:solidFill>
                    <a:schemeClr val="tx1"/>
                  </a:solidFill>
                  <a:prstDash val="solid"/>
                </a:ln>
                <a:latin typeface="微软雅黑" pitchFamily="34" charset="-122"/>
                <a:ea typeface="微软雅黑" pitchFamily="34" charset="-122"/>
              </a:rPr>
              <a:t>加班费</a:t>
            </a:r>
            <a:endParaRPr lang="en-US" altLang="zh-CN" sz="2000" dirty="0" smtClean="0">
              <a:ln w="3175">
                <a:solidFill>
                  <a:schemeClr val="tx1"/>
                </a:solidFill>
                <a:prstDash val="solid"/>
              </a:ln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加号 9"/>
          <p:cNvSpPr/>
          <p:nvPr/>
        </p:nvSpPr>
        <p:spPr>
          <a:xfrm>
            <a:off x="1471590" y="1757352"/>
            <a:ext cx="500067" cy="428628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加号 10"/>
          <p:cNvSpPr/>
          <p:nvPr/>
        </p:nvSpPr>
        <p:spPr>
          <a:xfrm>
            <a:off x="5033940" y="1785927"/>
            <a:ext cx="500067" cy="428628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加号 11"/>
          <p:cNvSpPr/>
          <p:nvPr/>
        </p:nvSpPr>
        <p:spPr>
          <a:xfrm>
            <a:off x="3243240" y="1776402"/>
            <a:ext cx="500067" cy="428628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加号 12"/>
          <p:cNvSpPr/>
          <p:nvPr/>
        </p:nvSpPr>
        <p:spPr>
          <a:xfrm>
            <a:off x="6805590" y="1776402"/>
            <a:ext cx="500067" cy="428628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 3"/>
          <p:cNvSpPr/>
          <p:nvPr/>
        </p:nvSpPr>
        <p:spPr>
          <a:xfrm>
            <a:off x="802105" y="2689298"/>
            <a:ext cx="5371113" cy="3278364"/>
          </a:xfrm>
          <a:prstGeom prst="swooshArrow">
            <a:avLst>
              <a:gd name="adj1" fmla="val 25000"/>
              <a:gd name="adj2" fmla="val 25000"/>
            </a:avLst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7" name="组合 16"/>
          <p:cNvGrpSpPr/>
          <p:nvPr/>
        </p:nvGrpSpPr>
        <p:grpSpPr>
          <a:xfrm>
            <a:off x="1562961" y="5461566"/>
            <a:ext cx="5928702" cy="441927"/>
            <a:chOff x="1428760" y="1928829"/>
            <a:chExt cx="4071970" cy="358476"/>
          </a:xfrm>
        </p:grpSpPr>
        <p:sp>
          <p:nvSpPr>
            <p:cNvPr id="18" name="矩形 17"/>
            <p:cNvSpPr/>
            <p:nvPr/>
          </p:nvSpPr>
          <p:spPr>
            <a:xfrm>
              <a:off x="1428760" y="1928829"/>
              <a:ext cx="4071970" cy="358476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9" name="矩形 18"/>
            <p:cNvSpPr/>
            <p:nvPr/>
          </p:nvSpPr>
          <p:spPr>
            <a:xfrm>
              <a:off x="1428760" y="1928829"/>
              <a:ext cx="4071970" cy="35847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9839" tIns="0" rIns="0" bIns="0" numCol="1" spcCol="1270" anchor="t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zh-CN" sz="2000" b="1" kern="1200" dirty="0" smtClean="0">
                  <a:latin typeface="微软雅黑" pitchFamily="34" charset="-122"/>
                  <a:ea typeface="微软雅黑" pitchFamily="34" charset="-122"/>
                </a:rPr>
                <a:t>3-6</a:t>
              </a:r>
              <a:r>
                <a:rPr lang="zh-CN" altLang="en-US" sz="2000" b="1" kern="1200" dirty="0" smtClean="0">
                  <a:latin typeface="微软雅黑" pitchFamily="34" charset="-122"/>
                  <a:ea typeface="微软雅黑" pitchFamily="34" charset="-122"/>
                </a:rPr>
                <a:t>个月平均收入</a:t>
              </a:r>
              <a:r>
                <a:rPr lang="en-US" altLang="zh-CN" sz="2000" b="1" kern="1200" dirty="0" smtClean="0">
                  <a:latin typeface="微软雅黑" pitchFamily="34" charset="-122"/>
                  <a:ea typeface="微软雅黑" pitchFamily="34" charset="-122"/>
                </a:rPr>
                <a:t>3500</a:t>
              </a:r>
              <a:r>
                <a:rPr lang="zh-CN" altLang="en-US" sz="2000" b="1" kern="1200" dirty="0" smtClean="0">
                  <a:latin typeface="微软雅黑" pitchFamily="34" charset="-122"/>
                  <a:ea typeface="微软雅黑" pitchFamily="34" charset="-122"/>
                </a:rPr>
                <a:t>元左右，高者达</a:t>
              </a:r>
              <a:r>
                <a:rPr lang="en-US" altLang="zh-CN" sz="3200" b="1" kern="1200" dirty="0" smtClean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6000</a:t>
              </a:r>
              <a:endParaRPr lang="zh-CN" altLang="en-US" sz="3200" b="1" kern="12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2733122" y="4559656"/>
            <a:ext cx="6090035" cy="1391965"/>
            <a:chOff x="2357456" y="521716"/>
            <a:chExt cx="4527881" cy="1073346"/>
          </a:xfrm>
        </p:grpSpPr>
        <p:sp>
          <p:nvSpPr>
            <p:cNvPr id="21" name="矩形 20"/>
            <p:cNvSpPr/>
            <p:nvPr/>
          </p:nvSpPr>
          <p:spPr>
            <a:xfrm>
              <a:off x="2357456" y="1214441"/>
              <a:ext cx="4515954" cy="380621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矩形 21"/>
            <p:cNvSpPr/>
            <p:nvPr/>
          </p:nvSpPr>
          <p:spPr>
            <a:xfrm>
              <a:off x="2369383" y="521716"/>
              <a:ext cx="4515954" cy="38062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8170" tIns="0" rIns="0" bIns="0" numCol="1" spcCol="1270" anchor="t" anchorCtr="0">
              <a:noAutofit/>
            </a:bodyPr>
            <a:lstStyle/>
            <a:p>
              <a:pPr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zh-CN" sz="2000" b="1" kern="1200" dirty="0" smtClean="0">
                  <a:latin typeface="微软雅黑" pitchFamily="34" charset="-122"/>
                  <a:ea typeface="微软雅黑" pitchFamily="34" charset="-122"/>
                </a:rPr>
                <a:t>7-12</a:t>
              </a:r>
              <a:r>
                <a:rPr lang="zh-CN" altLang="en-US" sz="2000" b="1" kern="1200" dirty="0" smtClean="0">
                  <a:latin typeface="微软雅黑" pitchFamily="34" charset="-122"/>
                  <a:ea typeface="微软雅黑" pitchFamily="34" charset="-122"/>
                </a:rPr>
                <a:t>个月平均收入</a:t>
              </a:r>
              <a:r>
                <a:rPr lang="en-US" altLang="zh-CN" sz="2000" b="1" kern="1200" dirty="0" smtClean="0">
                  <a:latin typeface="微软雅黑" pitchFamily="34" charset="-122"/>
                  <a:ea typeface="微软雅黑" pitchFamily="34" charset="-122"/>
                </a:rPr>
                <a:t>4500</a:t>
              </a:r>
              <a:r>
                <a:rPr lang="zh-CN" altLang="en-US" sz="2000" b="1" kern="1200" dirty="0" smtClean="0">
                  <a:latin typeface="微软雅黑" pitchFamily="34" charset="-122"/>
                  <a:ea typeface="微软雅黑" pitchFamily="34" charset="-122"/>
                </a:rPr>
                <a:t>元左右，</a:t>
              </a:r>
              <a:r>
                <a:rPr lang="zh-CN" altLang="en-US" sz="2000" b="1" dirty="0" smtClean="0">
                  <a:latin typeface="微软雅黑" pitchFamily="34" charset="-122"/>
                  <a:ea typeface="微软雅黑" pitchFamily="34" charset="-122"/>
                </a:rPr>
                <a:t>高者达</a:t>
              </a:r>
              <a:r>
                <a:rPr lang="en-US" altLang="zh-CN" sz="3200" b="1" dirty="0" smtClean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8000</a:t>
              </a:r>
              <a:endParaRPr lang="zh-CN" altLang="en-US" sz="3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000" b="1" kern="1200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4054685" y="3419969"/>
            <a:ext cx="5089315" cy="1504957"/>
            <a:chOff x="4500594" y="-26141"/>
            <a:chExt cx="4085187" cy="949337"/>
          </a:xfrm>
        </p:grpSpPr>
        <p:sp>
          <p:nvSpPr>
            <p:cNvPr id="24" name="矩形 23"/>
            <p:cNvSpPr/>
            <p:nvPr/>
          </p:nvSpPr>
          <p:spPr>
            <a:xfrm rot="10800000" flipV="1">
              <a:off x="4500594" y="500071"/>
              <a:ext cx="3801894" cy="423125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5" name="矩形 24"/>
            <p:cNvSpPr/>
            <p:nvPr/>
          </p:nvSpPr>
          <p:spPr>
            <a:xfrm>
              <a:off x="5015673" y="-26141"/>
              <a:ext cx="3570108" cy="42312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49597" tIns="0" rIns="0" bIns="0" numCol="1" spcCol="1270" anchor="t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zh-CN" sz="2000" b="1" kern="1200" dirty="0" smtClean="0">
                  <a:latin typeface="微软雅黑" pitchFamily="34" charset="-122"/>
                  <a:ea typeface="微软雅黑" pitchFamily="34" charset="-122"/>
                </a:rPr>
                <a:t>1</a:t>
              </a:r>
              <a:r>
                <a:rPr lang="zh-CN" altLang="en-US" sz="2000" b="1" kern="1200" dirty="0" smtClean="0">
                  <a:latin typeface="微软雅黑" pitchFamily="34" charset="-122"/>
                  <a:ea typeface="微软雅黑" pitchFamily="34" charset="-122"/>
                </a:rPr>
                <a:t>年以上平均收入</a:t>
              </a:r>
              <a:r>
                <a:rPr lang="en-US" altLang="zh-CN" sz="2000" b="1" kern="1200" dirty="0" smtClean="0">
                  <a:latin typeface="微软雅黑" pitchFamily="34" charset="-122"/>
                  <a:ea typeface="微软雅黑" pitchFamily="34" charset="-122"/>
                </a:rPr>
                <a:t>5500</a:t>
              </a:r>
              <a:r>
                <a:rPr lang="zh-CN" altLang="en-US" sz="2000" b="1" kern="1200" dirty="0" smtClean="0">
                  <a:latin typeface="微软雅黑" pitchFamily="34" charset="-122"/>
                  <a:ea typeface="微软雅黑" pitchFamily="34" charset="-122"/>
                </a:rPr>
                <a:t>元左右，高者达</a:t>
              </a:r>
              <a:r>
                <a:rPr lang="en-US" altLang="zh-CN" sz="3200" b="1" kern="1200" dirty="0" smtClean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12000</a:t>
              </a:r>
              <a:endParaRPr lang="zh-CN" altLang="en-US" sz="3200" b="1" kern="12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6" name="椭圆 25"/>
          <p:cNvSpPr/>
          <p:nvPr/>
        </p:nvSpPr>
        <p:spPr>
          <a:xfrm flipH="1" flipV="1">
            <a:off x="1251284" y="5197642"/>
            <a:ext cx="185465" cy="147704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</p:sp>
      <p:sp>
        <p:nvSpPr>
          <p:cNvPr id="27" name="椭圆 26"/>
          <p:cNvSpPr/>
          <p:nvPr/>
        </p:nvSpPr>
        <p:spPr>
          <a:xfrm>
            <a:off x="2646644" y="4196712"/>
            <a:ext cx="204141" cy="204141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</p:sp>
      <p:sp>
        <p:nvSpPr>
          <p:cNvPr id="29" name="椭圆 28"/>
          <p:cNvSpPr/>
          <p:nvPr/>
        </p:nvSpPr>
        <p:spPr>
          <a:xfrm>
            <a:off x="4547145" y="3516940"/>
            <a:ext cx="282322" cy="282322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</p:sp>
      <p:sp>
        <p:nvSpPr>
          <p:cNvPr id="33" name="Text Box 59"/>
          <p:cNvSpPr txBox="1">
            <a:spLocks noChangeArrowheads="1"/>
          </p:cNvSpPr>
          <p:nvPr/>
        </p:nvSpPr>
        <p:spPr bwMode="auto">
          <a:xfrm>
            <a:off x="214283" y="928671"/>
            <a:ext cx="867568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薪</a:t>
            </a:r>
            <a:r>
              <a:rPr lang="zh-CN" altLang="en-US" sz="2400" b="1" dirty="0">
                <a:latin typeface="微软雅黑" pitchFamily="34" charset="-122"/>
                <a:ea typeface="微软雅黑" pitchFamily="34" charset="-122"/>
              </a:rPr>
              <a:t>酬</a:t>
            </a: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：</a:t>
            </a:r>
            <a:endParaRPr lang="en-US" altLang="zh-CN" sz="2400" b="1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87140" y="115503"/>
            <a:ext cx="49463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微软雅黑" pitchFamily="34" charset="-122"/>
                <a:ea typeface="微软雅黑" pitchFamily="34" charset="-122"/>
              </a:rPr>
              <a:t> 薪资体系</a:t>
            </a:r>
            <a:endParaRPr lang="zh-CN" altLang="en-US" sz="32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7532661" y="2410145"/>
            <a:ext cx="16113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dirty="0" smtClean="0">
                <a:ln w="3175">
                  <a:solidFill>
                    <a:schemeClr val="tx1"/>
                  </a:solidFill>
                  <a:prstDash val="solid"/>
                </a:ln>
                <a:latin typeface="微软雅黑" pitchFamily="34" charset="-122"/>
                <a:ea typeface="微软雅黑" pitchFamily="34" charset="-122"/>
              </a:rPr>
              <a:t>高达</a:t>
            </a:r>
            <a:r>
              <a:rPr lang="en-US" altLang="zh-CN" dirty="0" smtClean="0">
                <a:ln w="3175">
                  <a:solidFill>
                    <a:schemeClr val="tx1"/>
                  </a:solidFill>
                  <a:prstDash val="solid"/>
                </a:ln>
                <a:latin typeface="微软雅黑" pitchFamily="34" charset="-122"/>
                <a:ea typeface="微软雅黑" pitchFamily="34" charset="-122"/>
              </a:rPr>
              <a:t>300</a:t>
            </a:r>
            <a:r>
              <a:rPr lang="zh-CN" altLang="en-US" dirty="0" smtClean="0">
                <a:ln w="3175">
                  <a:solidFill>
                    <a:schemeClr val="tx1"/>
                  </a:solidFill>
                  <a:prstDash val="solid"/>
                </a:ln>
                <a:latin typeface="微软雅黑" pitchFamily="34" charset="-122"/>
                <a:ea typeface="微软雅黑" pitchFamily="34" charset="-122"/>
              </a:rPr>
              <a:t>元</a:t>
            </a:r>
            <a:r>
              <a:rPr lang="en-US" altLang="zh-CN" dirty="0" smtClean="0">
                <a:ln w="3175">
                  <a:solidFill>
                    <a:schemeClr val="tx1"/>
                  </a:solidFill>
                  <a:prstDash val="solid"/>
                </a:ln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dirty="0" smtClean="0">
                <a:ln w="3175">
                  <a:solidFill>
                    <a:schemeClr val="tx1"/>
                  </a:solidFill>
                  <a:prstDash val="solid"/>
                </a:ln>
                <a:latin typeface="微软雅黑" pitchFamily="34" charset="-122"/>
                <a:ea typeface="微软雅黑" pitchFamily="34" charset="-122"/>
              </a:rPr>
              <a:t>天</a:t>
            </a:r>
            <a:endParaRPr lang="zh-CN" altLang="en-US" dirty="0">
              <a:ln w="3175">
                <a:solidFill>
                  <a:schemeClr val="tx1"/>
                </a:solidFill>
                <a:prstDash val="solid"/>
              </a:ln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333891" y="2847574"/>
            <a:ext cx="3810241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altLang="zh-CN" sz="5400" b="1" dirty="0" smtClean="0"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4000" b="1" dirty="0" smtClean="0">
                <a:latin typeface="微软雅黑" pitchFamily="34" charset="-122"/>
                <a:ea typeface="微软雅黑" pitchFamily="34" charset="-122"/>
              </a:rPr>
              <a:t> 谢谢 </a:t>
            </a:r>
            <a:r>
              <a:rPr lang="en-US" altLang="zh-CN" sz="4000" b="1" dirty="0" smtClean="0"/>
              <a:t> </a:t>
            </a:r>
            <a:endParaRPr lang="zh-CN" altLang="en-US" sz="4000" b="1" dirty="0"/>
          </a:p>
        </p:txBody>
      </p:sp>
      <p:sp>
        <p:nvSpPr>
          <p:cNvPr id="7" name="矩形 6"/>
          <p:cNvSpPr/>
          <p:nvPr/>
        </p:nvSpPr>
        <p:spPr>
          <a:xfrm>
            <a:off x="2470483" y="2294020"/>
            <a:ext cx="572703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000" b="1" dirty="0" smtClean="0">
                <a:latin typeface="微软雅黑" pitchFamily="34" charset="-122"/>
                <a:ea typeface="微软雅黑" pitchFamily="34" charset="-122"/>
              </a:rPr>
              <a:t>   期待您的加入！</a:t>
            </a:r>
          </a:p>
        </p:txBody>
      </p:sp>
      <p:sp>
        <p:nvSpPr>
          <p:cNvPr id="8" name="矩形 7"/>
          <p:cNvSpPr/>
          <p:nvPr/>
        </p:nvSpPr>
        <p:spPr>
          <a:xfrm>
            <a:off x="424571" y="0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 smtClean="0">
                <a:latin typeface="微软雅黑" pitchFamily="34" charset="-122"/>
                <a:ea typeface="微软雅黑" pitchFamily="34" charset="-122"/>
              </a:rPr>
              <a:t>虚位以待</a:t>
            </a:r>
            <a:endParaRPr lang="zh-CN" altLang="en-US" sz="32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06697" y="5860331"/>
            <a:ext cx="8228311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你想加入我们成为自己人生的赢家吗？</a:t>
            </a:r>
            <a:endParaRPr lang="zh-CN" altLang="en-US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691529"/>
            <a:ext cx="9144000" cy="3824218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481999" y="4551857"/>
            <a:ext cx="56886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历史：   </a:t>
            </a:r>
            <a:r>
              <a:rPr lang="en-US" altLang="zh-CN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经营，中国离场外包服务的先驱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570528" y="58400"/>
            <a:ext cx="3353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公司简介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81999" y="4849768"/>
            <a:ext cx="56886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/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设施：   </a:t>
            </a:r>
            <a:r>
              <a:rPr lang="en-US" altLang="zh-CN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个业务处理中心（北京、昆山、徐州），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2500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名员工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481999" y="5706318"/>
            <a:ext cx="77485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/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客户：    服务于</a:t>
            </a:r>
            <a:r>
              <a:rPr lang="en-US" altLang="zh-CN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50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多家金融机构，涵盖银行、汽车金融和互联网金融企业，良好的客户口碑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481999" y="5162479"/>
            <a:ext cx="38891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spcBef>
                <a:spcPct val="50000"/>
              </a:spcBef>
              <a:defRPr sz="14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服务：   金融领域的</a:t>
            </a:r>
            <a:r>
              <a:rPr lang="en-US" altLang="zh-CN" b="1" dirty="0">
                <a:solidFill>
                  <a:srgbClr val="FF0000"/>
                </a:solidFill>
              </a:rPr>
              <a:t>BPO</a:t>
            </a:r>
            <a:r>
              <a:rPr lang="zh-CN" altLang="en-US" b="1" dirty="0">
                <a:solidFill>
                  <a:srgbClr val="FF0000"/>
                </a:solidFill>
              </a:rPr>
              <a:t>基础创新服务</a:t>
            </a:r>
            <a:endParaRPr lang="en-US" altLang="zh-CN" b="1" dirty="0">
              <a:solidFill>
                <a:srgbClr val="FF0000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81999" y="5433277"/>
            <a:ext cx="48185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spcBef>
                <a:spcPct val="50000"/>
              </a:spcBef>
              <a:defRPr sz="14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能力：    拥有自主开发的业务流程和运营信息系统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481999" y="6004229"/>
            <a:ext cx="74578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治理：    公司治理和管理规范，每年</a:t>
            </a:r>
            <a:r>
              <a:rPr lang="en-US" altLang="zh-CN" dirty="0"/>
              <a:t>KPMG</a:t>
            </a:r>
            <a:r>
              <a:rPr lang="zh-CN" altLang="en-US" dirty="0"/>
              <a:t>审计。获得了</a:t>
            </a:r>
            <a:r>
              <a:rPr lang="en-US" altLang="zh-CN" dirty="0"/>
              <a:t>CDH</a:t>
            </a:r>
            <a:r>
              <a:rPr lang="zh-CN" altLang="en-US" dirty="0"/>
              <a:t>、</a:t>
            </a:r>
            <a:r>
              <a:rPr lang="en-US" altLang="zh-CN" dirty="0"/>
              <a:t>GGV</a:t>
            </a:r>
            <a:r>
              <a:rPr lang="zh-CN" altLang="en-US" dirty="0"/>
              <a:t>等著名   </a:t>
            </a:r>
            <a:r>
              <a:rPr lang="en-US" altLang="zh-CN" dirty="0"/>
              <a:t>VC</a:t>
            </a:r>
            <a:r>
              <a:rPr lang="zh-CN" altLang="en-US" dirty="0"/>
              <a:t>的投资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481999" y="6283127"/>
            <a:ext cx="9563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合作：    与</a:t>
            </a:r>
            <a:r>
              <a:rPr lang="zh-CN" altLang="en-US" b="1" dirty="0">
                <a:solidFill>
                  <a:srgbClr val="FF0000"/>
                </a:solidFill>
              </a:rPr>
              <a:t>亚洲金融合作联盟</a:t>
            </a:r>
            <a:r>
              <a:rPr lang="zh-CN" altLang="en-US" dirty="0"/>
              <a:t>旗下的亚联创新集团成立合资公司，通过技术和服务</a:t>
            </a:r>
            <a:r>
              <a:rPr lang="zh-CN" altLang="en-US" dirty="0" smtClean="0"/>
              <a:t>帮助</a:t>
            </a:r>
            <a:endParaRPr lang="en-US" altLang="zh-CN" dirty="0" smtClean="0"/>
          </a:p>
          <a:p>
            <a:r>
              <a:rPr lang="en-US" altLang="zh-CN" dirty="0"/>
              <a:t> </a:t>
            </a:r>
            <a:r>
              <a:rPr lang="en-US" altLang="zh-CN" dirty="0" smtClean="0"/>
              <a:t>             </a:t>
            </a:r>
            <a:r>
              <a:rPr lang="zh-CN" altLang="en-US" dirty="0" smtClean="0"/>
              <a:t>金融</a:t>
            </a:r>
            <a:r>
              <a:rPr lang="zh-CN" altLang="en-US" dirty="0"/>
              <a:t>机构化坐商为行商</a:t>
            </a:r>
          </a:p>
        </p:txBody>
      </p:sp>
    </p:spTree>
    <p:extLst>
      <p:ext uri="{BB962C8B-B14F-4D97-AF65-F5344CB8AC3E}">
        <p14:creationId xmlns:p14="http://schemas.microsoft.com/office/powerpoint/2010/main" xmlns="" val="3608701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0" y="759857"/>
            <a:ext cx="9144000" cy="6001551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570528" y="58400"/>
            <a:ext cx="4361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公司布局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66430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0041rhFZgy6EbhsvN0S62&amp;690.jpg"/>
          <p:cNvPicPr>
            <a:picLocks noChangeAspect="1"/>
          </p:cNvPicPr>
          <p:nvPr/>
        </p:nvPicPr>
        <p:blipFill>
          <a:blip r:embed="rId2"/>
          <a:srcRect b="3531"/>
          <a:stretch>
            <a:fillRect/>
          </a:stretch>
        </p:blipFill>
        <p:spPr>
          <a:xfrm>
            <a:off x="238125" y="3730625"/>
            <a:ext cx="4038599" cy="2555875"/>
          </a:xfrm>
          <a:prstGeom prst="rect">
            <a:avLst/>
          </a:prstGeom>
        </p:spPr>
      </p:pic>
      <p:pic>
        <p:nvPicPr>
          <p:cNvPr id="5" name="图片 4" descr="095954vhes3hseqezuqke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34618" y="752475"/>
            <a:ext cx="4052207" cy="2667000"/>
          </a:xfrm>
          <a:prstGeom prst="rect">
            <a:avLst/>
          </a:prstGeom>
        </p:spPr>
      </p:pic>
      <p:pic>
        <p:nvPicPr>
          <p:cNvPr id="6" name="图片 5" descr="551553_20160911184707085200_1.jpg"/>
          <p:cNvPicPr>
            <a:picLocks noChangeAspect="1"/>
          </p:cNvPicPr>
          <p:nvPr/>
        </p:nvPicPr>
        <p:blipFill>
          <a:blip r:embed="rId4"/>
          <a:srcRect l="5673" t="6013" r="6785" b="5803"/>
          <a:stretch>
            <a:fillRect/>
          </a:stretch>
        </p:blipFill>
        <p:spPr>
          <a:xfrm>
            <a:off x="247651" y="752474"/>
            <a:ext cx="4048124" cy="2667001"/>
          </a:xfrm>
          <a:prstGeom prst="rect">
            <a:avLst/>
          </a:prstGeom>
        </p:spPr>
      </p:pic>
      <p:pic>
        <p:nvPicPr>
          <p:cNvPr id="7" name="图片 6" descr="6746291_150645662100_2.jpg"/>
          <p:cNvPicPr>
            <a:picLocks noChangeAspect="1"/>
          </p:cNvPicPr>
          <p:nvPr/>
        </p:nvPicPr>
        <p:blipFill>
          <a:blip r:embed="rId5"/>
          <a:srcRect b="4585"/>
          <a:stretch>
            <a:fillRect/>
          </a:stretch>
        </p:blipFill>
        <p:spPr>
          <a:xfrm>
            <a:off x="4867274" y="3695700"/>
            <a:ext cx="4029075" cy="2600325"/>
          </a:xfrm>
          <a:prstGeom prst="rect">
            <a:avLst/>
          </a:prstGeom>
        </p:spPr>
      </p:pic>
      <p:sp>
        <p:nvSpPr>
          <p:cNvPr id="9" name="文本框 4"/>
          <p:cNvSpPr txBox="1"/>
          <p:nvPr/>
        </p:nvSpPr>
        <p:spPr>
          <a:xfrm>
            <a:off x="570528" y="58400"/>
            <a:ext cx="4361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昆山中心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112379191_11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650" y="809625"/>
            <a:ext cx="3886200" cy="2619375"/>
          </a:xfrm>
          <a:prstGeom prst="rect">
            <a:avLst/>
          </a:prstGeom>
        </p:spPr>
      </p:pic>
      <p:pic>
        <p:nvPicPr>
          <p:cNvPr id="5" name="图片 4" descr="2012110505270873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2525" y="838200"/>
            <a:ext cx="3937725" cy="2580155"/>
          </a:xfrm>
          <a:prstGeom prst="rect">
            <a:avLst/>
          </a:prstGeom>
        </p:spPr>
      </p:pic>
      <p:pic>
        <p:nvPicPr>
          <p:cNvPr id="6" name="图片 5" descr="20150526175810_mZfCB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8599" y="3657600"/>
            <a:ext cx="3905251" cy="2638425"/>
          </a:xfrm>
          <a:prstGeom prst="rect">
            <a:avLst/>
          </a:prstGeom>
        </p:spPr>
      </p:pic>
      <p:pic>
        <p:nvPicPr>
          <p:cNvPr id="7" name="图片 6" descr="201412100E9E078965C24034BCFB28DC8812EFF0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81575" y="3629034"/>
            <a:ext cx="3933825" cy="2712793"/>
          </a:xfrm>
          <a:prstGeom prst="rect">
            <a:avLst/>
          </a:prstGeom>
        </p:spPr>
      </p:pic>
      <p:sp>
        <p:nvSpPr>
          <p:cNvPr id="8" name="文本框 4"/>
          <p:cNvSpPr txBox="1"/>
          <p:nvPr/>
        </p:nvSpPr>
        <p:spPr>
          <a:xfrm>
            <a:off x="570528" y="58400"/>
            <a:ext cx="4361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昆山中心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30"/>
          <p:cNvGrpSpPr/>
          <p:nvPr/>
        </p:nvGrpSpPr>
        <p:grpSpPr>
          <a:xfrm>
            <a:off x="250825" y="985838"/>
            <a:ext cx="2254250" cy="5232400"/>
            <a:chOff x="250825" y="985838"/>
            <a:chExt cx="2254250" cy="5232400"/>
          </a:xfrm>
        </p:grpSpPr>
        <p:sp>
          <p:nvSpPr>
            <p:cNvPr id="4" name="Rounded Rectangle 3"/>
            <p:cNvSpPr>
              <a:spLocks noChangeArrowheads="1"/>
            </p:cNvSpPr>
            <p:nvPr/>
          </p:nvSpPr>
          <p:spPr bwMode="auto">
            <a:xfrm>
              <a:off x="250825" y="1714500"/>
              <a:ext cx="2254250" cy="4503738"/>
            </a:xfrm>
            <a:prstGeom prst="roundRect">
              <a:avLst>
                <a:gd name="adj" fmla="val 16005"/>
              </a:avLst>
            </a:prstGeom>
            <a:noFill/>
            <a:ln w="12700" algn="ctr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27432" tIns="27432" rIns="27432" bIns="27432" anchor="ctr"/>
            <a:lstStyle>
              <a:lvl1pPr marL="112713" indent="-112713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ts val="200"/>
                </a:spcBef>
                <a:buFont typeface="Wingdings" panose="05000000000000000000" pitchFamily="2" charset="2"/>
                <a:buChar char="§"/>
              </a:pPr>
              <a:endParaRPr lang="en-US" altLang="zh-CN" sz="1100"/>
            </a:p>
          </p:txBody>
        </p:sp>
        <p:pic>
          <p:nvPicPr>
            <p:cNvPr id="5" name="Picture 29" descr="中国银行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1663" y="2243138"/>
              <a:ext cx="1493837" cy="493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31" descr="中国农业银行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6225" y="3103563"/>
              <a:ext cx="2200275" cy="854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图片 15" descr="交行——透明.gif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2925" y="5330825"/>
              <a:ext cx="1697038" cy="460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图片 16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1313" y="4229100"/>
              <a:ext cx="2070100" cy="561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TextBox 20"/>
            <p:cNvSpPr txBox="1">
              <a:spLocks noChangeArrowheads="1"/>
            </p:cNvSpPr>
            <p:nvPr/>
          </p:nvSpPr>
          <p:spPr bwMode="auto">
            <a:xfrm>
              <a:off x="528638" y="985838"/>
              <a:ext cx="1725612" cy="585787"/>
            </a:xfrm>
            <a:prstGeom prst="rect">
              <a:avLst/>
            </a:prstGeom>
            <a:solidFill>
              <a:srgbClr val="D8E0F1"/>
            </a:solidFill>
            <a:ln w="9525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</p:spPr>
          <p:txBody>
            <a:bodyPr anchor="ctr" anchorCtr="1"/>
            <a:lstStyle>
              <a:defPPr>
                <a:defRPr lang="zh-CN"/>
              </a:defPPr>
              <a:lvl1pPr algn="ctr">
                <a:defRPr sz="1200" b="1" i="1">
                  <a:solidFill>
                    <a:srgbClr val="000000"/>
                  </a:solidFill>
                  <a:cs typeface="Arial" charset="0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b="0" i="0" dirty="0" smtClean="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cs typeface="Lucida Sans Unicode" panose="020B0602030504020204" pitchFamily="34" charset="0"/>
                  <a:sym typeface="Arial" pitchFamily="34" charset="0"/>
                </a:rPr>
                <a:t>国有大型银行</a:t>
              </a:r>
              <a:endParaRPr lang="en-US" altLang="zh-CN" sz="1600" b="0" i="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Lucida Sans Unicode" panose="020B0602030504020204" pitchFamily="34" charset="0"/>
                <a:sym typeface="Arial" pitchFamily="34" charset="0"/>
              </a:endParaRPr>
            </a:p>
          </p:txBody>
        </p:sp>
      </p:grpSp>
      <p:grpSp>
        <p:nvGrpSpPr>
          <p:cNvPr id="30" name="组合 31"/>
          <p:cNvGrpSpPr/>
          <p:nvPr/>
        </p:nvGrpSpPr>
        <p:grpSpPr>
          <a:xfrm>
            <a:off x="2746375" y="996950"/>
            <a:ext cx="3413125" cy="5221288"/>
            <a:chOff x="2613025" y="996950"/>
            <a:chExt cx="3413125" cy="5221288"/>
          </a:xfrm>
        </p:grpSpPr>
        <p:sp>
          <p:nvSpPr>
            <p:cNvPr id="3" name="Rounded Rectangle 4"/>
            <p:cNvSpPr>
              <a:spLocks noChangeArrowheads="1"/>
            </p:cNvSpPr>
            <p:nvPr/>
          </p:nvSpPr>
          <p:spPr bwMode="auto">
            <a:xfrm>
              <a:off x="2613025" y="1714500"/>
              <a:ext cx="3413125" cy="4503738"/>
            </a:xfrm>
            <a:prstGeom prst="roundRect">
              <a:avLst>
                <a:gd name="adj" fmla="val 9463"/>
              </a:avLst>
            </a:prstGeom>
            <a:noFill/>
            <a:ln w="12700" algn="ctr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27432" tIns="27432" rIns="27432" bIns="27432" anchor="ctr"/>
            <a:lstStyle>
              <a:lvl1pPr marL="112713" indent="-112713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ts val="200"/>
                </a:spcBef>
                <a:buFont typeface="Wingdings" panose="05000000000000000000" pitchFamily="2" charset="2"/>
                <a:buChar char="§"/>
              </a:pPr>
              <a:endParaRPr lang="en-US" altLang="zh-CN" sz="1100"/>
            </a:p>
          </p:txBody>
        </p:sp>
        <p:pic>
          <p:nvPicPr>
            <p:cNvPr id="9" name="图片 14" descr="透明中信.gif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11575" y="2549525"/>
              <a:ext cx="2266950" cy="420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22" descr="兴业银行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97163" y="4865688"/>
              <a:ext cx="1879600" cy="62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3"/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43200" y="1928813"/>
              <a:ext cx="2139950" cy="473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4"/>
            <p:cNvPicPr>
              <a:picLocks noChangeAspect="1" noChangeArrowheads="1"/>
            </p:cNvPicPr>
            <p:nvPr/>
          </p:nvPicPr>
          <p:blipFill>
            <a:blip r:embed="rId9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43200" y="3046413"/>
              <a:ext cx="1871663" cy="401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2" descr="C:\Downloads\pic\1105231520015320ebeb4fd882.jpg"/>
            <p:cNvPicPr>
              <a:picLocks noChangeAspect="1" noChangeArrowheads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14788" y="5519738"/>
              <a:ext cx="1735137" cy="392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图片 22"/>
            <p:cNvPicPr>
              <a:picLocks noChangeAspect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68800" y="3375025"/>
              <a:ext cx="1643063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图片 23"/>
            <p:cNvPicPr>
              <a:picLocks noChangeAspect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70325" y="4359275"/>
              <a:ext cx="2087563" cy="515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图片 24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97163" y="3773488"/>
              <a:ext cx="1785937" cy="439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TextBox 21"/>
            <p:cNvSpPr txBox="1">
              <a:spLocks noChangeArrowheads="1"/>
            </p:cNvSpPr>
            <p:nvPr/>
          </p:nvSpPr>
          <p:spPr bwMode="auto">
            <a:xfrm>
              <a:off x="2987675" y="996950"/>
              <a:ext cx="2592388" cy="585788"/>
            </a:xfrm>
            <a:prstGeom prst="rect">
              <a:avLst/>
            </a:prstGeom>
            <a:solidFill>
              <a:srgbClr val="D8E0F1"/>
            </a:solidFill>
            <a:ln w="9525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</p:spPr>
          <p:txBody>
            <a:bodyPr anchor="ctr" anchorCtr="1"/>
            <a:lstStyle>
              <a:defPPr>
                <a:defRPr lang="zh-CN"/>
              </a:defPPr>
              <a:lvl1pPr algn="ctr">
                <a:defRPr sz="1400" b="0" i="0">
                  <a:solidFill>
                    <a:srgbClr val="000000"/>
                  </a:solidFill>
                  <a:latin typeface="Lucida Sans Unicode" panose="020B0602030504020204" pitchFamily="34" charset="0"/>
                  <a:cs typeface="Lucida Sans Unicode" panose="020B0602030504020204" pitchFamily="34" charset="0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dirty="0"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 </a:t>
              </a:r>
              <a:r>
                <a:rPr lang="zh-CN" altLang="en-US" sz="1600" dirty="0" smtClean="0"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股份制商业银行</a:t>
              </a:r>
              <a:endParaRPr lang="en-US" altLang="zh-CN" sz="1600" dirty="0">
                <a:latin typeface="微软雅黑" pitchFamily="34" charset="-122"/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31" name="组合 32"/>
          <p:cNvGrpSpPr/>
          <p:nvPr/>
        </p:nvGrpSpPr>
        <p:grpSpPr>
          <a:xfrm>
            <a:off x="6343650" y="985838"/>
            <a:ext cx="2514600" cy="5218112"/>
            <a:chOff x="6343650" y="985838"/>
            <a:chExt cx="2514600" cy="5218112"/>
          </a:xfrm>
        </p:grpSpPr>
        <p:pic>
          <p:nvPicPr>
            <p:cNvPr id="2" name="图片 4" descr="logo.png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00813" y="4572000"/>
              <a:ext cx="1574800" cy="1403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TextBox 21"/>
            <p:cNvSpPr txBox="1">
              <a:spLocks noChangeArrowheads="1"/>
            </p:cNvSpPr>
            <p:nvPr/>
          </p:nvSpPr>
          <p:spPr bwMode="auto">
            <a:xfrm>
              <a:off x="6572250" y="985838"/>
              <a:ext cx="2000250" cy="585787"/>
            </a:xfrm>
            <a:prstGeom prst="rect">
              <a:avLst/>
            </a:prstGeom>
            <a:solidFill>
              <a:srgbClr val="D8E0F1"/>
            </a:solidFill>
            <a:ln w="9525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</p:spPr>
          <p:txBody>
            <a:bodyPr anchor="ctr" anchorCtr="1"/>
            <a:lstStyle>
              <a:defPPr>
                <a:defRPr lang="zh-CN"/>
              </a:defPPr>
              <a:lvl1pPr algn="ctr">
                <a:defRPr sz="1400" b="0" i="0">
                  <a:solidFill>
                    <a:srgbClr val="000000"/>
                  </a:solidFill>
                  <a:latin typeface="Lucida Sans Unicode" panose="020B0602030504020204" pitchFamily="34" charset="0"/>
                  <a:cs typeface="Lucida Sans Unicode" panose="020B0602030504020204" pitchFamily="34" charset="0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dirty="0" smtClean="0"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小银行、互联网金融公司</a:t>
              </a:r>
              <a:endParaRPr lang="en-US" altLang="zh-CN" sz="1600" dirty="0">
                <a:latin typeface="微软雅黑" pitchFamily="34" charset="-122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20" name="Rounded Rectangle 4"/>
            <p:cNvSpPr>
              <a:spLocks noChangeArrowheads="1"/>
            </p:cNvSpPr>
            <p:nvPr/>
          </p:nvSpPr>
          <p:spPr bwMode="auto">
            <a:xfrm>
              <a:off x="6343650" y="1700213"/>
              <a:ext cx="2476500" cy="4503737"/>
            </a:xfrm>
            <a:prstGeom prst="roundRect">
              <a:avLst>
                <a:gd name="adj" fmla="val 9463"/>
              </a:avLst>
            </a:prstGeom>
            <a:noFill/>
            <a:ln w="12700" algn="ctr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27432" tIns="27432" rIns="27432" bIns="27432" anchor="ctr"/>
            <a:lstStyle>
              <a:lvl1pPr marL="112713" indent="-112713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ts val="200"/>
                </a:spcBef>
                <a:buFont typeface="Wingdings" panose="05000000000000000000" pitchFamily="2" charset="2"/>
                <a:buChar char="§"/>
              </a:pPr>
              <a:endParaRPr lang="en-US" altLang="zh-CN" sz="1100"/>
            </a:p>
          </p:txBody>
        </p:sp>
        <p:pic>
          <p:nvPicPr>
            <p:cNvPr id="21" name="图片 2" descr="qincang_logo.jpg"/>
            <p:cNvPicPr>
              <a:picLocks noChangeAspect="1"/>
            </p:cNvPicPr>
            <p:nvPr/>
          </p:nvPicPr>
          <p:blipFill>
            <a:blip r:embed="rId15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57938" y="4071938"/>
              <a:ext cx="1500187" cy="885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" name="Picture 17"/>
            <p:cNvPicPr>
              <a:picLocks noChangeAspect="1" noChangeArrowheads="1"/>
            </p:cNvPicPr>
            <p:nvPr/>
          </p:nvPicPr>
          <p:blipFill>
            <a:blip r:embed="rId16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58063" y="5500688"/>
              <a:ext cx="1357312" cy="500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" name="Picture 2" descr="C:\Documents and Settings\yangfan\桌面\哈尔滨银行.jpg"/>
            <p:cNvPicPr>
              <a:picLocks noChangeAspect="1" noChangeArrowheads="1"/>
            </p:cNvPicPr>
            <p:nvPr/>
          </p:nvPicPr>
          <p:blipFill>
            <a:blip r:embed="rId17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00813" y="3571875"/>
              <a:ext cx="2144712" cy="460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图片 5" descr="包商LOGO.JPG"/>
            <p:cNvPicPr>
              <a:picLocks noChangeAspect="1"/>
            </p:cNvPicPr>
            <p:nvPr/>
          </p:nvPicPr>
          <p:blipFill>
            <a:blip r:embed="rId18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29500" y="2857500"/>
              <a:ext cx="1428750" cy="536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" name="Picture 2" descr="广州银行">
              <a:hlinkClick r:id="rId19"/>
            </p:cNvPr>
            <p:cNvPicPr>
              <a:picLocks noChangeAspect="1" noChangeArrowheads="1"/>
            </p:cNvPicPr>
            <p:nvPr/>
          </p:nvPicPr>
          <p:blipFill>
            <a:blip r:embed="rId20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00938" y="2357438"/>
              <a:ext cx="1163637" cy="3540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" name="Picture 23" descr="http://www.duidea.com/uploadfile/2011/0529/20110529093542450.jpg"/>
            <p:cNvPicPr>
              <a:picLocks noChangeAspect="1" noChangeArrowheads="1"/>
            </p:cNvPicPr>
            <p:nvPr/>
          </p:nvPicPr>
          <p:blipFill>
            <a:blip r:embed="rId21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72250" y="1857375"/>
              <a:ext cx="1357313" cy="381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" name="Picture 3" descr="C:\Documents and Settings\yangfan\桌面\徽商.png"/>
            <p:cNvPicPr>
              <a:picLocks noChangeAspect="1" noChangeArrowheads="1"/>
            </p:cNvPicPr>
            <p:nvPr/>
          </p:nvPicPr>
          <p:blipFill>
            <a:blip r:embed="rId22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29500" y="4143375"/>
              <a:ext cx="1260475" cy="263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" name="Picture 11"/>
            <p:cNvPicPr>
              <a:picLocks noChangeAspect="1" noChangeArrowheads="1"/>
            </p:cNvPicPr>
            <p:nvPr/>
          </p:nvPicPr>
          <p:blipFill>
            <a:blip r:embed="rId23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00813" y="2500313"/>
              <a:ext cx="857250" cy="857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4" name="TextBox 33"/>
          <p:cNvSpPr txBox="1"/>
          <p:nvPr/>
        </p:nvSpPr>
        <p:spPr>
          <a:xfrm>
            <a:off x="587140" y="115503"/>
            <a:ext cx="49463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微软雅黑" pitchFamily="34" charset="-122"/>
                <a:ea typeface="微软雅黑" pitchFamily="34" charset="-122"/>
              </a:rPr>
              <a:t>产品与服务</a:t>
            </a:r>
            <a:endParaRPr lang="zh-CN" altLang="en-US" sz="3200" b="1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05616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图片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975" y="2462402"/>
            <a:ext cx="1466850" cy="1385697"/>
          </a:xfrm>
          <a:prstGeom prst="rect">
            <a:avLst/>
          </a:prstGeom>
        </p:spPr>
      </p:pic>
      <p:pic>
        <p:nvPicPr>
          <p:cNvPr id="5" name="图片 4" descr="录入岗全景1.jpg"/>
          <p:cNvPicPr>
            <a:picLocks noChangeAspect="1"/>
          </p:cNvPicPr>
          <p:nvPr/>
        </p:nvPicPr>
        <p:blipFill>
          <a:blip r:embed="rId3" cstate="print">
            <a:lum bright="10000"/>
          </a:blip>
          <a:stretch>
            <a:fillRect/>
          </a:stretch>
        </p:blipFill>
        <p:spPr>
          <a:xfrm>
            <a:off x="2743200" y="2409825"/>
            <a:ext cx="1485900" cy="1485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图片 6" descr="客服岗全景1.PNG"/>
          <p:cNvPicPr>
            <a:picLocks noChangeAspect="1"/>
          </p:cNvPicPr>
          <p:nvPr/>
        </p:nvPicPr>
        <p:blipFill>
          <a:blip r:embed="rId4" cstate="print">
            <a:lum bright="10000" contrast="10000"/>
          </a:blip>
          <a:srcRect l="1532" r="18953"/>
          <a:stretch>
            <a:fillRect/>
          </a:stretch>
        </p:blipFill>
        <p:spPr>
          <a:xfrm>
            <a:off x="4972050" y="2371725"/>
            <a:ext cx="1504950" cy="15139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加号 8"/>
          <p:cNvSpPr/>
          <p:nvPr/>
        </p:nvSpPr>
        <p:spPr>
          <a:xfrm>
            <a:off x="2095499" y="2809875"/>
            <a:ext cx="600076" cy="523875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加号 9"/>
          <p:cNvSpPr/>
          <p:nvPr/>
        </p:nvSpPr>
        <p:spPr>
          <a:xfrm>
            <a:off x="4267199" y="2781300"/>
            <a:ext cx="600076" cy="523875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7198994" y="2732271"/>
            <a:ext cx="14763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latin typeface="微软雅黑" pitchFamily="34" charset="-122"/>
                <a:ea typeface="微软雅黑" pitchFamily="34" charset="-122"/>
              </a:rPr>
              <a:t>3500</a:t>
            </a:r>
            <a:endParaRPr lang="zh-CN" altLang="en-US" sz="36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8759" y="4143375"/>
            <a:ext cx="19731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</a:rPr>
              <a:t>昆山</a:t>
            </a:r>
            <a:r>
              <a:rPr lang="zh-CN" altLang="en-US" sz="2000" b="1" dirty="0" smtClean="0">
                <a:latin typeface="宋体"/>
                <a:ea typeface="宋体"/>
              </a:rPr>
              <a:t>≥</a:t>
            </a:r>
            <a:r>
              <a:rPr lang="en-US" altLang="zh-CN" sz="2000" b="1" dirty="0" smtClean="0">
                <a:latin typeface="微软雅黑" pitchFamily="34" charset="-122"/>
                <a:ea typeface="微软雅黑" pitchFamily="34" charset="-122"/>
              </a:rPr>
              <a:t>1800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</a:rPr>
              <a:t>人</a:t>
            </a:r>
            <a:endParaRPr lang="zh-CN" altLang="en-US" sz="20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664882" y="4145139"/>
            <a:ext cx="20200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</a:rPr>
              <a:t>徐州</a:t>
            </a:r>
            <a:r>
              <a:rPr lang="zh-CN" altLang="en-US" sz="2000" b="1" dirty="0" smtClean="0">
                <a:latin typeface="宋体"/>
              </a:rPr>
              <a:t>≥</a:t>
            </a:r>
            <a:r>
              <a:rPr lang="en-US" altLang="zh-CN" sz="2000" b="1" dirty="0" smtClean="0"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en-US" altLang="zh-CN" sz="2000" b="1" dirty="0" smtClean="0">
                <a:latin typeface="微软雅黑" pitchFamily="34" charset="-122"/>
                <a:ea typeface="微软雅黑" pitchFamily="34" charset="-122"/>
              </a:rPr>
              <a:t>00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</a:rPr>
              <a:t>人</a:t>
            </a:r>
            <a:endParaRPr lang="zh-CN" altLang="en-US" sz="20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67299" y="4152900"/>
            <a:ext cx="17345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</a:rPr>
              <a:t>北京</a:t>
            </a:r>
            <a:r>
              <a:rPr lang="zh-CN" altLang="en-US" sz="2000" b="1" dirty="0" smtClean="0">
                <a:latin typeface="宋体"/>
              </a:rPr>
              <a:t>≥</a:t>
            </a:r>
            <a:r>
              <a:rPr lang="en-US" altLang="zh-CN" sz="2000" b="1" dirty="0" smtClean="0">
                <a:latin typeface="微软雅黑" pitchFamily="34" charset="-122"/>
                <a:ea typeface="微软雅黑" pitchFamily="34" charset="-122"/>
              </a:rPr>
              <a:t>700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</a:rPr>
              <a:t>人</a:t>
            </a:r>
            <a:endParaRPr lang="zh-CN" altLang="en-US" sz="20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513092" y="2586608"/>
            <a:ext cx="88036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400" b="1" dirty="0" smtClean="0">
                <a:solidFill>
                  <a:srgbClr val="FF0000"/>
                </a:solidFill>
                <a:latin typeface="宋体"/>
              </a:rPr>
              <a:t>≥</a:t>
            </a:r>
            <a:endParaRPr lang="zh-CN" altLang="en-US" sz="5400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87140" y="115503"/>
            <a:ext cx="49463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微软雅黑" pitchFamily="34" charset="-122"/>
                <a:ea typeface="微软雅黑" pitchFamily="34" charset="-122"/>
              </a:rPr>
              <a:t>人才环境</a:t>
            </a:r>
            <a:r>
              <a:rPr lang="en-US" altLang="zh-CN" sz="3200" b="1" dirty="0" smtClean="0">
                <a:latin typeface="微软雅黑" pitchFamily="34" charset="-122"/>
                <a:ea typeface="微软雅黑" pitchFamily="34" charset="-122"/>
              </a:rPr>
              <a:t>—</a:t>
            </a:r>
            <a:r>
              <a:rPr lang="zh-CN" altLang="en-US" sz="3200" b="1" dirty="0" smtClean="0">
                <a:latin typeface="微软雅黑" pitchFamily="34" charset="-122"/>
                <a:ea typeface="微软雅黑" pitchFamily="34" charset="-122"/>
              </a:rPr>
              <a:t>人员数量</a:t>
            </a:r>
            <a:endParaRPr lang="zh-CN" altLang="en-US" sz="3200" b="1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23806702"/>
      </p:ext>
    </p:extLst>
  </p:cSld>
  <p:clrMapOvr>
    <a:masterClrMapping/>
  </p:clrMapOvr>
  <p:transition advClick="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20150815102617_8476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310" y="3657600"/>
            <a:ext cx="3945640" cy="2652893"/>
          </a:xfrm>
          <a:prstGeom prst="rect">
            <a:avLst/>
          </a:prstGeom>
        </p:spPr>
      </p:pic>
      <p:pic>
        <p:nvPicPr>
          <p:cNvPr id="10" name="图片 9" descr="20150813200706_3122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6325" y="800100"/>
            <a:ext cx="4021840" cy="2626409"/>
          </a:xfrm>
          <a:prstGeom prst="rect">
            <a:avLst/>
          </a:prstGeom>
        </p:spPr>
      </p:pic>
      <p:pic>
        <p:nvPicPr>
          <p:cNvPr id="12" name="图片 11" descr="20150815102618_6961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14900" y="3686175"/>
            <a:ext cx="3990975" cy="2619375"/>
          </a:xfrm>
          <a:prstGeom prst="rect">
            <a:avLst/>
          </a:prstGeom>
        </p:spPr>
      </p:pic>
      <p:pic>
        <p:nvPicPr>
          <p:cNvPr id="7" name="图片 6" descr="093242LA-0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7649" y="828676"/>
            <a:ext cx="3914775" cy="260032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87140" y="115503"/>
            <a:ext cx="49463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微软雅黑" pitchFamily="34" charset="-122"/>
                <a:ea typeface="微软雅黑" pitchFamily="34" charset="-122"/>
              </a:rPr>
              <a:t>美丽的工作园区</a:t>
            </a:r>
            <a:endParaRPr lang="zh-CN" altLang="en-US" sz="3200" b="1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A000120150822A29PPBG</Template>
  <TotalTime>4501</TotalTime>
  <Words>543</Words>
  <Application>Microsoft Office PowerPoint</Application>
  <PresentationFormat>全屏显示(4:3)</PresentationFormat>
  <Paragraphs>118</Paragraphs>
  <Slides>24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25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2016年发展之星</vt:lpstr>
      <vt:lpstr>幻灯片 19</vt:lpstr>
      <vt:lpstr>幻灯片 20</vt:lpstr>
      <vt:lpstr>招聘岗位</vt:lpstr>
      <vt:lpstr>幻灯片 22</vt:lpstr>
      <vt:lpstr>幻灯片 23</vt:lpstr>
      <vt:lpstr>幻灯片 24</vt:lpstr>
    </vt:vector>
  </TitlesOfParts>
  <Company>微软中国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薛璇</dc:creator>
  <cp:lastModifiedBy>gy</cp:lastModifiedBy>
  <cp:revision>297</cp:revision>
  <dcterms:created xsi:type="dcterms:W3CDTF">2016-01-28T03:51:15Z</dcterms:created>
  <dcterms:modified xsi:type="dcterms:W3CDTF">2017-03-18T02:04:21Z</dcterms:modified>
</cp:coreProperties>
</file>