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
  </p:notesMasterIdLst>
  <p:sldIdLst>
    <p:sldId id="256" r:id="rId3"/>
    <p:sldId id="257" r:id="rId4"/>
    <p:sldId id="321" r:id="rId6"/>
    <p:sldId id="323" r:id="rId7"/>
    <p:sldId id="312" r:id="rId8"/>
    <p:sldId id="335" r:id="rId9"/>
    <p:sldId id="261" r:id="rId10"/>
    <p:sldId id="270" r:id="rId11"/>
    <p:sldId id="271" r:id="rId12"/>
    <p:sldId id="299" r:id="rId13"/>
    <p:sldId id="301" r:id="rId14"/>
    <p:sldId id="313" r:id="rId15"/>
    <p:sldId id="316" r:id="rId16"/>
    <p:sldId id="307" r:id="rId17"/>
    <p:sldId id="319" r:id="rId18"/>
    <p:sldId id="303" r:id="rId19"/>
    <p:sldId id="310" r:id="rId20"/>
    <p:sldId id="326" r:id="rId21"/>
    <p:sldId id="325" r:id="rId22"/>
    <p:sldId id="280" r:id="rId23"/>
    <p:sldId id="324" r:id="rId24"/>
    <p:sldId id="327" r:id="rId25"/>
    <p:sldId id="328" r:id="rId26"/>
    <p:sldId id="332" r:id="rId27"/>
    <p:sldId id="345" r:id="rId28"/>
    <p:sldId id="346" r:id="rId29"/>
    <p:sldId id="347" r:id="rId30"/>
    <p:sldId id="348" r:id="rId31"/>
    <p:sldId id="349" r:id="rId32"/>
    <p:sldId id="333" r:id="rId33"/>
    <p:sldId id="334" r:id="rId34"/>
    <p:sldId id="329" r:id="rId35"/>
    <p:sldId id="330" r:id="rId36"/>
    <p:sldId id="331" r:id="rId37"/>
  </p:sldIdLst>
  <p:sldSz cx="9144000" cy="5715000" type="screen16x10"/>
  <p:notesSz cx="6797675" cy="9928225"/>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CCFF"/>
    <a:srgbClr val="805C33"/>
    <a:srgbClr val="027418"/>
    <a:srgbClr val="8A6839"/>
    <a:srgbClr val="613F2C"/>
    <a:srgbClr val="7C3C38"/>
    <a:srgbClr val="705231"/>
    <a:srgbClr val="61482F"/>
    <a:srgbClr val="CCA5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846" autoAdjust="0"/>
    <p:restoredTop sz="94660"/>
  </p:normalViewPr>
  <p:slideViewPr>
    <p:cSldViewPr snapToGrid="0" snapToObjects="1">
      <p:cViewPr>
        <p:scale>
          <a:sx n="100" d="100"/>
          <a:sy n="100" d="100"/>
        </p:scale>
        <p:origin x="-792" y="-138"/>
      </p:cViewPr>
      <p:guideLst>
        <p:guide orient="horz" pos="1800"/>
        <p:guide pos="2880"/>
      </p:guideLst>
    </p:cSldViewPr>
  </p:slideViewPr>
  <p:notesTextViewPr>
    <p:cViewPr>
      <p:scale>
        <a:sx n="100" d="100"/>
        <a:sy n="100" d="100"/>
      </p:scale>
      <p:origin x="0" y="0"/>
    </p:cViewPr>
  </p:notesTextViewPr>
  <p:sorterViewPr>
    <p:cViewPr>
      <p:scale>
        <a:sx n="149" d="100"/>
        <a:sy n="14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a:defRPr/>
            </a:pPr>
            <a:endParaRPr lang="zh-CN" altLang="en-US"/>
          </a:p>
        </p:txBody>
      </p:sp>
      <p:sp>
        <p:nvSpPr>
          <p:cNvPr id="3" name="日期占位符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a:defRPr/>
            </a:pPr>
            <a:fld id="{097B1D3D-8E14-4CAE-AE2D-2C0E98FFE374}" type="datetimeFigureOut">
              <a:rPr lang="zh-CN" altLang="en-US"/>
            </a:fld>
            <a:endParaRPr lang="zh-CN" altLang="en-US"/>
          </a:p>
        </p:txBody>
      </p:sp>
      <p:sp>
        <p:nvSpPr>
          <p:cNvPr id="4" name="幻灯片图像占位符 3"/>
          <p:cNvSpPr>
            <a:spLocks noGrp="1" noRot="1" noChangeAspect="1"/>
          </p:cNvSpPr>
          <p:nvPr>
            <p:ph type="sldImg" idx="2"/>
          </p:nvPr>
        </p:nvSpPr>
        <p:spPr>
          <a:xfrm>
            <a:off x="420688" y="744538"/>
            <a:ext cx="5956300" cy="372268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二级</a:t>
            </a:r>
            <a:endParaRPr lang="zh-CN" altLang="en-US" noProof="0" smtClean="0"/>
          </a:p>
          <a:p>
            <a:pPr lvl="2"/>
            <a:r>
              <a:rPr lang="zh-CN" altLang="en-US" noProof="0" smtClean="0"/>
              <a:t>三级</a:t>
            </a:r>
            <a:endParaRPr lang="zh-CN" altLang="en-US" noProof="0" smtClean="0"/>
          </a:p>
          <a:p>
            <a:pPr lvl="3"/>
            <a:r>
              <a:rPr lang="zh-CN" altLang="en-US" noProof="0" smtClean="0"/>
              <a:t>四级</a:t>
            </a:r>
            <a:endParaRPr lang="zh-CN" altLang="en-US" noProof="0" smtClean="0"/>
          </a:p>
          <a:p>
            <a:pPr lvl="4"/>
            <a:r>
              <a:rPr lang="zh-CN" altLang="en-US" noProof="0" smtClean="0"/>
              <a:t>五级</a:t>
            </a:r>
            <a:endParaRPr lang="zh-CN" altLang="en-US" noProof="0"/>
          </a:p>
        </p:txBody>
      </p:sp>
      <p:sp>
        <p:nvSpPr>
          <p:cNvPr id="6" name="页脚占位符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a:defRPr/>
            </a:pPr>
            <a:endParaRPr lang="zh-CN" altLang="en-US"/>
          </a:p>
        </p:txBody>
      </p:sp>
      <p:sp>
        <p:nvSpPr>
          <p:cNvPr id="7" name="幻灯片编号占位符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kumimoji="1" sz="1200">
                <a:latin typeface="+mn-lt"/>
                <a:ea typeface="+mn-ea"/>
              </a:defRPr>
            </a:lvl1pPr>
          </a:lstStyle>
          <a:p>
            <a:pPr>
              <a:defRPr/>
            </a:pPr>
            <a:fld id="{0A604551-B8A9-49CE-8576-A2D1B51052C5}"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 name="灯片编号占位符 3"/>
          <p:cNvSpPr>
            <a:spLocks noGrp="1"/>
          </p:cNvSpPr>
          <p:nvPr>
            <p:ph type="sldNum" sz="quarter" idx="5"/>
          </p:nvPr>
        </p:nvSpPr>
        <p:spPr/>
        <p:txBody>
          <a:bodyPr/>
          <a:lstStyle/>
          <a:p>
            <a:pPr>
              <a:defRPr/>
            </a:pPr>
            <a:fld id="{864D2469-36CA-42E9-AFC6-6C004D9C56C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 name="灯片编号占位符 3"/>
          <p:cNvSpPr>
            <a:spLocks noGrp="1"/>
          </p:cNvSpPr>
          <p:nvPr>
            <p:ph type="sldNum" sz="quarter" idx="5"/>
          </p:nvPr>
        </p:nvSpPr>
        <p:spPr/>
        <p:txBody>
          <a:bodyPr/>
          <a:lstStyle/>
          <a:p>
            <a:pPr>
              <a:defRPr/>
            </a:pPr>
            <a:fld id="{864D2469-36CA-42E9-AFC6-6C004D9C56C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 name="灯片编号占位符 3"/>
          <p:cNvSpPr>
            <a:spLocks noGrp="1"/>
          </p:cNvSpPr>
          <p:nvPr>
            <p:ph type="sldNum" sz="quarter" idx="5"/>
          </p:nvPr>
        </p:nvSpPr>
        <p:spPr/>
        <p:txBody>
          <a:bodyPr/>
          <a:lstStyle/>
          <a:p>
            <a:pPr>
              <a:defRPr/>
            </a:pPr>
            <a:fld id="{864D2469-36CA-42E9-AFC6-6C004D9C56C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 name="灯片编号占位符 3"/>
          <p:cNvSpPr>
            <a:spLocks noGrp="1"/>
          </p:cNvSpPr>
          <p:nvPr>
            <p:ph type="sldNum" sz="quarter" idx="5"/>
          </p:nvPr>
        </p:nvSpPr>
        <p:spPr/>
        <p:txBody>
          <a:bodyPr/>
          <a:lstStyle/>
          <a:p>
            <a:pPr>
              <a:defRPr/>
            </a:pPr>
            <a:fld id="{864D2469-36CA-42E9-AFC6-6C004D9C56C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 name="灯片编号占位符 3"/>
          <p:cNvSpPr>
            <a:spLocks noGrp="1"/>
          </p:cNvSpPr>
          <p:nvPr>
            <p:ph type="sldNum" sz="quarter" idx="5"/>
          </p:nvPr>
        </p:nvSpPr>
        <p:spPr/>
        <p:txBody>
          <a:bodyPr/>
          <a:lstStyle/>
          <a:p>
            <a:pPr>
              <a:defRPr/>
            </a:pPr>
            <a:fld id="{864D2469-36CA-42E9-AFC6-6C004D9C56C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kumimoji="1" lang="zh-CN" altLang="en-US" smtClean="0"/>
          </a:p>
        </p:txBody>
      </p:sp>
      <p:sp>
        <p:nvSpPr>
          <p:cNvPr id="32771" name="幻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7AE250-EDF8-4F0E-B4E8-1BF1FA090A8E}"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3B550C0-995F-4FAA-8D9A-D9BD09F71D10}" type="datetimeFigureOut">
              <a:rPr lang="en-US"/>
            </a:fld>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幻灯片编号占位符 5"/>
          <p:cNvSpPr>
            <a:spLocks noGrp="1"/>
          </p:cNvSpPr>
          <p:nvPr>
            <p:ph type="sldNum" sz="quarter" idx="12"/>
          </p:nvPr>
        </p:nvSpPr>
        <p:spPr/>
        <p:txBody>
          <a:bodyPr/>
          <a:lstStyle>
            <a:lvl1pPr>
              <a:defRPr/>
            </a:lvl1pPr>
          </a:lstStyle>
          <a:p>
            <a:pPr>
              <a:defRPr/>
            </a:pPr>
            <a:fld id="{DE14B556-8893-4BD1-948F-6A3D6915D2B8}" type="slidenum">
              <a:rPr 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12B0421-70A4-4C9A-A0DC-A04F52428D44}" type="datetimeFigureOut">
              <a:rPr lang="en-US"/>
            </a:fld>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幻灯片编号占位符 5"/>
          <p:cNvSpPr>
            <a:spLocks noGrp="1"/>
          </p:cNvSpPr>
          <p:nvPr>
            <p:ph type="sldNum" sz="quarter" idx="12"/>
          </p:nvPr>
        </p:nvSpPr>
        <p:spPr/>
        <p:txBody>
          <a:bodyPr/>
          <a:lstStyle>
            <a:lvl1pPr>
              <a:defRPr/>
            </a:lvl1pPr>
          </a:lstStyle>
          <a:p>
            <a:pPr>
              <a:defRPr/>
            </a:pPr>
            <a:fld id="{F4E6ABF0-EA51-4F26-8B36-A200A3B05440}" type="slidenum">
              <a:rPr 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283209E-958D-4566-A4BF-6C6B264A23B0}" type="datetimeFigureOut">
              <a:rPr lang="en-US"/>
            </a:fld>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幻灯片编号占位符 5"/>
          <p:cNvSpPr>
            <a:spLocks noGrp="1"/>
          </p:cNvSpPr>
          <p:nvPr>
            <p:ph type="sldNum" sz="quarter" idx="12"/>
          </p:nvPr>
        </p:nvSpPr>
        <p:spPr/>
        <p:txBody>
          <a:bodyPr/>
          <a:lstStyle>
            <a:lvl1pPr>
              <a:defRPr/>
            </a:lvl1pPr>
          </a:lstStyle>
          <a:p>
            <a:pPr>
              <a:defRPr/>
            </a:pPr>
            <a:fld id="{EE00F59A-CB54-4F2F-A592-A4C867C2FD84}" type="slidenum">
              <a:rPr lang="en-US"/>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幻灯片 0">
    <p:spTree>
      <p:nvGrpSpPr>
        <p:cNvPr id="1" name=""/>
        <p:cNvGrpSpPr/>
        <p:nvPr/>
      </p:nvGrpSpPr>
      <p:grpSpPr>
        <a:xfrm>
          <a:off x="0" y="0"/>
          <a:ext cx="0" cy="0"/>
          <a:chOff x="0" y="0"/>
          <a:chExt cx="0" cy="0"/>
        </a:xfrm>
      </p:grpSpPr>
      <p:sp>
        <p:nvSpPr>
          <p:cNvPr id="10" name="Shape 10"/>
          <p:cNvSpPr>
            <a:spLocks noGrp="1"/>
          </p:cNvSpPr>
          <p:nvPr>
            <p:ph type="title" hasCustomPrompt="1"/>
          </p:nvPr>
        </p:nvSpPr>
        <p:spPr>
          <a:xfrm>
            <a:off x="1143000" y="1"/>
            <a:ext cx="6858000" cy="2924969"/>
          </a:xfrm>
          <a:prstGeom prst="rect">
            <a:avLst/>
          </a:prstGeom>
        </p:spPr>
        <p:txBody>
          <a:bodyPr anchor="b"/>
          <a:lstStyle>
            <a:lvl1pPr algn="ctr">
              <a:defRPr sz="4700"/>
            </a:lvl1pPr>
          </a:lstStyle>
          <a:p>
            <a:pPr lvl="0"/>
            <a:r>
              <a:t>标题文本</a:t>
            </a:r>
          </a:p>
        </p:txBody>
      </p:sp>
      <p:sp>
        <p:nvSpPr>
          <p:cNvPr id="11" name="Shape 11"/>
          <p:cNvSpPr>
            <a:spLocks noGrp="1"/>
          </p:cNvSpPr>
          <p:nvPr>
            <p:ph type="body" idx="1" hasCustomPrompt="1"/>
          </p:nvPr>
        </p:nvSpPr>
        <p:spPr>
          <a:xfrm>
            <a:off x="1143000" y="3001698"/>
            <a:ext cx="6858000" cy="2713302"/>
          </a:xfrm>
          <a:prstGeom prst="rect">
            <a:avLst/>
          </a:prstGeom>
        </p:spPr>
        <p:txBody>
          <a:bodyPr/>
          <a:lstStyle>
            <a:lvl1pPr marL="0" indent="0" algn="ctr">
              <a:buSzTx/>
              <a:buFontTx/>
              <a:buNone/>
              <a:defRPr sz="1900"/>
            </a:lvl1pPr>
            <a:lvl2pPr marL="0" indent="356870" algn="ctr">
              <a:buSzTx/>
              <a:buFontTx/>
              <a:buNone/>
              <a:defRPr sz="1900"/>
            </a:lvl2pPr>
            <a:lvl3pPr marL="0" indent="713105" algn="ctr">
              <a:buSzTx/>
              <a:buFontTx/>
              <a:buNone/>
              <a:defRPr sz="1900"/>
            </a:lvl3pPr>
            <a:lvl4pPr marL="0" indent="1069975" algn="ctr">
              <a:buSzTx/>
              <a:buFontTx/>
              <a:buNone/>
              <a:defRPr sz="1900"/>
            </a:lvl4pPr>
            <a:lvl5pPr marL="0" indent="1426210" algn="ctr">
              <a:buSzTx/>
              <a:buFontTx/>
              <a:buNone/>
              <a:defRPr sz="1900"/>
            </a:lvl5pPr>
          </a:lstStyle>
          <a:p>
            <a:pPr lvl="0"/>
            <a:r>
              <a:t>正文级别 1</a:t>
            </a:r>
          </a:p>
          <a:p>
            <a:pPr lvl="1"/>
            <a:r>
              <a:t>正文级别 2</a:t>
            </a:r>
          </a:p>
          <a:p>
            <a:pPr lvl="2"/>
            <a:r>
              <a:t>正文级别 3</a:t>
            </a:r>
          </a:p>
          <a:p>
            <a:pPr lvl="3"/>
            <a:r>
              <a:t>正文级别 4</a:t>
            </a:r>
          </a:p>
          <a:p>
            <a:pPr lvl="4"/>
            <a:r>
              <a:t>正文级别 5</a:t>
            </a:r>
          </a:p>
        </p:txBody>
      </p:sp>
      <p:sp>
        <p:nvSpPr>
          <p:cNvPr id="4" name="Shape 12"/>
          <p:cNvSpPr>
            <a:spLocks noGrp="1"/>
          </p:cNvSpPr>
          <p:nvPr>
            <p:ph type="sldNum" sz="quarter" idx="10"/>
          </p:nvPr>
        </p:nvSpPr>
        <p:spPr>
          <a:ln w="12700">
            <a:miter lim="400000"/>
          </a:ln>
        </p:spPr>
        <p:txBody>
          <a:bodyPr/>
          <a:lstStyle>
            <a:lvl1pPr eaLnBrk="0" hangingPunct="0">
              <a:defRPr/>
            </a:lvl1pPr>
          </a:lstStyle>
          <a:p>
            <a:pPr>
              <a:defRPr/>
            </a:pPr>
            <a:fld id="{93F2048E-AA54-40F9-A35E-72E70AE87F1C}" type="slidenum">
              <a:rPr lang="zh-CN" altLang="zh-CN"/>
            </a:fld>
            <a:endParaRPr lang="zh-CN" altLang="zh-CN"/>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270000"/>
            <a:ext cx="8229600" cy="3771636"/>
          </a:xfrm>
        </p:spPr>
        <p:txBody>
          <a:bodyPr/>
          <a:lstStyle/>
          <a:p>
            <a:pPr lvl="0"/>
            <a:endParaRPr lang="zh-CN" altLang="en-US" noProof="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A970DD2B-4D17-42CB-8109-399191EA71C5}" type="slidenum">
              <a:rPr 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3397BF6-24F8-4260-A065-956307A07387}" type="datetimeFigureOut">
              <a:rPr lang="en-US"/>
            </a:fld>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幻灯片编号占位符 5"/>
          <p:cNvSpPr>
            <a:spLocks noGrp="1"/>
          </p:cNvSpPr>
          <p:nvPr>
            <p:ph type="sldNum" sz="quarter" idx="12"/>
          </p:nvPr>
        </p:nvSpPr>
        <p:spPr/>
        <p:txBody>
          <a:bodyPr/>
          <a:lstStyle>
            <a:lvl1pPr>
              <a:defRPr/>
            </a:lvl1pPr>
          </a:lstStyle>
          <a:p>
            <a:pPr>
              <a:defRPr/>
            </a:pPr>
            <a:fld id="{7029F949-1B60-42CA-A1C0-2799A2820AEB}" type="slidenum">
              <a:rPr 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30A293D7-665D-4D3A-BBDC-36EC0384C9D5}" type="datetimeFigureOut">
              <a:rPr lang="en-US"/>
            </a:fld>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幻灯片编号占位符 5"/>
          <p:cNvSpPr>
            <a:spLocks noGrp="1"/>
          </p:cNvSpPr>
          <p:nvPr>
            <p:ph type="sldNum" sz="quarter" idx="12"/>
          </p:nvPr>
        </p:nvSpPr>
        <p:spPr/>
        <p:txBody>
          <a:bodyPr/>
          <a:lstStyle>
            <a:lvl1pPr>
              <a:defRPr/>
            </a:lvl1pPr>
          </a:lstStyle>
          <a:p>
            <a:pPr>
              <a:defRPr/>
            </a:pPr>
            <a:fld id="{84991A3F-FA07-4AB7-83DF-FA4317B46927}" type="slidenum">
              <a:rPr 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100EF15-A78E-4CFD-83BA-96C2DA30D6E1}" type="datetimeFigureOut">
              <a:rPr lang="en-US"/>
            </a:fld>
            <a:endParaRPr lang="en-US"/>
          </a:p>
        </p:txBody>
      </p:sp>
      <p:sp>
        <p:nvSpPr>
          <p:cNvPr id="6" name="页脚占位符 4"/>
          <p:cNvSpPr>
            <a:spLocks noGrp="1"/>
          </p:cNvSpPr>
          <p:nvPr>
            <p:ph type="ftr" sz="quarter" idx="11"/>
          </p:nvPr>
        </p:nvSpPr>
        <p:spPr/>
        <p:txBody>
          <a:bodyPr/>
          <a:lstStyle>
            <a:lvl1pPr>
              <a:defRPr/>
            </a:lvl1pPr>
          </a:lstStyle>
          <a:p>
            <a:pPr>
              <a:defRPr/>
            </a:pPr>
            <a:endParaRPr lang="en-US"/>
          </a:p>
        </p:txBody>
      </p:sp>
      <p:sp>
        <p:nvSpPr>
          <p:cNvPr id="7" name="幻灯片编号占位符 5"/>
          <p:cNvSpPr>
            <a:spLocks noGrp="1"/>
          </p:cNvSpPr>
          <p:nvPr>
            <p:ph type="sldNum" sz="quarter" idx="12"/>
          </p:nvPr>
        </p:nvSpPr>
        <p:spPr/>
        <p:txBody>
          <a:bodyPr/>
          <a:lstStyle>
            <a:lvl1pPr>
              <a:defRPr/>
            </a:lvl1pPr>
          </a:lstStyle>
          <a:p>
            <a:pPr>
              <a:defRPr/>
            </a:pPr>
            <a:fld id="{3B3854EE-D189-46D4-AA44-1F0505410214}" type="slidenum">
              <a:rPr 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FDCDB453-88C2-41B4-9853-471CAB54B085}" type="datetimeFigureOut">
              <a:rPr lang="en-US"/>
            </a:fld>
            <a:endParaRPr lang="en-US"/>
          </a:p>
        </p:txBody>
      </p:sp>
      <p:sp>
        <p:nvSpPr>
          <p:cNvPr id="8" name="页脚占位符 4"/>
          <p:cNvSpPr>
            <a:spLocks noGrp="1"/>
          </p:cNvSpPr>
          <p:nvPr>
            <p:ph type="ftr" sz="quarter" idx="11"/>
          </p:nvPr>
        </p:nvSpPr>
        <p:spPr/>
        <p:txBody>
          <a:bodyPr/>
          <a:lstStyle>
            <a:lvl1pPr>
              <a:defRPr/>
            </a:lvl1pPr>
          </a:lstStyle>
          <a:p>
            <a:pPr>
              <a:defRPr/>
            </a:pPr>
            <a:endParaRPr lang="en-US"/>
          </a:p>
        </p:txBody>
      </p:sp>
      <p:sp>
        <p:nvSpPr>
          <p:cNvPr id="9" name="幻灯片编号占位符 5"/>
          <p:cNvSpPr>
            <a:spLocks noGrp="1"/>
          </p:cNvSpPr>
          <p:nvPr>
            <p:ph type="sldNum" sz="quarter" idx="12"/>
          </p:nvPr>
        </p:nvSpPr>
        <p:spPr/>
        <p:txBody>
          <a:bodyPr/>
          <a:lstStyle>
            <a:lvl1pPr>
              <a:defRPr/>
            </a:lvl1pPr>
          </a:lstStyle>
          <a:p>
            <a:pPr>
              <a:defRPr/>
            </a:pPr>
            <a:fld id="{7B45A06C-BCC3-4664-827E-8CC26FAF032A}" type="slidenum">
              <a:rPr 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A9372AA-932F-4DD1-B524-3D3DFB4FE8C1}" type="datetimeFigureOut">
              <a:rPr lang="en-US"/>
            </a:fld>
            <a:endParaRPr lang="en-US"/>
          </a:p>
        </p:txBody>
      </p:sp>
      <p:sp>
        <p:nvSpPr>
          <p:cNvPr id="4" name="页脚占位符 4"/>
          <p:cNvSpPr>
            <a:spLocks noGrp="1"/>
          </p:cNvSpPr>
          <p:nvPr>
            <p:ph type="ftr" sz="quarter" idx="11"/>
          </p:nvPr>
        </p:nvSpPr>
        <p:spPr/>
        <p:txBody>
          <a:bodyPr/>
          <a:lstStyle>
            <a:lvl1pPr>
              <a:defRPr/>
            </a:lvl1pPr>
          </a:lstStyle>
          <a:p>
            <a:pPr>
              <a:defRPr/>
            </a:pPr>
            <a:endParaRPr lang="en-US"/>
          </a:p>
        </p:txBody>
      </p:sp>
      <p:sp>
        <p:nvSpPr>
          <p:cNvPr id="5" name="幻灯片编号占位符 5"/>
          <p:cNvSpPr>
            <a:spLocks noGrp="1"/>
          </p:cNvSpPr>
          <p:nvPr>
            <p:ph type="sldNum" sz="quarter" idx="12"/>
          </p:nvPr>
        </p:nvSpPr>
        <p:spPr/>
        <p:txBody>
          <a:bodyPr/>
          <a:lstStyle>
            <a:lvl1pPr>
              <a:defRPr/>
            </a:lvl1pPr>
          </a:lstStyle>
          <a:p>
            <a:pPr>
              <a:defRPr/>
            </a:pPr>
            <a:fld id="{75AE5B36-CBC5-42A0-9B4D-D10E000CF77A}" type="slidenum">
              <a:rPr 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F7ABD6E-DB9F-4B12-AB36-90453308BF93}" type="datetimeFigureOut">
              <a:rPr lang="en-US"/>
            </a:fld>
            <a:endParaRPr lang="en-US"/>
          </a:p>
        </p:txBody>
      </p:sp>
      <p:sp>
        <p:nvSpPr>
          <p:cNvPr id="3" name="页脚占位符 4"/>
          <p:cNvSpPr>
            <a:spLocks noGrp="1"/>
          </p:cNvSpPr>
          <p:nvPr>
            <p:ph type="ftr" sz="quarter" idx="11"/>
          </p:nvPr>
        </p:nvSpPr>
        <p:spPr/>
        <p:txBody>
          <a:bodyPr/>
          <a:lstStyle>
            <a:lvl1pPr>
              <a:defRPr/>
            </a:lvl1pPr>
          </a:lstStyle>
          <a:p>
            <a:pPr>
              <a:defRPr/>
            </a:pPr>
            <a:endParaRPr lang="en-US"/>
          </a:p>
        </p:txBody>
      </p:sp>
      <p:sp>
        <p:nvSpPr>
          <p:cNvPr id="4" name="幻灯片编号占位符 5"/>
          <p:cNvSpPr>
            <a:spLocks noGrp="1"/>
          </p:cNvSpPr>
          <p:nvPr>
            <p:ph type="sldNum" sz="quarter" idx="12"/>
          </p:nvPr>
        </p:nvSpPr>
        <p:spPr/>
        <p:txBody>
          <a:bodyPr/>
          <a:lstStyle>
            <a:lvl1pPr>
              <a:defRPr/>
            </a:lvl1pPr>
          </a:lstStyle>
          <a:p>
            <a:pPr>
              <a:defRPr/>
            </a:pPr>
            <a:fld id="{4B956E18-BD8D-48F5-827F-D5A4BF81C9F4}" type="slidenum">
              <a:rPr 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9A183658-A49E-49B1-9ECE-DEAF11FC5DAC}" type="datetimeFigureOut">
              <a:rPr lang="en-US"/>
            </a:fld>
            <a:endParaRPr lang="en-US"/>
          </a:p>
        </p:txBody>
      </p:sp>
      <p:sp>
        <p:nvSpPr>
          <p:cNvPr id="6" name="页脚占位符 4"/>
          <p:cNvSpPr>
            <a:spLocks noGrp="1"/>
          </p:cNvSpPr>
          <p:nvPr>
            <p:ph type="ftr" sz="quarter" idx="11"/>
          </p:nvPr>
        </p:nvSpPr>
        <p:spPr/>
        <p:txBody>
          <a:bodyPr/>
          <a:lstStyle>
            <a:lvl1pPr>
              <a:defRPr/>
            </a:lvl1pPr>
          </a:lstStyle>
          <a:p>
            <a:pPr>
              <a:defRPr/>
            </a:pPr>
            <a:endParaRPr lang="en-US"/>
          </a:p>
        </p:txBody>
      </p:sp>
      <p:sp>
        <p:nvSpPr>
          <p:cNvPr id="7" name="幻灯片编号占位符 5"/>
          <p:cNvSpPr>
            <a:spLocks noGrp="1"/>
          </p:cNvSpPr>
          <p:nvPr>
            <p:ph type="sldNum" sz="quarter" idx="12"/>
          </p:nvPr>
        </p:nvSpPr>
        <p:spPr/>
        <p:txBody>
          <a:bodyPr/>
          <a:lstStyle>
            <a:lvl1pPr>
              <a:defRPr/>
            </a:lvl1pPr>
          </a:lstStyle>
          <a:p>
            <a:pPr>
              <a:defRPr/>
            </a:pPr>
            <a:fld id="{16A2D8EF-4D9A-4ECE-AF6A-F8EAC7137890}" type="slidenum">
              <a:rPr 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EDC4CA29-B1B7-488A-96F8-8A5B15FBB2E2}" type="datetimeFigureOut">
              <a:rPr lang="en-US"/>
            </a:fld>
            <a:endParaRPr lang="en-US"/>
          </a:p>
        </p:txBody>
      </p:sp>
      <p:sp>
        <p:nvSpPr>
          <p:cNvPr id="6" name="页脚占位符 4"/>
          <p:cNvSpPr>
            <a:spLocks noGrp="1"/>
          </p:cNvSpPr>
          <p:nvPr>
            <p:ph type="ftr" sz="quarter" idx="11"/>
          </p:nvPr>
        </p:nvSpPr>
        <p:spPr/>
        <p:txBody>
          <a:bodyPr/>
          <a:lstStyle>
            <a:lvl1pPr>
              <a:defRPr/>
            </a:lvl1pPr>
          </a:lstStyle>
          <a:p>
            <a:pPr>
              <a:defRPr/>
            </a:pPr>
            <a:endParaRPr lang="en-US"/>
          </a:p>
        </p:txBody>
      </p:sp>
      <p:sp>
        <p:nvSpPr>
          <p:cNvPr id="7" name="幻灯片编号占位符 5"/>
          <p:cNvSpPr>
            <a:spLocks noGrp="1"/>
          </p:cNvSpPr>
          <p:nvPr>
            <p:ph type="sldNum" sz="quarter" idx="12"/>
          </p:nvPr>
        </p:nvSpPr>
        <p:spPr/>
        <p:txBody>
          <a:bodyPr/>
          <a:lstStyle>
            <a:lvl1pPr>
              <a:defRPr/>
            </a:lvl1pPr>
          </a:lstStyle>
          <a:p>
            <a:pPr>
              <a:defRPr/>
            </a:pPr>
            <a:fld id="{955DC20F-598F-451D-B604-2682D02445ED}" type="slidenum">
              <a:rPr 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28600"/>
            <a:ext cx="8229600" cy="9525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333500"/>
            <a:ext cx="8229600" cy="37719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smtClean="0"/>
          </a:p>
        </p:txBody>
      </p:sp>
      <p:sp>
        <p:nvSpPr>
          <p:cNvPr id="4" name="日期占位符 3"/>
          <p:cNvSpPr>
            <a:spLocks noGrp="1"/>
          </p:cNvSpPr>
          <p:nvPr>
            <p:ph type="dt" sz="half" idx="2"/>
          </p:nvPr>
        </p:nvSpPr>
        <p:spPr>
          <a:xfrm>
            <a:off x="457200" y="5297488"/>
            <a:ext cx="2133600" cy="303212"/>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5F5F9D9-05DC-4E36-9BC1-E3F7BEC08A4D}" type="datetimeFigureOut">
              <a:rPr lang="en-US"/>
            </a:fld>
            <a:endParaRPr lang="en-US"/>
          </a:p>
        </p:txBody>
      </p:sp>
      <p:sp>
        <p:nvSpPr>
          <p:cNvPr id="5" name="页脚占位符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幻灯片编号占位符 5"/>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42482BA7-931B-49D3-A5DB-AF1194569448}" type="slidenum">
              <a:rPr lang="en-US"/>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Franklin Gothic Medium" panose="020B0603020102020204" pitchFamily="34" charset="0"/>
        </a:defRPr>
      </a:lvl2pPr>
      <a:lvl3pPr algn="ctr" defTabSz="457200" rtl="0" eaLnBrk="0" fontAlgn="base" hangingPunct="0">
        <a:spcBef>
          <a:spcPct val="0"/>
        </a:spcBef>
        <a:spcAft>
          <a:spcPct val="0"/>
        </a:spcAft>
        <a:defRPr sz="4400">
          <a:solidFill>
            <a:schemeClr val="tx1"/>
          </a:solidFill>
          <a:latin typeface="Franklin Gothic Medium" panose="020B0603020102020204" pitchFamily="34" charset="0"/>
        </a:defRPr>
      </a:lvl3pPr>
      <a:lvl4pPr algn="ctr" defTabSz="457200" rtl="0" eaLnBrk="0" fontAlgn="base" hangingPunct="0">
        <a:spcBef>
          <a:spcPct val="0"/>
        </a:spcBef>
        <a:spcAft>
          <a:spcPct val="0"/>
        </a:spcAft>
        <a:defRPr sz="4400">
          <a:solidFill>
            <a:schemeClr val="tx1"/>
          </a:solidFill>
          <a:latin typeface="Franklin Gothic Medium" panose="020B0603020102020204" pitchFamily="34" charset="0"/>
        </a:defRPr>
      </a:lvl4pPr>
      <a:lvl5pPr algn="ctr" defTabSz="457200" rtl="0" eaLnBrk="0" fontAlgn="base" hangingPunct="0">
        <a:spcBef>
          <a:spcPct val="0"/>
        </a:spcBef>
        <a:spcAft>
          <a:spcPct val="0"/>
        </a:spcAft>
        <a:defRPr sz="4400">
          <a:solidFill>
            <a:schemeClr val="tx1"/>
          </a:solidFill>
          <a:latin typeface="Franklin Gothic Medium" panose="020B0603020102020204" pitchFamily="34" charset="0"/>
        </a:defRPr>
      </a:lvl5pPr>
      <a:lvl6pPr marL="457200" algn="ctr" defTabSz="457200" rtl="0" fontAlgn="base">
        <a:spcBef>
          <a:spcPct val="0"/>
        </a:spcBef>
        <a:spcAft>
          <a:spcPct val="0"/>
        </a:spcAft>
        <a:defRPr sz="4400">
          <a:solidFill>
            <a:schemeClr val="tx1"/>
          </a:solidFill>
          <a:latin typeface="Franklin Gothic Medium" panose="020B0603020102020204" pitchFamily="34" charset="0"/>
        </a:defRPr>
      </a:lvl6pPr>
      <a:lvl7pPr marL="914400" algn="ctr" defTabSz="457200" rtl="0" fontAlgn="base">
        <a:spcBef>
          <a:spcPct val="0"/>
        </a:spcBef>
        <a:spcAft>
          <a:spcPct val="0"/>
        </a:spcAft>
        <a:defRPr sz="4400">
          <a:solidFill>
            <a:schemeClr val="tx1"/>
          </a:solidFill>
          <a:latin typeface="Franklin Gothic Medium" panose="020B0603020102020204" pitchFamily="34" charset="0"/>
        </a:defRPr>
      </a:lvl7pPr>
      <a:lvl8pPr marL="1371600" algn="ctr" defTabSz="457200" rtl="0" fontAlgn="base">
        <a:spcBef>
          <a:spcPct val="0"/>
        </a:spcBef>
        <a:spcAft>
          <a:spcPct val="0"/>
        </a:spcAft>
        <a:defRPr sz="4400">
          <a:solidFill>
            <a:schemeClr val="tx1"/>
          </a:solidFill>
          <a:latin typeface="Franklin Gothic Medium" panose="020B0603020102020204" pitchFamily="34" charset="0"/>
        </a:defRPr>
      </a:lvl8pPr>
      <a:lvl9pPr marL="1828800" algn="ctr" defTabSz="457200" rtl="0" fontAlgn="base">
        <a:spcBef>
          <a:spcPct val="0"/>
        </a:spcBef>
        <a:spcAft>
          <a:spcPct val="0"/>
        </a:spcAft>
        <a:defRPr sz="4400">
          <a:solidFill>
            <a:schemeClr val="tx1"/>
          </a:solidFill>
          <a:latin typeface="Franklin Gothic Medium" panose="020B060302010202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wmf"/><Relationship Id="rId1" Type="http://schemas.openxmlformats.org/officeDocument/2006/relationships/image" Target="../media/image18.wmf"/></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8.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8.xml"/><Relationship Id="rId2" Type="http://schemas.openxmlformats.org/officeDocument/2006/relationships/image" Target="../media/image22.jpeg"/><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8.xml"/><Relationship Id="rId2" Type="http://schemas.openxmlformats.org/officeDocument/2006/relationships/image" Target="../media/image23.jpeg"/><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8.xml"/><Relationship Id="rId2" Type="http://schemas.openxmlformats.org/officeDocument/2006/relationships/image" Target="../media/image24.jpeg"/><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8.xml"/><Relationship Id="rId2" Type="http://schemas.openxmlformats.org/officeDocument/2006/relationships/image" Target="../media/image25.jpeg"/><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8.xml"/><Relationship Id="rId2" Type="http://schemas.openxmlformats.org/officeDocument/2006/relationships/image" Target="../media/image26.jpe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8.xml"/><Relationship Id="rId5" Type="http://schemas.openxmlformats.org/officeDocument/2006/relationships/image" Target="../media/image30.jpeg"/><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1.jpe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image" Target="../media/image1.jpeg"/><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581150" y="3514725"/>
            <a:ext cx="5843588" cy="0"/>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3087688" y="3733800"/>
            <a:ext cx="2829621" cy="461665"/>
          </a:xfrm>
          <a:prstGeom prst="rect">
            <a:avLst/>
          </a:prstGeom>
          <a:noFill/>
        </p:spPr>
        <p:txBody>
          <a:bodyPr wrap="none">
            <a:spAutoFit/>
          </a:bodyPr>
          <a:lstStyle/>
          <a:p>
            <a:pPr>
              <a:defRPr/>
            </a:pPr>
            <a:r>
              <a:rPr lang="zh-CN" altLang="en-US" sz="2400" dirty="0">
                <a:solidFill>
                  <a:schemeClr val="bg1">
                    <a:lumMod val="65000"/>
                  </a:schemeClr>
                </a:solidFill>
                <a:latin typeface="+mj-ea"/>
                <a:ea typeface="+mj-ea"/>
              </a:rPr>
              <a:t>中西融合  </a:t>
            </a:r>
            <a:r>
              <a:rPr lang="zh-CN" altLang="en-US" sz="2400" dirty="0" smtClean="0">
                <a:solidFill>
                  <a:schemeClr val="bg1">
                    <a:lumMod val="65000"/>
                  </a:schemeClr>
                </a:solidFill>
                <a:latin typeface="+mj-ea"/>
                <a:ea typeface="+mj-ea"/>
              </a:rPr>
              <a:t>港式餐饮</a:t>
            </a:r>
            <a:endParaRPr lang="zh-CN" altLang="en-US" sz="2400" dirty="0">
              <a:solidFill>
                <a:schemeClr val="bg1">
                  <a:lumMod val="65000"/>
                </a:schemeClr>
              </a:solidFill>
              <a:latin typeface="+mj-ea"/>
              <a:ea typeface="+mj-ea"/>
            </a:endParaRPr>
          </a:p>
        </p:txBody>
      </p:sp>
      <p:pic>
        <p:nvPicPr>
          <p:cNvPr id="15363" name="图片 5"/>
          <p:cNvPicPr>
            <a:picLocks noChangeAspect="1"/>
          </p:cNvPicPr>
          <p:nvPr/>
        </p:nvPicPr>
        <p:blipFill>
          <a:blip r:embed="rId1"/>
          <a:srcRect/>
          <a:stretch>
            <a:fillRect/>
          </a:stretch>
        </p:blipFill>
        <p:spPr bwMode="auto">
          <a:xfrm>
            <a:off x="3654424" y="723900"/>
            <a:ext cx="2262885" cy="2271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3"/>
          <p:cNvPicPr>
            <a:picLocks noChangeAspect="1"/>
          </p:cNvPicPr>
          <p:nvPr/>
        </p:nvPicPr>
        <p:blipFill>
          <a:blip r:embed="rId1"/>
          <a:srcRect/>
          <a:stretch>
            <a:fillRect/>
          </a:stretch>
        </p:blipFill>
        <p:spPr bwMode="auto">
          <a:xfrm>
            <a:off x="82550" y="46038"/>
            <a:ext cx="868363" cy="1106487"/>
          </a:xfrm>
          <a:prstGeom prst="rect">
            <a:avLst/>
          </a:prstGeom>
          <a:noFill/>
          <a:ln w="9525">
            <a:noFill/>
            <a:miter lim="800000"/>
            <a:headEnd/>
            <a:tailEnd/>
          </a:ln>
        </p:spPr>
      </p:pic>
      <p:sp>
        <p:nvSpPr>
          <p:cNvPr id="5" name="矩形 4"/>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海淀的港餐新标杆 </a:t>
            </a:r>
            <a:r>
              <a:rPr lang="en-US" altLang="zh-CN"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有璟阁五棵松</a:t>
            </a:r>
            <a:r>
              <a:rPr lang="zh-CN" altLang="en-US"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店</a:t>
            </a:r>
            <a:r>
              <a:rPr lang="en-US" altLang="zh-CN"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36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矩形 7"/>
          <p:cNvSpPr>
            <a:spLocks noChangeArrowheads="1"/>
          </p:cNvSpPr>
          <p:nvPr/>
        </p:nvSpPr>
        <p:spPr bwMode="auto">
          <a:xfrm>
            <a:off x="3168650" y="4465638"/>
            <a:ext cx="5845175" cy="1212850"/>
          </a:xfrm>
          <a:prstGeom prst="rect">
            <a:avLst/>
          </a:prstGeom>
          <a:noFill/>
          <a:ln w="9525">
            <a:noFill/>
            <a:miter lim="800000"/>
          </a:ln>
        </p:spPr>
        <p:txBody>
          <a:bodyPr/>
          <a:lstStyle/>
          <a:p>
            <a:pPr>
              <a:lnSpc>
                <a:spcPct val="133000"/>
              </a:lnSpc>
            </a:pPr>
            <a:endParaRPr lang="en-US" altLang="ko-KR"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613F2C"/>
                </a:solidFill>
                <a:latin typeface="微软雅黑" panose="020B0503020204020204" pitchFamily="34" charset="-122"/>
                <a:ea typeface="微软雅黑" panose="020B0503020204020204" pitchFamily="34" charset="-122"/>
              </a:rPr>
              <a:t>                        201</a:t>
            </a:r>
            <a:r>
              <a:rPr lang="en-US" altLang="zh-CN" b="1" dirty="0" smtClean="0">
                <a:solidFill>
                  <a:srgbClr val="613F2C"/>
                </a:solidFill>
                <a:latin typeface="微软雅黑" panose="020B0503020204020204" pitchFamily="34" charset="-122"/>
                <a:ea typeface="微软雅黑" panose="020B0503020204020204" pitchFamily="34" charset="-122"/>
              </a:rPr>
              <a:t>6</a:t>
            </a:r>
            <a:r>
              <a:rPr lang="en-US" altLang="ko-KR" b="1" dirty="0" smtClean="0">
                <a:solidFill>
                  <a:srgbClr val="613F2C"/>
                </a:solidFill>
                <a:latin typeface="微软雅黑" panose="020B0503020204020204" pitchFamily="34" charset="-122"/>
                <a:ea typeface="微软雅黑" panose="020B0503020204020204" pitchFamily="34" charset="-122"/>
              </a:rPr>
              <a:t>.</a:t>
            </a:r>
            <a:r>
              <a:rPr lang="en-US" altLang="zh-CN" b="1" dirty="0" smtClean="0">
                <a:solidFill>
                  <a:srgbClr val="613F2C"/>
                </a:solidFill>
                <a:latin typeface="微软雅黑" panose="020B0503020204020204" pitchFamily="34" charset="-122"/>
                <a:ea typeface="微软雅黑" panose="020B0503020204020204" pitchFamily="34" charset="-122"/>
              </a:rPr>
              <a:t>9.23</a:t>
            </a:r>
            <a:r>
              <a:rPr lang="en-US" altLang="ko-KR" b="1" dirty="0">
                <a:solidFill>
                  <a:srgbClr val="613F2C"/>
                </a:solidFill>
                <a:latin typeface="微软雅黑" panose="020B0503020204020204" pitchFamily="34" charset="-122"/>
                <a:ea typeface="微软雅黑" panose="020B0503020204020204" pitchFamily="34" charset="-122"/>
              </a:rPr>
              <a:t>,</a:t>
            </a:r>
            <a:r>
              <a:rPr lang="zh-CN" altLang="en-US" b="1" dirty="0">
                <a:solidFill>
                  <a:srgbClr val="613F2C"/>
                </a:solidFill>
                <a:latin typeface="微软雅黑" panose="020B0503020204020204" pitchFamily="34" charset="-122"/>
                <a:ea typeface="微软雅黑" panose="020B0503020204020204" pitchFamily="34" charset="-122"/>
              </a:rPr>
              <a:t>有璟阁海淀区五棵松店</a:t>
            </a:r>
            <a:r>
              <a:rPr lang="zh-CN" altLang="en-US" b="1" dirty="0" smtClean="0">
                <a:solidFill>
                  <a:srgbClr val="613F2C"/>
                </a:solidFill>
                <a:latin typeface="微软雅黑" panose="020B0503020204020204" pitchFamily="34" charset="-122"/>
                <a:ea typeface="微软雅黑" panose="020B0503020204020204" pitchFamily="34" charset="-122"/>
              </a:rPr>
              <a:t>开业</a:t>
            </a:r>
            <a:endParaRPr lang="en-US" altLang="zh-CN" b="1" dirty="0">
              <a:solidFill>
                <a:srgbClr val="613F2C"/>
              </a:solidFill>
              <a:latin typeface="微软雅黑" panose="020B0503020204020204" pitchFamily="34" charset="-122"/>
              <a:ea typeface="微软雅黑" panose="020B0503020204020204" pitchFamily="34" charset="-122"/>
            </a:endParaRPr>
          </a:p>
        </p:txBody>
      </p:sp>
      <p:sp>
        <p:nvSpPr>
          <p:cNvPr id="9" name="矩形 8"/>
          <p:cNvSpPr>
            <a:spLocks noChangeArrowheads="1"/>
          </p:cNvSpPr>
          <p:nvPr/>
        </p:nvSpPr>
        <p:spPr bwMode="auto">
          <a:xfrm>
            <a:off x="187325" y="4562475"/>
            <a:ext cx="2820988" cy="931863"/>
          </a:xfrm>
          <a:prstGeom prst="rect">
            <a:avLst/>
          </a:prstGeom>
          <a:noFill/>
          <a:ln w="9525">
            <a:noFill/>
            <a:miter lim="800000"/>
          </a:ln>
        </p:spPr>
        <p:txBody>
          <a:bodyPr>
            <a:spAutoFit/>
          </a:bodyPr>
          <a:lstStyle/>
          <a:p>
            <a:pPr>
              <a:lnSpc>
                <a:spcPct val="130000"/>
              </a:lnSpc>
            </a:pPr>
            <a:r>
              <a:rPr lang="zh-CN" altLang="en-US" sz="1400" b="1">
                <a:solidFill>
                  <a:srgbClr val="61302C"/>
                </a:solidFill>
                <a:latin typeface="微软雅黑" panose="020B0503020204020204" pitchFamily="34" charset="-122"/>
                <a:ea typeface="微软雅黑" panose="020B0503020204020204" pitchFamily="34" charset="-122"/>
              </a:rPr>
              <a:t>紧邻闻名遐迩的五棵松体育馆</a:t>
            </a:r>
            <a:endParaRPr lang="en-US" altLang="zh-CN" sz="1400" b="1">
              <a:solidFill>
                <a:srgbClr val="61302C"/>
              </a:solidFill>
              <a:latin typeface="微软雅黑" panose="020B0503020204020204" pitchFamily="34" charset="-122"/>
              <a:ea typeface="微软雅黑" panose="020B0503020204020204" pitchFamily="34" charset="-122"/>
            </a:endParaRPr>
          </a:p>
          <a:p>
            <a:pPr>
              <a:lnSpc>
                <a:spcPct val="130000"/>
              </a:lnSpc>
            </a:pPr>
            <a:r>
              <a:rPr lang="zh-CN" altLang="en-US" sz="1400" b="1">
                <a:solidFill>
                  <a:srgbClr val="61302C"/>
                </a:solidFill>
                <a:latin typeface="微软雅黑" panose="020B0503020204020204" pitchFamily="34" charset="-122"/>
                <a:ea typeface="微软雅黑" panose="020B0503020204020204" pitchFamily="34" charset="-122"/>
              </a:rPr>
              <a:t>邂逅体育的港式美食，碰撞出不一样的火花</a:t>
            </a:r>
            <a:endParaRPr lang="zh-CN" altLang="en-US" sz="1400" b="1">
              <a:solidFill>
                <a:srgbClr val="61302C"/>
              </a:solidFill>
              <a:latin typeface="微软雅黑" panose="020B0503020204020204" pitchFamily="34" charset="-122"/>
              <a:ea typeface="微软雅黑" panose="020B0503020204020204" pitchFamily="34" charset="-122"/>
            </a:endParaRPr>
          </a:p>
        </p:txBody>
      </p:sp>
      <p:pic>
        <p:nvPicPr>
          <p:cNvPr id="1028" name="Picture 4"/>
          <p:cNvPicPr>
            <a:picLocks noChangeAspect="1" noChangeArrowheads="1"/>
          </p:cNvPicPr>
          <p:nvPr/>
        </p:nvPicPr>
        <p:blipFill>
          <a:blip r:embed="rId2"/>
          <a:srcRect/>
          <a:stretch>
            <a:fillRect/>
          </a:stretch>
        </p:blipFill>
        <p:spPr bwMode="auto">
          <a:xfrm>
            <a:off x="2147674" y="878681"/>
            <a:ext cx="4950039" cy="371236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1000"/>
                                        <p:tgtEl>
                                          <p:spTgt spid="8"/>
                                        </p:tgtEl>
                                      </p:cBhvr>
                                    </p:animEffect>
                                  </p:childTnLst>
                                </p:cTn>
                              </p:par>
                              <p:par>
                                <p:cTn id="13" presetID="9"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68000"/>
            <a:lum/>
          </a:blip>
          <a:srcRect/>
          <a:stretch>
            <a:fillRect l="-1000" r="-1000"/>
          </a:stretch>
        </a:blipFill>
        <a:effectLst/>
      </p:bgPr>
    </p:bg>
    <p:spTree>
      <p:nvGrpSpPr>
        <p:cNvPr id="1" name=""/>
        <p:cNvGrpSpPr/>
        <p:nvPr/>
      </p:nvGrpSpPr>
      <p:grpSpPr>
        <a:xfrm>
          <a:off x="0" y="0"/>
          <a:ext cx="0" cy="0"/>
          <a:chOff x="0" y="0"/>
          <a:chExt cx="0" cy="0"/>
        </a:xfrm>
      </p:grpSpPr>
      <p:sp>
        <p:nvSpPr>
          <p:cNvPr id="4" name="矩形 3"/>
          <p:cNvSpPr>
            <a:spLocks noChangeArrowheads="1"/>
          </p:cNvSpPr>
          <p:nvPr/>
        </p:nvSpPr>
        <p:spPr bwMode="auto">
          <a:xfrm>
            <a:off x="2114550" y="363538"/>
            <a:ext cx="4983163" cy="49212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海淀的港式新标杆 </a:t>
            </a:r>
            <a:r>
              <a:rPr lang="en-US" altLang="zh-CN" sz="2000" b="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有璟阁五棵松店</a:t>
            </a:r>
            <a:endParaRPr lang="zh-CN" altLang="en-US" sz="3600" b="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4"/>
          <p:cNvSpPr txBox="1"/>
          <p:nvPr/>
        </p:nvSpPr>
        <p:spPr>
          <a:xfrm>
            <a:off x="114300" y="1152525"/>
            <a:ext cx="8767763" cy="3333750"/>
          </a:xfrm>
          <a:prstGeom prst="rect">
            <a:avLst/>
          </a:prstGeom>
          <a:noFill/>
        </p:spPr>
        <p:txBody>
          <a:bodyPr>
            <a:spAutoFit/>
          </a:bodyPr>
          <a:lstStyle/>
          <a:p>
            <a:pPr>
              <a:defRPr/>
            </a:pPr>
            <a:endParaRPr lang="en-US" altLang="zh-CN" sz="2400" dirty="0">
              <a:solidFill>
                <a:schemeClr val="accent1">
                  <a:lumMod val="75000"/>
                </a:schemeClr>
              </a:solidFill>
              <a:latin typeface="+mj-ea"/>
              <a:ea typeface="+mj-ea"/>
            </a:endParaRPr>
          </a:p>
          <a:p>
            <a:pPr>
              <a:lnSpc>
                <a:spcPts val="2800"/>
              </a:lnSpc>
              <a:defRPr/>
            </a:pPr>
            <a:r>
              <a:rPr lang="en-US" altLang="zh-CN" b="1" dirty="0">
                <a:solidFill>
                  <a:schemeClr val="accent1">
                    <a:lumMod val="75000"/>
                  </a:schemeClr>
                </a:solidFill>
                <a:latin typeface="+mj-ea"/>
                <a:ea typeface="+mj-ea"/>
              </a:rPr>
              <a:t>       2016</a:t>
            </a:r>
            <a:r>
              <a:rPr lang="zh-CN" altLang="en-US" b="1" dirty="0">
                <a:solidFill>
                  <a:schemeClr val="accent1">
                    <a:lumMod val="75000"/>
                  </a:schemeClr>
                </a:solidFill>
                <a:latin typeface="+mj-ea"/>
                <a:ea typeface="+mj-ea"/>
              </a:rPr>
              <a:t>年</a:t>
            </a:r>
            <a:r>
              <a:rPr lang="en-US" altLang="zh-CN" b="1" dirty="0">
                <a:solidFill>
                  <a:schemeClr val="accent1">
                    <a:lumMod val="75000"/>
                  </a:schemeClr>
                </a:solidFill>
                <a:latin typeface="+mj-ea"/>
                <a:ea typeface="+mj-ea"/>
              </a:rPr>
              <a:t>9</a:t>
            </a:r>
            <a:r>
              <a:rPr lang="zh-CN" altLang="en-US" b="1" dirty="0">
                <a:solidFill>
                  <a:schemeClr val="accent1">
                    <a:lumMod val="75000"/>
                  </a:schemeClr>
                </a:solidFill>
                <a:latin typeface="+mj-ea"/>
                <a:ea typeface="+mj-ea"/>
              </a:rPr>
              <a:t>月</a:t>
            </a:r>
            <a:r>
              <a:rPr lang="en-US" altLang="zh-CN" b="1" dirty="0">
                <a:solidFill>
                  <a:schemeClr val="accent1">
                    <a:lumMod val="75000"/>
                  </a:schemeClr>
                </a:solidFill>
                <a:latin typeface="+mj-ea"/>
                <a:ea typeface="+mj-ea"/>
              </a:rPr>
              <a:t>23</a:t>
            </a:r>
            <a:r>
              <a:rPr lang="zh-CN" altLang="en-US" b="1" dirty="0">
                <a:solidFill>
                  <a:schemeClr val="accent1">
                    <a:lumMod val="75000"/>
                  </a:schemeClr>
                </a:solidFill>
                <a:latin typeface="+mj-ea"/>
                <a:ea typeface="+mj-ea"/>
              </a:rPr>
              <a:t>日开业的有璟阁五棵松店位于海淀区卓展购物中心</a:t>
            </a:r>
            <a:r>
              <a:rPr lang="en-US" altLang="zh-CN" b="1" dirty="0">
                <a:solidFill>
                  <a:schemeClr val="accent1">
                    <a:lumMod val="75000"/>
                  </a:schemeClr>
                </a:solidFill>
                <a:latin typeface="+mj-ea"/>
                <a:ea typeface="+mj-ea"/>
              </a:rPr>
              <a:t>-</a:t>
            </a:r>
            <a:r>
              <a:rPr lang="zh-CN" altLang="en-US" b="1" dirty="0">
                <a:solidFill>
                  <a:schemeClr val="accent1">
                    <a:lumMod val="75000"/>
                  </a:schemeClr>
                </a:solidFill>
                <a:latin typeface="+mj-ea"/>
                <a:ea typeface="+mj-ea"/>
              </a:rPr>
              <a:t>耀莱成龙国际影城</a:t>
            </a:r>
            <a:r>
              <a:rPr lang="en-US" altLang="zh-CN" b="1" dirty="0">
                <a:solidFill>
                  <a:schemeClr val="accent1">
                    <a:lumMod val="75000"/>
                  </a:schemeClr>
                </a:solidFill>
                <a:latin typeface="+mj-ea"/>
                <a:ea typeface="+mj-ea"/>
              </a:rPr>
              <a:t>2</a:t>
            </a:r>
            <a:r>
              <a:rPr lang="zh-CN" altLang="en-US" b="1" dirty="0">
                <a:solidFill>
                  <a:schemeClr val="accent1">
                    <a:lumMod val="75000"/>
                  </a:schemeClr>
                </a:solidFill>
                <a:latin typeface="+mj-ea"/>
                <a:ea typeface="+mj-ea"/>
              </a:rPr>
              <a:t>层。这是有璟阁自牵手成龙大哥以来，第一家开在成龙影城的门店。同时，又紧邻乐视体育生态中心（原五棵松体育馆）、奥林匹克文化公园。可以说兼具影视文化氛围的同时，又与体育产生了密切的联系。使得这家以港式茶餐厅为主的品牌身上充满了多元化的色彩。</a:t>
            </a:r>
            <a:endParaRPr lang="en-US" altLang="zh-CN" b="1" dirty="0">
              <a:solidFill>
                <a:schemeClr val="accent1">
                  <a:lumMod val="75000"/>
                </a:schemeClr>
              </a:solidFill>
              <a:latin typeface="+mj-ea"/>
              <a:ea typeface="+mj-ea"/>
            </a:endParaRPr>
          </a:p>
          <a:p>
            <a:pPr>
              <a:lnSpc>
                <a:spcPts val="2800"/>
              </a:lnSpc>
              <a:defRPr/>
            </a:pPr>
            <a:r>
              <a:rPr lang="en-US" altLang="zh-CN" b="1" dirty="0">
                <a:solidFill>
                  <a:schemeClr val="accent1">
                    <a:lumMod val="75000"/>
                  </a:schemeClr>
                </a:solidFill>
                <a:latin typeface="+mj-ea"/>
                <a:ea typeface="+mj-ea"/>
              </a:rPr>
              <a:t>       </a:t>
            </a:r>
            <a:r>
              <a:rPr lang="zh-CN" altLang="en-US" b="1" dirty="0">
                <a:solidFill>
                  <a:schemeClr val="accent1">
                    <a:lumMod val="75000"/>
                  </a:schemeClr>
                </a:solidFill>
                <a:latin typeface="+mj-ea"/>
                <a:ea typeface="+mj-ea"/>
              </a:rPr>
              <a:t>同时，也是有璟阁在北京市海淀区的第一家店。虽为后来者，但有璟阁依托纯正港式餐品和独特经营理念以及成熟运作团队，它的到来，肯定会让海淀区港餐爱好者找到真正的归宿。</a:t>
            </a:r>
            <a:endParaRPr lang="en-US" altLang="zh-CN" b="1" dirty="0">
              <a:solidFill>
                <a:schemeClr val="accent1">
                  <a:lumMod val="75000"/>
                </a:schemeClr>
              </a:solidFill>
              <a:latin typeface="+mj-ea"/>
              <a:ea typeface="+mj-ea"/>
            </a:endParaRPr>
          </a:p>
        </p:txBody>
      </p:sp>
      <p:pic>
        <p:nvPicPr>
          <p:cNvPr id="34820" name="图片 5"/>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0" y="0"/>
            <a:ext cx="9203067" cy="5715000"/>
          </a:xfrm>
          <a:prstGeom prst="rect">
            <a:avLst/>
          </a:prstGeom>
          <a:noFill/>
          <a:ln w="9525">
            <a:noFill/>
            <a:miter lim="800000"/>
            <a:headEnd/>
            <a:tailEnd/>
          </a:ln>
          <a:effectLst/>
        </p:spPr>
      </p:pic>
      <p:pic>
        <p:nvPicPr>
          <p:cNvPr id="4" name="图片 3"/>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
        <p:nvSpPr>
          <p:cNvPr id="5" name="矩形 4"/>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smtClean="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rPr>
              <a:t>再战独栋 彰显品质 </a:t>
            </a:r>
            <a:r>
              <a:rPr lang="en-US" altLang="zh-CN" sz="2000" b="1" i="1" dirty="0" smtClean="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smtClean="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rPr>
              <a:t>有璟阁华贸店</a:t>
            </a:r>
            <a:r>
              <a:rPr lang="en-US" altLang="zh-CN" sz="2000" b="1" i="1" dirty="0" smtClean="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2000" b="1" i="1" dirty="0">
              <a:solidFill>
                <a:schemeClr val="bg1">
                  <a:lumMod val="9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矩形 5"/>
          <p:cNvSpPr>
            <a:spLocks noChangeArrowheads="1"/>
          </p:cNvSpPr>
          <p:nvPr/>
        </p:nvSpPr>
        <p:spPr bwMode="auto">
          <a:xfrm>
            <a:off x="3168650" y="4465638"/>
            <a:ext cx="5845175" cy="1212850"/>
          </a:xfrm>
          <a:prstGeom prst="rect">
            <a:avLst/>
          </a:prstGeom>
          <a:noFill/>
          <a:ln w="9525">
            <a:noFill/>
            <a:miter lim="800000"/>
          </a:ln>
        </p:spPr>
        <p:txBody>
          <a:bodyPr/>
          <a:lstStyle/>
          <a:p>
            <a:pPr>
              <a:lnSpc>
                <a:spcPct val="133000"/>
              </a:lnSpc>
            </a:pPr>
            <a:endParaRPr lang="en-US" altLang="ko-KR" b="1"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                              201</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7</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年</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4</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月</a:t>
            </a: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b="1" dirty="0">
                <a:solidFill>
                  <a:schemeClr val="bg1">
                    <a:lumMod val="95000"/>
                  </a:schemeClr>
                </a:solidFill>
                <a:latin typeface="微软雅黑" panose="020B0503020204020204" pitchFamily="34" charset="-122"/>
                <a:ea typeface="微软雅黑" panose="020B0503020204020204" pitchFamily="34" charset="-122"/>
              </a:rPr>
              <a:t>有璟</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阁华贸店即将开业</a:t>
            </a:r>
            <a:endParaRPr lang="en-US" altLang="zh-CN"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187325" y="4562475"/>
            <a:ext cx="2820988" cy="1185324"/>
          </a:xfrm>
          <a:prstGeom prst="rect">
            <a:avLst/>
          </a:prstGeom>
          <a:noFill/>
          <a:ln w="9525">
            <a:noFill/>
            <a:miter lim="800000"/>
          </a:ln>
        </p:spPr>
        <p:txBody>
          <a:bodyPr>
            <a:spAutoFit/>
          </a:bodyPr>
          <a:lstStyle/>
          <a:p>
            <a:pPr>
              <a:lnSpc>
                <a:spcPct val="130000"/>
              </a:lnSpc>
            </a:pPr>
            <a:r>
              <a:rPr lang="zh-CN" altLang="en-US" sz="1400" b="1" dirty="0" smtClean="0">
                <a:solidFill>
                  <a:schemeClr val="bg1">
                    <a:lumMod val="95000"/>
                  </a:schemeClr>
                </a:solidFill>
                <a:latin typeface="微软雅黑" panose="020B0503020204020204" pitchFamily="34" charset="-122"/>
                <a:ea typeface="微软雅黑" panose="020B0503020204020204" pitchFamily="34" charset="-122"/>
              </a:rPr>
              <a:t>作为品质新式港餐领军人物，有璟阁华贸店的建立将再次提升整个北京地区港餐市场对服务和形象的标准。</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8" name="Picture 2"/>
          <p:cNvPicPr>
            <a:picLocks noChangeAspect="1" noChangeArrowheads="1"/>
          </p:cNvPicPr>
          <p:nvPr/>
        </p:nvPicPr>
        <p:blipFill>
          <a:blip r:embed="rId3"/>
          <a:srcRect/>
          <a:stretch>
            <a:fillRect/>
          </a:stretch>
        </p:blipFill>
        <p:spPr bwMode="auto">
          <a:xfrm>
            <a:off x="0" y="1858962"/>
            <a:ext cx="2638425" cy="2219324"/>
          </a:xfrm>
          <a:prstGeom prst="rect">
            <a:avLst/>
          </a:prstGeom>
          <a:noFill/>
          <a:ln w="9525">
            <a:noFill/>
            <a:miter lim="800000"/>
            <a:headEnd/>
            <a:tailEnd/>
          </a:ln>
          <a:effectLst/>
        </p:spPr>
      </p:pic>
      <p:sp>
        <p:nvSpPr>
          <p:cNvPr id="9" name="TextBox 8"/>
          <p:cNvSpPr txBox="1"/>
          <p:nvPr/>
        </p:nvSpPr>
        <p:spPr>
          <a:xfrm>
            <a:off x="9524" y="1397297"/>
            <a:ext cx="2628901"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zh-CN" alt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华    贸    一     角</a:t>
            </a:r>
            <a:endPar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1000"/>
                                        <p:tgtEl>
                                          <p:spTgt spid="6"/>
                                        </p:tgtEl>
                                      </p:cBhvr>
                                    </p:animEffect>
                                  </p:childTnLst>
                                </p:cTn>
                              </p:par>
                              <p:par>
                                <p:cTn id="13" presetID="9"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rcRect/>
          <a:stretch>
            <a:fillRect/>
          </a:stretch>
        </p:blipFill>
        <p:spPr bwMode="auto">
          <a:xfrm>
            <a:off x="82550" y="46038"/>
            <a:ext cx="868363" cy="1106487"/>
          </a:xfrm>
          <a:prstGeom prst="rect">
            <a:avLst/>
          </a:prstGeom>
          <a:noFill/>
          <a:ln w="9525">
            <a:noFill/>
            <a:miter lim="800000"/>
            <a:headEnd/>
            <a:tailEnd/>
          </a:ln>
        </p:spPr>
      </p:pic>
      <p:sp>
        <p:nvSpPr>
          <p:cNvPr id="6" name="矩形 5"/>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精准定位 果断先行 </a:t>
            </a:r>
            <a:r>
              <a:rPr lang="en-US" altLang="zh-CN"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有璟阁国贸店</a:t>
            </a:r>
            <a:r>
              <a:rPr lang="en-US" altLang="zh-CN"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2000" b="1" i="1" dirty="0">
              <a:solidFill>
                <a:srgbClr val="805C3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6"/>
          <p:cNvSpPr>
            <a:spLocks noChangeArrowheads="1"/>
          </p:cNvSpPr>
          <p:nvPr/>
        </p:nvSpPr>
        <p:spPr bwMode="auto">
          <a:xfrm>
            <a:off x="3168650" y="4465638"/>
            <a:ext cx="5845175" cy="1212850"/>
          </a:xfrm>
          <a:prstGeom prst="rect">
            <a:avLst/>
          </a:prstGeom>
          <a:noFill/>
          <a:ln w="9525">
            <a:noFill/>
            <a:miter lim="800000"/>
          </a:ln>
        </p:spPr>
        <p:txBody>
          <a:bodyPr/>
          <a:lstStyle/>
          <a:p>
            <a:pPr>
              <a:lnSpc>
                <a:spcPct val="133000"/>
              </a:lnSpc>
            </a:pP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2</a:t>
            </a:r>
            <a:endParaRPr lang="en-US" altLang="ko-KR" b="1"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endParaRPr lang="en-US" altLang="ko-KR" b="1"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endParaRPr lang="en-US" altLang="ko-KR" b="1"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endParaRPr lang="en-US" altLang="ko-KR" b="1"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01</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7</a:t>
            </a: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4.23</a:t>
            </a:r>
            <a:r>
              <a:rPr lang="en-US" altLang="ko-KR" b="1" dirty="0">
                <a:solidFill>
                  <a:schemeClr val="bg1">
                    <a:lumMod val="95000"/>
                  </a:schemeClr>
                </a:solidFill>
                <a:latin typeface="微软雅黑" panose="020B0503020204020204" pitchFamily="34" charset="-122"/>
                <a:ea typeface="微软雅黑" panose="020B0503020204020204" pitchFamily="34" charset="-122"/>
              </a:rPr>
              <a:t>,</a:t>
            </a:r>
            <a:r>
              <a:rPr lang="zh-CN" altLang="en-US" b="1" dirty="0">
                <a:solidFill>
                  <a:schemeClr val="bg1">
                    <a:lumMod val="95000"/>
                  </a:schemeClr>
                </a:solidFill>
                <a:latin typeface="微软雅黑" panose="020B0503020204020204" pitchFamily="34" charset="-122"/>
                <a:ea typeface="微软雅黑" panose="020B0503020204020204" pitchFamily="34" charset="-122"/>
              </a:rPr>
              <a:t>有璟阁海淀</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区华贸店即将开业</a:t>
            </a:r>
            <a:endParaRPr lang="en-US" altLang="zh-CN" b="1" dirty="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r>
              <a:rPr lang="zh-CN" altLang="en-US" b="1" dirty="0">
                <a:solidFill>
                  <a:schemeClr val="bg1">
                    <a:lumMod val="95000"/>
                  </a:schemeClr>
                </a:solidFill>
                <a:latin typeface="微软雅黑" panose="020B0503020204020204" pitchFamily="34" charset="-122"/>
                <a:ea typeface="微软雅黑" panose="020B0503020204020204" pitchFamily="34" charset="-122"/>
              </a:rPr>
              <a:t>北京市海淀区卓展购物中心；营业面积</a:t>
            </a:r>
            <a:r>
              <a:rPr lang="en-US" altLang="zh-CN" b="1" dirty="0">
                <a:solidFill>
                  <a:schemeClr val="bg1">
                    <a:lumMod val="95000"/>
                  </a:schemeClr>
                </a:solidFill>
                <a:latin typeface="微软雅黑" panose="020B0503020204020204" pitchFamily="34" charset="-122"/>
                <a:ea typeface="微软雅黑" panose="020B0503020204020204" pitchFamily="34" charset="-122"/>
              </a:rPr>
              <a:t>693</a:t>
            </a:r>
            <a:r>
              <a:rPr lang="zh-CN" altLang="en-US" b="1" dirty="0">
                <a:solidFill>
                  <a:schemeClr val="bg1">
                    <a:lumMod val="95000"/>
                  </a:schemeClr>
                </a:solidFill>
                <a:latin typeface="微软雅黑" panose="020B0503020204020204" pitchFamily="34" charset="-122"/>
                <a:ea typeface="微软雅黑" panose="020B0503020204020204" pitchFamily="34" charset="-122"/>
              </a:rPr>
              <a:t>平米，可容纳</a:t>
            </a:r>
            <a:r>
              <a:rPr lang="en-US" altLang="zh-CN" b="1" dirty="0">
                <a:solidFill>
                  <a:schemeClr val="bg1">
                    <a:lumMod val="95000"/>
                  </a:schemeClr>
                </a:solidFill>
                <a:latin typeface="微软雅黑" panose="020B0503020204020204" pitchFamily="34" charset="-122"/>
                <a:ea typeface="微软雅黑" panose="020B0503020204020204" pitchFamily="34" charset="-122"/>
              </a:rPr>
              <a:t>178</a:t>
            </a:r>
            <a:r>
              <a:rPr lang="zh-CN" altLang="en-US" b="1" dirty="0">
                <a:solidFill>
                  <a:schemeClr val="bg1">
                    <a:lumMod val="95000"/>
                  </a:schemeClr>
                </a:solidFill>
                <a:latin typeface="微软雅黑" panose="020B0503020204020204" pitchFamily="34" charset="-122"/>
                <a:ea typeface="微软雅黑" panose="020B0503020204020204" pitchFamily="34" charset="-122"/>
              </a:rPr>
              <a:t>人同时用餐</a:t>
            </a:r>
            <a:r>
              <a:rPr lang="zh-CN" altLang="en-US" sz="2000" b="1" dirty="0">
                <a:solidFill>
                  <a:schemeClr val="bg1">
                    <a:lumMod val="95000"/>
                  </a:schemeClr>
                </a:solidFill>
                <a:latin typeface="微软雅黑" panose="020B0503020204020204" pitchFamily="34" charset="-122"/>
                <a:ea typeface="微软雅黑" panose="020B0503020204020204" pitchFamily="34" charset="-122"/>
              </a:rPr>
              <a:t>。</a:t>
            </a:r>
            <a:endParaRPr lang="ko-KR" altLang="en-US" sz="1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 name="矩形 7"/>
          <p:cNvSpPr>
            <a:spLocks noChangeArrowheads="1"/>
          </p:cNvSpPr>
          <p:nvPr/>
        </p:nvSpPr>
        <p:spPr bwMode="auto">
          <a:xfrm>
            <a:off x="187325" y="4562475"/>
            <a:ext cx="2820988" cy="932563"/>
          </a:xfrm>
          <a:prstGeom prst="rect">
            <a:avLst/>
          </a:prstGeom>
          <a:noFill/>
          <a:ln w="9525">
            <a:noFill/>
            <a:miter lim="800000"/>
          </a:ln>
        </p:spPr>
        <p:txBody>
          <a:bodyPr>
            <a:spAutoFit/>
          </a:bodyPr>
          <a:lstStyle/>
          <a:p>
            <a:pPr>
              <a:lnSpc>
                <a:spcPct val="130000"/>
              </a:lnSpc>
            </a:pPr>
            <a:r>
              <a:rPr lang="zh-CN" altLang="en-US" sz="1400" b="1" dirty="0" smtClean="0">
                <a:solidFill>
                  <a:schemeClr val="bg1">
                    <a:lumMod val="95000"/>
                  </a:schemeClr>
                </a:solidFill>
                <a:latin typeface="微软雅黑" panose="020B0503020204020204" pitchFamily="34" charset="-122"/>
                <a:ea typeface="微软雅黑" panose="020B0503020204020204" pitchFamily="34" charset="-122"/>
              </a:rPr>
              <a:t>作为品质新式港餐领军人物，有璟阁的到来将提升整个港餐市场对服务和形象的标准。</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2"/>
          <a:srcRect/>
          <a:stretch>
            <a:fillRect/>
          </a:stretch>
        </p:blipFill>
        <p:spPr bwMode="auto">
          <a:xfrm>
            <a:off x="0" y="1152525"/>
            <a:ext cx="9144000" cy="3624253"/>
          </a:xfrm>
          <a:prstGeom prst="rect">
            <a:avLst/>
          </a:prstGeom>
          <a:noFill/>
          <a:ln w="9525">
            <a:noFill/>
            <a:miter lim="800000"/>
            <a:headEnd/>
            <a:tailEnd/>
          </a:ln>
          <a:effectLst/>
        </p:spPr>
      </p:pic>
      <p:sp>
        <p:nvSpPr>
          <p:cNvPr id="10" name="矩形 9"/>
          <p:cNvSpPr>
            <a:spLocks noChangeArrowheads="1"/>
          </p:cNvSpPr>
          <p:nvPr/>
        </p:nvSpPr>
        <p:spPr bwMode="auto">
          <a:xfrm>
            <a:off x="3321050" y="4618038"/>
            <a:ext cx="5845175" cy="1212850"/>
          </a:xfrm>
          <a:prstGeom prst="rect">
            <a:avLst/>
          </a:prstGeom>
          <a:noFill/>
          <a:ln w="9525">
            <a:noFill/>
            <a:miter lim="800000"/>
          </a:ln>
        </p:spPr>
        <p:txBody>
          <a:bodyPr/>
          <a:lstStyle/>
          <a:p>
            <a:pPr>
              <a:lnSpc>
                <a:spcPct val="133000"/>
              </a:lnSpc>
            </a:pPr>
            <a:r>
              <a:rPr lang="en-US" altLang="ko-KR" b="1" dirty="0" smtClean="0">
                <a:solidFill>
                  <a:srgbClr val="805C33"/>
                </a:solidFill>
                <a:latin typeface="微软雅黑" panose="020B0503020204020204" pitchFamily="34" charset="-122"/>
                <a:ea typeface="微软雅黑" panose="020B0503020204020204" pitchFamily="34" charset="-122"/>
              </a:rPr>
              <a:t> </a:t>
            </a:r>
            <a:endParaRPr lang="en-US" altLang="ko-KR" b="1" dirty="0" smtClean="0">
              <a:solidFill>
                <a:srgbClr val="805C33"/>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805C33"/>
                </a:solidFill>
                <a:latin typeface="微软雅黑" panose="020B0503020204020204" pitchFamily="34" charset="-122"/>
                <a:ea typeface="微软雅黑" panose="020B0503020204020204" pitchFamily="34" charset="-122"/>
              </a:rPr>
              <a:t>                            201</a:t>
            </a:r>
            <a:r>
              <a:rPr lang="en-US" altLang="zh-CN" b="1" dirty="0" smtClean="0">
                <a:solidFill>
                  <a:srgbClr val="805C33"/>
                </a:solidFill>
                <a:latin typeface="微软雅黑" panose="020B0503020204020204" pitchFamily="34" charset="-122"/>
                <a:ea typeface="微软雅黑" panose="020B0503020204020204" pitchFamily="34" charset="-122"/>
              </a:rPr>
              <a:t>7</a:t>
            </a:r>
            <a:r>
              <a:rPr lang="zh-CN" altLang="en-US" b="1" dirty="0" smtClean="0">
                <a:solidFill>
                  <a:srgbClr val="805C33"/>
                </a:solidFill>
                <a:latin typeface="微软雅黑" panose="020B0503020204020204" pitchFamily="34" charset="-122"/>
                <a:ea typeface="微软雅黑" panose="020B0503020204020204" pitchFamily="34" charset="-122"/>
              </a:rPr>
              <a:t>年</a:t>
            </a:r>
            <a:r>
              <a:rPr lang="en-US" altLang="zh-CN" b="1" dirty="0" smtClean="0">
                <a:solidFill>
                  <a:srgbClr val="805C33"/>
                </a:solidFill>
                <a:latin typeface="微软雅黑" panose="020B0503020204020204" pitchFamily="34" charset="-122"/>
                <a:ea typeface="微软雅黑" panose="020B0503020204020204" pitchFamily="34" charset="-122"/>
              </a:rPr>
              <a:t>4</a:t>
            </a:r>
            <a:r>
              <a:rPr lang="zh-CN" altLang="en-US" b="1" dirty="0" smtClean="0">
                <a:solidFill>
                  <a:srgbClr val="805C33"/>
                </a:solidFill>
                <a:latin typeface="微软雅黑" panose="020B0503020204020204" pitchFamily="34" charset="-122"/>
                <a:ea typeface="微软雅黑" panose="020B0503020204020204" pitchFamily="34" charset="-122"/>
              </a:rPr>
              <a:t>月</a:t>
            </a:r>
            <a:r>
              <a:rPr lang="en-US" altLang="ko-KR" b="1" dirty="0" smtClean="0">
                <a:solidFill>
                  <a:srgbClr val="805C33"/>
                </a:solidFill>
                <a:latin typeface="微软雅黑" panose="020B0503020204020204" pitchFamily="34" charset="-122"/>
                <a:ea typeface="微软雅黑" panose="020B0503020204020204" pitchFamily="34" charset="-122"/>
              </a:rPr>
              <a:t>,</a:t>
            </a:r>
            <a:r>
              <a:rPr lang="zh-CN" altLang="en-US" b="1" dirty="0">
                <a:solidFill>
                  <a:srgbClr val="805C33"/>
                </a:solidFill>
                <a:latin typeface="微软雅黑" panose="020B0503020204020204" pitchFamily="34" charset="-122"/>
                <a:ea typeface="微软雅黑" panose="020B0503020204020204" pitchFamily="34" charset="-122"/>
              </a:rPr>
              <a:t>有璟</a:t>
            </a:r>
            <a:r>
              <a:rPr lang="zh-CN" altLang="en-US" b="1" dirty="0" smtClean="0">
                <a:solidFill>
                  <a:srgbClr val="805C33"/>
                </a:solidFill>
                <a:latin typeface="微软雅黑" panose="020B0503020204020204" pitchFamily="34" charset="-122"/>
                <a:ea typeface="微软雅黑" panose="020B0503020204020204" pitchFamily="34" charset="-122"/>
              </a:rPr>
              <a:t>阁国贸店即将开业</a:t>
            </a:r>
            <a:endParaRPr lang="en-US" altLang="zh-CN" b="1" dirty="0">
              <a:solidFill>
                <a:srgbClr val="805C33"/>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339725" y="4714875"/>
            <a:ext cx="2820988" cy="932563"/>
          </a:xfrm>
          <a:prstGeom prst="rect">
            <a:avLst/>
          </a:prstGeom>
          <a:noFill/>
          <a:ln w="9525">
            <a:noFill/>
            <a:miter lim="800000"/>
          </a:ln>
        </p:spPr>
        <p:txBody>
          <a:bodyPr>
            <a:spAutoFit/>
          </a:bodyPr>
          <a:lstStyle/>
          <a:p>
            <a:pPr>
              <a:lnSpc>
                <a:spcPct val="130000"/>
              </a:lnSpc>
            </a:pPr>
            <a:r>
              <a:rPr lang="zh-CN" altLang="en-US" sz="1400" b="1" dirty="0" smtClean="0">
                <a:solidFill>
                  <a:srgbClr val="805C33"/>
                </a:solidFill>
                <a:latin typeface="微软雅黑" panose="020B0503020204020204" pitchFamily="34" charset="-122"/>
                <a:ea typeface="微软雅黑" panose="020B0503020204020204" pitchFamily="34" charset="-122"/>
              </a:rPr>
              <a:t>国贸作为众多白领一族的聚集地，也必然是有璟阁前进道路上的一个重要据点。</a:t>
            </a:r>
            <a:endParaRPr lang="zh-CN" altLang="en-US" sz="1400" b="1" dirty="0">
              <a:solidFill>
                <a:srgbClr val="805C33"/>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1000"/>
                                        <p:tgtEl>
                                          <p:spTgt spid="7"/>
                                        </p:tgtEl>
                                      </p:cBhvr>
                                    </p:animEffect>
                                  </p:childTnLst>
                                </p:cTn>
                              </p:par>
                              <p:par>
                                <p:cTn id="13" presetID="9"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1000"/>
                                        <p:tgtEl>
                                          <p:spTgt spid="10"/>
                                        </p:tgtEl>
                                      </p:cBhvr>
                                    </p:animEffect>
                                  </p:childTnLst>
                                </p:cTn>
                              </p:par>
                              <p:par>
                                <p:cTn id="21" presetID="9"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79000"/>
            <a:lum/>
          </a:blip>
          <a:srcRect/>
          <a:stretch>
            <a:fillRect t="-2000" b="-2000"/>
          </a:stretch>
        </a:blipFill>
        <a:effectLst/>
      </p:bgPr>
    </p:bg>
    <p:spTree>
      <p:nvGrpSpPr>
        <p:cNvPr id="1" name=""/>
        <p:cNvGrpSpPr/>
        <p:nvPr/>
      </p:nvGrpSpPr>
      <p:grpSpPr>
        <a:xfrm>
          <a:off x="0" y="0"/>
          <a:ext cx="0" cy="0"/>
          <a:chOff x="0" y="0"/>
          <a:chExt cx="0" cy="0"/>
        </a:xfrm>
      </p:grpSpPr>
      <p:sp>
        <p:nvSpPr>
          <p:cNvPr id="4" name="矩形 3"/>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服务</a:t>
            </a:r>
            <a:r>
              <a:rPr lang="en-US" altLang="zh-CN"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CBD </a:t>
            </a: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港餐轻时尚 </a:t>
            </a:r>
            <a:r>
              <a:rPr lang="en-US" altLang="zh-CN"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有璟阁金融街</a:t>
            </a:r>
            <a:r>
              <a:rPr lang="zh-CN" altLang="en-US"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店</a:t>
            </a:r>
            <a:r>
              <a:rPr lang="en-US" altLang="zh-CN"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36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6867" name="图片 4"/>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
        <p:nvSpPr>
          <p:cNvPr id="6" name="TextBox 5"/>
          <p:cNvSpPr txBox="1"/>
          <p:nvPr/>
        </p:nvSpPr>
        <p:spPr>
          <a:xfrm>
            <a:off x="114300" y="1152525"/>
            <a:ext cx="8767763" cy="1538288"/>
          </a:xfrm>
          <a:prstGeom prst="rect">
            <a:avLst/>
          </a:prstGeom>
          <a:noFill/>
        </p:spPr>
        <p:txBody>
          <a:bodyPr>
            <a:spAutoFit/>
          </a:bodyPr>
          <a:lstStyle/>
          <a:p>
            <a:pPr>
              <a:defRPr/>
            </a:pPr>
            <a:endParaRPr lang="en-US" altLang="zh-CN" sz="2400" dirty="0">
              <a:solidFill>
                <a:schemeClr val="accent1">
                  <a:lumMod val="75000"/>
                </a:schemeClr>
              </a:solidFill>
              <a:latin typeface="+mj-ea"/>
              <a:ea typeface="+mj-ea"/>
            </a:endParaRPr>
          </a:p>
          <a:p>
            <a:pPr>
              <a:lnSpc>
                <a:spcPts val="2800"/>
              </a:lnSpc>
              <a:defRPr/>
            </a:pPr>
            <a:r>
              <a:rPr lang="en-US" altLang="zh-CN" b="1" dirty="0">
                <a:solidFill>
                  <a:schemeClr val="accent1">
                    <a:lumMod val="75000"/>
                  </a:schemeClr>
                </a:solidFill>
                <a:latin typeface="+mj-ea"/>
                <a:ea typeface="+mj-ea"/>
              </a:rPr>
              <a:t>       </a:t>
            </a:r>
            <a:r>
              <a:rPr lang="zh-CN" altLang="en-US" b="1" dirty="0">
                <a:solidFill>
                  <a:schemeClr val="accent1">
                    <a:lumMod val="75000"/>
                  </a:schemeClr>
                </a:solidFill>
                <a:latin typeface="+mj-ea"/>
                <a:ea typeface="+mj-ea"/>
              </a:rPr>
              <a:t>金融街购物中心，西邻二环路、东靠太平街，北有住宅楼，南有数座高耸的写字楼，可以说开店经营的绝大部分有利条件都与这家有璟阁分店相关。而这，也正是有璟阁发展过程中一直遵循的，选址必须考究。</a:t>
            </a:r>
            <a:endParaRPr lang="en-US" altLang="zh-CN" b="1" dirty="0">
              <a:solidFill>
                <a:schemeClr val="accent1">
                  <a:lumMod val="75000"/>
                </a:schemeClr>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a:stretch>
            <a:fillRect/>
          </a:stretch>
        </p:blipFill>
        <p:spPr bwMode="auto">
          <a:xfrm>
            <a:off x="82550" y="46038"/>
            <a:ext cx="868363" cy="1106487"/>
          </a:xfrm>
          <a:prstGeom prst="rect">
            <a:avLst/>
          </a:prstGeom>
          <a:noFill/>
          <a:ln w="9525">
            <a:noFill/>
            <a:miter lim="800000"/>
            <a:headEnd/>
            <a:tailEnd/>
          </a:ln>
        </p:spPr>
      </p:pic>
      <p:sp>
        <p:nvSpPr>
          <p:cNvPr id="5" name="矩形 4"/>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牵手耀莱 快速发展 </a:t>
            </a:r>
            <a:r>
              <a:rPr lang="en-US" altLang="zh-CN"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有璟阁石家庄店</a:t>
            </a:r>
            <a:r>
              <a:rPr lang="en-US" altLang="zh-CN" sz="2000" b="1" i="1" dirty="0" smtClean="0">
                <a:solidFill>
                  <a:srgbClr val="805C33"/>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2000" b="1" i="1" dirty="0">
              <a:solidFill>
                <a:srgbClr val="805C3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矩形 5"/>
          <p:cNvSpPr>
            <a:spLocks noChangeArrowheads="1"/>
          </p:cNvSpPr>
          <p:nvPr/>
        </p:nvSpPr>
        <p:spPr bwMode="auto">
          <a:xfrm>
            <a:off x="3168650" y="4465638"/>
            <a:ext cx="5845175" cy="1212850"/>
          </a:xfrm>
          <a:prstGeom prst="rect">
            <a:avLst/>
          </a:prstGeom>
          <a:noFill/>
          <a:ln w="9525">
            <a:noFill/>
            <a:miter lim="800000"/>
          </a:ln>
        </p:spPr>
        <p:txBody>
          <a:bodyPr/>
          <a:lstStyle/>
          <a:p>
            <a:pPr>
              <a:lnSpc>
                <a:spcPct val="133000"/>
              </a:lnSpc>
            </a:pP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201</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7</a:t>
            </a:r>
            <a:r>
              <a:rPr lang="en-US" altLang="ko-KR" b="1" dirty="0" smtClean="0">
                <a:solidFill>
                  <a:schemeClr val="bg1">
                    <a:lumMod val="95000"/>
                  </a:schemeClr>
                </a:solidFill>
                <a:latin typeface="微软雅黑" panose="020B0503020204020204" pitchFamily="34" charset="-122"/>
                <a:ea typeface="微软雅黑" panose="020B0503020204020204" pitchFamily="34" charset="-122"/>
              </a:rPr>
              <a:t>.</a:t>
            </a:r>
            <a:r>
              <a:rPr lang="en-US" altLang="zh-CN" b="1" dirty="0" smtClean="0">
                <a:solidFill>
                  <a:schemeClr val="bg1">
                    <a:lumMod val="95000"/>
                  </a:schemeClr>
                </a:solidFill>
                <a:latin typeface="微软雅黑" panose="020B0503020204020204" pitchFamily="34" charset="-122"/>
                <a:ea typeface="微软雅黑" panose="020B0503020204020204" pitchFamily="34" charset="-122"/>
              </a:rPr>
              <a:t>4.23</a:t>
            </a:r>
            <a:r>
              <a:rPr lang="en-US" altLang="ko-KR" b="1" dirty="0">
                <a:solidFill>
                  <a:schemeClr val="bg1">
                    <a:lumMod val="95000"/>
                  </a:schemeClr>
                </a:solidFill>
                <a:latin typeface="微软雅黑" panose="020B0503020204020204" pitchFamily="34" charset="-122"/>
                <a:ea typeface="微软雅黑" panose="020B0503020204020204" pitchFamily="34" charset="-122"/>
              </a:rPr>
              <a:t>,</a:t>
            </a:r>
            <a:r>
              <a:rPr lang="zh-CN" altLang="en-US" b="1" dirty="0">
                <a:solidFill>
                  <a:schemeClr val="bg1">
                    <a:lumMod val="95000"/>
                  </a:schemeClr>
                </a:solidFill>
                <a:latin typeface="微软雅黑" panose="020B0503020204020204" pitchFamily="34" charset="-122"/>
                <a:ea typeface="微软雅黑" panose="020B0503020204020204" pitchFamily="34" charset="-122"/>
              </a:rPr>
              <a:t>有璟阁海淀</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区华贸店即将开业</a:t>
            </a:r>
            <a:endParaRPr lang="en-US" altLang="zh-CN" b="1" dirty="0">
              <a:solidFill>
                <a:schemeClr val="bg1">
                  <a:lumMod val="95000"/>
                </a:schemeClr>
              </a:solidFill>
              <a:latin typeface="微软雅黑" panose="020B0503020204020204" pitchFamily="34" charset="-122"/>
              <a:ea typeface="微软雅黑" panose="020B0503020204020204" pitchFamily="34" charset="-122"/>
            </a:endParaRPr>
          </a:p>
          <a:p>
            <a:pPr>
              <a:lnSpc>
                <a:spcPct val="133000"/>
              </a:lnSpc>
            </a:pPr>
            <a:r>
              <a:rPr lang="zh-CN" altLang="en-US" b="1" dirty="0">
                <a:solidFill>
                  <a:schemeClr val="bg1">
                    <a:lumMod val="95000"/>
                  </a:schemeClr>
                </a:solidFill>
                <a:latin typeface="微软雅黑" panose="020B0503020204020204" pitchFamily="34" charset="-122"/>
                <a:ea typeface="微软雅黑" panose="020B0503020204020204" pitchFamily="34" charset="-122"/>
              </a:rPr>
              <a:t>北京市海淀区卓展购物中心；营业面积</a:t>
            </a:r>
            <a:r>
              <a:rPr lang="en-US" altLang="zh-CN" b="1" dirty="0">
                <a:solidFill>
                  <a:schemeClr val="bg1">
                    <a:lumMod val="95000"/>
                  </a:schemeClr>
                </a:solidFill>
                <a:latin typeface="微软雅黑" panose="020B0503020204020204" pitchFamily="34" charset="-122"/>
                <a:ea typeface="微软雅黑" panose="020B0503020204020204" pitchFamily="34" charset="-122"/>
              </a:rPr>
              <a:t>693</a:t>
            </a:r>
            <a:r>
              <a:rPr lang="zh-CN" altLang="en-US" b="1" dirty="0">
                <a:solidFill>
                  <a:schemeClr val="bg1">
                    <a:lumMod val="95000"/>
                  </a:schemeClr>
                </a:solidFill>
                <a:latin typeface="微软雅黑" panose="020B0503020204020204" pitchFamily="34" charset="-122"/>
                <a:ea typeface="微软雅黑" panose="020B0503020204020204" pitchFamily="34" charset="-122"/>
              </a:rPr>
              <a:t>平米，可容纳</a:t>
            </a:r>
            <a:r>
              <a:rPr lang="en-US" altLang="zh-CN" b="1" dirty="0">
                <a:solidFill>
                  <a:schemeClr val="bg1">
                    <a:lumMod val="95000"/>
                  </a:schemeClr>
                </a:solidFill>
                <a:latin typeface="微软雅黑" panose="020B0503020204020204" pitchFamily="34" charset="-122"/>
                <a:ea typeface="微软雅黑" panose="020B0503020204020204" pitchFamily="34" charset="-122"/>
              </a:rPr>
              <a:t>178</a:t>
            </a:r>
            <a:r>
              <a:rPr lang="zh-CN" altLang="en-US" b="1" dirty="0">
                <a:solidFill>
                  <a:schemeClr val="bg1">
                    <a:lumMod val="95000"/>
                  </a:schemeClr>
                </a:solidFill>
                <a:latin typeface="微软雅黑" panose="020B0503020204020204" pitchFamily="34" charset="-122"/>
                <a:ea typeface="微软雅黑" panose="020B0503020204020204" pitchFamily="34" charset="-122"/>
              </a:rPr>
              <a:t>人同时用餐</a:t>
            </a:r>
            <a:r>
              <a:rPr lang="zh-CN" altLang="en-US" sz="2000" b="1" dirty="0">
                <a:solidFill>
                  <a:schemeClr val="bg1">
                    <a:lumMod val="95000"/>
                  </a:schemeClr>
                </a:solidFill>
                <a:latin typeface="微软雅黑" panose="020B0503020204020204" pitchFamily="34" charset="-122"/>
                <a:ea typeface="微软雅黑" panose="020B0503020204020204" pitchFamily="34" charset="-122"/>
              </a:rPr>
              <a:t>。</a:t>
            </a:r>
            <a:endParaRPr lang="ko-KR" altLang="en-US" sz="1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187325" y="4562475"/>
            <a:ext cx="2820988" cy="932563"/>
          </a:xfrm>
          <a:prstGeom prst="rect">
            <a:avLst/>
          </a:prstGeom>
          <a:noFill/>
          <a:ln w="9525">
            <a:noFill/>
            <a:miter lim="800000"/>
          </a:ln>
        </p:spPr>
        <p:txBody>
          <a:bodyPr>
            <a:spAutoFit/>
          </a:bodyPr>
          <a:lstStyle/>
          <a:p>
            <a:pPr>
              <a:lnSpc>
                <a:spcPct val="130000"/>
              </a:lnSpc>
            </a:pPr>
            <a:r>
              <a:rPr lang="zh-CN" altLang="en-US" sz="1400" b="1" dirty="0" smtClean="0">
                <a:solidFill>
                  <a:schemeClr val="bg1">
                    <a:lumMod val="95000"/>
                  </a:schemeClr>
                </a:solidFill>
                <a:latin typeface="微软雅黑" panose="020B0503020204020204" pitchFamily="34" charset="-122"/>
                <a:ea typeface="微软雅黑" panose="020B0503020204020204" pitchFamily="34" charset="-122"/>
              </a:rPr>
              <a:t>作为品质新式港餐领军人物，有璟阁的到来将提升整个港餐市场对服务和形象的标准。</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 name="矩形 8"/>
          <p:cNvSpPr>
            <a:spLocks noChangeArrowheads="1"/>
          </p:cNvSpPr>
          <p:nvPr/>
        </p:nvSpPr>
        <p:spPr bwMode="auto">
          <a:xfrm>
            <a:off x="3321050" y="4598988"/>
            <a:ext cx="5845175" cy="1212850"/>
          </a:xfrm>
          <a:prstGeom prst="rect">
            <a:avLst/>
          </a:prstGeom>
          <a:noFill/>
          <a:ln w="9525">
            <a:noFill/>
            <a:miter lim="800000"/>
          </a:ln>
        </p:spPr>
        <p:txBody>
          <a:bodyPr/>
          <a:lstStyle/>
          <a:p>
            <a:pPr>
              <a:lnSpc>
                <a:spcPct val="133000"/>
              </a:lnSpc>
            </a:pPr>
            <a:endParaRPr lang="en-US" altLang="ko-KR" b="1" dirty="0" smtClean="0">
              <a:solidFill>
                <a:srgbClr val="805C33"/>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805C33"/>
                </a:solidFill>
                <a:latin typeface="微软雅黑" panose="020B0503020204020204" pitchFamily="34" charset="-122"/>
                <a:ea typeface="微软雅黑" panose="020B0503020204020204" pitchFamily="34" charset="-122"/>
              </a:rPr>
              <a:t>                         201</a:t>
            </a:r>
            <a:r>
              <a:rPr lang="en-US" altLang="zh-CN" b="1" dirty="0" smtClean="0">
                <a:solidFill>
                  <a:srgbClr val="805C33"/>
                </a:solidFill>
                <a:latin typeface="微软雅黑" panose="020B0503020204020204" pitchFamily="34" charset="-122"/>
                <a:ea typeface="微软雅黑" panose="020B0503020204020204" pitchFamily="34" charset="-122"/>
              </a:rPr>
              <a:t>7</a:t>
            </a:r>
            <a:r>
              <a:rPr lang="zh-CN" altLang="en-US" b="1" dirty="0" smtClean="0">
                <a:solidFill>
                  <a:srgbClr val="805C33"/>
                </a:solidFill>
                <a:latin typeface="微软雅黑" panose="020B0503020204020204" pitchFamily="34" charset="-122"/>
                <a:ea typeface="微软雅黑" panose="020B0503020204020204" pitchFamily="34" charset="-122"/>
              </a:rPr>
              <a:t>年</a:t>
            </a:r>
            <a:r>
              <a:rPr lang="en-US" altLang="zh-CN" b="1" dirty="0" smtClean="0">
                <a:solidFill>
                  <a:srgbClr val="805C33"/>
                </a:solidFill>
                <a:latin typeface="微软雅黑" panose="020B0503020204020204" pitchFamily="34" charset="-122"/>
                <a:ea typeface="微软雅黑" panose="020B0503020204020204" pitchFamily="34" charset="-122"/>
              </a:rPr>
              <a:t>4</a:t>
            </a:r>
            <a:r>
              <a:rPr lang="zh-CN" altLang="en-US" b="1" dirty="0" smtClean="0">
                <a:solidFill>
                  <a:srgbClr val="805C33"/>
                </a:solidFill>
                <a:latin typeface="微软雅黑" panose="020B0503020204020204" pitchFamily="34" charset="-122"/>
                <a:ea typeface="微软雅黑" panose="020B0503020204020204" pitchFamily="34" charset="-122"/>
              </a:rPr>
              <a:t>月</a:t>
            </a:r>
            <a:r>
              <a:rPr lang="en-US" altLang="ko-KR" b="1" dirty="0" smtClean="0">
                <a:solidFill>
                  <a:srgbClr val="805C33"/>
                </a:solidFill>
                <a:latin typeface="微软雅黑" panose="020B0503020204020204" pitchFamily="34" charset="-122"/>
                <a:ea typeface="微软雅黑" panose="020B0503020204020204" pitchFamily="34" charset="-122"/>
              </a:rPr>
              <a:t>,</a:t>
            </a:r>
            <a:r>
              <a:rPr lang="zh-CN" altLang="en-US" b="1" dirty="0">
                <a:solidFill>
                  <a:srgbClr val="805C33"/>
                </a:solidFill>
                <a:latin typeface="微软雅黑" panose="020B0503020204020204" pitchFamily="34" charset="-122"/>
                <a:ea typeface="微软雅黑" panose="020B0503020204020204" pitchFamily="34" charset="-122"/>
              </a:rPr>
              <a:t>有璟</a:t>
            </a:r>
            <a:r>
              <a:rPr lang="zh-CN" altLang="en-US" b="1" dirty="0" smtClean="0">
                <a:solidFill>
                  <a:srgbClr val="805C33"/>
                </a:solidFill>
                <a:latin typeface="微软雅黑" panose="020B0503020204020204" pitchFamily="34" charset="-122"/>
                <a:ea typeface="微软雅黑" panose="020B0503020204020204" pitchFamily="34" charset="-122"/>
              </a:rPr>
              <a:t>阁石家庄店即将开业</a:t>
            </a:r>
            <a:endParaRPr lang="en-US" altLang="zh-CN" b="1" dirty="0">
              <a:solidFill>
                <a:srgbClr val="805C33"/>
              </a:solidFill>
              <a:latin typeface="微软雅黑" panose="020B0503020204020204" pitchFamily="34" charset="-122"/>
              <a:ea typeface="微软雅黑" panose="020B0503020204020204" pitchFamily="34" charset="-122"/>
            </a:endParaRPr>
          </a:p>
        </p:txBody>
      </p:sp>
      <p:sp>
        <p:nvSpPr>
          <p:cNvPr id="10" name="矩形 9"/>
          <p:cNvSpPr>
            <a:spLocks noChangeArrowheads="1"/>
          </p:cNvSpPr>
          <p:nvPr/>
        </p:nvSpPr>
        <p:spPr bwMode="auto">
          <a:xfrm>
            <a:off x="339725" y="4714875"/>
            <a:ext cx="2820988" cy="932563"/>
          </a:xfrm>
          <a:prstGeom prst="rect">
            <a:avLst/>
          </a:prstGeom>
          <a:noFill/>
          <a:ln w="9525">
            <a:noFill/>
            <a:miter lim="800000"/>
          </a:ln>
        </p:spPr>
        <p:txBody>
          <a:bodyPr>
            <a:spAutoFit/>
          </a:bodyPr>
          <a:lstStyle/>
          <a:p>
            <a:pPr>
              <a:lnSpc>
                <a:spcPct val="130000"/>
              </a:lnSpc>
            </a:pPr>
            <a:r>
              <a:rPr lang="zh-CN" altLang="en-US" sz="1400" b="1" dirty="0" smtClean="0">
                <a:solidFill>
                  <a:srgbClr val="805C33"/>
                </a:solidFill>
                <a:latin typeface="微软雅黑" panose="020B0503020204020204" pitchFamily="34" charset="-122"/>
                <a:ea typeface="微软雅黑" panose="020B0503020204020204" pitchFamily="34" charset="-122"/>
              </a:rPr>
              <a:t>石家庄店作为有璟阁外阜第一家与耀莱成龙国际影城合作的门店，具有十分特殊的战略意义。</a:t>
            </a:r>
            <a:endParaRPr lang="zh-CN" altLang="en-US" sz="1400" b="1" dirty="0">
              <a:solidFill>
                <a:srgbClr val="805C33"/>
              </a:solidFill>
              <a:latin typeface="微软雅黑" panose="020B0503020204020204" pitchFamily="34" charset="-122"/>
              <a:ea typeface="微软雅黑" panose="020B0503020204020204" pitchFamily="34" charset="-122"/>
            </a:endParaRPr>
          </a:p>
        </p:txBody>
      </p:sp>
      <p:pic>
        <p:nvPicPr>
          <p:cNvPr id="7170" name="Picture 2"/>
          <p:cNvPicPr>
            <a:picLocks noChangeAspect="1" noChangeArrowheads="1"/>
          </p:cNvPicPr>
          <p:nvPr/>
        </p:nvPicPr>
        <p:blipFill>
          <a:blip r:embed="rId2"/>
          <a:srcRect/>
          <a:stretch>
            <a:fillRect/>
          </a:stretch>
        </p:blipFill>
        <p:spPr bwMode="auto">
          <a:xfrm>
            <a:off x="3175" y="1131775"/>
            <a:ext cx="9144000" cy="35831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1000"/>
                                        <p:tgtEl>
                                          <p:spTgt spid="6"/>
                                        </p:tgtEl>
                                      </p:cBhvr>
                                    </p:animEffect>
                                  </p:childTnLst>
                                </p:cTn>
                              </p:par>
                              <p:par>
                                <p:cTn id="13" presetID="9"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1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1000"/>
                                        <p:tgtEl>
                                          <p:spTgt spid="9"/>
                                        </p:tgtEl>
                                      </p:cBhvr>
                                    </p:animEffect>
                                  </p:childTnLst>
                                </p:cTn>
                              </p:par>
                              <p:par>
                                <p:cTn id="21" presetID="9"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2114550" y="363538"/>
            <a:ext cx="4983163" cy="45345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lnSpc>
                <a:spcPct val="130000"/>
              </a:lnSpc>
              <a:defRPr/>
            </a:pP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对外迈出第一步 </a:t>
            </a:r>
            <a:r>
              <a:rPr lang="en-US" altLang="zh-CN"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有璟阁</a:t>
            </a:r>
            <a:r>
              <a:rPr lang="zh-CN" altLang="en-US"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南京水游城店</a:t>
            </a:r>
            <a:r>
              <a:rPr lang="en-US" altLang="zh-CN" sz="2000" b="1" i="1" dirty="0" smtClean="0">
                <a:solidFill>
                  <a:srgbClr val="61302C"/>
                </a:solidFill>
                <a:latin typeface="微软雅黑" panose="020B0503020204020204" pitchFamily="34" charset="-122"/>
                <a:ea typeface="微软雅黑" panose="020B0503020204020204" pitchFamily="34" charset="-122"/>
                <a:cs typeface="微软雅黑" panose="020B0503020204020204" pitchFamily="34" charset="-122"/>
              </a:rPr>
              <a:t>(9)</a:t>
            </a:r>
            <a:endParaRPr lang="zh-CN" altLang="en-US" sz="3600" b="1" i="1" dirty="0">
              <a:solidFill>
                <a:srgbClr val="61302C"/>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7890" name="图片 4"/>
          <p:cNvPicPr>
            <a:picLocks noChangeAspect="1"/>
          </p:cNvPicPr>
          <p:nvPr/>
        </p:nvPicPr>
        <p:blipFill>
          <a:blip r:embed="rId1"/>
          <a:srcRect/>
          <a:stretch>
            <a:fillRect/>
          </a:stretch>
        </p:blipFill>
        <p:spPr bwMode="auto">
          <a:xfrm>
            <a:off x="82550" y="46038"/>
            <a:ext cx="868363" cy="1106487"/>
          </a:xfrm>
          <a:prstGeom prst="rect">
            <a:avLst/>
          </a:prstGeom>
          <a:noFill/>
          <a:ln w="9525">
            <a:noFill/>
            <a:miter lim="800000"/>
            <a:headEnd/>
            <a:tailEnd/>
          </a:ln>
        </p:spPr>
      </p:pic>
      <p:sp>
        <p:nvSpPr>
          <p:cNvPr id="7" name="矩形 6"/>
          <p:cNvSpPr>
            <a:spLocks noChangeArrowheads="1"/>
          </p:cNvSpPr>
          <p:nvPr/>
        </p:nvSpPr>
        <p:spPr bwMode="auto">
          <a:xfrm>
            <a:off x="3168650" y="4549775"/>
            <a:ext cx="5845175" cy="1212850"/>
          </a:xfrm>
          <a:prstGeom prst="rect">
            <a:avLst/>
          </a:prstGeom>
          <a:noFill/>
          <a:ln w="9525">
            <a:noFill/>
            <a:miter lim="800000"/>
          </a:ln>
        </p:spPr>
        <p:txBody>
          <a:bodyPr/>
          <a:lstStyle/>
          <a:p>
            <a:pPr>
              <a:lnSpc>
                <a:spcPct val="133000"/>
              </a:lnSpc>
            </a:pPr>
            <a:endParaRPr lang="en-US" altLang="zh-CN"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zh-CN" b="1" dirty="0" smtClean="0">
                <a:solidFill>
                  <a:srgbClr val="613F2C"/>
                </a:solidFill>
                <a:latin typeface="微软雅黑" panose="020B0503020204020204" pitchFamily="34" charset="-122"/>
                <a:ea typeface="微软雅黑" panose="020B0503020204020204" pitchFamily="34" charset="-122"/>
              </a:rPr>
              <a:t>   2016</a:t>
            </a:r>
            <a:r>
              <a:rPr lang="zh-CN" altLang="en-US" b="1" dirty="0" smtClean="0">
                <a:solidFill>
                  <a:srgbClr val="613F2C"/>
                </a:solidFill>
                <a:latin typeface="微软雅黑" panose="020B0503020204020204" pitchFamily="34" charset="-122"/>
                <a:ea typeface="微软雅黑" panose="020B0503020204020204" pitchFamily="34" charset="-122"/>
              </a:rPr>
              <a:t>年</a:t>
            </a:r>
            <a:r>
              <a:rPr lang="en-US" altLang="zh-CN" b="1" dirty="0" smtClean="0">
                <a:solidFill>
                  <a:srgbClr val="613F2C"/>
                </a:solidFill>
                <a:latin typeface="微软雅黑" panose="020B0503020204020204" pitchFamily="34" charset="-122"/>
                <a:ea typeface="微软雅黑" panose="020B0503020204020204" pitchFamily="34" charset="-122"/>
              </a:rPr>
              <a:t>11</a:t>
            </a:r>
            <a:r>
              <a:rPr lang="zh-CN" altLang="en-US" b="1" dirty="0" smtClean="0">
                <a:solidFill>
                  <a:srgbClr val="613F2C"/>
                </a:solidFill>
                <a:latin typeface="微软雅黑" panose="020B0503020204020204" pitchFamily="34" charset="-122"/>
                <a:ea typeface="微软雅黑" panose="020B0503020204020204" pitchFamily="34" charset="-122"/>
              </a:rPr>
              <a:t>月，有</a:t>
            </a:r>
            <a:r>
              <a:rPr lang="zh-CN" altLang="en-US" b="1" dirty="0">
                <a:solidFill>
                  <a:srgbClr val="613F2C"/>
                </a:solidFill>
                <a:latin typeface="微软雅黑" panose="020B0503020204020204" pitchFamily="34" charset="-122"/>
                <a:ea typeface="微软雅黑" panose="020B0503020204020204" pitchFamily="34" charset="-122"/>
              </a:rPr>
              <a:t>璟阁</a:t>
            </a:r>
            <a:r>
              <a:rPr lang="zh-CN" altLang="en-US" b="1" dirty="0" smtClean="0">
                <a:solidFill>
                  <a:srgbClr val="613F2C"/>
                </a:solidFill>
                <a:latin typeface="微软雅黑" panose="020B0503020204020204" pitchFamily="34" charset="-122"/>
                <a:ea typeface="微软雅黑" panose="020B0503020204020204" pitchFamily="34" charset="-122"/>
              </a:rPr>
              <a:t>南京水游城店</a:t>
            </a:r>
            <a:endParaRPr lang="zh-CN" altLang="en-US"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endParaRPr lang="zh-CN" altLang="en-US" b="1" dirty="0" smtClean="0">
              <a:solidFill>
                <a:srgbClr val="613F2C"/>
              </a:solidFill>
              <a:latin typeface="微软雅黑" panose="020B0503020204020204" pitchFamily="34" charset="-122"/>
              <a:ea typeface="微软雅黑" panose="020B0503020204020204" pitchFamily="34" charset="-122"/>
            </a:endParaRPr>
          </a:p>
        </p:txBody>
      </p:sp>
      <p:sp>
        <p:nvSpPr>
          <p:cNvPr id="3" name="矩形 7"/>
          <p:cNvSpPr>
            <a:spLocks noChangeArrowheads="1"/>
          </p:cNvSpPr>
          <p:nvPr/>
        </p:nvSpPr>
        <p:spPr bwMode="auto">
          <a:xfrm>
            <a:off x="187325" y="4734719"/>
            <a:ext cx="2820988" cy="344488"/>
          </a:xfrm>
          <a:prstGeom prst="rect">
            <a:avLst/>
          </a:prstGeom>
          <a:noFill/>
          <a:ln w="9525">
            <a:noFill/>
            <a:miter lim="800000"/>
          </a:ln>
        </p:spPr>
        <p:txBody>
          <a:bodyPr>
            <a:spAutoFit/>
          </a:bodyPr>
          <a:lstStyle/>
          <a:p>
            <a:pPr>
              <a:lnSpc>
                <a:spcPct val="130000"/>
              </a:lnSpc>
            </a:pPr>
            <a:r>
              <a:rPr lang="zh-CN" altLang="en-US" sz="1400" b="1" dirty="0">
                <a:solidFill>
                  <a:srgbClr val="61302C"/>
                </a:solidFill>
                <a:latin typeface="微软雅黑" panose="020B0503020204020204" pitchFamily="34" charset="-122"/>
                <a:ea typeface="微软雅黑" panose="020B0503020204020204" pitchFamily="34" charset="-122"/>
              </a:rPr>
              <a:t>对外发展，有璟阁第一站。</a:t>
            </a:r>
            <a:endParaRPr lang="zh-CN" altLang="en-US" sz="1400" b="1" dirty="0">
              <a:solidFill>
                <a:srgbClr val="61302C"/>
              </a:solidFill>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2"/>
          <a:srcRect/>
          <a:stretch>
            <a:fillRect/>
          </a:stretch>
        </p:blipFill>
        <p:spPr bwMode="auto">
          <a:xfrm>
            <a:off x="2124075" y="903287"/>
            <a:ext cx="4983163" cy="373721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1000"/>
                                        <p:tgtEl>
                                          <p:spTgt spid="7"/>
                                        </p:tgtEl>
                                      </p:cBhvr>
                                    </p:animEffect>
                                  </p:childTnLst>
                                </p:cTn>
                              </p:par>
                              <p:par>
                                <p:cTn id="13" presetID="9"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8" name="图片 4"/>
          <p:cNvPicPr>
            <a:picLocks noChangeAspect="1"/>
          </p:cNvPicPr>
          <p:nvPr/>
        </p:nvPicPr>
        <p:blipFill>
          <a:blip r:embed="rId1"/>
          <a:srcRect/>
          <a:stretch>
            <a:fillRect/>
          </a:stretch>
        </p:blipFill>
        <p:spPr bwMode="auto">
          <a:xfrm>
            <a:off x="82550" y="46038"/>
            <a:ext cx="868363" cy="1106487"/>
          </a:xfrm>
          <a:prstGeom prst="rect">
            <a:avLst/>
          </a:prstGeom>
          <a:noFill/>
          <a:ln w="9525">
            <a:noFill/>
            <a:miter lim="800000"/>
            <a:headEnd/>
            <a:tailEnd/>
          </a:ln>
        </p:spPr>
      </p:pic>
      <p:sp>
        <p:nvSpPr>
          <p:cNvPr id="64519" name="Text Box 7"/>
          <p:cNvSpPr txBox="1">
            <a:spLocks noChangeArrowheads="1"/>
          </p:cNvSpPr>
          <p:nvPr/>
        </p:nvSpPr>
        <p:spPr bwMode="auto">
          <a:xfrm>
            <a:off x="1905000" y="266700"/>
            <a:ext cx="5197475" cy="400110"/>
          </a:xfrm>
          <a:prstGeom prst="rect">
            <a:avLst/>
          </a:prstGeom>
          <a:noFill/>
          <a:ln w="38100">
            <a:noFill/>
            <a:miter lim="800000"/>
          </a:ln>
          <a:effectLst/>
        </p:spPr>
        <p:txBody>
          <a:bodyPr wrap="square">
            <a:spAutoFit/>
          </a:bodyPr>
          <a:lstStyle/>
          <a:p>
            <a:pPr algn="ctr" defTabSz="914400"/>
            <a:r>
              <a:rPr lang="zh-CN" altLang="en-US" sz="2000" b="1" i="1" dirty="0"/>
              <a:t>山城港餐新军 </a:t>
            </a:r>
            <a:r>
              <a:rPr lang="en-US" altLang="zh-CN" sz="2000" b="1" i="1" dirty="0"/>
              <a:t>– </a:t>
            </a:r>
            <a:r>
              <a:rPr lang="zh-CN" altLang="en-US" sz="2000" b="1" i="1" dirty="0"/>
              <a:t>有璟阁重庆星光</a:t>
            </a:r>
            <a:r>
              <a:rPr lang="en-US" altLang="zh-CN" sz="2000" b="1" i="1" dirty="0"/>
              <a:t>68</a:t>
            </a:r>
            <a:r>
              <a:rPr lang="zh-CN" altLang="en-US" sz="2000" b="1" i="1" dirty="0" smtClean="0"/>
              <a:t>店</a:t>
            </a:r>
            <a:r>
              <a:rPr lang="en-US" altLang="zh-CN" sz="2000" b="1" i="1" dirty="0" smtClean="0"/>
              <a:t>(10)</a:t>
            </a:r>
            <a:endParaRPr lang="zh-CN" altLang="en-US" sz="2000" b="1" i="1" dirty="0"/>
          </a:p>
        </p:txBody>
      </p:sp>
      <p:sp>
        <p:nvSpPr>
          <p:cNvPr id="7" name="矩形 6"/>
          <p:cNvSpPr>
            <a:spLocks noChangeArrowheads="1"/>
          </p:cNvSpPr>
          <p:nvPr/>
        </p:nvSpPr>
        <p:spPr bwMode="auto">
          <a:xfrm>
            <a:off x="3168650" y="4418013"/>
            <a:ext cx="5845175" cy="1212850"/>
          </a:xfrm>
          <a:prstGeom prst="rect">
            <a:avLst/>
          </a:prstGeom>
          <a:noFill/>
          <a:ln w="9525">
            <a:noFill/>
            <a:miter lim="800000"/>
          </a:ln>
        </p:spPr>
        <p:txBody>
          <a:bodyPr/>
          <a:lstStyle/>
          <a:p>
            <a:pPr>
              <a:lnSpc>
                <a:spcPct val="133000"/>
              </a:lnSpc>
            </a:pPr>
            <a:r>
              <a:rPr lang="zh-CN" altLang="en-US" b="1" dirty="0" smtClean="0">
                <a:solidFill>
                  <a:srgbClr val="613F2C"/>
                </a:solidFill>
                <a:latin typeface="微软雅黑" panose="020B0503020204020204" pitchFamily="34" charset="-122"/>
                <a:ea typeface="微软雅黑" panose="020B0503020204020204" pitchFamily="34" charset="-122"/>
              </a:rPr>
              <a:t>           </a:t>
            </a:r>
            <a:endParaRPr lang="en-US" altLang="zh-CN"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zh-CN" b="1" dirty="0" smtClean="0">
                <a:solidFill>
                  <a:srgbClr val="613F2C"/>
                </a:solidFill>
                <a:latin typeface="微软雅黑" panose="020B0503020204020204" pitchFamily="34" charset="-122"/>
                <a:ea typeface="微软雅黑" panose="020B0503020204020204" pitchFamily="34" charset="-122"/>
              </a:rPr>
              <a:t>       2016</a:t>
            </a:r>
            <a:r>
              <a:rPr lang="zh-CN" altLang="en-US" b="1" dirty="0" smtClean="0">
                <a:solidFill>
                  <a:srgbClr val="613F2C"/>
                </a:solidFill>
                <a:latin typeface="微软雅黑" panose="020B0503020204020204" pitchFamily="34" charset="-122"/>
                <a:ea typeface="微软雅黑" panose="020B0503020204020204" pitchFamily="34" charset="-122"/>
              </a:rPr>
              <a:t>年</a:t>
            </a:r>
            <a:r>
              <a:rPr lang="en-US" altLang="zh-CN" b="1" dirty="0" smtClean="0">
                <a:solidFill>
                  <a:srgbClr val="613F2C"/>
                </a:solidFill>
                <a:latin typeface="微软雅黑" panose="020B0503020204020204" pitchFamily="34" charset="-122"/>
                <a:ea typeface="微软雅黑" panose="020B0503020204020204" pitchFamily="34" charset="-122"/>
              </a:rPr>
              <a:t>12</a:t>
            </a:r>
            <a:r>
              <a:rPr lang="zh-CN" altLang="en-US" b="1" dirty="0" smtClean="0">
                <a:solidFill>
                  <a:srgbClr val="613F2C"/>
                </a:solidFill>
                <a:latin typeface="微软雅黑" panose="020B0503020204020204" pitchFamily="34" charset="-122"/>
                <a:ea typeface="微软雅黑" panose="020B0503020204020204" pitchFamily="34" charset="-122"/>
              </a:rPr>
              <a:t>月，有</a:t>
            </a:r>
            <a:r>
              <a:rPr lang="zh-CN" altLang="en-US" b="1" dirty="0">
                <a:solidFill>
                  <a:srgbClr val="613F2C"/>
                </a:solidFill>
                <a:latin typeface="微软雅黑" panose="020B0503020204020204" pitchFamily="34" charset="-122"/>
                <a:ea typeface="微软雅黑" panose="020B0503020204020204" pitchFamily="34" charset="-122"/>
              </a:rPr>
              <a:t>璟阁重庆星光</a:t>
            </a:r>
            <a:r>
              <a:rPr lang="en-US" altLang="zh-CN" b="1" dirty="0">
                <a:solidFill>
                  <a:srgbClr val="613F2C"/>
                </a:solidFill>
                <a:latin typeface="微软雅黑" panose="020B0503020204020204" pitchFamily="34" charset="-122"/>
                <a:ea typeface="微软雅黑" panose="020B0503020204020204" pitchFamily="34" charset="-122"/>
              </a:rPr>
              <a:t>68</a:t>
            </a:r>
            <a:r>
              <a:rPr lang="zh-CN" altLang="en-US" b="1" dirty="0" smtClean="0">
                <a:solidFill>
                  <a:srgbClr val="613F2C"/>
                </a:solidFill>
                <a:latin typeface="微软雅黑" panose="020B0503020204020204" pitchFamily="34" charset="-122"/>
                <a:ea typeface="微软雅黑" panose="020B0503020204020204" pitchFamily="34" charset="-122"/>
              </a:rPr>
              <a:t>店</a:t>
            </a:r>
            <a:endParaRPr lang="en-US" altLang="zh-CN" b="1" dirty="0">
              <a:solidFill>
                <a:srgbClr val="613F2C"/>
              </a:solidFill>
              <a:latin typeface="微软雅黑" panose="020B0503020204020204" pitchFamily="34" charset="-122"/>
              <a:ea typeface="微软雅黑" panose="020B0503020204020204" pitchFamily="34" charset="-122"/>
            </a:endParaRPr>
          </a:p>
        </p:txBody>
      </p:sp>
      <p:sp>
        <p:nvSpPr>
          <p:cNvPr id="8" name="矩形 7"/>
          <p:cNvSpPr>
            <a:spLocks noChangeArrowheads="1"/>
          </p:cNvSpPr>
          <p:nvPr/>
        </p:nvSpPr>
        <p:spPr bwMode="auto">
          <a:xfrm>
            <a:off x="187325" y="4686300"/>
            <a:ext cx="2820988" cy="644525"/>
          </a:xfrm>
          <a:prstGeom prst="rect">
            <a:avLst/>
          </a:prstGeom>
          <a:noFill/>
          <a:ln w="9525">
            <a:noFill/>
            <a:miter lim="800000"/>
          </a:ln>
        </p:spPr>
        <p:txBody>
          <a:bodyPr>
            <a:spAutoFit/>
          </a:bodyPr>
          <a:lstStyle/>
          <a:p>
            <a:pPr>
              <a:lnSpc>
                <a:spcPct val="130000"/>
              </a:lnSpc>
            </a:pPr>
            <a:r>
              <a:rPr lang="zh-CN" altLang="en-US" sz="1400" b="1">
                <a:solidFill>
                  <a:srgbClr val="61302C"/>
                </a:solidFill>
                <a:latin typeface="微软雅黑" panose="020B0503020204020204" pitchFamily="34" charset="-122"/>
                <a:ea typeface="微软雅黑" panose="020B0503020204020204" pitchFamily="34" charset="-122"/>
              </a:rPr>
              <a:t>为耿直的山城人民提供融合港餐风味，巴适！</a:t>
            </a:r>
            <a:endParaRPr lang="zh-CN" altLang="en-US" sz="1400" b="1">
              <a:solidFill>
                <a:srgbClr val="61302C"/>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2"/>
          <a:srcRect/>
          <a:stretch>
            <a:fillRect/>
          </a:stretch>
        </p:blipFill>
        <p:spPr bwMode="auto">
          <a:xfrm>
            <a:off x="1474787" y="907802"/>
            <a:ext cx="5945188" cy="351021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90500" y="841375"/>
            <a:ext cx="8751888" cy="3735388"/>
          </a:xfrm>
          <a:prstGeom prst="rect">
            <a:avLst/>
          </a:prstGeom>
          <a:noFill/>
          <a:ln w="9525">
            <a:noFill/>
            <a:miter lim="800000"/>
          </a:ln>
        </p:spPr>
        <p:txBody>
          <a:bodyPr/>
          <a:lstStyle/>
          <a:p>
            <a:pPr algn="ctr">
              <a:lnSpc>
                <a:spcPct val="154000"/>
              </a:lnSpc>
            </a:pPr>
            <a:endParaRPr lang="ko-KR" altLang="en-US" sz="1600" b="1"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p:txBody>
      </p:sp>
      <p:sp>
        <p:nvSpPr>
          <p:cNvPr id="16387" name="TextBox 3"/>
          <p:cNvSpPr txBox="1">
            <a:spLocks noChangeArrowheads="1"/>
          </p:cNvSpPr>
          <p:nvPr/>
        </p:nvSpPr>
        <p:spPr bwMode="auto">
          <a:xfrm>
            <a:off x="5648325" y="180975"/>
            <a:ext cx="460375" cy="471488"/>
          </a:xfrm>
          <a:prstGeom prst="rect">
            <a:avLst/>
          </a:prstGeom>
          <a:noFill/>
          <a:ln w="9525">
            <a:noFill/>
            <a:miter lim="800000"/>
          </a:ln>
        </p:spPr>
        <p:txBody>
          <a:bodyPr vert="eaVert">
            <a:spAutoFit/>
          </a:bodyPr>
          <a:lstStyle/>
          <a:p>
            <a:endParaRPr lang="zh-CN" altLang="en-US"/>
          </a:p>
        </p:txBody>
      </p:sp>
      <p:pic>
        <p:nvPicPr>
          <p:cNvPr id="16388"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grpSp>
        <p:nvGrpSpPr>
          <p:cNvPr id="2" name="Group 5"/>
          <p:cNvGrpSpPr/>
          <p:nvPr/>
        </p:nvGrpSpPr>
        <p:grpSpPr bwMode="auto">
          <a:xfrm>
            <a:off x="1908175" y="652463"/>
            <a:ext cx="5184775" cy="1249362"/>
            <a:chOff x="1202" y="799"/>
            <a:chExt cx="3266" cy="787"/>
          </a:xfrm>
        </p:grpSpPr>
        <p:sp>
          <p:nvSpPr>
            <p:cNvPr id="7" name="AutoShape 5"/>
            <p:cNvSpPr>
              <a:spLocks noChangeArrowheads="1"/>
            </p:cNvSpPr>
            <p:nvPr/>
          </p:nvSpPr>
          <p:spPr bwMode="gray">
            <a:xfrm>
              <a:off x="1465" y="936"/>
              <a:ext cx="3003" cy="524"/>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8" name="AutoShape 6"/>
            <p:cNvSpPr>
              <a:spLocks noChangeArrowheads="1"/>
            </p:cNvSpPr>
            <p:nvPr/>
          </p:nvSpPr>
          <p:spPr bwMode="gray">
            <a:xfrm>
              <a:off x="1202" y="799"/>
              <a:ext cx="474" cy="787"/>
            </a:xfrm>
            <a:prstGeom prst="diamond">
              <a:avLst/>
            </a:prstGeom>
            <a:solidFill>
              <a:schemeClr val="accent2"/>
            </a:solidFill>
            <a:ln w="25400" algn="ctr">
              <a:solidFill>
                <a:schemeClr val="bg1"/>
              </a:solidFill>
              <a:miter lim="800000"/>
            </a:ln>
          </p:spPr>
          <p:txBody>
            <a:bodyPr wrap="none" anchor="ctr"/>
            <a:lstStyle/>
            <a:p>
              <a:pPr algn="l"/>
              <a:endParaRPr lang="zh-CN" altLang="en-US" sz="1800" b="0"/>
            </a:p>
          </p:txBody>
        </p:sp>
        <p:sp>
          <p:nvSpPr>
            <p:cNvPr id="9" name="Text Box 7"/>
            <p:cNvSpPr txBox="1">
              <a:spLocks noChangeArrowheads="1"/>
            </p:cNvSpPr>
            <p:nvPr/>
          </p:nvSpPr>
          <p:spPr bwMode="gray">
            <a:xfrm>
              <a:off x="1701" y="1026"/>
              <a:ext cx="2585"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简介</a:t>
              </a:r>
              <a:endParaRPr lang="zh-CN" altLang="en-US" sz="2400" dirty="0">
                <a:solidFill>
                  <a:srgbClr val="000000"/>
                </a:solidFill>
              </a:endParaRPr>
            </a:p>
          </p:txBody>
        </p:sp>
        <p:sp>
          <p:nvSpPr>
            <p:cNvPr id="11" name="Text Box 8"/>
            <p:cNvSpPr txBox="1">
              <a:spLocks noChangeArrowheads="1"/>
            </p:cNvSpPr>
            <p:nvPr/>
          </p:nvSpPr>
          <p:spPr bwMode="gray">
            <a:xfrm>
              <a:off x="1300" y="981"/>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1</a:t>
              </a:r>
              <a:endParaRPr lang="en-US" altLang="zh-CN" sz="3200" b="0">
                <a:solidFill>
                  <a:schemeClr val="bg1"/>
                </a:solidFill>
              </a:endParaRPr>
            </a:p>
          </p:txBody>
        </p:sp>
      </p:grpSp>
      <p:grpSp>
        <p:nvGrpSpPr>
          <p:cNvPr id="3" name="Group 10"/>
          <p:cNvGrpSpPr/>
          <p:nvPr/>
        </p:nvGrpSpPr>
        <p:grpSpPr bwMode="auto">
          <a:xfrm>
            <a:off x="1908175" y="1876425"/>
            <a:ext cx="5256213" cy="1223963"/>
            <a:chOff x="1202" y="1570"/>
            <a:chExt cx="3311" cy="771"/>
          </a:xfrm>
        </p:grpSpPr>
        <p:sp>
          <p:nvSpPr>
            <p:cNvPr id="13" name="AutoShape 10"/>
            <p:cNvSpPr>
              <a:spLocks noChangeArrowheads="1"/>
            </p:cNvSpPr>
            <p:nvPr/>
          </p:nvSpPr>
          <p:spPr bwMode="gray">
            <a:xfrm>
              <a:off x="1469" y="1704"/>
              <a:ext cx="3044" cy="514"/>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4" name="AutoShape 11"/>
            <p:cNvSpPr>
              <a:spLocks noChangeArrowheads="1"/>
            </p:cNvSpPr>
            <p:nvPr/>
          </p:nvSpPr>
          <p:spPr bwMode="gray">
            <a:xfrm>
              <a:off x="1202" y="1570"/>
              <a:ext cx="481" cy="771"/>
            </a:xfrm>
            <a:prstGeom prst="diamond">
              <a:avLst/>
            </a:prstGeom>
            <a:solidFill>
              <a:schemeClr val="accent1"/>
            </a:solidFill>
            <a:ln w="25400" algn="ctr">
              <a:solidFill>
                <a:schemeClr val="bg1"/>
              </a:solidFill>
              <a:miter lim="800000"/>
            </a:ln>
          </p:spPr>
          <p:txBody>
            <a:bodyPr wrap="none" anchor="ctr"/>
            <a:lstStyle/>
            <a:p>
              <a:pPr algn="l"/>
              <a:endParaRPr lang="zh-CN" altLang="en-US" sz="1800" b="0"/>
            </a:p>
          </p:txBody>
        </p:sp>
        <p:sp>
          <p:nvSpPr>
            <p:cNvPr id="15" name="Text Box 12"/>
            <p:cNvSpPr txBox="1">
              <a:spLocks noChangeArrowheads="1"/>
            </p:cNvSpPr>
            <p:nvPr/>
          </p:nvSpPr>
          <p:spPr bwMode="gray">
            <a:xfrm>
              <a:off x="1655" y="1797"/>
              <a:ext cx="2566"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文化</a:t>
              </a:r>
              <a:endParaRPr lang="zh-CN" altLang="en-US" sz="2400" dirty="0">
                <a:solidFill>
                  <a:srgbClr val="000000"/>
                </a:solidFill>
              </a:endParaRPr>
            </a:p>
          </p:txBody>
        </p:sp>
        <p:sp>
          <p:nvSpPr>
            <p:cNvPr id="16" name="Text Box 13"/>
            <p:cNvSpPr txBox="1">
              <a:spLocks noChangeArrowheads="1"/>
            </p:cNvSpPr>
            <p:nvPr/>
          </p:nvSpPr>
          <p:spPr bwMode="gray">
            <a:xfrm>
              <a:off x="1284" y="1752"/>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2</a:t>
              </a:r>
              <a:endParaRPr lang="en-US" altLang="zh-CN" sz="3200" b="0">
                <a:solidFill>
                  <a:schemeClr val="bg1"/>
                </a:solidFill>
              </a:endParaRPr>
            </a:p>
          </p:txBody>
        </p:sp>
      </p:grpSp>
      <p:grpSp>
        <p:nvGrpSpPr>
          <p:cNvPr id="4" name="Group 15"/>
          <p:cNvGrpSpPr/>
          <p:nvPr/>
        </p:nvGrpSpPr>
        <p:grpSpPr bwMode="auto">
          <a:xfrm>
            <a:off x="1908175" y="3100388"/>
            <a:ext cx="5256213" cy="1223962"/>
            <a:chOff x="1202" y="2341"/>
            <a:chExt cx="3311" cy="771"/>
          </a:xfrm>
        </p:grpSpPr>
        <p:sp>
          <p:nvSpPr>
            <p:cNvPr id="18" name="AutoShape 15"/>
            <p:cNvSpPr>
              <a:spLocks noChangeArrowheads="1"/>
            </p:cNvSpPr>
            <p:nvPr/>
          </p:nvSpPr>
          <p:spPr bwMode="gray">
            <a:xfrm>
              <a:off x="1468" y="2471"/>
              <a:ext cx="3045" cy="515"/>
            </a:xfrm>
            <a:prstGeom prst="roundRect">
              <a:avLst>
                <a:gd name="adj" fmla="val 16667"/>
              </a:avLst>
            </a:prstGeom>
            <a:gradFill rotWithShape="1">
              <a:gsLst>
                <a:gs pos="0">
                  <a:schemeClr val="hlink"/>
                </a:gs>
                <a:gs pos="50000">
                  <a:schemeClr val="hlink">
                    <a:gamma/>
                    <a:tint val="21176"/>
                    <a:invGamma/>
                  </a:schemeClr>
                </a:gs>
                <a:gs pos="100000">
                  <a:schemeClr va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9" name="AutoShape 16"/>
            <p:cNvSpPr>
              <a:spLocks noChangeArrowheads="1"/>
            </p:cNvSpPr>
            <p:nvPr/>
          </p:nvSpPr>
          <p:spPr bwMode="gray">
            <a:xfrm>
              <a:off x="1202" y="2341"/>
              <a:ext cx="481" cy="771"/>
            </a:xfrm>
            <a:prstGeom prst="diamond">
              <a:avLst/>
            </a:prstGeom>
            <a:solidFill>
              <a:schemeClr val="hlink"/>
            </a:solidFill>
            <a:ln w="25400" algn="ctr">
              <a:solidFill>
                <a:schemeClr val="bg1"/>
              </a:solidFill>
              <a:miter lim="800000"/>
            </a:ln>
          </p:spPr>
          <p:txBody>
            <a:bodyPr wrap="none" anchor="ctr"/>
            <a:lstStyle/>
            <a:p>
              <a:pPr algn="l"/>
              <a:endParaRPr lang="zh-CN" altLang="en-US" sz="1800" b="0"/>
            </a:p>
          </p:txBody>
        </p:sp>
        <p:sp>
          <p:nvSpPr>
            <p:cNvPr id="20" name="Text Box 17"/>
            <p:cNvSpPr txBox="1">
              <a:spLocks noChangeArrowheads="1"/>
            </p:cNvSpPr>
            <p:nvPr/>
          </p:nvSpPr>
          <p:spPr bwMode="gray">
            <a:xfrm>
              <a:off x="1610" y="2568"/>
              <a:ext cx="2858"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员工</a:t>
              </a:r>
              <a:r>
                <a:rPr lang="zh-CN" altLang="en-US" sz="2400" dirty="0">
                  <a:solidFill>
                    <a:srgbClr val="000000"/>
                  </a:solidFill>
                </a:rPr>
                <a:t>职业发展</a:t>
              </a:r>
              <a:endParaRPr lang="zh-CN" altLang="en-US" sz="2400" dirty="0">
                <a:solidFill>
                  <a:srgbClr val="000000"/>
                </a:solidFill>
              </a:endParaRPr>
            </a:p>
          </p:txBody>
        </p:sp>
        <p:sp>
          <p:nvSpPr>
            <p:cNvPr id="21" name="Text Box 18"/>
            <p:cNvSpPr txBox="1">
              <a:spLocks noChangeArrowheads="1"/>
            </p:cNvSpPr>
            <p:nvPr/>
          </p:nvSpPr>
          <p:spPr bwMode="gray">
            <a:xfrm>
              <a:off x="1303" y="2559"/>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3</a:t>
              </a:r>
              <a:endParaRPr lang="en-US" altLang="zh-CN" sz="3200" b="0">
                <a:solidFill>
                  <a:schemeClr val="bg1"/>
                </a:solidFill>
              </a:endParaRPr>
            </a:p>
          </p:txBody>
        </p:sp>
      </p:grpSp>
      <p:grpSp>
        <p:nvGrpSpPr>
          <p:cNvPr id="6" name="Group 20"/>
          <p:cNvGrpSpPr/>
          <p:nvPr/>
        </p:nvGrpSpPr>
        <p:grpSpPr bwMode="auto">
          <a:xfrm>
            <a:off x="1908175" y="4325938"/>
            <a:ext cx="5327650" cy="1223962"/>
            <a:chOff x="1202" y="3113"/>
            <a:chExt cx="3356" cy="817"/>
          </a:xfrm>
        </p:grpSpPr>
        <p:sp>
          <p:nvSpPr>
            <p:cNvPr id="23" name="AutoShape 20"/>
            <p:cNvSpPr>
              <a:spLocks noChangeArrowheads="1"/>
            </p:cNvSpPr>
            <p:nvPr/>
          </p:nvSpPr>
          <p:spPr bwMode="gray">
            <a:xfrm>
              <a:off x="1473" y="3255"/>
              <a:ext cx="3085" cy="545"/>
            </a:xfrm>
            <a:prstGeom prst="roundRect">
              <a:avLst>
                <a:gd name="adj" fmla="val 16667"/>
              </a:avLst>
            </a:prstGeom>
            <a:gradFill rotWithShape="1">
              <a:gsLst>
                <a:gs pos="0">
                  <a:schemeClr val="folHlink"/>
                </a:gs>
                <a:gs pos="50000">
                  <a:schemeClr val="folHlink">
                    <a:gamma/>
                    <a:tint val="21176"/>
                    <a:invGamma/>
                  </a:schemeClr>
                </a:gs>
                <a:gs pos="100000">
                  <a:schemeClr val="fo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24" name="AutoShape 21"/>
            <p:cNvSpPr>
              <a:spLocks noChangeArrowheads="1"/>
            </p:cNvSpPr>
            <p:nvPr/>
          </p:nvSpPr>
          <p:spPr bwMode="gray">
            <a:xfrm>
              <a:off x="1202" y="3113"/>
              <a:ext cx="487" cy="817"/>
            </a:xfrm>
            <a:prstGeom prst="diamond">
              <a:avLst/>
            </a:prstGeom>
            <a:solidFill>
              <a:schemeClr val="folHlink"/>
            </a:solidFill>
            <a:ln w="25400" algn="ctr">
              <a:solidFill>
                <a:schemeClr val="bg1"/>
              </a:solidFill>
              <a:miter lim="800000"/>
            </a:ln>
          </p:spPr>
          <p:txBody>
            <a:bodyPr wrap="none" anchor="ctr"/>
            <a:lstStyle/>
            <a:p>
              <a:pPr algn="l"/>
              <a:endParaRPr lang="zh-CN" altLang="en-US" sz="1800" b="0"/>
            </a:p>
          </p:txBody>
        </p:sp>
        <p:sp>
          <p:nvSpPr>
            <p:cNvPr id="25" name="Text Box 22"/>
            <p:cNvSpPr txBox="1">
              <a:spLocks noChangeArrowheads="1"/>
            </p:cNvSpPr>
            <p:nvPr/>
          </p:nvSpPr>
          <p:spPr bwMode="gray">
            <a:xfrm>
              <a:off x="1655" y="3339"/>
              <a:ext cx="2697" cy="30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薪资</a:t>
              </a:r>
              <a:r>
                <a:rPr lang="zh-CN" altLang="en-US" sz="2400" dirty="0">
                  <a:solidFill>
                    <a:srgbClr val="000000"/>
                  </a:solidFill>
                </a:rPr>
                <a:t>福利</a:t>
              </a:r>
              <a:endParaRPr lang="zh-CN" altLang="en-US" sz="2400" dirty="0">
                <a:solidFill>
                  <a:srgbClr val="000000"/>
                </a:solidFill>
              </a:endParaRPr>
            </a:p>
          </p:txBody>
        </p:sp>
        <p:sp>
          <p:nvSpPr>
            <p:cNvPr id="26" name="Text Box 23"/>
            <p:cNvSpPr txBox="1">
              <a:spLocks noChangeArrowheads="1"/>
            </p:cNvSpPr>
            <p:nvPr/>
          </p:nvSpPr>
          <p:spPr bwMode="gray">
            <a:xfrm>
              <a:off x="1307" y="3292"/>
              <a:ext cx="258" cy="387"/>
            </a:xfrm>
            <a:prstGeom prst="rect">
              <a:avLst/>
            </a:prstGeom>
            <a:noFill/>
            <a:ln w="9525" algn="ctr">
              <a:noFill/>
              <a:miter lim="800000"/>
            </a:ln>
          </p:spPr>
          <p:txBody>
            <a:bodyPr wrap="none">
              <a:spAutoFit/>
            </a:bodyPr>
            <a:lstStyle/>
            <a:p>
              <a:pPr eaLnBrk="0" hangingPunct="0"/>
              <a:r>
                <a:rPr lang="en-US" altLang="zh-CN" sz="3200" b="0">
                  <a:solidFill>
                    <a:schemeClr val="bg1"/>
                  </a:solidFill>
                </a:rPr>
                <a:t>4</a:t>
              </a:r>
              <a:endParaRPr lang="en-US" altLang="zh-CN" sz="3200" b="0">
                <a:solidFill>
                  <a:schemeClr val="bg1"/>
                </a:solidFill>
              </a:endParaRPr>
            </a:p>
          </p:txBody>
        </p:sp>
      </p:grpSp>
      <p:sp>
        <p:nvSpPr>
          <p:cNvPr id="27" name="AutoShape 25"/>
          <p:cNvSpPr>
            <a:spLocks noChangeArrowheads="1"/>
          </p:cNvSpPr>
          <p:nvPr/>
        </p:nvSpPr>
        <p:spPr bwMode="auto">
          <a:xfrm>
            <a:off x="7369176" y="2208213"/>
            <a:ext cx="976313" cy="485775"/>
          </a:xfrm>
          <a:prstGeom prst="leftArrow">
            <a:avLst>
              <a:gd name="adj1" fmla="val 50000"/>
              <a:gd name="adj2" fmla="val 50245"/>
            </a:avLst>
          </a:prstGeom>
          <a:solidFill>
            <a:srgbClr val="00FF00"/>
          </a:solidFill>
          <a:ln w="9525">
            <a:noFill/>
            <a:miter lim="800000"/>
          </a:ln>
          <a:effectLst>
            <a:prstShdw prst="shdw17" dist="17961" dir="2700000">
              <a:srgbClr val="009900"/>
            </a:prstShdw>
          </a:effectLst>
        </p:spPr>
        <p:txBody>
          <a:bodyPr wrap="none" anchor="ctr"/>
          <a:lstStyle/>
          <a:p>
            <a:endParaRPr lang="zh-CN" altLang="en-US" sz="1800" b="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1000"/>
                                        <p:tgtEl>
                                          <p:spTgt spid="2"/>
                                        </p:tgtEl>
                                      </p:cBhvr>
                                    </p:animEffect>
                                  </p:childTnLst>
                                </p:cTn>
                              </p:par>
                              <p:par>
                                <p:cTn id="13" presetID="5" presetClass="entr" presetSubtype="1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1000"/>
                                        <p:tgtEl>
                                          <p:spTgt spid="3"/>
                                        </p:tgtEl>
                                      </p:cBhvr>
                                    </p:animEffect>
                                  </p:childTnLst>
                                </p:cTn>
                              </p:par>
                              <p:par>
                                <p:cTn id="16" presetID="5" presetClass="entr" presetSubtype="1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1000"/>
                                        <p:tgtEl>
                                          <p:spTgt spid="4"/>
                                        </p:tgtEl>
                                      </p:cBhvr>
                                    </p:animEffect>
                                  </p:childTnLst>
                                </p:cTn>
                              </p:par>
                              <p:par>
                                <p:cTn id="19" presetID="5"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alphaModFix amt="19000"/>
            <a:lum/>
          </a:blip>
          <a:srcRect/>
          <a:stretch>
            <a:fillRect l="-9000" r="-9000"/>
          </a:stretch>
        </a:blipFill>
        <a:effectLst/>
      </p:bgPr>
    </p:bg>
    <p:spTree>
      <p:nvGrpSpPr>
        <p:cNvPr id="1" name=""/>
        <p:cNvGrpSpPr/>
        <p:nvPr/>
      </p:nvGrpSpPr>
      <p:grpSpPr>
        <a:xfrm>
          <a:off x="0" y="0"/>
          <a:ext cx="0" cy="0"/>
          <a:chOff x="0" y="0"/>
          <a:chExt cx="0" cy="0"/>
        </a:xfrm>
      </p:grpSpPr>
      <p:pic>
        <p:nvPicPr>
          <p:cNvPr id="41987" name="图片 2"/>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
        <p:nvSpPr>
          <p:cNvPr id="4" name="TextBox 3"/>
          <p:cNvSpPr txBox="1"/>
          <p:nvPr/>
        </p:nvSpPr>
        <p:spPr>
          <a:xfrm>
            <a:off x="2943226" y="371475"/>
            <a:ext cx="2476499" cy="646331"/>
          </a:xfrm>
          <a:prstGeom prst="rect">
            <a:avLst/>
          </a:prstGeom>
          <a:noFill/>
          <a:ln cmpd="sng">
            <a:no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3600" b="1" dirty="0" smtClean="0">
                <a:solidFill>
                  <a:schemeClr val="tx1"/>
                </a:solidFill>
                <a:latin typeface="宋体" panose="02010600030101010101" pitchFamily="2" charset="-122"/>
                <a:ea typeface="宋体" panose="02010600030101010101" pitchFamily="2" charset="-122"/>
              </a:rPr>
              <a:t> 经营理念</a:t>
            </a:r>
            <a:endParaRPr lang="zh-CN" altLang="en-US" sz="3600" b="1" dirty="0">
              <a:solidFill>
                <a:schemeClr val="tx1"/>
              </a:solidFill>
              <a:latin typeface="宋体" panose="02010600030101010101" pitchFamily="2" charset="-122"/>
              <a:ea typeface="宋体" panose="02010600030101010101" pitchFamily="2" charset="-122"/>
            </a:endParaRPr>
          </a:p>
        </p:txBody>
      </p:sp>
      <p:sp>
        <p:nvSpPr>
          <p:cNvPr id="6" name="矩形 5"/>
          <p:cNvSpPr/>
          <p:nvPr/>
        </p:nvSpPr>
        <p:spPr>
          <a:xfrm>
            <a:off x="2686050" y="2038350"/>
            <a:ext cx="3552825" cy="2554545"/>
          </a:xfrm>
          <a:prstGeom prst="rect">
            <a:avLst/>
          </a:prstGeom>
        </p:spPr>
        <p:txBody>
          <a:bodyPr wrap="square">
            <a:spAutoFit/>
          </a:bodyPr>
          <a:lstStyle/>
          <a:p>
            <a:r>
              <a:rPr lang="zh-CN" altLang="en-US" sz="6000" b="1" dirty="0" smtClean="0">
                <a:solidFill>
                  <a:srgbClr val="00B050"/>
                </a:solidFill>
              </a:rPr>
              <a:t>快乐工作</a:t>
            </a:r>
            <a:endParaRPr lang="en-US" altLang="zh-CN" sz="6000" b="1" dirty="0" smtClean="0">
              <a:solidFill>
                <a:srgbClr val="00B050"/>
              </a:solidFill>
            </a:endParaRPr>
          </a:p>
          <a:p>
            <a:r>
              <a:rPr lang="zh-CN" altLang="en-US" sz="4000" b="1" dirty="0" smtClean="0"/>
              <a:t> </a:t>
            </a:r>
            <a:endParaRPr lang="en-US" altLang="zh-CN" sz="4000" b="1" dirty="0" smtClean="0"/>
          </a:p>
          <a:p>
            <a:r>
              <a:rPr lang="zh-CN" altLang="en-US" sz="6000" b="1" dirty="0" smtClean="0">
                <a:solidFill>
                  <a:srgbClr val="00B050"/>
                </a:solidFill>
              </a:rPr>
              <a:t>享受生活</a:t>
            </a:r>
            <a:endParaRPr lang="zh-CN" altLang="en-US" sz="6000" b="1" dirty="0">
              <a:solidFill>
                <a:srgbClr val="00B05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90500" y="841375"/>
            <a:ext cx="8751888" cy="3735388"/>
          </a:xfrm>
          <a:prstGeom prst="rect">
            <a:avLst/>
          </a:prstGeom>
          <a:noFill/>
          <a:ln w="9525">
            <a:noFill/>
            <a:miter lim="800000"/>
          </a:ln>
        </p:spPr>
        <p:txBody>
          <a:bodyPr/>
          <a:lstStyle/>
          <a:p>
            <a:pPr algn="ctr">
              <a:lnSpc>
                <a:spcPct val="154000"/>
              </a:lnSpc>
            </a:pPr>
            <a:endParaRPr lang="ko-KR" altLang="en-US" sz="1600" b="1"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p:txBody>
      </p:sp>
      <p:sp>
        <p:nvSpPr>
          <p:cNvPr id="16387" name="TextBox 3"/>
          <p:cNvSpPr txBox="1">
            <a:spLocks noChangeArrowheads="1"/>
          </p:cNvSpPr>
          <p:nvPr/>
        </p:nvSpPr>
        <p:spPr bwMode="auto">
          <a:xfrm>
            <a:off x="5648325" y="180975"/>
            <a:ext cx="460375" cy="471488"/>
          </a:xfrm>
          <a:prstGeom prst="rect">
            <a:avLst/>
          </a:prstGeom>
          <a:noFill/>
          <a:ln w="9525">
            <a:noFill/>
            <a:miter lim="800000"/>
          </a:ln>
        </p:spPr>
        <p:txBody>
          <a:bodyPr vert="eaVert">
            <a:spAutoFit/>
          </a:bodyPr>
          <a:lstStyle/>
          <a:p>
            <a:endParaRPr lang="zh-CN" altLang="en-US"/>
          </a:p>
        </p:txBody>
      </p:sp>
      <p:pic>
        <p:nvPicPr>
          <p:cNvPr id="16388"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grpSp>
        <p:nvGrpSpPr>
          <p:cNvPr id="6" name="Group 5"/>
          <p:cNvGrpSpPr/>
          <p:nvPr/>
        </p:nvGrpSpPr>
        <p:grpSpPr bwMode="auto">
          <a:xfrm>
            <a:off x="1908175" y="660718"/>
            <a:ext cx="5184775" cy="1249362"/>
            <a:chOff x="1202" y="799"/>
            <a:chExt cx="3266" cy="787"/>
          </a:xfrm>
        </p:grpSpPr>
        <p:sp>
          <p:nvSpPr>
            <p:cNvPr id="7" name="AutoShape 5"/>
            <p:cNvSpPr>
              <a:spLocks noChangeArrowheads="1"/>
            </p:cNvSpPr>
            <p:nvPr/>
          </p:nvSpPr>
          <p:spPr bwMode="gray">
            <a:xfrm>
              <a:off x="1465" y="936"/>
              <a:ext cx="3003" cy="524"/>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8" name="AutoShape 6"/>
            <p:cNvSpPr>
              <a:spLocks noChangeArrowheads="1"/>
            </p:cNvSpPr>
            <p:nvPr/>
          </p:nvSpPr>
          <p:spPr bwMode="gray">
            <a:xfrm>
              <a:off x="1202" y="799"/>
              <a:ext cx="474" cy="787"/>
            </a:xfrm>
            <a:prstGeom prst="diamond">
              <a:avLst/>
            </a:prstGeom>
            <a:solidFill>
              <a:schemeClr val="accent2"/>
            </a:solidFill>
            <a:ln w="25400" algn="ctr">
              <a:solidFill>
                <a:schemeClr val="bg1"/>
              </a:solidFill>
              <a:miter lim="800000"/>
            </a:ln>
          </p:spPr>
          <p:txBody>
            <a:bodyPr wrap="none" anchor="ctr"/>
            <a:lstStyle/>
            <a:p>
              <a:pPr algn="l"/>
              <a:endParaRPr lang="zh-CN" altLang="en-US" sz="1800" b="0"/>
            </a:p>
          </p:txBody>
        </p:sp>
        <p:sp>
          <p:nvSpPr>
            <p:cNvPr id="9" name="Text Box 7"/>
            <p:cNvSpPr txBox="1">
              <a:spLocks noChangeArrowheads="1"/>
            </p:cNvSpPr>
            <p:nvPr/>
          </p:nvSpPr>
          <p:spPr bwMode="gray">
            <a:xfrm>
              <a:off x="1701" y="1026"/>
              <a:ext cx="2585"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简介</a:t>
              </a:r>
              <a:endParaRPr lang="zh-CN" altLang="en-US" sz="2400" dirty="0">
                <a:solidFill>
                  <a:srgbClr val="000000"/>
                </a:solidFill>
              </a:endParaRPr>
            </a:p>
          </p:txBody>
        </p:sp>
        <p:sp>
          <p:nvSpPr>
            <p:cNvPr id="11" name="Text Box 8"/>
            <p:cNvSpPr txBox="1">
              <a:spLocks noChangeArrowheads="1"/>
            </p:cNvSpPr>
            <p:nvPr/>
          </p:nvSpPr>
          <p:spPr bwMode="gray">
            <a:xfrm>
              <a:off x="1300" y="981"/>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1</a:t>
              </a:r>
              <a:endParaRPr lang="en-US" altLang="zh-CN" sz="3200" b="0">
                <a:solidFill>
                  <a:schemeClr val="bg1"/>
                </a:solidFill>
              </a:endParaRPr>
            </a:p>
          </p:txBody>
        </p:sp>
      </p:grpSp>
      <p:grpSp>
        <p:nvGrpSpPr>
          <p:cNvPr id="12" name="Group 10"/>
          <p:cNvGrpSpPr/>
          <p:nvPr/>
        </p:nvGrpSpPr>
        <p:grpSpPr bwMode="auto">
          <a:xfrm>
            <a:off x="1908175" y="1876425"/>
            <a:ext cx="5256213" cy="1223963"/>
            <a:chOff x="1202" y="1570"/>
            <a:chExt cx="3311" cy="771"/>
          </a:xfrm>
        </p:grpSpPr>
        <p:sp>
          <p:nvSpPr>
            <p:cNvPr id="13" name="AutoShape 10"/>
            <p:cNvSpPr>
              <a:spLocks noChangeArrowheads="1"/>
            </p:cNvSpPr>
            <p:nvPr/>
          </p:nvSpPr>
          <p:spPr bwMode="gray">
            <a:xfrm>
              <a:off x="1469" y="1704"/>
              <a:ext cx="3044" cy="514"/>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4" name="AutoShape 11"/>
            <p:cNvSpPr>
              <a:spLocks noChangeArrowheads="1"/>
            </p:cNvSpPr>
            <p:nvPr/>
          </p:nvSpPr>
          <p:spPr bwMode="gray">
            <a:xfrm>
              <a:off x="1202" y="1570"/>
              <a:ext cx="481" cy="771"/>
            </a:xfrm>
            <a:prstGeom prst="diamond">
              <a:avLst/>
            </a:prstGeom>
            <a:solidFill>
              <a:schemeClr val="accent1"/>
            </a:solidFill>
            <a:ln w="25400" algn="ctr">
              <a:solidFill>
                <a:schemeClr val="bg1"/>
              </a:solidFill>
              <a:miter lim="800000"/>
            </a:ln>
          </p:spPr>
          <p:txBody>
            <a:bodyPr wrap="none" anchor="ctr"/>
            <a:lstStyle/>
            <a:p>
              <a:pPr algn="l"/>
              <a:endParaRPr lang="zh-CN" altLang="en-US" sz="1800" b="0"/>
            </a:p>
          </p:txBody>
        </p:sp>
        <p:sp>
          <p:nvSpPr>
            <p:cNvPr id="15" name="Text Box 12"/>
            <p:cNvSpPr txBox="1">
              <a:spLocks noChangeArrowheads="1"/>
            </p:cNvSpPr>
            <p:nvPr/>
          </p:nvSpPr>
          <p:spPr bwMode="gray">
            <a:xfrm>
              <a:off x="1655" y="1797"/>
              <a:ext cx="2566"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文化</a:t>
              </a:r>
              <a:endParaRPr lang="zh-CN" altLang="en-US" sz="2400" dirty="0">
                <a:solidFill>
                  <a:srgbClr val="000000"/>
                </a:solidFill>
              </a:endParaRPr>
            </a:p>
          </p:txBody>
        </p:sp>
        <p:sp>
          <p:nvSpPr>
            <p:cNvPr id="16" name="Text Box 13"/>
            <p:cNvSpPr txBox="1">
              <a:spLocks noChangeArrowheads="1"/>
            </p:cNvSpPr>
            <p:nvPr/>
          </p:nvSpPr>
          <p:spPr bwMode="gray">
            <a:xfrm>
              <a:off x="1284" y="1752"/>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2</a:t>
              </a:r>
              <a:endParaRPr lang="en-US" altLang="zh-CN" sz="3200" b="0">
                <a:solidFill>
                  <a:schemeClr val="bg1"/>
                </a:solidFill>
              </a:endParaRPr>
            </a:p>
          </p:txBody>
        </p:sp>
      </p:grpSp>
      <p:grpSp>
        <p:nvGrpSpPr>
          <p:cNvPr id="17" name="Group 15"/>
          <p:cNvGrpSpPr/>
          <p:nvPr/>
        </p:nvGrpSpPr>
        <p:grpSpPr bwMode="auto">
          <a:xfrm>
            <a:off x="1908175" y="3100388"/>
            <a:ext cx="5256213" cy="1223962"/>
            <a:chOff x="1202" y="2341"/>
            <a:chExt cx="3311" cy="771"/>
          </a:xfrm>
        </p:grpSpPr>
        <p:sp>
          <p:nvSpPr>
            <p:cNvPr id="18" name="AutoShape 15"/>
            <p:cNvSpPr>
              <a:spLocks noChangeArrowheads="1"/>
            </p:cNvSpPr>
            <p:nvPr/>
          </p:nvSpPr>
          <p:spPr bwMode="gray">
            <a:xfrm>
              <a:off x="1468" y="2471"/>
              <a:ext cx="3045" cy="515"/>
            </a:xfrm>
            <a:prstGeom prst="roundRect">
              <a:avLst>
                <a:gd name="adj" fmla="val 16667"/>
              </a:avLst>
            </a:prstGeom>
            <a:gradFill rotWithShape="1">
              <a:gsLst>
                <a:gs pos="0">
                  <a:schemeClr val="hlink"/>
                </a:gs>
                <a:gs pos="50000">
                  <a:schemeClr val="hlink">
                    <a:gamma/>
                    <a:tint val="21176"/>
                    <a:invGamma/>
                  </a:schemeClr>
                </a:gs>
                <a:gs pos="100000">
                  <a:schemeClr va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9" name="AutoShape 16"/>
            <p:cNvSpPr>
              <a:spLocks noChangeArrowheads="1"/>
            </p:cNvSpPr>
            <p:nvPr/>
          </p:nvSpPr>
          <p:spPr bwMode="gray">
            <a:xfrm>
              <a:off x="1202" y="2341"/>
              <a:ext cx="481" cy="771"/>
            </a:xfrm>
            <a:prstGeom prst="diamond">
              <a:avLst/>
            </a:prstGeom>
            <a:solidFill>
              <a:schemeClr val="hlink"/>
            </a:solidFill>
            <a:ln w="25400" algn="ctr">
              <a:solidFill>
                <a:schemeClr val="bg1"/>
              </a:solidFill>
              <a:miter lim="800000"/>
            </a:ln>
          </p:spPr>
          <p:txBody>
            <a:bodyPr wrap="none" anchor="ctr"/>
            <a:lstStyle/>
            <a:p>
              <a:pPr algn="l"/>
              <a:endParaRPr lang="zh-CN" altLang="en-US" sz="1800" b="0"/>
            </a:p>
          </p:txBody>
        </p:sp>
        <p:sp>
          <p:nvSpPr>
            <p:cNvPr id="20" name="Text Box 17"/>
            <p:cNvSpPr txBox="1">
              <a:spLocks noChangeArrowheads="1"/>
            </p:cNvSpPr>
            <p:nvPr/>
          </p:nvSpPr>
          <p:spPr bwMode="gray">
            <a:xfrm>
              <a:off x="1610" y="2568"/>
              <a:ext cx="2858"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员工</a:t>
              </a:r>
              <a:r>
                <a:rPr lang="zh-CN" altLang="en-US" sz="2400" dirty="0">
                  <a:solidFill>
                    <a:srgbClr val="000000"/>
                  </a:solidFill>
                </a:rPr>
                <a:t>职业发展</a:t>
              </a:r>
              <a:endParaRPr lang="zh-CN" altLang="en-US" sz="2400" dirty="0">
                <a:solidFill>
                  <a:srgbClr val="000000"/>
                </a:solidFill>
              </a:endParaRPr>
            </a:p>
          </p:txBody>
        </p:sp>
        <p:sp>
          <p:nvSpPr>
            <p:cNvPr id="21" name="Text Box 18"/>
            <p:cNvSpPr txBox="1">
              <a:spLocks noChangeArrowheads="1"/>
            </p:cNvSpPr>
            <p:nvPr/>
          </p:nvSpPr>
          <p:spPr bwMode="gray">
            <a:xfrm>
              <a:off x="1303" y="2559"/>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3</a:t>
              </a:r>
              <a:endParaRPr lang="en-US" altLang="zh-CN" sz="3200" b="0">
                <a:solidFill>
                  <a:schemeClr val="bg1"/>
                </a:solidFill>
              </a:endParaRPr>
            </a:p>
          </p:txBody>
        </p:sp>
      </p:grpSp>
      <p:grpSp>
        <p:nvGrpSpPr>
          <p:cNvPr id="22" name="Group 20"/>
          <p:cNvGrpSpPr/>
          <p:nvPr/>
        </p:nvGrpSpPr>
        <p:grpSpPr bwMode="auto">
          <a:xfrm>
            <a:off x="1908175" y="4325938"/>
            <a:ext cx="5327650" cy="1223962"/>
            <a:chOff x="1202" y="3113"/>
            <a:chExt cx="3356" cy="817"/>
          </a:xfrm>
        </p:grpSpPr>
        <p:sp>
          <p:nvSpPr>
            <p:cNvPr id="23" name="AutoShape 20"/>
            <p:cNvSpPr>
              <a:spLocks noChangeArrowheads="1"/>
            </p:cNvSpPr>
            <p:nvPr/>
          </p:nvSpPr>
          <p:spPr bwMode="gray">
            <a:xfrm>
              <a:off x="1473" y="3255"/>
              <a:ext cx="3085" cy="545"/>
            </a:xfrm>
            <a:prstGeom prst="roundRect">
              <a:avLst>
                <a:gd name="adj" fmla="val 16667"/>
              </a:avLst>
            </a:prstGeom>
            <a:gradFill rotWithShape="1">
              <a:gsLst>
                <a:gs pos="0">
                  <a:schemeClr val="folHlink"/>
                </a:gs>
                <a:gs pos="50000">
                  <a:schemeClr val="folHlink">
                    <a:gamma/>
                    <a:tint val="21176"/>
                    <a:invGamma/>
                  </a:schemeClr>
                </a:gs>
                <a:gs pos="100000">
                  <a:schemeClr val="fo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24" name="AutoShape 21"/>
            <p:cNvSpPr>
              <a:spLocks noChangeArrowheads="1"/>
            </p:cNvSpPr>
            <p:nvPr/>
          </p:nvSpPr>
          <p:spPr bwMode="gray">
            <a:xfrm>
              <a:off x="1202" y="3113"/>
              <a:ext cx="487" cy="817"/>
            </a:xfrm>
            <a:prstGeom prst="diamond">
              <a:avLst/>
            </a:prstGeom>
            <a:solidFill>
              <a:schemeClr val="folHlink"/>
            </a:solidFill>
            <a:ln w="25400" algn="ctr">
              <a:solidFill>
                <a:schemeClr val="bg1"/>
              </a:solidFill>
              <a:miter lim="800000"/>
            </a:ln>
          </p:spPr>
          <p:txBody>
            <a:bodyPr wrap="none" anchor="ctr"/>
            <a:lstStyle/>
            <a:p>
              <a:pPr algn="l"/>
              <a:endParaRPr lang="zh-CN" altLang="en-US" sz="1800" b="0"/>
            </a:p>
          </p:txBody>
        </p:sp>
        <p:sp>
          <p:nvSpPr>
            <p:cNvPr id="25" name="Text Box 22"/>
            <p:cNvSpPr txBox="1">
              <a:spLocks noChangeArrowheads="1"/>
            </p:cNvSpPr>
            <p:nvPr/>
          </p:nvSpPr>
          <p:spPr bwMode="gray">
            <a:xfrm>
              <a:off x="1655" y="3339"/>
              <a:ext cx="2697" cy="30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薪资</a:t>
              </a:r>
              <a:r>
                <a:rPr lang="zh-CN" altLang="en-US" sz="2400" dirty="0">
                  <a:solidFill>
                    <a:srgbClr val="000000"/>
                  </a:solidFill>
                </a:rPr>
                <a:t>福利</a:t>
              </a:r>
              <a:endParaRPr lang="zh-CN" altLang="en-US" sz="2400" dirty="0">
                <a:solidFill>
                  <a:srgbClr val="000000"/>
                </a:solidFill>
              </a:endParaRPr>
            </a:p>
          </p:txBody>
        </p:sp>
        <p:sp>
          <p:nvSpPr>
            <p:cNvPr id="26" name="Text Box 23"/>
            <p:cNvSpPr txBox="1">
              <a:spLocks noChangeArrowheads="1"/>
            </p:cNvSpPr>
            <p:nvPr/>
          </p:nvSpPr>
          <p:spPr bwMode="gray">
            <a:xfrm>
              <a:off x="1307" y="3292"/>
              <a:ext cx="258" cy="387"/>
            </a:xfrm>
            <a:prstGeom prst="rect">
              <a:avLst/>
            </a:prstGeom>
            <a:noFill/>
            <a:ln w="9525" algn="ctr">
              <a:noFill/>
              <a:miter lim="800000"/>
            </a:ln>
          </p:spPr>
          <p:txBody>
            <a:bodyPr wrap="none">
              <a:spAutoFit/>
            </a:bodyPr>
            <a:lstStyle/>
            <a:p>
              <a:pPr eaLnBrk="0" hangingPunct="0"/>
              <a:r>
                <a:rPr lang="en-US" altLang="zh-CN" sz="3200" b="0">
                  <a:solidFill>
                    <a:schemeClr val="bg1"/>
                  </a:solidFill>
                </a:rPr>
                <a:t>4</a:t>
              </a:r>
              <a:endParaRPr lang="en-US" altLang="zh-CN" sz="3200" b="0">
                <a:solidFill>
                  <a:schemeClr val="bg1"/>
                </a:solidFill>
              </a:endParaRPr>
            </a:p>
          </p:txBody>
        </p:sp>
      </p:grpSp>
      <p:sp>
        <p:nvSpPr>
          <p:cNvPr id="27" name="AutoShape 25"/>
          <p:cNvSpPr>
            <a:spLocks noChangeArrowheads="1"/>
          </p:cNvSpPr>
          <p:nvPr/>
        </p:nvSpPr>
        <p:spPr bwMode="auto">
          <a:xfrm>
            <a:off x="7369176" y="941388"/>
            <a:ext cx="976313" cy="485775"/>
          </a:xfrm>
          <a:prstGeom prst="leftArrow">
            <a:avLst>
              <a:gd name="adj1" fmla="val 50000"/>
              <a:gd name="adj2" fmla="val 50245"/>
            </a:avLst>
          </a:prstGeom>
          <a:solidFill>
            <a:srgbClr val="00FF00"/>
          </a:solidFill>
          <a:ln w="9525">
            <a:noFill/>
            <a:miter lim="800000"/>
          </a:ln>
          <a:effectLst>
            <a:prstShdw prst="shdw17" dist="17961" dir="2700000">
              <a:srgbClr val="009900"/>
            </a:prstShdw>
          </a:effectLst>
        </p:spPr>
        <p:txBody>
          <a:bodyPr wrap="none" anchor="ctr"/>
          <a:lstStyle/>
          <a:p>
            <a:endParaRPr lang="zh-CN" altLang="en-US" sz="1800" b="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1000"/>
                                        <p:tgtEl>
                                          <p:spTgt spid="6"/>
                                        </p:tgtEl>
                                      </p:cBhvr>
                                    </p:animEffect>
                                  </p:childTnLst>
                                </p:cTn>
                              </p:par>
                              <p:par>
                                <p:cTn id="13" presetID="5" presetClass="entr" presetSubtype="1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heckerboard(across)">
                                      <p:cBhvr>
                                        <p:cTn id="15" dur="1000"/>
                                        <p:tgtEl>
                                          <p:spTgt spid="12"/>
                                        </p:tgtEl>
                                      </p:cBhvr>
                                    </p:animEffect>
                                  </p:childTnLst>
                                </p:cTn>
                              </p:par>
                              <p:par>
                                <p:cTn id="16" presetID="5" presetClass="entr" presetSubtype="1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checkerboard(across)">
                                      <p:cBhvr>
                                        <p:cTn id="18" dur="1000"/>
                                        <p:tgtEl>
                                          <p:spTgt spid="17"/>
                                        </p:tgtEl>
                                      </p:cBhvr>
                                    </p:animEffect>
                                  </p:childTnLst>
                                </p:cTn>
                              </p:par>
                              <p:par>
                                <p:cTn id="19" presetID="5" presetClass="entr" presetSubtype="1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checkerboard(across)">
                                      <p:cBhvr>
                                        <p:cTn id="21" dur="10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alphaModFix amt="19000"/>
            <a:lum/>
          </a:blip>
          <a:srcRect/>
          <a:stretch>
            <a:fillRect l="-9000" r="-9000"/>
          </a:stretch>
        </a:blipFill>
        <a:effectLst/>
      </p:bgPr>
    </p:bg>
    <p:spTree>
      <p:nvGrpSpPr>
        <p:cNvPr id="1" name=""/>
        <p:cNvGrpSpPr/>
        <p:nvPr/>
      </p:nvGrpSpPr>
      <p:grpSpPr>
        <a:xfrm>
          <a:off x="0" y="0"/>
          <a:ext cx="0" cy="0"/>
          <a:chOff x="0" y="0"/>
          <a:chExt cx="0" cy="0"/>
        </a:xfrm>
      </p:grpSpPr>
      <p:sp>
        <p:nvSpPr>
          <p:cNvPr id="5" name="TextBox 4"/>
          <p:cNvSpPr txBox="1"/>
          <p:nvPr/>
        </p:nvSpPr>
        <p:spPr>
          <a:xfrm>
            <a:off x="82551" y="1152525"/>
            <a:ext cx="8842374" cy="4801314"/>
          </a:xfrm>
          <a:prstGeom prst="rect">
            <a:avLst/>
          </a:prstGeom>
          <a:noFill/>
        </p:spPr>
        <p:txBody>
          <a:bodyPr wrap="square">
            <a:spAutoFit/>
          </a:bodyPr>
          <a:lstStyle/>
          <a:p>
            <a:pPr>
              <a:defRPr/>
            </a:pPr>
            <a:endParaRPr lang="en-US" altLang="zh-CN" sz="2400" b="1" dirty="0" smtClean="0">
              <a:solidFill>
                <a:schemeClr val="tx2">
                  <a:lumMod val="75000"/>
                </a:schemeClr>
              </a:solidFill>
              <a:latin typeface="+mj-ea"/>
              <a:ea typeface="+mj-ea"/>
            </a:endParaRPr>
          </a:p>
          <a:p>
            <a:pPr>
              <a:defRPr/>
            </a:pPr>
            <a:r>
              <a:rPr lang="zh-CN" altLang="en-US" sz="2400" b="1" dirty="0" smtClean="0">
                <a:solidFill>
                  <a:srgbClr val="00B050"/>
                </a:solidFill>
                <a:latin typeface="+mj-ea"/>
                <a:ea typeface="+mj-ea"/>
              </a:rPr>
              <a:t>第一大特色</a:t>
            </a:r>
            <a:r>
              <a:rPr lang="en-US" altLang="zh-CN" sz="2400" b="1" dirty="0" smtClean="0">
                <a:solidFill>
                  <a:srgbClr val="00B050"/>
                </a:solidFill>
                <a:latin typeface="+mj-ea"/>
                <a:ea typeface="+mj-ea"/>
              </a:rPr>
              <a:t>:</a:t>
            </a:r>
            <a:r>
              <a:rPr lang="zh-CN" altLang="en-US" sz="2400" b="1" dirty="0" smtClean="0">
                <a:solidFill>
                  <a:srgbClr val="00B050"/>
                </a:solidFill>
                <a:latin typeface="+mj-ea"/>
                <a:ea typeface="+mj-ea"/>
              </a:rPr>
              <a:t>主题 </a:t>
            </a:r>
            <a:r>
              <a:rPr lang="en-US" altLang="zh-CN" sz="2400" b="1" dirty="0" smtClean="0">
                <a:solidFill>
                  <a:schemeClr val="tx2">
                    <a:lumMod val="75000"/>
                  </a:schemeClr>
                </a:solidFill>
                <a:latin typeface="+mj-ea"/>
                <a:ea typeface="+mj-ea"/>
              </a:rPr>
              <a:t>&lt;</a:t>
            </a:r>
            <a:r>
              <a:rPr lang="zh-CN" altLang="en-US" sz="2400" dirty="0" smtClean="0">
                <a:solidFill>
                  <a:schemeClr val="tx2">
                    <a:lumMod val="75000"/>
                  </a:schemeClr>
                </a:solidFill>
                <a:latin typeface="+mj-ea"/>
                <a:ea typeface="+mj-ea"/>
              </a:rPr>
              <a:t>装潢既不拘泥于西餐厅的高雅、庄重，也不受限于中餐厅的复古、怀旧</a:t>
            </a:r>
            <a:r>
              <a:rPr lang="en-US" altLang="zh-CN" sz="2400" b="1" dirty="0" smtClean="0">
                <a:solidFill>
                  <a:schemeClr val="tx2">
                    <a:lumMod val="75000"/>
                  </a:schemeClr>
                </a:solidFill>
                <a:latin typeface="+mj-ea"/>
                <a:ea typeface="+mj-ea"/>
              </a:rPr>
              <a:t>&gt;</a:t>
            </a:r>
            <a:endParaRPr lang="en-US" altLang="zh-CN" sz="2400" b="1" dirty="0" smtClean="0">
              <a:solidFill>
                <a:schemeClr val="tx2">
                  <a:lumMod val="75000"/>
                </a:schemeClr>
              </a:solidFill>
              <a:latin typeface="+mj-ea"/>
              <a:ea typeface="+mj-ea"/>
            </a:endParaRPr>
          </a:p>
          <a:p>
            <a:pPr>
              <a:defRPr/>
            </a:pPr>
            <a:endParaRPr lang="en-US" altLang="zh-CN" sz="2400" b="1" dirty="0" smtClean="0">
              <a:solidFill>
                <a:schemeClr val="tx2">
                  <a:lumMod val="75000"/>
                </a:schemeClr>
              </a:solidFill>
              <a:latin typeface="+mj-ea"/>
              <a:ea typeface="+mj-ea"/>
            </a:endParaRPr>
          </a:p>
          <a:p>
            <a:pPr>
              <a:lnSpc>
                <a:spcPts val="2800"/>
              </a:lnSpc>
              <a:defRPr/>
            </a:pPr>
            <a:r>
              <a:rPr lang="zh-CN" altLang="en-US" sz="2400" b="1" dirty="0" smtClean="0">
                <a:solidFill>
                  <a:srgbClr val="00B050"/>
                </a:solidFill>
                <a:latin typeface="+mj-ea"/>
                <a:ea typeface="+mj-ea"/>
              </a:rPr>
              <a:t>第二</a:t>
            </a:r>
            <a:r>
              <a:rPr lang="zh-CN" altLang="en-US" sz="2400" b="1" dirty="0">
                <a:solidFill>
                  <a:srgbClr val="00B050"/>
                </a:solidFill>
                <a:latin typeface="+mj-ea"/>
                <a:ea typeface="+mj-ea"/>
              </a:rPr>
              <a:t>大</a:t>
            </a:r>
            <a:r>
              <a:rPr lang="zh-CN" altLang="en-US" sz="2400" b="1" dirty="0" smtClean="0">
                <a:solidFill>
                  <a:srgbClr val="00B050"/>
                </a:solidFill>
                <a:latin typeface="+mj-ea"/>
                <a:ea typeface="+mj-ea"/>
              </a:rPr>
              <a:t>特色</a:t>
            </a:r>
            <a:r>
              <a:rPr lang="en-US" altLang="zh-CN" sz="2400" b="1" dirty="0" smtClean="0">
                <a:solidFill>
                  <a:srgbClr val="00B050"/>
                </a:solidFill>
                <a:latin typeface="+mj-ea"/>
                <a:ea typeface="+mj-ea"/>
              </a:rPr>
              <a:t>:</a:t>
            </a:r>
            <a:r>
              <a:rPr lang="zh-CN" altLang="en-US" sz="2400" b="1" dirty="0" smtClean="0">
                <a:solidFill>
                  <a:srgbClr val="00B050"/>
                </a:solidFill>
                <a:latin typeface="+mj-ea"/>
                <a:ea typeface="+mj-ea"/>
              </a:rPr>
              <a:t>菜品中西结合</a:t>
            </a:r>
            <a:r>
              <a:rPr lang="zh-CN" altLang="en-US" sz="2400" b="1" dirty="0" smtClean="0">
                <a:solidFill>
                  <a:schemeClr val="tx2">
                    <a:lumMod val="75000"/>
                  </a:schemeClr>
                </a:solidFill>
                <a:latin typeface="+mj-ea"/>
                <a:ea typeface="+mj-ea"/>
              </a:rPr>
              <a:t> </a:t>
            </a:r>
            <a:r>
              <a:rPr lang="en-US" altLang="zh-CN" sz="2400" b="1" dirty="0" smtClean="0">
                <a:solidFill>
                  <a:schemeClr val="tx2">
                    <a:lumMod val="75000"/>
                  </a:schemeClr>
                </a:solidFill>
                <a:latin typeface="+mj-ea"/>
                <a:ea typeface="+mj-ea"/>
              </a:rPr>
              <a:t>&lt;</a:t>
            </a:r>
            <a:r>
              <a:rPr lang="zh-CN" altLang="en-US" sz="2400" dirty="0" smtClean="0">
                <a:solidFill>
                  <a:schemeClr val="tx2">
                    <a:lumMod val="75000"/>
                  </a:schemeClr>
                </a:solidFill>
                <a:latin typeface="+mj-ea"/>
                <a:ea typeface="+mj-ea"/>
              </a:rPr>
              <a:t>在</a:t>
            </a:r>
            <a:r>
              <a:rPr lang="zh-CN" altLang="en-US" sz="2400" dirty="0">
                <a:solidFill>
                  <a:schemeClr val="tx2">
                    <a:lumMod val="75000"/>
                  </a:schemeClr>
                </a:solidFill>
                <a:latin typeface="+mj-ea"/>
                <a:ea typeface="+mj-ea"/>
              </a:rPr>
              <a:t>这里你可以品尝地道的中式菜品，也可以享用丝毫</a:t>
            </a:r>
            <a:r>
              <a:rPr lang="zh-CN" altLang="en-US" sz="2400" dirty="0" smtClean="0">
                <a:solidFill>
                  <a:schemeClr val="tx2">
                    <a:lumMod val="75000"/>
                  </a:schemeClr>
                </a:solidFill>
                <a:latin typeface="+mj-ea"/>
                <a:ea typeface="+mj-ea"/>
              </a:rPr>
              <a:t>不逊色</a:t>
            </a:r>
            <a:r>
              <a:rPr lang="zh-CN" altLang="en-US" sz="2400" dirty="0">
                <a:solidFill>
                  <a:schemeClr val="tx2">
                    <a:lumMod val="75000"/>
                  </a:schemeClr>
                </a:solidFill>
                <a:latin typeface="+mj-ea"/>
                <a:ea typeface="+mj-ea"/>
              </a:rPr>
              <a:t>于顶级西餐厅的刀叉</a:t>
            </a:r>
            <a:r>
              <a:rPr lang="zh-CN" altLang="en-US" sz="2400" dirty="0" smtClean="0">
                <a:solidFill>
                  <a:schemeClr val="tx2">
                    <a:lumMod val="75000"/>
                  </a:schemeClr>
                </a:solidFill>
                <a:latin typeface="+mj-ea"/>
                <a:ea typeface="+mj-ea"/>
              </a:rPr>
              <a:t>美味</a:t>
            </a:r>
            <a:r>
              <a:rPr lang="en-US" altLang="zh-CN" sz="2400" b="1" dirty="0" smtClean="0">
                <a:solidFill>
                  <a:schemeClr val="tx2">
                    <a:lumMod val="75000"/>
                  </a:schemeClr>
                </a:solidFill>
                <a:latin typeface="+mj-ea"/>
                <a:ea typeface="+mj-ea"/>
              </a:rPr>
              <a:t>&gt;</a:t>
            </a:r>
            <a:endParaRPr lang="en-US" altLang="zh-CN" sz="2400" b="1" dirty="0" smtClean="0">
              <a:solidFill>
                <a:schemeClr val="tx2">
                  <a:lumMod val="75000"/>
                </a:schemeClr>
              </a:solidFill>
              <a:latin typeface="+mj-ea"/>
              <a:ea typeface="+mj-ea"/>
            </a:endParaRPr>
          </a:p>
          <a:p>
            <a:pPr>
              <a:lnSpc>
                <a:spcPts val="2800"/>
              </a:lnSpc>
              <a:defRPr/>
            </a:pPr>
            <a:endParaRPr lang="en-US" altLang="zh-CN" sz="2400" b="1" dirty="0" smtClean="0">
              <a:solidFill>
                <a:schemeClr val="tx2">
                  <a:lumMod val="75000"/>
                </a:schemeClr>
              </a:solidFill>
              <a:latin typeface="+mj-ea"/>
              <a:ea typeface="+mj-ea"/>
            </a:endParaRPr>
          </a:p>
          <a:p>
            <a:pPr>
              <a:lnSpc>
                <a:spcPts val="2800"/>
              </a:lnSpc>
              <a:defRPr/>
            </a:pPr>
            <a:r>
              <a:rPr lang="zh-CN" altLang="en-US" sz="2400" b="1" dirty="0" smtClean="0">
                <a:solidFill>
                  <a:srgbClr val="00B050"/>
                </a:solidFill>
                <a:latin typeface="+mj-ea"/>
                <a:ea typeface="+mj-ea"/>
              </a:rPr>
              <a:t>第三大特色</a:t>
            </a:r>
            <a:r>
              <a:rPr lang="en-US" altLang="zh-CN" sz="2400" b="1" dirty="0" smtClean="0">
                <a:solidFill>
                  <a:srgbClr val="00B050"/>
                </a:solidFill>
                <a:latin typeface="+mj-ea"/>
                <a:ea typeface="+mj-ea"/>
              </a:rPr>
              <a:t>:</a:t>
            </a:r>
            <a:r>
              <a:rPr lang="zh-CN" altLang="en-US" sz="2400" b="1" dirty="0" smtClean="0">
                <a:solidFill>
                  <a:srgbClr val="00B050"/>
                </a:solidFill>
                <a:latin typeface="+mj-ea"/>
                <a:ea typeface="+mj-ea"/>
              </a:rPr>
              <a:t>定价合理 </a:t>
            </a:r>
            <a:r>
              <a:rPr lang="en-US" altLang="zh-CN" sz="2400" b="1" dirty="0" smtClean="0">
                <a:solidFill>
                  <a:schemeClr val="tx2">
                    <a:lumMod val="75000"/>
                  </a:schemeClr>
                </a:solidFill>
                <a:latin typeface="+mj-ea"/>
                <a:ea typeface="+mj-ea"/>
              </a:rPr>
              <a:t>&lt;</a:t>
            </a:r>
            <a:r>
              <a:rPr lang="zh-CN" altLang="en-US" sz="2400" b="1" dirty="0" smtClean="0">
                <a:solidFill>
                  <a:schemeClr val="tx2">
                    <a:lumMod val="75000"/>
                  </a:schemeClr>
                </a:solidFill>
                <a:latin typeface="+mj-ea"/>
              </a:rPr>
              <a:t>人均定价不会让任何前来消费的顾客产生负担</a:t>
            </a:r>
            <a:r>
              <a:rPr lang="en-US" altLang="zh-CN" sz="2400" b="1" dirty="0" smtClean="0">
                <a:solidFill>
                  <a:schemeClr val="tx2">
                    <a:lumMod val="75000"/>
                  </a:schemeClr>
                </a:solidFill>
                <a:latin typeface="+mj-ea"/>
                <a:ea typeface="+mj-ea"/>
              </a:rPr>
              <a:t>&gt;</a:t>
            </a:r>
            <a:endParaRPr lang="en-US" altLang="zh-CN" sz="2400" b="1" dirty="0" smtClean="0">
              <a:solidFill>
                <a:schemeClr val="tx2">
                  <a:lumMod val="75000"/>
                </a:schemeClr>
              </a:solidFill>
              <a:latin typeface="+mj-ea"/>
              <a:ea typeface="+mj-ea"/>
            </a:endParaRPr>
          </a:p>
          <a:p>
            <a:pPr>
              <a:lnSpc>
                <a:spcPts val="2800"/>
              </a:lnSpc>
              <a:defRPr/>
            </a:pPr>
            <a:endParaRPr lang="en-US" altLang="zh-CN" sz="2400" b="1" dirty="0" smtClean="0">
              <a:solidFill>
                <a:schemeClr val="tx2">
                  <a:lumMod val="75000"/>
                </a:schemeClr>
              </a:solidFill>
              <a:latin typeface="+mj-ea"/>
              <a:ea typeface="+mj-ea"/>
            </a:endParaRPr>
          </a:p>
          <a:p>
            <a:pPr>
              <a:lnSpc>
                <a:spcPts val="2800"/>
              </a:lnSpc>
              <a:defRPr/>
            </a:pPr>
            <a:endParaRPr lang="en-US" altLang="zh-CN" sz="2400" b="1" dirty="0" smtClean="0">
              <a:solidFill>
                <a:schemeClr val="tx2">
                  <a:lumMod val="75000"/>
                </a:schemeClr>
              </a:solidFill>
              <a:latin typeface="+mj-ea"/>
              <a:ea typeface="+mj-ea"/>
            </a:endParaRPr>
          </a:p>
          <a:p>
            <a:pPr>
              <a:lnSpc>
                <a:spcPts val="2800"/>
              </a:lnSpc>
              <a:defRPr/>
            </a:pPr>
            <a:r>
              <a:rPr lang="en-US" altLang="zh-CN" sz="2400" b="1" dirty="0" smtClean="0">
                <a:solidFill>
                  <a:schemeClr val="tx2">
                    <a:lumMod val="75000"/>
                  </a:schemeClr>
                </a:solidFill>
                <a:latin typeface="+mj-ea"/>
                <a:ea typeface="+mj-ea"/>
              </a:rPr>
              <a:t> </a:t>
            </a:r>
            <a:endParaRPr lang="en-US" altLang="zh-CN" sz="2400" b="1" dirty="0">
              <a:solidFill>
                <a:schemeClr val="tx2">
                  <a:lumMod val="75000"/>
                </a:schemeClr>
              </a:solidFill>
              <a:latin typeface="+mj-ea"/>
              <a:ea typeface="+mj-ea"/>
            </a:endParaRPr>
          </a:p>
          <a:p>
            <a:pPr>
              <a:lnSpc>
                <a:spcPts val="2800"/>
              </a:lnSpc>
              <a:defRPr/>
            </a:pPr>
            <a:endParaRPr lang="zh-CN" altLang="en-US" b="1" dirty="0">
              <a:solidFill>
                <a:schemeClr val="tx2">
                  <a:lumMod val="75000"/>
                </a:schemeClr>
              </a:solidFill>
              <a:latin typeface="+mj-ea"/>
              <a:ea typeface="+mj-ea"/>
            </a:endParaRPr>
          </a:p>
        </p:txBody>
      </p:sp>
      <p:pic>
        <p:nvPicPr>
          <p:cNvPr id="41987" name="图片 2"/>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
        <p:nvSpPr>
          <p:cNvPr id="4" name="TextBox 3"/>
          <p:cNvSpPr txBox="1"/>
          <p:nvPr/>
        </p:nvSpPr>
        <p:spPr>
          <a:xfrm>
            <a:off x="2943226" y="168057"/>
            <a:ext cx="2476499" cy="646331"/>
          </a:xfrm>
          <a:prstGeom prst="rect">
            <a:avLst/>
          </a:prstGeom>
          <a:noFill/>
          <a:ln cmpd="sng">
            <a:no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3600" dirty="0" smtClean="0">
                <a:solidFill>
                  <a:schemeClr val="tx1"/>
                </a:solidFill>
                <a:latin typeface="宋体" panose="02010600030101010101" pitchFamily="2" charset="-122"/>
                <a:ea typeface="宋体" panose="02010600030101010101" pitchFamily="2" charset="-122"/>
              </a:rPr>
              <a:t>经营特色</a:t>
            </a:r>
            <a:endParaRPr lang="zh-CN" altLang="en-US" sz="36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alphaModFix amt="19000"/>
            <a:lum/>
          </a:blip>
          <a:srcRect/>
          <a:stretch>
            <a:fillRect l="-9000" r="-9000"/>
          </a:stretch>
        </a:blipFill>
        <a:effectLst/>
      </p:bgPr>
    </p:bg>
    <p:spTree>
      <p:nvGrpSpPr>
        <p:cNvPr id="1" name=""/>
        <p:cNvGrpSpPr/>
        <p:nvPr/>
      </p:nvGrpSpPr>
      <p:grpSpPr>
        <a:xfrm>
          <a:off x="0" y="0"/>
          <a:ext cx="0" cy="0"/>
          <a:chOff x="0" y="0"/>
          <a:chExt cx="0" cy="0"/>
        </a:xfrm>
      </p:grpSpPr>
      <p:sp>
        <p:nvSpPr>
          <p:cNvPr id="5" name="TextBox 4"/>
          <p:cNvSpPr txBox="1"/>
          <p:nvPr/>
        </p:nvSpPr>
        <p:spPr>
          <a:xfrm>
            <a:off x="381000" y="1543050"/>
            <a:ext cx="8029575" cy="3539430"/>
          </a:xfrm>
          <a:prstGeom prst="rect">
            <a:avLst/>
          </a:prstGeom>
          <a:noFill/>
        </p:spPr>
        <p:txBody>
          <a:bodyPr wrap="square">
            <a:spAutoFit/>
          </a:bodyPr>
          <a:lstStyle/>
          <a:p>
            <a:pPr>
              <a:defRPr/>
            </a:pPr>
            <a:endParaRPr lang="en-US" altLang="zh-CN" sz="2400" b="1" dirty="0" smtClean="0">
              <a:solidFill>
                <a:schemeClr val="tx2">
                  <a:lumMod val="75000"/>
                </a:schemeClr>
              </a:solidFill>
              <a:latin typeface="+mj-ea"/>
              <a:ea typeface="+mj-ea"/>
            </a:endParaRPr>
          </a:p>
          <a:p>
            <a:pPr>
              <a:defRPr/>
            </a:pPr>
            <a:r>
              <a:rPr lang="zh-CN" altLang="en-US" sz="4000" b="1" dirty="0" smtClean="0">
                <a:solidFill>
                  <a:srgbClr val="00B050"/>
                </a:solidFill>
              </a:rPr>
              <a:t>为顾客，创造美好的用餐体验；</a:t>
            </a:r>
            <a:endParaRPr lang="en-US" altLang="zh-CN" sz="4000" b="1" dirty="0" smtClean="0">
              <a:solidFill>
                <a:srgbClr val="00B050"/>
              </a:solidFill>
            </a:endParaRPr>
          </a:p>
          <a:p>
            <a:pPr>
              <a:defRPr/>
            </a:pPr>
            <a:endParaRPr lang="en-US" altLang="zh-CN" sz="4000" b="1" dirty="0" smtClean="0">
              <a:solidFill>
                <a:srgbClr val="00B050"/>
              </a:solidFill>
            </a:endParaRPr>
          </a:p>
          <a:p>
            <a:pPr>
              <a:defRPr/>
            </a:pPr>
            <a:r>
              <a:rPr lang="zh-CN" altLang="en-US" sz="4000" b="1" dirty="0" smtClean="0">
                <a:solidFill>
                  <a:srgbClr val="00B050"/>
                </a:solidFill>
              </a:rPr>
              <a:t>为员工，创造良好的晋升平台；</a:t>
            </a:r>
            <a:endParaRPr lang="en-US" altLang="zh-CN" sz="4000" b="1" dirty="0" smtClean="0">
              <a:solidFill>
                <a:srgbClr val="00B050"/>
              </a:solidFill>
            </a:endParaRPr>
          </a:p>
          <a:p>
            <a:pPr>
              <a:defRPr/>
            </a:pPr>
            <a:endParaRPr lang="en-US" altLang="zh-CN" sz="4000" b="1" dirty="0" smtClean="0">
              <a:solidFill>
                <a:srgbClr val="00B050"/>
              </a:solidFill>
            </a:endParaRPr>
          </a:p>
          <a:p>
            <a:pPr>
              <a:defRPr/>
            </a:pPr>
            <a:r>
              <a:rPr lang="zh-CN" altLang="en-US" sz="4000" b="1" dirty="0" smtClean="0">
                <a:solidFill>
                  <a:srgbClr val="00B050"/>
                </a:solidFill>
              </a:rPr>
              <a:t>为合作伙伴，创造高效的价值合作。</a:t>
            </a:r>
            <a:endParaRPr lang="zh-CN" altLang="en-US" sz="4000" b="1" dirty="0">
              <a:solidFill>
                <a:srgbClr val="00B050"/>
              </a:solidFill>
              <a:latin typeface="+mj-ea"/>
              <a:ea typeface="+mj-ea"/>
            </a:endParaRPr>
          </a:p>
        </p:txBody>
      </p:sp>
      <p:pic>
        <p:nvPicPr>
          <p:cNvPr id="41987" name="图片 2"/>
          <p:cNvPicPr>
            <a:picLocks noChangeAspect="1"/>
          </p:cNvPicPr>
          <p:nvPr/>
        </p:nvPicPr>
        <p:blipFill>
          <a:blip r:embed="rId2"/>
          <a:srcRect/>
          <a:stretch>
            <a:fillRect/>
          </a:stretch>
        </p:blipFill>
        <p:spPr bwMode="auto">
          <a:xfrm>
            <a:off x="82550" y="46038"/>
            <a:ext cx="868363" cy="1106487"/>
          </a:xfrm>
          <a:prstGeom prst="rect">
            <a:avLst/>
          </a:prstGeom>
          <a:noFill/>
          <a:ln w="9525">
            <a:noFill/>
            <a:miter lim="800000"/>
            <a:headEnd/>
            <a:tailEnd/>
          </a:ln>
        </p:spPr>
      </p:pic>
      <p:sp>
        <p:nvSpPr>
          <p:cNvPr id="4" name="TextBox 3"/>
          <p:cNvSpPr txBox="1"/>
          <p:nvPr/>
        </p:nvSpPr>
        <p:spPr>
          <a:xfrm>
            <a:off x="2943226" y="168057"/>
            <a:ext cx="2476499" cy="646331"/>
          </a:xfrm>
          <a:prstGeom prst="rect">
            <a:avLst/>
          </a:prstGeom>
          <a:noFill/>
          <a:ln cmpd="sng">
            <a:no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zh-CN" altLang="en-US" sz="3600" dirty="0" smtClean="0">
                <a:solidFill>
                  <a:schemeClr val="tx1"/>
                </a:solidFill>
                <a:latin typeface="宋体" panose="02010600030101010101" pitchFamily="2" charset="-122"/>
                <a:ea typeface="宋体" panose="02010600030101010101" pitchFamily="2" charset="-122"/>
              </a:rPr>
              <a:t>核心宗旨</a:t>
            </a:r>
            <a:endParaRPr lang="zh-CN" altLang="en-US" sz="36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90500" y="841375"/>
            <a:ext cx="8751888" cy="3735388"/>
          </a:xfrm>
          <a:prstGeom prst="rect">
            <a:avLst/>
          </a:prstGeom>
          <a:noFill/>
          <a:ln w="9525">
            <a:noFill/>
            <a:miter lim="800000"/>
          </a:ln>
        </p:spPr>
        <p:txBody>
          <a:bodyPr/>
          <a:lstStyle/>
          <a:p>
            <a:pPr algn="ctr">
              <a:lnSpc>
                <a:spcPct val="154000"/>
              </a:lnSpc>
            </a:pPr>
            <a:endParaRPr lang="ko-KR" altLang="en-US" sz="1600" b="1"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p:txBody>
      </p:sp>
      <p:sp>
        <p:nvSpPr>
          <p:cNvPr id="16387" name="TextBox 3"/>
          <p:cNvSpPr txBox="1">
            <a:spLocks noChangeArrowheads="1"/>
          </p:cNvSpPr>
          <p:nvPr/>
        </p:nvSpPr>
        <p:spPr bwMode="auto">
          <a:xfrm>
            <a:off x="5648325" y="180975"/>
            <a:ext cx="460375" cy="471488"/>
          </a:xfrm>
          <a:prstGeom prst="rect">
            <a:avLst/>
          </a:prstGeom>
          <a:noFill/>
          <a:ln w="9525">
            <a:noFill/>
            <a:miter lim="800000"/>
          </a:ln>
        </p:spPr>
        <p:txBody>
          <a:bodyPr vert="eaVert">
            <a:spAutoFit/>
          </a:bodyPr>
          <a:lstStyle/>
          <a:p>
            <a:endParaRPr lang="zh-CN" altLang="en-US"/>
          </a:p>
        </p:txBody>
      </p:sp>
      <p:pic>
        <p:nvPicPr>
          <p:cNvPr id="16388"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grpSp>
        <p:nvGrpSpPr>
          <p:cNvPr id="2" name="Group 5"/>
          <p:cNvGrpSpPr/>
          <p:nvPr/>
        </p:nvGrpSpPr>
        <p:grpSpPr bwMode="auto">
          <a:xfrm>
            <a:off x="1908175" y="652463"/>
            <a:ext cx="5184775" cy="1249362"/>
            <a:chOff x="1202" y="799"/>
            <a:chExt cx="3266" cy="787"/>
          </a:xfrm>
        </p:grpSpPr>
        <p:sp>
          <p:nvSpPr>
            <p:cNvPr id="7" name="AutoShape 5"/>
            <p:cNvSpPr>
              <a:spLocks noChangeArrowheads="1"/>
            </p:cNvSpPr>
            <p:nvPr/>
          </p:nvSpPr>
          <p:spPr bwMode="gray">
            <a:xfrm>
              <a:off x="1465" y="936"/>
              <a:ext cx="3003" cy="524"/>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8" name="AutoShape 6"/>
            <p:cNvSpPr>
              <a:spLocks noChangeArrowheads="1"/>
            </p:cNvSpPr>
            <p:nvPr/>
          </p:nvSpPr>
          <p:spPr bwMode="gray">
            <a:xfrm>
              <a:off x="1202" y="799"/>
              <a:ext cx="474" cy="787"/>
            </a:xfrm>
            <a:prstGeom prst="diamond">
              <a:avLst/>
            </a:prstGeom>
            <a:solidFill>
              <a:schemeClr val="accent2"/>
            </a:solidFill>
            <a:ln w="25400" algn="ctr">
              <a:solidFill>
                <a:schemeClr val="bg1"/>
              </a:solidFill>
              <a:miter lim="800000"/>
            </a:ln>
          </p:spPr>
          <p:txBody>
            <a:bodyPr wrap="none" anchor="ctr"/>
            <a:lstStyle/>
            <a:p>
              <a:pPr algn="l"/>
              <a:endParaRPr lang="zh-CN" altLang="en-US" sz="1800" b="0"/>
            </a:p>
          </p:txBody>
        </p:sp>
        <p:sp>
          <p:nvSpPr>
            <p:cNvPr id="9" name="Text Box 7"/>
            <p:cNvSpPr txBox="1">
              <a:spLocks noChangeArrowheads="1"/>
            </p:cNvSpPr>
            <p:nvPr/>
          </p:nvSpPr>
          <p:spPr bwMode="gray">
            <a:xfrm>
              <a:off x="1701" y="1026"/>
              <a:ext cx="2585"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简介</a:t>
              </a:r>
              <a:endParaRPr lang="zh-CN" altLang="en-US" sz="2400" dirty="0">
                <a:solidFill>
                  <a:srgbClr val="000000"/>
                </a:solidFill>
              </a:endParaRPr>
            </a:p>
          </p:txBody>
        </p:sp>
        <p:sp>
          <p:nvSpPr>
            <p:cNvPr id="11" name="Text Box 8"/>
            <p:cNvSpPr txBox="1">
              <a:spLocks noChangeArrowheads="1"/>
            </p:cNvSpPr>
            <p:nvPr/>
          </p:nvSpPr>
          <p:spPr bwMode="gray">
            <a:xfrm>
              <a:off x="1300" y="981"/>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1</a:t>
              </a:r>
              <a:endParaRPr lang="en-US" altLang="zh-CN" sz="3200" b="0">
                <a:solidFill>
                  <a:schemeClr val="bg1"/>
                </a:solidFill>
              </a:endParaRPr>
            </a:p>
          </p:txBody>
        </p:sp>
      </p:grpSp>
      <p:grpSp>
        <p:nvGrpSpPr>
          <p:cNvPr id="3" name="Group 10"/>
          <p:cNvGrpSpPr/>
          <p:nvPr/>
        </p:nvGrpSpPr>
        <p:grpSpPr bwMode="auto">
          <a:xfrm>
            <a:off x="1908175" y="1876425"/>
            <a:ext cx="5256213" cy="1223963"/>
            <a:chOff x="1202" y="1570"/>
            <a:chExt cx="3311" cy="771"/>
          </a:xfrm>
        </p:grpSpPr>
        <p:sp>
          <p:nvSpPr>
            <p:cNvPr id="13" name="AutoShape 10"/>
            <p:cNvSpPr>
              <a:spLocks noChangeArrowheads="1"/>
            </p:cNvSpPr>
            <p:nvPr/>
          </p:nvSpPr>
          <p:spPr bwMode="gray">
            <a:xfrm>
              <a:off x="1469" y="1704"/>
              <a:ext cx="3044" cy="514"/>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4" name="AutoShape 11"/>
            <p:cNvSpPr>
              <a:spLocks noChangeArrowheads="1"/>
            </p:cNvSpPr>
            <p:nvPr/>
          </p:nvSpPr>
          <p:spPr bwMode="gray">
            <a:xfrm>
              <a:off x="1202" y="1570"/>
              <a:ext cx="481" cy="771"/>
            </a:xfrm>
            <a:prstGeom prst="diamond">
              <a:avLst/>
            </a:prstGeom>
            <a:solidFill>
              <a:schemeClr val="accent1"/>
            </a:solidFill>
            <a:ln w="25400" algn="ctr">
              <a:solidFill>
                <a:schemeClr val="bg1"/>
              </a:solidFill>
              <a:miter lim="800000"/>
            </a:ln>
          </p:spPr>
          <p:txBody>
            <a:bodyPr wrap="none" anchor="ctr"/>
            <a:lstStyle/>
            <a:p>
              <a:pPr algn="l"/>
              <a:endParaRPr lang="zh-CN" altLang="en-US" sz="1800" b="0"/>
            </a:p>
          </p:txBody>
        </p:sp>
        <p:sp>
          <p:nvSpPr>
            <p:cNvPr id="15" name="Text Box 12"/>
            <p:cNvSpPr txBox="1">
              <a:spLocks noChangeArrowheads="1"/>
            </p:cNvSpPr>
            <p:nvPr/>
          </p:nvSpPr>
          <p:spPr bwMode="gray">
            <a:xfrm>
              <a:off x="1655" y="1797"/>
              <a:ext cx="2566"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文化</a:t>
              </a:r>
              <a:endParaRPr lang="zh-CN" altLang="en-US" sz="2400" dirty="0">
                <a:solidFill>
                  <a:srgbClr val="000000"/>
                </a:solidFill>
              </a:endParaRPr>
            </a:p>
          </p:txBody>
        </p:sp>
        <p:sp>
          <p:nvSpPr>
            <p:cNvPr id="16" name="Text Box 13"/>
            <p:cNvSpPr txBox="1">
              <a:spLocks noChangeArrowheads="1"/>
            </p:cNvSpPr>
            <p:nvPr/>
          </p:nvSpPr>
          <p:spPr bwMode="gray">
            <a:xfrm>
              <a:off x="1284" y="1752"/>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2</a:t>
              </a:r>
              <a:endParaRPr lang="en-US" altLang="zh-CN" sz="3200" b="0">
                <a:solidFill>
                  <a:schemeClr val="bg1"/>
                </a:solidFill>
              </a:endParaRPr>
            </a:p>
          </p:txBody>
        </p:sp>
      </p:grpSp>
      <p:grpSp>
        <p:nvGrpSpPr>
          <p:cNvPr id="4" name="Group 15"/>
          <p:cNvGrpSpPr/>
          <p:nvPr/>
        </p:nvGrpSpPr>
        <p:grpSpPr bwMode="auto">
          <a:xfrm>
            <a:off x="1908175" y="3100388"/>
            <a:ext cx="5256213" cy="1223962"/>
            <a:chOff x="1202" y="2341"/>
            <a:chExt cx="3311" cy="771"/>
          </a:xfrm>
        </p:grpSpPr>
        <p:sp>
          <p:nvSpPr>
            <p:cNvPr id="18" name="AutoShape 15"/>
            <p:cNvSpPr>
              <a:spLocks noChangeArrowheads="1"/>
            </p:cNvSpPr>
            <p:nvPr/>
          </p:nvSpPr>
          <p:spPr bwMode="gray">
            <a:xfrm>
              <a:off x="1468" y="2471"/>
              <a:ext cx="3045" cy="515"/>
            </a:xfrm>
            <a:prstGeom prst="roundRect">
              <a:avLst>
                <a:gd name="adj" fmla="val 16667"/>
              </a:avLst>
            </a:prstGeom>
            <a:gradFill rotWithShape="1">
              <a:gsLst>
                <a:gs pos="0">
                  <a:schemeClr val="hlink"/>
                </a:gs>
                <a:gs pos="50000">
                  <a:schemeClr val="hlink">
                    <a:gamma/>
                    <a:tint val="21176"/>
                    <a:invGamma/>
                  </a:schemeClr>
                </a:gs>
                <a:gs pos="100000">
                  <a:schemeClr va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9" name="AutoShape 16"/>
            <p:cNvSpPr>
              <a:spLocks noChangeArrowheads="1"/>
            </p:cNvSpPr>
            <p:nvPr/>
          </p:nvSpPr>
          <p:spPr bwMode="gray">
            <a:xfrm>
              <a:off x="1202" y="2341"/>
              <a:ext cx="481" cy="771"/>
            </a:xfrm>
            <a:prstGeom prst="diamond">
              <a:avLst/>
            </a:prstGeom>
            <a:solidFill>
              <a:schemeClr val="hlink"/>
            </a:solidFill>
            <a:ln w="25400" algn="ctr">
              <a:solidFill>
                <a:schemeClr val="bg1"/>
              </a:solidFill>
              <a:miter lim="800000"/>
            </a:ln>
          </p:spPr>
          <p:txBody>
            <a:bodyPr wrap="none" anchor="ctr"/>
            <a:lstStyle/>
            <a:p>
              <a:pPr algn="l"/>
              <a:endParaRPr lang="zh-CN" altLang="en-US" sz="1800" b="0"/>
            </a:p>
          </p:txBody>
        </p:sp>
        <p:sp>
          <p:nvSpPr>
            <p:cNvPr id="20" name="Text Box 17"/>
            <p:cNvSpPr txBox="1">
              <a:spLocks noChangeArrowheads="1"/>
            </p:cNvSpPr>
            <p:nvPr/>
          </p:nvSpPr>
          <p:spPr bwMode="gray">
            <a:xfrm>
              <a:off x="1610" y="2568"/>
              <a:ext cx="2858"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员工</a:t>
              </a:r>
              <a:r>
                <a:rPr lang="zh-CN" altLang="en-US" sz="2400" dirty="0">
                  <a:solidFill>
                    <a:srgbClr val="000000"/>
                  </a:solidFill>
                </a:rPr>
                <a:t>职业发展</a:t>
              </a:r>
              <a:endParaRPr lang="zh-CN" altLang="en-US" sz="2400" dirty="0">
                <a:solidFill>
                  <a:srgbClr val="000000"/>
                </a:solidFill>
              </a:endParaRPr>
            </a:p>
          </p:txBody>
        </p:sp>
        <p:sp>
          <p:nvSpPr>
            <p:cNvPr id="21" name="Text Box 18"/>
            <p:cNvSpPr txBox="1">
              <a:spLocks noChangeArrowheads="1"/>
            </p:cNvSpPr>
            <p:nvPr/>
          </p:nvSpPr>
          <p:spPr bwMode="gray">
            <a:xfrm>
              <a:off x="1303" y="2559"/>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3</a:t>
              </a:r>
              <a:endParaRPr lang="en-US" altLang="zh-CN" sz="3200" b="0">
                <a:solidFill>
                  <a:schemeClr val="bg1"/>
                </a:solidFill>
              </a:endParaRPr>
            </a:p>
          </p:txBody>
        </p:sp>
      </p:grpSp>
      <p:grpSp>
        <p:nvGrpSpPr>
          <p:cNvPr id="6" name="Group 20"/>
          <p:cNvGrpSpPr/>
          <p:nvPr/>
        </p:nvGrpSpPr>
        <p:grpSpPr bwMode="auto">
          <a:xfrm>
            <a:off x="1908175" y="4325938"/>
            <a:ext cx="5327650" cy="1223962"/>
            <a:chOff x="1202" y="3113"/>
            <a:chExt cx="3356" cy="817"/>
          </a:xfrm>
        </p:grpSpPr>
        <p:sp>
          <p:nvSpPr>
            <p:cNvPr id="23" name="AutoShape 20"/>
            <p:cNvSpPr>
              <a:spLocks noChangeArrowheads="1"/>
            </p:cNvSpPr>
            <p:nvPr/>
          </p:nvSpPr>
          <p:spPr bwMode="gray">
            <a:xfrm>
              <a:off x="1473" y="3255"/>
              <a:ext cx="3085" cy="545"/>
            </a:xfrm>
            <a:prstGeom prst="roundRect">
              <a:avLst>
                <a:gd name="adj" fmla="val 16667"/>
              </a:avLst>
            </a:prstGeom>
            <a:gradFill rotWithShape="1">
              <a:gsLst>
                <a:gs pos="0">
                  <a:schemeClr val="folHlink"/>
                </a:gs>
                <a:gs pos="50000">
                  <a:schemeClr val="folHlink">
                    <a:gamma/>
                    <a:tint val="21176"/>
                    <a:invGamma/>
                  </a:schemeClr>
                </a:gs>
                <a:gs pos="100000">
                  <a:schemeClr val="fo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24" name="AutoShape 21"/>
            <p:cNvSpPr>
              <a:spLocks noChangeArrowheads="1"/>
            </p:cNvSpPr>
            <p:nvPr/>
          </p:nvSpPr>
          <p:spPr bwMode="gray">
            <a:xfrm>
              <a:off x="1202" y="3113"/>
              <a:ext cx="487" cy="817"/>
            </a:xfrm>
            <a:prstGeom prst="diamond">
              <a:avLst/>
            </a:prstGeom>
            <a:solidFill>
              <a:schemeClr val="folHlink"/>
            </a:solidFill>
            <a:ln w="25400" algn="ctr">
              <a:solidFill>
                <a:schemeClr val="bg1"/>
              </a:solidFill>
              <a:miter lim="800000"/>
            </a:ln>
          </p:spPr>
          <p:txBody>
            <a:bodyPr wrap="none" anchor="ctr"/>
            <a:lstStyle/>
            <a:p>
              <a:pPr algn="l"/>
              <a:endParaRPr lang="zh-CN" altLang="en-US" sz="1800" b="0"/>
            </a:p>
          </p:txBody>
        </p:sp>
        <p:sp>
          <p:nvSpPr>
            <p:cNvPr id="25" name="Text Box 22"/>
            <p:cNvSpPr txBox="1">
              <a:spLocks noChangeArrowheads="1"/>
            </p:cNvSpPr>
            <p:nvPr/>
          </p:nvSpPr>
          <p:spPr bwMode="gray">
            <a:xfrm>
              <a:off x="1655" y="3339"/>
              <a:ext cx="2697" cy="30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薪资</a:t>
              </a:r>
              <a:r>
                <a:rPr lang="zh-CN" altLang="en-US" sz="2400" dirty="0">
                  <a:solidFill>
                    <a:srgbClr val="000000"/>
                  </a:solidFill>
                </a:rPr>
                <a:t>福利</a:t>
              </a:r>
              <a:endParaRPr lang="zh-CN" altLang="en-US" sz="2400" dirty="0">
                <a:solidFill>
                  <a:srgbClr val="000000"/>
                </a:solidFill>
              </a:endParaRPr>
            </a:p>
          </p:txBody>
        </p:sp>
        <p:sp>
          <p:nvSpPr>
            <p:cNvPr id="26" name="Text Box 23"/>
            <p:cNvSpPr txBox="1">
              <a:spLocks noChangeArrowheads="1"/>
            </p:cNvSpPr>
            <p:nvPr/>
          </p:nvSpPr>
          <p:spPr bwMode="gray">
            <a:xfrm>
              <a:off x="1307" y="3292"/>
              <a:ext cx="258" cy="387"/>
            </a:xfrm>
            <a:prstGeom prst="rect">
              <a:avLst/>
            </a:prstGeom>
            <a:noFill/>
            <a:ln w="9525" algn="ctr">
              <a:noFill/>
              <a:miter lim="800000"/>
            </a:ln>
          </p:spPr>
          <p:txBody>
            <a:bodyPr wrap="none">
              <a:spAutoFit/>
            </a:bodyPr>
            <a:lstStyle/>
            <a:p>
              <a:pPr eaLnBrk="0" hangingPunct="0"/>
              <a:r>
                <a:rPr lang="en-US" altLang="zh-CN" sz="3200" b="0">
                  <a:solidFill>
                    <a:schemeClr val="bg1"/>
                  </a:solidFill>
                </a:rPr>
                <a:t>4</a:t>
              </a:r>
              <a:endParaRPr lang="en-US" altLang="zh-CN" sz="3200" b="0">
                <a:solidFill>
                  <a:schemeClr val="bg1"/>
                </a:solidFill>
              </a:endParaRPr>
            </a:p>
          </p:txBody>
        </p:sp>
      </p:grpSp>
      <p:sp>
        <p:nvSpPr>
          <p:cNvPr id="27" name="AutoShape 25"/>
          <p:cNvSpPr>
            <a:spLocks noChangeArrowheads="1"/>
          </p:cNvSpPr>
          <p:nvPr/>
        </p:nvSpPr>
        <p:spPr bwMode="auto">
          <a:xfrm>
            <a:off x="7369176" y="3432175"/>
            <a:ext cx="976313" cy="485775"/>
          </a:xfrm>
          <a:prstGeom prst="leftArrow">
            <a:avLst>
              <a:gd name="adj1" fmla="val 50000"/>
              <a:gd name="adj2" fmla="val 50245"/>
            </a:avLst>
          </a:prstGeom>
          <a:solidFill>
            <a:srgbClr val="00FF00"/>
          </a:solidFill>
          <a:ln w="9525">
            <a:noFill/>
            <a:miter lim="800000"/>
          </a:ln>
          <a:effectLst>
            <a:prstShdw prst="shdw17" dist="17961" dir="2700000">
              <a:srgbClr val="009900"/>
            </a:prstShdw>
          </a:effectLst>
        </p:spPr>
        <p:txBody>
          <a:bodyPr wrap="none" anchor="ctr"/>
          <a:lstStyle/>
          <a:p>
            <a:endParaRPr lang="zh-CN" altLang="en-US" sz="1800" b="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1000"/>
                                        <p:tgtEl>
                                          <p:spTgt spid="2"/>
                                        </p:tgtEl>
                                      </p:cBhvr>
                                    </p:animEffect>
                                  </p:childTnLst>
                                </p:cTn>
                              </p:par>
                              <p:par>
                                <p:cTn id="13" presetID="5" presetClass="entr" presetSubtype="1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1000"/>
                                        <p:tgtEl>
                                          <p:spTgt spid="3"/>
                                        </p:tgtEl>
                                      </p:cBhvr>
                                    </p:animEffect>
                                  </p:childTnLst>
                                </p:cTn>
                              </p:par>
                              <p:par>
                                <p:cTn id="16" presetID="5" presetClass="entr" presetSubtype="1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1000"/>
                                        <p:tgtEl>
                                          <p:spTgt spid="4"/>
                                        </p:tgtEl>
                                      </p:cBhvr>
                                    </p:animEffect>
                                  </p:childTnLst>
                                </p:cTn>
                              </p:par>
                              <p:par>
                                <p:cTn id="19" presetID="5"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pPr algn="l"/>
            <a:r>
              <a:rPr lang="zh-CN" altLang="en-US" b="1" smtClean="0"/>
              <a:t>员工职业发展路径</a:t>
            </a:r>
            <a:endParaRPr lang="zh-CN" altLang="en-US" b="1" smtClean="0"/>
          </a:p>
        </p:txBody>
      </p:sp>
      <p:pic>
        <p:nvPicPr>
          <p:cNvPr id="17411" name="Picture 3" descr="BD05299_"/>
          <p:cNvPicPr>
            <a:picLocks noChangeAspect="1" noChangeArrowheads="1"/>
          </p:cNvPicPr>
          <p:nvPr/>
        </p:nvPicPr>
        <p:blipFill>
          <a:blip r:embed="rId1"/>
          <a:srcRect/>
          <a:stretch>
            <a:fillRect/>
          </a:stretch>
        </p:blipFill>
        <p:spPr bwMode="auto">
          <a:xfrm>
            <a:off x="533400" y="4318000"/>
            <a:ext cx="1371600" cy="1057011"/>
          </a:xfrm>
          <a:prstGeom prst="rect">
            <a:avLst/>
          </a:prstGeom>
          <a:noFill/>
          <a:ln w="9525">
            <a:noFill/>
            <a:miter lim="800000"/>
            <a:headEnd/>
            <a:tailEnd/>
          </a:ln>
        </p:spPr>
      </p:pic>
      <p:cxnSp>
        <p:nvCxnSpPr>
          <p:cNvPr id="17412" name="AutoShape 4"/>
          <p:cNvCxnSpPr>
            <a:cxnSpLocks noChangeShapeType="1"/>
          </p:cNvCxnSpPr>
          <p:nvPr/>
        </p:nvCxnSpPr>
        <p:spPr bwMode="auto">
          <a:xfrm flipV="1">
            <a:off x="1981200" y="4635501"/>
            <a:ext cx="1752600" cy="679979"/>
          </a:xfrm>
          <a:prstGeom prst="bentConnector3">
            <a:avLst>
              <a:gd name="adj1" fmla="val 50000"/>
            </a:avLst>
          </a:prstGeom>
          <a:noFill/>
          <a:ln w="38100">
            <a:solidFill>
              <a:schemeClr val="tx1"/>
            </a:solidFill>
            <a:miter lim="800000"/>
          </a:ln>
        </p:spPr>
      </p:cxnSp>
      <p:cxnSp>
        <p:nvCxnSpPr>
          <p:cNvPr id="17413" name="AutoShape 5"/>
          <p:cNvCxnSpPr>
            <a:cxnSpLocks noChangeShapeType="1"/>
          </p:cNvCxnSpPr>
          <p:nvPr/>
        </p:nvCxnSpPr>
        <p:spPr bwMode="auto">
          <a:xfrm flipV="1">
            <a:off x="2895600" y="3937001"/>
            <a:ext cx="1600200" cy="679979"/>
          </a:xfrm>
          <a:prstGeom prst="bentConnector3">
            <a:avLst>
              <a:gd name="adj1" fmla="val 50000"/>
            </a:avLst>
          </a:prstGeom>
          <a:noFill/>
          <a:ln w="38100">
            <a:solidFill>
              <a:schemeClr val="tx1"/>
            </a:solidFill>
            <a:miter lim="800000"/>
          </a:ln>
        </p:spPr>
      </p:cxnSp>
      <p:cxnSp>
        <p:nvCxnSpPr>
          <p:cNvPr id="17414" name="AutoShape 6"/>
          <p:cNvCxnSpPr>
            <a:cxnSpLocks noChangeShapeType="1"/>
          </p:cNvCxnSpPr>
          <p:nvPr/>
        </p:nvCxnSpPr>
        <p:spPr bwMode="auto">
          <a:xfrm flipV="1">
            <a:off x="3733800" y="3238501"/>
            <a:ext cx="1447800" cy="679979"/>
          </a:xfrm>
          <a:prstGeom prst="bentConnector3">
            <a:avLst>
              <a:gd name="adj1" fmla="val 50000"/>
            </a:avLst>
          </a:prstGeom>
          <a:noFill/>
          <a:ln w="38100">
            <a:solidFill>
              <a:schemeClr val="tx1"/>
            </a:solidFill>
            <a:miter lim="800000"/>
          </a:ln>
        </p:spPr>
      </p:cxnSp>
      <p:pic>
        <p:nvPicPr>
          <p:cNvPr id="17415" name="Picture 7" descr="BD05537_"/>
          <p:cNvPicPr>
            <a:picLocks noChangeAspect="1" noChangeArrowheads="1"/>
          </p:cNvPicPr>
          <p:nvPr/>
        </p:nvPicPr>
        <p:blipFill>
          <a:blip r:embed="rId2"/>
          <a:srcRect/>
          <a:stretch>
            <a:fillRect/>
          </a:stretch>
        </p:blipFill>
        <p:spPr bwMode="auto">
          <a:xfrm>
            <a:off x="6096001" y="1841500"/>
            <a:ext cx="2627313" cy="2857500"/>
          </a:xfrm>
          <a:prstGeom prst="rect">
            <a:avLst/>
          </a:prstGeom>
          <a:noFill/>
          <a:ln w="9525">
            <a:noFill/>
            <a:miter lim="800000"/>
            <a:headEnd/>
            <a:tailEnd/>
          </a:ln>
        </p:spPr>
      </p:pic>
      <p:sp>
        <p:nvSpPr>
          <p:cNvPr id="17416" name="Line 8"/>
          <p:cNvSpPr>
            <a:spLocks noChangeShapeType="1"/>
          </p:cNvSpPr>
          <p:nvPr/>
        </p:nvSpPr>
        <p:spPr bwMode="auto">
          <a:xfrm flipV="1">
            <a:off x="2362200" y="1651000"/>
            <a:ext cx="3276600" cy="3048000"/>
          </a:xfrm>
          <a:prstGeom prst="line">
            <a:avLst/>
          </a:prstGeom>
          <a:noFill/>
          <a:ln w="76200">
            <a:solidFill>
              <a:schemeClr val="hlink"/>
            </a:solidFill>
            <a:round/>
            <a:tailEnd type="triangle" w="med" len="med"/>
          </a:ln>
        </p:spPr>
        <p:txBody>
          <a:bodyPr wrap="none"/>
          <a:lstStyle/>
          <a:p>
            <a:endParaRPr lang="zh-CN" altLang="en-US"/>
          </a:p>
        </p:txBody>
      </p:sp>
      <p:sp>
        <p:nvSpPr>
          <p:cNvPr id="17417" name="Rectangle 9"/>
          <p:cNvSpPr>
            <a:spLocks noChangeArrowheads="1"/>
          </p:cNvSpPr>
          <p:nvPr/>
        </p:nvSpPr>
        <p:spPr bwMode="auto">
          <a:xfrm>
            <a:off x="2082801" y="4762500"/>
            <a:ext cx="595035" cy="584775"/>
          </a:xfrm>
          <a:prstGeom prst="rect">
            <a:avLst/>
          </a:prstGeom>
          <a:noFill/>
          <a:ln w="9525">
            <a:solidFill>
              <a:srgbClr val="FF0000"/>
            </a:solidFill>
            <a:miter lim="800000"/>
          </a:ln>
        </p:spPr>
        <p:txBody>
          <a:bodyPr wrap="none">
            <a:spAutoFit/>
          </a:bodyPr>
          <a:lstStyle/>
          <a:p>
            <a:r>
              <a:rPr lang="zh-CN" altLang="en-US" sz="1600" b="0">
                <a:solidFill>
                  <a:srgbClr val="000000"/>
                </a:solidFill>
                <a:latin typeface="华文细黑" panose="02010600040101010101" pitchFamily="2" charset="-122"/>
                <a:ea typeface="华文细黑" panose="02010600040101010101" pitchFamily="2" charset="-122"/>
              </a:rPr>
              <a:t>前厅</a:t>
            </a:r>
            <a:endParaRPr lang="zh-CN" altLang="en-US" sz="1600" b="0">
              <a:solidFill>
                <a:srgbClr val="000000"/>
              </a:solidFill>
              <a:latin typeface="华文细黑" panose="02010600040101010101" pitchFamily="2" charset="-122"/>
              <a:ea typeface="华文细黑" panose="02010600040101010101" pitchFamily="2" charset="-122"/>
            </a:endParaRPr>
          </a:p>
          <a:p>
            <a:r>
              <a:rPr lang="zh-CN" altLang="en-US" sz="1600" b="0">
                <a:solidFill>
                  <a:srgbClr val="000000"/>
                </a:solidFill>
                <a:latin typeface="华文细黑" panose="02010600040101010101" pitchFamily="2" charset="-122"/>
                <a:ea typeface="华文细黑" panose="02010600040101010101" pitchFamily="2" charset="-122"/>
              </a:rPr>
              <a:t>服务</a:t>
            </a:r>
            <a:endParaRPr lang="zh-CN" altLang="en-US" sz="1600" b="0">
              <a:solidFill>
                <a:srgbClr val="000000"/>
              </a:solidFill>
              <a:latin typeface="华文细黑" panose="02010600040101010101" pitchFamily="2" charset="-122"/>
              <a:ea typeface="华文细黑" panose="02010600040101010101" pitchFamily="2" charset="-122"/>
            </a:endParaRPr>
          </a:p>
        </p:txBody>
      </p:sp>
      <p:sp>
        <p:nvSpPr>
          <p:cNvPr id="17418" name="Rectangle 11"/>
          <p:cNvSpPr>
            <a:spLocks noChangeArrowheads="1"/>
          </p:cNvSpPr>
          <p:nvPr/>
        </p:nvSpPr>
        <p:spPr bwMode="auto">
          <a:xfrm>
            <a:off x="304801" y="4000500"/>
            <a:ext cx="1210588" cy="338554"/>
          </a:xfrm>
          <a:prstGeom prst="rect">
            <a:avLst/>
          </a:prstGeom>
          <a:noFill/>
          <a:ln w="9525">
            <a:solidFill>
              <a:srgbClr val="FF0000"/>
            </a:solidFill>
            <a:miter lim="800000"/>
          </a:ln>
        </p:spPr>
        <p:txBody>
          <a:bodyPr wrap="none">
            <a:spAutoFit/>
          </a:bodyPr>
          <a:lstStyle/>
          <a:p>
            <a:pPr algn="l"/>
            <a:r>
              <a:rPr lang="zh-CN" altLang="en-US" sz="1600" b="0">
                <a:solidFill>
                  <a:srgbClr val="000000"/>
                </a:solidFill>
                <a:latin typeface="华文细黑" panose="02010600040101010101" pitchFamily="2" charset="-122"/>
                <a:ea typeface="华文细黑" panose="02010600040101010101" pitchFamily="2" charset="-122"/>
              </a:rPr>
              <a:t>管理实习生</a:t>
            </a:r>
            <a:endParaRPr lang="zh-CN" altLang="en-US" sz="1600" b="0">
              <a:solidFill>
                <a:srgbClr val="000000"/>
              </a:solidFill>
              <a:latin typeface="华文细黑" panose="02010600040101010101" pitchFamily="2" charset="-122"/>
              <a:ea typeface="华文细黑" panose="02010600040101010101" pitchFamily="2" charset="-122"/>
            </a:endParaRPr>
          </a:p>
        </p:txBody>
      </p:sp>
      <p:sp>
        <p:nvSpPr>
          <p:cNvPr id="17419" name="Rectangle 12"/>
          <p:cNvSpPr>
            <a:spLocks noChangeArrowheads="1"/>
          </p:cNvSpPr>
          <p:nvPr/>
        </p:nvSpPr>
        <p:spPr bwMode="auto">
          <a:xfrm>
            <a:off x="2590800" y="4000500"/>
            <a:ext cx="914400" cy="584775"/>
          </a:xfrm>
          <a:prstGeom prst="rect">
            <a:avLst/>
          </a:prstGeom>
          <a:noFill/>
          <a:ln w="9525">
            <a:solidFill>
              <a:srgbClr val="FF0000"/>
            </a:solidFill>
            <a:miter lim="800000"/>
          </a:ln>
        </p:spPr>
        <p:txBody>
          <a:bodyPr>
            <a:spAutoFit/>
          </a:bodyPr>
          <a:lstStyle/>
          <a:p>
            <a:r>
              <a:rPr lang="zh-CN" altLang="en-US" sz="1600" b="0">
                <a:solidFill>
                  <a:srgbClr val="000000"/>
                </a:solidFill>
                <a:latin typeface="华文细黑" panose="02010600040101010101" pitchFamily="2" charset="-122"/>
                <a:ea typeface="华文细黑" panose="02010600040101010101" pitchFamily="2" charset="-122"/>
              </a:rPr>
              <a:t>高服</a:t>
            </a:r>
            <a:r>
              <a:rPr lang="en-US" altLang="zh-CN" sz="1600" b="0">
                <a:solidFill>
                  <a:srgbClr val="000000"/>
                </a:solidFill>
                <a:latin typeface="华文细黑" panose="02010600040101010101" pitchFamily="2" charset="-122"/>
                <a:ea typeface="华文细黑" panose="02010600040101010101" pitchFamily="2" charset="-122"/>
              </a:rPr>
              <a:t>/</a:t>
            </a:r>
            <a:r>
              <a:rPr lang="zh-CN" altLang="en-US" sz="1600" b="0">
                <a:solidFill>
                  <a:srgbClr val="000000"/>
                </a:solidFill>
                <a:latin typeface="华文细黑" panose="02010600040101010101" pitchFamily="2" charset="-122"/>
                <a:ea typeface="华文细黑" panose="02010600040101010101" pitchFamily="2" charset="-122"/>
              </a:rPr>
              <a:t>部门助理</a:t>
            </a:r>
            <a:endParaRPr lang="zh-CN" altLang="en-US" sz="1600" b="0">
              <a:solidFill>
                <a:srgbClr val="000000"/>
              </a:solidFill>
              <a:latin typeface="华文细黑" panose="02010600040101010101" pitchFamily="2" charset="-122"/>
              <a:ea typeface="华文细黑" panose="02010600040101010101" pitchFamily="2" charset="-122"/>
            </a:endParaRPr>
          </a:p>
        </p:txBody>
      </p:sp>
      <p:sp>
        <p:nvSpPr>
          <p:cNvPr id="17420" name="Rectangle 13"/>
          <p:cNvSpPr>
            <a:spLocks noChangeArrowheads="1"/>
          </p:cNvSpPr>
          <p:nvPr/>
        </p:nvSpPr>
        <p:spPr bwMode="auto">
          <a:xfrm>
            <a:off x="3352800" y="3175000"/>
            <a:ext cx="914400" cy="584775"/>
          </a:xfrm>
          <a:prstGeom prst="rect">
            <a:avLst/>
          </a:prstGeom>
          <a:noFill/>
          <a:ln w="9525">
            <a:solidFill>
              <a:srgbClr val="FF0000"/>
            </a:solidFill>
            <a:miter lim="800000"/>
          </a:ln>
        </p:spPr>
        <p:txBody>
          <a:bodyPr>
            <a:spAutoFit/>
          </a:bodyPr>
          <a:lstStyle/>
          <a:p>
            <a:pPr algn="l"/>
            <a:r>
              <a:rPr lang="zh-CN" altLang="en-US" sz="1600" b="0" dirty="0">
                <a:solidFill>
                  <a:srgbClr val="000000"/>
                </a:solidFill>
                <a:latin typeface="华文细黑" panose="02010600040101010101" pitchFamily="2" charset="-122"/>
                <a:ea typeface="华文细黑" panose="02010600040101010101" pitchFamily="2" charset="-122"/>
              </a:rPr>
              <a:t>前厅</a:t>
            </a:r>
            <a:r>
              <a:rPr lang="en-US" altLang="zh-CN" sz="1600" b="0" dirty="0">
                <a:solidFill>
                  <a:srgbClr val="000000"/>
                </a:solidFill>
                <a:latin typeface="华文细黑" panose="02010600040101010101" pitchFamily="2" charset="-122"/>
                <a:ea typeface="华文细黑" panose="02010600040101010101" pitchFamily="2" charset="-122"/>
              </a:rPr>
              <a:t>/</a:t>
            </a:r>
            <a:r>
              <a:rPr lang="zh-CN" altLang="en-US" sz="1600" b="0" dirty="0">
                <a:solidFill>
                  <a:srgbClr val="000000"/>
                </a:solidFill>
                <a:latin typeface="华文细黑" panose="02010600040101010101" pitchFamily="2" charset="-122"/>
                <a:ea typeface="华文细黑" panose="02010600040101010101" pitchFamily="2" charset="-122"/>
              </a:rPr>
              <a:t>部门主管</a:t>
            </a:r>
            <a:endParaRPr lang="zh-CN" altLang="en-US" sz="1600" b="0" dirty="0">
              <a:solidFill>
                <a:srgbClr val="000000"/>
              </a:solidFill>
              <a:latin typeface="华文细黑" panose="02010600040101010101" pitchFamily="2" charset="-122"/>
              <a:ea typeface="华文细黑" panose="02010600040101010101" pitchFamily="2" charset="-122"/>
            </a:endParaRPr>
          </a:p>
        </p:txBody>
      </p:sp>
      <p:sp>
        <p:nvSpPr>
          <p:cNvPr id="17421" name="Rectangle 14"/>
          <p:cNvSpPr>
            <a:spLocks noChangeArrowheads="1"/>
          </p:cNvSpPr>
          <p:nvPr/>
        </p:nvSpPr>
        <p:spPr bwMode="auto">
          <a:xfrm>
            <a:off x="4191000" y="2540000"/>
            <a:ext cx="914400" cy="584775"/>
          </a:xfrm>
          <a:prstGeom prst="rect">
            <a:avLst/>
          </a:prstGeom>
          <a:noFill/>
          <a:ln w="9525">
            <a:solidFill>
              <a:srgbClr val="FF0000"/>
            </a:solidFill>
            <a:miter lim="800000"/>
          </a:ln>
        </p:spPr>
        <p:txBody>
          <a:bodyPr>
            <a:spAutoFit/>
          </a:bodyPr>
          <a:lstStyle/>
          <a:p>
            <a:pPr algn="l"/>
            <a:r>
              <a:rPr lang="zh-CN" altLang="en-US" sz="1600" b="0" dirty="0" smtClean="0">
                <a:solidFill>
                  <a:srgbClr val="000000"/>
                </a:solidFill>
                <a:latin typeface="华文细黑" panose="02010600040101010101" pitchFamily="2" charset="-122"/>
                <a:ea typeface="华文细黑" panose="02010600040101010101" pitchFamily="2" charset="-122"/>
              </a:rPr>
              <a:t>部门</a:t>
            </a:r>
            <a:r>
              <a:rPr lang="zh-CN" altLang="en-US" sz="1600" b="0" dirty="0">
                <a:solidFill>
                  <a:srgbClr val="000000"/>
                </a:solidFill>
                <a:latin typeface="华文细黑" panose="02010600040101010101" pitchFamily="2" charset="-122"/>
                <a:ea typeface="华文细黑" panose="02010600040101010101" pitchFamily="2" charset="-122"/>
              </a:rPr>
              <a:t>经理</a:t>
            </a:r>
            <a:endParaRPr lang="zh-CN" altLang="en-US" sz="1600" b="0" dirty="0">
              <a:solidFill>
                <a:srgbClr val="000000"/>
              </a:solidFill>
              <a:latin typeface="华文细黑" panose="02010600040101010101" pitchFamily="2" charset="-122"/>
              <a:ea typeface="华文细黑" panose="02010600040101010101" pitchFamily="2" charset="-122"/>
            </a:endParaRPr>
          </a:p>
        </p:txBody>
      </p:sp>
      <p:cxnSp>
        <p:nvCxnSpPr>
          <p:cNvPr id="17422" name="AutoShape 15"/>
          <p:cNvCxnSpPr>
            <a:cxnSpLocks noChangeShapeType="1"/>
          </p:cNvCxnSpPr>
          <p:nvPr/>
        </p:nvCxnSpPr>
        <p:spPr bwMode="auto">
          <a:xfrm flipV="1">
            <a:off x="4495800" y="2540001"/>
            <a:ext cx="1447800" cy="679979"/>
          </a:xfrm>
          <a:prstGeom prst="bentConnector3">
            <a:avLst>
              <a:gd name="adj1" fmla="val 50000"/>
            </a:avLst>
          </a:prstGeom>
          <a:noFill/>
          <a:ln w="38100">
            <a:solidFill>
              <a:schemeClr val="tx1"/>
            </a:solidFill>
            <a:miter lim="800000"/>
          </a:ln>
        </p:spPr>
      </p:cxnSp>
      <p:sp>
        <p:nvSpPr>
          <p:cNvPr id="17423" name="Rectangle 16"/>
          <p:cNvSpPr>
            <a:spLocks noChangeArrowheads="1"/>
          </p:cNvSpPr>
          <p:nvPr/>
        </p:nvSpPr>
        <p:spPr bwMode="auto">
          <a:xfrm>
            <a:off x="5867400" y="1329532"/>
            <a:ext cx="184731" cy="523220"/>
          </a:xfrm>
          <a:prstGeom prst="rect">
            <a:avLst/>
          </a:prstGeom>
          <a:noFill/>
          <a:ln w="9525">
            <a:noFill/>
            <a:miter lim="800000"/>
          </a:ln>
        </p:spPr>
        <p:txBody>
          <a:bodyPr wrap="none">
            <a:spAutoFit/>
          </a:bodyPr>
          <a:lstStyle/>
          <a:p>
            <a:pPr algn="l"/>
            <a:endParaRPr lang="zh-CN" altLang="en-US" sz="2800">
              <a:solidFill>
                <a:srgbClr val="000000"/>
              </a:solidFill>
              <a:latin typeface="华文细黑" panose="02010600040101010101" pitchFamily="2" charset="-122"/>
              <a:ea typeface="华文细黑" panose="02010600040101010101" pitchFamily="2" charset="-122"/>
            </a:endParaRPr>
          </a:p>
        </p:txBody>
      </p:sp>
      <p:sp>
        <p:nvSpPr>
          <p:cNvPr id="17424" name="Rectangle 17"/>
          <p:cNvSpPr>
            <a:spLocks noChangeArrowheads="1"/>
          </p:cNvSpPr>
          <p:nvPr/>
        </p:nvSpPr>
        <p:spPr bwMode="auto">
          <a:xfrm>
            <a:off x="4343401" y="1778000"/>
            <a:ext cx="800219" cy="461665"/>
          </a:xfrm>
          <a:prstGeom prst="rect">
            <a:avLst/>
          </a:prstGeom>
          <a:gradFill rotWithShape="1">
            <a:gsLst>
              <a:gs pos="0">
                <a:srgbClr val="E6DCAC"/>
              </a:gs>
              <a:gs pos="12000">
                <a:srgbClr val="E6D78A"/>
              </a:gs>
              <a:gs pos="30000">
                <a:srgbClr val="C7AC4C"/>
              </a:gs>
              <a:gs pos="45000">
                <a:srgbClr val="E6D78A"/>
              </a:gs>
              <a:gs pos="77000">
                <a:srgbClr val="C7AC4C"/>
              </a:gs>
              <a:gs pos="100000">
                <a:srgbClr val="E6DCAC"/>
              </a:gs>
            </a:gsLst>
            <a:lin ang="2700000" scaled="1"/>
          </a:gradFill>
          <a:ln w="12700">
            <a:solidFill>
              <a:srgbClr val="FF0000"/>
            </a:solidFill>
            <a:miter lim="800000"/>
          </a:ln>
          <a:effectLst>
            <a:outerShdw dist="35921" dir="2700000" sy="50000" kx="2115830" algn="bl" rotWithShape="0">
              <a:srgbClr val="C0C0C0">
                <a:alpha val="78998"/>
              </a:srgbClr>
            </a:outerShdw>
          </a:effectLst>
        </p:spPr>
        <p:txBody>
          <a:bodyPr wrap="none">
            <a:spAutoFit/>
          </a:bodyPr>
          <a:lstStyle/>
          <a:p>
            <a:r>
              <a:rPr lang="zh-CN" altLang="en-US" sz="2400">
                <a:solidFill>
                  <a:srgbClr val="000000"/>
                </a:solidFill>
              </a:rPr>
              <a:t>店长</a:t>
            </a:r>
            <a:endParaRPr lang="zh-CN" altLang="en-US" sz="2400">
              <a:solidFill>
                <a:srgbClr val="000000"/>
              </a:solidFill>
            </a:endParaRPr>
          </a:p>
        </p:txBody>
      </p:sp>
      <p:cxnSp>
        <p:nvCxnSpPr>
          <p:cNvPr id="17425" name="AutoShape 19"/>
          <p:cNvCxnSpPr>
            <a:cxnSpLocks noChangeShapeType="1"/>
          </p:cNvCxnSpPr>
          <p:nvPr/>
        </p:nvCxnSpPr>
        <p:spPr bwMode="auto">
          <a:xfrm flipV="1">
            <a:off x="5181600" y="1841501"/>
            <a:ext cx="1447800" cy="679979"/>
          </a:xfrm>
          <a:prstGeom prst="bentConnector3">
            <a:avLst>
              <a:gd name="adj1" fmla="val 50000"/>
            </a:avLst>
          </a:prstGeom>
          <a:noFill/>
          <a:ln w="38100">
            <a:solidFill>
              <a:schemeClr val="tx1"/>
            </a:solidFill>
            <a:miter lim="800000"/>
          </a:ln>
        </p:spPr>
      </p:cxnSp>
      <p:sp>
        <p:nvSpPr>
          <p:cNvPr id="17426" name="Rectangle 20"/>
          <p:cNvSpPr>
            <a:spLocks noChangeArrowheads="1"/>
          </p:cNvSpPr>
          <p:nvPr/>
        </p:nvSpPr>
        <p:spPr bwMode="auto">
          <a:xfrm>
            <a:off x="5257800" y="1270000"/>
            <a:ext cx="1723549" cy="461665"/>
          </a:xfrm>
          <a:prstGeom prst="rect">
            <a:avLst/>
          </a:prstGeom>
          <a:noFill/>
          <a:ln w="9525">
            <a:noFill/>
            <a:miter lim="800000"/>
          </a:ln>
          <a:effectLst>
            <a:outerShdw dist="35921" dir="2700000" sy="50000" kx="2115830" algn="bl" rotWithShape="0">
              <a:srgbClr val="C0C0C0">
                <a:alpha val="78998"/>
              </a:srgbClr>
            </a:outerShdw>
          </a:effectLst>
        </p:spPr>
        <p:txBody>
          <a:bodyPr wrap="none">
            <a:spAutoFit/>
          </a:bodyPr>
          <a:lstStyle/>
          <a:p>
            <a:r>
              <a:rPr lang="zh-CN" altLang="en-US" sz="2400">
                <a:solidFill>
                  <a:srgbClr val="000000"/>
                </a:solidFill>
              </a:rPr>
              <a:t>公司管理层</a:t>
            </a:r>
            <a:endParaRPr lang="zh-CN" altLang="en-US" sz="2400">
              <a:solidFill>
                <a:srgbClr val="000000"/>
              </a:solidFill>
            </a:endParaRPr>
          </a:p>
        </p:txBody>
      </p:sp>
      <p:sp>
        <p:nvSpPr>
          <p:cNvPr id="17427" name="Rectangle 21"/>
          <p:cNvSpPr>
            <a:spLocks noChangeArrowheads="1"/>
          </p:cNvSpPr>
          <p:nvPr/>
        </p:nvSpPr>
        <p:spPr bwMode="auto">
          <a:xfrm>
            <a:off x="3043239" y="4762500"/>
            <a:ext cx="595035" cy="584775"/>
          </a:xfrm>
          <a:prstGeom prst="rect">
            <a:avLst/>
          </a:prstGeom>
          <a:noFill/>
          <a:ln w="9525">
            <a:solidFill>
              <a:srgbClr val="FF0000"/>
            </a:solidFill>
            <a:miter lim="800000"/>
          </a:ln>
        </p:spPr>
        <p:txBody>
          <a:bodyPr wrap="none">
            <a:spAutoFit/>
          </a:bodyPr>
          <a:lstStyle/>
          <a:p>
            <a:r>
              <a:rPr lang="zh-CN" altLang="en-US" sz="1600" b="0">
                <a:solidFill>
                  <a:srgbClr val="000000"/>
                </a:solidFill>
                <a:latin typeface="华文细黑" panose="02010600040101010101" pitchFamily="2" charset="-122"/>
                <a:ea typeface="华文细黑" panose="02010600040101010101" pitchFamily="2" charset="-122"/>
              </a:rPr>
              <a:t>水吧</a:t>
            </a:r>
            <a:endParaRPr lang="zh-CN" altLang="en-US" sz="1600" b="0">
              <a:solidFill>
                <a:srgbClr val="000000"/>
              </a:solidFill>
              <a:latin typeface="华文细黑" panose="02010600040101010101" pitchFamily="2" charset="-122"/>
              <a:ea typeface="华文细黑" panose="02010600040101010101" pitchFamily="2" charset="-122"/>
            </a:endParaRPr>
          </a:p>
          <a:p>
            <a:r>
              <a:rPr lang="zh-CN" altLang="en-US" sz="1600" b="0">
                <a:solidFill>
                  <a:srgbClr val="000000"/>
                </a:solidFill>
                <a:latin typeface="华文细黑" panose="02010600040101010101" pitchFamily="2" charset="-122"/>
                <a:ea typeface="华文细黑" panose="02010600040101010101" pitchFamily="2" charset="-122"/>
              </a:rPr>
              <a:t>吧员</a:t>
            </a:r>
            <a:endParaRPr lang="zh-CN" altLang="en-US" sz="1600" b="0">
              <a:solidFill>
                <a:srgbClr val="000000"/>
              </a:solidFill>
              <a:latin typeface="华文细黑" panose="02010600040101010101" pitchFamily="2" charset="-122"/>
              <a:ea typeface="华文细黑" panose="0201060004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sp>
        <p:nvSpPr>
          <p:cNvPr id="4" name="文本占位符 3"/>
          <p:cNvSpPr>
            <a:spLocks noGrp="1"/>
          </p:cNvSpPr>
          <p:nvPr>
            <p:ph type="body" sz="half" idx="2"/>
          </p:nvPr>
        </p:nvSpPr>
        <p:spPr/>
        <p:txBody>
          <a:bodyPr/>
          <a:lstStyle/>
          <a:p>
            <a:r>
              <a:rPr lang="en-US" altLang="zh-CN"/>
              <a:t>        </a:t>
            </a:r>
            <a:r>
              <a:rPr lang="zh-CN" altLang="en-US"/>
              <a:t>一日之计在于晨，有璟阁每个门店的员工都会在早晨举行晨会，让大家每一天都精神满满，斗志昂扬</a:t>
            </a:r>
            <a:endParaRPr lang="zh-CN" altLang="en-US"/>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8" name="内容占位符 7" descr="QQ图片20160611144527"/>
          <p:cNvPicPr>
            <a:picLocks noGrp="1" noChangeAspect="1"/>
          </p:cNvPicPr>
          <p:nvPr>
            <p:ph idx="1"/>
          </p:nvPr>
        </p:nvPicPr>
        <p:blipFill>
          <a:blip r:embed="rId2"/>
          <a:stretch>
            <a:fillRect/>
          </a:stretch>
        </p:blipFill>
        <p:spPr>
          <a:xfrm>
            <a:off x="4377690" y="857885"/>
            <a:ext cx="3866515" cy="4368165"/>
          </a:xfrm>
          <a:prstGeom prst="rect">
            <a:avLst/>
          </a:prstGeom>
        </p:spPr>
      </p:pic>
      <p:pic>
        <p:nvPicPr>
          <p:cNvPr id="9" name="图片 8" descr="QQ图片20160611144817"/>
          <p:cNvPicPr>
            <a:picLocks noChangeAspect="1"/>
          </p:cNvPicPr>
          <p:nvPr/>
        </p:nvPicPr>
        <p:blipFill>
          <a:blip r:embed="rId3"/>
          <a:stretch>
            <a:fillRect/>
          </a:stretch>
        </p:blipFill>
        <p:spPr>
          <a:xfrm>
            <a:off x="457200" y="2193925"/>
            <a:ext cx="3632835" cy="307657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1026" name="Picture 2" descr="H:\照片\IMG_4746.JPG"/>
          <p:cNvPicPr>
            <a:picLocks noChangeAspect="1" noChangeArrowheads="1"/>
          </p:cNvPicPr>
          <p:nvPr/>
        </p:nvPicPr>
        <p:blipFill>
          <a:blip r:embed="rId2"/>
          <a:srcRect/>
          <a:stretch>
            <a:fillRect/>
          </a:stretch>
        </p:blipFill>
        <p:spPr bwMode="auto">
          <a:xfrm>
            <a:off x="1304925" y="733424"/>
            <a:ext cx="6610350" cy="498157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2050" name="Picture 2" descr="H:\照片\2588403708389535.jpg"/>
          <p:cNvPicPr>
            <a:picLocks noChangeAspect="1" noChangeArrowheads="1"/>
          </p:cNvPicPr>
          <p:nvPr/>
        </p:nvPicPr>
        <p:blipFill>
          <a:blip r:embed="rId2"/>
          <a:srcRect/>
          <a:stretch>
            <a:fillRect/>
          </a:stretch>
        </p:blipFill>
        <p:spPr bwMode="auto">
          <a:xfrm>
            <a:off x="1390650" y="657225"/>
            <a:ext cx="6219825" cy="488632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3074" name="Picture 2" descr="H:\照片\474708493359770964.jpg"/>
          <p:cNvPicPr>
            <a:picLocks noChangeAspect="1" noChangeArrowheads="1"/>
          </p:cNvPicPr>
          <p:nvPr/>
        </p:nvPicPr>
        <p:blipFill>
          <a:blip r:embed="rId2"/>
          <a:srcRect/>
          <a:stretch>
            <a:fillRect/>
          </a:stretch>
        </p:blipFill>
        <p:spPr bwMode="auto">
          <a:xfrm>
            <a:off x="1543050" y="571500"/>
            <a:ext cx="5915025" cy="51435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4098" name="Picture 2" descr="H:\照片\DSC00087.JPG"/>
          <p:cNvPicPr>
            <a:picLocks noChangeAspect="1" noChangeArrowheads="1"/>
          </p:cNvPicPr>
          <p:nvPr/>
        </p:nvPicPr>
        <p:blipFill>
          <a:blip r:embed="rId2"/>
          <a:srcRect/>
          <a:stretch>
            <a:fillRect/>
          </a:stretch>
        </p:blipFill>
        <p:spPr bwMode="auto">
          <a:xfrm>
            <a:off x="1266825" y="771525"/>
            <a:ext cx="6362700" cy="465657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5122" name="Picture 2" descr="H:\照片\95724559387112121.jpg"/>
          <p:cNvPicPr>
            <a:picLocks noChangeAspect="1" noChangeArrowheads="1"/>
          </p:cNvPicPr>
          <p:nvPr/>
        </p:nvPicPr>
        <p:blipFill>
          <a:blip r:embed="rId2"/>
          <a:srcRect/>
          <a:stretch>
            <a:fillRect/>
          </a:stretch>
        </p:blipFill>
        <p:spPr bwMode="auto">
          <a:xfrm>
            <a:off x="1314449" y="723900"/>
            <a:ext cx="6343651" cy="49911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sp>
        <p:nvSpPr>
          <p:cNvPr id="7" name="TextBox 6"/>
          <p:cNvSpPr txBox="1"/>
          <p:nvPr/>
        </p:nvSpPr>
        <p:spPr>
          <a:xfrm>
            <a:off x="823913" y="1685925"/>
            <a:ext cx="184731" cy="369332"/>
          </a:xfrm>
          <a:prstGeom prst="rect">
            <a:avLst/>
          </a:prstGeom>
          <a:noFill/>
        </p:spPr>
        <p:txBody>
          <a:bodyPr wrap="none" rtlCol="0">
            <a:spAutoFit/>
          </a:bodyPr>
          <a:lstStyle/>
          <a:p>
            <a:endParaRPr lang="zh-CN" altLang="en-US" dirty="0"/>
          </a:p>
        </p:txBody>
      </p:sp>
      <p:sp>
        <p:nvSpPr>
          <p:cNvPr id="9" name="矩形 8"/>
          <p:cNvSpPr/>
          <p:nvPr/>
        </p:nvSpPr>
        <p:spPr>
          <a:xfrm>
            <a:off x="1008644" y="1104903"/>
            <a:ext cx="6439906" cy="5913120"/>
          </a:xfrm>
          <a:prstGeom prst="rect">
            <a:avLst/>
          </a:prstGeom>
        </p:spPr>
        <p:txBody>
          <a:bodyPr wrap="square">
            <a:spAutoFit/>
          </a:bodyPr>
          <a:lstStyle/>
          <a:p>
            <a:r>
              <a:rPr lang="zh-CN" altLang="en-US" b="1" dirty="0" smtClean="0"/>
              <a:t>     </a:t>
            </a:r>
            <a:r>
              <a:rPr lang="zh-CN" altLang="en-US" sz="1600" b="1" dirty="0" smtClean="0"/>
              <a:t>有璟阁是著名影星成龙大哥投资的全国连锁港式餐饮品牌，一家有着十余年历史的北京著名餐厅，旗下拥有多家直营门店。</a:t>
            </a:r>
            <a:endParaRPr lang="en-US" altLang="zh-CN" sz="1600" b="1" dirty="0" smtClean="0"/>
          </a:p>
          <a:p>
            <a:pPr>
              <a:buFont typeface="Wingdings" panose="05000000000000000000" pitchFamily="2" charset="2"/>
              <a:buChar char="l"/>
            </a:pPr>
            <a:endParaRPr lang="en-US" altLang="zh-CN" sz="1600" b="1" dirty="0" smtClean="0"/>
          </a:p>
          <a:p>
            <a:pPr>
              <a:buFont typeface="Wingdings" panose="05000000000000000000" pitchFamily="2" charset="2"/>
              <a:buChar char="l"/>
            </a:pPr>
            <a:r>
              <a:rPr lang="zh-CN" altLang="en-US" sz="1600" b="1" dirty="0" smtClean="0"/>
              <a:t>   有璟阁工体旗舰店于</a:t>
            </a:r>
            <a:r>
              <a:rPr lang="en-US" sz="1600" b="1" dirty="0" smtClean="0"/>
              <a:t>2015</a:t>
            </a:r>
            <a:r>
              <a:rPr lang="zh-CN" altLang="en-US" sz="1600" b="1" dirty="0" smtClean="0"/>
              <a:t>年</a:t>
            </a:r>
            <a:r>
              <a:rPr lang="en-US" sz="1600" b="1" dirty="0" smtClean="0"/>
              <a:t>6</a:t>
            </a:r>
            <a:r>
              <a:rPr lang="zh-CN" altLang="en-US" sz="1600" b="1" dirty="0" smtClean="0"/>
              <a:t>月在北京工人体育场内重装开业，以“有美景 有阁楼 有美食”而得名，同时以“时尚生活补全计划”的经营理念，凭借舒适惬意的好环境，至臻而作的好餐品，待客为友的好服务，售价亲民的低价格，深得国内老百姓喜爱</a:t>
            </a:r>
            <a:r>
              <a:rPr lang="zh-CN" altLang="en-US" sz="1600" dirty="0" smtClean="0"/>
              <a:t>。</a:t>
            </a:r>
            <a:endParaRPr lang="en-US" altLang="zh-CN" sz="1600" dirty="0" smtClean="0"/>
          </a:p>
          <a:p>
            <a:pPr>
              <a:buFont typeface="Wingdings" panose="05000000000000000000" pitchFamily="2" charset="2"/>
              <a:buChar char="l"/>
            </a:pPr>
            <a:endParaRPr lang="en-US" altLang="zh-CN" sz="1600" dirty="0" smtClean="0"/>
          </a:p>
          <a:p>
            <a:pPr>
              <a:buFont typeface="Wingdings" panose="05000000000000000000" pitchFamily="2" charset="2"/>
              <a:buChar char="l"/>
            </a:pPr>
            <a:r>
              <a:rPr lang="zh-CN" altLang="en-US" sz="1600" b="1" dirty="0" smtClean="0"/>
              <a:t>   主营港式茶餐以及一些西式甜品，打造时尚情景式环境配以传承经典的港式美食，致力将有璟阁打造成国内一线餐饮品牌，港菜融汇了传统和现代的特色，致力于让每位食客不需要去香港，在国内任何一家有璟阁餐厅也能享受到香港的美味，由此吸引了众多明星纷纷到店品尝美食。</a:t>
            </a:r>
            <a:endParaRPr lang="en-US" altLang="zh-CN" sz="1600" b="1" dirty="0" smtClean="0"/>
          </a:p>
          <a:p>
            <a:pPr>
              <a:buFont typeface="Wingdings" panose="05000000000000000000" pitchFamily="2" charset="2"/>
              <a:buChar char="l"/>
            </a:pPr>
            <a:endParaRPr lang="en-US" altLang="zh-CN" sz="1600" b="1" dirty="0" smtClean="0"/>
          </a:p>
          <a:p>
            <a:pPr>
              <a:buFont typeface="Wingdings" panose="05000000000000000000" pitchFamily="2" charset="2"/>
              <a:buChar char="l"/>
            </a:pPr>
            <a:r>
              <a:rPr lang="zh-CN" altLang="en-US" sz="1600" b="1" dirty="0" smtClean="0"/>
              <a:t>  现随着公司致力于全国推广发展</a:t>
            </a:r>
            <a:r>
              <a:rPr lang="en-US" altLang="en-US" sz="1600" b="1" dirty="0" smtClean="0"/>
              <a:t>20</a:t>
            </a:r>
            <a:r>
              <a:rPr lang="zh-CN" altLang="en-US" sz="1600" b="1" dirty="0" smtClean="0"/>
              <a:t>多家分店，欢迎有志之士加入有璟阁大家庭，愿有璟阁成为您事业的新起点！</a:t>
            </a:r>
            <a:endParaRPr lang="en-US" altLang="zh-CN" sz="1600" b="1" dirty="0" smtClean="0"/>
          </a:p>
          <a:p>
            <a:endParaRPr lang="en-US" altLang="zh-CN" sz="1600"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V="1">
            <a:off x="457200" y="1120140"/>
            <a:ext cx="3008630" cy="76200"/>
          </a:xfrm>
        </p:spPr>
        <p:txBody>
          <a:bodyPr/>
          <a:lstStyle/>
          <a:p>
            <a:r>
              <a:rPr lang="en-US" altLang="zh-CN"/>
              <a:t>         </a:t>
            </a:r>
            <a:endParaRPr lang="en-US" altLang="zh-CN"/>
          </a:p>
        </p:txBody>
      </p:sp>
      <p:sp>
        <p:nvSpPr>
          <p:cNvPr id="4" name="文本占位符 3"/>
          <p:cNvSpPr>
            <a:spLocks noGrp="1"/>
          </p:cNvSpPr>
          <p:nvPr>
            <p:ph type="body" sz="half" idx="2"/>
          </p:nvPr>
        </p:nvSpPr>
        <p:spPr>
          <a:xfrm>
            <a:off x="457200" y="1131570"/>
            <a:ext cx="3192780" cy="3973195"/>
          </a:xfrm>
        </p:spPr>
        <p:txBody>
          <a:bodyPr/>
          <a:lstStyle/>
          <a:p>
            <a:r>
              <a:rPr lang="en-US" altLang="zh-CN" sz="1600">
                <a:solidFill>
                  <a:schemeClr val="tx1"/>
                </a:solidFill>
              </a:rPr>
              <a:t>       </a:t>
            </a:r>
            <a:r>
              <a:rPr lang="zh-CN" altLang="en-US" sz="1600">
                <a:solidFill>
                  <a:schemeClr val="tx1"/>
                </a:solidFill>
              </a:rPr>
              <a:t>每逢佳节倍思亲，在过节日的时候，有璟阁的每个门店都会用自己的方式来度过度过每一个让家人无法忘怀的节日</a:t>
            </a:r>
            <a:endParaRPr lang="zh-CN" altLang="en-US" sz="1600"/>
          </a:p>
        </p:txBody>
      </p:sp>
      <p:pic>
        <p:nvPicPr>
          <p:cNvPr id="56326" name="图片 9"/>
          <p:cNvPicPr>
            <a:picLocks noChangeAspect="1"/>
          </p:cNvPicPr>
          <p:nvPr/>
        </p:nvPicPr>
        <p:blipFill>
          <a:blip r:embed="rId1"/>
          <a:srcRect/>
          <a:stretch>
            <a:fillRect/>
          </a:stretch>
        </p:blipFill>
        <p:spPr bwMode="auto">
          <a:xfrm>
            <a:off x="79058" y="26670"/>
            <a:ext cx="823912" cy="1104900"/>
          </a:xfrm>
          <a:prstGeom prst="rect">
            <a:avLst/>
          </a:prstGeom>
          <a:noFill/>
          <a:ln w="9525">
            <a:noFill/>
            <a:miter lim="800000"/>
            <a:headEnd/>
            <a:tailEnd/>
          </a:ln>
        </p:spPr>
      </p:pic>
      <p:pic>
        <p:nvPicPr>
          <p:cNvPr id="3" name="图片 2" descr="照片IMG_4058"/>
          <p:cNvPicPr>
            <a:picLocks noChangeAspect="1"/>
          </p:cNvPicPr>
          <p:nvPr/>
        </p:nvPicPr>
        <p:blipFill>
          <a:blip r:embed="rId2"/>
          <a:stretch>
            <a:fillRect/>
          </a:stretch>
        </p:blipFill>
        <p:spPr>
          <a:xfrm>
            <a:off x="457200" y="2536825"/>
            <a:ext cx="3681730" cy="2761615"/>
          </a:xfrm>
          <a:prstGeom prst="rect">
            <a:avLst/>
          </a:prstGeom>
        </p:spPr>
      </p:pic>
      <p:pic>
        <p:nvPicPr>
          <p:cNvPr id="11" name="内容占位符 10" descr="照片IMG_4075"/>
          <p:cNvPicPr>
            <a:picLocks noGrp="1" noChangeAspect="1"/>
          </p:cNvPicPr>
          <p:nvPr>
            <p:ph idx="1"/>
          </p:nvPr>
        </p:nvPicPr>
        <p:blipFill>
          <a:blip r:embed="rId3"/>
          <a:stretch>
            <a:fillRect/>
          </a:stretch>
        </p:blipFill>
        <p:spPr>
          <a:xfrm>
            <a:off x="4307840" y="234950"/>
            <a:ext cx="1931670" cy="2576195"/>
          </a:xfrm>
          <a:prstGeom prst="rect">
            <a:avLst/>
          </a:prstGeom>
        </p:spPr>
      </p:pic>
      <p:pic>
        <p:nvPicPr>
          <p:cNvPr id="12" name="图片 11" descr="照片IMG_4070"/>
          <p:cNvPicPr>
            <a:picLocks noChangeAspect="1"/>
          </p:cNvPicPr>
          <p:nvPr/>
        </p:nvPicPr>
        <p:blipFill>
          <a:blip r:embed="rId4"/>
          <a:stretch>
            <a:fillRect/>
          </a:stretch>
        </p:blipFill>
        <p:spPr>
          <a:xfrm>
            <a:off x="6506210" y="234950"/>
            <a:ext cx="1931670" cy="2576195"/>
          </a:xfrm>
          <a:prstGeom prst="rect">
            <a:avLst/>
          </a:prstGeom>
        </p:spPr>
      </p:pic>
      <p:pic>
        <p:nvPicPr>
          <p:cNvPr id="13" name="图片 12" descr="照片IMG_4072"/>
          <p:cNvPicPr>
            <a:picLocks noChangeAspect="1"/>
          </p:cNvPicPr>
          <p:nvPr/>
        </p:nvPicPr>
        <p:blipFill>
          <a:blip r:embed="rId5"/>
          <a:stretch>
            <a:fillRect/>
          </a:stretch>
        </p:blipFill>
        <p:spPr>
          <a:xfrm rot="16200000">
            <a:off x="5200015" y="1982470"/>
            <a:ext cx="2423795" cy="4208145"/>
          </a:xfrm>
          <a:prstGeom prst="rect">
            <a:avLst/>
          </a:prstGeom>
          <a:solidFill>
            <a:schemeClr val="lt1"/>
          </a:solid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2" descr="C:\Users\Wang Dan\Desktop\IMG_3308.png"/>
          <p:cNvPicPr>
            <a:picLocks noChangeAspect="1" noChangeArrowheads="1"/>
          </p:cNvPicPr>
          <p:nvPr/>
        </p:nvPicPr>
        <p:blipFill>
          <a:blip r:embed="rId1"/>
          <a:srcRect/>
          <a:stretch>
            <a:fillRect/>
          </a:stretch>
        </p:blipFill>
        <p:spPr bwMode="auto">
          <a:xfrm>
            <a:off x="109538" y="214313"/>
            <a:ext cx="3322637" cy="4845050"/>
          </a:xfrm>
          <a:prstGeom prst="rect">
            <a:avLst/>
          </a:prstGeom>
          <a:noFill/>
          <a:ln w="9525">
            <a:noFill/>
            <a:miter lim="800000"/>
            <a:headEnd/>
            <a:tailEnd/>
          </a:ln>
        </p:spPr>
      </p:pic>
      <p:pic>
        <p:nvPicPr>
          <p:cNvPr id="56322" name="Picture 3" descr="C:\Users\Wang Dan\Desktop\QQ截图20160613171539.png"/>
          <p:cNvPicPr>
            <a:picLocks noChangeAspect="1" noChangeArrowheads="1"/>
          </p:cNvPicPr>
          <p:nvPr/>
        </p:nvPicPr>
        <p:blipFill>
          <a:blip r:embed="rId2"/>
          <a:srcRect/>
          <a:stretch>
            <a:fillRect/>
          </a:stretch>
        </p:blipFill>
        <p:spPr bwMode="auto">
          <a:xfrm>
            <a:off x="106363" y="2563813"/>
            <a:ext cx="6604000" cy="3013075"/>
          </a:xfrm>
          <a:prstGeom prst="rect">
            <a:avLst/>
          </a:prstGeom>
          <a:noFill/>
          <a:ln w="9525">
            <a:noFill/>
            <a:miter lim="800000"/>
            <a:headEnd/>
            <a:tailEnd/>
          </a:ln>
        </p:spPr>
      </p:pic>
      <p:pic>
        <p:nvPicPr>
          <p:cNvPr id="56323" name="Picture 2" descr="E:\六一儿童节公益活动\823214426272735295.jpg"/>
          <p:cNvPicPr>
            <a:picLocks noChangeAspect="1" noChangeArrowheads="1"/>
          </p:cNvPicPr>
          <p:nvPr/>
        </p:nvPicPr>
        <p:blipFill>
          <a:blip r:embed="rId3"/>
          <a:srcRect/>
          <a:stretch>
            <a:fillRect/>
          </a:stretch>
        </p:blipFill>
        <p:spPr bwMode="auto">
          <a:xfrm>
            <a:off x="3613150" y="190500"/>
            <a:ext cx="3097213" cy="2322513"/>
          </a:xfrm>
          <a:prstGeom prst="rect">
            <a:avLst/>
          </a:prstGeom>
          <a:noFill/>
          <a:ln w="9525">
            <a:noFill/>
            <a:miter lim="800000"/>
            <a:headEnd/>
            <a:tailEnd/>
          </a:ln>
        </p:spPr>
      </p:pic>
      <p:grpSp>
        <p:nvGrpSpPr>
          <p:cNvPr id="2" name="组 5"/>
          <p:cNvGrpSpPr/>
          <p:nvPr/>
        </p:nvGrpSpPr>
        <p:grpSpPr bwMode="auto">
          <a:xfrm>
            <a:off x="2963863" y="1936750"/>
            <a:ext cx="1703387" cy="1741488"/>
            <a:chOff x="1866852" y="3938763"/>
            <a:chExt cx="1703260" cy="1742791"/>
          </a:xfrm>
        </p:grpSpPr>
        <p:sp>
          <p:nvSpPr>
            <p:cNvPr id="6" name="椭圆 5"/>
            <p:cNvSpPr/>
            <p:nvPr/>
          </p:nvSpPr>
          <p:spPr>
            <a:xfrm>
              <a:off x="1866852" y="3938763"/>
              <a:ext cx="1703260" cy="174279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7" name="椭圆 6"/>
            <p:cNvSpPr/>
            <p:nvPr/>
          </p:nvSpPr>
          <p:spPr>
            <a:xfrm>
              <a:off x="1985905" y="4078568"/>
              <a:ext cx="1465154" cy="1464770"/>
            </a:xfrm>
            <a:prstGeom prst="ellipse">
              <a:avLst/>
            </a:prstGeom>
            <a:solidFill>
              <a:srgbClr val="805C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56329" name="矩形 30"/>
            <p:cNvSpPr>
              <a:spLocks noChangeArrowheads="1"/>
            </p:cNvSpPr>
            <p:nvPr/>
          </p:nvSpPr>
          <p:spPr bwMode="auto">
            <a:xfrm>
              <a:off x="1969504" y="3938764"/>
              <a:ext cx="1569543" cy="1589315"/>
            </a:xfrm>
            <a:prstGeom prst="rect">
              <a:avLst/>
            </a:prstGeom>
            <a:noFill/>
            <a:ln w="9525">
              <a:noFill/>
              <a:miter lim="800000"/>
            </a:ln>
          </p:spPr>
          <p:txBody>
            <a:bodyPr wrap="none">
              <a:spAutoFit/>
            </a:bodyPr>
            <a:lstStyle/>
            <a:p>
              <a:pPr algn="ctr">
                <a:lnSpc>
                  <a:spcPct val="90000"/>
                </a:lnSpc>
              </a:pPr>
              <a:r>
                <a:rPr lang="en-US" altLang="zh-CN" sz="5400">
                  <a:solidFill>
                    <a:schemeClr val="bg1"/>
                  </a:solidFill>
                  <a:latin typeface="微软雅黑" panose="020B0503020204020204" pitchFamily="34" charset="-122"/>
                  <a:ea typeface="微软雅黑" panose="020B0503020204020204" pitchFamily="34" charset="-122"/>
                </a:rPr>
                <a:t>U</a:t>
              </a:r>
              <a:endParaRPr lang="en-US" altLang="zh-CN" sz="5400">
                <a:solidFill>
                  <a:schemeClr val="bg1"/>
                </a:solidFill>
                <a:latin typeface="微软雅黑" panose="020B0503020204020204" pitchFamily="34" charset="-122"/>
                <a:ea typeface="微软雅黑" panose="020B0503020204020204" pitchFamily="34" charset="-122"/>
              </a:endParaRPr>
            </a:p>
            <a:p>
              <a:pPr algn="ctr">
                <a:lnSpc>
                  <a:spcPct val="90000"/>
                </a:lnSpc>
              </a:pPr>
              <a:r>
                <a:rPr lang="zh-CN" altLang="en-US" sz="5400">
                  <a:solidFill>
                    <a:schemeClr val="bg1"/>
                  </a:solidFill>
                  <a:latin typeface="微软雅黑" panose="020B0503020204020204" pitchFamily="34" charset="-122"/>
                  <a:ea typeface="微软雅黑" panose="020B0503020204020204" pitchFamily="34" charset="-122"/>
                </a:rPr>
                <a:t>文化</a:t>
              </a:r>
              <a:endParaRPr lang="zh-CN" altLang="en-US" sz="5400">
                <a:solidFill>
                  <a:schemeClr val="bg1"/>
                </a:solidFill>
                <a:latin typeface="微软雅黑" panose="020B0503020204020204" pitchFamily="34" charset="-122"/>
                <a:ea typeface="微软雅黑" panose="020B0503020204020204" pitchFamily="34" charset="-122"/>
              </a:endParaRPr>
            </a:p>
          </p:txBody>
        </p:sp>
      </p:grpSp>
      <p:sp>
        <p:nvSpPr>
          <p:cNvPr id="56325" name="TextBox 2"/>
          <p:cNvSpPr txBox="1">
            <a:spLocks noChangeArrowheads="1"/>
          </p:cNvSpPr>
          <p:nvPr/>
        </p:nvSpPr>
        <p:spPr bwMode="auto">
          <a:xfrm>
            <a:off x="6888163" y="1093788"/>
            <a:ext cx="2017712" cy="3462337"/>
          </a:xfrm>
          <a:prstGeom prst="rect">
            <a:avLst/>
          </a:prstGeom>
          <a:noFill/>
          <a:ln w="9525">
            <a:noFill/>
            <a:miter lim="800000"/>
          </a:ln>
        </p:spPr>
        <p:txBody>
          <a:bodyPr>
            <a:spAutoFit/>
          </a:bodyPr>
          <a:lstStyle/>
          <a:p>
            <a:pPr>
              <a:lnSpc>
                <a:spcPct val="150000"/>
              </a:lnSpc>
            </a:pPr>
            <a:r>
              <a:rPr lang="zh-CN" altLang="en-US" sz="1600">
                <a:solidFill>
                  <a:srgbClr val="8A6839"/>
                </a:solidFill>
                <a:latin typeface="微软雅黑" panose="020B0503020204020204" pitchFamily="34" charset="-122"/>
                <a:ea typeface="微软雅黑" panose="020B0503020204020204" pitchFamily="34" charset="-122"/>
              </a:rPr>
              <a:t>有璟阁品牌承载着社会责任，对于公益事业全体员工积极参与，不仅资助了山区小学的重建，还时常组织员工参与更多的社会公益活动，相信一个有爱的企业，会逐渐变强、变大</a:t>
            </a:r>
            <a:r>
              <a:rPr lang="zh-CN" altLang="en-US">
                <a:solidFill>
                  <a:srgbClr val="8A6839"/>
                </a:solidFill>
              </a:rPr>
              <a:t>。</a:t>
            </a:r>
            <a:endParaRPr lang="zh-CN" altLang="en-US">
              <a:solidFill>
                <a:srgbClr val="8A6839"/>
              </a:solidFill>
            </a:endParaRPr>
          </a:p>
        </p:txBody>
      </p:sp>
      <p:pic>
        <p:nvPicPr>
          <p:cNvPr id="56326" name="图片 9"/>
          <p:cNvPicPr>
            <a:picLocks noChangeAspect="1"/>
          </p:cNvPicPr>
          <p:nvPr/>
        </p:nvPicPr>
        <p:blipFill>
          <a:blip r:embed="rId4"/>
          <a:srcRect/>
          <a:stretch>
            <a:fillRect/>
          </a:stretch>
        </p:blipFill>
        <p:spPr bwMode="auto">
          <a:xfrm>
            <a:off x="8081963" y="0"/>
            <a:ext cx="823912"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90500" y="841375"/>
            <a:ext cx="8751888" cy="3735388"/>
          </a:xfrm>
          <a:prstGeom prst="rect">
            <a:avLst/>
          </a:prstGeom>
          <a:noFill/>
          <a:ln w="9525">
            <a:noFill/>
            <a:miter lim="800000"/>
          </a:ln>
        </p:spPr>
        <p:txBody>
          <a:bodyPr/>
          <a:lstStyle/>
          <a:p>
            <a:pPr algn="ctr">
              <a:lnSpc>
                <a:spcPct val="154000"/>
              </a:lnSpc>
            </a:pPr>
            <a:endParaRPr lang="ko-KR" altLang="en-US" sz="1600" b="1"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p:txBody>
      </p:sp>
      <p:sp>
        <p:nvSpPr>
          <p:cNvPr id="16387" name="TextBox 3"/>
          <p:cNvSpPr txBox="1">
            <a:spLocks noChangeArrowheads="1"/>
          </p:cNvSpPr>
          <p:nvPr/>
        </p:nvSpPr>
        <p:spPr bwMode="auto">
          <a:xfrm>
            <a:off x="5648325" y="180975"/>
            <a:ext cx="460375" cy="471488"/>
          </a:xfrm>
          <a:prstGeom prst="rect">
            <a:avLst/>
          </a:prstGeom>
          <a:noFill/>
          <a:ln w="9525">
            <a:noFill/>
            <a:miter lim="800000"/>
          </a:ln>
        </p:spPr>
        <p:txBody>
          <a:bodyPr vert="eaVert">
            <a:spAutoFit/>
          </a:bodyPr>
          <a:lstStyle/>
          <a:p>
            <a:endParaRPr lang="zh-CN" altLang="en-US"/>
          </a:p>
        </p:txBody>
      </p:sp>
      <p:pic>
        <p:nvPicPr>
          <p:cNvPr id="16388"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grpSp>
        <p:nvGrpSpPr>
          <p:cNvPr id="2" name="Group 5"/>
          <p:cNvGrpSpPr/>
          <p:nvPr/>
        </p:nvGrpSpPr>
        <p:grpSpPr bwMode="auto">
          <a:xfrm>
            <a:off x="1908175" y="652463"/>
            <a:ext cx="5184775" cy="1249362"/>
            <a:chOff x="1202" y="799"/>
            <a:chExt cx="3266" cy="787"/>
          </a:xfrm>
        </p:grpSpPr>
        <p:sp>
          <p:nvSpPr>
            <p:cNvPr id="7" name="AutoShape 5"/>
            <p:cNvSpPr>
              <a:spLocks noChangeArrowheads="1"/>
            </p:cNvSpPr>
            <p:nvPr/>
          </p:nvSpPr>
          <p:spPr bwMode="gray">
            <a:xfrm>
              <a:off x="1465" y="936"/>
              <a:ext cx="3003" cy="524"/>
            </a:xfrm>
            <a:prstGeom prst="roundRect">
              <a:avLst>
                <a:gd name="adj" fmla="val 16667"/>
              </a:avLst>
            </a:prstGeom>
            <a:gradFill rotWithShape="1">
              <a:gsLst>
                <a:gs pos="0">
                  <a:schemeClr val="accent2"/>
                </a:gs>
                <a:gs pos="50000">
                  <a:schemeClr val="accent2">
                    <a:gamma/>
                    <a:tint val="21176"/>
                    <a:invGamma/>
                  </a:schemeClr>
                </a:gs>
                <a:gs pos="100000">
                  <a:schemeClr val="accent2"/>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8" name="AutoShape 6"/>
            <p:cNvSpPr>
              <a:spLocks noChangeArrowheads="1"/>
            </p:cNvSpPr>
            <p:nvPr/>
          </p:nvSpPr>
          <p:spPr bwMode="gray">
            <a:xfrm>
              <a:off x="1202" y="799"/>
              <a:ext cx="474" cy="787"/>
            </a:xfrm>
            <a:prstGeom prst="diamond">
              <a:avLst/>
            </a:prstGeom>
            <a:solidFill>
              <a:schemeClr val="accent2"/>
            </a:solidFill>
            <a:ln w="25400" algn="ctr">
              <a:solidFill>
                <a:schemeClr val="bg1"/>
              </a:solidFill>
              <a:miter lim="800000"/>
            </a:ln>
          </p:spPr>
          <p:txBody>
            <a:bodyPr wrap="none" anchor="ctr"/>
            <a:lstStyle/>
            <a:p>
              <a:pPr algn="l"/>
              <a:endParaRPr lang="zh-CN" altLang="en-US" sz="1800" b="0"/>
            </a:p>
          </p:txBody>
        </p:sp>
        <p:sp>
          <p:nvSpPr>
            <p:cNvPr id="9" name="Text Box 7"/>
            <p:cNvSpPr txBox="1">
              <a:spLocks noChangeArrowheads="1"/>
            </p:cNvSpPr>
            <p:nvPr/>
          </p:nvSpPr>
          <p:spPr bwMode="gray">
            <a:xfrm>
              <a:off x="1701" y="1026"/>
              <a:ext cx="2585"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简介</a:t>
              </a:r>
              <a:endParaRPr lang="zh-CN" altLang="en-US" sz="2400" dirty="0">
                <a:solidFill>
                  <a:srgbClr val="000000"/>
                </a:solidFill>
              </a:endParaRPr>
            </a:p>
          </p:txBody>
        </p:sp>
        <p:sp>
          <p:nvSpPr>
            <p:cNvPr id="11" name="Text Box 8"/>
            <p:cNvSpPr txBox="1">
              <a:spLocks noChangeArrowheads="1"/>
            </p:cNvSpPr>
            <p:nvPr/>
          </p:nvSpPr>
          <p:spPr bwMode="gray">
            <a:xfrm>
              <a:off x="1300" y="981"/>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1</a:t>
              </a:r>
              <a:endParaRPr lang="en-US" altLang="zh-CN" sz="3200" b="0">
                <a:solidFill>
                  <a:schemeClr val="bg1"/>
                </a:solidFill>
              </a:endParaRPr>
            </a:p>
          </p:txBody>
        </p:sp>
      </p:grpSp>
      <p:grpSp>
        <p:nvGrpSpPr>
          <p:cNvPr id="3" name="Group 10"/>
          <p:cNvGrpSpPr/>
          <p:nvPr/>
        </p:nvGrpSpPr>
        <p:grpSpPr bwMode="auto">
          <a:xfrm>
            <a:off x="1908175" y="1876425"/>
            <a:ext cx="5256213" cy="1223963"/>
            <a:chOff x="1202" y="1570"/>
            <a:chExt cx="3311" cy="771"/>
          </a:xfrm>
        </p:grpSpPr>
        <p:sp>
          <p:nvSpPr>
            <p:cNvPr id="13" name="AutoShape 10"/>
            <p:cNvSpPr>
              <a:spLocks noChangeArrowheads="1"/>
            </p:cNvSpPr>
            <p:nvPr/>
          </p:nvSpPr>
          <p:spPr bwMode="gray">
            <a:xfrm>
              <a:off x="1469" y="1704"/>
              <a:ext cx="3044" cy="514"/>
            </a:xfrm>
            <a:prstGeom prst="roundRect">
              <a:avLst>
                <a:gd name="adj" fmla="val 16667"/>
              </a:avLst>
            </a:prstGeom>
            <a:gradFill rotWithShape="1">
              <a:gsLst>
                <a:gs pos="0">
                  <a:schemeClr val="accent1"/>
                </a:gs>
                <a:gs pos="50000">
                  <a:schemeClr val="accent1">
                    <a:gamma/>
                    <a:tint val="21176"/>
                    <a:invGamma/>
                  </a:schemeClr>
                </a:gs>
                <a:gs pos="100000">
                  <a:schemeClr val="accent1"/>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4" name="AutoShape 11"/>
            <p:cNvSpPr>
              <a:spLocks noChangeArrowheads="1"/>
            </p:cNvSpPr>
            <p:nvPr/>
          </p:nvSpPr>
          <p:spPr bwMode="gray">
            <a:xfrm>
              <a:off x="1202" y="1570"/>
              <a:ext cx="481" cy="771"/>
            </a:xfrm>
            <a:prstGeom prst="diamond">
              <a:avLst/>
            </a:prstGeom>
            <a:solidFill>
              <a:schemeClr val="accent1"/>
            </a:solidFill>
            <a:ln w="25400" algn="ctr">
              <a:solidFill>
                <a:schemeClr val="bg1"/>
              </a:solidFill>
              <a:miter lim="800000"/>
            </a:ln>
          </p:spPr>
          <p:txBody>
            <a:bodyPr wrap="none" anchor="ctr"/>
            <a:lstStyle/>
            <a:p>
              <a:pPr algn="l"/>
              <a:endParaRPr lang="zh-CN" altLang="en-US" sz="1800" b="0"/>
            </a:p>
          </p:txBody>
        </p:sp>
        <p:sp>
          <p:nvSpPr>
            <p:cNvPr id="15" name="Text Box 12"/>
            <p:cNvSpPr txBox="1">
              <a:spLocks noChangeArrowheads="1"/>
            </p:cNvSpPr>
            <p:nvPr/>
          </p:nvSpPr>
          <p:spPr bwMode="gray">
            <a:xfrm>
              <a:off x="1655" y="1797"/>
              <a:ext cx="2566"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企业</a:t>
              </a:r>
              <a:r>
                <a:rPr lang="zh-CN" altLang="en-US" sz="2400" dirty="0">
                  <a:solidFill>
                    <a:srgbClr val="000000"/>
                  </a:solidFill>
                </a:rPr>
                <a:t>文化</a:t>
              </a:r>
              <a:endParaRPr lang="zh-CN" altLang="en-US" sz="2400" dirty="0">
                <a:solidFill>
                  <a:srgbClr val="000000"/>
                </a:solidFill>
              </a:endParaRPr>
            </a:p>
          </p:txBody>
        </p:sp>
        <p:sp>
          <p:nvSpPr>
            <p:cNvPr id="16" name="Text Box 13"/>
            <p:cNvSpPr txBox="1">
              <a:spLocks noChangeArrowheads="1"/>
            </p:cNvSpPr>
            <p:nvPr/>
          </p:nvSpPr>
          <p:spPr bwMode="gray">
            <a:xfrm>
              <a:off x="1284" y="1752"/>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2</a:t>
              </a:r>
              <a:endParaRPr lang="en-US" altLang="zh-CN" sz="3200" b="0">
                <a:solidFill>
                  <a:schemeClr val="bg1"/>
                </a:solidFill>
              </a:endParaRPr>
            </a:p>
          </p:txBody>
        </p:sp>
      </p:grpSp>
      <p:grpSp>
        <p:nvGrpSpPr>
          <p:cNvPr id="4" name="Group 15"/>
          <p:cNvGrpSpPr/>
          <p:nvPr/>
        </p:nvGrpSpPr>
        <p:grpSpPr bwMode="auto">
          <a:xfrm>
            <a:off x="1908175" y="3100388"/>
            <a:ext cx="5256213" cy="1223962"/>
            <a:chOff x="1202" y="2341"/>
            <a:chExt cx="3311" cy="771"/>
          </a:xfrm>
        </p:grpSpPr>
        <p:sp>
          <p:nvSpPr>
            <p:cNvPr id="18" name="AutoShape 15"/>
            <p:cNvSpPr>
              <a:spLocks noChangeArrowheads="1"/>
            </p:cNvSpPr>
            <p:nvPr/>
          </p:nvSpPr>
          <p:spPr bwMode="gray">
            <a:xfrm>
              <a:off x="1468" y="2471"/>
              <a:ext cx="3045" cy="515"/>
            </a:xfrm>
            <a:prstGeom prst="roundRect">
              <a:avLst>
                <a:gd name="adj" fmla="val 16667"/>
              </a:avLst>
            </a:prstGeom>
            <a:gradFill rotWithShape="1">
              <a:gsLst>
                <a:gs pos="0">
                  <a:schemeClr val="hlink"/>
                </a:gs>
                <a:gs pos="50000">
                  <a:schemeClr val="hlink">
                    <a:gamma/>
                    <a:tint val="21176"/>
                    <a:invGamma/>
                  </a:schemeClr>
                </a:gs>
                <a:gs pos="100000">
                  <a:schemeClr va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19" name="AutoShape 16"/>
            <p:cNvSpPr>
              <a:spLocks noChangeArrowheads="1"/>
            </p:cNvSpPr>
            <p:nvPr/>
          </p:nvSpPr>
          <p:spPr bwMode="gray">
            <a:xfrm>
              <a:off x="1202" y="2341"/>
              <a:ext cx="481" cy="771"/>
            </a:xfrm>
            <a:prstGeom prst="diamond">
              <a:avLst/>
            </a:prstGeom>
            <a:solidFill>
              <a:schemeClr val="hlink"/>
            </a:solidFill>
            <a:ln w="25400" algn="ctr">
              <a:solidFill>
                <a:schemeClr val="bg1"/>
              </a:solidFill>
              <a:miter lim="800000"/>
            </a:ln>
          </p:spPr>
          <p:txBody>
            <a:bodyPr wrap="none" anchor="ctr"/>
            <a:lstStyle/>
            <a:p>
              <a:pPr algn="l"/>
              <a:endParaRPr lang="zh-CN" altLang="en-US" sz="1800" b="0"/>
            </a:p>
          </p:txBody>
        </p:sp>
        <p:sp>
          <p:nvSpPr>
            <p:cNvPr id="20" name="Text Box 17"/>
            <p:cNvSpPr txBox="1">
              <a:spLocks noChangeArrowheads="1"/>
            </p:cNvSpPr>
            <p:nvPr/>
          </p:nvSpPr>
          <p:spPr bwMode="gray">
            <a:xfrm>
              <a:off x="1610" y="2568"/>
              <a:ext cx="2858" cy="28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员工</a:t>
              </a:r>
              <a:r>
                <a:rPr lang="zh-CN" altLang="en-US" sz="2400" dirty="0">
                  <a:solidFill>
                    <a:srgbClr val="000000"/>
                  </a:solidFill>
                </a:rPr>
                <a:t>职业发展</a:t>
              </a:r>
              <a:endParaRPr lang="zh-CN" altLang="en-US" sz="2400" dirty="0">
                <a:solidFill>
                  <a:srgbClr val="000000"/>
                </a:solidFill>
              </a:endParaRPr>
            </a:p>
          </p:txBody>
        </p:sp>
        <p:sp>
          <p:nvSpPr>
            <p:cNvPr id="21" name="Text Box 18"/>
            <p:cNvSpPr txBox="1">
              <a:spLocks noChangeArrowheads="1"/>
            </p:cNvSpPr>
            <p:nvPr/>
          </p:nvSpPr>
          <p:spPr bwMode="gray">
            <a:xfrm>
              <a:off x="1303" y="2559"/>
              <a:ext cx="258" cy="365"/>
            </a:xfrm>
            <a:prstGeom prst="rect">
              <a:avLst/>
            </a:prstGeom>
            <a:noFill/>
            <a:ln w="9525" algn="ctr">
              <a:noFill/>
              <a:miter lim="800000"/>
            </a:ln>
          </p:spPr>
          <p:txBody>
            <a:bodyPr wrap="none">
              <a:spAutoFit/>
            </a:bodyPr>
            <a:lstStyle/>
            <a:p>
              <a:pPr eaLnBrk="0" hangingPunct="0"/>
              <a:r>
                <a:rPr lang="en-US" altLang="zh-CN" sz="3200" b="0">
                  <a:solidFill>
                    <a:schemeClr val="bg1"/>
                  </a:solidFill>
                </a:rPr>
                <a:t>3</a:t>
              </a:r>
              <a:endParaRPr lang="en-US" altLang="zh-CN" sz="3200" b="0">
                <a:solidFill>
                  <a:schemeClr val="bg1"/>
                </a:solidFill>
              </a:endParaRPr>
            </a:p>
          </p:txBody>
        </p:sp>
      </p:grpSp>
      <p:grpSp>
        <p:nvGrpSpPr>
          <p:cNvPr id="6" name="Group 20"/>
          <p:cNvGrpSpPr/>
          <p:nvPr/>
        </p:nvGrpSpPr>
        <p:grpSpPr bwMode="auto">
          <a:xfrm>
            <a:off x="1908175" y="4325938"/>
            <a:ext cx="5327650" cy="1223962"/>
            <a:chOff x="1202" y="3113"/>
            <a:chExt cx="3356" cy="817"/>
          </a:xfrm>
        </p:grpSpPr>
        <p:sp>
          <p:nvSpPr>
            <p:cNvPr id="23" name="AutoShape 20"/>
            <p:cNvSpPr>
              <a:spLocks noChangeArrowheads="1"/>
            </p:cNvSpPr>
            <p:nvPr/>
          </p:nvSpPr>
          <p:spPr bwMode="gray">
            <a:xfrm>
              <a:off x="1473" y="3255"/>
              <a:ext cx="3085" cy="545"/>
            </a:xfrm>
            <a:prstGeom prst="roundRect">
              <a:avLst>
                <a:gd name="adj" fmla="val 16667"/>
              </a:avLst>
            </a:prstGeom>
            <a:gradFill rotWithShape="1">
              <a:gsLst>
                <a:gs pos="0">
                  <a:schemeClr val="folHlink"/>
                </a:gs>
                <a:gs pos="50000">
                  <a:schemeClr val="folHlink">
                    <a:gamma/>
                    <a:tint val="21176"/>
                    <a:invGamma/>
                  </a:schemeClr>
                </a:gs>
                <a:gs pos="100000">
                  <a:schemeClr val="folHlink"/>
                </a:gs>
              </a:gsLst>
              <a:lin ang="5400000" scaled="1"/>
            </a:gradFill>
            <a:ln w="12700" algn="ctr">
              <a:solidFill>
                <a:schemeClr val="bg1"/>
              </a:solidFill>
              <a:round/>
            </a:ln>
            <a:effectLst/>
          </p:spPr>
          <p:txBody>
            <a:bodyPr wrap="none" anchor="ctr"/>
            <a:lstStyle/>
            <a:p>
              <a:pPr algn="l">
                <a:defRPr/>
              </a:pPr>
              <a:endParaRPr lang="zh-CN" altLang="en-US" sz="1800" b="0"/>
            </a:p>
          </p:txBody>
        </p:sp>
        <p:sp>
          <p:nvSpPr>
            <p:cNvPr id="24" name="AutoShape 21"/>
            <p:cNvSpPr>
              <a:spLocks noChangeArrowheads="1"/>
            </p:cNvSpPr>
            <p:nvPr/>
          </p:nvSpPr>
          <p:spPr bwMode="gray">
            <a:xfrm>
              <a:off x="1202" y="3113"/>
              <a:ext cx="487" cy="817"/>
            </a:xfrm>
            <a:prstGeom prst="diamond">
              <a:avLst/>
            </a:prstGeom>
            <a:solidFill>
              <a:schemeClr val="folHlink"/>
            </a:solidFill>
            <a:ln w="25400" algn="ctr">
              <a:solidFill>
                <a:schemeClr val="bg1"/>
              </a:solidFill>
              <a:miter lim="800000"/>
            </a:ln>
          </p:spPr>
          <p:txBody>
            <a:bodyPr wrap="none" anchor="ctr"/>
            <a:lstStyle/>
            <a:p>
              <a:pPr algn="l"/>
              <a:endParaRPr lang="zh-CN" altLang="en-US" sz="1800" b="0"/>
            </a:p>
          </p:txBody>
        </p:sp>
        <p:sp>
          <p:nvSpPr>
            <p:cNvPr id="25" name="Text Box 22"/>
            <p:cNvSpPr txBox="1">
              <a:spLocks noChangeArrowheads="1"/>
            </p:cNvSpPr>
            <p:nvPr/>
          </p:nvSpPr>
          <p:spPr bwMode="gray">
            <a:xfrm>
              <a:off x="1655" y="3339"/>
              <a:ext cx="2697" cy="308"/>
            </a:xfrm>
            <a:prstGeom prst="rect">
              <a:avLst/>
            </a:prstGeom>
            <a:noFill/>
            <a:ln w="9525" algn="ctr">
              <a:noFill/>
              <a:miter lim="800000"/>
            </a:ln>
          </p:spPr>
          <p:txBody>
            <a:bodyPr>
              <a:spAutoFit/>
            </a:bodyPr>
            <a:lstStyle/>
            <a:p>
              <a:pPr eaLnBrk="0" hangingPunct="0"/>
              <a:r>
                <a:rPr lang="zh-CN" altLang="en-US" sz="2400" dirty="0" smtClean="0">
                  <a:solidFill>
                    <a:srgbClr val="000000"/>
                  </a:solidFill>
                </a:rPr>
                <a:t>                薪资</a:t>
              </a:r>
              <a:r>
                <a:rPr lang="zh-CN" altLang="en-US" sz="2400" dirty="0">
                  <a:solidFill>
                    <a:srgbClr val="000000"/>
                  </a:solidFill>
                </a:rPr>
                <a:t>福利</a:t>
              </a:r>
              <a:endParaRPr lang="zh-CN" altLang="en-US" sz="2400" dirty="0">
                <a:solidFill>
                  <a:srgbClr val="000000"/>
                </a:solidFill>
              </a:endParaRPr>
            </a:p>
          </p:txBody>
        </p:sp>
        <p:sp>
          <p:nvSpPr>
            <p:cNvPr id="26" name="Text Box 23"/>
            <p:cNvSpPr txBox="1">
              <a:spLocks noChangeArrowheads="1"/>
            </p:cNvSpPr>
            <p:nvPr/>
          </p:nvSpPr>
          <p:spPr bwMode="gray">
            <a:xfrm>
              <a:off x="1307" y="3292"/>
              <a:ext cx="258" cy="387"/>
            </a:xfrm>
            <a:prstGeom prst="rect">
              <a:avLst/>
            </a:prstGeom>
            <a:noFill/>
            <a:ln w="9525" algn="ctr">
              <a:noFill/>
              <a:miter lim="800000"/>
            </a:ln>
          </p:spPr>
          <p:txBody>
            <a:bodyPr wrap="none">
              <a:spAutoFit/>
            </a:bodyPr>
            <a:lstStyle/>
            <a:p>
              <a:pPr eaLnBrk="0" hangingPunct="0"/>
              <a:r>
                <a:rPr lang="en-US" altLang="zh-CN" sz="3200" b="0">
                  <a:solidFill>
                    <a:schemeClr val="bg1"/>
                  </a:solidFill>
                </a:rPr>
                <a:t>4</a:t>
              </a:r>
              <a:endParaRPr lang="en-US" altLang="zh-CN" sz="3200" b="0">
                <a:solidFill>
                  <a:schemeClr val="bg1"/>
                </a:solidFill>
              </a:endParaRPr>
            </a:p>
          </p:txBody>
        </p:sp>
      </p:grpSp>
      <p:sp>
        <p:nvSpPr>
          <p:cNvPr id="27" name="AutoShape 25"/>
          <p:cNvSpPr>
            <a:spLocks noChangeArrowheads="1"/>
          </p:cNvSpPr>
          <p:nvPr/>
        </p:nvSpPr>
        <p:spPr bwMode="auto">
          <a:xfrm>
            <a:off x="7369176" y="4688097"/>
            <a:ext cx="976313" cy="485775"/>
          </a:xfrm>
          <a:prstGeom prst="leftArrow">
            <a:avLst>
              <a:gd name="adj1" fmla="val 50000"/>
              <a:gd name="adj2" fmla="val 50245"/>
            </a:avLst>
          </a:prstGeom>
          <a:solidFill>
            <a:srgbClr val="00FF00"/>
          </a:solidFill>
          <a:ln w="9525">
            <a:noFill/>
            <a:miter lim="800000"/>
          </a:ln>
          <a:effectLst>
            <a:prstShdw prst="shdw17" dist="17961" dir="2700000">
              <a:srgbClr val="009900"/>
            </a:prstShdw>
          </a:effectLst>
        </p:spPr>
        <p:txBody>
          <a:bodyPr wrap="none" anchor="ctr"/>
          <a:lstStyle/>
          <a:p>
            <a:endParaRPr lang="zh-CN" altLang="en-US" sz="1800" b="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1000"/>
                                        <p:tgtEl>
                                          <p:spTgt spid="2"/>
                                        </p:tgtEl>
                                      </p:cBhvr>
                                    </p:animEffect>
                                  </p:childTnLst>
                                </p:cTn>
                              </p:par>
                              <p:par>
                                <p:cTn id="13" presetID="5" presetClass="entr" presetSubtype="1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1000"/>
                                        <p:tgtEl>
                                          <p:spTgt spid="3"/>
                                        </p:tgtEl>
                                      </p:cBhvr>
                                    </p:animEffect>
                                  </p:childTnLst>
                                </p:cTn>
                              </p:par>
                              <p:par>
                                <p:cTn id="16" presetID="5" presetClass="entr" presetSubtype="1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heckerboard(across)">
                                      <p:cBhvr>
                                        <p:cTn id="18" dur="1000"/>
                                        <p:tgtEl>
                                          <p:spTgt spid="4"/>
                                        </p:tgtEl>
                                      </p:cBhvr>
                                    </p:animEffect>
                                  </p:childTnLst>
                                </p:cTn>
                              </p:par>
                              <p:par>
                                <p:cTn id="19" presetID="5"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9"/>
          <p:cNvSpPr>
            <a:spLocks noGrp="1" noChangeArrowheads="1"/>
          </p:cNvSpPr>
          <p:nvPr>
            <p:ph type="title"/>
          </p:nvPr>
        </p:nvSpPr>
        <p:spPr/>
        <p:txBody>
          <a:bodyPr/>
          <a:lstStyle/>
          <a:p>
            <a:r>
              <a:rPr lang="zh-CN" altLang="en-US" smtClean="0"/>
              <a:t>薪资待遇</a:t>
            </a:r>
            <a:endParaRPr lang="zh-CN" altLang="en-US" smtClean="0"/>
          </a:p>
        </p:txBody>
      </p:sp>
      <p:graphicFrame>
        <p:nvGraphicFramePr>
          <p:cNvPr id="110663" name="Group 71"/>
          <p:cNvGraphicFramePr>
            <a:graphicFrameLocks noGrp="1"/>
          </p:cNvGraphicFramePr>
          <p:nvPr>
            <p:ph idx="1"/>
          </p:nvPr>
        </p:nvGraphicFramePr>
        <p:xfrm>
          <a:off x="457200" y="1270000"/>
          <a:ext cx="8229600" cy="3990185"/>
        </p:xfrm>
        <a:graphic>
          <a:graphicData uri="http://schemas.openxmlformats.org/drawingml/2006/table">
            <a:tbl>
              <a:tblPr/>
              <a:tblGrid>
                <a:gridCol w="1346200"/>
                <a:gridCol w="1397000"/>
                <a:gridCol w="1338263"/>
                <a:gridCol w="1411287"/>
                <a:gridCol w="1365250"/>
                <a:gridCol w="1371600"/>
              </a:tblGrid>
              <a:tr h="53842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300" b="1" i="0" u="none" strike="noStrike" cap="none" normalizeH="0" baseline="0" dirty="0" smtClean="0">
                          <a:ln>
                            <a:noFill/>
                          </a:ln>
                          <a:solidFill>
                            <a:srgbClr val="CC00FF"/>
                          </a:solidFill>
                          <a:effectLst/>
                          <a:latin typeface="Arial" panose="020B0604020202020204" pitchFamily="34" charset="0"/>
                          <a:ea typeface="华文细黑" panose="02010600040101010101" pitchFamily="2" charset="-122"/>
                        </a:rPr>
                        <a:t> </a:t>
                      </a:r>
                      <a:endParaRPr kumimoji="0" lang="zh-CN" altLang="en-US" sz="2300" b="1" i="0" u="none" strike="noStrike" cap="none" normalizeH="0" baseline="0" dirty="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dirty="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r>
              <a:tr h="7874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营运经理</a:t>
                      </a: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509323">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店长</a:t>
                      </a: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42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300" b="1"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副店长</a:t>
                      </a:r>
                      <a:endParaRPr kumimoji="0" lang="zh-CN" altLang="en-US" sz="2300" b="1"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en-US" altLang="zh-CN" sz="1300" b="0"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42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主管</a:t>
                      </a: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en-US" altLang="zh-CN" sz="1300" b="0"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C00FF"/>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第</a:t>
                      </a:r>
                      <a:r>
                        <a:rPr kumimoji="0" lang="en-US" altLang="zh-CN"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1-3</a:t>
                      </a:r>
                      <a:r>
                        <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个月</a:t>
                      </a:r>
                      <a:endPar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第</a:t>
                      </a:r>
                      <a:r>
                        <a:rPr kumimoji="0" lang="en-US" altLang="zh-CN"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4</a:t>
                      </a:r>
                      <a:r>
                        <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rPr>
                        <a:t>个月</a:t>
                      </a:r>
                      <a:endParaRPr kumimoji="0" lang="zh-CN" altLang="en-US" sz="15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4000-6000+</a:t>
                      </a:r>
                      <a:r>
                        <a:rPr kumimoji="0" lang="zh-CN" altLang="en-US"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奖金</a:t>
                      </a:r>
                      <a:endPar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42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2800+</a:t>
                      </a:r>
                      <a:r>
                        <a:rPr kumimoji="0" lang="zh-CN" altLang="en-US"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奖金</a:t>
                      </a:r>
                      <a:endPar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a:noFill/>
                    </a:lnL>
                    <a:lnR w="12700"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r>
                        <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3000-3800+</a:t>
                      </a:r>
                      <a:r>
                        <a:rPr kumimoji="0" lang="zh-CN" altLang="en-US"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rPr>
                        <a:t>提成</a:t>
                      </a:r>
                      <a:endParaRPr kumimoji="0" lang="en-US" altLang="zh-CN" sz="1300" b="0" i="0" u="none" strike="noStrike" cap="none" normalizeH="0" baseline="0" dirty="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anose="05000000000000000000" pitchFamily="2" charset="2"/>
                        <a:buNone/>
                      </a:pPr>
                      <a:endParaRPr kumimoji="0" lang="zh-CN" altLang="en-US" sz="2300" b="1" i="0" u="none" strike="noStrike" cap="none" normalizeH="0" baseline="0" smtClean="0">
                        <a:ln>
                          <a:noFill/>
                        </a:ln>
                        <a:solidFill>
                          <a:srgbClr val="C00000"/>
                        </a:solidFill>
                        <a:effectLst/>
                        <a:latin typeface="Arial" panose="020B0604020202020204" pitchFamily="34" charset="0"/>
                        <a:ea typeface="华文细黑" panose="02010600040101010101" pitchFamily="2" charset="-122"/>
                      </a:endParaRPr>
                    </a:p>
                  </a:txBody>
                  <a:tcPr marL="99060" marR="99060" marT="38100" marB="381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4"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823913" y="1238250"/>
            <a:ext cx="8072437" cy="4324350"/>
          </a:xfrm>
        </p:spPr>
        <p:txBody>
          <a:bodyPr/>
          <a:lstStyle/>
          <a:p>
            <a:pPr>
              <a:lnSpc>
                <a:spcPct val="90000"/>
              </a:lnSpc>
              <a:buFont typeface="Wingdings" panose="05000000000000000000" pitchFamily="2" charset="2"/>
              <a:buNone/>
            </a:pPr>
            <a:r>
              <a:rPr lang="zh-CN" altLang="en-US" sz="2800" dirty="0" smtClean="0"/>
              <a:t>●免费提供食宿（</a:t>
            </a:r>
            <a:r>
              <a:rPr lang="en-US" altLang="zh-CN" sz="2800" dirty="0" smtClean="0"/>
              <a:t>WIFI</a:t>
            </a:r>
            <a:r>
              <a:rPr lang="zh-CN" altLang="en-US" sz="2800" dirty="0" smtClean="0"/>
              <a:t>上网）及床上用品一套</a:t>
            </a:r>
            <a:endParaRPr lang="zh-CN" altLang="en-US" sz="2800" dirty="0" smtClean="0"/>
          </a:p>
          <a:p>
            <a:pPr>
              <a:lnSpc>
                <a:spcPct val="90000"/>
              </a:lnSpc>
              <a:buFont typeface="Wingdings" panose="05000000000000000000" pitchFamily="2" charset="2"/>
              <a:buNone/>
            </a:pPr>
            <a:r>
              <a:rPr lang="zh-CN" altLang="en-US" sz="2800" dirty="0" smtClean="0"/>
              <a:t>●在职培训机会</a:t>
            </a:r>
            <a:endParaRPr lang="zh-CN" altLang="en-US" sz="2800" dirty="0" smtClean="0"/>
          </a:p>
          <a:p>
            <a:pPr>
              <a:lnSpc>
                <a:spcPct val="90000"/>
              </a:lnSpc>
              <a:buFont typeface="Wingdings" panose="05000000000000000000" pitchFamily="2" charset="2"/>
              <a:buNone/>
            </a:pPr>
            <a:r>
              <a:rPr lang="zh-CN" altLang="en-US" sz="2800" dirty="0" smtClean="0"/>
              <a:t>●每月员工生日会</a:t>
            </a:r>
            <a:endParaRPr lang="zh-CN" altLang="en-US" sz="2800" dirty="0" smtClean="0"/>
          </a:p>
          <a:p>
            <a:pPr>
              <a:lnSpc>
                <a:spcPct val="90000"/>
              </a:lnSpc>
              <a:buFont typeface="Wingdings" panose="05000000000000000000" pitchFamily="2" charset="2"/>
              <a:buNone/>
            </a:pPr>
            <a:r>
              <a:rPr lang="zh-CN" altLang="en-US" sz="2800" dirty="0" smtClean="0"/>
              <a:t>●定期员工旅游</a:t>
            </a:r>
            <a:endParaRPr lang="zh-CN" altLang="en-US" sz="2800" dirty="0" smtClean="0"/>
          </a:p>
          <a:p>
            <a:pPr>
              <a:lnSpc>
                <a:spcPct val="90000"/>
              </a:lnSpc>
              <a:buFont typeface="Wingdings" panose="05000000000000000000" pitchFamily="2" charset="2"/>
              <a:buNone/>
            </a:pPr>
            <a:r>
              <a:rPr lang="zh-CN" altLang="en-US" sz="2800" dirty="0" smtClean="0"/>
              <a:t>●定期员工聚餐</a:t>
            </a:r>
            <a:endParaRPr lang="zh-CN" altLang="en-US" sz="2800" dirty="0" smtClean="0"/>
          </a:p>
          <a:p>
            <a:pPr>
              <a:lnSpc>
                <a:spcPct val="90000"/>
              </a:lnSpc>
              <a:buFont typeface="Wingdings" panose="05000000000000000000" pitchFamily="2" charset="2"/>
              <a:buNone/>
            </a:pPr>
            <a:r>
              <a:rPr lang="zh-CN" altLang="en-US" sz="2800" dirty="0" smtClean="0"/>
              <a:t>●过节红包</a:t>
            </a:r>
            <a:endParaRPr lang="zh-CN" altLang="en-US" sz="2800" dirty="0" smtClean="0"/>
          </a:p>
          <a:p>
            <a:pPr>
              <a:lnSpc>
                <a:spcPct val="90000"/>
              </a:lnSpc>
              <a:buFont typeface="Wingdings" panose="05000000000000000000" pitchFamily="2" charset="2"/>
              <a:buNone/>
            </a:pPr>
            <a:r>
              <a:rPr lang="zh-CN" altLang="en-US" sz="2800" dirty="0" smtClean="0"/>
              <a:t>●年终晚会</a:t>
            </a:r>
            <a:endParaRPr lang="zh-CN" altLang="en-US" sz="2800" dirty="0" smtClean="0"/>
          </a:p>
          <a:p>
            <a:pPr>
              <a:lnSpc>
                <a:spcPct val="90000"/>
              </a:lnSpc>
              <a:buFont typeface="Wingdings" panose="05000000000000000000" pitchFamily="2" charset="2"/>
              <a:buNone/>
            </a:pPr>
            <a:r>
              <a:rPr lang="zh-CN" altLang="en-US" sz="2800" dirty="0" smtClean="0"/>
              <a:t>●报销往返普通硬座火车票（实习期满）</a:t>
            </a:r>
            <a:endParaRPr lang="en-US" altLang="zh-CN" sz="2800" dirty="0" smtClean="0"/>
          </a:p>
          <a:p>
            <a:pPr>
              <a:lnSpc>
                <a:spcPct val="90000"/>
              </a:lnSpc>
              <a:buFont typeface="Wingdings" panose="05000000000000000000" pitchFamily="2" charset="2"/>
              <a:buNone/>
            </a:pPr>
            <a:endParaRPr lang="en-US" altLang="zh-CN" sz="3600" dirty="0" smtClean="0"/>
          </a:p>
          <a:p>
            <a:pPr>
              <a:lnSpc>
                <a:spcPct val="90000"/>
              </a:lnSpc>
            </a:pPr>
            <a:endParaRPr lang="zh-CN" altLang="en-US" sz="3600" dirty="0" smtClean="0"/>
          </a:p>
          <a:p>
            <a:pPr>
              <a:lnSpc>
                <a:spcPct val="90000"/>
              </a:lnSpc>
            </a:pPr>
            <a:endParaRPr lang="zh-CN" altLang="en-US" sz="3600" dirty="0" smtClean="0"/>
          </a:p>
          <a:p>
            <a:pPr>
              <a:lnSpc>
                <a:spcPct val="90000"/>
              </a:lnSpc>
            </a:pPr>
            <a:endParaRPr lang="zh-CN" altLang="en-US" dirty="0" smtClean="0"/>
          </a:p>
        </p:txBody>
      </p:sp>
      <p:pic>
        <p:nvPicPr>
          <p:cNvPr id="3"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814388"/>
            <a:ext cx="9144000" cy="3857625"/>
          </a:xfrm>
          <a:prstGeom prst="rect">
            <a:avLst/>
          </a:prstGeom>
          <a:solidFill>
            <a:schemeClr val="accent4">
              <a:lumMod val="50000"/>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kumimoji="1" lang="zh-CN" altLang="en-US" dirty="0"/>
          </a:p>
        </p:txBody>
      </p:sp>
      <p:sp>
        <p:nvSpPr>
          <p:cNvPr id="5" name="矩形 4"/>
          <p:cNvSpPr>
            <a:spLocks noChangeArrowheads="1"/>
          </p:cNvSpPr>
          <p:nvPr/>
        </p:nvSpPr>
        <p:spPr bwMode="auto">
          <a:xfrm>
            <a:off x="1" y="841375"/>
            <a:ext cx="9210674" cy="3735388"/>
          </a:xfrm>
          <a:prstGeom prst="rect">
            <a:avLst/>
          </a:prstGeom>
          <a:noFill/>
          <a:ln w="9525">
            <a:noFill/>
            <a:miter lim="800000"/>
          </a:ln>
        </p:spPr>
        <p:txBody>
          <a:bodyPr/>
          <a:lstStyle/>
          <a:p>
            <a:pPr algn="ctr">
              <a:lnSpc>
                <a:spcPct val="154000"/>
              </a:lnSpc>
            </a:pPr>
            <a:r>
              <a:rPr lang="en-US" altLang="ko-KR" sz="2000" b="1" dirty="0">
                <a:solidFill>
                  <a:srgbClr val="F2F2F2"/>
                </a:solidFill>
                <a:latin typeface="微软雅黑" panose="020B0503020204020204" pitchFamily="34" charset="-122"/>
                <a:ea typeface="微软雅黑" panose="020B0503020204020204" pitchFamily="34" charset="-122"/>
              </a:rPr>
              <a:t>WHO ARE WE ?</a:t>
            </a:r>
            <a:endParaRPr lang="ko-KR" altLang="en-US" sz="2000" b="1" dirty="0">
              <a:latin typeface="微软雅黑" panose="020B0503020204020204" pitchFamily="34" charset="-122"/>
              <a:ea typeface="微软雅黑" panose="020B0503020204020204" pitchFamily="34" charset="-122"/>
            </a:endParaRPr>
          </a:p>
          <a:p>
            <a:pPr algn="just">
              <a:lnSpc>
                <a:spcPct val="154000"/>
              </a:lnSpc>
            </a:pPr>
            <a:r>
              <a:rPr lang="en-US" altLang="zh-CN" sz="2000" b="1" dirty="0">
                <a:solidFill>
                  <a:srgbClr val="F2F2F2"/>
                </a:solidFill>
                <a:latin typeface="Sylfaen" panose="010A0502050306030303" pitchFamily="18" charset="0"/>
                <a:ea typeface="微软雅黑" panose="020B0503020204020204" pitchFamily="34" charset="-122"/>
              </a:rPr>
              <a:t>LEQUAI</a:t>
            </a:r>
            <a:endParaRPr lang="en-US" altLang="ko-KR" sz="2000" b="1" dirty="0">
              <a:solidFill>
                <a:srgbClr val="F2F2F2"/>
              </a:solidFill>
              <a:latin typeface="Vivaldi" panose="03020602050506090804"/>
              <a:ea typeface="微软雅黑" panose="020B0503020204020204" pitchFamily="34" charset="-122"/>
            </a:endParaRPr>
          </a:p>
          <a:p>
            <a:pPr>
              <a:lnSpc>
                <a:spcPct val="154000"/>
              </a:lnSpc>
            </a:pPr>
            <a:r>
              <a:rPr lang="en-US" altLang="ko-KR" sz="2000" dirty="0" err="1" smtClean="0">
                <a:solidFill>
                  <a:srgbClr val="F2F2F2"/>
                </a:solidFill>
                <a:latin typeface="微软雅黑" panose="020B0503020204020204" pitchFamily="34" charset="-122"/>
                <a:ea typeface="微软雅黑" panose="020B0503020204020204" pitchFamily="34" charset="-122"/>
              </a:rPr>
              <a:t>有璟阁</a:t>
            </a:r>
            <a:r>
              <a:rPr lang="zh-CN" altLang="en-US" sz="1600" dirty="0" smtClean="0">
                <a:solidFill>
                  <a:srgbClr val="F2F2F2"/>
                </a:solidFill>
                <a:latin typeface="微软雅黑" panose="020B0503020204020204" pitchFamily="34" charset="-122"/>
                <a:ea typeface="微软雅黑" panose="020B0503020204020204" pitchFamily="34" charset="-122"/>
              </a:rPr>
              <a:t>是</a:t>
            </a:r>
            <a:r>
              <a:rPr lang="zh-CN" altLang="en-US" sz="1600" dirty="0">
                <a:solidFill>
                  <a:srgbClr val="F2F2F2"/>
                </a:solidFill>
                <a:latin typeface="微软雅黑" panose="020B0503020204020204" pitchFamily="34" charset="-122"/>
                <a:ea typeface="微软雅黑" panose="020B0503020204020204" pitchFamily="34" charset="-122"/>
              </a:rPr>
              <a:t>著名影星成龙大哥投资的全国连锁</a:t>
            </a:r>
            <a:r>
              <a:rPr lang="zh-CN" altLang="en-US" sz="1600" dirty="0" smtClean="0">
                <a:solidFill>
                  <a:srgbClr val="F2F2F2"/>
                </a:solidFill>
                <a:latin typeface="微软雅黑" panose="020B0503020204020204" pitchFamily="34" charset="-122"/>
                <a:ea typeface="微软雅黑" panose="020B0503020204020204" pitchFamily="34" charset="-122"/>
              </a:rPr>
              <a:t>港式餐饮品牌。依托</a:t>
            </a:r>
            <a:r>
              <a:rPr lang="ko-KR" altLang="en-US" sz="1600" dirty="0" smtClean="0">
                <a:solidFill>
                  <a:srgbClr val="F2F2F2"/>
                </a:solidFill>
                <a:latin typeface="微软雅黑" panose="020B0503020204020204" pitchFamily="34" charset="-122"/>
                <a:ea typeface="微软雅黑" panose="020B0503020204020204" pitchFamily="34" charset="-122"/>
              </a:rPr>
              <a:t>大数据分析</a:t>
            </a:r>
            <a:r>
              <a:rPr lang="ko-KR" altLang="en-US" sz="1600" dirty="0">
                <a:solidFill>
                  <a:srgbClr val="F2F2F2"/>
                </a:solidFill>
                <a:latin typeface="微软雅黑" panose="020B0503020204020204" pitchFamily="34" charset="-122"/>
                <a:ea typeface="微软雅黑" panose="020B0503020204020204" pitchFamily="34" charset="-122"/>
              </a:rPr>
              <a:t>，探索消费者心理、分析竞争格局与市场发展趋势，以输出高品质生活方式为品牌战略目标。</a:t>
            </a:r>
            <a:r>
              <a:rPr lang="zh-CN" altLang="en-US" sz="1600" dirty="0">
                <a:solidFill>
                  <a:srgbClr val="F2F2F2"/>
                </a:solidFill>
                <a:latin typeface="微软雅黑" panose="020B0503020204020204" pitchFamily="34" charset="-122"/>
                <a:ea typeface="微软雅黑" panose="020B0503020204020204" pitchFamily="34" charset="-122"/>
              </a:rPr>
              <a:t>打造时尚情景式环境配以传承经典的港式美食</a:t>
            </a:r>
            <a:r>
              <a:rPr lang="en-US" altLang="ko-KR" sz="1600" dirty="0">
                <a:solidFill>
                  <a:srgbClr val="F2F2F2"/>
                </a:solidFill>
                <a:latin typeface="微软雅黑" panose="020B0503020204020204" pitchFamily="34" charset="-122"/>
                <a:ea typeface="微软雅黑" panose="020B0503020204020204" pitchFamily="34" charset="-122"/>
              </a:rPr>
              <a:t>，</a:t>
            </a:r>
            <a:r>
              <a:rPr lang="zh-CN" altLang="en-US" sz="1600" dirty="0">
                <a:solidFill>
                  <a:srgbClr val="F2F2F2"/>
                </a:solidFill>
                <a:latin typeface="微软雅黑" panose="020B0503020204020204" pitchFamily="34" charset="-122"/>
                <a:ea typeface="微软雅黑" panose="020B0503020204020204" pitchFamily="34" charset="-122"/>
              </a:rPr>
              <a:t>致力将有璟阁打造成国内一线餐饮品牌。</a:t>
            </a:r>
            <a:endParaRPr lang="en-US" altLang="ko-KR" sz="1600" b="1" dirty="0">
              <a:solidFill>
                <a:srgbClr val="F2F2F2"/>
              </a:solidFill>
              <a:latin typeface="微软雅黑" panose="020B0503020204020204" pitchFamily="34" charset="-122"/>
              <a:ea typeface="微软雅黑" panose="020B0503020204020204" pitchFamily="34" charset="-122"/>
            </a:endParaRPr>
          </a:p>
          <a:p>
            <a:pPr algn="ctr">
              <a:lnSpc>
                <a:spcPct val="154000"/>
              </a:lnSpc>
            </a:pPr>
            <a:r>
              <a:rPr lang="en-US" altLang="ko-KR" sz="2000" b="1" dirty="0">
                <a:solidFill>
                  <a:srgbClr val="F2F2F2"/>
                </a:solidFill>
                <a:latin typeface="微软雅黑" panose="020B0503020204020204" pitchFamily="34" charset="-122"/>
                <a:ea typeface="微软雅黑" panose="020B0503020204020204" pitchFamily="34" charset="-122"/>
              </a:rPr>
              <a:t>WHAT WE DO?</a:t>
            </a:r>
            <a:endParaRPr lang="ko-KR" altLang="en-US" sz="2000" b="1" dirty="0">
              <a:latin typeface="微软雅黑" panose="020B0503020204020204" pitchFamily="34" charset="-122"/>
              <a:ea typeface="微软雅黑" panose="020B0503020204020204" pitchFamily="34" charset="-122"/>
            </a:endParaRPr>
          </a:p>
          <a:p>
            <a:pPr>
              <a:lnSpc>
                <a:spcPct val="154000"/>
              </a:lnSpc>
            </a:pPr>
            <a:r>
              <a:rPr lang="zh-CN" altLang="en-US" sz="1600" dirty="0">
                <a:solidFill>
                  <a:srgbClr val="F2F2F2"/>
                </a:solidFill>
                <a:latin typeface="微软雅黑" panose="020B0503020204020204" pitchFamily="34" charset="-122"/>
                <a:ea typeface="微软雅黑" panose="020B0503020204020204" pitchFamily="34" charset="-122"/>
              </a:rPr>
              <a:t>有璟阁传承经典港式美食，以至臻而作，烹食之美的出品态度，以粤菜为根基，涵盖东南亚及欧洲的</a:t>
            </a:r>
            <a:r>
              <a:rPr lang="zh-CN" altLang="en-US" sz="1600" dirty="0" smtClean="0">
                <a:solidFill>
                  <a:srgbClr val="F2F2F2"/>
                </a:solidFill>
                <a:latin typeface="微软雅黑" panose="020B0503020204020204" pitchFamily="34" charset="-122"/>
                <a:ea typeface="微软雅黑" panose="020B0503020204020204" pitchFamily="34" charset="-122"/>
              </a:rPr>
              <a:t>菜系，致力将</a:t>
            </a:r>
            <a:r>
              <a:rPr lang="zh-CN" altLang="en-US" sz="1600" dirty="0">
                <a:solidFill>
                  <a:srgbClr val="F2F2F2"/>
                </a:solidFill>
                <a:latin typeface="微软雅黑" panose="020B0503020204020204" pitchFamily="34" charset="-122"/>
                <a:ea typeface="微软雅黑" panose="020B0503020204020204" pitchFamily="34" charset="-122"/>
              </a:rPr>
              <a:t>中西融合的创意美食呈现给所有食客</a:t>
            </a:r>
            <a:r>
              <a:rPr lang="en-US" altLang="ko-KR" sz="1600" dirty="0">
                <a:solidFill>
                  <a:srgbClr val="F2F2F2"/>
                </a:solidFill>
                <a:latin typeface="微软雅黑" panose="020B0503020204020204" pitchFamily="34" charset="-122"/>
                <a:ea typeface="微软雅黑" panose="020B0503020204020204" pitchFamily="34" charset="-122"/>
              </a:rPr>
              <a:t>。</a:t>
            </a:r>
            <a:endParaRPr lang="ko-KR" altLang="en-US" sz="1600"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a:p>
            <a:pPr algn="ctr">
              <a:lnSpc>
                <a:spcPct val="154000"/>
              </a:lnSpc>
            </a:pPr>
            <a:endParaRPr lang="ko-KR" altLang="en-US" sz="1600" b="1" dirty="0">
              <a:latin typeface="微软雅黑" panose="020B0503020204020204" pitchFamily="34" charset="-122"/>
              <a:ea typeface="微软雅黑" panose="020B0503020204020204" pitchFamily="34" charset="-122"/>
            </a:endParaRPr>
          </a:p>
        </p:txBody>
      </p:sp>
      <p:sp>
        <p:nvSpPr>
          <p:cNvPr id="16387" name="TextBox 3"/>
          <p:cNvSpPr txBox="1">
            <a:spLocks noChangeArrowheads="1"/>
          </p:cNvSpPr>
          <p:nvPr/>
        </p:nvSpPr>
        <p:spPr bwMode="auto">
          <a:xfrm>
            <a:off x="5648325" y="180975"/>
            <a:ext cx="460375" cy="471488"/>
          </a:xfrm>
          <a:prstGeom prst="rect">
            <a:avLst/>
          </a:prstGeom>
          <a:noFill/>
          <a:ln w="9525">
            <a:noFill/>
            <a:miter lim="800000"/>
          </a:ln>
        </p:spPr>
        <p:txBody>
          <a:bodyPr vert="eaVert">
            <a:spAutoFit/>
          </a:bodyPr>
          <a:lstStyle/>
          <a:p>
            <a:endParaRPr lang="zh-CN" altLang="en-US"/>
          </a:p>
        </p:txBody>
      </p:sp>
      <p:pic>
        <p:nvPicPr>
          <p:cNvPr id="16388"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sp>
        <p:nvSpPr>
          <p:cNvPr id="6" name="TextBox 5"/>
          <p:cNvSpPr txBox="1"/>
          <p:nvPr/>
        </p:nvSpPr>
        <p:spPr>
          <a:xfrm>
            <a:off x="2943226" y="168057"/>
            <a:ext cx="2705099" cy="646331"/>
          </a:xfrm>
          <a:prstGeom prst="rect">
            <a:avLst/>
          </a:prstGeom>
          <a:noFill/>
          <a:ln cmpd="sng">
            <a:noFill/>
          </a:ln>
        </p:spPr>
        <p:style>
          <a:lnRef idx="3">
            <a:schemeClr val="lt1"/>
          </a:lnRef>
          <a:fillRef idx="1">
            <a:schemeClr val="accent1"/>
          </a:fillRef>
          <a:effectRef idx="1">
            <a:schemeClr val="accent1"/>
          </a:effectRef>
          <a:fontRef idx="minor">
            <a:schemeClr val="lt1"/>
          </a:fontRef>
        </p:style>
        <p:txBody>
          <a:bodyPr wrap="square" rtlCol="0">
            <a:spAutoFit/>
          </a:bodyPr>
          <a:lstStyle/>
          <a:p>
            <a:r>
              <a:rPr lang="zh-TW" altLang="en-US" sz="3600" dirty="0" smtClean="0">
                <a:solidFill>
                  <a:schemeClr val="tx1"/>
                </a:solidFill>
                <a:latin typeface="宋体" panose="02010600030101010101" pitchFamily="2" charset="-122"/>
                <a:ea typeface="宋体" panose="02010600030101010101" pitchFamily="2" charset="-122"/>
              </a:rPr>
              <a:t>我们</a:t>
            </a:r>
            <a:r>
              <a:rPr lang="zh-CN" altLang="en-US" sz="3600" dirty="0" smtClean="0">
                <a:solidFill>
                  <a:schemeClr val="tx1"/>
                </a:solidFill>
                <a:latin typeface="宋体" panose="02010600030101010101" pitchFamily="2" charset="-122"/>
                <a:ea typeface="宋体" panose="02010600030101010101" pitchFamily="2" charset="-122"/>
              </a:rPr>
              <a:t>的</a:t>
            </a:r>
            <a:r>
              <a:rPr lang="zh-TW" altLang="en-US" sz="3600" dirty="0" smtClean="0">
                <a:solidFill>
                  <a:schemeClr val="tx1"/>
                </a:solidFill>
                <a:latin typeface="宋体" panose="02010600030101010101" pitchFamily="2" charset="-122"/>
                <a:ea typeface="宋体" panose="02010600030101010101" pitchFamily="2" charset="-122"/>
              </a:rPr>
              <a:t>使命</a:t>
            </a:r>
            <a:endParaRPr lang="zh-CN" altLang="en-US" sz="36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43150" y="228600"/>
            <a:ext cx="4143375" cy="676275"/>
          </a:xfrm>
        </p:spPr>
        <p:style>
          <a:lnRef idx="3">
            <a:schemeClr val="lt1"/>
          </a:lnRef>
          <a:fillRef idx="1">
            <a:schemeClr val="accent3"/>
          </a:fillRef>
          <a:effectRef idx="1">
            <a:schemeClr val="accent3"/>
          </a:effectRef>
          <a:fontRef idx="minor">
            <a:schemeClr val="lt1"/>
          </a:fontRef>
        </p:style>
        <p:txBody>
          <a:bodyPr/>
          <a:lstStyle/>
          <a:p>
            <a:r>
              <a:rPr lang="zh-CN" altLang="en-US" dirty="0" smtClean="0"/>
              <a:t>有璟阁发展之路</a:t>
            </a:r>
            <a:endParaRPr lang="zh-CN" altLang="en-US" dirty="0"/>
          </a:p>
        </p:txBody>
      </p:sp>
      <p:pic>
        <p:nvPicPr>
          <p:cNvPr id="4" name="图片 5"/>
          <p:cNvPicPr>
            <a:picLocks noChangeAspect="1"/>
          </p:cNvPicPr>
          <p:nvPr/>
        </p:nvPicPr>
        <p:blipFill>
          <a:blip r:embed="rId1"/>
          <a:srcRect/>
          <a:stretch>
            <a:fillRect/>
          </a:stretch>
        </p:blipFill>
        <p:spPr bwMode="auto">
          <a:xfrm>
            <a:off x="0" y="0"/>
            <a:ext cx="823913" cy="1104900"/>
          </a:xfrm>
          <a:prstGeom prst="rect">
            <a:avLst/>
          </a:prstGeom>
          <a:noFill/>
          <a:ln w="9525">
            <a:noFill/>
            <a:miter lim="800000"/>
            <a:headEnd/>
            <a:tailEnd/>
          </a:ln>
        </p:spPr>
      </p:pic>
      <p:sp>
        <p:nvSpPr>
          <p:cNvPr id="5" name="右箭头 4"/>
          <p:cNvSpPr/>
          <p:nvPr/>
        </p:nvSpPr>
        <p:spPr>
          <a:xfrm>
            <a:off x="190500" y="2905125"/>
            <a:ext cx="8724900" cy="371475"/>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p>
        </p:txBody>
      </p:sp>
      <p:sp>
        <p:nvSpPr>
          <p:cNvPr id="6" name="上箭头 5"/>
          <p:cNvSpPr/>
          <p:nvPr/>
        </p:nvSpPr>
        <p:spPr>
          <a:xfrm>
            <a:off x="733425" y="2457450"/>
            <a:ext cx="238125" cy="5334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 name="TextBox 6"/>
          <p:cNvSpPr txBox="1"/>
          <p:nvPr/>
        </p:nvSpPr>
        <p:spPr>
          <a:xfrm>
            <a:off x="46771" y="1924705"/>
            <a:ext cx="1620957"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2015</a:t>
            </a:r>
            <a:r>
              <a:rPr lang="zh-CN" altLang="en-US" sz="1400" dirty="0" smtClean="0">
                <a:latin typeface="+mj-ea"/>
                <a:ea typeface="+mj-ea"/>
              </a:rPr>
              <a:t>年</a:t>
            </a:r>
            <a:r>
              <a:rPr lang="en-US" altLang="zh-CN" sz="1400" dirty="0" smtClean="0">
                <a:latin typeface="+mj-ea"/>
                <a:ea typeface="+mj-ea"/>
              </a:rPr>
              <a:t>6</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工体总店重装开业</a:t>
            </a:r>
            <a:endParaRPr lang="zh-CN" altLang="en-US" sz="1400" dirty="0">
              <a:latin typeface="+mj-ea"/>
              <a:ea typeface="+mj-ea"/>
            </a:endParaRPr>
          </a:p>
        </p:txBody>
      </p:sp>
      <p:sp>
        <p:nvSpPr>
          <p:cNvPr id="8" name="下箭头 7"/>
          <p:cNvSpPr/>
          <p:nvPr/>
        </p:nvSpPr>
        <p:spPr>
          <a:xfrm>
            <a:off x="1104900" y="3190875"/>
            <a:ext cx="228600" cy="6477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90538" y="3848100"/>
            <a:ext cx="1441420"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2015</a:t>
            </a:r>
            <a:r>
              <a:rPr lang="zh-CN" altLang="en-US" sz="1400" dirty="0" smtClean="0">
                <a:latin typeface="+mj-ea"/>
                <a:ea typeface="+mj-ea"/>
              </a:rPr>
              <a:t>年</a:t>
            </a:r>
            <a:r>
              <a:rPr lang="en-US" altLang="zh-CN" sz="1400" dirty="0" smtClean="0">
                <a:latin typeface="+mj-ea"/>
                <a:ea typeface="+mj-ea"/>
              </a:rPr>
              <a:t>10</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朝阳公园店开业</a:t>
            </a:r>
            <a:endParaRPr lang="zh-CN" altLang="en-US" sz="1400" dirty="0">
              <a:latin typeface="+mj-ea"/>
              <a:ea typeface="+mj-ea"/>
            </a:endParaRPr>
          </a:p>
        </p:txBody>
      </p:sp>
      <p:sp>
        <p:nvSpPr>
          <p:cNvPr id="10" name="上箭头 9"/>
          <p:cNvSpPr/>
          <p:nvPr/>
        </p:nvSpPr>
        <p:spPr>
          <a:xfrm>
            <a:off x="1866900" y="1809630"/>
            <a:ext cx="238125" cy="119512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254078" y="1124485"/>
            <a:ext cx="1454244" cy="6617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2016</a:t>
            </a:r>
            <a:r>
              <a:rPr lang="zh-CN" altLang="en-US" sz="1400" dirty="0" smtClean="0">
                <a:latin typeface="+mj-ea"/>
                <a:ea typeface="+mj-ea"/>
              </a:rPr>
              <a:t>年</a:t>
            </a:r>
            <a:r>
              <a:rPr lang="en-US" altLang="zh-CN" sz="1400" dirty="0" smtClean="0">
                <a:latin typeface="+mj-ea"/>
                <a:ea typeface="+mj-ea"/>
              </a:rPr>
              <a:t>1</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望京店开业</a:t>
            </a:r>
            <a:endParaRPr lang="en-US" altLang="zh-CN" sz="1400" dirty="0" smtClean="0">
              <a:latin typeface="+mj-ea"/>
              <a:ea typeface="+mj-ea"/>
            </a:endParaRPr>
          </a:p>
          <a:p>
            <a:pPr algn="ctr"/>
            <a:r>
              <a:rPr lang="zh-CN" altLang="en-US" sz="900" dirty="0" smtClean="0">
                <a:latin typeface="+mj-ea"/>
                <a:ea typeface="+mj-ea"/>
              </a:rPr>
              <a:t>北京第一家星际主题餐厅</a:t>
            </a:r>
            <a:endParaRPr lang="zh-CN" altLang="en-US" sz="900" dirty="0">
              <a:latin typeface="+mj-ea"/>
              <a:ea typeface="+mj-ea"/>
            </a:endParaRPr>
          </a:p>
        </p:txBody>
      </p:sp>
      <p:sp>
        <p:nvSpPr>
          <p:cNvPr id="12" name="下箭头 11"/>
          <p:cNvSpPr/>
          <p:nvPr/>
        </p:nvSpPr>
        <p:spPr>
          <a:xfrm>
            <a:off x="3200400" y="3190875"/>
            <a:ext cx="228600" cy="6477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2419350" y="3848100"/>
            <a:ext cx="1800493" cy="738664"/>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2016</a:t>
            </a:r>
            <a:r>
              <a:rPr lang="zh-CN" altLang="en-US" sz="1400" dirty="0" smtClean="0">
                <a:latin typeface="+mj-ea"/>
                <a:ea typeface="+mj-ea"/>
              </a:rPr>
              <a:t>年</a:t>
            </a:r>
            <a:r>
              <a:rPr lang="en-US" altLang="zh-CN" sz="1400" dirty="0" smtClean="0">
                <a:latin typeface="+mj-ea"/>
                <a:ea typeface="+mj-ea"/>
              </a:rPr>
              <a:t>8</a:t>
            </a:r>
            <a:r>
              <a:rPr lang="zh-CN" altLang="en-US" sz="1400" dirty="0" smtClean="0">
                <a:latin typeface="+mj-ea"/>
                <a:ea typeface="+mj-ea"/>
              </a:rPr>
              <a:t>月</a:t>
            </a:r>
            <a:endParaRPr lang="en-US" altLang="zh-CN" sz="1400" dirty="0" smtClean="0">
              <a:latin typeface="+mj-ea"/>
              <a:ea typeface="+mj-ea"/>
            </a:endParaRPr>
          </a:p>
          <a:p>
            <a:pPr algn="ctr"/>
            <a:r>
              <a:rPr lang="zh-CN" altLang="en-US" sz="1400" dirty="0" smtClean="0">
                <a:latin typeface="+mj-ea"/>
                <a:ea typeface="+mj-ea"/>
              </a:rPr>
              <a:t>和耀莱成龙国际影城</a:t>
            </a:r>
            <a:endParaRPr lang="en-US" altLang="zh-CN" sz="1400" dirty="0" smtClean="0">
              <a:latin typeface="+mj-ea"/>
              <a:ea typeface="+mj-ea"/>
            </a:endParaRPr>
          </a:p>
          <a:p>
            <a:pPr algn="ctr"/>
            <a:r>
              <a:rPr lang="zh-CN" altLang="en-US" sz="1400" dirty="0" smtClean="0">
                <a:latin typeface="+mj-ea"/>
                <a:ea typeface="+mj-ea"/>
              </a:rPr>
              <a:t>展开全面深度合作</a:t>
            </a:r>
            <a:endParaRPr lang="en-US" altLang="zh-CN" sz="1400" dirty="0" smtClean="0">
              <a:latin typeface="+mj-ea"/>
              <a:ea typeface="+mj-ea"/>
            </a:endParaRPr>
          </a:p>
        </p:txBody>
      </p:sp>
      <p:sp>
        <p:nvSpPr>
          <p:cNvPr id="14" name="上箭头 13"/>
          <p:cNvSpPr/>
          <p:nvPr/>
        </p:nvSpPr>
        <p:spPr>
          <a:xfrm>
            <a:off x="3552825" y="2471350"/>
            <a:ext cx="238125" cy="5334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2777951" y="1786205"/>
            <a:ext cx="1800493" cy="6617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2016</a:t>
            </a:r>
            <a:r>
              <a:rPr lang="zh-CN" altLang="en-US" sz="1400" dirty="0" smtClean="0">
                <a:latin typeface="+mj-ea"/>
                <a:ea typeface="+mj-ea"/>
              </a:rPr>
              <a:t>年</a:t>
            </a:r>
            <a:r>
              <a:rPr lang="en-US" altLang="zh-CN" sz="1400" dirty="0" smtClean="0">
                <a:latin typeface="+mj-ea"/>
                <a:ea typeface="+mj-ea"/>
              </a:rPr>
              <a:t>9</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五棵松店开业</a:t>
            </a:r>
            <a:endParaRPr lang="en-US" altLang="zh-CN" sz="1400" dirty="0" smtClean="0">
              <a:latin typeface="+mj-ea"/>
              <a:ea typeface="+mj-ea"/>
            </a:endParaRPr>
          </a:p>
          <a:p>
            <a:pPr algn="ctr"/>
            <a:r>
              <a:rPr lang="zh-CN" altLang="en-US" sz="900" dirty="0" smtClean="0">
                <a:latin typeface="+mj-ea"/>
                <a:ea typeface="+mj-ea"/>
              </a:rPr>
              <a:t>第一家耀莱成龙国际影城合作店</a:t>
            </a:r>
            <a:endParaRPr lang="zh-CN" altLang="en-US" sz="900" dirty="0">
              <a:latin typeface="+mj-ea"/>
              <a:ea typeface="+mj-ea"/>
            </a:endParaRPr>
          </a:p>
        </p:txBody>
      </p:sp>
      <p:sp>
        <p:nvSpPr>
          <p:cNvPr id="16" name="上箭头 15"/>
          <p:cNvSpPr/>
          <p:nvPr/>
        </p:nvSpPr>
        <p:spPr>
          <a:xfrm>
            <a:off x="5742989" y="2471350"/>
            <a:ext cx="238125" cy="5334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038725" y="1924705"/>
            <a:ext cx="1653017"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2017</a:t>
            </a:r>
            <a:r>
              <a:rPr lang="zh-CN" altLang="en-US" sz="1400" dirty="0" smtClean="0">
                <a:latin typeface="+mj-ea"/>
                <a:ea typeface="+mj-ea"/>
              </a:rPr>
              <a:t>年</a:t>
            </a:r>
            <a:r>
              <a:rPr lang="en-US" altLang="zh-CN" sz="1400" dirty="0" smtClean="0">
                <a:latin typeface="+mj-ea"/>
                <a:ea typeface="+mj-ea"/>
              </a:rPr>
              <a:t>1</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重庆星光</a:t>
            </a:r>
            <a:r>
              <a:rPr lang="en-US" altLang="zh-CN" sz="1400" dirty="0" smtClean="0">
                <a:latin typeface="+mj-ea"/>
                <a:ea typeface="+mj-ea"/>
              </a:rPr>
              <a:t>68</a:t>
            </a:r>
            <a:r>
              <a:rPr lang="zh-CN" altLang="en-US" sz="1400" dirty="0" smtClean="0">
                <a:latin typeface="+mj-ea"/>
                <a:ea typeface="+mj-ea"/>
              </a:rPr>
              <a:t>店开业</a:t>
            </a:r>
            <a:endParaRPr lang="en-US" altLang="zh-CN" sz="1400" dirty="0" smtClean="0">
              <a:latin typeface="+mj-ea"/>
              <a:ea typeface="+mj-ea"/>
            </a:endParaRPr>
          </a:p>
        </p:txBody>
      </p:sp>
      <p:sp>
        <p:nvSpPr>
          <p:cNvPr id="18" name="下箭头 17"/>
          <p:cNvSpPr/>
          <p:nvPr/>
        </p:nvSpPr>
        <p:spPr>
          <a:xfrm>
            <a:off x="4867275" y="3209924"/>
            <a:ext cx="228600" cy="142229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4001085" y="4651266"/>
            <a:ext cx="1980029" cy="907941"/>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2016</a:t>
            </a:r>
            <a:r>
              <a:rPr lang="zh-CN" altLang="en-US" sz="1400" dirty="0" smtClean="0">
                <a:latin typeface="+mj-ea"/>
                <a:ea typeface="+mj-ea"/>
              </a:rPr>
              <a:t>年</a:t>
            </a:r>
            <a:r>
              <a:rPr lang="en-US" altLang="zh-CN" sz="1400" dirty="0" smtClean="0">
                <a:latin typeface="+mj-ea"/>
                <a:ea typeface="+mj-ea"/>
              </a:rPr>
              <a:t>11</a:t>
            </a:r>
            <a:r>
              <a:rPr lang="zh-CN" altLang="en-US" sz="1400" dirty="0" smtClean="0">
                <a:latin typeface="+mj-ea"/>
                <a:ea typeface="+mj-ea"/>
              </a:rPr>
              <a:t>月</a:t>
            </a:r>
            <a:endParaRPr lang="en-US" altLang="zh-CN" sz="1400" dirty="0" smtClean="0">
              <a:latin typeface="+mj-ea"/>
              <a:ea typeface="+mj-ea"/>
            </a:endParaRPr>
          </a:p>
          <a:p>
            <a:pPr algn="ctr"/>
            <a:r>
              <a:rPr lang="zh-CN" altLang="en-US" sz="1400" dirty="0" smtClean="0">
                <a:latin typeface="+mj-ea"/>
                <a:ea typeface="+mj-ea"/>
              </a:rPr>
              <a:t>南京水游城店开业</a:t>
            </a:r>
            <a:endParaRPr lang="en-US" altLang="zh-CN" sz="1400" dirty="0" smtClean="0">
              <a:latin typeface="+mj-ea"/>
              <a:ea typeface="+mj-ea"/>
            </a:endParaRPr>
          </a:p>
          <a:p>
            <a:pPr algn="ctr"/>
            <a:r>
              <a:rPr lang="zh-CN" altLang="en-US" sz="1400" dirty="0" smtClean="0">
                <a:latin typeface="+mj-ea"/>
                <a:ea typeface="+mj-ea"/>
              </a:rPr>
              <a:t>有璟阁外阜第一家门店</a:t>
            </a:r>
            <a:endParaRPr lang="en-US" altLang="zh-CN" sz="1400" dirty="0" smtClean="0">
              <a:latin typeface="+mj-ea"/>
              <a:ea typeface="+mj-ea"/>
            </a:endParaRPr>
          </a:p>
          <a:p>
            <a:pPr algn="ctr"/>
            <a:r>
              <a:rPr lang="zh-CN" altLang="en-US" sz="1000" dirty="0" smtClean="0">
                <a:latin typeface="+mj-ea"/>
                <a:ea typeface="+mj-ea"/>
              </a:rPr>
              <a:t>有璟阁迈向全国第一步</a:t>
            </a:r>
            <a:endParaRPr lang="en-US" altLang="zh-CN" sz="1000" dirty="0" smtClean="0">
              <a:latin typeface="+mj-ea"/>
              <a:ea typeface="+mj-ea"/>
            </a:endParaRPr>
          </a:p>
        </p:txBody>
      </p:sp>
      <p:sp>
        <p:nvSpPr>
          <p:cNvPr id="20" name="下箭头 19"/>
          <p:cNvSpPr/>
          <p:nvPr/>
        </p:nvSpPr>
        <p:spPr>
          <a:xfrm>
            <a:off x="6762164" y="3200400"/>
            <a:ext cx="228600" cy="6477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5210175" y="3867150"/>
            <a:ext cx="3203120"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2017</a:t>
            </a:r>
            <a:r>
              <a:rPr lang="zh-CN" altLang="en-US" sz="1400" dirty="0" smtClean="0">
                <a:latin typeface="+mj-ea"/>
                <a:ea typeface="+mj-ea"/>
              </a:rPr>
              <a:t>年</a:t>
            </a:r>
            <a:r>
              <a:rPr lang="en-US" altLang="zh-CN" sz="1400" dirty="0" smtClean="0">
                <a:latin typeface="+mj-ea"/>
                <a:ea typeface="+mj-ea"/>
              </a:rPr>
              <a:t>4</a:t>
            </a:r>
            <a:r>
              <a:rPr lang="zh-CN" altLang="en-US" sz="1400" dirty="0" smtClean="0">
                <a:latin typeface="+mj-ea"/>
                <a:ea typeface="+mj-ea"/>
              </a:rPr>
              <a:t>月</a:t>
            </a:r>
            <a:endParaRPr lang="en-US" altLang="zh-CN" sz="1400" dirty="0" smtClean="0">
              <a:latin typeface="+mj-ea"/>
              <a:ea typeface="+mj-ea"/>
            </a:endParaRPr>
          </a:p>
          <a:p>
            <a:pPr algn="ctr"/>
            <a:r>
              <a:rPr lang="zh-CN" altLang="en-US" sz="1400" dirty="0" smtClean="0">
                <a:latin typeface="+mj-ea"/>
                <a:ea typeface="+mj-ea"/>
              </a:rPr>
              <a:t>北京国贸、华贸、石家庄店即将开业</a:t>
            </a:r>
            <a:r>
              <a:rPr lang="en-US" altLang="zh-CN" sz="1400" dirty="0" smtClean="0">
                <a:latin typeface="+mj-ea"/>
                <a:ea typeface="+mj-ea"/>
              </a:rPr>
              <a:t>…</a:t>
            </a:r>
            <a:endParaRPr lang="en-US" altLang="zh-CN" sz="1400" dirty="0" smtClean="0">
              <a:latin typeface="+mj-ea"/>
              <a:ea typeface="+mj-ea"/>
            </a:endParaRPr>
          </a:p>
        </p:txBody>
      </p:sp>
      <p:sp>
        <p:nvSpPr>
          <p:cNvPr id="22" name="上箭头 21"/>
          <p:cNvSpPr/>
          <p:nvPr/>
        </p:nvSpPr>
        <p:spPr>
          <a:xfrm>
            <a:off x="7023672" y="1809630"/>
            <a:ext cx="238125" cy="118122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5483512" y="1262985"/>
            <a:ext cx="3308919"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altLang="zh-CN" sz="1400" dirty="0" smtClean="0">
                <a:latin typeface="+mj-ea"/>
                <a:ea typeface="+mj-ea"/>
              </a:rPr>
              <a:t>2017</a:t>
            </a:r>
            <a:r>
              <a:rPr lang="zh-CN" altLang="en-US" sz="1400" dirty="0" smtClean="0">
                <a:latin typeface="+mj-ea"/>
                <a:ea typeface="+mj-ea"/>
              </a:rPr>
              <a:t>年</a:t>
            </a:r>
            <a:r>
              <a:rPr lang="en-US" altLang="zh-CN" sz="1400" dirty="0" smtClean="0">
                <a:latin typeface="+mj-ea"/>
                <a:ea typeface="+mj-ea"/>
              </a:rPr>
              <a:t>5</a:t>
            </a:r>
            <a:r>
              <a:rPr lang="zh-CN" altLang="en-US" sz="1400" dirty="0" smtClean="0">
                <a:latin typeface="+mj-ea"/>
                <a:ea typeface="+mj-ea"/>
              </a:rPr>
              <a:t>月 </a:t>
            </a:r>
            <a:endParaRPr lang="en-US" altLang="zh-CN" sz="1400" dirty="0" smtClean="0">
              <a:latin typeface="+mj-ea"/>
              <a:ea typeface="+mj-ea"/>
            </a:endParaRPr>
          </a:p>
          <a:p>
            <a:pPr algn="ctr"/>
            <a:r>
              <a:rPr lang="zh-CN" altLang="en-US" sz="1400" dirty="0" smtClean="0">
                <a:latin typeface="+mj-ea"/>
                <a:ea typeface="+mj-ea"/>
              </a:rPr>
              <a:t>北京金融街、天津和重庆</a:t>
            </a:r>
            <a:r>
              <a:rPr lang="en-US" altLang="zh-CN" sz="1400" dirty="0" smtClean="0">
                <a:latin typeface="+mj-ea"/>
                <a:ea typeface="+mj-ea"/>
              </a:rPr>
              <a:t>2</a:t>
            </a:r>
            <a:r>
              <a:rPr lang="zh-CN" altLang="en-US" sz="1400" dirty="0" smtClean="0">
                <a:latin typeface="+mj-ea"/>
                <a:ea typeface="+mj-ea"/>
              </a:rPr>
              <a:t>店即将开业</a:t>
            </a:r>
            <a:r>
              <a:rPr lang="en-US" altLang="zh-CN" sz="1400" dirty="0" smtClean="0">
                <a:latin typeface="+mj-ea"/>
                <a:ea typeface="+mj-ea"/>
              </a:rPr>
              <a:t>…</a:t>
            </a:r>
            <a:endParaRPr lang="en-US" altLang="zh-CN" sz="1400" dirty="0" smtClean="0">
              <a:latin typeface="+mj-ea"/>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2414588" y="363538"/>
            <a:ext cx="4829175" cy="742950"/>
          </a:xfrm>
          <a:prstGeom prst="rect">
            <a:avLst/>
          </a:prstGeom>
          <a:noFill/>
          <a:ln w="9525">
            <a:noFill/>
            <a:miter lim="800000"/>
          </a:ln>
        </p:spPr>
        <p:txBody>
          <a:bodyPr>
            <a:spAutoFit/>
          </a:bodyPr>
          <a:lstStyle/>
          <a:p>
            <a:pPr>
              <a:lnSpc>
                <a:spcPct val="130000"/>
              </a:lnSpc>
            </a:pPr>
            <a:r>
              <a:rPr lang="zh-CN" altLang="en-US" sz="3600" b="1">
                <a:solidFill>
                  <a:srgbClr val="61302C"/>
                </a:solidFill>
                <a:latin typeface="微软雅黑" panose="020B0503020204020204" pitchFamily="34" charset="-122"/>
                <a:ea typeface="微软雅黑" panose="020B0503020204020204" pitchFamily="34" charset="-122"/>
              </a:rPr>
              <a:t>分工明确、责任在肩</a:t>
            </a:r>
            <a:endParaRPr lang="zh-CN" altLang="en-US" sz="3600" b="1">
              <a:solidFill>
                <a:srgbClr val="61302C"/>
              </a:solidFill>
              <a:latin typeface="微软雅黑" panose="020B0503020204020204" pitchFamily="34" charset="-122"/>
              <a:ea typeface="微软雅黑" panose="020B0503020204020204" pitchFamily="34" charset="-122"/>
            </a:endParaRPr>
          </a:p>
        </p:txBody>
      </p:sp>
      <p:pic>
        <p:nvPicPr>
          <p:cNvPr id="58371" name="Picture 2"/>
          <p:cNvPicPr>
            <a:picLocks noChangeAspect="1" noChangeArrowheads="1"/>
          </p:cNvPicPr>
          <p:nvPr/>
        </p:nvPicPr>
        <p:blipFill>
          <a:blip r:embed="rId1"/>
          <a:srcRect/>
          <a:stretch>
            <a:fillRect/>
          </a:stretch>
        </p:blipFill>
        <p:spPr bwMode="auto">
          <a:xfrm>
            <a:off x="0" y="1174115"/>
            <a:ext cx="9144000" cy="4549775"/>
          </a:xfrm>
          <a:prstGeom prst="rect">
            <a:avLst/>
          </a:prstGeom>
          <a:noFill/>
          <a:ln w="9525">
            <a:noFill/>
            <a:miter lim="800000"/>
            <a:headEnd/>
            <a:tailEnd/>
          </a:ln>
        </p:spPr>
      </p:pic>
      <p:pic>
        <p:nvPicPr>
          <p:cNvPr id="58372" name="图片 4"/>
          <p:cNvPicPr>
            <a:picLocks noChangeAspect="1"/>
          </p:cNvPicPr>
          <p:nvPr/>
        </p:nvPicPr>
        <p:blipFill>
          <a:blip r:embed="rId2"/>
          <a:srcRect/>
          <a:stretch>
            <a:fillRect/>
          </a:stretch>
        </p:blipFill>
        <p:spPr bwMode="auto">
          <a:xfrm>
            <a:off x="0" y="6350"/>
            <a:ext cx="914400" cy="12239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a:spLocks noChangeArrowheads="1"/>
          </p:cNvSpPr>
          <p:nvPr/>
        </p:nvSpPr>
        <p:spPr bwMode="auto">
          <a:xfrm>
            <a:off x="3168650" y="4294188"/>
            <a:ext cx="5845175" cy="1212850"/>
          </a:xfrm>
          <a:prstGeom prst="rect">
            <a:avLst/>
          </a:prstGeom>
          <a:noFill/>
          <a:ln w="9525">
            <a:noFill/>
            <a:miter lim="800000"/>
          </a:ln>
        </p:spPr>
        <p:txBody>
          <a:bodyPr/>
          <a:lstStyle/>
          <a:p>
            <a:pPr>
              <a:lnSpc>
                <a:spcPct val="133000"/>
              </a:lnSpc>
            </a:pPr>
            <a:r>
              <a:rPr lang="en-US" altLang="ko-KR" b="1" dirty="0" smtClean="0">
                <a:solidFill>
                  <a:srgbClr val="613F2C"/>
                </a:solidFill>
                <a:latin typeface="微软雅黑" panose="020B0503020204020204" pitchFamily="34" charset="-122"/>
                <a:ea typeface="微软雅黑" panose="020B0503020204020204" pitchFamily="34" charset="-122"/>
              </a:rPr>
              <a:t>       </a:t>
            </a:r>
            <a:endParaRPr lang="en-US" altLang="ko-KR"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613F2C"/>
                </a:solidFill>
                <a:latin typeface="微软雅黑" panose="020B0503020204020204" pitchFamily="34" charset="-122"/>
                <a:ea typeface="微软雅黑" panose="020B0503020204020204" pitchFamily="34" charset="-122"/>
              </a:rPr>
              <a:t>                          2015.6.2</a:t>
            </a:r>
            <a:r>
              <a:rPr lang="en-US" altLang="ko-KR" b="1" dirty="0">
                <a:solidFill>
                  <a:srgbClr val="613F2C"/>
                </a:solidFill>
                <a:latin typeface="微软雅黑" panose="020B0503020204020204" pitchFamily="34" charset="-122"/>
                <a:ea typeface="微软雅黑" panose="020B0503020204020204" pitchFamily="34" charset="-122"/>
              </a:rPr>
              <a:t>,</a:t>
            </a:r>
            <a:r>
              <a:rPr lang="zh-CN" altLang="en-US" b="1" dirty="0">
                <a:solidFill>
                  <a:srgbClr val="613F2C"/>
                </a:solidFill>
                <a:latin typeface="微软雅黑" panose="020B0503020204020204" pitchFamily="34" charset="-122"/>
                <a:ea typeface="微软雅黑" panose="020B0503020204020204" pitchFamily="34" charset="-122"/>
              </a:rPr>
              <a:t>有璟阁工体旗舰店盛大</a:t>
            </a:r>
            <a:r>
              <a:rPr lang="zh-CN" altLang="en-US" b="1" dirty="0" smtClean="0">
                <a:solidFill>
                  <a:srgbClr val="613F2C"/>
                </a:solidFill>
                <a:latin typeface="微软雅黑" panose="020B0503020204020204" pitchFamily="34" charset="-122"/>
                <a:ea typeface="微软雅黑" panose="020B0503020204020204" pitchFamily="34" charset="-122"/>
              </a:rPr>
              <a:t>起航</a:t>
            </a:r>
            <a:endParaRPr lang="en-US" altLang="zh-CN" b="1" dirty="0">
              <a:solidFill>
                <a:srgbClr val="613F2C"/>
              </a:solidFill>
              <a:latin typeface="微软雅黑" panose="020B0503020204020204" pitchFamily="34" charset="-122"/>
              <a:ea typeface="微软雅黑" panose="020B0503020204020204" pitchFamily="34" charset="-122"/>
            </a:endParaRPr>
          </a:p>
        </p:txBody>
      </p:sp>
      <p:sp>
        <p:nvSpPr>
          <p:cNvPr id="54" name="矩形 53"/>
          <p:cNvSpPr>
            <a:spLocks noChangeArrowheads="1"/>
          </p:cNvSpPr>
          <p:nvPr/>
        </p:nvSpPr>
        <p:spPr bwMode="auto">
          <a:xfrm>
            <a:off x="2414588" y="363538"/>
            <a:ext cx="4852987" cy="492443"/>
          </a:xfrm>
          <a:prstGeom prst="rect">
            <a:avLst/>
          </a:prstGeom>
          <a:noFill/>
          <a:ln w="9525">
            <a:noFill/>
            <a:miter lim="800000"/>
          </a:ln>
        </p:spPr>
        <p:txBody>
          <a:bodyPr wrap="square">
            <a:spAutoFit/>
          </a:bodyPr>
          <a:lstStyle/>
          <a:p>
            <a:pPr>
              <a:lnSpc>
                <a:spcPct val="130000"/>
              </a:lnSpc>
            </a:pPr>
            <a:r>
              <a:rPr lang="zh-CN" altLang="en-US" sz="2000" b="1" dirty="0">
                <a:solidFill>
                  <a:srgbClr val="61302C"/>
                </a:solidFill>
                <a:latin typeface="微软雅黑" panose="020B0503020204020204" pitchFamily="34" charset="-122"/>
                <a:ea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rPr>
              <a:t>历史与激情的碰撞</a:t>
            </a:r>
            <a:r>
              <a:rPr lang="en-US" altLang="zh-CN" sz="2000" b="1" i="1" dirty="0">
                <a:solidFill>
                  <a:srgbClr val="61302C"/>
                </a:solidFill>
                <a:latin typeface="微软雅黑" panose="020B0503020204020204" pitchFamily="34" charset="-122"/>
                <a:ea typeface="微软雅黑" panose="020B0503020204020204" pitchFamily="34" charset="-122"/>
              </a:rPr>
              <a:t>——</a:t>
            </a:r>
            <a:r>
              <a:rPr lang="zh-CN" altLang="en-US" sz="2000" b="1" i="1" dirty="0">
                <a:solidFill>
                  <a:srgbClr val="61302C"/>
                </a:solidFill>
                <a:latin typeface="微软雅黑" panose="020B0503020204020204" pitchFamily="34" charset="-122"/>
                <a:ea typeface="微软雅黑" panose="020B0503020204020204" pitchFamily="34" charset="-122"/>
              </a:rPr>
              <a:t>有璟阁工体</a:t>
            </a:r>
            <a:r>
              <a:rPr lang="zh-CN" altLang="en-US" sz="2000" b="1" i="1" dirty="0" smtClean="0">
                <a:solidFill>
                  <a:srgbClr val="61302C"/>
                </a:solidFill>
                <a:latin typeface="微软雅黑" panose="020B0503020204020204" pitchFamily="34" charset="-122"/>
                <a:ea typeface="微软雅黑" panose="020B0503020204020204" pitchFamily="34" charset="-122"/>
              </a:rPr>
              <a:t>店</a:t>
            </a:r>
            <a:r>
              <a:rPr lang="en-US" altLang="zh-CN" sz="2000" b="1" i="1" dirty="0" smtClean="0">
                <a:solidFill>
                  <a:srgbClr val="61302C"/>
                </a:solidFill>
                <a:latin typeface="微软雅黑" panose="020B0503020204020204" pitchFamily="34" charset="-122"/>
                <a:ea typeface="微软雅黑" panose="020B0503020204020204" pitchFamily="34" charset="-122"/>
              </a:rPr>
              <a:t>(1)</a:t>
            </a:r>
            <a:endParaRPr lang="zh-CN" altLang="en-US" sz="3600" b="1" i="1" dirty="0">
              <a:solidFill>
                <a:srgbClr val="61302C"/>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187325" y="4562475"/>
            <a:ext cx="2820988" cy="652463"/>
          </a:xfrm>
          <a:prstGeom prst="rect">
            <a:avLst/>
          </a:prstGeom>
          <a:noFill/>
          <a:ln w="9525">
            <a:noFill/>
            <a:miter lim="800000"/>
          </a:ln>
        </p:spPr>
        <p:txBody>
          <a:bodyPr>
            <a:spAutoFit/>
          </a:bodyPr>
          <a:lstStyle/>
          <a:p>
            <a:pPr>
              <a:lnSpc>
                <a:spcPct val="130000"/>
              </a:lnSpc>
            </a:pPr>
            <a:r>
              <a:rPr lang="zh-CN" altLang="en-US" sz="1400" b="1" dirty="0">
                <a:solidFill>
                  <a:srgbClr val="61302C"/>
                </a:solidFill>
                <a:latin typeface="微软雅黑" panose="020B0503020204020204" pitchFamily="34" charset="-122"/>
                <a:ea typeface="微软雅黑" panose="020B0503020204020204" pitchFamily="34" charset="-122"/>
              </a:rPr>
              <a:t>三百年历史的古董老宅与后工业时代的激情碰撞</a:t>
            </a:r>
            <a:endParaRPr lang="zh-CN" altLang="en-US" sz="1400" b="1" dirty="0">
              <a:solidFill>
                <a:srgbClr val="61302C"/>
              </a:solidFill>
              <a:latin typeface="微软雅黑" panose="020B0503020204020204" pitchFamily="34" charset="-122"/>
              <a:ea typeface="微软雅黑" panose="020B0503020204020204" pitchFamily="34" charset="-122"/>
            </a:endParaRPr>
          </a:p>
        </p:txBody>
      </p:sp>
      <p:pic>
        <p:nvPicPr>
          <p:cNvPr id="19460" name="图片 1"/>
          <p:cNvPicPr>
            <a:picLocks noChangeAspect="1"/>
          </p:cNvPicPr>
          <p:nvPr/>
        </p:nvPicPr>
        <p:blipFill>
          <a:blip r:embed="rId1"/>
          <a:srcRect/>
          <a:stretch>
            <a:fillRect/>
          </a:stretch>
        </p:blipFill>
        <p:spPr bwMode="auto">
          <a:xfrm>
            <a:off x="0" y="1228725"/>
            <a:ext cx="4572000" cy="2981325"/>
          </a:xfrm>
          <a:prstGeom prst="rect">
            <a:avLst/>
          </a:prstGeom>
          <a:noFill/>
          <a:ln w="9525">
            <a:noFill/>
            <a:miter lim="800000"/>
            <a:headEnd/>
            <a:tailEnd/>
          </a:ln>
        </p:spPr>
      </p:pic>
      <p:pic>
        <p:nvPicPr>
          <p:cNvPr id="19461" name="图片 2"/>
          <p:cNvPicPr>
            <a:picLocks noChangeAspect="1"/>
          </p:cNvPicPr>
          <p:nvPr/>
        </p:nvPicPr>
        <p:blipFill>
          <a:blip r:embed="rId2"/>
          <a:srcRect/>
          <a:stretch>
            <a:fillRect/>
          </a:stretch>
        </p:blipFill>
        <p:spPr bwMode="auto">
          <a:xfrm>
            <a:off x="4681538" y="1228725"/>
            <a:ext cx="4478337" cy="2981325"/>
          </a:xfrm>
          <a:prstGeom prst="rect">
            <a:avLst/>
          </a:prstGeom>
          <a:noFill/>
          <a:ln w="9525">
            <a:noFill/>
            <a:miter lim="800000"/>
            <a:headEnd/>
            <a:tailEnd/>
          </a:ln>
        </p:spPr>
      </p:pic>
      <p:pic>
        <p:nvPicPr>
          <p:cNvPr id="19462" name="图片 11"/>
          <p:cNvPicPr>
            <a:picLocks noChangeAspect="1"/>
          </p:cNvPicPr>
          <p:nvPr/>
        </p:nvPicPr>
        <p:blipFill>
          <a:blip r:embed="rId3"/>
          <a:srcRect/>
          <a:stretch>
            <a:fillRect/>
          </a:stretch>
        </p:blipFill>
        <p:spPr bwMode="auto">
          <a:xfrm>
            <a:off x="71438" y="0"/>
            <a:ext cx="823912"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dissolve">
                                      <p:cBhvr>
                                        <p:cTn id="7" dur="10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1000"/>
                                        <p:tgtEl>
                                          <p:spTgt spid="50"/>
                                        </p:tgtEl>
                                      </p:cBhvr>
                                    </p:animEffect>
                                  </p:childTnLst>
                                </p:cTn>
                              </p:par>
                              <p:par>
                                <p:cTn id="13" presetID="9"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a:spLocks noChangeArrowheads="1"/>
          </p:cNvSpPr>
          <p:nvPr/>
        </p:nvSpPr>
        <p:spPr bwMode="auto">
          <a:xfrm>
            <a:off x="3168650" y="4294188"/>
            <a:ext cx="5845175" cy="1212850"/>
          </a:xfrm>
          <a:prstGeom prst="rect">
            <a:avLst/>
          </a:prstGeom>
          <a:noFill/>
          <a:ln w="9525">
            <a:noFill/>
            <a:miter lim="800000"/>
          </a:ln>
        </p:spPr>
        <p:txBody>
          <a:bodyPr/>
          <a:lstStyle/>
          <a:p>
            <a:pPr>
              <a:lnSpc>
                <a:spcPct val="133000"/>
              </a:lnSpc>
            </a:pPr>
            <a:endParaRPr lang="en-US" altLang="ko-KR"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613F2C"/>
                </a:solidFill>
                <a:latin typeface="微软雅黑" panose="020B0503020204020204" pitchFamily="34" charset="-122"/>
                <a:ea typeface="微软雅黑" panose="020B0503020204020204" pitchFamily="34" charset="-122"/>
              </a:rPr>
              <a:t>                         2015.10.8</a:t>
            </a:r>
            <a:r>
              <a:rPr lang="en-US" altLang="ko-KR" b="1" dirty="0">
                <a:solidFill>
                  <a:srgbClr val="613F2C"/>
                </a:solidFill>
                <a:latin typeface="微软雅黑" panose="020B0503020204020204" pitchFamily="34" charset="-122"/>
                <a:ea typeface="微软雅黑" panose="020B0503020204020204" pitchFamily="34" charset="-122"/>
              </a:rPr>
              <a:t>,</a:t>
            </a:r>
            <a:r>
              <a:rPr lang="zh-CN" altLang="en-US" b="1" dirty="0">
                <a:solidFill>
                  <a:srgbClr val="613F2C"/>
                </a:solidFill>
                <a:latin typeface="微软雅黑" panose="020B0503020204020204" pitchFamily="34" charset="-122"/>
                <a:ea typeface="微软雅黑" panose="020B0503020204020204" pitchFamily="34" charset="-122"/>
              </a:rPr>
              <a:t>有璟阁棕榈泉店华丽绽放</a:t>
            </a:r>
            <a:endParaRPr lang="en-US" altLang="zh-CN" b="1" dirty="0">
              <a:solidFill>
                <a:srgbClr val="613F2C"/>
              </a:solidFill>
              <a:latin typeface="微软雅黑" panose="020B0503020204020204" pitchFamily="34" charset="-122"/>
              <a:ea typeface="微软雅黑" panose="020B0503020204020204" pitchFamily="34" charset="-122"/>
            </a:endParaRPr>
          </a:p>
          <a:p>
            <a:pPr>
              <a:lnSpc>
                <a:spcPct val="133000"/>
              </a:lnSpc>
            </a:pPr>
            <a:endParaRPr lang="ko-KR" altLang="en-US" sz="1400" b="1" dirty="0">
              <a:latin typeface="微软雅黑" panose="020B0503020204020204" pitchFamily="34" charset="-122"/>
              <a:ea typeface="微软雅黑" panose="020B0503020204020204" pitchFamily="34" charset="-122"/>
            </a:endParaRPr>
          </a:p>
        </p:txBody>
      </p:sp>
      <p:sp>
        <p:nvSpPr>
          <p:cNvPr id="54" name="矩形 53"/>
          <p:cNvSpPr>
            <a:spLocks noChangeArrowheads="1"/>
          </p:cNvSpPr>
          <p:nvPr/>
        </p:nvSpPr>
        <p:spPr bwMode="auto">
          <a:xfrm>
            <a:off x="2414588" y="363538"/>
            <a:ext cx="5357812" cy="453457"/>
          </a:xfrm>
          <a:prstGeom prst="rect">
            <a:avLst/>
          </a:prstGeom>
          <a:noFill/>
          <a:ln w="9525">
            <a:noFill/>
            <a:miter lim="800000"/>
          </a:ln>
        </p:spPr>
        <p:txBody>
          <a:bodyPr wrap="square">
            <a:spAutoFit/>
          </a:bodyPr>
          <a:lstStyle/>
          <a:p>
            <a:pPr>
              <a:lnSpc>
                <a:spcPct val="130000"/>
              </a:lnSpc>
            </a:pPr>
            <a:r>
              <a:rPr lang="zh-CN" altLang="en-US" sz="2000" b="1" dirty="0">
                <a:solidFill>
                  <a:srgbClr val="61302C"/>
                </a:solidFill>
                <a:latin typeface="微软雅黑" panose="020B0503020204020204" pitchFamily="34" charset="-122"/>
                <a:ea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rPr>
              <a:t>传承经典 不忘初心</a:t>
            </a:r>
            <a:r>
              <a:rPr lang="en-US" altLang="zh-CN" sz="2000" b="1" i="1" dirty="0">
                <a:solidFill>
                  <a:srgbClr val="61302C"/>
                </a:solidFill>
                <a:latin typeface="微软雅黑" panose="020B0503020204020204" pitchFamily="34" charset="-122"/>
                <a:ea typeface="微软雅黑" panose="020B0503020204020204" pitchFamily="34" charset="-122"/>
              </a:rPr>
              <a:t>——</a:t>
            </a:r>
            <a:r>
              <a:rPr lang="zh-CN" altLang="en-US" sz="2000" b="1" i="1" dirty="0">
                <a:solidFill>
                  <a:srgbClr val="61302C"/>
                </a:solidFill>
                <a:latin typeface="微软雅黑" panose="020B0503020204020204" pitchFamily="34" charset="-122"/>
                <a:ea typeface="微软雅黑" panose="020B0503020204020204" pitchFamily="34" charset="-122"/>
              </a:rPr>
              <a:t>有璟阁棕榈泉</a:t>
            </a:r>
            <a:r>
              <a:rPr lang="zh-CN" altLang="en-US" sz="2000" b="1" i="1" dirty="0" smtClean="0">
                <a:solidFill>
                  <a:srgbClr val="61302C"/>
                </a:solidFill>
                <a:latin typeface="微软雅黑" panose="020B0503020204020204" pitchFamily="34" charset="-122"/>
                <a:ea typeface="微软雅黑" panose="020B0503020204020204" pitchFamily="34" charset="-122"/>
              </a:rPr>
              <a:t>店</a:t>
            </a:r>
            <a:r>
              <a:rPr lang="en-US" altLang="zh-CN" sz="2000" b="1" i="1" dirty="0" smtClean="0">
                <a:solidFill>
                  <a:srgbClr val="61302C"/>
                </a:solidFill>
                <a:latin typeface="微软雅黑" panose="020B0503020204020204" pitchFamily="34" charset="-122"/>
                <a:ea typeface="微软雅黑" panose="020B0503020204020204" pitchFamily="34" charset="-122"/>
              </a:rPr>
              <a:t>(2)</a:t>
            </a:r>
            <a:endParaRPr lang="zh-CN" altLang="en-US" sz="3600" b="1" i="1" dirty="0">
              <a:solidFill>
                <a:srgbClr val="61302C"/>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187325" y="4562475"/>
            <a:ext cx="2820988" cy="652463"/>
          </a:xfrm>
          <a:prstGeom prst="rect">
            <a:avLst/>
          </a:prstGeom>
          <a:noFill/>
          <a:ln w="9525">
            <a:noFill/>
            <a:miter lim="800000"/>
          </a:ln>
        </p:spPr>
        <p:txBody>
          <a:bodyPr>
            <a:spAutoFit/>
          </a:bodyPr>
          <a:lstStyle/>
          <a:p>
            <a:pPr>
              <a:lnSpc>
                <a:spcPct val="130000"/>
              </a:lnSpc>
            </a:pPr>
            <a:r>
              <a:rPr lang="zh-CN" altLang="en-US" sz="1400" b="1" dirty="0">
                <a:solidFill>
                  <a:srgbClr val="61302C"/>
                </a:solidFill>
                <a:latin typeface="微软雅黑" panose="020B0503020204020204" pitchFamily="34" charset="-122"/>
                <a:ea typeface="微软雅黑" panose="020B0503020204020204" pitchFamily="34" charset="-122"/>
              </a:rPr>
              <a:t>传承经典，不忘初心的港式街道，老电影主题</a:t>
            </a:r>
            <a:endParaRPr lang="zh-CN" altLang="en-US" sz="1400" b="1" dirty="0">
              <a:solidFill>
                <a:srgbClr val="61302C"/>
              </a:solidFill>
              <a:latin typeface="微软雅黑" panose="020B0503020204020204" pitchFamily="34" charset="-122"/>
              <a:ea typeface="微软雅黑" panose="020B0503020204020204" pitchFamily="34" charset="-122"/>
            </a:endParaRPr>
          </a:p>
        </p:txBody>
      </p:sp>
      <p:pic>
        <p:nvPicPr>
          <p:cNvPr id="24580" name="Picture 2"/>
          <p:cNvPicPr>
            <a:picLocks noChangeAspect="1" noChangeArrowheads="1"/>
          </p:cNvPicPr>
          <p:nvPr/>
        </p:nvPicPr>
        <p:blipFill>
          <a:blip r:embed="rId1"/>
          <a:srcRect/>
          <a:stretch>
            <a:fillRect/>
          </a:stretch>
        </p:blipFill>
        <p:spPr bwMode="auto">
          <a:xfrm>
            <a:off x="117475" y="1254125"/>
            <a:ext cx="8931275" cy="2992438"/>
          </a:xfrm>
          <a:prstGeom prst="rect">
            <a:avLst/>
          </a:prstGeom>
          <a:noFill/>
          <a:ln w="9525">
            <a:noFill/>
            <a:miter lim="800000"/>
            <a:headEnd/>
            <a:tailEnd/>
          </a:ln>
        </p:spPr>
      </p:pic>
      <p:pic>
        <p:nvPicPr>
          <p:cNvPr id="24581" name="图片 6"/>
          <p:cNvPicPr>
            <a:picLocks noChangeAspect="1"/>
          </p:cNvPicPr>
          <p:nvPr/>
        </p:nvPicPr>
        <p:blipFill>
          <a:blip r:embed="rId2"/>
          <a:srcRect/>
          <a:stretch>
            <a:fillRect/>
          </a:stretch>
        </p:blipFill>
        <p:spPr bwMode="auto">
          <a:xfrm>
            <a:off x="71438" y="0"/>
            <a:ext cx="823912"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dissolve">
                                      <p:cBhvr>
                                        <p:cTn id="7" dur="10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1000"/>
                                        <p:tgtEl>
                                          <p:spTgt spid="50"/>
                                        </p:tgtEl>
                                      </p:cBhvr>
                                    </p:animEffect>
                                  </p:childTnLst>
                                </p:cTn>
                              </p:par>
                              <p:par>
                                <p:cTn id="13" presetID="9"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a:spLocks noChangeArrowheads="1"/>
          </p:cNvSpPr>
          <p:nvPr/>
        </p:nvSpPr>
        <p:spPr bwMode="auto">
          <a:xfrm>
            <a:off x="3168650" y="4294188"/>
            <a:ext cx="5845175" cy="1212850"/>
          </a:xfrm>
          <a:prstGeom prst="rect">
            <a:avLst/>
          </a:prstGeom>
          <a:noFill/>
          <a:ln w="9525">
            <a:noFill/>
            <a:miter lim="800000"/>
          </a:ln>
        </p:spPr>
        <p:txBody>
          <a:bodyPr/>
          <a:lstStyle/>
          <a:p>
            <a:pPr>
              <a:lnSpc>
                <a:spcPct val="133000"/>
              </a:lnSpc>
            </a:pPr>
            <a:endParaRPr lang="en-US" altLang="ko-KR" b="1" dirty="0" smtClean="0">
              <a:solidFill>
                <a:srgbClr val="613F2C"/>
              </a:solidFill>
              <a:latin typeface="微软雅黑" panose="020B0503020204020204" pitchFamily="34" charset="-122"/>
              <a:ea typeface="微软雅黑" panose="020B0503020204020204" pitchFamily="34" charset="-122"/>
            </a:endParaRPr>
          </a:p>
          <a:p>
            <a:pPr>
              <a:lnSpc>
                <a:spcPct val="133000"/>
              </a:lnSpc>
            </a:pPr>
            <a:r>
              <a:rPr lang="en-US" altLang="ko-KR" b="1" dirty="0" smtClean="0">
                <a:solidFill>
                  <a:srgbClr val="613F2C"/>
                </a:solidFill>
                <a:latin typeface="微软雅黑" panose="020B0503020204020204" pitchFamily="34" charset="-122"/>
                <a:ea typeface="微软雅黑" panose="020B0503020204020204" pitchFamily="34" charset="-122"/>
              </a:rPr>
              <a:t>                              2016.01</a:t>
            </a:r>
            <a:r>
              <a:rPr lang="en-US" altLang="ko-KR" b="1" dirty="0">
                <a:solidFill>
                  <a:srgbClr val="613F2C"/>
                </a:solidFill>
                <a:latin typeface="微软雅黑" panose="020B0503020204020204" pitchFamily="34" charset="-122"/>
                <a:ea typeface="微软雅黑" panose="020B0503020204020204" pitchFamily="34" charset="-122"/>
              </a:rPr>
              <a:t>,</a:t>
            </a:r>
            <a:r>
              <a:rPr lang="zh-CN" altLang="en-US" b="1" dirty="0">
                <a:solidFill>
                  <a:srgbClr val="613F2C"/>
                </a:solidFill>
                <a:latin typeface="微软雅黑" panose="020B0503020204020204" pitchFamily="34" charset="-122"/>
                <a:ea typeface="微软雅黑" panose="020B0503020204020204" pitchFamily="34" charset="-122"/>
              </a:rPr>
              <a:t>有璟阁望京</a:t>
            </a:r>
            <a:r>
              <a:rPr lang="zh-CN" altLang="en-US" b="1" dirty="0" smtClean="0">
                <a:solidFill>
                  <a:srgbClr val="613F2C"/>
                </a:solidFill>
                <a:latin typeface="微软雅黑" panose="020B0503020204020204" pitchFamily="34" charset="-122"/>
                <a:ea typeface="微软雅黑" panose="020B0503020204020204" pitchFamily="34" charset="-122"/>
              </a:rPr>
              <a:t>店望京</a:t>
            </a:r>
            <a:r>
              <a:rPr lang="en-US" altLang="zh-CN" b="1" dirty="0" smtClean="0">
                <a:solidFill>
                  <a:srgbClr val="613F2C"/>
                </a:solidFill>
                <a:latin typeface="微软雅黑" panose="020B0503020204020204" pitchFamily="34" charset="-122"/>
                <a:ea typeface="微软雅黑" panose="020B0503020204020204" pitchFamily="34" charset="-122"/>
              </a:rPr>
              <a:t>SOHO</a:t>
            </a:r>
            <a:endParaRPr lang="en-US" altLang="zh-CN" b="1" dirty="0">
              <a:solidFill>
                <a:srgbClr val="613F2C"/>
              </a:solidFill>
              <a:latin typeface="微软雅黑" panose="020B0503020204020204" pitchFamily="34" charset="-122"/>
              <a:ea typeface="微软雅黑" panose="020B0503020204020204" pitchFamily="34" charset="-122"/>
            </a:endParaRPr>
          </a:p>
        </p:txBody>
      </p:sp>
      <p:sp>
        <p:nvSpPr>
          <p:cNvPr id="54" name="矩形 53"/>
          <p:cNvSpPr>
            <a:spLocks noChangeArrowheads="1"/>
          </p:cNvSpPr>
          <p:nvPr/>
        </p:nvSpPr>
        <p:spPr bwMode="auto">
          <a:xfrm>
            <a:off x="2414588" y="363538"/>
            <a:ext cx="4829175" cy="453457"/>
          </a:xfrm>
          <a:prstGeom prst="rect">
            <a:avLst/>
          </a:prstGeom>
          <a:noFill/>
          <a:ln w="9525">
            <a:noFill/>
            <a:miter lim="800000"/>
          </a:ln>
        </p:spPr>
        <p:txBody>
          <a:bodyPr>
            <a:spAutoFit/>
          </a:bodyPr>
          <a:lstStyle/>
          <a:p>
            <a:pPr>
              <a:lnSpc>
                <a:spcPct val="130000"/>
              </a:lnSpc>
            </a:pPr>
            <a:r>
              <a:rPr lang="zh-CN" altLang="en-US" sz="2000" b="1" dirty="0">
                <a:solidFill>
                  <a:srgbClr val="61302C"/>
                </a:solidFill>
                <a:latin typeface="微软雅黑" panose="020B0503020204020204" pitchFamily="34" charset="-122"/>
                <a:ea typeface="微软雅黑" panose="020B0503020204020204" pitchFamily="34" charset="-122"/>
              </a:rPr>
              <a:t>  </a:t>
            </a:r>
            <a:r>
              <a:rPr lang="zh-CN" altLang="en-US" sz="2000" b="1" i="1" dirty="0">
                <a:solidFill>
                  <a:srgbClr val="61302C"/>
                </a:solidFill>
                <a:latin typeface="微软雅黑" panose="020B0503020204020204" pitchFamily="34" charset="-122"/>
                <a:ea typeface="微软雅黑" panose="020B0503020204020204" pitchFamily="34" charset="-122"/>
              </a:rPr>
              <a:t>引领时尚 星际战舰</a:t>
            </a:r>
            <a:r>
              <a:rPr lang="en-US" altLang="zh-CN" sz="2000" b="1" i="1" dirty="0">
                <a:solidFill>
                  <a:srgbClr val="61302C"/>
                </a:solidFill>
                <a:latin typeface="微软雅黑" panose="020B0503020204020204" pitchFamily="34" charset="-122"/>
                <a:ea typeface="微软雅黑" panose="020B0503020204020204" pitchFamily="34" charset="-122"/>
              </a:rPr>
              <a:t>——</a:t>
            </a:r>
            <a:r>
              <a:rPr lang="zh-CN" altLang="en-US" sz="2000" b="1" i="1" dirty="0">
                <a:solidFill>
                  <a:srgbClr val="61302C"/>
                </a:solidFill>
                <a:latin typeface="微软雅黑" panose="020B0503020204020204" pitchFamily="34" charset="-122"/>
                <a:ea typeface="微软雅黑" panose="020B0503020204020204" pitchFamily="34" charset="-122"/>
              </a:rPr>
              <a:t>有璟阁望京</a:t>
            </a:r>
            <a:r>
              <a:rPr lang="zh-CN" altLang="en-US" sz="2000" b="1" i="1" dirty="0" smtClean="0">
                <a:solidFill>
                  <a:srgbClr val="61302C"/>
                </a:solidFill>
                <a:latin typeface="微软雅黑" panose="020B0503020204020204" pitchFamily="34" charset="-122"/>
                <a:ea typeface="微软雅黑" panose="020B0503020204020204" pitchFamily="34" charset="-122"/>
              </a:rPr>
              <a:t>店</a:t>
            </a:r>
            <a:r>
              <a:rPr lang="en-US" altLang="zh-CN" sz="2000" b="1" i="1" dirty="0" smtClean="0">
                <a:solidFill>
                  <a:srgbClr val="61302C"/>
                </a:solidFill>
                <a:latin typeface="微软雅黑" panose="020B0503020204020204" pitchFamily="34" charset="-122"/>
                <a:ea typeface="微软雅黑" panose="020B0503020204020204" pitchFamily="34" charset="-122"/>
              </a:rPr>
              <a:t>(3)</a:t>
            </a:r>
            <a:endParaRPr lang="zh-CN" altLang="en-US" sz="3600" b="1" i="1" dirty="0">
              <a:solidFill>
                <a:srgbClr val="61302C"/>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187325" y="4562475"/>
            <a:ext cx="2820988" cy="623888"/>
          </a:xfrm>
          <a:prstGeom prst="rect">
            <a:avLst/>
          </a:prstGeom>
          <a:noFill/>
          <a:ln w="9525">
            <a:noFill/>
            <a:miter lim="800000"/>
          </a:ln>
        </p:spPr>
        <p:txBody>
          <a:bodyPr>
            <a:spAutoFit/>
          </a:bodyPr>
          <a:lstStyle/>
          <a:p>
            <a:pPr>
              <a:lnSpc>
                <a:spcPct val="130000"/>
              </a:lnSpc>
            </a:pPr>
            <a:r>
              <a:rPr lang="zh-CN" altLang="en-US" sz="1400" b="1">
                <a:solidFill>
                  <a:srgbClr val="61302C"/>
                </a:solidFill>
                <a:latin typeface="微软雅黑" panose="020B0503020204020204" pitchFamily="34" charset="-122"/>
                <a:ea typeface="微软雅黑" panose="020B0503020204020204" pitchFamily="34" charset="-122"/>
              </a:rPr>
              <a:t>全球首家太空漫游主题餐厅</a:t>
            </a:r>
            <a:endParaRPr lang="en-US" altLang="zh-CN" sz="1400" b="1">
              <a:solidFill>
                <a:srgbClr val="61302C"/>
              </a:solidFill>
              <a:latin typeface="微软雅黑" panose="020B0503020204020204" pitchFamily="34" charset="-122"/>
              <a:ea typeface="微软雅黑" panose="020B0503020204020204" pitchFamily="34" charset="-122"/>
            </a:endParaRPr>
          </a:p>
          <a:p>
            <a:pPr>
              <a:lnSpc>
                <a:spcPct val="130000"/>
              </a:lnSpc>
            </a:pPr>
            <a:r>
              <a:rPr lang="en-US" altLang="zh-CN" sz="1400" b="1">
                <a:solidFill>
                  <a:srgbClr val="61302C"/>
                </a:solidFill>
                <a:latin typeface="微软雅黑" panose="020B0503020204020204" pitchFamily="34" charset="-122"/>
                <a:ea typeface="微软雅黑" panose="020B0503020204020204" pitchFamily="34" charset="-122"/>
              </a:rPr>
              <a:t>270°</a:t>
            </a:r>
            <a:r>
              <a:rPr lang="zh-CN" altLang="en-US" sz="1400" b="1">
                <a:solidFill>
                  <a:srgbClr val="61302C"/>
                </a:solidFill>
                <a:latin typeface="微软雅黑" panose="020B0503020204020204" pitchFamily="34" charset="-122"/>
                <a:ea typeface="微软雅黑" panose="020B0503020204020204" pitchFamily="34" charset="-122"/>
              </a:rPr>
              <a:t> </a:t>
            </a:r>
            <a:r>
              <a:rPr lang="en-US" altLang="zh-CN" sz="1400" b="1">
                <a:solidFill>
                  <a:srgbClr val="61302C"/>
                </a:solidFill>
                <a:latin typeface="微软雅黑" panose="020B0503020204020204" pitchFamily="34" charset="-122"/>
                <a:ea typeface="微软雅黑" panose="020B0503020204020204" pitchFamily="34" charset="-122"/>
              </a:rPr>
              <a:t>3D</a:t>
            </a:r>
            <a:r>
              <a:rPr lang="zh-CN" altLang="en-US" sz="1400" b="1">
                <a:solidFill>
                  <a:srgbClr val="61302C"/>
                </a:solidFill>
                <a:latin typeface="微软雅黑" panose="020B0503020204020204" pitchFamily="34" charset="-122"/>
                <a:ea typeface="微软雅黑" panose="020B0503020204020204" pitchFamily="34" charset="-122"/>
              </a:rPr>
              <a:t>全景</a:t>
            </a:r>
            <a:endParaRPr lang="zh-CN" altLang="en-US" sz="1400" b="1">
              <a:solidFill>
                <a:srgbClr val="61302C"/>
              </a:solidFill>
              <a:latin typeface="微软雅黑" panose="020B0503020204020204" pitchFamily="34" charset="-122"/>
              <a:ea typeface="微软雅黑" panose="020B0503020204020204" pitchFamily="34" charset="-122"/>
            </a:endParaRPr>
          </a:p>
        </p:txBody>
      </p:sp>
      <p:pic>
        <p:nvPicPr>
          <p:cNvPr id="6146" name="Picture 2"/>
          <p:cNvPicPr>
            <a:picLocks noChangeAspect="1" noChangeArrowheads="1"/>
          </p:cNvPicPr>
          <p:nvPr/>
        </p:nvPicPr>
        <p:blipFill>
          <a:blip r:embed="rId1"/>
          <a:srcRect/>
          <a:stretch>
            <a:fillRect/>
          </a:stretch>
        </p:blipFill>
        <p:spPr bwMode="auto">
          <a:xfrm>
            <a:off x="0" y="1216025"/>
            <a:ext cx="9144000" cy="3028950"/>
          </a:xfrm>
          <a:prstGeom prst="rect">
            <a:avLst/>
          </a:prstGeom>
          <a:ln>
            <a:noFill/>
          </a:ln>
          <a:effectLst>
            <a:outerShdw blurRad="292100" dist="139700" dir="2700000" algn="tl" rotWithShape="0">
              <a:srgbClr val="333333">
                <a:alpha val="65000"/>
              </a:srgbClr>
            </a:outerShdw>
          </a:effectLst>
        </p:spPr>
      </p:pic>
      <p:pic>
        <p:nvPicPr>
          <p:cNvPr id="28677" name="图片 6"/>
          <p:cNvPicPr>
            <a:picLocks noChangeAspect="1"/>
          </p:cNvPicPr>
          <p:nvPr/>
        </p:nvPicPr>
        <p:blipFill>
          <a:blip r:embed="rId2"/>
          <a:srcRect/>
          <a:stretch>
            <a:fillRect/>
          </a:stretch>
        </p:blipFill>
        <p:spPr bwMode="auto">
          <a:xfrm>
            <a:off x="71438" y="0"/>
            <a:ext cx="823912"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dissolve">
                                      <p:cBhvr>
                                        <p:cTn id="7" dur="10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1000"/>
                                        <p:tgtEl>
                                          <p:spTgt spid="50"/>
                                        </p:tgtEl>
                                      </p:cBhvr>
                                    </p:animEffect>
                                  </p:childTnLst>
                                </p:cTn>
                              </p:par>
                              <p:par>
                                <p:cTn id="13" presetID="9"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4" grpId="0"/>
    </p:bldLst>
  </p:timing>
</p:sld>
</file>

<file path=ppt/theme/theme1.xml><?xml version="1.0" encoding="utf-8"?>
<a:theme xmlns:a="http://schemas.openxmlformats.org/drawingml/2006/main" name="Office 主题">
  <a:themeElements>
    <a:clrScheme name="传统">
      <a:dk1>
        <a:srgbClr val="000000"/>
      </a:dk1>
      <a:lt1>
        <a:srgbClr val="FFFFFF"/>
      </a:lt1>
      <a:dk2>
        <a:srgbClr val="59480D"/>
      </a:dk2>
      <a:lt2>
        <a:srgbClr val="D28E11"/>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3225</Words>
  <Application>WPS 演示</Application>
  <PresentationFormat>全屏显示(16:10)</PresentationFormat>
  <Paragraphs>325</Paragraphs>
  <Slides>34</Slides>
  <Notes>13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34</vt:i4>
      </vt:variant>
    </vt:vector>
  </HeadingPairs>
  <TitlesOfParts>
    <vt:vector size="48" baseType="lpstr">
      <vt:lpstr>Arial</vt:lpstr>
      <vt:lpstr>宋体</vt:lpstr>
      <vt:lpstr>Wingdings</vt:lpstr>
      <vt:lpstr>Franklin Gothic Medium</vt:lpstr>
      <vt:lpstr>Arial</vt:lpstr>
      <vt:lpstr>微软雅黑</vt:lpstr>
      <vt:lpstr>Sylfaen</vt:lpstr>
      <vt:lpstr>Vivaldi</vt:lpstr>
      <vt:lpstr>黑体</vt:lpstr>
      <vt:lpstr>Franklin Gothic Book</vt:lpstr>
      <vt:lpstr>Calibri</vt:lpstr>
      <vt:lpstr>华文细黑</vt:lpstr>
      <vt:lpstr>隶书</vt:lpstr>
      <vt:lpstr>Office 主题</vt:lpstr>
      <vt:lpstr>PowerPoint 演示文稿</vt:lpstr>
      <vt:lpstr>PowerPoint 演示文稿</vt:lpstr>
      <vt:lpstr>PowerPoint 演示文稿</vt:lpstr>
      <vt:lpstr>PowerPoint 演示文稿</vt:lpstr>
      <vt:lpstr>有璟阁发展之路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员工职业发展路径</vt:lpstr>
      <vt:lpstr>         </vt:lpstr>
      <vt:lpstr>         </vt:lpstr>
      <vt:lpstr>         </vt:lpstr>
      <vt:lpstr>         </vt:lpstr>
      <vt:lpstr>         </vt:lpstr>
      <vt:lpstr>         </vt:lpstr>
      <vt:lpstr>         </vt:lpstr>
      <vt:lpstr>PowerPoint 演示文稿</vt:lpstr>
      <vt:lpstr>PowerPoint 演示文稿</vt:lpstr>
      <vt:lpstr>薪资待遇</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Yan Shuyue</cp:lastModifiedBy>
  <cp:revision>638</cp:revision>
  <cp:lastPrinted>2015-06-15T09:08:00Z</cp:lastPrinted>
  <dcterms:created xsi:type="dcterms:W3CDTF">2010-04-12T23:12:00Z</dcterms:created>
  <dcterms:modified xsi:type="dcterms:W3CDTF">2017-03-04T06:59:55Z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_Version">
    <vt:lpwstr/>
  </property>
  <property fmtid="{D5CDD505-2E9C-101B-9397-08002B2CF9AE}" pid="4" name="_Status">
    <vt:lpwstr>Not Started</vt:lpwstr>
  </property>
  <property fmtid="{D5CDD505-2E9C-101B-9397-08002B2CF9AE}" pid="5" name="KSOProductBuildVer">
    <vt:lpwstr>2052-10.1.0.6207</vt:lpwstr>
  </property>
</Properties>
</file>