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handoutMasterIdLst>
    <p:handoutMasterId r:id="rId16"/>
  </p:handoutMasterIdLst>
  <p:sldIdLst>
    <p:sldId id="278" r:id="rId3"/>
    <p:sldId id="498" r:id="rId4"/>
    <p:sldId id="499" r:id="rId5"/>
    <p:sldId id="520" r:id="rId6"/>
    <p:sldId id="517" r:id="rId7"/>
    <p:sldId id="513" r:id="rId8"/>
    <p:sldId id="514" r:id="rId9"/>
    <p:sldId id="515" r:id="rId10"/>
    <p:sldId id="516" r:id="rId11"/>
    <p:sldId id="519" r:id="rId12"/>
    <p:sldId id="518" r:id="rId13"/>
    <p:sldId id="512" r:id="rId1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2FDB2607-1784-4EEB-B798-7EB5836EED8A}">
        <p14:showMediaCtrls xmlns:p14="http://schemas.microsoft.com/office/powerpoint/2010/main" val="1"/>
      </p:ext>
    </p:extLst>
  </p:showPr>
  <p:clrMru>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746"/>
  </p:normalViewPr>
  <p:slideViewPr>
    <p:cSldViewPr>
      <p:cViewPr varScale="1">
        <p:scale>
          <a:sx n="84" d="100"/>
          <a:sy n="84" d="100"/>
        </p:scale>
        <p:origin x="-594" y="-78"/>
      </p:cViewPr>
      <p:guideLst>
        <p:guide orient="horz" pos="2160"/>
        <p:guide pos="284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handoutMaster" Target="handoutMasters/handoutMaster1.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681EA9A-96F1-4F2B-96B6-C51C5F757F70}" type="doc">
      <dgm:prSet loTypeId="urn:microsoft.com/office/officeart/2005/8/layout/cycle8" loCatId="cycle" qsTypeId="urn:microsoft.com/office/officeart/2005/8/quickstyle/simple1" qsCatId="simple" csTypeId="urn:microsoft.com/office/officeart/2005/8/colors/colorful5" csCatId="colorful" phldr="1"/>
      <dgm:spPr/>
    </dgm:pt>
    <dgm:pt modelId="{C01471E5-8FD2-418C-98A7-E3B215808B90}">
      <dgm:prSet phldrT="[文本]" custT="1"/>
      <dgm:spPr/>
      <dgm:t>
        <a:bodyPr/>
        <a:lstStyle/>
        <a:p>
          <a:r>
            <a:rPr lang="en-US" altLang="zh-CN" sz="3000" b="1" dirty="0" smtClean="0">
              <a:solidFill>
                <a:schemeClr val="tx1"/>
              </a:solidFill>
            </a:rPr>
            <a:t>E-</a:t>
          </a:r>
          <a:r>
            <a:rPr lang="zh-CN" altLang="en-US" sz="3000" b="1" dirty="0" smtClean="0">
              <a:solidFill>
                <a:schemeClr val="tx1"/>
              </a:solidFill>
            </a:rPr>
            <a:t>人才：校企合作人才孵化</a:t>
          </a:r>
          <a:endParaRPr lang="zh-CN" altLang="en-US" sz="3200" b="1" dirty="0">
            <a:solidFill>
              <a:schemeClr val="tx1"/>
            </a:solidFill>
          </a:endParaRPr>
        </a:p>
      </dgm:t>
    </dgm:pt>
    <dgm:pt modelId="{BC7B8C09-CF49-46A5-822E-02B2EACC8210}" cxnId="{CAA37BF7-267F-4C4E-B3AA-6D4666277B2A}" type="parTrans">
      <dgm:prSet/>
      <dgm:spPr/>
      <dgm:t>
        <a:bodyPr/>
        <a:lstStyle/>
        <a:p>
          <a:endParaRPr lang="zh-CN" altLang="en-US"/>
        </a:p>
      </dgm:t>
    </dgm:pt>
    <dgm:pt modelId="{12394A8E-001F-462E-81A0-6559044B1D19}" cxnId="{CAA37BF7-267F-4C4E-B3AA-6D4666277B2A}" type="sibTrans">
      <dgm:prSet/>
      <dgm:spPr/>
      <dgm:t>
        <a:bodyPr/>
        <a:lstStyle/>
        <a:p>
          <a:endParaRPr lang="zh-CN" altLang="en-US"/>
        </a:p>
      </dgm:t>
    </dgm:pt>
    <dgm:pt modelId="{09DA8FD7-9788-473D-A11B-AF64C427D938}">
      <dgm:prSet phldrT="[文本]"/>
      <dgm:spPr/>
      <dgm:t>
        <a:bodyPr/>
        <a:lstStyle/>
        <a:p>
          <a:r>
            <a:rPr lang="en-US" altLang="zh-CN" b="1" dirty="0" smtClean="0">
              <a:solidFill>
                <a:schemeClr val="tx1"/>
              </a:solidFill>
            </a:rPr>
            <a:t>E-</a:t>
          </a:r>
          <a:r>
            <a:rPr lang="zh-CN" altLang="en-US" b="1" dirty="0" smtClean="0">
              <a:solidFill>
                <a:schemeClr val="tx1"/>
              </a:solidFill>
            </a:rPr>
            <a:t>外贸：</a:t>
          </a:r>
          <a:endParaRPr lang="en-US" altLang="zh-CN" b="1" dirty="0" smtClean="0">
            <a:solidFill>
              <a:schemeClr val="tx1"/>
            </a:solidFill>
          </a:endParaRPr>
        </a:p>
        <a:p>
          <a:r>
            <a:rPr lang="zh-CN" altLang="en-US" b="1" dirty="0" smtClean="0">
              <a:solidFill>
                <a:schemeClr val="tx1"/>
              </a:solidFill>
            </a:rPr>
            <a:t>在一起外贸团队</a:t>
          </a:r>
          <a:endParaRPr lang="en-US" altLang="zh-CN" b="1" dirty="0" smtClean="0">
            <a:solidFill>
              <a:schemeClr val="tx1"/>
            </a:solidFill>
          </a:endParaRPr>
        </a:p>
      </dgm:t>
    </dgm:pt>
    <dgm:pt modelId="{5BC6E45F-5436-459C-8F5E-4E127473AF6B}" cxnId="{A02563FC-3695-48B8-8D87-E5692BEB6610}" type="parTrans">
      <dgm:prSet/>
      <dgm:spPr/>
      <dgm:t>
        <a:bodyPr/>
        <a:lstStyle/>
        <a:p>
          <a:endParaRPr lang="zh-CN" altLang="en-US"/>
        </a:p>
      </dgm:t>
    </dgm:pt>
    <dgm:pt modelId="{C8119C83-D791-4FB2-936A-836A3775CD2D}" cxnId="{A02563FC-3695-48B8-8D87-E5692BEB6610}" type="sibTrans">
      <dgm:prSet/>
      <dgm:spPr/>
      <dgm:t>
        <a:bodyPr/>
        <a:lstStyle/>
        <a:p>
          <a:endParaRPr lang="zh-CN" altLang="en-US"/>
        </a:p>
      </dgm:t>
    </dgm:pt>
    <dgm:pt modelId="{BB99E1D8-F6D3-43E3-9B4E-EDD0D164E44B}">
      <dgm:prSet phldrT="[文本]" custT="1"/>
      <dgm:spPr/>
      <dgm:t>
        <a:bodyPr/>
        <a:lstStyle/>
        <a:p>
          <a:r>
            <a:rPr lang="en-US" altLang="zh-CN" sz="3200" b="1" dirty="0" smtClean="0"/>
            <a:t>E-</a:t>
          </a:r>
          <a:r>
            <a:rPr lang="zh-CN" altLang="en-US" sz="3200" b="1" dirty="0" smtClean="0"/>
            <a:t>培训： 跨境贸易培训</a:t>
          </a:r>
          <a:endParaRPr lang="zh-CN" altLang="en-US" sz="3200" b="1" dirty="0"/>
        </a:p>
      </dgm:t>
    </dgm:pt>
    <dgm:pt modelId="{B21C0BA4-0021-466F-BEE9-C03C0AFCED26}" cxnId="{7ED90C02-330A-48C6-9ED2-6E9D9C48CE0D}" type="parTrans">
      <dgm:prSet/>
      <dgm:spPr/>
      <dgm:t>
        <a:bodyPr/>
        <a:lstStyle/>
        <a:p>
          <a:endParaRPr lang="zh-CN" altLang="en-US"/>
        </a:p>
      </dgm:t>
    </dgm:pt>
    <dgm:pt modelId="{2DD45577-4503-4642-8CA6-5CBEF9307CC3}" cxnId="{7ED90C02-330A-48C6-9ED2-6E9D9C48CE0D}" type="sibTrans">
      <dgm:prSet/>
      <dgm:spPr/>
      <dgm:t>
        <a:bodyPr/>
        <a:lstStyle/>
        <a:p>
          <a:endParaRPr lang="zh-CN" altLang="en-US"/>
        </a:p>
      </dgm:t>
    </dgm:pt>
    <dgm:pt modelId="{7F79293B-4F1A-4E85-9713-C90E767876C0}">
      <dgm:prSet/>
      <dgm:spPr/>
      <dgm:t>
        <a:bodyPr/>
        <a:lstStyle/>
        <a:p>
          <a:endParaRPr lang="zh-CN" altLang="en-US" sz="3600" dirty="0"/>
        </a:p>
      </dgm:t>
    </dgm:pt>
    <dgm:pt modelId="{1BDA5790-4D4E-41B5-98BC-03CEABD3722B}" cxnId="{148956FA-F392-4158-AD71-AC097D39CA9D}" type="parTrans">
      <dgm:prSet/>
      <dgm:spPr/>
      <dgm:t>
        <a:bodyPr/>
        <a:lstStyle/>
        <a:p>
          <a:endParaRPr lang="zh-CN" altLang="en-US"/>
        </a:p>
      </dgm:t>
    </dgm:pt>
    <dgm:pt modelId="{20571842-4C56-4EE6-A5B0-9331E94AE4DB}" cxnId="{148956FA-F392-4158-AD71-AC097D39CA9D}" type="sibTrans">
      <dgm:prSet/>
      <dgm:spPr/>
      <dgm:t>
        <a:bodyPr/>
        <a:lstStyle/>
        <a:p>
          <a:endParaRPr lang="zh-CN" altLang="en-US"/>
        </a:p>
      </dgm:t>
    </dgm:pt>
    <dgm:pt modelId="{E639B651-F5CD-45C1-87D0-56CA89883FB7}" type="pres">
      <dgm:prSet presAssocID="{E681EA9A-96F1-4F2B-96B6-C51C5F757F70}" presName="compositeShape" presStyleCnt="0">
        <dgm:presLayoutVars>
          <dgm:chMax val="7"/>
          <dgm:dir/>
          <dgm:resizeHandles val="exact"/>
        </dgm:presLayoutVars>
      </dgm:prSet>
      <dgm:spPr/>
    </dgm:pt>
    <dgm:pt modelId="{8884A4B7-80B5-4289-8163-08F8CCC8B459}" type="pres">
      <dgm:prSet presAssocID="{E681EA9A-96F1-4F2B-96B6-C51C5F757F70}" presName="wedge1" presStyleLbl="node1" presStyleIdx="0" presStyleCnt="3" custScaleX="106397" custScaleY="106395"/>
      <dgm:spPr/>
      <dgm:t>
        <a:bodyPr/>
        <a:lstStyle/>
        <a:p>
          <a:endParaRPr lang="zh-CN" altLang="en-US"/>
        </a:p>
      </dgm:t>
    </dgm:pt>
    <dgm:pt modelId="{4C3A26BE-1CB6-423A-8EDB-5243F3D2E463}" type="pres">
      <dgm:prSet presAssocID="{E681EA9A-96F1-4F2B-96B6-C51C5F757F70}" presName="dummy1a" presStyleCnt="0"/>
      <dgm:spPr/>
    </dgm:pt>
    <dgm:pt modelId="{92172D8B-D210-4909-B101-2CF592D6DF20}" type="pres">
      <dgm:prSet presAssocID="{E681EA9A-96F1-4F2B-96B6-C51C5F757F70}" presName="dummy1b" presStyleCnt="0"/>
      <dgm:spPr/>
    </dgm:pt>
    <dgm:pt modelId="{28245053-B691-4E6E-B6AF-3D45D3805436}" type="pres">
      <dgm:prSet presAssocID="{E681EA9A-96F1-4F2B-96B6-C51C5F757F70}" presName="wedge1Tx" presStyleLbl="node1" presStyleIdx="0" presStyleCnt="3">
        <dgm:presLayoutVars>
          <dgm:chMax val="0"/>
          <dgm:chPref val="0"/>
          <dgm:bulletEnabled val="1"/>
        </dgm:presLayoutVars>
      </dgm:prSet>
      <dgm:spPr/>
      <dgm:t>
        <a:bodyPr/>
        <a:lstStyle/>
        <a:p>
          <a:endParaRPr lang="zh-CN" altLang="en-US"/>
        </a:p>
      </dgm:t>
    </dgm:pt>
    <dgm:pt modelId="{C10E7C05-CB56-482D-8B34-DCDC4B54BC8D}" type="pres">
      <dgm:prSet presAssocID="{E681EA9A-96F1-4F2B-96B6-C51C5F757F70}" presName="wedge2" presStyleLbl="node1" presStyleIdx="1" presStyleCnt="3" custScaleY="104188"/>
      <dgm:spPr/>
      <dgm:t>
        <a:bodyPr/>
        <a:lstStyle/>
        <a:p>
          <a:endParaRPr lang="zh-CN" altLang="en-US"/>
        </a:p>
      </dgm:t>
    </dgm:pt>
    <dgm:pt modelId="{9A289332-5196-4180-989C-4F4FDC257453}" type="pres">
      <dgm:prSet presAssocID="{E681EA9A-96F1-4F2B-96B6-C51C5F757F70}" presName="dummy2a" presStyleCnt="0"/>
      <dgm:spPr/>
    </dgm:pt>
    <dgm:pt modelId="{41B083A7-3C63-4007-B1F7-F5C0F8ED64EF}" type="pres">
      <dgm:prSet presAssocID="{E681EA9A-96F1-4F2B-96B6-C51C5F757F70}" presName="dummy2b" presStyleCnt="0"/>
      <dgm:spPr/>
    </dgm:pt>
    <dgm:pt modelId="{F6D478B6-2839-4749-9482-4B00E8B482E0}" type="pres">
      <dgm:prSet presAssocID="{E681EA9A-96F1-4F2B-96B6-C51C5F757F70}" presName="wedge2Tx" presStyleLbl="node1" presStyleIdx="1" presStyleCnt="3">
        <dgm:presLayoutVars>
          <dgm:chMax val="0"/>
          <dgm:chPref val="0"/>
          <dgm:bulletEnabled val="1"/>
        </dgm:presLayoutVars>
      </dgm:prSet>
      <dgm:spPr/>
      <dgm:t>
        <a:bodyPr/>
        <a:lstStyle/>
        <a:p>
          <a:endParaRPr lang="zh-CN" altLang="en-US"/>
        </a:p>
      </dgm:t>
    </dgm:pt>
    <dgm:pt modelId="{4EA165B7-D0A5-45C9-8D12-13C53C09AF79}" type="pres">
      <dgm:prSet presAssocID="{E681EA9A-96F1-4F2B-96B6-C51C5F757F70}" presName="wedge3" presStyleLbl="node1" presStyleIdx="2" presStyleCnt="3" custScaleX="97148" custScaleY="106964"/>
      <dgm:spPr/>
      <dgm:t>
        <a:bodyPr/>
        <a:lstStyle/>
        <a:p>
          <a:endParaRPr lang="zh-CN" altLang="en-US"/>
        </a:p>
      </dgm:t>
    </dgm:pt>
    <dgm:pt modelId="{8C1D9C27-0254-4F7F-AF93-51975445258B}" type="pres">
      <dgm:prSet presAssocID="{E681EA9A-96F1-4F2B-96B6-C51C5F757F70}" presName="dummy3a" presStyleCnt="0"/>
      <dgm:spPr/>
    </dgm:pt>
    <dgm:pt modelId="{634668F9-6D97-4279-B85D-83E0A7FFE17B}" type="pres">
      <dgm:prSet presAssocID="{E681EA9A-96F1-4F2B-96B6-C51C5F757F70}" presName="dummy3b" presStyleCnt="0"/>
      <dgm:spPr/>
    </dgm:pt>
    <dgm:pt modelId="{335E5AFA-D753-4EBC-B9B3-69B0A2A40856}" type="pres">
      <dgm:prSet presAssocID="{E681EA9A-96F1-4F2B-96B6-C51C5F757F70}" presName="wedge3Tx" presStyleLbl="node1" presStyleIdx="2" presStyleCnt="3">
        <dgm:presLayoutVars>
          <dgm:chMax val="0"/>
          <dgm:chPref val="0"/>
          <dgm:bulletEnabled val="1"/>
        </dgm:presLayoutVars>
      </dgm:prSet>
      <dgm:spPr/>
      <dgm:t>
        <a:bodyPr/>
        <a:lstStyle/>
        <a:p>
          <a:endParaRPr lang="zh-CN" altLang="en-US"/>
        </a:p>
      </dgm:t>
    </dgm:pt>
    <dgm:pt modelId="{D0143AD0-4121-43B6-AC89-CD600B8B86EA}" type="pres">
      <dgm:prSet presAssocID="{12394A8E-001F-462E-81A0-6559044B1D19}" presName="arrowWedge1" presStyleLbl="fgSibTrans2D1" presStyleIdx="0" presStyleCnt="3" custScaleX="105145" custScaleY="100121"/>
      <dgm:spPr/>
    </dgm:pt>
    <dgm:pt modelId="{5E70EFF1-5DCB-4C45-8832-8DAC794131EB}" type="pres">
      <dgm:prSet presAssocID="{C8119C83-D791-4FB2-936A-836A3775CD2D}" presName="arrowWedge2" presStyleLbl="fgSibTrans2D1" presStyleIdx="1" presStyleCnt="3"/>
      <dgm:spPr/>
    </dgm:pt>
    <dgm:pt modelId="{269095BE-0844-4F53-BFB7-B426044F1597}" type="pres">
      <dgm:prSet presAssocID="{2DD45577-4503-4642-8CA6-5CBEF9307CC3}" presName="arrowWedge3" presStyleLbl="fgSibTrans2D1" presStyleIdx="2" presStyleCnt="3"/>
      <dgm:spPr/>
      <dgm:t>
        <a:bodyPr/>
        <a:lstStyle/>
        <a:p>
          <a:endParaRPr lang="zh-CN" altLang="en-US"/>
        </a:p>
      </dgm:t>
    </dgm:pt>
  </dgm:ptLst>
  <dgm:cxnLst>
    <dgm:cxn modelId="{1821DB0B-F278-4D97-8AB3-C60AD8A8BBA2}" type="presOf" srcId="{BB99E1D8-F6D3-43E3-9B4E-EDD0D164E44B}" destId="{4EA165B7-D0A5-45C9-8D12-13C53C09AF79}" srcOrd="0" destOrd="0" presId="urn:microsoft.com/office/officeart/2005/8/layout/cycle8"/>
    <dgm:cxn modelId="{A02563FC-3695-48B8-8D87-E5692BEB6610}" srcId="{E681EA9A-96F1-4F2B-96B6-C51C5F757F70}" destId="{09DA8FD7-9788-473D-A11B-AF64C427D938}" srcOrd="1" destOrd="0" parTransId="{5BC6E45F-5436-459C-8F5E-4E127473AF6B}" sibTransId="{C8119C83-D791-4FB2-936A-836A3775CD2D}"/>
    <dgm:cxn modelId="{148956FA-F392-4158-AD71-AC097D39CA9D}" srcId="{C01471E5-8FD2-418C-98A7-E3B215808B90}" destId="{7F79293B-4F1A-4E85-9713-C90E767876C0}" srcOrd="0" destOrd="0" parTransId="{1BDA5790-4D4E-41B5-98BC-03CEABD3722B}" sibTransId="{20571842-4C56-4EE6-A5B0-9331E94AE4DB}"/>
    <dgm:cxn modelId="{D7674831-F297-4EA5-A26B-2E847A351B9A}" type="presOf" srcId="{7F79293B-4F1A-4E85-9713-C90E767876C0}" destId="{28245053-B691-4E6E-B6AF-3D45D3805436}" srcOrd="1" destOrd="1" presId="urn:microsoft.com/office/officeart/2005/8/layout/cycle8"/>
    <dgm:cxn modelId="{CD508FB2-CA30-438C-886E-51FD6562DE39}" type="presOf" srcId="{09DA8FD7-9788-473D-A11B-AF64C427D938}" destId="{F6D478B6-2839-4749-9482-4B00E8B482E0}" srcOrd="1" destOrd="0" presId="urn:microsoft.com/office/officeart/2005/8/layout/cycle8"/>
    <dgm:cxn modelId="{D7D37E2D-16FC-4FDE-BB60-9975ED3D45D4}" type="presOf" srcId="{C01471E5-8FD2-418C-98A7-E3B215808B90}" destId="{28245053-B691-4E6E-B6AF-3D45D3805436}" srcOrd="1" destOrd="0" presId="urn:microsoft.com/office/officeart/2005/8/layout/cycle8"/>
    <dgm:cxn modelId="{7ED90C02-330A-48C6-9ED2-6E9D9C48CE0D}" srcId="{E681EA9A-96F1-4F2B-96B6-C51C5F757F70}" destId="{BB99E1D8-F6D3-43E3-9B4E-EDD0D164E44B}" srcOrd="2" destOrd="0" parTransId="{B21C0BA4-0021-466F-BEE9-C03C0AFCED26}" sibTransId="{2DD45577-4503-4642-8CA6-5CBEF9307CC3}"/>
    <dgm:cxn modelId="{1774EEE8-F3ED-48BC-A26A-9E37E45BFACD}" type="presOf" srcId="{7F79293B-4F1A-4E85-9713-C90E767876C0}" destId="{8884A4B7-80B5-4289-8163-08F8CCC8B459}" srcOrd="0" destOrd="1" presId="urn:microsoft.com/office/officeart/2005/8/layout/cycle8"/>
    <dgm:cxn modelId="{8C2E1BCA-CB57-4433-BCD3-1A2977677CE0}" type="presOf" srcId="{BB99E1D8-F6D3-43E3-9B4E-EDD0D164E44B}" destId="{335E5AFA-D753-4EBC-B9B3-69B0A2A40856}" srcOrd="1" destOrd="0" presId="urn:microsoft.com/office/officeart/2005/8/layout/cycle8"/>
    <dgm:cxn modelId="{CAA37BF7-267F-4C4E-B3AA-6D4666277B2A}" srcId="{E681EA9A-96F1-4F2B-96B6-C51C5F757F70}" destId="{C01471E5-8FD2-418C-98A7-E3B215808B90}" srcOrd="0" destOrd="0" parTransId="{BC7B8C09-CF49-46A5-822E-02B2EACC8210}" sibTransId="{12394A8E-001F-462E-81A0-6559044B1D19}"/>
    <dgm:cxn modelId="{9C339504-357E-4A94-ADD5-D9F28EA1F73C}" type="presOf" srcId="{09DA8FD7-9788-473D-A11B-AF64C427D938}" destId="{C10E7C05-CB56-482D-8B34-DCDC4B54BC8D}" srcOrd="0" destOrd="0" presId="urn:microsoft.com/office/officeart/2005/8/layout/cycle8"/>
    <dgm:cxn modelId="{D416BB72-C34A-48B5-BA75-FF6E123BAC16}" type="presOf" srcId="{C01471E5-8FD2-418C-98A7-E3B215808B90}" destId="{8884A4B7-80B5-4289-8163-08F8CCC8B459}" srcOrd="0" destOrd="0" presId="urn:microsoft.com/office/officeart/2005/8/layout/cycle8"/>
    <dgm:cxn modelId="{B6F21FF1-F4C0-49E3-ACCE-8894629F1256}" type="presOf" srcId="{E681EA9A-96F1-4F2B-96B6-C51C5F757F70}" destId="{E639B651-F5CD-45C1-87D0-56CA89883FB7}" srcOrd="0" destOrd="0" presId="urn:microsoft.com/office/officeart/2005/8/layout/cycle8"/>
    <dgm:cxn modelId="{0063C8C4-1E34-4C9D-BA16-38532B347D85}" type="presParOf" srcId="{E639B651-F5CD-45C1-87D0-56CA89883FB7}" destId="{8884A4B7-80B5-4289-8163-08F8CCC8B459}" srcOrd="0" destOrd="0" presId="urn:microsoft.com/office/officeart/2005/8/layout/cycle8"/>
    <dgm:cxn modelId="{6C26B5BB-5EF4-4789-A56A-322B0DBEA3F2}" type="presParOf" srcId="{E639B651-F5CD-45C1-87D0-56CA89883FB7}" destId="{4C3A26BE-1CB6-423A-8EDB-5243F3D2E463}" srcOrd="1" destOrd="0" presId="urn:microsoft.com/office/officeart/2005/8/layout/cycle8"/>
    <dgm:cxn modelId="{60ADB4DC-E3E8-4C77-8831-584488712581}" type="presParOf" srcId="{E639B651-F5CD-45C1-87D0-56CA89883FB7}" destId="{92172D8B-D210-4909-B101-2CF592D6DF20}" srcOrd="2" destOrd="0" presId="urn:microsoft.com/office/officeart/2005/8/layout/cycle8"/>
    <dgm:cxn modelId="{AA53D666-CF66-438A-93C3-CFA990ACADF9}" type="presParOf" srcId="{E639B651-F5CD-45C1-87D0-56CA89883FB7}" destId="{28245053-B691-4E6E-B6AF-3D45D3805436}" srcOrd="3" destOrd="0" presId="urn:microsoft.com/office/officeart/2005/8/layout/cycle8"/>
    <dgm:cxn modelId="{8807B52E-F9D6-4B9C-8272-DBF2987FAA84}" type="presParOf" srcId="{E639B651-F5CD-45C1-87D0-56CA89883FB7}" destId="{C10E7C05-CB56-482D-8B34-DCDC4B54BC8D}" srcOrd="4" destOrd="0" presId="urn:microsoft.com/office/officeart/2005/8/layout/cycle8"/>
    <dgm:cxn modelId="{AC998C61-0F93-437A-9920-C8FB23B59C51}" type="presParOf" srcId="{E639B651-F5CD-45C1-87D0-56CA89883FB7}" destId="{9A289332-5196-4180-989C-4F4FDC257453}" srcOrd="5" destOrd="0" presId="urn:microsoft.com/office/officeart/2005/8/layout/cycle8"/>
    <dgm:cxn modelId="{9A1F9F70-FCBE-4955-ACF3-940E11C9936A}" type="presParOf" srcId="{E639B651-F5CD-45C1-87D0-56CA89883FB7}" destId="{41B083A7-3C63-4007-B1F7-F5C0F8ED64EF}" srcOrd="6" destOrd="0" presId="urn:microsoft.com/office/officeart/2005/8/layout/cycle8"/>
    <dgm:cxn modelId="{800B3ADA-63EA-430C-B15F-7A43763D302A}" type="presParOf" srcId="{E639B651-F5CD-45C1-87D0-56CA89883FB7}" destId="{F6D478B6-2839-4749-9482-4B00E8B482E0}" srcOrd="7" destOrd="0" presId="urn:microsoft.com/office/officeart/2005/8/layout/cycle8"/>
    <dgm:cxn modelId="{0119A57A-2228-496B-B257-ECE0E0A09157}" type="presParOf" srcId="{E639B651-F5CD-45C1-87D0-56CA89883FB7}" destId="{4EA165B7-D0A5-45C9-8D12-13C53C09AF79}" srcOrd="8" destOrd="0" presId="urn:microsoft.com/office/officeart/2005/8/layout/cycle8"/>
    <dgm:cxn modelId="{D87882DB-A9EB-40EA-A2A8-627D7E33833B}" type="presParOf" srcId="{E639B651-F5CD-45C1-87D0-56CA89883FB7}" destId="{8C1D9C27-0254-4F7F-AF93-51975445258B}" srcOrd="9" destOrd="0" presId="urn:microsoft.com/office/officeart/2005/8/layout/cycle8"/>
    <dgm:cxn modelId="{75744203-8BC1-4EB9-BB45-3E3262415A5D}" type="presParOf" srcId="{E639B651-F5CD-45C1-87D0-56CA89883FB7}" destId="{634668F9-6D97-4279-B85D-83E0A7FFE17B}" srcOrd="10" destOrd="0" presId="urn:microsoft.com/office/officeart/2005/8/layout/cycle8"/>
    <dgm:cxn modelId="{CA24C058-9871-4B5E-A696-3A7A1D5D802F}" type="presParOf" srcId="{E639B651-F5CD-45C1-87D0-56CA89883FB7}" destId="{335E5AFA-D753-4EBC-B9B3-69B0A2A40856}" srcOrd="11" destOrd="0" presId="urn:microsoft.com/office/officeart/2005/8/layout/cycle8"/>
    <dgm:cxn modelId="{6F809EB2-86D0-46D4-AE4B-796A18218930}" type="presParOf" srcId="{E639B651-F5CD-45C1-87D0-56CA89883FB7}" destId="{D0143AD0-4121-43B6-AC89-CD600B8B86EA}" srcOrd="12" destOrd="0" presId="urn:microsoft.com/office/officeart/2005/8/layout/cycle8"/>
    <dgm:cxn modelId="{8AAD90F1-1D89-4D37-B944-B591279ED126}" type="presParOf" srcId="{E639B651-F5CD-45C1-87D0-56CA89883FB7}" destId="{5E70EFF1-5DCB-4C45-8832-8DAC794131EB}" srcOrd="13" destOrd="0" presId="urn:microsoft.com/office/officeart/2005/8/layout/cycle8"/>
    <dgm:cxn modelId="{10EEDF1A-EFCF-439E-A005-74DE587AD590}" type="presParOf" srcId="{E639B651-F5CD-45C1-87D0-56CA89883FB7}" destId="{269095BE-0844-4F53-BFB7-B426044F1597}" srcOrd="14" destOrd="0" presId="urn:microsoft.com/office/officeart/2005/8/layout/cycle8"/>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112568" cy="5112568"/>
        <a:chOff x="0" y="0"/>
        <a:chExt cx="5112568" cy="5112568"/>
      </a:xfrm>
    </dsp:grpSpPr>
    <dsp:sp>
      <dsp:nvSpPr>
        <dsp:cNvPr id="3" name="饼形 2"/>
        <dsp:cNvSpPr/>
      </dsp:nvSpPr>
      <dsp:spPr bwMode="white">
        <a:xfrm>
          <a:off x="2261649" y="332317"/>
          <a:ext cx="4294557" cy="4294557"/>
        </a:xfrm>
        <a:prstGeom prst="pie">
          <a:avLst>
            <a:gd name="adj1" fmla="val 16200000"/>
            <a:gd name="adj2" fmla="val 1800000"/>
          </a:avLst>
        </a:prstGeom>
      </dsp:spPr>
      <dsp:style>
        <a:lnRef idx="2">
          <a:schemeClr val="lt1"/>
        </a:lnRef>
        <a:fillRef idx="1">
          <a:schemeClr val="accent5">
            <a:hueOff val="0"/>
            <a:satOff val="0"/>
            <a:lumOff val="0"/>
            <a:alpha val="100000"/>
          </a:schemeClr>
        </a:fillRef>
        <a:effectRef idx="0">
          <a:scrgbClr r="0" g="0" b="0"/>
        </a:effectRef>
        <a:fontRef idx="minor">
          <a:schemeClr val="lt1"/>
        </a:fontRef>
      </dsp:style>
      <dsp:txXfrm>
        <a:off x="2261649" y="332317"/>
        <a:ext cx="4294557" cy="4294557"/>
      </dsp:txXfrm>
    </dsp:sp>
    <dsp:sp>
      <dsp:nvSpPr>
        <dsp:cNvPr id="5" name="饼形 4"/>
        <dsp:cNvSpPr/>
      </dsp:nvSpPr>
      <dsp:spPr bwMode="white">
        <a:xfrm>
          <a:off x="2173201" y="485694"/>
          <a:ext cx="4294557" cy="4294557"/>
        </a:xfrm>
        <a:prstGeom prst="pie">
          <a:avLst>
            <a:gd name="adj1" fmla="val 1800000"/>
            <a:gd name="adj2" fmla="val 9000000"/>
          </a:avLst>
        </a:prstGeom>
      </dsp:spPr>
      <dsp:style>
        <a:lnRef idx="2">
          <a:schemeClr val="lt1"/>
        </a:lnRef>
        <a:fillRef idx="1">
          <a:schemeClr val="accent5">
            <a:hueOff val="-4950000"/>
            <a:satOff val="20000"/>
            <a:lumOff val="4314"/>
            <a:alpha val="100000"/>
          </a:schemeClr>
        </a:fillRef>
        <a:effectRef idx="0">
          <a:scrgbClr r="0" g="0" b="0"/>
        </a:effectRef>
        <a:fontRef idx="minor">
          <a:schemeClr val="lt1"/>
        </a:fontRef>
      </dsp:style>
      <dsp:txXfrm>
        <a:off x="2173201" y="485694"/>
        <a:ext cx="4294557" cy="4294557"/>
      </dsp:txXfrm>
    </dsp:sp>
    <dsp:sp>
      <dsp:nvSpPr>
        <dsp:cNvPr id="7" name="饼形 6"/>
        <dsp:cNvSpPr/>
      </dsp:nvSpPr>
      <dsp:spPr bwMode="white">
        <a:xfrm>
          <a:off x="2084754" y="332317"/>
          <a:ext cx="4294557" cy="4294557"/>
        </a:xfrm>
        <a:prstGeom prst="pie">
          <a:avLst>
            <a:gd name="adj1" fmla="val 9000000"/>
            <a:gd name="adj2" fmla="val 16200000"/>
          </a:avLst>
        </a:prstGeom>
      </dsp:spPr>
      <dsp:style>
        <a:lnRef idx="2">
          <a:schemeClr val="lt1"/>
        </a:lnRef>
        <a:fillRef idx="1">
          <a:schemeClr val="accent5">
            <a:hueOff val="-9900000"/>
            <a:satOff val="40000"/>
            <a:lumOff val="8627"/>
            <a:alpha val="100000"/>
          </a:schemeClr>
        </a:fillRef>
        <a:effectRef idx="0">
          <a:scrgbClr r="0" g="0" b="0"/>
        </a:effectRef>
        <a:fontRef idx="minor">
          <a:schemeClr val="lt1"/>
        </a:fontRef>
      </dsp:style>
      <dsp:txXfrm>
        <a:off x="2084754" y="332317"/>
        <a:ext cx="4294557" cy="4294557"/>
      </dsp:txXfrm>
    </dsp:sp>
    <dsp:sp>
      <dsp:nvSpPr>
        <dsp:cNvPr id="9" name="环形箭头 8"/>
        <dsp:cNvSpPr/>
      </dsp:nvSpPr>
      <dsp:spPr bwMode="white">
        <a:xfrm>
          <a:off x="2025803" y="96116"/>
          <a:ext cx="4766958" cy="4766958"/>
        </a:xfrm>
        <a:prstGeom prst="circularArrow">
          <a:avLst>
            <a:gd name="adj1" fmla="val 5000"/>
            <a:gd name="adj2" fmla="val 360000"/>
            <a:gd name="adj3" fmla="val 1440000"/>
            <a:gd name="adj4" fmla="val 16199432"/>
            <a:gd name="adj5" fmla="val 5500"/>
          </a:avLst>
        </a:prstGeom>
      </dsp:spPr>
      <dsp:style>
        <a:lnRef idx="0">
          <a:schemeClr val="lt1"/>
        </a:lnRef>
        <a:fillRef idx="1">
          <a:schemeClr val="accent5">
            <a:hueOff val="0"/>
            <a:satOff val="0"/>
            <a:lumOff val="0"/>
            <a:alpha val="100000"/>
          </a:schemeClr>
        </a:fillRef>
        <a:effectRef idx="0">
          <a:scrgbClr r="0" g="0" b="0"/>
        </a:effectRef>
        <a:fontRef idx="minor">
          <a:schemeClr val="lt1"/>
        </a:fontRef>
      </dsp:style>
      <dsp:txXfrm>
        <a:off x="2025803" y="96116"/>
        <a:ext cx="4766958" cy="4766958"/>
      </dsp:txXfrm>
    </dsp:sp>
    <dsp:sp>
      <dsp:nvSpPr>
        <dsp:cNvPr id="10" name="环形箭头 9"/>
        <dsp:cNvSpPr/>
      </dsp:nvSpPr>
      <dsp:spPr bwMode="white">
        <a:xfrm>
          <a:off x="1937001" y="249222"/>
          <a:ext cx="4766958" cy="4766958"/>
        </a:xfrm>
        <a:prstGeom prst="circularArrow">
          <a:avLst>
            <a:gd name="adj1" fmla="val 5000"/>
            <a:gd name="adj2" fmla="val 360000"/>
            <a:gd name="adj3" fmla="val 8639497"/>
            <a:gd name="adj4" fmla="val 1800502"/>
            <a:gd name="adj5" fmla="val 5500"/>
          </a:avLst>
        </a:prstGeom>
      </dsp:spPr>
      <dsp:style>
        <a:lnRef idx="0">
          <a:schemeClr val="lt1"/>
        </a:lnRef>
        <a:fillRef idx="1">
          <a:schemeClr val="accent5">
            <a:hueOff val="-4950000"/>
            <a:satOff val="20000"/>
            <a:lumOff val="4314"/>
            <a:alpha val="100000"/>
          </a:schemeClr>
        </a:fillRef>
        <a:effectRef idx="0">
          <a:scrgbClr r="0" g="0" b="0"/>
        </a:effectRef>
        <a:fontRef idx="minor">
          <a:schemeClr val="lt1"/>
        </a:fontRef>
      </dsp:style>
      <dsp:txXfrm>
        <a:off x="1937001" y="249222"/>
        <a:ext cx="4766958" cy="4766958"/>
      </dsp:txXfrm>
    </dsp:sp>
    <dsp:sp>
      <dsp:nvSpPr>
        <dsp:cNvPr id="11" name="环形箭头 10"/>
        <dsp:cNvSpPr/>
      </dsp:nvSpPr>
      <dsp:spPr bwMode="white">
        <a:xfrm>
          <a:off x="1848199" y="96116"/>
          <a:ext cx="4766958" cy="4766958"/>
        </a:xfrm>
        <a:prstGeom prst="circularArrow">
          <a:avLst>
            <a:gd name="adj1" fmla="val 5000"/>
            <a:gd name="adj2" fmla="val 360000"/>
            <a:gd name="adj3" fmla="val 15840567"/>
            <a:gd name="adj4" fmla="val 8999999"/>
            <a:gd name="adj5" fmla="val 5500"/>
          </a:avLst>
        </a:prstGeom>
      </dsp:spPr>
      <dsp:style>
        <a:lnRef idx="0">
          <a:schemeClr val="lt1"/>
        </a:lnRef>
        <a:fillRef idx="1">
          <a:schemeClr val="accent5">
            <a:hueOff val="-9900000"/>
            <a:satOff val="40000"/>
            <a:lumOff val="8627"/>
            <a:alpha val="100000"/>
          </a:schemeClr>
        </a:fillRef>
        <a:effectRef idx="0">
          <a:scrgbClr r="0" g="0" b="0"/>
        </a:effectRef>
        <a:fontRef idx="minor">
          <a:schemeClr val="lt1"/>
        </a:fontRef>
      </dsp:style>
      <dsp:txXfrm>
        <a:off x="1848199" y="96116"/>
        <a:ext cx="4766958" cy="4766958"/>
      </dsp:txXfrm>
    </dsp:sp>
    <dsp:sp>
      <dsp:nvSpPr>
        <dsp:cNvPr id="4" name="矩形 3"/>
        <dsp:cNvSpPr/>
      </dsp:nvSpPr>
      <dsp:spPr bwMode="white">
        <a:xfrm>
          <a:off x="4524983" y="1242354"/>
          <a:ext cx="1533770" cy="1278142"/>
        </a:xfrm>
        <a:prstGeom prst="rect">
          <a:avLst/>
        </a:prstGeom>
        <a:noFill/>
        <a:ln>
          <a:noFill/>
        </a:ln>
      </dsp:spPr>
      <dsp:style>
        <a:lnRef idx="2">
          <a:schemeClr val="lt1"/>
        </a:lnRef>
        <a:fillRef idx="1">
          <a:schemeClr val="accent5">
            <a:hueOff val="0"/>
            <a:satOff val="0"/>
            <a:lumOff val="0"/>
            <a:alpha val="100000"/>
          </a:schemeClr>
        </a:fillRef>
        <a:effectRef idx="0">
          <a:scrgbClr r="0" g="0" b="0"/>
        </a:effectRef>
        <a:fontRef idx="minor">
          <a:schemeClr val="lt1"/>
        </a:fontRef>
      </dsp:style>
      <dsp:txBody>
        <a:bodyPr lIns="38100" tIns="38100" rIns="38100" bIns="38100" anchor="t"/>
        <a:lstStyle>
          <a:lvl1pPr algn="l">
            <a:defRPr sz="6500"/>
          </a:lvl1pPr>
          <a:lvl2pPr marL="285750" indent="-285750">
            <a:defRPr sz="5000"/>
          </a:lvl2pPr>
          <a:lvl3pPr marL="571500" indent="-285750">
            <a:defRPr sz="5000"/>
          </a:lvl3pPr>
          <a:lvl4pPr marL="857250" indent="-285750">
            <a:defRPr sz="5000"/>
          </a:lvl4pPr>
          <a:lvl5pPr marL="1143000" indent="-285750">
            <a:defRPr sz="5000"/>
          </a:lvl5pPr>
          <a:lvl6pPr marL="1428750" indent="-285750">
            <a:defRPr sz="5000"/>
          </a:lvl6pPr>
          <a:lvl7pPr marL="1714500" indent="-285750">
            <a:defRPr sz="5000"/>
          </a:lvl7pPr>
          <a:lvl8pPr marL="2000250" indent="-285750">
            <a:defRPr sz="5000"/>
          </a:lvl8pPr>
          <a:lvl9pPr marL="2286000" indent="-285750">
            <a:defRPr sz="5000"/>
          </a:lvl9pPr>
        </a:lstStyle>
        <a:p>
          <a:pPr lvl="0">
            <a:lnSpc>
              <a:spcPct val="100000"/>
            </a:lnSpc>
            <a:spcBef>
              <a:spcPct val="0"/>
            </a:spcBef>
            <a:spcAft>
              <a:spcPct val="35000"/>
            </a:spcAft>
          </a:pPr>
          <a:r>
            <a:rPr lang="en-US" altLang="zh-CN" sz="3000" b="1" dirty="0" smtClean="0">
              <a:solidFill>
                <a:schemeClr val="tx1"/>
              </a:solidFill>
            </a:rPr>
            <a:t>E-</a:t>
          </a:r>
          <a:r>
            <a:rPr lang="zh-CN" altLang="en-US" sz="3000" b="1" dirty="0" smtClean="0">
              <a:solidFill>
                <a:schemeClr val="tx1"/>
              </a:solidFill>
            </a:rPr>
            <a:t>人才：校企合作人才孵化</a:t>
          </a:r>
          <a:endParaRPr lang="zh-CN" altLang="en-US" sz="3200" b="1" dirty="0">
            <a:solidFill>
              <a:schemeClr val="tx1"/>
            </a:solidFill>
          </a:endParaRPr>
        </a:p>
        <a:p>
          <a:pPr marL="285750" lvl="1" indent="-285750">
            <a:lnSpc>
              <a:spcPct val="100000"/>
            </a:lnSpc>
            <a:spcBef>
              <a:spcPct val="0"/>
            </a:spcBef>
            <a:spcAft>
              <a:spcPct val="15000"/>
            </a:spcAft>
            <a:buChar char="•"/>
          </a:pPr>
          <a:endParaRPr lang="zh-CN" altLang="en-US" sz="3600" dirty="0"/>
        </a:p>
      </dsp:txBody>
      <dsp:txXfrm>
        <a:off x="4524983" y="1242354"/>
        <a:ext cx="1533770" cy="1278142"/>
      </dsp:txXfrm>
    </dsp:sp>
    <dsp:sp>
      <dsp:nvSpPr>
        <dsp:cNvPr id="6" name="矩形 5"/>
        <dsp:cNvSpPr/>
      </dsp:nvSpPr>
      <dsp:spPr bwMode="white">
        <a:xfrm>
          <a:off x="3195715" y="3272044"/>
          <a:ext cx="2300656" cy="1124765"/>
        </a:xfrm>
        <a:prstGeom prst="rect">
          <a:avLst/>
        </a:prstGeom>
        <a:noFill/>
        <a:ln>
          <a:noFill/>
        </a:ln>
      </dsp:spPr>
      <dsp:style>
        <a:lnRef idx="2">
          <a:schemeClr val="lt1"/>
        </a:lnRef>
        <a:fillRef idx="1">
          <a:schemeClr val="accent5">
            <a:hueOff val="-4950000"/>
            <a:satOff val="20000"/>
            <a:lumOff val="4314"/>
            <a:alpha val="100000"/>
          </a:schemeClr>
        </a:fillRef>
        <a:effectRef idx="0">
          <a:scrgbClr r="0" g="0" b="0"/>
        </a:effectRef>
        <a:fontRef idx="minor">
          <a:schemeClr val="lt1"/>
        </a:fontRef>
      </dsp:style>
      <dsp:txBody>
        <a:bodyPr lIns="31750" tIns="31750" rIns="31750" bIns="31750" anchor="ctr"/>
        <a:lstStyle>
          <a:lvl1pPr algn="ctr">
            <a:defRPr sz="2500"/>
          </a:lvl1pPr>
          <a:lvl2pPr marL="171450" indent="-171450">
            <a:defRPr sz="1900"/>
          </a:lvl2pPr>
          <a:lvl3pPr marL="342900" indent="-171450">
            <a:defRPr sz="1900"/>
          </a:lvl3pPr>
          <a:lvl4pPr marL="514350" indent="-171450">
            <a:defRPr sz="1900"/>
          </a:lvl4pPr>
          <a:lvl5pPr marL="685800" indent="-171450">
            <a:defRPr sz="1900"/>
          </a:lvl5pPr>
          <a:lvl6pPr marL="857250" indent="-171450">
            <a:defRPr sz="1900"/>
          </a:lvl6pPr>
          <a:lvl7pPr marL="1028700" indent="-171450">
            <a:defRPr sz="1900"/>
          </a:lvl7pPr>
          <a:lvl8pPr marL="1200150" indent="-171450">
            <a:defRPr sz="1900"/>
          </a:lvl8pPr>
          <a:lvl9pPr marL="1371600" indent="-171450">
            <a:defRPr sz="1900"/>
          </a:lvl9pPr>
        </a:lstStyle>
        <a:p>
          <a:pPr lvl="0">
            <a:lnSpc>
              <a:spcPct val="100000"/>
            </a:lnSpc>
            <a:spcBef>
              <a:spcPct val="0"/>
            </a:spcBef>
            <a:spcAft>
              <a:spcPct val="35000"/>
            </a:spcAft>
          </a:pPr>
          <a:r>
            <a:rPr lang="en-US" altLang="zh-CN" b="1" dirty="0" smtClean="0">
              <a:solidFill>
                <a:schemeClr val="tx1"/>
              </a:solidFill>
            </a:rPr>
            <a:t>E-</a:t>
          </a:r>
          <a:r>
            <a:rPr lang="zh-CN" altLang="en-US" b="1" dirty="0" smtClean="0">
              <a:solidFill>
                <a:schemeClr val="tx1"/>
              </a:solidFill>
            </a:rPr>
            <a:t>外贸：</a:t>
          </a:r>
          <a:endParaRPr lang="en-US" altLang="zh-CN" b="1" dirty="0" smtClean="0">
            <a:solidFill>
              <a:schemeClr val="tx1"/>
            </a:solidFill>
          </a:endParaRPr>
        </a:p>
        <a:p>
          <a:pPr lvl="0">
            <a:lnSpc>
              <a:spcPct val="100000"/>
            </a:lnSpc>
            <a:spcBef>
              <a:spcPct val="0"/>
            </a:spcBef>
            <a:spcAft>
              <a:spcPct val="35000"/>
            </a:spcAft>
          </a:pPr>
          <a:r>
            <a:rPr lang="zh-CN" altLang="en-US" b="1" dirty="0" smtClean="0">
              <a:solidFill>
                <a:schemeClr val="tx1"/>
              </a:solidFill>
            </a:rPr>
            <a:t>在一起外贸团队</a:t>
          </a:r>
          <a:endParaRPr lang="en-US" altLang="zh-CN" b="1" dirty="0" smtClean="0">
            <a:solidFill>
              <a:schemeClr val="tx1"/>
            </a:solidFill>
          </a:endParaRPr>
        </a:p>
      </dsp:txBody>
      <dsp:txXfrm>
        <a:off x="3195715" y="3272044"/>
        <a:ext cx="2300656" cy="1124765"/>
      </dsp:txXfrm>
    </dsp:sp>
    <dsp:sp>
      <dsp:nvSpPr>
        <dsp:cNvPr id="8" name="矩形 7"/>
        <dsp:cNvSpPr/>
      </dsp:nvSpPr>
      <dsp:spPr bwMode="white">
        <a:xfrm>
          <a:off x="2582207" y="1242354"/>
          <a:ext cx="1533770" cy="1278142"/>
        </a:xfrm>
        <a:prstGeom prst="rect">
          <a:avLst/>
        </a:prstGeom>
        <a:noFill/>
        <a:ln>
          <a:noFill/>
        </a:ln>
      </dsp:spPr>
      <dsp:style>
        <a:lnRef idx="2">
          <a:schemeClr val="lt1"/>
        </a:lnRef>
        <a:fillRef idx="1">
          <a:schemeClr val="accent5">
            <a:hueOff val="-9900000"/>
            <a:satOff val="40000"/>
            <a:lumOff val="8627"/>
            <a:alpha val="100000"/>
          </a:schemeClr>
        </a:fillRef>
        <a:effectRef idx="0">
          <a:scrgbClr r="0" g="0" b="0"/>
        </a:effectRef>
        <a:fontRef idx="minor">
          <a:schemeClr val="lt1"/>
        </a:fontRef>
      </dsp:style>
      <dsp:txBody>
        <a:bodyPr lIns="40640" tIns="40640" rIns="40640" bIns="40640" anchor="ctr"/>
        <a:lstStyle>
          <a:lvl1pPr algn="ctr">
            <a:defRPr sz="6500"/>
          </a:lvl1pPr>
          <a:lvl2pPr marL="285750" indent="-285750">
            <a:defRPr sz="5000"/>
          </a:lvl2pPr>
          <a:lvl3pPr marL="571500" indent="-285750">
            <a:defRPr sz="5000"/>
          </a:lvl3pPr>
          <a:lvl4pPr marL="857250" indent="-285750">
            <a:defRPr sz="5000"/>
          </a:lvl4pPr>
          <a:lvl5pPr marL="1143000" indent="-285750">
            <a:defRPr sz="5000"/>
          </a:lvl5pPr>
          <a:lvl6pPr marL="1428750" indent="-285750">
            <a:defRPr sz="5000"/>
          </a:lvl6pPr>
          <a:lvl7pPr marL="1714500" indent="-285750">
            <a:defRPr sz="5000"/>
          </a:lvl7pPr>
          <a:lvl8pPr marL="2000250" indent="-285750">
            <a:defRPr sz="5000"/>
          </a:lvl8pPr>
          <a:lvl9pPr marL="2286000" indent="-285750">
            <a:defRPr sz="5000"/>
          </a:lvl9pPr>
        </a:lstStyle>
        <a:p>
          <a:pPr lvl="0">
            <a:lnSpc>
              <a:spcPct val="100000"/>
            </a:lnSpc>
            <a:spcBef>
              <a:spcPct val="0"/>
            </a:spcBef>
            <a:spcAft>
              <a:spcPct val="35000"/>
            </a:spcAft>
          </a:pPr>
          <a:r>
            <a:rPr lang="en-US" altLang="zh-CN" sz="3200" b="1" dirty="0" smtClean="0"/>
            <a:t>E-</a:t>
          </a:r>
          <a:r>
            <a:rPr lang="zh-CN" altLang="en-US" sz="3200" b="1" dirty="0" smtClean="0"/>
            <a:t>培训： 跨境贸易培训</a:t>
          </a:r>
          <a:endParaRPr lang="zh-CN" altLang="en-US" sz="3200" b="1" dirty="0"/>
        </a:p>
      </dsp:txBody>
      <dsp:txXfrm>
        <a:off x="2582207" y="1242354"/>
        <a:ext cx="1533770" cy="1278142"/>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ar" val="1"/>
      <dgm:param type="vertAlign" val="mid"/>
      <dgm:param type="horzAlign" val="ctr"/>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srcNode" val="dummy1a"/>
                  <dgm:param type="dstNode" val="dummy1b"/>
                  <dgm:param type="begSty" val="arr"/>
                  <dgm:param type="endSty" val="noArr"/>
                  <dgm:param type="connRout" val="longCurve"/>
                  <dgm:param type="begPts" val="tL"/>
                  <dgm:param type="endPts" val="tR"/>
                </dgm:alg>
              </dgm:if>
              <dgm:else name="Name175">
                <dgm:alg type="conn">
                  <dgm:param type="srcNode" val="dummy1a"/>
                  <dgm:param type="dstNode" val="dummy1b"/>
                  <dgm:param type="begSty" val="noArr"/>
                  <dgm:param type="endSty" val="arr"/>
                  <dgm:param type="connRout" val="longCurve"/>
                  <dgm:param type="begPts" val="tL"/>
                  <dgm:param type="endPts" val="t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srcNode" val="dummy1a"/>
                  <dgm:param type="dstNode" val="dummy1b"/>
                  <dgm:param type="begSty" val="noArr"/>
                  <dgm:param type="endSty" val="arr"/>
                  <dgm:param type="connRout" val="curve"/>
                  <dgm:param type="begPts" val="tL"/>
                  <dgm:param type="endPts" val="tL"/>
                </dgm:alg>
              </dgm:if>
              <dgm:else name="Name180">
                <dgm:alg type="conn">
                  <dgm:param type="srcNode" val="dummy1a"/>
                  <dgm:param type="dstNode" val="dummy1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srcNode" val="dummy2a"/>
              <dgm:param type="dstNode" val="dummy2b"/>
              <dgm:param type="begSty" val="noArr"/>
              <dgm:param type="endSty" val="arr"/>
              <dgm:param type="connRout" val="curve"/>
              <dgm:param type="begPts" val="tL"/>
              <dgm:param type="endPts" val="tL"/>
            </dgm:alg>
          </dgm:if>
          <dgm:else name="Name185">
            <dgm:alg type="conn">
              <dgm:param type="srcNode" val="dummy2a"/>
              <dgm:param type="dstNode" val="dummy2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srcNode" val="dummy3a"/>
              <dgm:param type="dstNode" val="dummy3b"/>
              <dgm:param type="begSty" val="noArr"/>
              <dgm:param type="endSty" val="arr"/>
              <dgm:param type="connRout" val="curve"/>
              <dgm:param type="begPts" val="tL"/>
              <dgm:param type="endPts" val="tL"/>
            </dgm:alg>
          </dgm:if>
          <dgm:else name="Name189">
            <dgm:alg type="conn">
              <dgm:param type="srcNode" val="dummy3a"/>
              <dgm:param type="dstNode" val="dummy3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srcNode" val="dummy4a"/>
              <dgm:param type="dstNode" val="dummy4b"/>
              <dgm:param type="begSty" val="noArr"/>
              <dgm:param type="endSty" val="arr"/>
              <dgm:param type="connRout" val="curve"/>
              <dgm:param type="begPts" val="tL"/>
              <dgm:param type="endPts" val="tL"/>
            </dgm:alg>
          </dgm:if>
          <dgm:else name="Name193">
            <dgm:alg type="conn">
              <dgm:param type="srcNode" val="dummy4a"/>
              <dgm:param type="dstNode" val="dummy4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srcNode" val="dummy5a"/>
              <dgm:param type="dstNode" val="dummy5b"/>
              <dgm:param type="begSty" val="noArr"/>
              <dgm:param type="endSty" val="arr"/>
              <dgm:param type="connRout" val="curve"/>
              <dgm:param type="begPts" val="tL"/>
              <dgm:param type="endPts" val="tL"/>
            </dgm:alg>
          </dgm:if>
          <dgm:else name="Name197">
            <dgm:alg type="conn">
              <dgm:param type="srcNode" val="dummy5a"/>
              <dgm:param type="dstNode" val="dummy5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srcNode" val="dummy6a"/>
              <dgm:param type="dstNode" val="dummy6b"/>
              <dgm:param type="begSty" val="noArr"/>
              <dgm:param type="endSty" val="arr"/>
              <dgm:param type="connRout" val="curve"/>
              <dgm:param type="begPts" val="tL"/>
              <dgm:param type="endPts" val="tL"/>
            </dgm:alg>
          </dgm:if>
          <dgm:else name="Name201">
            <dgm:alg type="conn">
              <dgm:param type="srcNode" val="dummy6a"/>
              <dgm:param type="dstNode" val="dummy6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srcNode" val="dummy7a"/>
              <dgm:param type="dstNode" val="dummy7b"/>
              <dgm:param type="begSty" val="noArr"/>
              <dgm:param type="endSty" val="arr"/>
              <dgm:param type="connRout" val="curve"/>
              <dgm:param type="begPts" val="tL"/>
              <dgm:param type="endPts" val="tL"/>
            </dgm:alg>
          </dgm:if>
          <dgm:else name="Name205">
            <dgm:alg type="conn">
              <dgm:param type="srcNode" val="dummy7a"/>
              <dgm:param type="dstNode" val="dummy7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noProof="1" dirty="0">
                <a:latin typeface="Calibri" panose="020F05020202040A0204" pitchFamily="34" charset="0"/>
                <a:ea typeface="宋体" panose="02010600030101010101" pitchFamily="2" charset="-122"/>
                <a:cs typeface="+mn-ea"/>
              </a:defRPr>
            </a:lvl1pPr>
          </a:lstStyle>
          <a:p>
            <a:pPr>
              <a:defRPr/>
            </a:pPr>
            <a:fld id="{83BDE729-54C4-4BF1-8C3B-F16C734FE61D}" type="slidenum">
              <a:rPr lang="zh-CN" altLang="en-US"/>
            </a:fld>
            <a:endParaRPr lang="zh-CN" altLang="en-U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noProof="1" dirty="0">
                <a:latin typeface="Calibri" panose="020F05020202040A0204" pitchFamily="34" charset="0"/>
                <a:ea typeface="宋体" panose="02010600030101010101" pitchFamily="2" charset="-122"/>
                <a:cs typeface="+mn-ea"/>
              </a:defRPr>
            </a:lvl1pPr>
          </a:lstStyle>
          <a:p>
            <a:pPr>
              <a:defRPr/>
            </a:pPr>
            <a:fld id="{B07F74BA-8F43-46E7-9F6F-8FE2434E86B9}" type="slidenum">
              <a:rPr lang="zh-CN" altLang="en-US"/>
            </a:fld>
            <a:endParaRPr lang="zh-CN"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7BBEC2C0-257B-48E7-870D-AEC73E10534D}" type="datetime1">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BF56ABC-D783-4340-B308-815A6A9A84C2}"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3B5D4CF0-E152-43F8-AC0C-1E66D28C6002}" type="datetime1">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46C4474-047A-41AD-B0DB-091AD0B7FF70}"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049523AF-175B-453C-9B00-822038689E51}" type="datetime1">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3E3D0F3-625A-4E10-B5F7-E197E283F533}"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481FDC8B-4A26-4F39-9640-A2725929E276}" type="datetime1">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479AC8F-8433-4FC8-B7F1-79F8801C2682}"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fld id="{50ACA126-198E-42E8-925A-024CD0CA4122}" type="datetime1">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CB9E336-5700-4B69-A573-64AC1EEA653F}"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fld id="{F1D4D17B-7FC7-475B-842A-3539D152F9B4}" type="datetime1">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1BA0FAA-5E45-448D-864A-0FBB0235D033}"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fld id="{714994C9-249E-4989-B52F-A29F14E80F12}" type="datetime1">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6E5C420F-B61E-433D-9865-EB73448EC889}"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fld id="{3D643695-B130-49D3-895C-F6C1B8301A12}" type="datetime1">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93617658-96B8-4B50-B5FA-C2707F3CD3C2}"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FAAFE-E193-448F-9B6D-75E7BEB85CB4}" type="datetime1">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FF4F550B-F274-4402-887A-362E1155C82F}"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fld id="{680D55F6-A4FC-4827-A93C-66D17C443E33}" type="datetime1">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A7B726D-DB0D-4AFB-A39B-19C9055C5F85}"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fld id="{D87DBA0B-0F80-48A5-9202-55B5927B9352}" type="datetime1">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4177DCF-6B81-4D46-90FC-BBBED26B521D}"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tile tx="0" ty="0" sx="100000" sy="100000" flip="none" algn="tl"/>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BD0396B-18E2-46AB-AC23-A7C07379C75C}" type="datetime1">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noProof="1" dirty="0">
                <a:solidFill>
                  <a:srgbClr val="898989"/>
                </a:solidFill>
                <a:latin typeface="Calibri" panose="020F05020202040A0204" pitchFamily="34" charset="0"/>
                <a:ea typeface="宋体" panose="02010600030101010101" pitchFamily="2" charset="-122"/>
                <a:cs typeface="+mn-ea"/>
              </a:defRPr>
            </a:lvl1pPr>
          </a:lstStyle>
          <a:p>
            <a:pPr>
              <a:defRPr/>
            </a:pPr>
            <a:fld id="{F2FCE2EA-23C2-45ED-90F1-C343E29066C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A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A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A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A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A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A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A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A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5"/>
          <p:cNvSpPr>
            <a:spLocks noGrp="1"/>
          </p:cNvSpPr>
          <p:nvPr>
            <p:ph type="title"/>
          </p:nvPr>
        </p:nvSpPr>
        <p:spPr>
          <a:xfrm>
            <a:off x="395288" y="5143512"/>
            <a:ext cx="8229600" cy="1516051"/>
          </a:xfrm>
        </p:spPr>
        <p:txBody>
          <a:bodyPr/>
          <a:lstStyle/>
          <a:p>
            <a:pPr algn="r" eaLnBrk="1" hangingPunct="1"/>
            <a:r>
              <a:rPr lang="zh-CN" altLang="en-US" b="1" dirty="0" smtClean="0"/>
              <a:t>东莞在一起电子商务有限公司</a:t>
            </a:r>
            <a:br>
              <a:rPr lang="en-US" altLang="zh-CN" b="1" dirty="0" smtClean="0"/>
            </a:br>
            <a:r>
              <a:rPr lang="en-US" altLang="zh-CN" b="1" dirty="0" smtClean="0"/>
              <a:t>--------</a:t>
            </a:r>
            <a:r>
              <a:rPr lang="zh-CN" altLang="en-US" sz="2400" b="1" dirty="0" smtClean="0"/>
              <a:t>专注跨境贸易人才服务</a:t>
            </a:r>
            <a:br>
              <a:rPr lang="en-US" altLang="zh-CN" b="1" dirty="0" smtClean="0"/>
            </a:br>
            <a:endParaRPr lang="zh-CN" altLang="en-US" b="1" dirty="0" smtClean="0"/>
          </a:p>
        </p:txBody>
      </p:sp>
      <p:pic>
        <p:nvPicPr>
          <p:cNvPr id="2051" name="内容占位符 4" descr="在一起电商.jpg"/>
          <p:cNvPicPr>
            <a:picLocks noGrp="1" noChangeAspect="1"/>
          </p:cNvPicPr>
          <p:nvPr>
            <p:ph idx="1"/>
          </p:nvPr>
        </p:nvPicPr>
        <p:blipFill>
          <a:blip r:embed="rId1"/>
          <a:srcRect/>
          <a:stretch>
            <a:fillRect/>
          </a:stretch>
        </p:blipFill>
        <p:spPr>
          <a:xfrm>
            <a:off x="2357438" y="428625"/>
            <a:ext cx="3960812" cy="4176713"/>
          </a:xfrm>
        </p:spPr>
      </p:pic>
    </p:spTree>
  </p:cSld>
  <p:clrMapOvr>
    <a:masterClrMapping/>
  </p:clrMapOvr>
  <p:transition>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7158" y="1214422"/>
            <a:ext cx="8286808" cy="4500594"/>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zh-CN" altLang="en-US" dirty="0" smtClean="0"/>
              <a:t>三、招聘岗位</a:t>
            </a:r>
            <a:endParaRPr lang="zh-CN" altLang="en-US" dirty="0"/>
          </a:p>
        </p:txBody>
      </p:sp>
      <p:sp>
        <p:nvSpPr>
          <p:cNvPr id="8" name="文本占位符 7"/>
          <p:cNvSpPr>
            <a:spLocks noGrp="1"/>
          </p:cNvSpPr>
          <p:nvPr>
            <p:ph type="body" idx="1"/>
          </p:nvPr>
        </p:nvSpPr>
        <p:spPr>
          <a:xfrm>
            <a:off x="357158" y="1142984"/>
            <a:ext cx="4040188" cy="639762"/>
          </a:xfrm>
        </p:spPr>
        <p:txBody>
          <a:bodyPr/>
          <a:lstStyle/>
          <a:p>
            <a:r>
              <a:rPr lang="en-US" altLang="zh-CN" dirty="0" smtClean="0"/>
              <a:t>6.   </a:t>
            </a:r>
            <a:r>
              <a:rPr lang="zh-CN" altLang="en-US" dirty="0" smtClean="0"/>
              <a:t>设计、工程制图及美工</a:t>
            </a:r>
            <a:endParaRPr lang="zh-CN" altLang="en-US" dirty="0"/>
          </a:p>
        </p:txBody>
      </p:sp>
      <p:sp>
        <p:nvSpPr>
          <p:cNvPr id="7" name="内容占位符 6"/>
          <p:cNvSpPr>
            <a:spLocks noGrp="1"/>
          </p:cNvSpPr>
          <p:nvPr>
            <p:ph sz="half" idx="2"/>
          </p:nvPr>
        </p:nvSpPr>
        <p:spPr>
          <a:xfrm>
            <a:off x="428596" y="1857364"/>
            <a:ext cx="8186766" cy="4643470"/>
          </a:xfrm>
        </p:spPr>
        <p:txBody>
          <a:bodyPr/>
          <a:lstStyle/>
          <a:p>
            <a:pPr marL="514350" indent="-514350">
              <a:buNone/>
            </a:pPr>
            <a:r>
              <a:rPr lang="zh-CN" altLang="en-US" b="1" dirty="0" smtClean="0"/>
              <a:t>岗位要求</a:t>
            </a:r>
            <a:endParaRPr lang="en-US" altLang="zh-CN" dirty="0" smtClean="0"/>
          </a:p>
          <a:p>
            <a:pPr marL="457200" indent="-457200">
              <a:buFont typeface="+mj-ea"/>
              <a:buAutoNum type="circleNumDbPlain"/>
            </a:pPr>
            <a:r>
              <a:rPr lang="zh-CN" altLang="en-US" dirty="0" smtClean="0"/>
              <a:t>大专以上学历；</a:t>
            </a:r>
            <a:endParaRPr lang="zh-CN" altLang="en-US" dirty="0" smtClean="0"/>
          </a:p>
          <a:p>
            <a:pPr marL="457200" indent="-457200">
              <a:buFont typeface="+mj-ea"/>
              <a:buAutoNum type="circleNumDbPlain"/>
            </a:pPr>
            <a:r>
              <a:rPr lang="zh-CN" altLang="en-US" dirty="0" smtClean="0"/>
              <a:t>设计、工程制图，机械，美工等专业；</a:t>
            </a:r>
            <a:endParaRPr lang="zh-CN" altLang="en-US" dirty="0" smtClean="0"/>
          </a:p>
          <a:p>
            <a:pPr marL="457200" indent="-457200">
              <a:buFont typeface="+mj-ea"/>
              <a:buAutoNum type="circleNumDbPlain"/>
            </a:pPr>
            <a:r>
              <a:rPr lang="zh-CN" altLang="en-US" dirty="0" smtClean="0"/>
              <a:t> 熟悉</a:t>
            </a:r>
            <a:r>
              <a:rPr lang="en-US" altLang="zh-CN" dirty="0" smtClean="0"/>
              <a:t>3D</a:t>
            </a:r>
            <a:r>
              <a:rPr lang="zh-CN" altLang="en-US" dirty="0" smtClean="0"/>
              <a:t>软件，</a:t>
            </a:r>
            <a:r>
              <a:rPr lang="en-US" altLang="zh-CN" dirty="0" smtClean="0"/>
              <a:t>AUTO-CAD</a:t>
            </a:r>
            <a:r>
              <a:rPr lang="zh-CN" altLang="en-US" dirty="0" smtClean="0"/>
              <a:t>，</a:t>
            </a:r>
            <a:r>
              <a:rPr lang="en-US" altLang="zh-CN" dirty="0" smtClean="0"/>
              <a:t>PRO-E</a:t>
            </a:r>
            <a:r>
              <a:rPr lang="zh-CN" altLang="en-US" dirty="0" smtClean="0"/>
              <a:t>，</a:t>
            </a:r>
            <a:r>
              <a:rPr lang="en-US" altLang="zh-CN" dirty="0" smtClean="0"/>
              <a:t>SOLIDWORK</a:t>
            </a:r>
            <a:r>
              <a:rPr lang="zh-CN" altLang="en-US" dirty="0" smtClean="0"/>
              <a:t>等至少熟悉一种；</a:t>
            </a:r>
            <a:endParaRPr lang="en-US" altLang="zh-CN" dirty="0" smtClean="0"/>
          </a:p>
          <a:p>
            <a:pPr marL="457200" indent="-457200">
              <a:buFont typeface="+mj-ea"/>
              <a:buAutoNum type="circleNumDbPlain"/>
            </a:pPr>
            <a:r>
              <a:rPr lang="zh-CN" altLang="en-US" dirty="0" smtClean="0"/>
              <a:t>有网页制作及编辑基础优先</a:t>
            </a:r>
            <a:endParaRPr lang="zh-CN" altLang="en-US" dirty="0" smtClean="0"/>
          </a:p>
          <a:p>
            <a:pPr marL="457200" indent="-457200">
              <a:buFont typeface="+mj-ea"/>
              <a:buAutoNum type="circleNumDbPlain"/>
            </a:pPr>
            <a:endParaRPr lang="zh-CN" altLang="en-US" dirty="0" smtClean="0"/>
          </a:p>
          <a:p>
            <a:pPr>
              <a:buNone/>
            </a:pPr>
            <a:endParaRPr lang="zh-CN" altLang="en-US"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保底薪资待遇</a:t>
            </a:r>
            <a:endParaRPr lang="zh-CN" altLang="en-US" dirty="0"/>
          </a:p>
        </p:txBody>
      </p:sp>
      <p:sp>
        <p:nvSpPr>
          <p:cNvPr id="3" name="内容占位符 2"/>
          <p:cNvSpPr>
            <a:spLocks noGrp="1"/>
          </p:cNvSpPr>
          <p:nvPr>
            <p:ph idx="1"/>
          </p:nvPr>
        </p:nvSpPr>
        <p:spPr>
          <a:xfrm>
            <a:off x="457200" y="1600200"/>
            <a:ext cx="8219256" cy="4997152"/>
          </a:xfrm>
        </p:spPr>
        <p:txBody>
          <a:bodyPr/>
          <a:lstStyle/>
          <a:p>
            <a:pPr>
              <a:buNone/>
            </a:pPr>
            <a:r>
              <a:rPr lang="en-US" altLang="zh-CN" dirty="0" smtClean="0"/>
              <a:t>1</a:t>
            </a:r>
            <a:r>
              <a:rPr lang="zh-CN" altLang="en-US" dirty="0" smtClean="0"/>
              <a:t>） 前六个月包吃住不低于</a:t>
            </a:r>
            <a:r>
              <a:rPr lang="en-US" altLang="zh-CN" dirty="0" smtClean="0"/>
              <a:t>2000.00/</a:t>
            </a:r>
            <a:r>
              <a:rPr lang="zh-CN" altLang="en-US" dirty="0" smtClean="0"/>
              <a:t>月的实习补贴。提成另计。</a:t>
            </a:r>
            <a:endParaRPr lang="en-US" altLang="zh-CN" dirty="0" smtClean="0"/>
          </a:p>
          <a:p>
            <a:pPr>
              <a:buNone/>
            </a:pPr>
            <a:endParaRPr lang="en-US" altLang="zh-CN" dirty="0" smtClean="0"/>
          </a:p>
          <a:p>
            <a:pPr>
              <a:buNone/>
            </a:pPr>
            <a:r>
              <a:rPr lang="en-US" altLang="zh-CN" dirty="0" smtClean="0"/>
              <a:t>2</a:t>
            </a:r>
            <a:r>
              <a:rPr lang="zh-CN" altLang="en-US" dirty="0" smtClean="0"/>
              <a:t>） 后六个月起包吃住不低于</a:t>
            </a:r>
            <a:r>
              <a:rPr lang="en-US" altLang="zh-CN" dirty="0" smtClean="0"/>
              <a:t>2500.00/</a:t>
            </a:r>
            <a:r>
              <a:rPr lang="zh-CN" altLang="en-US" dirty="0" smtClean="0"/>
              <a:t>月的基本工资 。提成另计。</a:t>
            </a:r>
            <a:endParaRPr lang="en-US" altLang="zh-CN" dirty="0" smtClean="0"/>
          </a:p>
          <a:p>
            <a:pPr>
              <a:buNone/>
            </a:pPr>
            <a:endParaRPr lang="en-US" altLang="zh-CN" dirty="0" smtClean="0"/>
          </a:p>
          <a:p>
            <a:pPr>
              <a:buNone/>
            </a:pPr>
            <a:r>
              <a:rPr lang="en-US" altLang="zh-CN" dirty="0" smtClean="0"/>
              <a:t>3</a:t>
            </a:r>
            <a:r>
              <a:rPr lang="zh-CN" altLang="en-US" dirty="0" smtClean="0"/>
              <a:t>） 条件：如果你参加完在一起的培训之后不到</a:t>
            </a:r>
            <a:r>
              <a:rPr lang="en-US" altLang="zh-CN" dirty="0" smtClean="0"/>
              <a:t>1</a:t>
            </a:r>
            <a:r>
              <a:rPr lang="zh-CN" altLang="en-US" dirty="0" smtClean="0"/>
              <a:t>年离开企业，企业有权从工资中扣回</a:t>
            </a:r>
            <a:r>
              <a:rPr lang="en-US" altLang="zh-CN" dirty="0" smtClean="0"/>
              <a:t>2000.00</a:t>
            </a:r>
            <a:r>
              <a:rPr lang="zh-CN" altLang="en-US" dirty="0" smtClean="0"/>
              <a:t>培训费及管理费。</a:t>
            </a:r>
            <a:endParaRPr lang="en-US" altLang="zh-CN"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smtClean="0"/>
              <a:t>联系在一起</a:t>
            </a:r>
            <a:endParaRPr lang="zh-CN" altLang="en-US" smtClean="0"/>
          </a:p>
        </p:txBody>
      </p:sp>
      <p:sp>
        <p:nvSpPr>
          <p:cNvPr id="9219" name="内容占位符 2"/>
          <p:cNvSpPr>
            <a:spLocks noGrp="1"/>
          </p:cNvSpPr>
          <p:nvPr>
            <p:ph idx="1"/>
          </p:nvPr>
        </p:nvSpPr>
        <p:spPr/>
        <p:txBody>
          <a:bodyPr/>
          <a:lstStyle/>
          <a:p>
            <a:pPr>
              <a:buFont typeface="Arial" panose="020B0604020202020204" pitchFamily="34" charset="0"/>
              <a:buNone/>
            </a:pPr>
            <a:r>
              <a:rPr lang="en-US" altLang="zh-CN" dirty="0" smtClean="0"/>
              <a:t>联系方式</a:t>
            </a:r>
            <a:endParaRPr lang="en-US" altLang="zh-CN" dirty="0" smtClean="0"/>
          </a:p>
          <a:p>
            <a:pPr>
              <a:buFont typeface="Arial" panose="020B0604020202020204" pitchFamily="34" charset="0"/>
              <a:buNone/>
            </a:pPr>
            <a:r>
              <a:rPr lang="en-US" altLang="zh-CN" dirty="0" smtClean="0"/>
              <a:t>1、联系部门：招生与就业指导办公室（中区办公楼一楼）</a:t>
            </a:r>
            <a:endParaRPr lang="en-US" altLang="zh-CN" dirty="0" smtClean="0"/>
          </a:p>
          <a:p>
            <a:pPr>
              <a:buFont typeface="Arial" panose="020B0604020202020204" pitchFamily="34" charset="0"/>
              <a:buNone/>
            </a:pPr>
            <a:r>
              <a:rPr lang="en-US" altLang="zh-CN" dirty="0" smtClean="0"/>
              <a:t>2、联系人及联系电话：</a:t>
            </a:r>
            <a:endParaRPr lang="en-US" altLang="zh-CN" dirty="0" smtClean="0"/>
          </a:p>
          <a:p>
            <a:pPr>
              <a:buFont typeface="Arial" panose="020B0604020202020204" pitchFamily="34" charset="0"/>
              <a:buNone/>
            </a:pPr>
            <a:r>
              <a:rPr lang="en-US" altLang="zh-CN" dirty="0" smtClean="0"/>
              <a:t>蒙明洲老师：8610627 </a:t>
            </a:r>
            <a:endParaRPr lang="en-US" altLang="zh-CN" dirty="0" smtClean="0"/>
          </a:p>
          <a:p>
            <a:pPr>
              <a:buFont typeface="Arial" panose="020B0604020202020204" pitchFamily="34" charset="0"/>
              <a:buNone/>
            </a:pPr>
            <a:r>
              <a:rPr lang="en-US" altLang="zh-CN" dirty="0" smtClean="0"/>
              <a:t>陈再华老师：8610790</a:t>
            </a:r>
            <a:endParaRPr lang="en-US" altLang="zh-CN" dirty="0" smtClean="0"/>
          </a:p>
          <a:p>
            <a:pPr>
              <a:buFont typeface="Arial" panose="020B0604020202020204" pitchFamily="34" charset="0"/>
              <a:buNone/>
            </a:pPr>
            <a:r>
              <a:rPr lang="zh-CN" altLang="en-US" dirty="0" smtClean="0"/>
              <a:t>在一起人才服务平台： </a:t>
            </a:r>
            <a:r>
              <a:rPr lang="en-US" altLang="zh-CN" dirty="0" smtClean="0"/>
              <a:t>www.e7together.com</a:t>
            </a:r>
            <a:endParaRPr lang="en-US" altLang="zh-CN" dirty="0" smtClean="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内容占位符 2"/>
          <p:cNvSpPr>
            <a:spLocks noGrp="1"/>
          </p:cNvSpPr>
          <p:nvPr>
            <p:ph idx="1"/>
          </p:nvPr>
        </p:nvSpPr>
        <p:spPr>
          <a:xfrm>
            <a:off x="285750" y="1027113"/>
            <a:ext cx="8329613" cy="5545137"/>
          </a:xfrm>
        </p:spPr>
        <p:txBody>
          <a:bodyPr/>
          <a:lstStyle/>
          <a:p>
            <a:pPr algn="ctr">
              <a:buFont typeface="Arial" panose="020B0604020202020204" pitchFamily="34" charset="0"/>
              <a:buNone/>
            </a:pPr>
            <a:r>
              <a:rPr lang="zh-CN" altLang="en-US" noProof="1" smtClean="0"/>
              <a:t>公司简介</a:t>
            </a:r>
            <a:endParaRPr lang="zh-CN" altLang="en-US" noProof="1" smtClean="0"/>
          </a:p>
          <a:p>
            <a:pPr>
              <a:buFont typeface="Arial" panose="020B0604020202020204" pitchFamily="34" charset="0"/>
              <a:buNone/>
            </a:pPr>
            <a:r>
              <a:rPr lang="zh-CN" altLang="en-US" sz="1800" noProof="1" smtClean="0"/>
              <a:t>东莞在一起电子商务有限公司，位于东莞风景秀丽的松山湖国家高新科技园区。公司名称“在一起”，源于一群从事</a:t>
            </a:r>
            <a:r>
              <a:rPr lang="en-US" altLang="en-US" sz="1800" noProof="1" smtClean="0">
                <a:ea typeface="宋体" panose="02010600030101010101" pitchFamily="2" charset="-122"/>
              </a:rPr>
              <a:t>B2B</a:t>
            </a:r>
            <a:r>
              <a:rPr lang="zh-CN" altLang="en-US" sz="1800" noProof="1" smtClean="0"/>
              <a:t>平台应用的网商，这些外贸企业家们在一起交流与学习，在一起抱团成长，在一起做外贸，在一起培育和引进优秀人才，在一起做电商。而成立一家专门全方位提供电商企业跨境贸易服务的企业的想法孕育而生。东莞在一起电子商务有限公司在各界网商朋友的支持下，破土而出，旨在打造中国最有活力的电商商圈。</a:t>
            </a:r>
            <a:endParaRPr lang="zh-CN" altLang="en-US" sz="1800" noProof="1" smtClean="0"/>
          </a:p>
          <a:p>
            <a:pPr>
              <a:buFont typeface="Arial" panose="020B0604020202020204" pitchFamily="34" charset="0"/>
              <a:buNone/>
            </a:pPr>
            <a:r>
              <a:rPr lang="zh-CN" altLang="en-US" sz="1800" noProof="1" smtClean="0"/>
              <a:t>在一起电商以国家互联网+的良好政策为基础，充分发挥其先天独厚的网商资源，从成立之初就定位全球发展战略，以校企合作引进和培养优秀的高校毕业生资源着手，努力完善选人、育人、留人、用人制度，建立系统化的的人才测评、人才引进、人才培养和输送的制度和系统。目前已经和全国上百所高校取得校企合作关系，同时也已经和上千家企业签订了人才定向培养和输送协议。</a:t>
            </a:r>
            <a:endParaRPr lang="zh-CN" altLang="en-US" sz="1800" noProof="1" smtClean="0"/>
          </a:p>
          <a:p>
            <a:pPr>
              <a:buFont typeface="Arial" panose="020B0604020202020204" pitchFamily="34" charset="0"/>
              <a:buNone/>
            </a:pPr>
            <a:r>
              <a:rPr lang="zh-CN" altLang="en-US" sz="1800" noProof="1" smtClean="0"/>
              <a:t>在充分发挥人才培养和引进的基础上，在一起电商远期战略目标为成为全球最专业跨境贸易服务商。通过建立境外公司的，建立全球电商仓库和销售渠道。把中国制造通过先进的电商渠道 销往全球，创誉全球。打造从人才孵化到全球跨境贸易综合电商服务平台。</a:t>
            </a:r>
            <a:endParaRPr lang="zh-CN" altLang="en-US" sz="1800" noProof="1" smtClean="0"/>
          </a:p>
          <a:p>
            <a:pPr>
              <a:buFont typeface="Arial" panose="020B0604020202020204" pitchFamily="34" charset="0"/>
              <a:buNone/>
            </a:pPr>
            <a:r>
              <a:rPr lang="zh-CN" altLang="en-US" sz="1800" noProof="1" smtClean="0"/>
              <a:t>在一起，飞更远！</a:t>
            </a:r>
            <a:endParaRPr lang="zh-CN" altLang="en-US" sz="1800" noProof="1" smtClean="0"/>
          </a:p>
        </p:txBody>
      </p:sp>
      <p:sp>
        <p:nvSpPr>
          <p:cNvPr id="4" name="标题 1"/>
          <p:cNvSpPr>
            <a:spLocks noGrp="1"/>
          </p:cNvSpPr>
          <p:nvPr>
            <p:ph type="title"/>
          </p:nvPr>
        </p:nvSpPr>
        <p:spPr>
          <a:xfrm>
            <a:off x="179388" y="188913"/>
            <a:ext cx="8785225" cy="719137"/>
          </a:xfrm>
          <a:prstGeom prst="roundRect">
            <a:avLst/>
          </a:prstGeom>
        </p:spPr>
        <p:txBody>
          <a:bodyPr rtlCol="0">
            <a:normAutofit/>
          </a:bodyPr>
          <a:lstStyle/>
          <a:p>
            <a:pPr eaLnBrk="1" fontAlgn="auto" hangingPunct="1">
              <a:spcAft>
                <a:spcPts val="0"/>
              </a:spcAft>
              <a:defRPr/>
            </a:pPr>
            <a:r>
              <a:rPr lang="zh-CN" altLang="en-US" sz="3500" dirty="0" smtClean="0">
                <a:latin typeface="+mj-ea"/>
              </a:rPr>
              <a:t>一、关于在一起电商</a:t>
            </a:r>
            <a:endParaRPr lang="zh-CN" altLang="en-US" sz="3500" dirty="0">
              <a:latin typeface="+mj-ea"/>
            </a:endParaRP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内容占位符 14" descr="579409079.jpg"/>
          <p:cNvPicPr>
            <a:picLocks noGrp="1" noChangeAspect="1"/>
          </p:cNvPicPr>
          <p:nvPr>
            <p:ph sz="half" idx="2"/>
          </p:nvPr>
        </p:nvPicPr>
        <p:blipFill>
          <a:blip r:embed="rId1"/>
          <a:srcRect t="4848" b="10304"/>
          <a:stretch>
            <a:fillRect/>
          </a:stretch>
        </p:blipFill>
        <p:spPr>
          <a:xfrm>
            <a:off x="214313" y="1071563"/>
            <a:ext cx="4130675" cy="2628900"/>
          </a:xfrm>
        </p:spPr>
      </p:pic>
      <p:pic>
        <p:nvPicPr>
          <p:cNvPr id="4099" name="内容占位符 16" descr="1744004881.jpg"/>
          <p:cNvPicPr>
            <a:picLocks noGrp="1" noChangeAspect="1"/>
          </p:cNvPicPr>
          <p:nvPr>
            <p:ph sz="quarter" idx="4"/>
          </p:nvPr>
        </p:nvPicPr>
        <p:blipFill>
          <a:blip r:embed="rId2"/>
          <a:srcRect l="6447"/>
          <a:stretch>
            <a:fillRect/>
          </a:stretch>
        </p:blipFill>
        <p:spPr>
          <a:xfrm>
            <a:off x="214313" y="3929063"/>
            <a:ext cx="4130675" cy="2489200"/>
          </a:xfrm>
        </p:spPr>
      </p:pic>
      <p:sp>
        <p:nvSpPr>
          <p:cNvPr id="4100" name="文本占位符 12"/>
          <p:cNvSpPr>
            <a:spLocks noGrp="1"/>
          </p:cNvSpPr>
          <p:nvPr>
            <p:ph type="body" sz="quarter" idx="3"/>
          </p:nvPr>
        </p:nvSpPr>
        <p:spPr>
          <a:xfrm>
            <a:off x="5572132" y="428604"/>
            <a:ext cx="2592387" cy="503238"/>
          </a:xfrm>
        </p:spPr>
        <p:txBody>
          <a:bodyPr/>
          <a:lstStyle/>
          <a:p>
            <a:r>
              <a:rPr lang="zh-CN" altLang="en-US" dirty="0" smtClean="0"/>
              <a:t>在一起培训基地</a:t>
            </a:r>
            <a:endParaRPr lang="zh-CN" altLang="en-US" dirty="0" smtClean="0"/>
          </a:p>
        </p:txBody>
      </p:sp>
      <p:sp>
        <p:nvSpPr>
          <p:cNvPr id="4101" name="文本占位符 13"/>
          <p:cNvSpPr>
            <a:spLocks noGrp="1"/>
          </p:cNvSpPr>
          <p:nvPr>
            <p:ph type="body" idx="1"/>
          </p:nvPr>
        </p:nvSpPr>
        <p:spPr>
          <a:xfrm>
            <a:off x="1214414" y="428604"/>
            <a:ext cx="2232025" cy="503238"/>
          </a:xfrm>
        </p:spPr>
        <p:txBody>
          <a:bodyPr/>
          <a:lstStyle/>
          <a:p>
            <a:r>
              <a:rPr lang="zh-CN" altLang="en-US" dirty="0" smtClean="0"/>
              <a:t>在一起办公室</a:t>
            </a:r>
            <a:endParaRPr lang="zh-CN" altLang="en-US" dirty="0" smtClean="0"/>
          </a:p>
        </p:txBody>
      </p:sp>
      <p:pic>
        <p:nvPicPr>
          <p:cNvPr id="4102" name="图片 18" descr="206787323281537688.jpg"/>
          <p:cNvPicPr>
            <a:picLocks noChangeAspect="1"/>
          </p:cNvPicPr>
          <p:nvPr/>
        </p:nvPicPr>
        <p:blipFill>
          <a:blip r:embed="rId3"/>
          <a:srcRect t="8572"/>
          <a:stretch>
            <a:fillRect/>
          </a:stretch>
        </p:blipFill>
        <p:spPr bwMode="auto">
          <a:xfrm>
            <a:off x="4857752" y="1071546"/>
            <a:ext cx="3832225" cy="2628900"/>
          </a:xfrm>
          <a:prstGeom prst="rect">
            <a:avLst/>
          </a:prstGeom>
          <a:noFill/>
          <a:ln w="9525">
            <a:noFill/>
            <a:miter lim="800000"/>
            <a:headEnd/>
            <a:tailEnd/>
          </a:ln>
        </p:spPr>
      </p:pic>
      <p:pic>
        <p:nvPicPr>
          <p:cNvPr id="4103" name="内容占位符 6" descr="118772470921257846.jpg"/>
          <p:cNvPicPr>
            <a:picLocks noChangeAspect="1"/>
          </p:cNvPicPr>
          <p:nvPr/>
        </p:nvPicPr>
        <p:blipFill>
          <a:blip r:embed="rId4"/>
          <a:srcRect/>
          <a:stretch>
            <a:fillRect/>
          </a:stretch>
        </p:blipFill>
        <p:spPr bwMode="auto">
          <a:xfrm>
            <a:off x="4857750" y="3929063"/>
            <a:ext cx="3816350" cy="2487612"/>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内容占位符 6" descr="118772470921257846.jpg"/>
          <p:cNvPicPr>
            <a:picLocks noGrp="1" noChangeAspect="1"/>
          </p:cNvPicPr>
          <p:nvPr>
            <p:ph sz="half" idx="2"/>
          </p:nvPr>
        </p:nvPicPr>
        <p:blipFill>
          <a:blip r:embed="rId1" cstate="print"/>
          <a:srcRect/>
          <a:stretch>
            <a:fillRect/>
          </a:stretch>
        </p:blipFill>
        <p:spPr>
          <a:xfrm>
            <a:off x="285720" y="857232"/>
            <a:ext cx="3803125" cy="3214710"/>
          </a:xfrm>
        </p:spPr>
      </p:pic>
      <p:pic>
        <p:nvPicPr>
          <p:cNvPr id="5124" name="内容占位符 7" descr="846149397659222625.jpg"/>
          <p:cNvPicPr>
            <a:picLocks noGrp="1" noChangeAspect="1"/>
          </p:cNvPicPr>
          <p:nvPr>
            <p:ph sz="quarter" idx="4"/>
          </p:nvPr>
        </p:nvPicPr>
        <p:blipFill>
          <a:blip r:embed="rId2" cstate="print"/>
          <a:srcRect/>
          <a:stretch>
            <a:fillRect/>
          </a:stretch>
        </p:blipFill>
        <p:spPr>
          <a:xfrm>
            <a:off x="214282" y="3643314"/>
            <a:ext cx="3904255" cy="2928958"/>
          </a:xfrm>
        </p:spPr>
      </p:pic>
      <p:sp>
        <p:nvSpPr>
          <p:cNvPr id="5125" name="文本占位符 12"/>
          <p:cNvSpPr>
            <a:spLocks noGrp="1"/>
          </p:cNvSpPr>
          <p:nvPr>
            <p:ph type="body" sz="quarter" idx="3"/>
          </p:nvPr>
        </p:nvSpPr>
        <p:spPr>
          <a:xfrm>
            <a:off x="4786314" y="214290"/>
            <a:ext cx="4041775" cy="639762"/>
          </a:xfrm>
        </p:spPr>
        <p:txBody>
          <a:bodyPr/>
          <a:lstStyle/>
          <a:p>
            <a:r>
              <a:rPr lang="zh-CN" altLang="en-US" dirty="0" smtClean="0"/>
              <a:t>在一起电商团队</a:t>
            </a:r>
            <a:endParaRPr lang="zh-CN" altLang="en-US" dirty="0" smtClean="0"/>
          </a:p>
        </p:txBody>
      </p:sp>
      <p:sp>
        <p:nvSpPr>
          <p:cNvPr id="5126" name="文本占位符 13"/>
          <p:cNvSpPr>
            <a:spLocks noGrp="1"/>
          </p:cNvSpPr>
          <p:nvPr>
            <p:ph type="body" idx="1"/>
          </p:nvPr>
        </p:nvSpPr>
        <p:spPr>
          <a:xfrm>
            <a:off x="142844" y="142852"/>
            <a:ext cx="4040188" cy="639762"/>
          </a:xfrm>
        </p:spPr>
        <p:txBody>
          <a:bodyPr/>
          <a:lstStyle/>
          <a:p>
            <a:r>
              <a:rPr lang="zh-CN" altLang="en-US" dirty="0" smtClean="0"/>
              <a:t>在一起培训实操教室</a:t>
            </a:r>
            <a:endParaRPr lang="zh-CN" altLang="en-US" dirty="0" smtClean="0"/>
          </a:p>
        </p:txBody>
      </p:sp>
      <p:pic>
        <p:nvPicPr>
          <p:cNvPr id="6" name="图片 18" descr="E:\私人\psb (28).jpgpsb (28)"/>
          <p:cNvPicPr>
            <a:picLocks noChangeAspect="1"/>
          </p:cNvPicPr>
          <p:nvPr/>
        </p:nvPicPr>
        <p:blipFill>
          <a:blip r:embed="rId3" cstate="print"/>
          <a:srcRect/>
          <a:stretch>
            <a:fillRect/>
          </a:stretch>
        </p:blipFill>
        <p:spPr bwMode="auto">
          <a:xfrm>
            <a:off x="4714876" y="3786190"/>
            <a:ext cx="3837305" cy="2879090"/>
          </a:xfrm>
          <a:prstGeom prst="rect">
            <a:avLst/>
          </a:prstGeom>
          <a:noFill/>
          <a:ln w="9525">
            <a:noFill/>
            <a:miter lim="800000"/>
            <a:headEnd/>
            <a:tailEnd/>
          </a:ln>
        </p:spPr>
      </p:pic>
      <p:pic>
        <p:nvPicPr>
          <p:cNvPr id="7" name="图片 17" descr="E:\私人\psb (36).jpgpsb (36)"/>
          <p:cNvPicPr>
            <a:picLocks noChangeAspect="1"/>
          </p:cNvPicPr>
          <p:nvPr/>
        </p:nvPicPr>
        <p:blipFill>
          <a:blip r:embed="rId4"/>
          <a:srcRect/>
          <a:stretch>
            <a:fillRect/>
          </a:stretch>
        </p:blipFill>
        <p:spPr bwMode="auto">
          <a:xfrm>
            <a:off x="4786314" y="1142984"/>
            <a:ext cx="3837305" cy="2279650"/>
          </a:xfrm>
          <a:prstGeom prst="rect">
            <a:avLst/>
          </a:prstGeom>
          <a:noFill/>
          <a:ln w="9525">
            <a:noFill/>
            <a:miter lim="800000"/>
            <a:headEnd/>
            <a:tailEnd/>
          </a:ln>
        </p:spPr>
      </p:pic>
      <p:pic>
        <p:nvPicPr>
          <p:cNvPr id="8" name="图片 7" descr="IMG_20160819_203949.jpg"/>
          <p:cNvPicPr>
            <a:picLocks noChangeAspect="1"/>
          </p:cNvPicPr>
          <p:nvPr/>
        </p:nvPicPr>
        <p:blipFill>
          <a:blip r:embed="rId5" cstate="print"/>
          <a:stretch>
            <a:fillRect/>
          </a:stretch>
        </p:blipFill>
        <p:spPr>
          <a:xfrm>
            <a:off x="571472" y="1500174"/>
            <a:ext cx="8120294" cy="457761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251520" y="1484784"/>
          <a:ext cx="8640960" cy="511256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6" name="标题 6"/>
          <p:cNvSpPr>
            <a:spLocks noGrp="1"/>
          </p:cNvSpPr>
          <p:nvPr>
            <p:ph type="title"/>
          </p:nvPr>
        </p:nvSpPr>
        <p:spPr>
          <a:xfrm>
            <a:off x="457200" y="274638"/>
            <a:ext cx="7686675" cy="511175"/>
          </a:xfrm>
        </p:spPr>
        <p:txBody>
          <a:bodyPr/>
          <a:lstStyle/>
          <a:p>
            <a:r>
              <a:rPr lang="zh-CN" altLang="en-US" sz="3600" dirty="0" smtClean="0"/>
              <a:t>二、在一起业务范围</a:t>
            </a:r>
            <a:endParaRPr lang="zh-CN" altLang="en-US" sz="3600" dirty="0" smtClean="0"/>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三、招聘岗位</a:t>
            </a:r>
            <a:endParaRPr lang="zh-CN" altLang="en-US" dirty="0"/>
          </a:p>
        </p:txBody>
      </p:sp>
      <p:sp>
        <p:nvSpPr>
          <p:cNvPr id="3" name="内容占位符 2"/>
          <p:cNvSpPr>
            <a:spLocks noGrp="1"/>
          </p:cNvSpPr>
          <p:nvPr>
            <p:ph idx="1"/>
          </p:nvPr>
        </p:nvSpPr>
        <p:spPr/>
        <p:txBody>
          <a:bodyPr/>
          <a:lstStyle/>
          <a:p>
            <a:pPr marL="514350" indent="-514350">
              <a:lnSpc>
                <a:spcPts val="5000"/>
              </a:lnSpc>
              <a:buFont typeface="+mj-lt"/>
              <a:buAutoNum type="arabicPeriod"/>
            </a:pPr>
            <a:r>
              <a:rPr lang="zh-CN" altLang="en-US" b="1" dirty="0" smtClean="0"/>
              <a:t>外贸业务    </a:t>
            </a:r>
            <a:r>
              <a:rPr lang="en-US" altLang="zh-CN" b="1" dirty="0" smtClean="0"/>
              <a:t>20</a:t>
            </a:r>
            <a:r>
              <a:rPr lang="zh-CN" altLang="en-US" b="1" dirty="0" smtClean="0"/>
              <a:t>人</a:t>
            </a:r>
            <a:endParaRPr lang="en-US" altLang="zh-CN" b="1" dirty="0" smtClean="0"/>
          </a:p>
          <a:p>
            <a:pPr marL="514350" indent="-514350">
              <a:lnSpc>
                <a:spcPts val="5000"/>
              </a:lnSpc>
              <a:buFont typeface="+mj-lt"/>
              <a:buAutoNum type="arabicPeriod"/>
            </a:pPr>
            <a:r>
              <a:rPr lang="zh-CN" altLang="en-US" b="1" dirty="0" smtClean="0"/>
              <a:t>外贸跟单     </a:t>
            </a:r>
            <a:r>
              <a:rPr lang="en-US" altLang="zh-CN" b="1" dirty="0" smtClean="0"/>
              <a:t>20</a:t>
            </a:r>
            <a:r>
              <a:rPr lang="zh-CN" altLang="en-US" b="1" dirty="0" smtClean="0"/>
              <a:t>人</a:t>
            </a:r>
            <a:endParaRPr lang="en-US" altLang="zh-CN" b="1" dirty="0" smtClean="0"/>
          </a:p>
          <a:p>
            <a:pPr marL="514350" indent="-514350">
              <a:lnSpc>
                <a:spcPts val="5000"/>
              </a:lnSpc>
              <a:buFont typeface="+mj-lt"/>
              <a:buAutoNum type="arabicPeriod"/>
            </a:pPr>
            <a:r>
              <a:rPr lang="zh-CN" altLang="en-US" b="1" dirty="0" smtClean="0"/>
              <a:t>内贸业务      </a:t>
            </a:r>
            <a:r>
              <a:rPr lang="en-US" altLang="zh-CN" b="1" dirty="0" smtClean="0"/>
              <a:t>20</a:t>
            </a:r>
            <a:r>
              <a:rPr lang="zh-CN" altLang="en-US" b="1" dirty="0" smtClean="0"/>
              <a:t>人</a:t>
            </a:r>
            <a:endParaRPr lang="en-US" altLang="zh-CN" b="1" dirty="0" smtClean="0"/>
          </a:p>
          <a:p>
            <a:pPr marL="514350" indent="-514350">
              <a:lnSpc>
                <a:spcPts val="5000"/>
              </a:lnSpc>
              <a:buFont typeface="+mj-lt"/>
              <a:buAutoNum type="arabicPeriod"/>
            </a:pPr>
            <a:r>
              <a:rPr lang="zh-CN" altLang="en-US" b="1" dirty="0" smtClean="0"/>
              <a:t>业务跟单（内贸） </a:t>
            </a:r>
            <a:r>
              <a:rPr lang="en-US" altLang="zh-CN" b="1" dirty="0" smtClean="0"/>
              <a:t>20</a:t>
            </a:r>
            <a:r>
              <a:rPr lang="zh-CN" altLang="en-US" b="1" dirty="0" smtClean="0"/>
              <a:t>人</a:t>
            </a:r>
            <a:endParaRPr lang="en-US" altLang="zh-CN" b="1" dirty="0" smtClean="0"/>
          </a:p>
          <a:p>
            <a:pPr marL="514350" indent="-514350">
              <a:lnSpc>
                <a:spcPts val="5000"/>
              </a:lnSpc>
              <a:buFont typeface="+mj-lt"/>
              <a:buAutoNum type="arabicPeriod"/>
            </a:pPr>
            <a:r>
              <a:rPr lang="zh-CN" altLang="en-US" b="1" dirty="0" smtClean="0"/>
              <a:t>跨境后台操作      </a:t>
            </a:r>
            <a:r>
              <a:rPr lang="en-US" altLang="zh-CN" b="1" dirty="0" smtClean="0"/>
              <a:t>10</a:t>
            </a:r>
            <a:r>
              <a:rPr lang="zh-CN" altLang="en-US" b="1" dirty="0" smtClean="0"/>
              <a:t>名</a:t>
            </a:r>
            <a:endParaRPr lang="en-US" altLang="zh-CN" b="1" dirty="0" smtClean="0"/>
          </a:p>
          <a:p>
            <a:pPr marL="514350" indent="-514350">
              <a:lnSpc>
                <a:spcPts val="5000"/>
              </a:lnSpc>
              <a:buFont typeface="+mj-lt"/>
              <a:buAutoNum type="arabicPeriod"/>
            </a:pPr>
            <a:endParaRPr lang="zh-CN" altLang="en-US" dirty="0"/>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572000" y="1214422"/>
            <a:ext cx="4214842" cy="5214974"/>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42844" y="1214422"/>
            <a:ext cx="4143404" cy="5214974"/>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28596" y="214290"/>
            <a:ext cx="8229600" cy="1143000"/>
          </a:xfrm>
        </p:spPr>
        <p:txBody>
          <a:bodyPr/>
          <a:lstStyle/>
          <a:p>
            <a:pPr marL="742950" indent="-742950"/>
            <a:r>
              <a:rPr lang="zh-CN" altLang="en-US" dirty="0" smtClean="0"/>
              <a:t>三、招聘岗位</a:t>
            </a:r>
            <a:endParaRPr lang="zh-CN" altLang="en-US" dirty="0"/>
          </a:p>
        </p:txBody>
      </p:sp>
      <p:sp>
        <p:nvSpPr>
          <p:cNvPr id="5" name="文本占位符 4"/>
          <p:cNvSpPr>
            <a:spLocks noGrp="1"/>
          </p:cNvSpPr>
          <p:nvPr>
            <p:ph type="body" idx="1"/>
          </p:nvPr>
        </p:nvSpPr>
        <p:spPr>
          <a:xfrm>
            <a:off x="142844" y="1214422"/>
            <a:ext cx="4040188" cy="639762"/>
          </a:xfrm>
        </p:spPr>
        <p:txBody>
          <a:bodyPr/>
          <a:lstStyle/>
          <a:p>
            <a:pPr marL="457200" indent="-457200"/>
            <a:r>
              <a:rPr lang="en-US" altLang="zh-CN" dirty="0" smtClean="0"/>
              <a:t>1.   </a:t>
            </a:r>
            <a:r>
              <a:rPr lang="zh-CN" altLang="en-US" dirty="0" smtClean="0"/>
              <a:t>外贸业务</a:t>
            </a:r>
            <a:endParaRPr lang="zh-CN" altLang="en-US" dirty="0"/>
          </a:p>
        </p:txBody>
      </p:sp>
      <p:sp>
        <p:nvSpPr>
          <p:cNvPr id="3" name="内容占位符 2"/>
          <p:cNvSpPr>
            <a:spLocks noGrp="1"/>
          </p:cNvSpPr>
          <p:nvPr>
            <p:ph sz="half" idx="2"/>
          </p:nvPr>
        </p:nvSpPr>
        <p:spPr>
          <a:xfrm>
            <a:off x="142844" y="2143116"/>
            <a:ext cx="4040188" cy="4572032"/>
          </a:xfrm>
        </p:spPr>
        <p:txBody>
          <a:bodyPr/>
          <a:lstStyle/>
          <a:p>
            <a:r>
              <a:rPr lang="zh-CN" altLang="en-US" sz="2000" b="1" dirty="0" smtClean="0"/>
              <a:t>岗位要求：</a:t>
            </a:r>
            <a:endParaRPr lang="zh-CN" altLang="en-US" sz="2000" dirty="0" smtClean="0"/>
          </a:p>
          <a:p>
            <a:pPr marL="514350" indent="-514350">
              <a:buFont typeface="+mj-ea"/>
              <a:buAutoNum type="circleNumDbPlain"/>
            </a:pPr>
            <a:r>
              <a:rPr lang="zh-CN" altLang="en-US" sz="2000" dirty="0" smtClean="0"/>
              <a:t>大学英语四级以上，听说读写良好（专四、英语六级证书或相关关外语资格证书优先）</a:t>
            </a:r>
            <a:endParaRPr lang="en-US" altLang="zh-CN" sz="2000" dirty="0" smtClean="0"/>
          </a:p>
          <a:p>
            <a:pPr marL="457200" indent="-457200">
              <a:buFont typeface="+mj-ea"/>
              <a:buAutoNum type="circleNumDbPlain"/>
            </a:pPr>
            <a:r>
              <a:rPr lang="en-US" altLang="zh-CN" sz="2000" dirty="0" smtClean="0"/>
              <a:t> </a:t>
            </a:r>
            <a:r>
              <a:rPr lang="zh-CN" altLang="en-US" sz="2000" dirty="0" smtClean="0"/>
              <a:t>有进取心，财富值高</a:t>
            </a:r>
            <a:endParaRPr lang="en-US" altLang="zh-CN" sz="2000" dirty="0" smtClean="0"/>
          </a:p>
          <a:p>
            <a:pPr marL="457200" indent="-457200">
              <a:buFont typeface="+mj-ea"/>
              <a:buAutoNum type="circleNumDbPlain"/>
            </a:pPr>
            <a:r>
              <a:rPr lang="zh-CN" altLang="en-US" sz="2000" dirty="0" smtClean="0"/>
              <a:t>能坚持</a:t>
            </a:r>
            <a:endParaRPr lang="en-US" altLang="zh-CN" sz="2000" dirty="0" smtClean="0"/>
          </a:p>
          <a:p>
            <a:pPr marL="457200" indent="-457200">
              <a:buFont typeface="+mj-ea"/>
              <a:buAutoNum type="circleNumDbPlain"/>
            </a:pPr>
            <a:r>
              <a:rPr lang="zh-CN" altLang="en-US" sz="2000" dirty="0" smtClean="0"/>
              <a:t>工作内容： </a:t>
            </a:r>
            <a:r>
              <a:rPr lang="en-US" altLang="zh-CN" sz="2000" dirty="0" smtClean="0"/>
              <a:t>B2B</a:t>
            </a:r>
            <a:r>
              <a:rPr lang="zh-CN" altLang="en-US" sz="2000" dirty="0" smtClean="0"/>
              <a:t>平台跟进、产品发布、国内外展会、国外客户开发及接待</a:t>
            </a:r>
            <a:endParaRPr lang="en-US" altLang="zh-CN" sz="2000" dirty="0" smtClean="0"/>
          </a:p>
          <a:p>
            <a:pPr marL="514350" indent="-514350">
              <a:buNone/>
            </a:pPr>
            <a:endParaRPr lang="en-US" altLang="zh-CN" sz="2000" dirty="0" smtClean="0"/>
          </a:p>
          <a:p>
            <a:pPr marL="514350" indent="-514350">
              <a:buFont typeface="+mj-ea"/>
              <a:buAutoNum type="circleNumDbPlain"/>
            </a:pPr>
            <a:endParaRPr lang="zh-CN" altLang="en-US" sz="2000" dirty="0"/>
          </a:p>
        </p:txBody>
      </p:sp>
      <p:sp>
        <p:nvSpPr>
          <p:cNvPr id="6" name="文本占位符 5"/>
          <p:cNvSpPr>
            <a:spLocks noGrp="1"/>
          </p:cNvSpPr>
          <p:nvPr>
            <p:ph type="body" sz="quarter" idx="3"/>
          </p:nvPr>
        </p:nvSpPr>
        <p:spPr>
          <a:xfrm>
            <a:off x="4572000" y="1214422"/>
            <a:ext cx="4041775" cy="639762"/>
          </a:xfrm>
        </p:spPr>
        <p:txBody>
          <a:bodyPr/>
          <a:lstStyle/>
          <a:p>
            <a:pPr marL="457200" indent="-457200"/>
            <a:r>
              <a:rPr lang="en-US" altLang="zh-CN" dirty="0" smtClean="0"/>
              <a:t>2.</a:t>
            </a:r>
            <a:r>
              <a:rPr lang="zh-CN" altLang="en-US" dirty="0" smtClean="0"/>
              <a:t>外贸跟单</a:t>
            </a:r>
            <a:endParaRPr lang="zh-CN" altLang="en-US" dirty="0"/>
          </a:p>
        </p:txBody>
      </p:sp>
      <p:sp>
        <p:nvSpPr>
          <p:cNvPr id="4" name="内容占位符 3"/>
          <p:cNvSpPr>
            <a:spLocks noGrp="1"/>
          </p:cNvSpPr>
          <p:nvPr>
            <p:ph sz="quarter" idx="4"/>
          </p:nvPr>
        </p:nvSpPr>
        <p:spPr>
          <a:xfrm>
            <a:off x="4500562" y="2071678"/>
            <a:ext cx="4041775" cy="4357742"/>
          </a:xfrm>
        </p:spPr>
        <p:txBody>
          <a:bodyPr/>
          <a:lstStyle/>
          <a:p>
            <a:r>
              <a:rPr lang="zh-CN" altLang="en-US" sz="2000" b="1" dirty="0" smtClean="0"/>
              <a:t>岗位要求：</a:t>
            </a:r>
            <a:endParaRPr lang="en-US" altLang="zh-CN" sz="2000" b="1" dirty="0" smtClean="0"/>
          </a:p>
          <a:p>
            <a:pPr marL="457200" indent="-457200">
              <a:buFont typeface="+mj-ea"/>
              <a:buAutoNum type="circleNumDbPlain"/>
            </a:pPr>
            <a:r>
              <a:rPr lang="zh-CN" altLang="en-US" sz="2000" dirty="0" smtClean="0"/>
              <a:t> 外语读写良好；</a:t>
            </a:r>
            <a:endParaRPr lang="zh-CN" altLang="en-US" sz="2000" dirty="0" smtClean="0"/>
          </a:p>
          <a:p>
            <a:pPr marL="457200" indent="-457200">
              <a:buFont typeface="+mj-ea"/>
              <a:buAutoNum type="circleNumDbPlain"/>
            </a:pPr>
            <a:r>
              <a:rPr lang="zh-CN" altLang="en-US" sz="2000" dirty="0" smtClean="0"/>
              <a:t> 熟悉外贸函电；</a:t>
            </a:r>
            <a:endParaRPr lang="zh-CN" altLang="en-US" sz="2000" dirty="0" smtClean="0"/>
          </a:p>
          <a:p>
            <a:pPr marL="457200" indent="-457200">
              <a:buFont typeface="+mj-ea"/>
              <a:buAutoNum type="circleNumDbPlain"/>
            </a:pPr>
            <a:r>
              <a:rPr lang="zh-CN" altLang="en-US" sz="2000" dirty="0" smtClean="0"/>
              <a:t>能熟练操作电脑，熟悉各种办公软件；</a:t>
            </a:r>
            <a:endParaRPr lang="zh-CN" altLang="en-US" sz="2000" dirty="0" smtClean="0"/>
          </a:p>
          <a:p>
            <a:pPr marL="457200" indent="-457200">
              <a:buFont typeface="+mj-ea"/>
              <a:buAutoNum type="circleNumDbPlain"/>
            </a:pPr>
            <a:r>
              <a:rPr lang="zh-CN" altLang="en-US" sz="2000" dirty="0" smtClean="0"/>
              <a:t>沟通理解能力强，学习能力强沟通理解能力强，吃苦耐劳，工作踏实稳重；</a:t>
            </a:r>
            <a:endParaRPr lang="zh-CN" altLang="en-US" sz="2000" dirty="0" smtClean="0"/>
          </a:p>
          <a:p>
            <a:pPr marL="457200" indent="-457200">
              <a:buNone/>
            </a:pPr>
            <a:endParaRPr lang="en-US" altLang="zh-CN" sz="2000" b="1" dirty="0" smtClean="0"/>
          </a:p>
          <a:p>
            <a:pPr marL="457200" indent="-457200">
              <a:buFont typeface="+mj-ea"/>
              <a:buAutoNum type="circleNumDbPlain"/>
            </a:pPr>
            <a:endParaRPr lang="zh-CN" altLang="en-US" sz="2000" dirty="0"/>
          </a:p>
        </p:txBody>
      </p:sp>
    </p:spTree>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500562" y="1428736"/>
            <a:ext cx="4286280" cy="4929222"/>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85720" y="1428736"/>
            <a:ext cx="4143404" cy="4929222"/>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500034" y="142852"/>
            <a:ext cx="8229600" cy="1143000"/>
          </a:xfrm>
        </p:spPr>
        <p:txBody>
          <a:bodyPr/>
          <a:lstStyle/>
          <a:p>
            <a:r>
              <a:rPr lang="zh-CN" altLang="en-US" dirty="0" smtClean="0"/>
              <a:t>三、招聘岗位</a:t>
            </a:r>
            <a:endParaRPr lang="zh-CN" altLang="en-US" dirty="0"/>
          </a:p>
        </p:txBody>
      </p:sp>
      <p:sp>
        <p:nvSpPr>
          <p:cNvPr id="3" name="文本占位符 2"/>
          <p:cNvSpPr>
            <a:spLocks noGrp="1"/>
          </p:cNvSpPr>
          <p:nvPr>
            <p:ph type="body" idx="1"/>
          </p:nvPr>
        </p:nvSpPr>
        <p:spPr>
          <a:xfrm>
            <a:off x="357158" y="1428736"/>
            <a:ext cx="4040188" cy="639762"/>
          </a:xfrm>
        </p:spPr>
        <p:txBody>
          <a:bodyPr/>
          <a:lstStyle/>
          <a:p>
            <a:r>
              <a:rPr lang="en-US" altLang="zh-CN" dirty="0" smtClean="0"/>
              <a:t>3.   </a:t>
            </a:r>
            <a:r>
              <a:rPr lang="zh-CN" altLang="en-US" dirty="0" smtClean="0"/>
              <a:t>内贸业务</a:t>
            </a:r>
            <a:endParaRPr lang="zh-CN" altLang="en-US" dirty="0"/>
          </a:p>
        </p:txBody>
      </p:sp>
      <p:sp>
        <p:nvSpPr>
          <p:cNvPr id="4" name="内容占位符 3"/>
          <p:cNvSpPr>
            <a:spLocks noGrp="1"/>
          </p:cNvSpPr>
          <p:nvPr>
            <p:ph sz="half" idx="2"/>
          </p:nvPr>
        </p:nvSpPr>
        <p:spPr>
          <a:xfrm>
            <a:off x="357158" y="1714488"/>
            <a:ext cx="4040188" cy="4857784"/>
          </a:xfrm>
        </p:spPr>
        <p:txBody>
          <a:bodyPr/>
          <a:lstStyle/>
          <a:p>
            <a:endParaRPr lang="en-US" altLang="zh-CN" b="1" dirty="0" smtClean="0"/>
          </a:p>
          <a:p>
            <a:r>
              <a:rPr lang="zh-CN" altLang="en-US" b="1" dirty="0" smtClean="0"/>
              <a:t>岗位要求</a:t>
            </a:r>
            <a:endParaRPr lang="en-US" altLang="zh-CN" b="1" dirty="0" smtClean="0"/>
          </a:p>
          <a:p>
            <a:pPr marL="457200" indent="-457200">
              <a:buFont typeface="+mj-ea"/>
              <a:buAutoNum type="circleNumDbPlain"/>
            </a:pPr>
            <a:r>
              <a:rPr lang="zh-CN" altLang="en-US" dirty="0" smtClean="0"/>
              <a:t>大专以上学历</a:t>
            </a:r>
            <a:endParaRPr lang="zh-CN" altLang="en-US" dirty="0" smtClean="0"/>
          </a:p>
          <a:p>
            <a:pPr marL="457200" indent="-457200">
              <a:buFont typeface="+mj-ea"/>
              <a:buAutoNum type="circleNumDbPlain"/>
            </a:pPr>
            <a:r>
              <a:rPr lang="zh-CN" altLang="en-US" dirty="0" smtClean="0"/>
              <a:t>电子商务，市场营销，贸易等相关专业；</a:t>
            </a:r>
            <a:endParaRPr lang="zh-CN" altLang="en-US" dirty="0" smtClean="0"/>
          </a:p>
          <a:p>
            <a:pPr marL="457200" indent="-457200">
              <a:buFont typeface="+mj-ea"/>
              <a:buAutoNum type="circleNumDbPlain"/>
            </a:pPr>
            <a:r>
              <a:rPr lang="zh-CN" altLang="en-US" dirty="0" smtClean="0"/>
              <a:t>对电子商务有一定了解 </a:t>
            </a:r>
            <a:endParaRPr lang="en-US" altLang="zh-CN" dirty="0" smtClean="0"/>
          </a:p>
          <a:p>
            <a:pPr marL="457200" indent="-457200">
              <a:buFont typeface="+mj-ea"/>
              <a:buAutoNum type="circleNumDbPlain"/>
            </a:pPr>
            <a:r>
              <a:rPr lang="zh-CN" altLang="en-US" dirty="0" smtClean="0"/>
              <a:t>能坚持，有进取心</a:t>
            </a:r>
            <a:endParaRPr lang="en-US" altLang="zh-CN" dirty="0" smtClean="0"/>
          </a:p>
          <a:p>
            <a:pPr marL="457200" indent="-457200">
              <a:buFont typeface="+mj-ea"/>
              <a:buAutoNum type="circleNumDbPlain"/>
            </a:pPr>
            <a:r>
              <a:rPr lang="zh-CN" altLang="en-US" dirty="0" smtClean="0"/>
              <a:t>财富值高 </a:t>
            </a:r>
            <a:endParaRPr lang="zh-CN" altLang="en-US" dirty="0" smtClean="0"/>
          </a:p>
          <a:p>
            <a:pPr>
              <a:buNone/>
            </a:pPr>
            <a:endParaRPr lang="zh-CN" altLang="en-US" dirty="0"/>
          </a:p>
        </p:txBody>
      </p:sp>
      <p:sp>
        <p:nvSpPr>
          <p:cNvPr id="5" name="文本占位符 4"/>
          <p:cNvSpPr>
            <a:spLocks noGrp="1"/>
          </p:cNvSpPr>
          <p:nvPr>
            <p:ph type="body" sz="quarter" idx="3"/>
          </p:nvPr>
        </p:nvSpPr>
        <p:spPr>
          <a:xfrm>
            <a:off x="4643438" y="1357298"/>
            <a:ext cx="4041775" cy="639762"/>
          </a:xfrm>
        </p:spPr>
        <p:txBody>
          <a:bodyPr/>
          <a:lstStyle/>
          <a:p>
            <a:r>
              <a:rPr lang="en-US" altLang="zh-CN" dirty="0" smtClean="0"/>
              <a:t>4.   </a:t>
            </a:r>
            <a:r>
              <a:rPr lang="zh-CN" altLang="en-US" dirty="0" smtClean="0"/>
              <a:t>内贸跟单 </a:t>
            </a:r>
            <a:endParaRPr lang="zh-CN" altLang="en-US" dirty="0"/>
          </a:p>
        </p:txBody>
      </p:sp>
      <p:sp>
        <p:nvSpPr>
          <p:cNvPr id="6" name="内容占位符 5"/>
          <p:cNvSpPr>
            <a:spLocks noGrp="1"/>
          </p:cNvSpPr>
          <p:nvPr>
            <p:ph sz="quarter" idx="4"/>
          </p:nvPr>
        </p:nvSpPr>
        <p:spPr>
          <a:xfrm>
            <a:off x="4572000" y="2071678"/>
            <a:ext cx="4041775" cy="3951288"/>
          </a:xfrm>
          <a:solidFill>
            <a:schemeClr val="accent6">
              <a:lumMod val="60000"/>
              <a:lumOff val="40000"/>
            </a:schemeClr>
          </a:solidFill>
        </p:spPr>
        <p:txBody>
          <a:bodyPr/>
          <a:lstStyle/>
          <a:p>
            <a:r>
              <a:rPr lang="zh-CN" altLang="en-US" b="1" dirty="0" smtClean="0"/>
              <a:t>岗位要求</a:t>
            </a:r>
            <a:endParaRPr lang="en-US" altLang="zh-CN" b="1" dirty="0" smtClean="0"/>
          </a:p>
          <a:p>
            <a:pPr marL="457200" indent="-457200">
              <a:buFont typeface="+mj-ea"/>
              <a:buAutoNum type="circleNumDbPlain"/>
            </a:pPr>
            <a:r>
              <a:rPr lang="zh-CN" altLang="en-US" dirty="0" smtClean="0"/>
              <a:t>大专以上学历，熟练操作计算机；</a:t>
            </a:r>
            <a:endParaRPr lang="zh-CN" altLang="en-US" dirty="0" smtClean="0"/>
          </a:p>
          <a:p>
            <a:pPr marL="457200" indent="-457200">
              <a:buFont typeface="+mj-ea"/>
              <a:buAutoNum type="circleNumDbPlain"/>
            </a:pPr>
            <a:r>
              <a:rPr lang="zh-CN" altLang="en-US" dirty="0" smtClean="0"/>
              <a:t>工作细心，具备良好的沟通协调能力，较强的团队服务意识；</a:t>
            </a:r>
            <a:endParaRPr lang="zh-CN" altLang="en-US" dirty="0" smtClean="0"/>
          </a:p>
          <a:p>
            <a:pPr marL="457200" indent="-457200">
              <a:buFont typeface="+mj-ea"/>
              <a:buAutoNum type="circleNumDbPlain"/>
            </a:pPr>
            <a:r>
              <a:rPr lang="zh-CN" altLang="en-US" dirty="0" smtClean="0"/>
              <a:t> 能吃苦耐劳</a:t>
            </a:r>
            <a:endParaRPr lang="en-US" altLang="zh-CN" b="1" dirty="0" smtClean="0"/>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7158" y="1214422"/>
            <a:ext cx="8286808" cy="4500594"/>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zh-CN" altLang="en-US" dirty="0" smtClean="0"/>
              <a:t>三、招聘岗位</a:t>
            </a:r>
            <a:endParaRPr lang="zh-CN" altLang="en-US" dirty="0"/>
          </a:p>
        </p:txBody>
      </p:sp>
      <p:sp>
        <p:nvSpPr>
          <p:cNvPr id="8" name="文本占位符 7"/>
          <p:cNvSpPr>
            <a:spLocks noGrp="1"/>
          </p:cNvSpPr>
          <p:nvPr>
            <p:ph type="body" idx="1"/>
          </p:nvPr>
        </p:nvSpPr>
        <p:spPr>
          <a:xfrm>
            <a:off x="357158" y="1142984"/>
            <a:ext cx="4040188" cy="639762"/>
          </a:xfrm>
        </p:spPr>
        <p:txBody>
          <a:bodyPr/>
          <a:lstStyle/>
          <a:p>
            <a:r>
              <a:rPr lang="en-US" altLang="zh-CN" dirty="0" smtClean="0"/>
              <a:t>5.   </a:t>
            </a:r>
            <a:r>
              <a:rPr lang="zh-CN" altLang="en-US" dirty="0" smtClean="0"/>
              <a:t>电商后台管理</a:t>
            </a:r>
            <a:endParaRPr lang="zh-CN" altLang="en-US" dirty="0"/>
          </a:p>
        </p:txBody>
      </p:sp>
      <p:sp>
        <p:nvSpPr>
          <p:cNvPr id="7" name="内容占位符 6"/>
          <p:cNvSpPr>
            <a:spLocks noGrp="1"/>
          </p:cNvSpPr>
          <p:nvPr>
            <p:ph sz="half" idx="2"/>
          </p:nvPr>
        </p:nvSpPr>
        <p:spPr>
          <a:xfrm>
            <a:off x="428596" y="1857364"/>
            <a:ext cx="8186766" cy="4643470"/>
          </a:xfrm>
        </p:spPr>
        <p:txBody>
          <a:bodyPr/>
          <a:lstStyle/>
          <a:p>
            <a:pPr marL="514350" indent="-514350">
              <a:buNone/>
            </a:pPr>
            <a:r>
              <a:rPr lang="zh-CN" altLang="en-US" b="1" dirty="0" smtClean="0"/>
              <a:t>岗位要求</a:t>
            </a:r>
            <a:endParaRPr lang="en-US" altLang="zh-CN" dirty="0" smtClean="0"/>
          </a:p>
          <a:p>
            <a:pPr marL="457200" indent="-457200">
              <a:buFont typeface="+mj-ea"/>
              <a:buAutoNum type="circleNumDbPlain"/>
            </a:pPr>
            <a:r>
              <a:rPr lang="zh-CN" altLang="en-US" dirty="0" smtClean="0"/>
              <a:t>大专以上学历；</a:t>
            </a:r>
            <a:endParaRPr lang="zh-CN" altLang="en-US" dirty="0" smtClean="0"/>
          </a:p>
          <a:p>
            <a:pPr marL="457200" indent="-457200">
              <a:buFont typeface="+mj-ea"/>
              <a:buAutoNum type="circleNumDbPlain"/>
            </a:pPr>
            <a:r>
              <a:rPr lang="zh-CN" altLang="en-US" dirty="0" smtClean="0"/>
              <a:t>市场营销，电子商务、国际商务、国际经济与贸易等相关专业；</a:t>
            </a:r>
            <a:endParaRPr lang="zh-CN" altLang="en-US" dirty="0" smtClean="0"/>
          </a:p>
          <a:p>
            <a:pPr marL="457200" indent="-457200">
              <a:buFont typeface="+mj-ea"/>
              <a:buAutoNum type="circleNumDbPlain"/>
            </a:pPr>
            <a:r>
              <a:rPr lang="zh-CN" altLang="en-US" dirty="0" smtClean="0"/>
              <a:t> 对网络、计算机软件熟悉，熟悉</a:t>
            </a:r>
            <a:r>
              <a:rPr lang="en-US" altLang="zh-CN" dirty="0" smtClean="0"/>
              <a:t>PHOTOSHOP</a:t>
            </a:r>
            <a:r>
              <a:rPr lang="zh-CN" altLang="en-US" dirty="0" smtClean="0"/>
              <a:t>软件；</a:t>
            </a:r>
            <a:endParaRPr lang="en-US" altLang="zh-CN" dirty="0" smtClean="0"/>
          </a:p>
          <a:p>
            <a:pPr marL="457200" indent="-457200">
              <a:buFont typeface="+mj-ea"/>
              <a:buAutoNum type="circleNumDbPlain"/>
            </a:pPr>
            <a:r>
              <a:rPr lang="zh-CN" altLang="en-US" dirty="0" smtClean="0"/>
              <a:t>有网页制作及编辑基础</a:t>
            </a:r>
            <a:endParaRPr lang="zh-CN" altLang="en-US" dirty="0" smtClean="0"/>
          </a:p>
          <a:p>
            <a:pPr marL="457200" indent="-457200">
              <a:buFont typeface="+mj-ea"/>
              <a:buAutoNum type="circleNumDbPlain"/>
            </a:pPr>
            <a:r>
              <a:rPr lang="zh-CN" altLang="en-US" dirty="0" smtClean="0"/>
              <a:t>对市场需求有非常强的分析能力、归纳总结能力，对行业竞争格局和发展趋势有深入的了解；</a:t>
            </a:r>
            <a:endParaRPr lang="zh-CN" altLang="en-US" dirty="0" smtClean="0"/>
          </a:p>
          <a:p>
            <a:pPr marL="457200" indent="-457200">
              <a:buFont typeface="+mj-ea"/>
              <a:buAutoNum type="circleNumDbPlain"/>
            </a:pPr>
            <a:endParaRPr lang="zh-CN" altLang="en-US" dirty="0" smtClean="0"/>
          </a:p>
          <a:p>
            <a:pPr>
              <a:buNone/>
            </a:pPr>
            <a:endParaRPr lang="zh-CN" altLang="en-US" dirty="0"/>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1417</Words>
  <Application>WPS 演示</Application>
  <PresentationFormat>全屏显示(4:3)</PresentationFormat>
  <Paragraphs>112</Paragraphs>
  <Slides>12</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12</vt:i4>
      </vt:variant>
    </vt:vector>
  </HeadingPairs>
  <TitlesOfParts>
    <vt:vector size="18" baseType="lpstr">
      <vt:lpstr>Arial</vt:lpstr>
      <vt:lpstr>宋体</vt:lpstr>
      <vt:lpstr>Wingdings</vt:lpstr>
      <vt:lpstr>Calibri</vt:lpstr>
      <vt:lpstr>微软雅黑</vt:lpstr>
      <vt:lpstr>Office 主题</vt:lpstr>
      <vt:lpstr>东莞在一起电子商务有限公司 --------专注跨境贸易人才服务 </vt:lpstr>
      <vt:lpstr>一、关于在一起电商</vt:lpstr>
      <vt:lpstr>PowerPoint 演示文稿</vt:lpstr>
      <vt:lpstr>PowerPoint 演示文稿</vt:lpstr>
      <vt:lpstr>二、在一起业务范围</vt:lpstr>
      <vt:lpstr>三、招聘岗位</vt:lpstr>
      <vt:lpstr>三、招聘岗位</vt:lpstr>
      <vt:lpstr>三、招聘岗位</vt:lpstr>
      <vt:lpstr>三、招聘岗位</vt:lpstr>
      <vt:lpstr>三、招聘岗位</vt:lpstr>
      <vt:lpstr>保底薪资待遇</vt:lpstr>
      <vt:lpstr>联系在一起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我的未来不是梦               ---贺州学院之行</dc:title>
  <dc:creator>user</dc:creator>
  <cp:lastModifiedBy>蒙明洲</cp:lastModifiedBy>
  <cp:revision>132</cp:revision>
  <dcterms:created xsi:type="dcterms:W3CDTF">2016-04-20T01:54:00Z</dcterms:created>
  <dcterms:modified xsi:type="dcterms:W3CDTF">2017-05-22T00:48:25Z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2052-10.1.0.6466</vt:lpwstr>
  </property>
</Properties>
</file>