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2.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notesSlides/notesSlide4.xml" ContentType="application/vnd.openxmlformats-officedocument.presentationml.notesSlide+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notesSlides/notesSlide5.xml" ContentType="application/vnd.openxmlformats-officedocument.presentationml.notesSlide+xml"/>
  <Override PartName="/ppt/tags/tag969.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notesSlides/notesSlide6.xml" ContentType="application/vnd.openxmlformats-officedocument.presentationml.notesSlide+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charts/chart3.xml" ContentType="application/vnd.openxmlformats-officedocument.drawingml.chart+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notesSlides/notesSlide7.xml" ContentType="application/vnd.openxmlformats-officedocument.presentationml.notesSlide+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notesSlides/notesSlide8.xml" ContentType="application/vnd.openxmlformats-officedocument.presentationml.notesSlide+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charts/chart4.xml" ContentType="application/vnd.openxmlformats-officedocument.drawingml.chart+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0.xml" ContentType="application/vnd.openxmlformats-officedocument.presentationml.tags+xml"/>
  <Override PartName="/ppt/notesSlides/notesSlide9.xml" ContentType="application/vnd.openxmlformats-officedocument.presentationml.notesSlide+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07.xml" ContentType="application/vnd.openxmlformats-officedocument.presentationml.tags+xml"/>
  <Override PartName="/ppt/tags/tag1308.xml" ContentType="application/vnd.openxmlformats-officedocument.presentationml.tags+xml"/>
  <Override PartName="/ppt/tags/tag1309.xml" ContentType="application/vnd.openxmlformats-officedocument.presentationml.tags+xml"/>
  <Override PartName="/ppt/tags/tag1310.xml" ContentType="application/vnd.openxmlformats-officedocument.presentationml.tags+xml"/>
  <Override PartName="/ppt/tags/tag1311.xml" ContentType="application/vnd.openxmlformats-officedocument.presentationml.tags+xml"/>
  <Override PartName="/ppt/tags/tag1312.xml" ContentType="application/vnd.openxmlformats-officedocument.presentationml.tags+xml"/>
  <Override PartName="/ppt/tags/tag1313.xml" ContentType="application/vnd.openxmlformats-officedocument.presentationml.tags+xml"/>
  <Override PartName="/ppt/tags/tag1314.xml" ContentType="application/vnd.openxmlformats-officedocument.presentationml.tags+xml"/>
  <Override PartName="/ppt/tags/tag1315.xml" ContentType="application/vnd.openxmlformats-officedocument.presentationml.tags+xml"/>
  <Override PartName="/ppt/tags/tag1316.xml" ContentType="application/vnd.openxmlformats-officedocument.presentationml.tags+xml"/>
  <Override PartName="/ppt/tags/tag1317.xml" ContentType="application/vnd.openxmlformats-officedocument.presentationml.tags+xml"/>
  <Override PartName="/ppt/tags/tag1318.xml" ContentType="application/vnd.openxmlformats-officedocument.presentationml.tags+xml"/>
  <Override PartName="/ppt/charts/chart5.xml" ContentType="application/vnd.openxmlformats-officedocument.drawingml.chart+xml"/>
  <Override PartName="/ppt/tags/tag1319.xml" ContentType="application/vnd.openxmlformats-officedocument.presentationml.tags+xml"/>
  <Override PartName="/ppt/tags/tag1320.xml" ContentType="application/vnd.openxmlformats-officedocument.presentationml.tags+xml"/>
  <Override PartName="/ppt/tags/tag1321.xml" ContentType="application/vnd.openxmlformats-officedocument.presentationml.tags+xml"/>
  <Override PartName="/ppt/tags/tag1322.xml" ContentType="application/vnd.openxmlformats-officedocument.presentationml.tags+xml"/>
  <Override PartName="/ppt/tags/tag1323.xml" ContentType="application/vnd.openxmlformats-officedocument.presentationml.tags+xml"/>
  <Override PartName="/ppt/tags/tag1324.xml" ContentType="application/vnd.openxmlformats-officedocument.presentationml.tags+xml"/>
  <Override PartName="/ppt/tags/tag1325.xml" ContentType="application/vnd.openxmlformats-officedocument.presentationml.tags+xml"/>
  <Override PartName="/ppt/tags/tag1326.xml" ContentType="application/vnd.openxmlformats-officedocument.presentationml.tags+xml"/>
  <Override PartName="/ppt/tags/tag1327.xml" ContentType="application/vnd.openxmlformats-officedocument.presentationml.tags+xml"/>
  <Override PartName="/ppt/tags/tag1328.xml" ContentType="application/vnd.openxmlformats-officedocument.presentationml.tags+xml"/>
  <Override PartName="/ppt/tags/tag1329.xml" ContentType="application/vnd.openxmlformats-officedocument.presentationml.tags+xml"/>
  <Override PartName="/ppt/tags/tag1330.xml" ContentType="application/vnd.openxmlformats-officedocument.presentationml.tags+xml"/>
  <Override PartName="/ppt/tags/tag1331.xml" ContentType="application/vnd.openxmlformats-officedocument.presentationml.tags+xml"/>
  <Override PartName="/ppt/tags/tag1332.xml" ContentType="application/vnd.openxmlformats-officedocument.presentationml.tags+xml"/>
  <Override PartName="/ppt/tags/tag1333.xml" ContentType="application/vnd.openxmlformats-officedocument.presentationml.tags+xml"/>
  <Override PartName="/ppt/tags/tag1334.xml" ContentType="application/vnd.openxmlformats-officedocument.presentationml.tags+xml"/>
  <Override PartName="/ppt/tags/tag1335.xml" ContentType="application/vnd.openxmlformats-officedocument.presentationml.tags+xml"/>
  <Override PartName="/ppt/tags/tag1336.xml" ContentType="application/vnd.openxmlformats-officedocument.presentationml.tags+xml"/>
  <Override PartName="/ppt/tags/tag1337.xml" ContentType="application/vnd.openxmlformats-officedocument.presentationml.tags+xml"/>
  <Override PartName="/ppt/tags/tag1338.xml" ContentType="application/vnd.openxmlformats-officedocument.presentationml.tags+xml"/>
  <Override PartName="/ppt/tags/tag1339.xml" ContentType="application/vnd.openxmlformats-officedocument.presentationml.tags+xml"/>
  <Override PartName="/ppt/tags/tag1340.xml" ContentType="application/vnd.openxmlformats-officedocument.presentationml.tags+xml"/>
  <Override PartName="/ppt/tags/tag1341.xml" ContentType="application/vnd.openxmlformats-officedocument.presentationml.tags+xml"/>
  <Override PartName="/ppt/tags/tag1342.xml" ContentType="application/vnd.openxmlformats-officedocument.presentationml.tags+xml"/>
  <Override PartName="/ppt/tags/tag1343.xml" ContentType="application/vnd.openxmlformats-officedocument.presentationml.tags+xml"/>
  <Override PartName="/ppt/tags/tag1344.xml" ContentType="application/vnd.openxmlformats-officedocument.presentationml.tags+xml"/>
  <Override PartName="/ppt/tags/tag1345.xml" ContentType="application/vnd.openxmlformats-officedocument.presentationml.tags+xml"/>
  <Override PartName="/ppt/tags/tag1346.xml" ContentType="application/vnd.openxmlformats-officedocument.presentationml.tags+xml"/>
  <Override PartName="/ppt/tags/tag1347.xml" ContentType="application/vnd.openxmlformats-officedocument.presentationml.tags+xml"/>
  <Override PartName="/ppt/tags/tag1348.xml" ContentType="application/vnd.openxmlformats-officedocument.presentationml.tags+xml"/>
  <Override PartName="/ppt/tags/tag1349.xml" ContentType="application/vnd.openxmlformats-officedocument.presentationml.tags+xml"/>
  <Override PartName="/ppt/tags/tag1350.xml" ContentType="application/vnd.openxmlformats-officedocument.presentationml.tags+xml"/>
  <Override PartName="/ppt/tags/tag1351.xml" ContentType="application/vnd.openxmlformats-officedocument.presentationml.tags+xml"/>
  <Override PartName="/ppt/tags/tag1352.xml" ContentType="application/vnd.openxmlformats-officedocument.presentationml.tags+xml"/>
  <Override PartName="/ppt/tags/tag1353.xml" ContentType="application/vnd.openxmlformats-officedocument.presentationml.tags+xml"/>
  <Override PartName="/ppt/tags/tag1354.xml" ContentType="application/vnd.openxmlformats-officedocument.presentationml.tags+xml"/>
  <Override PartName="/ppt/tags/tag1355.xml" ContentType="application/vnd.openxmlformats-officedocument.presentationml.tags+xml"/>
  <Override PartName="/ppt/tags/tag1356.xml" ContentType="application/vnd.openxmlformats-officedocument.presentationml.tags+xml"/>
  <Override PartName="/ppt/tags/tag1357.xml" ContentType="application/vnd.openxmlformats-officedocument.presentationml.tags+xml"/>
  <Override PartName="/ppt/tags/tag1358.xml" ContentType="application/vnd.openxmlformats-officedocument.presentationml.tags+xml"/>
  <Override PartName="/ppt/tags/tag1359.xml" ContentType="application/vnd.openxmlformats-officedocument.presentationml.tags+xml"/>
  <Override PartName="/ppt/notesSlides/notesSlide10.xml" ContentType="application/vnd.openxmlformats-officedocument.presentationml.notesSlide+xml"/>
  <Override PartName="/ppt/tags/tag1360.xml" ContentType="application/vnd.openxmlformats-officedocument.presentationml.tags+xml"/>
  <Override PartName="/ppt/tags/tag1361.xml" ContentType="application/vnd.openxmlformats-officedocument.presentationml.tags+xml"/>
  <Override PartName="/ppt/tags/tag1362.xml" ContentType="application/vnd.openxmlformats-officedocument.presentationml.tags+xml"/>
  <Override PartName="/ppt/tags/tag1363.xml" ContentType="application/vnd.openxmlformats-officedocument.presentationml.tags+xml"/>
  <Override PartName="/ppt/tags/tag1364.xml" ContentType="application/vnd.openxmlformats-officedocument.presentationml.tags+xml"/>
  <Override PartName="/ppt/tags/tag1365.xml" ContentType="application/vnd.openxmlformats-officedocument.presentationml.tags+xml"/>
  <Override PartName="/ppt/tags/tag1366.xml" ContentType="application/vnd.openxmlformats-officedocument.presentationml.tags+xml"/>
  <Override PartName="/ppt/tags/tag1367.xml" ContentType="application/vnd.openxmlformats-officedocument.presentationml.tags+xml"/>
  <Override PartName="/ppt/tags/tag1368.xml" ContentType="application/vnd.openxmlformats-officedocument.presentationml.tags+xml"/>
  <Override PartName="/ppt/tags/tag1369.xml" ContentType="application/vnd.openxmlformats-officedocument.presentationml.tags+xml"/>
  <Override PartName="/ppt/tags/tag1370.xml" ContentType="application/vnd.openxmlformats-officedocument.presentationml.tags+xml"/>
  <Override PartName="/ppt/tags/tag1371.xml" ContentType="application/vnd.openxmlformats-officedocument.presentationml.tags+xml"/>
  <Override PartName="/ppt/tags/tag1372.xml" ContentType="application/vnd.openxmlformats-officedocument.presentationml.tags+xml"/>
  <Override PartName="/ppt/tags/tag1373.xml" ContentType="application/vnd.openxmlformats-officedocument.presentationml.tags+xml"/>
  <Override PartName="/ppt/tags/tag1374.xml" ContentType="application/vnd.openxmlformats-officedocument.presentationml.tags+xml"/>
  <Override PartName="/ppt/tags/tag1375.xml" ContentType="application/vnd.openxmlformats-officedocument.presentationml.tags+xml"/>
  <Override PartName="/ppt/tags/tag1376.xml" ContentType="application/vnd.openxmlformats-officedocument.presentationml.tags+xml"/>
  <Override PartName="/ppt/tags/tag1377.xml" ContentType="application/vnd.openxmlformats-officedocument.presentationml.tags+xml"/>
  <Override PartName="/ppt/tags/tag1378.xml" ContentType="application/vnd.openxmlformats-officedocument.presentationml.tags+xml"/>
  <Override PartName="/ppt/tags/tag1379.xml" ContentType="application/vnd.openxmlformats-officedocument.presentationml.tags+xml"/>
  <Override PartName="/ppt/tags/tag1380.xml" ContentType="application/vnd.openxmlformats-officedocument.presentationml.tags+xml"/>
  <Override PartName="/ppt/tags/tag1381.xml" ContentType="application/vnd.openxmlformats-officedocument.presentationml.tags+xml"/>
  <Override PartName="/ppt/tags/tag1382.xml" ContentType="application/vnd.openxmlformats-officedocument.presentationml.tags+xml"/>
  <Override PartName="/ppt/tags/tag1383.xml" ContentType="application/vnd.openxmlformats-officedocument.presentationml.tags+xml"/>
  <Override PartName="/ppt/tags/tag1384.xml" ContentType="application/vnd.openxmlformats-officedocument.presentationml.tags+xml"/>
  <Override PartName="/ppt/tags/tag1385.xml" ContentType="application/vnd.openxmlformats-officedocument.presentationml.tags+xml"/>
  <Override PartName="/ppt/tags/tag1386.xml" ContentType="application/vnd.openxmlformats-officedocument.presentationml.tags+xml"/>
  <Override PartName="/ppt/tags/tag1387.xml" ContentType="application/vnd.openxmlformats-officedocument.presentationml.tags+xml"/>
  <Override PartName="/ppt/tags/tag1388.xml" ContentType="application/vnd.openxmlformats-officedocument.presentationml.tags+xml"/>
  <Override PartName="/ppt/tags/tag1389.xml" ContentType="application/vnd.openxmlformats-officedocument.presentationml.tags+xml"/>
  <Override PartName="/ppt/tags/tag1390.xml" ContentType="application/vnd.openxmlformats-officedocument.presentationml.tags+xml"/>
  <Override PartName="/ppt/tags/tag1391.xml" ContentType="application/vnd.openxmlformats-officedocument.presentationml.tags+xml"/>
  <Override PartName="/ppt/tags/tag1392.xml" ContentType="application/vnd.openxmlformats-officedocument.presentationml.tags+xml"/>
  <Override PartName="/ppt/tags/tag1393.xml" ContentType="application/vnd.openxmlformats-officedocument.presentationml.tags+xml"/>
  <Override PartName="/ppt/tags/tag1394.xml" ContentType="application/vnd.openxmlformats-officedocument.presentationml.tags+xml"/>
  <Override PartName="/ppt/tags/tag1395.xml" ContentType="application/vnd.openxmlformats-officedocument.presentationml.tags+xml"/>
  <Override PartName="/ppt/tags/tag1396.xml" ContentType="application/vnd.openxmlformats-officedocument.presentationml.tags+xml"/>
  <Override PartName="/ppt/tags/tag1397.xml" ContentType="application/vnd.openxmlformats-officedocument.presentationml.tags+xml"/>
  <Override PartName="/ppt/tags/tag1398.xml" ContentType="application/vnd.openxmlformats-officedocument.presentationml.tags+xml"/>
  <Override PartName="/ppt/tags/tag1399.xml" ContentType="application/vnd.openxmlformats-officedocument.presentationml.tags+xml"/>
  <Override PartName="/ppt/tags/tag1400.xml" ContentType="application/vnd.openxmlformats-officedocument.presentationml.tags+xml"/>
  <Override PartName="/ppt/tags/tag1401.xml" ContentType="application/vnd.openxmlformats-officedocument.presentationml.tags+xml"/>
  <Override PartName="/ppt/tags/tag1402.xml" ContentType="application/vnd.openxmlformats-officedocument.presentationml.tags+xml"/>
  <Override PartName="/ppt/tags/tag1403.xml" ContentType="application/vnd.openxmlformats-officedocument.presentationml.tags+xml"/>
  <Override PartName="/ppt/tags/tag1404.xml" ContentType="application/vnd.openxmlformats-officedocument.presentationml.tags+xml"/>
  <Override PartName="/ppt/tags/tag1405.xml" ContentType="application/vnd.openxmlformats-officedocument.presentationml.tags+xml"/>
  <Override PartName="/ppt/tags/tag1406.xml" ContentType="application/vnd.openxmlformats-officedocument.presentationml.tags+xml"/>
  <Override PartName="/ppt/tags/tag1407.xml" ContentType="application/vnd.openxmlformats-officedocument.presentationml.tags+xml"/>
  <Override PartName="/ppt/tags/tag1408.xml" ContentType="application/vnd.openxmlformats-officedocument.presentationml.tags+xml"/>
  <Override PartName="/ppt/tags/tag1409.xml" ContentType="application/vnd.openxmlformats-officedocument.presentationml.tags+xml"/>
  <Override PartName="/ppt/tags/tag1410.xml" ContentType="application/vnd.openxmlformats-officedocument.presentationml.tags+xml"/>
  <Override PartName="/ppt/tags/tag1411.xml" ContentType="application/vnd.openxmlformats-officedocument.presentationml.tags+xml"/>
  <Override PartName="/ppt/tags/tag1412.xml" ContentType="application/vnd.openxmlformats-officedocument.presentationml.tags+xml"/>
  <Override PartName="/ppt/tags/tag1413.xml" ContentType="application/vnd.openxmlformats-officedocument.presentationml.tags+xml"/>
  <Override PartName="/ppt/tags/tag1414.xml" ContentType="application/vnd.openxmlformats-officedocument.presentationml.tags+xml"/>
  <Override PartName="/ppt/tags/tag1415.xml" ContentType="application/vnd.openxmlformats-officedocument.presentationml.tags+xml"/>
  <Override PartName="/ppt/tags/tag1416.xml" ContentType="application/vnd.openxmlformats-officedocument.presentationml.tags+xml"/>
  <Override PartName="/ppt/tags/tag1417.xml" ContentType="application/vnd.openxmlformats-officedocument.presentationml.tags+xml"/>
  <Override PartName="/ppt/tags/tag1418.xml" ContentType="application/vnd.openxmlformats-officedocument.presentationml.tags+xml"/>
  <Override PartName="/ppt/tags/tag1419.xml" ContentType="application/vnd.openxmlformats-officedocument.presentationml.tags+xml"/>
  <Override PartName="/ppt/charts/chart6.xml" ContentType="application/vnd.openxmlformats-officedocument.drawingml.chart+xml"/>
  <Override PartName="/ppt/tags/tag1420.xml" ContentType="application/vnd.openxmlformats-officedocument.presentationml.tags+xml"/>
  <Override PartName="/ppt/tags/tag1421.xml" ContentType="application/vnd.openxmlformats-officedocument.presentationml.tags+xml"/>
  <Override PartName="/ppt/tags/tag1422.xml" ContentType="application/vnd.openxmlformats-officedocument.presentationml.tags+xml"/>
  <Override PartName="/ppt/tags/tag1423.xml" ContentType="application/vnd.openxmlformats-officedocument.presentationml.tags+xml"/>
  <Override PartName="/ppt/tags/tag1424.xml" ContentType="application/vnd.openxmlformats-officedocument.presentationml.tags+xml"/>
  <Override PartName="/ppt/tags/tag1425.xml" ContentType="application/vnd.openxmlformats-officedocument.presentationml.tags+xml"/>
  <Override PartName="/ppt/tags/tag1426.xml" ContentType="application/vnd.openxmlformats-officedocument.presentationml.tags+xml"/>
  <Override PartName="/ppt/tags/tag1427.xml" ContentType="application/vnd.openxmlformats-officedocument.presentationml.tags+xml"/>
  <Override PartName="/ppt/tags/tag1428.xml" ContentType="application/vnd.openxmlformats-officedocument.presentationml.tags+xml"/>
  <Override PartName="/ppt/tags/tag1429.xml" ContentType="application/vnd.openxmlformats-officedocument.presentationml.tags+xml"/>
  <Override PartName="/ppt/tags/tag1430.xml" ContentType="application/vnd.openxmlformats-officedocument.presentationml.tags+xml"/>
  <Override PartName="/ppt/tags/tag1431.xml" ContentType="application/vnd.openxmlformats-officedocument.presentationml.tags+xml"/>
  <Override PartName="/ppt/tags/tag1432.xml" ContentType="application/vnd.openxmlformats-officedocument.presentationml.tags+xml"/>
  <Override PartName="/ppt/tags/tag1433.xml" ContentType="application/vnd.openxmlformats-officedocument.presentationml.tags+xml"/>
  <Override PartName="/ppt/tags/tag1434.xml" ContentType="application/vnd.openxmlformats-officedocument.presentationml.tags+xml"/>
  <Override PartName="/ppt/tags/tag1435.xml" ContentType="application/vnd.openxmlformats-officedocument.presentationml.tags+xml"/>
  <Override PartName="/ppt/tags/tag1436.xml" ContentType="application/vnd.openxmlformats-officedocument.presentationml.tags+xml"/>
  <Override PartName="/ppt/tags/tag1437.xml" ContentType="application/vnd.openxmlformats-officedocument.presentationml.tags+xml"/>
  <Override PartName="/ppt/tags/tag1438.xml" ContentType="application/vnd.openxmlformats-officedocument.presentationml.tags+xml"/>
  <Override PartName="/ppt/tags/tag1439.xml" ContentType="application/vnd.openxmlformats-officedocument.presentationml.tags+xml"/>
  <Override PartName="/ppt/tags/tag1440.xml" ContentType="application/vnd.openxmlformats-officedocument.presentationml.tags+xml"/>
  <Override PartName="/ppt/tags/tag1441.xml" ContentType="application/vnd.openxmlformats-officedocument.presentationml.tags+xml"/>
  <Override PartName="/ppt/tags/tag1442.xml" ContentType="application/vnd.openxmlformats-officedocument.presentationml.tags+xml"/>
  <Override PartName="/ppt/tags/tag1443.xml" ContentType="application/vnd.openxmlformats-officedocument.presentationml.tags+xml"/>
  <Override PartName="/ppt/tags/tag1444.xml" ContentType="application/vnd.openxmlformats-officedocument.presentationml.tags+xml"/>
  <Override PartName="/ppt/tags/tag1445.xml" ContentType="application/vnd.openxmlformats-officedocument.presentationml.tags+xml"/>
  <Override PartName="/ppt/tags/tag1446.xml" ContentType="application/vnd.openxmlformats-officedocument.presentationml.tags+xml"/>
  <Override PartName="/ppt/tags/tag1447.xml" ContentType="application/vnd.openxmlformats-officedocument.presentationml.tags+xml"/>
  <Override PartName="/ppt/tags/tag1448.xml" ContentType="application/vnd.openxmlformats-officedocument.presentationml.tags+xml"/>
  <Override PartName="/ppt/tags/tag1449.xml" ContentType="application/vnd.openxmlformats-officedocument.presentationml.tags+xml"/>
  <Override PartName="/ppt/tags/tag1450.xml" ContentType="application/vnd.openxmlformats-officedocument.presentationml.tags+xml"/>
  <Override PartName="/ppt/tags/tag1451.xml" ContentType="application/vnd.openxmlformats-officedocument.presentationml.tags+xml"/>
  <Override PartName="/ppt/tags/tag1452.xml" ContentType="application/vnd.openxmlformats-officedocument.presentationml.tags+xml"/>
  <Override PartName="/ppt/tags/tag1453.xml" ContentType="application/vnd.openxmlformats-officedocument.presentationml.tags+xml"/>
  <Override PartName="/ppt/tags/tag1454.xml" ContentType="application/vnd.openxmlformats-officedocument.presentationml.tags+xml"/>
  <Override PartName="/ppt/tags/tag1455.xml" ContentType="application/vnd.openxmlformats-officedocument.presentationml.tags+xml"/>
  <Override PartName="/ppt/tags/tag1456.xml" ContentType="application/vnd.openxmlformats-officedocument.presentationml.tags+xml"/>
  <Override PartName="/ppt/tags/tag1457.xml" ContentType="application/vnd.openxmlformats-officedocument.presentationml.tags+xml"/>
  <Override PartName="/ppt/tags/tag1458.xml" ContentType="application/vnd.openxmlformats-officedocument.presentationml.tags+xml"/>
  <Override PartName="/ppt/tags/tag1459.xml" ContentType="application/vnd.openxmlformats-officedocument.presentationml.tags+xml"/>
  <Override PartName="/ppt/tags/tag1460.xml" ContentType="application/vnd.openxmlformats-officedocument.presentationml.tags+xml"/>
  <Override PartName="/ppt/tags/tag1461.xml" ContentType="application/vnd.openxmlformats-officedocument.presentationml.tags+xml"/>
  <Override PartName="/ppt/tags/tag1462.xml" ContentType="application/vnd.openxmlformats-officedocument.presentationml.tags+xml"/>
  <Override PartName="/ppt/notesSlides/notesSlide11.xml" ContentType="application/vnd.openxmlformats-officedocument.presentationml.notesSlide+xml"/>
  <Override PartName="/ppt/tags/tag1463.xml" ContentType="application/vnd.openxmlformats-officedocument.presentationml.tags+xml"/>
  <Override PartName="/ppt/tags/tag1464.xml" ContentType="application/vnd.openxmlformats-officedocument.presentationml.tags+xml"/>
  <Override PartName="/ppt/tags/tag1465.xml" ContentType="application/vnd.openxmlformats-officedocument.presentationml.tags+xml"/>
  <Override PartName="/ppt/tags/tag1466.xml" ContentType="application/vnd.openxmlformats-officedocument.presentationml.tags+xml"/>
  <Override PartName="/ppt/tags/tag1467.xml" ContentType="application/vnd.openxmlformats-officedocument.presentationml.tags+xml"/>
  <Override PartName="/ppt/tags/tag1468.xml" ContentType="application/vnd.openxmlformats-officedocument.presentationml.tags+xml"/>
  <Override PartName="/ppt/tags/tag1469.xml" ContentType="application/vnd.openxmlformats-officedocument.presentationml.tags+xml"/>
  <Override PartName="/ppt/tags/tag1470.xml" ContentType="application/vnd.openxmlformats-officedocument.presentationml.tags+xml"/>
  <Override PartName="/ppt/tags/tag1471.xml" ContentType="application/vnd.openxmlformats-officedocument.presentationml.tags+xml"/>
  <Override PartName="/ppt/tags/tag1472.xml" ContentType="application/vnd.openxmlformats-officedocument.presentationml.tags+xml"/>
  <Override PartName="/ppt/tags/tag1473.xml" ContentType="application/vnd.openxmlformats-officedocument.presentationml.tags+xml"/>
  <Override PartName="/ppt/tags/tag1474.xml" ContentType="application/vnd.openxmlformats-officedocument.presentationml.tags+xml"/>
  <Override PartName="/ppt/tags/tag1475.xml" ContentType="application/vnd.openxmlformats-officedocument.presentationml.tags+xml"/>
  <Override PartName="/ppt/tags/tag1476.xml" ContentType="application/vnd.openxmlformats-officedocument.presentationml.tags+xml"/>
  <Override PartName="/ppt/tags/tag1477.xml" ContentType="application/vnd.openxmlformats-officedocument.presentationml.tags+xml"/>
  <Override PartName="/ppt/tags/tag1478.xml" ContentType="application/vnd.openxmlformats-officedocument.presentationml.tags+xml"/>
  <Override PartName="/ppt/tags/tag1479.xml" ContentType="application/vnd.openxmlformats-officedocument.presentationml.tags+xml"/>
  <Override PartName="/ppt/tags/tag1480.xml" ContentType="application/vnd.openxmlformats-officedocument.presentationml.tags+xml"/>
  <Override PartName="/ppt/tags/tag1481.xml" ContentType="application/vnd.openxmlformats-officedocument.presentationml.tags+xml"/>
  <Override PartName="/ppt/tags/tag1482.xml" ContentType="application/vnd.openxmlformats-officedocument.presentationml.tags+xml"/>
  <Override PartName="/ppt/tags/tag1483.xml" ContentType="application/vnd.openxmlformats-officedocument.presentationml.tags+xml"/>
  <Override PartName="/ppt/tags/tag1484.xml" ContentType="application/vnd.openxmlformats-officedocument.presentationml.tags+xml"/>
  <Override PartName="/ppt/tags/tag1485.xml" ContentType="application/vnd.openxmlformats-officedocument.presentationml.tags+xml"/>
  <Override PartName="/ppt/tags/tag1486.xml" ContentType="application/vnd.openxmlformats-officedocument.presentationml.tags+xml"/>
  <Override PartName="/ppt/tags/tag1487.xml" ContentType="application/vnd.openxmlformats-officedocument.presentationml.tags+xml"/>
  <Override PartName="/ppt/tags/tag1488.xml" ContentType="application/vnd.openxmlformats-officedocument.presentationml.tags+xml"/>
  <Override PartName="/ppt/tags/tag1489.xml" ContentType="application/vnd.openxmlformats-officedocument.presentationml.tags+xml"/>
  <Override PartName="/ppt/tags/tag1490.xml" ContentType="application/vnd.openxmlformats-officedocument.presentationml.tags+xml"/>
  <Override PartName="/ppt/tags/tag1491.xml" ContentType="application/vnd.openxmlformats-officedocument.presentationml.tags+xml"/>
  <Override PartName="/ppt/tags/tag1492.xml" ContentType="application/vnd.openxmlformats-officedocument.presentationml.tags+xml"/>
  <Override PartName="/ppt/tags/tag1493.xml" ContentType="application/vnd.openxmlformats-officedocument.presentationml.tags+xml"/>
  <Override PartName="/ppt/tags/tag1494.xml" ContentType="application/vnd.openxmlformats-officedocument.presentationml.tags+xml"/>
  <Override PartName="/ppt/tags/tag1495.xml" ContentType="application/vnd.openxmlformats-officedocument.presentationml.tags+xml"/>
  <Override PartName="/ppt/tags/tag1496.xml" ContentType="application/vnd.openxmlformats-officedocument.presentationml.tags+xml"/>
  <Override PartName="/ppt/tags/tag1497.xml" ContentType="application/vnd.openxmlformats-officedocument.presentationml.tags+xml"/>
  <Override PartName="/ppt/tags/tag1498.xml" ContentType="application/vnd.openxmlformats-officedocument.presentationml.tags+xml"/>
  <Override PartName="/ppt/tags/tag1499.xml" ContentType="application/vnd.openxmlformats-officedocument.presentationml.tags+xml"/>
  <Override PartName="/ppt/tags/tag1500.xml" ContentType="application/vnd.openxmlformats-officedocument.presentationml.tags+xml"/>
  <Override PartName="/ppt/tags/tag1501.xml" ContentType="application/vnd.openxmlformats-officedocument.presentationml.tags+xml"/>
  <Override PartName="/ppt/tags/tag1502.xml" ContentType="application/vnd.openxmlformats-officedocument.presentationml.tags+xml"/>
  <Override PartName="/ppt/tags/tag1503.xml" ContentType="application/vnd.openxmlformats-officedocument.presentationml.tags+xml"/>
  <Override PartName="/ppt/tags/tag1504.xml" ContentType="application/vnd.openxmlformats-officedocument.presentationml.tags+xml"/>
  <Override PartName="/ppt/tags/tag1505.xml" ContentType="application/vnd.openxmlformats-officedocument.presentationml.tags+xml"/>
  <Override PartName="/ppt/tags/tag1506.xml" ContentType="application/vnd.openxmlformats-officedocument.presentationml.tags+xml"/>
  <Override PartName="/ppt/tags/tag1507.xml" ContentType="application/vnd.openxmlformats-officedocument.presentationml.tags+xml"/>
  <Override PartName="/ppt/tags/tag1508.xml" ContentType="application/vnd.openxmlformats-officedocument.presentationml.tags+xml"/>
  <Override PartName="/ppt/tags/tag1509.xml" ContentType="application/vnd.openxmlformats-officedocument.presentationml.tags+xml"/>
  <Override PartName="/ppt/tags/tag1510.xml" ContentType="application/vnd.openxmlformats-officedocument.presentationml.tags+xml"/>
  <Override PartName="/ppt/tags/tag1511.xml" ContentType="application/vnd.openxmlformats-officedocument.presentationml.tags+xml"/>
  <Override PartName="/ppt/tags/tag1512.xml" ContentType="application/vnd.openxmlformats-officedocument.presentationml.tags+xml"/>
  <Override PartName="/ppt/tags/tag1513.xml" ContentType="application/vnd.openxmlformats-officedocument.presentationml.tags+xml"/>
  <Override PartName="/ppt/tags/tag1514.xml" ContentType="application/vnd.openxmlformats-officedocument.presentationml.tags+xml"/>
  <Override PartName="/ppt/tags/tag1515.xml" ContentType="application/vnd.openxmlformats-officedocument.presentationml.tags+xml"/>
  <Override PartName="/ppt/tags/tag1516.xml" ContentType="application/vnd.openxmlformats-officedocument.presentationml.tags+xml"/>
  <Override PartName="/ppt/tags/tag1517.xml" ContentType="application/vnd.openxmlformats-officedocument.presentationml.tags+xml"/>
  <Override PartName="/ppt/tags/tag1518.xml" ContentType="application/vnd.openxmlformats-officedocument.presentationml.tags+xml"/>
  <Override PartName="/ppt/tags/tag1519.xml" ContentType="application/vnd.openxmlformats-officedocument.presentationml.tags+xml"/>
  <Override PartName="/ppt/tags/tag1520.xml" ContentType="application/vnd.openxmlformats-officedocument.presentationml.tags+xml"/>
  <Override PartName="/ppt/tags/tag1521.xml" ContentType="application/vnd.openxmlformats-officedocument.presentationml.tags+xml"/>
  <Override PartName="/ppt/tags/tag1522.xml" ContentType="application/vnd.openxmlformats-officedocument.presentationml.tags+xml"/>
  <Override PartName="/ppt/tags/tag1523.xml" ContentType="application/vnd.openxmlformats-officedocument.presentationml.tags+xml"/>
  <Override PartName="/ppt/notesSlides/notesSlide12.xml" ContentType="application/vnd.openxmlformats-officedocument.presentationml.notesSlide+xml"/>
  <Override PartName="/ppt/charts/chart7.xml" ContentType="application/vnd.openxmlformats-officedocument.drawingml.chart+xml"/>
  <Override PartName="/ppt/tags/tag1524.xml" ContentType="application/vnd.openxmlformats-officedocument.presentationml.tags+xml"/>
  <Override PartName="/ppt/tags/tag1525.xml" ContentType="application/vnd.openxmlformats-officedocument.presentationml.tags+xml"/>
  <Override PartName="/ppt/tags/tag1526.xml" ContentType="application/vnd.openxmlformats-officedocument.presentationml.tags+xml"/>
  <Override PartName="/ppt/tags/tag1527.xml" ContentType="application/vnd.openxmlformats-officedocument.presentationml.tags+xml"/>
  <Override PartName="/ppt/tags/tag1528.xml" ContentType="application/vnd.openxmlformats-officedocument.presentationml.tags+xml"/>
  <Override PartName="/ppt/tags/tag1529.xml" ContentType="application/vnd.openxmlformats-officedocument.presentationml.tags+xml"/>
  <Override PartName="/ppt/tags/tag1530.xml" ContentType="application/vnd.openxmlformats-officedocument.presentationml.tags+xml"/>
  <Override PartName="/ppt/tags/tag1531.xml" ContentType="application/vnd.openxmlformats-officedocument.presentationml.tags+xml"/>
  <Override PartName="/ppt/tags/tag1532.xml" ContentType="application/vnd.openxmlformats-officedocument.presentationml.tags+xml"/>
  <Override PartName="/ppt/tags/tag1533.xml" ContentType="application/vnd.openxmlformats-officedocument.presentationml.tags+xml"/>
  <Override PartName="/ppt/tags/tag1534.xml" ContentType="application/vnd.openxmlformats-officedocument.presentationml.tags+xml"/>
  <Override PartName="/ppt/tags/tag1535.xml" ContentType="application/vnd.openxmlformats-officedocument.presentationml.tags+xml"/>
  <Override PartName="/ppt/tags/tag1536.xml" ContentType="application/vnd.openxmlformats-officedocument.presentationml.tags+xml"/>
  <Override PartName="/ppt/tags/tag1537.xml" ContentType="application/vnd.openxmlformats-officedocument.presentationml.tags+xml"/>
  <Override PartName="/ppt/tags/tag1538.xml" ContentType="application/vnd.openxmlformats-officedocument.presentationml.tags+xml"/>
  <Override PartName="/ppt/tags/tag1539.xml" ContentType="application/vnd.openxmlformats-officedocument.presentationml.tags+xml"/>
  <Override PartName="/ppt/tags/tag1540.xml" ContentType="application/vnd.openxmlformats-officedocument.presentationml.tags+xml"/>
  <Override PartName="/ppt/tags/tag1541.xml" ContentType="application/vnd.openxmlformats-officedocument.presentationml.tags+xml"/>
  <Override PartName="/ppt/tags/tag1542.xml" ContentType="application/vnd.openxmlformats-officedocument.presentationml.tags+xml"/>
  <Override PartName="/ppt/tags/tag1543.xml" ContentType="application/vnd.openxmlformats-officedocument.presentationml.tags+xml"/>
  <Override PartName="/ppt/tags/tag1544.xml" ContentType="application/vnd.openxmlformats-officedocument.presentationml.tags+xml"/>
  <Override PartName="/ppt/tags/tag1545.xml" ContentType="application/vnd.openxmlformats-officedocument.presentationml.tags+xml"/>
  <Override PartName="/ppt/tags/tag1546.xml" ContentType="application/vnd.openxmlformats-officedocument.presentationml.tags+xml"/>
  <Override PartName="/ppt/tags/tag1547.xml" ContentType="application/vnd.openxmlformats-officedocument.presentationml.tags+xml"/>
  <Override PartName="/ppt/tags/tag1548.xml" ContentType="application/vnd.openxmlformats-officedocument.presentationml.tags+xml"/>
  <Override PartName="/ppt/tags/tag1549.xml" ContentType="application/vnd.openxmlformats-officedocument.presentationml.tags+xml"/>
  <Override PartName="/ppt/tags/tag1550.xml" ContentType="application/vnd.openxmlformats-officedocument.presentationml.tags+xml"/>
  <Override PartName="/ppt/tags/tag1551.xml" ContentType="application/vnd.openxmlformats-officedocument.presentationml.tags+xml"/>
  <Override PartName="/ppt/tags/tag1552.xml" ContentType="application/vnd.openxmlformats-officedocument.presentationml.tags+xml"/>
  <Override PartName="/ppt/tags/tag1553.xml" ContentType="application/vnd.openxmlformats-officedocument.presentationml.tags+xml"/>
  <Override PartName="/ppt/tags/tag1554.xml" ContentType="application/vnd.openxmlformats-officedocument.presentationml.tags+xml"/>
  <Override PartName="/ppt/tags/tag1555.xml" ContentType="application/vnd.openxmlformats-officedocument.presentationml.tags+xml"/>
  <Override PartName="/ppt/tags/tag1556.xml" ContentType="application/vnd.openxmlformats-officedocument.presentationml.tags+xml"/>
  <Override PartName="/ppt/tags/tag1557.xml" ContentType="application/vnd.openxmlformats-officedocument.presentationml.tags+xml"/>
  <Override PartName="/ppt/tags/tag1558.xml" ContentType="application/vnd.openxmlformats-officedocument.presentationml.tags+xml"/>
  <Override PartName="/ppt/tags/tag1559.xml" ContentType="application/vnd.openxmlformats-officedocument.presentationml.tags+xml"/>
  <Override PartName="/ppt/tags/tag1560.xml" ContentType="application/vnd.openxmlformats-officedocument.presentationml.tags+xml"/>
  <Override PartName="/ppt/tags/tag1561.xml" ContentType="application/vnd.openxmlformats-officedocument.presentationml.tags+xml"/>
  <Override PartName="/ppt/tags/tag1562.xml" ContentType="application/vnd.openxmlformats-officedocument.presentationml.tags+xml"/>
  <Override PartName="/ppt/tags/tag1563.xml" ContentType="application/vnd.openxmlformats-officedocument.presentationml.tags+xml"/>
  <Override PartName="/ppt/tags/tag1564.xml" ContentType="application/vnd.openxmlformats-officedocument.presentationml.tags+xml"/>
  <Override PartName="/ppt/notesSlides/notesSlide13.xml" ContentType="application/vnd.openxmlformats-officedocument.presentationml.notesSlide+xml"/>
  <Override PartName="/ppt/tags/tag1565.xml" ContentType="application/vnd.openxmlformats-officedocument.presentationml.tags+xml"/>
  <Override PartName="/ppt/tags/tag1566.xml" ContentType="application/vnd.openxmlformats-officedocument.presentationml.tags+xml"/>
  <Override PartName="/ppt/tags/tag1567.xml" ContentType="application/vnd.openxmlformats-officedocument.presentationml.tags+xml"/>
  <Override PartName="/ppt/tags/tag1568.xml" ContentType="application/vnd.openxmlformats-officedocument.presentationml.tags+xml"/>
  <Override PartName="/ppt/tags/tag1569.xml" ContentType="application/vnd.openxmlformats-officedocument.presentationml.tags+xml"/>
  <Override PartName="/ppt/tags/tag1570.xml" ContentType="application/vnd.openxmlformats-officedocument.presentationml.tags+xml"/>
  <Override PartName="/ppt/tags/tag1571.xml" ContentType="application/vnd.openxmlformats-officedocument.presentationml.tags+xml"/>
  <Override PartName="/ppt/tags/tag1572.xml" ContentType="application/vnd.openxmlformats-officedocument.presentationml.tags+xml"/>
  <Override PartName="/ppt/tags/tag1573.xml" ContentType="application/vnd.openxmlformats-officedocument.presentationml.tags+xml"/>
  <Override PartName="/ppt/tags/tag1574.xml" ContentType="application/vnd.openxmlformats-officedocument.presentationml.tags+xml"/>
  <Override PartName="/ppt/tags/tag1575.xml" ContentType="application/vnd.openxmlformats-officedocument.presentationml.tags+xml"/>
  <Override PartName="/ppt/tags/tag1576.xml" ContentType="application/vnd.openxmlformats-officedocument.presentationml.tags+xml"/>
  <Override PartName="/ppt/tags/tag1577.xml" ContentType="application/vnd.openxmlformats-officedocument.presentationml.tags+xml"/>
  <Override PartName="/ppt/tags/tag1578.xml" ContentType="application/vnd.openxmlformats-officedocument.presentationml.tags+xml"/>
  <Override PartName="/ppt/tags/tag1579.xml" ContentType="application/vnd.openxmlformats-officedocument.presentationml.tags+xml"/>
  <Override PartName="/ppt/tags/tag1580.xml" ContentType="application/vnd.openxmlformats-officedocument.presentationml.tags+xml"/>
  <Override PartName="/ppt/tags/tag1581.xml" ContentType="application/vnd.openxmlformats-officedocument.presentationml.tags+xml"/>
  <Override PartName="/ppt/tags/tag1582.xml" ContentType="application/vnd.openxmlformats-officedocument.presentationml.tags+xml"/>
  <Override PartName="/ppt/tags/tag1583.xml" ContentType="application/vnd.openxmlformats-officedocument.presentationml.tags+xml"/>
  <Override PartName="/ppt/tags/tag1584.xml" ContentType="application/vnd.openxmlformats-officedocument.presentationml.tags+xml"/>
  <Override PartName="/ppt/tags/tag1585.xml" ContentType="application/vnd.openxmlformats-officedocument.presentationml.tags+xml"/>
  <Override PartName="/ppt/tags/tag1586.xml" ContentType="application/vnd.openxmlformats-officedocument.presentationml.tags+xml"/>
  <Override PartName="/ppt/tags/tag1587.xml" ContentType="application/vnd.openxmlformats-officedocument.presentationml.tags+xml"/>
  <Override PartName="/ppt/tags/tag1588.xml" ContentType="application/vnd.openxmlformats-officedocument.presentationml.tags+xml"/>
  <Override PartName="/ppt/tags/tag1589.xml" ContentType="application/vnd.openxmlformats-officedocument.presentationml.tags+xml"/>
  <Override PartName="/ppt/tags/tag1590.xml" ContentType="application/vnd.openxmlformats-officedocument.presentationml.tags+xml"/>
  <Override PartName="/ppt/tags/tag1591.xml" ContentType="application/vnd.openxmlformats-officedocument.presentationml.tags+xml"/>
  <Override PartName="/ppt/tags/tag1592.xml" ContentType="application/vnd.openxmlformats-officedocument.presentationml.tags+xml"/>
  <Override PartName="/ppt/tags/tag1593.xml" ContentType="application/vnd.openxmlformats-officedocument.presentationml.tags+xml"/>
  <Override PartName="/ppt/tags/tag1594.xml" ContentType="application/vnd.openxmlformats-officedocument.presentationml.tags+xml"/>
  <Override PartName="/ppt/tags/tag1595.xml" ContentType="application/vnd.openxmlformats-officedocument.presentationml.tags+xml"/>
  <Override PartName="/ppt/tags/tag1596.xml" ContentType="application/vnd.openxmlformats-officedocument.presentationml.tags+xml"/>
  <Override PartName="/ppt/tags/tag1597.xml" ContentType="application/vnd.openxmlformats-officedocument.presentationml.tags+xml"/>
  <Override PartName="/ppt/tags/tag1598.xml" ContentType="application/vnd.openxmlformats-officedocument.presentationml.tags+xml"/>
  <Override PartName="/ppt/tags/tag1599.xml" ContentType="application/vnd.openxmlformats-officedocument.presentationml.tags+xml"/>
  <Override PartName="/ppt/tags/tag1600.xml" ContentType="application/vnd.openxmlformats-officedocument.presentationml.tags+xml"/>
  <Override PartName="/ppt/tags/tag1601.xml" ContentType="application/vnd.openxmlformats-officedocument.presentationml.tags+xml"/>
  <Override PartName="/ppt/tags/tag1602.xml" ContentType="application/vnd.openxmlformats-officedocument.presentationml.tags+xml"/>
  <Override PartName="/ppt/tags/tag1603.xml" ContentType="application/vnd.openxmlformats-officedocument.presentationml.tags+xml"/>
  <Override PartName="/ppt/tags/tag1604.xml" ContentType="application/vnd.openxmlformats-officedocument.presentationml.tags+xml"/>
  <Override PartName="/ppt/tags/tag1605.xml" ContentType="application/vnd.openxmlformats-officedocument.presentationml.tags+xml"/>
  <Override PartName="/ppt/tags/tag1606.xml" ContentType="application/vnd.openxmlformats-officedocument.presentationml.tags+xml"/>
  <Override PartName="/ppt/tags/tag1607.xml" ContentType="application/vnd.openxmlformats-officedocument.presentationml.tags+xml"/>
  <Override PartName="/ppt/tags/tag1608.xml" ContentType="application/vnd.openxmlformats-officedocument.presentationml.tags+xml"/>
  <Override PartName="/ppt/tags/tag1609.xml" ContentType="application/vnd.openxmlformats-officedocument.presentationml.tags+xml"/>
  <Override PartName="/ppt/tags/tag1610.xml" ContentType="application/vnd.openxmlformats-officedocument.presentationml.tags+xml"/>
  <Override PartName="/ppt/tags/tag1611.xml" ContentType="application/vnd.openxmlformats-officedocument.presentationml.tags+xml"/>
  <Override PartName="/ppt/tags/tag1612.xml" ContentType="application/vnd.openxmlformats-officedocument.presentationml.tags+xml"/>
  <Override PartName="/ppt/tags/tag1613.xml" ContentType="application/vnd.openxmlformats-officedocument.presentationml.tags+xml"/>
  <Override PartName="/ppt/tags/tag1614.xml" ContentType="application/vnd.openxmlformats-officedocument.presentationml.tags+xml"/>
  <Override PartName="/ppt/tags/tag1615.xml" ContentType="application/vnd.openxmlformats-officedocument.presentationml.tags+xml"/>
  <Override PartName="/ppt/tags/tag1616.xml" ContentType="application/vnd.openxmlformats-officedocument.presentationml.tags+xml"/>
  <Override PartName="/ppt/tags/tag1617.xml" ContentType="application/vnd.openxmlformats-officedocument.presentationml.tags+xml"/>
  <Override PartName="/ppt/tags/tag1618.xml" ContentType="application/vnd.openxmlformats-officedocument.presentationml.tags+xml"/>
  <Override PartName="/ppt/tags/tag1619.xml" ContentType="application/vnd.openxmlformats-officedocument.presentationml.tags+xml"/>
  <Override PartName="/ppt/tags/tag1620.xml" ContentType="application/vnd.openxmlformats-officedocument.presentationml.tags+xml"/>
  <Override PartName="/ppt/tags/tag1621.xml" ContentType="application/vnd.openxmlformats-officedocument.presentationml.tags+xml"/>
  <Override PartName="/ppt/tags/tag1622.xml" ContentType="application/vnd.openxmlformats-officedocument.presentationml.tags+xml"/>
  <Override PartName="/ppt/tags/tag1623.xml" ContentType="application/vnd.openxmlformats-officedocument.presentationml.tags+xml"/>
  <Override PartName="/ppt/tags/tag1624.xml" ContentType="application/vnd.openxmlformats-officedocument.presentationml.tags+xml"/>
  <Override PartName="/ppt/charts/chart8.xml" ContentType="application/vnd.openxmlformats-officedocument.drawingml.chart+xml"/>
  <Override PartName="/ppt/tags/tag1625.xml" ContentType="application/vnd.openxmlformats-officedocument.presentationml.tags+xml"/>
  <Override PartName="/ppt/tags/tag1626.xml" ContentType="application/vnd.openxmlformats-officedocument.presentationml.tags+xml"/>
  <Override PartName="/ppt/tags/tag1627.xml" ContentType="application/vnd.openxmlformats-officedocument.presentationml.tags+xml"/>
  <Override PartName="/ppt/tags/tag1628.xml" ContentType="application/vnd.openxmlformats-officedocument.presentationml.tags+xml"/>
  <Override PartName="/ppt/tags/tag1629.xml" ContentType="application/vnd.openxmlformats-officedocument.presentationml.tags+xml"/>
  <Override PartName="/ppt/tags/tag1630.xml" ContentType="application/vnd.openxmlformats-officedocument.presentationml.tags+xml"/>
  <Override PartName="/ppt/tags/tag1631.xml" ContentType="application/vnd.openxmlformats-officedocument.presentationml.tags+xml"/>
  <Override PartName="/ppt/tags/tag1632.xml" ContentType="application/vnd.openxmlformats-officedocument.presentationml.tags+xml"/>
  <Override PartName="/ppt/tags/tag1633.xml" ContentType="application/vnd.openxmlformats-officedocument.presentationml.tags+xml"/>
  <Override PartName="/ppt/tags/tag1634.xml" ContentType="application/vnd.openxmlformats-officedocument.presentationml.tags+xml"/>
  <Override PartName="/ppt/tags/tag1635.xml" ContentType="application/vnd.openxmlformats-officedocument.presentationml.tags+xml"/>
  <Override PartName="/ppt/tags/tag1636.xml" ContentType="application/vnd.openxmlformats-officedocument.presentationml.tags+xml"/>
  <Override PartName="/ppt/tags/tag1637.xml" ContentType="application/vnd.openxmlformats-officedocument.presentationml.tags+xml"/>
  <Override PartName="/ppt/tags/tag1638.xml" ContentType="application/vnd.openxmlformats-officedocument.presentationml.tags+xml"/>
  <Override PartName="/ppt/tags/tag1639.xml" ContentType="application/vnd.openxmlformats-officedocument.presentationml.tags+xml"/>
  <Override PartName="/ppt/tags/tag1640.xml" ContentType="application/vnd.openxmlformats-officedocument.presentationml.tags+xml"/>
  <Override PartName="/ppt/tags/tag1641.xml" ContentType="application/vnd.openxmlformats-officedocument.presentationml.tags+xml"/>
  <Override PartName="/ppt/tags/tag1642.xml" ContentType="application/vnd.openxmlformats-officedocument.presentationml.tags+xml"/>
  <Override PartName="/ppt/tags/tag1643.xml" ContentType="application/vnd.openxmlformats-officedocument.presentationml.tags+xml"/>
  <Override PartName="/ppt/tags/tag1644.xml" ContentType="application/vnd.openxmlformats-officedocument.presentationml.tags+xml"/>
  <Override PartName="/ppt/tags/tag1645.xml" ContentType="application/vnd.openxmlformats-officedocument.presentationml.tags+xml"/>
  <Override PartName="/ppt/tags/tag1646.xml" ContentType="application/vnd.openxmlformats-officedocument.presentationml.tags+xml"/>
  <Override PartName="/ppt/tags/tag1647.xml" ContentType="application/vnd.openxmlformats-officedocument.presentationml.tags+xml"/>
  <Override PartName="/ppt/tags/tag1648.xml" ContentType="application/vnd.openxmlformats-officedocument.presentationml.tags+xml"/>
  <Override PartName="/ppt/tags/tag1649.xml" ContentType="application/vnd.openxmlformats-officedocument.presentationml.tags+xml"/>
  <Override PartName="/ppt/tags/tag1650.xml" ContentType="application/vnd.openxmlformats-officedocument.presentationml.tags+xml"/>
  <Override PartName="/ppt/tags/tag1651.xml" ContentType="application/vnd.openxmlformats-officedocument.presentationml.tags+xml"/>
  <Override PartName="/ppt/tags/tag1652.xml" ContentType="application/vnd.openxmlformats-officedocument.presentationml.tags+xml"/>
  <Override PartName="/ppt/tags/tag1653.xml" ContentType="application/vnd.openxmlformats-officedocument.presentationml.tags+xml"/>
  <Override PartName="/ppt/tags/tag1654.xml" ContentType="application/vnd.openxmlformats-officedocument.presentationml.tags+xml"/>
  <Override PartName="/ppt/tags/tag1655.xml" ContentType="application/vnd.openxmlformats-officedocument.presentationml.tags+xml"/>
  <Override PartName="/ppt/tags/tag1656.xml" ContentType="application/vnd.openxmlformats-officedocument.presentationml.tags+xml"/>
  <Override PartName="/ppt/tags/tag1657.xml" ContentType="application/vnd.openxmlformats-officedocument.presentationml.tags+xml"/>
  <Override PartName="/ppt/tags/tag1658.xml" ContentType="application/vnd.openxmlformats-officedocument.presentationml.tags+xml"/>
  <Override PartName="/ppt/tags/tag1659.xml" ContentType="application/vnd.openxmlformats-officedocument.presentationml.tags+xml"/>
  <Override PartName="/ppt/tags/tag1660.xml" ContentType="application/vnd.openxmlformats-officedocument.presentationml.tags+xml"/>
  <Override PartName="/ppt/tags/tag1661.xml" ContentType="application/vnd.openxmlformats-officedocument.presentationml.tags+xml"/>
  <Override PartName="/ppt/tags/tag1662.xml" ContentType="application/vnd.openxmlformats-officedocument.presentationml.tags+xml"/>
  <Override PartName="/ppt/tags/tag1663.xml" ContentType="application/vnd.openxmlformats-officedocument.presentationml.tags+xml"/>
  <Override PartName="/ppt/tags/tag1664.xml" ContentType="application/vnd.openxmlformats-officedocument.presentationml.tags+xml"/>
  <Override PartName="/ppt/notesSlides/notesSlide14.xml" ContentType="application/vnd.openxmlformats-officedocument.presentationml.notesSlide+xml"/>
  <Override PartName="/ppt/tags/tag1665.xml" ContentType="application/vnd.openxmlformats-officedocument.presentationml.tags+xml"/>
  <Override PartName="/ppt/tags/tag1666.xml" ContentType="application/vnd.openxmlformats-officedocument.presentationml.tags+xml"/>
  <Override PartName="/ppt/tags/tag1667.xml" ContentType="application/vnd.openxmlformats-officedocument.presentationml.tags+xml"/>
  <Override PartName="/ppt/tags/tag1668.xml" ContentType="application/vnd.openxmlformats-officedocument.presentationml.tags+xml"/>
  <Override PartName="/ppt/tags/tag1669.xml" ContentType="application/vnd.openxmlformats-officedocument.presentationml.tags+xml"/>
  <Override PartName="/ppt/tags/tag1670.xml" ContentType="application/vnd.openxmlformats-officedocument.presentationml.tags+xml"/>
  <Override PartName="/ppt/tags/tag1671.xml" ContentType="application/vnd.openxmlformats-officedocument.presentationml.tags+xml"/>
  <Override PartName="/ppt/tags/tag1672.xml" ContentType="application/vnd.openxmlformats-officedocument.presentationml.tags+xml"/>
  <Override PartName="/ppt/tags/tag1673.xml" ContentType="application/vnd.openxmlformats-officedocument.presentationml.tags+xml"/>
  <Override PartName="/ppt/tags/tag1674.xml" ContentType="application/vnd.openxmlformats-officedocument.presentationml.tags+xml"/>
  <Override PartName="/ppt/tags/tag1675.xml" ContentType="application/vnd.openxmlformats-officedocument.presentationml.tags+xml"/>
  <Override PartName="/ppt/tags/tag1676.xml" ContentType="application/vnd.openxmlformats-officedocument.presentationml.tags+xml"/>
  <Override PartName="/ppt/tags/tag1677.xml" ContentType="application/vnd.openxmlformats-officedocument.presentationml.tags+xml"/>
  <Override PartName="/ppt/tags/tag1678.xml" ContentType="application/vnd.openxmlformats-officedocument.presentationml.tags+xml"/>
  <Override PartName="/ppt/tags/tag1679.xml" ContentType="application/vnd.openxmlformats-officedocument.presentationml.tags+xml"/>
  <Override PartName="/ppt/tags/tag1680.xml" ContentType="application/vnd.openxmlformats-officedocument.presentationml.tags+xml"/>
  <Override PartName="/ppt/tags/tag1681.xml" ContentType="application/vnd.openxmlformats-officedocument.presentationml.tags+xml"/>
  <Override PartName="/ppt/tags/tag1682.xml" ContentType="application/vnd.openxmlformats-officedocument.presentationml.tags+xml"/>
  <Override PartName="/ppt/tags/tag1683.xml" ContentType="application/vnd.openxmlformats-officedocument.presentationml.tags+xml"/>
  <Override PartName="/ppt/tags/tag1684.xml" ContentType="application/vnd.openxmlformats-officedocument.presentationml.tags+xml"/>
  <Override PartName="/ppt/tags/tag1685.xml" ContentType="application/vnd.openxmlformats-officedocument.presentationml.tags+xml"/>
  <Override PartName="/ppt/tags/tag1686.xml" ContentType="application/vnd.openxmlformats-officedocument.presentationml.tags+xml"/>
  <Override PartName="/ppt/tags/tag1687.xml" ContentType="application/vnd.openxmlformats-officedocument.presentationml.tags+xml"/>
  <Override PartName="/ppt/tags/tag1688.xml" ContentType="application/vnd.openxmlformats-officedocument.presentationml.tags+xml"/>
  <Override PartName="/ppt/tags/tag1689.xml" ContentType="application/vnd.openxmlformats-officedocument.presentationml.tags+xml"/>
  <Override PartName="/ppt/tags/tag1690.xml" ContentType="application/vnd.openxmlformats-officedocument.presentationml.tags+xml"/>
  <Override PartName="/ppt/tags/tag1691.xml" ContentType="application/vnd.openxmlformats-officedocument.presentationml.tags+xml"/>
  <Override PartName="/ppt/tags/tag1692.xml" ContentType="application/vnd.openxmlformats-officedocument.presentationml.tags+xml"/>
  <Override PartName="/ppt/tags/tag1693.xml" ContentType="application/vnd.openxmlformats-officedocument.presentationml.tags+xml"/>
  <Override PartName="/ppt/tags/tag1694.xml" ContentType="application/vnd.openxmlformats-officedocument.presentationml.tags+xml"/>
  <Override PartName="/ppt/tags/tag1695.xml" ContentType="application/vnd.openxmlformats-officedocument.presentationml.tags+xml"/>
  <Override PartName="/ppt/tags/tag1696.xml" ContentType="application/vnd.openxmlformats-officedocument.presentationml.tags+xml"/>
  <Override PartName="/ppt/tags/tag1697.xml" ContentType="application/vnd.openxmlformats-officedocument.presentationml.tags+xml"/>
  <Override PartName="/ppt/tags/tag1698.xml" ContentType="application/vnd.openxmlformats-officedocument.presentationml.tags+xml"/>
  <Override PartName="/ppt/tags/tag1699.xml" ContentType="application/vnd.openxmlformats-officedocument.presentationml.tags+xml"/>
  <Override PartName="/ppt/tags/tag1700.xml" ContentType="application/vnd.openxmlformats-officedocument.presentationml.tags+xml"/>
  <Override PartName="/ppt/tags/tag1701.xml" ContentType="application/vnd.openxmlformats-officedocument.presentationml.tags+xml"/>
  <Override PartName="/ppt/tags/tag1702.xml" ContentType="application/vnd.openxmlformats-officedocument.presentationml.tags+xml"/>
  <Override PartName="/ppt/tags/tag1703.xml" ContentType="application/vnd.openxmlformats-officedocument.presentationml.tags+xml"/>
  <Override PartName="/ppt/tags/tag1704.xml" ContentType="application/vnd.openxmlformats-officedocument.presentationml.tags+xml"/>
  <Override PartName="/ppt/tags/tag1705.xml" ContentType="application/vnd.openxmlformats-officedocument.presentationml.tags+xml"/>
  <Override PartName="/ppt/tags/tag1706.xml" ContentType="application/vnd.openxmlformats-officedocument.presentationml.tags+xml"/>
  <Override PartName="/ppt/tags/tag1707.xml" ContentType="application/vnd.openxmlformats-officedocument.presentationml.tags+xml"/>
  <Override PartName="/ppt/tags/tag1708.xml" ContentType="application/vnd.openxmlformats-officedocument.presentationml.tags+xml"/>
  <Override PartName="/ppt/tags/tag1709.xml" ContentType="application/vnd.openxmlformats-officedocument.presentationml.tags+xml"/>
  <Override PartName="/ppt/tags/tag1710.xml" ContentType="application/vnd.openxmlformats-officedocument.presentationml.tags+xml"/>
  <Override PartName="/ppt/tags/tag1711.xml" ContentType="application/vnd.openxmlformats-officedocument.presentationml.tags+xml"/>
  <Override PartName="/ppt/tags/tag1712.xml" ContentType="application/vnd.openxmlformats-officedocument.presentationml.tags+xml"/>
  <Override PartName="/ppt/tags/tag1713.xml" ContentType="application/vnd.openxmlformats-officedocument.presentationml.tags+xml"/>
  <Override PartName="/ppt/tags/tag1714.xml" ContentType="application/vnd.openxmlformats-officedocument.presentationml.tags+xml"/>
  <Override PartName="/ppt/tags/tag1715.xml" ContentType="application/vnd.openxmlformats-officedocument.presentationml.tags+xml"/>
  <Override PartName="/ppt/tags/tag1716.xml" ContentType="application/vnd.openxmlformats-officedocument.presentationml.tags+xml"/>
  <Override PartName="/ppt/tags/tag1717.xml" ContentType="application/vnd.openxmlformats-officedocument.presentationml.tags+xml"/>
  <Override PartName="/ppt/tags/tag1718.xml" ContentType="application/vnd.openxmlformats-officedocument.presentationml.tags+xml"/>
  <Override PartName="/ppt/tags/tag1719.xml" ContentType="application/vnd.openxmlformats-officedocument.presentationml.tags+xml"/>
  <Override PartName="/ppt/tags/tag1720.xml" ContentType="application/vnd.openxmlformats-officedocument.presentationml.tags+xml"/>
  <Override PartName="/ppt/tags/tag1721.xml" ContentType="application/vnd.openxmlformats-officedocument.presentationml.tags+xml"/>
  <Override PartName="/ppt/charts/chart9.xml" ContentType="application/vnd.openxmlformats-officedocument.drawingml.chart+xml"/>
  <Override PartName="/ppt/tags/tag1722.xml" ContentType="application/vnd.openxmlformats-officedocument.presentationml.tags+xml"/>
  <Override PartName="/ppt/tags/tag1723.xml" ContentType="application/vnd.openxmlformats-officedocument.presentationml.tags+xml"/>
  <Override PartName="/ppt/tags/tag1724.xml" ContentType="application/vnd.openxmlformats-officedocument.presentationml.tags+xml"/>
  <Override PartName="/ppt/tags/tag1725.xml" ContentType="application/vnd.openxmlformats-officedocument.presentationml.tags+xml"/>
  <Override PartName="/ppt/tags/tag1726.xml" ContentType="application/vnd.openxmlformats-officedocument.presentationml.tags+xml"/>
  <Override PartName="/ppt/tags/tag1727.xml" ContentType="application/vnd.openxmlformats-officedocument.presentationml.tags+xml"/>
  <Override PartName="/ppt/tags/tag1728.xml" ContentType="application/vnd.openxmlformats-officedocument.presentationml.tags+xml"/>
  <Override PartName="/ppt/tags/tag1729.xml" ContentType="application/vnd.openxmlformats-officedocument.presentationml.tags+xml"/>
  <Override PartName="/ppt/tags/tag1730.xml" ContentType="application/vnd.openxmlformats-officedocument.presentationml.tags+xml"/>
  <Override PartName="/ppt/tags/tag1731.xml" ContentType="application/vnd.openxmlformats-officedocument.presentationml.tags+xml"/>
  <Override PartName="/ppt/tags/tag1732.xml" ContentType="application/vnd.openxmlformats-officedocument.presentationml.tags+xml"/>
  <Override PartName="/ppt/tags/tag1733.xml" ContentType="application/vnd.openxmlformats-officedocument.presentationml.tags+xml"/>
  <Override PartName="/ppt/tags/tag1734.xml" ContentType="application/vnd.openxmlformats-officedocument.presentationml.tags+xml"/>
  <Override PartName="/ppt/tags/tag1735.xml" ContentType="application/vnd.openxmlformats-officedocument.presentationml.tags+xml"/>
  <Override PartName="/ppt/tags/tag1736.xml" ContentType="application/vnd.openxmlformats-officedocument.presentationml.tags+xml"/>
  <Override PartName="/ppt/tags/tag1737.xml" ContentType="application/vnd.openxmlformats-officedocument.presentationml.tags+xml"/>
  <Override PartName="/ppt/tags/tag1738.xml" ContentType="application/vnd.openxmlformats-officedocument.presentationml.tags+xml"/>
  <Override PartName="/ppt/tags/tag1739.xml" ContentType="application/vnd.openxmlformats-officedocument.presentationml.tags+xml"/>
  <Override PartName="/ppt/tags/tag1740.xml" ContentType="application/vnd.openxmlformats-officedocument.presentationml.tags+xml"/>
  <Override PartName="/ppt/tags/tag1741.xml" ContentType="application/vnd.openxmlformats-officedocument.presentationml.tags+xml"/>
  <Override PartName="/ppt/tags/tag1742.xml" ContentType="application/vnd.openxmlformats-officedocument.presentationml.tags+xml"/>
  <Override PartName="/ppt/tags/tag1743.xml" ContentType="application/vnd.openxmlformats-officedocument.presentationml.tags+xml"/>
  <Override PartName="/ppt/tags/tag1744.xml" ContentType="application/vnd.openxmlformats-officedocument.presentationml.tags+xml"/>
  <Override PartName="/ppt/tags/tag1745.xml" ContentType="application/vnd.openxmlformats-officedocument.presentationml.tags+xml"/>
  <Override PartName="/ppt/tags/tag1746.xml" ContentType="application/vnd.openxmlformats-officedocument.presentationml.tags+xml"/>
  <Override PartName="/ppt/tags/tag1747.xml" ContentType="application/vnd.openxmlformats-officedocument.presentationml.tags+xml"/>
  <Override PartName="/ppt/tags/tag1748.xml" ContentType="application/vnd.openxmlformats-officedocument.presentationml.tags+xml"/>
  <Override PartName="/ppt/tags/tag1749.xml" ContentType="application/vnd.openxmlformats-officedocument.presentationml.tags+xml"/>
  <Override PartName="/ppt/tags/tag1750.xml" ContentType="application/vnd.openxmlformats-officedocument.presentationml.tags+xml"/>
  <Override PartName="/ppt/tags/tag1751.xml" ContentType="application/vnd.openxmlformats-officedocument.presentationml.tags+xml"/>
  <Override PartName="/ppt/tags/tag1752.xml" ContentType="application/vnd.openxmlformats-officedocument.presentationml.tags+xml"/>
  <Override PartName="/ppt/tags/tag1753.xml" ContentType="application/vnd.openxmlformats-officedocument.presentationml.tags+xml"/>
  <Override PartName="/ppt/tags/tag1754.xml" ContentType="application/vnd.openxmlformats-officedocument.presentationml.tags+xml"/>
  <Override PartName="/ppt/tags/tag1755.xml" ContentType="application/vnd.openxmlformats-officedocument.presentationml.tags+xml"/>
  <Override PartName="/ppt/tags/tag1756.xml" ContentType="application/vnd.openxmlformats-officedocument.presentationml.tags+xml"/>
  <Override PartName="/ppt/tags/tag1757.xml" ContentType="application/vnd.openxmlformats-officedocument.presentationml.tags+xml"/>
  <Override PartName="/ppt/tags/tag1758.xml" ContentType="application/vnd.openxmlformats-officedocument.presentationml.tags+xml"/>
  <Override PartName="/ppt/tags/tag1759.xml" ContentType="application/vnd.openxmlformats-officedocument.presentationml.tags+xml"/>
  <Override PartName="/ppt/tags/tag1760.xml" ContentType="application/vnd.openxmlformats-officedocument.presentationml.tags+xml"/>
  <Override PartName="/ppt/tags/tag1761.xml" ContentType="application/vnd.openxmlformats-officedocument.presentationml.tags+xml"/>
  <Override PartName="/ppt/tags/tag1762.xml" ContentType="application/vnd.openxmlformats-officedocument.presentationml.tags+xml"/>
  <Override PartName="/ppt/tags/tag1763.xml" ContentType="application/vnd.openxmlformats-officedocument.presentationml.tags+xml"/>
  <Override PartName="/ppt/tags/tag1764.xml" ContentType="application/vnd.openxmlformats-officedocument.presentationml.tags+xml"/>
  <Override PartName="/ppt/tags/tag1765.xml" ContentType="application/vnd.openxmlformats-officedocument.presentationml.tags+xml"/>
  <Override PartName="/ppt/tags/tag1766.xml" ContentType="application/vnd.openxmlformats-officedocument.presentationml.tags+xml"/>
  <Override PartName="/ppt/tags/tag1767.xml" ContentType="application/vnd.openxmlformats-officedocument.presentationml.tags+xml"/>
  <Override PartName="/ppt/tags/tag1768.xml" ContentType="application/vnd.openxmlformats-officedocument.presentationml.tags+xml"/>
  <Override PartName="/ppt/tags/tag1769.xml" ContentType="application/vnd.openxmlformats-officedocument.presentationml.tags+xml"/>
  <Override PartName="/ppt/tags/tag1770.xml" ContentType="application/vnd.openxmlformats-officedocument.presentationml.tags+xml"/>
  <Override PartName="/ppt/tags/tag1771.xml" ContentType="application/vnd.openxmlformats-officedocument.presentationml.tags+xml"/>
  <Override PartName="/ppt/tags/tag1772.xml" ContentType="application/vnd.openxmlformats-officedocument.presentationml.tags+xml"/>
  <Override PartName="/ppt/tags/tag1773.xml" ContentType="application/vnd.openxmlformats-officedocument.presentationml.tags+xml"/>
  <Override PartName="/ppt/tags/tag1774.xml" ContentType="application/vnd.openxmlformats-officedocument.presentationml.tags+xml"/>
  <Override PartName="/ppt/tags/tag1775.xml" ContentType="application/vnd.openxmlformats-officedocument.presentationml.tags+xml"/>
  <Override PartName="/ppt/tags/tag1776.xml" ContentType="application/vnd.openxmlformats-officedocument.presentationml.tags+xml"/>
  <Override PartName="/ppt/tags/tag1777.xml" ContentType="application/vnd.openxmlformats-officedocument.presentationml.tags+xml"/>
  <Override PartName="/ppt/tags/tag1778.xml" ContentType="application/vnd.openxmlformats-officedocument.presentationml.tags+xml"/>
  <Override PartName="/ppt/tags/tag1779.xml" ContentType="application/vnd.openxmlformats-officedocument.presentationml.tags+xml"/>
  <Override PartName="/ppt/tags/tag1780.xml" ContentType="application/vnd.openxmlformats-officedocument.presentationml.tags+xml"/>
  <Override PartName="/ppt/tags/tag1781.xml" ContentType="application/vnd.openxmlformats-officedocument.presentationml.tags+xml"/>
  <Override PartName="/ppt/tags/tag1782.xml" ContentType="application/vnd.openxmlformats-officedocument.presentationml.tags+xml"/>
  <Override PartName="/ppt/tags/tag1783.xml" ContentType="application/vnd.openxmlformats-officedocument.presentationml.tags+xml"/>
  <Override PartName="/ppt/tags/tag1784.xml" ContentType="application/vnd.openxmlformats-officedocument.presentationml.tags+xml"/>
  <Override PartName="/ppt/tags/tag1785.xml" ContentType="application/vnd.openxmlformats-officedocument.presentationml.tags+xml"/>
  <Override PartName="/ppt/tags/tag1786.xml" ContentType="application/vnd.openxmlformats-officedocument.presentationml.tags+xml"/>
  <Override PartName="/ppt/tags/tag1787.xml" ContentType="application/vnd.openxmlformats-officedocument.presentationml.tags+xml"/>
  <Override PartName="/ppt/tags/tag1788.xml" ContentType="application/vnd.openxmlformats-officedocument.presentationml.tags+xml"/>
  <Override PartName="/ppt/tags/tag1789.xml" ContentType="application/vnd.openxmlformats-officedocument.presentationml.tags+xml"/>
  <Override PartName="/ppt/tags/tag1790.xml" ContentType="application/vnd.openxmlformats-officedocument.presentationml.tags+xml"/>
  <Override PartName="/ppt/tags/tag1791.xml" ContentType="application/vnd.openxmlformats-officedocument.presentationml.tags+xml"/>
  <Override PartName="/ppt/tags/tag1792.xml" ContentType="application/vnd.openxmlformats-officedocument.presentationml.tags+xml"/>
  <Override PartName="/ppt/tags/tag1793.xml" ContentType="application/vnd.openxmlformats-officedocument.presentationml.tags+xml"/>
  <Override PartName="/ppt/tags/tag1794.xml" ContentType="application/vnd.openxmlformats-officedocument.presentationml.tags+xml"/>
  <Override PartName="/ppt/tags/tag1795.xml" ContentType="application/vnd.openxmlformats-officedocument.presentationml.tags+xml"/>
  <Override PartName="/ppt/tags/tag1796.xml" ContentType="application/vnd.openxmlformats-officedocument.presentationml.tags+xml"/>
  <Override PartName="/ppt/tags/tag1797.xml" ContentType="application/vnd.openxmlformats-officedocument.presentationml.tags+xml"/>
  <Override PartName="/ppt/tags/tag1798.xml" ContentType="application/vnd.openxmlformats-officedocument.presentationml.tags+xml"/>
  <Override PartName="/ppt/tags/tag1799.xml" ContentType="application/vnd.openxmlformats-officedocument.presentationml.tags+xml"/>
  <Override PartName="/ppt/tags/tag1800.xml" ContentType="application/vnd.openxmlformats-officedocument.presentationml.tags+xml"/>
  <Override PartName="/ppt/tags/tag1801.xml" ContentType="application/vnd.openxmlformats-officedocument.presentationml.tags+xml"/>
  <Override PartName="/ppt/tags/tag1802.xml" ContentType="application/vnd.openxmlformats-officedocument.presentationml.tags+xml"/>
  <Override PartName="/ppt/tags/tag1803.xml" ContentType="application/vnd.openxmlformats-officedocument.presentationml.tags+xml"/>
  <Override PartName="/ppt/tags/tag1804.xml" ContentType="application/vnd.openxmlformats-officedocument.presentationml.tags+xml"/>
  <Override PartName="/ppt/tags/tag1805.xml" ContentType="application/vnd.openxmlformats-officedocument.presentationml.tags+xml"/>
  <Override PartName="/ppt/tags/tag1806.xml" ContentType="application/vnd.openxmlformats-officedocument.presentationml.tags+xml"/>
  <Override PartName="/ppt/tags/tag1807.xml" ContentType="application/vnd.openxmlformats-officedocument.presentationml.tags+xml"/>
  <Override PartName="/ppt/tags/tag1808.xml" ContentType="application/vnd.openxmlformats-officedocument.presentationml.tags+xml"/>
  <Override PartName="/ppt/tags/tag1809.xml" ContentType="application/vnd.openxmlformats-officedocument.presentationml.tags+xml"/>
  <Override PartName="/ppt/tags/tag1810.xml" ContentType="application/vnd.openxmlformats-officedocument.presentationml.tags+xml"/>
  <Override PartName="/ppt/tags/tag1811.xml" ContentType="application/vnd.openxmlformats-officedocument.presentationml.tags+xml"/>
  <Override PartName="/ppt/tags/tag1812.xml" ContentType="application/vnd.openxmlformats-officedocument.presentationml.tags+xml"/>
  <Override PartName="/ppt/tags/tag1813.xml" ContentType="application/vnd.openxmlformats-officedocument.presentationml.tags+xml"/>
  <Override PartName="/ppt/tags/tag1814.xml" ContentType="application/vnd.openxmlformats-officedocument.presentationml.tags+xml"/>
  <Override PartName="/ppt/tags/tag1815.xml" ContentType="application/vnd.openxmlformats-officedocument.presentationml.tags+xml"/>
  <Override PartName="/ppt/tags/tag1816.xml" ContentType="application/vnd.openxmlformats-officedocument.presentationml.tags+xml"/>
  <Override PartName="/ppt/tags/tag1817.xml" ContentType="application/vnd.openxmlformats-officedocument.presentationml.tags+xml"/>
  <Override PartName="/ppt/tags/tag1818.xml" ContentType="application/vnd.openxmlformats-officedocument.presentationml.tags+xml"/>
  <Override PartName="/ppt/tags/tag1819.xml" ContentType="application/vnd.openxmlformats-officedocument.presentationml.tags+xml"/>
  <Override PartName="/ppt/tags/tag1820.xml" ContentType="application/vnd.openxmlformats-officedocument.presentationml.tags+xml"/>
  <Override PartName="/ppt/tags/tag1821.xml" ContentType="application/vnd.openxmlformats-officedocument.presentationml.tags+xml"/>
  <Override PartName="/ppt/tags/tag1822.xml" ContentType="application/vnd.openxmlformats-officedocument.presentationml.tags+xml"/>
  <Override PartName="/ppt/tags/tag1823.xml" ContentType="application/vnd.openxmlformats-officedocument.presentationml.tags+xml"/>
  <Override PartName="/ppt/tags/tag1824.xml" ContentType="application/vnd.openxmlformats-officedocument.presentationml.tags+xml"/>
  <Override PartName="/ppt/tags/tag1825.xml" ContentType="application/vnd.openxmlformats-officedocument.presentationml.tags+xml"/>
  <Override PartName="/ppt/tags/tag1826.xml" ContentType="application/vnd.openxmlformats-officedocument.presentationml.tags+xml"/>
  <Override PartName="/ppt/tags/tag1827.xml" ContentType="application/vnd.openxmlformats-officedocument.presentationml.tags+xml"/>
  <Override PartName="/ppt/tags/tag1828.xml" ContentType="application/vnd.openxmlformats-officedocument.presentationml.tags+xml"/>
  <Override PartName="/ppt/tags/tag1829.xml" ContentType="application/vnd.openxmlformats-officedocument.presentationml.tags+xml"/>
  <Override PartName="/ppt/tags/tag1830.xml" ContentType="application/vnd.openxmlformats-officedocument.presentationml.tags+xml"/>
  <Override PartName="/ppt/tags/tag1831.xml" ContentType="application/vnd.openxmlformats-officedocument.presentationml.tags+xml"/>
  <Override PartName="/ppt/tags/tag1832.xml" ContentType="application/vnd.openxmlformats-officedocument.presentationml.tags+xml"/>
  <Override PartName="/ppt/tags/tag1833.xml" ContentType="application/vnd.openxmlformats-officedocument.presentationml.tags+xml"/>
  <Override PartName="/ppt/tags/tag1834.xml" ContentType="application/vnd.openxmlformats-officedocument.presentationml.tags+xml"/>
  <Override PartName="/ppt/tags/tag1835.xml" ContentType="application/vnd.openxmlformats-officedocument.presentationml.tags+xml"/>
  <Override PartName="/ppt/tags/tag1836.xml" ContentType="application/vnd.openxmlformats-officedocument.presentationml.tags+xml"/>
  <Override PartName="/ppt/tags/tag1837.xml" ContentType="application/vnd.openxmlformats-officedocument.presentationml.tags+xml"/>
  <Override PartName="/ppt/tags/tag1838.xml" ContentType="application/vnd.openxmlformats-officedocument.presentationml.tags+xml"/>
  <Override PartName="/ppt/tags/tag1839.xml" ContentType="application/vnd.openxmlformats-officedocument.presentationml.tags+xml"/>
  <Override PartName="/ppt/tags/tag1840.xml" ContentType="application/vnd.openxmlformats-officedocument.presentationml.tags+xml"/>
  <Override PartName="/ppt/tags/tag1841.xml" ContentType="application/vnd.openxmlformats-officedocument.presentationml.tags+xml"/>
  <Override PartName="/ppt/tags/tag1842.xml" ContentType="application/vnd.openxmlformats-officedocument.presentationml.tags+xml"/>
  <Override PartName="/ppt/tags/tag1843.xml" ContentType="application/vnd.openxmlformats-officedocument.presentationml.tags+xml"/>
  <Override PartName="/ppt/tags/tag1844.xml" ContentType="application/vnd.openxmlformats-officedocument.presentationml.tags+xml"/>
  <Override PartName="/ppt/tags/tag1845.xml" ContentType="application/vnd.openxmlformats-officedocument.presentationml.tags+xml"/>
  <Override PartName="/ppt/tags/tag1846.xml" ContentType="application/vnd.openxmlformats-officedocument.presentationml.tags+xml"/>
  <Override PartName="/ppt/tags/tag1847.xml" ContentType="application/vnd.openxmlformats-officedocument.presentationml.tags+xml"/>
  <Override PartName="/ppt/tags/tag1848.xml" ContentType="application/vnd.openxmlformats-officedocument.presentationml.tags+xml"/>
  <Override PartName="/ppt/tags/tag1849.xml" ContentType="application/vnd.openxmlformats-officedocument.presentationml.tags+xml"/>
  <Override PartName="/ppt/tags/tag1850.xml" ContentType="application/vnd.openxmlformats-officedocument.presentationml.tags+xml"/>
  <Override PartName="/ppt/tags/tag1851.xml" ContentType="application/vnd.openxmlformats-officedocument.presentationml.tags+xml"/>
  <Override PartName="/ppt/tags/tag1852.xml" ContentType="application/vnd.openxmlformats-officedocument.presentationml.tags+xml"/>
  <Override PartName="/ppt/tags/tag1853.xml" ContentType="application/vnd.openxmlformats-officedocument.presentationml.tags+xml"/>
  <Override PartName="/ppt/tags/tag1854.xml" ContentType="application/vnd.openxmlformats-officedocument.presentationml.tags+xml"/>
  <Override PartName="/ppt/tags/tag1855.xml" ContentType="application/vnd.openxmlformats-officedocument.presentationml.tags+xml"/>
  <Override PartName="/ppt/tags/tag1856.xml" ContentType="application/vnd.openxmlformats-officedocument.presentationml.tags+xml"/>
  <Override PartName="/ppt/tags/tag1857.xml" ContentType="application/vnd.openxmlformats-officedocument.presentationml.tags+xml"/>
  <Override PartName="/ppt/tags/tag1858.xml" ContentType="application/vnd.openxmlformats-officedocument.presentationml.tags+xml"/>
  <Override PartName="/ppt/tags/tag1859.xml" ContentType="application/vnd.openxmlformats-officedocument.presentationml.tags+xml"/>
  <Override PartName="/ppt/tags/tag1860.xml" ContentType="application/vnd.openxmlformats-officedocument.presentationml.tags+xml"/>
  <Override PartName="/ppt/tags/tag1861.xml" ContentType="application/vnd.openxmlformats-officedocument.presentationml.tags+xml"/>
  <Override PartName="/ppt/tags/tag1862.xml" ContentType="application/vnd.openxmlformats-officedocument.presentationml.tags+xml"/>
  <Override PartName="/ppt/tags/tag1863.xml" ContentType="application/vnd.openxmlformats-officedocument.presentationml.tags+xml"/>
  <Override PartName="/ppt/tags/tag1864.xml" ContentType="application/vnd.openxmlformats-officedocument.presentationml.tags+xml"/>
  <Override PartName="/ppt/tags/tag1865.xml" ContentType="application/vnd.openxmlformats-officedocument.presentationml.tags+xml"/>
  <Override PartName="/ppt/tags/tag1866.xml" ContentType="application/vnd.openxmlformats-officedocument.presentationml.tags+xml"/>
  <Override PartName="/ppt/tags/tag1867.xml" ContentType="application/vnd.openxmlformats-officedocument.presentationml.tags+xml"/>
  <Override PartName="/ppt/tags/tag1868.xml" ContentType="application/vnd.openxmlformats-officedocument.presentationml.tags+xml"/>
  <Override PartName="/ppt/tags/tag1869.xml" ContentType="application/vnd.openxmlformats-officedocument.presentationml.tags+xml"/>
  <Override PartName="/ppt/tags/tag1870.xml" ContentType="application/vnd.openxmlformats-officedocument.presentationml.tags+xml"/>
  <Override PartName="/ppt/tags/tag1871.xml" ContentType="application/vnd.openxmlformats-officedocument.presentationml.tags+xml"/>
  <Override PartName="/ppt/tags/tag1872.xml" ContentType="application/vnd.openxmlformats-officedocument.presentationml.tags+xml"/>
  <Override PartName="/ppt/tags/tag1873.xml" ContentType="application/vnd.openxmlformats-officedocument.presentationml.tags+xml"/>
  <Override PartName="/ppt/tags/tag1874.xml" ContentType="application/vnd.openxmlformats-officedocument.presentationml.tags+xml"/>
  <Override PartName="/ppt/tags/tag1875.xml" ContentType="application/vnd.openxmlformats-officedocument.presentationml.tags+xml"/>
  <Override PartName="/ppt/tags/tag1876.xml" ContentType="application/vnd.openxmlformats-officedocument.presentationml.tags+xml"/>
  <Override PartName="/ppt/tags/tag1877.xml" ContentType="application/vnd.openxmlformats-officedocument.presentationml.tags+xml"/>
  <Override PartName="/ppt/tags/tag1878.xml" ContentType="application/vnd.openxmlformats-officedocument.presentationml.tags+xml"/>
  <Override PartName="/ppt/tags/tag1879.xml" ContentType="application/vnd.openxmlformats-officedocument.presentationml.tags+xml"/>
  <Override PartName="/ppt/tags/tag1880.xml" ContentType="application/vnd.openxmlformats-officedocument.presentationml.tags+xml"/>
  <Override PartName="/ppt/tags/tag1881.xml" ContentType="application/vnd.openxmlformats-officedocument.presentationml.tags+xml"/>
  <Override PartName="/ppt/tags/tag1882.xml" ContentType="application/vnd.openxmlformats-officedocument.presentationml.tags+xml"/>
  <Override PartName="/ppt/tags/tag1883.xml" ContentType="application/vnd.openxmlformats-officedocument.presentationml.tags+xml"/>
  <Override PartName="/ppt/tags/tag1884.xml" ContentType="application/vnd.openxmlformats-officedocument.presentationml.tags+xml"/>
  <Override PartName="/ppt/tags/tag1885.xml" ContentType="application/vnd.openxmlformats-officedocument.presentationml.tags+xml"/>
  <Override PartName="/ppt/tags/tag1886.xml" ContentType="application/vnd.openxmlformats-officedocument.presentationml.tags+xml"/>
  <Override PartName="/ppt/tags/tag1887.xml" ContentType="application/vnd.openxmlformats-officedocument.presentationml.tags+xml"/>
  <Override PartName="/ppt/tags/tag1888.xml" ContentType="application/vnd.openxmlformats-officedocument.presentationml.tags+xml"/>
  <Override PartName="/ppt/tags/tag1889.xml" ContentType="application/vnd.openxmlformats-officedocument.presentationml.tags+xml"/>
  <Override PartName="/ppt/tags/tag1890.xml" ContentType="application/vnd.openxmlformats-officedocument.presentationml.tags+xml"/>
  <Override PartName="/ppt/tags/tag1891.xml" ContentType="application/vnd.openxmlformats-officedocument.presentationml.tags+xml"/>
  <Override PartName="/ppt/tags/tag1892.xml" ContentType="application/vnd.openxmlformats-officedocument.presentationml.tags+xml"/>
  <Override PartName="/ppt/tags/tag1893.xml" ContentType="application/vnd.openxmlformats-officedocument.presentationml.tags+xml"/>
  <Override PartName="/ppt/tags/tag1894.xml" ContentType="application/vnd.openxmlformats-officedocument.presentationml.tags+xml"/>
  <Override PartName="/ppt/tags/tag1895.xml" ContentType="application/vnd.openxmlformats-officedocument.presentationml.tags+xml"/>
  <Override PartName="/ppt/tags/tag1896.xml" ContentType="application/vnd.openxmlformats-officedocument.presentationml.tags+xml"/>
  <Override PartName="/ppt/tags/tag1897.xml" ContentType="application/vnd.openxmlformats-officedocument.presentationml.tags+xml"/>
  <Override PartName="/ppt/tags/tag1898.xml" ContentType="application/vnd.openxmlformats-officedocument.presentationml.tags+xml"/>
  <Override PartName="/ppt/tags/tag1899.xml" ContentType="application/vnd.openxmlformats-officedocument.presentationml.tags+xml"/>
  <Override PartName="/ppt/tags/tag1900.xml" ContentType="application/vnd.openxmlformats-officedocument.presentationml.tags+xml"/>
  <Override PartName="/ppt/tags/tag1901.xml" ContentType="application/vnd.openxmlformats-officedocument.presentationml.tags+xml"/>
  <Override PartName="/ppt/tags/tag1902.xml" ContentType="application/vnd.openxmlformats-officedocument.presentationml.tags+xml"/>
  <Override PartName="/ppt/tags/tag1903.xml" ContentType="application/vnd.openxmlformats-officedocument.presentationml.tags+xml"/>
  <Override PartName="/ppt/tags/tag1904.xml" ContentType="application/vnd.openxmlformats-officedocument.presentationml.tags+xml"/>
  <Override PartName="/ppt/tags/tag1905.xml" ContentType="application/vnd.openxmlformats-officedocument.presentationml.tags+xml"/>
  <Override PartName="/ppt/tags/tag1906.xml" ContentType="application/vnd.openxmlformats-officedocument.presentationml.tags+xml"/>
  <Override PartName="/ppt/tags/tag1907.xml" ContentType="application/vnd.openxmlformats-officedocument.presentationml.tags+xml"/>
  <Override PartName="/ppt/tags/tag1908.xml" ContentType="application/vnd.openxmlformats-officedocument.presentationml.tags+xml"/>
  <Override PartName="/ppt/tags/tag1909.xml" ContentType="application/vnd.openxmlformats-officedocument.presentationml.tags+xml"/>
  <Override PartName="/ppt/tags/tag1910.xml" ContentType="application/vnd.openxmlformats-officedocument.presentationml.tags+xml"/>
  <Override PartName="/ppt/tags/tag1911.xml" ContentType="application/vnd.openxmlformats-officedocument.presentationml.tags+xml"/>
  <Override PartName="/ppt/tags/tag1912.xml" ContentType="application/vnd.openxmlformats-officedocument.presentationml.tags+xml"/>
  <Override PartName="/ppt/tags/tag1913.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97"/>
  </p:notesMasterIdLst>
  <p:handoutMasterIdLst>
    <p:handoutMasterId r:id="rId98"/>
  </p:handoutMasterIdLst>
  <p:sldIdLst>
    <p:sldId id="389" r:id="rId2"/>
    <p:sldId id="392" r:id="rId3"/>
    <p:sldId id="393" r:id="rId4"/>
    <p:sldId id="505" r:id="rId5"/>
    <p:sldId id="333" r:id="rId6"/>
    <p:sldId id="334" r:id="rId7"/>
    <p:sldId id="335" r:id="rId8"/>
    <p:sldId id="351" r:id="rId9"/>
    <p:sldId id="546" r:id="rId10"/>
    <p:sldId id="547" r:id="rId11"/>
    <p:sldId id="548" r:id="rId12"/>
    <p:sldId id="506" r:id="rId13"/>
    <p:sldId id="554" r:id="rId14"/>
    <p:sldId id="354" r:id="rId15"/>
    <p:sldId id="355" r:id="rId16"/>
    <p:sldId id="356" r:id="rId17"/>
    <p:sldId id="357" r:id="rId18"/>
    <p:sldId id="358" r:id="rId19"/>
    <p:sldId id="362" r:id="rId20"/>
    <p:sldId id="555" r:id="rId21"/>
    <p:sldId id="556" r:id="rId22"/>
    <p:sldId id="375" r:id="rId23"/>
    <p:sldId id="381" r:id="rId24"/>
    <p:sldId id="382" r:id="rId25"/>
    <p:sldId id="383" r:id="rId26"/>
    <p:sldId id="384" r:id="rId27"/>
    <p:sldId id="385" r:id="rId28"/>
    <p:sldId id="507" r:id="rId29"/>
    <p:sldId id="574" r:id="rId30"/>
    <p:sldId id="575" r:id="rId31"/>
    <p:sldId id="576" r:id="rId32"/>
    <p:sldId id="577" r:id="rId33"/>
    <p:sldId id="578" r:id="rId34"/>
    <p:sldId id="579" r:id="rId35"/>
    <p:sldId id="388" r:id="rId36"/>
    <p:sldId id="557" r:id="rId37"/>
    <p:sldId id="258" r:id="rId38"/>
    <p:sldId id="558" r:id="rId39"/>
    <p:sldId id="260" r:id="rId40"/>
    <p:sldId id="261" r:id="rId41"/>
    <p:sldId id="263" r:id="rId42"/>
    <p:sldId id="559" r:id="rId43"/>
    <p:sldId id="265" r:id="rId44"/>
    <p:sldId id="560" r:id="rId45"/>
    <p:sldId id="267" r:id="rId46"/>
    <p:sldId id="268" r:id="rId47"/>
    <p:sldId id="270" r:id="rId48"/>
    <p:sldId id="561" r:id="rId49"/>
    <p:sldId id="272" r:id="rId50"/>
    <p:sldId id="562" r:id="rId51"/>
    <p:sldId id="275" r:id="rId52"/>
    <p:sldId id="276" r:id="rId53"/>
    <p:sldId id="278" r:id="rId54"/>
    <p:sldId id="563" r:id="rId55"/>
    <p:sldId id="280" r:id="rId56"/>
    <p:sldId id="564" r:id="rId57"/>
    <p:sldId id="282" r:id="rId58"/>
    <p:sldId id="283" r:id="rId59"/>
    <p:sldId id="285" r:id="rId60"/>
    <p:sldId id="565" r:id="rId61"/>
    <p:sldId id="287" r:id="rId62"/>
    <p:sldId id="566" r:id="rId63"/>
    <p:sldId id="289" r:id="rId64"/>
    <p:sldId id="290" r:id="rId65"/>
    <p:sldId id="509" r:id="rId66"/>
    <p:sldId id="542" r:id="rId67"/>
    <p:sldId id="543" r:id="rId68"/>
    <p:sldId id="544" r:id="rId69"/>
    <p:sldId id="545" r:id="rId70"/>
    <p:sldId id="299" r:id="rId71"/>
    <p:sldId id="300" r:id="rId72"/>
    <p:sldId id="302" r:id="rId73"/>
    <p:sldId id="536" r:id="rId74"/>
    <p:sldId id="538" r:id="rId75"/>
    <p:sldId id="539" r:id="rId76"/>
    <p:sldId id="540" r:id="rId77"/>
    <p:sldId id="541" r:id="rId78"/>
    <p:sldId id="304" r:id="rId79"/>
    <p:sldId id="305" r:id="rId80"/>
    <p:sldId id="307" r:id="rId81"/>
    <p:sldId id="537" r:id="rId82"/>
    <p:sldId id="309" r:id="rId83"/>
    <p:sldId id="508" r:id="rId84"/>
    <p:sldId id="580" r:id="rId85"/>
    <p:sldId id="522" r:id="rId86"/>
    <p:sldId id="523" r:id="rId87"/>
    <p:sldId id="524" r:id="rId88"/>
    <p:sldId id="525" r:id="rId89"/>
    <p:sldId id="526" r:id="rId90"/>
    <p:sldId id="527" r:id="rId91"/>
    <p:sldId id="528" r:id="rId92"/>
    <p:sldId id="529" r:id="rId93"/>
    <p:sldId id="530" r:id="rId94"/>
    <p:sldId id="531" r:id="rId95"/>
    <p:sldId id="504" r:id="rId96"/>
  </p:sldIdLst>
  <p:sldSz cx="9906000" cy="6858000" type="A4"/>
  <p:notesSz cx="6797675" cy="9926638"/>
  <p:custDataLst>
    <p:tags r:id="rId99"/>
  </p:custDataLst>
  <p:defaultTextStyle>
    <a:defPPr>
      <a:defRPr lang="zh-CN"/>
    </a:defPPr>
    <a:lvl1pPr marL="0" algn="l" defTabSz="911024" rtl="0" eaLnBrk="1" latinLnBrk="0" hangingPunct="1">
      <a:defRPr sz="1754" kern="1200">
        <a:solidFill>
          <a:schemeClr val="tx1"/>
        </a:solidFill>
        <a:latin typeface="+mn-lt"/>
        <a:ea typeface="+mn-ea"/>
        <a:cs typeface="+mn-cs"/>
      </a:defRPr>
    </a:lvl1pPr>
    <a:lvl2pPr marL="455512" algn="l" defTabSz="911024" rtl="0" eaLnBrk="1" latinLnBrk="0" hangingPunct="1">
      <a:defRPr sz="1754" kern="1200">
        <a:solidFill>
          <a:schemeClr val="tx1"/>
        </a:solidFill>
        <a:latin typeface="+mn-lt"/>
        <a:ea typeface="+mn-ea"/>
        <a:cs typeface="+mn-cs"/>
      </a:defRPr>
    </a:lvl2pPr>
    <a:lvl3pPr marL="911024" algn="l" defTabSz="911024" rtl="0" eaLnBrk="1" latinLnBrk="0" hangingPunct="1">
      <a:defRPr sz="1754" kern="1200">
        <a:solidFill>
          <a:schemeClr val="tx1"/>
        </a:solidFill>
        <a:latin typeface="+mn-lt"/>
        <a:ea typeface="+mn-ea"/>
        <a:cs typeface="+mn-cs"/>
      </a:defRPr>
    </a:lvl3pPr>
    <a:lvl4pPr marL="1366535" algn="l" defTabSz="911024" rtl="0" eaLnBrk="1" latinLnBrk="0" hangingPunct="1">
      <a:defRPr sz="1754" kern="1200">
        <a:solidFill>
          <a:schemeClr val="tx1"/>
        </a:solidFill>
        <a:latin typeface="+mn-lt"/>
        <a:ea typeface="+mn-ea"/>
        <a:cs typeface="+mn-cs"/>
      </a:defRPr>
    </a:lvl4pPr>
    <a:lvl5pPr marL="1822046" algn="l" defTabSz="911024" rtl="0" eaLnBrk="1" latinLnBrk="0" hangingPunct="1">
      <a:defRPr sz="1754" kern="1200">
        <a:solidFill>
          <a:schemeClr val="tx1"/>
        </a:solidFill>
        <a:latin typeface="+mn-lt"/>
        <a:ea typeface="+mn-ea"/>
        <a:cs typeface="+mn-cs"/>
      </a:defRPr>
    </a:lvl5pPr>
    <a:lvl6pPr marL="2277558" algn="l" defTabSz="911024" rtl="0" eaLnBrk="1" latinLnBrk="0" hangingPunct="1">
      <a:defRPr sz="1754" kern="1200">
        <a:solidFill>
          <a:schemeClr val="tx1"/>
        </a:solidFill>
        <a:latin typeface="+mn-lt"/>
        <a:ea typeface="+mn-ea"/>
        <a:cs typeface="+mn-cs"/>
      </a:defRPr>
    </a:lvl6pPr>
    <a:lvl7pPr marL="2733069" algn="l" defTabSz="911024" rtl="0" eaLnBrk="1" latinLnBrk="0" hangingPunct="1">
      <a:defRPr sz="1754" kern="1200">
        <a:solidFill>
          <a:schemeClr val="tx1"/>
        </a:solidFill>
        <a:latin typeface="+mn-lt"/>
        <a:ea typeface="+mn-ea"/>
        <a:cs typeface="+mn-cs"/>
      </a:defRPr>
    </a:lvl7pPr>
    <a:lvl8pPr marL="3188581" algn="l" defTabSz="911024" rtl="0" eaLnBrk="1" latinLnBrk="0" hangingPunct="1">
      <a:defRPr sz="1754" kern="1200">
        <a:solidFill>
          <a:schemeClr val="tx1"/>
        </a:solidFill>
        <a:latin typeface="+mn-lt"/>
        <a:ea typeface="+mn-ea"/>
        <a:cs typeface="+mn-cs"/>
      </a:defRPr>
    </a:lvl8pPr>
    <a:lvl9pPr marL="3644093" algn="l" defTabSz="911024" rtl="0" eaLnBrk="1" latinLnBrk="0" hangingPunct="1">
      <a:defRPr sz="1754"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3120" userDrawn="1">
          <p15:clr>
            <a:srgbClr val="A4A3A4"/>
          </p15:clr>
        </p15:guide>
        <p15:guide id="6" orient="horz" pos="1026" userDrawn="1">
          <p15:clr>
            <a:srgbClr val="A4A3A4"/>
          </p15:clr>
        </p15:guide>
        <p15:guide id="8" orient="horz" pos="3974" userDrawn="1">
          <p15:clr>
            <a:srgbClr val="A4A3A4"/>
          </p15:clr>
        </p15:guide>
        <p15:guide id="9" pos="5932" userDrawn="1">
          <p15:clr>
            <a:srgbClr val="A4A3A4"/>
          </p15:clr>
        </p15:guide>
        <p15:guide id="10" pos="308" userDrawn="1">
          <p15:clr>
            <a:srgbClr val="A4A3A4"/>
          </p15:clr>
        </p15:guide>
        <p15:guide id="11" orient="horz" pos="120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C2"/>
    <a:srgbClr val="F6FBFF"/>
    <a:srgbClr val="EAF4FF"/>
    <a:srgbClr val="009432"/>
    <a:srgbClr val="ECF6FF"/>
    <a:srgbClr val="CCE8FF"/>
    <a:srgbClr val="5FBFFF"/>
    <a:srgbClr val="E7F0F8"/>
    <a:srgbClr val="003894"/>
    <a:srgbClr val="3FDB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B344D84-9AFB-497E-A393-DC336BA19D2E}" styleName="中度样式 3 - 强调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A488322-F2BA-4B5B-9748-0D474271808F}" styleName="中度样式 3 - 强调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2" autoAdjust="0"/>
    <p:restoredTop sz="99513" autoAdjust="0"/>
  </p:normalViewPr>
  <p:slideViewPr>
    <p:cSldViewPr>
      <p:cViewPr>
        <p:scale>
          <a:sx n="75" d="100"/>
          <a:sy n="75" d="100"/>
        </p:scale>
        <p:origin x="-2574" y="-930"/>
      </p:cViewPr>
      <p:guideLst>
        <p:guide orient="horz" pos="1026"/>
        <p:guide orient="horz" pos="3974"/>
        <p:guide orient="horz" pos="1207"/>
        <p:guide pos="3120"/>
        <p:guide pos="5932"/>
        <p:guide pos="30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4147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gs" Target="tags/tag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___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239638482220302"/>
          <c:y val="0.14566528957874544"/>
          <c:w val="0.46489021132378533"/>
          <c:h val="0.69733525052488887"/>
        </c:manualLayout>
      </c:layout>
      <c:doughnutChart>
        <c:varyColors val="1"/>
        <c:ser>
          <c:idx val="0"/>
          <c:order val="0"/>
          <c:tx>
            <c:strRef>
              <c:f>Sheet1!$B$1</c:f>
              <c:strCache>
                <c:ptCount val="1"/>
                <c:pt idx="0">
                  <c:v>销售额</c:v>
                </c:pt>
              </c:strCache>
            </c:strRef>
          </c:tx>
          <c:spPr>
            <a:solidFill>
              <a:schemeClr val="accent2"/>
            </a:solidFill>
          </c:spPr>
          <c:dPt>
            <c:idx val="0"/>
            <c:bubble3D val="0"/>
            <c:spPr>
              <a:solidFill>
                <a:schemeClr val="accent2"/>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2"/>
              </a:solidFill>
              <a:ln w="19050">
                <a:solidFill>
                  <a:schemeClr val="lt1"/>
                </a:solidFill>
              </a:ln>
              <a:effectLst/>
            </c:spPr>
          </c:dPt>
          <c:cat>
            <c:strRef>
              <c:f>Sheet1!$A$2:$A$4</c:f>
              <c:strCache>
                <c:ptCount val="3"/>
                <c:pt idx="0">
                  <c:v>第一季度</c:v>
                </c:pt>
                <c:pt idx="1">
                  <c:v>第二季度</c:v>
                </c:pt>
                <c:pt idx="2">
                  <c:v>第三季度</c:v>
                </c:pt>
              </c:strCache>
            </c:strRef>
          </c:cat>
          <c:val>
            <c:numRef>
              <c:f>Sheet1!$B$2:$B$4</c:f>
              <c:numCache>
                <c:formatCode>General</c:formatCode>
                <c:ptCount val="3"/>
                <c:pt idx="0">
                  <c:v>5</c:v>
                </c:pt>
                <c:pt idx="1">
                  <c:v>5</c:v>
                </c:pt>
                <c:pt idx="2">
                  <c:v>5</c:v>
                </c:pt>
              </c:numCache>
            </c:numRef>
          </c:val>
        </c:ser>
        <c:dLbls>
          <c:showLegendKey val="0"/>
          <c:showVal val="0"/>
          <c:showCatName val="0"/>
          <c:showSerName val="0"/>
          <c:showPercent val="0"/>
          <c:showBubbleSize val="0"/>
          <c:showLeaderLines val="1"/>
        </c:dLbls>
        <c:firstSliceAng val="0"/>
        <c:holeSize val="5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239639645954633"/>
          <c:y val="1.722226259886034E-7"/>
          <c:w val="0.58883308236663756"/>
          <c:h val="0.88324942072919865"/>
        </c:manualLayout>
      </c:layout>
      <c:doughnutChart>
        <c:varyColors val="1"/>
        <c:ser>
          <c:idx val="0"/>
          <c:order val="0"/>
          <c:tx>
            <c:strRef>
              <c:f>Sheet1!$B$1</c:f>
              <c:strCache>
                <c:ptCount val="1"/>
                <c:pt idx="0">
                  <c:v>销售额</c:v>
                </c:pt>
              </c:strCache>
            </c:strRef>
          </c:tx>
          <c:spPr>
            <a:solidFill>
              <a:schemeClr val="bg1"/>
            </a:solidFill>
            <a:ln>
              <a:noFill/>
            </a:ln>
          </c:spPr>
          <c:dPt>
            <c:idx val="0"/>
            <c:bubble3D val="0"/>
            <c:spPr>
              <a:solidFill>
                <a:schemeClr val="accent4"/>
              </a:solidFill>
              <a:ln w="19050">
                <a:noFill/>
              </a:ln>
              <a:effectLst/>
            </c:spPr>
          </c:dPt>
          <c:dPt>
            <c:idx val="1"/>
            <c:bubble3D val="0"/>
            <c:spPr>
              <a:solidFill>
                <a:schemeClr val="accent3"/>
              </a:solidFill>
              <a:ln w="19050">
                <a:noFill/>
              </a:ln>
              <a:effectLst/>
            </c:spPr>
          </c:dPt>
          <c:dPt>
            <c:idx val="2"/>
            <c:bubble3D val="0"/>
            <c:spPr>
              <a:solidFill>
                <a:schemeClr val="accent3"/>
              </a:solidFill>
              <a:ln w="19050">
                <a:noFill/>
              </a:ln>
              <a:effectLst/>
            </c:spPr>
          </c:dPt>
          <c:dPt>
            <c:idx val="3"/>
            <c:bubble3D val="0"/>
            <c:spPr>
              <a:solidFill>
                <a:srgbClr val="ECF6FF"/>
              </a:solidFill>
              <a:ln w="19050">
                <a:noFill/>
              </a:ln>
              <a:effectLst/>
            </c:spPr>
          </c:dPt>
          <c:dPt>
            <c:idx val="4"/>
            <c:bubble3D val="0"/>
            <c:spPr>
              <a:solidFill>
                <a:srgbClr val="ECF6FF"/>
              </a:solidFill>
              <a:ln w="19050">
                <a:noFill/>
              </a:ln>
              <a:effectLst/>
            </c:spPr>
          </c:dPt>
          <c:dPt>
            <c:idx val="5"/>
            <c:bubble3D val="0"/>
            <c:spPr>
              <a:solidFill>
                <a:schemeClr val="accent2">
                  <a:lumMod val="20000"/>
                  <a:lumOff val="80000"/>
                </a:schemeClr>
              </a:solidFill>
              <a:ln w="19050">
                <a:noFill/>
              </a:ln>
              <a:effectLst/>
            </c:spPr>
          </c:dPt>
          <c:dPt>
            <c:idx val="6"/>
            <c:bubble3D val="0"/>
            <c:spPr>
              <a:solidFill>
                <a:schemeClr val="accent2">
                  <a:lumMod val="20000"/>
                  <a:lumOff val="80000"/>
                </a:schemeClr>
              </a:solidFill>
              <a:ln w="19050">
                <a:noFill/>
              </a:ln>
              <a:effectLst/>
            </c:spPr>
          </c:dPt>
          <c:dPt>
            <c:idx val="7"/>
            <c:bubble3D val="0"/>
            <c:spPr>
              <a:solidFill>
                <a:schemeClr val="accent5"/>
              </a:solidFill>
              <a:ln w="19050">
                <a:noFill/>
              </a:ln>
              <a:effectLst/>
            </c:spPr>
          </c:dPt>
          <c:dPt>
            <c:idx val="8"/>
            <c:bubble3D val="0"/>
            <c:spPr>
              <a:solidFill>
                <a:schemeClr val="accent5"/>
              </a:solidFill>
              <a:ln w="19050">
                <a:noFill/>
              </a:ln>
              <a:effectLst/>
            </c:spPr>
          </c:dPt>
          <c:dPt>
            <c:idx val="9"/>
            <c:bubble3D val="0"/>
            <c:spPr>
              <a:solidFill>
                <a:schemeClr val="accent4"/>
              </a:solidFill>
              <a:ln w="19050">
                <a:noFill/>
              </a:ln>
              <a:effectLst/>
            </c:spPr>
          </c:dPt>
          <c:cat>
            <c:strRef>
              <c:f>Sheet1!$A$2:$A$11</c:f>
              <c:strCache>
                <c:ptCount val="5"/>
                <c:pt idx="0">
                  <c:v>第一季度</c:v>
                </c:pt>
                <c:pt idx="1">
                  <c:v>第二季度</c:v>
                </c:pt>
                <c:pt idx="2">
                  <c:v>第三季度</c:v>
                </c:pt>
                <c:pt idx="3">
                  <c:v>第四季度</c:v>
                </c:pt>
                <c:pt idx="4">
                  <c:v>a</c:v>
                </c:pt>
              </c:strCache>
            </c:strRef>
          </c:ca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ser>
        <c:dLbls>
          <c:showLegendKey val="0"/>
          <c:showVal val="0"/>
          <c:showCatName val="0"/>
          <c:showSerName val="0"/>
          <c:showPercent val="0"/>
          <c:showBubbleSize val="0"/>
          <c:showLeaderLines val="1"/>
        </c:dLbls>
        <c:firstSliceAng val="11"/>
        <c:holeSize val="5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129577424947911E-2"/>
          <c:y val="5.7610524506887063E-2"/>
          <c:w val="0.96070530022095701"/>
          <c:h val="0.84012502741518902"/>
        </c:manualLayout>
      </c:layout>
      <c:barChart>
        <c:barDir val="col"/>
        <c:grouping val="stacked"/>
        <c:varyColors val="0"/>
        <c:ser>
          <c:idx val="0"/>
          <c:order val="0"/>
          <c:tx>
            <c:strRef>
              <c:f>Sheet1!$B$1</c:f>
              <c:strCache>
                <c:ptCount val="1"/>
                <c:pt idx="0">
                  <c:v>矿产资源</c:v>
                </c:pt>
              </c:strCache>
            </c:strRef>
          </c:tx>
          <c:spPr>
            <a:solidFill>
              <a:schemeClr val="accent1"/>
            </a:solidFill>
            <a:ln w="12700">
              <a:solidFill>
                <a:schemeClr val="accent1"/>
              </a:solidFill>
            </a:ln>
            <a:effectLst/>
          </c:spPr>
          <c:invertIfNegative val="0"/>
          <c:dLbls>
            <c:spPr>
              <a:noFill/>
              <a:ln>
                <a:noFill/>
              </a:ln>
              <a:effectLst/>
            </c:spPr>
            <c:txPr>
              <a:bodyPr wrap="square" lIns="38100" tIns="19050" rIns="38100" bIns="19050" anchor="ctr">
                <a:spAutoFit/>
              </a:bodyPr>
              <a:lstStyle/>
              <a:p>
                <a:pPr>
                  <a:defRPr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Sheet1!$B$2:$B$12</c:f>
              <c:numCache>
                <c:formatCode>0</c:formatCode>
                <c:ptCount val="11"/>
                <c:pt idx="0">
                  <c:v>10</c:v>
                </c:pt>
                <c:pt idx="1">
                  <c:v>15</c:v>
                </c:pt>
                <c:pt idx="2">
                  <c:v>20.25</c:v>
                </c:pt>
                <c:pt idx="3">
                  <c:v>27.337499999999999</c:v>
                </c:pt>
                <c:pt idx="4">
                  <c:v>36.905625000000001</c:v>
                </c:pt>
                <c:pt idx="5">
                  <c:v>49.82259375000001</c:v>
                </c:pt>
                <c:pt idx="6">
                  <c:v>54.804853124999994</c:v>
                </c:pt>
                <c:pt idx="7">
                  <c:v>60.28533843750008</c:v>
                </c:pt>
                <c:pt idx="8">
                  <c:v>66.313872281249999</c:v>
                </c:pt>
                <c:pt idx="9">
                  <c:v>72.945259509375319</c:v>
                </c:pt>
                <c:pt idx="10">
                  <c:v>80.239785460312689</c:v>
                </c:pt>
              </c:numCache>
            </c:numRef>
          </c:val>
        </c:ser>
        <c:ser>
          <c:idx val="1"/>
          <c:order val="1"/>
          <c:tx>
            <c:strRef>
              <c:f>Sheet1!$C$1</c:f>
              <c:strCache>
                <c:ptCount val="1"/>
                <c:pt idx="0">
                  <c:v>化肥</c:v>
                </c:pt>
              </c:strCache>
            </c:strRef>
          </c:tx>
          <c:spPr>
            <a:solidFill>
              <a:schemeClr val="accent2"/>
            </a:solidFill>
            <a:ln w="12700">
              <a:solidFill>
                <a:schemeClr val="accent1"/>
              </a:solidFill>
            </a:ln>
            <a:effectLst/>
          </c:spPr>
          <c:invertIfNegative val="0"/>
          <c:dLbls>
            <c:spPr>
              <a:noFill/>
              <a:ln>
                <a:noFill/>
              </a:ln>
              <a:effectLst/>
            </c:spPr>
            <c:txPr>
              <a:bodyPr wrap="square" lIns="38100" tIns="19050" rIns="38100" bIns="19050" anchor="ctr">
                <a:spAutoFit/>
              </a:bodyPr>
              <a:lstStyle/>
              <a:p>
                <a:pPr>
                  <a:defRPr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Sheet1!$C$2:$C$12</c:f>
              <c:numCache>
                <c:formatCode>0</c:formatCode>
                <c:ptCount val="11"/>
                <c:pt idx="0">
                  <c:v>68.7</c:v>
                </c:pt>
                <c:pt idx="1">
                  <c:v>80.185999999999979</c:v>
                </c:pt>
                <c:pt idx="2">
                  <c:v>91.52216</c:v>
                </c:pt>
                <c:pt idx="3">
                  <c:v>105.62768960000002</c:v>
                </c:pt>
                <c:pt idx="4">
                  <c:v>123.45755897599999</c:v>
                </c:pt>
                <c:pt idx="5">
                  <c:v>146.33534123455996</c:v>
                </c:pt>
                <c:pt idx="6">
                  <c:v>155.52681376085081</c:v>
                </c:pt>
                <c:pt idx="7">
                  <c:v>165.58274390871651</c:v>
                </c:pt>
                <c:pt idx="8">
                  <c:v>176.59996189971761</c:v>
                </c:pt>
                <c:pt idx="9">
                  <c:v>188.6867154588046</c:v>
                </c:pt>
                <c:pt idx="10">
                  <c:v>201.96403395137133</c:v>
                </c:pt>
              </c:numCache>
            </c:numRef>
          </c:val>
        </c:ser>
        <c:ser>
          <c:idx val="2"/>
          <c:order val="2"/>
          <c:tx>
            <c:strRef>
              <c:f>Sheet1!$D$1</c:f>
              <c:strCache>
                <c:ptCount val="1"/>
                <c:pt idx="0">
                  <c:v>化工</c:v>
                </c:pt>
              </c:strCache>
            </c:strRef>
          </c:tx>
          <c:spPr>
            <a:solidFill>
              <a:schemeClr val="accent3"/>
            </a:solidFill>
            <a:ln>
              <a:solidFill>
                <a:schemeClr val="accent1"/>
              </a:solidFill>
            </a:ln>
          </c:spPr>
          <c:invertIfNegative val="0"/>
          <c:dLbls>
            <c:spPr>
              <a:noFill/>
              <a:ln>
                <a:noFill/>
              </a:ln>
              <a:effectLst/>
            </c:spPr>
            <c:txPr>
              <a:bodyPr wrap="square" lIns="38100" tIns="19050" rIns="38100" bIns="19050" anchor="ctr">
                <a:spAutoFit/>
              </a:bodyPr>
              <a:lstStyle/>
              <a:p>
                <a:pPr>
                  <a:defRPr b="1"/>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Sheet1!$D$2:$D$12</c:f>
              <c:numCache>
                <c:formatCode>0</c:formatCode>
                <c:ptCount val="11"/>
                <c:pt idx="0">
                  <c:v>35.4</c:v>
                </c:pt>
                <c:pt idx="1">
                  <c:v>47.7</c:v>
                </c:pt>
                <c:pt idx="2">
                  <c:v>61.59</c:v>
                </c:pt>
                <c:pt idx="3">
                  <c:v>79.593000000000004</c:v>
                </c:pt>
                <c:pt idx="4">
                  <c:v>102.94410000000023</c:v>
                </c:pt>
                <c:pt idx="5">
                  <c:v>133.25396999999998</c:v>
                </c:pt>
                <c:pt idx="6">
                  <c:v>144.89400600000027</c:v>
                </c:pt>
                <c:pt idx="7">
                  <c:v>157.63599432000001</c:v>
                </c:pt>
                <c:pt idx="8">
                  <c:v>171.59954016959998</c:v>
                </c:pt>
                <c:pt idx="9">
                  <c:v>186.91980967756768</c:v>
                </c:pt>
                <c:pt idx="10">
                  <c:v>203.74993945321341</c:v>
                </c:pt>
              </c:numCache>
            </c:numRef>
          </c:val>
        </c:ser>
        <c:ser>
          <c:idx val="3"/>
          <c:order val="3"/>
          <c:tx>
            <c:strRef>
              <c:f>Sheet1!$E$1</c:f>
              <c:strCache>
                <c:ptCount val="1"/>
                <c:pt idx="0">
                  <c:v>贸易</c:v>
                </c:pt>
              </c:strCache>
            </c:strRef>
          </c:tx>
          <c:spPr>
            <a:solidFill>
              <a:schemeClr val="accent4"/>
            </a:solidFill>
            <a:ln>
              <a:solidFill>
                <a:schemeClr val="accent1"/>
              </a:solidFill>
            </a:ln>
          </c:spPr>
          <c:invertIfNegative val="0"/>
          <c:dLbls>
            <c:spPr>
              <a:noFill/>
              <a:ln>
                <a:noFill/>
              </a:ln>
              <a:effectLst/>
            </c:spPr>
            <c:txPr>
              <a:bodyPr wrap="square" lIns="38100" tIns="19050" rIns="38100" bIns="19050" anchor="ctr">
                <a:spAutoFit/>
              </a:bodyPr>
              <a:lstStyle/>
              <a:p>
                <a:pPr>
                  <a:defRPr b="1"/>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Sheet1!$E$2:$E$12</c:f>
              <c:numCache>
                <c:formatCode>0</c:formatCode>
                <c:ptCount val="11"/>
                <c:pt idx="0">
                  <c:v>336.4</c:v>
                </c:pt>
                <c:pt idx="1">
                  <c:v>353.85199999999969</c:v>
                </c:pt>
                <c:pt idx="2">
                  <c:v>358.29699999999895</c:v>
                </c:pt>
                <c:pt idx="3">
                  <c:v>363.43514599999907</c:v>
                </c:pt>
                <c:pt idx="4">
                  <c:v>369.26989114000008</c:v>
                </c:pt>
                <c:pt idx="5">
                  <c:v>375.80611505059881</c:v>
                </c:pt>
                <c:pt idx="6">
                  <c:v>372.09012682336208</c:v>
                </c:pt>
                <c:pt idx="7">
                  <c:v>369.38306258029667</c:v>
                </c:pt>
                <c:pt idx="8">
                  <c:v>367.59637675317339</c:v>
                </c:pt>
                <c:pt idx="9">
                  <c:v>366.65062127046417</c:v>
                </c:pt>
                <c:pt idx="10">
                  <c:v>366.47454062648575</c:v>
                </c:pt>
              </c:numCache>
            </c:numRef>
          </c:val>
        </c:ser>
        <c:ser>
          <c:idx val="4"/>
          <c:order val="4"/>
          <c:tx>
            <c:strRef>
              <c:f>Sheet1!$F$1</c:f>
              <c:strCache>
                <c:ptCount val="1"/>
                <c:pt idx="0">
                  <c:v>技术服务</c:v>
                </c:pt>
              </c:strCache>
            </c:strRef>
          </c:tx>
          <c:spPr>
            <a:solidFill>
              <a:schemeClr val="accent5"/>
            </a:solidFill>
            <a:ln>
              <a:solidFill>
                <a:schemeClr val="accent1"/>
              </a:solidFill>
            </a:ln>
          </c:spPr>
          <c:invertIfNegative val="0"/>
          <c:dLbls>
            <c:dLbl>
              <c:idx val="0"/>
              <c:layout>
                <c:manualLayout>
                  <c:x val="-7.1764215444151548E-18"/>
                  <c:y val="2.31900453636242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1.5460030242416172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1.8036701949485503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1.0306686828277407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solidFill>
                <a:schemeClr val="accent5"/>
              </a:solidFill>
              <a:ln>
                <a:noFill/>
              </a:ln>
              <a:effectLst/>
            </c:spPr>
            <c:txPr>
              <a:bodyPr wrap="square" lIns="38100" tIns="19050" rIns="38100" bIns="19050" anchor="ctr">
                <a:spAutoFit/>
              </a:bodyPr>
              <a:lstStyle/>
              <a:p>
                <a:pPr>
                  <a:defRPr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Sheet1!$F$2:$F$12</c:f>
              <c:numCache>
                <c:formatCode>0</c:formatCode>
                <c:ptCount val="11"/>
                <c:pt idx="0">
                  <c:v>10.5</c:v>
                </c:pt>
                <c:pt idx="1">
                  <c:v>14.7</c:v>
                </c:pt>
                <c:pt idx="2">
                  <c:v>19.844999999999999</c:v>
                </c:pt>
                <c:pt idx="3">
                  <c:v>26.790749999999925</c:v>
                </c:pt>
                <c:pt idx="4">
                  <c:v>36.167512500000072</c:v>
                </c:pt>
                <c:pt idx="5">
                  <c:v>48.826141875000005</c:v>
                </c:pt>
                <c:pt idx="6">
                  <c:v>53.708756062500086</c:v>
                </c:pt>
                <c:pt idx="7">
                  <c:v>59.079631668750004</c:v>
                </c:pt>
                <c:pt idx="8">
                  <c:v>64.987594835625032</c:v>
                </c:pt>
                <c:pt idx="9">
                  <c:v>71.486354319187512</c:v>
                </c:pt>
                <c:pt idx="10">
                  <c:v>78.634989751106261</c:v>
                </c:pt>
              </c:numCache>
            </c:numRef>
          </c:val>
        </c:ser>
        <c:ser>
          <c:idx val="5"/>
          <c:order val="5"/>
          <c:tx>
            <c:strRef>
              <c:f>Sheet1!$G$1</c:f>
              <c:strCache>
                <c:ptCount val="1"/>
                <c:pt idx="0">
                  <c:v>农业服务</c:v>
                </c:pt>
              </c:strCache>
            </c:strRef>
          </c:tx>
          <c:spPr>
            <a:solidFill>
              <a:schemeClr val="accent6"/>
            </a:solidFill>
            <a:ln>
              <a:solidFill>
                <a:schemeClr val="accent1"/>
              </a:solidFill>
            </a:ln>
          </c:spPr>
          <c:invertIfNegative val="0"/>
          <c:dLbls>
            <c:spPr>
              <a:solidFill>
                <a:schemeClr val="accent6"/>
              </a:solidFill>
              <a:ln>
                <a:noFill/>
              </a:ln>
              <a:effectLst/>
            </c:spPr>
            <c:txPr>
              <a:bodyPr wrap="square" lIns="38100" tIns="19050" rIns="38100" bIns="19050" anchor="ctr">
                <a:spAutoFit/>
              </a:bodyPr>
              <a:lstStyle/>
              <a:p>
                <a:pPr>
                  <a:defRPr b="1">
                    <a:solidFill>
                      <a:schemeClr val="bg1"/>
                    </a:solidFill>
                    <a:latin typeface="+mn-lt"/>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Sheet1!$G$2:$G$12</c:f>
              <c:numCache>
                <c:formatCode>0</c:formatCode>
                <c:ptCount val="11"/>
                <c:pt idx="0">
                  <c:v>25.1</c:v>
                </c:pt>
                <c:pt idx="1">
                  <c:v>38.950000000000003</c:v>
                </c:pt>
                <c:pt idx="2">
                  <c:v>58.017500000000005</c:v>
                </c:pt>
                <c:pt idx="3">
                  <c:v>87.205375000000018</c:v>
                </c:pt>
                <c:pt idx="4">
                  <c:v>132.60779374999998</c:v>
                </c:pt>
                <c:pt idx="5">
                  <c:v>204.60130093750001</c:v>
                </c:pt>
                <c:pt idx="6">
                  <c:v>238.81547005937506</c:v>
                </c:pt>
                <c:pt idx="7">
                  <c:v>279.76228116709376</c:v>
                </c:pt>
                <c:pt idx="8">
                  <c:v>329.00241771881599</c:v>
                </c:pt>
                <c:pt idx="9">
                  <c:v>388.50508402226205</c:v>
                </c:pt>
                <c:pt idx="10">
                  <c:v>460.76280254515632</c:v>
                </c:pt>
              </c:numCache>
            </c:numRef>
          </c:val>
        </c:ser>
        <c:ser>
          <c:idx val="6"/>
          <c:order val="6"/>
          <c:tx>
            <c:strRef>
              <c:f>Sheet1!$H$1</c:f>
              <c:strCache>
                <c:ptCount val="1"/>
                <c:pt idx="0">
                  <c:v>金融支撑</c:v>
                </c:pt>
              </c:strCache>
            </c:strRef>
          </c:tx>
          <c:spPr>
            <a:solidFill>
              <a:schemeClr val="accent3">
                <a:lumMod val="20000"/>
                <a:lumOff val="80000"/>
              </a:schemeClr>
            </a:solidFill>
            <a:ln>
              <a:solidFill>
                <a:schemeClr val="accent1"/>
              </a:solidFill>
            </a:ln>
          </c:spPr>
          <c:invertIfNegative val="0"/>
          <c:dLbls>
            <c:dLbl>
              <c:idx val="0"/>
              <c:layout>
                <c:manualLayout>
                  <c:x val="0"/>
                  <c:y val="-3.092006048483237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1.8036701949485503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1.5460030242416265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7.7300151212080729E-3"/>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solidFill>
                <a:schemeClr val="accent3">
                  <a:lumMod val="20000"/>
                  <a:lumOff val="80000"/>
                </a:schemeClr>
              </a:solid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Sheet1!$H$2:$H$12</c:f>
              <c:numCache>
                <c:formatCode>0</c:formatCode>
                <c:ptCount val="11"/>
                <c:pt idx="0">
                  <c:v>2</c:v>
                </c:pt>
                <c:pt idx="1">
                  <c:v>4</c:v>
                </c:pt>
                <c:pt idx="2">
                  <c:v>7.6</c:v>
                </c:pt>
                <c:pt idx="3">
                  <c:v>14.44</c:v>
                </c:pt>
                <c:pt idx="4">
                  <c:v>27.436</c:v>
                </c:pt>
                <c:pt idx="5">
                  <c:v>52.128400000000013</c:v>
                </c:pt>
                <c:pt idx="6">
                  <c:v>67.766920000000027</c:v>
                </c:pt>
                <c:pt idx="7">
                  <c:v>88.09699599999999</c:v>
                </c:pt>
                <c:pt idx="8">
                  <c:v>114.52609479999998</c:v>
                </c:pt>
                <c:pt idx="9">
                  <c:v>148.88392323999997</c:v>
                </c:pt>
                <c:pt idx="10">
                  <c:v>193.54910021199996</c:v>
                </c:pt>
              </c:numCache>
            </c:numRef>
          </c:val>
        </c:ser>
        <c:dLbls>
          <c:showLegendKey val="0"/>
          <c:showVal val="0"/>
          <c:showCatName val="0"/>
          <c:showSerName val="0"/>
          <c:showPercent val="0"/>
          <c:showBubbleSize val="0"/>
        </c:dLbls>
        <c:gapWidth val="75"/>
        <c:overlap val="100"/>
        <c:serLines/>
        <c:axId val="318004224"/>
        <c:axId val="318022400"/>
      </c:barChart>
      <c:catAx>
        <c:axId val="318004224"/>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zh-CN"/>
          </a:p>
        </c:txPr>
        <c:crossAx val="318022400"/>
        <c:crosses val="autoZero"/>
        <c:auto val="1"/>
        <c:lblAlgn val="ctr"/>
        <c:lblOffset val="100"/>
        <c:noMultiLvlLbl val="0"/>
      </c:catAx>
      <c:valAx>
        <c:axId val="318022400"/>
        <c:scaling>
          <c:orientation val="minMax"/>
        </c:scaling>
        <c:delete val="1"/>
        <c:axPos val="l"/>
        <c:numFmt formatCode="0_ " sourceLinked="0"/>
        <c:majorTickMark val="out"/>
        <c:minorTickMark val="none"/>
        <c:tickLblPos val="none"/>
        <c:crossAx val="318004224"/>
        <c:crosses val="autoZero"/>
        <c:crossBetween val="between"/>
      </c:valAx>
      <c:spPr>
        <a:noFill/>
        <a:ln>
          <a:noFill/>
        </a:ln>
        <a:effectLst/>
      </c:spPr>
    </c:plotArea>
    <c:legend>
      <c:legendPos val="t"/>
      <c:layout>
        <c:manualLayout>
          <c:xMode val="edge"/>
          <c:yMode val="edge"/>
          <c:x val="7.983642871330094E-3"/>
          <c:y val="1.7598983524522303E-2"/>
          <c:w val="0.76446977478248868"/>
          <c:h val="5.5356241094505397E-2"/>
        </c:manualLayout>
      </c:layout>
      <c:overlay val="0"/>
      <c:txPr>
        <a:bodyPr/>
        <a:lstStyle/>
        <a:p>
          <a:pPr>
            <a:defRPr sz="1400" b="1"/>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247691795754391E-2"/>
          <c:y val="0.14771536262910401"/>
          <c:w val="0.90175230820424557"/>
          <c:h val="0.75013472116131696"/>
        </c:manualLayout>
      </c:layout>
      <c:barChart>
        <c:barDir val="col"/>
        <c:grouping val="stacked"/>
        <c:varyColors val="0"/>
        <c:ser>
          <c:idx val="0"/>
          <c:order val="0"/>
          <c:tx>
            <c:strRef>
              <c:f>Sheet1!$B$1</c:f>
              <c:strCache>
                <c:ptCount val="1"/>
                <c:pt idx="0">
                  <c:v>矿产资源业务营收</c:v>
                </c:pt>
              </c:strCache>
            </c:strRef>
          </c:tx>
          <c:spPr>
            <a:solidFill>
              <a:schemeClr val="accent4"/>
            </a:solidFill>
            <a:ln w="12700">
              <a:solidFill>
                <a:schemeClr val="tx1"/>
              </a:solidFill>
            </a:ln>
            <a:effectLst/>
          </c:spPr>
          <c:invertIfNegative val="0"/>
          <c:dLbls>
            <c:dLbl>
              <c:idx val="10"/>
              <c:layout>
                <c:manualLayout>
                  <c:x val="-3.1315655768942899E-3"/>
                  <c:y val="0"/>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ln w="19050"/>
            </c:spPr>
            <c:txPr>
              <a:bodyPr/>
              <a:lstStyle/>
              <a:p>
                <a:pPr>
                  <a:defRPr sz="1200" b="1">
                    <a:solidFill>
                      <a:schemeClr val="tx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Sheet1!$B$2:$B$12</c:f>
              <c:numCache>
                <c:formatCode>0_ </c:formatCode>
                <c:ptCount val="11"/>
                <c:pt idx="0">
                  <c:v>10</c:v>
                </c:pt>
                <c:pt idx="1">
                  <c:v>15</c:v>
                </c:pt>
                <c:pt idx="2">
                  <c:v>20.25</c:v>
                </c:pt>
                <c:pt idx="3">
                  <c:v>27.337499999999999</c:v>
                </c:pt>
                <c:pt idx="4">
                  <c:v>36.905625000000001</c:v>
                </c:pt>
                <c:pt idx="5">
                  <c:v>49.82259375000001</c:v>
                </c:pt>
                <c:pt idx="6">
                  <c:v>54.804853125000001</c:v>
                </c:pt>
                <c:pt idx="7">
                  <c:v>60.285338437500023</c:v>
                </c:pt>
                <c:pt idx="8">
                  <c:v>66.313872281249999</c:v>
                </c:pt>
                <c:pt idx="9">
                  <c:v>72.945259509375092</c:v>
                </c:pt>
                <c:pt idx="10">
                  <c:v>80.239785460312561</c:v>
                </c:pt>
              </c:numCache>
            </c:numRef>
          </c:val>
        </c:ser>
        <c:dLbls>
          <c:showLegendKey val="0"/>
          <c:showVal val="0"/>
          <c:showCatName val="0"/>
          <c:showSerName val="0"/>
          <c:showPercent val="0"/>
          <c:showBubbleSize val="0"/>
        </c:dLbls>
        <c:gapWidth val="75"/>
        <c:overlap val="100"/>
        <c:serLines/>
        <c:axId val="337873920"/>
        <c:axId val="337883904"/>
      </c:barChart>
      <c:catAx>
        <c:axId val="33787392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zh-CN"/>
          </a:p>
        </c:txPr>
        <c:crossAx val="337883904"/>
        <c:crosses val="autoZero"/>
        <c:auto val="1"/>
        <c:lblAlgn val="ctr"/>
        <c:lblOffset val="100"/>
        <c:noMultiLvlLbl val="0"/>
      </c:catAx>
      <c:valAx>
        <c:axId val="337883904"/>
        <c:scaling>
          <c:orientation val="minMax"/>
        </c:scaling>
        <c:delete val="1"/>
        <c:axPos val="l"/>
        <c:numFmt formatCode="0_ " sourceLinked="0"/>
        <c:majorTickMark val="out"/>
        <c:minorTickMark val="none"/>
        <c:tickLblPos val="none"/>
        <c:crossAx val="337873920"/>
        <c:crosses val="autoZero"/>
        <c:crossBetween val="between"/>
      </c:valAx>
      <c:spPr>
        <a:noFill/>
        <a:ln>
          <a:noFill/>
        </a:ln>
        <a:effectLst/>
      </c:spPr>
    </c:plotArea>
    <c:legend>
      <c:legendPos val="t"/>
      <c:layout>
        <c:manualLayout>
          <c:xMode val="edge"/>
          <c:yMode val="edge"/>
          <c:x val="2.6773036332695069E-2"/>
          <c:y val="9.5541865470239393E-3"/>
          <c:w val="0.22880130450665578"/>
          <c:h val="8.4020902217251239E-2"/>
        </c:manualLayout>
      </c:layout>
      <c:overlay val="0"/>
      <c:txPr>
        <a:bodyPr/>
        <a:lstStyle/>
        <a:p>
          <a:pPr>
            <a:defRPr sz="1400" b="1"/>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247691795754377E-2"/>
          <c:y val="0.14771536262910401"/>
          <c:w val="0.90175230820424557"/>
          <c:h val="0.75013472116131696"/>
        </c:manualLayout>
      </c:layout>
      <c:barChart>
        <c:barDir val="col"/>
        <c:grouping val="stacked"/>
        <c:varyColors val="0"/>
        <c:ser>
          <c:idx val="0"/>
          <c:order val="0"/>
          <c:tx>
            <c:strRef>
              <c:f>Sheet1!$B$1</c:f>
              <c:strCache>
                <c:ptCount val="1"/>
                <c:pt idx="0">
                  <c:v>磷酸一铵</c:v>
                </c:pt>
              </c:strCache>
            </c:strRef>
          </c:tx>
          <c:spPr>
            <a:solidFill>
              <a:schemeClr val="accent1"/>
            </a:solidFill>
            <a:ln w="12700">
              <a:solidFill>
                <a:schemeClr val="tx1"/>
              </a:solidFill>
            </a:ln>
            <a:effectLst/>
          </c:spPr>
          <c:invertIfNegative val="0"/>
          <c:dLbls>
            <c:dLbl>
              <c:idx val="10"/>
              <c:layout>
                <c:manualLayout>
                  <c:x val="-3.1315655768942899E-3"/>
                  <c:y val="0"/>
                </c:manualLayout>
              </c:layout>
              <c:dLblPos val="ctr"/>
              <c:showLegendKey val="0"/>
              <c:showVal val="1"/>
              <c:showCatName val="0"/>
              <c:showSerName val="0"/>
              <c:showPercent val="0"/>
              <c:showBubbleSize val="0"/>
              <c:extLst>
                <c:ext xmlns:c15="http://schemas.microsoft.com/office/drawing/2012/chart" uri="{CE6537A1-D6FC-4f65-9D91-7224C49458BB}"/>
              </c:extLst>
            </c:dLbl>
            <c:spPr>
              <a:ln w="19050"/>
            </c:spPr>
            <c:txPr>
              <a:bodyPr/>
              <a:lstStyle/>
              <a:p>
                <a:pPr>
                  <a:defRPr sz="1200"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Sheet1!$B$2:$B$12</c:f>
              <c:numCache>
                <c:formatCode>0_ </c:formatCode>
                <c:ptCount val="11"/>
                <c:pt idx="0" formatCode="General">
                  <c:v>9.2000000000000011</c:v>
                </c:pt>
                <c:pt idx="1">
                  <c:v>9.9360000000000035</c:v>
                </c:pt>
                <c:pt idx="2">
                  <c:v>10.532160000000001</c:v>
                </c:pt>
                <c:pt idx="3">
                  <c:v>11.164089600000002</c:v>
                </c:pt>
                <c:pt idx="4">
                  <c:v>11.833934976000021</c:v>
                </c:pt>
                <c:pt idx="5">
                  <c:v>12.543971074559998</c:v>
                </c:pt>
                <c:pt idx="6">
                  <c:v>12.794850496051179</c:v>
                </c:pt>
                <c:pt idx="7">
                  <c:v>13.050747505972245</c:v>
                </c:pt>
                <c:pt idx="8">
                  <c:v>13.311762456091666</c:v>
                </c:pt>
                <c:pt idx="9">
                  <c:v>13.577997705213498</c:v>
                </c:pt>
                <c:pt idx="10">
                  <c:v>13.849557659317774</c:v>
                </c:pt>
              </c:numCache>
            </c:numRef>
          </c:val>
        </c:ser>
        <c:ser>
          <c:idx val="1"/>
          <c:order val="1"/>
          <c:tx>
            <c:strRef>
              <c:f>Sheet1!$C$1</c:f>
              <c:strCache>
                <c:ptCount val="1"/>
                <c:pt idx="0">
                  <c:v>磷酸二铵</c:v>
                </c:pt>
              </c:strCache>
            </c:strRef>
          </c:tx>
          <c:spPr>
            <a:solidFill>
              <a:schemeClr val="accent2"/>
            </a:solidFill>
            <a:ln w="12700">
              <a:solidFill>
                <a:schemeClr val="tx1"/>
              </a:solidFill>
            </a:ln>
            <a:effectLst/>
          </c:spPr>
          <c:invertIfNegative val="0"/>
          <c:dLbls>
            <c:spPr>
              <a:noFill/>
              <a:ln>
                <a:noFill/>
              </a:ln>
              <a:effectLst/>
            </c:spPr>
            <c:txPr>
              <a:bodyPr/>
              <a:lstStyle/>
              <a:p>
                <a:pPr>
                  <a:defRPr sz="1200"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Sheet1!$C$2:$C$12</c:f>
              <c:numCache>
                <c:formatCode>0_ </c:formatCode>
                <c:ptCount val="11"/>
                <c:pt idx="0" formatCode="General">
                  <c:v>50</c:v>
                </c:pt>
                <c:pt idx="1">
                  <c:v>56</c:v>
                </c:pt>
                <c:pt idx="2">
                  <c:v>61.04</c:v>
                </c:pt>
                <c:pt idx="3">
                  <c:v>66.533599999999993</c:v>
                </c:pt>
                <c:pt idx="4">
                  <c:v>72.521624000000159</c:v>
                </c:pt>
                <c:pt idx="5">
                  <c:v>79.048570159999827</c:v>
                </c:pt>
                <c:pt idx="6">
                  <c:v>81.420027264799984</c:v>
                </c:pt>
                <c:pt idx="7">
                  <c:v>83.862628082743981</c:v>
                </c:pt>
                <c:pt idx="8">
                  <c:v>86.378506925226219</c:v>
                </c:pt>
                <c:pt idx="9">
                  <c:v>88.969862132982868</c:v>
                </c:pt>
                <c:pt idx="10">
                  <c:v>91.638957996972579</c:v>
                </c:pt>
              </c:numCache>
            </c:numRef>
          </c:val>
        </c:ser>
        <c:ser>
          <c:idx val="2"/>
          <c:order val="2"/>
          <c:tx>
            <c:strRef>
              <c:f>Sheet1!$D$1</c:f>
              <c:strCache>
                <c:ptCount val="1"/>
                <c:pt idx="0">
                  <c:v>复合肥及其他</c:v>
                </c:pt>
              </c:strCache>
            </c:strRef>
          </c:tx>
          <c:spPr>
            <a:solidFill>
              <a:schemeClr val="accent4"/>
            </a:solidFill>
            <a:ln w="9525">
              <a:solidFill>
                <a:schemeClr val="tx1"/>
              </a:solidFill>
            </a:ln>
          </c:spPr>
          <c:invertIfNegative val="0"/>
          <c:dLbls>
            <c:spPr>
              <a:noFill/>
              <a:ln>
                <a:noFill/>
              </a:ln>
              <a:effectLst/>
            </c:spPr>
            <c:txPr>
              <a:bodyPr/>
              <a:lstStyle/>
              <a:p>
                <a:pPr>
                  <a:defRPr sz="1200" b="1">
                    <a:solidFill>
                      <a:schemeClr val="tx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Sheet1!$D$2:$D$12</c:f>
              <c:numCache>
                <c:formatCode>0_ </c:formatCode>
                <c:ptCount val="11"/>
                <c:pt idx="0" formatCode="General">
                  <c:v>9.5</c:v>
                </c:pt>
                <c:pt idx="1">
                  <c:v>14.25</c:v>
                </c:pt>
                <c:pt idx="2">
                  <c:v>19.95</c:v>
                </c:pt>
                <c:pt idx="3">
                  <c:v>27.93</c:v>
                </c:pt>
                <c:pt idx="4">
                  <c:v>39.102000000000011</c:v>
                </c:pt>
                <c:pt idx="5">
                  <c:v>54.742800000000003</c:v>
                </c:pt>
                <c:pt idx="6">
                  <c:v>61.311936000000003</c:v>
                </c:pt>
                <c:pt idx="7">
                  <c:v>68.669368319999748</c:v>
                </c:pt>
                <c:pt idx="8">
                  <c:v>76.909692518399979</c:v>
                </c:pt>
                <c:pt idx="9">
                  <c:v>86.138855620608012</c:v>
                </c:pt>
                <c:pt idx="10">
                  <c:v>96.475518295080889</c:v>
                </c:pt>
              </c:numCache>
            </c:numRef>
          </c:val>
        </c:ser>
        <c:dLbls>
          <c:showLegendKey val="0"/>
          <c:showVal val="0"/>
          <c:showCatName val="0"/>
          <c:showSerName val="0"/>
          <c:showPercent val="0"/>
          <c:showBubbleSize val="0"/>
        </c:dLbls>
        <c:gapWidth val="75"/>
        <c:overlap val="100"/>
        <c:serLines/>
        <c:axId val="338660736"/>
        <c:axId val="338674816"/>
      </c:barChart>
      <c:catAx>
        <c:axId val="338660736"/>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zh-CN"/>
          </a:p>
        </c:txPr>
        <c:crossAx val="338674816"/>
        <c:crosses val="autoZero"/>
        <c:auto val="1"/>
        <c:lblAlgn val="ctr"/>
        <c:lblOffset val="100"/>
        <c:noMultiLvlLbl val="0"/>
      </c:catAx>
      <c:valAx>
        <c:axId val="338674816"/>
        <c:scaling>
          <c:orientation val="minMax"/>
        </c:scaling>
        <c:delete val="1"/>
        <c:axPos val="l"/>
        <c:numFmt formatCode="0_ " sourceLinked="0"/>
        <c:majorTickMark val="out"/>
        <c:minorTickMark val="none"/>
        <c:tickLblPos val="none"/>
        <c:crossAx val="338660736"/>
        <c:crosses val="autoZero"/>
        <c:crossBetween val="between"/>
      </c:valAx>
      <c:spPr>
        <a:noFill/>
        <a:ln>
          <a:noFill/>
        </a:ln>
        <a:effectLst/>
      </c:spPr>
    </c:plotArea>
    <c:legend>
      <c:legendPos val="t"/>
      <c:layout>
        <c:manualLayout>
          <c:xMode val="edge"/>
          <c:yMode val="edge"/>
          <c:x val="8.4706999505238537E-2"/>
          <c:y val="9.5541865470241075E-3"/>
          <c:w val="0.46993185392750708"/>
          <c:h val="8.4020902217251239E-2"/>
        </c:manualLayout>
      </c:layout>
      <c:overlay val="0"/>
      <c:txPr>
        <a:bodyPr/>
        <a:lstStyle/>
        <a:p>
          <a:pPr>
            <a:defRPr sz="1400" b="1"/>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247691795754502E-2"/>
          <c:y val="0.19399341813088644"/>
          <c:w val="0.90175230820424557"/>
          <c:h val="0.70385665645604423"/>
        </c:manualLayout>
      </c:layout>
      <c:barChart>
        <c:barDir val="col"/>
        <c:grouping val="stacked"/>
        <c:varyColors val="0"/>
        <c:ser>
          <c:idx val="0"/>
          <c:order val="0"/>
          <c:tx>
            <c:strRef>
              <c:f>Sheet1!$B$1</c:f>
              <c:strCache>
                <c:ptCount val="1"/>
                <c:pt idx="0">
                  <c:v>磷化工</c:v>
                </c:pt>
              </c:strCache>
            </c:strRef>
          </c:tx>
          <c:spPr>
            <a:solidFill>
              <a:schemeClr val="accent1"/>
            </a:solidFill>
            <a:ln w="12700">
              <a:solidFill>
                <a:schemeClr val="tx1"/>
              </a:solidFill>
            </a:ln>
            <a:effectLst/>
          </c:spPr>
          <c:invertIfNegative val="0"/>
          <c:dLbls>
            <c:dLbl>
              <c:idx val="0"/>
              <c:layout>
                <c:manualLayout>
                  <c:x val="1.435284308883067E-17"/>
                  <c:y val="1.7354270813168097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
              <c:layout>
                <c:manualLayout>
                  <c:x val="0"/>
                  <c:y val="8.6771354065840519E-3"/>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0"/>
                  <c:y val="8.6771354065840519E-3"/>
                </c:manualLayout>
              </c:layout>
              <c:dLblPos val="ctr"/>
              <c:showLegendKey val="0"/>
              <c:showVal val="1"/>
              <c:showCatName val="0"/>
              <c:showSerName val="0"/>
              <c:showPercent val="0"/>
              <c:showBubbleSize val="0"/>
              <c:extLst>
                <c:ext xmlns:c15="http://schemas.microsoft.com/office/drawing/2012/chart" uri="{CE6537A1-D6FC-4f65-9D91-7224C49458BB}"/>
              </c:extLst>
            </c:dLbl>
            <c:spPr>
              <a:solidFill>
                <a:schemeClr val="accent1"/>
              </a:solidFill>
              <a:ln w="19050"/>
            </c:spPr>
            <c:txPr>
              <a:bodyPr/>
              <a:lstStyle/>
              <a:p>
                <a:pPr>
                  <a:defRPr sz="1000"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Sheet1!$B$2:$B$12</c:f>
              <c:numCache>
                <c:formatCode>0_ </c:formatCode>
                <c:ptCount val="11"/>
                <c:pt idx="0" formatCode="General">
                  <c:v>30</c:v>
                </c:pt>
                <c:pt idx="1">
                  <c:v>40.5</c:v>
                </c:pt>
                <c:pt idx="2">
                  <c:v>52.65</c:v>
                </c:pt>
                <c:pt idx="3">
                  <c:v>68.445000000000007</c:v>
                </c:pt>
                <c:pt idx="4">
                  <c:v>88.978499999999983</c:v>
                </c:pt>
                <c:pt idx="5">
                  <c:v>115.67204999999986</c:v>
                </c:pt>
                <c:pt idx="6">
                  <c:v>124.925814</c:v>
                </c:pt>
                <c:pt idx="7">
                  <c:v>134.91987911999999</c:v>
                </c:pt>
                <c:pt idx="8">
                  <c:v>145.71346944959998</c:v>
                </c:pt>
                <c:pt idx="9">
                  <c:v>157.37054700556797</c:v>
                </c:pt>
                <c:pt idx="10">
                  <c:v>169.9601907660134</c:v>
                </c:pt>
              </c:numCache>
            </c:numRef>
          </c:val>
        </c:ser>
        <c:ser>
          <c:idx val="1"/>
          <c:order val="1"/>
          <c:tx>
            <c:strRef>
              <c:f>Sheet1!$C$1</c:f>
              <c:strCache>
                <c:ptCount val="1"/>
                <c:pt idx="0">
                  <c:v>氟化工</c:v>
                </c:pt>
              </c:strCache>
            </c:strRef>
          </c:tx>
          <c:spPr>
            <a:solidFill>
              <a:schemeClr val="accent2"/>
            </a:solidFill>
            <a:ln w="12700">
              <a:solidFill>
                <a:schemeClr val="tx1"/>
              </a:solidFill>
            </a:ln>
            <a:effectLst/>
          </c:spPr>
          <c:invertIfNegative val="0"/>
          <c:dLbls>
            <c:dLbl>
              <c:idx val="0"/>
              <c:layout>
                <c:manualLayout>
                  <c:x val="-2.8705686177660594E-17"/>
                  <c:y val="3.470854162633659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
              <c:layout>
                <c:manualLayout>
                  <c:x val="0"/>
                  <c:y val="1.7354270813168319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0"/>
                  <c:y val="2.6031406219752425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3"/>
              <c:layout>
                <c:manualLayout>
                  <c:x val="0"/>
                  <c:y val="2.6031406219752425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4"/>
              <c:layout>
                <c:manualLayout>
                  <c:x val="0"/>
                  <c:y val="2.6031406219752425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5"/>
              <c:layout>
                <c:manualLayout>
                  <c:x val="0"/>
                  <c:y val="2.6031406219752425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6"/>
              <c:layout>
                <c:manualLayout>
                  <c:x val="1.5657827884470903E-3"/>
                  <c:y val="2.0246649282029978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7"/>
              <c:layout>
                <c:manualLayout>
                  <c:x val="-1.5657827884470903E-3"/>
                  <c:y val="3.1816163157475243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8"/>
              <c:layout>
                <c:manualLayout>
                  <c:x val="1.5657827884470903E-3"/>
                  <c:y val="3.1816163157475243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9"/>
              <c:layout>
                <c:manualLayout>
                  <c:x val="-1.1482274471064551E-16"/>
                  <c:y val="2.0246649282029978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0"/>
              <c:layout>
                <c:manualLayout>
                  <c:x val="1.5657827884472111E-3"/>
                  <c:y val="2.6031178473416898E-2"/>
                </c:manualLayout>
              </c:layout>
              <c:dLblPos val="ctr"/>
              <c:showLegendKey val="0"/>
              <c:showVal val="1"/>
              <c:showCatName val="0"/>
              <c:showSerName val="0"/>
              <c:showPercent val="0"/>
              <c:showBubbleSize val="0"/>
              <c:extLst>
                <c:ext xmlns:c15="http://schemas.microsoft.com/office/drawing/2012/chart" uri="{CE6537A1-D6FC-4f65-9D91-7224C49458BB}"/>
              </c:extLst>
            </c:dLbl>
            <c:spPr>
              <a:solidFill>
                <a:schemeClr val="accent2"/>
              </a:solidFill>
            </c:spPr>
            <c:txPr>
              <a:bodyPr/>
              <a:lstStyle/>
              <a:p>
                <a:pPr>
                  <a:defRPr sz="1050"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Sheet1!$C$2:$C$12</c:f>
              <c:numCache>
                <c:formatCode>0_ </c:formatCode>
                <c:ptCount val="11"/>
                <c:pt idx="0" formatCode="General">
                  <c:v>4</c:v>
                </c:pt>
                <c:pt idx="1">
                  <c:v>5.2</c:v>
                </c:pt>
                <c:pt idx="2">
                  <c:v>6.24</c:v>
                </c:pt>
                <c:pt idx="3">
                  <c:v>7.4880000000000004</c:v>
                </c:pt>
                <c:pt idx="4">
                  <c:v>8.9856000000000193</c:v>
                </c:pt>
                <c:pt idx="5">
                  <c:v>10.782720000000001</c:v>
                </c:pt>
                <c:pt idx="6">
                  <c:v>11.860992000000019</c:v>
                </c:pt>
                <c:pt idx="7">
                  <c:v>13.047091200000001</c:v>
                </c:pt>
                <c:pt idx="8">
                  <c:v>14.351800320000002</c:v>
                </c:pt>
                <c:pt idx="9">
                  <c:v>15.786980352</c:v>
                </c:pt>
                <c:pt idx="10">
                  <c:v>17.365678387199964</c:v>
                </c:pt>
              </c:numCache>
            </c:numRef>
          </c:val>
        </c:ser>
        <c:ser>
          <c:idx val="2"/>
          <c:order val="2"/>
          <c:tx>
            <c:strRef>
              <c:f>Sheet1!$D$1</c:f>
              <c:strCache>
                <c:ptCount val="1"/>
                <c:pt idx="0">
                  <c:v>碘化工</c:v>
                </c:pt>
              </c:strCache>
            </c:strRef>
          </c:tx>
          <c:spPr>
            <a:solidFill>
              <a:schemeClr val="accent3"/>
            </a:solidFill>
            <a:ln w="9525">
              <a:solidFill>
                <a:schemeClr val="tx1"/>
              </a:solidFill>
            </a:ln>
          </c:spPr>
          <c:invertIfNegative val="0"/>
          <c:dLbls>
            <c:dLbl>
              <c:idx val="0"/>
              <c:layout>
                <c:manualLayout>
                  <c:x val="1.5657827884470743E-3"/>
                  <c:y val="1.1569513875445423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
              <c:layout>
                <c:manualLayout>
                  <c:x val="0"/>
                  <c:y val="-1.7354270813168319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4"/>
              <c:layout>
                <c:manualLayout>
                  <c:x val="1.5657827884470903E-3"/>
                  <c:y val="-8.6771354065841508E-3"/>
                </c:manualLayout>
              </c:layout>
              <c:dLblPos val="ctr"/>
              <c:showLegendKey val="0"/>
              <c:showVal val="1"/>
              <c:showCatName val="0"/>
              <c:showSerName val="0"/>
              <c:showPercent val="0"/>
              <c:showBubbleSize val="0"/>
              <c:extLst>
                <c:ext xmlns:c15="http://schemas.microsoft.com/office/drawing/2012/chart" uri="{CE6537A1-D6FC-4f65-9D91-7224C49458BB}"/>
              </c:extLst>
            </c:dLbl>
            <c:spPr>
              <a:solidFill>
                <a:schemeClr val="accent3"/>
              </a:solidFill>
            </c:spPr>
            <c:txPr>
              <a:bodyPr/>
              <a:lstStyle/>
              <a:p>
                <a:pPr>
                  <a:defRPr sz="1000" b="1">
                    <a:solidFill>
                      <a:schemeClr val="tx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Sheet1!$D$2:$D$12</c:f>
              <c:numCache>
                <c:formatCode>0_ </c:formatCode>
                <c:ptCount val="11"/>
                <c:pt idx="0" formatCode="General">
                  <c:v>0.4</c:v>
                </c:pt>
                <c:pt idx="1">
                  <c:v>0.5</c:v>
                </c:pt>
                <c:pt idx="2">
                  <c:v>0.60000000000000064</c:v>
                </c:pt>
                <c:pt idx="3">
                  <c:v>0.72000000000000064</c:v>
                </c:pt>
                <c:pt idx="4">
                  <c:v>0.8640000000000011</c:v>
                </c:pt>
                <c:pt idx="5">
                  <c:v>1.0367999999999977</c:v>
                </c:pt>
                <c:pt idx="6">
                  <c:v>1.19232</c:v>
                </c:pt>
                <c:pt idx="7">
                  <c:v>1.3711679999999999</c:v>
                </c:pt>
                <c:pt idx="8">
                  <c:v>1.5768431999999999</c:v>
                </c:pt>
                <c:pt idx="9">
                  <c:v>1.8133696799999972</c:v>
                </c:pt>
                <c:pt idx="10">
                  <c:v>2.0853751319999998</c:v>
                </c:pt>
              </c:numCache>
            </c:numRef>
          </c:val>
        </c:ser>
        <c:ser>
          <c:idx val="3"/>
          <c:order val="3"/>
          <c:tx>
            <c:strRef>
              <c:f>Sheet1!$E$1</c:f>
              <c:strCache>
                <c:ptCount val="1"/>
                <c:pt idx="0">
                  <c:v>煤化工</c:v>
                </c:pt>
              </c:strCache>
            </c:strRef>
          </c:tx>
          <c:spPr>
            <a:solidFill>
              <a:schemeClr val="accent4"/>
            </a:solidFill>
            <a:ln>
              <a:solidFill>
                <a:schemeClr val="tx1"/>
              </a:solidFill>
            </a:ln>
          </c:spPr>
          <c:invertIfNegative val="0"/>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layout>
                <c:manualLayout>
                  <c:x val="0"/>
                  <c:y val="-2.6031406219752452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5.7411372355321275E-17"/>
                  <c:y val="-2.6031406219752452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5.7411372355321275E-17"/>
                  <c:y val="-3.1816163157475243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0"/>
                  <c:y val="-2.0246649282029738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1.148227447106424E-16"/>
                  <c:y val="-2.3139027750891116E-2"/>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0"/>
                  <c:y val="-1.446189234430692E-2"/>
                </c:manualLayout>
              </c:layout>
              <c:showLegendKey val="0"/>
              <c:showVal val="1"/>
              <c:showCatName val="0"/>
              <c:showSerName val="0"/>
              <c:showPercent val="0"/>
              <c:showBubbleSize val="0"/>
              <c:extLst>
                <c:ext xmlns:c15="http://schemas.microsoft.com/office/drawing/2012/chart" uri="{CE6537A1-D6FC-4f65-9D91-7224C49458BB}"/>
              </c:extLst>
            </c:dLbl>
            <c:dLbl>
              <c:idx val="8"/>
              <c:layout>
                <c:manualLayout>
                  <c:x val="-1.148227447106424E-16"/>
                  <c:y val="-1.7354270813168367E-2"/>
                </c:manualLayout>
              </c:layout>
              <c:showLegendKey val="0"/>
              <c:showVal val="1"/>
              <c:showCatName val="0"/>
              <c:showSerName val="0"/>
              <c:showPercent val="0"/>
              <c:showBubbleSize val="0"/>
              <c:extLst>
                <c:ext xmlns:c15="http://schemas.microsoft.com/office/drawing/2012/chart" uri="{CE6537A1-D6FC-4f65-9D91-7224C49458BB}"/>
              </c:extLst>
            </c:dLbl>
            <c:spPr>
              <a:solidFill>
                <a:schemeClr val="accent4"/>
              </a:solidFill>
              <a:ln>
                <a:noFill/>
              </a:ln>
              <a:effectLst/>
            </c:spPr>
            <c:txPr>
              <a:bodyPr/>
              <a:lstStyle/>
              <a:p>
                <a:pPr>
                  <a:defRPr b="1"/>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Sheet1!$E$2:$E$12</c:f>
              <c:numCache>
                <c:formatCode>0_ </c:formatCode>
                <c:ptCount val="11"/>
                <c:pt idx="0" formatCode="General">
                  <c:v>1</c:v>
                </c:pt>
                <c:pt idx="1">
                  <c:v>1.5</c:v>
                </c:pt>
                <c:pt idx="2">
                  <c:v>2.1</c:v>
                </c:pt>
                <c:pt idx="3">
                  <c:v>2.9400000000000004</c:v>
                </c:pt>
                <c:pt idx="4">
                  <c:v>4.1160000000000005</c:v>
                </c:pt>
                <c:pt idx="5">
                  <c:v>5.7623999999999995</c:v>
                </c:pt>
                <c:pt idx="6">
                  <c:v>6.9148799999999975</c:v>
                </c:pt>
                <c:pt idx="7">
                  <c:v>8.297856000000003</c:v>
                </c:pt>
                <c:pt idx="8">
                  <c:v>9.9574272000000068</c:v>
                </c:pt>
                <c:pt idx="9">
                  <c:v>11.94891264</c:v>
                </c:pt>
                <c:pt idx="10">
                  <c:v>14.338695168000005</c:v>
                </c:pt>
              </c:numCache>
            </c:numRef>
          </c:val>
        </c:ser>
        <c:dLbls>
          <c:showLegendKey val="0"/>
          <c:showVal val="0"/>
          <c:showCatName val="0"/>
          <c:showSerName val="0"/>
          <c:showPercent val="0"/>
          <c:showBubbleSize val="0"/>
        </c:dLbls>
        <c:gapWidth val="75"/>
        <c:overlap val="100"/>
        <c:serLines/>
        <c:axId val="347780608"/>
        <c:axId val="347782144"/>
      </c:barChart>
      <c:catAx>
        <c:axId val="347780608"/>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zh-CN"/>
          </a:p>
        </c:txPr>
        <c:crossAx val="347782144"/>
        <c:crosses val="autoZero"/>
        <c:auto val="1"/>
        <c:lblAlgn val="ctr"/>
        <c:lblOffset val="100"/>
        <c:noMultiLvlLbl val="0"/>
      </c:catAx>
      <c:valAx>
        <c:axId val="347782144"/>
        <c:scaling>
          <c:orientation val="minMax"/>
        </c:scaling>
        <c:delete val="1"/>
        <c:axPos val="l"/>
        <c:numFmt formatCode="0_ " sourceLinked="0"/>
        <c:majorTickMark val="out"/>
        <c:minorTickMark val="none"/>
        <c:tickLblPos val="none"/>
        <c:crossAx val="347780608"/>
        <c:crosses val="autoZero"/>
        <c:crossBetween val="between"/>
      </c:valAx>
      <c:spPr>
        <a:noFill/>
        <a:ln>
          <a:noFill/>
        </a:ln>
        <a:effectLst/>
      </c:spPr>
    </c:plotArea>
    <c:legend>
      <c:legendPos val="t"/>
      <c:layout>
        <c:manualLayout>
          <c:xMode val="edge"/>
          <c:yMode val="edge"/>
          <c:x val="8.4706999505238523E-2"/>
          <c:y val="3.558559276677644E-2"/>
          <c:w val="0.42179254019161"/>
          <c:h val="6.2138765842604519E-2"/>
        </c:manualLayout>
      </c:layout>
      <c:overlay val="0"/>
      <c:txPr>
        <a:bodyPr/>
        <a:lstStyle/>
        <a:p>
          <a:pPr>
            <a:defRPr sz="1400" b="1"/>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852995065073825E-2"/>
          <c:y val="0.35018185544940245"/>
          <c:w val="0.90175230820424557"/>
          <c:h val="0.5447758406686688"/>
        </c:manualLayout>
      </c:layout>
      <c:barChart>
        <c:barDir val="col"/>
        <c:grouping val="stacked"/>
        <c:varyColors val="0"/>
        <c:ser>
          <c:idx val="0"/>
          <c:order val="0"/>
          <c:tx>
            <c:strRef>
              <c:f>Sheet1!$B$1</c:f>
              <c:strCache>
                <c:ptCount val="1"/>
                <c:pt idx="0">
                  <c:v>非农服国内贸易</c:v>
                </c:pt>
              </c:strCache>
            </c:strRef>
          </c:tx>
          <c:spPr>
            <a:solidFill>
              <a:schemeClr val="accent1"/>
            </a:solidFill>
            <a:ln w="12700">
              <a:solidFill>
                <a:schemeClr val="tx1"/>
              </a:solidFill>
            </a:ln>
            <a:effectLst/>
          </c:spPr>
          <c:invertIfNegative val="0"/>
          <c:dLbls>
            <c:spPr>
              <a:ln w="19050"/>
            </c:spPr>
            <c:txPr>
              <a:bodyPr/>
              <a:lstStyle/>
              <a:p>
                <a:pPr>
                  <a:defRPr sz="1200"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Sheet1!$B$2:$B$12</c:f>
              <c:numCache>
                <c:formatCode>0_ </c:formatCode>
                <c:ptCount val="11"/>
                <c:pt idx="0">
                  <c:v>197</c:v>
                </c:pt>
                <c:pt idx="1">
                  <c:v>212.76</c:v>
                </c:pt>
                <c:pt idx="2">
                  <c:v>221.2704</c:v>
                </c:pt>
                <c:pt idx="3">
                  <c:v>230.12121600000032</c:v>
                </c:pt>
                <c:pt idx="4">
                  <c:v>239.32606464</c:v>
                </c:pt>
                <c:pt idx="5">
                  <c:v>248.89910722560001</c:v>
                </c:pt>
                <c:pt idx="6">
                  <c:v>253.877089370112</c:v>
                </c:pt>
                <c:pt idx="7">
                  <c:v>258.95463115751426</c:v>
                </c:pt>
                <c:pt idx="8">
                  <c:v>264.13372378066424</c:v>
                </c:pt>
                <c:pt idx="9">
                  <c:v>269.41639825627612</c:v>
                </c:pt>
                <c:pt idx="10">
                  <c:v>274.80472622140337</c:v>
                </c:pt>
              </c:numCache>
            </c:numRef>
          </c:val>
        </c:ser>
        <c:ser>
          <c:idx val="1"/>
          <c:order val="1"/>
          <c:tx>
            <c:strRef>
              <c:f>Sheet1!$C$1</c:f>
              <c:strCache>
                <c:ptCount val="1"/>
                <c:pt idx="0">
                  <c:v>转口国际贸易 </c:v>
                </c:pt>
              </c:strCache>
            </c:strRef>
          </c:tx>
          <c:spPr>
            <a:solidFill>
              <a:schemeClr val="accent2"/>
            </a:solidFill>
            <a:ln w="12700">
              <a:solidFill>
                <a:schemeClr val="tx1"/>
              </a:solidFill>
            </a:ln>
            <a:effectLst/>
          </c:spPr>
          <c:invertIfNegative val="0"/>
          <c:dLbls>
            <c:spPr>
              <a:noFill/>
            </c:spPr>
            <c:txPr>
              <a:bodyPr/>
              <a:lstStyle/>
              <a:p>
                <a:pPr>
                  <a:defRPr sz="1200"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Sheet1!$C$2:$C$12</c:f>
              <c:numCache>
                <c:formatCode>0_ </c:formatCode>
                <c:ptCount val="11"/>
                <c:pt idx="0">
                  <c:v>111.2</c:v>
                </c:pt>
                <c:pt idx="1">
                  <c:v>111.2</c:v>
                </c:pt>
                <c:pt idx="2">
                  <c:v>105.64</c:v>
                </c:pt>
                <c:pt idx="3">
                  <c:v>100.35799999999999</c:v>
                </c:pt>
                <c:pt idx="4">
                  <c:v>95.340100000000007</c:v>
                </c:pt>
                <c:pt idx="5">
                  <c:v>90.573095000000009</c:v>
                </c:pt>
                <c:pt idx="6">
                  <c:v>81.515785499999978</c:v>
                </c:pt>
                <c:pt idx="7">
                  <c:v>73.364206950000025</c:v>
                </c:pt>
                <c:pt idx="8">
                  <c:v>66.027786255000009</c:v>
                </c:pt>
                <c:pt idx="9">
                  <c:v>59.425007629500008</c:v>
                </c:pt>
                <c:pt idx="10">
                  <c:v>53.482506866550011</c:v>
                </c:pt>
              </c:numCache>
            </c:numRef>
          </c:val>
        </c:ser>
        <c:ser>
          <c:idx val="2"/>
          <c:order val="2"/>
          <c:tx>
            <c:strRef>
              <c:f>Sheet1!$D$1</c:f>
              <c:strCache>
                <c:ptCount val="1"/>
                <c:pt idx="0">
                  <c:v>非转口国际贸易</c:v>
                </c:pt>
              </c:strCache>
            </c:strRef>
          </c:tx>
          <c:spPr>
            <a:solidFill>
              <a:schemeClr val="accent4"/>
            </a:solidFill>
            <a:ln>
              <a:solidFill>
                <a:schemeClr val="tx1"/>
              </a:solidFill>
            </a:ln>
          </c:spPr>
          <c:invertIfNegative val="0"/>
          <c:dLbls>
            <c:dLbl>
              <c:idx val="6"/>
              <c:spPr>
                <a:noFill/>
              </c:spPr>
              <c:txPr>
                <a:bodyPr/>
                <a:lstStyle/>
                <a:p>
                  <a:pPr>
                    <a:defRPr sz="1200" b="1"/>
                  </a:pPr>
                  <a:endParaRPr lang="zh-CN"/>
                </a:p>
              </c:txPr>
              <c:showLegendKey val="0"/>
              <c:showVal val="1"/>
              <c:showCatName val="0"/>
              <c:showSerName val="0"/>
              <c:showPercent val="0"/>
              <c:showBubbleSize val="0"/>
            </c:dLbl>
            <c:spPr>
              <a:solidFill>
                <a:schemeClr val="accent4"/>
              </a:solidFill>
            </c:spPr>
            <c:txPr>
              <a:bodyPr/>
              <a:lstStyle/>
              <a:p>
                <a:pPr>
                  <a:defRPr sz="1200" b="1"/>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Sheet1!$D$2:$D$12</c:f>
              <c:numCache>
                <c:formatCode>0_ </c:formatCode>
                <c:ptCount val="11"/>
                <c:pt idx="0">
                  <c:v>28.2</c:v>
                </c:pt>
                <c:pt idx="1">
                  <c:v>29.891999999999999</c:v>
                </c:pt>
                <c:pt idx="2">
                  <c:v>31.386599999999959</c:v>
                </c:pt>
                <c:pt idx="3">
                  <c:v>32.955930000000002</c:v>
                </c:pt>
                <c:pt idx="4">
                  <c:v>34.6037265</c:v>
                </c:pt>
                <c:pt idx="5">
                  <c:v>36.333912825000013</c:v>
                </c:pt>
                <c:pt idx="6">
                  <c:v>36.697251953249996</c:v>
                </c:pt>
                <c:pt idx="7">
                  <c:v>37.06422447278235</c:v>
                </c:pt>
                <c:pt idx="8">
                  <c:v>37.434866717510204</c:v>
                </c:pt>
                <c:pt idx="9">
                  <c:v>37.80921538468543</c:v>
                </c:pt>
                <c:pt idx="10">
                  <c:v>38.187307538532274</c:v>
                </c:pt>
              </c:numCache>
            </c:numRef>
          </c:val>
        </c:ser>
        <c:dLbls>
          <c:showLegendKey val="0"/>
          <c:showVal val="0"/>
          <c:showCatName val="0"/>
          <c:showSerName val="0"/>
          <c:showPercent val="0"/>
          <c:showBubbleSize val="0"/>
        </c:dLbls>
        <c:gapWidth val="75"/>
        <c:overlap val="100"/>
        <c:serLines/>
        <c:axId val="348784896"/>
        <c:axId val="348794880"/>
      </c:barChart>
      <c:catAx>
        <c:axId val="348784896"/>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zh-CN"/>
          </a:p>
        </c:txPr>
        <c:crossAx val="348794880"/>
        <c:crosses val="autoZero"/>
        <c:auto val="1"/>
        <c:lblAlgn val="ctr"/>
        <c:lblOffset val="100"/>
        <c:noMultiLvlLbl val="0"/>
      </c:catAx>
      <c:valAx>
        <c:axId val="348794880"/>
        <c:scaling>
          <c:orientation val="minMax"/>
        </c:scaling>
        <c:delete val="1"/>
        <c:axPos val="l"/>
        <c:numFmt formatCode="0_ " sourceLinked="0"/>
        <c:majorTickMark val="out"/>
        <c:minorTickMark val="none"/>
        <c:tickLblPos val="none"/>
        <c:crossAx val="348784896"/>
        <c:crosses val="autoZero"/>
        <c:crossBetween val="between"/>
      </c:valAx>
      <c:spPr>
        <a:noFill/>
        <a:ln>
          <a:noFill/>
        </a:ln>
        <a:effectLst/>
      </c:spPr>
    </c:plotArea>
    <c:legend>
      <c:legendPos val="t"/>
      <c:layout>
        <c:manualLayout>
          <c:xMode val="edge"/>
          <c:yMode val="edge"/>
          <c:x val="8.4706999505238523E-2"/>
          <c:y val="3.5585592766776412E-2"/>
          <c:w val="0.80970671902052505"/>
          <c:h val="6.2138765842604513E-2"/>
        </c:manualLayout>
      </c:layout>
      <c:overlay val="0"/>
      <c:txPr>
        <a:bodyPr/>
        <a:lstStyle/>
        <a:p>
          <a:pPr>
            <a:defRPr sz="1400" b="1"/>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5902149305814815E-2"/>
          <c:y val="0.140293222628041"/>
          <c:w val="0.96819570138837718"/>
          <c:h val="0.74559904668712695"/>
        </c:manualLayout>
      </c:layout>
      <c:barChart>
        <c:barDir val="col"/>
        <c:grouping val="clustered"/>
        <c:varyColors val="0"/>
        <c:ser>
          <c:idx val="0"/>
          <c:order val="0"/>
          <c:tx>
            <c:strRef>
              <c:f>Sheet1!$B$1</c:f>
              <c:strCache>
                <c:ptCount val="1"/>
                <c:pt idx="0">
                  <c:v>营业收入（亿元人民币）</c:v>
                </c:pt>
              </c:strCache>
            </c:strRef>
          </c:tx>
          <c:spPr>
            <a:solidFill>
              <a:schemeClr val="accent4"/>
            </a:solidFill>
            <a:ln>
              <a:solidFill>
                <a:schemeClr val="tx1"/>
              </a:solidFill>
            </a:ln>
          </c:spPr>
          <c:invertIfNegative val="0"/>
          <c:dLbls>
            <c:spPr>
              <a:noFill/>
              <a:ln>
                <a:noFill/>
              </a:ln>
              <a:effectLst/>
            </c:spPr>
            <c:txPr>
              <a:bodyPr/>
              <a:lstStyle/>
              <a:p>
                <a:pPr>
                  <a:defRPr sz="1400">
                    <a:solidFill>
                      <a:schemeClr val="tx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Sheet1!$B$2:$B$12</c:f>
              <c:numCache>
                <c:formatCode>0</c:formatCode>
                <c:ptCount val="11"/>
                <c:pt idx="0">
                  <c:v>10.5</c:v>
                </c:pt>
                <c:pt idx="1">
                  <c:v>14.7</c:v>
                </c:pt>
                <c:pt idx="2">
                  <c:v>19.844999999999999</c:v>
                </c:pt>
                <c:pt idx="3">
                  <c:v>26.790749999999925</c:v>
                </c:pt>
                <c:pt idx="4">
                  <c:v>36.167512500000072</c:v>
                </c:pt>
                <c:pt idx="5">
                  <c:v>48.826141875000005</c:v>
                </c:pt>
                <c:pt idx="6">
                  <c:v>53.708756062500086</c:v>
                </c:pt>
                <c:pt idx="7">
                  <c:v>59.079631668750004</c:v>
                </c:pt>
                <c:pt idx="8">
                  <c:v>64.987594835625032</c:v>
                </c:pt>
                <c:pt idx="9">
                  <c:v>71.486354319187512</c:v>
                </c:pt>
                <c:pt idx="10">
                  <c:v>78.634989751106261</c:v>
                </c:pt>
              </c:numCache>
            </c:numRef>
          </c:val>
        </c:ser>
        <c:dLbls>
          <c:showLegendKey val="0"/>
          <c:showVal val="0"/>
          <c:showCatName val="0"/>
          <c:showSerName val="0"/>
          <c:showPercent val="0"/>
          <c:showBubbleSize val="0"/>
        </c:dLbls>
        <c:gapWidth val="34"/>
        <c:axId val="349696768"/>
        <c:axId val="349698304"/>
      </c:barChart>
      <c:catAx>
        <c:axId val="349696768"/>
        <c:scaling>
          <c:orientation val="minMax"/>
        </c:scaling>
        <c:delete val="0"/>
        <c:axPos val="b"/>
        <c:numFmt formatCode="General" sourceLinked="0"/>
        <c:majorTickMark val="none"/>
        <c:minorTickMark val="none"/>
        <c:tickLblPos val="nextTo"/>
        <c:spPr>
          <a:ln w="19050">
            <a:solidFill>
              <a:schemeClr val="tx1"/>
            </a:solidFill>
          </a:ln>
        </c:spPr>
        <c:txPr>
          <a:bodyPr/>
          <a:lstStyle/>
          <a:p>
            <a:pPr>
              <a:defRPr sz="1400" b="1"/>
            </a:pPr>
            <a:endParaRPr lang="zh-CN"/>
          </a:p>
        </c:txPr>
        <c:crossAx val="349698304"/>
        <c:crosses val="autoZero"/>
        <c:auto val="1"/>
        <c:lblAlgn val="ctr"/>
        <c:lblOffset val="100"/>
        <c:noMultiLvlLbl val="0"/>
      </c:catAx>
      <c:valAx>
        <c:axId val="349698304"/>
        <c:scaling>
          <c:orientation val="minMax"/>
        </c:scaling>
        <c:delete val="0"/>
        <c:axPos val="l"/>
        <c:numFmt formatCode="0" sourceLinked="1"/>
        <c:majorTickMark val="none"/>
        <c:minorTickMark val="none"/>
        <c:tickLblPos val="none"/>
        <c:spPr>
          <a:ln>
            <a:noFill/>
          </a:ln>
        </c:spPr>
        <c:crossAx val="349696768"/>
        <c:crosses val="autoZero"/>
        <c:crossBetween val="between"/>
      </c:valAx>
    </c:plotArea>
    <c:legend>
      <c:legendPos val="t"/>
      <c:legendEntry>
        <c:idx val="0"/>
        <c:txPr>
          <a:bodyPr/>
          <a:lstStyle/>
          <a:p>
            <a:pPr>
              <a:defRPr sz="1400" b="1"/>
            </a:pPr>
            <a:endParaRPr lang="zh-CN"/>
          </a:p>
        </c:txPr>
      </c:legendEntry>
      <c:layout>
        <c:manualLayout>
          <c:xMode val="edge"/>
          <c:yMode val="edge"/>
          <c:x val="1.1862639123886088E-2"/>
          <c:y val="1.9290391345406263E-2"/>
          <c:w val="0.29157495706306225"/>
          <c:h val="5.7409866917143934E-2"/>
        </c:manualLayout>
      </c:layout>
      <c:overlay val="0"/>
      <c:txPr>
        <a:bodyPr/>
        <a:lstStyle/>
        <a:p>
          <a:pPr>
            <a:defRPr sz="1400"/>
          </a:pPr>
          <a:endParaRPr lang="zh-CN"/>
        </a:p>
      </c:txPr>
    </c:legend>
    <c:plotVisOnly val="1"/>
    <c:dispBlanksAs val="gap"/>
    <c:showDLblsOverMax val="0"/>
  </c:chart>
  <c:txPr>
    <a:bodyPr/>
    <a:lstStyle/>
    <a:p>
      <a:pPr>
        <a:defRPr sz="1800"/>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852995065073839E-2"/>
          <c:y val="0.19688579659974706"/>
          <c:w val="0.90175230820424557"/>
          <c:h val="0.69807189951832227"/>
        </c:manualLayout>
      </c:layout>
      <c:barChart>
        <c:barDir val="col"/>
        <c:grouping val="stacked"/>
        <c:varyColors val="0"/>
        <c:ser>
          <c:idx val="0"/>
          <c:order val="0"/>
          <c:tx>
            <c:strRef>
              <c:f>Sheet1!$B$1</c:f>
              <c:strCache>
                <c:ptCount val="1"/>
                <c:pt idx="0">
                  <c:v>未引入金融支撑</c:v>
                </c:pt>
              </c:strCache>
            </c:strRef>
          </c:tx>
          <c:spPr>
            <a:solidFill>
              <a:schemeClr val="accent2"/>
            </a:solidFill>
            <a:ln w="12700">
              <a:solidFill>
                <a:schemeClr val="tx1"/>
              </a:solidFill>
            </a:ln>
            <a:effectLst/>
          </c:spPr>
          <c:invertIfNegative val="0"/>
          <c:dLbls>
            <c:spPr>
              <a:solidFill>
                <a:schemeClr val="accent2"/>
              </a:solidFill>
              <a:ln w="19050"/>
            </c:spPr>
            <c:txPr>
              <a:bodyPr/>
              <a:lstStyle/>
              <a:p>
                <a:pPr>
                  <a:defRPr sz="1200" b="1">
                    <a:solidFill>
                      <a:schemeClr val="bg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Sheet1!$B$2:$B$12</c:f>
              <c:numCache>
                <c:formatCode>0</c:formatCode>
                <c:ptCount val="11"/>
                <c:pt idx="0">
                  <c:v>24.1</c:v>
                </c:pt>
                <c:pt idx="1">
                  <c:v>36.150000000000006</c:v>
                </c:pt>
                <c:pt idx="2">
                  <c:v>52.417500000000004</c:v>
                </c:pt>
                <c:pt idx="3">
                  <c:v>76.005374999999958</c:v>
                </c:pt>
                <c:pt idx="4">
                  <c:v>110.20779375000002</c:v>
                </c:pt>
                <c:pt idx="5">
                  <c:v>159.80130093750037</c:v>
                </c:pt>
                <c:pt idx="6">
                  <c:v>180.57547005937505</c:v>
                </c:pt>
                <c:pt idx="7">
                  <c:v>204.05028116709408</c:v>
                </c:pt>
                <c:pt idx="8">
                  <c:v>230.57681771881599</c:v>
                </c:pt>
                <c:pt idx="9">
                  <c:v>260.55180402226205</c:v>
                </c:pt>
                <c:pt idx="10">
                  <c:v>294.42353854515505</c:v>
                </c:pt>
              </c:numCache>
            </c:numRef>
          </c:val>
        </c:ser>
        <c:ser>
          <c:idx val="1"/>
          <c:order val="1"/>
          <c:tx>
            <c:strRef>
              <c:f>Sheet1!$C$1</c:f>
              <c:strCache>
                <c:ptCount val="1"/>
                <c:pt idx="0">
                  <c:v>引入金融支撑</c:v>
                </c:pt>
              </c:strCache>
            </c:strRef>
          </c:tx>
          <c:spPr>
            <a:solidFill>
              <a:schemeClr val="accent4"/>
            </a:solidFill>
            <a:ln w="12700">
              <a:solidFill>
                <a:schemeClr val="tx1"/>
              </a:solidFill>
            </a:ln>
            <a:effectLst/>
          </c:spPr>
          <c:invertIfNegative val="0"/>
          <c:dLbls>
            <c:dLbl>
              <c:idx val="0"/>
              <c:layout>
                <c:manualLayout>
                  <c:x val="7.8282974923186098E-4"/>
                  <c:y val="-2.1692952389628459E-2"/>
                </c:manualLayout>
              </c:layout>
              <c:dLblPos val="ctr"/>
              <c:showLegendKey val="0"/>
              <c:showVal val="1"/>
              <c:showCatName val="0"/>
              <c:showSerName val="0"/>
              <c:showPercent val="0"/>
              <c:showBubbleSize val="0"/>
              <c:extLst>
                <c:ext xmlns:c15="http://schemas.microsoft.com/office/drawing/2012/chart" uri="{CE6537A1-D6FC-4f65-9D91-7224C49458BB}">
                  <c15:layout>
                    <c:manualLayout>
                      <c:w val="2.1412017987022247E-2"/>
                      <c:h val="5.1498912511244971E-2"/>
                    </c:manualLayout>
                  </c15:layout>
                </c:ext>
              </c:extLst>
            </c:dLbl>
            <c:dLbl>
              <c:idx val="1"/>
              <c:layout>
                <c:manualLayout>
                  <c:x val="-1.5657827884470897E-3"/>
                  <c:y val="-1.4462120090643068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3.1315655768941798E-3"/>
                  <c:y val="-1.7354270813168322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3"/>
              <c:layout>
                <c:manualLayout>
                  <c:x val="0"/>
                  <c:y val="-5.7847569377227721E-3"/>
                </c:manualLayout>
              </c:layout>
              <c:dLblPos val="ctr"/>
              <c:showLegendKey val="0"/>
              <c:showVal val="1"/>
              <c:showCatName val="0"/>
              <c:showSerName val="0"/>
              <c:showPercent val="0"/>
              <c:showBubbleSize val="0"/>
              <c:extLst>
                <c:ext xmlns:c15="http://schemas.microsoft.com/office/drawing/2012/chart" uri="{CE6537A1-D6FC-4f65-9D91-7224C49458BB}"/>
              </c:extLst>
            </c:dLbl>
            <c:dLbl>
              <c:idx val="4"/>
              <c:layout>
                <c:manualLayout>
                  <c:x val="1.5657827884471404E-3"/>
                  <c:y val="-2.8923784688612802E-3"/>
                </c:manualLayout>
              </c:layout>
              <c:dLblPos val="ctr"/>
              <c:showLegendKey val="0"/>
              <c:showVal val="1"/>
              <c:showCatName val="0"/>
              <c:showSerName val="0"/>
              <c:showPercent val="0"/>
              <c:showBubbleSize val="0"/>
              <c:extLst>
                <c:ext xmlns:c15="http://schemas.microsoft.com/office/drawing/2012/chart" uri="{CE6537A1-D6FC-4f65-9D91-7224C49458BB}"/>
              </c:extLst>
            </c:dLbl>
            <c:dLbl>
              <c:idx val="5"/>
              <c:layout>
                <c:manualLayout>
                  <c:x val="0"/>
                  <c:y val="-5.7847569377227634E-3"/>
                </c:manualLayout>
              </c:layout>
              <c:dLblPos val="ctr"/>
              <c:showLegendKey val="0"/>
              <c:showVal val="1"/>
              <c:showCatName val="0"/>
              <c:showSerName val="0"/>
              <c:showPercent val="0"/>
              <c:showBubbleSize val="0"/>
              <c:extLst>
                <c:ext xmlns:c15="http://schemas.microsoft.com/office/drawing/2012/chart" uri="{CE6537A1-D6FC-4f65-9D91-7224C49458BB}"/>
              </c:extLst>
            </c:dLbl>
            <c:dLbl>
              <c:idx val="6"/>
              <c:layout>
                <c:manualLayout>
                  <c:x val="0"/>
                  <c:y val="0"/>
                </c:manualLayout>
              </c:layout>
              <c:dLblPos val="ctr"/>
              <c:showLegendKey val="0"/>
              <c:showVal val="1"/>
              <c:showCatName val="0"/>
              <c:showSerName val="0"/>
              <c:showPercent val="0"/>
              <c:showBubbleSize val="0"/>
              <c:extLst>
                <c:ext xmlns:c15="http://schemas.microsoft.com/office/drawing/2012/chart" uri="{CE6537A1-D6FC-4f65-9D91-7224C49458BB}"/>
              </c:extLst>
            </c:dLbl>
            <c:dLbl>
              <c:idx val="7"/>
              <c:layout>
                <c:manualLayout>
                  <c:x val="0"/>
                  <c:y val="0"/>
                </c:manualLayout>
              </c:layout>
              <c:dLblPos val="ctr"/>
              <c:showLegendKey val="0"/>
              <c:showVal val="1"/>
              <c:showCatName val="0"/>
              <c:showSerName val="0"/>
              <c:showPercent val="0"/>
              <c:showBubbleSize val="0"/>
              <c:extLst>
                <c:ext xmlns:c15="http://schemas.microsoft.com/office/drawing/2012/chart" uri="{CE6537A1-D6FC-4f65-9D91-7224C49458BB}"/>
              </c:extLst>
            </c:dLbl>
            <c:spPr>
              <a:noFill/>
            </c:spPr>
            <c:txPr>
              <a:bodyPr/>
              <a:lstStyle/>
              <a:p>
                <a:pPr>
                  <a:defRPr sz="1200" b="1">
                    <a:solidFill>
                      <a:schemeClr val="tx1"/>
                    </a:solidFill>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Sheet1!$A$2:$A$12</c:f>
              <c:strCache>
                <c:ptCount val="11"/>
                <c:pt idx="0">
                  <c:v>2015年</c:v>
                </c:pt>
                <c:pt idx="1">
                  <c:v>2016年</c:v>
                </c:pt>
                <c:pt idx="2">
                  <c:v>2017年</c:v>
                </c:pt>
                <c:pt idx="3">
                  <c:v>2018年</c:v>
                </c:pt>
                <c:pt idx="4">
                  <c:v>2019年</c:v>
                </c:pt>
                <c:pt idx="5">
                  <c:v>2020年</c:v>
                </c:pt>
                <c:pt idx="6">
                  <c:v>2021年</c:v>
                </c:pt>
                <c:pt idx="7">
                  <c:v>2022年</c:v>
                </c:pt>
                <c:pt idx="8">
                  <c:v>2023年</c:v>
                </c:pt>
                <c:pt idx="9">
                  <c:v>2024年</c:v>
                </c:pt>
                <c:pt idx="10">
                  <c:v>2025年</c:v>
                </c:pt>
              </c:strCache>
            </c:strRef>
          </c:cat>
          <c:val>
            <c:numRef>
              <c:f>Sheet1!$C$2:$C$12</c:f>
              <c:numCache>
                <c:formatCode>0</c:formatCode>
                <c:ptCount val="11"/>
                <c:pt idx="0">
                  <c:v>1</c:v>
                </c:pt>
                <c:pt idx="1">
                  <c:v>2.8</c:v>
                </c:pt>
                <c:pt idx="2">
                  <c:v>5.6</c:v>
                </c:pt>
                <c:pt idx="3">
                  <c:v>11.2</c:v>
                </c:pt>
                <c:pt idx="4">
                  <c:v>22.4</c:v>
                </c:pt>
                <c:pt idx="5">
                  <c:v>44.8</c:v>
                </c:pt>
                <c:pt idx="6">
                  <c:v>58.240000000000009</c:v>
                </c:pt>
                <c:pt idx="7">
                  <c:v>75.712000000000032</c:v>
                </c:pt>
                <c:pt idx="8">
                  <c:v>98.425600000000003</c:v>
                </c:pt>
                <c:pt idx="9">
                  <c:v>127.95327999999999</c:v>
                </c:pt>
                <c:pt idx="10">
                  <c:v>166.33926399999996</c:v>
                </c:pt>
              </c:numCache>
            </c:numRef>
          </c:val>
        </c:ser>
        <c:dLbls>
          <c:showLegendKey val="0"/>
          <c:showVal val="0"/>
          <c:showCatName val="0"/>
          <c:showSerName val="0"/>
          <c:showPercent val="0"/>
          <c:showBubbleSize val="0"/>
        </c:dLbls>
        <c:gapWidth val="75"/>
        <c:overlap val="100"/>
        <c:serLines/>
        <c:axId val="350388608"/>
        <c:axId val="350390144"/>
      </c:barChart>
      <c:catAx>
        <c:axId val="350388608"/>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zh-CN"/>
          </a:p>
        </c:txPr>
        <c:crossAx val="350390144"/>
        <c:crosses val="autoZero"/>
        <c:auto val="1"/>
        <c:lblAlgn val="ctr"/>
        <c:lblOffset val="100"/>
        <c:noMultiLvlLbl val="0"/>
      </c:catAx>
      <c:valAx>
        <c:axId val="350390144"/>
        <c:scaling>
          <c:orientation val="minMax"/>
        </c:scaling>
        <c:delete val="1"/>
        <c:axPos val="l"/>
        <c:numFmt formatCode="0_ " sourceLinked="0"/>
        <c:majorTickMark val="out"/>
        <c:minorTickMark val="none"/>
        <c:tickLblPos val="none"/>
        <c:crossAx val="350388608"/>
        <c:crosses val="autoZero"/>
        <c:crossBetween val="between"/>
      </c:valAx>
      <c:spPr>
        <a:noFill/>
        <a:ln>
          <a:noFill/>
        </a:ln>
        <a:effectLst/>
      </c:spPr>
    </c:plotArea>
    <c:legend>
      <c:legendPos val="t"/>
      <c:layout>
        <c:manualLayout>
          <c:xMode val="edge"/>
          <c:yMode val="edge"/>
          <c:x val="8.1575433928343266E-2"/>
          <c:y val="3.5585592766776447E-2"/>
          <c:w val="0.36072701144217301"/>
          <c:h val="6.2138765842604526E-2"/>
        </c:manualLayout>
      </c:layout>
      <c:overlay val="0"/>
      <c:txPr>
        <a:bodyPr/>
        <a:lstStyle/>
        <a:p>
          <a:pPr>
            <a:defRPr sz="1400" b="1"/>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92BF19-95A0-47E1-9E37-7E1E19BB1DD1}" type="doc">
      <dgm:prSet loTypeId="urn:microsoft.com/office/officeart/2005/8/layout/equation2" loCatId="process" qsTypeId="urn:microsoft.com/office/officeart/2005/8/quickstyle/simple1" qsCatId="simple" csTypeId="urn:microsoft.com/office/officeart/2005/8/colors/accent1_2" csCatId="accent1" phldr="1"/>
      <dgm:spPr/>
    </dgm:pt>
    <dgm:pt modelId="{743E3A2A-FAB0-42D9-B85A-79B42E49E41C}">
      <dgm:prSet phldrT="[文本]" custT="1"/>
      <dgm:spPr>
        <a:solidFill>
          <a:schemeClr val="accent4"/>
        </a:solidFill>
      </dgm:spPr>
      <dgm:t>
        <a:bodyPr/>
        <a:lstStyle/>
        <a:p>
          <a:r>
            <a:rPr lang="zh-CN" altLang="en-US" sz="1400" b="1" dirty="0" smtClean="0">
              <a:solidFill>
                <a:schemeClr val="tx1"/>
              </a:solidFill>
              <a:latin typeface="+mj-lt"/>
              <a:ea typeface="+mj-ea"/>
            </a:rPr>
            <a:t>库存</a:t>
          </a:r>
          <a:r>
            <a:rPr lang="en-US" altLang="zh-CN" sz="1400" b="1" dirty="0" smtClean="0">
              <a:solidFill>
                <a:schemeClr val="tx1"/>
              </a:solidFill>
              <a:latin typeface="+mj-lt"/>
              <a:ea typeface="+mj-ea"/>
            </a:rPr>
            <a:t/>
          </a:r>
          <a:br>
            <a:rPr lang="en-US" altLang="zh-CN" sz="1400" b="1" dirty="0" smtClean="0">
              <a:solidFill>
                <a:schemeClr val="tx1"/>
              </a:solidFill>
              <a:latin typeface="+mj-lt"/>
              <a:ea typeface="+mj-ea"/>
            </a:rPr>
          </a:br>
          <a:r>
            <a:rPr lang="zh-CN" altLang="en-US" sz="1400" b="1" dirty="0" smtClean="0">
              <a:solidFill>
                <a:schemeClr val="tx1"/>
              </a:solidFill>
              <a:latin typeface="+mj-lt"/>
              <a:ea typeface="+mj-ea"/>
            </a:rPr>
            <a:t>周期</a:t>
          </a:r>
          <a:endParaRPr lang="zh-CN" altLang="en-US" sz="1400" dirty="0"/>
        </a:p>
      </dgm:t>
    </dgm:pt>
    <dgm:pt modelId="{14AD7750-744B-42B9-B5EA-C11C369D9F92}" type="parTrans" cxnId="{17739073-36A0-40B8-99CB-69ECCAE2081F}">
      <dgm:prSet/>
      <dgm:spPr/>
      <dgm:t>
        <a:bodyPr/>
        <a:lstStyle/>
        <a:p>
          <a:endParaRPr lang="zh-CN" altLang="en-US"/>
        </a:p>
      </dgm:t>
    </dgm:pt>
    <dgm:pt modelId="{71E0FA8B-70EF-4047-922C-421238BF7894}" type="sibTrans" cxnId="{17739073-36A0-40B8-99CB-69ECCAE2081F}">
      <dgm:prSet/>
      <dgm:spPr/>
      <dgm:t>
        <a:bodyPr/>
        <a:lstStyle/>
        <a:p>
          <a:endParaRPr lang="zh-CN" altLang="en-US"/>
        </a:p>
      </dgm:t>
    </dgm:pt>
    <dgm:pt modelId="{C04E869D-ABFC-48CF-8C4D-9A04648327E8}">
      <dgm:prSet phldrT="[文本]" custT="1"/>
      <dgm:spPr>
        <a:solidFill>
          <a:schemeClr val="accent4"/>
        </a:solidFill>
      </dgm:spPr>
      <dgm:t>
        <a:bodyPr/>
        <a:lstStyle/>
        <a:p>
          <a:r>
            <a:rPr lang="zh-CN" altLang="en-US" sz="1400" b="1" dirty="0" smtClean="0">
              <a:solidFill>
                <a:schemeClr val="tx1"/>
              </a:solidFill>
              <a:latin typeface="+mj-lt"/>
              <a:ea typeface="+mj-ea"/>
            </a:rPr>
            <a:t>消费</a:t>
          </a:r>
          <a:r>
            <a:rPr lang="en-US" altLang="zh-CN" sz="1400" b="1" dirty="0" smtClean="0">
              <a:solidFill>
                <a:schemeClr val="tx1"/>
              </a:solidFill>
              <a:latin typeface="+mj-lt"/>
              <a:ea typeface="+mj-ea"/>
            </a:rPr>
            <a:t/>
          </a:r>
          <a:br>
            <a:rPr lang="en-US" altLang="zh-CN" sz="1400" b="1" dirty="0" smtClean="0">
              <a:solidFill>
                <a:schemeClr val="tx1"/>
              </a:solidFill>
              <a:latin typeface="+mj-lt"/>
              <a:ea typeface="+mj-ea"/>
            </a:rPr>
          </a:br>
          <a:r>
            <a:rPr lang="zh-CN" altLang="en-US" sz="1400" b="1" dirty="0" smtClean="0">
              <a:solidFill>
                <a:schemeClr val="tx1"/>
              </a:solidFill>
              <a:latin typeface="+mj-lt"/>
              <a:ea typeface="+mj-ea"/>
            </a:rPr>
            <a:t>升级</a:t>
          </a:r>
          <a:endParaRPr lang="zh-CN" altLang="en-US" sz="1400" dirty="0"/>
        </a:p>
      </dgm:t>
    </dgm:pt>
    <dgm:pt modelId="{1B241B37-E186-4BB6-BBEC-C7C3B3024331}" type="parTrans" cxnId="{FF56A21A-E59A-4788-972D-5B5ECA98B367}">
      <dgm:prSet/>
      <dgm:spPr/>
      <dgm:t>
        <a:bodyPr/>
        <a:lstStyle/>
        <a:p>
          <a:endParaRPr lang="zh-CN" altLang="en-US"/>
        </a:p>
      </dgm:t>
    </dgm:pt>
    <dgm:pt modelId="{E6C78670-F7AC-48A6-9B63-8ACE5A24CDEF}" type="sibTrans" cxnId="{FF56A21A-E59A-4788-972D-5B5ECA98B367}">
      <dgm:prSet/>
      <dgm:spPr/>
      <dgm:t>
        <a:bodyPr/>
        <a:lstStyle/>
        <a:p>
          <a:endParaRPr lang="zh-CN" altLang="en-US"/>
        </a:p>
      </dgm:t>
    </dgm:pt>
    <dgm:pt modelId="{47A6DAC8-8754-4B50-BFAE-18409CFDD0FD}">
      <dgm:prSet phldrT="[文本]" custT="1"/>
      <dgm:spPr>
        <a:solidFill>
          <a:schemeClr val="accent2"/>
        </a:solidFill>
      </dgm:spPr>
      <dgm:t>
        <a:bodyPr/>
        <a:lstStyle/>
        <a:p>
          <a:pPr>
            <a:lnSpc>
              <a:spcPct val="100000"/>
            </a:lnSpc>
          </a:pPr>
          <a:r>
            <a:rPr lang="zh-CN" altLang="en-US" sz="1100" b="1" dirty="0" smtClean="0"/>
            <a:t>产能过剩</a:t>
          </a:r>
          <a:r>
            <a:rPr lang="en-US" altLang="zh-CN" sz="1100" b="1" dirty="0" smtClean="0"/>
            <a:t/>
          </a:r>
          <a:br>
            <a:rPr lang="en-US" altLang="zh-CN" sz="1100" b="1" dirty="0" smtClean="0"/>
          </a:br>
          <a:r>
            <a:rPr lang="zh-CN" altLang="en-US" sz="1100" b="1" dirty="0" smtClean="0"/>
            <a:t>长期化</a:t>
          </a:r>
          <a:endParaRPr lang="zh-CN" altLang="en-US" sz="1100" b="1" dirty="0"/>
        </a:p>
      </dgm:t>
    </dgm:pt>
    <dgm:pt modelId="{429658F5-120D-4EB7-ADF3-FDF0E64AC2FE}" type="parTrans" cxnId="{717BDF10-83C4-413B-A5A3-DE889A062CEE}">
      <dgm:prSet/>
      <dgm:spPr/>
      <dgm:t>
        <a:bodyPr/>
        <a:lstStyle/>
        <a:p>
          <a:endParaRPr lang="zh-CN" altLang="en-US"/>
        </a:p>
      </dgm:t>
    </dgm:pt>
    <dgm:pt modelId="{EE4CA8D3-9D23-4897-BD97-904726FADDCF}" type="sibTrans" cxnId="{717BDF10-83C4-413B-A5A3-DE889A062CEE}">
      <dgm:prSet/>
      <dgm:spPr/>
      <dgm:t>
        <a:bodyPr/>
        <a:lstStyle/>
        <a:p>
          <a:endParaRPr lang="zh-CN" altLang="en-US"/>
        </a:p>
      </dgm:t>
    </dgm:pt>
    <dgm:pt modelId="{48BE8DDC-9784-4F80-8664-3C70F4454EB4}" type="pres">
      <dgm:prSet presAssocID="{FF92BF19-95A0-47E1-9E37-7E1E19BB1DD1}" presName="Name0" presStyleCnt="0">
        <dgm:presLayoutVars>
          <dgm:dir/>
          <dgm:resizeHandles val="exact"/>
        </dgm:presLayoutVars>
      </dgm:prSet>
      <dgm:spPr/>
    </dgm:pt>
    <dgm:pt modelId="{F695F95B-6037-4964-9B03-0B3D68D8CABA}" type="pres">
      <dgm:prSet presAssocID="{FF92BF19-95A0-47E1-9E37-7E1E19BB1DD1}" presName="vNodes" presStyleCnt="0"/>
      <dgm:spPr/>
    </dgm:pt>
    <dgm:pt modelId="{B4771111-2690-4BD6-BF65-06B4A0F6A6BB}" type="pres">
      <dgm:prSet presAssocID="{743E3A2A-FAB0-42D9-B85A-79B42E49E41C}" presName="node" presStyleLbl="node1" presStyleIdx="0" presStyleCnt="3" custLinFactY="1841" custLinFactNeighborX="-73854" custLinFactNeighborY="100000">
        <dgm:presLayoutVars>
          <dgm:bulletEnabled val="1"/>
        </dgm:presLayoutVars>
      </dgm:prSet>
      <dgm:spPr/>
      <dgm:t>
        <a:bodyPr/>
        <a:lstStyle/>
        <a:p>
          <a:endParaRPr lang="zh-CN" altLang="en-US"/>
        </a:p>
      </dgm:t>
    </dgm:pt>
    <dgm:pt modelId="{21BF2294-16CE-49F6-BC8C-FA10F4B57A86}" type="pres">
      <dgm:prSet presAssocID="{71E0FA8B-70EF-4047-922C-421238BF7894}" presName="spacerT" presStyleCnt="0"/>
      <dgm:spPr/>
    </dgm:pt>
    <dgm:pt modelId="{F19EF6D0-B070-4CBB-9793-92D39880D1FD}" type="pres">
      <dgm:prSet presAssocID="{71E0FA8B-70EF-4047-922C-421238BF7894}" presName="sibTrans" presStyleLbl="sibTrans2D1" presStyleIdx="0" presStyleCnt="2" custLinFactY="-110463" custLinFactNeighborY="-200000"/>
      <dgm:spPr/>
      <dgm:t>
        <a:bodyPr/>
        <a:lstStyle/>
        <a:p>
          <a:endParaRPr lang="zh-CN" altLang="en-US"/>
        </a:p>
      </dgm:t>
    </dgm:pt>
    <dgm:pt modelId="{B82C34BC-EEBE-4BC9-A302-359061AE8369}" type="pres">
      <dgm:prSet presAssocID="{71E0FA8B-70EF-4047-922C-421238BF7894}" presName="spacerB" presStyleCnt="0"/>
      <dgm:spPr/>
    </dgm:pt>
    <dgm:pt modelId="{F8494F5F-B920-4C6B-A99F-EA6C05D61748}" type="pres">
      <dgm:prSet presAssocID="{C04E869D-ABFC-48CF-8C4D-9A04648327E8}" presName="node" presStyleLbl="node1" presStyleIdx="1" presStyleCnt="3" custLinFactY="-148055" custLinFactNeighborX="88039" custLinFactNeighborY="-200000">
        <dgm:presLayoutVars>
          <dgm:bulletEnabled val="1"/>
        </dgm:presLayoutVars>
      </dgm:prSet>
      <dgm:spPr/>
      <dgm:t>
        <a:bodyPr/>
        <a:lstStyle/>
        <a:p>
          <a:endParaRPr lang="zh-CN" altLang="en-US"/>
        </a:p>
      </dgm:t>
    </dgm:pt>
    <dgm:pt modelId="{A57BC2FF-7D5D-42FB-B335-BCC5981FA1DA}" type="pres">
      <dgm:prSet presAssocID="{FF92BF19-95A0-47E1-9E37-7E1E19BB1DD1}" presName="sibTransLast" presStyleLbl="sibTrans2D1" presStyleIdx="1" presStyleCnt="2" custAng="292531" custLinFactNeighborY="-39629"/>
      <dgm:spPr/>
      <dgm:t>
        <a:bodyPr/>
        <a:lstStyle/>
        <a:p>
          <a:endParaRPr lang="zh-CN" altLang="en-US"/>
        </a:p>
      </dgm:t>
    </dgm:pt>
    <dgm:pt modelId="{20AAFF12-60CD-48D5-9813-AA21F81E4410}" type="pres">
      <dgm:prSet presAssocID="{FF92BF19-95A0-47E1-9E37-7E1E19BB1DD1}" presName="connectorText" presStyleLbl="sibTrans2D1" presStyleIdx="1" presStyleCnt="2"/>
      <dgm:spPr/>
      <dgm:t>
        <a:bodyPr/>
        <a:lstStyle/>
        <a:p>
          <a:endParaRPr lang="zh-CN" altLang="en-US"/>
        </a:p>
      </dgm:t>
    </dgm:pt>
    <dgm:pt modelId="{69AF55C3-264A-4BB3-934B-67ACD240FAFC}" type="pres">
      <dgm:prSet presAssocID="{FF92BF19-95A0-47E1-9E37-7E1E19BB1DD1}" presName="lastNode" presStyleLbl="node1" presStyleIdx="2" presStyleCnt="3" custScaleY="45190" custLinFactX="36678" custLinFactNeighborX="100000" custLinFactNeighborY="-36183">
        <dgm:presLayoutVars>
          <dgm:bulletEnabled val="1"/>
        </dgm:presLayoutVars>
      </dgm:prSet>
      <dgm:spPr/>
      <dgm:t>
        <a:bodyPr/>
        <a:lstStyle/>
        <a:p>
          <a:endParaRPr lang="zh-CN" altLang="en-US"/>
        </a:p>
      </dgm:t>
    </dgm:pt>
  </dgm:ptLst>
  <dgm:cxnLst>
    <dgm:cxn modelId="{1C6C11DB-34D1-45B4-8572-2D320891DE52}" type="presOf" srcId="{C04E869D-ABFC-48CF-8C4D-9A04648327E8}" destId="{F8494F5F-B920-4C6B-A99F-EA6C05D61748}" srcOrd="0" destOrd="0" presId="urn:microsoft.com/office/officeart/2005/8/layout/equation2"/>
    <dgm:cxn modelId="{717BDF10-83C4-413B-A5A3-DE889A062CEE}" srcId="{FF92BF19-95A0-47E1-9E37-7E1E19BB1DD1}" destId="{47A6DAC8-8754-4B50-BFAE-18409CFDD0FD}" srcOrd="2" destOrd="0" parTransId="{429658F5-120D-4EB7-ADF3-FDF0E64AC2FE}" sibTransId="{EE4CA8D3-9D23-4897-BD97-904726FADDCF}"/>
    <dgm:cxn modelId="{17739073-36A0-40B8-99CB-69ECCAE2081F}" srcId="{FF92BF19-95A0-47E1-9E37-7E1E19BB1DD1}" destId="{743E3A2A-FAB0-42D9-B85A-79B42E49E41C}" srcOrd="0" destOrd="0" parTransId="{14AD7750-744B-42B9-B5EA-C11C369D9F92}" sibTransId="{71E0FA8B-70EF-4047-922C-421238BF7894}"/>
    <dgm:cxn modelId="{5978C2FF-EED5-40D7-BF14-15FB0623D8C9}" type="presOf" srcId="{743E3A2A-FAB0-42D9-B85A-79B42E49E41C}" destId="{B4771111-2690-4BD6-BF65-06B4A0F6A6BB}" srcOrd="0" destOrd="0" presId="urn:microsoft.com/office/officeart/2005/8/layout/equation2"/>
    <dgm:cxn modelId="{B25E2E87-C613-4510-BC55-343BDD08611C}" type="presOf" srcId="{E6C78670-F7AC-48A6-9B63-8ACE5A24CDEF}" destId="{20AAFF12-60CD-48D5-9813-AA21F81E4410}" srcOrd="1" destOrd="0" presId="urn:microsoft.com/office/officeart/2005/8/layout/equation2"/>
    <dgm:cxn modelId="{B5F05636-9D45-4AAB-9817-A95AEBFB4A28}" type="presOf" srcId="{47A6DAC8-8754-4B50-BFAE-18409CFDD0FD}" destId="{69AF55C3-264A-4BB3-934B-67ACD240FAFC}" srcOrd="0" destOrd="0" presId="urn:microsoft.com/office/officeart/2005/8/layout/equation2"/>
    <dgm:cxn modelId="{69BFA043-3C57-44FD-A912-B810FE1B6793}" type="presOf" srcId="{FF92BF19-95A0-47E1-9E37-7E1E19BB1DD1}" destId="{48BE8DDC-9784-4F80-8664-3C70F4454EB4}" srcOrd="0" destOrd="0" presId="urn:microsoft.com/office/officeart/2005/8/layout/equation2"/>
    <dgm:cxn modelId="{63868452-CBE7-4820-A7B1-A658FB07B27B}" type="presOf" srcId="{E6C78670-F7AC-48A6-9B63-8ACE5A24CDEF}" destId="{A57BC2FF-7D5D-42FB-B335-BCC5981FA1DA}" srcOrd="0" destOrd="0" presId="urn:microsoft.com/office/officeart/2005/8/layout/equation2"/>
    <dgm:cxn modelId="{68934049-CA39-4ABF-9E76-999E99DEAB01}" type="presOf" srcId="{71E0FA8B-70EF-4047-922C-421238BF7894}" destId="{F19EF6D0-B070-4CBB-9793-92D39880D1FD}" srcOrd="0" destOrd="0" presId="urn:microsoft.com/office/officeart/2005/8/layout/equation2"/>
    <dgm:cxn modelId="{FF56A21A-E59A-4788-972D-5B5ECA98B367}" srcId="{FF92BF19-95A0-47E1-9E37-7E1E19BB1DD1}" destId="{C04E869D-ABFC-48CF-8C4D-9A04648327E8}" srcOrd="1" destOrd="0" parTransId="{1B241B37-E186-4BB6-BBEC-C7C3B3024331}" sibTransId="{E6C78670-F7AC-48A6-9B63-8ACE5A24CDEF}"/>
    <dgm:cxn modelId="{9D4CDDE8-0CC4-4C6B-BF1F-96F0E709BFED}" type="presParOf" srcId="{48BE8DDC-9784-4F80-8664-3C70F4454EB4}" destId="{F695F95B-6037-4964-9B03-0B3D68D8CABA}" srcOrd="0" destOrd="0" presId="urn:microsoft.com/office/officeart/2005/8/layout/equation2"/>
    <dgm:cxn modelId="{04B2C8BF-E128-46EC-9AE9-81D1AD8AFADB}" type="presParOf" srcId="{F695F95B-6037-4964-9B03-0B3D68D8CABA}" destId="{B4771111-2690-4BD6-BF65-06B4A0F6A6BB}" srcOrd="0" destOrd="0" presId="urn:microsoft.com/office/officeart/2005/8/layout/equation2"/>
    <dgm:cxn modelId="{2C8253DD-97D5-49CB-923E-1D4E5731BC45}" type="presParOf" srcId="{F695F95B-6037-4964-9B03-0B3D68D8CABA}" destId="{21BF2294-16CE-49F6-BC8C-FA10F4B57A86}" srcOrd="1" destOrd="0" presId="urn:microsoft.com/office/officeart/2005/8/layout/equation2"/>
    <dgm:cxn modelId="{59D013EF-E3A1-47A6-8618-6D4076B5B1CA}" type="presParOf" srcId="{F695F95B-6037-4964-9B03-0B3D68D8CABA}" destId="{F19EF6D0-B070-4CBB-9793-92D39880D1FD}" srcOrd="2" destOrd="0" presId="urn:microsoft.com/office/officeart/2005/8/layout/equation2"/>
    <dgm:cxn modelId="{354546DD-EDA0-4E0F-9A5D-3B51B0992D21}" type="presParOf" srcId="{F695F95B-6037-4964-9B03-0B3D68D8CABA}" destId="{B82C34BC-EEBE-4BC9-A302-359061AE8369}" srcOrd="3" destOrd="0" presId="urn:microsoft.com/office/officeart/2005/8/layout/equation2"/>
    <dgm:cxn modelId="{36B35EC0-DA28-4475-83EC-0F2B19EFBA00}" type="presParOf" srcId="{F695F95B-6037-4964-9B03-0B3D68D8CABA}" destId="{F8494F5F-B920-4C6B-A99F-EA6C05D61748}" srcOrd="4" destOrd="0" presId="urn:microsoft.com/office/officeart/2005/8/layout/equation2"/>
    <dgm:cxn modelId="{DA491439-FA79-4DDB-84CA-F6AE7FE6D77A}" type="presParOf" srcId="{48BE8DDC-9784-4F80-8664-3C70F4454EB4}" destId="{A57BC2FF-7D5D-42FB-B335-BCC5981FA1DA}" srcOrd="1" destOrd="0" presId="urn:microsoft.com/office/officeart/2005/8/layout/equation2"/>
    <dgm:cxn modelId="{C0C63EC7-87FA-41AF-8EE9-76356FA93CDD}" type="presParOf" srcId="{A57BC2FF-7D5D-42FB-B335-BCC5981FA1DA}" destId="{20AAFF12-60CD-48D5-9813-AA21F81E4410}" srcOrd="0" destOrd="0" presId="urn:microsoft.com/office/officeart/2005/8/layout/equation2"/>
    <dgm:cxn modelId="{7C465559-B2C4-482D-9DC6-C0CFD866D428}" type="presParOf" srcId="{48BE8DDC-9784-4F80-8664-3C70F4454EB4}" destId="{69AF55C3-264A-4BB3-934B-67ACD240FAFC}"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71111-2690-4BD6-BF65-06B4A0F6A6BB}">
      <dsp:nvSpPr>
        <dsp:cNvPr id="0" name=""/>
        <dsp:cNvSpPr/>
      </dsp:nvSpPr>
      <dsp:spPr>
        <a:xfrm>
          <a:off x="508883" y="61731"/>
          <a:ext cx="613200" cy="613200"/>
        </a:xfrm>
        <a:prstGeom prst="ellipse">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tx1"/>
              </a:solidFill>
              <a:latin typeface="+mj-lt"/>
              <a:ea typeface="+mj-ea"/>
            </a:rPr>
            <a:t>库存</a:t>
          </a:r>
          <a:r>
            <a:rPr lang="en-US" altLang="zh-CN" sz="1400" b="1" kern="1200" dirty="0" smtClean="0">
              <a:solidFill>
                <a:schemeClr val="tx1"/>
              </a:solidFill>
              <a:latin typeface="+mj-lt"/>
              <a:ea typeface="+mj-ea"/>
            </a:rPr>
            <a:t/>
          </a:r>
          <a:br>
            <a:rPr lang="en-US" altLang="zh-CN" sz="1400" b="1" kern="1200" dirty="0" smtClean="0">
              <a:solidFill>
                <a:schemeClr val="tx1"/>
              </a:solidFill>
              <a:latin typeface="+mj-lt"/>
              <a:ea typeface="+mj-ea"/>
            </a:rPr>
          </a:br>
          <a:r>
            <a:rPr lang="zh-CN" altLang="en-US" sz="1400" b="1" kern="1200" dirty="0" smtClean="0">
              <a:solidFill>
                <a:schemeClr val="tx1"/>
              </a:solidFill>
              <a:latin typeface="+mj-lt"/>
              <a:ea typeface="+mj-ea"/>
            </a:rPr>
            <a:t>周期</a:t>
          </a:r>
          <a:endParaRPr lang="zh-CN" altLang="en-US" sz="1400" kern="1200" dirty="0"/>
        </a:p>
      </dsp:txBody>
      <dsp:txXfrm>
        <a:off x="598684" y="151532"/>
        <a:ext cx="433598" cy="433598"/>
      </dsp:txXfrm>
    </dsp:sp>
    <dsp:sp modelId="{F19EF6D0-B070-4CBB-9793-92D39880D1FD}">
      <dsp:nvSpPr>
        <dsp:cNvPr id="0" name=""/>
        <dsp:cNvSpPr/>
      </dsp:nvSpPr>
      <dsp:spPr>
        <a:xfrm>
          <a:off x="1090528" y="171190"/>
          <a:ext cx="355656" cy="355656"/>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zh-CN" altLang="en-US" sz="600" kern="1200"/>
        </a:p>
      </dsp:txBody>
      <dsp:txXfrm>
        <a:off x="1137670" y="307193"/>
        <a:ext cx="261372" cy="83650"/>
      </dsp:txXfrm>
    </dsp:sp>
    <dsp:sp modelId="{F8494F5F-B920-4C6B-A99F-EA6C05D61748}">
      <dsp:nvSpPr>
        <dsp:cNvPr id="0" name=""/>
        <dsp:cNvSpPr/>
      </dsp:nvSpPr>
      <dsp:spPr>
        <a:xfrm>
          <a:off x="1501612" y="61633"/>
          <a:ext cx="613200" cy="613200"/>
        </a:xfrm>
        <a:prstGeom prst="ellipse">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tx1"/>
              </a:solidFill>
              <a:latin typeface="+mj-lt"/>
              <a:ea typeface="+mj-ea"/>
            </a:rPr>
            <a:t>消费</a:t>
          </a:r>
          <a:r>
            <a:rPr lang="en-US" altLang="zh-CN" sz="1400" b="1" kern="1200" dirty="0" smtClean="0">
              <a:solidFill>
                <a:schemeClr val="tx1"/>
              </a:solidFill>
              <a:latin typeface="+mj-lt"/>
              <a:ea typeface="+mj-ea"/>
            </a:rPr>
            <a:t/>
          </a:r>
          <a:br>
            <a:rPr lang="en-US" altLang="zh-CN" sz="1400" b="1" kern="1200" dirty="0" smtClean="0">
              <a:solidFill>
                <a:schemeClr val="tx1"/>
              </a:solidFill>
              <a:latin typeface="+mj-lt"/>
              <a:ea typeface="+mj-ea"/>
            </a:rPr>
          </a:br>
          <a:r>
            <a:rPr lang="zh-CN" altLang="en-US" sz="1400" b="1" kern="1200" dirty="0" smtClean="0">
              <a:solidFill>
                <a:schemeClr val="tx1"/>
              </a:solidFill>
              <a:latin typeface="+mj-lt"/>
              <a:ea typeface="+mj-ea"/>
            </a:rPr>
            <a:t>升级</a:t>
          </a:r>
          <a:endParaRPr lang="zh-CN" altLang="en-US" sz="1400" kern="1200" dirty="0"/>
        </a:p>
      </dsp:txBody>
      <dsp:txXfrm>
        <a:off x="1591413" y="151434"/>
        <a:ext cx="433598" cy="433598"/>
      </dsp:txXfrm>
    </dsp:sp>
    <dsp:sp modelId="{A57BC2FF-7D5D-42FB-B335-BCC5981FA1DA}">
      <dsp:nvSpPr>
        <dsp:cNvPr id="0" name=""/>
        <dsp:cNvSpPr/>
      </dsp:nvSpPr>
      <dsp:spPr>
        <a:xfrm rot="13653">
          <a:off x="2278112" y="268182"/>
          <a:ext cx="348557" cy="228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zh-CN" altLang="en-US" sz="1000" kern="1200"/>
        </a:p>
      </dsp:txBody>
      <dsp:txXfrm>
        <a:off x="2278112" y="313668"/>
        <a:ext cx="280124" cy="136866"/>
      </dsp:txXfrm>
    </dsp:sp>
    <dsp:sp modelId="{69AF55C3-264A-4BB3-934B-67ACD240FAFC}">
      <dsp:nvSpPr>
        <dsp:cNvPr id="0" name=""/>
        <dsp:cNvSpPr/>
      </dsp:nvSpPr>
      <dsp:spPr>
        <a:xfrm>
          <a:off x="2760617" y="120617"/>
          <a:ext cx="1226401" cy="554210"/>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100000"/>
            </a:lnSpc>
            <a:spcBef>
              <a:spcPct val="0"/>
            </a:spcBef>
            <a:spcAft>
              <a:spcPct val="35000"/>
            </a:spcAft>
          </a:pPr>
          <a:r>
            <a:rPr lang="zh-CN" altLang="en-US" sz="1100" b="1" kern="1200" dirty="0" smtClean="0"/>
            <a:t>产能过剩</a:t>
          </a:r>
          <a:r>
            <a:rPr lang="en-US" altLang="zh-CN" sz="1100" b="1" kern="1200" dirty="0" smtClean="0"/>
            <a:t/>
          </a:r>
          <a:br>
            <a:rPr lang="en-US" altLang="zh-CN" sz="1100" b="1" kern="1200" dirty="0" smtClean="0"/>
          </a:br>
          <a:r>
            <a:rPr lang="zh-CN" altLang="en-US" sz="1100" b="1" kern="1200" dirty="0" smtClean="0"/>
            <a:t>长期化</a:t>
          </a:r>
          <a:endParaRPr lang="zh-CN" altLang="en-US" sz="1100" b="1" kern="1200" dirty="0"/>
        </a:p>
      </dsp:txBody>
      <dsp:txXfrm>
        <a:off x="2940219" y="201779"/>
        <a:ext cx="867197" cy="391886"/>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9DCEC4BF-50E8-48BD-9DD1-C5EDA1D2F050}" type="datetimeFigureOut">
              <a:rPr lang="zh-CN" altLang="en-US" smtClean="0"/>
              <a:pPr/>
              <a:t>2017/3/6</a:t>
            </a:fld>
            <a:endParaRPr lang="zh-CN" altLang="en-US"/>
          </a:p>
        </p:txBody>
      </p:sp>
      <p:sp>
        <p:nvSpPr>
          <p:cNvPr id="4" name="页脚占位符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58268CE-A1D5-49DB-9A64-4CD698A376F5}" type="slidenum">
              <a:rPr lang="zh-CN" altLang="en-US" smtClean="0"/>
              <a:pPr/>
              <a:t>‹#›</a:t>
            </a:fld>
            <a:endParaRPr lang="zh-CN" altLang="en-US"/>
          </a:p>
        </p:txBody>
      </p:sp>
    </p:spTree>
    <p:extLst>
      <p:ext uri="{BB962C8B-B14F-4D97-AF65-F5344CB8AC3E}">
        <p14:creationId xmlns:p14="http://schemas.microsoft.com/office/powerpoint/2010/main" val="362468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FFEC638-C730-441C-B1EF-93F0A833662A}" type="datetimeFigureOut">
              <a:rPr lang="zh-CN" altLang="en-US" smtClean="0"/>
              <a:pPr/>
              <a:t>2017/3/6</a:t>
            </a:fld>
            <a:endParaRPr lang="zh-CN" altLang="en-US"/>
          </a:p>
        </p:txBody>
      </p:sp>
      <p:sp>
        <p:nvSpPr>
          <p:cNvPr id="4" name="幻灯片图像占位符 3"/>
          <p:cNvSpPr>
            <a:spLocks noGrp="1" noRot="1" noChangeAspect="1"/>
          </p:cNvSpPr>
          <p:nvPr>
            <p:ph type="sldImg" idx="2"/>
          </p:nvPr>
        </p:nvSpPr>
        <p:spPr>
          <a:xfrm>
            <a:off x="711200" y="744538"/>
            <a:ext cx="5376863"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5983A0D-3BC6-446E-81DB-1DDDE02AEA9B}" type="slidenum">
              <a:rPr lang="zh-CN" altLang="en-US" smtClean="0"/>
              <a:pPr/>
              <a:t>‹#›</a:t>
            </a:fld>
            <a:endParaRPr lang="zh-CN" altLang="en-US"/>
          </a:p>
        </p:txBody>
      </p:sp>
    </p:spTree>
    <p:extLst>
      <p:ext uri="{BB962C8B-B14F-4D97-AF65-F5344CB8AC3E}">
        <p14:creationId xmlns:p14="http://schemas.microsoft.com/office/powerpoint/2010/main" val="2635838625"/>
      </p:ext>
    </p:extLst>
  </p:cSld>
  <p:clrMap bg1="lt1" tx1="dk1" bg2="lt2" tx2="dk2" accent1="accent1" accent2="accent2" accent3="accent3" accent4="accent4" accent5="accent5" accent6="accent6" hlink="hlink" folHlink="folHlink"/>
  <p:notesStyle>
    <a:lvl1pPr marL="0" algn="l" defTabSz="911024" rtl="0" eaLnBrk="1" latinLnBrk="0" hangingPunct="1">
      <a:defRPr sz="1169" kern="1200">
        <a:solidFill>
          <a:schemeClr val="tx1"/>
        </a:solidFill>
        <a:latin typeface="+mn-lt"/>
        <a:ea typeface="+mn-ea"/>
        <a:cs typeface="+mn-cs"/>
      </a:defRPr>
    </a:lvl1pPr>
    <a:lvl2pPr marL="455512" algn="l" defTabSz="911024" rtl="0" eaLnBrk="1" latinLnBrk="0" hangingPunct="1">
      <a:defRPr sz="1169" kern="1200">
        <a:solidFill>
          <a:schemeClr val="tx1"/>
        </a:solidFill>
        <a:latin typeface="+mn-lt"/>
        <a:ea typeface="+mn-ea"/>
        <a:cs typeface="+mn-cs"/>
      </a:defRPr>
    </a:lvl2pPr>
    <a:lvl3pPr marL="911024" algn="l" defTabSz="911024" rtl="0" eaLnBrk="1" latinLnBrk="0" hangingPunct="1">
      <a:defRPr sz="1169" kern="1200">
        <a:solidFill>
          <a:schemeClr val="tx1"/>
        </a:solidFill>
        <a:latin typeface="+mn-lt"/>
        <a:ea typeface="+mn-ea"/>
        <a:cs typeface="+mn-cs"/>
      </a:defRPr>
    </a:lvl3pPr>
    <a:lvl4pPr marL="1366535" algn="l" defTabSz="911024" rtl="0" eaLnBrk="1" latinLnBrk="0" hangingPunct="1">
      <a:defRPr sz="1169" kern="1200">
        <a:solidFill>
          <a:schemeClr val="tx1"/>
        </a:solidFill>
        <a:latin typeface="+mn-lt"/>
        <a:ea typeface="+mn-ea"/>
        <a:cs typeface="+mn-cs"/>
      </a:defRPr>
    </a:lvl4pPr>
    <a:lvl5pPr marL="1822046" algn="l" defTabSz="911024" rtl="0" eaLnBrk="1" latinLnBrk="0" hangingPunct="1">
      <a:defRPr sz="1169" kern="1200">
        <a:solidFill>
          <a:schemeClr val="tx1"/>
        </a:solidFill>
        <a:latin typeface="+mn-lt"/>
        <a:ea typeface="+mn-ea"/>
        <a:cs typeface="+mn-cs"/>
      </a:defRPr>
    </a:lvl5pPr>
    <a:lvl6pPr marL="2277558" algn="l" defTabSz="911024" rtl="0" eaLnBrk="1" latinLnBrk="0" hangingPunct="1">
      <a:defRPr sz="1169" kern="1200">
        <a:solidFill>
          <a:schemeClr val="tx1"/>
        </a:solidFill>
        <a:latin typeface="+mn-lt"/>
        <a:ea typeface="+mn-ea"/>
        <a:cs typeface="+mn-cs"/>
      </a:defRPr>
    </a:lvl6pPr>
    <a:lvl7pPr marL="2733069" algn="l" defTabSz="911024" rtl="0" eaLnBrk="1" latinLnBrk="0" hangingPunct="1">
      <a:defRPr sz="1169" kern="1200">
        <a:solidFill>
          <a:schemeClr val="tx1"/>
        </a:solidFill>
        <a:latin typeface="+mn-lt"/>
        <a:ea typeface="+mn-ea"/>
        <a:cs typeface="+mn-cs"/>
      </a:defRPr>
    </a:lvl7pPr>
    <a:lvl8pPr marL="3188581" algn="l" defTabSz="911024" rtl="0" eaLnBrk="1" latinLnBrk="0" hangingPunct="1">
      <a:defRPr sz="1169" kern="1200">
        <a:solidFill>
          <a:schemeClr val="tx1"/>
        </a:solidFill>
        <a:latin typeface="+mn-lt"/>
        <a:ea typeface="+mn-ea"/>
        <a:cs typeface="+mn-cs"/>
      </a:defRPr>
    </a:lvl8pPr>
    <a:lvl9pPr marL="3644093" algn="l" defTabSz="911024" rtl="0" eaLnBrk="1" latinLnBrk="0" hangingPunct="1">
      <a:defRPr sz="11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12</a:t>
            </a:fld>
            <a:endParaRPr lang="zh-CN" altLang="en-US"/>
          </a:p>
        </p:txBody>
      </p:sp>
    </p:spTree>
    <p:extLst>
      <p:ext uri="{BB962C8B-B14F-4D97-AF65-F5344CB8AC3E}">
        <p14:creationId xmlns:p14="http://schemas.microsoft.com/office/powerpoint/2010/main" val="5809663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41</a:t>
            </a:fld>
            <a:endParaRPr lang="zh-CN" altLang="en-US"/>
          </a:p>
        </p:txBody>
      </p:sp>
    </p:spTree>
    <p:extLst>
      <p:ext uri="{BB962C8B-B14F-4D97-AF65-F5344CB8AC3E}">
        <p14:creationId xmlns:p14="http://schemas.microsoft.com/office/powerpoint/2010/main" val="3263626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47</a:t>
            </a:fld>
            <a:endParaRPr lang="zh-CN" altLang="en-US"/>
          </a:p>
        </p:txBody>
      </p:sp>
    </p:spTree>
    <p:extLst>
      <p:ext uri="{BB962C8B-B14F-4D97-AF65-F5344CB8AC3E}">
        <p14:creationId xmlns:p14="http://schemas.microsoft.com/office/powerpoint/2010/main" val="3925508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49</a:t>
            </a:fld>
            <a:endParaRPr lang="zh-CN" altLang="en-US"/>
          </a:p>
        </p:txBody>
      </p:sp>
    </p:spTree>
    <p:extLst>
      <p:ext uri="{BB962C8B-B14F-4D97-AF65-F5344CB8AC3E}">
        <p14:creationId xmlns:p14="http://schemas.microsoft.com/office/powerpoint/2010/main" val="358061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53</a:t>
            </a:fld>
            <a:endParaRPr lang="zh-CN" altLang="en-US"/>
          </a:p>
        </p:txBody>
      </p:sp>
    </p:spTree>
    <p:extLst>
      <p:ext uri="{BB962C8B-B14F-4D97-AF65-F5344CB8AC3E}">
        <p14:creationId xmlns:p14="http://schemas.microsoft.com/office/powerpoint/2010/main" val="2075659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59</a:t>
            </a:fld>
            <a:endParaRPr lang="zh-CN" altLang="en-US"/>
          </a:p>
        </p:txBody>
      </p:sp>
    </p:spTree>
    <p:extLst>
      <p:ext uri="{BB962C8B-B14F-4D97-AF65-F5344CB8AC3E}">
        <p14:creationId xmlns:p14="http://schemas.microsoft.com/office/powerpoint/2010/main" val="36004454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83</a:t>
            </a:fld>
            <a:endParaRPr lang="zh-CN" altLang="en-US"/>
          </a:p>
        </p:txBody>
      </p:sp>
    </p:spTree>
    <p:extLst>
      <p:ext uri="{BB962C8B-B14F-4D97-AF65-F5344CB8AC3E}">
        <p14:creationId xmlns:p14="http://schemas.microsoft.com/office/powerpoint/2010/main" val="2344433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10"/>
          </p:nvPr>
        </p:nvSpPr>
        <p:spPr/>
        <p:txBody>
          <a:bodyPr/>
          <a:lstStyle/>
          <a:p>
            <a:pPr>
              <a:defRPr/>
            </a:pPr>
            <a:endParaRPr lang="de-DE" altLang="de-DE" dirty="0"/>
          </a:p>
        </p:txBody>
      </p:sp>
      <p:sp>
        <p:nvSpPr>
          <p:cNvPr id="5" name="灯片编号占位符 4"/>
          <p:cNvSpPr>
            <a:spLocks noGrp="1"/>
          </p:cNvSpPr>
          <p:nvPr>
            <p:ph type="sldNum" sz="quarter" idx="11"/>
          </p:nvPr>
        </p:nvSpPr>
        <p:spPr/>
        <p:txBody>
          <a:bodyPr/>
          <a:lstStyle/>
          <a:p>
            <a:pPr>
              <a:defRPr/>
            </a:pPr>
            <a:fld id="{4E9CA0F2-B433-4437-B0DB-80987A5E4971}" type="slidenum">
              <a:rPr lang="de-DE" altLang="de-DE" smtClean="0"/>
              <a:pPr>
                <a:defRPr/>
              </a:pPr>
              <a:t>14</a:t>
            </a:fld>
            <a:endParaRPr lang="de-DE" altLang="de-DE" dirty="0"/>
          </a:p>
        </p:txBody>
      </p:sp>
    </p:spTree>
    <p:extLst>
      <p:ext uri="{BB962C8B-B14F-4D97-AF65-F5344CB8AC3E}">
        <p14:creationId xmlns:p14="http://schemas.microsoft.com/office/powerpoint/2010/main" val="4154002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15</a:t>
            </a:fld>
            <a:endParaRPr lang="zh-CN" altLang="en-US"/>
          </a:p>
        </p:txBody>
      </p:sp>
    </p:spTree>
    <p:extLst>
      <p:ext uri="{BB962C8B-B14F-4D97-AF65-F5344CB8AC3E}">
        <p14:creationId xmlns:p14="http://schemas.microsoft.com/office/powerpoint/2010/main" val="1645664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16</a:t>
            </a:fld>
            <a:endParaRPr lang="zh-CN" altLang="en-US"/>
          </a:p>
        </p:txBody>
      </p:sp>
    </p:spTree>
    <p:extLst>
      <p:ext uri="{BB962C8B-B14F-4D97-AF65-F5344CB8AC3E}">
        <p14:creationId xmlns:p14="http://schemas.microsoft.com/office/powerpoint/2010/main" val="1254652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17</a:t>
            </a:fld>
            <a:endParaRPr lang="zh-CN" altLang="en-US"/>
          </a:p>
        </p:txBody>
      </p:sp>
    </p:spTree>
    <p:extLst>
      <p:ext uri="{BB962C8B-B14F-4D97-AF65-F5344CB8AC3E}">
        <p14:creationId xmlns:p14="http://schemas.microsoft.com/office/powerpoint/2010/main" val="1720195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19</a:t>
            </a:fld>
            <a:endParaRPr lang="zh-CN" altLang="en-US"/>
          </a:p>
        </p:txBody>
      </p:sp>
    </p:spTree>
    <p:extLst>
      <p:ext uri="{BB962C8B-B14F-4D97-AF65-F5344CB8AC3E}">
        <p14:creationId xmlns:p14="http://schemas.microsoft.com/office/powerpoint/2010/main" val="3252945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26</a:t>
            </a:fld>
            <a:endParaRPr lang="zh-CN" altLang="en-US"/>
          </a:p>
        </p:txBody>
      </p:sp>
    </p:spTree>
    <p:extLst>
      <p:ext uri="{BB962C8B-B14F-4D97-AF65-F5344CB8AC3E}">
        <p14:creationId xmlns:p14="http://schemas.microsoft.com/office/powerpoint/2010/main" val="3310271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29</a:t>
            </a:fld>
            <a:endParaRPr lang="zh-CN" altLang="en-US"/>
          </a:p>
        </p:txBody>
      </p:sp>
    </p:spTree>
    <p:extLst>
      <p:ext uri="{BB962C8B-B14F-4D97-AF65-F5344CB8AC3E}">
        <p14:creationId xmlns:p14="http://schemas.microsoft.com/office/powerpoint/2010/main" val="717685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5983A0D-3BC6-446E-81DB-1DDDE02AEA9B}" type="slidenum">
              <a:rPr lang="zh-CN" altLang="en-US" smtClean="0"/>
              <a:pPr/>
              <a:t>35</a:t>
            </a:fld>
            <a:endParaRPr lang="zh-CN" altLang="en-US"/>
          </a:p>
        </p:txBody>
      </p:sp>
    </p:spTree>
    <p:extLst>
      <p:ext uri="{BB962C8B-B14F-4D97-AF65-F5344CB8AC3E}">
        <p14:creationId xmlns:p14="http://schemas.microsoft.com/office/powerpoint/2010/main" val="717685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1" y="0"/>
            <a:ext cx="9905999" cy="6857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198" tIns="36099" rIns="72198" bIns="36099" rtlCol="0" anchor="ctr"/>
          <a:lstStyle/>
          <a:p>
            <a:pPr algn="ctr"/>
            <a:endParaRPr lang="zh-CN" altLang="en-US" sz="1625"/>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标题占位符 1"/>
          <p:cNvSpPr>
            <a:spLocks noGrp="1"/>
          </p:cNvSpPr>
          <p:nvPr>
            <p:ph type="title"/>
          </p:nvPr>
        </p:nvSpPr>
        <p:spPr>
          <a:xfrm>
            <a:off x="453000" y="816272"/>
            <a:ext cx="9000000" cy="380480"/>
          </a:xfrm>
          <a:prstGeom prst="rect">
            <a:avLst/>
          </a:prstGeom>
        </p:spPr>
        <p:txBody>
          <a:bodyPr vert="horz" lIns="36000" tIns="36000" rIns="36000" bIns="36000" rtlCol="0" anchor="t">
            <a:spAutoFit/>
          </a:bodyPr>
          <a:lstStyle/>
          <a:p>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8" name="矩形 17"/>
          <p:cNvSpPr/>
          <p:nvPr userDrawn="1"/>
        </p:nvSpPr>
        <p:spPr>
          <a:xfrm>
            <a:off x="-9092" y="2"/>
            <a:ext cx="992418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198" tIns="36099" rIns="72198" bIns="36099" rtlCol="0" anchor="ctr"/>
          <a:lstStyle/>
          <a:p>
            <a:pPr algn="ctr"/>
            <a:endParaRPr lang="zh-CN" altLang="en-US" sz="1625"/>
          </a:p>
        </p:txBody>
      </p:sp>
    </p:spTree>
    <p:extLst>
      <p:ext uri="{BB962C8B-B14F-4D97-AF65-F5344CB8AC3E}">
        <p14:creationId xmlns:p14="http://schemas.microsoft.com/office/powerpoint/2010/main" val="7074420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
        <p:nvSpPr>
          <p:cNvPr id="4" name="标题 2"/>
          <p:cNvSpPr>
            <a:spLocks noGrp="1"/>
          </p:cNvSpPr>
          <p:nvPr>
            <p:ph type="title"/>
          </p:nvPr>
        </p:nvSpPr>
        <p:spPr>
          <a:xfrm>
            <a:off x="488504" y="811999"/>
            <a:ext cx="8928546" cy="442027"/>
          </a:xfrm>
          <a:prstGeom prst="rect">
            <a:avLst/>
          </a:prstGeom>
        </p:spPr>
        <p:txBody>
          <a:bodyPr/>
          <a:lstStyle>
            <a:lvl1pPr>
              <a:defRPr sz="2000">
                <a:latin typeface="华文楷体" pitchFamily="2" charset="-122"/>
                <a:ea typeface="华文楷体" pitchFamily="2"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6313429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3" name="标题 2"/>
          <p:cNvSpPr>
            <a:spLocks noGrp="1"/>
          </p:cNvSpPr>
          <p:nvPr>
            <p:ph type="title"/>
          </p:nvPr>
        </p:nvSpPr>
        <p:spPr>
          <a:xfrm>
            <a:off x="488504" y="811999"/>
            <a:ext cx="8928546" cy="442027"/>
          </a:xfrm>
          <a:prstGeom prst="rect">
            <a:avLst/>
          </a:prstGeom>
        </p:spPr>
        <p:txBody>
          <a:bodyPr/>
          <a:lstStyle>
            <a:lvl1pPr>
              <a:defRPr sz="2000">
                <a:latin typeface="华文楷体" pitchFamily="2" charset="-122"/>
                <a:ea typeface="华文楷体" pitchFamily="2"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4065958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33910" y="217088"/>
            <a:ext cx="1283586" cy="396000"/>
          </a:xfrm>
          <a:prstGeom prst="rect">
            <a:avLst/>
          </a:prstGeom>
        </p:spPr>
      </p:pic>
      <p:sp>
        <p:nvSpPr>
          <p:cNvPr id="22" name="平行四边形 21"/>
          <p:cNvSpPr/>
          <p:nvPr/>
        </p:nvSpPr>
        <p:spPr>
          <a:xfrm>
            <a:off x="8747210" y="6381360"/>
            <a:ext cx="708548" cy="288000"/>
          </a:xfrm>
          <a:prstGeom prst="parallelogram">
            <a:avLst>
              <a:gd name="adj" fmla="val 42637"/>
            </a:avLst>
          </a:prstGeom>
          <a:solidFill>
            <a:srgbClr val="EA5504"/>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zh-CN" altLang="en-US" b="1" dirty="0" smtClean="0">
              <a:latin typeface="华文楷体" pitchFamily="2" charset="-122"/>
              <a:ea typeface="华文楷体" pitchFamily="2" charset="-122"/>
            </a:endParaRPr>
          </a:p>
        </p:txBody>
      </p:sp>
      <p:sp>
        <p:nvSpPr>
          <p:cNvPr id="2" name="标题占位符 1"/>
          <p:cNvSpPr>
            <a:spLocks noGrp="1"/>
          </p:cNvSpPr>
          <p:nvPr>
            <p:ph type="title"/>
          </p:nvPr>
        </p:nvSpPr>
        <p:spPr>
          <a:xfrm>
            <a:off x="453000" y="816272"/>
            <a:ext cx="9000000" cy="380480"/>
          </a:xfrm>
          <a:prstGeom prst="rect">
            <a:avLst/>
          </a:prstGeom>
        </p:spPr>
        <p:txBody>
          <a:bodyPr vert="horz" lIns="36000" tIns="36000" rIns="36000" bIns="36000" rtlCol="0" anchor="t">
            <a:spAutoFit/>
          </a:bodyPr>
          <a:lstStyle/>
          <a:p>
            <a:r>
              <a:rPr lang="zh-CN" altLang="en-US" dirty="0" smtClean="0"/>
              <a:t>单击此处编辑母版标题样式</a:t>
            </a:r>
            <a:endParaRPr lang="zh-CN" altLang="en-US" dirty="0"/>
          </a:p>
        </p:txBody>
      </p:sp>
      <p:sp>
        <p:nvSpPr>
          <p:cNvPr id="9" name="Line 8"/>
          <p:cNvSpPr>
            <a:spLocks noChangeShapeType="1"/>
          </p:cNvSpPr>
          <p:nvPr/>
        </p:nvSpPr>
        <p:spPr bwMode="auto">
          <a:xfrm>
            <a:off x="453000" y="708272"/>
            <a:ext cx="9000000" cy="0"/>
          </a:xfrm>
          <a:prstGeom prst="line">
            <a:avLst/>
          </a:prstGeom>
          <a:noFill/>
          <a:ln w="28575">
            <a:solidFill>
              <a:schemeClr val="accent2">
                <a:alpha val="99000"/>
              </a:schemeClr>
            </a:solidFill>
            <a:round/>
            <a:headEnd/>
            <a:tailEnd/>
          </a:ln>
          <a:extLst>
            <a:ext uri="{909E8E84-426E-40DD-AFC4-6F175D3DCCD1}">
              <a14:hiddenFill xmlns:a14="http://schemas.microsoft.com/office/drawing/2010/main">
                <a:noFill/>
              </a14:hiddenFill>
            </a:ext>
          </a:extLst>
        </p:spPr>
        <p:txBody>
          <a:bodyPr lIns="72198" tIns="36099" rIns="72198" bIns="36099"/>
          <a:lstStyle/>
          <a:p>
            <a:endParaRPr lang="en-US" sz="1625" dirty="0">
              <a:latin typeface="+mj-ea"/>
              <a:ea typeface="+mj-ea"/>
            </a:endParaRPr>
          </a:p>
        </p:txBody>
      </p:sp>
      <p:sp>
        <p:nvSpPr>
          <p:cNvPr id="14" name="Rectangle 7"/>
          <p:cNvSpPr>
            <a:spLocks noChangeArrowheads="1"/>
          </p:cNvSpPr>
          <p:nvPr/>
        </p:nvSpPr>
        <p:spPr bwMode="auto">
          <a:xfrm>
            <a:off x="8697416" y="6396576"/>
            <a:ext cx="662575" cy="257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198" tIns="36099" rIns="72198" bIns="36099">
            <a:spAutoFit/>
          </a:bodyPr>
          <a:lstStyle/>
          <a:p>
            <a:pPr algn="ctr" eaLnBrk="0" hangingPunct="0">
              <a:spcBef>
                <a:spcPct val="50000"/>
              </a:spcBef>
            </a:pPr>
            <a:r>
              <a:rPr kumimoji="1" lang="en-US" altLang="zh-CN" sz="1200" b="1" baseline="0" dirty="0" smtClean="0">
                <a:solidFill>
                  <a:schemeClr val="bg1"/>
                </a:solidFill>
                <a:latin typeface="+mn-lt"/>
              </a:rPr>
              <a:t>    </a:t>
            </a:r>
            <a:fld id="{3F4AFCB0-9050-477E-8944-9EFBF09347A1}" type="slidenum">
              <a:rPr kumimoji="1" lang="en-US" altLang="zh-CN" sz="1200" b="1" smtClean="0">
                <a:solidFill>
                  <a:schemeClr val="bg1"/>
                </a:solidFill>
                <a:latin typeface="+mn-lt"/>
              </a:rPr>
              <a:pPr algn="ctr" eaLnBrk="0" hangingPunct="0">
                <a:spcBef>
                  <a:spcPct val="50000"/>
                </a:spcBef>
              </a:pPr>
              <a:t>‹#›</a:t>
            </a:fld>
            <a:r>
              <a:rPr kumimoji="1" lang="en-US" altLang="zh-CN" sz="1200" b="1" dirty="0" smtClean="0">
                <a:solidFill>
                  <a:schemeClr val="bg1"/>
                </a:solidFill>
                <a:latin typeface="+mn-lt"/>
              </a:rPr>
              <a:t> </a:t>
            </a:r>
            <a:endParaRPr kumimoji="1" lang="en-US" altLang="zh-CN" sz="1200" b="1" dirty="0">
              <a:solidFill>
                <a:schemeClr val="bg1"/>
              </a:solidFill>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0" r:id="rId4"/>
    <p:sldLayoutId id="2147483661" r:id="rId5"/>
  </p:sldLayoutIdLst>
  <p:hf sldNum="0" hdr="0" ftr="0" dt="0"/>
  <p:txStyles>
    <p:titleStyle>
      <a:lvl1pPr algn="just" defTabSz="721933" rtl="0" eaLnBrk="1" latinLnBrk="0" hangingPunct="1">
        <a:spcBef>
          <a:spcPct val="0"/>
        </a:spcBef>
        <a:buNone/>
        <a:defRPr sz="2000" b="1" kern="1200">
          <a:solidFill>
            <a:schemeClr val="tx1"/>
          </a:solidFill>
          <a:latin typeface="+mj-lt"/>
          <a:ea typeface="+mj-ea"/>
          <a:cs typeface="+mj-cs"/>
        </a:defRPr>
      </a:lvl1pPr>
    </p:titleStyle>
    <p:bodyStyle>
      <a:lvl1pPr marL="270724" indent="-270724" algn="l" defTabSz="721933" rtl="0" eaLnBrk="1" latinLnBrk="0" hangingPunct="1">
        <a:spcBef>
          <a:spcPct val="20000"/>
        </a:spcBef>
        <a:buFont typeface="Arial" pitchFamily="34" charset="0"/>
        <a:buChar char="•"/>
        <a:defRPr sz="2502" kern="1200">
          <a:solidFill>
            <a:schemeClr val="tx1"/>
          </a:solidFill>
          <a:latin typeface="+mn-lt"/>
          <a:ea typeface="+mn-ea"/>
          <a:cs typeface="+mn-cs"/>
        </a:defRPr>
      </a:lvl1pPr>
      <a:lvl2pPr marL="586569" indent="-225604" algn="l" defTabSz="721933" rtl="0" eaLnBrk="1" latinLnBrk="0" hangingPunct="1">
        <a:spcBef>
          <a:spcPct val="20000"/>
        </a:spcBef>
        <a:buFont typeface="Arial" pitchFamily="34" charset="0"/>
        <a:buChar char="–"/>
        <a:defRPr sz="2224" kern="1200">
          <a:solidFill>
            <a:schemeClr val="tx1"/>
          </a:solidFill>
          <a:latin typeface="+mn-lt"/>
          <a:ea typeface="+mn-ea"/>
          <a:cs typeface="+mn-cs"/>
        </a:defRPr>
      </a:lvl2pPr>
      <a:lvl3pPr marL="902415" indent="-180483" algn="l" defTabSz="721933" rtl="0" eaLnBrk="1" latinLnBrk="0" hangingPunct="1">
        <a:spcBef>
          <a:spcPct val="20000"/>
        </a:spcBef>
        <a:buFont typeface="Arial" pitchFamily="34" charset="0"/>
        <a:buChar char="•"/>
        <a:defRPr sz="1853" kern="1200">
          <a:solidFill>
            <a:schemeClr val="tx1"/>
          </a:solidFill>
          <a:latin typeface="+mn-lt"/>
          <a:ea typeface="+mn-ea"/>
          <a:cs typeface="+mn-cs"/>
        </a:defRPr>
      </a:lvl3pPr>
      <a:lvl4pPr marL="1263380"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4pPr>
      <a:lvl5pPr marL="1624346"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5pPr>
      <a:lvl6pPr marL="1985312"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6pPr>
      <a:lvl7pPr marL="2346278"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7pPr>
      <a:lvl8pPr marL="2707244"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8pPr>
      <a:lvl9pPr marL="3068209"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9pPr>
    </p:bodyStyle>
    <p:otherStyle>
      <a:defPPr>
        <a:defRPr lang="zh-CN"/>
      </a:defPPr>
      <a:lvl1pPr marL="0" algn="l" defTabSz="721933" rtl="0" eaLnBrk="1" latinLnBrk="0" hangingPunct="1">
        <a:defRPr sz="1390" kern="1200">
          <a:solidFill>
            <a:schemeClr val="tx1"/>
          </a:solidFill>
          <a:latin typeface="+mn-lt"/>
          <a:ea typeface="+mn-ea"/>
          <a:cs typeface="+mn-cs"/>
        </a:defRPr>
      </a:lvl1pPr>
      <a:lvl2pPr marL="360965" algn="l" defTabSz="721933" rtl="0" eaLnBrk="1" latinLnBrk="0" hangingPunct="1">
        <a:defRPr sz="1390" kern="1200">
          <a:solidFill>
            <a:schemeClr val="tx1"/>
          </a:solidFill>
          <a:latin typeface="+mn-lt"/>
          <a:ea typeface="+mn-ea"/>
          <a:cs typeface="+mn-cs"/>
        </a:defRPr>
      </a:lvl2pPr>
      <a:lvl3pPr marL="721933" algn="l" defTabSz="721933" rtl="0" eaLnBrk="1" latinLnBrk="0" hangingPunct="1">
        <a:defRPr sz="1390" kern="1200">
          <a:solidFill>
            <a:schemeClr val="tx1"/>
          </a:solidFill>
          <a:latin typeface="+mn-lt"/>
          <a:ea typeface="+mn-ea"/>
          <a:cs typeface="+mn-cs"/>
        </a:defRPr>
      </a:lvl3pPr>
      <a:lvl4pPr marL="1082898" algn="l" defTabSz="721933" rtl="0" eaLnBrk="1" latinLnBrk="0" hangingPunct="1">
        <a:defRPr sz="1390" kern="1200">
          <a:solidFill>
            <a:schemeClr val="tx1"/>
          </a:solidFill>
          <a:latin typeface="+mn-lt"/>
          <a:ea typeface="+mn-ea"/>
          <a:cs typeface="+mn-cs"/>
        </a:defRPr>
      </a:lvl4pPr>
      <a:lvl5pPr marL="1443862" algn="l" defTabSz="721933" rtl="0" eaLnBrk="1" latinLnBrk="0" hangingPunct="1">
        <a:defRPr sz="1390" kern="1200">
          <a:solidFill>
            <a:schemeClr val="tx1"/>
          </a:solidFill>
          <a:latin typeface="+mn-lt"/>
          <a:ea typeface="+mn-ea"/>
          <a:cs typeface="+mn-cs"/>
        </a:defRPr>
      </a:lvl5pPr>
      <a:lvl6pPr marL="1804829" algn="l" defTabSz="721933" rtl="0" eaLnBrk="1" latinLnBrk="0" hangingPunct="1">
        <a:defRPr sz="1390" kern="1200">
          <a:solidFill>
            <a:schemeClr val="tx1"/>
          </a:solidFill>
          <a:latin typeface="+mn-lt"/>
          <a:ea typeface="+mn-ea"/>
          <a:cs typeface="+mn-cs"/>
        </a:defRPr>
      </a:lvl6pPr>
      <a:lvl7pPr marL="2165795" algn="l" defTabSz="721933" rtl="0" eaLnBrk="1" latinLnBrk="0" hangingPunct="1">
        <a:defRPr sz="1390" kern="1200">
          <a:solidFill>
            <a:schemeClr val="tx1"/>
          </a:solidFill>
          <a:latin typeface="+mn-lt"/>
          <a:ea typeface="+mn-ea"/>
          <a:cs typeface="+mn-cs"/>
        </a:defRPr>
      </a:lvl7pPr>
      <a:lvl8pPr marL="2526761" algn="l" defTabSz="721933" rtl="0" eaLnBrk="1" latinLnBrk="0" hangingPunct="1">
        <a:defRPr sz="1390" kern="1200">
          <a:solidFill>
            <a:schemeClr val="tx1"/>
          </a:solidFill>
          <a:latin typeface="+mn-lt"/>
          <a:ea typeface="+mn-ea"/>
          <a:cs typeface="+mn-cs"/>
        </a:defRPr>
      </a:lvl8pPr>
      <a:lvl9pPr marL="2887727" algn="l" defTabSz="721933" rtl="0" eaLnBrk="1" latinLnBrk="0" hangingPunct="1">
        <a:defRPr sz="13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slideLayout" Target="../slideLayouts/slideLayout2.xml"/><Relationship Id="rId5" Type="http://schemas.openxmlformats.org/officeDocument/2006/relationships/tags" Target="../tags/tag1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s>
</file>

<file path=ppt/slides/_rels/slide11.xml.rels><?xml version="1.0" encoding="UTF-8" standalone="yes"?>
<Relationships xmlns="http://schemas.openxmlformats.org/package/2006/relationships"><Relationship Id="rId8" Type="http://schemas.openxmlformats.org/officeDocument/2006/relationships/tags" Target="../tags/tag28.xml"/><Relationship Id="rId3" Type="http://schemas.openxmlformats.org/officeDocument/2006/relationships/tags" Target="../tags/tag23.xml"/><Relationship Id="rId7" Type="http://schemas.openxmlformats.org/officeDocument/2006/relationships/tags" Target="../tags/tag2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slideLayout" Target="../slideLayouts/slideLayout2.xml"/><Relationship Id="rId5" Type="http://schemas.openxmlformats.org/officeDocument/2006/relationships/tags" Target="../tags/tag25.xml"/><Relationship Id="rId10" Type="http://schemas.openxmlformats.org/officeDocument/2006/relationships/tags" Target="../tags/tag30.xml"/><Relationship Id="rId4" Type="http://schemas.openxmlformats.org/officeDocument/2006/relationships/tags" Target="../tags/tag24.xml"/><Relationship Id="rId9" Type="http://schemas.openxmlformats.org/officeDocument/2006/relationships/tags" Target="../tags/tag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3" Type="http://schemas.openxmlformats.org/officeDocument/2006/relationships/tags" Target="../tags/tag42.xml"/><Relationship Id="rId18" Type="http://schemas.openxmlformats.org/officeDocument/2006/relationships/tags" Target="../tags/tag47.xml"/><Relationship Id="rId26" Type="http://schemas.openxmlformats.org/officeDocument/2006/relationships/tags" Target="../tags/tag55.xml"/><Relationship Id="rId39" Type="http://schemas.openxmlformats.org/officeDocument/2006/relationships/tags" Target="../tags/tag68.xml"/><Relationship Id="rId3" Type="http://schemas.openxmlformats.org/officeDocument/2006/relationships/tags" Target="../tags/tag32.xml"/><Relationship Id="rId21" Type="http://schemas.openxmlformats.org/officeDocument/2006/relationships/tags" Target="../tags/tag50.xml"/><Relationship Id="rId34" Type="http://schemas.openxmlformats.org/officeDocument/2006/relationships/tags" Target="../tags/tag63.xml"/><Relationship Id="rId42" Type="http://schemas.openxmlformats.org/officeDocument/2006/relationships/tags" Target="../tags/tag71.xml"/><Relationship Id="rId47" Type="http://schemas.openxmlformats.org/officeDocument/2006/relationships/tags" Target="../tags/tag76.xml"/><Relationship Id="rId50" Type="http://schemas.openxmlformats.org/officeDocument/2006/relationships/slideLayout" Target="../slideLayouts/slideLayout2.xml"/><Relationship Id="rId7" Type="http://schemas.openxmlformats.org/officeDocument/2006/relationships/tags" Target="../tags/tag36.xml"/><Relationship Id="rId12" Type="http://schemas.openxmlformats.org/officeDocument/2006/relationships/tags" Target="../tags/tag41.xml"/><Relationship Id="rId17" Type="http://schemas.openxmlformats.org/officeDocument/2006/relationships/tags" Target="../tags/tag46.xml"/><Relationship Id="rId25" Type="http://schemas.openxmlformats.org/officeDocument/2006/relationships/tags" Target="../tags/tag54.xml"/><Relationship Id="rId33" Type="http://schemas.openxmlformats.org/officeDocument/2006/relationships/tags" Target="../tags/tag62.xml"/><Relationship Id="rId38" Type="http://schemas.openxmlformats.org/officeDocument/2006/relationships/tags" Target="../tags/tag67.xml"/><Relationship Id="rId46" Type="http://schemas.openxmlformats.org/officeDocument/2006/relationships/tags" Target="../tags/tag75.xml"/><Relationship Id="rId2" Type="http://schemas.openxmlformats.org/officeDocument/2006/relationships/tags" Target="../tags/tag31.xml"/><Relationship Id="rId16" Type="http://schemas.openxmlformats.org/officeDocument/2006/relationships/tags" Target="../tags/tag45.xml"/><Relationship Id="rId20" Type="http://schemas.openxmlformats.org/officeDocument/2006/relationships/tags" Target="../tags/tag49.xml"/><Relationship Id="rId29" Type="http://schemas.openxmlformats.org/officeDocument/2006/relationships/tags" Target="../tags/tag58.xml"/><Relationship Id="rId41" Type="http://schemas.openxmlformats.org/officeDocument/2006/relationships/tags" Target="../tags/tag70.xml"/><Relationship Id="rId1" Type="http://schemas.openxmlformats.org/officeDocument/2006/relationships/vmlDrawing" Target="../drawings/vmlDrawing2.vml"/><Relationship Id="rId6" Type="http://schemas.openxmlformats.org/officeDocument/2006/relationships/tags" Target="../tags/tag35.xml"/><Relationship Id="rId11" Type="http://schemas.openxmlformats.org/officeDocument/2006/relationships/tags" Target="../tags/tag40.xml"/><Relationship Id="rId24" Type="http://schemas.openxmlformats.org/officeDocument/2006/relationships/tags" Target="../tags/tag53.xml"/><Relationship Id="rId32" Type="http://schemas.openxmlformats.org/officeDocument/2006/relationships/tags" Target="../tags/tag61.xml"/><Relationship Id="rId37" Type="http://schemas.openxmlformats.org/officeDocument/2006/relationships/tags" Target="../tags/tag66.xml"/><Relationship Id="rId40" Type="http://schemas.openxmlformats.org/officeDocument/2006/relationships/tags" Target="../tags/tag69.xml"/><Relationship Id="rId45" Type="http://schemas.openxmlformats.org/officeDocument/2006/relationships/tags" Target="../tags/tag74.xml"/><Relationship Id="rId53" Type="http://schemas.openxmlformats.org/officeDocument/2006/relationships/image" Target="../media/image24.emf"/><Relationship Id="rId5" Type="http://schemas.openxmlformats.org/officeDocument/2006/relationships/tags" Target="../tags/tag34.xml"/><Relationship Id="rId15" Type="http://schemas.openxmlformats.org/officeDocument/2006/relationships/tags" Target="../tags/tag44.xml"/><Relationship Id="rId23" Type="http://schemas.openxmlformats.org/officeDocument/2006/relationships/tags" Target="../tags/tag52.xml"/><Relationship Id="rId28" Type="http://schemas.openxmlformats.org/officeDocument/2006/relationships/tags" Target="../tags/tag57.xml"/><Relationship Id="rId36" Type="http://schemas.openxmlformats.org/officeDocument/2006/relationships/tags" Target="../tags/tag65.xml"/><Relationship Id="rId49" Type="http://schemas.openxmlformats.org/officeDocument/2006/relationships/tags" Target="../tags/tag78.xml"/><Relationship Id="rId10" Type="http://schemas.openxmlformats.org/officeDocument/2006/relationships/tags" Target="../tags/tag39.xml"/><Relationship Id="rId19" Type="http://schemas.openxmlformats.org/officeDocument/2006/relationships/tags" Target="../tags/tag48.xml"/><Relationship Id="rId31" Type="http://schemas.openxmlformats.org/officeDocument/2006/relationships/tags" Target="../tags/tag60.xml"/><Relationship Id="rId44" Type="http://schemas.openxmlformats.org/officeDocument/2006/relationships/tags" Target="../tags/tag73.xml"/><Relationship Id="rId52" Type="http://schemas.openxmlformats.org/officeDocument/2006/relationships/oleObject" Target="../embeddings/oleObject2.bin"/><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 Id="rId22" Type="http://schemas.openxmlformats.org/officeDocument/2006/relationships/tags" Target="../tags/tag51.xml"/><Relationship Id="rId27" Type="http://schemas.openxmlformats.org/officeDocument/2006/relationships/tags" Target="../tags/tag56.xml"/><Relationship Id="rId30" Type="http://schemas.openxmlformats.org/officeDocument/2006/relationships/tags" Target="../tags/tag59.xml"/><Relationship Id="rId35" Type="http://schemas.openxmlformats.org/officeDocument/2006/relationships/tags" Target="../tags/tag64.xml"/><Relationship Id="rId43" Type="http://schemas.openxmlformats.org/officeDocument/2006/relationships/tags" Target="../tags/tag72.xml"/><Relationship Id="rId48" Type="http://schemas.openxmlformats.org/officeDocument/2006/relationships/tags" Target="../tags/tag77.xml"/><Relationship Id="rId8" Type="http://schemas.openxmlformats.org/officeDocument/2006/relationships/tags" Target="../tags/tag37.xml"/><Relationship Id="rId51"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8" Type="http://schemas.openxmlformats.org/officeDocument/2006/relationships/tags" Target="../tags/tag85.xml"/><Relationship Id="rId13" Type="http://schemas.openxmlformats.org/officeDocument/2006/relationships/tags" Target="../tags/tag90.xml"/><Relationship Id="rId18" Type="http://schemas.openxmlformats.org/officeDocument/2006/relationships/tags" Target="../tags/tag95.xml"/><Relationship Id="rId26" Type="http://schemas.openxmlformats.org/officeDocument/2006/relationships/tags" Target="../tags/tag103.xml"/><Relationship Id="rId3" Type="http://schemas.openxmlformats.org/officeDocument/2006/relationships/tags" Target="../tags/tag80.xml"/><Relationship Id="rId21" Type="http://schemas.openxmlformats.org/officeDocument/2006/relationships/tags" Target="../tags/tag98.xml"/><Relationship Id="rId7" Type="http://schemas.openxmlformats.org/officeDocument/2006/relationships/tags" Target="../tags/tag84.xml"/><Relationship Id="rId12" Type="http://schemas.openxmlformats.org/officeDocument/2006/relationships/tags" Target="../tags/tag89.xml"/><Relationship Id="rId17" Type="http://schemas.openxmlformats.org/officeDocument/2006/relationships/tags" Target="../tags/tag94.xml"/><Relationship Id="rId25" Type="http://schemas.openxmlformats.org/officeDocument/2006/relationships/tags" Target="../tags/tag102.xml"/><Relationship Id="rId2" Type="http://schemas.openxmlformats.org/officeDocument/2006/relationships/tags" Target="../tags/tag79.xml"/><Relationship Id="rId16" Type="http://schemas.openxmlformats.org/officeDocument/2006/relationships/tags" Target="../tags/tag93.xml"/><Relationship Id="rId20" Type="http://schemas.openxmlformats.org/officeDocument/2006/relationships/tags" Target="../tags/tag97.xml"/><Relationship Id="rId29" Type="http://schemas.openxmlformats.org/officeDocument/2006/relationships/image" Target="../media/image24.emf"/><Relationship Id="rId1" Type="http://schemas.openxmlformats.org/officeDocument/2006/relationships/vmlDrawing" Target="../drawings/vmlDrawing3.vml"/><Relationship Id="rId6" Type="http://schemas.openxmlformats.org/officeDocument/2006/relationships/tags" Target="../tags/tag83.xml"/><Relationship Id="rId11" Type="http://schemas.openxmlformats.org/officeDocument/2006/relationships/tags" Target="../tags/tag88.xml"/><Relationship Id="rId24" Type="http://schemas.openxmlformats.org/officeDocument/2006/relationships/tags" Target="../tags/tag101.xml"/><Relationship Id="rId5" Type="http://schemas.openxmlformats.org/officeDocument/2006/relationships/tags" Target="../tags/tag82.xml"/><Relationship Id="rId15" Type="http://schemas.openxmlformats.org/officeDocument/2006/relationships/tags" Target="../tags/tag92.xml"/><Relationship Id="rId23" Type="http://schemas.openxmlformats.org/officeDocument/2006/relationships/tags" Target="../tags/tag100.xml"/><Relationship Id="rId28" Type="http://schemas.openxmlformats.org/officeDocument/2006/relationships/oleObject" Target="../embeddings/oleObject3.bin"/><Relationship Id="rId10" Type="http://schemas.openxmlformats.org/officeDocument/2006/relationships/tags" Target="../tags/tag87.xml"/><Relationship Id="rId19" Type="http://schemas.openxmlformats.org/officeDocument/2006/relationships/tags" Target="../tags/tag96.xml"/><Relationship Id="rId4" Type="http://schemas.openxmlformats.org/officeDocument/2006/relationships/tags" Target="../tags/tag81.xml"/><Relationship Id="rId9" Type="http://schemas.openxmlformats.org/officeDocument/2006/relationships/tags" Target="../tags/tag86.xml"/><Relationship Id="rId14" Type="http://schemas.openxmlformats.org/officeDocument/2006/relationships/tags" Target="../tags/tag91.xml"/><Relationship Id="rId22" Type="http://schemas.openxmlformats.org/officeDocument/2006/relationships/tags" Target="../tags/tag99.xml"/><Relationship Id="rId27"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tags" Target="../tags/tag105.xml"/><Relationship Id="rId7" Type="http://schemas.openxmlformats.org/officeDocument/2006/relationships/notesSlide" Target="../notesSlides/notesSlide2.xml"/><Relationship Id="rId2" Type="http://schemas.openxmlformats.org/officeDocument/2006/relationships/tags" Target="../tags/tag104.xml"/><Relationship Id="rId1" Type="http://schemas.openxmlformats.org/officeDocument/2006/relationships/vmlDrawing" Target="../drawings/vmlDrawing4.vml"/><Relationship Id="rId6" Type="http://schemas.openxmlformats.org/officeDocument/2006/relationships/slideLayout" Target="../slideLayouts/slideLayout2.xml"/><Relationship Id="rId5" Type="http://schemas.openxmlformats.org/officeDocument/2006/relationships/tags" Target="../tags/tag107.xml"/><Relationship Id="rId4" Type="http://schemas.openxmlformats.org/officeDocument/2006/relationships/tags" Target="../tags/tag106.xml"/><Relationship Id="rId9" Type="http://schemas.openxmlformats.org/officeDocument/2006/relationships/image" Target="../media/image24.emf"/></Relationships>
</file>

<file path=ppt/slides/_rels/slide16.xml.rels><?xml version="1.0" encoding="UTF-8" standalone="yes"?>
<Relationships xmlns="http://schemas.openxmlformats.org/package/2006/relationships"><Relationship Id="rId117" Type="http://schemas.openxmlformats.org/officeDocument/2006/relationships/tags" Target="../tags/tag223.xml"/><Relationship Id="rId21" Type="http://schemas.openxmlformats.org/officeDocument/2006/relationships/tags" Target="../tags/tag127.xml"/><Relationship Id="rId42" Type="http://schemas.openxmlformats.org/officeDocument/2006/relationships/tags" Target="../tags/tag148.xml"/><Relationship Id="rId63" Type="http://schemas.openxmlformats.org/officeDocument/2006/relationships/tags" Target="../tags/tag169.xml"/><Relationship Id="rId84" Type="http://schemas.openxmlformats.org/officeDocument/2006/relationships/tags" Target="../tags/tag190.xml"/><Relationship Id="rId138" Type="http://schemas.openxmlformats.org/officeDocument/2006/relationships/tags" Target="../tags/tag244.xml"/><Relationship Id="rId159" Type="http://schemas.openxmlformats.org/officeDocument/2006/relationships/tags" Target="../tags/tag265.xml"/><Relationship Id="rId170" Type="http://schemas.openxmlformats.org/officeDocument/2006/relationships/tags" Target="../tags/tag276.xml"/><Relationship Id="rId191" Type="http://schemas.openxmlformats.org/officeDocument/2006/relationships/tags" Target="../tags/tag297.xml"/><Relationship Id="rId205" Type="http://schemas.openxmlformats.org/officeDocument/2006/relationships/tags" Target="../tags/tag311.xml"/><Relationship Id="rId226" Type="http://schemas.openxmlformats.org/officeDocument/2006/relationships/tags" Target="../tags/tag332.xml"/><Relationship Id="rId247" Type="http://schemas.openxmlformats.org/officeDocument/2006/relationships/tags" Target="../tags/tag353.xml"/><Relationship Id="rId107" Type="http://schemas.openxmlformats.org/officeDocument/2006/relationships/tags" Target="../tags/tag213.xml"/><Relationship Id="rId268" Type="http://schemas.openxmlformats.org/officeDocument/2006/relationships/oleObject" Target="../embeddings/oleObject5.bin"/><Relationship Id="rId11" Type="http://schemas.openxmlformats.org/officeDocument/2006/relationships/tags" Target="../tags/tag117.xml"/><Relationship Id="rId32" Type="http://schemas.openxmlformats.org/officeDocument/2006/relationships/tags" Target="../tags/tag138.xml"/><Relationship Id="rId53" Type="http://schemas.openxmlformats.org/officeDocument/2006/relationships/tags" Target="../tags/tag159.xml"/><Relationship Id="rId74" Type="http://schemas.openxmlformats.org/officeDocument/2006/relationships/tags" Target="../tags/tag180.xml"/><Relationship Id="rId128" Type="http://schemas.openxmlformats.org/officeDocument/2006/relationships/tags" Target="../tags/tag234.xml"/><Relationship Id="rId149" Type="http://schemas.openxmlformats.org/officeDocument/2006/relationships/tags" Target="../tags/tag255.xml"/><Relationship Id="rId5" Type="http://schemas.openxmlformats.org/officeDocument/2006/relationships/tags" Target="../tags/tag111.xml"/><Relationship Id="rId95" Type="http://schemas.openxmlformats.org/officeDocument/2006/relationships/tags" Target="../tags/tag201.xml"/><Relationship Id="rId160" Type="http://schemas.openxmlformats.org/officeDocument/2006/relationships/tags" Target="../tags/tag266.xml"/><Relationship Id="rId181" Type="http://schemas.openxmlformats.org/officeDocument/2006/relationships/tags" Target="../tags/tag287.xml"/><Relationship Id="rId216" Type="http://schemas.openxmlformats.org/officeDocument/2006/relationships/tags" Target="../tags/tag322.xml"/><Relationship Id="rId237" Type="http://schemas.openxmlformats.org/officeDocument/2006/relationships/tags" Target="../tags/tag343.xml"/><Relationship Id="rId258" Type="http://schemas.openxmlformats.org/officeDocument/2006/relationships/tags" Target="../tags/tag364.xml"/><Relationship Id="rId22" Type="http://schemas.openxmlformats.org/officeDocument/2006/relationships/tags" Target="../tags/tag128.xml"/><Relationship Id="rId43" Type="http://schemas.openxmlformats.org/officeDocument/2006/relationships/tags" Target="../tags/tag149.xml"/><Relationship Id="rId64" Type="http://schemas.openxmlformats.org/officeDocument/2006/relationships/tags" Target="../tags/tag170.xml"/><Relationship Id="rId118" Type="http://schemas.openxmlformats.org/officeDocument/2006/relationships/tags" Target="../tags/tag224.xml"/><Relationship Id="rId139" Type="http://schemas.openxmlformats.org/officeDocument/2006/relationships/tags" Target="../tags/tag245.xml"/><Relationship Id="rId85" Type="http://schemas.openxmlformats.org/officeDocument/2006/relationships/tags" Target="../tags/tag191.xml"/><Relationship Id="rId150" Type="http://schemas.openxmlformats.org/officeDocument/2006/relationships/tags" Target="../tags/tag256.xml"/><Relationship Id="rId171" Type="http://schemas.openxmlformats.org/officeDocument/2006/relationships/tags" Target="../tags/tag277.xml"/><Relationship Id="rId192" Type="http://schemas.openxmlformats.org/officeDocument/2006/relationships/tags" Target="../tags/tag298.xml"/><Relationship Id="rId206" Type="http://schemas.openxmlformats.org/officeDocument/2006/relationships/tags" Target="../tags/tag312.xml"/><Relationship Id="rId227" Type="http://schemas.openxmlformats.org/officeDocument/2006/relationships/tags" Target="../tags/tag333.xml"/><Relationship Id="rId248" Type="http://schemas.openxmlformats.org/officeDocument/2006/relationships/tags" Target="../tags/tag354.xml"/><Relationship Id="rId269" Type="http://schemas.openxmlformats.org/officeDocument/2006/relationships/image" Target="../media/image24.emf"/><Relationship Id="rId12" Type="http://schemas.openxmlformats.org/officeDocument/2006/relationships/tags" Target="../tags/tag118.xml"/><Relationship Id="rId33" Type="http://schemas.openxmlformats.org/officeDocument/2006/relationships/tags" Target="../tags/tag139.xml"/><Relationship Id="rId108" Type="http://schemas.openxmlformats.org/officeDocument/2006/relationships/tags" Target="../tags/tag214.xml"/><Relationship Id="rId129" Type="http://schemas.openxmlformats.org/officeDocument/2006/relationships/tags" Target="../tags/tag235.xml"/><Relationship Id="rId54" Type="http://schemas.openxmlformats.org/officeDocument/2006/relationships/tags" Target="../tags/tag160.xml"/><Relationship Id="rId75" Type="http://schemas.openxmlformats.org/officeDocument/2006/relationships/tags" Target="../tags/tag181.xml"/><Relationship Id="rId96" Type="http://schemas.openxmlformats.org/officeDocument/2006/relationships/tags" Target="../tags/tag202.xml"/><Relationship Id="rId140" Type="http://schemas.openxmlformats.org/officeDocument/2006/relationships/tags" Target="../tags/tag246.xml"/><Relationship Id="rId161" Type="http://schemas.openxmlformats.org/officeDocument/2006/relationships/tags" Target="../tags/tag267.xml"/><Relationship Id="rId182" Type="http://schemas.openxmlformats.org/officeDocument/2006/relationships/tags" Target="../tags/tag288.xml"/><Relationship Id="rId217" Type="http://schemas.openxmlformats.org/officeDocument/2006/relationships/tags" Target="../tags/tag323.xml"/><Relationship Id="rId6" Type="http://schemas.openxmlformats.org/officeDocument/2006/relationships/tags" Target="../tags/tag112.xml"/><Relationship Id="rId238" Type="http://schemas.openxmlformats.org/officeDocument/2006/relationships/tags" Target="../tags/tag344.xml"/><Relationship Id="rId259" Type="http://schemas.openxmlformats.org/officeDocument/2006/relationships/tags" Target="../tags/tag365.xml"/><Relationship Id="rId23" Type="http://schemas.openxmlformats.org/officeDocument/2006/relationships/tags" Target="../tags/tag129.xml"/><Relationship Id="rId119" Type="http://schemas.openxmlformats.org/officeDocument/2006/relationships/tags" Target="../tags/tag225.xml"/><Relationship Id="rId270" Type="http://schemas.openxmlformats.org/officeDocument/2006/relationships/chart" Target="../charts/chart1.xml"/><Relationship Id="rId44" Type="http://schemas.openxmlformats.org/officeDocument/2006/relationships/tags" Target="../tags/tag150.xml"/><Relationship Id="rId60" Type="http://schemas.openxmlformats.org/officeDocument/2006/relationships/tags" Target="../tags/tag166.xml"/><Relationship Id="rId65" Type="http://schemas.openxmlformats.org/officeDocument/2006/relationships/tags" Target="../tags/tag171.xml"/><Relationship Id="rId81" Type="http://schemas.openxmlformats.org/officeDocument/2006/relationships/tags" Target="../tags/tag187.xml"/><Relationship Id="rId86" Type="http://schemas.openxmlformats.org/officeDocument/2006/relationships/tags" Target="../tags/tag192.xml"/><Relationship Id="rId130" Type="http://schemas.openxmlformats.org/officeDocument/2006/relationships/tags" Target="../tags/tag236.xml"/><Relationship Id="rId135" Type="http://schemas.openxmlformats.org/officeDocument/2006/relationships/tags" Target="../tags/tag241.xml"/><Relationship Id="rId151" Type="http://schemas.openxmlformats.org/officeDocument/2006/relationships/tags" Target="../tags/tag257.xml"/><Relationship Id="rId156" Type="http://schemas.openxmlformats.org/officeDocument/2006/relationships/tags" Target="../tags/tag262.xml"/><Relationship Id="rId177" Type="http://schemas.openxmlformats.org/officeDocument/2006/relationships/tags" Target="../tags/tag283.xml"/><Relationship Id="rId198" Type="http://schemas.openxmlformats.org/officeDocument/2006/relationships/tags" Target="../tags/tag304.xml"/><Relationship Id="rId172" Type="http://schemas.openxmlformats.org/officeDocument/2006/relationships/tags" Target="../tags/tag278.xml"/><Relationship Id="rId193" Type="http://schemas.openxmlformats.org/officeDocument/2006/relationships/tags" Target="../tags/tag299.xml"/><Relationship Id="rId202" Type="http://schemas.openxmlformats.org/officeDocument/2006/relationships/tags" Target="../tags/tag308.xml"/><Relationship Id="rId207" Type="http://schemas.openxmlformats.org/officeDocument/2006/relationships/tags" Target="../tags/tag313.xml"/><Relationship Id="rId223" Type="http://schemas.openxmlformats.org/officeDocument/2006/relationships/tags" Target="../tags/tag329.xml"/><Relationship Id="rId228" Type="http://schemas.openxmlformats.org/officeDocument/2006/relationships/tags" Target="../tags/tag334.xml"/><Relationship Id="rId244" Type="http://schemas.openxmlformats.org/officeDocument/2006/relationships/tags" Target="../tags/tag350.xml"/><Relationship Id="rId249" Type="http://schemas.openxmlformats.org/officeDocument/2006/relationships/tags" Target="../tags/tag355.xml"/><Relationship Id="rId13" Type="http://schemas.openxmlformats.org/officeDocument/2006/relationships/tags" Target="../tags/tag119.xml"/><Relationship Id="rId18" Type="http://schemas.openxmlformats.org/officeDocument/2006/relationships/tags" Target="../tags/tag124.xml"/><Relationship Id="rId39" Type="http://schemas.openxmlformats.org/officeDocument/2006/relationships/tags" Target="../tags/tag145.xml"/><Relationship Id="rId109" Type="http://schemas.openxmlformats.org/officeDocument/2006/relationships/tags" Target="../tags/tag215.xml"/><Relationship Id="rId260" Type="http://schemas.openxmlformats.org/officeDocument/2006/relationships/tags" Target="../tags/tag366.xml"/><Relationship Id="rId265" Type="http://schemas.openxmlformats.org/officeDocument/2006/relationships/tags" Target="../tags/tag371.xml"/><Relationship Id="rId34" Type="http://schemas.openxmlformats.org/officeDocument/2006/relationships/tags" Target="../tags/tag140.xml"/><Relationship Id="rId50" Type="http://schemas.openxmlformats.org/officeDocument/2006/relationships/tags" Target="../tags/tag156.xml"/><Relationship Id="rId55" Type="http://schemas.openxmlformats.org/officeDocument/2006/relationships/tags" Target="../tags/tag161.xml"/><Relationship Id="rId76" Type="http://schemas.openxmlformats.org/officeDocument/2006/relationships/tags" Target="../tags/tag182.xml"/><Relationship Id="rId97" Type="http://schemas.openxmlformats.org/officeDocument/2006/relationships/tags" Target="../tags/tag203.xml"/><Relationship Id="rId104" Type="http://schemas.openxmlformats.org/officeDocument/2006/relationships/tags" Target="../tags/tag210.xml"/><Relationship Id="rId120" Type="http://schemas.openxmlformats.org/officeDocument/2006/relationships/tags" Target="../tags/tag226.xml"/><Relationship Id="rId125" Type="http://schemas.openxmlformats.org/officeDocument/2006/relationships/tags" Target="../tags/tag231.xml"/><Relationship Id="rId141" Type="http://schemas.openxmlformats.org/officeDocument/2006/relationships/tags" Target="../tags/tag247.xml"/><Relationship Id="rId146" Type="http://schemas.openxmlformats.org/officeDocument/2006/relationships/tags" Target="../tags/tag252.xml"/><Relationship Id="rId167" Type="http://schemas.openxmlformats.org/officeDocument/2006/relationships/tags" Target="../tags/tag273.xml"/><Relationship Id="rId188" Type="http://schemas.openxmlformats.org/officeDocument/2006/relationships/tags" Target="../tags/tag294.xml"/><Relationship Id="rId7" Type="http://schemas.openxmlformats.org/officeDocument/2006/relationships/tags" Target="../tags/tag113.xml"/><Relationship Id="rId71" Type="http://schemas.openxmlformats.org/officeDocument/2006/relationships/tags" Target="../tags/tag177.xml"/><Relationship Id="rId92" Type="http://schemas.openxmlformats.org/officeDocument/2006/relationships/tags" Target="../tags/tag198.xml"/><Relationship Id="rId162" Type="http://schemas.openxmlformats.org/officeDocument/2006/relationships/tags" Target="../tags/tag268.xml"/><Relationship Id="rId183" Type="http://schemas.openxmlformats.org/officeDocument/2006/relationships/tags" Target="../tags/tag289.xml"/><Relationship Id="rId213" Type="http://schemas.openxmlformats.org/officeDocument/2006/relationships/tags" Target="../tags/tag319.xml"/><Relationship Id="rId218" Type="http://schemas.openxmlformats.org/officeDocument/2006/relationships/tags" Target="../tags/tag324.xml"/><Relationship Id="rId234" Type="http://schemas.openxmlformats.org/officeDocument/2006/relationships/tags" Target="../tags/tag340.xml"/><Relationship Id="rId239" Type="http://schemas.openxmlformats.org/officeDocument/2006/relationships/tags" Target="../tags/tag345.xml"/><Relationship Id="rId2" Type="http://schemas.openxmlformats.org/officeDocument/2006/relationships/tags" Target="../tags/tag108.xml"/><Relationship Id="rId29" Type="http://schemas.openxmlformats.org/officeDocument/2006/relationships/tags" Target="../tags/tag135.xml"/><Relationship Id="rId250" Type="http://schemas.openxmlformats.org/officeDocument/2006/relationships/tags" Target="../tags/tag356.xml"/><Relationship Id="rId255" Type="http://schemas.openxmlformats.org/officeDocument/2006/relationships/tags" Target="../tags/tag361.xml"/><Relationship Id="rId271" Type="http://schemas.openxmlformats.org/officeDocument/2006/relationships/chart" Target="../charts/chart2.xml"/><Relationship Id="rId24" Type="http://schemas.openxmlformats.org/officeDocument/2006/relationships/tags" Target="../tags/tag130.xml"/><Relationship Id="rId40" Type="http://schemas.openxmlformats.org/officeDocument/2006/relationships/tags" Target="../tags/tag146.xml"/><Relationship Id="rId45" Type="http://schemas.openxmlformats.org/officeDocument/2006/relationships/tags" Target="../tags/tag151.xml"/><Relationship Id="rId66" Type="http://schemas.openxmlformats.org/officeDocument/2006/relationships/tags" Target="../tags/tag172.xml"/><Relationship Id="rId87" Type="http://schemas.openxmlformats.org/officeDocument/2006/relationships/tags" Target="../tags/tag193.xml"/><Relationship Id="rId110" Type="http://schemas.openxmlformats.org/officeDocument/2006/relationships/tags" Target="../tags/tag216.xml"/><Relationship Id="rId115" Type="http://schemas.openxmlformats.org/officeDocument/2006/relationships/tags" Target="../tags/tag221.xml"/><Relationship Id="rId131" Type="http://schemas.openxmlformats.org/officeDocument/2006/relationships/tags" Target="../tags/tag237.xml"/><Relationship Id="rId136" Type="http://schemas.openxmlformats.org/officeDocument/2006/relationships/tags" Target="../tags/tag242.xml"/><Relationship Id="rId157" Type="http://schemas.openxmlformats.org/officeDocument/2006/relationships/tags" Target="../tags/tag263.xml"/><Relationship Id="rId178" Type="http://schemas.openxmlformats.org/officeDocument/2006/relationships/tags" Target="../tags/tag284.xml"/><Relationship Id="rId61" Type="http://schemas.openxmlformats.org/officeDocument/2006/relationships/tags" Target="../tags/tag167.xml"/><Relationship Id="rId82" Type="http://schemas.openxmlformats.org/officeDocument/2006/relationships/tags" Target="../tags/tag188.xml"/><Relationship Id="rId152" Type="http://schemas.openxmlformats.org/officeDocument/2006/relationships/tags" Target="../tags/tag258.xml"/><Relationship Id="rId173" Type="http://schemas.openxmlformats.org/officeDocument/2006/relationships/tags" Target="../tags/tag279.xml"/><Relationship Id="rId194" Type="http://schemas.openxmlformats.org/officeDocument/2006/relationships/tags" Target="../tags/tag300.xml"/><Relationship Id="rId199" Type="http://schemas.openxmlformats.org/officeDocument/2006/relationships/tags" Target="../tags/tag305.xml"/><Relationship Id="rId203" Type="http://schemas.openxmlformats.org/officeDocument/2006/relationships/tags" Target="../tags/tag309.xml"/><Relationship Id="rId208" Type="http://schemas.openxmlformats.org/officeDocument/2006/relationships/tags" Target="../tags/tag314.xml"/><Relationship Id="rId229" Type="http://schemas.openxmlformats.org/officeDocument/2006/relationships/tags" Target="../tags/tag335.xml"/><Relationship Id="rId19" Type="http://schemas.openxmlformats.org/officeDocument/2006/relationships/tags" Target="../tags/tag125.xml"/><Relationship Id="rId224" Type="http://schemas.openxmlformats.org/officeDocument/2006/relationships/tags" Target="../tags/tag330.xml"/><Relationship Id="rId240" Type="http://schemas.openxmlformats.org/officeDocument/2006/relationships/tags" Target="../tags/tag346.xml"/><Relationship Id="rId245" Type="http://schemas.openxmlformats.org/officeDocument/2006/relationships/tags" Target="../tags/tag351.xml"/><Relationship Id="rId261" Type="http://schemas.openxmlformats.org/officeDocument/2006/relationships/tags" Target="../tags/tag367.xml"/><Relationship Id="rId266" Type="http://schemas.openxmlformats.org/officeDocument/2006/relationships/slideLayout" Target="../slideLayouts/slideLayout2.xml"/><Relationship Id="rId14" Type="http://schemas.openxmlformats.org/officeDocument/2006/relationships/tags" Target="../tags/tag120.xml"/><Relationship Id="rId30" Type="http://schemas.openxmlformats.org/officeDocument/2006/relationships/tags" Target="../tags/tag136.xml"/><Relationship Id="rId35" Type="http://schemas.openxmlformats.org/officeDocument/2006/relationships/tags" Target="../tags/tag141.xml"/><Relationship Id="rId56" Type="http://schemas.openxmlformats.org/officeDocument/2006/relationships/tags" Target="../tags/tag162.xml"/><Relationship Id="rId77" Type="http://schemas.openxmlformats.org/officeDocument/2006/relationships/tags" Target="../tags/tag183.xml"/><Relationship Id="rId100" Type="http://schemas.openxmlformats.org/officeDocument/2006/relationships/tags" Target="../tags/tag206.xml"/><Relationship Id="rId105" Type="http://schemas.openxmlformats.org/officeDocument/2006/relationships/tags" Target="../tags/tag211.xml"/><Relationship Id="rId126" Type="http://schemas.openxmlformats.org/officeDocument/2006/relationships/tags" Target="../tags/tag232.xml"/><Relationship Id="rId147" Type="http://schemas.openxmlformats.org/officeDocument/2006/relationships/tags" Target="../tags/tag253.xml"/><Relationship Id="rId168" Type="http://schemas.openxmlformats.org/officeDocument/2006/relationships/tags" Target="../tags/tag274.xml"/><Relationship Id="rId8" Type="http://schemas.openxmlformats.org/officeDocument/2006/relationships/tags" Target="../tags/tag114.xml"/><Relationship Id="rId51" Type="http://schemas.openxmlformats.org/officeDocument/2006/relationships/tags" Target="../tags/tag157.xml"/><Relationship Id="rId72" Type="http://schemas.openxmlformats.org/officeDocument/2006/relationships/tags" Target="../tags/tag178.xml"/><Relationship Id="rId93" Type="http://schemas.openxmlformats.org/officeDocument/2006/relationships/tags" Target="../tags/tag199.xml"/><Relationship Id="rId98" Type="http://schemas.openxmlformats.org/officeDocument/2006/relationships/tags" Target="../tags/tag204.xml"/><Relationship Id="rId121" Type="http://schemas.openxmlformats.org/officeDocument/2006/relationships/tags" Target="../tags/tag227.xml"/><Relationship Id="rId142" Type="http://schemas.openxmlformats.org/officeDocument/2006/relationships/tags" Target="../tags/tag248.xml"/><Relationship Id="rId163" Type="http://schemas.openxmlformats.org/officeDocument/2006/relationships/tags" Target="../tags/tag269.xml"/><Relationship Id="rId184" Type="http://schemas.openxmlformats.org/officeDocument/2006/relationships/tags" Target="../tags/tag290.xml"/><Relationship Id="rId189" Type="http://schemas.openxmlformats.org/officeDocument/2006/relationships/tags" Target="../tags/tag295.xml"/><Relationship Id="rId219" Type="http://schemas.openxmlformats.org/officeDocument/2006/relationships/tags" Target="../tags/tag325.xml"/><Relationship Id="rId3" Type="http://schemas.openxmlformats.org/officeDocument/2006/relationships/tags" Target="../tags/tag109.xml"/><Relationship Id="rId214" Type="http://schemas.openxmlformats.org/officeDocument/2006/relationships/tags" Target="../tags/tag320.xml"/><Relationship Id="rId230" Type="http://schemas.openxmlformats.org/officeDocument/2006/relationships/tags" Target="../tags/tag336.xml"/><Relationship Id="rId235" Type="http://schemas.openxmlformats.org/officeDocument/2006/relationships/tags" Target="../tags/tag341.xml"/><Relationship Id="rId251" Type="http://schemas.openxmlformats.org/officeDocument/2006/relationships/tags" Target="../tags/tag357.xml"/><Relationship Id="rId256" Type="http://schemas.openxmlformats.org/officeDocument/2006/relationships/tags" Target="../tags/tag362.xml"/><Relationship Id="rId25" Type="http://schemas.openxmlformats.org/officeDocument/2006/relationships/tags" Target="../tags/tag131.xml"/><Relationship Id="rId46" Type="http://schemas.openxmlformats.org/officeDocument/2006/relationships/tags" Target="../tags/tag152.xml"/><Relationship Id="rId67" Type="http://schemas.openxmlformats.org/officeDocument/2006/relationships/tags" Target="../tags/tag173.xml"/><Relationship Id="rId116" Type="http://schemas.openxmlformats.org/officeDocument/2006/relationships/tags" Target="../tags/tag222.xml"/><Relationship Id="rId137" Type="http://schemas.openxmlformats.org/officeDocument/2006/relationships/tags" Target="../tags/tag243.xml"/><Relationship Id="rId158" Type="http://schemas.openxmlformats.org/officeDocument/2006/relationships/tags" Target="../tags/tag264.xml"/><Relationship Id="rId20" Type="http://schemas.openxmlformats.org/officeDocument/2006/relationships/tags" Target="../tags/tag126.xml"/><Relationship Id="rId41" Type="http://schemas.openxmlformats.org/officeDocument/2006/relationships/tags" Target="../tags/tag147.xml"/><Relationship Id="rId62" Type="http://schemas.openxmlformats.org/officeDocument/2006/relationships/tags" Target="../tags/tag168.xml"/><Relationship Id="rId83" Type="http://schemas.openxmlformats.org/officeDocument/2006/relationships/tags" Target="../tags/tag189.xml"/><Relationship Id="rId88" Type="http://schemas.openxmlformats.org/officeDocument/2006/relationships/tags" Target="../tags/tag194.xml"/><Relationship Id="rId111" Type="http://schemas.openxmlformats.org/officeDocument/2006/relationships/tags" Target="../tags/tag217.xml"/><Relationship Id="rId132" Type="http://schemas.openxmlformats.org/officeDocument/2006/relationships/tags" Target="../tags/tag238.xml"/><Relationship Id="rId153" Type="http://schemas.openxmlformats.org/officeDocument/2006/relationships/tags" Target="../tags/tag259.xml"/><Relationship Id="rId174" Type="http://schemas.openxmlformats.org/officeDocument/2006/relationships/tags" Target="../tags/tag280.xml"/><Relationship Id="rId179" Type="http://schemas.openxmlformats.org/officeDocument/2006/relationships/tags" Target="../tags/tag285.xml"/><Relationship Id="rId195" Type="http://schemas.openxmlformats.org/officeDocument/2006/relationships/tags" Target="../tags/tag301.xml"/><Relationship Id="rId209" Type="http://schemas.openxmlformats.org/officeDocument/2006/relationships/tags" Target="../tags/tag315.xml"/><Relationship Id="rId190" Type="http://schemas.openxmlformats.org/officeDocument/2006/relationships/tags" Target="../tags/tag296.xml"/><Relationship Id="rId204" Type="http://schemas.openxmlformats.org/officeDocument/2006/relationships/tags" Target="../tags/tag310.xml"/><Relationship Id="rId220" Type="http://schemas.openxmlformats.org/officeDocument/2006/relationships/tags" Target="../tags/tag326.xml"/><Relationship Id="rId225" Type="http://schemas.openxmlformats.org/officeDocument/2006/relationships/tags" Target="../tags/tag331.xml"/><Relationship Id="rId241" Type="http://schemas.openxmlformats.org/officeDocument/2006/relationships/tags" Target="../tags/tag347.xml"/><Relationship Id="rId246" Type="http://schemas.openxmlformats.org/officeDocument/2006/relationships/tags" Target="../tags/tag352.xml"/><Relationship Id="rId267" Type="http://schemas.openxmlformats.org/officeDocument/2006/relationships/notesSlide" Target="../notesSlides/notesSlide3.xml"/><Relationship Id="rId15" Type="http://schemas.openxmlformats.org/officeDocument/2006/relationships/tags" Target="../tags/tag121.xml"/><Relationship Id="rId36" Type="http://schemas.openxmlformats.org/officeDocument/2006/relationships/tags" Target="../tags/tag142.xml"/><Relationship Id="rId57" Type="http://schemas.openxmlformats.org/officeDocument/2006/relationships/tags" Target="../tags/tag163.xml"/><Relationship Id="rId106" Type="http://schemas.openxmlformats.org/officeDocument/2006/relationships/tags" Target="../tags/tag212.xml"/><Relationship Id="rId127" Type="http://schemas.openxmlformats.org/officeDocument/2006/relationships/tags" Target="../tags/tag233.xml"/><Relationship Id="rId262" Type="http://schemas.openxmlformats.org/officeDocument/2006/relationships/tags" Target="../tags/tag368.xml"/><Relationship Id="rId10" Type="http://schemas.openxmlformats.org/officeDocument/2006/relationships/tags" Target="../tags/tag116.xml"/><Relationship Id="rId31" Type="http://schemas.openxmlformats.org/officeDocument/2006/relationships/tags" Target="../tags/tag137.xml"/><Relationship Id="rId52" Type="http://schemas.openxmlformats.org/officeDocument/2006/relationships/tags" Target="../tags/tag158.xml"/><Relationship Id="rId73" Type="http://schemas.openxmlformats.org/officeDocument/2006/relationships/tags" Target="../tags/tag179.xml"/><Relationship Id="rId78" Type="http://schemas.openxmlformats.org/officeDocument/2006/relationships/tags" Target="../tags/tag184.xml"/><Relationship Id="rId94" Type="http://schemas.openxmlformats.org/officeDocument/2006/relationships/tags" Target="../tags/tag200.xml"/><Relationship Id="rId99" Type="http://schemas.openxmlformats.org/officeDocument/2006/relationships/tags" Target="../tags/tag205.xml"/><Relationship Id="rId101" Type="http://schemas.openxmlformats.org/officeDocument/2006/relationships/tags" Target="../tags/tag207.xml"/><Relationship Id="rId122" Type="http://schemas.openxmlformats.org/officeDocument/2006/relationships/tags" Target="../tags/tag228.xml"/><Relationship Id="rId143" Type="http://schemas.openxmlformats.org/officeDocument/2006/relationships/tags" Target="../tags/tag249.xml"/><Relationship Id="rId148" Type="http://schemas.openxmlformats.org/officeDocument/2006/relationships/tags" Target="../tags/tag254.xml"/><Relationship Id="rId164" Type="http://schemas.openxmlformats.org/officeDocument/2006/relationships/tags" Target="../tags/tag270.xml"/><Relationship Id="rId169" Type="http://schemas.openxmlformats.org/officeDocument/2006/relationships/tags" Target="../tags/tag275.xml"/><Relationship Id="rId185" Type="http://schemas.openxmlformats.org/officeDocument/2006/relationships/tags" Target="../tags/tag291.xml"/><Relationship Id="rId4" Type="http://schemas.openxmlformats.org/officeDocument/2006/relationships/tags" Target="../tags/tag110.xml"/><Relationship Id="rId9" Type="http://schemas.openxmlformats.org/officeDocument/2006/relationships/tags" Target="../tags/tag115.xml"/><Relationship Id="rId180" Type="http://schemas.openxmlformats.org/officeDocument/2006/relationships/tags" Target="../tags/tag286.xml"/><Relationship Id="rId210" Type="http://schemas.openxmlformats.org/officeDocument/2006/relationships/tags" Target="../tags/tag316.xml"/><Relationship Id="rId215" Type="http://schemas.openxmlformats.org/officeDocument/2006/relationships/tags" Target="../tags/tag321.xml"/><Relationship Id="rId236" Type="http://schemas.openxmlformats.org/officeDocument/2006/relationships/tags" Target="../tags/tag342.xml"/><Relationship Id="rId257" Type="http://schemas.openxmlformats.org/officeDocument/2006/relationships/tags" Target="../tags/tag363.xml"/><Relationship Id="rId26" Type="http://schemas.openxmlformats.org/officeDocument/2006/relationships/tags" Target="../tags/tag132.xml"/><Relationship Id="rId231" Type="http://schemas.openxmlformats.org/officeDocument/2006/relationships/tags" Target="../tags/tag337.xml"/><Relationship Id="rId252" Type="http://schemas.openxmlformats.org/officeDocument/2006/relationships/tags" Target="../tags/tag358.xml"/><Relationship Id="rId47" Type="http://schemas.openxmlformats.org/officeDocument/2006/relationships/tags" Target="../tags/tag153.xml"/><Relationship Id="rId68" Type="http://schemas.openxmlformats.org/officeDocument/2006/relationships/tags" Target="../tags/tag174.xml"/><Relationship Id="rId89" Type="http://schemas.openxmlformats.org/officeDocument/2006/relationships/tags" Target="../tags/tag195.xml"/><Relationship Id="rId112" Type="http://schemas.openxmlformats.org/officeDocument/2006/relationships/tags" Target="../tags/tag218.xml"/><Relationship Id="rId133" Type="http://schemas.openxmlformats.org/officeDocument/2006/relationships/tags" Target="../tags/tag239.xml"/><Relationship Id="rId154" Type="http://schemas.openxmlformats.org/officeDocument/2006/relationships/tags" Target="../tags/tag260.xml"/><Relationship Id="rId175" Type="http://schemas.openxmlformats.org/officeDocument/2006/relationships/tags" Target="../tags/tag281.xml"/><Relationship Id="rId196" Type="http://schemas.openxmlformats.org/officeDocument/2006/relationships/tags" Target="../tags/tag302.xml"/><Relationship Id="rId200" Type="http://schemas.openxmlformats.org/officeDocument/2006/relationships/tags" Target="../tags/tag306.xml"/><Relationship Id="rId16" Type="http://schemas.openxmlformats.org/officeDocument/2006/relationships/tags" Target="../tags/tag122.xml"/><Relationship Id="rId221" Type="http://schemas.openxmlformats.org/officeDocument/2006/relationships/tags" Target="../tags/tag327.xml"/><Relationship Id="rId242" Type="http://schemas.openxmlformats.org/officeDocument/2006/relationships/tags" Target="../tags/tag348.xml"/><Relationship Id="rId263" Type="http://schemas.openxmlformats.org/officeDocument/2006/relationships/tags" Target="../tags/tag369.xml"/><Relationship Id="rId37" Type="http://schemas.openxmlformats.org/officeDocument/2006/relationships/tags" Target="../tags/tag143.xml"/><Relationship Id="rId58" Type="http://schemas.openxmlformats.org/officeDocument/2006/relationships/tags" Target="../tags/tag164.xml"/><Relationship Id="rId79" Type="http://schemas.openxmlformats.org/officeDocument/2006/relationships/tags" Target="../tags/tag185.xml"/><Relationship Id="rId102" Type="http://schemas.openxmlformats.org/officeDocument/2006/relationships/tags" Target="../tags/tag208.xml"/><Relationship Id="rId123" Type="http://schemas.openxmlformats.org/officeDocument/2006/relationships/tags" Target="../tags/tag229.xml"/><Relationship Id="rId144" Type="http://schemas.openxmlformats.org/officeDocument/2006/relationships/tags" Target="../tags/tag250.xml"/><Relationship Id="rId90" Type="http://schemas.openxmlformats.org/officeDocument/2006/relationships/tags" Target="../tags/tag196.xml"/><Relationship Id="rId165" Type="http://schemas.openxmlformats.org/officeDocument/2006/relationships/tags" Target="../tags/tag271.xml"/><Relationship Id="rId186" Type="http://schemas.openxmlformats.org/officeDocument/2006/relationships/tags" Target="../tags/tag292.xml"/><Relationship Id="rId211" Type="http://schemas.openxmlformats.org/officeDocument/2006/relationships/tags" Target="../tags/tag317.xml"/><Relationship Id="rId232" Type="http://schemas.openxmlformats.org/officeDocument/2006/relationships/tags" Target="../tags/tag338.xml"/><Relationship Id="rId253" Type="http://schemas.openxmlformats.org/officeDocument/2006/relationships/tags" Target="../tags/tag359.xml"/><Relationship Id="rId27" Type="http://schemas.openxmlformats.org/officeDocument/2006/relationships/tags" Target="../tags/tag133.xml"/><Relationship Id="rId48" Type="http://schemas.openxmlformats.org/officeDocument/2006/relationships/tags" Target="../tags/tag154.xml"/><Relationship Id="rId69" Type="http://schemas.openxmlformats.org/officeDocument/2006/relationships/tags" Target="../tags/tag175.xml"/><Relationship Id="rId113" Type="http://schemas.openxmlformats.org/officeDocument/2006/relationships/tags" Target="../tags/tag219.xml"/><Relationship Id="rId134" Type="http://schemas.openxmlformats.org/officeDocument/2006/relationships/tags" Target="../tags/tag240.xml"/><Relationship Id="rId80" Type="http://schemas.openxmlformats.org/officeDocument/2006/relationships/tags" Target="../tags/tag186.xml"/><Relationship Id="rId155" Type="http://schemas.openxmlformats.org/officeDocument/2006/relationships/tags" Target="../tags/tag261.xml"/><Relationship Id="rId176" Type="http://schemas.openxmlformats.org/officeDocument/2006/relationships/tags" Target="../tags/tag282.xml"/><Relationship Id="rId197" Type="http://schemas.openxmlformats.org/officeDocument/2006/relationships/tags" Target="../tags/tag303.xml"/><Relationship Id="rId201" Type="http://schemas.openxmlformats.org/officeDocument/2006/relationships/tags" Target="../tags/tag307.xml"/><Relationship Id="rId222" Type="http://schemas.openxmlformats.org/officeDocument/2006/relationships/tags" Target="../tags/tag328.xml"/><Relationship Id="rId243" Type="http://schemas.openxmlformats.org/officeDocument/2006/relationships/tags" Target="../tags/tag349.xml"/><Relationship Id="rId264" Type="http://schemas.openxmlformats.org/officeDocument/2006/relationships/tags" Target="../tags/tag370.xml"/><Relationship Id="rId17" Type="http://schemas.openxmlformats.org/officeDocument/2006/relationships/tags" Target="../tags/tag123.xml"/><Relationship Id="rId38" Type="http://schemas.openxmlformats.org/officeDocument/2006/relationships/tags" Target="../tags/tag144.xml"/><Relationship Id="rId59" Type="http://schemas.openxmlformats.org/officeDocument/2006/relationships/tags" Target="../tags/tag165.xml"/><Relationship Id="rId103" Type="http://schemas.openxmlformats.org/officeDocument/2006/relationships/tags" Target="../tags/tag209.xml"/><Relationship Id="rId124" Type="http://schemas.openxmlformats.org/officeDocument/2006/relationships/tags" Target="../tags/tag230.xml"/><Relationship Id="rId70" Type="http://schemas.openxmlformats.org/officeDocument/2006/relationships/tags" Target="../tags/tag176.xml"/><Relationship Id="rId91" Type="http://schemas.openxmlformats.org/officeDocument/2006/relationships/tags" Target="../tags/tag197.xml"/><Relationship Id="rId145" Type="http://schemas.openxmlformats.org/officeDocument/2006/relationships/tags" Target="../tags/tag251.xml"/><Relationship Id="rId166" Type="http://schemas.openxmlformats.org/officeDocument/2006/relationships/tags" Target="../tags/tag272.xml"/><Relationship Id="rId187" Type="http://schemas.openxmlformats.org/officeDocument/2006/relationships/tags" Target="../tags/tag293.xml"/><Relationship Id="rId1" Type="http://schemas.openxmlformats.org/officeDocument/2006/relationships/vmlDrawing" Target="../drawings/vmlDrawing5.vml"/><Relationship Id="rId212" Type="http://schemas.openxmlformats.org/officeDocument/2006/relationships/tags" Target="../tags/tag318.xml"/><Relationship Id="rId233" Type="http://schemas.openxmlformats.org/officeDocument/2006/relationships/tags" Target="../tags/tag339.xml"/><Relationship Id="rId254" Type="http://schemas.openxmlformats.org/officeDocument/2006/relationships/tags" Target="../tags/tag360.xml"/><Relationship Id="rId28" Type="http://schemas.openxmlformats.org/officeDocument/2006/relationships/tags" Target="../tags/tag134.xml"/><Relationship Id="rId49" Type="http://schemas.openxmlformats.org/officeDocument/2006/relationships/tags" Target="../tags/tag155.xml"/><Relationship Id="rId114" Type="http://schemas.openxmlformats.org/officeDocument/2006/relationships/tags" Target="../tags/tag220.xml"/></Relationships>
</file>

<file path=ppt/slides/_rels/slide17.xml.rels><?xml version="1.0" encoding="UTF-8" standalone="yes"?>
<Relationships xmlns="http://schemas.openxmlformats.org/package/2006/relationships"><Relationship Id="rId117" Type="http://schemas.openxmlformats.org/officeDocument/2006/relationships/tags" Target="../tags/tag487.xml"/><Relationship Id="rId21" Type="http://schemas.openxmlformats.org/officeDocument/2006/relationships/tags" Target="../tags/tag391.xml"/><Relationship Id="rId42" Type="http://schemas.openxmlformats.org/officeDocument/2006/relationships/tags" Target="../tags/tag412.xml"/><Relationship Id="rId63" Type="http://schemas.openxmlformats.org/officeDocument/2006/relationships/tags" Target="../tags/tag433.xml"/><Relationship Id="rId84" Type="http://schemas.openxmlformats.org/officeDocument/2006/relationships/tags" Target="../tags/tag454.xml"/><Relationship Id="rId138" Type="http://schemas.openxmlformats.org/officeDocument/2006/relationships/tags" Target="../tags/tag508.xml"/><Relationship Id="rId159" Type="http://schemas.openxmlformats.org/officeDocument/2006/relationships/tags" Target="../tags/tag529.xml"/><Relationship Id="rId170" Type="http://schemas.openxmlformats.org/officeDocument/2006/relationships/tags" Target="../tags/tag540.xml"/><Relationship Id="rId191" Type="http://schemas.openxmlformats.org/officeDocument/2006/relationships/tags" Target="../tags/tag561.xml"/><Relationship Id="rId205" Type="http://schemas.openxmlformats.org/officeDocument/2006/relationships/tags" Target="../tags/tag575.xml"/><Relationship Id="rId226" Type="http://schemas.openxmlformats.org/officeDocument/2006/relationships/tags" Target="../tags/tag596.xml"/><Relationship Id="rId247" Type="http://schemas.openxmlformats.org/officeDocument/2006/relationships/tags" Target="../tags/tag617.xml"/><Relationship Id="rId107" Type="http://schemas.openxmlformats.org/officeDocument/2006/relationships/tags" Target="../tags/tag477.xml"/><Relationship Id="rId268" Type="http://schemas.openxmlformats.org/officeDocument/2006/relationships/tags" Target="../tags/tag638.xml"/><Relationship Id="rId11" Type="http://schemas.openxmlformats.org/officeDocument/2006/relationships/tags" Target="../tags/tag381.xml"/><Relationship Id="rId32" Type="http://schemas.openxmlformats.org/officeDocument/2006/relationships/tags" Target="../tags/tag402.xml"/><Relationship Id="rId53" Type="http://schemas.openxmlformats.org/officeDocument/2006/relationships/tags" Target="../tags/tag423.xml"/><Relationship Id="rId74" Type="http://schemas.openxmlformats.org/officeDocument/2006/relationships/tags" Target="../tags/tag444.xml"/><Relationship Id="rId128" Type="http://schemas.openxmlformats.org/officeDocument/2006/relationships/tags" Target="../tags/tag498.xml"/><Relationship Id="rId149" Type="http://schemas.openxmlformats.org/officeDocument/2006/relationships/tags" Target="../tags/tag519.xml"/><Relationship Id="rId5" Type="http://schemas.openxmlformats.org/officeDocument/2006/relationships/tags" Target="../tags/tag375.xml"/><Relationship Id="rId95" Type="http://schemas.openxmlformats.org/officeDocument/2006/relationships/tags" Target="../tags/tag465.xml"/><Relationship Id="rId160" Type="http://schemas.openxmlformats.org/officeDocument/2006/relationships/tags" Target="../tags/tag530.xml"/><Relationship Id="rId181" Type="http://schemas.openxmlformats.org/officeDocument/2006/relationships/tags" Target="../tags/tag551.xml"/><Relationship Id="rId216" Type="http://schemas.openxmlformats.org/officeDocument/2006/relationships/tags" Target="../tags/tag586.xml"/><Relationship Id="rId237" Type="http://schemas.openxmlformats.org/officeDocument/2006/relationships/tags" Target="../tags/tag607.xml"/><Relationship Id="rId258" Type="http://schemas.openxmlformats.org/officeDocument/2006/relationships/tags" Target="../tags/tag628.xml"/><Relationship Id="rId279" Type="http://schemas.openxmlformats.org/officeDocument/2006/relationships/tags" Target="../tags/tag649.xml"/><Relationship Id="rId22" Type="http://schemas.openxmlformats.org/officeDocument/2006/relationships/tags" Target="../tags/tag392.xml"/><Relationship Id="rId43" Type="http://schemas.openxmlformats.org/officeDocument/2006/relationships/tags" Target="../tags/tag413.xml"/><Relationship Id="rId64" Type="http://schemas.openxmlformats.org/officeDocument/2006/relationships/tags" Target="../tags/tag434.xml"/><Relationship Id="rId118" Type="http://schemas.openxmlformats.org/officeDocument/2006/relationships/tags" Target="../tags/tag488.xml"/><Relationship Id="rId139" Type="http://schemas.openxmlformats.org/officeDocument/2006/relationships/tags" Target="../tags/tag509.xml"/><Relationship Id="rId85" Type="http://schemas.openxmlformats.org/officeDocument/2006/relationships/tags" Target="../tags/tag455.xml"/><Relationship Id="rId150" Type="http://schemas.openxmlformats.org/officeDocument/2006/relationships/tags" Target="../tags/tag520.xml"/><Relationship Id="rId171" Type="http://schemas.openxmlformats.org/officeDocument/2006/relationships/tags" Target="../tags/tag541.xml"/><Relationship Id="rId192" Type="http://schemas.openxmlformats.org/officeDocument/2006/relationships/tags" Target="../tags/tag562.xml"/><Relationship Id="rId206" Type="http://schemas.openxmlformats.org/officeDocument/2006/relationships/tags" Target="../tags/tag576.xml"/><Relationship Id="rId227" Type="http://schemas.openxmlformats.org/officeDocument/2006/relationships/tags" Target="../tags/tag597.xml"/><Relationship Id="rId248" Type="http://schemas.openxmlformats.org/officeDocument/2006/relationships/tags" Target="../tags/tag618.xml"/><Relationship Id="rId269" Type="http://schemas.openxmlformats.org/officeDocument/2006/relationships/tags" Target="../tags/tag639.xml"/><Relationship Id="rId12" Type="http://schemas.openxmlformats.org/officeDocument/2006/relationships/tags" Target="../tags/tag382.xml"/><Relationship Id="rId33" Type="http://schemas.openxmlformats.org/officeDocument/2006/relationships/tags" Target="../tags/tag403.xml"/><Relationship Id="rId108" Type="http://schemas.openxmlformats.org/officeDocument/2006/relationships/tags" Target="../tags/tag478.xml"/><Relationship Id="rId129" Type="http://schemas.openxmlformats.org/officeDocument/2006/relationships/tags" Target="../tags/tag499.xml"/><Relationship Id="rId280" Type="http://schemas.openxmlformats.org/officeDocument/2006/relationships/tags" Target="../tags/tag650.xml"/><Relationship Id="rId54" Type="http://schemas.openxmlformats.org/officeDocument/2006/relationships/tags" Target="../tags/tag424.xml"/><Relationship Id="rId75" Type="http://schemas.openxmlformats.org/officeDocument/2006/relationships/tags" Target="../tags/tag445.xml"/><Relationship Id="rId96" Type="http://schemas.openxmlformats.org/officeDocument/2006/relationships/tags" Target="../tags/tag466.xml"/><Relationship Id="rId140" Type="http://schemas.openxmlformats.org/officeDocument/2006/relationships/tags" Target="../tags/tag510.xml"/><Relationship Id="rId161" Type="http://schemas.openxmlformats.org/officeDocument/2006/relationships/tags" Target="../tags/tag531.xml"/><Relationship Id="rId182" Type="http://schemas.openxmlformats.org/officeDocument/2006/relationships/tags" Target="../tags/tag552.xml"/><Relationship Id="rId217" Type="http://schemas.openxmlformats.org/officeDocument/2006/relationships/tags" Target="../tags/tag587.xml"/><Relationship Id="rId6" Type="http://schemas.openxmlformats.org/officeDocument/2006/relationships/tags" Target="../tags/tag376.xml"/><Relationship Id="rId238" Type="http://schemas.openxmlformats.org/officeDocument/2006/relationships/tags" Target="../tags/tag608.xml"/><Relationship Id="rId259" Type="http://schemas.openxmlformats.org/officeDocument/2006/relationships/tags" Target="../tags/tag629.xml"/><Relationship Id="rId23" Type="http://schemas.openxmlformats.org/officeDocument/2006/relationships/tags" Target="../tags/tag393.xml"/><Relationship Id="rId119" Type="http://schemas.openxmlformats.org/officeDocument/2006/relationships/tags" Target="../tags/tag489.xml"/><Relationship Id="rId270" Type="http://schemas.openxmlformats.org/officeDocument/2006/relationships/tags" Target="../tags/tag640.xml"/><Relationship Id="rId44" Type="http://schemas.openxmlformats.org/officeDocument/2006/relationships/tags" Target="../tags/tag414.xml"/><Relationship Id="rId65" Type="http://schemas.openxmlformats.org/officeDocument/2006/relationships/tags" Target="../tags/tag435.xml"/><Relationship Id="rId86" Type="http://schemas.openxmlformats.org/officeDocument/2006/relationships/tags" Target="../tags/tag456.xml"/><Relationship Id="rId130" Type="http://schemas.openxmlformats.org/officeDocument/2006/relationships/tags" Target="../tags/tag500.xml"/><Relationship Id="rId151" Type="http://schemas.openxmlformats.org/officeDocument/2006/relationships/tags" Target="../tags/tag521.xml"/><Relationship Id="rId172" Type="http://schemas.openxmlformats.org/officeDocument/2006/relationships/tags" Target="../tags/tag542.xml"/><Relationship Id="rId193" Type="http://schemas.openxmlformats.org/officeDocument/2006/relationships/tags" Target="../tags/tag563.xml"/><Relationship Id="rId207" Type="http://schemas.openxmlformats.org/officeDocument/2006/relationships/tags" Target="../tags/tag577.xml"/><Relationship Id="rId228" Type="http://schemas.openxmlformats.org/officeDocument/2006/relationships/tags" Target="../tags/tag598.xml"/><Relationship Id="rId249" Type="http://schemas.openxmlformats.org/officeDocument/2006/relationships/tags" Target="../tags/tag619.xml"/><Relationship Id="rId13" Type="http://schemas.openxmlformats.org/officeDocument/2006/relationships/tags" Target="../tags/tag383.xml"/><Relationship Id="rId18" Type="http://schemas.openxmlformats.org/officeDocument/2006/relationships/tags" Target="../tags/tag388.xml"/><Relationship Id="rId39" Type="http://schemas.openxmlformats.org/officeDocument/2006/relationships/tags" Target="../tags/tag409.xml"/><Relationship Id="rId109" Type="http://schemas.openxmlformats.org/officeDocument/2006/relationships/tags" Target="../tags/tag479.xml"/><Relationship Id="rId260" Type="http://schemas.openxmlformats.org/officeDocument/2006/relationships/tags" Target="../tags/tag630.xml"/><Relationship Id="rId265" Type="http://schemas.openxmlformats.org/officeDocument/2006/relationships/tags" Target="../tags/tag635.xml"/><Relationship Id="rId281" Type="http://schemas.openxmlformats.org/officeDocument/2006/relationships/tags" Target="../tags/tag651.xml"/><Relationship Id="rId34" Type="http://schemas.openxmlformats.org/officeDocument/2006/relationships/tags" Target="../tags/tag404.xml"/><Relationship Id="rId50" Type="http://schemas.openxmlformats.org/officeDocument/2006/relationships/tags" Target="../tags/tag420.xml"/><Relationship Id="rId55" Type="http://schemas.openxmlformats.org/officeDocument/2006/relationships/tags" Target="../tags/tag425.xml"/><Relationship Id="rId76" Type="http://schemas.openxmlformats.org/officeDocument/2006/relationships/tags" Target="../tags/tag446.xml"/><Relationship Id="rId97" Type="http://schemas.openxmlformats.org/officeDocument/2006/relationships/tags" Target="../tags/tag467.xml"/><Relationship Id="rId104" Type="http://schemas.openxmlformats.org/officeDocument/2006/relationships/tags" Target="../tags/tag474.xml"/><Relationship Id="rId120" Type="http://schemas.openxmlformats.org/officeDocument/2006/relationships/tags" Target="../tags/tag490.xml"/><Relationship Id="rId125" Type="http://schemas.openxmlformats.org/officeDocument/2006/relationships/tags" Target="../tags/tag495.xml"/><Relationship Id="rId141" Type="http://schemas.openxmlformats.org/officeDocument/2006/relationships/tags" Target="../tags/tag511.xml"/><Relationship Id="rId146" Type="http://schemas.openxmlformats.org/officeDocument/2006/relationships/tags" Target="../tags/tag516.xml"/><Relationship Id="rId167" Type="http://schemas.openxmlformats.org/officeDocument/2006/relationships/tags" Target="../tags/tag537.xml"/><Relationship Id="rId188" Type="http://schemas.openxmlformats.org/officeDocument/2006/relationships/tags" Target="../tags/tag558.xml"/><Relationship Id="rId7" Type="http://schemas.openxmlformats.org/officeDocument/2006/relationships/tags" Target="../tags/tag377.xml"/><Relationship Id="rId71" Type="http://schemas.openxmlformats.org/officeDocument/2006/relationships/tags" Target="../tags/tag441.xml"/><Relationship Id="rId92" Type="http://schemas.openxmlformats.org/officeDocument/2006/relationships/tags" Target="../tags/tag462.xml"/><Relationship Id="rId162" Type="http://schemas.openxmlformats.org/officeDocument/2006/relationships/tags" Target="../tags/tag532.xml"/><Relationship Id="rId183" Type="http://schemas.openxmlformats.org/officeDocument/2006/relationships/tags" Target="../tags/tag553.xml"/><Relationship Id="rId213" Type="http://schemas.openxmlformats.org/officeDocument/2006/relationships/tags" Target="../tags/tag583.xml"/><Relationship Id="rId218" Type="http://schemas.openxmlformats.org/officeDocument/2006/relationships/tags" Target="../tags/tag588.xml"/><Relationship Id="rId234" Type="http://schemas.openxmlformats.org/officeDocument/2006/relationships/tags" Target="../tags/tag604.xml"/><Relationship Id="rId239" Type="http://schemas.openxmlformats.org/officeDocument/2006/relationships/tags" Target="../tags/tag609.xml"/><Relationship Id="rId2" Type="http://schemas.openxmlformats.org/officeDocument/2006/relationships/tags" Target="../tags/tag372.xml"/><Relationship Id="rId29" Type="http://schemas.openxmlformats.org/officeDocument/2006/relationships/tags" Target="../tags/tag399.xml"/><Relationship Id="rId250" Type="http://schemas.openxmlformats.org/officeDocument/2006/relationships/tags" Target="../tags/tag620.xml"/><Relationship Id="rId255" Type="http://schemas.openxmlformats.org/officeDocument/2006/relationships/tags" Target="../tags/tag625.xml"/><Relationship Id="rId271" Type="http://schemas.openxmlformats.org/officeDocument/2006/relationships/tags" Target="../tags/tag641.xml"/><Relationship Id="rId276" Type="http://schemas.openxmlformats.org/officeDocument/2006/relationships/tags" Target="../tags/tag646.xml"/><Relationship Id="rId24" Type="http://schemas.openxmlformats.org/officeDocument/2006/relationships/tags" Target="../tags/tag394.xml"/><Relationship Id="rId40" Type="http://schemas.openxmlformats.org/officeDocument/2006/relationships/tags" Target="../tags/tag410.xml"/><Relationship Id="rId45" Type="http://schemas.openxmlformats.org/officeDocument/2006/relationships/tags" Target="../tags/tag415.xml"/><Relationship Id="rId66" Type="http://schemas.openxmlformats.org/officeDocument/2006/relationships/tags" Target="../tags/tag436.xml"/><Relationship Id="rId87" Type="http://schemas.openxmlformats.org/officeDocument/2006/relationships/tags" Target="../tags/tag457.xml"/><Relationship Id="rId110" Type="http://schemas.openxmlformats.org/officeDocument/2006/relationships/tags" Target="../tags/tag480.xml"/><Relationship Id="rId115" Type="http://schemas.openxmlformats.org/officeDocument/2006/relationships/tags" Target="../tags/tag485.xml"/><Relationship Id="rId131" Type="http://schemas.openxmlformats.org/officeDocument/2006/relationships/tags" Target="../tags/tag501.xml"/><Relationship Id="rId136" Type="http://schemas.openxmlformats.org/officeDocument/2006/relationships/tags" Target="../tags/tag506.xml"/><Relationship Id="rId157" Type="http://schemas.openxmlformats.org/officeDocument/2006/relationships/tags" Target="../tags/tag527.xml"/><Relationship Id="rId178" Type="http://schemas.openxmlformats.org/officeDocument/2006/relationships/tags" Target="../tags/tag548.xml"/><Relationship Id="rId61" Type="http://schemas.openxmlformats.org/officeDocument/2006/relationships/tags" Target="../tags/tag431.xml"/><Relationship Id="rId82" Type="http://schemas.openxmlformats.org/officeDocument/2006/relationships/tags" Target="../tags/tag452.xml"/><Relationship Id="rId152" Type="http://schemas.openxmlformats.org/officeDocument/2006/relationships/tags" Target="../tags/tag522.xml"/><Relationship Id="rId173" Type="http://schemas.openxmlformats.org/officeDocument/2006/relationships/tags" Target="../tags/tag543.xml"/><Relationship Id="rId194" Type="http://schemas.openxmlformats.org/officeDocument/2006/relationships/tags" Target="../tags/tag564.xml"/><Relationship Id="rId199" Type="http://schemas.openxmlformats.org/officeDocument/2006/relationships/tags" Target="../tags/tag569.xml"/><Relationship Id="rId203" Type="http://schemas.openxmlformats.org/officeDocument/2006/relationships/tags" Target="../tags/tag573.xml"/><Relationship Id="rId208" Type="http://schemas.openxmlformats.org/officeDocument/2006/relationships/tags" Target="../tags/tag578.xml"/><Relationship Id="rId229" Type="http://schemas.openxmlformats.org/officeDocument/2006/relationships/tags" Target="../tags/tag599.xml"/><Relationship Id="rId19" Type="http://schemas.openxmlformats.org/officeDocument/2006/relationships/tags" Target="../tags/tag389.xml"/><Relationship Id="rId224" Type="http://schemas.openxmlformats.org/officeDocument/2006/relationships/tags" Target="../tags/tag594.xml"/><Relationship Id="rId240" Type="http://schemas.openxmlformats.org/officeDocument/2006/relationships/tags" Target="../tags/tag610.xml"/><Relationship Id="rId245" Type="http://schemas.openxmlformats.org/officeDocument/2006/relationships/tags" Target="../tags/tag615.xml"/><Relationship Id="rId261" Type="http://schemas.openxmlformats.org/officeDocument/2006/relationships/tags" Target="../tags/tag631.xml"/><Relationship Id="rId266" Type="http://schemas.openxmlformats.org/officeDocument/2006/relationships/tags" Target="../tags/tag636.xml"/><Relationship Id="rId14" Type="http://schemas.openxmlformats.org/officeDocument/2006/relationships/tags" Target="../tags/tag384.xml"/><Relationship Id="rId30" Type="http://schemas.openxmlformats.org/officeDocument/2006/relationships/tags" Target="../tags/tag400.xml"/><Relationship Id="rId35" Type="http://schemas.openxmlformats.org/officeDocument/2006/relationships/tags" Target="../tags/tag405.xml"/><Relationship Id="rId56" Type="http://schemas.openxmlformats.org/officeDocument/2006/relationships/tags" Target="../tags/tag426.xml"/><Relationship Id="rId77" Type="http://schemas.openxmlformats.org/officeDocument/2006/relationships/tags" Target="../tags/tag447.xml"/><Relationship Id="rId100" Type="http://schemas.openxmlformats.org/officeDocument/2006/relationships/tags" Target="../tags/tag470.xml"/><Relationship Id="rId105" Type="http://schemas.openxmlformats.org/officeDocument/2006/relationships/tags" Target="../tags/tag475.xml"/><Relationship Id="rId126" Type="http://schemas.openxmlformats.org/officeDocument/2006/relationships/tags" Target="../tags/tag496.xml"/><Relationship Id="rId147" Type="http://schemas.openxmlformats.org/officeDocument/2006/relationships/tags" Target="../tags/tag517.xml"/><Relationship Id="rId168" Type="http://schemas.openxmlformats.org/officeDocument/2006/relationships/tags" Target="../tags/tag538.xml"/><Relationship Id="rId282" Type="http://schemas.openxmlformats.org/officeDocument/2006/relationships/slideLayout" Target="../slideLayouts/slideLayout2.xml"/><Relationship Id="rId8" Type="http://schemas.openxmlformats.org/officeDocument/2006/relationships/tags" Target="../tags/tag378.xml"/><Relationship Id="rId51" Type="http://schemas.openxmlformats.org/officeDocument/2006/relationships/tags" Target="../tags/tag421.xml"/><Relationship Id="rId72" Type="http://schemas.openxmlformats.org/officeDocument/2006/relationships/tags" Target="../tags/tag442.xml"/><Relationship Id="rId93" Type="http://schemas.openxmlformats.org/officeDocument/2006/relationships/tags" Target="../tags/tag463.xml"/><Relationship Id="rId98" Type="http://schemas.openxmlformats.org/officeDocument/2006/relationships/tags" Target="../tags/tag468.xml"/><Relationship Id="rId121" Type="http://schemas.openxmlformats.org/officeDocument/2006/relationships/tags" Target="../tags/tag491.xml"/><Relationship Id="rId142" Type="http://schemas.openxmlformats.org/officeDocument/2006/relationships/tags" Target="../tags/tag512.xml"/><Relationship Id="rId163" Type="http://schemas.openxmlformats.org/officeDocument/2006/relationships/tags" Target="../tags/tag533.xml"/><Relationship Id="rId184" Type="http://schemas.openxmlformats.org/officeDocument/2006/relationships/tags" Target="../tags/tag554.xml"/><Relationship Id="rId189" Type="http://schemas.openxmlformats.org/officeDocument/2006/relationships/tags" Target="../tags/tag559.xml"/><Relationship Id="rId219" Type="http://schemas.openxmlformats.org/officeDocument/2006/relationships/tags" Target="../tags/tag589.xml"/><Relationship Id="rId3" Type="http://schemas.openxmlformats.org/officeDocument/2006/relationships/tags" Target="../tags/tag373.xml"/><Relationship Id="rId214" Type="http://schemas.openxmlformats.org/officeDocument/2006/relationships/tags" Target="../tags/tag584.xml"/><Relationship Id="rId230" Type="http://schemas.openxmlformats.org/officeDocument/2006/relationships/tags" Target="../tags/tag600.xml"/><Relationship Id="rId235" Type="http://schemas.openxmlformats.org/officeDocument/2006/relationships/tags" Target="../tags/tag605.xml"/><Relationship Id="rId251" Type="http://schemas.openxmlformats.org/officeDocument/2006/relationships/tags" Target="../tags/tag621.xml"/><Relationship Id="rId256" Type="http://schemas.openxmlformats.org/officeDocument/2006/relationships/tags" Target="../tags/tag626.xml"/><Relationship Id="rId277" Type="http://schemas.openxmlformats.org/officeDocument/2006/relationships/tags" Target="../tags/tag647.xml"/><Relationship Id="rId25" Type="http://schemas.openxmlformats.org/officeDocument/2006/relationships/tags" Target="../tags/tag395.xml"/><Relationship Id="rId46" Type="http://schemas.openxmlformats.org/officeDocument/2006/relationships/tags" Target="../tags/tag416.xml"/><Relationship Id="rId67" Type="http://schemas.openxmlformats.org/officeDocument/2006/relationships/tags" Target="../tags/tag437.xml"/><Relationship Id="rId116" Type="http://schemas.openxmlformats.org/officeDocument/2006/relationships/tags" Target="../tags/tag486.xml"/><Relationship Id="rId137" Type="http://schemas.openxmlformats.org/officeDocument/2006/relationships/tags" Target="../tags/tag507.xml"/><Relationship Id="rId158" Type="http://schemas.openxmlformats.org/officeDocument/2006/relationships/tags" Target="../tags/tag528.xml"/><Relationship Id="rId272" Type="http://schemas.openxmlformats.org/officeDocument/2006/relationships/tags" Target="../tags/tag642.xml"/><Relationship Id="rId20" Type="http://schemas.openxmlformats.org/officeDocument/2006/relationships/tags" Target="../tags/tag390.xml"/><Relationship Id="rId41" Type="http://schemas.openxmlformats.org/officeDocument/2006/relationships/tags" Target="../tags/tag411.xml"/><Relationship Id="rId62" Type="http://schemas.openxmlformats.org/officeDocument/2006/relationships/tags" Target="../tags/tag432.xml"/><Relationship Id="rId83" Type="http://schemas.openxmlformats.org/officeDocument/2006/relationships/tags" Target="../tags/tag453.xml"/><Relationship Id="rId88" Type="http://schemas.openxmlformats.org/officeDocument/2006/relationships/tags" Target="../tags/tag458.xml"/><Relationship Id="rId111" Type="http://schemas.openxmlformats.org/officeDocument/2006/relationships/tags" Target="../tags/tag481.xml"/><Relationship Id="rId132" Type="http://schemas.openxmlformats.org/officeDocument/2006/relationships/tags" Target="../tags/tag502.xml"/><Relationship Id="rId153" Type="http://schemas.openxmlformats.org/officeDocument/2006/relationships/tags" Target="../tags/tag523.xml"/><Relationship Id="rId174" Type="http://schemas.openxmlformats.org/officeDocument/2006/relationships/tags" Target="../tags/tag544.xml"/><Relationship Id="rId179" Type="http://schemas.openxmlformats.org/officeDocument/2006/relationships/tags" Target="../tags/tag549.xml"/><Relationship Id="rId195" Type="http://schemas.openxmlformats.org/officeDocument/2006/relationships/tags" Target="../tags/tag565.xml"/><Relationship Id="rId209" Type="http://schemas.openxmlformats.org/officeDocument/2006/relationships/tags" Target="../tags/tag579.xml"/><Relationship Id="rId190" Type="http://schemas.openxmlformats.org/officeDocument/2006/relationships/tags" Target="../tags/tag560.xml"/><Relationship Id="rId204" Type="http://schemas.openxmlformats.org/officeDocument/2006/relationships/tags" Target="../tags/tag574.xml"/><Relationship Id="rId220" Type="http://schemas.openxmlformats.org/officeDocument/2006/relationships/tags" Target="../tags/tag590.xml"/><Relationship Id="rId225" Type="http://schemas.openxmlformats.org/officeDocument/2006/relationships/tags" Target="../tags/tag595.xml"/><Relationship Id="rId241" Type="http://schemas.openxmlformats.org/officeDocument/2006/relationships/tags" Target="../tags/tag611.xml"/><Relationship Id="rId246" Type="http://schemas.openxmlformats.org/officeDocument/2006/relationships/tags" Target="../tags/tag616.xml"/><Relationship Id="rId267" Type="http://schemas.openxmlformats.org/officeDocument/2006/relationships/tags" Target="../tags/tag637.xml"/><Relationship Id="rId15" Type="http://schemas.openxmlformats.org/officeDocument/2006/relationships/tags" Target="../tags/tag385.xml"/><Relationship Id="rId36" Type="http://schemas.openxmlformats.org/officeDocument/2006/relationships/tags" Target="../tags/tag406.xml"/><Relationship Id="rId57" Type="http://schemas.openxmlformats.org/officeDocument/2006/relationships/tags" Target="../tags/tag427.xml"/><Relationship Id="rId106" Type="http://schemas.openxmlformats.org/officeDocument/2006/relationships/tags" Target="../tags/tag476.xml"/><Relationship Id="rId127" Type="http://schemas.openxmlformats.org/officeDocument/2006/relationships/tags" Target="../tags/tag497.xml"/><Relationship Id="rId262" Type="http://schemas.openxmlformats.org/officeDocument/2006/relationships/tags" Target="../tags/tag632.xml"/><Relationship Id="rId283" Type="http://schemas.openxmlformats.org/officeDocument/2006/relationships/notesSlide" Target="../notesSlides/notesSlide4.xml"/><Relationship Id="rId10" Type="http://schemas.openxmlformats.org/officeDocument/2006/relationships/tags" Target="../tags/tag380.xml"/><Relationship Id="rId31" Type="http://schemas.openxmlformats.org/officeDocument/2006/relationships/tags" Target="../tags/tag401.xml"/><Relationship Id="rId52" Type="http://schemas.openxmlformats.org/officeDocument/2006/relationships/tags" Target="../tags/tag422.xml"/><Relationship Id="rId73" Type="http://schemas.openxmlformats.org/officeDocument/2006/relationships/tags" Target="../tags/tag443.xml"/><Relationship Id="rId78" Type="http://schemas.openxmlformats.org/officeDocument/2006/relationships/tags" Target="../tags/tag448.xml"/><Relationship Id="rId94" Type="http://schemas.openxmlformats.org/officeDocument/2006/relationships/tags" Target="../tags/tag464.xml"/><Relationship Id="rId99" Type="http://schemas.openxmlformats.org/officeDocument/2006/relationships/tags" Target="../tags/tag469.xml"/><Relationship Id="rId101" Type="http://schemas.openxmlformats.org/officeDocument/2006/relationships/tags" Target="../tags/tag471.xml"/><Relationship Id="rId122" Type="http://schemas.openxmlformats.org/officeDocument/2006/relationships/tags" Target="../tags/tag492.xml"/><Relationship Id="rId143" Type="http://schemas.openxmlformats.org/officeDocument/2006/relationships/tags" Target="../tags/tag513.xml"/><Relationship Id="rId148" Type="http://schemas.openxmlformats.org/officeDocument/2006/relationships/tags" Target="../tags/tag518.xml"/><Relationship Id="rId164" Type="http://schemas.openxmlformats.org/officeDocument/2006/relationships/tags" Target="../tags/tag534.xml"/><Relationship Id="rId169" Type="http://schemas.openxmlformats.org/officeDocument/2006/relationships/tags" Target="../tags/tag539.xml"/><Relationship Id="rId185" Type="http://schemas.openxmlformats.org/officeDocument/2006/relationships/tags" Target="../tags/tag555.xml"/><Relationship Id="rId4" Type="http://schemas.openxmlformats.org/officeDocument/2006/relationships/tags" Target="../tags/tag374.xml"/><Relationship Id="rId9" Type="http://schemas.openxmlformats.org/officeDocument/2006/relationships/tags" Target="../tags/tag379.xml"/><Relationship Id="rId180" Type="http://schemas.openxmlformats.org/officeDocument/2006/relationships/tags" Target="../tags/tag550.xml"/><Relationship Id="rId210" Type="http://schemas.openxmlformats.org/officeDocument/2006/relationships/tags" Target="../tags/tag580.xml"/><Relationship Id="rId215" Type="http://schemas.openxmlformats.org/officeDocument/2006/relationships/tags" Target="../tags/tag585.xml"/><Relationship Id="rId236" Type="http://schemas.openxmlformats.org/officeDocument/2006/relationships/tags" Target="../tags/tag606.xml"/><Relationship Id="rId257" Type="http://schemas.openxmlformats.org/officeDocument/2006/relationships/tags" Target="../tags/tag627.xml"/><Relationship Id="rId278" Type="http://schemas.openxmlformats.org/officeDocument/2006/relationships/tags" Target="../tags/tag648.xml"/><Relationship Id="rId26" Type="http://schemas.openxmlformats.org/officeDocument/2006/relationships/tags" Target="../tags/tag396.xml"/><Relationship Id="rId231" Type="http://schemas.openxmlformats.org/officeDocument/2006/relationships/tags" Target="../tags/tag601.xml"/><Relationship Id="rId252" Type="http://schemas.openxmlformats.org/officeDocument/2006/relationships/tags" Target="../tags/tag622.xml"/><Relationship Id="rId273" Type="http://schemas.openxmlformats.org/officeDocument/2006/relationships/tags" Target="../tags/tag643.xml"/><Relationship Id="rId47" Type="http://schemas.openxmlformats.org/officeDocument/2006/relationships/tags" Target="../tags/tag417.xml"/><Relationship Id="rId68" Type="http://schemas.openxmlformats.org/officeDocument/2006/relationships/tags" Target="../tags/tag438.xml"/><Relationship Id="rId89" Type="http://schemas.openxmlformats.org/officeDocument/2006/relationships/tags" Target="../tags/tag459.xml"/><Relationship Id="rId112" Type="http://schemas.openxmlformats.org/officeDocument/2006/relationships/tags" Target="../tags/tag482.xml"/><Relationship Id="rId133" Type="http://schemas.openxmlformats.org/officeDocument/2006/relationships/tags" Target="../tags/tag503.xml"/><Relationship Id="rId154" Type="http://schemas.openxmlformats.org/officeDocument/2006/relationships/tags" Target="../tags/tag524.xml"/><Relationship Id="rId175" Type="http://schemas.openxmlformats.org/officeDocument/2006/relationships/tags" Target="../tags/tag545.xml"/><Relationship Id="rId196" Type="http://schemas.openxmlformats.org/officeDocument/2006/relationships/tags" Target="../tags/tag566.xml"/><Relationship Id="rId200" Type="http://schemas.openxmlformats.org/officeDocument/2006/relationships/tags" Target="../tags/tag570.xml"/><Relationship Id="rId16" Type="http://schemas.openxmlformats.org/officeDocument/2006/relationships/tags" Target="../tags/tag386.xml"/><Relationship Id="rId221" Type="http://schemas.openxmlformats.org/officeDocument/2006/relationships/tags" Target="../tags/tag591.xml"/><Relationship Id="rId242" Type="http://schemas.openxmlformats.org/officeDocument/2006/relationships/tags" Target="../tags/tag612.xml"/><Relationship Id="rId263" Type="http://schemas.openxmlformats.org/officeDocument/2006/relationships/tags" Target="../tags/tag633.xml"/><Relationship Id="rId284" Type="http://schemas.openxmlformats.org/officeDocument/2006/relationships/oleObject" Target="../embeddings/oleObject6.bin"/><Relationship Id="rId37" Type="http://schemas.openxmlformats.org/officeDocument/2006/relationships/tags" Target="../tags/tag407.xml"/><Relationship Id="rId58" Type="http://schemas.openxmlformats.org/officeDocument/2006/relationships/tags" Target="../tags/tag428.xml"/><Relationship Id="rId79" Type="http://schemas.openxmlformats.org/officeDocument/2006/relationships/tags" Target="../tags/tag449.xml"/><Relationship Id="rId102" Type="http://schemas.openxmlformats.org/officeDocument/2006/relationships/tags" Target="../tags/tag472.xml"/><Relationship Id="rId123" Type="http://schemas.openxmlformats.org/officeDocument/2006/relationships/tags" Target="../tags/tag493.xml"/><Relationship Id="rId144" Type="http://schemas.openxmlformats.org/officeDocument/2006/relationships/tags" Target="../tags/tag514.xml"/><Relationship Id="rId90" Type="http://schemas.openxmlformats.org/officeDocument/2006/relationships/tags" Target="../tags/tag460.xml"/><Relationship Id="rId165" Type="http://schemas.openxmlformats.org/officeDocument/2006/relationships/tags" Target="../tags/tag535.xml"/><Relationship Id="rId186" Type="http://schemas.openxmlformats.org/officeDocument/2006/relationships/tags" Target="../tags/tag556.xml"/><Relationship Id="rId211" Type="http://schemas.openxmlformats.org/officeDocument/2006/relationships/tags" Target="../tags/tag581.xml"/><Relationship Id="rId232" Type="http://schemas.openxmlformats.org/officeDocument/2006/relationships/tags" Target="../tags/tag602.xml"/><Relationship Id="rId253" Type="http://schemas.openxmlformats.org/officeDocument/2006/relationships/tags" Target="../tags/tag623.xml"/><Relationship Id="rId274" Type="http://schemas.openxmlformats.org/officeDocument/2006/relationships/tags" Target="../tags/tag644.xml"/><Relationship Id="rId27" Type="http://schemas.openxmlformats.org/officeDocument/2006/relationships/tags" Target="../tags/tag397.xml"/><Relationship Id="rId48" Type="http://schemas.openxmlformats.org/officeDocument/2006/relationships/tags" Target="../tags/tag418.xml"/><Relationship Id="rId69" Type="http://schemas.openxmlformats.org/officeDocument/2006/relationships/tags" Target="../tags/tag439.xml"/><Relationship Id="rId113" Type="http://schemas.openxmlformats.org/officeDocument/2006/relationships/tags" Target="../tags/tag483.xml"/><Relationship Id="rId134" Type="http://schemas.openxmlformats.org/officeDocument/2006/relationships/tags" Target="../tags/tag504.xml"/><Relationship Id="rId80" Type="http://schemas.openxmlformats.org/officeDocument/2006/relationships/tags" Target="../tags/tag450.xml"/><Relationship Id="rId155" Type="http://schemas.openxmlformats.org/officeDocument/2006/relationships/tags" Target="../tags/tag525.xml"/><Relationship Id="rId176" Type="http://schemas.openxmlformats.org/officeDocument/2006/relationships/tags" Target="../tags/tag546.xml"/><Relationship Id="rId197" Type="http://schemas.openxmlformats.org/officeDocument/2006/relationships/tags" Target="../tags/tag567.xml"/><Relationship Id="rId201" Type="http://schemas.openxmlformats.org/officeDocument/2006/relationships/tags" Target="../tags/tag571.xml"/><Relationship Id="rId222" Type="http://schemas.openxmlformats.org/officeDocument/2006/relationships/tags" Target="../tags/tag592.xml"/><Relationship Id="rId243" Type="http://schemas.openxmlformats.org/officeDocument/2006/relationships/tags" Target="../tags/tag613.xml"/><Relationship Id="rId264" Type="http://schemas.openxmlformats.org/officeDocument/2006/relationships/tags" Target="../tags/tag634.xml"/><Relationship Id="rId285" Type="http://schemas.openxmlformats.org/officeDocument/2006/relationships/image" Target="../media/image24.emf"/><Relationship Id="rId17" Type="http://schemas.openxmlformats.org/officeDocument/2006/relationships/tags" Target="../tags/tag387.xml"/><Relationship Id="rId38" Type="http://schemas.openxmlformats.org/officeDocument/2006/relationships/tags" Target="../tags/tag408.xml"/><Relationship Id="rId59" Type="http://schemas.openxmlformats.org/officeDocument/2006/relationships/tags" Target="../tags/tag429.xml"/><Relationship Id="rId103" Type="http://schemas.openxmlformats.org/officeDocument/2006/relationships/tags" Target="../tags/tag473.xml"/><Relationship Id="rId124" Type="http://schemas.openxmlformats.org/officeDocument/2006/relationships/tags" Target="../tags/tag494.xml"/><Relationship Id="rId70" Type="http://schemas.openxmlformats.org/officeDocument/2006/relationships/tags" Target="../tags/tag440.xml"/><Relationship Id="rId91" Type="http://schemas.openxmlformats.org/officeDocument/2006/relationships/tags" Target="../tags/tag461.xml"/><Relationship Id="rId145" Type="http://schemas.openxmlformats.org/officeDocument/2006/relationships/tags" Target="../tags/tag515.xml"/><Relationship Id="rId166" Type="http://schemas.openxmlformats.org/officeDocument/2006/relationships/tags" Target="../tags/tag536.xml"/><Relationship Id="rId187" Type="http://schemas.openxmlformats.org/officeDocument/2006/relationships/tags" Target="../tags/tag557.xml"/><Relationship Id="rId1" Type="http://schemas.openxmlformats.org/officeDocument/2006/relationships/vmlDrawing" Target="../drawings/vmlDrawing6.vml"/><Relationship Id="rId212" Type="http://schemas.openxmlformats.org/officeDocument/2006/relationships/tags" Target="../tags/tag582.xml"/><Relationship Id="rId233" Type="http://schemas.openxmlformats.org/officeDocument/2006/relationships/tags" Target="../tags/tag603.xml"/><Relationship Id="rId254" Type="http://schemas.openxmlformats.org/officeDocument/2006/relationships/tags" Target="../tags/tag624.xml"/><Relationship Id="rId28" Type="http://schemas.openxmlformats.org/officeDocument/2006/relationships/tags" Target="../tags/tag398.xml"/><Relationship Id="rId49" Type="http://schemas.openxmlformats.org/officeDocument/2006/relationships/tags" Target="../tags/tag419.xml"/><Relationship Id="rId114" Type="http://schemas.openxmlformats.org/officeDocument/2006/relationships/tags" Target="../tags/tag484.xml"/><Relationship Id="rId275" Type="http://schemas.openxmlformats.org/officeDocument/2006/relationships/tags" Target="../tags/tag645.xml"/><Relationship Id="rId60" Type="http://schemas.openxmlformats.org/officeDocument/2006/relationships/tags" Target="../tags/tag430.xml"/><Relationship Id="rId81" Type="http://schemas.openxmlformats.org/officeDocument/2006/relationships/tags" Target="../tags/tag451.xml"/><Relationship Id="rId135" Type="http://schemas.openxmlformats.org/officeDocument/2006/relationships/tags" Target="../tags/tag505.xml"/><Relationship Id="rId156" Type="http://schemas.openxmlformats.org/officeDocument/2006/relationships/tags" Target="../tags/tag526.xml"/><Relationship Id="rId177" Type="http://schemas.openxmlformats.org/officeDocument/2006/relationships/tags" Target="../tags/tag547.xml"/><Relationship Id="rId198" Type="http://schemas.openxmlformats.org/officeDocument/2006/relationships/tags" Target="../tags/tag568.xml"/><Relationship Id="rId202" Type="http://schemas.openxmlformats.org/officeDocument/2006/relationships/tags" Target="../tags/tag572.xml"/><Relationship Id="rId223" Type="http://schemas.openxmlformats.org/officeDocument/2006/relationships/tags" Target="../tags/tag593.xml"/><Relationship Id="rId244" Type="http://schemas.openxmlformats.org/officeDocument/2006/relationships/tags" Target="../tags/tag614.xml"/></Relationships>
</file>

<file path=ppt/slides/_rels/slide18.xml.rels><?xml version="1.0" encoding="UTF-8" standalone="yes"?>
<Relationships xmlns="http://schemas.openxmlformats.org/package/2006/relationships"><Relationship Id="rId117" Type="http://schemas.openxmlformats.org/officeDocument/2006/relationships/tags" Target="../tags/tag767.xml"/><Relationship Id="rId299" Type="http://schemas.openxmlformats.org/officeDocument/2006/relationships/tags" Target="../tags/tag949.xml"/><Relationship Id="rId303" Type="http://schemas.openxmlformats.org/officeDocument/2006/relationships/tags" Target="../tags/tag953.xml"/><Relationship Id="rId21" Type="http://schemas.openxmlformats.org/officeDocument/2006/relationships/tags" Target="../tags/tag671.xml"/><Relationship Id="rId42" Type="http://schemas.openxmlformats.org/officeDocument/2006/relationships/tags" Target="../tags/tag692.xml"/><Relationship Id="rId63" Type="http://schemas.openxmlformats.org/officeDocument/2006/relationships/tags" Target="../tags/tag713.xml"/><Relationship Id="rId84" Type="http://schemas.openxmlformats.org/officeDocument/2006/relationships/tags" Target="../tags/tag734.xml"/><Relationship Id="rId138" Type="http://schemas.openxmlformats.org/officeDocument/2006/relationships/tags" Target="../tags/tag788.xml"/><Relationship Id="rId159" Type="http://schemas.openxmlformats.org/officeDocument/2006/relationships/tags" Target="../tags/tag809.xml"/><Relationship Id="rId170" Type="http://schemas.openxmlformats.org/officeDocument/2006/relationships/tags" Target="../tags/tag820.xml"/><Relationship Id="rId191" Type="http://schemas.openxmlformats.org/officeDocument/2006/relationships/tags" Target="../tags/tag841.xml"/><Relationship Id="rId205" Type="http://schemas.openxmlformats.org/officeDocument/2006/relationships/tags" Target="../tags/tag855.xml"/><Relationship Id="rId226" Type="http://schemas.openxmlformats.org/officeDocument/2006/relationships/tags" Target="../tags/tag876.xml"/><Relationship Id="rId247" Type="http://schemas.openxmlformats.org/officeDocument/2006/relationships/tags" Target="../tags/tag897.xml"/><Relationship Id="rId107" Type="http://schemas.openxmlformats.org/officeDocument/2006/relationships/tags" Target="../tags/tag757.xml"/><Relationship Id="rId268" Type="http://schemas.openxmlformats.org/officeDocument/2006/relationships/tags" Target="../tags/tag918.xml"/><Relationship Id="rId289" Type="http://schemas.openxmlformats.org/officeDocument/2006/relationships/tags" Target="../tags/tag939.xml"/><Relationship Id="rId11" Type="http://schemas.openxmlformats.org/officeDocument/2006/relationships/tags" Target="../tags/tag661.xml"/><Relationship Id="rId32" Type="http://schemas.openxmlformats.org/officeDocument/2006/relationships/tags" Target="../tags/tag682.xml"/><Relationship Id="rId53" Type="http://schemas.openxmlformats.org/officeDocument/2006/relationships/tags" Target="../tags/tag703.xml"/><Relationship Id="rId74" Type="http://schemas.openxmlformats.org/officeDocument/2006/relationships/tags" Target="../tags/tag724.xml"/><Relationship Id="rId128" Type="http://schemas.openxmlformats.org/officeDocument/2006/relationships/tags" Target="../tags/tag778.xml"/><Relationship Id="rId149" Type="http://schemas.openxmlformats.org/officeDocument/2006/relationships/tags" Target="../tags/tag799.xml"/><Relationship Id="rId314" Type="http://schemas.openxmlformats.org/officeDocument/2006/relationships/tags" Target="../tags/tag964.xml"/><Relationship Id="rId5" Type="http://schemas.openxmlformats.org/officeDocument/2006/relationships/tags" Target="../tags/tag655.xml"/><Relationship Id="rId95" Type="http://schemas.openxmlformats.org/officeDocument/2006/relationships/tags" Target="../tags/tag745.xml"/><Relationship Id="rId160" Type="http://schemas.openxmlformats.org/officeDocument/2006/relationships/tags" Target="../tags/tag810.xml"/><Relationship Id="rId181" Type="http://schemas.openxmlformats.org/officeDocument/2006/relationships/tags" Target="../tags/tag831.xml"/><Relationship Id="rId216" Type="http://schemas.openxmlformats.org/officeDocument/2006/relationships/tags" Target="../tags/tag866.xml"/><Relationship Id="rId237" Type="http://schemas.openxmlformats.org/officeDocument/2006/relationships/tags" Target="../tags/tag887.xml"/><Relationship Id="rId258" Type="http://schemas.openxmlformats.org/officeDocument/2006/relationships/tags" Target="../tags/tag908.xml"/><Relationship Id="rId279" Type="http://schemas.openxmlformats.org/officeDocument/2006/relationships/tags" Target="../tags/tag929.xml"/><Relationship Id="rId22" Type="http://schemas.openxmlformats.org/officeDocument/2006/relationships/tags" Target="../tags/tag672.xml"/><Relationship Id="rId43" Type="http://schemas.openxmlformats.org/officeDocument/2006/relationships/tags" Target="../tags/tag693.xml"/><Relationship Id="rId64" Type="http://schemas.openxmlformats.org/officeDocument/2006/relationships/tags" Target="../tags/tag714.xml"/><Relationship Id="rId118" Type="http://schemas.openxmlformats.org/officeDocument/2006/relationships/tags" Target="../tags/tag768.xml"/><Relationship Id="rId139" Type="http://schemas.openxmlformats.org/officeDocument/2006/relationships/tags" Target="../tags/tag789.xml"/><Relationship Id="rId290" Type="http://schemas.openxmlformats.org/officeDocument/2006/relationships/tags" Target="../tags/tag940.xml"/><Relationship Id="rId304" Type="http://schemas.openxmlformats.org/officeDocument/2006/relationships/tags" Target="../tags/tag954.xml"/><Relationship Id="rId85" Type="http://schemas.openxmlformats.org/officeDocument/2006/relationships/tags" Target="../tags/tag735.xml"/><Relationship Id="rId150" Type="http://schemas.openxmlformats.org/officeDocument/2006/relationships/tags" Target="../tags/tag800.xml"/><Relationship Id="rId171" Type="http://schemas.openxmlformats.org/officeDocument/2006/relationships/tags" Target="../tags/tag821.xml"/><Relationship Id="rId192" Type="http://schemas.openxmlformats.org/officeDocument/2006/relationships/tags" Target="../tags/tag842.xml"/><Relationship Id="rId206" Type="http://schemas.openxmlformats.org/officeDocument/2006/relationships/tags" Target="../tags/tag856.xml"/><Relationship Id="rId227" Type="http://schemas.openxmlformats.org/officeDocument/2006/relationships/tags" Target="../tags/tag877.xml"/><Relationship Id="rId248" Type="http://schemas.openxmlformats.org/officeDocument/2006/relationships/tags" Target="../tags/tag898.xml"/><Relationship Id="rId269" Type="http://schemas.openxmlformats.org/officeDocument/2006/relationships/tags" Target="../tags/tag919.xml"/><Relationship Id="rId12" Type="http://schemas.openxmlformats.org/officeDocument/2006/relationships/tags" Target="../tags/tag662.xml"/><Relationship Id="rId33" Type="http://schemas.openxmlformats.org/officeDocument/2006/relationships/tags" Target="../tags/tag683.xml"/><Relationship Id="rId108" Type="http://schemas.openxmlformats.org/officeDocument/2006/relationships/tags" Target="../tags/tag758.xml"/><Relationship Id="rId129" Type="http://schemas.openxmlformats.org/officeDocument/2006/relationships/tags" Target="../tags/tag779.xml"/><Relationship Id="rId280" Type="http://schemas.openxmlformats.org/officeDocument/2006/relationships/tags" Target="../tags/tag930.xml"/><Relationship Id="rId315" Type="http://schemas.openxmlformats.org/officeDocument/2006/relationships/tags" Target="../tags/tag965.xml"/><Relationship Id="rId54" Type="http://schemas.openxmlformats.org/officeDocument/2006/relationships/tags" Target="../tags/tag704.xml"/><Relationship Id="rId75" Type="http://schemas.openxmlformats.org/officeDocument/2006/relationships/tags" Target="../tags/tag725.xml"/><Relationship Id="rId96" Type="http://schemas.openxmlformats.org/officeDocument/2006/relationships/tags" Target="../tags/tag746.xml"/><Relationship Id="rId140" Type="http://schemas.openxmlformats.org/officeDocument/2006/relationships/tags" Target="../tags/tag790.xml"/><Relationship Id="rId161" Type="http://schemas.openxmlformats.org/officeDocument/2006/relationships/tags" Target="../tags/tag811.xml"/><Relationship Id="rId182" Type="http://schemas.openxmlformats.org/officeDocument/2006/relationships/tags" Target="../tags/tag832.xml"/><Relationship Id="rId217" Type="http://schemas.openxmlformats.org/officeDocument/2006/relationships/tags" Target="../tags/tag867.xml"/><Relationship Id="rId6" Type="http://schemas.openxmlformats.org/officeDocument/2006/relationships/tags" Target="../tags/tag656.xml"/><Relationship Id="rId238" Type="http://schemas.openxmlformats.org/officeDocument/2006/relationships/tags" Target="../tags/tag888.xml"/><Relationship Id="rId259" Type="http://schemas.openxmlformats.org/officeDocument/2006/relationships/tags" Target="../tags/tag909.xml"/><Relationship Id="rId23" Type="http://schemas.openxmlformats.org/officeDocument/2006/relationships/tags" Target="../tags/tag673.xml"/><Relationship Id="rId119" Type="http://schemas.openxmlformats.org/officeDocument/2006/relationships/tags" Target="../tags/tag769.xml"/><Relationship Id="rId270" Type="http://schemas.openxmlformats.org/officeDocument/2006/relationships/tags" Target="../tags/tag920.xml"/><Relationship Id="rId291" Type="http://schemas.openxmlformats.org/officeDocument/2006/relationships/tags" Target="../tags/tag941.xml"/><Relationship Id="rId305" Type="http://schemas.openxmlformats.org/officeDocument/2006/relationships/tags" Target="../tags/tag955.xml"/><Relationship Id="rId44" Type="http://schemas.openxmlformats.org/officeDocument/2006/relationships/tags" Target="../tags/tag694.xml"/><Relationship Id="rId65" Type="http://schemas.openxmlformats.org/officeDocument/2006/relationships/tags" Target="../tags/tag715.xml"/><Relationship Id="rId86" Type="http://schemas.openxmlformats.org/officeDocument/2006/relationships/tags" Target="../tags/tag736.xml"/><Relationship Id="rId130" Type="http://schemas.openxmlformats.org/officeDocument/2006/relationships/tags" Target="../tags/tag780.xml"/><Relationship Id="rId151" Type="http://schemas.openxmlformats.org/officeDocument/2006/relationships/tags" Target="../tags/tag801.xml"/><Relationship Id="rId172" Type="http://schemas.openxmlformats.org/officeDocument/2006/relationships/tags" Target="../tags/tag822.xml"/><Relationship Id="rId193" Type="http://schemas.openxmlformats.org/officeDocument/2006/relationships/tags" Target="../tags/tag843.xml"/><Relationship Id="rId207" Type="http://schemas.openxmlformats.org/officeDocument/2006/relationships/tags" Target="../tags/tag857.xml"/><Relationship Id="rId228" Type="http://schemas.openxmlformats.org/officeDocument/2006/relationships/tags" Target="../tags/tag878.xml"/><Relationship Id="rId249" Type="http://schemas.openxmlformats.org/officeDocument/2006/relationships/tags" Target="../tags/tag899.xml"/><Relationship Id="rId13" Type="http://schemas.openxmlformats.org/officeDocument/2006/relationships/tags" Target="../tags/tag663.xml"/><Relationship Id="rId109" Type="http://schemas.openxmlformats.org/officeDocument/2006/relationships/tags" Target="../tags/tag759.xml"/><Relationship Id="rId260" Type="http://schemas.openxmlformats.org/officeDocument/2006/relationships/tags" Target="../tags/tag910.xml"/><Relationship Id="rId281" Type="http://schemas.openxmlformats.org/officeDocument/2006/relationships/tags" Target="../tags/tag931.xml"/><Relationship Id="rId316" Type="http://schemas.openxmlformats.org/officeDocument/2006/relationships/tags" Target="../tags/tag966.xml"/><Relationship Id="rId34" Type="http://schemas.openxmlformats.org/officeDocument/2006/relationships/tags" Target="../tags/tag684.xml"/><Relationship Id="rId55" Type="http://schemas.openxmlformats.org/officeDocument/2006/relationships/tags" Target="../tags/tag705.xml"/><Relationship Id="rId76" Type="http://schemas.openxmlformats.org/officeDocument/2006/relationships/tags" Target="../tags/tag726.xml"/><Relationship Id="rId97" Type="http://schemas.openxmlformats.org/officeDocument/2006/relationships/tags" Target="../tags/tag747.xml"/><Relationship Id="rId120" Type="http://schemas.openxmlformats.org/officeDocument/2006/relationships/tags" Target="../tags/tag770.xml"/><Relationship Id="rId141" Type="http://schemas.openxmlformats.org/officeDocument/2006/relationships/tags" Target="../tags/tag791.xml"/><Relationship Id="rId7" Type="http://schemas.openxmlformats.org/officeDocument/2006/relationships/tags" Target="../tags/tag657.xml"/><Relationship Id="rId162" Type="http://schemas.openxmlformats.org/officeDocument/2006/relationships/tags" Target="../tags/tag812.xml"/><Relationship Id="rId183" Type="http://schemas.openxmlformats.org/officeDocument/2006/relationships/tags" Target="../tags/tag833.xml"/><Relationship Id="rId218" Type="http://schemas.openxmlformats.org/officeDocument/2006/relationships/tags" Target="../tags/tag868.xml"/><Relationship Id="rId239" Type="http://schemas.openxmlformats.org/officeDocument/2006/relationships/tags" Target="../tags/tag889.xml"/><Relationship Id="rId250" Type="http://schemas.openxmlformats.org/officeDocument/2006/relationships/tags" Target="../tags/tag900.xml"/><Relationship Id="rId271" Type="http://schemas.openxmlformats.org/officeDocument/2006/relationships/tags" Target="../tags/tag921.xml"/><Relationship Id="rId292" Type="http://schemas.openxmlformats.org/officeDocument/2006/relationships/tags" Target="../tags/tag942.xml"/><Relationship Id="rId306" Type="http://schemas.openxmlformats.org/officeDocument/2006/relationships/tags" Target="../tags/tag956.xml"/><Relationship Id="rId24" Type="http://schemas.openxmlformats.org/officeDocument/2006/relationships/tags" Target="../tags/tag674.xml"/><Relationship Id="rId45" Type="http://schemas.openxmlformats.org/officeDocument/2006/relationships/tags" Target="../tags/tag695.xml"/><Relationship Id="rId66" Type="http://schemas.openxmlformats.org/officeDocument/2006/relationships/tags" Target="../tags/tag716.xml"/><Relationship Id="rId87" Type="http://schemas.openxmlformats.org/officeDocument/2006/relationships/tags" Target="../tags/tag737.xml"/><Relationship Id="rId110" Type="http://schemas.openxmlformats.org/officeDocument/2006/relationships/tags" Target="../tags/tag760.xml"/><Relationship Id="rId131" Type="http://schemas.openxmlformats.org/officeDocument/2006/relationships/tags" Target="../tags/tag781.xml"/><Relationship Id="rId152" Type="http://schemas.openxmlformats.org/officeDocument/2006/relationships/tags" Target="../tags/tag802.xml"/><Relationship Id="rId173" Type="http://schemas.openxmlformats.org/officeDocument/2006/relationships/tags" Target="../tags/tag823.xml"/><Relationship Id="rId194" Type="http://schemas.openxmlformats.org/officeDocument/2006/relationships/tags" Target="../tags/tag844.xml"/><Relationship Id="rId208" Type="http://schemas.openxmlformats.org/officeDocument/2006/relationships/tags" Target="../tags/tag858.xml"/><Relationship Id="rId229" Type="http://schemas.openxmlformats.org/officeDocument/2006/relationships/tags" Target="../tags/tag879.xml"/><Relationship Id="rId19" Type="http://schemas.openxmlformats.org/officeDocument/2006/relationships/tags" Target="../tags/tag669.xml"/><Relationship Id="rId224" Type="http://schemas.openxmlformats.org/officeDocument/2006/relationships/tags" Target="../tags/tag874.xml"/><Relationship Id="rId240" Type="http://schemas.openxmlformats.org/officeDocument/2006/relationships/tags" Target="../tags/tag890.xml"/><Relationship Id="rId245" Type="http://schemas.openxmlformats.org/officeDocument/2006/relationships/tags" Target="../tags/tag895.xml"/><Relationship Id="rId261" Type="http://schemas.openxmlformats.org/officeDocument/2006/relationships/tags" Target="../tags/tag911.xml"/><Relationship Id="rId266" Type="http://schemas.openxmlformats.org/officeDocument/2006/relationships/tags" Target="../tags/tag916.xml"/><Relationship Id="rId287" Type="http://schemas.openxmlformats.org/officeDocument/2006/relationships/tags" Target="../tags/tag937.xml"/><Relationship Id="rId14" Type="http://schemas.openxmlformats.org/officeDocument/2006/relationships/tags" Target="../tags/tag664.xml"/><Relationship Id="rId30" Type="http://schemas.openxmlformats.org/officeDocument/2006/relationships/tags" Target="../tags/tag680.xml"/><Relationship Id="rId35" Type="http://schemas.openxmlformats.org/officeDocument/2006/relationships/tags" Target="../tags/tag685.xml"/><Relationship Id="rId56" Type="http://schemas.openxmlformats.org/officeDocument/2006/relationships/tags" Target="../tags/tag706.xml"/><Relationship Id="rId77" Type="http://schemas.openxmlformats.org/officeDocument/2006/relationships/tags" Target="../tags/tag727.xml"/><Relationship Id="rId100" Type="http://schemas.openxmlformats.org/officeDocument/2006/relationships/tags" Target="../tags/tag750.xml"/><Relationship Id="rId105" Type="http://schemas.openxmlformats.org/officeDocument/2006/relationships/tags" Target="../tags/tag755.xml"/><Relationship Id="rId126" Type="http://schemas.openxmlformats.org/officeDocument/2006/relationships/tags" Target="../tags/tag776.xml"/><Relationship Id="rId147" Type="http://schemas.openxmlformats.org/officeDocument/2006/relationships/tags" Target="../tags/tag797.xml"/><Relationship Id="rId168" Type="http://schemas.openxmlformats.org/officeDocument/2006/relationships/tags" Target="../tags/tag818.xml"/><Relationship Id="rId282" Type="http://schemas.openxmlformats.org/officeDocument/2006/relationships/tags" Target="../tags/tag932.xml"/><Relationship Id="rId312" Type="http://schemas.openxmlformats.org/officeDocument/2006/relationships/tags" Target="../tags/tag962.xml"/><Relationship Id="rId317" Type="http://schemas.openxmlformats.org/officeDocument/2006/relationships/tags" Target="../tags/tag967.xml"/><Relationship Id="rId8" Type="http://schemas.openxmlformats.org/officeDocument/2006/relationships/tags" Target="../tags/tag658.xml"/><Relationship Id="rId51" Type="http://schemas.openxmlformats.org/officeDocument/2006/relationships/tags" Target="../tags/tag701.xml"/><Relationship Id="rId72" Type="http://schemas.openxmlformats.org/officeDocument/2006/relationships/tags" Target="../tags/tag722.xml"/><Relationship Id="rId93" Type="http://schemas.openxmlformats.org/officeDocument/2006/relationships/tags" Target="../tags/tag743.xml"/><Relationship Id="rId98" Type="http://schemas.openxmlformats.org/officeDocument/2006/relationships/tags" Target="../tags/tag748.xml"/><Relationship Id="rId121" Type="http://schemas.openxmlformats.org/officeDocument/2006/relationships/tags" Target="../tags/tag771.xml"/><Relationship Id="rId142" Type="http://schemas.openxmlformats.org/officeDocument/2006/relationships/tags" Target="../tags/tag792.xml"/><Relationship Id="rId163" Type="http://schemas.openxmlformats.org/officeDocument/2006/relationships/tags" Target="../tags/tag813.xml"/><Relationship Id="rId184" Type="http://schemas.openxmlformats.org/officeDocument/2006/relationships/tags" Target="../tags/tag834.xml"/><Relationship Id="rId189" Type="http://schemas.openxmlformats.org/officeDocument/2006/relationships/tags" Target="../tags/tag839.xml"/><Relationship Id="rId219" Type="http://schemas.openxmlformats.org/officeDocument/2006/relationships/tags" Target="../tags/tag869.xml"/><Relationship Id="rId3" Type="http://schemas.openxmlformats.org/officeDocument/2006/relationships/tags" Target="../tags/tag653.xml"/><Relationship Id="rId214" Type="http://schemas.openxmlformats.org/officeDocument/2006/relationships/tags" Target="../tags/tag864.xml"/><Relationship Id="rId230" Type="http://schemas.openxmlformats.org/officeDocument/2006/relationships/tags" Target="../tags/tag880.xml"/><Relationship Id="rId235" Type="http://schemas.openxmlformats.org/officeDocument/2006/relationships/tags" Target="../tags/tag885.xml"/><Relationship Id="rId251" Type="http://schemas.openxmlformats.org/officeDocument/2006/relationships/tags" Target="../tags/tag901.xml"/><Relationship Id="rId256" Type="http://schemas.openxmlformats.org/officeDocument/2006/relationships/tags" Target="../tags/tag906.xml"/><Relationship Id="rId277" Type="http://schemas.openxmlformats.org/officeDocument/2006/relationships/tags" Target="../tags/tag927.xml"/><Relationship Id="rId298" Type="http://schemas.openxmlformats.org/officeDocument/2006/relationships/tags" Target="../tags/tag948.xml"/><Relationship Id="rId25" Type="http://schemas.openxmlformats.org/officeDocument/2006/relationships/tags" Target="../tags/tag675.xml"/><Relationship Id="rId46" Type="http://schemas.openxmlformats.org/officeDocument/2006/relationships/tags" Target="../tags/tag696.xml"/><Relationship Id="rId67" Type="http://schemas.openxmlformats.org/officeDocument/2006/relationships/tags" Target="../tags/tag717.xml"/><Relationship Id="rId116" Type="http://schemas.openxmlformats.org/officeDocument/2006/relationships/tags" Target="../tags/tag766.xml"/><Relationship Id="rId137" Type="http://schemas.openxmlformats.org/officeDocument/2006/relationships/tags" Target="../tags/tag787.xml"/><Relationship Id="rId158" Type="http://schemas.openxmlformats.org/officeDocument/2006/relationships/tags" Target="../tags/tag808.xml"/><Relationship Id="rId272" Type="http://schemas.openxmlformats.org/officeDocument/2006/relationships/tags" Target="../tags/tag922.xml"/><Relationship Id="rId293" Type="http://schemas.openxmlformats.org/officeDocument/2006/relationships/tags" Target="../tags/tag943.xml"/><Relationship Id="rId302" Type="http://schemas.openxmlformats.org/officeDocument/2006/relationships/tags" Target="../tags/tag952.xml"/><Relationship Id="rId307" Type="http://schemas.openxmlformats.org/officeDocument/2006/relationships/tags" Target="../tags/tag957.xml"/><Relationship Id="rId20" Type="http://schemas.openxmlformats.org/officeDocument/2006/relationships/tags" Target="../tags/tag670.xml"/><Relationship Id="rId41" Type="http://schemas.openxmlformats.org/officeDocument/2006/relationships/tags" Target="../tags/tag691.xml"/><Relationship Id="rId62" Type="http://schemas.openxmlformats.org/officeDocument/2006/relationships/tags" Target="../tags/tag712.xml"/><Relationship Id="rId83" Type="http://schemas.openxmlformats.org/officeDocument/2006/relationships/tags" Target="../tags/tag733.xml"/><Relationship Id="rId88" Type="http://schemas.openxmlformats.org/officeDocument/2006/relationships/tags" Target="../tags/tag738.xml"/><Relationship Id="rId111" Type="http://schemas.openxmlformats.org/officeDocument/2006/relationships/tags" Target="../tags/tag761.xml"/><Relationship Id="rId132" Type="http://schemas.openxmlformats.org/officeDocument/2006/relationships/tags" Target="../tags/tag782.xml"/><Relationship Id="rId153" Type="http://schemas.openxmlformats.org/officeDocument/2006/relationships/tags" Target="../tags/tag803.xml"/><Relationship Id="rId174" Type="http://schemas.openxmlformats.org/officeDocument/2006/relationships/tags" Target="../tags/tag824.xml"/><Relationship Id="rId179" Type="http://schemas.openxmlformats.org/officeDocument/2006/relationships/tags" Target="../tags/tag829.xml"/><Relationship Id="rId195" Type="http://schemas.openxmlformats.org/officeDocument/2006/relationships/tags" Target="../tags/tag845.xml"/><Relationship Id="rId209" Type="http://schemas.openxmlformats.org/officeDocument/2006/relationships/tags" Target="../tags/tag859.xml"/><Relationship Id="rId190" Type="http://schemas.openxmlformats.org/officeDocument/2006/relationships/tags" Target="../tags/tag840.xml"/><Relationship Id="rId204" Type="http://schemas.openxmlformats.org/officeDocument/2006/relationships/tags" Target="../tags/tag854.xml"/><Relationship Id="rId220" Type="http://schemas.openxmlformats.org/officeDocument/2006/relationships/tags" Target="../tags/tag870.xml"/><Relationship Id="rId225" Type="http://schemas.openxmlformats.org/officeDocument/2006/relationships/tags" Target="../tags/tag875.xml"/><Relationship Id="rId241" Type="http://schemas.openxmlformats.org/officeDocument/2006/relationships/tags" Target="../tags/tag891.xml"/><Relationship Id="rId246" Type="http://schemas.openxmlformats.org/officeDocument/2006/relationships/tags" Target="../tags/tag896.xml"/><Relationship Id="rId267" Type="http://schemas.openxmlformats.org/officeDocument/2006/relationships/tags" Target="../tags/tag917.xml"/><Relationship Id="rId288" Type="http://schemas.openxmlformats.org/officeDocument/2006/relationships/tags" Target="../tags/tag938.xml"/><Relationship Id="rId15" Type="http://schemas.openxmlformats.org/officeDocument/2006/relationships/tags" Target="../tags/tag665.xml"/><Relationship Id="rId36" Type="http://schemas.openxmlformats.org/officeDocument/2006/relationships/tags" Target="../tags/tag686.xml"/><Relationship Id="rId57" Type="http://schemas.openxmlformats.org/officeDocument/2006/relationships/tags" Target="../tags/tag707.xml"/><Relationship Id="rId106" Type="http://schemas.openxmlformats.org/officeDocument/2006/relationships/tags" Target="../tags/tag756.xml"/><Relationship Id="rId127" Type="http://schemas.openxmlformats.org/officeDocument/2006/relationships/tags" Target="../tags/tag777.xml"/><Relationship Id="rId262" Type="http://schemas.openxmlformats.org/officeDocument/2006/relationships/tags" Target="../tags/tag912.xml"/><Relationship Id="rId283" Type="http://schemas.openxmlformats.org/officeDocument/2006/relationships/tags" Target="../tags/tag933.xml"/><Relationship Id="rId313" Type="http://schemas.openxmlformats.org/officeDocument/2006/relationships/tags" Target="../tags/tag963.xml"/><Relationship Id="rId318" Type="http://schemas.openxmlformats.org/officeDocument/2006/relationships/tags" Target="../tags/tag968.xml"/><Relationship Id="rId10" Type="http://schemas.openxmlformats.org/officeDocument/2006/relationships/tags" Target="../tags/tag660.xml"/><Relationship Id="rId31" Type="http://schemas.openxmlformats.org/officeDocument/2006/relationships/tags" Target="../tags/tag681.xml"/><Relationship Id="rId52" Type="http://schemas.openxmlformats.org/officeDocument/2006/relationships/tags" Target="../tags/tag702.xml"/><Relationship Id="rId73" Type="http://schemas.openxmlformats.org/officeDocument/2006/relationships/tags" Target="../tags/tag723.xml"/><Relationship Id="rId78" Type="http://schemas.openxmlformats.org/officeDocument/2006/relationships/tags" Target="../tags/tag728.xml"/><Relationship Id="rId94" Type="http://schemas.openxmlformats.org/officeDocument/2006/relationships/tags" Target="../tags/tag744.xml"/><Relationship Id="rId99" Type="http://schemas.openxmlformats.org/officeDocument/2006/relationships/tags" Target="../tags/tag749.xml"/><Relationship Id="rId101" Type="http://schemas.openxmlformats.org/officeDocument/2006/relationships/tags" Target="../tags/tag751.xml"/><Relationship Id="rId122" Type="http://schemas.openxmlformats.org/officeDocument/2006/relationships/tags" Target="../tags/tag772.xml"/><Relationship Id="rId143" Type="http://schemas.openxmlformats.org/officeDocument/2006/relationships/tags" Target="../tags/tag793.xml"/><Relationship Id="rId148" Type="http://schemas.openxmlformats.org/officeDocument/2006/relationships/tags" Target="../tags/tag798.xml"/><Relationship Id="rId164" Type="http://schemas.openxmlformats.org/officeDocument/2006/relationships/tags" Target="../tags/tag814.xml"/><Relationship Id="rId169" Type="http://schemas.openxmlformats.org/officeDocument/2006/relationships/tags" Target="../tags/tag819.xml"/><Relationship Id="rId185" Type="http://schemas.openxmlformats.org/officeDocument/2006/relationships/tags" Target="../tags/tag835.xml"/><Relationship Id="rId4" Type="http://schemas.openxmlformats.org/officeDocument/2006/relationships/tags" Target="../tags/tag654.xml"/><Relationship Id="rId9" Type="http://schemas.openxmlformats.org/officeDocument/2006/relationships/tags" Target="../tags/tag659.xml"/><Relationship Id="rId180" Type="http://schemas.openxmlformats.org/officeDocument/2006/relationships/tags" Target="../tags/tag830.xml"/><Relationship Id="rId210" Type="http://schemas.openxmlformats.org/officeDocument/2006/relationships/tags" Target="../tags/tag860.xml"/><Relationship Id="rId215" Type="http://schemas.openxmlformats.org/officeDocument/2006/relationships/tags" Target="../tags/tag865.xml"/><Relationship Id="rId236" Type="http://schemas.openxmlformats.org/officeDocument/2006/relationships/tags" Target="../tags/tag886.xml"/><Relationship Id="rId257" Type="http://schemas.openxmlformats.org/officeDocument/2006/relationships/tags" Target="../tags/tag907.xml"/><Relationship Id="rId278" Type="http://schemas.openxmlformats.org/officeDocument/2006/relationships/tags" Target="../tags/tag928.xml"/><Relationship Id="rId26" Type="http://schemas.openxmlformats.org/officeDocument/2006/relationships/tags" Target="../tags/tag676.xml"/><Relationship Id="rId231" Type="http://schemas.openxmlformats.org/officeDocument/2006/relationships/tags" Target="../tags/tag881.xml"/><Relationship Id="rId252" Type="http://schemas.openxmlformats.org/officeDocument/2006/relationships/tags" Target="../tags/tag902.xml"/><Relationship Id="rId273" Type="http://schemas.openxmlformats.org/officeDocument/2006/relationships/tags" Target="../tags/tag923.xml"/><Relationship Id="rId294" Type="http://schemas.openxmlformats.org/officeDocument/2006/relationships/tags" Target="../tags/tag944.xml"/><Relationship Id="rId308" Type="http://schemas.openxmlformats.org/officeDocument/2006/relationships/tags" Target="../tags/tag958.xml"/><Relationship Id="rId47" Type="http://schemas.openxmlformats.org/officeDocument/2006/relationships/tags" Target="../tags/tag697.xml"/><Relationship Id="rId68" Type="http://schemas.openxmlformats.org/officeDocument/2006/relationships/tags" Target="../tags/tag718.xml"/><Relationship Id="rId89" Type="http://schemas.openxmlformats.org/officeDocument/2006/relationships/tags" Target="../tags/tag739.xml"/><Relationship Id="rId112" Type="http://schemas.openxmlformats.org/officeDocument/2006/relationships/tags" Target="../tags/tag762.xml"/><Relationship Id="rId133" Type="http://schemas.openxmlformats.org/officeDocument/2006/relationships/tags" Target="../tags/tag783.xml"/><Relationship Id="rId154" Type="http://schemas.openxmlformats.org/officeDocument/2006/relationships/tags" Target="../tags/tag804.xml"/><Relationship Id="rId175" Type="http://schemas.openxmlformats.org/officeDocument/2006/relationships/tags" Target="../tags/tag825.xml"/><Relationship Id="rId196" Type="http://schemas.openxmlformats.org/officeDocument/2006/relationships/tags" Target="../tags/tag846.xml"/><Relationship Id="rId200" Type="http://schemas.openxmlformats.org/officeDocument/2006/relationships/tags" Target="../tags/tag850.xml"/><Relationship Id="rId16" Type="http://schemas.openxmlformats.org/officeDocument/2006/relationships/tags" Target="../tags/tag666.xml"/><Relationship Id="rId221" Type="http://schemas.openxmlformats.org/officeDocument/2006/relationships/tags" Target="../tags/tag871.xml"/><Relationship Id="rId242" Type="http://schemas.openxmlformats.org/officeDocument/2006/relationships/tags" Target="../tags/tag892.xml"/><Relationship Id="rId263" Type="http://schemas.openxmlformats.org/officeDocument/2006/relationships/tags" Target="../tags/tag913.xml"/><Relationship Id="rId284" Type="http://schemas.openxmlformats.org/officeDocument/2006/relationships/tags" Target="../tags/tag934.xml"/><Relationship Id="rId319" Type="http://schemas.openxmlformats.org/officeDocument/2006/relationships/slideLayout" Target="../slideLayouts/slideLayout2.xml"/><Relationship Id="rId37" Type="http://schemas.openxmlformats.org/officeDocument/2006/relationships/tags" Target="../tags/tag687.xml"/><Relationship Id="rId58" Type="http://schemas.openxmlformats.org/officeDocument/2006/relationships/tags" Target="../tags/tag708.xml"/><Relationship Id="rId79" Type="http://schemas.openxmlformats.org/officeDocument/2006/relationships/tags" Target="../tags/tag729.xml"/><Relationship Id="rId102" Type="http://schemas.openxmlformats.org/officeDocument/2006/relationships/tags" Target="../tags/tag752.xml"/><Relationship Id="rId123" Type="http://schemas.openxmlformats.org/officeDocument/2006/relationships/tags" Target="../tags/tag773.xml"/><Relationship Id="rId144" Type="http://schemas.openxmlformats.org/officeDocument/2006/relationships/tags" Target="../tags/tag794.xml"/><Relationship Id="rId90" Type="http://schemas.openxmlformats.org/officeDocument/2006/relationships/tags" Target="../tags/tag740.xml"/><Relationship Id="rId165" Type="http://schemas.openxmlformats.org/officeDocument/2006/relationships/tags" Target="../tags/tag815.xml"/><Relationship Id="rId186" Type="http://schemas.openxmlformats.org/officeDocument/2006/relationships/tags" Target="../tags/tag836.xml"/><Relationship Id="rId211" Type="http://schemas.openxmlformats.org/officeDocument/2006/relationships/tags" Target="../tags/tag861.xml"/><Relationship Id="rId232" Type="http://schemas.openxmlformats.org/officeDocument/2006/relationships/tags" Target="../tags/tag882.xml"/><Relationship Id="rId253" Type="http://schemas.openxmlformats.org/officeDocument/2006/relationships/tags" Target="../tags/tag903.xml"/><Relationship Id="rId274" Type="http://schemas.openxmlformats.org/officeDocument/2006/relationships/tags" Target="../tags/tag924.xml"/><Relationship Id="rId295" Type="http://schemas.openxmlformats.org/officeDocument/2006/relationships/tags" Target="../tags/tag945.xml"/><Relationship Id="rId309" Type="http://schemas.openxmlformats.org/officeDocument/2006/relationships/tags" Target="../tags/tag959.xml"/><Relationship Id="rId27" Type="http://schemas.openxmlformats.org/officeDocument/2006/relationships/tags" Target="../tags/tag677.xml"/><Relationship Id="rId48" Type="http://schemas.openxmlformats.org/officeDocument/2006/relationships/tags" Target="../tags/tag698.xml"/><Relationship Id="rId69" Type="http://schemas.openxmlformats.org/officeDocument/2006/relationships/tags" Target="../tags/tag719.xml"/><Relationship Id="rId113" Type="http://schemas.openxmlformats.org/officeDocument/2006/relationships/tags" Target="../tags/tag763.xml"/><Relationship Id="rId134" Type="http://schemas.openxmlformats.org/officeDocument/2006/relationships/tags" Target="../tags/tag784.xml"/><Relationship Id="rId320" Type="http://schemas.openxmlformats.org/officeDocument/2006/relationships/notesSlide" Target="../notesSlides/notesSlide5.xml"/><Relationship Id="rId80" Type="http://schemas.openxmlformats.org/officeDocument/2006/relationships/tags" Target="../tags/tag730.xml"/><Relationship Id="rId155" Type="http://schemas.openxmlformats.org/officeDocument/2006/relationships/tags" Target="../tags/tag805.xml"/><Relationship Id="rId176" Type="http://schemas.openxmlformats.org/officeDocument/2006/relationships/tags" Target="../tags/tag826.xml"/><Relationship Id="rId197" Type="http://schemas.openxmlformats.org/officeDocument/2006/relationships/tags" Target="../tags/tag847.xml"/><Relationship Id="rId201" Type="http://schemas.openxmlformats.org/officeDocument/2006/relationships/tags" Target="../tags/tag851.xml"/><Relationship Id="rId222" Type="http://schemas.openxmlformats.org/officeDocument/2006/relationships/tags" Target="../tags/tag872.xml"/><Relationship Id="rId243" Type="http://schemas.openxmlformats.org/officeDocument/2006/relationships/tags" Target="../tags/tag893.xml"/><Relationship Id="rId264" Type="http://schemas.openxmlformats.org/officeDocument/2006/relationships/tags" Target="../tags/tag914.xml"/><Relationship Id="rId285" Type="http://schemas.openxmlformats.org/officeDocument/2006/relationships/tags" Target="../tags/tag935.xml"/><Relationship Id="rId17" Type="http://schemas.openxmlformats.org/officeDocument/2006/relationships/tags" Target="../tags/tag667.xml"/><Relationship Id="rId38" Type="http://schemas.openxmlformats.org/officeDocument/2006/relationships/tags" Target="../tags/tag688.xml"/><Relationship Id="rId59" Type="http://schemas.openxmlformats.org/officeDocument/2006/relationships/tags" Target="../tags/tag709.xml"/><Relationship Id="rId103" Type="http://schemas.openxmlformats.org/officeDocument/2006/relationships/tags" Target="../tags/tag753.xml"/><Relationship Id="rId124" Type="http://schemas.openxmlformats.org/officeDocument/2006/relationships/tags" Target="../tags/tag774.xml"/><Relationship Id="rId310" Type="http://schemas.openxmlformats.org/officeDocument/2006/relationships/tags" Target="../tags/tag960.xml"/><Relationship Id="rId70" Type="http://schemas.openxmlformats.org/officeDocument/2006/relationships/tags" Target="../tags/tag720.xml"/><Relationship Id="rId91" Type="http://schemas.openxmlformats.org/officeDocument/2006/relationships/tags" Target="../tags/tag741.xml"/><Relationship Id="rId145" Type="http://schemas.openxmlformats.org/officeDocument/2006/relationships/tags" Target="../tags/tag795.xml"/><Relationship Id="rId166" Type="http://schemas.openxmlformats.org/officeDocument/2006/relationships/tags" Target="../tags/tag816.xml"/><Relationship Id="rId187" Type="http://schemas.openxmlformats.org/officeDocument/2006/relationships/tags" Target="../tags/tag837.xml"/><Relationship Id="rId1" Type="http://schemas.openxmlformats.org/officeDocument/2006/relationships/vmlDrawing" Target="../drawings/vmlDrawing7.vml"/><Relationship Id="rId212" Type="http://schemas.openxmlformats.org/officeDocument/2006/relationships/tags" Target="../tags/tag862.xml"/><Relationship Id="rId233" Type="http://schemas.openxmlformats.org/officeDocument/2006/relationships/tags" Target="../tags/tag883.xml"/><Relationship Id="rId254" Type="http://schemas.openxmlformats.org/officeDocument/2006/relationships/tags" Target="../tags/tag904.xml"/><Relationship Id="rId28" Type="http://schemas.openxmlformats.org/officeDocument/2006/relationships/tags" Target="../tags/tag678.xml"/><Relationship Id="rId49" Type="http://schemas.openxmlformats.org/officeDocument/2006/relationships/tags" Target="../tags/tag699.xml"/><Relationship Id="rId114" Type="http://schemas.openxmlformats.org/officeDocument/2006/relationships/tags" Target="../tags/tag764.xml"/><Relationship Id="rId275" Type="http://schemas.openxmlformats.org/officeDocument/2006/relationships/tags" Target="../tags/tag925.xml"/><Relationship Id="rId296" Type="http://schemas.openxmlformats.org/officeDocument/2006/relationships/tags" Target="../tags/tag946.xml"/><Relationship Id="rId300" Type="http://schemas.openxmlformats.org/officeDocument/2006/relationships/tags" Target="../tags/tag950.xml"/><Relationship Id="rId60" Type="http://schemas.openxmlformats.org/officeDocument/2006/relationships/tags" Target="../tags/tag710.xml"/><Relationship Id="rId81" Type="http://schemas.openxmlformats.org/officeDocument/2006/relationships/tags" Target="../tags/tag731.xml"/><Relationship Id="rId135" Type="http://schemas.openxmlformats.org/officeDocument/2006/relationships/tags" Target="../tags/tag785.xml"/><Relationship Id="rId156" Type="http://schemas.openxmlformats.org/officeDocument/2006/relationships/tags" Target="../tags/tag806.xml"/><Relationship Id="rId177" Type="http://schemas.openxmlformats.org/officeDocument/2006/relationships/tags" Target="../tags/tag827.xml"/><Relationship Id="rId198" Type="http://schemas.openxmlformats.org/officeDocument/2006/relationships/tags" Target="../tags/tag848.xml"/><Relationship Id="rId321" Type="http://schemas.openxmlformats.org/officeDocument/2006/relationships/oleObject" Target="../embeddings/oleObject7.bin"/><Relationship Id="rId202" Type="http://schemas.openxmlformats.org/officeDocument/2006/relationships/tags" Target="../tags/tag852.xml"/><Relationship Id="rId223" Type="http://schemas.openxmlformats.org/officeDocument/2006/relationships/tags" Target="../tags/tag873.xml"/><Relationship Id="rId244" Type="http://schemas.openxmlformats.org/officeDocument/2006/relationships/tags" Target="../tags/tag894.xml"/><Relationship Id="rId18" Type="http://schemas.openxmlformats.org/officeDocument/2006/relationships/tags" Target="../tags/tag668.xml"/><Relationship Id="rId39" Type="http://schemas.openxmlformats.org/officeDocument/2006/relationships/tags" Target="../tags/tag689.xml"/><Relationship Id="rId265" Type="http://schemas.openxmlformats.org/officeDocument/2006/relationships/tags" Target="../tags/tag915.xml"/><Relationship Id="rId286" Type="http://schemas.openxmlformats.org/officeDocument/2006/relationships/tags" Target="../tags/tag936.xml"/><Relationship Id="rId50" Type="http://schemas.openxmlformats.org/officeDocument/2006/relationships/tags" Target="../tags/tag700.xml"/><Relationship Id="rId104" Type="http://schemas.openxmlformats.org/officeDocument/2006/relationships/tags" Target="../tags/tag754.xml"/><Relationship Id="rId125" Type="http://schemas.openxmlformats.org/officeDocument/2006/relationships/tags" Target="../tags/tag775.xml"/><Relationship Id="rId146" Type="http://schemas.openxmlformats.org/officeDocument/2006/relationships/tags" Target="../tags/tag796.xml"/><Relationship Id="rId167" Type="http://schemas.openxmlformats.org/officeDocument/2006/relationships/tags" Target="../tags/tag817.xml"/><Relationship Id="rId188" Type="http://schemas.openxmlformats.org/officeDocument/2006/relationships/tags" Target="../tags/tag838.xml"/><Relationship Id="rId311" Type="http://schemas.openxmlformats.org/officeDocument/2006/relationships/tags" Target="../tags/tag961.xml"/><Relationship Id="rId71" Type="http://schemas.openxmlformats.org/officeDocument/2006/relationships/tags" Target="../tags/tag721.xml"/><Relationship Id="rId92" Type="http://schemas.openxmlformats.org/officeDocument/2006/relationships/tags" Target="../tags/tag742.xml"/><Relationship Id="rId213" Type="http://schemas.openxmlformats.org/officeDocument/2006/relationships/tags" Target="../tags/tag863.xml"/><Relationship Id="rId234" Type="http://schemas.openxmlformats.org/officeDocument/2006/relationships/tags" Target="../tags/tag884.xml"/><Relationship Id="rId2" Type="http://schemas.openxmlformats.org/officeDocument/2006/relationships/tags" Target="../tags/tag652.xml"/><Relationship Id="rId29" Type="http://schemas.openxmlformats.org/officeDocument/2006/relationships/tags" Target="../tags/tag679.xml"/><Relationship Id="rId255" Type="http://schemas.openxmlformats.org/officeDocument/2006/relationships/tags" Target="../tags/tag905.xml"/><Relationship Id="rId276" Type="http://schemas.openxmlformats.org/officeDocument/2006/relationships/tags" Target="../tags/tag926.xml"/><Relationship Id="rId297" Type="http://schemas.openxmlformats.org/officeDocument/2006/relationships/tags" Target="../tags/tag947.xml"/><Relationship Id="rId40" Type="http://schemas.openxmlformats.org/officeDocument/2006/relationships/tags" Target="../tags/tag690.xml"/><Relationship Id="rId115" Type="http://schemas.openxmlformats.org/officeDocument/2006/relationships/tags" Target="../tags/tag765.xml"/><Relationship Id="rId136" Type="http://schemas.openxmlformats.org/officeDocument/2006/relationships/tags" Target="../tags/tag786.xml"/><Relationship Id="rId157" Type="http://schemas.openxmlformats.org/officeDocument/2006/relationships/tags" Target="../tags/tag807.xml"/><Relationship Id="rId178" Type="http://schemas.openxmlformats.org/officeDocument/2006/relationships/tags" Target="../tags/tag828.xml"/><Relationship Id="rId301" Type="http://schemas.openxmlformats.org/officeDocument/2006/relationships/tags" Target="../tags/tag951.xml"/><Relationship Id="rId322" Type="http://schemas.openxmlformats.org/officeDocument/2006/relationships/image" Target="../media/image24.emf"/><Relationship Id="rId61" Type="http://schemas.openxmlformats.org/officeDocument/2006/relationships/tags" Target="../tags/tag711.xml"/><Relationship Id="rId82" Type="http://schemas.openxmlformats.org/officeDocument/2006/relationships/tags" Target="../tags/tag732.xml"/><Relationship Id="rId199" Type="http://schemas.openxmlformats.org/officeDocument/2006/relationships/tags" Target="../tags/tag849.xml"/><Relationship Id="rId203" Type="http://schemas.openxmlformats.org/officeDocument/2006/relationships/tags" Target="../tags/tag853.xml"/></Relationships>
</file>

<file path=ppt/slides/_rels/slide19.xml.rels><?xml version="1.0" encoding="UTF-8" standalone="yes"?>
<Relationships xmlns="http://schemas.openxmlformats.org/package/2006/relationships"><Relationship Id="rId13" Type="http://schemas.openxmlformats.org/officeDocument/2006/relationships/tags" Target="../tags/tag980.xml"/><Relationship Id="rId18" Type="http://schemas.openxmlformats.org/officeDocument/2006/relationships/tags" Target="../tags/tag985.xml"/><Relationship Id="rId26" Type="http://schemas.openxmlformats.org/officeDocument/2006/relationships/tags" Target="../tags/tag993.xml"/><Relationship Id="rId39" Type="http://schemas.openxmlformats.org/officeDocument/2006/relationships/tags" Target="../tags/tag1006.xml"/><Relationship Id="rId3" Type="http://schemas.openxmlformats.org/officeDocument/2006/relationships/tags" Target="../tags/tag970.xml"/><Relationship Id="rId21" Type="http://schemas.openxmlformats.org/officeDocument/2006/relationships/tags" Target="../tags/tag988.xml"/><Relationship Id="rId34" Type="http://schemas.openxmlformats.org/officeDocument/2006/relationships/tags" Target="../tags/tag1001.xml"/><Relationship Id="rId42" Type="http://schemas.openxmlformats.org/officeDocument/2006/relationships/tags" Target="../tags/tag1009.xml"/><Relationship Id="rId47" Type="http://schemas.openxmlformats.org/officeDocument/2006/relationships/tags" Target="../tags/tag1014.xml"/><Relationship Id="rId50" Type="http://schemas.openxmlformats.org/officeDocument/2006/relationships/image" Target="../media/image24.emf"/><Relationship Id="rId7" Type="http://schemas.openxmlformats.org/officeDocument/2006/relationships/tags" Target="../tags/tag974.xml"/><Relationship Id="rId12" Type="http://schemas.openxmlformats.org/officeDocument/2006/relationships/tags" Target="../tags/tag979.xml"/><Relationship Id="rId17" Type="http://schemas.openxmlformats.org/officeDocument/2006/relationships/tags" Target="../tags/tag984.xml"/><Relationship Id="rId25" Type="http://schemas.openxmlformats.org/officeDocument/2006/relationships/tags" Target="../tags/tag992.xml"/><Relationship Id="rId33" Type="http://schemas.openxmlformats.org/officeDocument/2006/relationships/tags" Target="../tags/tag1000.xml"/><Relationship Id="rId38" Type="http://schemas.openxmlformats.org/officeDocument/2006/relationships/tags" Target="../tags/tag1005.xml"/><Relationship Id="rId46" Type="http://schemas.openxmlformats.org/officeDocument/2006/relationships/tags" Target="../tags/tag1013.xml"/><Relationship Id="rId2" Type="http://schemas.openxmlformats.org/officeDocument/2006/relationships/tags" Target="../tags/tag969.xml"/><Relationship Id="rId16" Type="http://schemas.openxmlformats.org/officeDocument/2006/relationships/tags" Target="../tags/tag983.xml"/><Relationship Id="rId20" Type="http://schemas.openxmlformats.org/officeDocument/2006/relationships/tags" Target="../tags/tag987.xml"/><Relationship Id="rId29" Type="http://schemas.openxmlformats.org/officeDocument/2006/relationships/tags" Target="../tags/tag996.xml"/><Relationship Id="rId41" Type="http://schemas.openxmlformats.org/officeDocument/2006/relationships/tags" Target="../tags/tag1008.xml"/><Relationship Id="rId1" Type="http://schemas.openxmlformats.org/officeDocument/2006/relationships/vmlDrawing" Target="../drawings/vmlDrawing8.vml"/><Relationship Id="rId6" Type="http://schemas.openxmlformats.org/officeDocument/2006/relationships/tags" Target="../tags/tag973.xml"/><Relationship Id="rId11" Type="http://schemas.openxmlformats.org/officeDocument/2006/relationships/tags" Target="../tags/tag978.xml"/><Relationship Id="rId24" Type="http://schemas.openxmlformats.org/officeDocument/2006/relationships/tags" Target="../tags/tag991.xml"/><Relationship Id="rId32" Type="http://schemas.openxmlformats.org/officeDocument/2006/relationships/tags" Target="../tags/tag999.xml"/><Relationship Id="rId37" Type="http://schemas.openxmlformats.org/officeDocument/2006/relationships/tags" Target="../tags/tag1004.xml"/><Relationship Id="rId40" Type="http://schemas.openxmlformats.org/officeDocument/2006/relationships/tags" Target="../tags/tag1007.xml"/><Relationship Id="rId45" Type="http://schemas.openxmlformats.org/officeDocument/2006/relationships/tags" Target="../tags/tag1012.xml"/><Relationship Id="rId5" Type="http://schemas.openxmlformats.org/officeDocument/2006/relationships/tags" Target="../tags/tag972.xml"/><Relationship Id="rId15" Type="http://schemas.openxmlformats.org/officeDocument/2006/relationships/tags" Target="../tags/tag982.xml"/><Relationship Id="rId23" Type="http://schemas.openxmlformats.org/officeDocument/2006/relationships/tags" Target="../tags/tag990.xml"/><Relationship Id="rId28" Type="http://schemas.openxmlformats.org/officeDocument/2006/relationships/tags" Target="../tags/tag995.xml"/><Relationship Id="rId36" Type="http://schemas.openxmlformats.org/officeDocument/2006/relationships/tags" Target="../tags/tag1003.xml"/><Relationship Id="rId49" Type="http://schemas.openxmlformats.org/officeDocument/2006/relationships/oleObject" Target="../embeddings/oleObject8.bin"/><Relationship Id="rId10" Type="http://schemas.openxmlformats.org/officeDocument/2006/relationships/tags" Target="../tags/tag977.xml"/><Relationship Id="rId19" Type="http://schemas.openxmlformats.org/officeDocument/2006/relationships/tags" Target="../tags/tag986.xml"/><Relationship Id="rId31" Type="http://schemas.openxmlformats.org/officeDocument/2006/relationships/tags" Target="../tags/tag998.xml"/><Relationship Id="rId44" Type="http://schemas.openxmlformats.org/officeDocument/2006/relationships/tags" Target="../tags/tag1011.xml"/><Relationship Id="rId4" Type="http://schemas.openxmlformats.org/officeDocument/2006/relationships/tags" Target="../tags/tag971.xml"/><Relationship Id="rId9" Type="http://schemas.openxmlformats.org/officeDocument/2006/relationships/tags" Target="../tags/tag976.xml"/><Relationship Id="rId14" Type="http://schemas.openxmlformats.org/officeDocument/2006/relationships/tags" Target="../tags/tag981.xml"/><Relationship Id="rId22" Type="http://schemas.openxmlformats.org/officeDocument/2006/relationships/tags" Target="../tags/tag989.xml"/><Relationship Id="rId27" Type="http://schemas.openxmlformats.org/officeDocument/2006/relationships/tags" Target="../tags/tag994.xml"/><Relationship Id="rId30" Type="http://schemas.openxmlformats.org/officeDocument/2006/relationships/tags" Target="../tags/tag997.xml"/><Relationship Id="rId35" Type="http://schemas.openxmlformats.org/officeDocument/2006/relationships/tags" Target="../tags/tag1002.xml"/><Relationship Id="rId43" Type="http://schemas.openxmlformats.org/officeDocument/2006/relationships/tags" Target="../tags/tag1010.xml"/><Relationship Id="rId48" Type="http://schemas.openxmlformats.org/officeDocument/2006/relationships/slideLayout" Target="../slideLayouts/slideLayout2.xml"/><Relationship Id="rId8" Type="http://schemas.openxmlformats.org/officeDocument/2006/relationships/tags" Target="../tags/tag97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tags" Target="../tags/tag1022.xml"/><Relationship Id="rId13" Type="http://schemas.openxmlformats.org/officeDocument/2006/relationships/tags" Target="../tags/tag1027.xml"/><Relationship Id="rId18" Type="http://schemas.openxmlformats.org/officeDocument/2006/relationships/tags" Target="../tags/tag1032.xml"/><Relationship Id="rId26" Type="http://schemas.openxmlformats.org/officeDocument/2006/relationships/tags" Target="../tags/tag1040.xml"/><Relationship Id="rId39" Type="http://schemas.openxmlformats.org/officeDocument/2006/relationships/tags" Target="../tags/tag1053.xml"/><Relationship Id="rId3" Type="http://schemas.openxmlformats.org/officeDocument/2006/relationships/tags" Target="../tags/tag1017.xml"/><Relationship Id="rId21" Type="http://schemas.openxmlformats.org/officeDocument/2006/relationships/tags" Target="../tags/tag1035.xml"/><Relationship Id="rId34" Type="http://schemas.openxmlformats.org/officeDocument/2006/relationships/tags" Target="../tags/tag1048.xml"/><Relationship Id="rId42" Type="http://schemas.openxmlformats.org/officeDocument/2006/relationships/slideLayout" Target="../slideLayouts/slideLayout2.xml"/><Relationship Id="rId47" Type="http://schemas.openxmlformats.org/officeDocument/2006/relationships/image" Target="../media/image5.png"/><Relationship Id="rId7" Type="http://schemas.openxmlformats.org/officeDocument/2006/relationships/tags" Target="../tags/tag1021.xml"/><Relationship Id="rId12" Type="http://schemas.openxmlformats.org/officeDocument/2006/relationships/tags" Target="../tags/tag1026.xml"/><Relationship Id="rId17" Type="http://schemas.openxmlformats.org/officeDocument/2006/relationships/tags" Target="../tags/tag1031.xml"/><Relationship Id="rId25" Type="http://schemas.openxmlformats.org/officeDocument/2006/relationships/tags" Target="../tags/tag1039.xml"/><Relationship Id="rId33" Type="http://schemas.openxmlformats.org/officeDocument/2006/relationships/tags" Target="../tags/tag1047.xml"/><Relationship Id="rId38" Type="http://schemas.openxmlformats.org/officeDocument/2006/relationships/tags" Target="../tags/tag1052.xml"/><Relationship Id="rId46" Type="http://schemas.openxmlformats.org/officeDocument/2006/relationships/image" Target="../media/image30.png"/><Relationship Id="rId2" Type="http://schemas.openxmlformats.org/officeDocument/2006/relationships/tags" Target="../tags/tag1016.xml"/><Relationship Id="rId16" Type="http://schemas.openxmlformats.org/officeDocument/2006/relationships/tags" Target="../tags/tag1030.xml"/><Relationship Id="rId20" Type="http://schemas.openxmlformats.org/officeDocument/2006/relationships/tags" Target="../tags/tag1034.xml"/><Relationship Id="rId29" Type="http://schemas.openxmlformats.org/officeDocument/2006/relationships/tags" Target="../tags/tag1043.xml"/><Relationship Id="rId41" Type="http://schemas.openxmlformats.org/officeDocument/2006/relationships/tags" Target="../tags/tag1055.xml"/><Relationship Id="rId1" Type="http://schemas.openxmlformats.org/officeDocument/2006/relationships/tags" Target="../tags/tag1015.xml"/><Relationship Id="rId6" Type="http://schemas.openxmlformats.org/officeDocument/2006/relationships/tags" Target="../tags/tag1020.xml"/><Relationship Id="rId11" Type="http://schemas.openxmlformats.org/officeDocument/2006/relationships/tags" Target="../tags/tag1025.xml"/><Relationship Id="rId24" Type="http://schemas.openxmlformats.org/officeDocument/2006/relationships/tags" Target="../tags/tag1038.xml"/><Relationship Id="rId32" Type="http://schemas.openxmlformats.org/officeDocument/2006/relationships/tags" Target="../tags/tag1046.xml"/><Relationship Id="rId37" Type="http://schemas.openxmlformats.org/officeDocument/2006/relationships/tags" Target="../tags/tag1051.xml"/><Relationship Id="rId40" Type="http://schemas.openxmlformats.org/officeDocument/2006/relationships/tags" Target="../tags/tag1054.xml"/><Relationship Id="rId45" Type="http://schemas.openxmlformats.org/officeDocument/2006/relationships/image" Target="../media/image29.png"/><Relationship Id="rId5" Type="http://schemas.openxmlformats.org/officeDocument/2006/relationships/tags" Target="../tags/tag1019.xml"/><Relationship Id="rId15" Type="http://schemas.openxmlformats.org/officeDocument/2006/relationships/tags" Target="../tags/tag1029.xml"/><Relationship Id="rId23" Type="http://schemas.openxmlformats.org/officeDocument/2006/relationships/tags" Target="../tags/tag1037.xml"/><Relationship Id="rId28" Type="http://schemas.openxmlformats.org/officeDocument/2006/relationships/tags" Target="../tags/tag1042.xml"/><Relationship Id="rId36" Type="http://schemas.openxmlformats.org/officeDocument/2006/relationships/tags" Target="../tags/tag1050.xml"/><Relationship Id="rId10" Type="http://schemas.openxmlformats.org/officeDocument/2006/relationships/tags" Target="../tags/tag1024.xml"/><Relationship Id="rId19" Type="http://schemas.openxmlformats.org/officeDocument/2006/relationships/tags" Target="../tags/tag1033.xml"/><Relationship Id="rId31" Type="http://schemas.openxmlformats.org/officeDocument/2006/relationships/tags" Target="../tags/tag1045.xml"/><Relationship Id="rId44" Type="http://schemas.openxmlformats.org/officeDocument/2006/relationships/image" Target="../media/image28.png"/><Relationship Id="rId4" Type="http://schemas.openxmlformats.org/officeDocument/2006/relationships/tags" Target="../tags/tag1018.xml"/><Relationship Id="rId9" Type="http://schemas.openxmlformats.org/officeDocument/2006/relationships/tags" Target="../tags/tag1023.xml"/><Relationship Id="rId14" Type="http://schemas.openxmlformats.org/officeDocument/2006/relationships/tags" Target="../tags/tag1028.xml"/><Relationship Id="rId22" Type="http://schemas.openxmlformats.org/officeDocument/2006/relationships/tags" Target="../tags/tag1036.xml"/><Relationship Id="rId27" Type="http://schemas.openxmlformats.org/officeDocument/2006/relationships/tags" Target="../tags/tag1041.xml"/><Relationship Id="rId30" Type="http://schemas.openxmlformats.org/officeDocument/2006/relationships/tags" Target="../tags/tag1044.xml"/><Relationship Id="rId35" Type="http://schemas.openxmlformats.org/officeDocument/2006/relationships/tags" Target="../tags/tag1049.xml"/><Relationship Id="rId43"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8" Type="http://schemas.openxmlformats.org/officeDocument/2006/relationships/tags" Target="../tags/tag1062.xml"/><Relationship Id="rId13" Type="http://schemas.openxmlformats.org/officeDocument/2006/relationships/tags" Target="../tags/tag1067.xml"/><Relationship Id="rId18" Type="http://schemas.openxmlformats.org/officeDocument/2006/relationships/tags" Target="../tags/tag1072.xml"/><Relationship Id="rId3" Type="http://schemas.openxmlformats.org/officeDocument/2006/relationships/tags" Target="../tags/tag1057.xml"/><Relationship Id="rId21" Type="http://schemas.openxmlformats.org/officeDocument/2006/relationships/slideLayout" Target="../slideLayouts/slideLayout5.xml"/><Relationship Id="rId7" Type="http://schemas.openxmlformats.org/officeDocument/2006/relationships/tags" Target="../tags/tag1061.xml"/><Relationship Id="rId12" Type="http://schemas.openxmlformats.org/officeDocument/2006/relationships/tags" Target="../tags/tag1066.xml"/><Relationship Id="rId17" Type="http://schemas.openxmlformats.org/officeDocument/2006/relationships/tags" Target="../tags/tag1071.xml"/><Relationship Id="rId2" Type="http://schemas.openxmlformats.org/officeDocument/2006/relationships/tags" Target="../tags/tag1056.xml"/><Relationship Id="rId16" Type="http://schemas.openxmlformats.org/officeDocument/2006/relationships/tags" Target="../tags/tag1070.xml"/><Relationship Id="rId20" Type="http://schemas.openxmlformats.org/officeDocument/2006/relationships/tags" Target="../tags/tag1074.xml"/><Relationship Id="rId1" Type="http://schemas.openxmlformats.org/officeDocument/2006/relationships/vmlDrawing" Target="../drawings/vmlDrawing9.vml"/><Relationship Id="rId6" Type="http://schemas.openxmlformats.org/officeDocument/2006/relationships/tags" Target="../tags/tag1060.xml"/><Relationship Id="rId11" Type="http://schemas.openxmlformats.org/officeDocument/2006/relationships/tags" Target="../tags/tag1065.xml"/><Relationship Id="rId24" Type="http://schemas.openxmlformats.org/officeDocument/2006/relationships/chart" Target="../charts/chart3.xml"/><Relationship Id="rId5" Type="http://schemas.openxmlformats.org/officeDocument/2006/relationships/tags" Target="../tags/tag1059.xml"/><Relationship Id="rId15" Type="http://schemas.openxmlformats.org/officeDocument/2006/relationships/tags" Target="../tags/tag1069.xml"/><Relationship Id="rId23" Type="http://schemas.openxmlformats.org/officeDocument/2006/relationships/image" Target="../media/image24.emf"/><Relationship Id="rId10" Type="http://schemas.openxmlformats.org/officeDocument/2006/relationships/tags" Target="../tags/tag1064.xml"/><Relationship Id="rId19" Type="http://schemas.openxmlformats.org/officeDocument/2006/relationships/tags" Target="../tags/tag1073.xml"/><Relationship Id="rId4" Type="http://schemas.openxmlformats.org/officeDocument/2006/relationships/tags" Target="../tags/tag1058.xml"/><Relationship Id="rId9" Type="http://schemas.openxmlformats.org/officeDocument/2006/relationships/tags" Target="../tags/tag1063.xml"/><Relationship Id="rId14" Type="http://schemas.openxmlformats.org/officeDocument/2006/relationships/tags" Target="../tags/tag1068.xml"/><Relationship Id="rId22" Type="http://schemas.openxmlformats.org/officeDocument/2006/relationships/oleObject" Target="../embeddings/oleObject9.bin"/></Relationships>
</file>

<file path=ppt/slides/_rels/slide22.xml.rels><?xml version="1.0" encoding="UTF-8" standalone="yes"?>
<Relationships xmlns="http://schemas.openxmlformats.org/package/2006/relationships"><Relationship Id="rId8" Type="http://schemas.openxmlformats.org/officeDocument/2006/relationships/tags" Target="../tags/tag1082.xml"/><Relationship Id="rId13" Type="http://schemas.openxmlformats.org/officeDocument/2006/relationships/tags" Target="../tags/tag1087.xml"/><Relationship Id="rId18" Type="http://schemas.openxmlformats.org/officeDocument/2006/relationships/tags" Target="../tags/tag1092.xml"/><Relationship Id="rId26" Type="http://schemas.openxmlformats.org/officeDocument/2006/relationships/tags" Target="../tags/tag1100.xml"/><Relationship Id="rId3" Type="http://schemas.openxmlformats.org/officeDocument/2006/relationships/tags" Target="../tags/tag1077.xml"/><Relationship Id="rId21" Type="http://schemas.openxmlformats.org/officeDocument/2006/relationships/tags" Target="../tags/tag1095.xml"/><Relationship Id="rId7" Type="http://schemas.openxmlformats.org/officeDocument/2006/relationships/tags" Target="../tags/tag1081.xml"/><Relationship Id="rId12" Type="http://schemas.openxmlformats.org/officeDocument/2006/relationships/tags" Target="../tags/tag1086.xml"/><Relationship Id="rId17" Type="http://schemas.openxmlformats.org/officeDocument/2006/relationships/tags" Target="../tags/tag1091.xml"/><Relationship Id="rId25" Type="http://schemas.openxmlformats.org/officeDocument/2006/relationships/tags" Target="../tags/tag1099.xml"/><Relationship Id="rId2" Type="http://schemas.openxmlformats.org/officeDocument/2006/relationships/tags" Target="../tags/tag1076.xml"/><Relationship Id="rId16" Type="http://schemas.openxmlformats.org/officeDocument/2006/relationships/tags" Target="../tags/tag1090.xml"/><Relationship Id="rId20" Type="http://schemas.openxmlformats.org/officeDocument/2006/relationships/tags" Target="../tags/tag1094.xml"/><Relationship Id="rId29" Type="http://schemas.openxmlformats.org/officeDocument/2006/relationships/tags" Target="../tags/tag1103.xml"/><Relationship Id="rId1" Type="http://schemas.openxmlformats.org/officeDocument/2006/relationships/tags" Target="../tags/tag1075.xml"/><Relationship Id="rId6" Type="http://schemas.openxmlformats.org/officeDocument/2006/relationships/tags" Target="../tags/tag1080.xml"/><Relationship Id="rId11" Type="http://schemas.openxmlformats.org/officeDocument/2006/relationships/tags" Target="../tags/tag1085.xml"/><Relationship Id="rId24" Type="http://schemas.openxmlformats.org/officeDocument/2006/relationships/tags" Target="../tags/tag1098.xml"/><Relationship Id="rId5" Type="http://schemas.openxmlformats.org/officeDocument/2006/relationships/tags" Target="../tags/tag1079.xml"/><Relationship Id="rId15" Type="http://schemas.openxmlformats.org/officeDocument/2006/relationships/tags" Target="../tags/tag1089.xml"/><Relationship Id="rId23" Type="http://schemas.openxmlformats.org/officeDocument/2006/relationships/tags" Target="../tags/tag1097.xml"/><Relationship Id="rId28" Type="http://schemas.openxmlformats.org/officeDocument/2006/relationships/tags" Target="../tags/tag1102.xml"/><Relationship Id="rId10" Type="http://schemas.openxmlformats.org/officeDocument/2006/relationships/tags" Target="../tags/tag1084.xml"/><Relationship Id="rId19" Type="http://schemas.openxmlformats.org/officeDocument/2006/relationships/tags" Target="../tags/tag1093.xml"/><Relationship Id="rId4" Type="http://schemas.openxmlformats.org/officeDocument/2006/relationships/tags" Target="../tags/tag1078.xml"/><Relationship Id="rId9" Type="http://schemas.openxmlformats.org/officeDocument/2006/relationships/tags" Target="../tags/tag1083.xml"/><Relationship Id="rId14" Type="http://schemas.openxmlformats.org/officeDocument/2006/relationships/tags" Target="../tags/tag1088.xml"/><Relationship Id="rId22" Type="http://schemas.openxmlformats.org/officeDocument/2006/relationships/tags" Target="../tags/tag1096.xml"/><Relationship Id="rId27" Type="http://schemas.openxmlformats.org/officeDocument/2006/relationships/tags" Target="../tags/tag1101.xml"/><Relationship Id="rId30"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0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05.xml"/></Relationships>
</file>

<file path=ppt/slides/_rels/slide25.xml.rels><?xml version="1.0" encoding="UTF-8" standalone="yes"?>
<Relationships xmlns="http://schemas.openxmlformats.org/package/2006/relationships"><Relationship Id="rId8" Type="http://schemas.openxmlformats.org/officeDocument/2006/relationships/tags" Target="../tags/tag1113.xml"/><Relationship Id="rId13" Type="http://schemas.openxmlformats.org/officeDocument/2006/relationships/tags" Target="../tags/tag1118.xml"/><Relationship Id="rId18" Type="http://schemas.openxmlformats.org/officeDocument/2006/relationships/tags" Target="../tags/tag1123.xml"/><Relationship Id="rId26" Type="http://schemas.openxmlformats.org/officeDocument/2006/relationships/tags" Target="../tags/tag1131.xml"/><Relationship Id="rId3" Type="http://schemas.openxmlformats.org/officeDocument/2006/relationships/tags" Target="../tags/tag1108.xml"/><Relationship Id="rId21" Type="http://schemas.openxmlformats.org/officeDocument/2006/relationships/tags" Target="../tags/tag1126.xml"/><Relationship Id="rId7" Type="http://schemas.openxmlformats.org/officeDocument/2006/relationships/tags" Target="../tags/tag1112.xml"/><Relationship Id="rId12" Type="http://schemas.openxmlformats.org/officeDocument/2006/relationships/tags" Target="../tags/tag1117.xml"/><Relationship Id="rId17" Type="http://schemas.openxmlformats.org/officeDocument/2006/relationships/tags" Target="../tags/tag1122.xml"/><Relationship Id="rId25" Type="http://schemas.openxmlformats.org/officeDocument/2006/relationships/tags" Target="../tags/tag1130.xml"/><Relationship Id="rId2" Type="http://schemas.openxmlformats.org/officeDocument/2006/relationships/tags" Target="../tags/tag1107.xml"/><Relationship Id="rId16" Type="http://schemas.openxmlformats.org/officeDocument/2006/relationships/tags" Target="../tags/tag1121.xml"/><Relationship Id="rId20" Type="http://schemas.openxmlformats.org/officeDocument/2006/relationships/tags" Target="../tags/tag1125.xml"/><Relationship Id="rId29" Type="http://schemas.openxmlformats.org/officeDocument/2006/relationships/tags" Target="../tags/tag1134.xml"/><Relationship Id="rId1" Type="http://schemas.openxmlformats.org/officeDocument/2006/relationships/tags" Target="../tags/tag1106.xml"/><Relationship Id="rId6" Type="http://schemas.openxmlformats.org/officeDocument/2006/relationships/tags" Target="../tags/tag1111.xml"/><Relationship Id="rId11" Type="http://schemas.openxmlformats.org/officeDocument/2006/relationships/tags" Target="../tags/tag1116.xml"/><Relationship Id="rId24" Type="http://schemas.openxmlformats.org/officeDocument/2006/relationships/tags" Target="../tags/tag1129.xml"/><Relationship Id="rId32" Type="http://schemas.openxmlformats.org/officeDocument/2006/relationships/slideLayout" Target="../slideLayouts/slideLayout2.xml"/><Relationship Id="rId5" Type="http://schemas.openxmlformats.org/officeDocument/2006/relationships/tags" Target="../tags/tag1110.xml"/><Relationship Id="rId15" Type="http://schemas.openxmlformats.org/officeDocument/2006/relationships/tags" Target="../tags/tag1120.xml"/><Relationship Id="rId23" Type="http://schemas.openxmlformats.org/officeDocument/2006/relationships/tags" Target="../tags/tag1128.xml"/><Relationship Id="rId28" Type="http://schemas.openxmlformats.org/officeDocument/2006/relationships/tags" Target="../tags/tag1133.xml"/><Relationship Id="rId10" Type="http://schemas.openxmlformats.org/officeDocument/2006/relationships/tags" Target="../tags/tag1115.xml"/><Relationship Id="rId19" Type="http://schemas.openxmlformats.org/officeDocument/2006/relationships/tags" Target="../tags/tag1124.xml"/><Relationship Id="rId31" Type="http://schemas.openxmlformats.org/officeDocument/2006/relationships/tags" Target="../tags/tag1136.xml"/><Relationship Id="rId4" Type="http://schemas.openxmlformats.org/officeDocument/2006/relationships/tags" Target="../tags/tag1109.xml"/><Relationship Id="rId9" Type="http://schemas.openxmlformats.org/officeDocument/2006/relationships/tags" Target="../tags/tag1114.xml"/><Relationship Id="rId14" Type="http://schemas.openxmlformats.org/officeDocument/2006/relationships/tags" Target="../tags/tag1119.xml"/><Relationship Id="rId22" Type="http://schemas.openxmlformats.org/officeDocument/2006/relationships/tags" Target="../tags/tag1127.xml"/><Relationship Id="rId27" Type="http://schemas.openxmlformats.org/officeDocument/2006/relationships/tags" Target="../tags/tag1132.xml"/><Relationship Id="rId30" Type="http://schemas.openxmlformats.org/officeDocument/2006/relationships/tags" Target="../tags/tag1135.xml"/></Relationships>
</file>

<file path=ppt/slides/_rels/slide26.xml.rels><?xml version="1.0" encoding="UTF-8" standalone="yes"?>
<Relationships xmlns="http://schemas.openxmlformats.org/package/2006/relationships"><Relationship Id="rId8" Type="http://schemas.openxmlformats.org/officeDocument/2006/relationships/tags" Target="../tags/tag1144.xml"/><Relationship Id="rId13" Type="http://schemas.openxmlformats.org/officeDocument/2006/relationships/tags" Target="../tags/tag1149.xml"/><Relationship Id="rId3" Type="http://schemas.openxmlformats.org/officeDocument/2006/relationships/tags" Target="../tags/tag1139.xml"/><Relationship Id="rId7" Type="http://schemas.openxmlformats.org/officeDocument/2006/relationships/tags" Target="../tags/tag1143.xml"/><Relationship Id="rId12" Type="http://schemas.openxmlformats.org/officeDocument/2006/relationships/tags" Target="../tags/tag1148.xml"/><Relationship Id="rId2" Type="http://schemas.openxmlformats.org/officeDocument/2006/relationships/tags" Target="../tags/tag1138.xml"/><Relationship Id="rId1" Type="http://schemas.openxmlformats.org/officeDocument/2006/relationships/tags" Target="../tags/tag1137.xml"/><Relationship Id="rId6" Type="http://schemas.openxmlformats.org/officeDocument/2006/relationships/tags" Target="../tags/tag1142.xml"/><Relationship Id="rId11" Type="http://schemas.openxmlformats.org/officeDocument/2006/relationships/tags" Target="../tags/tag1147.xml"/><Relationship Id="rId5" Type="http://schemas.openxmlformats.org/officeDocument/2006/relationships/tags" Target="../tags/tag1141.xml"/><Relationship Id="rId10" Type="http://schemas.openxmlformats.org/officeDocument/2006/relationships/tags" Target="../tags/tag1146.xml"/><Relationship Id="rId4" Type="http://schemas.openxmlformats.org/officeDocument/2006/relationships/tags" Target="../tags/tag1140.xml"/><Relationship Id="rId9" Type="http://schemas.openxmlformats.org/officeDocument/2006/relationships/tags" Target="../tags/tag1145.xml"/><Relationship Id="rId1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tags" Target="../tags/tag1151.xml"/><Relationship Id="rId7" Type="http://schemas.openxmlformats.org/officeDocument/2006/relationships/oleObject" Target="../embeddings/oleObject10.bin"/><Relationship Id="rId2" Type="http://schemas.openxmlformats.org/officeDocument/2006/relationships/tags" Target="../tags/tag1150.xml"/><Relationship Id="rId1" Type="http://schemas.openxmlformats.org/officeDocument/2006/relationships/vmlDrawing" Target="../drawings/vmlDrawing10.v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15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8" Type="http://schemas.openxmlformats.org/officeDocument/2006/relationships/tags" Target="../tags/tag1159.xml"/><Relationship Id="rId13" Type="http://schemas.openxmlformats.org/officeDocument/2006/relationships/slideLayout" Target="../slideLayouts/slideLayout4.xml"/><Relationship Id="rId18" Type="http://schemas.openxmlformats.org/officeDocument/2006/relationships/image" Target="../media/image32.png"/><Relationship Id="rId3" Type="http://schemas.openxmlformats.org/officeDocument/2006/relationships/tags" Target="../tags/tag1154.xml"/><Relationship Id="rId7" Type="http://schemas.openxmlformats.org/officeDocument/2006/relationships/tags" Target="../tags/tag1158.xml"/><Relationship Id="rId12" Type="http://schemas.openxmlformats.org/officeDocument/2006/relationships/tags" Target="../tags/tag1163.xml"/><Relationship Id="rId17" Type="http://schemas.openxmlformats.org/officeDocument/2006/relationships/image" Target="../media/image31.png"/><Relationship Id="rId2" Type="http://schemas.openxmlformats.org/officeDocument/2006/relationships/tags" Target="../tags/tag1153.xml"/><Relationship Id="rId16" Type="http://schemas.openxmlformats.org/officeDocument/2006/relationships/image" Target="../media/image24.emf"/><Relationship Id="rId20" Type="http://schemas.openxmlformats.org/officeDocument/2006/relationships/image" Target="../media/image33.png"/><Relationship Id="rId1" Type="http://schemas.openxmlformats.org/officeDocument/2006/relationships/vmlDrawing" Target="../drawings/vmlDrawing11.vml"/><Relationship Id="rId6" Type="http://schemas.openxmlformats.org/officeDocument/2006/relationships/tags" Target="../tags/tag1157.xml"/><Relationship Id="rId11" Type="http://schemas.openxmlformats.org/officeDocument/2006/relationships/tags" Target="../tags/tag1162.xml"/><Relationship Id="rId5" Type="http://schemas.openxmlformats.org/officeDocument/2006/relationships/tags" Target="../tags/tag1156.xml"/><Relationship Id="rId15" Type="http://schemas.openxmlformats.org/officeDocument/2006/relationships/oleObject" Target="../embeddings/oleObject11.bin"/><Relationship Id="rId10" Type="http://schemas.openxmlformats.org/officeDocument/2006/relationships/tags" Target="../tags/tag1161.xml"/><Relationship Id="rId19" Type="http://schemas.openxmlformats.org/officeDocument/2006/relationships/image" Target="../media/image5.png"/><Relationship Id="rId4" Type="http://schemas.openxmlformats.org/officeDocument/2006/relationships/tags" Target="../tags/tag1155.xml"/><Relationship Id="rId9" Type="http://schemas.openxmlformats.org/officeDocument/2006/relationships/tags" Target="../tags/tag1160.xml"/><Relationship Id="rId14" Type="http://schemas.openxmlformats.org/officeDocument/2006/relationships/notesSlide" Target="../notesSlides/notesSlide8.xml"/></Relationships>
</file>

<file path=ppt/slides/_rels/slide31.xml.rels><?xml version="1.0" encoding="UTF-8" standalone="yes"?>
<Relationships xmlns="http://schemas.openxmlformats.org/package/2006/relationships"><Relationship Id="rId8" Type="http://schemas.openxmlformats.org/officeDocument/2006/relationships/tags" Target="../tags/tag1170.xml"/><Relationship Id="rId13" Type="http://schemas.openxmlformats.org/officeDocument/2006/relationships/tags" Target="../tags/tag1175.xml"/><Relationship Id="rId18" Type="http://schemas.openxmlformats.org/officeDocument/2006/relationships/tags" Target="../tags/tag1180.xml"/><Relationship Id="rId26" Type="http://schemas.openxmlformats.org/officeDocument/2006/relationships/tags" Target="../tags/tag1188.xml"/><Relationship Id="rId3" Type="http://schemas.openxmlformats.org/officeDocument/2006/relationships/tags" Target="../tags/tag1165.xml"/><Relationship Id="rId21" Type="http://schemas.openxmlformats.org/officeDocument/2006/relationships/tags" Target="../tags/tag1183.xml"/><Relationship Id="rId7" Type="http://schemas.openxmlformats.org/officeDocument/2006/relationships/tags" Target="../tags/tag1169.xml"/><Relationship Id="rId12" Type="http://schemas.openxmlformats.org/officeDocument/2006/relationships/tags" Target="../tags/tag1174.xml"/><Relationship Id="rId17" Type="http://schemas.openxmlformats.org/officeDocument/2006/relationships/tags" Target="../tags/tag1179.xml"/><Relationship Id="rId25" Type="http://schemas.openxmlformats.org/officeDocument/2006/relationships/tags" Target="../tags/tag1187.xml"/><Relationship Id="rId2" Type="http://schemas.openxmlformats.org/officeDocument/2006/relationships/tags" Target="../tags/tag1164.xml"/><Relationship Id="rId16" Type="http://schemas.openxmlformats.org/officeDocument/2006/relationships/tags" Target="../tags/tag1178.xml"/><Relationship Id="rId20" Type="http://schemas.openxmlformats.org/officeDocument/2006/relationships/tags" Target="../tags/tag1182.xml"/><Relationship Id="rId29" Type="http://schemas.openxmlformats.org/officeDocument/2006/relationships/tags" Target="../tags/tag1191.xml"/><Relationship Id="rId1" Type="http://schemas.openxmlformats.org/officeDocument/2006/relationships/vmlDrawing" Target="../drawings/vmlDrawing12.vml"/><Relationship Id="rId6" Type="http://schemas.openxmlformats.org/officeDocument/2006/relationships/tags" Target="../tags/tag1168.xml"/><Relationship Id="rId11" Type="http://schemas.openxmlformats.org/officeDocument/2006/relationships/tags" Target="../tags/tag1173.xml"/><Relationship Id="rId24" Type="http://schemas.openxmlformats.org/officeDocument/2006/relationships/tags" Target="../tags/tag1186.xml"/><Relationship Id="rId32" Type="http://schemas.openxmlformats.org/officeDocument/2006/relationships/image" Target="../media/image24.emf"/><Relationship Id="rId5" Type="http://schemas.openxmlformats.org/officeDocument/2006/relationships/tags" Target="../tags/tag1167.xml"/><Relationship Id="rId15" Type="http://schemas.openxmlformats.org/officeDocument/2006/relationships/tags" Target="../tags/tag1177.xml"/><Relationship Id="rId23" Type="http://schemas.openxmlformats.org/officeDocument/2006/relationships/tags" Target="../tags/tag1185.xml"/><Relationship Id="rId28" Type="http://schemas.openxmlformats.org/officeDocument/2006/relationships/tags" Target="../tags/tag1190.xml"/><Relationship Id="rId10" Type="http://schemas.openxmlformats.org/officeDocument/2006/relationships/tags" Target="../tags/tag1172.xml"/><Relationship Id="rId19" Type="http://schemas.openxmlformats.org/officeDocument/2006/relationships/tags" Target="../tags/tag1181.xml"/><Relationship Id="rId31" Type="http://schemas.openxmlformats.org/officeDocument/2006/relationships/oleObject" Target="../embeddings/oleObject12.bin"/><Relationship Id="rId4" Type="http://schemas.openxmlformats.org/officeDocument/2006/relationships/tags" Target="../tags/tag1166.xml"/><Relationship Id="rId9" Type="http://schemas.openxmlformats.org/officeDocument/2006/relationships/tags" Target="../tags/tag1171.xml"/><Relationship Id="rId14" Type="http://schemas.openxmlformats.org/officeDocument/2006/relationships/tags" Target="../tags/tag1176.xml"/><Relationship Id="rId22" Type="http://schemas.openxmlformats.org/officeDocument/2006/relationships/tags" Target="../tags/tag1184.xml"/><Relationship Id="rId27" Type="http://schemas.openxmlformats.org/officeDocument/2006/relationships/tags" Target="../tags/tag1189.xml"/><Relationship Id="rId30"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8" Type="http://schemas.openxmlformats.org/officeDocument/2006/relationships/tags" Target="../tags/tag1198.xml"/><Relationship Id="rId13" Type="http://schemas.openxmlformats.org/officeDocument/2006/relationships/tags" Target="../tags/tag1203.xml"/><Relationship Id="rId18" Type="http://schemas.openxmlformats.org/officeDocument/2006/relationships/tags" Target="../tags/tag1208.xml"/><Relationship Id="rId26" Type="http://schemas.openxmlformats.org/officeDocument/2006/relationships/tags" Target="../tags/tag1216.xml"/><Relationship Id="rId3" Type="http://schemas.openxmlformats.org/officeDocument/2006/relationships/tags" Target="../tags/tag1193.xml"/><Relationship Id="rId21" Type="http://schemas.openxmlformats.org/officeDocument/2006/relationships/tags" Target="../tags/tag1211.xml"/><Relationship Id="rId7" Type="http://schemas.openxmlformats.org/officeDocument/2006/relationships/tags" Target="../tags/tag1197.xml"/><Relationship Id="rId12" Type="http://schemas.openxmlformats.org/officeDocument/2006/relationships/tags" Target="../tags/tag1202.xml"/><Relationship Id="rId17" Type="http://schemas.openxmlformats.org/officeDocument/2006/relationships/tags" Target="../tags/tag1207.xml"/><Relationship Id="rId25" Type="http://schemas.openxmlformats.org/officeDocument/2006/relationships/tags" Target="../tags/tag1215.xml"/><Relationship Id="rId33" Type="http://schemas.openxmlformats.org/officeDocument/2006/relationships/chart" Target="../charts/chart4.xml"/><Relationship Id="rId2" Type="http://schemas.openxmlformats.org/officeDocument/2006/relationships/tags" Target="../tags/tag1192.xml"/><Relationship Id="rId16" Type="http://schemas.openxmlformats.org/officeDocument/2006/relationships/tags" Target="../tags/tag1206.xml"/><Relationship Id="rId20" Type="http://schemas.openxmlformats.org/officeDocument/2006/relationships/tags" Target="../tags/tag1210.xml"/><Relationship Id="rId29" Type="http://schemas.openxmlformats.org/officeDocument/2006/relationships/tags" Target="../tags/tag1219.xml"/><Relationship Id="rId1" Type="http://schemas.openxmlformats.org/officeDocument/2006/relationships/vmlDrawing" Target="../drawings/vmlDrawing13.vml"/><Relationship Id="rId6" Type="http://schemas.openxmlformats.org/officeDocument/2006/relationships/tags" Target="../tags/tag1196.xml"/><Relationship Id="rId11" Type="http://schemas.openxmlformats.org/officeDocument/2006/relationships/tags" Target="../tags/tag1201.xml"/><Relationship Id="rId24" Type="http://schemas.openxmlformats.org/officeDocument/2006/relationships/tags" Target="../tags/tag1214.xml"/><Relationship Id="rId32" Type="http://schemas.openxmlformats.org/officeDocument/2006/relationships/image" Target="../media/image24.emf"/><Relationship Id="rId5" Type="http://schemas.openxmlformats.org/officeDocument/2006/relationships/tags" Target="../tags/tag1195.xml"/><Relationship Id="rId15" Type="http://schemas.openxmlformats.org/officeDocument/2006/relationships/tags" Target="../tags/tag1205.xml"/><Relationship Id="rId23" Type="http://schemas.openxmlformats.org/officeDocument/2006/relationships/tags" Target="../tags/tag1213.xml"/><Relationship Id="rId28" Type="http://schemas.openxmlformats.org/officeDocument/2006/relationships/tags" Target="../tags/tag1218.xml"/><Relationship Id="rId10" Type="http://schemas.openxmlformats.org/officeDocument/2006/relationships/tags" Target="../tags/tag1200.xml"/><Relationship Id="rId19" Type="http://schemas.openxmlformats.org/officeDocument/2006/relationships/tags" Target="../tags/tag1209.xml"/><Relationship Id="rId31" Type="http://schemas.openxmlformats.org/officeDocument/2006/relationships/oleObject" Target="../embeddings/oleObject13.bin"/><Relationship Id="rId4" Type="http://schemas.openxmlformats.org/officeDocument/2006/relationships/tags" Target="../tags/tag1194.xml"/><Relationship Id="rId9" Type="http://schemas.openxmlformats.org/officeDocument/2006/relationships/tags" Target="../tags/tag1199.xml"/><Relationship Id="rId14" Type="http://schemas.openxmlformats.org/officeDocument/2006/relationships/tags" Target="../tags/tag1204.xml"/><Relationship Id="rId22" Type="http://schemas.openxmlformats.org/officeDocument/2006/relationships/tags" Target="../tags/tag1212.xml"/><Relationship Id="rId27" Type="http://schemas.openxmlformats.org/officeDocument/2006/relationships/tags" Target="../tags/tag1217.xml"/><Relationship Id="rId30"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8" Type="http://schemas.openxmlformats.org/officeDocument/2006/relationships/tags" Target="../tags/tag1227.xml"/><Relationship Id="rId3" Type="http://schemas.openxmlformats.org/officeDocument/2006/relationships/tags" Target="../tags/tag1222.xml"/><Relationship Id="rId7" Type="http://schemas.openxmlformats.org/officeDocument/2006/relationships/tags" Target="../tags/tag1226.xml"/><Relationship Id="rId2" Type="http://schemas.openxmlformats.org/officeDocument/2006/relationships/tags" Target="../tags/tag1221.xml"/><Relationship Id="rId1" Type="http://schemas.openxmlformats.org/officeDocument/2006/relationships/tags" Target="../tags/tag1220.xml"/><Relationship Id="rId6" Type="http://schemas.openxmlformats.org/officeDocument/2006/relationships/tags" Target="../tags/tag1225.xml"/><Relationship Id="rId5" Type="http://schemas.openxmlformats.org/officeDocument/2006/relationships/tags" Target="../tags/tag1224.xml"/><Relationship Id="rId10" Type="http://schemas.openxmlformats.org/officeDocument/2006/relationships/slideLayout" Target="../slideLayouts/slideLayout4.xml"/><Relationship Id="rId4" Type="http://schemas.openxmlformats.org/officeDocument/2006/relationships/tags" Target="../tags/tag1223.xml"/><Relationship Id="rId9" Type="http://schemas.openxmlformats.org/officeDocument/2006/relationships/tags" Target="../tags/tag1228.xml"/></Relationships>
</file>

<file path=ppt/slides/_rels/slide34.xml.rels><?xml version="1.0" encoding="UTF-8" standalone="yes"?>
<Relationships xmlns="http://schemas.openxmlformats.org/package/2006/relationships"><Relationship Id="rId8" Type="http://schemas.openxmlformats.org/officeDocument/2006/relationships/tags" Target="../tags/tag1236.xml"/><Relationship Id="rId13" Type="http://schemas.openxmlformats.org/officeDocument/2006/relationships/tags" Target="../tags/tag1241.xml"/><Relationship Id="rId18" Type="http://schemas.openxmlformats.org/officeDocument/2006/relationships/tags" Target="../tags/tag1246.xml"/><Relationship Id="rId3" Type="http://schemas.openxmlformats.org/officeDocument/2006/relationships/tags" Target="../tags/tag1231.xml"/><Relationship Id="rId21" Type="http://schemas.openxmlformats.org/officeDocument/2006/relationships/tags" Target="../tags/tag1249.xml"/><Relationship Id="rId7" Type="http://schemas.openxmlformats.org/officeDocument/2006/relationships/tags" Target="../tags/tag1235.xml"/><Relationship Id="rId12" Type="http://schemas.openxmlformats.org/officeDocument/2006/relationships/tags" Target="../tags/tag1240.xml"/><Relationship Id="rId17" Type="http://schemas.openxmlformats.org/officeDocument/2006/relationships/tags" Target="../tags/tag1245.xml"/><Relationship Id="rId2" Type="http://schemas.openxmlformats.org/officeDocument/2006/relationships/tags" Target="../tags/tag1230.xml"/><Relationship Id="rId16" Type="http://schemas.openxmlformats.org/officeDocument/2006/relationships/tags" Target="../tags/tag1244.xml"/><Relationship Id="rId20" Type="http://schemas.openxmlformats.org/officeDocument/2006/relationships/tags" Target="../tags/tag1248.xml"/><Relationship Id="rId1" Type="http://schemas.openxmlformats.org/officeDocument/2006/relationships/tags" Target="../tags/tag1229.xml"/><Relationship Id="rId6" Type="http://schemas.openxmlformats.org/officeDocument/2006/relationships/tags" Target="../tags/tag1234.xml"/><Relationship Id="rId11" Type="http://schemas.openxmlformats.org/officeDocument/2006/relationships/tags" Target="../tags/tag1239.xml"/><Relationship Id="rId5" Type="http://schemas.openxmlformats.org/officeDocument/2006/relationships/tags" Target="../tags/tag1233.xml"/><Relationship Id="rId15" Type="http://schemas.openxmlformats.org/officeDocument/2006/relationships/tags" Target="../tags/tag1243.xml"/><Relationship Id="rId10" Type="http://schemas.openxmlformats.org/officeDocument/2006/relationships/tags" Target="../tags/tag1238.xml"/><Relationship Id="rId19" Type="http://schemas.openxmlformats.org/officeDocument/2006/relationships/tags" Target="../tags/tag1247.xml"/><Relationship Id="rId4" Type="http://schemas.openxmlformats.org/officeDocument/2006/relationships/tags" Target="../tags/tag1232.xml"/><Relationship Id="rId9" Type="http://schemas.openxmlformats.org/officeDocument/2006/relationships/tags" Target="../tags/tag1237.xml"/><Relationship Id="rId14" Type="http://schemas.openxmlformats.org/officeDocument/2006/relationships/tags" Target="../tags/tag1242.xml"/><Relationship Id="rId2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tags" Target="../tags/tag1256.xml"/><Relationship Id="rId13" Type="http://schemas.openxmlformats.org/officeDocument/2006/relationships/slideLayout" Target="../slideLayouts/slideLayout4.xml"/><Relationship Id="rId18" Type="http://schemas.openxmlformats.org/officeDocument/2006/relationships/image" Target="../media/image31.png"/><Relationship Id="rId3" Type="http://schemas.openxmlformats.org/officeDocument/2006/relationships/tags" Target="../tags/tag1251.xml"/><Relationship Id="rId7" Type="http://schemas.openxmlformats.org/officeDocument/2006/relationships/tags" Target="../tags/tag1255.xml"/><Relationship Id="rId12" Type="http://schemas.openxmlformats.org/officeDocument/2006/relationships/tags" Target="../tags/tag1260.xml"/><Relationship Id="rId17" Type="http://schemas.openxmlformats.org/officeDocument/2006/relationships/image" Target="../media/image28.png"/><Relationship Id="rId2" Type="http://schemas.openxmlformats.org/officeDocument/2006/relationships/tags" Target="../tags/tag1250.xml"/><Relationship Id="rId16" Type="http://schemas.openxmlformats.org/officeDocument/2006/relationships/image" Target="../media/image24.emf"/><Relationship Id="rId20" Type="http://schemas.openxmlformats.org/officeDocument/2006/relationships/image" Target="../media/image5.png"/><Relationship Id="rId1" Type="http://schemas.openxmlformats.org/officeDocument/2006/relationships/vmlDrawing" Target="../drawings/vmlDrawing14.vml"/><Relationship Id="rId6" Type="http://schemas.openxmlformats.org/officeDocument/2006/relationships/tags" Target="../tags/tag1254.xml"/><Relationship Id="rId11" Type="http://schemas.openxmlformats.org/officeDocument/2006/relationships/tags" Target="../tags/tag1259.xml"/><Relationship Id="rId5" Type="http://schemas.openxmlformats.org/officeDocument/2006/relationships/tags" Target="../tags/tag1253.xml"/><Relationship Id="rId15" Type="http://schemas.openxmlformats.org/officeDocument/2006/relationships/oleObject" Target="../embeddings/oleObject14.bin"/><Relationship Id="rId10" Type="http://schemas.openxmlformats.org/officeDocument/2006/relationships/tags" Target="../tags/tag1258.xml"/><Relationship Id="rId19" Type="http://schemas.openxmlformats.org/officeDocument/2006/relationships/image" Target="../media/image32.png"/><Relationship Id="rId4" Type="http://schemas.openxmlformats.org/officeDocument/2006/relationships/tags" Target="../tags/tag1252.xml"/><Relationship Id="rId9" Type="http://schemas.openxmlformats.org/officeDocument/2006/relationships/tags" Target="../tags/tag1257.xml"/><Relationship Id="rId14" Type="http://schemas.openxmlformats.org/officeDocument/2006/relationships/notesSlide" Target="../notesSlides/notesSlide9.xml"/></Relationships>
</file>

<file path=ppt/slides/_rels/slide37.xml.rels><?xml version="1.0" encoding="UTF-8" standalone="yes"?>
<Relationships xmlns="http://schemas.openxmlformats.org/package/2006/relationships"><Relationship Id="rId8" Type="http://schemas.openxmlformats.org/officeDocument/2006/relationships/tags" Target="../tags/tag1267.xml"/><Relationship Id="rId13" Type="http://schemas.openxmlformats.org/officeDocument/2006/relationships/tags" Target="../tags/tag1272.xml"/><Relationship Id="rId18" Type="http://schemas.openxmlformats.org/officeDocument/2006/relationships/tags" Target="../tags/tag1277.xml"/><Relationship Id="rId26" Type="http://schemas.openxmlformats.org/officeDocument/2006/relationships/tags" Target="../tags/tag1285.xml"/><Relationship Id="rId3" Type="http://schemas.openxmlformats.org/officeDocument/2006/relationships/tags" Target="../tags/tag1262.xml"/><Relationship Id="rId21" Type="http://schemas.openxmlformats.org/officeDocument/2006/relationships/tags" Target="../tags/tag1280.xml"/><Relationship Id="rId7" Type="http://schemas.openxmlformats.org/officeDocument/2006/relationships/tags" Target="../tags/tag1266.xml"/><Relationship Id="rId12" Type="http://schemas.openxmlformats.org/officeDocument/2006/relationships/tags" Target="../tags/tag1271.xml"/><Relationship Id="rId17" Type="http://schemas.openxmlformats.org/officeDocument/2006/relationships/tags" Target="../tags/tag1276.xml"/><Relationship Id="rId25" Type="http://schemas.openxmlformats.org/officeDocument/2006/relationships/tags" Target="../tags/tag1284.xml"/><Relationship Id="rId2" Type="http://schemas.openxmlformats.org/officeDocument/2006/relationships/tags" Target="../tags/tag1261.xml"/><Relationship Id="rId16" Type="http://schemas.openxmlformats.org/officeDocument/2006/relationships/tags" Target="../tags/tag1275.xml"/><Relationship Id="rId20" Type="http://schemas.openxmlformats.org/officeDocument/2006/relationships/tags" Target="../tags/tag1279.xml"/><Relationship Id="rId29" Type="http://schemas.openxmlformats.org/officeDocument/2006/relationships/oleObject" Target="../embeddings/oleObject15.bin"/><Relationship Id="rId1" Type="http://schemas.openxmlformats.org/officeDocument/2006/relationships/vmlDrawing" Target="../drawings/vmlDrawing15.vml"/><Relationship Id="rId6" Type="http://schemas.openxmlformats.org/officeDocument/2006/relationships/tags" Target="../tags/tag1265.xml"/><Relationship Id="rId11" Type="http://schemas.openxmlformats.org/officeDocument/2006/relationships/tags" Target="../tags/tag1270.xml"/><Relationship Id="rId24" Type="http://schemas.openxmlformats.org/officeDocument/2006/relationships/tags" Target="../tags/tag1283.xml"/><Relationship Id="rId5" Type="http://schemas.openxmlformats.org/officeDocument/2006/relationships/tags" Target="../tags/tag1264.xml"/><Relationship Id="rId15" Type="http://schemas.openxmlformats.org/officeDocument/2006/relationships/tags" Target="../tags/tag1274.xml"/><Relationship Id="rId23" Type="http://schemas.openxmlformats.org/officeDocument/2006/relationships/tags" Target="../tags/tag1282.xml"/><Relationship Id="rId28" Type="http://schemas.openxmlformats.org/officeDocument/2006/relationships/slideLayout" Target="../slideLayouts/slideLayout5.xml"/><Relationship Id="rId10" Type="http://schemas.openxmlformats.org/officeDocument/2006/relationships/tags" Target="../tags/tag1269.xml"/><Relationship Id="rId19" Type="http://schemas.openxmlformats.org/officeDocument/2006/relationships/tags" Target="../tags/tag1278.xml"/><Relationship Id="rId4" Type="http://schemas.openxmlformats.org/officeDocument/2006/relationships/tags" Target="../tags/tag1263.xml"/><Relationship Id="rId9" Type="http://schemas.openxmlformats.org/officeDocument/2006/relationships/tags" Target="../tags/tag1268.xml"/><Relationship Id="rId14" Type="http://schemas.openxmlformats.org/officeDocument/2006/relationships/tags" Target="../tags/tag1273.xml"/><Relationship Id="rId22" Type="http://schemas.openxmlformats.org/officeDocument/2006/relationships/tags" Target="../tags/tag1281.xml"/><Relationship Id="rId27" Type="http://schemas.openxmlformats.org/officeDocument/2006/relationships/tags" Target="../tags/tag1286.xml"/><Relationship Id="rId30" Type="http://schemas.openxmlformats.org/officeDocument/2006/relationships/image" Target="../media/image24.emf"/></Relationships>
</file>

<file path=ppt/slides/_rels/slide38.xml.rels><?xml version="1.0" encoding="UTF-8" standalone="yes"?>
<Relationships xmlns="http://schemas.openxmlformats.org/package/2006/relationships"><Relationship Id="rId8" Type="http://schemas.openxmlformats.org/officeDocument/2006/relationships/tags" Target="../tags/tag1293.xml"/><Relationship Id="rId13" Type="http://schemas.openxmlformats.org/officeDocument/2006/relationships/tags" Target="../tags/tag1298.xml"/><Relationship Id="rId18" Type="http://schemas.openxmlformats.org/officeDocument/2006/relationships/tags" Target="../tags/tag1303.xml"/><Relationship Id="rId26" Type="http://schemas.openxmlformats.org/officeDocument/2006/relationships/tags" Target="../tags/tag1311.xml"/><Relationship Id="rId3" Type="http://schemas.openxmlformats.org/officeDocument/2006/relationships/tags" Target="../tags/tag1288.xml"/><Relationship Id="rId21" Type="http://schemas.openxmlformats.org/officeDocument/2006/relationships/tags" Target="../tags/tag1306.xml"/><Relationship Id="rId34" Type="http://schemas.openxmlformats.org/officeDocument/2006/relationships/slideLayout" Target="../slideLayouts/slideLayout5.xml"/><Relationship Id="rId7" Type="http://schemas.openxmlformats.org/officeDocument/2006/relationships/tags" Target="../tags/tag1292.xml"/><Relationship Id="rId12" Type="http://schemas.openxmlformats.org/officeDocument/2006/relationships/tags" Target="../tags/tag1297.xml"/><Relationship Id="rId17" Type="http://schemas.openxmlformats.org/officeDocument/2006/relationships/tags" Target="../tags/tag1302.xml"/><Relationship Id="rId25" Type="http://schemas.openxmlformats.org/officeDocument/2006/relationships/tags" Target="../tags/tag1310.xml"/><Relationship Id="rId33" Type="http://schemas.openxmlformats.org/officeDocument/2006/relationships/tags" Target="../tags/tag1318.xml"/><Relationship Id="rId2" Type="http://schemas.openxmlformats.org/officeDocument/2006/relationships/tags" Target="../tags/tag1287.xml"/><Relationship Id="rId16" Type="http://schemas.openxmlformats.org/officeDocument/2006/relationships/tags" Target="../tags/tag1301.xml"/><Relationship Id="rId20" Type="http://schemas.openxmlformats.org/officeDocument/2006/relationships/tags" Target="../tags/tag1305.xml"/><Relationship Id="rId29" Type="http://schemas.openxmlformats.org/officeDocument/2006/relationships/tags" Target="../tags/tag1314.xml"/><Relationship Id="rId1" Type="http://schemas.openxmlformats.org/officeDocument/2006/relationships/vmlDrawing" Target="../drawings/vmlDrawing16.vml"/><Relationship Id="rId6" Type="http://schemas.openxmlformats.org/officeDocument/2006/relationships/tags" Target="../tags/tag1291.xml"/><Relationship Id="rId11" Type="http://schemas.openxmlformats.org/officeDocument/2006/relationships/tags" Target="../tags/tag1296.xml"/><Relationship Id="rId24" Type="http://schemas.openxmlformats.org/officeDocument/2006/relationships/tags" Target="../tags/tag1309.xml"/><Relationship Id="rId32" Type="http://schemas.openxmlformats.org/officeDocument/2006/relationships/tags" Target="../tags/tag1317.xml"/><Relationship Id="rId37" Type="http://schemas.openxmlformats.org/officeDocument/2006/relationships/chart" Target="../charts/chart5.xml"/><Relationship Id="rId5" Type="http://schemas.openxmlformats.org/officeDocument/2006/relationships/tags" Target="../tags/tag1290.xml"/><Relationship Id="rId15" Type="http://schemas.openxmlformats.org/officeDocument/2006/relationships/tags" Target="../tags/tag1300.xml"/><Relationship Id="rId23" Type="http://schemas.openxmlformats.org/officeDocument/2006/relationships/tags" Target="../tags/tag1308.xml"/><Relationship Id="rId28" Type="http://schemas.openxmlformats.org/officeDocument/2006/relationships/tags" Target="../tags/tag1313.xml"/><Relationship Id="rId36" Type="http://schemas.openxmlformats.org/officeDocument/2006/relationships/image" Target="../media/image24.emf"/><Relationship Id="rId10" Type="http://schemas.openxmlformats.org/officeDocument/2006/relationships/tags" Target="../tags/tag1295.xml"/><Relationship Id="rId19" Type="http://schemas.openxmlformats.org/officeDocument/2006/relationships/tags" Target="../tags/tag1304.xml"/><Relationship Id="rId31" Type="http://schemas.openxmlformats.org/officeDocument/2006/relationships/tags" Target="../tags/tag1316.xml"/><Relationship Id="rId4" Type="http://schemas.openxmlformats.org/officeDocument/2006/relationships/tags" Target="../tags/tag1289.xml"/><Relationship Id="rId9" Type="http://schemas.openxmlformats.org/officeDocument/2006/relationships/tags" Target="../tags/tag1294.xml"/><Relationship Id="rId14" Type="http://schemas.openxmlformats.org/officeDocument/2006/relationships/tags" Target="../tags/tag1299.xml"/><Relationship Id="rId22" Type="http://schemas.openxmlformats.org/officeDocument/2006/relationships/tags" Target="../tags/tag1307.xml"/><Relationship Id="rId27" Type="http://schemas.openxmlformats.org/officeDocument/2006/relationships/tags" Target="../tags/tag1312.xml"/><Relationship Id="rId30" Type="http://schemas.openxmlformats.org/officeDocument/2006/relationships/tags" Target="../tags/tag1315.xml"/><Relationship Id="rId35" Type="http://schemas.openxmlformats.org/officeDocument/2006/relationships/oleObject" Target="../embeddings/oleObject16.bin"/></Relationships>
</file>

<file path=ppt/slides/_rels/slide39.xml.rels><?xml version="1.0" encoding="UTF-8" standalone="yes"?>
<Relationships xmlns="http://schemas.openxmlformats.org/package/2006/relationships"><Relationship Id="rId8" Type="http://schemas.openxmlformats.org/officeDocument/2006/relationships/tags" Target="../tags/tag1326.xml"/><Relationship Id="rId3" Type="http://schemas.openxmlformats.org/officeDocument/2006/relationships/tags" Target="../tags/tag1321.xml"/><Relationship Id="rId7" Type="http://schemas.openxmlformats.org/officeDocument/2006/relationships/tags" Target="../tags/tag1325.xml"/><Relationship Id="rId2" Type="http://schemas.openxmlformats.org/officeDocument/2006/relationships/tags" Target="../tags/tag1320.xml"/><Relationship Id="rId1" Type="http://schemas.openxmlformats.org/officeDocument/2006/relationships/tags" Target="../tags/tag1319.xml"/><Relationship Id="rId6" Type="http://schemas.openxmlformats.org/officeDocument/2006/relationships/tags" Target="../tags/tag1324.xml"/><Relationship Id="rId5" Type="http://schemas.openxmlformats.org/officeDocument/2006/relationships/tags" Target="../tags/tag1323.xml"/><Relationship Id="rId10" Type="http://schemas.openxmlformats.org/officeDocument/2006/relationships/slideLayout" Target="../slideLayouts/slideLayout4.xml"/><Relationship Id="rId4" Type="http://schemas.openxmlformats.org/officeDocument/2006/relationships/tags" Target="../tags/tag1322.xml"/><Relationship Id="rId9" Type="http://schemas.openxmlformats.org/officeDocument/2006/relationships/tags" Target="../tags/tag13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tags" Target="../tags/tag1335.xml"/><Relationship Id="rId13" Type="http://schemas.openxmlformats.org/officeDocument/2006/relationships/tags" Target="../tags/tag1340.xml"/><Relationship Id="rId18" Type="http://schemas.openxmlformats.org/officeDocument/2006/relationships/tags" Target="../tags/tag1345.xml"/><Relationship Id="rId3" Type="http://schemas.openxmlformats.org/officeDocument/2006/relationships/tags" Target="../tags/tag1330.xml"/><Relationship Id="rId21" Type="http://schemas.openxmlformats.org/officeDocument/2006/relationships/slideLayout" Target="../slideLayouts/slideLayout2.xml"/><Relationship Id="rId7" Type="http://schemas.openxmlformats.org/officeDocument/2006/relationships/tags" Target="../tags/tag1334.xml"/><Relationship Id="rId12" Type="http://schemas.openxmlformats.org/officeDocument/2006/relationships/tags" Target="../tags/tag1339.xml"/><Relationship Id="rId17" Type="http://schemas.openxmlformats.org/officeDocument/2006/relationships/tags" Target="../tags/tag1344.xml"/><Relationship Id="rId2" Type="http://schemas.openxmlformats.org/officeDocument/2006/relationships/tags" Target="../tags/tag1329.xml"/><Relationship Id="rId16" Type="http://schemas.openxmlformats.org/officeDocument/2006/relationships/tags" Target="../tags/tag1343.xml"/><Relationship Id="rId20" Type="http://schemas.openxmlformats.org/officeDocument/2006/relationships/tags" Target="../tags/tag1347.xml"/><Relationship Id="rId1" Type="http://schemas.openxmlformats.org/officeDocument/2006/relationships/tags" Target="../tags/tag1328.xml"/><Relationship Id="rId6" Type="http://schemas.openxmlformats.org/officeDocument/2006/relationships/tags" Target="../tags/tag1333.xml"/><Relationship Id="rId11" Type="http://schemas.openxmlformats.org/officeDocument/2006/relationships/tags" Target="../tags/tag1338.xml"/><Relationship Id="rId5" Type="http://schemas.openxmlformats.org/officeDocument/2006/relationships/tags" Target="../tags/tag1332.xml"/><Relationship Id="rId15" Type="http://schemas.openxmlformats.org/officeDocument/2006/relationships/tags" Target="../tags/tag1342.xml"/><Relationship Id="rId10" Type="http://schemas.openxmlformats.org/officeDocument/2006/relationships/tags" Target="../tags/tag1337.xml"/><Relationship Id="rId19" Type="http://schemas.openxmlformats.org/officeDocument/2006/relationships/tags" Target="../tags/tag1346.xml"/><Relationship Id="rId4" Type="http://schemas.openxmlformats.org/officeDocument/2006/relationships/tags" Target="../tags/tag1331.xml"/><Relationship Id="rId9" Type="http://schemas.openxmlformats.org/officeDocument/2006/relationships/tags" Target="../tags/tag1336.xml"/><Relationship Id="rId14" Type="http://schemas.openxmlformats.org/officeDocument/2006/relationships/tags" Target="../tags/tag134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tags" Target="../tags/tag1354.xml"/><Relationship Id="rId13" Type="http://schemas.openxmlformats.org/officeDocument/2006/relationships/tags" Target="../tags/tag1359.xml"/><Relationship Id="rId18" Type="http://schemas.openxmlformats.org/officeDocument/2006/relationships/image" Target="../media/image32.png"/><Relationship Id="rId3" Type="http://schemas.openxmlformats.org/officeDocument/2006/relationships/tags" Target="../tags/tag1349.xml"/><Relationship Id="rId21" Type="http://schemas.openxmlformats.org/officeDocument/2006/relationships/image" Target="../media/image5.png"/><Relationship Id="rId7" Type="http://schemas.openxmlformats.org/officeDocument/2006/relationships/tags" Target="../tags/tag1353.xml"/><Relationship Id="rId12" Type="http://schemas.openxmlformats.org/officeDocument/2006/relationships/tags" Target="../tags/tag1358.xml"/><Relationship Id="rId17" Type="http://schemas.openxmlformats.org/officeDocument/2006/relationships/image" Target="../media/image24.emf"/><Relationship Id="rId2" Type="http://schemas.openxmlformats.org/officeDocument/2006/relationships/tags" Target="../tags/tag1348.xml"/><Relationship Id="rId16" Type="http://schemas.openxmlformats.org/officeDocument/2006/relationships/oleObject" Target="../embeddings/oleObject17.bin"/><Relationship Id="rId20" Type="http://schemas.openxmlformats.org/officeDocument/2006/relationships/image" Target="../media/image35.png"/><Relationship Id="rId1" Type="http://schemas.openxmlformats.org/officeDocument/2006/relationships/vmlDrawing" Target="../drawings/vmlDrawing17.vml"/><Relationship Id="rId6" Type="http://schemas.openxmlformats.org/officeDocument/2006/relationships/tags" Target="../tags/tag1352.xml"/><Relationship Id="rId11" Type="http://schemas.openxmlformats.org/officeDocument/2006/relationships/tags" Target="../tags/tag1357.xml"/><Relationship Id="rId5" Type="http://schemas.openxmlformats.org/officeDocument/2006/relationships/tags" Target="../tags/tag1351.xml"/><Relationship Id="rId15" Type="http://schemas.openxmlformats.org/officeDocument/2006/relationships/notesSlide" Target="../notesSlides/notesSlide10.xml"/><Relationship Id="rId10" Type="http://schemas.openxmlformats.org/officeDocument/2006/relationships/tags" Target="../tags/tag1356.xml"/><Relationship Id="rId19" Type="http://schemas.openxmlformats.org/officeDocument/2006/relationships/image" Target="../media/image34.png"/><Relationship Id="rId4" Type="http://schemas.openxmlformats.org/officeDocument/2006/relationships/tags" Target="../tags/tag1350.xml"/><Relationship Id="rId9" Type="http://schemas.openxmlformats.org/officeDocument/2006/relationships/tags" Target="../tags/tag1355.xml"/><Relationship Id="rId14"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8" Type="http://schemas.openxmlformats.org/officeDocument/2006/relationships/tags" Target="../tags/tag1366.xml"/><Relationship Id="rId13" Type="http://schemas.openxmlformats.org/officeDocument/2006/relationships/tags" Target="../tags/tag1371.xml"/><Relationship Id="rId18" Type="http://schemas.openxmlformats.org/officeDocument/2006/relationships/tags" Target="../tags/tag1376.xml"/><Relationship Id="rId26" Type="http://schemas.openxmlformats.org/officeDocument/2006/relationships/tags" Target="../tags/tag1384.xml"/><Relationship Id="rId3" Type="http://schemas.openxmlformats.org/officeDocument/2006/relationships/tags" Target="../tags/tag1361.xml"/><Relationship Id="rId21" Type="http://schemas.openxmlformats.org/officeDocument/2006/relationships/tags" Target="../tags/tag1379.xml"/><Relationship Id="rId34" Type="http://schemas.openxmlformats.org/officeDocument/2006/relationships/tags" Target="../tags/tag1392.xml"/><Relationship Id="rId7" Type="http://schemas.openxmlformats.org/officeDocument/2006/relationships/tags" Target="../tags/tag1365.xml"/><Relationship Id="rId12" Type="http://schemas.openxmlformats.org/officeDocument/2006/relationships/tags" Target="../tags/tag1370.xml"/><Relationship Id="rId17" Type="http://schemas.openxmlformats.org/officeDocument/2006/relationships/tags" Target="../tags/tag1375.xml"/><Relationship Id="rId25" Type="http://schemas.openxmlformats.org/officeDocument/2006/relationships/tags" Target="../tags/tag1383.xml"/><Relationship Id="rId33" Type="http://schemas.openxmlformats.org/officeDocument/2006/relationships/tags" Target="../tags/tag1391.xml"/><Relationship Id="rId2" Type="http://schemas.openxmlformats.org/officeDocument/2006/relationships/tags" Target="../tags/tag1360.xml"/><Relationship Id="rId16" Type="http://schemas.openxmlformats.org/officeDocument/2006/relationships/tags" Target="../tags/tag1374.xml"/><Relationship Id="rId20" Type="http://schemas.openxmlformats.org/officeDocument/2006/relationships/tags" Target="../tags/tag1378.xml"/><Relationship Id="rId29" Type="http://schemas.openxmlformats.org/officeDocument/2006/relationships/tags" Target="../tags/tag1387.xml"/><Relationship Id="rId1" Type="http://schemas.openxmlformats.org/officeDocument/2006/relationships/vmlDrawing" Target="../drawings/vmlDrawing18.vml"/><Relationship Id="rId6" Type="http://schemas.openxmlformats.org/officeDocument/2006/relationships/tags" Target="../tags/tag1364.xml"/><Relationship Id="rId11" Type="http://schemas.openxmlformats.org/officeDocument/2006/relationships/tags" Target="../tags/tag1369.xml"/><Relationship Id="rId24" Type="http://schemas.openxmlformats.org/officeDocument/2006/relationships/tags" Target="../tags/tag1382.xml"/><Relationship Id="rId32" Type="http://schemas.openxmlformats.org/officeDocument/2006/relationships/tags" Target="../tags/tag1390.xml"/><Relationship Id="rId37" Type="http://schemas.openxmlformats.org/officeDocument/2006/relationships/image" Target="../media/image24.emf"/><Relationship Id="rId5" Type="http://schemas.openxmlformats.org/officeDocument/2006/relationships/tags" Target="../tags/tag1363.xml"/><Relationship Id="rId15" Type="http://schemas.openxmlformats.org/officeDocument/2006/relationships/tags" Target="../tags/tag1373.xml"/><Relationship Id="rId23" Type="http://schemas.openxmlformats.org/officeDocument/2006/relationships/tags" Target="../tags/tag1381.xml"/><Relationship Id="rId28" Type="http://schemas.openxmlformats.org/officeDocument/2006/relationships/tags" Target="../tags/tag1386.xml"/><Relationship Id="rId36" Type="http://schemas.openxmlformats.org/officeDocument/2006/relationships/oleObject" Target="../embeddings/oleObject18.bin"/><Relationship Id="rId10" Type="http://schemas.openxmlformats.org/officeDocument/2006/relationships/tags" Target="../tags/tag1368.xml"/><Relationship Id="rId19" Type="http://schemas.openxmlformats.org/officeDocument/2006/relationships/tags" Target="../tags/tag1377.xml"/><Relationship Id="rId31" Type="http://schemas.openxmlformats.org/officeDocument/2006/relationships/tags" Target="../tags/tag1389.xml"/><Relationship Id="rId4" Type="http://schemas.openxmlformats.org/officeDocument/2006/relationships/tags" Target="../tags/tag1362.xml"/><Relationship Id="rId9" Type="http://schemas.openxmlformats.org/officeDocument/2006/relationships/tags" Target="../tags/tag1367.xml"/><Relationship Id="rId14" Type="http://schemas.openxmlformats.org/officeDocument/2006/relationships/tags" Target="../tags/tag1372.xml"/><Relationship Id="rId22" Type="http://schemas.openxmlformats.org/officeDocument/2006/relationships/tags" Target="../tags/tag1380.xml"/><Relationship Id="rId27" Type="http://schemas.openxmlformats.org/officeDocument/2006/relationships/tags" Target="../tags/tag1385.xml"/><Relationship Id="rId30" Type="http://schemas.openxmlformats.org/officeDocument/2006/relationships/tags" Target="../tags/tag1388.xml"/><Relationship Id="rId35"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8" Type="http://schemas.openxmlformats.org/officeDocument/2006/relationships/tags" Target="../tags/tag1399.xml"/><Relationship Id="rId13" Type="http://schemas.openxmlformats.org/officeDocument/2006/relationships/tags" Target="../tags/tag1404.xml"/><Relationship Id="rId18" Type="http://schemas.openxmlformats.org/officeDocument/2006/relationships/tags" Target="../tags/tag1409.xml"/><Relationship Id="rId26" Type="http://schemas.openxmlformats.org/officeDocument/2006/relationships/tags" Target="../tags/tag1417.xml"/><Relationship Id="rId3" Type="http://schemas.openxmlformats.org/officeDocument/2006/relationships/tags" Target="../tags/tag1394.xml"/><Relationship Id="rId21" Type="http://schemas.openxmlformats.org/officeDocument/2006/relationships/tags" Target="../tags/tag1412.xml"/><Relationship Id="rId7" Type="http://schemas.openxmlformats.org/officeDocument/2006/relationships/tags" Target="../tags/tag1398.xml"/><Relationship Id="rId12" Type="http://schemas.openxmlformats.org/officeDocument/2006/relationships/tags" Target="../tags/tag1403.xml"/><Relationship Id="rId17" Type="http://schemas.openxmlformats.org/officeDocument/2006/relationships/tags" Target="../tags/tag1408.xml"/><Relationship Id="rId25" Type="http://schemas.openxmlformats.org/officeDocument/2006/relationships/tags" Target="../tags/tag1416.xml"/><Relationship Id="rId2" Type="http://schemas.openxmlformats.org/officeDocument/2006/relationships/tags" Target="../tags/tag1393.xml"/><Relationship Id="rId16" Type="http://schemas.openxmlformats.org/officeDocument/2006/relationships/tags" Target="../tags/tag1407.xml"/><Relationship Id="rId20" Type="http://schemas.openxmlformats.org/officeDocument/2006/relationships/tags" Target="../tags/tag1411.xml"/><Relationship Id="rId29" Type="http://schemas.openxmlformats.org/officeDocument/2006/relationships/slideLayout" Target="../slideLayouts/slideLayout5.xml"/><Relationship Id="rId1" Type="http://schemas.openxmlformats.org/officeDocument/2006/relationships/vmlDrawing" Target="../drawings/vmlDrawing19.vml"/><Relationship Id="rId6" Type="http://schemas.openxmlformats.org/officeDocument/2006/relationships/tags" Target="../tags/tag1397.xml"/><Relationship Id="rId11" Type="http://schemas.openxmlformats.org/officeDocument/2006/relationships/tags" Target="../tags/tag1402.xml"/><Relationship Id="rId24" Type="http://schemas.openxmlformats.org/officeDocument/2006/relationships/tags" Target="../tags/tag1415.xml"/><Relationship Id="rId32" Type="http://schemas.openxmlformats.org/officeDocument/2006/relationships/chart" Target="../charts/chart6.xml"/><Relationship Id="rId5" Type="http://schemas.openxmlformats.org/officeDocument/2006/relationships/tags" Target="../tags/tag1396.xml"/><Relationship Id="rId15" Type="http://schemas.openxmlformats.org/officeDocument/2006/relationships/tags" Target="../tags/tag1406.xml"/><Relationship Id="rId23" Type="http://schemas.openxmlformats.org/officeDocument/2006/relationships/tags" Target="../tags/tag1414.xml"/><Relationship Id="rId28" Type="http://schemas.openxmlformats.org/officeDocument/2006/relationships/tags" Target="../tags/tag1419.xml"/><Relationship Id="rId10" Type="http://schemas.openxmlformats.org/officeDocument/2006/relationships/tags" Target="../tags/tag1401.xml"/><Relationship Id="rId19" Type="http://schemas.openxmlformats.org/officeDocument/2006/relationships/tags" Target="../tags/tag1410.xml"/><Relationship Id="rId31" Type="http://schemas.openxmlformats.org/officeDocument/2006/relationships/image" Target="../media/image24.emf"/><Relationship Id="rId4" Type="http://schemas.openxmlformats.org/officeDocument/2006/relationships/tags" Target="../tags/tag1395.xml"/><Relationship Id="rId9" Type="http://schemas.openxmlformats.org/officeDocument/2006/relationships/tags" Target="../tags/tag1400.xml"/><Relationship Id="rId14" Type="http://schemas.openxmlformats.org/officeDocument/2006/relationships/tags" Target="../tags/tag1405.xml"/><Relationship Id="rId22" Type="http://schemas.openxmlformats.org/officeDocument/2006/relationships/tags" Target="../tags/tag1413.xml"/><Relationship Id="rId27" Type="http://schemas.openxmlformats.org/officeDocument/2006/relationships/tags" Target="../tags/tag1418.xml"/><Relationship Id="rId30" Type="http://schemas.openxmlformats.org/officeDocument/2006/relationships/oleObject" Target="../embeddings/oleObject19.bin"/></Relationships>
</file>

<file path=ppt/slides/_rels/slide45.xml.rels><?xml version="1.0" encoding="UTF-8" standalone="yes"?>
<Relationships xmlns="http://schemas.openxmlformats.org/package/2006/relationships"><Relationship Id="rId8" Type="http://schemas.openxmlformats.org/officeDocument/2006/relationships/tags" Target="../tags/tag1427.xml"/><Relationship Id="rId3" Type="http://schemas.openxmlformats.org/officeDocument/2006/relationships/tags" Target="../tags/tag1422.xml"/><Relationship Id="rId7" Type="http://schemas.openxmlformats.org/officeDocument/2006/relationships/tags" Target="../tags/tag1426.xml"/><Relationship Id="rId2" Type="http://schemas.openxmlformats.org/officeDocument/2006/relationships/tags" Target="../tags/tag1421.xml"/><Relationship Id="rId1" Type="http://schemas.openxmlformats.org/officeDocument/2006/relationships/tags" Target="../tags/tag1420.xml"/><Relationship Id="rId6" Type="http://schemas.openxmlformats.org/officeDocument/2006/relationships/tags" Target="../tags/tag1425.xml"/><Relationship Id="rId5" Type="http://schemas.openxmlformats.org/officeDocument/2006/relationships/tags" Target="../tags/tag1424.xml"/><Relationship Id="rId10" Type="http://schemas.openxmlformats.org/officeDocument/2006/relationships/slideLayout" Target="../slideLayouts/slideLayout4.xml"/><Relationship Id="rId4" Type="http://schemas.openxmlformats.org/officeDocument/2006/relationships/tags" Target="../tags/tag1423.xml"/><Relationship Id="rId9" Type="http://schemas.openxmlformats.org/officeDocument/2006/relationships/tags" Target="../tags/tag1428.xml"/></Relationships>
</file>

<file path=ppt/slides/_rels/slide46.xml.rels><?xml version="1.0" encoding="UTF-8" standalone="yes"?>
<Relationships xmlns="http://schemas.openxmlformats.org/package/2006/relationships"><Relationship Id="rId8" Type="http://schemas.openxmlformats.org/officeDocument/2006/relationships/tags" Target="../tags/tag1436.xml"/><Relationship Id="rId13" Type="http://schemas.openxmlformats.org/officeDocument/2006/relationships/tags" Target="../tags/tag1441.xml"/><Relationship Id="rId18" Type="http://schemas.openxmlformats.org/officeDocument/2006/relationships/tags" Target="../tags/tag1446.xml"/><Relationship Id="rId3" Type="http://schemas.openxmlformats.org/officeDocument/2006/relationships/tags" Target="../tags/tag1431.xml"/><Relationship Id="rId21" Type="http://schemas.openxmlformats.org/officeDocument/2006/relationships/tags" Target="../tags/tag1449.xml"/><Relationship Id="rId7" Type="http://schemas.openxmlformats.org/officeDocument/2006/relationships/tags" Target="../tags/tag1435.xml"/><Relationship Id="rId12" Type="http://schemas.openxmlformats.org/officeDocument/2006/relationships/tags" Target="../tags/tag1440.xml"/><Relationship Id="rId17" Type="http://schemas.openxmlformats.org/officeDocument/2006/relationships/tags" Target="../tags/tag1445.xml"/><Relationship Id="rId2" Type="http://schemas.openxmlformats.org/officeDocument/2006/relationships/tags" Target="../tags/tag1430.xml"/><Relationship Id="rId16" Type="http://schemas.openxmlformats.org/officeDocument/2006/relationships/tags" Target="../tags/tag1444.xml"/><Relationship Id="rId20" Type="http://schemas.openxmlformats.org/officeDocument/2006/relationships/tags" Target="../tags/tag1448.xml"/><Relationship Id="rId1" Type="http://schemas.openxmlformats.org/officeDocument/2006/relationships/tags" Target="../tags/tag1429.xml"/><Relationship Id="rId6" Type="http://schemas.openxmlformats.org/officeDocument/2006/relationships/tags" Target="../tags/tag1434.xml"/><Relationship Id="rId11" Type="http://schemas.openxmlformats.org/officeDocument/2006/relationships/tags" Target="../tags/tag1439.xml"/><Relationship Id="rId5" Type="http://schemas.openxmlformats.org/officeDocument/2006/relationships/tags" Target="../tags/tag1433.xml"/><Relationship Id="rId15" Type="http://schemas.openxmlformats.org/officeDocument/2006/relationships/tags" Target="../tags/tag1443.xml"/><Relationship Id="rId23" Type="http://schemas.openxmlformats.org/officeDocument/2006/relationships/slideLayout" Target="../slideLayouts/slideLayout2.xml"/><Relationship Id="rId10" Type="http://schemas.openxmlformats.org/officeDocument/2006/relationships/tags" Target="../tags/tag1438.xml"/><Relationship Id="rId19" Type="http://schemas.openxmlformats.org/officeDocument/2006/relationships/tags" Target="../tags/tag1447.xml"/><Relationship Id="rId4" Type="http://schemas.openxmlformats.org/officeDocument/2006/relationships/tags" Target="../tags/tag1432.xml"/><Relationship Id="rId9" Type="http://schemas.openxmlformats.org/officeDocument/2006/relationships/tags" Target="../tags/tag1437.xml"/><Relationship Id="rId14" Type="http://schemas.openxmlformats.org/officeDocument/2006/relationships/tags" Target="../tags/tag1442.xml"/><Relationship Id="rId22" Type="http://schemas.openxmlformats.org/officeDocument/2006/relationships/tags" Target="../tags/tag145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tags" Target="../tags/tag1457.xml"/><Relationship Id="rId13" Type="http://schemas.openxmlformats.org/officeDocument/2006/relationships/tags" Target="../tags/tag1462.xml"/><Relationship Id="rId18" Type="http://schemas.openxmlformats.org/officeDocument/2006/relationships/image" Target="../media/image31.png"/><Relationship Id="rId3" Type="http://schemas.openxmlformats.org/officeDocument/2006/relationships/tags" Target="../tags/tag1452.xml"/><Relationship Id="rId21" Type="http://schemas.openxmlformats.org/officeDocument/2006/relationships/image" Target="../media/image5.png"/><Relationship Id="rId7" Type="http://schemas.openxmlformats.org/officeDocument/2006/relationships/tags" Target="../tags/tag1456.xml"/><Relationship Id="rId12" Type="http://schemas.openxmlformats.org/officeDocument/2006/relationships/tags" Target="../tags/tag1461.xml"/><Relationship Id="rId17" Type="http://schemas.openxmlformats.org/officeDocument/2006/relationships/image" Target="../media/image24.emf"/><Relationship Id="rId2" Type="http://schemas.openxmlformats.org/officeDocument/2006/relationships/tags" Target="../tags/tag1451.xml"/><Relationship Id="rId16" Type="http://schemas.openxmlformats.org/officeDocument/2006/relationships/oleObject" Target="../embeddings/oleObject20.bin"/><Relationship Id="rId20" Type="http://schemas.openxmlformats.org/officeDocument/2006/relationships/image" Target="../media/image36.png"/><Relationship Id="rId1" Type="http://schemas.openxmlformats.org/officeDocument/2006/relationships/vmlDrawing" Target="../drawings/vmlDrawing20.vml"/><Relationship Id="rId6" Type="http://schemas.openxmlformats.org/officeDocument/2006/relationships/tags" Target="../tags/tag1455.xml"/><Relationship Id="rId11" Type="http://schemas.openxmlformats.org/officeDocument/2006/relationships/tags" Target="../tags/tag1460.xml"/><Relationship Id="rId5" Type="http://schemas.openxmlformats.org/officeDocument/2006/relationships/tags" Target="../tags/tag1454.xml"/><Relationship Id="rId15" Type="http://schemas.openxmlformats.org/officeDocument/2006/relationships/notesSlide" Target="../notesSlides/notesSlide11.xml"/><Relationship Id="rId10" Type="http://schemas.openxmlformats.org/officeDocument/2006/relationships/tags" Target="../tags/tag1459.xml"/><Relationship Id="rId19" Type="http://schemas.openxmlformats.org/officeDocument/2006/relationships/image" Target="../media/image28.png"/><Relationship Id="rId4" Type="http://schemas.openxmlformats.org/officeDocument/2006/relationships/tags" Target="../tags/tag1453.xml"/><Relationship Id="rId9" Type="http://schemas.openxmlformats.org/officeDocument/2006/relationships/tags" Target="../tags/tag1458.xml"/><Relationship Id="rId14"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8" Type="http://schemas.openxmlformats.org/officeDocument/2006/relationships/tags" Target="../tags/tag1469.xml"/><Relationship Id="rId13" Type="http://schemas.openxmlformats.org/officeDocument/2006/relationships/tags" Target="../tags/tag1474.xml"/><Relationship Id="rId18" Type="http://schemas.openxmlformats.org/officeDocument/2006/relationships/tags" Target="../tags/tag1479.xml"/><Relationship Id="rId26" Type="http://schemas.openxmlformats.org/officeDocument/2006/relationships/tags" Target="../tags/tag1487.xml"/><Relationship Id="rId3" Type="http://schemas.openxmlformats.org/officeDocument/2006/relationships/tags" Target="../tags/tag1464.xml"/><Relationship Id="rId21" Type="http://schemas.openxmlformats.org/officeDocument/2006/relationships/tags" Target="../tags/tag1482.xml"/><Relationship Id="rId7" Type="http://schemas.openxmlformats.org/officeDocument/2006/relationships/tags" Target="../tags/tag1468.xml"/><Relationship Id="rId12" Type="http://schemas.openxmlformats.org/officeDocument/2006/relationships/tags" Target="../tags/tag1473.xml"/><Relationship Id="rId17" Type="http://schemas.openxmlformats.org/officeDocument/2006/relationships/tags" Target="../tags/tag1478.xml"/><Relationship Id="rId25" Type="http://schemas.openxmlformats.org/officeDocument/2006/relationships/tags" Target="../tags/tag1486.xml"/><Relationship Id="rId33" Type="http://schemas.openxmlformats.org/officeDocument/2006/relationships/image" Target="../media/image24.emf"/><Relationship Id="rId2" Type="http://schemas.openxmlformats.org/officeDocument/2006/relationships/tags" Target="../tags/tag1463.xml"/><Relationship Id="rId16" Type="http://schemas.openxmlformats.org/officeDocument/2006/relationships/tags" Target="../tags/tag1477.xml"/><Relationship Id="rId20" Type="http://schemas.openxmlformats.org/officeDocument/2006/relationships/tags" Target="../tags/tag1481.xml"/><Relationship Id="rId29" Type="http://schemas.openxmlformats.org/officeDocument/2006/relationships/tags" Target="../tags/tag1490.xml"/><Relationship Id="rId1" Type="http://schemas.openxmlformats.org/officeDocument/2006/relationships/vmlDrawing" Target="../drawings/vmlDrawing21.vml"/><Relationship Id="rId6" Type="http://schemas.openxmlformats.org/officeDocument/2006/relationships/tags" Target="../tags/tag1467.xml"/><Relationship Id="rId11" Type="http://schemas.openxmlformats.org/officeDocument/2006/relationships/tags" Target="../tags/tag1472.xml"/><Relationship Id="rId24" Type="http://schemas.openxmlformats.org/officeDocument/2006/relationships/tags" Target="../tags/tag1485.xml"/><Relationship Id="rId32" Type="http://schemas.openxmlformats.org/officeDocument/2006/relationships/oleObject" Target="../embeddings/oleObject21.bin"/><Relationship Id="rId5" Type="http://schemas.openxmlformats.org/officeDocument/2006/relationships/tags" Target="../tags/tag1466.xml"/><Relationship Id="rId15" Type="http://schemas.openxmlformats.org/officeDocument/2006/relationships/tags" Target="../tags/tag1476.xml"/><Relationship Id="rId23" Type="http://schemas.openxmlformats.org/officeDocument/2006/relationships/tags" Target="../tags/tag1484.xml"/><Relationship Id="rId28" Type="http://schemas.openxmlformats.org/officeDocument/2006/relationships/tags" Target="../tags/tag1489.xml"/><Relationship Id="rId10" Type="http://schemas.openxmlformats.org/officeDocument/2006/relationships/tags" Target="../tags/tag1471.xml"/><Relationship Id="rId19" Type="http://schemas.openxmlformats.org/officeDocument/2006/relationships/tags" Target="../tags/tag1480.xml"/><Relationship Id="rId31" Type="http://schemas.openxmlformats.org/officeDocument/2006/relationships/slideLayout" Target="../slideLayouts/slideLayout5.xml"/><Relationship Id="rId4" Type="http://schemas.openxmlformats.org/officeDocument/2006/relationships/tags" Target="../tags/tag1465.xml"/><Relationship Id="rId9" Type="http://schemas.openxmlformats.org/officeDocument/2006/relationships/tags" Target="../tags/tag1470.xml"/><Relationship Id="rId14" Type="http://schemas.openxmlformats.org/officeDocument/2006/relationships/tags" Target="../tags/tag1475.xml"/><Relationship Id="rId22" Type="http://schemas.openxmlformats.org/officeDocument/2006/relationships/tags" Target="../tags/tag1483.xml"/><Relationship Id="rId27" Type="http://schemas.openxmlformats.org/officeDocument/2006/relationships/tags" Target="../tags/tag1488.xml"/><Relationship Id="rId30" Type="http://schemas.openxmlformats.org/officeDocument/2006/relationships/tags" Target="../tags/tag149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8" Type="http://schemas.openxmlformats.org/officeDocument/2006/relationships/tags" Target="../tags/tag1498.xml"/><Relationship Id="rId13" Type="http://schemas.openxmlformats.org/officeDocument/2006/relationships/tags" Target="../tags/tag1503.xml"/><Relationship Id="rId18" Type="http://schemas.openxmlformats.org/officeDocument/2006/relationships/tags" Target="../tags/tag1508.xml"/><Relationship Id="rId26" Type="http://schemas.openxmlformats.org/officeDocument/2006/relationships/tags" Target="../tags/tag1516.xml"/><Relationship Id="rId3" Type="http://schemas.openxmlformats.org/officeDocument/2006/relationships/tags" Target="../tags/tag1493.xml"/><Relationship Id="rId21" Type="http://schemas.openxmlformats.org/officeDocument/2006/relationships/tags" Target="../tags/tag1511.xml"/><Relationship Id="rId34" Type="http://schemas.openxmlformats.org/officeDocument/2006/relationships/slideLayout" Target="../slideLayouts/slideLayout5.xml"/><Relationship Id="rId7" Type="http://schemas.openxmlformats.org/officeDocument/2006/relationships/tags" Target="../tags/tag1497.xml"/><Relationship Id="rId12" Type="http://schemas.openxmlformats.org/officeDocument/2006/relationships/tags" Target="../tags/tag1502.xml"/><Relationship Id="rId17" Type="http://schemas.openxmlformats.org/officeDocument/2006/relationships/tags" Target="../tags/tag1507.xml"/><Relationship Id="rId25" Type="http://schemas.openxmlformats.org/officeDocument/2006/relationships/tags" Target="../tags/tag1515.xml"/><Relationship Id="rId33" Type="http://schemas.openxmlformats.org/officeDocument/2006/relationships/tags" Target="../tags/tag1523.xml"/><Relationship Id="rId38" Type="http://schemas.openxmlformats.org/officeDocument/2006/relationships/chart" Target="../charts/chart7.xml"/><Relationship Id="rId2" Type="http://schemas.openxmlformats.org/officeDocument/2006/relationships/tags" Target="../tags/tag1492.xml"/><Relationship Id="rId16" Type="http://schemas.openxmlformats.org/officeDocument/2006/relationships/tags" Target="../tags/tag1506.xml"/><Relationship Id="rId20" Type="http://schemas.openxmlformats.org/officeDocument/2006/relationships/tags" Target="../tags/tag1510.xml"/><Relationship Id="rId29" Type="http://schemas.openxmlformats.org/officeDocument/2006/relationships/tags" Target="../tags/tag1519.xml"/><Relationship Id="rId1" Type="http://schemas.openxmlformats.org/officeDocument/2006/relationships/vmlDrawing" Target="../drawings/vmlDrawing22.vml"/><Relationship Id="rId6" Type="http://schemas.openxmlformats.org/officeDocument/2006/relationships/tags" Target="../tags/tag1496.xml"/><Relationship Id="rId11" Type="http://schemas.openxmlformats.org/officeDocument/2006/relationships/tags" Target="../tags/tag1501.xml"/><Relationship Id="rId24" Type="http://schemas.openxmlformats.org/officeDocument/2006/relationships/tags" Target="../tags/tag1514.xml"/><Relationship Id="rId32" Type="http://schemas.openxmlformats.org/officeDocument/2006/relationships/tags" Target="../tags/tag1522.xml"/><Relationship Id="rId37" Type="http://schemas.openxmlformats.org/officeDocument/2006/relationships/image" Target="../media/image24.emf"/><Relationship Id="rId5" Type="http://schemas.openxmlformats.org/officeDocument/2006/relationships/tags" Target="../tags/tag1495.xml"/><Relationship Id="rId15" Type="http://schemas.openxmlformats.org/officeDocument/2006/relationships/tags" Target="../tags/tag1505.xml"/><Relationship Id="rId23" Type="http://schemas.openxmlformats.org/officeDocument/2006/relationships/tags" Target="../tags/tag1513.xml"/><Relationship Id="rId28" Type="http://schemas.openxmlformats.org/officeDocument/2006/relationships/tags" Target="../tags/tag1518.xml"/><Relationship Id="rId36" Type="http://schemas.openxmlformats.org/officeDocument/2006/relationships/oleObject" Target="../embeddings/oleObject22.bin"/><Relationship Id="rId10" Type="http://schemas.openxmlformats.org/officeDocument/2006/relationships/tags" Target="../tags/tag1500.xml"/><Relationship Id="rId19" Type="http://schemas.openxmlformats.org/officeDocument/2006/relationships/tags" Target="../tags/tag1509.xml"/><Relationship Id="rId31" Type="http://schemas.openxmlformats.org/officeDocument/2006/relationships/tags" Target="../tags/tag1521.xml"/><Relationship Id="rId4" Type="http://schemas.openxmlformats.org/officeDocument/2006/relationships/tags" Target="../tags/tag1494.xml"/><Relationship Id="rId9" Type="http://schemas.openxmlformats.org/officeDocument/2006/relationships/tags" Target="../tags/tag1499.xml"/><Relationship Id="rId14" Type="http://schemas.openxmlformats.org/officeDocument/2006/relationships/tags" Target="../tags/tag1504.xml"/><Relationship Id="rId22" Type="http://schemas.openxmlformats.org/officeDocument/2006/relationships/tags" Target="../tags/tag1512.xml"/><Relationship Id="rId27" Type="http://schemas.openxmlformats.org/officeDocument/2006/relationships/tags" Target="../tags/tag1517.xml"/><Relationship Id="rId30" Type="http://schemas.openxmlformats.org/officeDocument/2006/relationships/tags" Target="../tags/tag1520.xml"/><Relationship Id="rId35" Type="http://schemas.openxmlformats.org/officeDocument/2006/relationships/notesSlide" Target="../notesSlides/notesSlide12.xml"/></Relationships>
</file>

<file path=ppt/slides/_rels/slide51.xml.rels><?xml version="1.0" encoding="UTF-8" standalone="yes"?>
<Relationships xmlns="http://schemas.openxmlformats.org/package/2006/relationships"><Relationship Id="rId8" Type="http://schemas.openxmlformats.org/officeDocument/2006/relationships/tags" Target="../tags/tag1531.xml"/><Relationship Id="rId3" Type="http://schemas.openxmlformats.org/officeDocument/2006/relationships/tags" Target="../tags/tag1526.xml"/><Relationship Id="rId7" Type="http://schemas.openxmlformats.org/officeDocument/2006/relationships/tags" Target="../tags/tag1530.xml"/><Relationship Id="rId2" Type="http://schemas.openxmlformats.org/officeDocument/2006/relationships/tags" Target="../tags/tag1525.xml"/><Relationship Id="rId1" Type="http://schemas.openxmlformats.org/officeDocument/2006/relationships/tags" Target="../tags/tag1524.xml"/><Relationship Id="rId6" Type="http://schemas.openxmlformats.org/officeDocument/2006/relationships/tags" Target="../tags/tag1529.xml"/><Relationship Id="rId5" Type="http://schemas.openxmlformats.org/officeDocument/2006/relationships/tags" Target="../tags/tag1528.xml"/><Relationship Id="rId10" Type="http://schemas.openxmlformats.org/officeDocument/2006/relationships/slideLayout" Target="../slideLayouts/slideLayout4.xml"/><Relationship Id="rId4" Type="http://schemas.openxmlformats.org/officeDocument/2006/relationships/tags" Target="../tags/tag1527.xml"/><Relationship Id="rId9" Type="http://schemas.openxmlformats.org/officeDocument/2006/relationships/tags" Target="../tags/tag1532.xml"/></Relationships>
</file>

<file path=ppt/slides/_rels/slide52.xml.rels><?xml version="1.0" encoding="UTF-8" standalone="yes"?>
<Relationships xmlns="http://schemas.openxmlformats.org/package/2006/relationships"><Relationship Id="rId8" Type="http://schemas.openxmlformats.org/officeDocument/2006/relationships/tags" Target="../tags/tag1540.xml"/><Relationship Id="rId13" Type="http://schemas.openxmlformats.org/officeDocument/2006/relationships/tags" Target="../tags/tag1545.xml"/><Relationship Id="rId18" Type="http://schemas.openxmlformats.org/officeDocument/2006/relationships/tags" Target="../tags/tag1550.xml"/><Relationship Id="rId3" Type="http://schemas.openxmlformats.org/officeDocument/2006/relationships/tags" Target="../tags/tag1535.xml"/><Relationship Id="rId21" Type="http://schemas.openxmlformats.org/officeDocument/2006/relationships/slideLayout" Target="../slideLayouts/slideLayout2.xml"/><Relationship Id="rId7" Type="http://schemas.openxmlformats.org/officeDocument/2006/relationships/tags" Target="../tags/tag1539.xml"/><Relationship Id="rId12" Type="http://schemas.openxmlformats.org/officeDocument/2006/relationships/tags" Target="../tags/tag1544.xml"/><Relationship Id="rId17" Type="http://schemas.openxmlformats.org/officeDocument/2006/relationships/tags" Target="../tags/tag1549.xml"/><Relationship Id="rId2" Type="http://schemas.openxmlformats.org/officeDocument/2006/relationships/tags" Target="../tags/tag1534.xml"/><Relationship Id="rId16" Type="http://schemas.openxmlformats.org/officeDocument/2006/relationships/tags" Target="../tags/tag1548.xml"/><Relationship Id="rId20" Type="http://schemas.openxmlformats.org/officeDocument/2006/relationships/tags" Target="../tags/tag1552.xml"/><Relationship Id="rId1" Type="http://schemas.openxmlformats.org/officeDocument/2006/relationships/tags" Target="../tags/tag1533.xml"/><Relationship Id="rId6" Type="http://schemas.openxmlformats.org/officeDocument/2006/relationships/tags" Target="../tags/tag1538.xml"/><Relationship Id="rId11" Type="http://schemas.openxmlformats.org/officeDocument/2006/relationships/tags" Target="../tags/tag1543.xml"/><Relationship Id="rId5" Type="http://schemas.openxmlformats.org/officeDocument/2006/relationships/tags" Target="../tags/tag1537.xml"/><Relationship Id="rId15" Type="http://schemas.openxmlformats.org/officeDocument/2006/relationships/tags" Target="../tags/tag1547.xml"/><Relationship Id="rId10" Type="http://schemas.openxmlformats.org/officeDocument/2006/relationships/tags" Target="../tags/tag1542.xml"/><Relationship Id="rId19" Type="http://schemas.openxmlformats.org/officeDocument/2006/relationships/tags" Target="../tags/tag1551.xml"/><Relationship Id="rId4" Type="http://schemas.openxmlformats.org/officeDocument/2006/relationships/tags" Target="../tags/tag1536.xml"/><Relationship Id="rId9" Type="http://schemas.openxmlformats.org/officeDocument/2006/relationships/tags" Target="../tags/tag1541.xml"/><Relationship Id="rId14" Type="http://schemas.openxmlformats.org/officeDocument/2006/relationships/tags" Target="../tags/tag154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tags" Target="../tags/tag1559.xml"/><Relationship Id="rId13" Type="http://schemas.openxmlformats.org/officeDocument/2006/relationships/tags" Target="../tags/tag1564.xml"/><Relationship Id="rId18" Type="http://schemas.openxmlformats.org/officeDocument/2006/relationships/image" Target="../media/image37.png"/><Relationship Id="rId3" Type="http://schemas.openxmlformats.org/officeDocument/2006/relationships/tags" Target="../tags/tag1554.xml"/><Relationship Id="rId21" Type="http://schemas.openxmlformats.org/officeDocument/2006/relationships/image" Target="../media/image5.png"/><Relationship Id="rId7" Type="http://schemas.openxmlformats.org/officeDocument/2006/relationships/tags" Target="../tags/tag1558.xml"/><Relationship Id="rId12" Type="http://schemas.openxmlformats.org/officeDocument/2006/relationships/tags" Target="../tags/tag1563.xml"/><Relationship Id="rId17" Type="http://schemas.openxmlformats.org/officeDocument/2006/relationships/image" Target="../media/image24.emf"/><Relationship Id="rId2" Type="http://schemas.openxmlformats.org/officeDocument/2006/relationships/tags" Target="../tags/tag1553.xml"/><Relationship Id="rId16" Type="http://schemas.openxmlformats.org/officeDocument/2006/relationships/oleObject" Target="../embeddings/oleObject23.bin"/><Relationship Id="rId20" Type="http://schemas.openxmlformats.org/officeDocument/2006/relationships/image" Target="../media/image39.png"/><Relationship Id="rId1" Type="http://schemas.openxmlformats.org/officeDocument/2006/relationships/vmlDrawing" Target="../drawings/vmlDrawing23.vml"/><Relationship Id="rId6" Type="http://schemas.openxmlformats.org/officeDocument/2006/relationships/tags" Target="../tags/tag1557.xml"/><Relationship Id="rId11" Type="http://schemas.openxmlformats.org/officeDocument/2006/relationships/tags" Target="../tags/tag1562.xml"/><Relationship Id="rId5" Type="http://schemas.openxmlformats.org/officeDocument/2006/relationships/tags" Target="../tags/tag1556.xml"/><Relationship Id="rId15" Type="http://schemas.openxmlformats.org/officeDocument/2006/relationships/notesSlide" Target="../notesSlides/notesSlide13.xml"/><Relationship Id="rId10" Type="http://schemas.openxmlformats.org/officeDocument/2006/relationships/tags" Target="../tags/tag1561.xml"/><Relationship Id="rId19" Type="http://schemas.openxmlformats.org/officeDocument/2006/relationships/image" Target="../media/image38.png"/><Relationship Id="rId4" Type="http://schemas.openxmlformats.org/officeDocument/2006/relationships/tags" Target="../tags/tag1555.xml"/><Relationship Id="rId9" Type="http://schemas.openxmlformats.org/officeDocument/2006/relationships/tags" Target="../tags/tag1560.xml"/><Relationship Id="rId14"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8" Type="http://schemas.openxmlformats.org/officeDocument/2006/relationships/tags" Target="../tags/tag1571.xml"/><Relationship Id="rId13" Type="http://schemas.openxmlformats.org/officeDocument/2006/relationships/tags" Target="../tags/tag1576.xml"/><Relationship Id="rId18" Type="http://schemas.openxmlformats.org/officeDocument/2006/relationships/tags" Target="../tags/tag1581.xml"/><Relationship Id="rId26" Type="http://schemas.openxmlformats.org/officeDocument/2006/relationships/tags" Target="../tags/tag1589.xml"/><Relationship Id="rId3" Type="http://schemas.openxmlformats.org/officeDocument/2006/relationships/tags" Target="../tags/tag1566.xml"/><Relationship Id="rId21" Type="http://schemas.openxmlformats.org/officeDocument/2006/relationships/tags" Target="../tags/tag1584.xml"/><Relationship Id="rId7" Type="http://schemas.openxmlformats.org/officeDocument/2006/relationships/tags" Target="../tags/tag1570.xml"/><Relationship Id="rId12" Type="http://schemas.openxmlformats.org/officeDocument/2006/relationships/tags" Target="../tags/tag1575.xml"/><Relationship Id="rId17" Type="http://schemas.openxmlformats.org/officeDocument/2006/relationships/tags" Target="../tags/tag1580.xml"/><Relationship Id="rId25" Type="http://schemas.openxmlformats.org/officeDocument/2006/relationships/tags" Target="../tags/tag1588.xml"/><Relationship Id="rId2" Type="http://schemas.openxmlformats.org/officeDocument/2006/relationships/tags" Target="../tags/tag1565.xml"/><Relationship Id="rId16" Type="http://schemas.openxmlformats.org/officeDocument/2006/relationships/tags" Target="../tags/tag1579.xml"/><Relationship Id="rId20" Type="http://schemas.openxmlformats.org/officeDocument/2006/relationships/tags" Target="../tags/tag1583.xml"/><Relationship Id="rId29" Type="http://schemas.openxmlformats.org/officeDocument/2006/relationships/slideLayout" Target="../slideLayouts/slideLayout5.xml"/><Relationship Id="rId1" Type="http://schemas.openxmlformats.org/officeDocument/2006/relationships/vmlDrawing" Target="../drawings/vmlDrawing24.vml"/><Relationship Id="rId6" Type="http://schemas.openxmlformats.org/officeDocument/2006/relationships/tags" Target="../tags/tag1569.xml"/><Relationship Id="rId11" Type="http://schemas.openxmlformats.org/officeDocument/2006/relationships/tags" Target="../tags/tag1574.xml"/><Relationship Id="rId24" Type="http://schemas.openxmlformats.org/officeDocument/2006/relationships/tags" Target="../tags/tag1587.xml"/><Relationship Id="rId5" Type="http://schemas.openxmlformats.org/officeDocument/2006/relationships/tags" Target="../tags/tag1568.xml"/><Relationship Id="rId15" Type="http://schemas.openxmlformats.org/officeDocument/2006/relationships/tags" Target="../tags/tag1578.xml"/><Relationship Id="rId23" Type="http://schemas.openxmlformats.org/officeDocument/2006/relationships/tags" Target="../tags/tag1586.xml"/><Relationship Id="rId28" Type="http://schemas.openxmlformats.org/officeDocument/2006/relationships/tags" Target="../tags/tag1591.xml"/><Relationship Id="rId10" Type="http://schemas.openxmlformats.org/officeDocument/2006/relationships/tags" Target="../tags/tag1573.xml"/><Relationship Id="rId19" Type="http://schemas.openxmlformats.org/officeDocument/2006/relationships/tags" Target="../tags/tag1582.xml"/><Relationship Id="rId31" Type="http://schemas.openxmlformats.org/officeDocument/2006/relationships/image" Target="../media/image24.emf"/><Relationship Id="rId4" Type="http://schemas.openxmlformats.org/officeDocument/2006/relationships/tags" Target="../tags/tag1567.xml"/><Relationship Id="rId9" Type="http://schemas.openxmlformats.org/officeDocument/2006/relationships/tags" Target="../tags/tag1572.xml"/><Relationship Id="rId14" Type="http://schemas.openxmlformats.org/officeDocument/2006/relationships/tags" Target="../tags/tag1577.xml"/><Relationship Id="rId22" Type="http://schemas.openxmlformats.org/officeDocument/2006/relationships/tags" Target="../tags/tag1585.xml"/><Relationship Id="rId27" Type="http://schemas.openxmlformats.org/officeDocument/2006/relationships/tags" Target="../tags/tag1590.xml"/><Relationship Id="rId30" Type="http://schemas.openxmlformats.org/officeDocument/2006/relationships/oleObject" Target="../embeddings/oleObject24.bin"/></Relationships>
</file>

<file path=ppt/slides/_rels/slide56.xml.rels><?xml version="1.0" encoding="UTF-8" standalone="yes"?>
<Relationships xmlns="http://schemas.openxmlformats.org/package/2006/relationships"><Relationship Id="rId8" Type="http://schemas.openxmlformats.org/officeDocument/2006/relationships/tags" Target="../tags/tag1598.xml"/><Relationship Id="rId13" Type="http://schemas.openxmlformats.org/officeDocument/2006/relationships/tags" Target="../tags/tag1603.xml"/><Relationship Id="rId18" Type="http://schemas.openxmlformats.org/officeDocument/2006/relationships/tags" Target="../tags/tag1608.xml"/><Relationship Id="rId26" Type="http://schemas.openxmlformats.org/officeDocument/2006/relationships/tags" Target="../tags/tag1616.xml"/><Relationship Id="rId3" Type="http://schemas.openxmlformats.org/officeDocument/2006/relationships/tags" Target="../tags/tag1593.xml"/><Relationship Id="rId21" Type="http://schemas.openxmlformats.org/officeDocument/2006/relationships/tags" Target="../tags/tag1611.xml"/><Relationship Id="rId34" Type="http://schemas.openxmlformats.org/officeDocument/2006/relationships/tags" Target="../tags/tag1624.xml"/><Relationship Id="rId7" Type="http://schemas.openxmlformats.org/officeDocument/2006/relationships/tags" Target="../tags/tag1597.xml"/><Relationship Id="rId12" Type="http://schemas.openxmlformats.org/officeDocument/2006/relationships/tags" Target="../tags/tag1602.xml"/><Relationship Id="rId17" Type="http://schemas.openxmlformats.org/officeDocument/2006/relationships/tags" Target="../tags/tag1607.xml"/><Relationship Id="rId25" Type="http://schemas.openxmlformats.org/officeDocument/2006/relationships/tags" Target="../tags/tag1615.xml"/><Relationship Id="rId33" Type="http://schemas.openxmlformats.org/officeDocument/2006/relationships/tags" Target="../tags/tag1623.xml"/><Relationship Id="rId38" Type="http://schemas.openxmlformats.org/officeDocument/2006/relationships/chart" Target="../charts/chart8.xml"/><Relationship Id="rId2" Type="http://schemas.openxmlformats.org/officeDocument/2006/relationships/tags" Target="../tags/tag1592.xml"/><Relationship Id="rId16" Type="http://schemas.openxmlformats.org/officeDocument/2006/relationships/tags" Target="../tags/tag1606.xml"/><Relationship Id="rId20" Type="http://schemas.openxmlformats.org/officeDocument/2006/relationships/tags" Target="../tags/tag1610.xml"/><Relationship Id="rId29" Type="http://schemas.openxmlformats.org/officeDocument/2006/relationships/tags" Target="../tags/tag1619.xml"/><Relationship Id="rId1" Type="http://schemas.openxmlformats.org/officeDocument/2006/relationships/vmlDrawing" Target="../drawings/vmlDrawing25.vml"/><Relationship Id="rId6" Type="http://schemas.openxmlformats.org/officeDocument/2006/relationships/tags" Target="../tags/tag1596.xml"/><Relationship Id="rId11" Type="http://schemas.openxmlformats.org/officeDocument/2006/relationships/tags" Target="../tags/tag1601.xml"/><Relationship Id="rId24" Type="http://schemas.openxmlformats.org/officeDocument/2006/relationships/tags" Target="../tags/tag1614.xml"/><Relationship Id="rId32" Type="http://schemas.openxmlformats.org/officeDocument/2006/relationships/tags" Target="../tags/tag1622.xml"/><Relationship Id="rId37" Type="http://schemas.openxmlformats.org/officeDocument/2006/relationships/image" Target="../media/image24.emf"/><Relationship Id="rId5" Type="http://schemas.openxmlformats.org/officeDocument/2006/relationships/tags" Target="../tags/tag1595.xml"/><Relationship Id="rId15" Type="http://schemas.openxmlformats.org/officeDocument/2006/relationships/tags" Target="../tags/tag1605.xml"/><Relationship Id="rId23" Type="http://schemas.openxmlformats.org/officeDocument/2006/relationships/tags" Target="../tags/tag1613.xml"/><Relationship Id="rId28" Type="http://schemas.openxmlformats.org/officeDocument/2006/relationships/tags" Target="../tags/tag1618.xml"/><Relationship Id="rId36" Type="http://schemas.openxmlformats.org/officeDocument/2006/relationships/oleObject" Target="../embeddings/oleObject25.bin"/><Relationship Id="rId10" Type="http://schemas.openxmlformats.org/officeDocument/2006/relationships/tags" Target="../tags/tag1600.xml"/><Relationship Id="rId19" Type="http://schemas.openxmlformats.org/officeDocument/2006/relationships/tags" Target="../tags/tag1609.xml"/><Relationship Id="rId31" Type="http://schemas.openxmlformats.org/officeDocument/2006/relationships/tags" Target="../tags/tag1621.xml"/><Relationship Id="rId4" Type="http://schemas.openxmlformats.org/officeDocument/2006/relationships/tags" Target="../tags/tag1594.xml"/><Relationship Id="rId9" Type="http://schemas.openxmlformats.org/officeDocument/2006/relationships/tags" Target="../tags/tag1599.xml"/><Relationship Id="rId14" Type="http://schemas.openxmlformats.org/officeDocument/2006/relationships/tags" Target="../tags/tag1604.xml"/><Relationship Id="rId22" Type="http://schemas.openxmlformats.org/officeDocument/2006/relationships/tags" Target="../tags/tag1612.xml"/><Relationship Id="rId27" Type="http://schemas.openxmlformats.org/officeDocument/2006/relationships/tags" Target="../tags/tag1617.xml"/><Relationship Id="rId30" Type="http://schemas.openxmlformats.org/officeDocument/2006/relationships/tags" Target="../tags/tag1620.xml"/><Relationship Id="rId35"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tags" Target="../tags/tag1632.xml"/><Relationship Id="rId3" Type="http://schemas.openxmlformats.org/officeDocument/2006/relationships/tags" Target="../tags/tag1627.xml"/><Relationship Id="rId7" Type="http://schemas.openxmlformats.org/officeDocument/2006/relationships/tags" Target="../tags/tag1631.xml"/><Relationship Id="rId2" Type="http://schemas.openxmlformats.org/officeDocument/2006/relationships/tags" Target="../tags/tag1626.xml"/><Relationship Id="rId1" Type="http://schemas.openxmlformats.org/officeDocument/2006/relationships/tags" Target="../tags/tag1625.xml"/><Relationship Id="rId6" Type="http://schemas.openxmlformats.org/officeDocument/2006/relationships/tags" Target="../tags/tag1630.xml"/><Relationship Id="rId5" Type="http://schemas.openxmlformats.org/officeDocument/2006/relationships/tags" Target="../tags/tag1629.xml"/><Relationship Id="rId10" Type="http://schemas.openxmlformats.org/officeDocument/2006/relationships/slideLayout" Target="../slideLayouts/slideLayout4.xml"/><Relationship Id="rId4" Type="http://schemas.openxmlformats.org/officeDocument/2006/relationships/tags" Target="../tags/tag1628.xml"/><Relationship Id="rId9" Type="http://schemas.openxmlformats.org/officeDocument/2006/relationships/tags" Target="../tags/tag1633.xml"/></Relationships>
</file>

<file path=ppt/slides/_rels/slide58.xml.rels><?xml version="1.0" encoding="UTF-8" standalone="yes"?>
<Relationships xmlns="http://schemas.openxmlformats.org/package/2006/relationships"><Relationship Id="rId8" Type="http://schemas.openxmlformats.org/officeDocument/2006/relationships/tags" Target="../tags/tag1641.xml"/><Relationship Id="rId13" Type="http://schemas.openxmlformats.org/officeDocument/2006/relationships/tags" Target="../tags/tag1646.xml"/><Relationship Id="rId18" Type="http://schemas.openxmlformats.org/officeDocument/2006/relationships/tags" Target="../tags/tag1651.xml"/><Relationship Id="rId3" Type="http://schemas.openxmlformats.org/officeDocument/2006/relationships/tags" Target="../tags/tag1636.xml"/><Relationship Id="rId7" Type="http://schemas.openxmlformats.org/officeDocument/2006/relationships/tags" Target="../tags/tag1640.xml"/><Relationship Id="rId12" Type="http://schemas.openxmlformats.org/officeDocument/2006/relationships/tags" Target="../tags/tag1645.xml"/><Relationship Id="rId17" Type="http://schemas.openxmlformats.org/officeDocument/2006/relationships/tags" Target="../tags/tag1650.xml"/><Relationship Id="rId2" Type="http://schemas.openxmlformats.org/officeDocument/2006/relationships/tags" Target="../tags/tag1635.xml"/><Relationship Id="rId16" Type="http://schemas.openxmlformats.org/officeDocument/2006/relationships/tags" Target="../tags/tag1649.xml"/><Relationship Id="rId20" Type="http://schemas.openxmlformats.org/officeDocument/2006/relationships/slideLayout" Target="../slideLayouts/slideLayout2.xml"/><Relationship Id="rId1" Type="http://schemas.openxmlformats.org/officeDocument/2006/relationships/tags" Target="../tags/tag1634.xml"/><Relationship Id="rId6" Type="http://schemas.openxmlformats.org/officeDocument/2006/relationships/tags" Target="../tags/tag1639.xml"/><Relationship Id="rId11" Type="http://schemas.openxmlformats.org/officeDocument/2006/relationships/tags" Target="../tags/tag1644.xml"/><Relationship Id="rId5" Type="http://schemas.openxmlformats.org/officeDocument/2006/relationships/tags" Target="../tags/tag1638.xml"/><Relationship Id="rId15" Type="http://schemas.openxmlformats.org/officeDocument/2006/relationships/tags" Target="../tags/tag1648.xml"/><Relationship Id="rId10" Type="http://schemas.openxmlformats.org/officeDocument/2006/relationships/tags" Target="../tags/tag1643.xml"/><Relationship Id="rId19" Type="http://schemas.openxmlformats.org/officeDocument/2006/relationships/tags" Target="../tags/tag1652.xml"/><Relationship Id="rId4" Type="http://schemas.openxmlformats.org/officeDocument/2006/relationships/tags" Target="../tags/tag1637.xml"/><Relationship Id="rId9" Type="http://schemas.openxmlformats.org/officeDocument/2006/relationships/tags" Target="../tags/tag1642.xml"/><Relationship Id="rId14" Type="http://schemas.openxmlformats.org/officeDocument/2006/relationships/tags" Target="../tags/tag16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tags" Target="../tags/tag1659.xml"/><Relationship Id="rId13" Type="http://schemas.openxmlformats.org/officeDocument/2006/relationships/tags" Target="../tags/tag1664.xml"/><Relationship Id="rId18" Type="http://schemas.openxmlformats.org/officeDocument/2006/relationships/image" Target="../media/image40.png"/><Relationship Id="rId3" Type="http://schemas.openxmlformats.org/officeDocument/2006/relationships/tags" Target="../tags/tag1654.xml"/><Relationship Id="rId21" Type="http://schemas.openxmlformats.org/officeDocument/2006/relationships/image" Target="../media/image5.png"/><Relationship Id="rId7" Type="http://schemas.openxmlformats.org/officeDocument/2006/relationships/tags" Target="../tags/tag1658.xml"/><Relationship Id="rId12" Type="http://schemas.openxmlformats.org/officeDocument/2006/relationships/tags" Target="../tags/tag1663.xml"/><Relationship Id="rId17" Type="http://schemas.openxmlformats.org/officeDocument/2006/relationships/image" Target="../media/image24.emf"/><Relationship Id="rId2" Type="http://schemas.openxmlformats.org/officeDocument/2006/relationships/tags" Target="../tags/tag1653.xml"/><Relationship Id="rId16" Type="http://schemas.openxmlformats.org/officeDocument/2006/relationships/oleObject" Target="../embeddings/oleObject26.bin"/><Relationship Id="rId20" Type="http://schemas.openxmlformats.org/officeDocument/2006/relationships/image" Target="../media/image33.png"/><Relationship Id="rId1" Type="http://schemas.openxmlformats.org/officeDocument/2006/relationships/vmlDrawing" Target="../drawings/vmlDrawing26.vml"/><Relationship Id="rId6" Type="http://schemas.openxmlformats.org/officeDocument/2006/relationships/tags" Target="../tags/tag1657.xml"/><Relationship Id="rId11" Type="http://schemas.openxmlformats.org/officeDocument/2006/relationships/tags" Target="../tags/tag1662.xml"/><Relationship Id="rId5" Type="http://schemas.openxmlformats.org/officeDocument/2006/relationships/tags" Target="../tags/tag1656.xml"/><Relationship Id="rId15" Type="http://schemas.openxmlformats.org/officeDocument/2006/relationships/notesSlide" Target="../notesSlides/notesSlide14.xml"/><Relationship Id="rId10" Type="http://schemas.openxmlformats.org/officeDocument/2006/relationships/tags" Target="../tags/tag1661.xml"/><Relationship Id="rId19" Type="http://schemas.openxmlformats.org/officeDocument/2006/relationships/image" Target="../media/image41.png"/><Relationship Id="rId4" Type="http://schemas.openxmlformats.org/officeDocument/2006/relationships/tags" Target="../tags/tag1655.xml"/><Relationship Id="rId9" Type="http://schemas.openxmlformats.org/officeDocument/2006/relationships/tags" Target="../tags/tag1660.xml"/><Relationship Id="rId14"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8" Type="http://schemas.openxmlformats.org/officeDocument/2006/relationships/tags" Target="../tags/tag1671.xml"/><Relationship Id="rId13" Type="http://schemas.openxmlformats.org/officeDocument/2006/relationships/tags" Target="../tags/tag1676.xml"/><Relationship Id="rId18" Type="http://schemas.openxmlformats.org/officeDocument/2006/relationships/tags" Target="../tags/tag1681.xml"/><Relationship Id="rId26" Type="http://schemas.openxmlformats.org/officeDocument/2006/relationships/oleObject" Target="../embeddings/oleObject27.bin"/><Relationship Id="rId3" Type="http://schemas.openxmlformats.org/officeDocument/2006/relationships/tags" Target="../tags/tag1666.xml"/><Relationship Id="rId21" Type="http://schemas.openxmlformats.org/officeDocument/2006/relationships/tags" Target="../tags/tag1684.xml"/><Relationship Id="rId7" Type="http://schemas.openxmlformats.org/officeDocument/2006/relationships/tags" Target="../tags/tag1670.xml"/><Relationship Id="rId12" Type="http://schemas.openxmlformats.org/officeDocument/2006/relationships/tags" Target="../tags/tag1675.xml"/><Relationship Id="rId17" Type="http://schemas.openxmlformats.org/officeDocument/2006/relationships/tags" Target="../tags/tag1680.xml"/><Relationship Id="rId25" Type="http://schemas.openxmlformats.org/officeDocument/2006/relationships/slideLayout" Target="../slideLayouts/slideLayout5.xml"/><Relationship Id="rId2" Type="http://schemas.openxmlformats.org/officeDocument/2006/relationships/tags" Target="../tags/tag1665.xml"/><Relationship Id="rId16" Type="http://schemas.openxmlformats.org/officeDocument/2006/relationships/tags" Target="../tags/tag1679.xml"/><Relationship Id="rId20" Type="http://schemas.openxmlformats.org/officeDocument/2006/relationships/tags" Target="../tags/tag1683.xml"/><Relationship Id="rId1" Type="http://schemas.openxmlformats.org/officeDocument/2006/relationships/vmlDrawing" Target="../drawings/vmlDrawing27.vml"/><Relationship Id="rId6" Type="http://schemas.openxmlformats.org/officeDocument/2006/relationships/tags" Target="../tags/tag1669.xml"/><Relationship Id="rId11" Type="http://schemas.openxmlformats.org/officeDocument/2006/relationships/tags" Target="../tags/tag1674.xml"/><Relationship Id="rId24" Type="http://schemas.openxmlformats.org/officeDocument/2006/relationships/tags" Target="../tags/tag1687.xml"/><Relationship Id="rId5" Type="http://schemas.openxmlformats.org/officeDocument/2006/relationships/tags" Target="../tags/tag1668.xml"/><Relationship Id="rId15" Type="http://schemas.openxmlformats.org/officeDocument/2006/relationships/tags" Target="../tags/tag1678.xml"/><Relationship Id="rId23" Type="http://schemas.openxmlformats.org/officeDocument/2006/relationships/tags" Target="../tags/tag1686.xml"/><Relationship Id="rId10" Type="http://schemas.openxmlformats.org/officeDocument/2006/relationships/tags" Target="../tags/tag1673.xml"/><Relationship Id="rId19" Type="http://schemas.openxmlformats.org/officeDocument/2006/relationships/tags" Target="../tags/tag1682.xml"/><Relationship Id="rId4" Type="http://schemas.openxmlformats.org/officeDocument/2006/relationships/tags" Target="../tags/tag1667.xml"/><Relationship Id="rId9" Type="http://schemas.openxmlformats.org/officeDocument/2006/relationships/tags" Target="../tags/tag1672.xml"/><Relationship Id="rId14" Type="http://schemas.openxmlformats.org/officeDocument/2006/relationships/tags" Target="../tags/tag1677.xml"/><Relationship Id="rId22" Type="http://schemas.openxmlformats.org/officeDocument/2006/relationships/tags" Target="../tags/tag1685.xml"/><Relationship Id="rId27" Type="http://schemas.openxmlformats.org/officeDocument/2006/relationships/image" Target="../media/image24.emf"/></Relationships>
</file>

<file path=ppt/slides/_rels/slide62.xml.rels><?xml version="1.0" encoding="UTF-8" standalone="yes"?>
<Relationships xmlns="http://schemas.openxmlformats.org/package/2006/relationships"><Relationship Id="rId8" Type="http://schemas.openxmlformats.org/officeDocument/2006/relationships/tags" Target="../tags/tag1695.xml"/><Relationship Id="rId13" Type="http://schemas.openxmlformats.org/officeDocument/2006/relationships/tags" Target="../tags/tag1700.xml"/><Relationship Id="rId18" Type="http://schemas.openxmlformats.org/officeDocument/2006/relationships/tags" Target="../tags/tag1705.xml"/><Relationship Id="rId26" Type="http://schemas.openxmlformats.org/officeDocument/2006/relationships/tags" Target="../tags/tag1713.xml"/><Relationship Id="rId3" Type="http://schemas.openxmlformats.org/officeDocument/2006/relationships/tags" Target="../tags/tag1690.xml"/><Relationship Id="rId21" Type="http://schemas.openxmlformats.org/officeDocument/2006/relationships/tags" Target="../tags/tag1708.xml"/><Relationship Id="rId34" Type="http://schemas.openxmlformats.org/officeDocument/2006/relationships/tags" Target="../tags/tag1721.xml"/><Relationship Id="rId7" Type="http://schemas.openxmlformats.org/officeDocument/2006/relationships/tags" Target="../tags/tag1694.xml"/><Relationship Id="rId12" Type="http://schemas.openxmlformats.org/officeDocument/2006/relationships/tags" Target="../tags/tag1699.xml"/><Relationship Id="rId17" Type="http://schemas.openxmlformats.org/officeDocument/2006/relationships/tags" Target="../tags/tag1704.xml"/><Relationship Id="rId25" Type="http://schemas.openxmlformats.org/officeDocument/2006/relationships/tags" Target="../tags/tag1712.xml"/><Relationship Id="rId33" Type="http://schemas.openxmlformats.org/officeDocument/2006/relationships/tags" Target="../tags/tag1720.xml"/><Relationship Id="rId2" Type="http://schemas.openxmlformats.org/officeDocument/2006/relationships/tags" Target="../tags/tag1689.xml"/><Relationship Id="rId16" Type="http://schemas.openxmlformats.org/officeDocument/2006/relationships/tags" Target="../tags/tag1703.xml"/><Relationship Id="rId20" Type="http://schemas.openxmlformats.org/officeDocument/2006/relationships/tags" Target="../tags/tag1707.xml"/><Relationship Id="rId29" Type="http://schemas.openxmlformats.org/officeDocument/2006/relationships/tags" Target="../tags/tag1716.xml"/><Relationship Id="rId1" Type="http://schemas.openxmlformats.org/officeDocument/2006/relationships/tags" Target="../tags/tag1688.xml"/><Relationship Id="rId6" Type="http://schemas.openxmlformats.org/officeDocument/2006/relationships/tags" Target="../tags/tag1693.xml"/><Relationship Id="rId11" Type="http://schemas.openxmlformats.org/officeDocument/2006/relationships/tags" Target="../tags/tag1698.xml"/><Relationship Id="rId24" Type="http://schemas.openxmlformats.org/officeDocument/2006/relationships/tags" Target="../tags/tag1711.xml"/><Relationship Id="rId32" Type="http://schemas.openxmlformats.org/officeDocument/2006/relationships/tags" Target="../tags/tag1719.xml"/><Relationship Id="rId5" Type="http://schemas.openxmlformats.org/officeDocument/2006/relationships/tags" Target="../tags/tag1692.xml"/><Relationship Id="rId15" Type="http://schemas.openxmlformats.org/officeDocument/2006/relationships/tags" Target="../tags/tag1702.xml"/><Relationship Id="rId23" Type="http://schemas.openxmlformats.org/officeDocument/2006/relationships/tags" Target="../tags/tag1710.xml"/><Relationship Id="rId28" Type="http://schemas.openxmlformats.org/officeDocument/2006/relationships/tags" Target="../tags/tag1715.xml"/><Relationship Id="rId36" Type="http://schemas.openxmlformats.org/officeDocument/2006/relationships/chart" Target="../charts/chart9.xml"/><Relationship Id="rId10" Type="http://schemas.openxmlformats.org/officeDocument/2006/relationships/tags" Target="../tags/tag1697.xml"/><Relationship Id="rId19" Type="http://schemas.openxmlformats.org/officeDocument/2006/relationships/tags" Target="../tags/tag1706.xml"/><Relationship Id="rId31" Type="http://schemas.openxmlformats.org/officeDocument/2006/relationships/tags" Target="../tags/tag1718.xml"/><Relationship Id="rId4" Type="http://schemas.openxmlformats.org/officeDocument/2006/relationships/tags" Target="../tags/tag1691.xml"/><Relationship Id="rId9" Type="http://schemas.openxmlformats.org/officeDocument/2006/relationships/tags" Target="../tags/tag1696.xml"/><Relationship Id="rId14" Type="http://schemas.openxmlformats.org/officeDocument/2006/relationships/tags" Target="../tags/tag1701.xml"/><Relationship Id="rId22" Type="http://schemas.openxmlformats.org/officeDocument/2006/relationships/tags" Target="../tags/tag1709.xml"/><Relationship Id="rId27" Type="http://schemas.openxmlformats.org/officeDocument/2006/relationships/tags" Target="../tags/tag1714.xml"/><Relationship Id="rId30" Type="http://schemas.openxmlformats.org/officeDocument/2006/relationships/tags" Target="../tags/tag1717.xml"/><Relationship Id="rId35"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8" Type="http://schemas.openxmlformats.org/officeDocument/2006/relationships/tags" Target="../tags/tag1729.xml"/><Relationship Id="rId3" Type="http://schemas.openxmlformats.org/officeDocument/2006/relationships/tags" Target="../tags/tag1724.xml"/><Relationship Id="rId7" Type="http://schemas.openxmlformats.org/officeDocument/2006/relationships/tags" Target="../tags/tag1728.xml"/><Relationship Id="rId2" Type="http://schemas.openxmlformats.org/officeDocument/2006/relationships/tags" Target="../tags/tag1723.xml"/><Relationship Id="rId1" Type="http://schemas.openxmlformats.org/officeDocument/2006/relationships/tags" Target="../tags/tag1722.xml"/><Relationship Id="rId6" Type="http://schemas.openxmlformats.org/officeDocument/2006/relationships/tags" Target="../tags/tag1727.xml"/><Relationship Id="rId5" Type="http://schemas.openxmlformats.org/officeDocument/2006/relationships/tags" Target="../tags/tag1726.xml"/><Relationship Id="rId10" Type="http://schemas.openxmlformats.org/officeDocument/2006/relationships/slideLayout" Target="../slideLayouts/slideLayout4.xml"/><Relationship Id="rId4" Type="http://schemas.openxmlformats.org/officeDocument/2006/relationships/tags" Target="../tags/tag1725.xml"/><Relationship Id="rId9" Type="http://schemas.openxmlformats.org/officeDocument/2006/relationships/tags" Target="../tags/tag1730.xml"/></Relationships>
</file>

<file path=ppt/slides/_rels/slide64.xml.rels><?xml version="1.0" encoding="UTF-8" standalone="yes"?>
<Relationships xmlns="http://schemas.openxmlformats.org/package/2006/relationships"><Relationship Id="rId8" Type="http://schemas.openxmlformats.org/officeDocument/2006/relationships/tags" Target="../tags/tag1738.xml"/><Relationship Id="rId13" Type="http://schemas.openxmlformats.org/officeDocument/2006/relationships/tags" Target="../tags/tag1743.xml"/><Relationship Id="rId18" Type="http://schemas.openxmlformats.org/officeDocument/2006/relationships/tags" Target="../tags/tag1748.xml"/><Relationship Id="rId3" Type="http://schemas.openxmlformats.org/officeDocument/2006/relationships/tags" Target="../tags/tag1733.xml"/><Relationship Id="rId21" Type="http://schemas.openxmlformats.org/officeDocument/2006/relationships/slideLayout" Target="../slideLayouts/slideLayout2.xml"/><Relationship Id="rId7" Type="http://schemas.openxmlformats.org/officeDocument/2006/relationships/tags" Target="../tags/tag1737.xml"/><Relationship Id="rId12" Type="http://schemas.openxmlformats.org/officeDocument/2006/relationships/tags" Target="../tags/tag1742.xml"/><Relationship Id="rId17" Type="http://schemas.openxmlformats.org/officeDocument/2006/relationships/tags" Target="../tags/tag1747.xml"/><Relationship Id="rId2" Type="http://schemas.openxmlformats.org/officeDocument/2006/relationships/tags" Target="../tags/tag1732.xml"/><Relationship Id="rId16" Type="http://schemas.openxmlformats.org/officeDocument/2006/relationships/tags" Target="../tags/tag1746.xml"/><Relationship Id="rId20" Type="http://schemas.openxmlformats.org/officeDocument/2006/relationships/tags" Target="../tags/tag1750.xml"/><Relationship Id="rId1" Type="http://schemas.openxmlformats.org/officeDocument/2006/relationships/tags" Target="../tags/tag1731.xml"/><Relationship Id="rId6" Type="http://schemas.openxmlformats.org/officeDocument/2006/relationships/tags" Target="../tags/tag1736.xml"/><Relationship Id="rId11" Type="http://schemas.openxmlformats.org/officeDocument/2006/relationships/tags" Target="../tags/tag1741.xml"/><Relationship Id="rId5" Type="http://schemas.openxmlformats.org/officeDocument/2006/relationships/tags" Target="../tags/tag1735.xml"/><Relationship Id="rId15" Type="http://schemas.openxmlformats.org/officeDocument/2006/relationships/tags" Target="../tags/tag1745.xml"/><Relationship Id="rId10" Type="http://schemas.openxmlformats.org/officeDocument/2006/relationships/tags" Target="../tags/tag1740.xml"/><Relationship Id="rId19" Type="http://schemas.openxmlformats.org/officeDocument/2006/relationships/tags" Target="../tags/tag1749.xml"/><Relationship Id="rId4" Type="http://schemas.openxmlformats.org/officeDocument/2006/relationships/tags" Target="../tags/tag1734.xml"/><Relationship Id="rId9" Type="http://schemas.openxmlformats.org/officeDocument/2006/relationships/tags" Target="../tags/tag1739.xml"/><Relationship Id="rId14" Type="http://schemas.openxmlformats.org/officeDocument/2006/relationships/tags" Target="../tags/tag174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tags" Target="../tags/tag1753.xml"/><Relationship Id="rId2" Type="http://schemas.openxmlformats.org/officeDocument/2006/relationships/tags" Target="../tags/tag1752.xml"/><Relationship Id="rId1" Type="http://schemas.openxmlformats.org/officeDocument/2006/relationships/tags" Target="../tags/tag1751.xml"/><Relationship Id="rId4"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8" Type="http://schemas.openxmlformats.org/officeDocument/2006/relationships/tags" Target="../tags/tag1761.xml"/><Relationship Id="rId3" Type="http://schemas.openxmlformats.org/officeDocument/2006/relationships/tags" Target="../tags/tag1756.xml"/><Relationship Id="rId7" Type="http://schemas.openxmlformats.org/officeDocument/2006/relationships/tags" Target="../tags/tag1760.xml"/><Relationship Id="rId2" Type="http://schemas.openxmlformats.org/officeDocument/2006/relationships/tags" Target="../tags/tag1755.xml"/><Relationship Id="rId1" Type="http://schemas.openxmlformats.org/officeDocument/2006/relationships/tags" Target="../tags/tag1754.xml"/><Relationship Id="rId6" Type="http://schemas.openxmlformats.org/officeDocument/2006/relationships/tags" Target="../tags/tag1759.xml"/><Relationship Id="rId5" Type="http://schemas.openxmlformats.org/officeDocument/2006/relationships/tags" Target="../tags/tag1758.xml"/><Relationship Id="rId10" Type="http://schemas.openxmlformats.org/officeDocument/2006/relationships/slideLayout" Target="../slideLayouts/slideLayout2.xml"/><Relationship Id="rId4" Type="http://schemas.openxmlformats.org/officeDocument/2006/relationships/tags" Target="../tags/tag1757.xml"/><Relationship Id="rId9" Type="http://schemas.openxmlformats.org/officeDocument/2006/relationships/tags" Target="../tags/tag1762.xml"/></Relationships>
</file>

<file path=ppt/slides/_rels/slide69.xml.rels><?xml version="1.0" encoding="UTF-8" standalone="yes"?>
<Relationships xmlns="http://schemas.openxmlformats.org/package/2006/relationships"><Relationship Id="rId8" Type="http://schemas.openxmlformats.org/officeDocument/2006/relationships/tags" Target="../tags/tag1770.xml"/><Relationship Id="rId13" Type="http://schemas.openxmlformats.org/officeDocument/2006/relationships/tags" Target="../tags/tag1775.xml"/><Relationship Id="rId3" Type="http://schemas.openxmlformats.org/officeDocument/2006/relationships/tags" Target="../tags/tag1765.xml"/><Relationship Id="rId7" Type="http://schemas.openxmlformats.org/officeDocument/2006/relationships/tags" Target="../tags/tag1769.xml"/><Relationship Id="rId12" Type="http://schemas.openxmlformats.org/officeDocument/2006/relationships/tags" Target="../tags/tag1774.xml"/><Relationship Id="rId17" Type="http://schemas.openxmlformats.org/officeDocument/2006/relationships/slideLayout" Target="../slideLayouts/slideLayout2.xml"/><Relationship Id="rId2" Type="http://schemas.openxmlformats.org/officeDocument/2006/relationships/tags" Target="../tags/tag1764.xml"/><Relationship Id="rId16" Type="http://schemas.openxmlformats.org/officeDocument/2006/relationships/tags" Target="../tags/tag1778.xml"/><Relationship Id="rId1" Type="http://schemas.openxmlformats.org/officeDocument/2006/relationships/tags" Target="../tags/tag1763.xml"/><Relationship Id="rId6" Type="http://schemas.openxmlformats.org/officeDocument/2006/relationships/tags" Target="../tags/tag1768.xml"/><Relationship Id="rId11" Type="http://schemas.openxmlformats.org/officeDocument/2006/relationships/tags" Target="../tags/tag1773.xml"/><Relationship Id="rId5" Type="http://schemas.openxmlformats.org/officeDocument/2006/relationships/tags" Target="../tags/tag1767.xml"/><Relationship Id="rId15" Type="http://schemas.openxmlformats.org/officeDocument/2006/relationships/tags" Target="../tags/tag1777.xml"/><Relationship Id="rId10" Type="http://schemas.openxmlformats.org/officeDocument/2006/relationships/tags" Target="../tags/tag1772.xml"/><Relationship Id="rId4" Type="http://schemas.openxmlformats.org/officeDocument/2006/relationships/tags" Target="../tags/tag1766.xml"/><Relationship Id="rId9" Type="http://schemas.openxmlformats.org/officeDocument/2006/relationships/tags" Target="../tags/tag1771.xml"/><Relationship Id="rId14" Type="http://schemas.openxmlformats.org/officeDocument/2006/relationships/tags" Target="../tags/tag177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tags" Target="../tags/tag1781.xml"/><Relationship Id="rId2" Type="http://schemas.openxmlformats.org/officeDocument/2006/relationships/tags" Target="../tags/tag1780.xml"/><Relationship Id="rId1" Type="http://schemas.openxmlformats.org/officeDocument/2006/relationships/tags" Target="../tags/tag1779.xml"/><Relationship Id="rId4"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8" Type="http://schemas.openxmlformats.org/officeDocument/2006/relationships/tags" Target="../tags/tag1789.xml"/><Relationship Id="rId3" Type="http://schemas.openxmlformats.org/officeDocument/2006/relationships/tags" Target="../tags/tag1784.xml"/><Relationship Id="rId7" Type="http://schemas.openxmlformats.org/officeDocument/2006/relationships/tags" Target="../tags/tag1788.xml"/><Relationship Id="rId2" Type="http://schemas.openxmlformats.org/officeDocument/2006/relationships/tags" Target="../tags/tag1783.xml"/><Relationship Id="rId1" Type="http://schemas.openxmlformats.org/officeDocument/2006/relationships/tags" Target="../tags/tag1782.xml"/><Relationship Id="rId6" Type="http://schemas.openxmlformats.org/officeDocument/2006/relationships/tags" Target="../tags/tag1787.xml"/><Relationship Id="rId5" Type="http://schemas.openxmlformats.org/officeDocument/2006/relationships/tags" Target="../tags/tag1786.xml"/><Relationship Id="rId10" Type="http://schemas.openxmlformats.org/officeDocument/2006/relationships/slideLayout" Target="../slideLayouts/slideLayout2.xml"/><Relationship Id="rId4" Type="http://schemas.openxmlformats.org/officeDocument/2006/relationships/tags" Target="../tags/tag1785.xml"/><Relationship Id="rId9" Type="http://schemas.openxmlformats.org/officeDocument/2006/relationships/tags" Target="../tags/tag1790.xml"/></Relationships>
</file>

<file path=ppt/slides/_rels/slide73.xml.rels><?xml version="1.0" encoding="UTF-8" standalone="yes"?>
<Relationships xmlns="http://schemas.openxmlformats.org/package/2006/relationships"><Relationship Id="rId8" Type="http://schemas.openxmlformats.org/officeDocument/2006/relationships/tags" Target="../tags/tag1798.xml"/><Relationship Id="rId13" Type="http://schemas.openxmlformats.org/officeDocument/2006/relationships/tags" Target="../tags/tag1803.xml"/><Relationship Id="rId18" Type="http://schemas.openxmlformats.org/officeDocument/2006/relationships/slideLayout" Target="../slideLayouts/slideLayout2.xml"/><Relationship Id="rId3" Type="http://schemas.openxmlformats.org/officeDocument/2006/relationships/tags" Target="../tags/tag1793.xml"/><Relationship Id="rId7" Type="http://schemas.openxmlformats.org/officeDocument/2006/relationships/tags" Target="../tags/tag1797.xml"/><Relationship Id="rId12" Type="http://schemas.openxmlformats.org/officeDocument/2006/relationships/tags" Target="../tags/tag1802.xml"/><Relationship Id="rId17" Type="http://schemas.openxmlformats.org/officeDocument/2006/relationships/tags" Target="../tags/tag1807.xml"/><Relationship Id="rId2" Type="http://schemas.openxmlformats.org/officeDocument/2006/relationships/tags" Target="../tags/tag1792.xml"/><Relationship Id="rId16" Type="http://schemas.openxmlformats.org/officeDocument/2006/relationships/tags" Target="../tags/tag1806.xml"/><Relationship Id="rId1" Type="http://schemas.openxmlformats.org/officeDocument/2006/relationships/tags" Target="../tags/tag1791.xml"/><Relationship Id="rId6" Type="http://schemas.openxmlformats.org/officeDocument/2006/relationships/tags" Target="../tags/tag1796.xml"/><Relationship Id="rId11" Type="http://schemas.openxmlformats.org/officeDocument/2006/relationships/tags" Target="../tags/tag1801.xml"/><Relationship Id="rId5" Type="http://schemas.openxmlformats.org/officeDocument/2006/relationships/tags" Target="../tags/tag1795.xml"/><Relationship Id="rId15" Type="http://schemas.openxmlformats.org/officeDocument/2006/relationships/tags" Target="../tags/tag1805.xml"/><Relationship Id="rId10" Type="http://schemas.openxmlformats.org/officeDocument/2006/relationships/tags" Target="../tags/tag1800.xml"/><Relationship Id="rId4" Type="http://schemas.openxmlformats.org/officeDocument/2006/relationships/tags" Target="../tags/tag1794.xml"/><Relationship Id="rId9" Type="http://schemas.openxmlformats.org/officeDocument/2006/relationships/tags" Target="../tags/tag1799.xml"/><Relationship Id="rId14" Type="http://schemas.openxmlformats.org/officeDocument/2006/relationships/tags" Target="../tags/tag180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tags" Target="../tags/tag1810.xml"/><Relationship Id="rId2" Type="http://schemas.openxmlformats.org/officeDocument/2006/relationships/tags" Target="../tags/tag1809.xml"/><Relationship Id="rId1" Type="http://schemas.openxmlformats.org/officeDocument/2006/relationships/tags" Target="../tags/tag1808.xml"/><Relationship Id="rId4"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8" Type="http://schemas.openxmlformats.org/officeDocument/2006/relationships/tags" Target="../tags/tag1818.xml"/><Relationship Id="rId3" Type="http://schemas.openxmlformats.org/officeDocument/2006/relationships/tags" Target="../tags/tag1813.xml"/><Relationship Id="rId7" Type="http://schemas.openxmlformats.org/officeDocument/2006/relationships/tags" Target="../tags/tag1817.xml"/><Relationship Id="rId2" Type="http://schemas.openxmlformats.org/officeDocument/2006/relationships/tags" Target="../tags/tag1812.xml"/><Relationship Id="rId1" Type="http://schemas.openxmlformats.org/officeDocument/2006/relationships/tags" Target="../tags/tag1811.xml"/><Relationship Id="rId6" Type="http://schemas.openxmlformats.org/officeDocument/2006/relationships/tags" Target="../tags/tag1816.xml"/><Relationship Id="rId5" Type="http://schemas.openxmlformats.org/officeDocument/2006/relationships/tags" Target="../tags/tag1815.xml"/><Relationship Id="rId10" Type="http://schemas.openxmlformats.org/officeDocument/2006/relationships/slideLayout" Target="../slideLayouts/slideLayout2.xml"/><Relationship Id="rId4" Type="http://schemas.openxmlformats.org/officeDocument/2006/relationships/tags" Target="../tags/tag1814.xml"/><Relationship Id="rId9" Type="http://schemas.openxmlformats.org/officeDocument/2006/relationships/tags" Target="../tags/tag1819.xml"/></Relationships>
</file>

<file path=ppt/slides/_rels/slide77.xml.rels><?xml version="1.0" encoding="UTF-8" standalone="yes"?>
<Relationships xmlns="http://schemas.openxmlformats.org/package/2006/relationships"><Relationship Id="rId8" Type="http://schemas.openxmlformats.org/officeDocument/2006/relationships/tags" Target="../tags/tag1827.xml"/><Relationship Id="rId13" Type="http://schemas.openxmlformats.org/officeDocument/2006/relationships/tags" Target="../tags/tag1832.xml"/><Relationship Id="rId3" Type="http://schemas.openxmlformats.org/officeDocument/2006/relationships/tags" Target="../tags/tag1822.xml"/><Relationship Id="rId7" Type="http://schemas.openxmlformats.org/officeDocument/2006/relationships/tags" Target="../tags/tag1826.xml"/><Relationship Id="rId12" Type="http://schemas.openxmlformats.org/officeDocument/2006/relationships/tags" Target="../tags/tag1831.xml"/><Relationship Id="rId2" Type="http://schemas.openxmlformats.org/officeDocument/2006/relationships/tags" Target="../tags/tag1821.xml"/><Relationship Id="rId16" Type="http://schemas.openxmlformats.org/officeDocument/2006/relationships/slideLayout" Target="../slideLayouts/slideLayout2.xml"/><Relationship Id="rId1" Type="http://schemas.openxmlformats.org/officeDocument/2006/relationships/tags" Target="../tags/tag1820.xml"/><Relationship Id="rId6" Type="http://schemas.openxmlformats.org/officeDocument/2006/relationships/tags" Target="../tags/tag1825.xml"/><Relationship Id="rId11" Type="http://schemas.openxmlformats.org/officeDocument/2006/relationships/tags" Target="../tags/tag1830.xml"/><Relationship Id="rId5" Type="http://schemas.openxmlformats.org/officeDocument/2006/relationships/tags" Target="../tags/tag1824.xml"/><Relationship Id="rId15" Type="http://schemas.openxmlformats.org/officeDocument/2006/relationships/tags" Target="../tags/tag1834.xml"/><Relationship Id="rId10" Type="http://schemas.openxmlformats.org/officeDocument/2006/relationships/tags" Target="../tags/tag1829.xml"/><Relationship Id="rId4" Type="http://schemas.openxmlformats.org/officeDocument/2006/relationships/tags" Target="../tags/tag1823.xml"/><Relationship Id="rId9" Type="http://schemas.openxmlformats.org/officeDocument/2006/relationships/tags" Target="../tags/tag1828.xml"/><Relationship Id="rId14" Type="http://schemas.openxmlformats.org/officeDocument/2006/relationships/tags" Target="../tags/tag183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tags" Target="../tags/tag1837.xml"/><Relationship Id="rId2" Type="http://schemas.openxmlformats.org/officeDocument/2006/relationships/tags" Target="../tags/tag1836.xml"/><Relationship Id="rId1" Type="http://schemas.openxmlformats.org/officeDocument/2006/relationships/tags" Target="../tags/tag1835.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0.xml.rels><?xml version="1.0" encoding="UTF-8" standalone="yes"?>
<Relationships xmlns="http://schemas.openxmlformats.org/package/2006/relationships"><Relationship Id="rId8" Type="http://schemas.openxmlformats.org/officeDocument/2006/relationships/tags" Target="../tags/tag1845.xml"/><Relationship Id="rId3" Type="http://schemas.openxmlformats.org/officeDocument/2006/relationships/tags" Target="../tags/tag1840.xml"/><Relationship Id="rId7" Type="http://schemas.openxmlformats.org/officeDocument/2006/relationships/tags" Target="../tags/tag1844.xml"/><Relationship Id="rId2" Type="http://schemas.openxmlformats.org/officeDocument/2006/relationships/tags" Target="../tags/tag1839.xml"/><Relationship Id="rId1" Type="http://schemas.openxmlformats.org/officeDocument/2006/relationships/tags" Target="../tags/tag1838.xml"/><Relationship Id="rId6" Type="http://schemas.openxmlformats.org/officeDocument/2006/relationships/tags" Target="../tags/tag1843.xml"/><Relationship Id="rId5" Type="http://schemas.openxmlformats.org/officeDocument/2006/relationships/tags" Target="../tags/tag1842.xml"/><Relationship Id="rId10" Type="http://schemas.openxmlformats.org/officeDocument/2006/relationships/slideLayout" Target="../slideLayouts/slideLayout4.xml"/><Relationship Id="rId4" Type="http://schemas.openxmlformats.org/officeDocument/2006/relationships/tags" Target="../tags/tag1841.xml"/><Relationship Id="rId9" Type="http://schemas.openxmlformats.org/officeDocument/2006/relationships/tags" Target="../tags/tag1846.xml"/></Relationships>
</file>

<file path=ppt/slides/_rels/slide81.xml.rels><?xml version="1.0" encoding="UTF-8" standalone="yes"?>
<Relationships xmlns="http://schemas.openxmlformats.org/package/2006/relationships"><Relationship Id="rId8" Type="http://schemas.openxmlformats.org/officeDocument/2006/relationships/tags" Target="../tags/tag1854.xml"/><Relationship Id="rId13" Type="http://schemas.openxmlformats.org/officeDocument/2006/relationships/tags" Target="../tags/tag1859.xml"/><Relationship Id="rId18" Type="http://schemas.openxmlformats.org/officeDocument/2006/relationships/tags" Target="../tags/tag1864.xml"/><Relationship Id="rId3" Type="http://schemas.openxmlformats.org/officeDocument/2006/relationships/tags" Target="../tags/tag1849.xml"/><Relationship Id="rId7" Type="http://schemas.openxmlformats.org/officeDocument/2006/relationships/tags" Target="../tags/tag1853.xml"/><Relationship Id="rId12" Type="http://schemas.openxmlformats.org/officeDocument/2006/relationships/tags" Target="../tags/tag1858.xml"/><Relationship Id="rId17" Type="http://schemas.openxmlformats.org/officeDocument/2006/relationships/tags" Target="../tags/tag1863.xml"/><Relationship Id="rId2" Type="http://schemas.openxmlformats.org/officeDocument/2006/relationships/tags" Target="../tags/tag1848.xml"/><Relationship Id="rId16" Type="http://schemas.openxmlformats.org/officeDocument/2006/relationships/tags" Target="../tags/tag1862.xml"/><Relationship Id="rId1" Type="http://schemas.openxmlformats.org/officeDocument/2006/relationships/tags" Target="../tags/tag1847.xml"/><Relationship Id="rId6" Type="http://schemas.openxmlformats.org/officeDocument/2006/relationships/tags" Target="../tags/tag1852.xml"/><Relationship Id="rId11" Type="http://schemas.openxmlformats.org/officeDocument/2006/relationships/tags" Target="../tags/tag1857.xml"/><Relationship Id="rId5" Type="http://schemas.openxmlformats.org/officeDocument/2006/relationships/tags" Target="../tags/tag1851.xml"/><Relationship Id="rId15" Type="http://schemas.openxmlformats.org/officeDocument/2006/relationships/tags" Target="../tags/tag1861.xml"/><Relationship Id="rId10" Type="http://schemas.openxmlformats.org/officeDocument/2006/relationships/tags" Target="../tags/tag1856.xml"/><Relationship Id="rId19" Type="http://schemas.openxmlformats.org/officeDocument/2006/relationships/slideLayout" Target="../slideLayouts/slideLayout2.xml"/><Relationship Id="rId4" Type="http://schemas.openxmlformats.org/officeDocument/2006/relationships/tags" Target="../tags/tag1850.xml"/><Relationship Id="rId9" Type="http://schemas.openxmlformats.org/officeDocument/2006/relationships/tags" Target="../tags/tag1855.xml"/><Relationship Id="rId14" Type="http://schemas.openxmlformats.org/officeDocument/2006/relationships/tags" Target="../tags/tag1860.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6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3" Type="http://schemas.openxmlformats.org/officeDocument/2006/relationships/tags" Target="../tags/tag1877.xml"/><Relationship Id="rId18" Type="http://schemas.openxmlformats.org/officeDocument/2006/relationships/tags" Target="../tags/tag1882.xml"/><Relationship Id="rId26" Type="http://schemas.openxmlformats.org/officeDocument/2006/relationships/tags" Target="../tags/tag1890.xml"/><Relationship Id="rId39" Type="http://schemas.openxmlformats.org/officeDocument/2006/relationships/tags" Target="../tags/tag1903.xml"/><Relationship Id="rId3" Type="http://schemas.openxmlformats.org/officeDocument/2006/relationships/tags" Target="../tags/tag1867.xml"/><Relationship Id="rId21" Type="http://schemas.openxmlformats.org/officeDocument/2006/relationships/tags" Target="../tags/tag1885.xml"/><Relationship Id="rId34" Type="http://schemas.openxmlformats.org/officeDocument/2006/relationships/tags" Target="../tags/tag1898.xml"/><Relationship Id="rId42" Type="http://schemas.openxmlformats.org/officeDocument/2006/relationships/tags" Target="../tags/tag1906.xml"/><Relationship Id="rId47" Type="http://schemas.openxmlformats.org/officeDocument/2006/relationships/tags" Target="../tags/tag1911.xml"/><Relationship Id="rId50" Type="http://schemas.openxmlformats.org/officeDocument/2006/relationships/slideLayout" Target="../slideLayouts/slideLayout2.xml"/><Relationship Id="rId7" Type="http://schemas.openxmlformats.org/officeDocument/2006/relationships/tags" Target="../tags/tag1871.xml"/><Relationship Id="rId12" Type="http://schemas.openxmlformats.org/officeDocument/2006/relationships/tags" Target="../tags/tag1876.xml"/><Relationship Id="rId17" Type="http://schemas.openxmlformats.org/officeDocument/2006/relationships/tags" Target="../tags/tag1881.xml"/><Relationship Id="rId25" Type="http://schemas.openxmlformats.org/officeDocument/2006/relationships/tags" Target="../tags/tag1889.xml"/><Relationship Id="rId33" Type="http://schemas.openxmlformats.org/officeDocument/2006/relationships/tags" Target="../tags/tag1897.xml"/><Relationship Id="rId38" Type="http://schemas.openxmlformats.org/officeDocument/2006/relationships/tags" Target="../tags/tag1902.xml"/><Relationship Id="rId46" Type="http://schemas.openxmlformats.org/officeDocument/2006/relationships/tags" Target="../tags/tag1910.xml"/><Relationship Id="rId2" Type="http://schemas.openxmlformats.org/officeDocument/2006/relationships/tags" Target="../tags/tag1866.xml"/><Relationship Id="rId16" Type="http://schemas.openxmlformats.org/officeDocument/2006/relationships/tags" Target="../tags/tag1880.xml"/><Relationship Id="rId20" Type="http://schemas.openxmlformats.org/officeDocument/2006/relationships/tags" Target="../tags/tag1884.xml"/><Relationship Id="rId29" Type="http://schemas.openxmlformats.org/officeDocument/2006/relationships/tags" Target="../tags/tag1893.xml"/><Relationship Id="rId41" Type="http://schemas.openxmlformats.org/officeDocument/2006/relationships/tags" Target="../tags/tag1905.xml"/><Relationship Id="rId1" Type="http://schemas.openxmlformats.org/officeDocument/2006/relationships/vmlDrawing" Target="../drawings/vmlDrawing28.vml"/><Relationship Id="rId6" Type="http://schemas.openxmlformats.org/officeDocument/2006/relationships/tags" Target="../tags/tag1870.xml"/><Relationship Id="rId11" Type="http://schemas.openxmlformats.org/officeDocument/2006/relationships/tags" Target="../tags/tag1875.xml"/><Relationship Id="rId24" Type="http://schemas.openxmlformats.org/officeDocument/2006/relationships/tags" Target="../tags/tag1888.xml"/><Relationship Id="rId32" Type="http://schemas.openxmlformats.org/officeDocument/2006/relationships/tags" Target="../tags/tag1896.xml"/><Relationship Id="rId37" Type="http://schemas.openxmlformats.org/officeDocument/2006/relationships/tags" Target="../tags/tag1901.xml"/><Relationship Id="rId40" Type="http://schemas.openxmlformats.org/officeDocument/2006/relationships/tags" Target="../tags/tag1904.xml"/><Relationship Id="rId45" Type="http://schemas.openxmlformats.org/officeDocument/2006/relationships/tags" Target="../tags/tag1909.xml"/><Relationship Id="rId53" Type="http://schemas.openxmlformats.org/officeDocument/2006/relationships/image" Target="../media/image24.emf"/><Relationship Id="rId5" Type="http://schemas.openxmlformats.org/officeDocument/2006/relationships/tags" Target="../tags/tag1869.xml"/><Relationship Id="rId15" Type="http://schemas.openxmlformats.org/officeDocument/2006/relationships/tags" Target="../tags/tag1879.xml"/><Relationship Id="rId23" Type="http://schemas.openxmlformats.org/officeDocument/2006/relationships/tags" Target="../tags/tag1887.xml"/><Relationship Id="rId28" Type="http://schemas.openxmlformats.org/officeDocument/2006/relationships/tags" Target="../tags/tag1892.xml"/><Relationship Id="rId36" Type="http://schemas.openxmlformats.org/officeDocument/2006/relationships/tags" Target="../tags/tag1900.xml"/><Relationship Id="rId49" Type="http://schemas.openxmlformats.org/officeDocument/2006/relationships/tags" Target="../tags/tag1913.xml"/><Relationship Id="rId10" Type="http://schemas.openxmlformats.org/officeDocument/2006/relationships/tags" Target="../tags/tag1874.xml"/><Relationship Id="rId19" Type="http://schemas.openxmlformats.org/officeDocument/2006/relationships/tags" Target="../tags/tag1883.xml"/><Relationship Id="rId31" Type="http://schemas.openxmlformats.org/officeDocument/2006/relationships/tags" Target="../tags/tag1895.xml"/><Relationship Id="rId44" Type="http://schemas.openxmlformats.org/officeDocument/2006/relationships/tags" Target="../tags/tag1908.xml"/><Relationship Id="rId52" Type="http://schemas.openxmlformats.org/officeDocument/2006/relationships/oleObject" Target="../embeddings/oleObject28.bin"/><Relationship Id="rId4" Type="http://schemas.openxmlformats.org/officeDocument/2006/relationships/tags" Target="../tags/tag1868.xml"/><Relationship Id="rId9" Type="http://schemas.openxmlformats.org/officeDocument/2006/relationships/tags" Target="../tags/tag1873.xml"/><Relationship Id="rId14" Type="http://schemas.openxmlformats.org/officeDocument/2006/relationships/tags" Target="../tags/tag1878.xml"/><Relationship Id="rId22" Type="http://schemas.openxmlformats.org/officeDocument/2006/relationships/tags" Target="../tags/tag1886.xml"/><Relationship Id="rId27" Type="http://schemas.openxmlformats.org/officeDocument/2006/relationships/tags" Target="../tags/tag1891.xml"/><Relationship Id="rId30" Type="http://schemas.openxmlformats.org/officeDocument/2006/relationships/tags" Target="../tags/tag1894.xml"/><Relationship Id="rId35" Type="http://schemas.openxmlformats.org/officeDocument/2006/relationships/tags" Target="../tags/tag1899.xml"/><Relationship Id="rId43" Type="http://schemas.openxmlformats.org/officeDocument/2006/relationships/tags" Target="../tags/tag1907.xml"/><Relationship Id="rId48" Type="http://schemas.openxmlformats.org/officeDocument/2006/relationships/tags" Target="../tags/tag1912.xml"/><Relationship Id="rId8" Type="http://schemas.openxmlformats.org/officeDocument/2006/relationships/tags" Target="../tags/tag1872.xml"/><Relationship Id="rId51" Type="http://schemas.openxmlformats.org/officeDocument/2006/relationships/notesSlide" Target="../notesSlides/notesSlide1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24.emf"/><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oleObject" Target="../embeddings/oleObject1.bin"/><Relationship Id="rId2" Type="http://schemas.openxmlformats.org/officeDocument/2006/relationships/tags" Target="../tags/tag2.xml"/><Relationship Id="rId16" Type="http://schemas.openxmlformats.org/officeDocument/2006/relationships/image" Target="../media/image27.jpeg"/><Relationship Id="rId1" Type="http://schemas.openxmlformats.org/officeDocument/2006/relationships/vmlDrawing" Target="../drawings/vmlDrawing1.vml"/><Relationship Id="rId6" Type="http://schemas.openxmlformats.org/officeDocument/2006/relationships/tags" Target="../tags/tag6.xml"/><Relationship Id="rId11" Type="http://schemas.openxmlformats.org/officeDocument/2006/relationships/slideLayout" Target="../slideLayouts/slideLayout2.xml"/><Relationship Id="rId5" Type="http://schemas.openxmlformats.org/officeDocument/2006/relationships/tags" Target="../tags/tag5.xml"/><Relationship Id="rId15" Type="http://schemas.openxmlformats.org/officeDocument/2006/relationships/image" Target="../media/image26.jpe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25.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3" descr="Unbenannt-1"/>
          <p:cNvPicPr>
            <a:picLocks noChangeArrowheads="1"/>
          </p:cNvPicPr>
          <p:nvPr/>
        </p:nvPicPr>
        <p:blipFill>
          <a:blip r:embed="rId2" cstate="print"/>
          <a:srcRect/>
          <a:stretch>
            <a:fillRect/>
          </a:stretch>
        </p:blipFill>
        <p:spPr bwMode="auto">
          <a:xfrm>
            <a:off x="-9525" y="0"/>
            <a:ext cx="9921875" cy="6861175"/>
          </a:xfrm>
          <a:prstGeom prst="rect">
            <a:avLst/>
          </a:prstGeom>
          <a:noFill/>
        </p:spPr>
      </p:pic>
      <p:pic>
        <p:nvPicPr>
          <p:cNvPr id="13" name="Picture 10"/>
          <p:cNvPicPr>
            <a:picLocks/>
          </p:cNvPicPr>
          <p:nvPr/>
        </p:nvPicPr>
        <p:blipFill>
          <a:blip r:embed="rId3" cstate="print">
            <a:extLst>
              <a:ext uri="{28A0092B-C50C-407E-A947-70E740481C1C}">
                <a14:useLocalDpi xmlns:a14="http://schemas.microsoft.com/office/drawing/2010/main"/>
              </a:ext>
            </a:extLst>
          </a:blip>
          <a:stretch>
            <a:fillRect/>
          </a:stretch>
        </p:blipFill>
        <p:spPr>
          <a:xfrm>
            <a:off x="-7776" y="0"/>
            <a:ext cx="4549966" cy="6858000"/>
          </a:xfrm>
          <a:prstGeom prst="rect">
            <a:avLst/>
          </a:prstGeom>
        </p:spPr>
      </p:pic>
      <p:sp>
        <p:nvSpPr>
          <p:cNvPr id="15" name="Text Placeholder 6"/>
          <p:cNvSpPr txBox="1">
            <a:spLocks/>
          </p:cNvSpPr>
          <p:nvPr/>
        </p:nvSpPr>
        <p:spPr>
          <a:xfrm>
            <a:off x="475042" y="5596247"/>
            <a:ext cx="4549966" cy="720197"/>
          </a:xfrm>
          <a:prstGeom prst="rect">
            <a:avLst/>
          </a:prstGeom>
        </p:spPr>
        <p:txBody>
          <a:bodyPr/>
          <a:lstStyle>
            <a:lvl1pPr marL="270724" indent="-270724" algn="l" defTabSz="721933" rtl="0" eaLnBrk="1" latinLnBrk="0" hangingPunct="1">
              <a:spcBef>
                <a:spcPct val="20000"/>
              </a:spcBef>
              <a:buFont typeface="Arial" pitchFamily="34" charset="0"/>
              <a:buChar char="•"/>
              <a:defRPr sz="2502" kern="1200">
                <a:solidFill>
                  <a:schemeClr val="tx1"/>
                </a:solidFill>
                <a:latin typeface="+mn-lt"/>
                <a:ea typeface="+mn-ea"/>
                <a:cs typeface="+mn-cs"/>
              </a:defRPr>
            </a:lvl1pPr>
            <a:lvl2pPr marL="586569" indent="-225604" algn="l" defTabSz="721933" rtl="0" eaLnBrk="1" latinLnBrk="0" hangingPunct="1">
              <a:spcBef>
                <a:spcPct val="20000"/>
              </a:spcBef>
              <a:buFont typeface="Arial" pitchFamily="34" charset="0"/>
              <a:buChar char="–"/>
              <a:defRPr sz="2224" kern="1200">
                <a:solidFill>
                  <a:schemeClr val="tx1"/>
                </a:solidFill>
                <a:latin typeface="+mn-lt"/>
                <a:ea typeface="+mn-ea"/>
                <a:cs typeface="+mn-cs"/>
              </a:defRPr>
            </a:lvl2pPr>
            <a:lvl3pPr marL="902415" indent="-180483" algn="l" defTabSz="721933" rtl="0" eaLnBrk="1" latinLnBrk="0" hangingPunct="1">
              <a:spcBef>
                <a:spcPct val="20000"/>
              </a:spcBef>
              <a:buFont typeface="Arial" pitchFamily="34" charset="0"/>
              <a:buChar char="•"/>
              <a:defRPr sz="1853" kern="1200">
                <a:solidFill>
                  <a:schemeClr val="tx1"/>
                </a:solidFill>
                <a:latin typeface="+mn-lt"/>
                <a:ea typeface="+mn-ea"/>
                <a:cs typeface="+mn-cs"/>
              </a:defRPr>
            </a:lvl3pPr>
            <a:lvl4pPr marL="1263380"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4pPr>
            <a:lvl5pPr marL="1624346"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5pPr>
            <a:lvl6pPr marL="1985312"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6pPr>
            <a:lvl7pPr marL="2346278"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7pPr>
            <a:lvl8pPr marL="2707244"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8pPr>
            <a:lvl9pPr marL="3068209" indent="-180483" algn="l" defTabSz="721933" rtl="0" eaLnBrk="1" latinLnBrk="0" hangingPunct="1">
              <a:spcBef>
                <a:spcPct val="20000"/>
              </a:spcBef>
              <a:buFont typeface="Arial" pitchFamily="34" charset="0"/>
              <a:buChar char="•"/>
              <a:defRPr sz="1575" kern="1200">
                <a:solidFill>
                  <a:schemeClr val="tx1"/>
                </a:solidFill>
                <a:latin typeface="+mn-lt"/>
                <a:ea typeface="+mn-ea"/>
                <a:cs typeface="+mn-cs"/>
              </a:defRPr>
            </a:lvl9pPr>
          </a:lstStyle>
          <a:p>
            <a:pPr marL="0" indent="0">
              <a:buNone/>
            </a:pPr>
            <a:r>
              <a:rPr lang="zh-CN" altLang="en-US" sz="1600" dirty="0" smtClean="0">
                <a:latin typeface="Arial Unicode MS" pitchFamily="34" charset="-122"/>
                <a:ea typeface="Arial Unicode MS" pitchFamily="34" charset="-122"/>
                <a:cs typeface="Arial Unicode MS" pitchFamily="34" charset="-122"/>
              </a:rPr>
              <a:t>贵阳，</a:t>
            </a:r>
            <a:r>
              <a:rPr lang="en-US" altLang="zh-CN" sz="1600" dirty="0" smtClean="0">
                <a:latin typeface="Arial Unicode MS" pitchFamily="34" charset="-122"/>
                <a:ea typeface="Arial Unicode MS" pitchFamily="34" charset="-122"/>
                <a:cs typeface="Arial Unicode MS" pitchFamily="34" charset="-122"/>
              </a:rPr>
              <a:t>2015.1.5</a:t>
            </a:r>
            <a:endParaRPr lang="zh-CN" altLang="en-US" sz="1600" dirty="0">
              <a:latin typeface="Cordia New" pitchFamily="34" charset="-34"/>
              <a:ea typeface="Arial Unicode MS" pitchFamily="34" charset="-122"/>
              <a:cs typeface="Cordia New" pitchFamily="34" charset="-34"/>
            </a:endParaRPr>
          </a:p>
        </p:txBody>
      </p:sp>
      <p:sp>
        <p:nvSpPr>
          <p:cNvPr id="17" name="Title 5"/>
          <p:cNvSpPr txBox="1">
            <a:spLocks/>
          </p:cNvSpPr>
          <p:nvPr/>
        </p:nvSpPr>
        <p:spPr>
          <a:xfrm>
            <a:off x="475042" y="3068960"/>
            <a:ext cx="4549966" cy="1817215"/>
          </a:xfrm>
          <a:prstGeom prst="rect">
            <a:avLst/>
          </a:prstGeom>
        </p:spPr>
        <p:txBody>
          <a:bodyPr/>
          <a:lstStyle>
            <a:lvl1pPr algn="just" defTabSz="721933" rtl="0" eaLnBrk="1" latinLnBrk="0" hangingPunct="1">
              <a:spcBef>
                <a:spcPct val="0"/>
              </a:spcBef>
              <a:buNone/>
              <a:defRPr sz="2000" b="1" kern="1200">
                <a:solidFill>
                  <a:schemeClr val="tx1"/>
                </a:solidFill>
                <a:latin typeface="+mj-lt"/>
                <a:ea typeface="+mj-ea"/>
                <a:cs typeface="+mj-cs"/>
              </a:defRPr>
            </a:lvl1pPr>
          </a:lstStyle>
          <a:p>
            <a:pPr algn="l">
              <a:lnSpc>
                <a:spcPct val="150000"/>
              </a:lnSpc>
            </a:pPr>
            <a:r>
              <a:rPr lang="zh-CN" altLang="en-US" b="0" dirty="0">
                <a:latin typeface="华文中宋" pitchFamily="2" charset="-122"/>
                <a:ea typeface="华文中宋" pitchFamily="2" charset="-122"/>
              </a:rPr>
              <a:t>瓮福</a:t>
            </a:r>
            <a:r>
              <a:rPr lang="zh-CN" altLang="en-US" b="0" dirty="0" smtClean="0">
                <a:latin typeface="华文中宋" pitchFamily="2" charset="-122"/>
                <a:ea typeface="华文中宋" pitchFamily="2" charset="-122"/>
              </a:rPr>
              <a:t>集团十年</a:t>
            </a:r>
            <a:r>
              <a:rPr lang="zh-CN" altLang="en-US" b="0" dirty="0">
                <a:latin typeface="华文中宋" pitchFamily="2" charset="-122"/>
                <a:ea typeface="华文中宋" pitchFamily="2" charset="-122"/>
              </a:rPr>
              <a:t>顶层</a:t>
            </a:r>
            <a:r>
              <a:rPr lang="zh-CN" altLang="en-US" b="0" dirty="0" smtClean="0">
                <a:latin typeface="华文中宋" pitchFamily="2" charset="-122"/>
                <a:ea typeface="华文中宋" pitchFamily="2" charset="-122"/>
              </a:rPr>
              <a:t>战略</a:t>
            </a:r>
            <a:endParaRPr lang="en-US" altLang="zh-CN" b="0" dirty="0" smtClean="0">
              <a:latin typeface="华文中宋" pitchFamily="2" charset="-122"/>
              <a:ea typeface="华文中宋" pitchFamily="2" charset="-122"/>
            </a:endParaRPr>
          </a:p>
          <a:p>
            <a:pPr algn="l">
              <a:lnSpc>
                <a:spcPct val="150000"/>
              </a:lnSpc>
            </a:pPr>
            <a:r>
              <a:rPr lang="zh-CN" altLang="en-US" b="0" dirty="0" smtClean="0">
                <a:latin typeface="华文中宋" pitchFamily="2" charset="-122"/>
                <a:ea typeface="华文中宋" pitchFamily="2" charset="-122"/>
              </a:rPr>
              <a:t>（</a:t>
            </a:r>
            <a:r>
              <a:rPr lang="zh-CN" altLang="en-US" b="0" dirty="0">
                <a:latin typeface="华文中宋" pitchFamily="2" charset="-122"/>
                <a:ea typeface="华文中宋" pitchFamily="2" charset="-122"/>
              </a:rPr>
              <a:t>总纲）</a:t>
            </a:r>
          </a:p>
        </p:txBody>
      </p:sp>
      <p:pic>
        <p:nvPicPr>
          <p:cNvPr id="18" name="Picture 3" descr="D:\Users\lingyun_bao\Desktop\logo.png"/>
          <p:cNvPicPr>
            <a:picLocks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73289" y="572030"/>
            <a:ext cx="2246111" cy="659869"/>
          </a:xfrm>
          <a:prstGeom prst="rect">
            <a:avLst/>
          </a:prstGeom>
          <a:noFill/>
        </p:spPr>
      </p:pic>
    </p:spTree>
    <p:extLst>
      <p:ext uri="{BB962C8B-B14F-4D97-AF65-F5344CB8AC3E}">
        <p14:creationId xmlns:p14="http://schemas.microsoft.com/office/powerpoint/2010/main" val="18648677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en-US" dirty="0" smtClean="0"/>
              <a:t>经过</a:t>
            </a:r>
            <a:r>
              <a:rPr lang="zh-CN" altLang="en-US" dirty="0"/>
              <a:t>二十余年发展，瓮福已在资源、规模、技术、</a:t>
            </a:r>
            <a:r>
              <a:rPr lang="zh-CN" altLang="en-US"/>
              <a:t>产业</a:t>
            </a:r>
            <a:r>
              <a:rPr lang="zh-CN" altLang="en-US" smtClean="0"/>
              <a:t>布局、国际影响等</a:t>
            </a:r>
            <a:r>
              <a:rPr lang="zh-CN" altLang="en-US" dirty="0"/>
              <a:t>方面构建了较为</a:t>
            </a:r>
            <a:r>
              <a:rPr lang="zh-CN" altLang="en-US" dirty="0" smtClean="0"/>
              <a:t>全方位</a:t>
            </a:r>
            <a:r>
              <a:rPr lang="zh-CN" altLang="en-US" smtClean="0"/>
              <a:t>的</a:t>
            </a:r>
            <a:r>
              <a:rPr lang="zh-CN" altLang="en-US" smtClean="0">
                <a:solidFill>
                  <a:srgbClr val="FF0000"/>
                </a:solidFill>
              </a:rPr>
              <a:t>竞争优势</a:t>
            </a:r>
            <a:endParaRPr lang="zh-CN" altLang="en-US" dirty="0">
              <a:solidFill>
                <a:srgbClr val="FF0000"/>
              </a:solidFill>
            </a:endParaRPr>
          </a:p>
        </p:txBody>
      </p:sp>
      <p:sp>
        <p:nvSpPr>
          <p:cNvPr id="27" name="矩形 26"/>
          <p:cNvSpPr/>
          <p:nvPr>
            <p:custDataLst>
              <p:tags r:id="rId1"/>
            </p:custDataLst>
          </p:nvPr>
        </p:nvSpPr>
        <p:spPr>
          <a:xfrm>
            <a:off x="453000" y="1556792"/>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36000" bIns="36000" numCol="1" spcCol="0" rtlCol="0" fromWordArt="0" anchor="ctr" anchorCtr="0" forceAA="0" compatLnSpc="1">
            <a:prstTxWarp prst="textNoShape">
              <a:avLst/>
            </a:prstTxWarp>
            <a:noAutofit/>
          </a:bodyPr>
          <a:lstStyle/>
          <a:p>
            <a:pPr marL="901700" lvl="1" defTabSz="614363"/>
            <a:r>
              <a:rPr lang="zh-CN" altLang="en-US" sz="1600" b="1" dirty="0" smtClean="0">
                <a:solidFill>
                  <a:schemeClr val="tx1"/>
                </a:solidFill>
              </a:rPr>
              <a:t>资源优势：</a:t>
            </a:r>
            <a:r>
              <a:rPr lang="zh-CN" altLang="en-US" sz="1600" dirty="0">
                <a:solidFill>
                  <a:schemeClr val="tx1"/>
                </a:solidFill>
              </a:rPr>
              <a:t>拥</a:t>
            </a:r>
            <a:r>
              <a:rPr lang="zh-CN" altLang="en-US" sz="1600" dirty="0" smtClean="0">
                <a:solidFill>
                  <a:schemeClr val="tx1"/>
                </a:solidFill>
              </a:rPr>
              <a:t>有知名</a:t>
            </a:r>
            <a:r>
              <a:rPr lang="zh-CN" altLang="en-US" sz="1600" dirty="0">
                <a:solidFill>
                  <a:schemeClr val="tx1"/>
                </a:solidFill>
              </a:rPr>
              <a:t>特大型磷矿山，磷矿地质储量</a:t>
            </a:r>
            <a:r>
              <a:rPr lang="en-US" altLang="zh-CN" sz="1600" dirty="0">
                <a:solidFill>
                  <a:schemeClr val="tx1"/>
                </a:solidFill>
              </a:rPr>
              <a:t>8.2</a:t>
            </a:r>
            <a:r>
              <a:rPr lang="zh-CN" altLang="en-US" sz="1600" dirty="0">
                <a:solidFill>
                  <a:schemeClr val="tx1"/>
                </a:solidFill>
              </a:rPr>
              <a:t>亿吨，工业储量</a:t>
            </a:r>
            <a:r>
              <a:rPr lang="en-US" altLang="zh-CN" sz="1600" dirty="0">
                <a:solidFill>
                  <a:schemeClr val="tx1"/>
                </a:solidFill>
              </a:rPr>
              <a:t>5.8</a:t>
            </a:r>
            <a:r>
              <a:rPr lang="zh-CN" altLang="en-US" sz="1600" dirty="0">
                <a:solidFill>
                  <a:schemeClr val="tx1"/>
                </a:solidFill>
              </a:rPr>
              <a:t>亿吨，磷矿储量名列全国大型磷矿前列；矿石品位在</a:t>
            </a:r>
            <a:r>
              <a:rPr lang="en-US" altLang="zh-CN" sz="1600" dirty="0">
                <a:solidFill>
                  <a:schemeClr val="tx1"/>
                </a:solidFill>
              </a:rPr>
              <a:t>25%</a:t>
            </a:r>
            <a:r>
              <a:rPr lang="zh-CN" altLang="en-US" sz="1600" dirty="0">
                <a:solidFill>
                  <a:schemeClr val="tx1"/>
                </a:solidFill>
              </a:rPr>
              <a:t>以上，部分富矿在</a:t>
            </a:r>
            <a:r>
              <a:rPr lang="en-US" altLang="zh-CN" sz="1600" dirty="0">
                <a:solidFill>
                  <a:schemeClr val="tx1"/>
                </a:solidFill>
              </a:rPr>
              <a:t>30%</a:t>
            </a:r>
            <a:r>
              <a:rPr lang="zh-CN" altLang="en-US" sz="1600" dirty="0">
                <a:solidFill>
                  <a:schemeClr val="tx1"/>
                </a:solidFill>
              </a:rPr>
              <a:t>以上，磷矿活性高，有害杂质极低，选矿性能好，磷矿中伴有碘、氟、镁等资源，能满足公司长期生产使用 </a:t>
            </a:r>
          </a:p>
        </p:txBody>
      </p:sp>
      <p:sp>
        <p:nvSpPr>
          <p:cNvPr id="28" name="椭圆 27"/>
          <p:cNvSpPr/>
          <p:nvPr>
            <p:custDataLst>
              <p:tags r:id="rId2"/>
            </p:custDataLst>
          </p:nvPr>
        </p:nvSpPr>
        <p:spPr>
          <a:xfrm>
            <a:off x="776536" y="1772791"/>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a:ea typeface="+mj-ea"/>
            </a:endParaRPr>
          </a:p>
        </p:txBody>
      </p:sp>
      <p:sp>
        <p:nvSpPr>
          <p:cNvPr id="29" name="矩形 28"/>
          <p:cNvSpPr/>
          <p:nvPr>
            <p:custDataLst>
              <p:tags r:id="rId3"/>
            </p:custDataLst>
          </p:nvPr>
        </p:nvSpPr>
        <p:spPr>
          <a:xfrm>
            <a:off x="453000" y="2528924"/>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36000" bIns="36000" numCol="1" spcCol="0" rtlCol="0" fromWordArt="0" anchor="ctr" anchorCtr="0" forceAA="0" compatLnSpc="1">
            <a:prstTxWarp prst="textNoShape">
              <a:avLst/>
            </a:prstTxWarp>
            <a:noAutofit/>
          </a:bodyPr>
          <a:lstStyle/>
          <a:p>
            <a:pPr marL="901700" lvl="1" defTabSz="614363"/>
            <a:r>
              <a:rPr lang="zh-CN" altLang="en-US" sz="1600" b="1" dirty="0" smtClean="0">
                <a:solidFill>
                  <a:schemeClr val="tx1"/>
                </a:solidFill>
              </a:rPr>
              <a:t>规模优势：</a:t>
            </a:r>
            <a:r>
              <a:rPr lang="zh-CN" altLang="en-US" sz="1600" dirty="0" smtClean="0">
                <a:solidFill>
                  <a:schemeClr val="tx1"/>
                </a:solidFill>
              </a:rPr>
              <a:t>现已</a:t>
            </a:r>
            <a:r>
              <a:rPr lang="zh-CN" altLang="en-US" sz="1600" dirty="0">
                <a:solidFill>
                  <a:schemeClr val="tx1"/>
                </a:solidFill>
              </a:rPr>
              <a:t>形成</a:t>
            </a:r>
            <a:r>
              <a:rPr lang="zh-CN" altLang="en-US" sz="1600" dirty="0" smtClean="0">
                <a:solidFill>
                  <a:schemeClr val="tx1"/>
                </a:solidFill>
              </a:rPr>
              <a:t>年产磷矿</a:t>
            </a:r>
            <a:r>
              <a:rPr lang="en-US" altLang="zh-CN" sz="1600" dirty="0" smtClean="0">
                <a:solidFill>
                  <a:schemeClr val="tx1"/>
                </a:solidFill>
              </a:rPr>
              <a:t>850</a:t>
            </a:r>
            <a:r>
              <a:rPr lang="zh-CN" altLang="en-US" sz="1600" dirty="0" smtClean="0">
                <a:solidFill>
                  <a:schemeClr val="tx1"/>
                </a:solidFill>
              </a:rPr>
              <a:t>万吨，磷酸</a:t>
            </a:r>
            <a:r>
              <a:rPr lang="zh-CN" altLang="en-US" sz="1600" dirty="0">
                <a:solidFill>
                  <a:schemeClr val="tx1"/>
                </a:solidFill>
              </a:rPr>
              <a:t>二铵</a:t>
            </a:r>
            <a:r>
              <a:rPr lang="en-US" altLang="zh-CN" sz="1600" dirty="0">
                <a:solidFill>
                  <a:schemeClr val="tx1"/>
                </a:solidFill>
              </a:rPr>
              <a:t>262</a:t>
            </a:r>
            <a:r>
              <a:rPr lang="zh-CN" altLang="en-US" sz="1600" dirty="0">
                <a:solidFill>
                  <a:schemeClr val="tx1"/>
                </a:solidFill>
              </a:rPr>
              <a:t>万吨、磷酸一铵</a:t>
            </a:r>
            <a:r>
              <a:rPr lang="en-US" altLang="zh-CN" sz="1600" dirty="0">
                <a:solidFill>
                  <a:schemeClr val="tx1"/>
                </a:solidFill>
              </a:rPr>
              <a:t>72</a:t>
            </a:r>
            <a:r>
              <a:rPr lang="zh-CN" altLang="en-US" sz="1600" dirty="0">
                <a:solidFill>
                  <a:schemeClr val="tx1"/>
                </a:solidFill>
              </a:rPr>
              <a:t>万吨、复合肥</a:t>
            </a:r>
            <a:r>
              <a:rPr lang="en-US" altLang="zh-CN" sz="1600" dirty="0">
                <a:solidFill>
                  <a:schemeClr val="tx1"/>
                </a:solidFill>
              </a:rPr>
              <a:t>35</a:t>
            </a:r>
            <a:r>
              <a:rPr lang="zh-CN" altLang="en-US" sz="1600" dirty="0">
                <a:solidFill>
                  <a:schemeClr val="tx1"/>
                </a:solidFill>
              </a:rPr>
              <a:t>万吨的生产能力，产能优势明显；同时，在全国范围内拥有区域经销商</a:t>
            </a:r>
            <a:r>
              <a:rPr lang="en-US" altLang="zh-CN" sz="1600" dirty="0">
                <a:solidFill>
                  <a:schemeClr val="tx1"/>
                </a:solidFill>
              </a:rPr>
              <a:t>230</a:t>
            </a:r>
            <a:r>
              <a:rPr lang="zh-CN" altLang="en-US" sz="1600" dirty="0">
                <a:solidFill>
                  <a:schemeClr val="tx1"/>
                </a:solidFill>
              </a:rPr>
              <a:t>余家，全国终端销售网点</a:t>
            </a:r>
            <a:r>
              <a:rPr lang="en-US" altLang="zh-CN" sz="1600" dirty="0">
                <a:solidFill>
                  <a:schemeClr val="tx1"/>
                </a:solidFill>
              </a:rPr>
              <a:t>10300</a:t>
            </a:r>
            <a:r>
              <a:rPr lang="zh-CN" altLang="en-US" sz="1600" dirty="0">
                <a:solidFill>
                  <a:schemeClr val="tx1"/>
                </a:solidFill>
              </a:rPr>
              <a:t>余个 </a:t>
            </a:r>
            <a:r>
              <a:rPr lang="zh-CN" altLang="en-US" sz="1600" dirty="0" smtClean="0">
                <a:solidFill>
                  <a:schemeClr val="tx1"/>
                </a:solidFill>
              </a:rPr>
              <a:t>，形成了产供销一体的业务闭环，初步实现了磷资源价值最大化</a:t>
            </a:r>
            <a:endParaRPr lang="zh-CN" altLang="en-US" sz="1600" dirty="0">
              <a:solidFill>
                <a:schemeClr val="tx1"/>
              </a:solidFill>
            </a:endParaRPr>
          </a:p>
        </p:txBody>
      </p:sp>
      <p:sp>
        <p:nvSpPr>
          <p:cNvPr id="30" name="椭圆 29"/>
          <p:cNvSpPr/>
          <p:nvPr>
            <p:custDataLst>
              <p:tags r:id="rId4"/>
            </p:custDataLst>
          </p:nvPr>
        </p:nvSpPr>
        <p:spPr>
          <a:xfrm>
            <a:off x="776536" y="2744923"/>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smtClean="0">
              <a:ea typeface="+mj-ea"/>
            </a:endParaRPr>
          </a:p>
        </p:txBody>
      </p:sp>
      <p:sp>
        <p:nvSpPr>
          <p:cNvPr id="31" name="矩形 30"/>
          <p:cNvSpPr/>
          <p:nvPr>
            <p:custDataLst>
              <p:tags r:id="rId5"/>
            </p:custDataLst>
          </p:nvPr>
        </p:nvSpPr>
        <p:spPr>
          <a:xfrm>
            <a:off x="453000" y="4473188"/>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36000" bIns="36000" numCol="1" spcCol="0" rtlCol="0" fromWordArt="0" anchor="ctr" anchorCtr="0" forceAA="0" compatLnSpc="1">
            <a:prstTxWarp prst="textNoShape">
              <a:avLst/>
            </a:prstTxWarp>
            <a:noAutofit/>
          </a:bodyPr>
          <a:lstStyle/>
          <a:p>
            <a:pPr marL="901700" lvl="0" defTabSz="614363"/>
            <a:r>
              <a:rPr lang="zh-CN" altLang="en-US" sz="1600" b="1" dirty="0" smtClean="0">
                <a:solidFill>
                  <a:schemeClr val="tx1"/>
                </a:solidFill>
                <a:ea typeface="+mj-ea"/>
              </a:rPr>
              <a:t>产业布局优势：</a:t>
            </a:r>
            <a:r>
              <a:rPr lang="zh-CN" altLang="en-US" sz="1600" dirty="0">
                <a:solidFill>
                  <a:schemeClr val="tx1"/>
                </a:solidFill>
              </a:rPr>
              <a:t>依托原有优势的传统磷肥产品，积极开拓精细磷化工、化肥贸易、磷产品废料综合利用和磷化工技术智力输出等产业；初步形成一条稳定、可靠的磷化工产业链条；以磷肥为主业，精细磷化工和智力国际化输出为两翼的生产经营格局 </a:t>
            </a:r>
          </a:p>
        </p:txBody>
      </p:sp>
      <p:sp>
        <p:nvSpPr>
          <p:cNvPr id="32" name="椭圆 31"/>
          <p:cNvSpPr/>
          <p:nvPr>
            <p:custDataLst>
              <p:tags r:id="rId6"/>
            </p:custDataLst>
          </p:nvPr>
        </p:nvSpPr>
        <p:spPr>
          <a:xfrm>
            <a:off x="776536" y="4689187"/>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4</a:t>
            </a:r>
            <a:endParaRPr lang="zh-CN" altLang="en-US" sz="1600" b="1" dirty="0" smtClean="0">
              <a:ea typeface="+mj-ea"/>
            </a:endParaRPr>
          </a:p>
        </p:txBody>
      </p:sp>
      <p:sp>
        <p:nvSpPr>
          <p:cNvPr id="33" name="矩形 32"/>
          <p:cNvSpPr/>
          <p:nvPr>
            <p:custDataLst>
              <p:tags r:id="rId7"/>
            </p:custDataLst>
          </p:nvPr>
        </p:nvSpPr>
        <p:spPr>
          <a:xfrm>
            <a:off x="453000" y="3501056"/>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36000" bIns="36000" numCol="1" spcCol="0" rtlCol="0" fromWordArt="0" anchor="ctr" anchorCtr="0" forceAA="0" compatLnSpc="1">
            <a:prstTxWarp prst="textNoShape">
              <a:avLst/>
            </a:prstTxWarp>
            <a:noAutofit/>
          </a:bodyPr>
          <a:lstStyle/>
          <a:p>
            <a:pPr marL="901700" lvl="0" defTabSz="614363"/>
            <a:r>
              <a:rPr lang="zh-CN" altLang="en-US" sz="1600" b="1" dirty="0" smtClean="0">
                <a:solidFill>
                  <a:srgbClr val="000000"/>
                </a:solidFill>
                <a:ea typeface="+mj-ea"/>
              </a:rPr>
              <a:t>技术优势</a:t>
            </a:r>
            <a:r>
              <a:rPr lang="zh-CN" altLang="en-US" sz="1600" b="1" dirty="0" smtClean="0">
                <a:solidFill>
                  <a:schemeClr val="tx1"/>
                </a:solidFill>
                <a:ea typeface="+mj-ea"/>
              </a:rPr>
              <a:t>：</a:t>
            </a:r>
            <a:r>
              <a:rPr lang="zh-CN" altLang="en-US" sz="1600" dirty="0" smtClean="0">
                <a:solidFill>
                  <a:schemeClr val="tx1"/>
                </a:solidFill>
              </a:rPr>
              <a:t>主要设备从国外引进</a:t>
            </a:r>
            <a:r>
              <a:rPr lang="zh-CN" altLang="en-US" sz="1600" dirty="0">
                <a:solidFill>
                  <a:schemeClr val="tx1"/>
                </a:solidFill>
              </a:rPr>
              <a:t>，技术含量高，设备利用率接近</a:t>
            </a:r>
            <a:r>
              <a:rPr lang="en-US" altLang="zh-CN" sz="1600" dirty="0">
                <a:solidFill>
                  <a:schemeClr val="tx1"/>
                </a:solidFill>
              </a:rPr>
              <a:t>100%</a:t>
            </a:r>
            <a:r>
              <a:rPr lang="zh-CN" altLang="en-US" sz="1600" dirty="0">
                <a:solidFill>
                  <a:schemeClr val="tx1"/>
                </a:solidFill>
              </a:rPr>
              <a:t>，运转率达到</a:t>
            </a:r>
            <a:r>
              <a:rPr lang="en-US" altLang="zh-CN" sz="1600" dirty="0">
                <a:solidFill>
                  <a:schemeClr val="tx1"/>
                </a:solidFill>
              </a:rPr>
              <a:t>95%</a:t>
            </a:r>
            <a:r>
              <a:rPr lang="zh-CN" altLang="en-US" sz="1600" dirty="0">
                <a:solidFill>
                  <a:schemeClr val="tx1"/>
                </a:solidFill>
              </a:rPr>
              <a:t>以上；</a:t>
            </a:r>
            <a:r>
              <a:rPr lang="zh-CN" altLang="en-US" sz="1600" dirty="0" smtClean="0">
                <a:solidFill>
                  <a:schemeClr val="tx1"/>
                </a:solidFill>
              </a:rPr>
              <a:t>同时还拥有一批专业技术人才队伍；并具有</a:t>
            </a:r>
            <a:r>
              <a:rPr lang="zh-CN" altLang="en-US" sz="1600" dirty="0">
                <a:solidFill>
                  <a:schemeClr val="tx1"/>
                </a:solidFill>
              </a:rPr>
              <a:t>全球领先的采矿、中低品位选矿技术，净化磷酸</a:t>
            </a:r>
            <a:r>
              <a:rPr lang="en-US" altLang="zh-CN" sz="1600" dirty="0">
                <a:solidFill>
                  <a:schemeClr val="tx1"/>
                </a:solidFill>
              </a:rPr>
              <a:t>PPA</a:t>
            </a:r>
            <a:r>
              <a:rPr lang="zh-CN" altLang="en-US" sz="1600" dirty="0">
                <a:solidFill>
                  <a:schemeClr val="tx1"/>
                </a:solidFill>
              </a:rPr>
              <a:t>技术和</a:t>
            </a:r>
            <a:r>
              <a:rPr lang="zh-CN" altLang="en-US" sz="1600" dirty="0" smtClean="0">
                <a:solidFill>
                  <a:schemeClr val="tx1"/>
                </a:solidFill>
              </a:rPr>
              <a:t>规模（全球最大）优势</a:t>
            </a:r>
            <a:r>
              <a:rPr lang="zh-CN" altLang="en-US" sz="1600" dirty="0">
                <a:solidFill>
                  <a:schemeClr val="tx1"/>
                </a:solidFill>
              </a:rPr>
              <a:t>，装备微型化技术，氟碘回收技术等</a:t>
            </a:r>
          </a:p>
        </p:txBody>
      </p:sp>
      <p:sp>
        <p:nvSpPr>
          <p:cNvPr id="34" name="椭圆 33"/>
          <p:cNvSpPr/>
          <p:nvPr>
            <p:custDataLst>
              <p:tags r:id="rId8"/>
            </p:custDataLst>
          </p:nvPr>
        </p:nvSpPr>
        <p:spPr>
          <a:xfrm>
            <a:off x="776536" y="3717055"/>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smtClean="0">
              <a:ea typeface="+mj-ea"/>
            </a:endParaRPr>
          </a:p>
        </p:txBody>
      </p:sp>
      <p:sp>
        <p:nvSpPr>
          <p:cNvPr id="35" name="矩形 34"/>
          <p:cNvSpPr/>
          <p:nvPr>
            <p:custDataLst>
              <p:tags r:id="rId9"/>
            </p:custDataLst>
          </p:nvPr>
        </p:nvSpPr>
        <p:spPr>
          <a:xfrm>
            <a:off x="453000" y="5445321"/>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36000" bIns="36000" numCol="1" spcCol="0" rtlCol="0" fromWordArt="0" anchor="ctr" anchorCtr="0" forceAA="0" compatLnSpc="1">
            <a:prstTxWarp prst="textNoShape">
              <a:avLst/>
            </a:prstTxWarp>
            <a:noAutofit/>
          </a:bodyPr>
          <a:lstStyle/>
          <a:p>
            <a:pPr marL="901700" lvl="0" defTabSz="614363"/>
            <a:r>
              <a:rPr lang="zh-CN" altLang="en-US" sz="1600" b="1" dirty="0" smtClean="0">
                <a:solidFill>
                  <a:schemeClr val="tx1"/>
                </a:solidFill>
                <a:ea typeface="+mj-ea"/>
              </a:rPr>
              <a:t>国际影响力优势</a:t>
            </a:r>
            <a:r>
              <a:rPr lang="zh-CN" altLang="zh-CN" sz="1600" b="1" dirty="0" smtClean="0">
                <a:solidFill>
                  <a:schemeClr val="tx1"/>
                </a:solidFill>
                <a:ea typeface="+mj-ea"/>
              </a:rPr>
              <a:t>资</a:t>
            </a:r>
            <a:r>
              <a:rPr lang="zh-CN" altLang="en-US" sz="1600" b="1" dirty="0" smtClean="0">
                <a:solidFill>
                  <a:schemeClr val="tx1"/>
                </a:solidFill>
                <a:ea typeface="+mj-ea"/>
              </a:rPr>
              <a:t>：</a:t>
            </a:r>
            <a:r>
              <a:rPr lang="zh-CN" altLang="en-US" sz="1600" dirty="0" smtClean="0">
                <a:solidFill>
                  <a:schemeClr val="tx1"/>
                </a:solidFill>
              </a:rPr>
              <a:t>磷肥已</a:t>
            </a:r>
            <a:r>
              <a:rPr lang="zh-CN" altLang="en-US" sz="1600" dirty="0">
                <a:solidFill>
                  <a:schemeClr val="tx1"/>
                </a:solidFill>
              </a:rPr>
              <a:t>有十多年的出口历程</a:t>
            </a:r>
            <a:r>
              <a:rPr lang="zh-CN" altLang="en-US" sz="1600" dirty="0" smtClean="0">
                <a:solidFill>
                  <a:schemeClr val="tx1"/>
                </a:solidFill>
              </a:rPr>
              <a:t>，在国际</a:t>
            </a:r>
            <a:r>
              <a:rPr lang="zh-CN" altLang="en-US" sz="1600" dirty="0">
                <a:solidFill>
                  <a:schemeClr val="tx1"/>
                </a:solidFill>
              </a:rPr>
              <a:t>市场建立了广泛合作网络，</a:t>
            </a:r>
            <a:r>
              <a:rPr lang="zh-CN" altLang="en-US" sz="1600" dirty="0" smtClean="0">
                <a:solidFill>
                  <a:schemeClr val="tx1"/>
                </a:solidFill>
              </a:rPr>
              <a:t>树立了良好的国际声</a:t>
            </a:r>
            <a:r>
              <a:rPr lang="zh-CN" altLang="en-US" sz="1600" dirty="0">
                <a:solidFill>
                  <a:schemeClr val="tx1"/>
                </a:solidFill>
              </a:rPr>
              <a:t>誉；近年来，结合低品位磷矿采选技术、</a:t>
            </a:r>
            <a:r>
              <a:rPr lang="en-US" altLang="zh-CN" sz="1600" dirty="0">
                <a:solidFill>
                  <a:schemeClr val="tx1"/>
                </a:solidFill>
              </a:rPr>
              <a:t>PPA</a:t>
            </a:r>
            <a:r>
              <a:rPr lang="zh-CN" altLang="en-US" sz="1600" dirty="0">
                <a:solidFill>
                  <a:schemeClr val="tx1"/>
                </a:solidFill>
              </a:rPr>
              <a:t>湿法磷酸净化技术、氟碘回收技术等优势技术资源，在国际</a:t>
            </a:r>
            <a:r>
              <a:rPr lang="zh-CN" altLang="en-US" sz="1600" dirty="0" smtClean="0">
                <a:solidFill>
                  <a:schemeClr val="tx1"/>
                </a:solidFill>
              </a:rPr>
              <a:t>市场拓展</a:t>
            </a:r>
            <a:r>
              <a:rPr lang="en-US" altLang="zh-CN" sz="1600" dirty="0">
                <a:solidFill>
                  <a:schemeClr val="tx1"/>
                </a:solidFill>
              </a:rPr>
              <a:t>EPC</a:t>
            </a:r>
            <a:r>
              <a:rPr lang="zh-CN" altLang="en-US" sz="1600" dirty="0">
                <a:solidFill>
                  <a:schemeClr val="tx1"/>
                </a:solidFill>
              </a:rPr>
              <a:t>技术服务，</a:t>
            </a:r>
            <a:r>
              <a:rPr lang="zh-CN" altLang="en-US" sz="1600" dirty="0" smtClean="0">
                <a:solidFill>
                  <a:schemeClr val="tx1"/>
                </a:solidFill>
              </a:rPr>
              <a:t>进一步提升了国际影响力</a:t>
            </a:r>
            <a:endParaRPr lang="zh-CN" altLang="en-US" sz="1600" dirty="0">
              <a:solidFill>
                <a:schemeClr val="tx1"/>
              </a:solidFill>
            </a:endParaRPr>
          </a:p>
        </p:txBody>
      </p:sp>
      <p:sp>
        <p:nvSpPr>
          <p:cNvPr id="36" name="椭圆 35"/>
          <p:cNvSpPr/>
          <p:nvPr>
            <p:custDataLst>
              <p:tags r:id="rId10"/>
            </p:custDataLst>
          </p:nvPr>
        </p:nvSpPr>
        <p:spPr>
          <a:xfrm>
            <a:off x="776536" y="5661320"/>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5</a:t>
            </a:r>
          </a:p>
        </p:txBody>
      </p:sp>
      <p:sp>
        <p:nvSpPr>
          <p:cNvPr id="13" name="矩形 12"/>
          <p:cNvSpPr/>
          <p:nvPr/>
        </p:nvSpPr>
        <p:spPr>
          <a:xfrm>
            <a:off x="416496" y="317908"/>
            <a:ext cx="1755609" cy="362279"/>
          </a:xfrm>
          <a:prstGeom prst="rect">
            <a:avLst/>
          </a:prstGeom>
        </p:spPr>
        <p:txBody>
          <a:bodyPr wrap="none">
            <a:spAutoFit/>
          </a:bodyPr>
          <a:lstStyle/>
          <a:p>
            <a:r>
              <a:rPr lang="zh-CN" altLang="en-US" b="1" dirty="0" smtClean="0"/>
              <a:t>五大核心竞争力</a:t>
            </a:r>
            <a:endParaRPr lang="zh-CN" altLang="en-US" b="1" dirty="0"/>
          </a:p>
        </p:txBody>
      </p:sp>
    </p:spTree>
    <p:extLst>
      <p:ext uri="{BB962C8B-B14F-4D97-AF65-F5344CB8AC3E}">
        <p14:creationId xmlns:p14="http://schemas.microsoft.com/office/powerpoint/2010/main" val="1725363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zh-CN" altLang="en-US" dirty="0" smtClean="0"/>
              <a:t>但新形势下的瓮福</a:t>
            </a:r>
            <a:r>
              <a:rPr lang="zh-CN" altLang="zh-CN" dirty="0" smtClean="0"/>
              <a:t>集团</a:t>
            </a:r>
            <a:r>
              <a:rPr lang="zh-CN" altLang="en-US" dirty="0" smtClean="0"/>
              <a:t>也存在</a:t>
            </a:r>
            <a:r>
              <a:rPr lang="zh-CN" altLang="zh-CN" dirty="0" smtClean="0">
                <a:solidFill>
                  <a:schemeClr val="tx2"/>
                </a:solidFill>
              </a:rPr>
              <a:t>五</a:t>
            </a:r>
            <a:r>
              <a:rPr lang="zh-CN" altLang="en-US" dirty="0" smtClean="0">
                <a:solidFill>
                  <a:schemeClr val="tx2"/>
                </a:solidFill>
              </a:rPr>
              <a:t>大</a:t>
            </a:r>
            <a:r>
              <a:rPr lang="zh-CN" altLang="zh-CN" dirty="0" smtClean="0">
                <a:solidFill>
                  <a:schemeClr val="tx2"/>
                </a:solidFill>
              </a:rPr>
              <a:t>核心问题</a:t>
            </a:r>
            <a:endParaRPr lang="zh-CN" altLang="en-US" dirty="0">
              <a:solidFill>
                <a:schemeClr val="tx2"/>
              </a:solidFill>
            </a:endParaRPr>
          </a:p>
        </p:txBody>
      </p:sp>
      <p:sp>
        <p:nvSpPr>
          <p:cNvPr id="4" name="矩形 3"/>
          <p:cNvSpPr/>
          <p:nvPr>
            <p:custDataLst>
              <p:tags r:id="rId1"/>
            </p:custDataLst>
          </p:nvPr>
        </p:nvSpPr>
        <p:spPr>
          <a:xfrm>
            <a:off x="453000" y="1556792"/>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144000" bIns="36000" numCol="1" spcCol="0" rtlCol="0" fromWordArt="0" anchor="ctr" anchorCtr="0" forceAA="0" compatLnSpc="1">
            <a:prstTxWarp prst="textNoShape">
              <a:avLst/>
            </a:prstTxWarp>
            <a:noAutofit/>
          </a:bodyPr>
          <a:lstStyle/>
          <a:p>
            <a:pPr marL="901700" lvl="1" defTabSz="614363"/>
            <a:r>
              <a:rPr lang="zh-CN" altLang="en-US" sz="1600" b="1" dirty="0" smtClean="0">
                <a:solidFill>
                  <a:schemeClr val="tx1"/>
                </a:solidFill>
              </a:rPr>
              <a:t>主</a:t>
            </a:r>
            <a:r>
              <a:rPr lang="zh-CN" altLang="en-US" sz="1600" b="1" dirty="0">
                <a:solidFill>
                  <a:schemeClr val="tx1"/>
                </a:solidFill>
              </a:rPr>
              <a:t>业中长期面临产能过</a:t>
            </a:r>
            <a:r>
              <a:rPr lang="zh-CN" altLang="en-US" sz="1600" b="1" dirty="0" smtClean="0">
                <a:solidFill>
                  <a:schemeClr val="tx1"/>
                </a:solidFill>
              </a:rPr>
              <a:t>剩挑</a:t>
            </a:r>
            <a:r>
              <a:rPr lang="zh-CN" altLang="en-US" sz="1600" b="1" dirty="0">
                <a:solidFill>
                  <a:schemeClr val="tx1"/>
                </a:solidFill>
              </a:rPr>
              <a:t>战：</a:t>
            </a:r>
            <a:r>
              <a:rPr lang="zh-CN" altLang="en-US" sz="1600" dirty="0">
                <a:solidFill>
                  <a:schemeClr val="tx1"/>
                </a:solidFill>
              </a:rPr>
              <a:t>产业环</a:t>
            </a:r>
            <a:r>
              <a:rPr lang="zh-CN" altLang="en-US" sz="1600" dirty="0" smtClean="0">
                <a:solidFill>
                  <a:schemeClr val="tx1"/>
                </a:solidFill>
              </a:rPr>
              <a:t>境正发</a:t>
            </a:r>
            <a:r>
              <a:rPr lang="zh-CN" altLang="en-US" sz="1600" dirty="0">
                <a:solidFill>
                  <a:schemeClr val="tx1"/>
                </a:solidFill>
              </a:rPr>
              <a:t>生巨大变化</a:t>
            </a:r>
            <a:r>
              <a:rPr lang="zh-CN" altLang="en-US" sz="1600" dirty="0" smtClean="0">
                <a:solidFill>
                  <a:schemeClr val="tx1"/>
                </a:solidFill>
              </a:rPr>
              <a:t>，化肥和大宗化工原料产能产量过剩的状况仍将长期持续，严峻的同质化市场竞争倒逼瓮福加快战略转型的步伐</a:t>
            </a:r>
            <a:endParaRPr lang="en-US" altLang="zh-CN" sz="1600" dirty="0" smtClean="0">
              <a:solidFill>
                <a:schemeClr val="tx1"/>
              </a:solidFill>
              <a:ea typeface="+mj-ea"/>
            </a:endParaRPr>
          </a:p>
        </p:txBody>
      </p:sp>
      <p:sp>
        <p:nvSpPr>
          <p:cNvPr id="5" name="椭圆 4"/>
          <p:cNvSpPr/>
          <p:nvPr>
            <p:custDataLst>
              <p:tags r:id="rId2"/>
            </p:custDataLst>
          </p:nvPr>
        </p:nvSpPr>
        <p:spPr>
          <a:xfrm>
            <a:off x="776536" y="1772791"/>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a:ea typeface="+mj-ea"/>
            </a:endParaRPr>
          </a:p>
        </p:txBody>
      </p:sp>
      <p:sp>
        <p:nvSpPr>
          <p:cNvPr id="6" name="矩形 5"/>
          <p:cNvSpPr/>
          <p:nvPr>
            <p:custDataLst>
              <p:tags r:id="rId3"/>
            </p:custDataLst>
          </p:nvPr>
        </p:nvSpPr>
        <p:spPr>
          <a:xfrm>
            <a:off x="453000" y="2528924"/>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144000" bIns="36000" numCol="1" spcCol="0" rtlCol="0" fromWordArt="0" anchor="ctr" anchorCtr="0" forceAA="0" compatLnSpc="1">
            <a:prstTxWarp prst="textNoShape">
              <a:avLst/>
            </a:prstTxWarp>
            <a:noAutofit/>
          </a:bodyPr>
          <a:lstStyle/>
          <a:p>
            <a:pPr marL="901700" lvl="1" defTabSz="614363"/>
            <a:r>
              <a:rPr lang="zh-CN" altLang="en-US" sz="1600" b="1" dirty="0">
                <a:solidFill>
                  <a:schemeClr val="tx1"/>
                </a:solidFill>
              </a:rPr>
              <a:t>产业布局与业务调整未</a:t>
            </a:r>
            <a:r>
              <a:rPr lang="zh-CN" altLang="en-US" sz="1600" b="1" dirty="0" smtClean="0">
                <a:solidFill>
                  <a:schemeClr val="tx1"/>
                </a:solidFill>
              </a:rPr>
              <a:t>达预期：</a:t>
            </a:r>
            <a:r>
              <a:rPr lang="zh-CN" altLang="en-US" sz="1600" dirty="0" smtClean="0">
                <a:solidFill>
                  <a:schemeClr val="tx1"/>
                </a:solidFill>
              </a:rPr>
              <a:t>瓮福集团已</a:t>
            </a:r>
            <a:r>
              <a:rPr lang="zh-CN" altLang="en-US" sz="1600" dirty="0">
                <a:solidFill>
                  <a:schemeClr val="tx1"/>
                </a:solidFill>
              </a:rPr>
              <a:t>尝试</a:t>
            </a:r>
            <a:r>
              <a:rPr lang="zh-CN" altLang="en-US" sz="1600" dirty="0" smtClean="0">
                <a:solidFill>
                  <a:schemeClr val="tx1"/>
                </a:solidFill>
              </a:rPr>
              <a:t>向精细化工、技术输出、农业服务等</a:t>
            </a:r>
            <a:r>
              <a:rPr lang="zh-CN" altLang="zh-CN" sz="1600" dirty="0" smtClean="0">
                <a:solidFill>
                  <a:schemeClr val="tx1"/>
                </a:solidFill>
              </a:rPr>
              <a:t>业务</a:t>
            </a:r>
            <a:r>
              <a:rPr lang="zh-CN" altLang="en-US" sz="1600" dirty="0" smtClean="0">
                <a:solidFill>
                  <a:schemeClr val="tx1"/>
                </a:solidFill>
              </a:rPr>
              <a:t>转型</a:t>
            </a:r>
            <a:r>
              <a:rPr lang="zh-CN" altLang="zh-CN" sz="1600" dirty="0" smtClean="0">
                <a:solidFill>
                  <a:schemeClr val="tx1"/>
                </a:solidFill>
              </a:rPr>
              <a:t>，</a:t>
            </a:r>
            <a:r>
              <a:rPr lang="zh-CN" altLang="en-US" sz="1600" dirty="0">
                <a:solidFill>
                  <a:schemeClr val="tx1"/>
                </a:solidFill>
              </a:rPr>
              <a:t>但新</a:t>
            </a:r>
            <a:r>
              <a:rPr lang="zh-CN" altLang="en-US" sz="1600" dirty="0" smtClean="0">
                <a:solidFill>
                  <a:schemeClr val="tx1"/>
                </a:solidFill>
              </a:rPr>
              <a:t>业务带来新的不确定性导致项目发展速度、产业</a:t>
            </a:r>
            <a:r>
              <a:rPr lang="zh-CN" altLang="en-US" sz="1600" dirty="0">
                <a:solidFill>
                  <a:schemeClr val="tx1"/>
                </a:solidFill>
              </a:rPr>
              <a:t>布</a:t>
            </a:r>
            <a:r>
              <a:rPr lang="zh-CN" altLang="en-US" sz="1600" dirty="0" smtClean="0">
                <a:solidFill>
                  <a:schemeClr val="tx1"/>
                </a:solidFill>
              </a:rPr>
              <a:t>局目标未达预期状态</a:t>
            </a:r>
            <a:endParaRPr lang="zh-CN" altLang="zh-CN" sz="1600" dirty="0">
              <a:solidFill>
                <a:schemeClr val="tx1"/>
              </a:solidFill>
            </a:endParaRPr>
          </a:p>
        </p:txBody>
      </p:sp>
      <p:sp>
        <p:nvSpPr>
          <p:cNvPr id="7" name="椭圆 6"/>
          <p:cNvSpPr/>
          <p:nvPr>
            <p:custDataLst>
              <p:tags r:id="rId4"/>
            </p:custDataLst>
          </p:nvPr>
        </p:nvSpPr>
        <p:spPr>
          <a:xfrm>
            <a:off x="776536" y="2744923"/>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smtClean="0">
              <a:ea typeface="+mj-ea"/>
            </a:endParaRPr>
          </a:p>
        </p:txBody>
      </p:sp>
      <p:sp>
        <p:nvSpPr>
          <p:cNvPr id="8" name="矩形 7"/>
          <p:cNvSpPr/>
          <p:nvPr>
            <p:custDataLst>
              <p:tags r:id="rId5"/>
            </p:custDataLst>
          </p:nvPr>
        </p:nvSpPr>
        <p:spPr>
          <a:xfrm>
            <a:off x="453000" y="4473188"/>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144000" bIns="36000" numCol="1" spcCol="0" rtlCol="0" fromWordArt="0" anchor="ctr" anchorCtr="0" forceAA="0" compatLnSpc="1">
            <a:prstTxWarp prst="textNoShape">
              <a:avLst/>
            </a:prstTxWarp>
            <a:noAutofit/>
          </a:bodyPr>
          <a:lstStyle/>
          <a:p>
            <a:pPr marL="901700" lvl="0" defTabSz="614363"/>
            <a:r>
              <a:rPr lang="zh-CN" altLang="en-US" sz="1600" b="1" dirty="0">
                <a:solidFill>
                  <a:schemeClr val="tx1"/>
                </a:solidFill>
                <a:ea typeface="+mj-ea"/>
              </a:rPr>
              <a:t>组</a:t>
            </a:r>
            <a:r>
              <a:rPr lang="zh-CN" altLang="en-US" sz="1600" b="1" dirty="0" smtClean="0">
                <a:solidFill>
                  <a:schemeClr val="tx1"/>
                </a:solidFill>
                <a:ea typeface="+mj-ea"/>
              </a:rPr>
              <a:t>织</a:t>
            </a:r>
            <a:r>
              <a:rPr lang="zh-CN" altLang="en-US" sz="1600" b="1" dirty="0">
                <a:solidFill>
                  <a:schemeClr val="tx1"/>
                </a:solidFill>
                <a:ea typeface="+mj-ea"/>
              </a:rPr>
              <a:t>以及</a:t>
            </a:r>
            <a:r>
              <a:rPr lang="zh-CN" altLang="en-US" sz="1600" b="1" dirty="0" smtClean="0">
                <a:solidFill>
                  <a:schemeClr val="tx1"/>
                </a:solidFill>
                <a:ea typeface="+mj-ea"/>
              </a:rPr>
              <a:t>人</a:t>
            </a:r>
            <a:r>
              <a:rPr lang="zh-CN" altLang="en-US" sz="1600" b="1" dirty="0">
                <a:solidFill>
                  <a:schemeClr val="tx1"/>
                </a:solidFill>
                <a:ea typeface="+mj-ea"/>
              </a:rPr>
              <a:t>员</a:t>
            </a:r>
            <a:r>
              <a:rPr lang="zh-CN" altLang="en-US" sz="1600" b="1" dirty="0" smtClean="0">
                <a:solidFill>
                  <a:schemeClr val="tx1"/>
                </a:solidFill>
                <a:ea typeface="+mj-ea"/>
              </a:rPr>
              <a:t>的发展动力下降：</a:t>
            </a:r>
            <a:r>
              <a:rPr lang="zh-CN" altLang="en-US" sz="1600" dirty="0" smtClean="0">
                <a:solidFill>
                  <a:schemeClr val="tx1"/>
                </a:solidFill>
              </a:rPr>
              <a:t>瓮福集团内部组织体系较为封闭</a:t>
            </a:r>
            <a:r>
              <a:rPr lang="zh-CN" altLang="zh-CN" sz="1600" dirty="0" smtClean="0">
                <a:solidFill>
                  <a:schemeClr val="tx1"/>
                </a:solidFill>
              </a:rPr>
              <a:t>，激励</a:t>
            </a:r>
            <a:r>
              <a:rPr lang="zh-CN" altLang="en-US" sz="1600" dirty="0" smtClean="0">
                <a:solidFill>
                  <a:schemeClr val="tx1"/>
                </a:solidFill>
              </a:rPr>
              <a:t>措施</a:t>
            </a:r>
            <a:r>
              <a:rPr lang="zh-CN" altLang="zh-CN" sz="1600" dirty="0" smtClean="0">
                <a:solidFill>
                  <a:schemeClr val="tx1"/>
                </a:solidFill>
              </a:rPr>
              <a:t>效果</a:t>
            </a:r>
            <a:r>
              <a:rPr lang="zh-CN" altLang="zh-CN" sz="1600" dirty="0">
                <a:solidFill>
                  <a:schemeClr val="tx1"/>
                </a:solidFill>
              </a:rPr>
              <a:t>不佳，员工晋</a:t>
            </a:r>
            <a:r>
              <a:rPr lang="zh-CN" altLang="zh-CN" sz="1600" dirty="0" smtClean="0">
                <a:solidFill>
                  <a:schemeClr val="tx1"/>
                </a:solidFill>
              </a:rPr>
              <a:t>升</a:t>
            </a:r>
            <a:r>
              <a:rPr lang="zh-CN" altLang="en-US" sz="1600" dirty="0">
                <a:solidFill>
                  <a:schemeClr val="tx1"/>
                </a:solidFill>
              </a:rPr>
              <a:t>通道</a:t>
            </a:r>
            <a:r>
              <a:rPr lang="zh-CN" altLang="en-US" sz="1600" dirty="0" smtClean="0">
                <a:solidFill>
                  <a:schemeClr val="tx1"/>
                </a:solidFill>
              </a:rPr>
              <a:t>不畅</a:t>
            </a:r>
            <a:r>
              <a:rPr lang="zh-CN" altLang="zh-CN" sz="1600" dirty="0" smtClean="0">
                <a:solidFill>
                  <a:schemeClr val="tx1"/>
                </a:solidFill>
              </a:rPr>
              <a:t>，</a:t>
            </a:r>
            <a:r>
              <a:rPr lang="zh-CN" altLang="en-US" sz="1600" dirty="0" smtClean="0">
                <a:solidFill>
                  <a:schemeClr val="tx1"/>
                </a:solidFill>
              </a:rPr>
              <a:t>发展空间受限，人员动力活力不足</a:t>
            </a:r>
            <a:endParaRPr lang="zh-CN" altLang="zh-CN" sz="1600" dirty="0">
              <a:solidFill>
                <a:schemeClr val="tx1"/>
              </a:solidFill>
            </a:endParaRPr>
          </a:p>
        </p:txBody>
      </p:sp>
      <p:sp>
        <p:nvSpPr>
          <p:cNvPr id="9" name="椭圆 8"/>
          <p:cNvSpPr/>
          <p:nvPr>
            <p:custDataLst>
              <p:tags r:id="rId6"/>
            </p:custDataLst>
          </p:nvPr>
        </p:nvSpPr>
        <p:spPr>
          <a:xfrm>
            <a:off x="776536" y="4689187"/>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4</a:t>
            </a:r>
            <a:endParaRPr lang="zh-CN" altLang="en-US" sz="1600" b="1" dirty="0" smtClean="0">
              <a:ea typeface="+mj-ea"/>
            </a:endParaRPr>
          </a:p>
        </p:txBody>
      </p:sp>
      <p:sp>
        <p:nvSpPr>
          <p:cNvPr id="10" name="矩形 9"/>
          <p:cNvSpPr/>
          <p:nvPr>
            <p:custDataLst>
              <p:tags r:id="rId7"/>
            </p:custDataLst>
          </p:nvPr>
        </p:nvSpPr>
        <p:spPr>
          <a:xfrm>
            <a:off x="453000" y="3501056"/>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144000" bIns="36000" numCol="1" spcCol="0" rtlCol="0" fromWordArt="0" anchor="ctr" anchorCtr="0" forceAA="0" compatLnSpc="1">
            <a:prstTxWarp prst="textNoShape">
              <a:avLst/>
            </a:prstTxWarp>
            <a:noAutofit/>
          </a:bodyPr>
          <a:lstStyle/>
          <a:p>
            <a:pPr marL="901700" lvl="0" defTabSz="614363"/>
            <a:r>
              <a:rPr lang="zh-CN" altLang="en-US" sz="1600" b="1" dirty="0" smtClean="0">
                <a:solidFill>
                  <a:srgbClr val="000000"/>
                </a:solidFill>
                <a:ea typeface="+mj-ea"/>
              </a:rPr>
              <a:t>资源和能</a:t>
            </a:r>
            <a:r>
              <a:rPr lang="zh-CN" altLang="en-US" sz="1600" b="1" dirty="0">
                <a:solidFill>
                  <a:srgbClr val="000000"/>
                </a:solidFill>
                <a:ea typeface="+mj-ea"/>
              </a:rPr>
              <a:t>力的转</a:t>
            </a:r>
            <a:r>
              <a:rPr lang="zh-CN" altLang="en-US" sz="1600" b="1" dirty="0" smtClean="0">
                <a:solidFill>
                  <a:srgbClr val="000000"/>
                </a:solidFill>
                <a:ea typeface="+mj-ea"/>
              </a:rPr>
              <a:t>型</a:t>
            </a:r>
            <a:r>
              <a:rPr lang="zh-CN" altLang="en-US" sz="1600" b="1" dirty="0">
                <a:solidFill>
                  <a:srgbClr val="000000"/>
                </a:solidFill>
                <a:ea typeface="+mj-ea"/>
              </a:rPr>
              <a:t>及</a:t>
            </a:r>
            <a:r>
              <a:rPr lang="zh-CN" altLang="en-US" sz="1600" b="1" dirty="0" smtClean="0">
                <a:solidFill>
                  <a:srgbClr val="000000"/>
                </a:solidFill>
                <a:ea typeface="+mj-ea"/>
              </a:rPr>
              <a:t>提升缓慢</a:t>
            </a:r>
            <a:r>
              <a:rPr lang="zh-CN" altLang="en-US" sz="1600" b="1" dirty="0" smtClean="0">
                <a:solidFill>
                  <a:schemeClr val="tx1"/>
                </a:solidFill>
                <a:ea typeface="+mj-ea"/>
              </a:rPr>
              <a:t>：</a:t>
            </a:r>
            <a:r>
              <a:rPr lang="zh-CN" altLang="en-US" sz="1600" dirty="0" smtClean="0">
                <a:solidFill>
                  <a:schemeClr val="tx1"/>
                </a:solidFill>
              </a:rPr>
              <a:t>市场营销缺失体系设计、渠</a:t>
            </a:r>
            <a:r>
              <a:rPr lang="zh-CN" altLang="en-US" sz="1600" dirty="0">
                <a:solidFill>
                  <a:schemeClr val="tx1"/>
                </a:solidFill>
              </a:rPr>
              <a:t>道网络下</a:t>
            </a:r>
            <a:r>
              <a:rPr lang="zh-CN" altLang="en-US" sz="1600" dirty="0" smtClean="0">
                <a:solidFill>
                  <a:schemeClr val="tx1"/>
                </a:solidFill>
              </a:rPr>
              <a:t>沉受阻、销</a:t>
            </a:r>
            <a:r>
              <a:rPr lang="zh-CN" altLang="en-US" sz="1600" dirty="0">
                <a:solidFill>
                  <a:schemeClr val="tx1"/>
                </a:solidFill>
              </a:rPr>
              <a:t>售模式无法适应农业政策和渠道变</a:t>
            </a:r>
            <a:r>
              <a:rPr lang="zh-CN" altLang="en-US" sz="1600" dirty="0" smtClean="0">
                <a:solidFill>
                  <a:schemeClr val="tx1"/>
                </a:solidFill>
              </a:rPr>
              <a:t>革挑战、研发与</a:t>
            </a:r>
            <a:r>
              <a:rPr lang="zh-CN" altLang="en-US" sz="1600" dirty="0">
                <a:solidFill>
                  <a:schemeClr val="tx1"/>
                </a:solidFill>
              </a:rPr>
              <a:t>市场需求结合</a:t>
            </a:r>
            <a:r>
              <a:rPr lang="zh-CN" altLang="en-US" sz="1600" dirty="0" smtClean="0">
                <a:solidFill>
                  <a:schemeClr val="tx1"/>
                </a:solidFill>
              </a:rPr>
              <a:t>不足</a:t>
            </a:r>
            <a:endParaRPr lang="zh-CN" altLang="zh-CN" sz="1600" dirty="0">
              <a:solidFill>
                <a:schemeClr val="tx1"/>
              </a:solidFill>
            </a:endParaRPr>
          </a:p>
        </p:txBody>
      </p:sp>
      <p:sp>
        <p:nvSpPr>
          <p:cNvPr id="11" name="椭圆 10"/>
          <p:cNvSpPr/>
          <p:nvPr>
            <p:custDataLst>
              <p:tags r:id="rId8"/>
            </p:custDataLst>
          </p:nvPr>
        </p:nvSpPr>
        <p:spPr>
          <a:xfrm>
            <a:off x="776536" y="3717055"/>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smtClean="0">
              <a:ea typeface="+mj-ea"/>
            </a:endParaRPr>
          </a:p>
        </p:txBody>
      </p:sp>
      <p:sp>
        <p:nvSpPr>
          <p:cNvPr id="12" name="矩形 11"/>
          <p:cNvSpPr/>
          <p:nvPr>
            <p:custDataLst>
              <p:tags r:id="rId9"/>
            </p:custDataLst>
          </p:nvPr>
        </p:nvSpPr>
        <p:spPr>
          <a:xfrm>
            <a:off x="453000" y="5445321"/>
            <a:ext cx="9000984" cy="863999"/>
          </a:xfrm>
          <a:prstGeom prst="rect">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72000" bIns="36000" numCol="1" spcCol="0" rtlCol="0" fromWordArt="0" anchor="ctr" anchorCtr="0" forceAA="0" compatLnSpc="1">
            <a:prstTxWarp prst="textNoShape">
              <a:avLst/>
            </a:prstTxWarp>
            <a:noAutofit/>
          </a:bodyPr>
          <a:lstStyle/>
          <a:p>
            <a:pPr marL="901700" lvl="0" defTabSz="614363"/>
            <a:r>
              <a:rPr lang="zh-CN" altLang="zh-CN" sz="1600" b="1" dirty="0">
                <a:solidFill>
                  <a:schemeClr val="tx1"/>
                </a:solidFill>
                <a:ea typeface="+mj-ea"/>
              </a:rPr>
              <a:t>资</a:t>
            </a:r>
            <a:r>
              <a:rPr lang="zh-CN" altLang="zh-CN" sz="1600" b="1" dirty="0" smtClean="0">
                <a:solidFill>
                  <a:schemeClr val="tx1"/>
                </a:solidFill>
                <a:ea typeface="+mj-ea"/>
              </a:rPr>
              <a:t>金</a:t>
            </a:r>
            <a:r>
              <a:rPr lang="zh-CN" altLang="en-US" sz="1600" b="1" dirty="0" smtClean="0">
                <a:solidFill>
                  <a:schemeClr val="tx1"/>
                </a:solidFill>
                <a:ea typeface="+mj-ea"/>
              </a:rPr>
              <a:t>压力和债务</a:t>
            </a:r>
            <a:r>
              <a:rPr lang="zh-CN" altLang="zh-CN" sz="1600" b="1" dirty="0" smtClean="0">
                <a:solidFill>
                  <a:schemeClr val="tx1"/>
                </a:solidFill>
                <a:ea typeface="+mj-ea"/>
              </a:rPr>
              <a:t>风险</a:t>
            </a:r>
            <a:r>
              <a:rPr lang="zh-CN" altLang="en-US" sz="1600" b="1" dirty="0" smtClean="0">
                <a:solidFill>
                  <a:schemeClr val="tx1"/>
                </a:solidFill>
                <a:ea typeface="+mj-ea"/>
              </a:rPr>
              <a:t>不断</a:t>
            </a:r>
            <a:r>
              <a:rPr lang="zh-CN" altLang="zh-CN" sz="1600" b="1" dirty="0" smtClean="0">
                <a:solidFill>
                  <a:schemeClr val="tx1"/>
                </a:solidFill>
                <a:ea typeface="+mj-ea"/>
              </a:rPr>
              <a:t>累积</a:t>
            </a:r>
            <a:r>
              <a:rPr lang="zh-CN" altLang="en-US" sz="1600" b="1" dirty="0" smtClean="0">
                <a:solidFill>
                  <a:schemeClr val="tx1"/>
                </a:solidFill>
                <a:ea typeface="+mj-ea"/>
              </a:rPr>
              <a:t>：</a:t>
            </a:r>
            <a:r>
              <a:rPr lang="zh-CN" altLang="en-US" sz="1600" dirty="0" smtClean="0">
                <a:solidFill>
                  <a:schemeClr val="tx1"/>
                </a:solidFill>
              </a:rPr>
              <a:t>随着集团</a:t>
            </a:r>
            <a:r>
              <a:rPr lang="zh-CN" altLang="zh-CN" sz="1600" dirty="0" smtClean="0">
                <a:solidFill>
                  <a:schemeClr val="tx1"/>
                </a:solidFill>
              </a:rPr>
              <a:t>规模不</a:t>
            </a:r>
            <a:r>
              <a:rPr lang="zh-CN" altLang="zh-CN" sz="1600" dirty="0">
                <a:solidFill>
                  <a:schemeClr val="tx1"/>
                </a:solidFill>
              </a:rPr>
              <a:t>断放大</a:t>
            </a:r>
            <a:r>
              <a:rPr lang="zh-CN" altLang="zh-CN" sz="1600" dirty="0" smtClean="0">
                <a:solidFill>
                  <a:schemeClr val="tx1"/>
                </a:solidFill>
              </a:rPr>
              <a:t>，</a:t>
            </a:r>
            <a:r>
              <a:rPr lang="zh-CN" altLang="en-US" sz="1600" dirty="0">
                <a:solidFill>
                  <a:schemeClr val="tx1"/>
                </a:solidFill>
              </a:rPr>
              <a:t>贸易和</a:t>
            </a:r>
            <a:r>
              <a:rPr lang="zh-CN" altLang="zh-CN" sz="1600" dirty="0">
                <a:solidFill>
                  <a:schemeClr val="tx1"/>
                </a:solidFill>
              </a:rPr>
              <a:t>涉农领</a:t>
            </a:r>
            <a:r>
              <a:rPr lang="zh-CN" altLang="zh-CN" sz="1600" dirty="0" smtClean="0">
                <a:solidFill>
                  <a:schemeClr val="tx1"/>
                </a:solidFill>
              </a:rPr>
              <a:t>域</a:t>
            </a:r>
            <a:r>
              <a:rPr lang="zh-CN" altLang="en-US" sz="1600" dirty="0">
                <a:solidFill>
                  <a:schemeClr val="tx1"/>
                </a:solidFill>
              </a:rPr>
              <a:t>将</a:t>
            </a:r>
            <a:r>
              <a:rPr lang="zh-CN" altLang="zh-CN" sz="1600" dirty="0" smtClean="0">
                <a:solidFill>
                  <a:schemeClr val="tx1"/>
                </a:solidFill>
              </a:rPr>
              <a:t>占</a:t>
            </a:r>
            <a:r>
              <a:rPr lang="zh-CN" altLang="zh-CN" sz="1600" dirty="0">
                <a:solidFill>
                  <a:schemeClr val="tx1"/>
                </a:solidFill>
              </a:rPr>
              <a:t>用</a:t>
            </a:r>
            <a:r>
              <a:rPr lang="zh-CN" altLang="en-US" sz="1600" dirty="0">
                <a:solidFill>
                  <a:schemeClr val="tx1"/>
                </a:solidFill>
              </a:rPr>
              <a:t>集</a:t>
            </a:r>
            <a:r>
              <a:rPr lang="zh-CN" altLang="en-US" sz="1600" dirty="0" smtClean="0">
                <a:solidFill>
                  <a:schemeClr val="tx1"/>
                </a:solidFill>
              </a:rPr>
              <a:t>团</a:t>
            </a:r>
            <a:r>
              <a:rPr lang="zh-CN" altLang="zh-CN" sz="1600" dirty="0" smtClean="0">
                <a:solidFill>
                  <a:schemeClr val="tx1"/>
                </a:solidFill>
              </a:rPr>
              <a:t>大</a:t>
            </a:r>
            <a:r>
              <a:rPr lang="zh-CN" altLang="zh-CN" sz="1600" dirty="0">
                <a:solidFill>
                  <a:schemeClr val="tx1"/>
                </a:solidFill>
              </a:rPr>
              <a:t>量资</a:t>
            </a:r>
            <a:r>
              <a:rPr lang="zh-CN" altLang="zh-CN" sz="1600" dirty="0" smtClean="0">
                <a:solidFill>
                  <a:schemeClr val="tx1"/>
                </a:solidFill>
              </a:rPr>
              <a:t>金</a:t>
            </a:r>
            <a:r>
              <a:rPr lang="zh-CN" altLang="en-US" sz="1600" dirty="0">
                <a:solidFill>
                  <a:schemeClr val="tx1"/>
                </a:solidFill>
              </a:rPr>
              <a:t>；</a:t>
            </a:r>
            <a:r>
              <a:rPr lang="zh-CN" altLang="en-US" sz="1600" dirty="0" smtClean="0">
                <a:solidFill>
                  <a:schemeClr val="tx1"/>
                </a:solidFill>
              </a:rPr>
              <a:t>同时，</a:t>
            </a:r>
            <a:r>
              <a:rPr lang="zh-CN" altLang="zh-CN" sz="1600" dirty="0" smtClean="0">
                <a:solidFill>
                  <a:schemeClr val="tx1"/>
                </a:solidFill>
              </a:rPr>
              <a:t>产</a:t>
            </a:r>
            <a:r>
              <a:rPr lang="zh-CN" altLang="zh-CN" sz="1600" dirty="0">
                <a:solidFill>
                  <a:schemeClr val="tx1"/>
                </a:solidFill>
              </a:rPr>
              <a:t>能领域的重资</a:t>
            </a:r>
            <a:r>
              <a:rPr lang="zh-CN" altLang="zh-CN" sz="1600" dirty="0" smtClean="0">
                <a:solidFill>
                  <a:schemeClr val="tx1"/>
                </a:solidFill>
              </a:rPr>
              <a:t>产</a:t>
            </a:r>
            <a:r>
              <a:rPr lang="zh-CN" altLang="en-US" sz="1600" dirty="0">
                <a:solidFill>
                  <a:schemeClr val="tx1"/>
                </a:solidFill>
              </a:rPr>
              <a:t>投</a:t>
            </a:r>
            <a:r>
              <a:rPr lang="zh-CN" altLang="en-US" sz="1600" dirty="0" smtClean="0">
                <a:solidFill>
                  <a:schemeClr val="tx1"/>
                </a:solidFill>
              </a:rPr>
              <a:t>资导致负债率居高不小，风险控制能力明显不足</a:t>
            </a:r>
            <a:endParaRPr lang="zh-CN" altLang="zh-CN" sz="1600" dirty="0">
              <a:solidFill>
                <a:schemeClr val="tx1"/>
              </a:solidFill>
            </a:endParaRPr>
          </a:p>
        </p:txBody>
      </p:sp>
      <p:sp>
        <p:nvSpPr>
          <p:cNvPr id="13" name="椭圆 12"/>
          <p:cNvSpPr/>
          <p:nvPr>
            <p:custDataLst>
              <p:tags r:id="rId10"/>
            </p:custDataLst>
          </p:nvPr>
        </p:nvSpPr>
        <p:spPr>
          <a:xfrm>
            <a:off x="776536" y="5661320"/>
            <a:ext cx="432000" cy="432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5</a:t>
            </a:r>
          </a:p>
        </p:txBody>
      </p:sp>
      <p:sp>
        <p:nvSpPr>
          <p:cNvPr id="14" name="矩形 13"/>
          <p:cNvSpPr/>
          <p:nvPr/>
        </p:nvSpPr>
        <p:spPr>
          <a:xfrm>
            <a:off x="416496" y="317908"/>
            <a:ext cx="1531188" cy="362279"/>
          </a:xfrm>
          <a:prstGeom prst="rect">
            <a:avLst/>
          </a:prstGeom>
        </p:spPr>
        <p:txBody>
          <a:bodyPr wrap="none">
            <a:spAutoFit/>
          </a:bodyPr>
          <a:lstStyle/>
          <a:p>
            <a:r>
              <a:rPr lang="zh-CN" altLang="en-US" b="1" dirty="0" smtClean="0"/>
              <a:t>五大核心问题</a:t>
            </a:r>
            <a:endParaRPr lang="zh-CN" altLang="en-US" b="1" dirty="0"/>
          </a:p>
        </p:txBody>
      </p:sp>
    </p:spTree>
    <p:extLst>
      <p:ext uri="{BB962C8B-B14F-4D97-AF65-F5344CB8AC3E}">
        <p14:creationId xmlns:p14="http://schemas.microsoft.com/office/powerpoint/2010/main" val="2755828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2999" y="816272"/>
            <a:ext cx="9333333" cy="380480"/>
          </a:xfrm>
        </p:spPr>
        <p:txBody>
          <a:bodyPr/>
          <a:lstStyle/>
          <a:p>
            <a:r>
              <a:rPr lang="zh-CN" altLang="en-US" dirty="0" smtClean="0"/>
              <a:t>目录</a:t>
            </a:r>
            <a:endParaRPr lang="zh-CN" altLang="en-US" dirty="0"/>
          </a:p>
        </p:txBody>
      </p:sp>
      <p:grpSp>
        <p:nvGrpSpPr>
          <p:cNvPr id="18" name="组合 17"/>
          <p:cNvGrpSpPr/>
          <p:nvPr/>
        </p:nvGrpSpPr>
        <p:grpSpPr>
          <a:xfrm>
            <a:off x="2144689" y="1340768"/>
            <a:ext cx="6120679" cy="504000"/>
            <a:chOff x="3584848" y="1988840"/>
            <a:chExt cx="5832647" cy="504000"/>
          </a:xfrm>
          <a:solidFill>
            <a:schemeClr val="accent3">
              <a:lumMod val="40000"/>
              <a:lumOff val="60000"/>
            </a:schemeClr>
          </a:solidFill>
        </p:grpSpPr>
        <p:sp>
          <p:nvSpPr>
            <p:cNvPr id="19" name="Rectangle 5"/>
            <p:cNvSpPr>
              <a:spLocks noChangeArrowheads="1"/>
            </p:cNvSpPr>
            <p:nvPr/>
          </p:nvSpPr>
          <p:spPr bwMode="auto">
            <a:xfrm>
              <a:off x="4368640" y="1988840"/>
              <a:ext cx="5048855" cy="504000"/>
            </a:xfrm>
            <a:prstGeom prst="rect">
              <a:avLst/>
            </a:prstGeom>
            <a:grpFill/>
            <a:ln w="9525">
              <a:noFill/>
              <a:miter lim="800000"/>
              <a:headEnd/>
              <a:tailEnd/>
            </a:ln>
            <a:effectLst/>
          </p:spPr>
          <p:txBody>
            <a:bodyPr wrap="none" lIns="72198" tIns="36099" rIns="72198" bIns="36099" anchor="ctr"/>
            <a:lstStyle/>
            <a:p>
              <a:r>
                <a:rPr lang="zh-CN" altLang="en-US" sz="1800" b="1" dirty="0">
                  <a:solidFill>
                    <a:sysClr val="windowText" lastClr="000000"/>
                  </a:solidFill>
                  <a:latin typeface="+mn-ea"/>
                </a:rPr>
                <a:t>瓮福内外环境</a:t>
              </a:r>
              <a:r>
                <a:rPr lang="zh-CN" altLang="en-US" sz="1800" b="1" dirty="0" smtClean="0">
                  <a:solidFill>
                    <a:sysClr val="windowText" lastClr="000000"/>
                  </a:solidFill>
                  <a:latin typeface="+mn-ea"/>
                </a:rPr>
                <a:t>综述</a:t>
              </a:r>
              <a:r>
                <a:rPr lang="en-US" altLang="zh-CN" sz="1800" b="1" dirty="0" smtClean="0">
                  <a:solidFill>
                    <a:sysClr val="windowText" lastClr="000000"/>
                  </a:solidFill>
                  <a:latin typeface="+mn-ea"/>
                </a:rPr>
                <a:t>…………3</a:t>
              </a:r>
              <a:r>
                <a:rPr lang="zh-CN" altLang="en-US" sz="1800" b="1" dirty="0" smtClean="0">
                  <a:solidFill>
                    <a:sysClr val="windowText" lastClr="000000"/>
                  </a:solidFill>
                  <a:latin typeface="+mn-ea"/>
                </a:rPr>
                <a:t>～</a:t>
              </a:r>
              <a:r>
                <a:rPr lang="en-US" altLang="zh-CN" sz="1800" b="1" dirty="0" smtClean="0">
                  <a:solidFill>
                    <a:sysClr val="windowText" lastClr="000000"/>
                  </a:solidFill>
                  <a:latin typeface="+mn-ea"/>
                </a:rPr>
                <a:t>10</a:t>
              </a:r>
              <a:endParaRPr lang="zh-CN" altLang="en-US" sz="1800" b="1" dirty="0">
                <a:solidFill>
                  <a:sysClr val="windowText" lastClr="000000"/>
                </a:solidFill>
                <a:latin typeface="+mn-ea"/>
              </a:endParaRPr>
            </a:p>
          </p:txBody>
        </p:sp>
        <p:sp>
          <p:nvSpPr>
            <p:cNvPr id="20" name="平行四边形 8"/>
            <p:cNvSpPr/>
            <p:nvPr/>
          </p:nvSpPr>
          <p:spPr>
            <a:xfrm>
              <a:off x="3584848" y="198884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ysClr val="windowText" lastClr="000000"/>
                  </a:solidFill>
                </a:rPr>
                <a:t>I</a:t>
              </a:r>
              <a:endParaRPr lang="zh-CN" altLang="en-US" sz="1400" b="1" dirty="0">
                <a:solidFill>
                  <a:sysClr val="windowText" lastClr="000000"/>
                </a:solidFill>
              </a:endParaRPr>
            </a:p>
          </p:txBody>
        </p:sp>
      </p:grpSp>
      <p:grpSp>
        <p:nvGrpSpPr>
          <p:cNvPr id="21" name="组合 20"/>
          <p:cNvGrpSpPr/>
          <p:nvPr/>
        </p:nvGrpSpPr>
        <p:grpSpPr>
          <a:xfrm>
            <a:off x="2144689" y="1916832"/>
            <a:ext cx="6120679" cy="504000"/>
            <a:chOff x="3584848" y="2816930"/>
            <a:chExt cx="5832647" cy="504000"/>
          </a:xfrm>
          <a:solidFill>
            <a:srgbClr val="0075C2"/>
          </a:solidFill>
        </p:grpSpPr>
        <p:sp>
          <p:nvSpPr>
            <p:cNvPr id="22" name="Rectangle 5"/>
            <p:cNvSpPr>
              <a:spLocks noChangeArrowheads="1"/>
            </p:cNvSpPr>
            <p:nvPr/>
          </p:nvSpPr>
          <p:spPr bwMode="auto">
            <a:xfrm>
              <a:off x="4368640" y="2816930"/>
              <a:ext cx="5048855" cy="504000"/>
            </a:xfrm>
            <a:prstGeom prst="rect">
              <a:avLst/>
            </a:prstGeom>
            <a:grpFill/>
            <a:ln w="9525">
              <a:noFill/>
              <a:miter lim="800000"/>
              <a:headEnd/>
              <a:tailEnd/>
            </a:ln>
            <a:effectLst/>
          </p:spPr>
          <p:txBody>
            <a:bodyPr wrap="none" lIns="72198" tIns="36099" rIns="72198" bIns="36099" anchor="ctr"/>
            <a:lstStyle/>
            <a:p>
              <a:r>
                <a:rPr lang="zh-CN" altLang="en-US" sz="1800" b="1" dirty="0">
                  <a:solidFill>
                    <a:schemeClr val="bg1"/>
                  </a:solidFill>
                  <a:latin typeface="+mn-ea"/>
                </a:rPr>
                <a:t>瓮福集团顶层</a:t>
              </a:r>
              <a:r>
                <a:rPr lang="zh-CN" altLang="en-US" sz="1800" b="1" dirty="0" smtClean="0">
                  <a:solidFill>
                    <a:schemeClr val="bg1"/>
                  </a:solidFill>
                  <a:latin typeface="+mn-ea"/>
                </a:rPr>
                <a:t>战略</a:t>
              </a:r>
              <a:r>
                <a:rPr lang="en-US" altLang="zh-CN" sz="1800" b="1" dirty="0" smtClean="0">
                  <a:solidFill>
                    <a:schemeClr val="bg1"/>
                  </a:solidFill>
                  <a:latin typeface="+mn-ea"/>
                </a:rPr>
                <a:t>…………11</a:t>
              </a:r>
              <a:r>
                <a:rPr lang="zh-CN" altLang="en-US" sz="1800" b="1" dirty="0" smtClean="0">
                  <a:solidFill>
                    <a:schemeClr val="bg1"/>
                  </a:solidFill>
                  <a:latin typeface="+mn-ea"/>
                </a:rPr>
                <a:t> ～</a:t>
              </a:r>
              <a:r>
                <a:rPr lang="en-US" altLang="zh-CN" sz="1800" b="1" dirty="0" smtClean="0">
                  <a:solidFill>
                    <a:schemeClr val="bg1"/>
                  </a:solidFill>
                  <a:latin typeface="+mn-ea"/>
                </a:rPr>
                <a:t>26</a:t>
              </a:r>
              <a:endParaRPr lang="zh-CN" altLang="en-US" sz="1800" b="1" dirty="0">
                <a:solidFill>
                  <a:schemeClr val="bg1"/>
                </a:solidFill>
                <a:latin typeface="+mn-ea"/>
              </a:endParaRPr>
            </a:p>
          </p:txBody>
        </p:sp>
        <p:sp>
          <p:nvSpPr>
            <p:cNvPr id="23" name="平行四边形 8"/>
            <p:cNvSpPr/>
            <p:nvPr/>
          </p:nvSpPr>
          <p:spPr>
            <a:xfrm>
              <a:off x="3584848" y="281693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II</a:t>
              </a:r>
              <a:endParaRPr lang="zh-CN" altLang="en-US" sz="1400" b="1" dirty="0">
                <a:solidFill>
                  <a:schemeClr val="bg1"/>
                </a:solidFill>
              </a:endParaRPr>
            </a:p>
          </p:txBody>
        </p:sp>
      </p:grpSp>
      <p:grpSp>
        <p:nvGrpSpPr>
          <p:cNvPr id="24" name="组合 23"/>
          <p:cNvGrpSpPr/>
          <p:nvPr/>
        </p:nvGrpSpPr>
        <p:grpSpPr>
          <a:xfrm>
            <a:off x="2144689" y="4221088"/>
            <a:ext cx="6120679" cy="504000"/>
            <a:chOff x="3584848" y="3645020"/>
            <a:chExt cx="5832647" cy="504000"/>
          </a:xfrm>
        </p:grpSpPr>
        <p:sp>
          <p:nvSpPr>
            <p:cNvPr id="25" name="Rectangle 5"/>
            <p:cNvSpPr>
              <a:spLocks noChangeArrowheads="1"/>
            </p:cNvSpPr>
            <p:nvPr/>
          </p:nvSpPr>
          <p:spPr bwMode="auto">
            <a:xfrm>
              <a:off x="4368640" y="364502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各板块定位及</a:t>
              </a:r>
              <a:r>
                <a:rPr lang="zh-CN" altLang="en-US" sz="1800" b="1" dirty="0" smtClean="0">
                  <a:latin typeface="+mn-ea"/>
                </a:rPr>
                <a:t>策略</a:t>
              </a:r>
              <a:r>
                <a:rPr lang="en-US" altLang="zh-CN" sz="1800" b="1" dirty="0" smtClean="0">
                  <a:latin typeface="+mn-ea"/>
                </a:rPr>
                <a:t>…………27</a:t>
              </a:r>
              <a:r>
                <a:rPr lang="zh-CN" altLang="en-US" sz="1800" b="1" dirty="0" smtClean="0">
                  <a:solidFill>
                    <a:schemeClr val="bg1"/>
                  </a:solidFill>
                  <a:latin typeface="+mn-ea"/>
                </a:rPr>
                <a:t> </a:t>
              </a:r>
              <a:r>
                <a:rPr lang="zh-CN" altLang="en-US" sz="1800" b="1" dirty="0" smtClean="0">
                  <a:latin typeface="+mn-ea"/>
                </a:rPr>
                <a:t>～</a:t>
              </a:r>
              <a:r>
                <a:rPr lang="en-US" altLang="zh-CN" sz="1800" b="1" dirty="0" smtClean="0">
                  <a:latin typeface="+mn-ea"/>
                </a:rPr>
                <a:t>63</a:t>
              </a:r>
              <a:endParaRPr lang="zh-CN" altLang="en-US" sz="1800" b="1" dirty="0">
                <a:latin typeface="+mn-ea"/>
              </a:endParaRPr>
            </a:p>
          </p:txBody>
        </p:sp>
        <p:sp>
          <p:nvSpPr>
            <p:cNvPr id="26" name="平行四边形 8"/>
            <p:cNvSpPr/>
            <p:nvPr/>
          </p:nvSpPr>
          <p:spPr>
            <a:xfrm>
              <a:off x="3584848" y="364502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III</a:t>
              </a:r>
              <a:endParaRPr lang="zh-CN" altLang="en-US" sz="1400" b="1" dirty="0">
                <a:solidFill>
                  <a:schemeClr val="tx1"/>
                </a:solidFill>
              </a:endParaRPr>
            </a:p>
          </p:txBody>
        </p:sp>
      </p:grpSp>
      <p:grpSp>
        <p:nvGrpSpPr>
          <p:cNvPr id="27" name="组合 26"/>
          <p:cNvGrpSpPr/>
          <p:nvPr/>
        </p:nvGrpSpPr>
        <p:grpSpPr>
          <a:xfrm>
            <a:off x="2144689" y="4815154"/>
            <a:ext cx="6120679" cy="504000"/>
            <a:chOff x="3584848" y="4421191"/>
            <a:chExt cx="5832647" cy="504000"/>
          </a:xfrm>
        </p:grpSpPr>
        <p:sp>
          <p:nvSpPr>
            <p:cNvPr id="28" name="Rectangle 5"/>
            <p:cNvSpPr>
              <a:spLocks noChangeArrowheads="1"/>
            </p:cNvSpPr>
            <p:nvPr/>
          </p:nvSpPr>
          <p:spPr bwMode="auto">
            <a:xfrm>
              <a:off x="4368640" y="4421191"/>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战略支撑体系</a:t>
              </a:r>
              <a:r>
                <a:rPr lang="zh-CN" altLang="en-US" sz="1800" b="1" dirty="0" smtClean="0">
                  <a:latin typeface="+mn-ea"/>
                </a:rPr>
                <a:t>建设</a:t>
              </a:r>
              <a:r>
                <a:rPr lang="en-US" altLang="zh-CN" sz="1800" b="1" dirty="0" smtClean="0">
                  <a:latin typeface="+mn-ea"/>
                </a:rPr>
                <a:t>…………64</a:t>
              </a:r>
              <a:r>
                <a:rPr lang="zh-CN" altLang="en-US" sz="1800" b="1" dirty="0" smtClean="0">
                  <a:latin typeface="+mn-ea"/>
                </a:rPr>
                <a:t> ～ </a:t>
              </a:r>
              <a:r>
                <a:rPr lang="en-US" altLang="zh-CN" sz="1800" b="1" dirty="0" smtClean="0">
                  <a:latin typeface="+mn-ea"/>
                </a:rPr>
                <a:t>81</a:t>
              </a:r>
              <a:endParaRPr lang="zh-CN" altLang="en-US" sz="1800" b="1" dirty="0">
                <a:latin typeface="+mn-ea"/>
              </a:endParaRPr>
            </a:p>
          </p:txBody>
        </p:sp>
        <p:sp>
          <p:nvSpPr>
            <p:cNvPr id="29" name="平行四边形 8"/>
            <p:cNvSpPr/>
            <p:nvPr/>
          </p:nvSpPr>
          <p:spPr>
            <a:xfrm>
              <a:off x="3584848" y="4421192"/>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IV</a:t>
              </a:r>
              <a:endParaRPr lang="zh-CN" altLang="en-US" sz="1400" b="1" dirty="0">
                <a:solidFill>
                  <a:schemeClr val="tx1"/>
                </a:solidFill>
              </a:endParaRPr>
            </a:p>
          </p:txBody>
        </p:sp>
      </p:grpSp>
      <p:grpSp>
        <p:nvGrpSpPr>
          <p:cNvPr id="30" name="组合 29"/>
          <p:cNvGrpSpPr/>
          <p:nvPr/>
        </p:nvGrpSpPr>
        <p:grpSpPr>
          <a:xfrm>
            <a:off x="2144689" y="5409220"/>
            <a:ext cx="6120679" cy="504000"/>
            <a:chOff x="3584848" y="5161362"/>
            <a:chExt cx="5832647" cy="504000"/>
          </a:xfrm>
        </p:grpSpPr>
        <p:sp>
          <p:nvSpPr>
            <p:cNvPr id="31" name="Rectangle 5"/>
            <p:cNvSpPr>
              <a:spLocks noChangeArrowheads="1"/>
            </p:cNvSpPr>
            <p:nvPr/>
          </p:nvSpPr>
          <p:spPr bwMode="auto">
            <a:xfrm>
              <a:off x="4368640" y="5161362"/>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关键能力建设</a:t>
              </a:r>
              <a:r>
                <a:rPr lang="zh-CN" altLang="en-US" sz="1800" b="1" dirty="0" smtClean="0">
                  <a:latin typeface="+mn-ea"/>
                </a:rPr>
                <a:t>方向</a:t>
              </a:r>
              <a:r>
                <a:rPr lang="en-US" altLang="zh-CN" sz="1800" b="1" dirty="0" smtClean="0">
                  <a:latin typeface="+mn-ea"/>
                </a:rPr>
                <a:t>…………82</a:t>
              </a:r>
              <a:r>
                <a:rPr lang="zh-CN" altLang="en-US" sz="1800" b="1" dirty="0" smtClean="0">
                  <a:latin typeface="+mn-ea"/>
                </a:rPr>
                <a:t> ～</a:t>
              </a:r>
              <a:r>
                <a:rPr lang="en-US" altLang="zh-CN" sz="1800" b="1" dirty="0" smtClean="0">
                  <a:latin typeface="+mn-ea"/>
                </a:rPr>
                <a:t>93</a:t>
              </a:r>
              <a:endParaRPr lang="zh-CN" altLang="en-US" sz="1800" b="1" dirty="0">
                <a:latin typeface="+mn-ea"/>
              </a:endParaRPr>
            </a:p>
          </p:txBody>
        </p:sp>
        <p:sp>
          <p:nvSpPr>
            <p:cNvPr id="32" name="平行四边形 8"/>
            <p:cNvSpPr/>
            <p:nvPr/>
          </p:nvSpPr>
          <p:spPr>
            <a:xfrm>
              <a:off x="3584848" y="5161363"/>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V</a:t>
              </a:r>
              <a:endParaRPr lang="zh-CN" altLang="en-US" sz="1400" b="1" dirty="0">
                <a:solidFill>
                  <a:schemeClr val="tx1"/>
                </a:solidFill>
              </a:endParaRPr>
            </a:p>
          </p:txBody>
        </p:sp>
      </p:grpSp>
      <p:sp>
        <p:nvSpPr>
          <p:cNvPr id="33" name="Rectangle 5"/>
          <p:cNvSpPr>
            <a:spLocks noChangeArrowheads="1"/>
          </p:cNvSpPr>
          <p:nvPr/>
        </p:nvSpPr>
        <p:spPr bwMode="auto">
          <a:xfrm>
            <a:off x="2963519" y="2492952"/>
            <a:ext cx="2736304" cy="1656128"/>
          </a:xfrm>
          <a:prstGeom prst="rect">
            <a:avLst/>
          </a:prstGeom>
          <a:solidFill>
            <a:srgbClr val="0075C2"/>
          </a:solidFill>
          <a:ln w="9525">
            <a:solidFill>
              <a:schemeClr val="accent1">
                <a:lumMod val="60000"/>
                <a:lumOff val="40000"/>
              </a:schemeClr>
            </a:solidFill>
            <a:miter lim="800000"/>
            <a:headEnd/>
            <a:tailEnd/>
          </a:ln>
          <a:effectLst/>
        </p:spPr>
        <p:txBody>
          <a:bodyPr wrap="none" lIns="72198" tIns="36099" rIns="72198" bIns="36099" anchor="ctr"/>
          <a:lstStyle/>
          <a:p>
            <a:r>
              <a:rPr lang="en-US" altLang="zh-CN" sz="1400" b="1" dirty="0" smtClean="0">
                <a:solidFill>
                  <a:schemeClr val="bg1"/>
                </a:solidFill>
                <a:latin typeface="+mn-ea"/>
              </a:rPr>
              <a:t>1.</a:t>
            </a:r>
            <a:r>
              <a:rPr lang="zh-CN" altLang="en-US" sz="1400" b="1" dirty="0" smtClean="0">
                <a:solidFill>
                  <a:schemeClr val="bg1"/>
                </a:solidFill>
                <a:latin typeface="+mn-ea"/>
              </a:rPr>
              <a:t>整体战略蓝图</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12</a:t>
            </a:r>
          </a:p>
          <a:p>
            <a:r>
              <a:rPr lang="en-US" altLang="zh-CN" sz="1400" b="1" dirty="0" smtClean="0">
                <a:solidFill>
                  <a:schemeClr val="bg1"/>
                </a:solidFill>
                <a:latin typeface="+mn-ea"/>
              </a:rPr>
              <a:t>2.</a:t>
            </a:r>
            <a:r>
              <a:rPr lang="zh-CN" altLang="en-US" sz="1400" b="1" dirty="0" smtClean="0">
                <a:solidFill>
                  <a:schemeClr val="bg1"/>
                </a:solidFill>
                <a:latin typeface="+mn-ea"/>
              </a:rPr>
              <a:t>使命</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13</a:t>
            </a:r>
          </a:p>
          <a:p>
            <a:r>
              <a:rPr lang="en-US" altLang="zh-CN" sz="1400" b="1" dirty="0" smtClean="0">
                <a:solidFill>
                  <a:schemeClr val="bg1"/>
                </a:solidFill>
                <a:latin typeface="+mn-ea"/>
              </a:rPr>
              <a:t>3.</a:t>
            </a:r>
            <a:r>
              <a:rPr lang="zh-CN" altLang="en-US" sz="1400" b="1" dirty="0" smtClean="0">
                <a:solidFill>
                  <a:schemeClr val="bg1"/>
                </a:solidFill>
                <a:latin typeface="+mn-ea"/>
              </a:rPr>
              <a:t>战略愿景</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14</a:t>
            </a:r>
          </a:p>
          <a:p>
            <a:r>
              <a:rPr lang="en-US" altLang="zh-CN" sz="1400" b="1" dirty="0" smtClean="0">
                <a:solidFill>
                  <a:schemeClr val="bg1"/>
                </a:solidFill>
                <a:latin typeface="+mn-ea"/>
              </a:rPr>
              <a:t>4.</a:t>
            </a:r>
            <a:r>
              <a:rPr lang="zh-CN" altLang="en-US" sz="1400" b="1" dirty="0" smtClean="0">
                <a:solidFill>
                  <a:schemeClr val="bg1"/>
                </a:solidFill>
                <a:latin typeface="+mn-ea"/>
              </a:rPr>
              <a:t>业务衍生图</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15</a:t>
            </a:r>
          </a:p>
          <a:p>
            <a:r>
              <a:rPr lang="en-US" altLang="zh-CN" sz="1400" b="1" dirty="0" smtClean="0">
                <a:solidFill>
                  <a:schemeClr val="bg1"/>
                </a:solidFill>
                <a:latin typeface="+mn-ea"/>
              </a:rPr>
              <a:t>5.</a:t>
            </a:r>
            <a:r>
              <a:rPr lang="zh-CN" altLang="en-US" sz="1400" b="1" dirty="0" smtClean="0">
                <a:solidFill>
                  <a:schemeClr val="bg1"/>
                </a:solidFill>
                <a:latin typeface="+mn-ea"/>
              </a:rPr>
              <a:t>业务布局</a:t>
            </a:r>
            <a:r>
              <a:rPr lang="en-US" altLang="zh-CN" sz="1400" b="1" dirty="0" smtClean="0">
                <a:solidFill>
                  <a:schemeClr val="bg1"/>
                </a:solidFill>
                <a:latin typeface="+mn-ea"/>
              </a:rPr>
              <a:t>…………………16</a:t>
            </a:r>
            <a:r>
              <a:rPr lang="zh-CN" altLang="en-US" sz="1400" b="1" dirty="0" smtClean="0">
                <a:solidFill>
                  <a:schemeClr val="bg1"/>
                </a:solidFill>
                <a:latin typeface="+mn-ea"/>
              </a:rPr>
              <a:t> ～</a:t>
            </a:r>
            <a:r>
              <a:rPr lang="en-US" altLang="zh-CN" sz="1400" b="1" dirty="0" smtClean="0">
                <a:solidFill>
                  <a:schemeClr val="bg1"/>
                </a:solidFill>
                <a:latin typeface="+mn-ea"/>
              </a:rPr>
              <a:t>17</a:t>
            </a:r>
          </a:p>
          <a:p>
            <a:r>
              <a:rPr lang="en-US" altLang="zh-CN" sz="1400" b="1" dirty="0" smtClean="0">
                <a:solidFill>
                  <a:schemeClr val="bg1"/>
                </a:solidFill>
                <a:latin typeface="+mn-ea"/>
              </a:rPr>
              <a:t>6.</a:t>
            </a:r>
            <a:r>
              <a:rPr lang="zh-CN" altLang="en-US" sz="1400" b="1" dirty="0" smtClean="0">
                <a:solidFill>
                  <a:schemeClr val="bg1"/>
                </a:solidFill>
                <a:latin typeface="+mn-ea"/>
              </a:rPr>
              <a:t>细化业务选择</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18</a:t>
            </a:r>
          </a:p>
          <a:p>
            <a:r>
              <a:rPr lang="en-US" altLang="zh-CN" sz="1400" b="1" dirty="0" smtClean="0">
                <a:solidFill>
                  <a:schemeClr val="bg1"/>
                </a:solidFill>
                <a:latin typeface="+mn-ea"/>
              </a:rPr>
              <a:t>7.</a:t>
            </a:r>
            <a:r>
              <a:rPr lang="zh-CN" altLang="en-US" sz="1400" b="1" dirty="0" smtClean="0">
                <a:solidFill>
                  <a:schemeClr val="bg1"/>
                </a:solidFill>
                <a:latin typeface="+mn-ea"/>
              </a:rPr>
              <a:t>业务定位与路径</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19</a:t>
            </a:r>
          </a:p>
        </p:txBody>
      </p:sp>
      <p:sp>
        <p:nvSpPr>
          <p:cNvPr id="35" name="Rectangle 5"/>
          <p:cNvSpPr>
            <a:spLocks noChangeArrowheads="1"/>
          </p:cNvSpPr>
          <p:nvPr/>
        </p:nvSpPr>
        <p:spPr bwMode="auto">
          <a:xfrm>
            <a:off x="5771831" y="2492896"/>
            <a:ext cx="2493537" cy="1656128"/>
          </a:xfrm>
          <a:prstGeom prst="rect">
            <a:avLst/>
          </a:prstGeom>
          <a:solidFill>
            <a:srgbClr val="0075C2"/>
          </a:solidFill>
          <a:ln w="9525">
            <a:solidFill>
              <a:schemeClr val="accent1">
                <a:lumMod val="60000"/>
                <a:lumOff val="40000"/>
              </a:schemeClr>
            </a:solidFill>
            <a:miter lim="800000"/>
            <a:headEnd/>
            <a:tailEnd/>
          </a:ln>
          <a:effectLst/>
        </p:spPr>
        <p:txBody>
          <a:bodyPr wrap="none" lIns="72198" tIns="36099" rIns="72198" bIns="36099" anchor="ctr"/>
          <a:lstStyle/>
          <a:p>
            <a:r>
              <a:rPr lang="en-US" altLang="zh-CN" sz="1400" b="1" dirty="0" smtClean="0">
                <a:solidFill>
                  <a:schemeClr val="bg1"/>
                </a:solidFill>
                <a:latin typeface="+mn-ea"/>
              </a:rPr>
              <a:t>8.</a:t>
            </a:r>
            <a:r>
              <a:rPr lang="zh-CN" altLang="en-US" sz="1400" b="1" dirty="0" smtClean="0">
                <a:solidFill>
                  <a:schemeClr val="bg1"/>
                </a:solidFill>
                <a:latin typeface="+mn-ea"/>
              </a:rPr>
              <a:t>分板块规模估算</a:t>
            </a:r>
            <a:r>
              <a:rPr lang="en-US" altLang="zh-CN" sz="1400" b="1" dirty="0" smtClean="0">
                <a:solidFill>
                  <a:schemeClr val="bg1"/>
                </a:solidFill>
                <a:latin typeface="+mn-ea"/>
              </a:rPr>
              <a:t>………  </a:t>
            </a:r>
            <a:r>
              <a:rPr lang="zh-CN" altLang="en-US" sz="1400" b="1" dirty="0" smtClean="0">
                <a:solidFill>
                  <a:schemeClr val="bg1"/>
                </a:solidFill>
                <a:latin typeface="+mn-ea"/>
              </a:rPr>
              <a:t>～</a:t>
            </a:r>
            <a:r>
              <a:rPr lang="en-US" altLang="zh-CN" sz="1400" b="1" dirty="0" smtClean="0">
                <a:solidFill>
                  <a:schemeClr val="bg1"/>
                </a:solidFill>
                <a:latin typeface="+mn-ea"/>
              </a:rPr>
              <a:t>20</a:t>
            </a:r>
          </a:p>
          <a:p>
            <a:r>
              <a:rPr lang="en-US" altLang="zh-CN" sz="1400" b="1" dirty="0" smtClean="0">
                <a:solidFill>
                  <a:schemeClr val="bg1"/>
                </a:solidFill>
                <a:latin typeface="+mn-ea"/>
              </a:rPr>
              <a:t>9.</a:t>
            </a:r>
            <a:r>
              <a:rPr lang="zh-CN" altLang="en-US" sz="1400" b="1" dirty="0" smtClean="0">
                <a:solidFill>
                  <a:schemeClr val="bg1"/>
                </a:solidFill>
                <a:latin typeface="+mn-ea"/>
              </a:rPr>
              <a:t>投资估算</a:t>
            </a:r>
            <a:r>
              <a:rPr lang="en-US" altLang="zh-CN" sz="1400" b="1" dirty="0" smtClean="0">
                <a:solidFill>
                  <a:schemeClr val="bg1"/>
                </a:solidFill>
                <a:latin typeface="+mn-ea"/>
              </a:rPr>
              <a:t>………………  </a:t>
            </a:r>
            <a:r>
              <a:rPr lang="zh-CN" altLang="en-US" sz="1400" b="1" dirty="0" smtClean="0">
                <a:solidFill>
                  <a:schemeClr val="bg1"/>
                </a:solidFill>
                <a:latin typeface="+mn-ea"/>
              </a:rPr>
              <a:t>～</a:t>
            </a:r>
            <a:r>
              <a:rPr lang="en-US" altLang="zh-CN" sz="1400" b="1" dirty="0" smtClean="0">
                <a:solidFill>
                  <a:schemeClr val="bg1"/>
                </a:solidFill>
                <a:latin typeface="+mn-ea"/>
              </a:rPr>
              <a:t>21</a:t>
            </a:r>
            <a:endParaRPr lang="zh-CN" altLang="en-US" sz="1400" b="1" dirty="0" smtClean="0">
              <a:solidFill>
                <a:schemeClr val="bg1"/>
              </a:solidFill>
              <a:latin typeface="+mn-ea"/>
            </a:endParaRPr>
          </a:p>
          <a:p>
            <a:r>
              <a:rPr lang="en-US" altLang="zh-CN" sz="1400" b="1" dirty="0" smtClean="0">
                <a:solidFill>
                  <a:schemeClr val="bg1"/>
                </a:solidFill>
                <a:latin typeface="+mn-ea"/>
              </a:rPr>
              <a:t>10.</a:t>
            </a:r>
            <a:r>
              <a:rPr lang="zh-CN" altLang="en-US" sz="1400" b="1" dirty="0" smtClean="0">
                <a:solidFill>
                  <a:schemeClr val="bg1"/>
                </a:solidFill>
                <a:latin typeface="+mn-ea"/>
              </a:rPr>
              <a:t>核心思路总结</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22</a:t>
            </a:r>
          </a:p>
          <a:p>
            <a:r>
              <a:rPr lang="en-US" altLang="zh-CN" sz="1400" b="1" dirty="0" smtClean="0">
                <a:solidFill>
                  <a:schemeClr val="bg1"/>
                </a:solidFill>
                <a:latin typeface="+mn-ea"/>
              </a:rPr>
              <a:t>11.</a:t>
            </a:r>
            <a:r>
              <a:rPr lang="zh-CN" altLang="en-US" sz="1400" b="1" dirty="0" smtClean="0">
                <a:solidFill>
                  <a:schemeClr val="bg1"/>
                </a:solidFill>
                <a:latin typeface="+mn-ea"/>
              </a:rPr>
              <a:t>战略特点总结</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23</a:t>
            </a:r>
          </a:p>
          <a:p>
            <a:r>
              <a:rPr lang="en-US" altLang="zh-CN" sz="1400" b="1" dirty="0" smtClean="0">
                <a:solidFill>
                  <a:schemeClr val="bg1"/>
                </a:solidFill>
                <a:latin typeface="+mn-ea"/>
              </a:rPr>
              <a:t>12.</a:t>
            </a:r>
            <a:r>
              <a:rPr lang="zh-CN" altLang="en-US" sz="1400" b="1" dirty="0" smtClean="0">
                <a:solidFill>
                  <a:schemeClr val="bg1"/>
                </a:solidFill>
                <a:latin typeface="+mn-ea"/>
              </a:rPr>
              <a:t>战略关键能力建设方向～</a:t>
            </a:r>
            <a:r>
              <a:rPr lang="en-US" altLang="zh-CN" sz="1400" b="1" dirty="0" smtClean="0">
                <a:solidFill>
                  <a:schemeClr val="bg1"/>
                </a:solidFill>
                <a:latin typeface="+mn-ea"/>
              </a:rPr>
              <a:t>24</a:t>
            </a:r>
          </a:p>
          <a:p>
            <a:r>
              <a:rPr lang="en-US" altLang="zh-CN" sz="1400" b="1" dirty="0" smtClean="0">
                <a:solidFill>
                  <a:schemeClr val="bg1"/>
                </a:solidFill>
                <a:latin typeface="+mn-ea"/>
              </a:rPr>
              <a:t>13.</a:t>
            </a:r>
            <a:r>
              <a:rPr lang="zh-CN" altLang="en-US" sz="1400" b="1" dirty="0" smtClean="0">
                <a:solidFill>
                  <a:schemeClr val="bg1"/>
                </a:solidFill>
                <a:latin typeface="+mn-ea"/>
              </a:rPr>
              <a:t>战略举措</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25</a:t>
            </a:r>
          </a:p>
          <a:p>
            <a:r>
              <a:rPr lang="en-US" altLang="zh-CN" sz="1400" b="1" dirty="0" smtClean="0">
                <a:solidFill>
                  <a:schemeClr val="bg1"/>
                </a:solidFill>
                <a:latin typeface="+mn-ea"/>
              </a:rPr>
              <a:t>14.</a:t>
            </a:r>
            <a:r>
              <a:rPr lang="zh-CN" altLang="en-US" sz="1400" b="1" dirty="0" smtClean="0">
                <a:solidFill>
                  <a:schemeClr val="bg1"/>
                </a:solidFill>
                <a:latin typeface="+mn-ea"/>
              </a:rPr>
              <a:t>近期战略举措分解</a:t>
            </a:r>
            <a:r>
              <a:rPr lang="en-US" altLang="zh-CN" sz="1400" b="1" dirty="0" smtClean="0">
                <a:solidFill>
                  <a:schemeClr val="bg1"/>
                </a:solidFill>
                <a:latin typeface="+mn-ea"/>
              </a:rPr>
              <a:t>……</a:t>
            </a:r>
            <a:r>
              <a:rPr lang="zh-CN" altLang="en-US" sz="1400" b="1" dirty="0" smtClean="0">
                <a:solidFill>
                  <a:schemeClr val="bg1"/>
                </a:solidFill>
                <a:latin typeface="+mn-ea"/>
              </a:rPr>
              <a:t>～</a:t>
            </a:r>
            <a:r>
              <a:rPr lang="en-US" altLang="zh-CN" sz="1400" b="1" dirty="0" smtClean="0">
                <a:solidFill>
                  <a:schemeClr val="bg1"/>
                </a:solidFill>
                <a:latin typeface="+mn-ea"/>
              </a:rPr>
              <a:t>26</a:t>
            </a:r>
          </a:p>
        </p:txBody>
      </p:sp>
    </p:spTree>
    <p:extLst>
      <p:ext uri="{BB962C8B-B14F-4D97-AF65-F5344CB8AC3E}">
        <p14:creationId xmlns:p14="http://schemas.microsoft.com/office/powerpoint/2010/main" val="40770503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对象 8"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53665" name="think-cell Slide" r:id="rId52" imgW="360" imgH="360" progId="">
                  <p:embed/>
                </p:oleObj>
              </mc:Choice>
              <mc:Fallback>
                <p:oleObj name="think-cell Slide" r:id="rId52" imgW="360" imgH="360" progId="">
                  <p:embed/>
                  <p:pic>
                    <p:nvPicPr>
                      <p:cNvPr id="0" name="Picture 30"/>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 name="矩形 73"/>
          <p:cNvSpPr/>
          <p:nvPr>
            <p:custDataLst>
              <p:tags r:id="rId3"/>
            </p:custDataLst>
          </p:nvPr>
        </p:nvSpPr>
        <p:spPr>
          <a:xfrm>
            <a:off x="272480" y="6309320"/>
            <a:ext cx="9505056" cy="432048"/>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11" name="矩形 10"/>
          <p:cNvSpPr/>
          <p:nvPr>
            <p:custDataLst>
              <p:tags r:id="rId4"/>
            </p:custDataLst>
          </p:nvPr>
        </p:nvSpPr>
        <p:spPr>
          <a:xfrm>
            <a:off x="5428513"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贸易</a:t>
            </a:r>
            <a:r>
              <a:rPr lang="en-US" altLang="zh-CN" sz="1400" b="1" dirty="0" smtClean="0">
                <a:solidFill>
                  <a:schemeClr val="tx1"/>
                </a:solidFill>
              </a:rPr>
              <a:t>】</a:t>
            </a:r>
          </a:p>
          <a:p>
            <a:pPr algn="just">
              <a:spcBef>
                <a:spcPts val="300"/>
              </a:spcBef>
            </a:pPr>
            <a:r>
              <a:rPr lang="zh-CN" altLang="en-US" sz="800" dirty="0" smtClean="0">
                <a:solidFill>
                  <a:schemeClr val="tx1"/>
                </a:solidFill>
              </a:rPr>
              <a:t>在全球范围为集团各产业板块优化原料、中间产品采购，为集团各目标市场组织供应集团既定生产能力不能供应的产品，融通集团各产业链上下游；为集团现实产品或技术服务项目发现市场需求和拓宽销售渠道；做强国际贸易的金融属性，为集团提供金融支持和降低融资成本；为集团新业务开拓积累知识、经验和培育国际化人才。着力提升贸易、资金风险管控水平和提升贸易效益。</a:t>
            </a:r>
            <a:endParaRPr lang="zh-CN" altLang="en-US" sz="800" dirty="0">
              <a:solidFill>
                <a:schemeClr val="tx1"/>
              </a:solidFill>
            </a:endParaRPr>
          </a:p>
        </p:txBody>
      </p:sp>
      <p:sp>
        <p:nvSpPr>
          <p:cNvPr id="22" name="矩形 21"/>
          <p:cNvSpPr/>
          <p:nvPr>
            <p:custDataLst>
              <p:tags r:id="rId5"/>
            </p:custDataLst>
          </p:nvPr>
        </p:nvSpPr>
        <p:spPr>
          <a:xfrm>
            <a:off x="4021870" y="2348880"/>
            <a:ext cx="1368000" cy="19764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化工</a:t>
            </a:r>
            <a:r>
              <a:rPr lang="en-US" altLang="zh-CN" sz="1400" b="1" dirty="0" smtClean="0">
                <a:solidFill>
                  <a:schemeClr val="tx1"/>
                </a:solidFill>
              </a:rPr>
              <a:t>】</a:t>
            </a:r>
          </a:p>
          <a:p>
            <a:pPr algn="just">
              <a:spcBef>
                <a:spcPts val="300"/>
              </a:spcBef>
            </a:pPr>
            <a:r>
              <a:rPr lang="zh-CN" altLang="en-US" sz="700" dirty="0" smtClean="0">
                <a:solidFill>
                  <a:schemeClr val="tx1"/>
                </a:solidFill>
              </a:rPr>
              <a:t>实行湿热路线并举；依托资源和技术优势，整合国内外资源，构建黄磷、</a:t>
            </a:r>
            <a:r>
              <a:rPr lang="en-US" altLang="zh-CN" sz="700" dirty="0" smtClean="0">
                <a:solidFill>
                  <a:schemeClr val="tx1"/>
                </a:solidFill>
              </a:rPr>
              <a:t>PPA</a:t>
            </a:r>
            <a:r>
              <a:rPr lang="zh-CN" altLang="en-US" sz="700" dirty="0" smtClean="0">
                <a:solidFill>
                  <a:schemeClr val="tx1"/>
                </a:solidFill>
              </a:rPr>
              <a:t>、氟、碘精细化工原料供应规模优势；强化开放合作，以获取技术、市场等优势，择机向产业链高附加值端发展；通过整合集成创新，打造下游应用创投平台；夯实巩固煤化工配套，结合贵州区域优势努力探寻下游机会，据政策、市场和能源结构变化择机进入高附加值领域；为集团化肥、农业板块及资源综合循环利用提供技术支持及业务载体；为环保等新产业提供一体化解决方案；成为提升集团经济效益的核心力量。</a:t>
            </a:r>
            <a:endParaRPr lang="zh-CN" altLang="en-US" sz="700" dirty="0">
              <a:solidFill>
                <a:schemeClr val="tx1"/>
              </a:solidFill>
            </a:endParaRPr>
          </a:p>
        </p:txBody>
      </p:sp>
      <p:sp>
        <p:nvSpPr>
          <p:cNvPr id="23" name="矩形 22"/>
          <p:cNvSpPr/>
          <p:nvPr>
            <p:custDataLst>
              <p:tags r:id="rId6"/>
            </p:custDataLst>
          </p:nvPr>
        </p:nvSpPr>
        <p:spPr>
          <a:xfrm>
            <a:off x="6835156"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技术服务</a:t>
            </a:r>
            <a:r>
              <a:rPr lang="en-US" altLang="zh-CN" sz="1400" b="1" dirty="0" smtClean="0">
                <a:solidFill>
                  <a:schemeClr val="tx1"/>
                </a:solidFill>
              </a:rPr>
              <a:t>】</a:t>
            </a:r>
          </a:p>
          <a:p>
            <a:pPr algn="just">
              <a:spcBef>
                <a:spcPts val="300"/>
              </a:spcBef>
            </a:pPr>
            <a:r>
              <a:rPr lang="zh-CN" altLang="en-US" sz="940" dirty="0" smtClean="0">
                <a:solidFill>
                  <a:schemeClr val="tx1"/>
                </a:solidFill>
              </a:rPr>
              <a:t>依托磷及磷化工领域技术、营运、市场、项目管理等方面集成优势，提供项目咨询、</a:t>
            </a:r>
            <a:r>
              <a:rPr lang="en-US" altLang="zh-CN" sz="940" dirty="0" smtClean="0">
                <a:solidFill>
                  <a:schemeClr val="tx1"/>
                </a:solidFill>
              </a:rPr>
              <a:t>EPC</a:t>
            </a:r>
            <a:r>
              <a:rPr lang="zh-CN" altLang="en-US" sz="940" dirty="0" smtClean="0">
                <a:solidFill>
                  <a:schemeClr val="tx1"/>
                </a:solidFill>
              </a:rPr>
              <a:t>、工厂营运、产品销售、投融资服务等解决方案；通过稳定业务规模，不断突破区域边界和服务范围，为集团在全球范围优化资源配置，创造投资机会，提升集团全球知名度和盈利性。</a:t>
            </a:r>
            <a:endParaRPr lang="zh-CN" altLang="en-US" sz="940" dirty="0">
              <a:solidFill>
                <a:schemeClr val="tx1"/>
              </a:solidFill>
            </a:endParaRPr>
          </a:p>
        </p:txBody>
      </p:sp>
      <p:sp>
        <p:nvSpPr>
          <p:cNvPr id="51" name="矩形 50"/>
          <p:cNvSpPr/>
          <p:nvPr/>
        </p:nvSpPr>
        <p:spPr>
          <a:xfrm>
            <a:off x="1167744" y="5013175"/>
            <a:ext cx="8450361" cy="72000"/>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矩形 85"/>
          <p:cNvSpPr/>
          <p:nvPr>
            <p:custDataLst>
              <p:tags r:id="rId7"/>
            </p:custDataLst>
          </p:nvPr>
        </p:nvSpPr>
        <p:spPr>
          <a:xfrm>
            <a:off x="448843" y="2264027"/>
            <a:ext cx="661219" cy="2101077"/>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业务板块战略</a:t>
            </a:r>
          </a:p>
        </p:txBody>
      </p:sp>
      <p:sp>
        <p:nvSpPr>
          <p:cNvPr id="44" name="矩形 43"/>
          <p:cNvSpPr/>
          <p:nvPr>
            <p:custDataLst>
              <p:tags r:id="rId8"/>
            </p:custDataLst>
          </p:nvPr>
        </p:nvSpPr>
        <p:spPr>
          <a:xfrm>
            <a:off x="1212776" y="1561347"/>
            <a:ext cx="8346651" cy="64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400" b="1" dirty="0" smtClean="0">
                <a:solidFill>
                  <a:schemeClr val="tx1"/>
                </a:solidFill>
              </a:rPr>
              <a:t>以“专于生态，精于工肥，致力服务全球工农现代化”为愿景目标，稳健发展化肥与化工，做实做强贸易及技术服务，大力开拓现代农业综合服务，强化机制、金融、技术、物流＆信息化四大支撑，锤炼十项关键能力，建立价值驱动发展模式，引领战略转型，实现瓮福做强做大！</a:t>
            </a:r>
            <a:endParaRPr lang="zh-CN" altLang="en-US" sz="1400" b="1" dirty="0">
              <a:solidFill>
                <a:schemeClr val="tx1"/>
              </a:solidFill>
            </a:endParaRPr>
          </a:p>
        </p:txBody>
      </p:sp>
      <p:grpSp>
        <p:nvGrpSpPr>
          <p:cNvPr id="2" name="组合 2"/>
          <p:cNvGrpSpPr/>
          <p:nvPr>
            <p:custDataLst>
              <p:tags r:id="rId9"/>
            </p:custDataLst>
          </p:nvPr>
        </p:nvGrpSpPr>
        <p:grpSpPr>
          <a:xfrm>
            <a:off x="1212776" y="764704"/>
            <a:ext cx="8346651" cy="769017"/>
            <a:chOff x="1214862" y="764704"/>
            <a:chExt cx="8346651" cy="769017"/>
          </a:xfrm>
        </p:grpSpPr>
        <p:sp>
          <p:nvSpPr>
            <p:cNvPr id="43" name="等腰三角形 42"/>
            <p:cNvSpPr/>
            <p:nvPr>
              <p:custDataLst>
                <p:tags r:id="rId48"/>
              </p:custDataLst>
            </p:nvPr>
          </p:nvSpPr>
          <p:spPr>
            <a:xfrm>
              <a:off x="1214862" y="764704"/>
              <a:ext cx="8346651" cy="744810"/>
            </a:xfrm>
            <a:prstGeom prst="triangle">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4" name="TextBox 53"/>
            <p:cNvSpPr txBox="1"/>
            <p:nvPr>
              <p:custDataLst>
                <p:tags r:id="rId49"/>
              </p:custDataLst>
            </p:nvPr>
          </p:nvSpPr>
          <p:spPr>
            <a:xfrm>
              <a:off x="1985235" y="814687"/>
              <a:ext cx="6771266" cy="719034"/>
            </a:xfrm>
            <a:prstGeom prst="rect">
              <a:avLst/>
            </a:prstGeom>
            <a:noFill/>
          </p:spPr>
          <p:txBody>
            <a:bodyPr wrap="square" lIns="36000" tIns="36000" rIns="36000" bIns="36000" rtlCol="0">
              <a:spAutoFit/>
            </a:bodyPr>
            <a:lstStyle/>
            <a:p>
              <a:pPr algn="ctr"/>
              <a:r>
                <a:rPr lang="zh-CN" altLang="en-US" sz="1400" b="1" dirty="0" smtClean="0"/>
                <a:t>生态</a:t>
              </a:r>
              <a:r>
                <a:rPr lang="zh-CN" altLang="en-US" sz="1400" b="1" dirty="0" smtClean="0">
                  <a:solidFill>
                    <a:srgbClr val="FF0000"/>
                  </a:solidFill>
                </a:rPr>
                <a:t>瓮</a:t>
              </a:r>
              <a:r>
                <a:rPr lang="zh-CN" altLang="en-US" sz="1400" b="1" dirty="0" smtClean="0"/>
                <a:t>磷</a:t>
              </a:r>
              <a:endParaRPr lang="en-US" altLang="zh-CN" sz="1400" b="1" dirty="0" smtClean="0"/>
            </a:p>
            <a:p>
              <a:pPr algn="ctr"/>
              <a:r>
                <a:rPr lang="zh-CN" altLang="en-US" sz="1400" b="1" dirty="0" smtClean="0"/>
                <a:t>共谋</a:t>
              </a:r>
              <a:r>
                <a:rPr lang="zh-CN" altLang="en-US" sz="1400" b="1" dirty="0" smtClean="0">
                  <a:solidFill>
                    <a:srgbClr val="FF0000"/>
                  </a:solidFill>
                </a:rPr>
                <a:t>福</a:t>
              </a:r>
              <a:r>
                <a:rPr lang="zh-CN" altLang="en-US" sz="1400" b="1" dirty="0" smtClean="0"/>
                <a:t>祉</a:t>
              </a:r>
              <a:endParaRPr lang="en-US" altLang="zh-CN" sz="1400" b="1" dirty="0" smtClean="0"/>
            </a:p>
            <a:p>
              <a:pPr algn="ctr"/>
              <a:r>
                <a:rPr lang="zh-CN" altLang="en-US" sz="1400" b="1" i="1" dirty="0" smtClean="0"/>
                <a:t>专于绿色生态，精于化工化肥，致力服务全球工农现代化。</a:t>
              </a:r>
              <a:endParaRPr lang="zh-CN" altLang="en-US" sz="1400" b="1" i="1" dirty="0"/>
            </a:p>
          </p:txBody>
        </p:sp>
      </p:grpSp>
      <p:sp>
        <p:nvSpPr>
          <p:cNvPr id="55" name="矩形 54"/>
          <p:cNvSpPr/>
          <p:nvPr>
            <p:custDataLst>
              <p:tags r:id="rId10"/>
            </p:custDataLst>
          </p:nvPr>
        </p:nvSpPr>
        <p:spPr>
          <a:xfrm>
            <a:off x="448843" y="835636"/>
            <a:ext cx="661219" cy="673878"/>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使命</a:t>
            </a:r>
            <a:endParaRPr lang="en-US" altLang="zh-CN" sz="1600" b="1" dirty="0" smtClean="0">
              <a:solidFill>
                <a:schemeClr val="bg1"/>
              </a:solidFill>
            </a:endParaRPr>
          </a:p>
          <a:p>
            <a:pPr algn="ctr">
              <a:spcAft>
                <a:spcPts val="600"/>
              </a:spcAft>
            </a:pPr>
            <a:r>
              <a:rPr lang="zh-CN" altLang="en-US" sz="1600" b="1" dirty="0" smtClean="0">
                <a:solidFill>
                  <a:schemeClr val="bg1"/>
                </a:solidFill>
              </a:rPr>
              <a:t>愿景</a:t>
            </a:r>
          </a:p>
        </p:txBody>
      </p:sp>
      <p:sp>
        <p:nvSpPr>
          <p:cNvPr id="56" name="矩形 55"/>
          <p:cNvSpPr/>
          <p:nvPr>
            <p:custDataLst>
              <p:tags r:id="rId11"/>
            </p:custDataLst>
          </p:nvPr>
        </p:nvSpPr>
        <p:spPr>
          <a:xfrm>
            <a:off x="448843" y="1560493"/>
            <a:ext cx="661219" cy="652555"/>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集团战略</a:t>
            </a:r>
          </a:p>
        </p:txBody>
      </p:sp>
      <p:sp>
        <p:nvSpPr>
          <p:cNvPr id="73" name="矩形 72"/>
          <p:cNvSpPr/>
          <p:nvPr>
            <p:custDataLst>
              <p:tags r:id="rId12"/>
            </p:custDataLst>
          </p:nvPr>
        </p:nvSpPr>
        <p:spPr>
          <a:xfrm>
            <a:off x="8241797"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农业</a:t>
            </a:r>
            <a:r>
              <a:rPr lang="en-US" altLang="zh-CN" sz="1400" b="1" dirty="0" smtClean="0">
                <a:solidFill>
                  <a:schemeClr val="tx1"/>
                </a:solidFill>
              </a:rPr>
              <a:t>】</a:t>
            </a:r>
            <a:endParaRPr lang="en-US" altLang="zh-CN" sz="1400" b="1" dirty="0">
              <a:solidFill>
                <a:schemeClr val="tx1"/>
              </a:solidFill>
            </a:endParaRPr>
          </a:p>
          <a:p>
            <a:pPr algn="just">
              <a:spcBef>
                <a:spcPts val="300"/>
              </a:spcBef>
            </a:pPr>
            <a:r>
              <a:rPr lang="zh-CN" altLang="en-US" sz="690" dirty="0" smtClean="0">
                <a:solidFill>
                  <a:schemeClr val="tx1"/>
                </a:solidFill>
              </a:rPr>
              <a:t>抓住中国农业现代化进程中的集约种植机遇，以农资配送为基础，以金融服务为保障，以粮食收储或农业产业链其它节点为切入，向粮食产业中上游提供现代农业综合性服务，提升农业生产的效率和效益；开拓粮食收储后的消化空间，依据技术突破水平及市场机遇，择机进入粮食深加工。重点关注粮食贸易风险管控、农业放量、商业模式创新、合作社组织管理、金融创利等方面的能力培育。逐步成为在全球范围优化中国粮食供应重要组织者。成为集团经营体量、经济效益及社会责任角色担当的重要业务板块。</a:t>
            </a:r>
            <a:endParaRPr lang="zh-CN" altLang="en-US" sz="690" dirty="0">
              <a:solidFill>
                <a:schemeClr val="tx1"/>
              </a:solidFill>
            </a:endParaRPr>
          </a:p>
        </p:txBody>
      </p:sp>
      <p:sp>
        <p:nvSpPr>
          <p:cNvPr id="75" name="矩形 74"/>
          <p:cNvSpPr/>
          <p:nvPr>
            <p:custDataLst>
              <p:tags r:id="rId13"/>
            </p:custDataLst>
          </p:nvPr>
        </p:nvSpPr>
        <p:spPr>
          <a:xfrm>
            <a:off x="1649597" y="6156339"/>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tx1"/>
                </a:solidFill>
              </a:rPr>
              <a:t>以</a:t>
            </a:r>
            <a:r>
              <a:rPr lang="en-US" altLang="zh-CN" sz="1200" b="1" dirty="0">
                <a:solidFill>
                  <a:schemeClr val="tx1"/>
                </a:solidFill>
              </a:rPr>
              <a:t>【</a:t>
            </a:r>
            <a:r>
              <a:rPr lang="zh-CN" altLang="en-US" sz="1200" b="1" dirty="0">
                <a:solidFill>
                  <a:schemeClr val="tx1"/>
                </a:solidFill>
              </a:rPr>
              <a:t>精益生产</a:t>
            </a:r>
            <a:r>
              <a:rPr lang="en-US" altLang="zh-CN" sz="1200" b="1" dirty="0">
                <a:solidFill>
                  <a:schemeClr val="tx1"/>
                </a:solidFill>
              </a:rPr>
              <a:t>】</a:t>
            </a:r>
            <a:r>
              <a:rPr lang="zh-CN" altLang="en-US" sz="1200" dirty="0">
                <a:solidFill>
                  <a:schemeClr val="tx1"/>
                </a:solidFill>
              </a:rPr>
              <a:t>为抓手，持续挖掘潜力降本增</a:t>
            </a:r>
            <a:r>
              <a:rPr lang="zh-CN" altLang="en-US" sz="1200" dirty="0" smtClean="0">
                <a:solidFill>
                  <a:schemeClr val="tx1"/>
                </a:solidFill>
              </a:rPr>
              <a:t>效</a:t>
            </a:r>
            <a:endParaRPr lang="zh-CN" altLang="en-US" sz="1200" dirty="0">
              <a:solidFill>
                <a:schemeClr val="tx1"/>
              </a:solidFill>
            </a:endParaRPr>
          </a:p>
        </p:txBody>
      </p:sp>
      <p:sp>
        <p:nvSpPr>
          <p:cNvPr id="76" name="矩形 75"/>
          <p:cNvSpPr/>
          <p:nvPr>
            <p:custDataLst>
              <p:tags r:id="rId14"/>
            </p:custDataLst>
          </p:nvPr>
        </p:nvSpPr>
        <p:spPr>
          <a:xfrm>
            <a:off x="1664702" y="5465261"/>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tx1"/>
                </a:solidFill>
              </a:rPr>
              <a:t>以</a:t>
            </a:r>
            <a:r>
              <a:rPr lang="en-US" altLang="zh-CN" sz="1200" b="1" dirty="0">
                <a:solidFill>
                  <a:schemeClr val="tx1"/>
                </a:solidFill>
              </a:rPr>
              <a:t>【</a:t>
            </a:r>
            <a:r>
              <a:rPr lang="zh-CN" altLang="en-US" sz="1200" b="1" dirty="0">
                <a:solidFill>
                  <a:schemeClr val="tx1"/>
                </a:solidFill>
              </a:rPr>
              <a:t>人力资</a:t>
            </a:r>
            <a:r>
              <a:rPr lang="zh-CN" altLang="en-US" sz="1200" b="1" dirty="0" smtClean="0">
                <a:solidFill>
                  <a:schemeClr val="tx1"/>
                </a:solidFill>
              </a:rPr>
              <a:t>源</a:t>
            </a:r>
            <a:r>
              <a:rPr lang="en-US" altLang="zh-CN" sz="1200" b="1" dirty="0" smtClean="0">
                <a:solidFill>
                  <a:schemeClr val="tx1"/>
                </a:solidFill>
              </a:rPr>
              <a:t>】</a:t>
            </a:r>
            <a:r>
              <a:rPr lang="zh-CN" altLang="en-US" sz="1200" dirty="0">
                <a:solidFill>
                  <a:schemeClr val="tx1"/>
                </a:solidFill>
              </a:rPr>
              <a:t>为基石，激发组织内生发展动力</a:t>
            </a:r>
          </a:p>
        </p:txBody>
      </p:sp>
      <p:sp>
        <p:nvSpPr>
          <p:cNvPr id="77" name="矩形 76"/>
          <p:cNvSpPr/>
          <p:nvPr>
            <p:custDataLst>
              <p:tags r:id="rId15"/>
            </p:custDataLst>
          </p:nvPr>
        </p:nvSpPr>
        <p:spPr>
          <a:xfrm>
            <a:off x="1664702" y="5801094"/>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tx1"/>
                </a:solidFill>
              </a:rPr>
              <a:t>以</a:t>
            </a:r>
            <a:r>
              <a:rPr lang="en-US" altLang="zh-CN" sz="1200" b="1" dirty="0">
                <a:solidFill>
                  <a:schemeClr val="tx1"/>
                </a:solidFill>
              </a:rPr>
              <a:t>【HSE</a:t>
            </a:r>
            <a:r>
              <a:rPr lang="zh-CN" altLang="en-US" sz="1200" b="1" dirty="0">
                <a:solidFill>
                  <a:schemeClr val="tx1"/>
                </a:solidFill>
              </a:rPr>
              <a:t>管理</a:t>
            </a:r>
            <a:r>
              <a:rPr lang="en-US" altLang="zh-CN" sz="1200" b="1" dirty="0">
                <a:solidFill>
                  <a:schemeClr val="tx1"/>
                </a:solidFill>
              </a:rPr>
              <a:t>】</a:t>
            </a:r>
            <a:r>
              <a:rPr lang="zh-CN" altLang="en-US" sz="1200" dirty="0" smtClean="0">
                <a:solidFill>
                  <a:schemeClr val="tx1"/>
                </a:solidFill>
              </a:rPr>
              <a:t>为底线，以人为本促进持续</a:t>
            </a:r>
            <a:r>
              <a:rPr lang="zh-CN" altLang="en-US" sz="1200" dirty="0">
                <a:solidFill>
                  <a:schemeClr val="tx1"/>
                </a:solidFill>
              </a:rPr>
              <a:t>发展</a:t>
            </a:r>
          </a:p>
        </p:txBody>
      </p:sp>
      <p:sp>
        <p:nvSpPr>
          <p:cNvPr id="78" name="矩形 77"/>
          <p:cNvSpPr/>
          <p:nvPr>
            <p:custDataLst>
              <p:tags r:id="rId16"/>
            </p:custDataLst>
          </p:nvPr>
        </p:nvSpPr>
        <p:spPr>
          <a:xfrm>
            <a:off x="1649597" y="5130009"/>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tx1"/>
                </a:solidFill>
              </a:rPr>
              <a:t>以</a:t>
            </a:r>
            <a:r>
              <a:rPr lang="en-US" altLang="zh-CN" sz="1200" b="1" dirty="0" smtClean="0">
                <a:solidFill>
                  <a:schemeClr val="tx1"/>
                </a:solidFill>
              </a:rPr>
              <a:t>【</a:t>
            </a:r>
            <a:r>
              <a:rPr lang="zh-CN" altLang="en-US" sz="1200" b="1" dirty="0">
                <a:solidFill>
                  <a:schemeClr val="tx1"/>
                </a:solidFill>
              </a:rPr>
              <a:t>战</a:t>
            </a:r>
            <a:r>
              <a:rPr lang="zh-CN" altLang="en-US" sz="1200" b="1" dirty="0" smtClean="0">
                <a:solidFill>
                  <a:schemeClr val="tx1"/>
                </a:solidFill>
              </a:rPr>
              <a:t>略管理</a:t>
            </a:r>
            <a:r>
              <a:rPr lang="en-US" altLang="zh-CN" sz="1200" b="1" dirty="0" smtClean="0">
                <a:solidFill>
                  <a:schemeClr val="tx1"/>
                </a:solidFill>
              </a:rPr>
              <a:t>】</a:t>
            </a:r>
            <a:r>
              <a:rPr lang="zh-CN" altLang="en-US" sz="1200" dirty="0" smtClean="0">
                <a:solidFill>
                  <a:schemeClr val="tx1"/>
                </a:solidFill>
              </a:rPr>
              <a:t>为方向，与时俱进确保方向正确</a:t>
            </a:r>
            <a:endParaRPr lang="zh-CN" altLang="en-US" sz="1400" dirty="0">
              <a:solidFill>
                <a:schemeClr val="tx1"/>
              </a:solidFill>
            </a:endParaRPr>
          </a:p>
        </p:txBody>
      </p:sp>
      <p:sp>
        <p:nvSpPr>
          <p:cNvPr id="79" name="矩形 78"/>
          <p:cNvSpPr/>
          <p:nvPr>
            <p:custDataLst>
              <p:tags r:id="rId17"/>
            </p:custDataLst>
          </p:nvPr>
        </p:nvSpPr>
        <p:spPr>
          <a:xfrm>
            <a:off x="5888938" y="5129428"/>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tx1"/>
                </a:solidFill>
              </a:rPr>
              <a:t>以</a:t>
            </a:r>
            <a:r>
              <a:rPr lang="en-US" altLang="zh-CN" sz="1200" b="1" dirty="0" smtClean="0">
                <a:solidFill>
                  <a:schemeClr val="tx1"/>
                </a:solidFill>
              </a:rPr>
              <a:t>【</a:t>
            </a:r>
            <a:r>
              <a:rPr lang="zh-CN" altLang="en-US" sz="1200" b="1" dirty="0" smtClean="0">
                <a:solidFill>
                  <a:schemeClr val="tx1"/>
                </a:solidFill>
              </a:rPr>
              <a:t>市场营销</a:t>
            </a:r>
            <a:r>
              <a:rPr lang="en-US" altLang="zh-CN" sz="1200" b="1" dirty="0" smtClean="0">
                <a:solidFill>
                  <a:schemeClr val="tx1"/>
                </a:solidFill>
              </a:rPr>
              <a:t>】</a:t>
            </a:r>
            <a:r>
              <a:rPr lang="zh-CN" altLang="en-US" sz="1200" dirty="0" smtClean="0">
                <a:solidFill>
                  <a:schemeClr val="tx1"/>
                </a:solidFill>
              </a:rPr>
              <a:t>为驱动，建立现代市场竞争模式</a:t>
            </a:r>
            <a:endParaRPr lang="zh-CN" altLang="en-US" sz="1200" dirty="0">
              <a:solidFill>
                <a:schemeClr val="tx1"/>
              </a:solidFill>
            </a:endParaRPr>
          </a:p>
        </p:txBody>
      </p:sp>
      <p:sp>
        <p:nvSpPr>
          <p:cNvPr id="80" name="矩形 79"/>
          <p:cNvSpPr/>
          <p:nvPr>
            <p:custDataLst>
              <p:tags r:id="rId18"/>
            </p:custDataLst>
          </p:nvPr>
        </p:nvSpPr>
        <p:spPr>
          <a:xfrm>
            <a:off x="5888938" y="5465261"/>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tx1"/>
                </a:solidFill>
              </a:rPr>
              <a:t>以</a:t>
            </a:r>
            <a:r>
              <a:rPr lang="en-US" altLang="zh-CN" sz="1200" b="1" dirty="0" smtClean="0">
                <a:solidFill>
                  <a:schemeClr val="tx1"/>
                </a:solidFill>
              </a:rPr>
              <a:t>【</a:t>
            </a:r>
            <a:r>
              <a:rPr lang="zh-CN" altLang="en-US" sz="1200" b="1" dirty="0" smtClean="0">
                <a:solidFill>
                  <a:schemeClr val="tx1"/>
                </a:solidFill>
              </a:rPr>
              <a:t>品牌建设</a:t>
            </a:r>
            <a:r>
              <a:rPr lang="en-US" altLang="zh-CN" sz="1200" b="1" dirty="0" smtClean="0">
                <a:solidFill>
                  <a:schemeClr val="tx1"/>
                </a:solidFill>
              </a:rPr>
              <a:t>】</a:t>
            </a:r>
            <a:r>
              <a:rPr lang="zh-CN" altLang="en-US" sz="1200" dirty="0" smtClean="0">
                <a:solidFill>
                  <a:schemeClr val="tx1"/>
                </a:solidFill>
              </a:rPr>
              <a:t>为载体，铸就产品服务竞争优势</a:t>
            </a:r>
            <a:endParaRPr lang="zh-CN" altLang="en-US" sz="1200" dirty="0">
              <a:solidFill>
                <a:schemeClr val="tx1"/>
              </a:solidFill>
            </a:endParaRPr>
          </a:p>
        </p:txBody>
      </p:sp>
      <p:sp>
        <p:nvSpPr>
          <p:cNvPr id="81" name="矩形 80"/>
          <p:cNvSpPr/>
          <p:nvPr>
            <p:custDataLst>
              <p:tags r:id="rId19"/>
            </p:custDataLst>
          </p:nvPr>
        </p:nvSpPr>
        <p:spPr>
          <a:xfrm>
            <a:off x="5888938" y="5801094"/>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tx1"/>
                </a:solidFill>
              </a:rPr>
              <a:t>以</a:t>
            </a:r>
            <a:r>
              <a:rPr lang="en-US" altLang="zh-CN" sz="1200" b="1" dirty="0" smtClean="0">
                <a:solidFill>
                  <a:schemeClr val="tx1"/>
                </a:solidFill>
              </a:rPr>
              <a:t>【</a:t>
            </a:r>
            <a:r>
              <a:rPr lang="zh-CN" altLang="en-US" sz="1200" b="1" dirty="0" smtClean="0">
                <a:solidFill>
                  <a:schemeClr val="tx1"/>
                </a:solidFill>
              </a:rPr>
              <a:t>勤政廉洁</a:t>
            </a:r>
            <a:r>
              <a:rPr lang="en-US" altLang="zh-CN" sz="1200" b="1" dirty="0" smtClean="0">
                <a:solidFill>
                  <a:schemeClr val="tx1"/>
                </a:solidFill>
              </a:rPr>
              <a:t>】</a:t>
            </a:r>
            <a:r>
              <a:rPr lang="zh-CN" altLang="en-US" sz="1200" dirty="0">
                <a:solidFill>
                  <a:schemeClr val="tx1"/>
                </a:solidFill>
              </a:rPr>
              <a:t>为保障</a:t>
            </a:r>
            <a:r>
              <a:rPr lang="zh-CN" altLang="en-US" sz="1200" dirty="0" smtClean="0">
                <a:solidFill>
                  <a:schemeClr val="tx1"/>
                </a:solidFill>
              </a:rPr>
              <a:t>，建设清正高效务实团队</a:t>
            </a:r>
            <a:endParaRPr lang="zh-CN" altLang="en-US" sz="1200" dirty="0">
              <a:solidFill>
                <a:schemeClr val="tx1"/>
              </a:solidFill>
            </a:endParaRPr>
          </a:p>
        </p:txBody>
      </p:sp>
      <p:sp>
        <p:nvSpPr>
          <p:cNvPr id="82" name="矩形 81"/>
          <p:cNvSpPr/>
          <p:nvPr>
            <p:custDataLst>
              <p:tags r:id="rId20"/>
            </p:custDataLst>
          </p:nvPr>
        </p:nvSpPr>
        <p:spPr>
          <a:xfrm>
            <a:off x="5888938" y="6136927"/>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tx1"/>
                </a:solidFill>
              </a:rPr>
              <a:t>以</a:t>
            </a:r>
            <a:r>
              <a:rPr lang="en-US" altLang="zh-CN" sz="1200" b="1" dirty="0" smtClean="0">
                <a:solidFill>
                  <a:schemeClr val="tx1"/>
                </a:solidFill>
              </a:rPr>
              <a:t>【</a:t>
            </a:r>
            <a:r>
              <a:rPr lang="zh-CN" altLang="en-US" sz="1200" b="1" dirty="0" smtClean="0">
                <a:solidFill>
                  <a:schemeClr val="tx1"/>
                </a:solidFill>
              </a:rPr>
              <a:t>风</a:t>
            </a:r>
            <a:r>
              <a:rPr lang="zh-CN" altLang="en-US" sz="1200" b="1" dirty="0">
                <a:solidFill>
                  <a:schemeClr val="tx1"/>
                </a:solidFill>
              </a:rPr>
              <a:t>险控</a:t>
            </a:r>
            <a:r>
              <a:rPr lang="zh-CN" altLang="en-US" sz="1200" b="1" dirty="0" smtClean="0">
                <a:solidFill>
                  <a:schemeClr val="tx1"/>
                </a:solidFill>
              </a:rPr>
              <a:t>制</a:t>
            </a:r>
            <a:r>
              <a:rPr lang="en-US" altLang="zh-CN" sz="1200" b="1" dirty="0" smtClean="0">
                <a:solidFill>
                  <a:schemeClr val="tx1"/>
                </a:solidFill>
              </a:rPr>
              <a:t>】</a:t>
            </a:r>
            <a:r>
              <a:rPr lang="zh-CN" altLang="en-US" sz="1200" dirty="0" smtClean="0">
                <a:solidFill>
                  <a:schemeClr val="tx1"/>
                </a:solidFill>
              </a:rPr>
              <a:t>为</a:t>
            </a:r>
            <a:r>
              <a:rPr lang="zh-CN" altLang="en-US" sz="1200" dirty="0">
                <a:solidFill>
                  <a:schemeClr val="tx1"/>
                </a:solidFill>
              </a:rPr>
              <a:t>前提</a:t>
            </a:r>
            <a:r>
              <a:rPr lang="zh-CN" altLang="en-US" sz="1200" dirty="0" smtClean="0">
                <a:solidFill>
                  <a:schemeClr val="tx1"/>
                </a:solidFill>
              </a:rPr>
              <a:t>，确保业务安全稳健成长</a:t>
            </a:r>
            <a:endParaRPr lang="zh-CN" altLang="en-US" sz="1200" dirty="0">
              <a:solidFill>
                <a:schemeClr val="tx1"/>
              </a:solidFill>
            </a:endParaRPr>
          </a:p>
        </p:txBody>
      </p:sp>
      <p:sp>
        <p:nvSpPr>
          <p:cNvPr id="83" name="矩形 82"/>
          <p:cNvSpPr/>
          <p:nvPr>
            <p:custDataLst>
              <p:tags r:id="rId21"/>
            </p:custDataLst>
          </p:nvPr>
        </p:nvSpPr>
        <p:spPr>
          <a:xfrm>
            <a:off x="1208584" y="5129428"/>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1</a:t>
            </a:r>
            <a:endParaRPr lang="zh-CN" altLang="en-US" sz="1200" b="1" dirty="0" smtClean="0">
              <a:solidFill>
                <a:schemeClr val="tx1"/>
              </a:solidFill>
            </a:endParaRPr>
          </a:p>
        </p:txBody>
      </p:sp>
      <p:sp>
        <p:nvSpPr>
          <p:cNvPr id="84" name="矩形 83"/>
          <p:cNvSpPr/>
          <p:nvPr>
            <p:custDataLst>
              <p:tags r:id="rId22"/>
            </p:custDataLst>
          </p:nvPr>
        </p:nvSpPr>
        <p:spPr>
          <a:xfrm>
            <a:off x="1208584" y="5465261"/>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2</a:t>
            </a:r>
            <a:endParaRPr lang="zh-CN" altLang="en-US" sz="1200" b="1" dirty="0">
              <a:solidFill>
                <a:schemeClr val="tx1"/>
              </a:solidFill>
            </a:endParaRPr>
          </a:p>
        </p:txBody>
      </p:sp>
      <p:sp>
        <p:nvSpPr>
          <p:cNvPr id="85" name="矩形 84"/>
          <p:cNvSpPr/>
          <p:nvPr>
            <p:custDataLst>
              <p:tags r:id="rId23"/>
            </p:custDataLst>
          </p:nvPr>
        </p:nvSpPr>
        <p:spPr>
          <a:xfrm>
            <a:off x="1208584" y="5801094"/>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3</a:t>
            </a:r>
            <a:endParaRPr lang="zh-CN" altLang="en-US" sz="1200" b="1" dirty="0">
              <a:solidFill>
                <a:schemeClr val="tx1"/>
              </a:solidFill>
            </a:endParaRPr>
          </a:p>
        </p:txBody>
      </p:sp>
      <p:sp>
        <p:nvSpPr>
          <p:cNvPr id="87" name="矩形 86"/>
          <p:cNvSpPr/>
          <p:nvPr>
            <p:custDataLst>
              <p:tags r:id="rId24"/>
            </p:custDataLst>
          </p:nvPr>
        </p:nvSpPr>
        <p:spPr>
          <a:xfrm>
            <a:off x="1208584" y="6136927"/>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4</a:t>
            </a:r>
            <a:endParaRPr lang="zh-CN" altLang="en-US" sz="1200" b="1" dirty="0">
              <a:solidFill>
                <a:schemeClr val="tx1"/>
              </a:solidFill>
            </a:endParaRPr>
          </a:p>
        </p:txBody>
      </p:sp>
      <p:sp>
        <p:nvSpPr>
          <p:cNvPr id="88" name="矩形 87"/>
          <p:cNvSpPr/>
          <p:nvPr>
            <p:custDataLst>
              <p:tags r:id="rId25"/>
            </p:custDataLst>
          </p:nvPr>
        </p:nvSpPr>
        <p:spPr>
          <a:xfrm>
            <a:off x="5432820" y="5129428"/>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6</a:t>
            </a:r>
            <a:endParaRPr lang="zh-CN" altLang="en-US" sz="1200" b="1" dirty="0">
              <a:solidFill>
                <a:schemeClr val="tx1"/>
              </a:solidFill>
            </a:endParaRPr>
          </a:p>
        </p:txBody>
      </p:sp>
      <p:sp>
        <p:nvSpPr>
          <p:cNvPr id="89" name="矩形 88"/>
          <p:cNvSpPr/>
          <p:nvPr>
            <p:custDataLst>
              <p:tags r:id="rId26"/>
            </p:custDataLst>
          </p:nvPr>
        </p:nvSpPr>
        <p:spPr>
          <a:xfrm>
            <a:off x="5432820" y="5465261"/>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7</a:t>
            </a:r>
            <a:endParaRPr lang="zh-CN" altLang="en-US" sz="1200" b="1" dirty="0">
              <a:solidFill>
                <a:schemeClr val="tx1"/>
              </a:solidFill>
            </a:endParaRPr>
          </a:p>
        </p:txBody>
      </p:sp>
      <p:sp>
        <p:nvSpPr>
          <p:cNvPr id="90" name="矩形 89"/>
          <p:cNvSpPr/>
          <p:nvPr>
            <p:custDataLst>
              <p:tags r:id="rId27"/>
            </p:custDataLst>
          </p:nvPr>
        </p:nvSpPr>
        <p:spPr>
          <a:xfrm>
            <a:off x="5432820" y="5801094"/>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8</a:t>
            </a:r>
            <a:endParaRPr lang="zh-CN" altLang="en-US" sz="1200" b="1" dirty="0">
              <a:solidFill>
                <a:schemeClr val="tx1"/>
              </a:solidFill>
            </a:endParaRPr>
          </a:p>
        </p:txBody>
      </p:sp>
      <p:sp>
        <p:nvSpPr>
          <p:cNvPr id="91" name="矩形 90"/>
          <p:cNvSpPr/>
          <p:nvPr>
            <p:custDataLst>
              <p:tags r:id="rId28"/>
            </p:custDataLst>
          </p:nvPr>
        </p:nvSpPr>
        <p:spPr>
          <a:xfrm>
            <a:off x="5432820" y="6136927"/>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9</a:t>
            </a:r>
            <a:endParaRPr lang="zh-CN" altLang="en-US" sz="1200" b="1" dirty="0">
              <a:solidFill>
                <a:schemeClr val="tx1"/>
              </a:solidFill>
            </a:endParaRPr>
          </a:p>
        </p:txBody>
      </p:sp>
      <p:sp>
        <p:nvSpPr>
          <p:cNvPr id="92" name="矩形 91"/>
          <p:cNvSpPr/>
          <p:nvPr>
            <p:custDataLst>
              <p:tags r:id="rId29"/>
            </p:custDataLst>
          </p:nvPr>
        </p:nvSpPr>
        <p:spPr>
          <a:xfrm>
            <a:off x="437854" y="5129428"/>
            <a:ext cx="661219" cy="161194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关键能力建设</a:t>
            </a:r>
          </a:p>
        </p:txBody>
      </p:sp>
      <p:sp>
        <p:nvSpPr>
          <p:cNvPr id="93" name="矩形 92"/>
          <p:cNvSpPr/>
          <p:nvPr>
            <p:custDataLst>
              <p:tags r:id="rId30"/>
            </p:custDataLst>
          </p:nvPr>
        </p:nvSpPr>
        <p:spPr>
          <a:xfrm>
            <a:off x="1664702" y="6472760"/>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tx1"/>
                </a:solidFill>
              </a:rPr>
              <a:t>以</a:t>
            </a:r>
            <a:r>
              <a:rPr lang="en-US" altLang="zh-CN" sz="1200" b="1" dirty="0" smtClean="0">
                <a:solidFill>
                  <a:schemeClr val="tx1"/>
                </a:solidFill>
              </a:rPr>
              <a:t>【</a:t>
            </a:r>
            <a:r>
              <a:rPr lang="zh-CN" altLang="en-US" sz="1200" b="1" dirty="0" smtClean="0">
                <a:solidFill>
                  <a:schemeClr val="tx1"/>
                </a:solidFill>
              </a:rPr>
              <a:t>资本运作</a:t>
            </a:r>
            <a:r>
              <a:rPr lang="en-US" altLang="zh-CN" sz="1200" b="1" dirty="0" smtClean="0">
                <a:solidFill>
                  <a:schemeClr val="tx1"/>
                </a:solidFill>
              </a:rPr>
              <a:t>】</a:t>
            </a:r>
            <a:r>
              <a:rPr lang="zh-CN" altLang="en-US" sz="1200" dirty="0" smtClean="0">
                <a:solidFill>
                  <a:schemeClr val="tx1"/>
                </a:solidFill>
              </a:rPr>
              <a:t>为</a:t>
            </a:r>
            <a:r>
              <a:rPr lang="zh-CN" altLang="en-US" sz="1200" dirty="0">
                <a:solidFill>
                  <a:schemeClr val="tx1"/>
                </a:solidFill>
              </a:rPr>
              <a:t>利器，</a:t>
            </a:r>
            <a:r>
              <a:rPr lang="zh-CN" altLang="en-US" sz="1200" dirty="0" smtClean="0">
                <a:solidFill>
                  <a:schemeClr val="tx1"/>
                </a:solidFill>
              </a:rPr>
              <a:t>整合内外资源提速发展</a:t>
            </a:r>
            <a:endParaRPr lang="zh-CN" altLang="en-US" sz="1200" dirty="0">
              <a:solidFill>
                <a:schemeClr val="tx1"/>
              </a:solidFill>
            </a:endParaRPr>
          </a:p>
        </p:txBody>
      </p:sp>
      <p:sp>
        <p:nvSpPr>
          <p:cNvPr id="94" name="矩形 93"/>
          <p:cNvSpPr/>
          <p:nvPr>
            <p:custDataLst>
              <p:tags r:id="rId31"/>
            </p:custDataLst>
          </p:nvPr>
        </p:nvSpPr>
        <p:spPr>
          <a:xfrm>
            <a:off x="1208584" y="6472760"/>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5</a:t>
            </a:r>
            <a:endParaRPr lang="zh-CN" altLang="en-US" sz="1200" b="1" dirty="0" smtClean="0">
              <a:solidFill>
                <a:schemeClr val="tx1"/>
              </a:solidFill>
            </a:endParaRPr>
          </a:p>
        </p:txBody>
      </p:sp>
      <p:sp>
        <p:nvSpPr>
          <p:cNvPr id="95" name="矩形 94"/>
          <p:cNvSpPr/>
          <p:nvPr>
            <p:custDataLst>
              <p:tags r:id="rId32"/>
            </p:custDataLst>
          </p:nvPr>
        </p:nvSpPr>
        <p:spPr>
          <a:xfrm>
            <a:off x="5888938" y="6472760"/>
            <a:ext cx="3672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tx1"/>
                </a:solidFill>
              </a:rPr>
              <a:t>以</a:t>
            </a:r>
            <a:r>
              <a:rPr lang="en-US" altLang="zh-CN" sz="1200" b="1" dirty="0" smtClean="0">
                <a:solidFill>
                  <a:schemeClr val="tx1"/>
                </a:solidFill>
              </a:rPr>
              <a:t>【</a:t>
            </a:r>
            <a:r>
              <a:rPr lang="zh-CN" altLang="en-US" sz="1200" b="1" dirty="0" smtClean="0">
                <a:solidFill>
                  <a:schemeClr val="tx1"/>
                </a:solidFill>
              </a:rPr>
              <a:t>企</a:t>
            </a:r>
            <a:r>
              <a:rPr lang="zh-CN" altLang="en-US" sz="1200" b="1" dirty="0">
                <a:solidFill>
                  <a:schemeClr val="tx1"/>
                </a:solidFill>
              </a:rPr>
              <a:t>业文</a:t>
            </a:r>
            <a:r>
              <a:rPr lang="zh-CN" altLang="en-US" sz="1200" b="1" dirty="0" smtClean="0">
                <a:solidFill>
                  <a:schemeClr val="tx1"/>
                </a:solidFill>
              </a:rPr>
              <a:t>化</a:t>
            </a:r>
            <a:r>
              <a:rPr lang="en-US" altLang="zh-CN" sz="1200" b="1" dirty="0" smtClean="0">
                <a:solidFill>
                  <a:schemeClr val="tx1"/>
                </a:solidFill>
              </a:rPr>
              <a:t>】</a:t>
            </a:r>
            <a:r>
              <a:rPr lang="zh-CN" altLang="en-US" sz="1200" dirty="0" smtClean="0">
                <a:solidFill>
                  <a:schemeClr val="tx1"/>
                </a:solidFill>
              </a:rPr>
              <a:t>为</a:t>
            </a:r>
            <a:r>
              <a:rPr lang="zh-CN" altLang="en-US" sz="1200" dirty="0">
                <a:solidFill>
                  <a:schemeClr val="tx1"/>
                </a:solidFill>
              </a:rPr>
              <a:t>灵魂</a:t>
            </a:r>
            <a:r>
              <a:rPr lang="zh-CN" altLang="en-US" sz="1200" dirty="0" smtClean="0">
                <a:solidFill>
                  <a:schemeClr val="tx1"/>
                </a:solidFill>
              </a:rPr>
              <a:t>，凝力向心保障基业</a:t>
            </a:r>
            <a:r>
              <a:rPr lang="zh-CN" altLang="en-US" sz="1200" dirty="0">
                <a:solidFill>
                  <a:schemeClr val="tx1"/>
                </a:solidFill>
              </a:rPr>
              <a:t>长</a:t>
            </a:r>
            <a:r>
              <a:rPr lang="zh-CN" altLang="en-US" sz="1200" dirty="0" smtClean="0">
                <a:solidFill>
                  <a:schemeClr val="tx1"/>
                </a:solidFill>
              </a:rPr>
              <a:t>青</a:t>
            </a:r>
            <a:endParaRPr lang="zh-CN" altLang="en-US" sz="1200" dirty="0">
              <a:solidFill>
                <a:schemeClr val="tx1"/>
              </a:solidFill>
            </a:endParaRPr>
          </a:p>
        </p:txBody>
      </p:sp>
      <p:sp>
        <p:nvSpPr>
          <p:cNvPr id="96" name="矩形 95"/>
          <p:cNvSpPr/>
          <p:nvPr>
            <p:custDataLst>
              <p:tags r:id="rId33"/>
            </p:custDataLst>
          </p:nvPr>
        </p:nvSpPr>
        <p:spPr>
          <a:xfrm>
            <a:off x="5432820" y="6472760"/>
            <a:ext cx="360000" cy="268608"/>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tx1"/>
                </a:solidFill>
              </a:rPr>
              <a:t>10</a:t>
            </a:r>
            <a:endParaRPr lang="zh-CN" altLang="en-US" sz="1200" b="1" dirty="0" smtClean="0">
              <a:solidFill>
                <a:schemeClr val="tx1"/>
              </a:solidFill>
            </a:endParaRPr>
          </a:p>
        </p:txBody>
      </p:sp>
      <p:sp>
        <p:nvSpPr>
          <p:cNvPr id="53" name="标题 18"/>
          <p:cNvSpPr>
            <a:spLocks noGrp="1"/>
          </p:cNvSpPr>
          <p:nvPr>
            <p:ph type="title"/>
            <p:custDataLst>
              <p:tags r:id="rId34"/>
            </p:custDataLst>
          </p:nvPr>
        </p:nvSpPr>
        <p:spPr>
          <a:xfrm>
            <a:off x="453000" y="260648"/>
            <a:ext cx="9000000" cy="380480"/>
          </a:xfrm>
        </p:spPr>
        <p:txBody>
          <a:bodyPr/>
          <a:lstStyle/>
          <a:p>
            <a:pPr algn="l"/>
            <a:r>
              <a:rPr lang="en-US" altLang="zh-CN" dirty="0" smtClean="0"/>
              <a:t>1.</a:t>
            </a:r>
            <a:r>
              <a:rPr lang="zh-CN" altLang="en-US" dirty="0" smtClean="0"/>
              <a:t>整体战略蓝图</a:t>
            </a:r>
            <a:endParaRPr lang="zh-CN" altLang="en-US" dirty="0"/>
          </a:p>
        </p:txBody>
      </p:sp>
      <p:sp>
        <p:nvSpPr>
          <p:cNvPr id="58" name="矩形 57"/>
          <p:cNvSpPr/>
          <p:nvPr>
            <p:custDataLst>
              <p:tags r:id="rId35"/>
            </p:custDataLst>
          </p:nvPr>
        </p:nvSpPr>
        <p:spPr>
          <a:xfrm>
            <a:off x="443607" y="4437112"/>
            <a:ext cx="661219" cy="648072"/>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支撑平台  </a:t>
            </a:r>
          </a:p>
        </p:txBody>
      </p:sp>
      <p:grpSp>
        <p:nvGrpSpPr>
          <p:cNvPr id="3" name="组合 65"/>
          <p:cNvGrpSpPr/>
          <p:nvPr>
            <p:custDataLst>
              <p:tags r:id="rId36"/>
            </p:custDataLst>
          </p:nvPr>
        </p:nvGrpSpPr>
        <p:grpSpPr>
          <a:xfrm>
            <a:off x="3224968" y="4483720"/>
            <a:ext cx="1944056" cy="470231"/>
            <a:chOff x="3081032" y="4509120"/>
            <a:chExt cx="1944056" cy="470231"/>
          </a:xfrm>
        </p:grpSpPr>
        <p:sp>
          <p:nvSpPr>
            <p:cNvPr id="98" name="矩形 97"/>
            <p:cNvSpPr/>
            <p:nvPr>
              <p:custDataLst>
                <p:tags r:id="rId47"/>
              </p:custDataLst>
            </p:nvPr>
          </p:nvSpPr>
          <p:spPr>
            <a:xfrm>
              <a:off x="3081032" y="4511351"/>
              <a:ext cx="1944056" cy="46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36000" bIns="36000" numCol="1" spcCol="0" rtlCol="0" fromWordArt="0" anchor="ctr" anchorCtr="0" forceAA="0" compatLnSpc="1">
              <a:prstTxWarp prst="textNoShape">
                <a:avLst/>
              </a:prstTxWarp>
              <a:noAutofit/>
            </a:bodyPr>
            <a:lstStyle/>
            <a:p>
              <a:pPr>
                <a:spcBef>
                  <a:spcPts val="300"/>
                </a:spcBef>
              </a:pPr>
              <a:r>
                <a:rPr lang="en-US" altLang="zh-CN" sz="1400" b="1" dirty="0" smtClean="0">
                  <a:solidFill>
                    <a:schemeClr val="tx1"/>
                  </a:solidFill>
                </a:rPr>
                <a:t>【</a:t>
              </a:r>
              <a:r>
                <a:rPr lang="zh-CN" altLang="en-US" sz="1400" b="1" dirty="0" smtClean="0">
                  <a:solidFill>
                    <a:schemeClr val="tx1"/>
                  </a:solidFill>
                </a:rPr>
                <a:t>金融构建</a:t>
              </a:r>
              <a:r>
                <a:rPr lang="en-US" altLang="zh-CN" sz="1400" b="1" dirty="0" smtClean="0">
                  <a:solidFill>
                    <a:schemeClr val="tx1"/>
                  </a:solidFill>
                </a:rPr>
                <a:t>】</a:t>
              </a:r>
              <a:endParaRPr lang="en-US" altLang="zh-CN" sz="1200" dirty="0">
                <a:solidFill>
                  <a:schemeClr val="tx1"/>
                </a:solidFill>
              </a:endParaRPr>
            </a:p>
          </p:txBody>
        </p:sp>
        <p:sp>
          <p:nvSpPr>
            <p:cNvPr id="60" name="矩形 59"/>
            <p:cNvSpPr/>
            <p:nvPr/>
          </p:nvSpPr>
          <p:spPr>
            <a:xfrm>
              <a:off x="4128858" y="4509120"/>
              <a:ext cx="800219" cy="461665"/>
            </a:xfrm>
            <a:prstGeom prst="rect">
              <a:avLst/>
            </a:prstGeom>
          </p:spPr>
          <p:txBody>
            <a:bodyPr wrap="none">
              <a:spAutoFit/>
            </a:bodyPr>
            <a:lstStyle/>
            <a:p>
              <a:r>
                <a:rPr lang="zh-CN" altLang="en-US" sz="1200" dirty="0" smtClean="0"/>
                <a:t>产融互动</a:t>
              </a:r>
              <a:endParaRPr lang="en-US" altLang="zh-CN" sz="1200" dirty="0" smtClean="0"/>
            </a:p>
            <a:p>
              <a:r>
                <a:rPr lang="zh-CN" altLang="en-US" sz="1200" dirty="0" smtClean="0"/>
                <a:t>放大牵引</a:t>
              </a:r>
              <a:endParaRPr lang="en-US" altLang="zh-CN" sz="1200" dirty="0" smtClean="0"/>
            </a:p>
          </p:txBody>
        </p:sp>
      </p:grpSp>
      <p:grpSp>
        <p:nvGrpSpPr>
          <p:cNvPr id="4" name="组合 64"/>
          <p:cNvGrpSpPr/>
          <p:nvPr>
            <p:custDataLst>
              <p:tags r:id="rId37"/>
            </p:custDataLst>
          </p:nvPr>
        </p:nvGrpSpPr>
        <p:grpSpPr>
          <a:xfrm>
            <a:off x="1163470" y="4483720"/>
            <a:ext cx="1917322" cy="468000"/>
            <a:chOff x="1163470" y="4509120"/>
            <a:chExt cx="1917322" cy="468000"/>
          </a:xfrm>
        </p:grpSpPr>
        <p:sp>
          <p:nvSpPr>
            <p:cNvPr id="97" name="矩形 96"/>
            <p:cNvSpPr/>
            <p:nvPr>
              <p:custDataLst>
                <p:tags r:id="rId46"/>
              </p:custDataLst>
            </p:nvPr>
          </p:nvSpPr>
          <p:spPr>
            <a:xfrm>
              <a:off x="1163470" y="4509120"/>
              <a:ext cx="1917322" cy="46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36000" bIns="36000" numCol="1" spcCol="0" rtlCol="0" fromWordArt="0" anchor="ctr" anchorCtr="0" forceAA="0" compatLnSpc="1">
              <a:prstTxWarp prst="textNoShape">
                <a:avLst/>
              </a:prstTxWarp>
              <a:noAutofit/>
            </a:bodyPr>
            <a:lstStyle/>
            <a:p>
              <a:pPr>
                <a:spcBef>
                  <a:spcPts val="300"/>
                </a:spcBef>
              </a:pPr>
              <a:r>
                <a:rPr lang="en-US" altLang="zh-CN" sz="1400" b="1" dirty="0" smtClean="0">
                  <a:solidFill>
                    <a:schemeClr val="tx1"/>
                  </a:solidFill>
                </a:rPr>
                <a:t>【</a:t>
              </a:r>
              <a:r>
                <a:rPr lang="zh-CN" altLang="en-US" sz="1400" b="1" dirty="0" smtClean="0">
                  <a:solidFill>
                    <a:schemeClr val="tx1"/>
                  </a:solidFill>
                </a:rPr>
                <a:t>治理机制</a:t>
              </a:r>
              <a:r>
                <a:rPr lang="en-US" altLang="zh-CN" sz="1400" b="1" dirty="0" smtClean="0">
                  <a:solidFill>
                    <a:schemeClr val="tx1"/>
                  </a:solidFill>
                </a:rPr>
                <a:t>】</a:t>
              </a:r>
              <a:endParaRPr lang="en-US" altLang="zh-CN" sz="1200" dirty="0" smtClean="0">
                <a:solidFill>
                  <a:schemeClr val="tx1"/>
                </a:solidFill>
              </a:endParaRPr>
            </a:p>
          </p:txBody>
        </p:sp>
        <p:sp>
          <p:nvSpPr>
            <p:cNvPr id="62" name="矩形 61"/>
            <p:cNvSpPr/>
            <p:nvPr/>
          </p:nvSpPr>
          <p:spPr>
            <a:xfrm>
              <a:off x="2216696" y="4513039"/>
              <a:ext cx="800219" cy="461665"/>
            </a:xfrm>
            <a:prstGeom prst="rect">
              <a:avLst/>
            </a:prstGeom>
          </p:spPr>
          <p:txBody>
            <a:bodyPr wrap="none">
              <a:spAutoFit/>
            </a:bodyPr>
            <a:lstStyle/>
            <a:p>
              <a:r>
                <a:rPr lang="zh-CN" altLang="en-US" sz="1200" dirty="0" smtClean="0"/>
                <a:t>改革创新</a:t>
              </a:r>
              <a:endParaRPr lang="en-US" altLang="zh-CN" sz="1200" dirty="0"/>
            </a:p>
            <a:p>
              <a:r>
                <a:rPr lang="zh-CN" altLang="en-US" sz="1200" dirty="0" smtClean="0"/>
                <a:t>激发活力</a:t>
              </a:r>
              <a:endParaRPr lang="en-US" altLang="zh-CN" sz="1200" dirty="0" smtClean="0"/>
            </a:p>
          </p:txBody>
        </p:sp>
      </p:grpSp>
      <p:grpSp>
        <p:nvGrpSpPr>
          <p:cNvPr id="5" name="组合 68"/>
          <p:cNvGrpSpPr/>
          <p:nvPr>
            <p:custDataLst>
              <p:tags r:id="rId38"/>
            </p:custDataLst>
          </p:nvPr>
        </p:nvGrpSpPr>
        <p:grpSpPr>
          <a:xfrm>
            <a:off x="5313200" y="4483720"/>
            <a:ext cx="2016144" cy="468000"/>
            <a:chOff x="5025248" y="4509120"/>
            <a:chExt cx="2016144" cy="468000"/>
          </a:xfrm>
        </p:grpSpPr>
        <p:sp>
          <p:nvSpPr>
            <p:cNvPr id="57" name="矩形 56"/>
            <p:cNvSpPr/>
            <p:nvPr>
              <p:custDataLst>
                <p:tags r:id="rId45"/>
              </p:custDataLst>
            </p:nvPr>
          </p:nvSpPr>
          <p:spPr>
            <a:xfrm>
              <a:off x="5025248" y="4509120"/>
              <a:ext cx="2016144" cy="46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36000" bIns="36000" numCol="1" spcCol="0" rtlCol="0" fromWordArt="0" anchor="ctr" anchorCtr="0" forceAA="0" compatLnSpc="1">
              <a:prstTxWarp prst="textNoShape">
                <a:avLst/>
              </a:prstTxWarp>
              <a:noAutofit/>
            </a:bodyPr>
            <a:lstStyle/>
            <a:p>
              <a:pPr>
                <a:spcBef>
                  <a:spcPts val="300"/>
                </a:spcBef>
              </a:pPr>
              <a:r>
                <a:rPr lang="en-US" altLang="zh-CN" sz="1400" b="1" dirty="0" smtClean="0">
                  <a:solidFill>
                    <a:schemeClr val="tx1"/>
                  </a:solidFill>
                </a:rPr>
                <a:t>【</a:t>
              </a:r>
              <a:r>
                <a:rPr lang="zh-CN" altLang="en-US" sz="1400" b="1" dirty="0" smtClean="0">
                  <a:solidFill>
                    <a:schemeClr val="tx1"/>
                  </a:solidFill>
                </a:rPr>
                <a:t>技术创新</a:t>
              </a:r>
              <a:r>
                <a:rPr lang="en-US" altLang="zh-CN" sz="1400" b="1" dirty="0" smtClean="0">
                  <a:solidFill>
                    <a:schemeClr val="tx1"/>
                  </a:solidFill>
                </a:rPr>
                <a:t>】</a:t>
              </a:r>
              <a:endParaRPr lang="en-US" altLang="zh-CN" sz="1200" dirty="0" smtClean="0">
                <a:solidFill>
                  <a:schemeClr val="tx1"/>
                </a:solidFill>
              </a:endParaRPr>
            </a:p>
          </p:txBody>
        </p:sp>
        <p:sp>
          <p:nvSpPr>
            <p:cNvPr id="63" name="矩形 62"/>
            <p:cNvSpPr/>
            <p:nvPr/>
          </p:nvSpPr>
          <p:spPr>
            <a:xfrm>
              <a:off x="6121079" y="4509120"/>
              <a:ext cx="800219" cy="461665"/>
            </a:xfrm>
            <a:prstGeom prst="rect">
              <a:avLst/>
            </a:prstGeom>
          </p:spPr>
          <p:txBody>
            <a:bodyPr wrap="none">
              <a:spAutoFit/>
            </a:bodyPr>
            <a:lstStyle/>
            <a:p>
              <a:r>
                <a:rPr lang="zh-CN" altLang="en-US" sz="1200" dirty="0" smtClean="0"/>
                <a:t>创新为王</a:t>
              </a:r>
              <a:endParaRPr lang="en-US" altLang="zh-CN" sz="1200" dirty="0" smtClean="0"/>
            </a:p>
            <a:p>
              <a:r>
                <a:rPr lang="zh-CN" altLang="en-US" sz="1200" dirty="0" smtClean="0"/>
                <a:t>持续领先</a:t>
              </a:r>
              <a:endParaRPr lang="en-US" altLang="zh-CN" sz="1200" dirty="0" smtClean="0"/>
            </a:p>
          </p:txBody>
        </p:sp>
      </p:grpSp>
      <p:grpSp>
        <p:nvGrpSpPr>
          <p:cNvPr id="6" name="组合 69"/>
          <p:cNvGrpSpPr/>
          <p:nvPr>
            <p:custDataLst>
              <p:tags r:id="rId39"/>
            </p:custDataLst>
          </p:nvPr>
        </p:nvGrpSpPr>
        <p:grpSpPr>
          <a:xfrm>
            <a:off x="7401272" y="4483720"/>
            <a:ext cx="2096363" cy="476925"/>
            <a:chOff x="7185008" y="4509120"/>
            <a:chExt cx="2096363" cy="476925"/>
          </a:xfrm>
        </p:grpSpPr>
        <p:sp>
          <p:nvSpPr>
            <p:cNvPr id="59" name="矩形 58"/>
            <p:cNvSpPr/>
            <p:nvPr>
              <p:custDataLst>
                <p:tags r:id="rId44"/>
              </p:custDataLst>
            </p:nvPr>
          </p:nvSpPr>
          <p:spPr>
            <a:xfrm>
              <a:off x="7185008" y="4518045"/>
              <a:ext cx="2087992" cy="46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36000" bIns="36000" numCol="1" spcCol="0" rtlCol="0" fromWordArt="0" anchor="ctr" anchorCtr="0" forceAA="0" compatLnSpc="1">
              <a:prstTxWarp prst="textNoShape">
                <a:avLst/>
              </a:prstTxWarp>
              <a:noAutofit/>
            </a:bodyPr>
            <a:lstStyle/>
            <a:p>
              <a:pPr>
                <a:spcBef>
                  <a:spcPts val="300"/>
                </a:spcBef>
              </a:pPr>
              <a:r>
                <a:rPr lang="en-US" altLang="zh-CN" sz="1400" b="1" dirty="0" smtClean="0">
                  <a:solidFill>
                    <a:schemeClr val="tx1"/>
                  </a:solidFill>
                </a:rPr>
                <a:t>【</a:t>
              </a:r>
              <a:r>
                <a:rPr lang="zh-CN" altLang="en-US" sz="1400" b="1" dirty="0" smtClean="0">
                  <a:solidFill>
                    <a:schemeClr val="tx1"/>
                  </a:solidFill>
                </a:rPr>
                <a:t>物流</a:t>
              </a:r>
              <a:r>
                <a:rPr lang="en-US" altLang="zh-CN" sz="1400" b="1" dirty="0" smtClean="0">
                  <a:solidFill>
                    <a:schemeClr val="tx1"/>
                  </a:solidFill>
                </a:rPr>
                <a:t>&amp;</a:t>
              </a:r>
              <a:r>
                <a:rPr lang="zh-CN" altLang="en-US" sz="1400" b="1" dirty="0" smtClean="0">
                  <a:solidFill>
                    <a:schemeClr val="tx1"/>
                  </a:solidFill>
                </a:rPr>
                <a:t>信息化</a:t>
              </a:r>
              <a:r>
                <a:rPr lang="en-US" altLang="zh-CN" sz="1400" b="1" dirty="0" smtClean="0">
                  <a:solidFill>
                    <a:schemeClr val="tx1"/>
                  </a:solidFill>
                </a:rPr>
                <a:t>】</a:t>
              </a:r>
              <a:endParaRPr lang="en-US" altLang="zh-CN" sz="1200" dirty="0">
                <a:solidFill>
                  <a:schemeClr val="tx1"/>
                </a:solidFill>
              </a:endParaRPr>
            </a:p>
          </p:txBody>
        </p:sp>
        <p:sp>
          <p:nvSpPr>
            <p:cNvPr id="64" name="矩形 63"/>
            <p:cNvSpPr/>
            <p:nvPr/>
          </p:nvSpPr>
          <p:spPr>
            <a:xfrm>
              <a:off x="8481152" y="4509120"/>
              <a:ext cx="800219" cy="461665"/>
            </a:xfrm>
            <a:prstGeom prst="rect">
              <a:avLst/>
            </a:prstGeom>
          </p:spPr>
          <p:txBody>
            <a:bodyPr wrap="none">
              <a:spAutoFit/>
            </a:bodyPr>
            <a:lstStyle/>
            <a:p>
              <a:r>
                <a:rPr lang="zh-CN" altLang="en-US" sz="1200" dirty="0" smtClean="0"/>
                <a:t>模式创新</a:t>
              </a:r>
              <a:endParaRPr lang="en-US" altLang="zh-CN" sz="1200" dirty="0"/>
            </a:p>
            <a:p>
              <a:r>
                <a:rPr lang="zh-CN" altLang="en-US" sz="1200" dirty="0" smtClean="0"/>
                <a:t>服务一流</a:t>
              </a:r>
              <a:endParaRPr lang="en-US" altLang="zh-CN" sz="1200" dirty="0" smtClean="0"/>
            </a:p>
          </p:txBody>
        </p:sp>
      </p:grpSp>
      <p:sp>
        <p:nvSpPr>
          <p:cNvPr id="7" name="矩形 6"/>
          <p:cNvSpPr/>
          <p:nvPr>
            <p:custDataLst>
              <p:tags r:id="rId40"/>
            </p:custDataLst>
          </p:nvPr>
        </p:nvSpPr>
        <p:spPr>
          <a:xfrm>
            <a:off x="2615227"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化肥</a:t>
            </a:r>
            <a:r>
              <a:rPr lang="en-US" altLang="zh-CN" sz="1400" b="1" dirty="0" smtClean="0">
                <a:solidFill>
                  <a:schemeClr val="tx1"/>
                </a:solidFill>
              </a:rPr>
              <a:t>】</a:t>
            </a:r>
          </a:p>
          <a:p>
            <a:pPr algn="just">
              <a:spcBef>
                <a:spcPts val="300"/>
              </a:spcBef>
            </a:pPr>
            <a:r>
              <a:rPr lang="zh-CN" altLang="en-US" sz="850" dirty="0" smtClean="0">
                <a:solidFill>
                  <a:schemeClr val="tx1"/>
                </a:solidFill>
              </a:rPr>
              <a:t>在全球范围内优化生产要素或化肥产品供应源，以提升养分吸收率、提高产品性价比及提高作物品质为目标，把握现代新型肥料需求趋势，优化生产柔性，形成定制高端、特殊、普通、传统型等多样化、多梯次产品系列，通过科技整合、精益生产、科学营销、优质服务缔造品牌，力争实现在中国化肥行业整体经营效率的数一数二。</a:t>
            </a:r>
            <a:endParaRPr lang="zh-CN" altLang="en-US" sz="850" dirty="0">
              <a:solidFill>
                <a:schemeClr val="tx1"/>
              </a:solidFill>
            </a:endParaRPr>
          </a:p>
        </p:txBody>
      </p:sp>
      <p:sp>
        <p:nvSpPr>
          <p:cNvPr id="61" name="矩形 60"/>
          <p:cNvSpPr/>
          <p:nvPr>
            <p:custDataLst>
              <p:tags r:id="rId41"/>
            </p:custDataLst>
          </p:nvPr>
        </p:nvSpPr>
        <p:spPr>
          <a:xfrm>
            <a:off x="1159436" y="4365104"/>
            <a:ext cx="8450361" cy="72000"/>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5" name="矩形 64"/>
          <p:cNvSpPr/>
          <p:nvPr>
            <p:custDataLst>
              <p:tags r:id="rId42"/>
            </p:custDataLst>
          </p:nvPr>
        </p:nvSpPr>
        <p:spPr>
          <a:xfrm>
            <a:off x="1174676" y="2242964"/>
            <a:ext cx="8450361" cy="72000"/>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6" name="矩形 65"/>
          <p:cNvSpPr/>
          <p:nvPr>
            <p:custDataLst>
              <p:tags r:id="rId43"/>
            </p:custDataLst>
          </p:nvPr>
        </p:nvSpPr>
        <p:spPr>
          <a:xfrm>
            <a:off x="1208584"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矿产资源</a:t>
            </a:r>
            <a:r>
              <a:rPr lang="en-US" altLang="zh-CN" sz="1400" b="1" dirty="0" smtClean="0">
                <a:solidFill>
                  <a:schemeClr val="tx1"/>
                </a:solidFill>
              </a:rPr>
              <a:t>】</a:t>
            </a:r>
          </a:p>
          <a:p>
            <a:pPr algn="just">
              <a:spcBef>
                <a:spcPts val="300"/>
              </a:spcBef>
            </a:pPr>
            <a:r>
              <a:rPr lang="zh-CN" altLang="en-US" sz="900" dirty="0" smtClean="0">
                <a:solidFill>
                  <a:schemeClr val="tx1"/>
                </a:solidFill>
              </a:rPr>
              <a:t>巩固贵州矿产资源基础，以降低综合成本为导向，开发利用社会资源潜能，依托技术服务、贸易等多种方式，结合国内国际两个市场特点，整合利用全球矿产资源，逐步营建全球磷硫交易和物流平台，抢抓发展先机；充分挖掘氟、碘等伴生资源潜力，构筑中国矿产资源行业领导地位。</a:t>
            </a:r>
            <a:endParaRPr lang="en-US" altLang="zh-CN" sz="900" dirty="0" smtClean="0">
              <a:solidFill>
                <a:schemeClr val="tx1"/>
              </a:solidFill>
            </a:endParaRPr>
          </a:p>
        </p:txBody>
      </p:sp>
    </p:spTree>
    <p:extLst>
      <p:ext uri="{BB962C8B-B14F-4D97-AF65-F5344CB8AC3E}">
        <p14:creationId xmlns:p14="http://schemas.microsoft.com/office/powerpoint/2010/main" val="25518660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对象 3"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136" name="think-cell Slide" r:id="rId28" imgW="360" imgH="360" progId="">
                  <p:embed/>
                </p:oleObj>
              </mc:Choice>
              <mc:Fallback>
                <p:oleObj name="think-cell Slide" r:id="rId28" imgW="360" imgH="360" progId="">
                  <p:embed/>
                  <p:pic>
                    <p:nvPicPr>
                      <p:cNvPr id="0" name="Picture 149"/>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矩形 27"/>
          <p:cNvSpPr/>
          <p:nvPr>
            <p:custDataLst>
              <p:tags r:id="rId3"/>
            </p:custDataLst>
          </p:nvPr>
        </p:nvSpPr>
        <p:spPr>
          <a:xfrm>
            <a:off x="415925" y="2164897"/>
            <a:ext cx="9074150" cy="3928400"/>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2" name="标题 1"/>
          <p:cNvSpPr>
            <a:spLocks noGrp="1"/>
          </p:cNvSpPr>
          <p:nvPr>
            <p:ph type="title"/>
            <p:custDataLst>
              <p:tags r:id="rId4"/>
            </p:custDataLst>
          </p:nvPr>
        </p:nvSpPr>
        <p:spPr>
          <a:xfrm>
            <a:off x="453000" y="332656"/>
            <a:ext cx="9000000" cy="380480"/>
          </a:xfrm>
        </p:spPr>
        <p:txBody>
          <a:bodyPr/>
          <a:lstStyle/>
          <a:p>
            <a:r>
              <a:rPr lang="en-US" altLang="zh-CN" dirty="0" smtClean="0"/>
              <a:t>2.</a:t>
            </a:r>
            <a:r>
              <a:rPr lang="zh-CN" altLang="en-US" dirty="0" smtClean="0"/>
              <a:t>使命</a:t>
            </a:r>
            <a:endParaRPr lang="zh-CN" altLang="en-US" dirty="0"/>
          </a:p>
        </p:txBody>
      </p:sp>
      <p:sp>
        <p:nvSpPr>
          <p:cNvPr id="24" name="Line 6"/>
          <p:cNvSpPr>
            <a:spLocks noChangeShapeType="1"/>
          </p:cNvSpPr>
          <p:nvPr>
            <p:custDataLst>
              <p:tags r:id="rId5"/>
            </p:custDataLst>
          </p:nvPr>
        </p:nvSpPr>
        <p:spPr bwMode="auto">
          <a:xfrm>
            <a:off x="1046743" y="2740960"/>
            <a:ext cx="7992899" cy="0"/>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13" name="Line 8"/>
          <p:cNvSpPr>
            <a:spLocks noChangeShapeType="1"/>
          </p:cNvSpPr>
          <p:nvPr>
            <p:custDataLst>
              <p:tags r:id="rId6"/>
            </p:custDataLst>
          </p:nvPr>
        </p:nvSpPr>
        <p:spPr bwMode="auto">
          <a:xfrm>
            <a:off x="770076" y="5965300"/>
            <a:ext cx="8471086" cy="0"/>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14" name="Line 9"/>
          <p:cNvSpPr>
            <a:spLocks noChangeShapeType="1"/>
          </p:cNvSpPr>
          <p:nvPr>
            <p:custDataLst>
              <p:tags r:id="rId7"/>
            </p:custDataLst>
          </p:nvPr>
        </p:nvSpPr>
        <p:spPr bwMode="auto">
          <a:xfrm>
            <a:off x="416496" y="6093296"/>
            <a:ext cx="9111787" cy="0"/>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17" name="AutoShape 12"/>
          <p:cNvSpPr>
            <a:spLocks/>
          </p:cNvSpPr>
          <p:nvPr>
            <p:custDataLst>
              <p:tags r:id="rId8"/>
            </p:custDataLst>
          </p:nvPr>
        </p:nvSpPr>
        <p:spPr bwMode="auto">
          <a:xfrm>
            <a:off x="1046743" y="2879623"/>
            <a:ext cx="189792" cy="2916000"/>
          </a:xfrm>
          <a:prstGeom prst="rightBracket">
            <a:avLst>
              <a:gd name="adj" fmla="val 0"/>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18" name="AutoShape 13"/>
          <p:cNvSpPr>
            <a:spLocks/>
          </p:cNvSpPr>
          <p:nvPr>
            <p:custDataLst>
              <p:tags r:id="rId9"/>
            </p:custDataLst>
          </p:nvPr>
        </p:nvSpPr>
        <p:spPr bwMode="auto">
          <a:xfrm flipH="1">
            <a:off x="2715332" y="2879623"/>
            <a:ext cx="189792" cy="2916000"/>
          </a:xfrm>
          <a:prstGeom prst="rightBracket">
            <a:avLst>
              <a:gd name="adj" fmla="val 0"/>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6" name="Rectangle 18"/>
          <p:cNvSpPr>
            <a:spLocks noChangeArrowheads="1"/>
          </p:cNvSpPr>
          <p:nvPr>
            <p:custDataLst>
              <p:tags r:id="rId10"/>
            </p:custDataLst>
          </p:nvPr>
        </p:nvSpPr>
        <p:spPr bwMode="auto">
          <a:xfrm>
            <a:off x="1331862" y="3351463"/>
            <a:ext cx="1288020" cy="2413227"/>
          </a:xfrm>
          <a:prstGeom prst="rect">
            <a:avLst/>
          </a:prstGeom>
          <a:solidFill>
            <a:schemeClr val="accent3">
              <a:lumMod val="20000"/>
              <a:lumOff val="80000"/>
            </a:schemeClr>
          </a:solidFill>
          <a:ln w="9525">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7313"/>
            <a:r>
              <a:rPr lang="zh-CN" altLang="en-US" sz="1600" dirty="0" smtClean="0">
                <a:solidFill>
                  <a:schemeClr val="tx1"/>
                </a:solidFill>
              </a:rPr>
              <a:t>以推动中国农业现代化进程为己任，合理利用矿产资源，以生态环保为前提构建和谐繁荣中国</a:t>
            </a:r>
            <a:endParaRPr lang="zh-CN" altLang="en-US" sz="1600" dirty="0">
              <a:solidFill>
                <a:schemeClr val="tx1"/>
              </a:solidFill>
            </a:endParaRPr>
          </a:p>
        </p:txBody>
      </p:sp>
      <p:sp>
        <p:nvSpPr>
          <p:cNvPr id="19" name="AutoShape 14"/>
          <p:cNvSpPr>
            <a:spLocks/>
          </p:cNvSpPr>
          <p:nvPr>
            <p:custDataLst>
              <p:tags r:id="rId11"/>
            </p:custDataLst>
          </p:nvPr>
        </p:nvSpPr>
        <p:spPr bwMode="auto">
          <a:xfrm>
            <a:off x="3091583" y="2879623"/>
            <a:ext cx="189792" cy="2916000"/>
          </a:xfrm>
          <a:prstGeom prst="rightBracket">
            <a:avLst>
              <a:gd name="adj" fmla="val 0"/>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20" name="AutoShape 15"/>
          <p:cNvSpPr>
            <a:spLocks/>
          </p:cNvSpPr>
          <p:nvPr>
            <p:custDataLst>
              <p:tags r:id="rId12"/>
            </p:custDataLst>
          </p:nvPr>
        </p:nvSpPr>
        <p:spPr bwMode="auto">
          <a:xfrm flipH="1">
            <a:off x="4760171" y="2879623"/>
            <a:ext cx="189792" cy="2916000"/>
          </a:xfrm>
          <a:prstGeom prst="rightBracket">
            <a:avLst>
              <a:gd name="adj" fmla="val 0"/>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7" name="Rectangle 19"/>
          <p:cNvSpPr>
            <a:spLocks noChangeArrowheads="1"/>
          </p:cNvSpPr>
          <p:nvPr>
            <p:custDataLst>
              <p:tags r:id="rId13"/>
            </p:custDataLst>
          </p:nvPr>
        </p:nvSpPr>
        <p:spPr bwMode="auto">
          <a:xfrm>
            <a:off x="3373226" y="3351463"/>
            <a:ext cx="1288020" cy="2413227"/>
          </a:xfrm>
          <a:prstGeom prst="rect">
            <a:avLst/>
          </a:prstGeom>
          <a:solidFill>
            <a:schemeClr val="accent3">
              <a:lumMod val="20000"/>
              <a:lumOff val="80000"/>
            </a:schemeClr>
          </a:solidFill>
          <a:ln w="9525">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7313"/>
            <a:r>
              <a:rPr lang="zh-CN" altLang="en-US" sz="1600" dirty="0">
                <a:solidFill>
                  <a:schemeClr val="tx1"/>
                </a:solidFill>
              </a:rPr>
              <a:t>恪守精诚合作、共同成长的经营原则，不断为瓮福客户创造经济价值，繁荣整个大农业产业链</a:t>
            </a:r>
          </a:p>
        </p:txBody>
      </p:sp>
      <p:sp>
        <p:nvSpPr>
          <p:cNvPr id="21" name="AutoShape 16"/>
          <p:cNvSpPr>
            <a:spLocks/>
          </p:cNvSpPr>
          <p:nvPr>
            <p:custDataLst>
              <p:tags r:id="rId14"/>
            </p:custDataLst>
          </p:nvPr>
        </p:nvSpPr>
        <p:spPr bwMode="auto">
          <a:xfrm>
            <a:off x="5136422" y="2879623"/>
            <a:ext cx="189792" cy="2916000"/>
          </a:xfrm>
          <a:prstGeom prst="rightBracket">
            <a:avLst>
              <a:gd name="adj" fmla="val 0"/>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22" name="AutoShape 17"/>
          <p:cNvSpPr>
            <a:spLocks/>
          </p:cNvSpPr>
          <p:nvPr>
            <p:custDataLst>
              <p:tags r:id="rId15"/>
            </p:custDataLst>
          </p:nvPr>
        </p:nvSpPr>
        <p:spPr bwMode="auto">
          <a:xfrm flipH="1">
            <a:off x="6805011" y="2879623"/>
            <a:ext cx="189792" cy="2916000"/>
          </a:xfrm>
          <a:prstGeom prst="rightBracket">
            <a:avLst>
              <a:gd name="adj" fmla="val 0"/>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8" name="Rectangle 20"/>
          <p:cNvSpPr>
            <a:spLocks noChangeArrowheads="1"/>
          </p:cNvSpPr>
          <p:nvPr>
            <p:custDataLst>
              <p:tags r:id="rId16"/>
            </p:custDataLst>
          </p:nvPr>
        </p:nvSpPr>
        <p:spPr bwMode="auto">
          <a:xfrm>
            <a:off x="5423120" y="3351463"/>
            <a:ext cx="1288020" cy="2413227"/>
          </a:xfrm>
          <a:prstGeom prst="rect">
            <a:avLst/>
          </a:prstGeom>
          <a:solidFill>
            <a:schemeClr val="accent3">
              <a:lumMod val="20000"/>
              <a:lumOff val="80000"/>
            </a:schemeClr>
          </a:solidFill>
          <a:ln w="9525">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7313"/>
            <a:r>
              <a:rPr lang="zh-CN" altLang="en-US" sz="1600" dirty="0">
                <a:solidFill>
                  <a:schemeClr val="tx1"/>
                </a:solidFill>
              </a:rPr>
              <a:t>为员工创造不断学习成长，实现自我价值的职业发展平台；为员工提供家一般温暖的工作环境</a:t>
            </a:r>
          </a:p>
        </p:txBody>
      </p:sp>
      <p:sp>
        <p:nvSpPr>
          <p:cNvPr id="29" name="AutoShape 16"/>
          <p:cNvSpPr>
            <a:spLocks/>
          </p:cNvSpPr>
          <p:nvPr>
            <p:custDataLst>
              <p:tags r:id="rId17"/>
            </p:custDataLst>
          </p:nvPr>
        </p:nvSpPr>
        <p:spPr bwMode="auto">
          <a:xfrm>
            <a:off x="7181262" y="2880229"/>
            <a:ext cx="189792" cy="2916000"/>
          </a:xfrm>
          <a:prstGeom prst="rightBracket">
            <a:avLst>
              <a:gd name="adj" fmla="val 0"/>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30" name="AutoShape 17"/>
          <p:cNvSpPr>
            <a:spLocks/>
          </p:cNvSpPr>
          <p:nvPr>
            <p:custDataLst>
              <p:tags r:id="rId18"/>
            </p:custDataLst>
          </p:nvPr>
        </p:nvSpPr>
        <p:spPr bwMode="auto">
          <a:xfrm flipH="1">
            <a:off x="8849850" y="2880229"/>
            <a:ext cx="189792" cy="2916000"/>
          </a:xfrm>
          <a:prstGeom prst="rightBracket">
            <a:avLst>
              <a:gd name="adj" fmla="val 0"/>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31" name="Rectangle 20"/>
          <p:cNvSpPr>
            <a:spLocks noChangeArrowheads="1"/>
          </p:cNvSpPr>
          <p:nvPr>
            <p:custDataLst>
              <p:tags r:id="rId19"/>
            </p:custDataLst>
          </p:nvPr>
        </p:nvSpPr>
        <p:spPr bwMode="auto">
          <a:xfrm>
            <a:off x="7467959" y="3352069"/>
            <a:ext cx="1288020" cy="2413227"/>
          </a:xfrm>
          <a:prstGeom prst="rect">
            <a:avLst/>
          </a:prstGeom>
          <a:solidFill>
            <a:schemeClr val="accent3">
              <a:lumMod val="20000"/>
              <a:lumOff val="80000"/>
            </a:schemeClr>
          </a:solidFill>
          <a:ln w="9525">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7313"/>
            <a:r>
              <a:rPr lang="zh-CN" altLang="en-US" sz="1600" dirty="0">
                <a:solidFill>
                  <a:schemeClr val="tx1"/>
                </a:solidFill>
              </a:rPr>
              <a:t>持续提升瓮福集团的整体经营效率，优化业务和资产组合，为股东创造持久、优厚的投资回报</a:t>
            </a:r>
          </a:p>
        </p:txBody>
      </p:sp>
      <p:sp>
        <p:nvSpPr>
          <p:cNvPr id="48" name="Rectangle 18"/>
          <p:cNvSpPr>
            <a:spLocks noChangeArrowheads="1"/>
          </p:cNvSpPr>
          <p:nvPr>
            <p:custDataLst>
              <p:tags r:id="rId20"/>
            </p:custDataLst>
          </p:nvPr>
        </p:nvSpPr>
        <p:spPr bwMode="auto">
          <a:xfrm>
            <a:off x="1331862" y="2919773"/>
            <a:ext cx="1288020" cy="422135"/>
          </a:xfrm>
          <a:prstGeom prst="rect">
            <a:avLst/>
          </a:prstGeom>
          <a:solidFill>
            <a:schemeClr val="accent2"/>
          </a:solidFill>
          <a:ln>
            <a:solidFill>
              <a:schemeClr val="bg1"/>
            </a:solidFill>
          </a:ln>
          <a:effectLst/>
          <a:extLst/>
        </p:spPr>
        <p:txBody>
          <a:bodyPr wrap="square" lIns="0" tIns="0" rIns="0" bIns="0" anchor="ctr"/>
          <a:lstStyle/>
          <a:p>
            <a:pPr algn="ctr"/>
            <a:r>
              <a:rPr lang="zh-CN" altLang="en-US" sz="1600" b="1" dirty="0" smtClean="0">
                <a:solidFill>
                  <a:schemeClr val="bg1"/>
                </a:solidFill>
              </a:rPr>
              <a:t>社会使命</a:t>
            </a:r>
            <a:endParaRPr lang="en-US" altLang="zh-CN" sz="1600" b="1" dirty="0" smtClean="0">
              <a:solidFill>
                <a:schemeClr val="bg1"/>
              </a:solidFill>
            </a:endParaRPr>
          </a:p>
        </p:txBody>
      </p:sp>
      <p:sp>
        <p:nvSpPr>
          <p:cNvPr id="49" name="Rectangle 18"/>
          <p:cNvSpPr>
            <a:spLocks noChangeArrowheads="1"/>
          </p:cNvSpPr>
          <p:nvPr>
            <p:custDataLst>
              <p:tags r:id="rId21"/>
            </p:custDataLst>
          </p:nvPr>
        </p:nvSpPr>
        <p:spPr bwMode="auto">
          <a:xfrm>
            <a:off x="3373226" y="2919773"/>
            <a:ext cx="1288020" cy="422135"/>
          </a:xfrm>
          <a:prstGeom prst="rect">
            <a:avLst/>
          </a:prstGeom>
          <a:solidFill>
            <a:schemeClr val="accent2"/>
          </a:solidFill>
          <a:ln>
            <a:solidFill>
              <a:schemeClr val="bg1"/>
            </a:solidFill>
          </a:ln>
          <a:effectLst/>
          <a:extLst/>
        </p:spPr>
        <p:txBody>
          <a:bodyPr wrap="square" lIns="0" tIns="0" rIns="0" bIns="0" anchor="ctr"/>
          <a:lstStyle/>
          <a:p>
            <a:pPr algn="ctr"/>
            <a:r>
              <a:rPr lang="zh-CN" altLang="en-US" sz="1600" b="1" dirty="0" smtClean="0">
                <a:solidFill>
                  <a:schemeClr val="bg1"/>
                </a:solidFill>
              </a:rPr>
              <a:t>客户使命</a:t>
            </a:r>
            <a:endParaRPr lang="en-US" altLang="zh-CN" sz="1600" b="1" dirty="0" smtClean="0">
              <a:solidFill>
                <a:schemeClr val="bg1"/>
              </a:solidFill>
            </a:endParaRPr>
          </a:p>
        </p:txBody>
      </p:sp>
      <p:sp>
        <p:nvSpPr>
          <p:cNvPr id="50" name="Rectangle 18"/>
          <p:cNvSpPr>
            <a:spLocks noChangeArrowheads="1"/>
          </p:cNvSpPr>
          <p:nvPr>
            <p:custDataLst>
              <p:tags r:id="rId22"/>
            </p:custDataLst>
          </p:nvPr>
        </p:nvSpPr>
        <p:spPr bwMode="auto">
          <a:xfrm>
            <a:off x="5423120" y="2919773"/>
            <a:ext cx="1288020" cy="422135"/>
          </a:xfrm>
          <a:prstGeom prst="rect">
            <a:avLst/>
          </a:prstGeom>
          <a:solidFill>
            <a:schemeClr val="accent2"/>
          </a:solidFill>
          <a:ln>
            <a:solidFill>
              <a:schemeClr val="bg1"/>
            </a:solidFill>
          </a:ln>
          <a:effectLst/>
          <a:extLst/>
        </p:spPr>
        <p:txBody>
          <a:bodyPr wrap="square" lIns="0" tIns="0" rIns="0" bIns="0" anchor="ctr"/>
          <a:lstStyle/>
          <a:p>
            <a:pPr algn="ctr"/>
            <a:r>
              <a:rPr lang="zh-CN" altLang="en-US" sz="1600" b="1" dirty="0" smtClean="0">
                <a:solidFill>
                  <a:schemeClr val="bg1"/>
                </a:solidFill>
              </a:rPr>
              <a:t>员工使命</a:t>
            </a:r>
            <a:endParaRPr lang="en-US" altLang="zh-CN" sz="1600" b="1" dirty="0" smtClean="0">
              <a:solidFill>
                <a:schemeClr val="bg1"/>
              </a:solidFill>
            </a:endParaRPr>
          </a:p>
        </p:txBody>
      </p:sp>
      <p:sp>
        <p:nvSpPr>
          <p:cNvPr id="51" name="Rectangle 18"/>
          <p:cNvSpPr>
            <a:spLocks noChangeArrowheads="1"/>
          </p:cNvSpPr>
          <p:nvPr>
            <p:custDataLst>
              <p:tags r:id="rId23"/>
            </p:custDataLst>
          </p:nvPr>
        </p:nvSpPr>
        <p:spPr bwMode="auto">
          <a:xfrm>
            <a:off x="7467959" y="2919773"/>
            <a:ext cx="1288020" cy="422135"/>
          </a:xfrm>
          <a:prstGeom prst="rect">
            <a:avLst/>
          </a:prstGeom>
          <a:solidFill>
            <a:schemeClr val="accent2"/>
          </a:solidFill>
          <a:ln>
            <a:solidFill>
              <a:schemeClr val="bg1"/>
            </a:solidFill>
          </a:ln>
          <a:effectLst/>
          <a:extLst/>
        </p:spPr>
        <p:txBody>
          <a:bodyPr wrap="square" lIns="0" tIns="0" rIns="0" bIns="0" anchor="ctr"/>
          <a:lstStyle/>
          <a:p>
            <a:pPr algn="ctr"/>
            <a:r>
              <a:rPr lang="zh-CN" altLang="en-US" sz="1600" b="1" dirty="0" smtClean="0">
                <a:solidFill>
                  <a:schemeClr val="bg1"/>
                </a:solidFill>
              </a:rPr>
              <a:t>股东使命</a:t>
            </a:r>
            <a:endParaRPr lang="en-US" altLang="zh-CN" sz="1600" b="1" dirty="0" smtClean="0">
              <a:solidFill>
                <a:schemeClr val="bg1"/>
              </a:solidFill>
            </a:endParaRPr>
          </a:p>
        </p:txBody>
      </p:sp>
      <p:sp>
        <p:nvSpPr>
          <p:cNvPr id="52" name="矩形 51"/>
          <p:cNvSpPr/>
          <p:nvPr>
            <p:custDataLst>
              <p:tags r:id="rId24"/>
            </p:custDataLst>
          </p:nvPr>
        </p:nvSpPr>
        <p:spPr>
          <a:xfrm>
            <a:off x="415925" y="2232712"/>
            <a:ext cx="9074150" cy="432048"/>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en-US" altLang="zh-CN" sz="2000" b="1" dirty="0" smtClean="0">
                <a:solidFill>
                  <a:schemeClr val="tx1"/>
                </a:solidFill>
              </a:rPr>
              <a:t>“</a:t>
            </a:r>
            <a:r>
              <a:rPr lang="zh-CN" altLang="en-US" sz="2000" b="1" dirty="0" smtClean="0">
                <a:solidFill>
                  <a:schemeClr val="tx1"/>
                </a:solidFill>
              </a:rPr>
              <a:t>生态瓮磷，共谋福祉</a:t>
            </a:r>
            <a:r>
              <a:rPr lang="en-US" altLang="zh-CN" sz="2000" b="1" dirty="0" smtClean="0">
                <a:solidFill>
                  <a:schemeClr val="tx1"/>
                </a:solidFill>
              </a:rPr>
              <a:t>”</a:t>
            </a:r>
            <a:endParaRPr lang="zh-CN" altLang="en-US" sz="2000" b="1" dirty="0">
              <a:solidFill>
                <a:schemeClr val="tx1"/>
              </a:solidFill>
            </a:endParaRPr>
          </a:p>
        </p:txBody>
      </p:sp>
      <p:grpSp>
        <p:nvGrpSpPr>
          <p:cNvPr id="5" name="组合 4"/>
          <p:cNvGrpSpPr/>
          <p:nvPr>
            <p:custDataLst>
              <p:tags r:id="rId25"/>
            </p:custDataLst>
          </p:nvPr>
        </p:nvGrpSpPr>
        <p:grpSpPr>
          <a:xfrm>
            <a:off x="415925" y="1444816"/>
            <a:ext cx="9145588" cy="720080"/>
            <a:chOff x="704851" y="1382648"/>
            <a:chExt cx="8468370" cy="720080"/>
          </a:xfrm>
          <a:solidFill>
            <a:schemeClr val="accent2"/>
          </a:solidFill>
        </p:grpSpPr>
        <p:sp>
          <p:nvSpPr>
            <p:cNvPr id="27" name="AutoShape 28"/>
            <p:cNvSpPr>
              <a:spLocks noChangeArrowheads="1"/>
            </p:cNvSpPr>
            <p:nvPr/>
          </p:nvSpPr>
          <p:spPr bwMode="auto">
            <a:xfrm>
              <a:off x="704851" y="1382648"/>
              <a:ext cx="8468370" cy="720080"/>
            </a:xfrm>
            <a:prstGeom prst="triangle">
              <a:avLst>
                <a:gd name="adj" fmla="val 50000"/>
              </a:avLst>
            </a:prstGeom>
            <a:grpFill/>
            <a:ln w="6350">
              <a:solidFill>
                <a:srgbClr val="DDDDDD"/>
              </a:solidFill>
              <a:miter lim="800000"/>
              <a:headEnd/>
              <a:tailEnd/>
            </a:ln>
            <a:effectLst/>
          </p:spPr>
          <p:txBody>
            <a:bodyPr wrap="none" lIns="0" tIns="0" rIns="0" bIns="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algn="ctr"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algn="ctr"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algn="ctr"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algn="ctr"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9" name="文本框 7"/>
            <p:cNvSpPr txBox="1"/>
            <p:nvPr>
              <p:custDataLst>
                <p:tags r:id="rId26"/>
              </p:custDataLst>
            </p:nvPr>
          </p:nvSpPr>
          <p:spPr>
            <a:xfrm>
              <a:off x="4270114" y="1609010"/>
              <a:ext cx="1492251" cy="380480"/>
            </a:xfrm>
            <a:prstGeom prst="rect">
              <a:avLst/>
            </a:prstGeom>
            <a:grpFill/>
            <a:ln>
              <a:noFill/>
            </a:ln>
          </p:spPr>
          <p:txBody>
            <a:bodyPr wrap="none" lIns="36000" tIns="36000" rIns="36000" bIns="36000" rtlCol="0">
              <a:spAutoFit/>
            </a:bodyPr>
            <a:lstStyle/>
            <a:p>
              <a:pPr algn="ctr">
                <a:spcAft>
                  <a:spcPts val="600"/>
                </a:spcAft>
              </a:pPr>
              <a:r>
                <a:rPr lang="zh-CN" altLang="en-US" sz="2000" b="1" dirty="0" smtClean="0">
                  <a:solidFill>
                    <a:schemeClr val="bg1"/>
                  </a:solidFill>
                </a:rPr>
                <a:t>瓮福集团使命</a:t>
              </a:r>
              <a:endParaRPr lang="en-US" altLang="zh-CN" sz="2000" b="1" dirty="0">
                <a:solidFill>
                  <a:schemeClr val="bg1"/>
                </a:solidFill>
              </a:endParaRPr>
            </a:p>
          </p:txBody>
        </p:sp>
      </p:grpSp>
    </p:spTree>
    <p:extLst>
      <p:ext uri="{BB962C8B-B14F-4D97-AF65-F5344CB8AC3E}">
        <p14:creationId xmlns:p14="http://schemas.microsoft.com/office/powerpoint/2010/main" val="9056532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对象 32"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3161" name="think-cell Slide" r:id="rId8" imgW="360" imgH="360" progId="">
                  <p:embed/>
                </p:oleObj>
              </mc:Choice>
              <mc:Fallback>
                <p:oleObj name="think-cell Slide" r:id="rId8" imgW="360" imgH="360" progId="">
                  <p:embed/>
                  <p:pic>
                    <p:nvPicPr>
                      <p:cNvPr id="0" name="Picture 1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Rectangle 19"/>
          <p:cNvSpPr>
            <a:spLocks noChangeArrowheads="1"/>
          </p:cNvSpPr>
          <p:nvPr>
            <p:custDataLst>
              <p:tags r:id="rId3"/>
            </p:custDataLst>
          </p:nvPr>
        </p:nvSpPr>
        <p:spPr bwMode="auto">
          <a:xfrm>
            <a:off x="488504" y="836712"/>
            <a:ext cx="8928992" cy="534987"/>
          </a:xfrm>
          <a:prstGeom prst="rect">
            <a:avLst/>
          </a:prstGeom>
          <a:noFill/>
          <a:ln w="9525" algn="ctr">
            <a:noFill/>
            <a:miter lim="800000"/>
            <a:headEnd/>
            <a:tailEnd/>
          </a:ln>
        </p:spPr>
        <p:txBody>
          <a:bodyPr lIns="0" tIns="0" rIns="0" bIns="0" anchor="ctr"/>
          <a:lstStyle/>
          <a:p>
            <a:pPr algn="ctr">
              <a:spcAft>
                <a:spcPts val="600"/>
              </a:spcAft>
            </a:pPr>
            <a:r>
              <a:rPr lang="zh-CN" altLang="en-US" sz="2000" b="1" i="1" dirty="0" smtClean="0"/>
              <a:t>专于绿色生态，精于化工化肥，致力服务全球工农现代化。</a:t>
            </a:r>
            <a:endParaRPr lang="zh-CN" altLang="en-US" sz="2000" b="1" i="1" dirty="0"/>
          </a:p>
        </p:txBody>
      </p:sp>
      <p:grpSp>
        <p:nvGrpSpPr>
          <p:cNvPr id="2" name="组合 1"/>
          <p:cNvGrpSpPr/>
          <p:nvPr>
            <p:custDataLst>
              <p:tags r:id="rId4"/>
            </p:custDataLst>
          </p:nvPr>
        </p:nvGrpSpPr>
        <p:grpSpPr>
          <a:xfrm>
            <a:off x="687388" y="1475085"/>
            <a:ext cx="8435975" cy="2017712"/>
            <a:chOff x="687388" y="1619101"/>
            <a:chExt cx="8435975" cy="2017712"/>
          </a:xfrm>
        </p:grpSpPr>
        <p:sp>
          <p:nvSpPr>
            <p:cNvPr id="3" name="Arc 5"/>
            <p:cNvSpPr>
              <a:spLocks/>
            </p:cNvSpPr>
            <p:nvPr/>
          </p:nvSpPr>
          <p:spPr bwMode="auto">
            <a:xfrm>
              <a:off x="3362325" y="1723876"/>
              <a:ext cx="3200400" cy="763587"/>
            </a:xfrm>
            <a:custGeom>
              <a:avLst/>
              <a:gdLst>
                <a:gd name="T0" fmla="*/ 2147483647 w 33632"/>
                <a:gd name="T1" fmla="*/ 2147483647 h 21600"/>
                <a:gd name="T2" fmla="*/ 0 w 33632"/>
                <a:gd name="T3" fmla="*/ 2147483647 h 21600"/>
                <a:gd name="T4" fmla="*/ 2147483647 w 33632"/>
                <a:gd name="T5" fmla="*/ 0 h 21600"/>
                <a:gd name="T6" fmla="*/ 0 60000 65536"/>
                <a:gd name="T7" fmla="*/ 0 60000 65536"/>
                <a:gd name="T8" fmla="*/ 0 60000 65536"/>
                <a:gd name="T9" fmla="*/ 0 w 33632"/>
                <a:gd name="T10" fmla="*/ 0 h 21600"/>
                <a:gd name="T11" fmla="*/ 33632 w 33632"/>
                <a:gd name="T12" fmla="*/ 21600 h 21600"/>
              </a:gdLst>
              <a:ahLst/>
              <a:cxnLst>
                <a:cxn ang="T6">
                  <a:pos x="T0" y="T1"/>
                </a:cxn>
                <a:cxn ang="T7">
                  <a:pos x="T2" y="T3"/>
                </a:cxn>
                <a:cxn ang="T8">
                  <a:pos x="T4" y="T5"/>
                </a:cxn>
              </a:cxnLst>
              <a:rect l="T9" t="T10" r="T11" b="T12"/>
              <a:pathLst>
                <a:path w="33632" h="21600" fill="none" extrusionOk="0">
                  <a:moveTo>
                    <a:pt x="33631" y="13727"/>
                  </a:moveTo>
                  <a:cubicBezTo>
                    <a:pt x="29528" y="18712"/>
                    <a:pt x="23411" y="21599"/>
                    <a:pt x="16955" y="21600"/>
                  </a:cubicBezTo>
                  <a:cubicBezTo>
                    <a:pt x="10343" y="21600"/>
                    <a:pt x="4095" y="18571"/>
                    <a:pt x="-1" y="13382"/>
                  </a:cubicBezTo>
                </a:path>
                <a:path w="33632" h="21600" stroke="0" extrusionOk="0">
                  <a:moveTo>
                    <a:pt x="33631" y="13727"/>
                  </a:moveTo>
                  <a:cubicBezTo>
                    <a:pt x="29528" y="18712"/>
                    <a:pt x="23411" y="21599"/>
                    <a:pt x="16955" y="21600"/>
                  </a:cubicBezTo>
                  <a:cubicBezTo>
                    <a:pt x="10343" y="21600"/>
                    <a:pt x="4095" y="18571"/>
                    <a:pt x="-1" y="13382"/>
                  </a:cubicBezTo>
                  <a:lnTo>
                    <a:pt x="16955" y="0"/>
                  </a:lnTo>
                  <a:close/>
                </a:path>
              </a:pathLst>
            </a:custGeom>
            <a:solidFill>
              <a:srgbClr val="FFFFFF"/>
            </a:solidFill>
            <a:ln w="6350">
              <a:solidFill>
                <a:srgbClr val="6699CC"/>
              </a:solidFill>
              <a:round/>
              <a:headEnd/>
              <a:tailEnd/>
            </a:ln>
          </p:spPr>
          <p:txBody>
            <a:bodyPr/>
            <a:lstStyle/>
            <a:p>
              <a:endParaRPr lang="zh-CN" altLang="en-US" sz="1400">
                <a:latin typeface="+mj-ea"/>
                <a:ea typeface="+mj-ea"/>
              </a:endParaRPr>
            </a:p>
          </p:txBody>
        </p:sp>
        <p:sp>
          <p:nvSpPr>
            <p:cNvPr id="4" name="Arc 6"/>
            <p:cNvSpPr>
              <a:spLocks/>
            </p:cNvSpPr>
            <p:nvPr/>
          </p:nvSpPr>
          <p:spPr bwMode="auto">
            <a:xfrm rot="16200000">
              <a:off x="4621213" y="1158726"/>
              <a:ext cx="587375" cy="1508125"/>
            </a:xfrm>
            <a:custGeom>
              <a:avLst/>
              <a:gdLst>
                <a:gd name="T0" fmla="*/ 97768581 w 21785"/>
                <a:gd name="T1" fmla="*/ 0 h 43200"/>
                <a:gd name="T2" fmla="*/ 0 w 21785"/>
                <a:gd name="T3" fmla="*/ 2147483647 h 43200"/>
                <a:gd name="T4" fmla="*/ 97768581 w 21785"/>
                <a:gd name="T5" fmla="*/ 2147483647 h 43200"/>
                <a:gd name="T6" fmla="*/ 0 60000 65536"/>
                <a:gd name="T7" fmla="*/ 0 60000 65536"/>
                <a:gd name="T8" fmla="*/ 0 60000 65536"/>
                <a:gd name="T9" fmla="*/ 0 w 21785"/>
                <a:gd name="T10" fmla="*/ 0 h 43200"/>
                <a:gd name="T11" fmla="*/ 21785 w 21785"/>
                <a:gd name="T12" fmla="*/ 43200 h 43200"/>
              </a:gdLst>
              <a:ahLst/>
              <a:cxnLst>
                <a:cxn ang="T6">
                  <a:pos x="T0" y="T1"/>
                </a:cxn>
                <a:cxn ang="T7">
                  <a:pos x="T2" y="T3"/>
                </a:cxn>
                <a:cxn ang="T8">
                  <a:pos x="T4" y="T5"/>
                </a:cxn>
              </a:cxnLst>
              <a:rect l="T9" t="T10" r="T11" b="T12"/>
              <a:pathLst>
                <a:path w="21785" h="43200" fill="none" extrusionOk="0">
                  <a:moveTo>
                    <a:pt x="184" y="0"/>
                  </a:moveTo>
                  <a:cubicBezTo>
                    <a:pt x="12114" y="0"/>
                    <a:pt x="21785" y="9670"/>
                    <a:pt x="21785" y="21600"/>
                  </a:cubicBezTo>
                  <a:cubicBezTo>
                    <a:pt x="21785" y="33529"/>
                    <a:pt x="12114" y="43200"/>
                    <a:pt x="185" y="43200"/>
                  </a:cubicBezTo>
                  <a:cubicBezTo>
                    <a:pt x="123" y="43200"/>
                    <a:pt x="61" y="43199"/>
                    <a:pt x="-1" y="43199"/>
                  </a:cubicBezTo>
                </a:path>
                <a:path w="21785" h="43200" stroke="0" extrusionOk="0">
                  <a:moveTo>
                    <a:pt x="184" y="0"/>
                  </a:moveTo>
                  <a:cubicBezTo>
                    <a:pt x="12114" y="0"/>
                    <a:pt x="21785" y="9670"/>
                    <a:pt x="21785" y="21600"/>
                  </a:cubicBezTo>
                  <a:cubicBezTo>
                    <a:pt x="21785" y="33529"/>
                    <a:pt x="12114" y="43200"/>
                    <a:pt x="185" y="43200"/>
                  </a:cubicBezTo>
                  <a:cubicBezTo>
                    <a:pt x="123" y="43200"/>
                    <a:pt x="61" y="43199"/>
                    <a:pt x="-1" y="43199"/>
                  </a:cubicBezTo>
                  <a:lnTo>
                    <a:pt x="185" y="21600"/>
                  </a:lnTo>
                  <a:close/>
                </a:path>
              </a:pathLst>
            </a:custGeom>
            <a:solidFill>
              <a:schemeClr val="accent1"/>
            </a:solidFill>
            <a:ln w="6350">
              <a:noFill/>
              <a:round/>
              <a:headEnd/>
              <a:tailEnd/>
            </a:ln>
          </p:spPr>
          <p:txBody>
            <a:bodyPr vert="eaVert" lIns="0" tIns="0" rIns="0" bIns="0" anchor="ctr"/>
            <a:lstStyle/>
            <a:p>
              <a:endParaRPr lang="zh-CN" altLang="en-US" sz="1400">
                <a:latin typeface="+mj-ea"/>
                <a:ea typeface="+mj-ea"/>
              </a:endParaRPr>
            </a:p>
          </p:txBody>
        </p:sp>
        <p:grpSp>
          <p:nvGrpSpPr>
            <p:cNvPr id="5" name="组合 30"/>
            <p:cNvGrpSpPr>
              <a:grpSpLocks/>
            </p:cNvGrpSpPr>
            <p:nvPr/>
          </p:nvGrpSpPr>
          <p:grpSpPr bwMode="auto">
            <a:xfrm>
              <a:off x="687388" y="2200126"/>
              <a:ext cx="8435975" cy="1436687"/>
              <a:chOff x="687388" y="3332758"/>
              <a:chExt cx="8435975" cy="2976562"/>
            </a:xfrm>
          </p:grpSpPr>
          <p:sp>
            <p:nvSpPr>
              <p:cNvPr id="6" name="Arc 3"/>
              <p:cNvSpPr>
                <a:spLocks/>
              </p:cNvSpPr>
              <p:nvPr/>
            </p:nvSpPr>
            <p:spPr bwMode="auto">
              <a:xfrm>
                <a:off x="3230563" y="3334345"/>
                <a:ext cx="3433762" cy="285750"/>
              </a:xfrm>
              <a:custGeom>
                <a:avLst/>
                <a:gdLst>
                  <a:gd name="T0" fmla="*/ 2147483647 w 43200"/>
                  <a:gd name="T1" fmla="*/ 0 h 21600"/>
                  <a:gd name="T2" fmla="*/ 0 w 43200"/>
                  <a:gd name="T3" fmla="*/ 0 h 21600"/>
                  <a:gd name="T4" fmla="*/ 2147483647 w 43200"/>
                  <a:gd name="T5" fmla="*/ 0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43200" y="0"/>
                    </a:moveTo>
                    <a:cubicBezTo>
                      <a:pt x="43200" y="11929"/>
                      <a:pt x="33529" y="21600"/>
                      <a:pt x="21600" y="21600"/>
                    </a:cubicBezTo>
                    <a:cubicBezTo>
                      <a:pt x="9670" y="21600"/>
                      <a:pt x="0" y="11929"/>
                      <a:pt x="0" y="0"/>
                    </a:cubicBezTo>
                  </a:path>
                  <a:path w="43200" h="21600" stroke="0" extrusionOk="0">
                    <a:moveTo>
                      <a:pt x="43200" y="0"/>
                    </a:moveTo>
                    <a:cubicBezTo>
                      <a:pt x="43200" y="11929"/>
                      <a:pt x="33529" y="21600"/>
                      <a:pt x="21600" y="21600"/>
                    </a:cubicBezTo>
                    <a:cubicBezTo>
                      <a:pt x="9670" y="21600"/>
                      <a:pt x="0" y="11929"/>
                      <a:pt x="0" y="0"/>
                    </a:cubicBezTo>
                    <a:lnTo>
                      <a:pt x="21600" y="0"/>
                    </a:lnTo>
                    <a:close/>
                  </a:path>
                </a:pathLst>
              </a:custGeom>
              <a:solidFill>
                <a:srgbClr val="FFFFFF"/>
              </a:solidFill>
              <a:ln w="19050">
                <a:solidFill>
                  <a:srgbClr val="D9E3E5"/>
                </a:solidFill>
                <a:round/>
                <a:headEnd/>
                <a:tailEnd/>
              </a:ln>
            </p:spPr>
            <p:txBody>
              <a:bodyPr/>
              <a:lstStyle/>
              <a:p>
                <a:endParaRPr lang="zh-CN" altLang="en-US" sz="1400">
                  <a:latin typeface="+mj-ea"/>
                  <a:ea typeface="+mj-ea"/>
                </a:endParaRPr>
              </a:p>
            </p:txBody>
          </p:sp>
          <p:sp>
            <p:nvSpPr>
              <p:cNvPr id="7" name="Arc 4"/>
              <p:cNvSpPr>
                <a:spLocks/>
              </p:cNvSpPr>
              <p:nvPr/>
            </p:nvSpPr>
            <p:spPr bwMode="auto">
              <a:xfrm>
                <a:off x="1201739" y="3334345"/>
                <a:ext cx="7446962" cy="782638"/>
              </a:xfrm>
              <a:custGeom>
                <a:avLst/>
                <a:gdLst>
                  <a:gd name="T0" fmla="*/ 2147483647 w 43200"/>
                  <a:gd name="T1" fmla="*/ 0 h 22093"/>
                  <a:gd name="T2" fmla="*/ 2147483647 w 43200"/>
                  <a:gd name="T3" fmla="*/ 7868287 h 22093"/>
                  <a:gd name="T4" fmla="*/ 2147483647 w 43200"/>
                  <a:gd name="T5" fmla="*/ 776358201 h 22093"/>
                  <a:gd name="T6" fmla="*/ 0 60000 65536"/>
                  <a:gd name="T7" fmla="*/ 0 60000 65536"/>
                  <a:gd name="T8" fmla="*/ 0 60000 65536"/>
                  <a:gd name="T9" fmla="*/ 0 w 43200"/>
                  <a:gd name="T10" fmla="*/ 0 h 22093"/>
                  <a:gd name="T11" fmla="*/ 43200 w 43200"/>
                  <a:gd name="T12" fmla="*/ 22093 h 22093"/>
                </a:gdLst>
                <a:ahLst/>
                <a:cxnLst>
                  <a:cxn ang="T6">
                    <a:pos x="T0" y="T1"/>
                  </a:cxn>
                  <a:cxn ang="T7">
                    <a:pos x="T2" y="T3"/>
                  </a:cxn>
                  <a:cxn ang="T8">
                    <a:pos x="T4" y="T5"/>
                  </a:cxn>
                </a:cxnLst>
                <a:rect l="T9" t="T10" r="T11" b="T12"/>
                <a:pathLst>
                  <a:path w="43200" h="22093" fill="none" extrusionOk="0">
                    <a:moveTo>
                      <a:pt x="43194" y="-1"/>
                    </a:moveTo>
                    <a:cubicBezTo>
                      <a:pt x="43198" y="164"/>
                      <a:pt x="43200" y="328"/>
                      <a:pt x="43200" y="493"/>
                    </a:cubicBezTo>
                    <a:cubicBezTo>
                      <a:pt x="43200" y="12422"/>
                      <a:pt x="33529" y="22093"/>
                      <a:pt x="21600" y="22093"/>
                    </a:cubicBezTo>
                    <a:cubicBezTo>
                      <a:pt x="9670" y="22093"/>
                      <a:pt x="0" y="12422"/>
                      <a:pt x="0" y="493"/>
                    </a:cubicBezTo>
                    <a:cubicBezTo>
                      <a:pt x="-1" y="330"/>
                      <a:pt x="1" y="167"/>
                      <a:pt x="5" y="4"/>
                    </a:cubicBezTo>
                  </a:path>
                  <a:path w="43200" h="22093" stroke="0" extrusionOk="0">
                    <a:moveTo>
                      <a:pt x="43194" y="-1"/>
                    </a:moveTo>
                    <a:cubicBezTo>
                      <a:pt x="43198" y="164"/>
                      <a:pt x="43200" y="328"/>
                      <a:pt x="43200" y="493"/>
                    </a:cubicBezTo>
                    <a:cubicBezTo>
                      <a:pt x="43200" y="12422"/>
                      <a:pt x="33529" y="22093"/>
                      <a:pt x="21600" y="22093"/>
                    </a:cubicBezTo>
                    <a:cubicBezTo>
                      <a:pt x="9670" y="22093"/>
                      <a:pt x="0" y="12422"/>
                      <a:pt x="0" y="493"/>
                    </a:cubicBezTo>
                    <a:cubicBezTo>
                      <a:pt x="-1" y="330"/>
                      <a:pt x="1" y="167"/>
                      <a:pt x="5" y="4"/>
                    </a:cubicBezTo>
                    <a:lnTo>
                      <a:pt x="21600" y="493"/>
                    </a:lnTo>
                    <a:close/>
                  </a:path>
                </a:pathLst>
              </a:custGeom>
              <a:solidFill>
                <a:srgbClr val="FFFFFF"/>
              </a:solidFill>
              <a:ln w="19050">
                <a:solidFill>
                  <a:srgbClr val="D9E3E5"/>
                </a:solidFill>
                <a:round/>
                <a:headEnd/>
                <a:tailEnd/>
              </a:ln>
            </p:spPr>
            <p:txBody>
              <a:bodyPr/>
              <a:lstStyle/>
              <a:p>
                <a:endParaRPr lang="zh-CN" altLang="en-US" sz="1400">
                  <a:latin typeface="+mj-ea"/>
                  <a:ea typeface="+mj-ea"/>
                </a:endParaRPr>
              </a:p>
            </p:txBody>
          </p:sp>
          <p:sp>
            <p:nvSpPr>
              <p:cNvPr id="8" name="Line 7"/>
              <p:cNvSpPr>
                <a:spLocks noChangeShapeType="1"/>
              </p:cNvSpPr>
              <p:nvPr/>
            </p:nvSpPr>
            <p:spPr bwMode="auto">
              <a:xfrm>
                <a:off x="687388" y="3334347"/>
                <a:ext cx="8435975" cy="4763"/>
              </a:xfrm>
              <a:prstGeom prst="line">
                <a:avLst/>
              </a:prstGeom>
              <a:noFill/>
              <a:ln w="19050">
                <a:solidFill>
                  <a:srgbClr val="D9E3E5"/>
                </a:solidFill>
                <a:round/>
                <a:headEnd/>
                <a:tailEnd/>
              </a:ln>
            </p:spPr>
            <p:txBody>
              <a:bodyPr/>
              <a:lstStyle/>
              <a:p>
                <a:endParaRPr lang="zh-CN" altLang="en-US" sz="1400">
                  <a:latin typeface="+mj-ea"/>
                  <a:ea typeface="+mj-ea"/>
                </a:endParaRPr>
              </a:p>
            </p:txBody>
          </p:sp>
          <p:sp>
            <p:nvSpPr>
              <p:cNvPr id="9" name="Line 8"/>
              <p:cNvSpPr>
                <a:spLocks noChangeShapeType="1"/>
              </p:cNvSpPr>
              <p:nvPr/>
            </p:nvSpPr>
            <p:spPr bwMode="auto">
              <a:xfrm flipV="1">
                <a:off x="1979614" y="3332758"/>
                <a:ext cx="2974975" cy="2976562"/>
              </a:xfrm>
              <a:prstGeom prst="line">
                <a:avLst/>
              </a:prstGeom>
              <a:noFill/>
              <a:ln w="19050">
                <a:solidFill>
                  <a:srgbClr val="D9E3E5"/>
                </a:solidFill>
                <a:round/>
                <a:headEnd/>
                <a:tailEnd/>
              </a:ln>
            </p:spPr>
            <p:txBody>
              <a:bodyPr/>
              <a:lstStyle/>
              <a:p>
                <a:endParaRPr lang="zh-CN" altLang="en-US" sz="1400">
                  <a:latin typeface="+mj-ea"/>
                  <a:ea typeface="+mj-ea"/>
                </a:endParaRPr>
              </a:p>
            </p:txBody>
          </p:sp>
          <p:sp>
            <p:nvSpPr>
              <p:cNvPr id="10" name="Line 9"/>
              <p:cNvSpPr>
                <a:spLocks noChangeShapeType="1"/>
              </p:cNvSpPr>
              <p:nvPr/>
            </p:nvSpPr>
            <p:spPr bwMode="auto">
              <a:xfrm>
                <a:off x="4954588" y="3332758"/>
                <a:ext cx="2940050" cy="2976562"/>
              </a:xfrm>
              <a:prstGeom prst="line">
                <a:avLst/>
              </a:prstGeom>
              <a:noFill/>
              <a:ln w="19050">
                <a:solidFill>
                  <a:srgbClr val="D9E3E5"/>
                </a:solidFill>
                <a:round/>
                <a:headEnd/>
                <a:tailEnd/>
              </a:ln>
            </p:spPr>
            <p:txBody>
              <a:bodyPr/>
              <a:lstStyle/>
              <a:p>
                <a:endParaRPr lang="zh-CN" altLang="en-US" sz="1400">
                  <a:latin typeface="+mj-ea"/>
                  <a:ea typeface="+mj-ea"/>
                </a:endParaRPr>
              </a:p>
            </p:txBody>
          </p:sp>
          <p:grpSp>
            <p:nvGrpSpPr>
              <p:cNvPr id="11" name="Group 10"/>
              <p:cNvGrpSpPr>
                <a:grpSpLocks/>
              </p:cNvGrpSpPr>
              <p:nvPr/>
            </p:nvGrpSpPr>
            <p:grpSpPr bwMode="auto">
              <a:xfrm>
                <a:off x="727075" y="3334345"/>
                <a:ext cx="8355013" cy="915988"/>
                <a:chOff x="3552" y="1994"/>
                <a:chExt cx="1616" cy="192"/>
              </a:xfrm>
            </p:grpSpPr>
            <p:sp>
              <p:nvSpPr>
                <p:cNvPr id="18" name="Line 11"/>
                <p:cNvSpPr>
                  <a:spLocks noChangeShapeType="1"/>
                </p:cNvSpPr>
                <p:nvPr/>
              </p:nvSpPr>
              <p:spPr bwMode="auto">
                <a:xfrm flipV="1">
                  <a:off x="3552" y="1994"/>
                  <a:ext cx="808" cy="192"/>
                </a:xfrm>
                <a:prstGeom prst="line">
                  <a:avLst/>
                </a:prstGeom>
                <a:noFill/>
                <a:ln w="19050">
                  <a:solidFill>
                    <a:srgbClr val="D9E3E5"/>
                  </a:solidFill>
                  <a:round/>
                  <a:headEnd/>
                  <a:tailEnd/>
                </a:ln>
              </p:spPr>
              <p:txBody>
                <a:bodyPr/>
                <a:lstStyle/>
                <a:p>
                  <a:endParaRPr lang="zh-CN" altLang="en-US" sz="1400">
                    <a:latin typeface="+mj-ea"/>
                    <a:ea typeface="+mj-ea"/>
                  </a:endParaRPr>
                </a:p>
              </p:txBody>
            </p:sp>
            <p:sp>
              <p:nvSpPr>
                <p:cNvPr id="19" name="Line 12"/>
                <p:cNvSpPr>
                  <a:spLocks noChangeShapeType="1"/>
                </p:cNvSpPr>
                <p:nvPr/>
              </p:nvSpPr>
              <p:spPr bwMode="auto">
                <a:xfrm>
                  <a:off x="4360" y="1994"/>
                  <a:ext cx="808" cy="192"/>
                </a:xfrm>
                <a:prstGeom prst="line">
                  <a:avLst/>
                </a:prstGeom>
                <a:noFill/>
                <a:ln w="19050">
                  <a:solidFill>
                    <a:srgbClr val="D9E3E5"/>
                  </a:solidFill>
                  <a:round/>
                  <a:headEnd/>
                  <a:tailEnd/>
                </a:ln>
              </p:spPr>
              <p:txBody>
                <a:bodyPr/>
                <a:lstStyle/>
                <a:p>
                  <a:endParaRPr lang="zh-CN" altLang="en-US" sz="1400">
                    <a:latin typeface="+mj-ea"/>
                    <a:ea typeface="+mj-ea"/>
                  </a:endParaRPr>
                </a:p>
              </p:txBody>
            </p:sp>
          </p:grpSp>
          <p:grpSp>
            <p:nvGrpSpPr>
              <p:cNvPr id="12" name="Group 13"/>
              <p:cNvGrpSpPr>
                <a:grpSpLocks/>
              </p:cNvGrpSpPr>
              <p:nvPr/>
            </p:nvGrpSpPr>
            <p:grpSpPr bwMode="auto">
              <a:xfrm>
                <a:off x="727075" y="3334345"/>
                <a:ext cx="8355013" cy="457200"/>
                <a:chOff x="3552" y="1994"/>
                <a:chExt cx="1616" cy="96"/>
              </a:xfrm>
            </p:grpSpPr>
            <p:sp>
              <p:nvSpPr>
                <p:cNvPr id="16" name="Line 14"/>
                <p:cNvSpPr>
                  <a:spLocks noChangeShapeType="1"/>
                </p:cNvSpPr>
                <p:nvPr/>
              </p:nvSpPr>
              <p:spPr bwMode="auto">
                <a:xfrm flipV="1">
                  <a:off x="3552" y="1994"/>
                  <a:ext cx="808" cy="96"/>
                </a:xfrm>
                <a:prstGeom prst="line">
                  <a:avLst/>
                </a:prstGeom>
                <a:noFill/>
                <a:ln w="19050">
                  <a:solidFill>
                    <a:srgbClr val="D9E3E5"/>
                  </a:solidFill>
                  <a:round/>
                  <a:headEnd/>
                  <a:tailEnd/>
                </a:ln>
              </p:spPr>
              <p:txBody>
                <a:bodyPr/>
                <a:lstStyle/>
                <a:p>
                  <a:endParaRPr lang="zh-CN" altLang="en-US" sz="1400">
                    <a:latin typeface="+mj-ea"/>
                    <a:ea typeface="+mj-ea"/>
                  </a:endParaRPr>
                </a:p>
              </p:txBody>
            </p:sp>
            <p:sp>
              <p:nvSpPr>
                <p:cNvPr id="17" name="Line 15"/>
                <p:cNvSpPr>
                  <a:spLocks noChangeShapeType="1"/>
                </p:cNvSpPr>
                <p:nvPr/>
              </p:nvSpPr>
              <p:spPr bwMode="auto">
                <a:xfrm>
                  <a:off x="4360" y="1994"/>
                  <a:ext cx="808" cy="96"/>
                </a:xfrm>
                <a:prstGeom prst="line">
                  <a:avLst/>
                </a:prstGeom>
                <a:noFill/>
                <a:ln w="19050">
                  <a:solidFill>
                    <a:srgbClr val="D9E3E5"/>
                  </a:solidFill>
                  <a:round/>
                  <a:headEnd/>
                  <a:tailEnd/>
                </a:ln>
              </p:spPr>
              <p:txBody>
                <a:bodyPr/>
                <a:lstStyle/>
                <a:p>
                  <a:endParaRPr lang="zh-CN" altLang="en-US" sz="1400">
                    <a:latin typeface="+mj-ea"/>
                    <a:ea typeface="+mj-ea"/>
                  </a:endParaRPr>
                </a:p>
              </p:txBody>
            </p:sp>
          </p:grpSp>
          <p:grpSp>
            <p:nvGrpSpPr>
              <p:cNvPr id="13" name="Group 16"/>
              <p:cNvGrpSpPr>
                <a:grpSpLocks/>
              </p:cNvGrpSpPr>
              <p:nvPr/>
            </p:nvGrpSpPr>
            <p:grpSpPr bwMode="auto">
              <a:xfrm>
                <a:off x="727075" y="3334345"/>
                <a:ext cx="8355013" cy="152400"/>
                <a:chOff x="3552" y="1994"/>
                <a:chExt cx="1616" cy="32"/>
              </a:xfrm>
            </p:grpSpPr>
            <p:sp>
              <p:nvSpPr>
                <p:cNvPr id="14" name="Line 17"/>
                <p:cNvSpPr>
                  <a:spLocks noChangeShapeType="1"/>
                </p:cNvSpPr>
                <p:nvPr/>
              </p:nvSpPr>
              <p:spPr bwMode="auto">
                <a:xfrm flipV="1">
                  <a:off x="3552" y="1994"/>
                  <a:ext cx="808" cy="32"/>
                </a:xfrm>
                <a:prstGeom prst="line">
                  <a:avLst/>
                </a:prstGeom>
                <a:noFill/>
                <a:ln w="19050">
                  <a:solidFill>
                    <a:srgbClr val="D9E3E5"/>
                  </a:solidFill>
                  <a:round/>
                  <a:headEnd/>
                  <a:tailEnd/>
                </a:ln>
              </p:spPr>
              <p:txBody>
                <a:bodyPr/>
                <a:lstStyle/>
                <a:p>
                  <a:endParaRPr lang="zh-CN" altLang="en-US" sz="1400">
                    <a:latin typeface="+mj-ea"/>
                    <a:ea typeface="+mj-ea"/>
                  </a:endParaRPr>
                </a:p>
              </p:txBody>
            </p:sp>
            <p:sp>
              <p:nvSpPr>
                <p:cNvPr id="15" name="Line 18"/>
                <p:cNvSpPr>
                  <a:spLocks noChangeShapeType="1"/>
                </p:cNvSpPr>
                <p:nvPr/>
              </p:nvSpPr>
              <p:spPr bwMode="auto">
                <a:xfrm>
                  <a:off x="4360" y="1994"/>
                  <a:ext cx="808" cy="32"/>
                </a:xfrm>
                <a:prstGeom prst="line">
                  <a:avLst/>
                </a:prstGeom>
                <a:noFill/>
                <a:ln w="19050">
                  <a:solidFill>
                    <a:srgbClr val="D9E3E5"/>
                  </a:solidFill>
                  <a:round/>
                  <a:headEnd/>
                  <a:tailEnd/>
                </a:ln>
              </p:spPr>
              <p:txBody>
                <a:bodyPr/>
                <a:lstStyle/>
                <a:p>
                  <a:endParaRPr lang="zh-CN" altLang="en-US" sz="1400">
                    <a:latin typeface="+mj-ea"/>
                    <a:ea typeface="+mj-ea"/>
                  </a:endParaRPr>
                </a:p>
              </p:txBody>
            </p:sp>
          </p:grpSp>
        </p:grpSp>
        <p:sp>
          <p:nvSpPr>
            <p:cNvPr id="21" name="Text Box 23"/>
            <p:cNvSpPr txBox="1">
              <a:spLocks noChangeArrowheads="1"/>
            </p:cNvSpPr>
            <p:nvPr/>
          </p:nvSpPr>
          <p:spPr bwMode="auto">
            <a:xfrm>
              <a:off x="4597609" y="1761343"/>
              <a:ext cx="643423" cy="371513"/>
            </a:xfrm>
            <a:prstGeom prst="rect">
              <a:avLst/>
            </a:prstGeom>
            <a:noFill/>
            <a:ln w="9525" algn="ctr">
              <a:noFill/>
              <a:miter lim="800000"/>
              <a:headEnd/>
              <a:tailEnd/>
            </a:ln>
            <a:effectLst>
              <a:prstShdw prst="shdw17" dist="17961" dir="2700000">
                <a:schemeClr val="bg1">
                  <a:gamma/>
                  <a:shade val="60000"/>
                  <a:invGamma/>
                </a:schemeClr>
              </a:prstShdw>
            </a:effectLst>
          </p:spPr>
          <p:txBody>
            <a:bodyPr wrap="none" lIns="90000" tIns="46800" rIns="90000" bIns="46800">
              <a:spAutoFit/>
            </a:bodyPr>
            <a:lstStyle/>
            <a:p>
              <a:pPr>
                <a:defRPr/>
              </a:pPr>
              <a:r>
                <a:rPr lang="zh-CN" altLang="en-US" sz="1800" b="1" dirty="0">
                  <a:solidFill>
                    <a:schemeClr val="bg1"/>
                  </a:solidFill>
                  <a:latin typeface="+mj-ea"/>
                  <a:ea typeface="+mj-ea"/>
                </a:rPr>
                <a:t>愿景</a:t>
              </a:r>
            </a:p>
          </p:txBody>
        </p:sp>
        <p:sp>
          <p:nvSpPr>
            <p:cNvPr id="25" name="Freeform 7"/>
            <p:cNvSpPr>
              <a:spLocks/>
            </p:cNvSpPr>
            <p:nvPr/>
          </p:nvSpPr>
          <p:spPr bwMode="auto">
            <a:xfrm>
              <a:off x="5570538" y="2439838"/>
              <a:ext cx="1182687" cy="304800"/>
            </a:xfrm>
            <a:custGeom>
              <a:avLst/>
              <a:gdLst>
                <a:gd name="T0" fmla="*/ 724873 w 248"/>
                <a:gd name="T1" fmla="*/ 304800 h 64"/>
                <a:gd name="T2" fmla="*/ 1182688 w 248"/>
                <a:gd name="T3" fmla="*/ 266700 h 64"/>
                <a:gd name="T4" fmla="*/ 610420 w 248"/>
                <a:gd name="T5" fmla="*/ 76200 h 64"/>
                <a:gd name="T6" fmla="*/ 877478 w 248"/>
                <a:gd name="T7" fmla="*/ 76200 h 64"/>
                <a:gd name="T8" fmla="*/ 305210 w 248"/>
                <a:gd name="T9" fmla="*/ 0 h 64"/>
                <a:gd name="T10" fmla="*/ 0 w 248"/>
                <a:gd name="T11" fmla="*/ 76200 h 64"/>
                <a:gd name="T12" fmla="*/ 267059 w 248"/>
                <a:gd name="T13" fmla="*/ 76200 h 64"/>
                <a:gd name="T14" fmla="*/ 724873 w 248"/>
                <a:gd name="T15" fmla="*/ 304800 h 6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8" h="64">
                  <a:moveTo>
                    <a:pt x="152" y="64"/>
                  </a:moveTo>
                  <a:lnTo>
                    <a:pt x="248" y="56"/>
                  </a:lnTo>
                  <a:lnTo>
                    <a:pt x="128" y="16"/>
                  </a:lnTo>
                  <a:lnTo>
                    <a:pt x="184" y="16"/>
                  </a:lnTo>
                  <a:lnTo>
                    <a:pt x="64" y="0"/>
                  </a:lnTo>
                  <a:lnTo>
                    <a:pt x="0" y="16"/>
                  </a:lnTo>
                  <a:lnTo>
                    <a:pt x="56" y="16"/>
                  </a:lnTo>
                  <a:lnTo>
                    <a:pt x="152" y="64"/>
                  </a:lnTo>
                  <a:close/>
                </a:path>
              </a:pathLst>
            </a:custGeom>
            <a:solidFill>
              <a:schemeClr val="accent2"/>
            </a:solidFill>
            <a:ln w="6350" cmpd="sng">
              <a:noFill/>
              <a:prstDash val="solid"/>
              <a:round/>
              <a:headEnd/>
              <a:tailEnd/>
            </a:ln>
            <a:effectLst>
              <a:outerShdw blurRad="50800" dist="38100" dir="2700000" algn="tl" rotWithShape="0">
                <a:prstClr val="black">
                  <a:alpha val="40000"/>
                </a:prstClr>
              </a:outerShdw>
            </a:effectLst>
          </p:spPr>
          <p:txBody>
            <a:bodyPr/>
            <a:lstStyle/>
            <a:p>
              <a:pPr>
                <a:defRPr/>
              </a:pPr>
              <a:endParaRPr lang="zh-CN" altLang="en-US" sz="1400">
                <a:latin typeface="+mj-ea"/>
                <a:ea typeface="+mj-ea"/>
              </a:endParaRPr>
            </a:p>
          </p:txBody>
        </p:sp>
        <p:sp>
          <p:nvSpPr>
            <p:cNvPr id="26" name="Freeform 5"/>
            <p:cNvSpPr>
              <a:spLocks/>
            </p:cNvSpPr>
            <p:nvPr/>
          </p:nvSpPr>
          <p:spPr bwMode="auto">
            <a:xfrm>
              <a:off x="4592638" y="2439838"/>
              <a:ext cx="685800" cy="360363"/>
            </a:xfrm>
            <a:custGeom>
              <a:avLst/>
              <a:gdLst>
                <a:gd name="T0" fmla="*/ 76200 w 432"/>
                <a:gd name="T1" fmla="*/ 360362 h 213"/>
                <a:gd name="T2" fmla="*/ 647700 w 432"/>
                <a:gd name="T3" fmla="*/ 360362 h 213"/>
                <a:gd name="T4" fmla="*/ 457200 w 432"/>
                <a:gd name="T5" fmla="*/ 76133 h 213"/>
                <a:gd name="T6" fmla="*/ 685800 w 432"/>
                <a:gd name="T7" fmla="*/ 76133 h 213"/>
                <a:gd name="T8" fmla="*/ 341313 w 432"/>
                <a:gd name="T9" fmla="*/ 0 h 213"/>
                <a:gd name="T10" fmla="*/ 0 w 432"/>
                <a:gd name="T11" fmla="*/ 76133 h 213"/>
                <a:gd name="T12" fmla="*/ 228600 w 432"/>
                <a:gd name="T13" fmla="*/ 76133 h 213"/>
                <a:gd name="T14" fmla="*/ 76200 w 432"/>
                <a:gd name="T15" fmla="*/ 360362 h 21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32" h="213">
                  <a:moveTo>
                    <a:pt x="48" y="213"/>
                  </a:moveTo>
                  <a:lnTo>
                    <a:pt x="408" y="213"/>
                  </a:lnTo>
                  <a:lnTo>
                    <a:pt x="288" y="45"/>
                  </a:lnTo>
                  <a:lnTo>
                    <a:pt x="432" y="45"/>
                  </a:lnTo>
                  <a:lnTo>
                    <a:pt x="215" y="0"/>
                  </a:lnTo>
                  <a:lnTo>
                    <a:pt x="0" y="45"/>
                  </a:lnTo>
                  <a:lnTo>
                    <a:pt x="144" y="45"/>
                  </a:lnTo>
                  <a:lnTo>
                    <a:pt x="48" y="213"/>
                  </a:lnTo>
                  <a:close/>
                </a:path>
              </a:pathLst>
            </a:custGeom>
            <a:solidFill>
              <a:schemeClr val="accent2"/>
            </a:solidFill>
            <a:ln w="6350" cmpd="sng">
              <a:noFill/>
              <a:prstDash val="solid"/>
              <a:round/>
              <a:headEnd/>
              <a:tailEnd/>
            </a:ln>
            <a:effectLst>
              <a:outerShdw blurRad="50800" dist="38100" dir="5400000" algn="t" rotWithShape="0">
                <a:prstClr val="black">
                  <a:alpha val="40000"/>
                </a:prstClr>
              </a:outerShdw>
            </a:effectLst>
          </p:spPr>
          <p:txBody>
            <a:bodyPr/>
            <a:lstStyle/>
            <a:p>
              <a:pPr>
                <a:defRPr/>
              </a:pPr>
              <a:endParaRPr lang="zh-CN" altLang="en-US" sz="1400">
                <a:latin typeface="+mj-ea"/>
                <a:ea typeface="+mj-ea"/>
              </a:endParaRPr>
            </a:p>
          </p:txBody>
        </p:sp>
        <p:sp>
          <p:nvSpPr>
            <p:cNvPr id="27" name="Freeform 6"/>
            <p:cNvSpPr>
              <a:spLocks/>
            </p:cNvSpPr>
            <p:nvPr/>
          </p:nvSpPr>
          <p:spPr bwMode="auto">
            <a:xfrm>
              <a:off x="3152775" y="2439838"/>
              <a:ext cx="1182688" cy="304800"/>
            </a:xfrm>
            <a:custGeom>
              <a:avLst/>
              <a:gdLst>
                <a:gd name="T0" fmla="*/ 457814 w 248"/>
                <a:gd name="T1" fmla="*/ 304800 h 64"/>
                <a:gd name="T2" fmla="*/ 0 w 248"/>
                <a:gd name="T3" fmla="*/ 266700 h 64"/>
                <a:gd name="T4" fmla="*/ 572268 w 248"/>
                <a:gd name="T5" fmla="*/ 76200 h 64"/>
                <a:gd name="T6" fmla="*/ 305210 w 248"/>
                <a:gd name="T7" fmla="*/ 76200 h 64"/>
                <a:gd name="T8" fmla="*/ 877477 w 248"/>
                <a:gd name="T9" fmla="*/ 0 h 64"/>
                <a:gd name="T10" fmla="*/ 1182687 w 248"/>
                <a:gd name="T11" fmla="*/ 76200 h 64"/>
                <a:gd name="T12" fmla="*/ 915629 w 248"/>
                <a:gd name="T13" fmla="*/ 76200 h 64"/>
                <a:gd name="T14" fmla="*/ 457814 w 248"/>
                <a:gd name="T15" fmla="*/ 304800 h 6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8" h="64">
                  <a:moveTo>
                    <a:pt x="96" y="64"/>
                  </a:moveTo>
                  <a:lnTo>
                    <a:pt x="0" y="56"/>
                  </a:lnTo>
                  <a:lnTo>
                    <a:pt x="120" y="16"/>
                  </a:lnTo>
                  <a:lnTo>
                    <a:pt x="64" y="16"/>
                  </a:lnTo>
                  <a:lnTo>
                    <a:pt x="184" y="0"/>
                  </a:lnTo>
                  <a:lnTo>
                    <a:pt x="248" y="16"/>
                  </a:lnTo>
                  <a:lnTo>
                    <a:pt x="192" y="16"/>
                  </a:lnTo>
                  <a:lnTo>
                    <a:pt x="96" y="64"/>
                  </a:lnTo>
                  <a:close/>
                </a:path>
              </a:pathLst>
            </a:custGeom>
            <a:solidFill>
              <a:schemeClr val="accent2"/>
            </a:solidFill>
            <a:ln w="6350" cmpd="sng">
              <a:noFill/>
              <a:prstDash val="solid"/>
              <a:round/>
              <a:headEnd/>
              <a:tailEnd/>
            </a:ln>
            <a:effectLst>
              <a:outerShdw blurRad="50800" dist="38100" dir="8100000" algn="tr" rotWithShape="0">
                <a:prstClr val="black">
                  <a:alpha val="40000"/>
                </a:prstClr>
              </a:outerShdw>
            </a:effectLst>
          </p:spPr>
          <p:txBody>
            <a:bodyPr/>
            <a:lstStyle/>
            <a:p>
              <a:pPr>
                <a:defRPr/>
              </a:pPr>
              <a:endParaRPr lang="zh-CN" altLang="en-US" sz="1400">
                <a:latin typeface="+mj-ea"/>
                <a:ea typeface="+mj-ea"/>
              </a:endParaRPr>
            </a:p>
          </p:txBody>
        </p:sp>
      </p:grpSp>
      <p:sp>
        <p:nvSpPr>
          <p:cNvPr id="34" name="标题 1"/>
          <p:cNvSpPr>
            <a:spLocks noGrp="1"/>
          </p:cNvSpPr>
          <p:nvPr>
            <p:ph type="title"/>
            <p:custDataLst>
              <p:tags r:id="rId5"/>
            </p:custDataLst>
          </p:nvPr>
        </p:nvSpPr>
        <p:spPr>
          <a:xfrm>
            <a:off x="488504" y="260648"/>
            <a:ext cx="8928546" cy="380480"/>
          </a:xfrm>
        </p:spPr>
        <p:txBody>
          <a:bodyPr/>
          <a:lstStyle/>
          <a:p>
            <a:r>
              <a:rPr lang="en-US" altLang="zh-CN" sz="2000" dirty="0" smtClean="0">
                <a:latin typeface="+mn-lt"/>
              </a:rPr>
              <a:t>3.</a:t>
            </a:r>
            <a:r>
              <a:rPr lang="zh-CN" altLang="en-US" sz="2000" dirty="0" smtClean="0">
                <a:latin typeface="+mn-lt"/>
              </a:rPr>
              <a:t>战略愿景</a:t>
            </a:r>
            <a:endParaRPr lang="zh-CN" altLang="en-US" sz="2000" dirty="0">
              <a:latin typeface="+mn-lt"/>
            </a:endParaRPr>
          </a:p>
        </p:txBody>
      </p:sp>
      <p:sp>
        <p:nvSpPr>
          <p:cNvPr id="24" name="矩形 23"/>
          <p:cNvSpPr/>
          <p:nvPr/>
        </p:nvSpPr>
        <p:spPr>
          <a:xfrm>
            <a:off x="880343" y="2996952"/>
            <a:ext cx="2416473" cy="36004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600" b="1" dirty="0">
                <a:solidFill>
                  <a:schemeClr val="bg1"/>
                </a:solidFill>
                <a:latin typeface="+mj-ea"/>
              </a:rPr>
              <a:t>扎</a:t>
            </a:r>
            <a:r>
              <a:rPr lang="zh-CN" altLang="en-US" sz="1600" b="1" dirty="0" smtClean="0">
                <a:solidFill>
                  <a:schemeClr val="bg1"/>
                </a:solidFill>
                <a:latin typeface="+mj-ea"/>
              </a:rPr>
              <a:t>根</a:t>
            </a:r>
            <a:r>
              <a:rPr lang="zh-CN" altLang="en-US" sz="1600" b="1" dirty="0">
                <a:solidFill>
                  <a:schemeClr val="bg1"/>
                </a:solidFill>
                <a:latin typeface="+mj-ea"/>
              </a:rPr>
              <a:t>贵州，布</a:t>
            </a:r>
            <a:r>
              <a:rPr lang="zh-CN" altLang="en-US" sz="1600" b="1" dirty="0" smtClean="0">
                <a:solidFill>
                  <a:schemeClr val="bg1"/>
                </a:solidFill>
                <a:latin typeface="+mj-ea"/>
              </a:rPr>
              <a:t>局全球</a:t>
            </a:r>
            <a:endParaRPr lang="zh-CN" altLang="en-US" sz="1600" b="1" dirty="0" smtClean="0">
              <a:solidFill>
                <a:schemeClr val="bg1"/>
              </a:solidFill>
            </a:endParaRPr>
          </a:p>
        </p:txBody>
      </p:sp>
      <p:sp>
        <p:nvSpPr>
          <p:cNvPr id="36" name="矩形 35"/>
          <p:cNvSpPr/>
          <p:nvPr/>
        </p:nvSpPr>
        <p:spPr>
          <a:xfrm>
            <a:off x="3744763" y="2996952"/>
            <a:ext cx="2416473" cy="36004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latin typeface="+mj-ea"/>
              </a:rPr>
              <a:t>磷矿为根，化肥为本</a:t>
            </a:r>
            <a:endParaRPr lang="en-US" altLang="zh-CN" sz="1600" b="1" dirty="0">
              <a:solidFill>
                <a:schemeClr val="bg1"/>
              </a:solidFill>
              <a:latin typeface="+mj-ea"/>
            </a:endParaRPr>
          </a:p>
        </p:txBody>
      </p:sp>
      <p:sp>
        <p:nvSpPr>
          <p:cNvPr id="37" name="矩形 36"/>
          <p:cNvSpPr/>
          <p:nvPr/>
        </p:nvSpPr>
        <p:spPr>
          <a:xfrm>
            <a:off x="6609184" y="2996952"/>
            <a:ext cx="2416473" cy="36004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600" b="1" dirty="0" smtClean="0">
                <a:solidFill>
                  <a:schemeClr val="bg1"/>
                </a:solidFill>
                <a:latin typeface="+mj-ea"/>
              </a:rPr>
              <a:t>围绕农业，多元服务</a:t>
            </a:r>
            <a:endParaRPr lang="en-US" altLang="zh-CN" sz="1600" b="1" dirty="0">
              <a:solidFill>
                <a:schemeClr val="bg1"/>
              </a:solidFill>
              <a:latin typeface="+mj-ea"/>
            </a:endParaRPr>
          </a:p>
        </p:txBody>
      </p:sp>
      <p:sp>
        <p:nvSpPr>
          <p:cNvPr id="28" name="矩形 27"/>
          <p:cNvSpPr/>
          <p:nvPr/>
        </p:nvSpPr>
        <p:spPr>
          <a:xfrm>
            <a:off x="880343" y="3356991"/>
            <a:ext cx="2416473" cy="1080000"/>
          </a:xfrm>
          <a:prstGeom prst="rect">
            <a:avLst/>
          </a:prstGeom>
          <a:solidFill>
            <a:schemeClr val="accent3">
              <a:lumMod val="20000"/>
              <a:lumOff val="80000"/>
            </a:schemeClr>
          </a:solidFill>
          <a:ln w="9525">
            <a:solidFill>
              <a:schemeClr val="accent4"/>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spcBef>
                <a:spcPts val="0"/>
              </a:spcBef>
            </a:pPr>
            <a:r>
              <a:rPr lang="zh-CN" altLang="en-US" sz="1400" b="0" dirty="0" smtClean="0">
                <a:solidFill>
                  <a:schemeClr val="tx1"/>
                </a:solidFill>
              </a:rPr>
              <a:t>以贵州总部为集团决策行政和中心，在</a:t>
            </a:r>
            <a:r>
              <a:rPr lang="zh-CN" altLang="en-US" sz="1400" dirty="0">
                <a:solidFill>
                  <a:schemeClr val="tx1"/>
                </a:solidFill>
              </a:rPr>
              <a:t>全球</a:t>
            </a:r>
            <a:r>
              <a:rPr lang="zh-CN" altLang="en-US" sz="1400" b="0" dirty="0" smtClean="0">
                <a:solidFill>
                  <a:schemeClr val="tx1"/>
                </a:solidFill>
              </a:rPr>
              <a:t>范</a:t>
            </a:r>
            <a:r>
              <a:rPr lang="zh-CN" altLang="en-US" sz="1400" b="0" dirty="0">
                <a:solidFill>
                  <a:schemeClr val="tx1"/>
                </a:solidFill>
              </a:rPr>
              <a:t>围内实</a:t>
            </a:r>
            <a:r>
              <a:rPr lang="zh-CN" altLang="en-US" sz="1400" b="0" dirty="0" smtClean="0">
                <a:solidFill>
                  <a:schemeClr val="tx1"/>
                </a:solidFill>
              </a:rPr>
              <a:t>现</a:t>
            </a:r>
            <a:r>
              <a:rPr lang="zh-CN" altLang="en-US" sz="1400" dirty="0">
                <a:solidFill>
                  <a:schemeClr val="tx1"/>
                </a:solidFill>
              </a:rPr>
              <a:t>营</a:t>
            </a:r>
            <a:r>
              <a:rPr lang="zh-CN" altLang="en-US" sz="1400" dirty="0" smtClean="0">
                <a:solidFill>
                  <a:schemeClr val="tx1"/>
                </a:solidFill>
              </a:rPr>
              <a:t>销、生产、研发、金融、人才发展等多中心</a:t>
            </a:r>
            <a:r>
              <a:rPr lang="zh-CN" altLang="en-US" sz="1400" dirty="0">
                <a:solidFill>
                  <a:schemeClr val="tx1"/>
                </a:solidFill>
              </a:rPr>
              <a:t>布</a:t>
            </a:r>
            <a:r>
              <a:rPr lang="zh-CN" altLang="en-US" sz="1400" dirty="0" smtClean="0">
                <a:solidFill>
                  <a:schemeClr val="tx1"/>
                </a:solidFill>
              </a:rPr>
              <a:t>局</a:t>
            </a:r>
            <a:endParaRPr lang="zh-CN" altLang="en-US" sz="1400" dirty="0">
              <a:solidFill>
                <a:schemeClr val="tx1"/>
              </a:solidFill>
            </a:endParaRPr>
          </a:p>
        </p:txBody>
      </p:sp>
      <p:sp>
        <p:nvSpPr>
          <p:cNvPr id="39" name="矩形 38"/>
          <p:cNvSpPr/>
          <p:nvPr/>
        </p:nvSpPr>
        <p:spPr>
          <a:xfrm>
            <a:off x="3744763" y="3356991"/>
            <a:ext cx="2416473" cy="1080000"/>
          </a:xfrm>
          <a:prstGeom prst="rect">
            <a:avLst/>
          </a:prstGeom>
          <a:solidFill>
            <a:schemeClr val="accent3">
              <a:lumMod val="20000"/>
              <a:lumOff val="80000"/>
            </a:schemeClr>
          </a:solidFill>
          <a:ln w="9525">
            <a:solidFill>
              <a:schemeClr val="accent4"/>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eaLnBrk="0" hangingPunct="0">
              <a:spcBef>
                <a:spcPts val="0"/>
              </a:spcBef>
              <a:defRPr/>
            </a:pPr>
            <a:r>
              <a:rPr lang="zh-CN" altLang="en-US" sz="1400" b="0" dirty="0" smtClean="0">
                <a:solidFill>
                  <a:schemeClr val="tx1"/>
                </a:solidFill>
              </a:rPr>
              <a:t>依托磷矿资源，大力提升化肥业务生产运营效率，实现行业内数一数二地位，稳固集团未来十年战略转型基础</a:t>
            </a:r>
            <a:endParaRPr lang="zh-CN" altLang="en-US" sz="1400" b="0" dirty="0">
              <a:solidFill>
                <a:schemeClr val="tx1"/>
              </a:solidFill>
            </a:endParaRPr>
          </a:p>
        </p:txBody>
      </p:sp>
      <p:sp>
        <p:nvSpPr>
          <p:cNvPr id="40" name="矩形 39"/>
          <p:cNvSpPr/>
          <p:nvPr/>
        </p:nvSpPr>
        <p:spPr>
          <a:xfrm>
            <a:off x="6609184" y="3356991"/>
            <a:ext cx="2416473" cy="1080000"/>
          </a:xfrm>
          <a:prstGeom prst="rect">
            <a:avLst/>
          </a:prstGeom>
          <a:solidFill>
            <a:schemeClr val="accent3">
              <a:lumMod val="20000"/>
              <a:lumOff val="80000"/>
            </a:schemeClr>
          </a:solidFill>
          <a:ln w="9525">
            <a:solidFill>
              <a:schemeClr val="accent4"/>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eaLnBrk="0" hangingPunct="0">
              <a:defRPr/>
            </a:pPr>
            <a:r>
              <a:rPr lang="zh-CN" altLang="en-US" sz="1400" dirty="0">
                <a:solidFill>
                  <a:schemeClr val="tx1"/>
                </a:solidFill>
              </a:rPr>
              <a:t>围</a:t>
            </a:r>
            <a:r>
              <a:rPr lang="zh-CN" altLang="en-US" sz="1400" dirty="0" smtClean="0">
                <a:solidFill>
                  <a:schemeClr val="tx1"/>
                </a:solidFill>
              </a:rPr>
              <a:t>绕农业产业链核心需求，以农资整合与农产品收储贸为切入点，培育多元农业服务能力，提高农业产业效率</a:t>
            </a:r>
            <a:endParaRPr lang="en-US" altLang="zh-CN" sz="1400" dirty="0">
              <a:solidFill>
                <a:schemeClr val="tx1"/>
              </a:solidFill>
            </a:endParaRPr>
          </a:p>
        </p:txBody>
      </p:sp>
      <p:sp>
        <p:nvSpPr>
          <p:cNvPr id="45" name="矩形 44"/>
          <p:cNvSpPr/>
          <p:nvPr/>
        </p:nvSpPr>
        <p:spPr>
          <a:xfrm>
            <a:off x="3744763" y="4725281"/>
            <a:ext cx="2416473" cy="36004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600" b="1" dirty="0">
                <a:solidFill>
                  <a:schemeClr val="bg1"/>
                </a:solidFill>
                <a:latin typeface="+mj-ea"/>
              </a:rPr>
              <a:t>创新</a:t>
            </a:r>
            <a:r>
              <a:rPr lang="zh-CN" altLang="en-US" sz="1600" b="1" dirty="0" smtClean="0">
                <a:solidFill>
                  <a:schemeClr val="bg1"/>
                </a:solidFill>
                <a:latin typeface="+mj-ea"/>
              </a:rPr>
              <a:t>模式，颠覆产业</a:t>
            </a:r>
            <a:endParaRPr lang="en-US" altLang="zh-CN" sz="1600" b="1" dirty="0">
              <a:solidFill>
                <a:schemeClr val="bg1"/>
              </a:solidFill>
              <a:latin typeface="+mj-ea"/>
            </a:endParaRPr>
          </a:p>
        </p:txBody>
      </p:sp>
      <p:sp>
        <p:nvSpPr>
          <p:cNvPr id="46" name="矩形 45"/>
          <p:cNvSpPr/>
          <p:nvPr/>
        </p:nvSpPr>
        <p:spPr>
          <a:xfrm>
            <a:off x="880343" y="4725281"/>
            <a:ext cx="2416473" cy="36004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600" b="1" dirty="0">
                <a:solidFill>
                  <a:schemeClr val="bg1"/>
                </a:solidFill>
                <a:latin typeface="+mj-ea"/>
              </a:rPr>
              <a:t>控制风险，</a:t>
            </a:r>
            <a:r>
              <a:rPr lang="zh-CN" altLang="en-US" sz="1600" b="1" dirty="0" smtClean="0">
                <a:solidFill>
                  <a:schemeClr val="bg1"/>
                </a:solidFill>
                <a:latin typeface="+mj-ea"/>
              </a:rPr>
              <a:t>稳健增长</a:t>
            </a:r>
            <a:endParaRPr lang="en-US" altLang="zh-CN" sz="1600" b="1" dirty="0">
              <a:solidFill>
                <a:schemeClr val="bg1"/>
              </a:solidFill>
              <a:latin typeface="+mj-ea"/>
            </a:endParaRPr>
          </a:p>
        </p:txBody>
      </p:sp>
      <p:sp>
        <p:nvSpPr>
          <p:cNvPr id="47" name="矩形 46"/>
          <p:cNvSpPr/>
          <p:nvPr/>
        </p:nvSpPr>
        <p:spPr>
          <a:xfrm>
            <a:off x="6609184" y="4725281"/>
            <a:ext cx="2416473" cy="36004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600" b="1" dirty="0" smtClean="0">
                <a:solidFill>
                  <a:schemeClr val="bg1"/>
                </a:solidFill>
                <a:latin typeface="+mj-ea"/>
              </a:rPr>
              <a:t>锤炼能力，保障转型</a:t>
            </a:r>
            <a:endParaRPr lang="en-US" altLang="zh-CN" sz="1600" b="1" dirty="0">
              <a:solidFill>
                <a:schemeClr val="bg1"/>
              </a:solidFill>
              <a:latin typeface="+mj-ea"/>
            </a:endParaRPr>
          </a:p>
        </p:txBody>
      </p:sp>
      <p:sp>
        <p:nvSpPr>
          <p:cNvPr id="48" name="矩形 47"/>
          <p:cNvSpPr/>
          <p:nvPr/>
        </p:nvSpPr>
        <p:spPr>
          <a:xfrm>
            <a:off x="3744763" y="5085320"/>
            <a:ext cx="2416473" cy="1080000"/>
          </a:xfrm>
          <a:prstGeom prst="rect">
            <a:avLst/>
          </a:prstGeom>
          <a:solidFill>
            <a:schemeClr val="accent3">
              <a:lumMod val="20000"/>
              <a:lumOff val="80000"/>
            </a:schemeClr>
          </a:solidFill>
          <a:ln w="9525">
            <a:solidFill>
              <a:schemeClr val="accent4"/>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eaLnBrk="0" hangingPunct="0">
              <a:spcBef>
                <a:spcPts val="600"/>
              </a:spcBef>
              <a:buSzPct val="100000"/>
              <a:defRPr/>
            </a:pPr>
            <a:r>
              <a:rPr lang="zh-CN" altLang="en-US" sz="1400" dirty="0" smtClean="0">
                <a:solidFill>
                  <a:schemeClr val="tx1"/>
                </a:solidFill>
              </a:rPr>
              <a:t>结合化工上游资源和产品优势，打造全球领先的精细化工原料供应、创投、交易和融资平台，主导产业生态</a:t>
            </a:r>
            <a:endParaRPr lang="zh-CN" altLang="en-US" sz="1400" dirty="0">
              <a:solidFill>
                <a:schemeClr val="tx1"/>
              </a:solidFill>
            </a:endParaRPr>
          </a:p>
        </p:txBody>
      </p:sp>
      <p:sp>
        <p:nvSpPr>
          <p:cNvPr id="49" name="矩形 48"/>
          <p:cNvSpPr/>
          <p:nvPr/>
        </p:nvSpPr>
        <p:spPr>
          <a:xfrm>
            <a:off x="880343" y="5085320"/>
            <a:ext cx="2416473" cy="1080000"/>
          </a:xfrm>
          <a:prstGeom prst="rect">
            <a:avLst/>
          </a:prstGeom>
          <a:solidFill>
            <a:schemeClr val="accent3">
              <a:lumMod val="20000"/>
              <a:lumOff val="80000"/>
            </a:schemeClr>
          </a:solidFill>
          <a:ln w="9525">
            <a:solidFill>
              <a:schemeClr val="accent4"/>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eaLnBrk="0" hangingPunct="0">
              <a:defRPr/>
            </a:pPr>
            <a:r>
              <a:rPr lang="zh-CN" altLang="en-US" sz="1400" dirty="0" smtClean="0">
                <a:solidFill>
                  <a:schemeClr val="tx1"/>
                </a:solidFill>
              </a:rPr>
              <a:t>在风险可控的前提下，通过调整业务结构并优化资源</a:t>
            </a:r>
            <a:r>
              <a:rPr lang="zh-CN" altLang="en-US" sz="1400" dirty="0">
                <a:solidFill>
                  <a:schemeClr val="tx1"/>
                </a:solidFill>
              </a:rPr>
              <a:t>配</a:t>
            </a:r>
            <a:r>
              <a:rPr lang="zh-CN" altLang="en-US" sz="1400" dirty="0" smtClean="0">
                <a:solidFill>
                  <a:schemeClr val="tx1"/>
                </a:solidFill>
              </a:rPr>
              <a:t>置，保</a:t>
            </a:r>
            <a:r>
              <a:rPr lang="zh-CN" altLang="en-US" sz="1400" dirty="0">
                <a:solidFill>
                  <a:schemeClr val="tx1"/>
                </a:solidFill>
              </a:rPr>
              <a:t>障集团整体规模的持续、稳健增</a:t>
            </a:r>
            <a:r>
              <a:rPr lang="zh-CN" altLang="en-US" sz="1400" dirty="0" smtClean="0">
                <a:solidFill>
                  <a:schemeClr val="tx1"/>
                </a:solidFill>
              </a:rPr>
              <a:t>长</a:t>
            </a:r>
            <a:endParaRPr lang="en-US" altLang="zh-CN" sz="1400" dirty="0">
              <a:solidFill>
                <a:schemeClr val="tx1"/>
              </a:solidFill>
            </a:endParaRPr>
          </a:p>
        </p:txBody>
      </p:sp>
      <p:sp>
        <p:nvSpPr>
          <p:cNvPr id="50" name="矩形 49"/>
          <p:cNvSpPr/>
          <p:nvPr/>
        </p:nvSpPr>
        <p:spPr>
          <a:xfrm>
            <a:off x="6609184" y="5085320"/>
            <a:ext cx="2416473" cy="1080000"/>
          </a:xfrm>
          <a:prstGeom prst="rect">
            <a:avLst/>
          </a:prstGeom>
          <a:solidFill>
            <a:schemeClr val="accent3">
              <a:lumMod val="20000"/>
              <a:lumOff val="80000"/>
            </a:schemeClr>
          </a:solidFill>
          <a:ln w="9525">
            <a:solidFill>
              <a:schemeClr val="accent4"/>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eaLnBrk="0" hangingPunct="0">
              <a:spcBef>
                <a:spcPts val="0"/>
              </a:spcBef>
              <a:defRPr/>
            </a:pPr>
            <a:r>
              <a:rPr lang="zh-CN" altLang="en-US" sz="1400" b="0" dirty="0" smtClean="0">
                <a:solidFill>
                  <a:schemeClr val="tx1"/>
                </a:solidFill>
              </a:rPr>
              <a:t>通过培育并强化战略管理、组织管控、人力资源、资金融通等十大核心能力，巩固基础，保障战略转型落地</a:t>
            </a:r>
            <a:endParaRPr lang="en-US" altLang="zh-CN" sz="1400" b="0" dirty="0">
              <a:solidFill>
                <a:schemeClr val="tx1"/>
              </a:solidFill>
            </a:endParaRPr>
          </a:p>
        </p:txBody>
      </p:sp>
    </p:spTree>
    <p:extLst>
      <p:ext uri="{BB962C8B-B14F-4D97-AF65-F5344CB8AC3E}">
        <p14:creationId xmlns:p14="http://schemas.microsoft.com/office/powerpoint/2010/main" val="171717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对象 3"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4185" name="think-cell Slide" r:id="rId268" imgW="360" imgH="360" progId="">
                  <p:embed/>
                </p:oleObj>
              </mc:Choice>
              <mc:Fallback>
                <p:oleObj name="think-cell Slide" r:id="rId268" imgW="360" imgH="360" progId="">
                  <p:embed/>
                  <p:pic>
                    <p:nvPicPr>
                      <p:cNvPr id="0" name="Picture 150"/>
                      <p:cNvPicPr>
                        <a:picLocks noChangeAspect="1" noChangeArrowheads="1"/>
                      </p:cNvPicPr>
                      <p:nvPr/>
                    </p:nvPicPr>
                    <p:blipFill>
                      <a:blip r:embed="rId269">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 name="组合 6"/>
          <p:cNvGrpSpPr/>
          <p:nvPr>
            <p:custDataLst>
              <p:tags r:id="rId3"/>
            </p:custDataLst>
          </p:nvPr>
        </p:nvGrpSpPr>
        <p:grpSpPr>
          <a:xfrm>
            <a:off x="152305" y="1292568"/>
            <a:ext cx="6524178" cy="5068617"/>
            <a:chOff x="462178" y="1160732"/>
            <a:chExt cx="6262472" cy="5068617"/>
          </a:xfrm>
          <a:solidFill>
            <a:schemeClr val="accent5">
              <a:lumMod val="20000"/>
              <a:lumOff val="80000"/>
            </a:schemeClr>
          </a:solidFill>
        </p:grpSpPr>
        <p:grpSp>
          <p:nvGrpSpPr>
            <p:cNvPr id="18" name="组合 17"/>
            <p:cNvGrpSpPr/>
            <p:nvPr>
              <p:custDataLst>
                <p:tags r:id="rId19"/>
              </p:custDataLst>
            </p:nvPr>
          </p:nvGrpSpPr>
          <p:grpSpPr>
            <a:xfrm>
              <a:off x="462178" y="1160732"/>
              <a:ext cx="6262472" cy="5068617"/>
              <a:chOff x="452599" y="980729"/>
              <a:chExt cx="8327189" cy="5112568"/>
            </a:xfrm>
            <a:grpFill/>
          </p:grpSpPr>
          <p:sp>
            <p:nvSpPr>
              <p:cNvPr id="19" name="Freeform 3"/>
              <p:cNvSpPr>
                <a:spLocks noChangeAspect="1"/>
              </p:cNvSpPr>
              <p:nvPr>
                <p:custDataLst>
                  <p:tags r:id="rId20"/>
                </p:custDataLst>
              </p:nvPr>
            </p:nvSpPr>
            <p:spPr bwMode="auto">
              <a:xfrm>
                <a:off x="7791451" y="5905397"/>
                <a:ext cx="28751" cy="44412"/>
              </a:xfrm>
              <a:custGeom>
                <a:avLst/>
                <a:gdLst>
                  <a:gd name="T0" fmla="*/ 23019 w 64"/>
                  <a:gd name="T1" fmla="*/ 11793 h 98"/>
                  <a:gd name="T2" fmla="*/ 25400 w 64"/>
                  <a:gd name="T3" fmla="*/ 0 h 98"/>
                  <a:gd name="T4" fmla="*/ 16272 w 64"/>
                  <a:gd name="T5" fmla="*/ 2106 h 98"/>
                  <a:gd name="T6" fmla="*/ 0 w 64"/>
                  <a:gd name="T7" fmla="*/ 29482 h 98"/>
                  <a:gd name="T8" fmla="*/ 9525 w 64"/>
                  <a:gd name="T9" fmla="*/ 41275 h 98"/>
                  <a:gd name="T10" fmla="*/ 13891 w 64"/>
                  <a:gd name="T11" fmla="*/ 36642 h 98"/>
                  <a:gd name="T12" fmla="*/ 16272 w 64"/>
                  <a:gd name="T13" fmla="*/ 26534 h 98"/>
                  <a:gd name="T14" fmla="*/ 23019 w 64"/>
                  <a:gd name="T15" fmla="*/ 11793 h 98"/>
                  <a:gd name="T16" fmla="*/ 0 60000 65536"/>
                  <a:gd name="T17" fmla="*/ 0 60000 65536"/>
                  <a:gd name="T18" fmla="*/ 0 60000 65536"/>
                  <a:gd name="T19" fmla="*/ 0 60000 65536"/>
                  <a:gd name="T20" fmla="*/ 0 60000 65536"/>
                  <a:gd name="T21" fmla="*/ 0 60000 65536"/>
                  <a:gd name="T22" fmla="*/ 0 60000 65536"/>
                  <a:gd name="T23" fmla="*/ 0 60000 65536"/>
                  <a:gd name="T24" fmla="*/ 0 w 64"/>
                  <a:gd name="T25" fmla="*/ 0 h 98"/>
                  <a:gd name="T26" fmla="*/ 64 w 64"/>
                  <a:gd name="T27" fmla="*/ 98 h 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4" h="98">
                    <a:moveTo>
                      <a:pt x="58" y="28"/>
                    </a:moveTo>
                    <a:lnTo>
                      <a:pt x="64" y="0"/>
                    </a:lnTo>
                    <a:lnTo>
                      <a:pt x="41" y="5"/>
                    </a:lnTo>
                    <a:lnTo>
                      <a:pt x="0" y="70"/>
                    </a:lnTo>
                    <a:lnTo>
                      <a:pt x="24" y="98"/>
                    </a:lnTo>
                    <a:lnTo>
                      <a:pt x="35" y="87"/>
                    </a:lnTo>
                    <a:lnTo>
                      <a:pt x="41" y="63"/>
                    </a:lnTo>
                    <a:lnTo>
                      <a:pt x="58" y="2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0" name="Freeform 4"/>
              <p:cNvSpPr>
                <a:spLocks noChangeAspect="1"/>
              </p:cNvSpPr>
              <p:nvPr>
                <p:custDataLst>
                  <p:tags r:id="rId21"/>
                </p:custDataLst>
              </p:nvPr>
            </p:nvSpPr>
            <p:spPr bwMode="auto">
              <a:xfrm>
                <a:off x="7809421" y="5913939"/>
                <a:ext cx="30549" cy="32453"/>
              </a:xfrm>
              <a:custGeom>
                <a:avLst/>
                <a:gdLst>
                  <a:gd name="T0" fmla="*/ 16867 w 64"/>
                  <a:gd name="T1" fmla="*/ 0 h 70"/>
                  <a:gd name="T2" fmla="*/ 12228 w 64"/>
                  <a:gd name="T3" fmla="*/ 4740 h 70"/>
                  <a:gd name="T4" fmla="*/ 2108 w 64"/>
                  <a:gd name="T5" fmla="*/ 19821 h 70"/>
                  <a:gd name="T6" fmla="*/ 0 w 64"/>
                  <a:gd name="T7" fmla="*/ 30162 h 70"/>
                  <a:gd name="T8" fmla="*/ 12228 w 64"/>
                  <a:gd name="T9" fmla="*/ 27577 h 70"/>
                  <a:gd name="T10" fmla="*/ 14337 w 64"/>
                  <a:gd name="T11" fmla="*/ 15081 h 70"/>
                  <a:gd name="T12" fmla="*/ 26987 w 64"/>
                  <a:gd name="T13" fmla="*/ 12496 h 70"/>
                  <a:gd name="T14" fmla="*/ 26987 w 64"/>
                  <a:gd name="T15" fmla="*/ 7756 h 70"/>
                  <a:gd name="T16" fmla="*/ 16867 w 64"/>
                  <a:gd name="T17" fmla="*/ 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70"/>
                  <a:gd name="T29" fmla="*/ 64 w 64"/>
                  <a:gd name="T30" fmla="*/ 70 h 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70">
                    <a:moveTo>
                      <a:pt x="40" y="0"/>
                    </a:moveTo>
                    <a:lnTo>
                      <a:pt x="29" y="11"/>
                    </a:lnTo>
                    <a:lnTo>
                      <a:pt x="5" y="46"/>
                    </a:lnTo>
                    <a:lnTo>
                      <a:pt x="0" y="70"/>
                    </a:lnTo>
                    <a:lnTo>
                      <a:pt x="29" y="64"/>
                    </a:lnTo>
                    <a:lnTo>
                      <a:pt x="34" y="35"/>
                    </a:lnTo>
                    <a:lnTo>
                      <a:pt x="64" y="29"/>
                    </a:lnTo>
                    <a:lnTo>
                      <a:pt x="64" y="18"/>
                    </a:lnTo>
                    <a:lnTo>
                      <a:pt x="4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 name="Freeform 5"/>
              <p:cNvSpPr>
                <a:spLocks noChangeAspect="1"/>
              </p:cNvSpPr>
              <p:nvPr>
                <p:custDataLst>
                  <p:tags r:id="rId22"/>
                </p:custDataLst>
              </p:nvPr>
            </p:nvSpPr>
            <p:spPr bwMode="auto">
              <a:xfrm>
                <a:off x="7493152" y="5828531"/>
                <a:ext cx="14376" cy="29039"/>
              </a:xfrm>
              <a:custGeom>
                <a:avLst/>
                <a:gdLst>
                  <a:gd name="T0" fmla="*/ 7445 w 29"/>
                  <a:gd name="T1" fmla="*/ 0 h 63"/>
                  <a:gd name="T2" fmla="*/ 0 w 29"/>
                  <a:gd name="T3" fmla="*/ 0 h 63"/>
                  <a:gd name="T4" fmla="*/ 0 w 29"/>
                  <a:gd name="T5" fmla="*/ 26987 h 63"/>
                  <a:gd name="T6" fmla="*/ 10510 w 29"/>
                  <a:gd name="T7" fmla="*/ 17135 h 63"/>
                  <a:gd name="T8" fmla="*/ 10510 w 29"/>
                  <a:gd name="T9" fmla="*/ 7282 h 63"/>
                  <a:gd name="T10" fmla="*/ 12700 w 29"/>
                  <a:gd name="T11" fmla="*/ 0 h 63"/>
                  <a:gd name="T12" fmla="*/ 7445 w 29"/>
                  <a:gd name="T13" fmla="*/ 0 h 63"/>
                  <a:gd name="T14" fmla="*/ 0 60000 65536"/>
                  <a:gd name="T15" fmla="*/ 0 60000 65536"/>
                  <a:gd name="T16" fmla="*/ 0 60000 65536"/>
                  <a:gd name="T17" fmla="*/ 0 60000 65536"/>
                  <a:gd name="T18" fmla="*/ 0 60000 65536"/>
                  <a:gd name="T19" fmla="*/ 0 60000 65536"/>
                  <a:gd name="T20" fmla="*/ 0 60000 65536"/>
                  <a:gd name="T21" fmla="*/ 0 w 29"/>
                  <a:gd name="T22" fmla="*/ 0 h 63"/>
                  <a:gd name="T23" fmla="*/ 29 w 29"/>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63">
                    <a:moveTo>
                      <a:pt x="17" y="0"/>
                    </a:moveTo>
                    <a:lnTo>
                      <a:pt x="0" y="0"/>
                    </a:lnTo>
                    <a:lnTo>
                      <a:pt x="0" y="63"/>
                    </a:lnTo>
                    <a:lnTo>
                      <a:pt x="24" y="40"/>
                    </a:lnTo>
                    <a:lnTo>
                      <a:pt x="24" y="17"/>
                    </a:lnTo>
                    <a:lnTo>
                      <a:pt x="29" y="0"/>
                    </a:lnTo>
                    <a:lnTo>
                      <a:pt x="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33" name="Freeform 6"/>
              <p:cNvSpPr>
                <a:spLocks noChangeAspect="1"/>
              </p:cNvSpPr>
              <p:nvPr>
                <p:custDataLst>
                  <p:tags r:id="rId23"/>
                </p:custDataLst>
              </p:nvPr>
            </p:nvSpPr>
            <p:spPr bwMode="auto">
              <a:xfrm>
                <a:off x="7520106" y="5942978"/>
                <a:ext cx="16174" cy="22208"/>
              </a:xfrm>
              <a:custGeom>
                <a:avLst/>
                <a:gdLst>
                  <a:gd name="T0" fmla="*/ 11839 w 35"/>
                  <a:gd name="T1" fmla="*/ 7627 h 46"/>
                  <a:gd name="T2" fmla="*/ 2449 w 35"/>
                  <a:gd name="T3" fmla="*/ 0 h 46"/>
                  <a:gd name="T4" fmla="*/ 0 w 35"/>
                  <a:gd name="T5" fmla="*/ 13011 h 46"/>
                  <a:gd name="T6" fmla="*/ 9797 w 35"/>
                  <a:gd name="T7" fmla="*/ 20638 h 46"/>
                  <a:gd name="T8" fmla="*/ 14288 w 35"/>
                  <a:gd name="T9" fmla="*/ 10319 h 46"/>
                  <a:gd name="T10" fmla="*/ 11839 w 35"/>
                  <a:gd name="T11" fmla="*/ 7627 h 46"/>
                  <a:gd name="T12" fmla="*/ 0 60000 65536"/>
                  <a:gd name="T13" fmla="*/ 0 60000 65536"/>
                  <a:gd name="T14" fmla="*/ 0 60000 65536"/>
                  <a:gd name="T15" fmla="*/ 0 60000 65536"/>
                  <a:gd name="T16" fmla="*/ 0 60000 65536"/>
                  <a:gd name="T17" fmla="*/ 0 60000 65536"/>
                  <a:gd name="T18" fmla="*/ 0 w 35"/>
                  <a:gd name="T19" fmla="*/ 0 h 46"/>
                  <a:gd name="T20" fmla="*/ 35 w 35"/>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35" h="46">
                    <a:moveTo>
                      <a:pt x="29" y="17"/>
                    </a:moveTo>
                    <a:lnTo>
                      <a:pt x="6" y="0"/>
                    </a:lnTo>
                    <a:lnTo>
                      <a:pt x="0" y="29"/>
                    </a:lnTo>
                    <a:lnTo>
                      <a:pt x="24" y="46"/>
                    </a:lnTo>
                    <a:lnTo>
                      <a:pt x="35" y="23"/>
                    </a:lnTo>
                    <a:lnTo>
                      <a:pt x="29" y="1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34" name="Freeform 7"/>
              <p:cNvSpPr>
                <a:spLocks noChangeAspect="1"/>
              </p:cNvSpPr>
              <p:nvPr>
                <p:custDataLst>
                  <p:tags r:id="rId24"/>
                </p:custDataLst>
              </p:nvPr>
            </p:nvSpPr>
            <p:spPr bwMode="auto">
              <a:xfrm>
                <a:off x="7559641" y="6002764"/>
                <a:ext cx="32345" cy="18789"/>
              </a:xfrm>
              <a:custGeom>
                <a:avLst/>
                <a:gdLst>
                  <a:gd name="T0" fmla="*/ 16737 w 70"/>
                  <a:gd name="T1" fmla="*/ 2568 h 34"/>
                  <a:gd name="T2" fmla="*/ 2449 w 70"/>
                  <a:gd name="T3" fmla="*/ 0 h 34"/>
                  <a:gd name="T4" fmla="*/ 0 w 70"/>
                  <a:gd name="T5" fmla="*/ 6163 h 34"/>
                  <a:gd name="T6" fmla="*/ 6940 w 70"/>
                  <a:gd name="T7" fmla="*/ 17462 h 34"/>
                  <a:gd name="T8" fmla="*/ 21227 w 70"/>
                  <a:gd name="T9" fmla="*/ 14894 h 34"/>
                  <a:gd name="T10" fmla="*/ 28575 w 70"/>
                  <a:gd name="T11" fmla="*/ 14894 h 34"/>
                  <a:gd name="T12" fmla="*/ 28575 w 70"/>
                  <a:gd name="T13" fmla="*/ 8731 h 34"/>
                  <a:gd name="T14" fmla="*/ 16737 w 70"/>
                  <a:gd name="T15" fmla="*/ 2568 h 34"/>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34"/>
                  <a:gd name="T26" fmla="*/ 70 w 70"/>
                  <a:gd name="T27" fmla="*/ 34 h 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34">
                    <a:moveTo>
                      <a:pt x="41" y="5"/>
                    </a:moveTo>
                    <a:lnTo>
                      <a:pt x="6" y="0"/>
                    </a:lnTo>
                    <a:lnTo>
                      <a:pt x="0" y="12"/>
                    </a:lnTo>
                    <a:lnTo>
                      <a:pt x="17" y="34"/>
                    </a:lnTo>
                    <a:lnTo>
                      <a:pt x="52" y="29"/>
                    </a:lnTo>
                    <a:lnTo>
                      <a:pt x="70" y="29"/>
                    </a:lnTo>
                    <a:lnTo>
                      <a:pt x="70" y="17"/>
                    </a:lnTo>
                    <a:lnTo>
                      <a:pt x="41" y="5"/>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35" name="Freeform 8"/>
              <p:cNvSpPr>
                <a:spLocks noChangeAspect="1"/>
              </p:cNvSpPr>
              <p:nvPr>
                <p:custDataLst>
                  <p:tags r:id="rId25"/>
                </p:custDataLst>
              </p:nvPr>
            </p:nvSpPr>
            <p:spPr bwMode="auto">
              <a:xfrm>
                <a:off x="8323356" y="4407329"/>
                <a:ext cx="10782" cy="10249"/>
              </a:xfrm>
              <a:custGeom>
                <a:avLst/>
                <a:gdLst>
                  <a:gd name="T0" fmla="*/ 3810 w 30"/>
                  <a:gd name="T1" fmla="*/ 0 h 18"/>
                  <a:gd name="T2" fmla="*/ 1905 w 30"/>
                  <a:gd name="T3" fmla="*/ 0 h 18"/>
                  <a:gd name="T4" fmla="*/ 0 w 30"/>
                  <a:gd name="T5" fmla="*/ 5821 h 18"/>
                  <a:gd name="T6" fmla="*/ 3810 w 30"/>
                  <a:gd name="T7" fmla="*/ 9525 h 18"/>
                  <a:gd name="T8" fmla="*/ 9525 w 30"/>
                  <a:gd name="T9" fmla="*/ 3175 h 18"/>
                  <a:gd name="T10" fmla="*/ 3810 w 30"/>
                  <a:gd name="T11" fmla="*/ 0 h 18"/>
                  <a:gd name="T12" fmla="*/ 0 60000 65536"/>
                  <a:gd name="T13" fmla="*/ 0 60000 65536"/>
                  <a:gd name="T14" fmla="*/ 0 60000 65536"/>
                  <a:gd name="T15" fmla="*/ 0 60000 65536"/>
                  <a:gd name="T16" fmla="*/ 0 60000 65536"/>
                  <a:gd name="T17" fmla="*/ 0 60000 65536"/>
                  <a:gd name="T18" fmla="*/ 0 w 30"/>
                  <a:gd name="T19" fmla="*/ 0 h 18"/>
                  <a:gd name="T20" fmla="*/ 30 w 30"/>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30" h="18">
                    <a:moveTo>
                      <a:pt x="12" y="0"/>
                    </a:moveTo>
                    <a:lnTo>
                      <a:pt x="6" y="0"/>
                    </a:lnTo>
                    <a:lnTo>
                      <a:pt x="0" y="11"/>
                    </a:lnTo>
                    <a:lnTo>
                      <a:pt x="12" y="18"/>
                    </a:lnTo>
                    <a:lnTo>
                      <a:pt x="30" y="6"/>
                    </a:lnTo>
                    <a:lnTo>
                      <a:pt x="1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36" name="Freeform 9"/>
              <p:cNvSpPr>
                <a:spLocks noChangeAspect="1"/>
              </p:cNvSpPr>
              <p:nvPr>
                <p:custDataLst>
                  <p:tags r:id="rId26"/>
                </p:custDataLst>
              </p:nvPr>
            </p:nvSpPr>
            <p:spPr bwMode="auto">
              <a:xfrm>
                <a:off x="8355701" y="4386830"/>
                <a:ext cx="26954" cy="20498"/>
              </a:xfrm>
              <a:custGeom>
                <a:avLst/>
                <a:gdLst>
                  <a:gd name="T0" fmla="*/ 8087 w 53"/>
                  <a:gd name="T1" fmla="*/ 0 h 47"/>
                  <a:gd name="T2" fmla="*/ 0 w 53"/>
                  <a:gd name="T3" fmla="*/ 7296 h 47"/>
                  <a:gd name="T4" fmla="*/ 0 w 53"/>
                  <a:gd name="T5" fmla="*/ 16618 h 47"/>
                  <a:gd name="T6" fmla="*/ 15725 w 53"/>
                  <a:gd name="T7" fmla="*/ 19050 h 47"/>
                  <a:gd name="T8" fmla="*/ 15725 w 53"/>
                  <a:gd name="T9" fmla="*/ 14186 h 47"/>
                  <a:gd name="T10" fmla="*/ 23812 w 53"/>
                  <a:gd name="T11" fmla="*/ 9322 h 47"/>
                  <a:gd name="T12" fmla="*/ 18870 w 53"/>
                  <a:gd name="T13" fmla="*/ 2432 h 47"/>
                  <a:gd name="T14" fmla="*/ 8087 w 53"/>
                  <a:gd name="T15" fmla="*/ 0 h 47"/>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47"/>
                  <a:gd name="T26" fmla="*/ 53 w 53"/>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47">
                    <a:moveTo>
                      <a:pt x="18" y="0"/>
                    </a:moveTo>
                    <a:lnTo>
                      <a:pt x="0" y="18"/>
                    </a:lnTo>
                    <a:lnTo>
                      <a:pt x="0" y="41"/>
                    </a:lnTo>
                    <a:lnTo>
                      <a:pt x="35" y="47"/>
                    </a:lnTo>
                    <a:lnTo>
                      <a:pt x="35" y="35"/>
                    </a:lnTo>
                    <a:lnTo>
                      <a:pt x="53" y="23"/>
                    </a:lnTo>
                    <a:lnTo>
                      <a:pt x="42" y="6"/>
                    </a:lnTo>
                    <a:lnTo>
                      <a:pt x="18"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37" name="Freeform 10"/>
              <p:cNvSpPr>
                <a:spLocks noChangeAspect="1"/>
              </p:cNvSpPr>
              <p:nvPr>
                <p:custDataLst>
                  <p:tags r:id="rId27"/>
                </p:custDataLst>
              </p:nvPr>
            </p:nvSpPr>
            <p:spPr bwMode="auto">
              <a:xfrm>
                <a:off x="7410492" y="3922206"/>
                <a:ext cx="393537" cy="526118"/>
              </a:xfrm>
              <a:custGeom>
                <a:avLst/>
                <a:gdLst>
                  <a:gd name="T0" fmla="*/ 63469 w 860"/>
                  <a:gd name="T1" fmla="*/ 249733 h 1116"/>
                  <a:gd name="T2" fmla="*/ 0 w 860"/>
                  <a:gd name="T3" fmla="*/ 300993 h 1116"/>
                  <a:gd name="T4" fmla="*/ 42447 w 860"/>
                  <a:gd name="T5" fmla="*/ 325967 h 1116"/>
                  <a:gd name="T6" fmla="*/ 40022 w 860"/>
                  <a:gd name="T7" fmla="*/ 343930 h 1116"/>
                  <a:gd name="T8" fmla="*/ 98639 w 860"/>
                  <a:gd name="T9" fmla="*/ 349187 h 1116"/>
                  <a:gd name="T10" fmla="*/ 115214 w 860"/>
                  <a:gd name="T11" fmla="*/ 351378 h 1116"/>
                  <a:gd name="T12" fmla="*/ 143107 w 860"/>
                  <a:gd name="T13" fmla="*/ 410087 h 1116"/>
                  <a:gd name="T14" fmla="*/ 194852 w 860"/>
                  <a:gd name="T15" fmla="*/ 417973 h 1116"/>
                  <a:gd name="T16" fmla="*/ 230023 w 860"/>
                  <a:gd name="T17" fmla="*/ 435498 h 1116"/>
                  <a:gd name="T18" fmla="*/ 225576 w 860"/>
                  <a:gd name="T19" fmla="*/ 486759 h 1116"/>
                  <a:gd name="T20" fmla="*/ 234874 w 860"/>
                  <a:gd name="T21" fmla="*/ 488950 h 1116"/>
                  <a:gd name="T22" fmla="*/ 272470 w 860"/>
                  <a:gd name="T23" fmla="*/ 402639 h 1116"/>
                  <a:gd name="T24" fmla="*/ 255895 w 860"/>
                  <a:gd name="T25" fmla="*/ 382047 h 1116"/>
                  <a:gd name="T26" fmla="*/ 258321 w 860"/>
                  <a:gd name="T27" fmla="*/ 364522 h 1116"/>
                  <a:gd name="T28" fmla="*/ 282172 w 860"/>
                  <a:gd name="T29" fmla="*/ 343930 h 1116"/>
                  <a:gd name="T30" fmla="*/ 265193 w 860"/>
                  <a:gd name="T31" fmla="*/ 336044 h 1116"/>
                  <a:gd name="T32" fmla="*/ 268023 w 860"/>
                  <a:gd name="T33" fmla="*/ 323776 h 1116"/>
                  <a:gd name="T34" fmla="*/ 282172 w 860"/>
                  <a:gd name="T35" fmla="*/ 325967 h 1116"/>
                  <a:gd name="T36" fmla="*/ 300364 w 860"/>
                  <a:gd name="T37" fmla="*/ 341301 h 1116"/>
                  <a:gd name="T38" fmla="*/ 321789 w 860"/>
                  <a:gd name="T39" fmla="*/ 341301 h 1116"/>
                  <a:gd name="T40" fmla="*/ 333513 w 860"/>
                  <a:gd name="T41" fmla="*/ 364522 h 1116"/>
                  <a:gd name="T42" fmla="*/ 347662 w 860"/>
                  <a:gd name="T43" fmla="*/ 366712 h 1116"/>
                  <a:gd name="T44" fmla="*/ 342811 w 860"/>
                  <a:gd name="T45" fmla="*/ 349187 h 1116"/>
                  <a:gd name="T46" fmla="*/ 345641 w 860"/>
                  <a:gd name="T47" fmla="*/ 331224 h 1116"/>
                  <a:gd name="T48" fmla="*/ 326641 w 860"/>
                  <a:gd name="T49" fmla="*/ 293107 h 1116"/>
                  <a:gd name="T50" fmla="*/ 335939 w 860"/>
                  <a:gd name="T51" fmla="*/ 265067 h 1116"/>
                  <a:gd name="T52" fmla="*/ 328662 w 860"/>
                  <a:gd name="T53" fmla="*/ 252361 h 1116"/>
                  <a:gd name="T54" fmla="*/ 340790 w 860"/>
                  <a:gd name="T55" fmla="*/ 209425 h 1116"/>
                  <a:gd name="T56" fmla="*/ 291470 w 860"/>
                  <a:gd name="T57" fmla="*/ 206358 h 1116"/>
                  <a:gd name="T58" fmla="*/ 218704 w 860"/>
                  <a:gd name="T59" fmla="*/ 158164 h 1116"/>
                  <a:gd name="T60" fmla="*/ 201725 w 860"/>
                  <a:gd name="T61" fmla="*/ 120047 h 1116"/>
                  <a:gd name="T62" fmla="*/ 183129 w 860"/>
                  <a:gd name="T63" fmla="*/ 122238 h 1116"/>
                  <a:gd name="T64" fmla="*/ 206576 w 860"/>
                  <a:gd name="T65" fmla="*/ 84120 h 1116"/>
                  <a:gd name="T66" fmla="*/ 199704 w 860"/>
                  <a:gd name="T67" fmla="*/ 53452 h 1116"/>
                  <a:gd name="T68" fmla="*/ 218704 w 860"/>
                  <a:gd name="T69" fmla="*/ 46003 h 1116"/>
                  <a:gd name="T70" fmla="*/ 239725 w 860"/>
                  <a:gd name="T71" fmla="*/ 7886 h 1116"/>
                  <a:gd name="T72" fmla="*/ 223151 w 860"/>
                  <a:gd name="T73" fmla="*/ 0 h 1116"/>
                  <a:gd name="T74" fmla="*/ 211427 w 860"/>
                  <a:gd name="T75" fmla="*/ 10515 h 1116"/>
                  <a:gd name="T76" fmla="*/ 122086 w 860"/>
                  <a:gd name="T77" fmla="*/ 41184 h 1116"/>
                  <a:gd name="T78" fmla="*/ 117235 w 860"/>
                  <a:gd name="T79" fmla="*/ 58709 h 1116"/>
                  <a:gd name="T80" fmla="*/ 93788 w 860"/>
                  <a:gd name="T81" fmla="*/ 106903 h 1116"/>
                  <a:gd name="T82" fmla="*/ 72766 w 860"/>
                  <a:gd name="T83" fmla="*/ 114789 h 1116"/>
                  <a:gd name="T84" fmla="*/ 63469 w 860"/>
                  <a:gd name="T85" fmla="*/ 142829 h 1116"/>
                  <a:gd name="T86" fmla="*/ 70341 w 860"/>
                  <a:gd name="T87" fmla="*/ 209425 h 1116"/>
                  <a:gd name="T88" fmla="*/ 56596 w 860"/>
                  <a:gd name="T89" fmla="*/ 219064 h 1116"/>
                  <a:gd name="T90" fmla="*/ 63469 w 860"/>
                  <a:gd name="T91" fmla="*/ 249733 h 1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0"/>
                  <a:gd name="T139" fmla="*/ 0 h 1116"/>
                  <a:gd name="T140" fmla="*/ 860 w 860"/>
                  <a:gd name="T141" fmla="*/ 1116 h 1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0" h="1116">
                    <a:moveTo>
                      <a:pt x="157" y="570"/>
                    </a:moveTo>
                    <a:lnTo>
                      <a:pt x="0" y="687"/>
                    </a:lnTo>
                    <a:lnTo>
                      <a:pt x="105" y="744"/>
                    </a:lnTo>
                    <a:lnTo>
                      <a:pt x="99" y="785"/>
                    </a:lnTo>
                    <a:lnTo>
                      <a:pt x="244" y="797"/>
                    </a:lnTo>
                    <a:lnTo>
                      <a:pt x="285" y="802"/>
                    </a:lnTo>
                    <a:lnTo>
                      <a:pt x="354" y="936"/>
                    </a:lnTo>
                    <a:lnTo>
                      <a:pt x="482" y="954"/>
                    </a:lnTo>
                    <a:lnTo>
                      <a:pt x="569" y="994"/>
                    </a:lnTo>
                    <a:lnTo>
                      <a:pt x="558" y="1111"/>
                    </a:lnTo>
                    <a:lnTo>
                      <a:pt x="581" y="1116"/>
                    </a:lnTo>
                    <a:lnTo>
                      <a:pt x="674" y="919"/>
                    </a:lnTo>
                    <a:lnTo>
                      <a:pt x="633" y="872"/>
                    </a:lnTo>
                    <a:lnTo>
                      <a:pt x="639" y="832"/>
                    </a:lnTo>
                    <a:lnTo>
                      <a:pt x="698" y="785"/>
                    </a:lnTo>
                    <a:lnTo>
                      <a:pt x="656" y="767"/>
                    </a:lnTo>
                    <a:lnTo>
                      <a:pt x="663" y="739"/>
                    </a:lnTo>
                    <a:lnTo>
                      <a:pt x="698" y="744"/>
                    </a:lnTo>
                    <a:lnTo>
                      <a:pt x="743" y="779"/>
                    </a:lnTo>
                    <a:lnTo>
                      <a:pt x="796" y="779"/>
                    </a:lnTo>
                    <a:lnTo>
                      <a:pt x="825" y="832"/>
                    </a:lnTo>
                    <a:lnTo>
                      <a:pt x="860" y="837"/>
                    </a:lnTo>
                    <a:lnTo>
                      <a:pt x="848" y="797"/>
                    </a:lnTo>
                    <a:lnTo>
                      <a:pt x="855" y="756"/>
                    </a:lnTo>
                    <a:lnTo>
                      <a:pt x="808" y="669"/>
                    </a:lnTo>
                    <a:lnTo>
                      <a:pt x="831" y="605"/>
                    </a:lnTo>
                    <a:lnTo>
                      <a:pt x="813" y="576"/>
                    </a:lnTo>
                    <a:lnTo>
                      <a:pt x="843" y="478"/>
                    </a:lnTo>
                    <a:lnTo>
                      <a:pt x="721" y="471"/>
                    </a:lnTo>
                    <a:lnTo>
                      <a:pt x="541" y="361"/>
                    </a:lnTo>
                    <a:lnTo>
                      <a:pt x="499" y="274"/>
                    </a:lnTo>
                    <a:lnTo>
                      <a:pt x="453" y="279"/>
                    </a:lnTo>
                    <a:lnTo>
                      <a:pt x="511" y="192"/>
                    </a:lnTo>
                    <a:lnTo>
                      <a:pt x="494" y="122"/>
                    </a:lnTo>
                    <a:lnTo>
                      <a:pt x="541" y="105"/>
                    </a:lnTo>
                    <a:lnTo>
                      <a:pt x="593" y="18"/>
                    </a:lnTo>
                    <a:lnTo>
                      <a:pt x="552" y="0"/>
                    </a:lnTo>
                    <a:lnTo>
                      <a:pt x="523" y="24"/>
                    </a:lnTo>
                    <a:lnTo>
                      <a:pt x="302" y="94"/>
                    </a:lnTo>
                    <a:lnTo>
                      <a:pt x="290" y="134"/>
                    </a:lnTo>
                    <a:lnTo>
                      <a:pt x="232" y="244"/>
                    </a:lnTo>
                    <a:lnTo>
                      <a:pt x="180" y="262"/>
                    </a:lnTo>
                    <a:lnTo>
                      <a:pt x="157" y="326"/>
                    </a:lnTo>
                    <a:lnTo>
                      <a:pt x="174" y="478"/>
                    </a:lnTo>
                    <a:lnTo>
                      <a:pt x="140" y="500"/>
                    </a:lnTo>
                    <a:lnTo>
                      <a:pt x="157" y="57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38" name="Freeform 11"/>
              <p:cNvSpPr>
                <a:spLocks noChangeAspect="1"/>
              </p:cNvSpPr>
              <p:nvPr>
                <p:custDataLst>
                  <p:tags r:id="rId28"/>
                </p:custDataLst>
              </p:nvPr>
            </p:nvSpPr>
            <p:spPr bwMode="auto">
              <a:xfrm>
                <a:off x="7358379" y="4246760"/>
                <a:ext cx="163526" cy="191315"/>
              </a:xfrm>
              <a:custGeom>
                <a:avLst/>
                <a:gdLst>
                  <a:gd name="T0" fmla="*/ 49221 w 361"/>
                  <a:gd name="T1" fmla="*/ 0 h 412"/>
                  <a:gd name="T2" fmla="*/ 23610 w 361"/>
                  <a:gd name="T3" fmla="*/ 19420 h 412"/>
                  <a:gd name="T4" fmla="*/ 0 w 361"/>
                  <a:gd name="T5" fmla="*/ 85016 h 412"/>
                  <a:gd name="T6" fmla="*/ 0 w 361"/>
                  <a:gd name="T7" fmla="*/ 115225 h 412"/>
                  <a:gd name="T8" fmla="*/ 9604 w 361"/>
                  <a:gd name="T9" fmla="*/ 117383 h 412"/>
                  <a:gd name="T10" fmla="*/ 26011 w 361"/>
                  <a:gd name="T11" fmla="*/ 94942 h 412"/>
                  <a:gd name="T12" fmla="*/ 28012 w 361"/>
                  <a:gd name="T13" fmla="*/ 102278 h 412"/>
                  <a:gd name="T14" fmla="*/ 16807 w 361"/>
                  <a:gd name="T15" fmla="*/ 145002 h 412"/>
                  <a:gd name="T16" fmla="*/ 40017 w 361"/>
                  <a:gd name="T17" fmla="*/ 177800 h 412"/>
                  <a:gd name="T18" fmla="*/ 86438 w 361"/>
                  <a:gd name="T19" fmla="*/ 139823 h 412"/>
                  <a:gd name="T20" fmla="*/ 90840 w 361"/>
                  <a:gd name="T21" fmla="*/ 117383 h 412"/>
                  <a:gd name="T22" fmla="*/ 123654 w 361"/>
                  <a:gd name="T23" fmla="*/ 107457 h 412"/>
                  <a:gd name="T24" fmla="*/ 144463 w 361"/>
                  <a:gd name="T25" fmla="*/ 47471 h 412"/>
                  <a:gd name="T26" fmla="*/ 86438 w 361"/>
                  <a:gd name="T27" fmla="*/ 42292 h 412"/>
                  <a:gd name="T28" fmla="*/ 88839 w 361"/>
                  <a:gd name="T29" fmla="*/ 24599 h 412"/>
                  <a:gd name="T30" fmla="*/ 49221 w 361"/>
                  <a:gd name="T31" fmla="*/ 0 h 4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1"/>
                  <a:gd name="T49" fmla="*/ 0 h 412"/>
                  <a:gd name="T50" fmla="*/ 361 w 361"/>
                  <a:gd name="T51" fmla="*/ 412 h 4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1" h="412">
                    <a:moveTo>
                      <a:pt x="123" y="0"/>
                    </a:moveTo>
                    <a:lnTo>
                      <a:pt x="59" y="45"/>
                    </a:lnTo>
                    <a:lnTo>
                      <a:pt x="0" y="197"/>
                    </a:lnTo>
                    <a:lnTo>
                      <a:pt x="0" y="267"/>
                    </a:lnTo>
                    <a:lnTo>
                      <a:pt x="24" y="272"/>
                    </a:lnTo>
                    <a:lnTo>
                      <a:pt x="65" y="220"/>
                    </a:lnTo>
                    <a:lnTo>
                      <a:pt x="70" y="237"/>
                    </a:lnTo>
                    <a:lnTo>
                      <a:pt x="42" y="336"/>
                    </a:lnTo>
                    <a:lnTo>
                      <a:pt x="100" y="412"/>
                    </a:lnTo>
                    <a:lnTo>
                      <a:pt x="216" y="324"/>
                    </a:lnTo>
                    <a:lnTo>
                      <a:pt x="227" y="272"/>
                    </a:lnTo>
                    <a:lnTo>
                      <a:pt x="309" y="249"/>
                    </a:lnTo>
                    <a:lnTo>
                      <a:pt x="361" y="110"/>
                    </a:lnTo>
                    <a:lnTo>
                      <a:pt x="216" y="98"/>
                    </a:lnTo>
                    <a:lnTo>
                      <a:pt x="222" y="57"/>
                    </a:lnTo>
                    <a:lnTo>
                      <a:pt x="12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39" name="Freeform 12"/>
              <p:cNvSpPr>
                <a:spLocks noChangeAspect="1"/>
              </p:cNvSpPr>
              <p:nvPr>
                <p:custDataLst>
                  <p:tags r:id="rId29"/>
                </p:custDataLst>
              </p:nvPr>
            </p:nvSpPr>
            <p:spPr bwMode="auto">
              <a:xfrm>
                <a:off x="7620737" y="3944413"/>
                <a:ext cx="443854" cy="380924"/>
              </a:xfrm>
              <a:custGeom>
                <a:avLst/>
                <a:gdLst>
                  <a:gd name="T0" fmla="*/ 30101 w 977"/>
                  <a:gd name="T1" fmla="*/ 22783 h 808"/>
                  <a:gd name="T2" fmla="*/ 37325 w 977"/>
                  <a:gd name="T3" fmla="*/ 58710 h 808"/>
                  <a:gd name="T4" fmla="*/ 55787 w 977"/>
                  <a:gd name="T5" fmla="*/ 78864 h 808"/>
                  <a:gd name="T6" fmla="*/ 58195 w 977"/>
                  <a:gd name="T7" fmla="*/ 63968 h 808"/>
                  <a:gd name="T8" fmla="*/ 50971 w 977"/>
                  <a:gd name="T9" fmla="*/ 38118 h 808"/>
                  <a:gd name="T10" fmla="*/ 69834 w 977"/>
                  <a:gd name="T11" fmla="*/ 28041 h 808"/>
                  <a:gd name="T12" fmla="*/ 79065 w 977"/>
                  <a:gd name="T13" fmla="*/ 0 h 808"/>
                  <a:gd name="T14" fmla="*/ 128029 w 977"/>
                  <a:gd name="T15" fmla="*/ 22783 h 808"/>
                  <a:gd name="T16" fmla="*/ 142076 w 977"/>
                  <a:gd name="T17" fmla="*/ 48633 h 808"/>
                  <a:gd name="T18" fmla="*/ 301008 w 977"/>
                  <a:gd name="T19" fmla="*/ 63968 h 808"/>
                  <a:gd name="T20" fmla="*/ 301008 w 977"/>
                  <a:gd name="T21" fmla="*/ 76235 h 808"/>
                  <a:gd name="T22" fmla="*/ 343149 w 977"/>
                  <a:gd name="T23" fmla="*/ 104276 h 808"/>
                  <a:gd name="T24" fmla="*/ 340741 w 977"/>
                  <a:gd name="T25" fmla="*/ 127059 h 808"/>
                  <a:gd name="T26" fmla="*/ 392113 w 977"/>
                  <a:gd name="T27" fmla="*/ 162986 h 808"/>
                  <a:gd name="T28" fmla="*/ 349972 w 977"/>
                  <a:gd name="T29" fmla="*/ 173063 h 808"/>
                  <a:gd name="T30" fmla="*/ 361611 w 977"/>
                  <a:gd name="T31" fmla="*/ 193656 h 808"/>
                  <a:gd name="T32" fmla="*/ 349972 w 977"/>
                  <a:gd name="T33" fmla="*/ 205923 h 808"/>
                  <a:gd name="T34" fmla="*/ 340741 w 977"/>
                  <a:gd name="T35" fmla="*/ 205923 h 808"/>
                  <a:gd name="T36" fmla="*/ 343149 w 977"/>
                  <a:gd name="T37" fmla="*/ 247108 h 808"/>
                  <a:gd name="T38" fmla="*/ 329102 w 977"/>
                  <a:gd name="T39" fmla="*/ 279968 h 808"/>
                  <a:gd name="T40" fmla="*/ 291777 w 977"/>
                  <a:gd name="T41" fmla="*/ 274711 h 808"/>
                  <a:gd name="T42" fmla="*/ 280138 w 977"/>
                  <a:gd name="T43" fmla="*/ 282597 h 808"/>
                  <a:gd name="T44" fmla="*/ 228766 w 977"/>
                  <a:gd name="T45" fmla="*/ 249299 h 808"/>
                  <a:gd name="T46" fmla="*/ 219134 w 977"/>
                  <a:gd name="T47" fmla="*/ 259376 h 808"/>
                  <a:gd name="T48" fmla="*/ 254051 w 977"/>
                  <a:gd name="T49" fmla="*/ 312828 h 808"/>
                  <a:gd name="T50" fmla="*/ 205087 w 977"/>
                  <a:gd name="T51" fmla="*/ 354013 h 808"/>
                  <a:gd name="T52" fmla="*/ 160939 w 977"/>
                  <a:gd name="T53" fmla="*/ 343498 h 808"/>
                  <a:gd name="T54" fmla="*/ 156123 w 977"/>
                  <a:gd name="T55" fmla="*/ 325972 h 808"/>
                  <a:gd name="T56" fmla="*/ 158932 w 977"/>
                  <a:gd name="T57" fmla="*/ 308009 h 808"/>
                  <a:gd name="T58" fmla="*/ 142076 w 977"/>
                  <a:gd name="T59" fmla="*/ 272520 h 808"/>
                  <a:gd name="T60" fmla="*/ 149300 w 977"/>
                  <a:gd name="T61" fmla="*/ 241850 h 808"/>
                  <a:gd name="T62" fmla="*/ 142076 w 977"/>
                  <a:gd name="T63" fmla="*/ 229145 h 808"/>
                  <a:gd name="T64" fmla="*/ 154116 w 977"/>
                  <a:gd name="T65" fmla="*/ 186207 h 808"/>
                  <a:gd name="T66" fmla="*/ 100336 w 977"/>
                  <a:gd name="T67" fmla="*/ 180950 h 808"/>
                  <a:gd name="T68" fmla="*/ 28094 w 977"/>
                  <a:gd name="T69" fmla="*/ 134946 h 808"/>
                  <a:gd name="T70" fmla="*/ 16054 w 977"/>
                  <a:gd name="T71" fmla="*/ 96828 h 808"/>
                  <a:gd name="T72" fmla="*/ 0 w 977"/>
                  <a:gd name="T73" fmla="*/ 99018 h 808"/>
                  <a:gd name="T74" fmla="*/ 20870 w 977"/>
                  <a:gd name="T75" fmla="*/ 60901 h 808"/>
                  <a:gd name="T76" fmla="*/ 14047 w 977"/>
                  <a:gd name="T77" fmla="*/ 30231 h 808"/>
                  <a:gd name="T78" fmla="*/ 30101 w 977"/>
                  <a:gd name="T79" fmla="*/ 22783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7"/>
                  <a:gd name="T121" fmla="*/ 0 h 808"/>
                  <a:gd name="T122" fmla="*/ 977 w 977"/>
                  <a:gd name="T123" fmla="*/ 808 h 8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7" h="808">
                    <a:moveTo>
                      <a:pt x="75" y="52"/>
                    </a:moveTo>
                    <a:lnTo>
                      <a:pt x="93" y="134"/>
                    </a:lnTo>
                    <a:lnTo>
                      <a:pt x="139" y="180"/>
                    </a:lnTo>
                    <a:lnTo>
                      <a:pt x="145" y="146"/>
                    </a:lnTo>
                    <a:lnTo>
                      <a:pt x="127" y="87"/>
                    </a:lnTo>
                    <a:lnTo>
                      <a:pt x="174" y="64"/>
                    </a:lnTo>
                    <a:lnTo>
                      <a:pt x="197" y="0"/>
                    </a:lnTo>
                    <a:lnTo>
                      <a:pt x="319" y="52"/>
                    </a:lnTo>
                    <a:lnTo>
                      <a:pt x="354" y="111"/>
                    </a:lnTo>
                    <a:lnTo>
                      <a:pt x="750" y="146"/>
                    </a:lnTo>
                    <a:lnTo>
                      <a:pt x="750" y="174"/>
                    </a:lnTo>
                    <a:lnTo>
                      <a:pt x="855" y="238"/>
                    </a:lnTo>
                    <a:lnTo>
                      <a:pt x="849" y="290"/>
                    </a:lnTo>
                    <a:lnTo>
                      <a:pt x="977" y="372"/>
                    </a:lnTo>
                    <a:lnTo>
                      <a:pt x="872" y="395"/>
                    </a:lnTo>
                    <a:lnTo>
                      <a:pt x="901" y="442"/>
                    </a:lnTo>
                    <a:lnTo>
                      <a:pt x="872" y="470"/>
                    </a:lnTo>
                    <a:lnTo>
                      <a:pt x="849" y="470"/>
                    </a:lnTo>
                    <a:lnTo>
                      <a:pt x="855" y="564"/>
                    </a:lnTo>
                    <a:lnTo>
                      <a:pt x="820" y="639"/>
                    </a:lnTo>
                    <a:lnTo>
                      <a:pt x="727" y="627"/>
                    </a:lnTo>
                    <a:lnTo>
                      <a:pt x="698" y="645"/>
                    </a:lnTo>
                    <a:lnTo>
                      <a:pt x="570" y="569"/>
                    </a:lnTo>
                    <a:lnTo>
                      <a:pt x="546" y="592"/>
                    </a:lnTo>
                    <a:lnTo>
                      <a:pt x="633" y="714"/>
                    </a:lnTo>
                    <a:lnTo>
                      <a:pt x="511" y="808"/>
                    </a:lnTo>
                    <a:lnTo>
                      <a:pt x="401" y="784"/>
                    </a:lnTo>
                    <a:lnTo>
                      <a:pt x="389" y="744"/>
                    </a:lnTo>
                    <a:lnTo>
                      <a:pt x="396" y="703"/>
                    </a:lnTo>
                    <a:lnTo>
                      <a:pt x="354" y="622"/>
                    </a:lnTo>
                    <a:lnTo>
                      <a:pt x="372" y="552"/>
                    </a:lnTo>
                    <a:lnTo>
                      <a:pt x="354" y="523"/>
                    </a:lnTo>
                    <a:lnTo>
                      <a:pt x="384" y="425"/>
                    </a:lnTo>
                    <a:lnTo>
                      <a:pt x="250" y="413"/>
                    </a:lnTo>
                    <a:lnTo>
                      <a:pt x="70" y="308"/>
                    </a:lnTo>
                    <a:lnTo>
                      <a:pt x="40" y="221"/>
                    </a:lnTo>
                    <a:lnTo>
                      <a:pt x="0" y="226"/>
                    </a:lnTo>
                    <a:lnTo>
                      <a:pt x="52" y="139"/>
                    </a:lnTo>
                    <a:lnTo>
                      <a:pt x="35" y="69"/>
                    </a:lnTo>
                    <a:lnTo>
                      <a:pt x="75" y="5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0" name="Freeform 13"/>
              <p:cNvSpPr>
                <a:spLocks noChangeAspect="1"/>
              </p:cNvSpPr>
              <p:nvPr>
                <p:custDataLst>
                  <p:tags r:id="rId30"/>
                </p:custDataLst>
              </p:nvPr>
            </p:nvSpPr>
            <p:spPr bwMode="auto">
              <a:xfrm>
                <a:off x="7335018" y="4294589"/>
                <a:ext cx="379162" cy="609818"/>
              </a:xfrm>
              <a:custGeom>
                <a:avLst/>
                <a:gdLst>
                  <a:gd name="T0" fmla="*/ 35323 w 825"/>
                  <a:gd name="T1" fmla="*/ 99831 h 1283"/>
                  <a:gd name="T2" fmla="*/ 0 w 825"/>
                  <a:gd name="T3" fmla="*/ 128543 h 1283"/>
                  <a:gd name="T4" fmla="*/ 2030 w 825"/>
                  <a:gd name="T5" fmla="*/ 179342 h 1283"/>
                  <a:gd name="T6" fmla="*/ 37353 w 825"/>
                  <a:gd name="T7" fmla="*/ 207612 h 1283"/>
                  <a:gd name="T8" fmla="*/ 42226 w 825"/>
                  <a:gd name="T9" fmla="*/ 243392 h 1283"/>
                  <a:gd name="T10" fmla="*/ 63744 w 825"/>
                  <a:gd name="T11" fmla="*/ 253994 h 1283"/>
                  <a:gd name="T12" fmla="*/ 68210 w 825"/>
                  <a:gd name="T13" fmla="*/ 320253 h 1283"/>
                  <a:gd name="T14" fmla="*/ 115308 w 825"/>
                  <a:gd name="T15" fmla="*/ 377236 h 1283"/>
                  <a:gd name="T16" fmla="*/ 115308 w 825"/>
                  <a:gd name="T17" fmla="*/ 420525 h 1283"/>
                  <a:gd name="T18" fmla="*/ 169308 w 825"/>
                  <a:gd name="T19" fmla="*/ 492527 h 1283"/>
                  <a:gd name="T20" fmla="*/ 245233 w 825"/>
                  <a:gd name="T21" fmla="*/ 520797 h 1283"/>
                  <a:gd name="T22" fmla="*/ 263909 w 825"/>
                  <a:gd name="T23" fmla="*/ 566737 h 1283"/>
                  <a:gd name="T24" fmla="*/ 311007 w 825"/>
                  <a:gd name="T25" fmla="*/ 515938 h 1283"/>
                  <a:gd name="T26" fmla="*/ 313443 w 825"/>
                  <a:gd name="T27" fmla="*/ 479717 h 1283"/>
                  <a:gd name="T28" fmla="*/ 334962 w 825"/>
                  <a:gd name="T29" fmla="*/ 431126 h 1283"/>
                  <a:gd name="T30" fmla="*/ 306541 w 825"/>
                  <a:gd name="T31" fmla="*/ 361775 h 1283"/>
                  <a:gd name="T32" fmla="*/ 282586 w 825"/>
                  <a:gd name="T33" fmla="*/ 343664 h 1283"/>
                  <a:gd name="T34" fmla="*/ 287458 w 825"/>
                  <a:gd name="T35" fmla="*/ 315394 h 1283"/>
                  <a:gd name="T36" fmla="*/ 273248 w 825"/>
                  <a:gd name="T37" fmla="*/ 300375 h 1283"/>
                  <a:gd name="T38" fmla="*/ 242797 w 825"/>
                  <a:gd name="T39" fmla="*/ 315394 h 1283"/>
                  <a:gd name="T40" fmla="*/ 223714 w 825"/>
                  <a:gd name="T41" fmla="*/ 287123 h 1283"/>
                  <a:gd name="T42" fmla="*/ 200165 w 825"/>
                  <a:gd name="T43" fmla="*/ 307884 h 1283"/>
                  <a:gd name="T44" fmla="*/ 190421 w 825"/>
                  <a:gd name="T45" fmla="*/ 258853 h 1283"/>
                  <a:gd name="T46" fmla="*/ 214376 w 825"/>
                  <a:gd name="T47" fmla="*/ 215563 h 1283"/>
                  <a:gd name="T48" fmla="*/ 216812 w 825"/>
                  <a:gd name="T49" fmla="*/ 192593 h 1283"/>
                  <a:gd name="T50" fmla="*/ 301669 w 825"/>
                  <a:gd name="T51" fmla="*/ 140911 h 1283"/>
                  <a:gd name="T52" fmla="*/ 292330 w 825"/>
                  <a:gd name="T53" fmla="*/ 138703 h 1283"/>
                  <a:gd name="T54" fmla="*/ 296797 w 825"/>
                  <a:gd name="T55" fmla="*/ 87020 h 1283"/>
                  <a:gd name="T56" fmla="*/ 263909 w 825"/>
                  <a:gd name="T57" fmla="*/ 69351 h 1283"/>
                  <a:gd name="T58" fmla="*/ 209504 w 825"/>
                  <a:gd name="T59" fmla="*/ 61400 h 1283"/>
                  <a:gd name="T60" fmla="*/ 181488 w 825"/>
                  <a:gd name="T61" fmla="*/ 2209 h 1283"/>
                  <a:gd name="T62" fmla="*/ 164842 w 825"/>
                  <a:gd name="T63" fmla="*/ 0 h 1283"/>
                  <a:gd name="T64" fmla="*/ 143729 w 825"/>
                  <a:gd name="T65" fmla="*/ 61400 h 1283"/>
                  <a:gd name="T66" fmla="*/ 110436 w 825"/>
                  <a:gd name="T67" fmla="*/ 71560 h 1283"/>
                  <a:gd name="T68" fmla="*/ 105970 w 825"/>
                  <a:gd name="T69" fmla="*/ 99831 h 1283"/>
                  <a:gd name="T70" fmla="*/ 56436 w 825"/>
                  <a:gd name="T71" fmla="*/ 136052 h 1283"/>
                  <a:gd name="T72" fmla="*/ 35323 w 825"/>
                  <a:gd name="T73" fmla="*/ 99831 h 12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25"/>
                  <a:gd name="T112" fmla="*/ 0 h 1283"/>
                  <a:gd name="T113" fmla="*/ 825 w 825"/>
                  <a:gd name="T114" fmla="*/ 1283 h 12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25" h="1283">
                    <a:moveTo>
                      <a:pt x="87" y="226"/>
                    </a:moveTo>
                    <a:lnTo>
                      <a:pt x="0" y="291"/>
                    </a:lnTo>
                    <a:lnTo>
                      <a:pt x="5" y="406"/>
                    </a:lnTo>
                    <a:lnTo>
                      <a:pt x="92" y="470"/>
                    </a:lnTo>
                    <a:lnTo>
                      <a:pt x="104" y="551"/>
                    </a:lnTo>
                    <a:lnTo>
                      <a:pt x="157" y="575"/>
                    </a:lnTo>
                    <a:lnTo>
                      <a:pt x="168" y="725"/>
                    </a:lnTo>
                    <a:lnTo>
                      <a:pt x="284" y="854"/>
                    </a:lnTo>
                    <a:lnTo>
                      <a:pt x="284" y="952"/>
                    </a:lnTo>
                    <a:lnTo>
                      <a:pt x="417" y="1115"/>
                    </a:lnTo>
                    <a:lnTo>
                      <a:pt x="604" y="1179"/>
                    </a:lnTo>
                    <a:lnTo>
                      <a:pt x="650" y="1283"/>
                    </a:lnTo>
                    <a:lnTo>
                      <a:pt x="766" y="1168"/>
                    </a:lnTo>
                    <a:lnTo>
                      <a:pt x="772" y="1086"/>
                    </a:lnTo>
                    <a:lnTo>
                      <a:pt x="825" y="976"/>
                    </a:lnTo>
                    <a:lnTo>
                      <a:pt x="755" y="819"/>
                    </a:lnTo>
                    <a:lnTo>
                      <a:pt x="696" y="778"/>
                    </a:lnTo>
                    <a:lnTo>
                      <a:pt x="708" y="714"/>
                    </a:lnTo>
                    <a:lnTo>
                      <a:pt x="673" y="680"/>
                    </a:lnTo>
                    <a:lnTo>
                      <a:pt x="598" y="714"/>
                    </a:lnTo>
                    <a:lnTo>
                      <a:pt x="551" y="650"/>
                    </a:lnTo>
                    <a:lnTo>
                      <a:pt x="493" y="697"/>
                    </a:lnTo>
                    <a:lnTo>
                      <a:pt x="469" y="586"/>
                    </a:lnTo>
                    <a:lnTo>
                      <a:pt x="528" y="488"/>
                    </a:lnTo>
                    <a:lnTo>
                      <a:pt x="534" y="436"/>
                    </a:lnTo>
                    <a:lnTo>
                      <a:pt x="743" y="319"/>
                    </a:lnTo>
                    <a:lnTo>
                      <a:pt x="720" y="314"/>
                    </a:lnTo>
                    <a:lnTo>
                      <a:pt x="731" y="197"/>
                    </a:lnTo>
                    <a:lnTo>
                      <a:pt x="650" y="157"/>
                    </a:lnTo>
                    <a:lnTo>
                      <a:pt x="516" y="139"/>
                    </a:lnTo>
                    <a:lnTo>
                      <a:pt x="447" y="5"/>
                    </a:lnTo>
                    <a:lnTo>
                      <a:pt x="406" y="0"/>
                    </a:lnTo>
                    <a:lnTo>
                      <a:pt x="354" y="139"/>
                    </a:lnTo>
                    <a:lnTo>
                      <a:pt x="272" y="162"/>
                    </a:lnTo>
                    <a:lnTo>
                      <a:pt x="261" y="226"/>
                    </a:lnTo>
                    <a:lnTo>
                      <a:pt x="139" y="308"/>
                    </a:lnTo>
                    <a:lnTo>
                      <a:pt x="87" y="22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1" name="Freeform 14"/>
              <p:cNvSpPr>
                <a:spLocks noChangeAspect="1"/>
              </p:cNvSpPr>
              <p:nvPr>
                <p:custDataLst>
                  <p:tags r:id="rId31"/>
                </p:custDataLst>
              </p:nvPr>
            </p:nvSpPr>
            <p:spPr bwMode="auto">
              <a:xfrm>
                <a:off x="7520106" y="4871953"/>
                <a:ext cx="213841" cy="1130812"/>
              </a:xfrm>
              <a:custGeom>
                <a:avLst/>
                <a:gdLst>
                  <a:gd name="T0" fmla="*/ 114310 w 471"/>
                  <a:gd name="T1" fmla="*/ 58263 h 2399"/>
                  <a:gd name="T2" fmla="*/ 107492 w 471"/>
                  <a:gd name="T3" fmla="*/ 256708 h 2399"/>
                  <a:gd name="T4" fmla="*/ 65378 w 471"/>
                  <a:gd name="T5" fmla="*/ 363596 h 2399"/>
                  <a:gd name="T6" fmla="*/ 51339 w 471"/>
                  <a:gd name="T7" fmla="*/ 529186 h 2399"/>
                  <a:gd name="T8" fmla="*/ 37301 w 471"/>
                  <a:gd name="T9" fmla="*/ 620742 h 2399"/>
                  <a:gd name="T10" fmla="*/ 51339 w 471"/>
                  <a:gd name="T11" fmla="*/ 714927 h 2399"/>
                  <a:gd name="T12" fmla="*/ 37301 w 471"/>
                  <a:gd name="T13" fmla="*/ 753039 h 2399"/>
                  <a:gd name="T14" fmla="*/ 41713 w 471"/>
                  <a:gd name="T15" fmla="*/ 816559 h 2399"/>
                  <a:gd name="T16" fmla="*/ 0 w 471"/>
                  <a:gd name="T17" fmla="*/ 844595 h 2399"/>
                  <a:gd name="T18" fmla="*/ 16445 w 471"/>
                  <a:gd name="T19" fmla="*/ 875260 h 2399"/>
                  <a:gd name="T20" fmla="*/ 23664 w 471"/>
                  <a:gd name="T21" fmla="*/ 905925 h 2399"/>
                  <a:gd name="T22" fmla="*/ 27675 w 471"/>
                  <a:gd name="T23" fmla="*/ 990034 h 2399"/>
                  <a:gd name="T24" fmla="*/ 41713 w 471"/>
                  <a:gd name="T25" fmla="*/ 1032964 h 2399"/>
                  <a:gd name="T26" fmla="*/ 60564 w 471"/>
                  <a:gd name="T27" fmla="*/ 1030336 h 2399"/>
                  <a:gd name="T28" fmla="*/ 69790 w 471"/>
                  <a:gd name="T29" fmla="*/ 1025079 h 2399"/>
                  <a:gd name="T30" fmla="*/ 77009 w 471"/>
                  <a:gd name="T31" fmla="*/ 1050925 h 2399"/>
                  <a:gd name="T32" fmla="*/ 111904 w 471"/>
                  <a:gd name="T33" fmla="*/ 1020260 h 2399"/>
                  <a:gd name="T34" fmla="*/ 88641 w 471"/>
                  <a:gd name="T35" fmla="*/ 1022889 h 2399"/>
                  <a:gd name="T36" fmla="*/ 62971 w 471"/>
                  <a:gd name="T37" fmla="*/ 994852 h 2399"/>
                  <a:gd name="T38" fmla="*/ 37301 w 471"/>
                  <a:gd name="T39" fmla="*/ 948855 h 2399"/>
                  <a:gd name="T40" fmla="*/ 62971 w 471"/>
                  <a:gd name="T41" fmla="*/ 895849 h 2399"/>
                  <a:gd name="T42" fmla="*/ 48933 w 471"/>
                  <a:gd name="T43" fmla="*/ 875260 h 2399"/>
                  <a:gd name="T44" fmla="*/ 65378 w 471"/>
                  <a:gd name="T45" fmla="*/ 837148 h 2399"/>
                  <a:gd name="T46" fmla="*/ 81822 w 471"/>
                  <a:gd name="T47" fmla="*/ 804293 h 2399"/>
                  <a:gd name="T48" fmla="*/ 88641 w 471"/>
                  <a:gd name="T49" fmla="*/ 572117 h 2399"/>
                  <a:gd name="T50" fmla="*/ 125942 w 471"/>
                  <a:gd name="T51" fmla="*/ 544518 h 2399"/>
                  <a:gd name="T52" fmla="*/ 116717 w 471"/>
                  <a:gd name="T53" fmla="*/ 478370 h 2399"/>
                  <a:gd name="T54" fmla="*/ 153617 w 471"/>
                  <a:gd name="T55" fmla="*/ 272040 h 2399"/>
                  <a:gd name="T56" fmla="*/ 167655 w 471"/>
                  <a:gd name="T57" fmla="*/ 206330 h 2399"/>
                  <a:gd name="T58" fmla="*/ 188913 w 471"/>
                  <a:gd name="T59" fmla="*/ 203263 h 2399"/>
                  <a:gd name="T60" fmla="*/ 170463 w 471"/>
                  <a:gd name="T61" fmla="*/ 155076 h 2399"/>
                  <a:gd name="T62" fmla="*/ 125942 w 471"/>
                  <a:gd name="T63" fmla="*/ 0 h 23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71"/>
                  <a:gd name="T97" fmla="*/ 0 h 2399"/>
                  <a:gd name="T98" fmla="*/ 471 w 471"/>
                  <a:gd name="T99" fmla="*/ 2399 h 23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71" h="2399">
                    <a:moveTo>
                      <a:pt x="250" y="63"/>
                    </a:moveTo>
                    <a:lnTo>
                      <a:pt x="285" y="133"/>
                    </a:lnTo>
                    <a:lnTo>
                      <a:pt x="233" y="558"/>
                    </a:lnTo>
                    <a:lnTo>
                      <a:pt x="268" y="586"/>
                    </a:lnTo>
                    <a:lnTo>
                      <a:pt x="204" y="650"/>
                    </a:lnTo>
                    <a:lnTo>
                      <a:pt x="163" y="830"/>
                    </a:lnTo>
                    <a:lnTo>
                      <a:pt x="204" y="929"/>
                    </a:lnTo>
                    <a:lnTo>
                      <a:pt x="128" y="1208"/>
                    </a:lnTo>
                    <a:lnTo>
                      <a:pt x="69" y="1324"/>
                    </a:lnTo>
                    <a:lnTo>
                      <a:pt x="93" y="1417"/>
                    </a:lnTo>
                    <a:lnTo>
                      <a:pt x="87" y="1550"/>
                    </a:lnTo>
                    <a:lnTo>
                      <a:pt x="128" y="1632"/>
                    </a:lnTo>
                    <a:lnTo>
                      <a:pt x="139" y="1679"/>
                    </a:lnTo>
                    <a:lnTo>
                      <a:pt x="93" y="1719"/>
                    </a:lnTo>
                    <a:lnTo>
                      <a:pt x="128" y="1812"/>
                    </a:lnTo>
                    <a:lnTo>
                      <a:pt x="104" y="1864"/>
                    </a:lnTo>
                    <a:lnTo>
                      <a:pt x="6" y="1899"/>
                    </a:lnTo>
                    <a:lnTo>
                      <a:pt x="0" y="1928"/>
                    </a:lnTo>
                    <a:lnTo>
                      <a:pt x="52" y="1946"/>
                    </a:lnTo>
                    <a:lnTo>
                      <a:pt x="41" y="1998"/>
                    </a:lnTo>
                    <a:lnTo>
                      <a:pt x="81" y="2021"/>
                    </a:lnTo>
                    <a:lnTo>
                      <a:pt x="59" y="2068"/>
                    </a:lnTo>
                    <a:lnTo>
                      <a:pt x="41" y="2172"/>
                    </a:lnTo>
                    <a:lnTo>
                      <a:pt x="69" y="2260"/>
                    </a:lnTo>
                    <a:lnTo>
                      <a:pt x="93" y="2282"/>
                    </a:lnTo>
                    <a:lnTo>
                      <a:pt x="104" y="2358"/>
                    </a:lnTo>
                    <a:lnTo>
                      <a:pt x="134" y="2364"/>
                    </a:lnTo>
                    <a:lnTo>
                      <a:pt x="151" y="2352"/>
                    </a:lnTo>
                    <a:lnTo>
                      <a:pt x="163" y="2329"/>
                    </a:lnTo>
                    <a:lnTo>
                      <a:pt x="174" y="2340"/>
                    </a:lnTo>
                    <a:lnTo>
                      <a:pt x="157" y="2382"/>
                    </a:lnTo>
                    <a:lnTo>
                      <a:pt x="192" y="2399"/>
                    </a:lnTo>
                    <a:lnTo>
                      <a:pt x="256" y="2364"/>
                    </a:lnTo>
                    <a:lnTo>
                      <a:pt x="279" y="2329"/>
                    </a:lnTo>
                    <a:lnTo>
                      <a:pt x="238" y="2317"/>
                    </a:lnTo>
                    <a:lnTo>
                      <a:pt x="221" y="2335"/>
                    </a:lnTo>
                    <a:lnTo>
                      <a:pt x="169" y="2312"/>
                    </a:lnTo>
                    <a:lnTo>
                      <a:pt x="157" y="2271"/>
                    </a:lnTo>
                    <a:lnTo>
                      <a:pt x="93" y="2248"/>
                    </a:lnTo>
                    <a:lnTo>
                      <a:pt x="93" y="2166"/>
                    </a:lnTo>
                    <a:lnTo>
                      <a:pt x="146" y="2114"/>
                    </a:lnTo>
                    <a:lnTo>
                      <a:pt x="157" y="2045"/>
                    </a:lnTo>
                    <a:lnTo>
                      <a:pt x="122" y="2010"/>
                    </a:lnTo>
                    <a:lnTo>
                      <a:pt x="122" y="1998"/>
                    </a:lnTo>
                    <a:lnTo>
                      <a:pt x="157" y="1963"/>
                    </a:lnTo>
                    <a:lnTo>
                      <a:pt x="163" y="1911"/>
                    </a:lnTo>
                    <a:lnTo>
                      <a:pt x="181" y="1888"/>
                    </a:lnTo>
                    <a:lnTo>
                      <a:pt x="204" y="1836"/>
                    </a:lnTo>
                    <a:lnTo>
                      <a:pt x="198" y="1801"/>
                    </a:lnTo>
                    <a:lnTo>
                      <a:pt x="221" y="1306"/>
                    </a:lnTo>
                    <a:lnTo>
                      <a:pt x="308" y="1278"/>
                    </a:lnTo>
                    <a:lnTo>
                      <a:pt x="314" y="1243"/>
                    </a:lnTo>
                    <a:lnTo>
                      <a:pt x="261" y="1214"/>
                    </a:lnTo>
                    <a:lnTo>
                      <a:pt x="291" y="1092"/>
                    </a:lnTo>
                    <a:lnTo>
                      <a:pt x="261" y="900"/>
                    </a:lnTo>
                    <a:lnTo>
                      <a:pt x="383" y="621"/>
                    </a:lnTo>
                    <a:lnTo>
                      <a:pt x="383" y="511"/>
                    </a:lnTo>
                    <a:lnTo>
                      <a:pt x="418" y="471"/>
                    </a:lnTo>
                    <a:lnTo>
                      <a:pt x="460" y="488"/>
                    </a:lnTo>
                    <a:lnTo>
                      <a:pt x="471" y="464"/>
                    </a:lnTo>
                    <a:lnTo>
                      <a:pt x="471" y="394"/>
                    </a:lnTo>
                    <a:lnTo>
                      <a:pt x="425" y="354"/>
                    </a:lnTo>
                    <a:lnTo>
                      <a:pt x="372" y="11"/>
                    </a:lnTo>
                    <a:lnTo>
                      <a:pt x="314" y="0"/>
                    </a:lnTo>
                    <a:lnTo>
                      <a:pt x="250" y="6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2" name="Freeform 15"/>
              <p:cNvSpPr>
                <a:spLocks noChangeAspect="1"/>
              </p:cNvSpPr>
              <p:nvPr>
                <p:custDataLst>
                  <p:tags r:id="rId32"/>
                </p:custDataLst>
              </p:nvPr>
            </p:nvSpPr>
            <p:spPr bwMode="auto">
              <a:xfrm>
                <a:off x="7520106" y="5726040"/>
                <a:ext cx="14376" cy="17081"/>
              </a:xfrm>
              <a:custGeom>
                <a:avLst/>
                <a:gdLst>
                  <a:gd name="T0" fmla="*/ 2628 w 29"/>
                  <a:gd name="T1" fmla="*/ 0 h 29"/>
                  <a:gd name="T2" fmla="*/ 0 w 29"/>
                  <a:gd name="T3" fmla="*/ 6022 h 29"/>
                  <a:gd name="T4" fmla="*/ 2628 w 29"/>
                  <a:gd name="T5" fmla="*/ 15875 h 29"/>
                  <a:gd name="T6" fmla="*/ 12700 w 29"/>
                  <a:gd name="T7" fmla="*/ 9853 h 29"/>
                  <a:gd name="T8" fmla="*/ 7445 w 29"/>
                  <a:gd name="T9" fmla="*/ 3284 h 29"/>
                  <a:gd name="T10" fmla="*/ 2628 w 29"/>
                  <a:gd name="T11" fmla="*/ 0 h 29"/>
                  <a:gd name="T12" fmla="*/ 0 60000 65536"/>
                  <a:gd name="T13" fmla="*/ 0 60000 65536"/>
                  <a:gd name="T14" fmla="*/ 0 60000 65536"/>
                  <a:gd name="T15" fmla="*/ 0 60000 65536"/>
                  <a:gd name="T16" fmla="*/ 0 60000 65536"/>
                  <a:gd name="T17" fmla="*/ 0 60000 65536"/>
                  <a:gd name="T18" fmla="*/ 0 w 29"/>
                  <a:gd name="T19" fmla="*/ 0 h 29"/>
                  <a:gd name="T20" fmla="*/ 29 w 29"/>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29" h="29">
                    <a:moveTo>
                      <a:pt x="6" y="0"/>
                    </a:moveTo>
                    <a:lnTo>
                      <a:pt x="0" y="11"/>
                    </a:lnTo>
                    <a:lnTo>
                      <a:pt x="6" y="29"/>
                    </a:lnTo>
                    <a:lnTo>
                      <a:pt x="29" y="18"/>
                    </a:lnTo>
                    <a:lnTo>
                      <a:pt x="17" y="6"/>
                    </a:lnTo>
                    <a:lnTo>
                      <a:pt x="6"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3" name="Freeform 16"/>
              <p:cNvSpPr>
                <a:spLocks noChangeAspect="1"/>
              </p:cNvSpPr>
              <p:nvPr>
                <p:custDataLst>
                  <p:tags r:id="rId33"/>
                </p:custDataLst>
              </p:nvPr>
            </p:nvSpPr>
            <p:spPr bwMode="auto">
              <a:xfrm>
                <a:off x="7534483" y="5626965"/>
                <a:ext cx="17969" cy="52953"/>
              </a:xfrm>
              <a:custGeom>
                <a:avLst/>
                <a:gdLst>
                  <a:gd name="T0" fmla="*/ 9128 w 40"/>
                  <a:gd name="T1" fmla="*/ 0 h 111"/>
                  <a:gd name="T2" fmla="*/ 0 w 40"/>
                  <a:gd name="T3" fmla="*/ 10640 h 111"/>
                  <a:gd name="T4" fmla="*/ 2381 w 40"/>
                  <a:gd name="T5" fmla="*/ 23054 h 111"/>
                  <a:gd name="T6" fmla="*/ 0 w 40"/>
                  <a:gd name="T7" fmla="*/ 41232 h 111"/>
                  <a:gd name="T8" fmla="*/ 9128 w 40"/>
                  <a:gd name="T9" fmla="*/ 49212 h 111"/>
                  <a:gd name="T10" fmla="*/ 15875 w 40"/>
                  <a:gd name="T11" fmla="*/ 43892 h 111"/>
                  <a:gd name="T12" fmla="*/ 11906 w 40"/>
                  <a:gd name="T13" fmla="*/ 30591 h 111"/>
                  <a:gd name="T14" fmla="*/ 15875 w 40"/>
                  <a:gd name="T15" fmla="*/ 12857 h 111"/>
                  <a:gd name="T16" fmla="*/ 9128 w 40"/>
                  <a:gd name="T17" fmla="*/ 0 h 1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11"/>
                  <a:gd name="T29" fmla="*/ 40 w 40"/>
                  <a:gd name="T30" fmla="*/ 111 h 1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11">
                    <a:moveTo>
                      <a:pt x="23" y="0"/>
                    </a:moveTo>
                    <a:lnTo>
                      <a:pt x="0" y="24"/>
                    </a:lnTo>
                    <a:lnTo>
                      <a:pt x="6" y="52"/>
                    </a:lnTo>
                    <a:lnTo>
                      <a:pt x="0" y="93"/>
                    </a:lnTo>
                    <a:lnTo>
                      <a:pt x="23" y="111"/>
                    </a:lnTo>
                    <a:lnTo>
                      <a:pt x="40" y="99"/>
                    </a:lnTo>
                    <a:lnTo>
                      <a:pt x="30" y="69"/>
                    </a:lnTo>
                    <a:lnTo>
                      <a:pt x="40" y="29"/>
                    </a:lnTo>
                    <a:lnTo>
                      <a:pt x="2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4" name="Freeform 17"/>
              <p:cNvSpPr>
                <a:spLocks noChangeAspect="1"/>
              </p:cNvSpPr>
              <p:nvPr>
                <p:custDataLst>
                  <p:tags r:id="rId34"/>
                </p:custDataLst>
              </p:nvPr>
            </p:nvSpPr>
            <p:spPr bwMode="auto">
              <a:xfrm>
                <a:off x="7599174" y="5997639"/>
                <a:ext cx="77272" cy="95658"/>
              </a:xfrm>
              <a:custGeom>
                <a:avLst/>
                <a:gdLst>
                  <a:gd name="T0" fmla="*/ 53009 w 179"/>
                  <a:gd name="T1" fmla="*/ 0 h 198"/>
                  <a:gd name="T2" fmla="*/ 33178 w 179"/>
                  <a:gd name="T3" fmla="*/ 13021 h 198"/>
                  <a:gd name="T4" fmla="*/ 35085 w 179"/>
                  <a:gd name="T5" fmla="*/ 36368 h 198"/>
                  <a:gd name="T6" fmla="*/ 8771 w 179"/>
                  <a:gd name="T7" fmla="*/ 44450 h 198"/>
                  <a:gd name="T8" fmla="*/ 0 w 179"/>
                  <a:gd name="T9" fmla="*/ 60165 h 198"/>
                  <a:gd name="T10" fmla="*/ 30890 w 179"/>
                  <a:gd name="T11" fmla="*/ 60165 h 198"/>
                  <a:gd name="T12" fmla="*/ 39661 w 179"/>
                  <a:gd name="T13" fmla="*/ 80818 h 198"/>
                  <a:gd name="T14" fmla="*/ 53009 w 179"/>
                  <a:gd name="T15" fmla="*/ 88900 h 198"/>
                  <a:gd name="T16" fmla="*/ 68263 w 179"/>
                  <a:gd name="T17" fmla="*/ 75430 h 198"/>
                  <a:gd name="T18" fmla="*/ 59873 w 179"/>
                  <a:gd name="T19" fmla="*/ 46695 h 198"/>
                  <a:gd name="T20" fmla="*/ 53009 w 179"/>
                  <a:gd name="T21" fmla="*/ 0 h 1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9"/>
                  <a:gd name="T34" fmla="*/ 0 h 198"/>
                  <a:gd name="T35" fmla="*/ 179 w 179"/>
                  <a:gd name="T36" fmla="*/ 198 h 19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9" h="198">
                    <a:moveTo>
                      <a:pt x="139" y="0"/>
                    </a:moveTo>
                    <a:lnTo>
                      <a:pt x="87" y="29"/>
                    </a:lnTo>
                    <a:lnTo>
                      <a:pt x="92" y="81"/>
                    </a:lnTo>
                    <a:lnTo>
                      <a:pt x="23" y="99"/>
                    </a:lnTo>
                    <a:lnTo>
                      <a:pt x="0" y="134"/>
                    </a:lnTo>
                    <a:lnTo>
                      <a:pt x="81" y="134"/>
                    </a:lnTo>
                    <a:lnTo>
                      <a:pt x="104" y="180"/>
                    </a:lnTo>
                    <a:lnTo>
                      <a:pt x="139" y="198"/>
                    </a:lnTo>
                    <a:lnTo>
                      <a:pt x="179" y="168"/>
                    </a:lnTo>
                    <a:lnTo>
                      <a:pt x="157" y="104"/>
                    </a:lnTo>
                    <a:lnTo>
                      <a:pt x="139"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5" name="Freeform 18"/>
              <p:cNvSpPr>
                <a:spLocks noChangeAspect="1"/>
              </p:cNvSpPr>
              <p:nvPr>
                <p:custDataLst>
                  <p:tags r:id="rId35"/>
                </p:custDataLst>
              </p:nvPr>
            </p:nvSpPr>
            <p:spPr bwMode="auto">
              <a:xfrm>
                <a:off x="7662068" y="5997639"/>
                <a:ext cx="75473" cy="88824"/>
              </a:xfrm>
              <a:custGeom>
                <a:avLst/>
                <a:gdLst>
                  <a:gd name="T0" fmla="*/ 0 w 169"/>
                  <a:gd name="T1" fmla="*/ 0 h 186"/>
                  <a:gd name="T2" fmla="*/ 7101 w 169"/>
                  <a:gd name="T3" fmla="*/ 46157 h 186"/>
                  <a:gd name="T4" fmla="*/ 15781 w 169"/>
                  <a:gd name="T5" fmla="*/ 74561 h 186"/>
                  <a:gd name="T6" fmla="*/ 39058 w 169"/>
                  <a:gd name="T7" fmla="*/ 82550 h 186"/>
                  <a:gd name="T8" fmla="*/ 66675 w 169"/>
                  <a:gd name="T9" fmla="*/ 77224 h 186"/>
                  <a:gd name="T10" fmla="*/ 52867 w 169"/>
                  <a:gd name="T11" fmla="*/ 54146 h 186"/>
                  <a:gd name="T12" fmla="*/ 43398 w 169"/>
                  <a:gd name="T13" fmla="*/ 54146 h 186"/>
                  <a:gd name="T14" fmla="*/ 27617 w 169"/>
                  <a:gd name="T15" fmla="*/ 43938 h 186"/>
                  <a:gd name="T16" fmla="*/ 11836 w 169"/>
                  <a:gd name="T17" fmla="*/ 5326 h 186"/>
                  <a:gd name="T18" fmla="*/ 0 w 169"/>
                  <a:gd name="T19" fmla="*/ 0 h 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186"/>
                  <a:gd name="T32" fmla="*/ 169 w 169"/>
                  <a:gd name="T33" fmla="*/ 186 h 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186">
                    <a:moveTo>
                      <a:pt x="0" y="0"/>
                    </a:moveTo>
                    <a:lnTo>
                      <a:pt x="18" y="104"/>
                    </a:lnTo>
                    <a:lnTo>
                      <a:pt x="40" y="168"/>
                    </a:lnTo>
                    <a:lnTo>
                      <a:pt x="99" y="186"/>
                    </a:lnTo>
                    <a:lnTo>
                      <a:pt x="169" y="174"/>
                    </a:lnTo>
                    <a:lnTo>
                      <a:pt x="134" y="122"/>
                    </a:lnTo>
                    <a:lnTo>
                      <a:pt x="110" y="122"/>
                    </a:lnTo>
                    <a:lnTo>
                      <a:pt x="70" y="99"/>
                    </a:lnTo>
                    <a:lnTo>
                      <a:pt x="30" y="12"/>
                    </a:lnTo>
                    <a:lnTo>
                      <a:pt x="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6" name="Freeform 19"/>
              <p:cNvSpPr>
                <a:spLocks noChangeAspect="1"/>
              </p:cNvSpPr>
              <p:nvPr>
                <p:custDataLst>
                  <p:tags r:id="rId36"/>
                </p:custDataLst>
              </p:nvPr>
            </p:nvSpPr>
            <p:spPr bwMode="auto">
              <a:xfrm>
                <a:off x="7561437" y="5022272"/>
                <a:ext cx="551672" cy="953162"/>
              </a:xfrm>
              <a:custGeom>
                <a:avLst/>
                <a:gdLst>
                  <a:gd name="T0" fmla="*/ 154795 w 1209"/>
                  <a:gd name="T1" fmla="*/ 59055 h 2010"/>
                  <a:gd name="T2" fmla="*/ 131011 w 1209"/>
                  <a:gd name="T3" fmla="*/ 64344 h 2010"/>
                  <a:gd name="T4" fmla="*/ 116902 w 1209"/>
                  <a:gd name="T5" fmla="*/ 125602 h 2010"/>
                  <a:gd name="T6" fmla="*/ 81832 w 1209"/>
                  <a:gd name="T7" fmla="*/ 338024 h 2010"/>
                  <a:gd name="T8" fmla="*/ 89088 w 1209"/>
                  <a:gd name="T9" fmla="*/ 404571 h 2010"/>
                  <a:gd name="T10" fmla="*/ 51598 w 1209"/>
                  <a:gd name="T11" fmla="*/ 432335 h 2010"/>
                  <a:gd name="T12" fmla="*/ 44745 w 1209"/>
                  <a:gd name="T13" fmla="*/ 665911 h 2010"/>
                  <a:gd name="T14" fmla="*/ 25799 w 1209"/>
                  <a:gd name="T15" fmla="*/ 704253 h 2010"/>
                  <a:gd name="T16" fmla="*/ 11690 w 1209"/>
                  <a:gd name="T17" fmla="*/ 735103 h 2010"/>
                  <a:gd name="T18" fmla="*/ 25799 w 1209"/>
                  <a:gd name="T19" fmla="*/ 758019 h 2010"/>
                  <a:gd name="T20" fmla="*/ 0 w 1209"/>
                  <a:gd name="T21" fmla="*/ 811345 h 2010"/>
                  <a:gd name="T22" fmla="*/ 28218 w 1209"/>
                  <a:gd name="T23" fmla="*/ 862467 h 2010"/>
                  <a:gd name="T24" fmla="*/ 51598 w 1209"/>
                  <a:gd name="T25" fmla="*/ 885825 h 2010"/>
                  <a:gd name="T26" fmla="*/ 74979 w 1209"/>
                  <a:gd name="T27" fmla="*/ 883181 h 2010"/>
                  <a:gd name="T28" fmla="*/ 74979 w 1209"/>
                  <a:gd name="T29" fmla="*/ 854975 h 2010"/>
                  <a:gd name="T30" fmla="*/ 140686 w 1209"/>
                  <a:gd name="T31" fmla="*/ 783581 h 2010"/>
                  <a:gd name="T32" fmla="*/ 114887 w 1209"/>
                  <a:gd name="T33" fmla="*/ 737306 h 2010"/>
                  <a:gd name="T34" fmla="*/ 152376 w 1209"/>
                  <a:gd name="T35" fmla="*/ 691472 h 2010"/>
                  <a:gd name="T36" fmla="*/ 201556 w 1209"/>
                  <a:gd name="T37" fmla="*/ 624485 h 2010"/>
                  <a:gd name="T38" fmla="*/ 185028 w 1209"/>
                  <a:gd name="T39" fmla="*/ 606856 h 2010"/>
                  <a:gd name="T40" fmla="*/ 236627 w 1209"/>
                  <a:gd name="T41" fmla="*/ 573803 h 2010"/>
                  <a:gd name="T42" fmla="*/ 243479 w 1209"/>
                  <a:gd name="T43" fmla="*/ 532377 h 2010"/>
                  <a:gd name="T44" fmla="*/ 355948 w 1209"/>
                  <a:gd name="T45" fmla="*/ 496679 h 2010"/>
                  <a:gd name="T46" fmla="*/ 339823 w 1209"/>
                  <a:gd name="T47" fmla="*/ 381654 h 2010"/>
                  <a:gd name="T48" fmla="*/ 386987 w 1209"/>
                  <a:gd name="T49" fmla="*/ 253408 h 2010"/>
                  <a:gd name="T50" fmla="*/ 487362 w 1209"/>
                  <a:gd name="T51" fmla="*/ 153367 h 2010"/>
                  <a:gd name="T52" fmla="*/ 450276 w 1209"/>
                  <a:gd name="T53" fmla="*/ 176724 h 2010"/>
                  <a:gd name="T54" fmla="*/ 355948 w 1209"/>
                  <a:gd name="T55" fmla="*/ 194353 h 2010"/>
                  <a:gd name="T56" fmla="*/ 386987 w 1209"/>
                  <a:gd name="T57" fmla="*/ 135738 h 2010"/>
                  <a:gd name="T58" fmla="*/ 332970 w 1209"/>
                  <a:gd name="T59" fmla="*/ 97397 h 2010"/>
                  <a:gd name="T60" fmla="*/ 292659 w 1209"/>
                  <a:gd name="T61" fmla="*/ 66547 h 2010"/>
                  <a:gd name="T62" fmla="*/ 246301 w 1209"/>
                  <a:gd name="T63" fmla="*/ 12781 h 2010"/>
                  <a:gd name="T64" fmla="*/ 227355 w 1209"/>
                  <a:gd name="T65" fmla="*/ 30409 h 2010"/>
                  <a:gd name="T66" fmla="*/ 185028 w 1209"/>
                  <a:gd name="T67" fmla="*/ 0 h 2010"/>
                  <a:gd name="T68" fmla="*/ 149958 w 1209"/>
                  <a:gd name="T69" fmla="*/ 30409 h 201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09"/>
                  <a:gd name="T106" fmla="*/ 0 h 2010"/>
                  <a:gd name="T107" fmla="*/ 1209 w 1209"/>
                  <a:gd name="T108" fmla="*/ 2010 h 201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09" h="2010">
                    <a:moveTo>
                      <a:pt x="372" y="69"/>
                    </a:moveTo>
                    <a:lnTo>
                      <a:pt x="384" y="134"/>
                    </a:lnTo>
                    <a:lnTo>
                      <a:pt x="367" y="163"/>
                    </a:lnTo>
                    <a:lnTo>
                      <a:pt x="325" y="146"/>
                    </a:lnTo>
                    <a:lnTo>
                      <a:pt x="290" y="186"/>
                    </a:lnTo>
                    <a:lnTo>
                      <a:pt x="290" y="285"/>
                    </a:lnTo>
                    <a:lnTo>
                      <a:pt x="168" y="575"/>
                    </a:lnTo>
                    <a:lnTo>
                      <a:pt x="203" y="767"/>
                    </a:lnTo>
                    <a:lnTo>
                      <a:pt x="168" y="889"/>
                    </a:lnTo>
                    <a:lnTo>
                      <a:pt x="221" y="918"/>
                    </a:lnTo>
                    <a:lnTo>
                      <a:pt x="215" y="953"/>
                    </a:lnTo>
                    <a:lnTo>
                      <a:pt x="128" y="981"/>
                    </a:lnTo>
                    <a:lnTo>
                      <a:pt x="105" y="1476"/>
                    </a:lnTo>
                    <a:lnTo>
                      <a:pt x="111" y="1511"/>
                    </a:lnTo>
                    <a:lnTo>
                      <a:pt x="93" y="1563"/>
                    </a:lnTo>
                    <a:lnTo>
                      <a:pt x="64" y="1598"/>
                    </a:lnTo>
                    <a:lnTo>
                      <a:pt x="64" y="1644"/>
                    </a:lnTo>
                    <a:lnTo>
                      <a:pt x="29" y="1668"/>
                    </a:lnTo>
                    <a:lnTo>
                      <a:pt x="29" y="1685"/>
                    </a:lnTo>
                    <a:lnTo>
                      <a:pt x="64" y="1720"/>
                    </a:lnTo>
                    <a:lnTo>
                      <a:pt x="58" y="1783"/>
                    </a:lnTo>
                    <a:lnTo>
                      <a:pt x="0" y="1841"/>
                    </a:lnTo>
                    <a:lnTo>
                      <a:pt x="6" y="1923"/>
                    </a:lnTo>
                    <a:lnTo>
                      <a:pt x="70" y="1957"/>
                    </a:lnTo>
                    <a:lnTo>
                      <a:pt x="76" y="1987"/>
                    </a:lnTo>
                    <a:lnTo>
                      <a:pt x="128" y="2010"/>
                    </a:lnTo>
                    <a:lnTo>
                      <a:pt x="140" y="1998"/>
                    </a:lnTo>
                    <a:lnTo>
                      <a:pt x="186" y="2004"/>
                    </a:lnTo>
                    <a:lnTo>
                      <a:pt x="198" y="1980"/>
                    </a:lnTo>
                    <a:lnTo>
                      <a:pt x="186" y="1940"/>
                    </a:lnTo>
                    <a:lnTo>
                      <a:pt x="198" y="1905"/>
                    </a:lnTo>
                    <a:lnTo>
                      <a:pt x="349" y="1778"/>
                    </a:lnTo>
                    <a:lnTo>
                      <a:pt x="337" y="1691"/>
                    </a:lnTo>
                    <a:lnTo>
                      <a:pt x="285" y="1673"/>
                    </a:lnTo>
                    <a:lnTo>
                      <a:pt x="302" y="1598"/>
                    </a:lnTo>
                    <a:lnTo>
                      <a:pt x="378" y="1569"/>
                    </a:lnTo>
                    <a:lnTo>
                      <a:pt x="419" y="1435"/>
                    </a:lnTo>
                    <a:lnTo>
                      <a:pt x="500" y="1417"/>
                    </a:lnTo>
                    <a:lnTo>
                      <a:pt x="494" y="1389"/>
                    </a:lnTo>
                    <a:lnTo>
                      <a:pt x="459" y="1377"/>
                    </a:lnTo>
                    <a:lnTo>
                      <a:pt x="482" y="1342"/>
                    </a:lnTo>
                    <a:lnTo>
                      <a:pt x="587" y="1302"/>
                    </a:lnTo>
                    <a:lnTo>
                      <a:pt x="611" y="1232"/>
                    </a:lnTo>
                    <a:lnTo>
                      <a:pt x="604" y="1208"/>
                    </a:lnTo>
                    <a:lnTo>
                      <a:pt x="791" y="1185"/>
                    </a:lnTo>
                    <a:lnTo>
                      <a:pt x="883" y="1127"/>
                    </a:lnTo>
                    <a:lnTo>
                      <a:pt x="907" y="999"/>
                    </a:lnTo>
                    <a:lnTo>
                      <a:pt x="843" y="866"/>
                    </a:lnTo>
                    <a:lnTo>
                      <a:pt x="860" y="709"/>
                    </a:lnTo>
                    <a:lnTo>
                      <a:pt x="960" y="575"/>
                    </a:lnTo>
                    <a:lnTo>
                      <a:pt x="1204" y="453"/>
                    </a:lnTo>
                    <a:lnTo>
                      <a:pt x="1209" y="348"/>
                    </a:lnTo>
                    <a:lnTo>
                      <a:pt x="1169" y="343"/>
                    </a:lnTo>
                    <a:lnTo>
                      <a:pt x="1117" y="401"/>
                    </a:lnTo>
                    <a:lnTo>
                      <a:pt x="1005" y="465"/>
                    </a:lnTo>
                    <a:lnTo>
                      <a:pt x="883" y="441"/>
                    </a:lnTo>
                    <a:lnTo>
                      <a:pt x="872" y="401"/>
                    </a:lnTo>
                    <a:lnTo>
                      <a:pt x="960" y="308"/>
                    </a:lnTo>
                    <a:lnTo>
                      <a:pt x="878" y="226"/>
                    </a:lnTo>
                    <a:lnTo>
                      <a:pt x="826" y="221"/>
                    </a:lnTo>
                    <a:lnTo>
                      <a:pt x="808" y="163"/>
                    </a:lnTo>
                    <a:lnTo>
                      <a:pt x="726" y="151"/>
                    </a:lnTo>
                    <a:lnTo>
                      <a:pt x="674" y="41"/>
                    </a:lnTo>
                    <a:lnTo>
                      <a:pt x="611" y="29"/>
                    </a:lnTo>
                    <a:lnTo>
                      <a:pt x="581" y="76"/>
                    </a:lnTo>
                    <a:lnTo>
                      <a:pt x="564" y="69"/>
                    </a:lnTo>
                    <a:lnTo>
                      <a:pt x="512" y="6"/>
                    </a:lnTo>
                    <a:lnTo>
                      <a:pt x="459" y="0"/>
                    </a:lnTo>
                    <a:lnTo>
                      <a:pt x="407" y="58"/>
                    </a:lnTo>
                    <a:lnTo>
                      <a:pt x="372" y="69"/>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7" name="Freeform 20"/>
              <p:cNvSpPr>
                <a:spLocks noChangeAspect="1"/>
              </p:cNvSpPr>
              <p:nvPr>
                <p:custDataLst>
                  <p:tags r:id="rId37"/>
                </p:custDataLst>
              </p:nvPr>
            </p:nvSpPr>
            <p:spPr bwMode="auto">
              <a:xfrm>
                <a:off x="7944193" y="5295581"/>
                <a:ext cx="158134" cy="175942"/>
              </a:xfrm>
              <a:custGeom>
                <a:avLst/>
                <a:gdLst>
                  <a:gd name="T0" fmla="*/ 47653 w 343"/>
                  <a:gd name="T1" fmla="*/ 0 h 371"/>
                  <a:gd name="T2" fmla="*/ 65981 w 343"/>
                  <a:gd name="T3" fmla="*/ 15426 h 371"/>
                  <a:gd name="T4" fmla="*/ 68832 w 343"/>
                  <a:gd name="T5" fmla="*/ 40988 h 371"/>
                  <a:gd name="T6" fmla="*/ 90011 w 343"/>
                  <a:gd name="T7" fmla="*/ 43633 h 371"/>
                  <a:gd name="T8" fmla="*/ 118521 w 343"/>
                  <a:gd name="T9" fmla="*/ 71399 h 371"/>
                  <a:gd name="T10" fmla="*/ 115670 w 343"/>
                  <a:gd name="T11" fmla="*/ 89910 h 371"/>
                  <a:gd name="T12" fmla="*/ 139700 w 343"/>
                  <a:gd name="T13" fmla="*/ 122965 h 371"/>
                  <a:gd name="T14" fmla="*/ 99378 w 343"/>
                  <a:gd name="T15" fmla="*/ 163512 h 371"/>
                  <a:gd name="T16" fmla="*/ 35434 w 343"/>
                  <a:gd name="T17" fmla="*/ 151171 h 371"/>
                  <a:gd name="T18" fmla="*/ 0 w 343"/>
                  <a:gd name="T19" fmla="*/ 128253 h 371"/>
                  <a:gd name="T20" fmla="*/ 6924 w 343"/>
                  <a:gd name="T21" fmla="*/ 59058 h 371"/>
                  <a:gd name="T22" fmla="*/ 47653 w 343"/>
                  <a:gd name="T23" fmla="*/ 0 h 37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3"/>
                  <a:gd name="T37" fmla="*/ 0 h 371"/>
                  <a:gd name="T38" fmla="*/ 343 w 343"/>
                  <a:gd name="T39" fmla="*/ 371 h 37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3" h="371">
                    <a:moveTo>
                      <a:pt x="117" y="0"/>
                    </a:moveTo>
                    <a:lnTo>
                      <a:pt x="162" y="35"/>
                    </a:lnTo>
                    <a:lnTo>
                      <a:pt x="169" y="93"/>
                    </a:lnTo>
                    <a:lnTo>
                      <a:pt x="221" y="99"/>
                    </a:lnTo>
                    <a:lnTo>
                      <a:pt x="291" y="162"/>
                    </a:lnTo>
                    <a:lnTo>
                      <a:pt x="284" y="204"/>
                    </a:lnTo>
                    <a:lnTo>
                      <a:pt x="343" y="279"/>
                    </a:lnTo>
                    <a:lnTo>
                      <a:pt x="244" y="371"/>
                    </a:lnTo>
                    <a:lnTo>
                      <a:pt x="87" y="343"/>
                    </a:lnTo>
                    <a:lnTo>
                      <a:pt x="0" y="291"/>
                    </a:lnTo>
                    <a:lnTo>
                      <a:pt x="17" y="134"/>
                    </a:lnTo>
                    <a:lnTo>
                      <a:pt x="1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8" name="Freeform 21"/>
              <p:cNvSpPr>
                <a:spLocks noChangeAspect="1"/>
              </p:cNvSpPr>
              <p:nvPr>
                <p:custDataLst>
                  <p:tags r:id="rId38"/>
                </p:custDataLst>
              </p:nvPr>
            </p:nvSpPr>
            <p:spPr bwMode="auto">
              <a:xfrm>
                <a:off x="7662068" y="4655013"/>
                <a:ext cx="370177" cy="401421"/>
              </a:xfrm>
              <a:custGeom>
                <a:avLst/>
                <a:gdLst>
                  <a:gd name="T0" fmla="*/ 0 w 820"/>
                  <a:gd name="T1" fmla="*/ 200947 h 854"/>
                  <a:gd name="T2" fmla="*/ 23131 w 820"/>
                  <a:gd name="T3" fmla="*/ 205753 h 854"/>
                  <a:gd name="T4" fmla="*/ 46661 w 820"/>
                  <a:gd name="T5" fmla="*/ 353405 h 854"/>
                  <a:gd name="T6" fmla="*/ 62613 w 820"/>
                  <a:gd name="T7" fmla="*/ 373063 h 854"/>
                  <a:gd name="T8" fmla="*/ 78566 w 820"/>
                  <a:gd name="T9" fmla="*/ 368258 h 854"/>
                  <a:gd name="T10" fmla="*/ 97310 w 820"/>
                  <a:gd name="T11" fmla="*/ 340300 h 854"/>
                  <a:gd name="T12" fmla="*/ 118447 w 820"/>
                  <a:gd name="T13" fmla="*/ 342921 h 854"/>
                  <a:gd name="T14" fmla="*/ 139185 w 820"/>
                  <a:gd name="T15" fmla="*/ 373063 h 854"/>
                  <a:gd name="T16" fmla="*/ 145965 w 820"/>
                  <a:gd name="T17" fmla="*/ 373063 h 854"/>
                  <a:gd name="T18" fmla="*/ 157929 w 820"/>
                  <a:gd name="T19" fmla="*/ 355589 h 854"/>
                  <a:gd name="T20" fmla="*/ 185846 w 820"/>
                  <a:gd name="T21" fmla="*/ 360831 h 854"/>
                  <a:gd name="T22" fmla="*/ 201798 w 820"/>
                  <a:gd name="T23" fmla="*/ 317584 h 854"/>
                  <a:gd name="T24" fmla="*/ 243674 w 820"/>
                  <a:gd name="T25" fmla="*/ 300110 h 854"/>
                  <a:gd name="T26" fmla="*/ 299108 w 820"/>
                  <a:gd name="T27" fmla="*/ 300110 h 854"/>
                  <a:gd name="T28" fmla="*/ 299108 w 820"/>
                  <a:gd name="T29" fmla="*/ 317584 h 854"/>
                  <a:gd name="T30" fmla="*/ 313067 w 820"/>
                  <a:gd name="T31" fmla="*/ 325010 h 854"/>
                  <a:gd name="T32" fmla="*/ 315061 w 820"/>
                  <a:gd name="T33" fmla="*/ 307537 h 854"/>
                  <a:gd name="T34" fmla="*/ 327025 w 820"/>
                  <a:gd name="T35" fmla="*/ 292247 h 854"/>
                  <a:gd name="T36" fmla="*/ 310674 w 820"/>
                  <a:gd name="T37" fmla="*/ 223663 h 854"/>
                  <a:gd name="T38" fmla="*/ 273584 w 820"/>
                  <a:gd name="T39" fmla="*/ 210995 h 854"/>
                  <a:gd name="T40" fmla="*/ 266406 w 820"/>
                  <a:gd name="T41" fmla="*/ 180416 h 854"/>
                  <a:gd name="T42" fmla="*/ 255239 w 820"/>
                  <a:gd name="T43" fmla="*/ 172989 h 854"/>
                  <a:gd name="T44" fmla="*/ 257233 w 820"/>
                  <a:gd name="T45" fmla="*/ 162942 h 854"/>
                  <a:gd name="T46" fmla="*/ 269197 w 820"/>
                  <a:gd name="T47" fmla="*/ 152458 h 854"/>
                  <a:gd name="T48" fmla="*/ 199405 w 820"/>
                  <a:gd name="T49" fmla="*/ 86495 h 854"/>
                  <a:gd name="T50" fmla="*/ 162316 w 820"/>
                  <a:gd name="T51" fmla="*/ 79068 h 854"/>
                  <a:gd name="T52" fmla="*/ 139185 w 820"/>
                  <a:gd name="T53" fmla="*/ 48489 h 854"/>
                  <a:gd name="T54" fmla="*/ 157929 w 820"/>
                  <a:gd name="T55" fmla="*/ 38005 h 854"/>
                  <a:gd name="T56" fmla="*/ 162316 w 820"/>
                  <a:gd name="T57" fmla="*/ 3058 h 854"/>
                  <a:gd name="T58" fmla="*/ 145965 w 820"/>
                  <a:gd name="T59" fmla="*/ 0 h 854"/>
                  <a:gd name="T60" fmla="*/ 78566 w 820"/>
                  <a:gd name="T61" fmla="*/ 13105 h 854"/>
                  <a:gd name="T62" fmla="*/ 76572 w 820"/>
                  <a:gd name="T63" fmla="*/ 7863 h 854"/>
                  <a:gd name="T64" fmla="*/ 53441 w 820"/>
                  <a:gd name="T65" fmla="*/ 7863 h 854"/>
                  <a:gd name="T66" fmla="*/ 43869 w 820"/>
                  <a:gd name="T67" fmla="*/ 30579 h 854"/>
                  <a:gd name="T68" fmla="*/ 18744 w 820"/>
                  <a:gd name="T69" fmla="*/ 25774 h 854"/>
                  <a:gd name="T70" fmla="*/ 46661 w 820"/>
                  <a:gd name="T71" fmla="*/ 96542 h 854"/>
                  <a:gd name="T72" fmla="*/ 23131 w 820"/>
                  <a:gd name="T73" fmla="*/ 144595 h 854"/>
                  <a:gd name="T74" fmla="*/ 23131 w 820"/>
                  <a:gd name="T75" fmla="*/ 178232 h 854"/>
                  <a:gd name="T76" fmla="*/ 0 w 820"/>
                  <a:gd name="T77" fmla="*/ 200947 h 85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20"/>
                  <a:gd name="T118" fmla="*/ 0 h 854"/>
                  <a:gd name="T119" fmla="*/ 820 w 820"/>
                  <a:gd name="T120" fmla="*/ 854 h 85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20" h="854">
                    <a:moveTo>
                      <a:pt x="0" y="460"/>
                    </a:moveTo>
                    <a:lnTo>
                      <a:pt x="58" y="471"/>
                    </a:lnTo>
                    <a:lnTo>
                      <a:pt x="117" y="809"/>
                    </a:lnTo>
                    <a:lnTo>
                      <a:pt x="157" y="854"/>
                    </a:lnTo>
                    <a:lnTo>
                      <a:pt x="197" y="843"/>
                    </a:lnTo>
                    <a:lnTo>
                      <a:pt x="244" y="779"/>
                    </a:lnTo>
                    <a:lnTo>
                      <a:pt x="297" y="785"/>
                    </a:lnTo>
                    <a:lnTo>
                      <a:pt x="349" y="854"/>
                    </a:lnTo>
                    <a:lnTo>
                      <a:pt x="366" y="854"/>
                    </a:lnTo>
                    <a:lnTo>
                      <a:pt x="396" y="814"/>
                    </a:lnTo>
                    <a:lnTo>
                      <a:pt x="466" y="826"/>
                    </a:lnTo>
                    <a:lnTo>
                      <a:pt x="506" y="727"/>
                    </a:lnTo>
                    <a:lnTo>
                      <a:pt x="611" y="687"/>
                    </a:lnTo>
                    <a:lnTo>
                      <a:pt x="750" y="687"/>
                    </a:lnTo>
                    <a:lnTo>
                      <a:pt x="750" y="727"/>
                    </a:lnTo>
                    <a:lnTo>
                      <a:pt x="785" y="744"/>
                    </a:lnTo>
                    <a:lnTo>
                      <a:pt x="790" y="704"/>
                    </a:lnTo>
                    <a:lnTo>
                      <a:pt x="820" y="669"/>
                    </a:lnTo>
                    <a:lnTo>
                      <a:pt x="779" y="512"/>
                    </a:lnTo>
                    <a:lnTo>
                      <a:pt x="686" y="483"/>
                    </a:lnTo>
                    <a:lnTo>
                      <a:pt x="668" y="413"/>
                    </a:lnTo>
                    <a:lnTo>
                      <a:pt x="640" y="396"/>
                    </a:lnTo>
                    <a:lnTo>
                      <a:pt x="645" y="373"/>
                    </a:lnTo>
                    <a:lnTo>
                      <a:pt x="675" y="349"/>
                    </a:lnTo>
                    <a:lnTo>
                      <a:pt x="500" y="198"/>
                    </a:lnTo>
                    <a:lnTo>
                      <a:pt x="407" y="181"/>
                    </a:lnTo>
                    <a:lnTo>
                      <a:pt x="349" y="111"/>
                    </a:lnTo>
                    <a:lnTo>
                      <a:pt x="396" y="87"/>
                    </a:lnTo>
                    <a:lnTo>
                      <a:pt x="407" y="7"/>
                    </a:lnTo>
                    <a:lnTo>
                      <a:pt x="366" y="0"/>
                    </a:lnTo>
                    <a:lnTo>
                      <a:pt x="197" y="30"/>
                    </a:lnTo>
                    <a:lnTo>
                      <a:pt x="192" y="18"/>
                    </a:lnTo>
                    <a:lnTo>
                      <a:pt x="134" y="18"/>
                    </a:lnTo>
                    <a:lnTo>
                      <a:pt x="110" y="70"/>
                    </a:lnTo>
                    <a:lnTo>
                      <a:pt x="47" y="59"/>
                    </a:lnTo>
                    <a:lnTo>
                      <a:pt x="117" y="221"/>
                    </a:lnTo>
                    <a:lnTo>
                      <a:pt x="58" y="331"/>
                    </a:lnTo>
                    <a:lnTo>
                      <a:pt x="58" y="408"/>
                    </a:lnTo>
                    <a:lnTo>
                      <a:pt x="0" y="46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9" name="Freeform 22"/>
              <p:cNvSpPr>
                <a:spLocks noChangeAspect="1"/>
              </p:cNvSpPr>
              <p:nvPr>
                <p:custDataLst>
                  <p:tags r:id="rId39"/>
                </p:custDataLst>
              </p:nvPr>
            </p:nvSpPr>
            <p:spPr bwMode="auto">
              <a:xfrm>
                <a:off x="7868720" y="4977858"/>
                <a:ext cx="244390" cy="269892"/>
              </a:xfrm>
              <a:custGeom>
                <a:avLst/>
                <a:gdLst>
                  <a:gd name="T0" fmla="*/ 131558 w 535"/>
                  <a:gd name="T1" fmla="*/ 25394 h 563"/>
                  <a:gd name="T2" fmla="*/ 124697 w 535"/>
                  <a:gd name="T3" fmla="*/ 72173 h 563"/>
                  <a:gd name="T4" fmla="*/ 138418 w 535"/>
                  <a:gd name="T5" fmla="*/ 89994 h 563"/>
                  <a:gd name="T6" fmla="*/ 154964 w 535"/>
                  <a:gd name="T7" fmla="*/ 85093 h 563"/>
                  <a:gd name="T8" fmla="*/ 199758 w 535"/>
                  <a:gd name="T9" fmla="*/ 118953 h 563"/>
                  <a:gd name="T10" fmla="*/ 194915 w 535"/>
                  <a:gd name="T11" fmla="*/ 147465 h 563"/>
                  <a:gd name="T12" fmla="*/ 215900 w 535"/>
                  <a:gd name="T13" fmla="*/ 163059 h 563"/>
                  <a:gd name="T14" fmla="*/ 211057 w 535"/>
                  <a:gd name="T15" fmla="*/ 198700 h 563"/>
                  <a:gd name="T16" fmla="*/ 199758 w 535"/>
                  <a:gd name="T17" fmla="*/ 196472 h 563"/>
                  <a:gd name="T18" fmla="*/ 178773 w 535"/>
                  <a:gd name="T19" fmla="*/ 222312 h 563"/>
                  <a:gd name="T20" fmla="*/ 133576 w 535"/>
                  <a:gd name="T21" fmla="*/ 250825 h 563"/>
                  <a:gd name="T22" fmla="*/ 84342 w 535"/>
                  <a:gd name="T23" fmla="*/ 240133 h 563"/>
                  <a:gd name="T24" fmla="*/ 79903 w 535"/>
                  <a:gd name="T25" fmla="*/ 222312 h 563"/>
                  <a:gd name="T26" fmla="*/ 115416 w 535"/>
                  <a:gd name="T27" fmla="*/ 183107 h 563"/>
                  <a:gd name="T28" fmla="*/ 84342 w 535"/>
                  <a:gd name="T29" fmla="*/ 147465 h 563"/>
                  <a:gd name="T30" fmla="*/ 61340 w 535"/>
                  <a:gd name="T31" fmla="*/ 142119 h 563"/>
                  <a:gd name="T32" fmla="*/ 54076 w 535"/>
                  <a:gd name="T33" fmla="*/ 118953 h 563"/>
                  <a:gd name="T34" fmla="*/ 20985 w 535"/>
                  <a:gd name="T35" fmla="*/ 113606 h 563"/>
                  <a:gd name="T36" fmla="*/ 0 w 535"/>
                  <a:gd name="T37" fmla="*/ 61927 h 563"/>
                  <a:gd name="T38" fmla="*/ 18967 w 535"/>
                  <a:gd name="T39" fmla="*/ 17821 h 563"/>
                  <a:gd name="T40" fmla="*/ 61340 w 535"/>
                  <a:gd name="T41" fmla="*/ 0 h 563"/>
                  <a:gd name="T42" fmla="*/ 117433 w 535"/>
                  <a:gd name="T43" fmla="*/ 0 h 563"/>
                  <a:gd name="T44" fmla="*/ 117433 w 535"/>
                  <a:gd name="T45" fmla="*/ 17821 h 563"/>
                  <a:gd name="T46" fmla="*/ 131558 w 535"/>
                  <a:gd name="T47" fmla="*/ 25394 h 5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35"/>
                  <a:gd name="T73" fmla="*/ 0 h 563"/>
                  <a:gd name="T74" fmla="*/ 535 w 535"/>
                  <a:gd name="T75" fmla="*/ 563 h 56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35" h="563">
                    <a:moveTo>
                      <a:pt x="326" y="57"/>
                    </a:moveTo>
                    <a:lnTo>
                      <a:pt x="309" y="162"/>
                    </a:lnTo>
                    <a:lnTo>
                      <a:pt x="343" y="202"/>
                    </a:lnTo>
                    <a:lnTo>
                      <a:pt x="384" y="191"/>
                    </a:lnTo>
                    <a:lnTo>
                      <a:pt x="495" y="267"/>
                    </a:lnTo>
                    <a:lnTo>
                      <a:pt x="483" y="331"/>
                    </a:lnTo>
                    <a:lnTo>
                      <a:pt x="535" y="366"/>
                    </a:lnTo>
                    <a:lnTo>
                      <a:pt x="523" y="446"/>
                    </a:lnTo>
                    <a:lnTo>
                      <a:pt x="495" y="441"/>
                    </a:lnTo>
                    <a:lnTo>
                      <a:pt x="443" y="499"/>
                    </a:lnTo>
                    <a:lnTo>
                      <a:pt x="331" y="563"/>
                    </a:lnTo>
                    <a:lnTo>
                      <a:pt x="209" y="539"/>
                    </a:lnTo>
                    <a:lnTo>
                      <a:pt x="198" y="499"/>
                    </a:lnTo>
                    <a:lnTo>
                      <a:pt x="286" y="411"/>
                    </a:lnTo>
                    <a:lnTo>
                      <a:pt x="209" y="331"/>
                    </a:lnTo>
                    <a:lnTo>
                      <a:pt x="152" y="319"/>
                    </a:lnTo>
                    <a:lnTo>
                      <a:pt x="134" y="267"/>
                    </a:lnTo>
                    <a:lnTo>
                      <a:pt x="52" y="255"/>
                    </a:lnTo>
                    <a:lnTo>
                      <a:pt x="0" y="139"/>
                    </a:lnTo>
                    <a:lnTo>
                      <a:pt x="47" y="40"/>
                    </a:lnTo>
                    <a:lnTo>
                      <a:pt x="152" y="0"/>
                    </a:lnTo>
                    <a:lnTo>
                      <a:pt x="291" y="0"/>
                    </a:lnTo>
                    <a:lnTo>
                      <a:pt x="291" y="40"/>
                    </a:lnTo>
                    <a:lnTo>
                      <a:pt x="326" y="5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0" name="Freeform 23"/>
              <p:cNvSpPr>
                <a:spLocks noChangeAspect="1"/>
              </p:cNvSpPr>
              <p:nvPr>
                <p:custDataLst>
                  <p:tags r:id="rId40"/>
                </p:custDataLst>
              </p:nvPr>
            </p:nvSpPr>
            <p:spPr bwMode="auto">
              <a:xfrm>
                <a:off x="8003493" y="4123772"/>
                <a:ext cx="165321" cy="222062"/>
              </a:xfrm>
              <a:custGeom>
                <a:avLst/>
                <a:gdLst>
                  <a:gd name="T0" fmla="*/ 55284 w 354"/>
                  <a:gd name="T1" fmla="*/ 0 h 471"/>
                  <a:gd name="T2" fmla="*/ 28467 w 354"/>
                  <a:gd name="T3" fmla="*/ 2629 h 471"/>
                  <a:gd name="T4" fmla="*/ 14027 w 354"/>
                  <a:gd name="T5" fmla="*/ 10078 h 471"/>
                  <a:gd name="T6" fmla="*/ 23929 w 354"/>
                  <a:gd name="T7" fmla="*/ 30671 h 471"/>
                  <a:gd name="T8" fmla="*/ 11965 w 354"/>
                  <a:gd name="T9" fmla="*/ 42940 h 471"/>
                  <a:gd name="T10" fmla="*/ 0 w 354"/>
                  <a:gd name="T11" fmla="*/ 42940 h 471"/>
                  <a:gd name="T12" fmla="*/ 4951 w 354"/>
                  <a:gd name="T13" fmla="*/ 73611 h 471"/>
                  <a:gd name="T14" fmla="*/ 28467 w 354"/>
                  <a:gd name="T15" fmla="*/ 84127 h 471"/>
                  <a:gd name="T16" fmla="*/ 26405 w 354"/>
                  <a:gd name="T17" fmla="*/ 101654 h 471"/>
                  <a:gd name="T18" fmla="*/ 35894 w 354"/>
                  <a:gd name="T19" fmla="*/ 109541 h 471"/>
                  <a:gd name="T20" fmla="*/ 35894 w 354"/>
                  <a:gd name="T21" fmla="*/ 185781 h 471"/>
                  <a:gd name="T22" fmla="*/ 45795 w 354"/>
                  <a:gd name="T23" fmla="*/ 206375 h 471"/>
                  <a:gd name="T24" fmla="*/ 127072 w 354"/>
                  <a:gd name="T25" fmla="*/ 191039 h 471"/>
                  <a:gd name="T26" fmla="*/ 117583 w 354"/>
                  <a:gd name="T27" fmla="*/ 157739 h 471"/>
                  <a:gd name="T28" fmla="*/ 91178 w 354"/>
                  <a:gd name="T29" fmla="*/ 142403 h 471"/>
                  <a:gd name="T30" fmla="*/ 96129 w 354"/>
                  <a:gd name="T31" fmla="*/ 106912 h 471"/>
                  <a:gd name="T32" fmla="*/ 146050 w 354"/>
                  <a:gd name="T33" fmla="*/ 66163 h 471"/>
                  <a:gd name="T34" fmla="*/ 98192 w 354"/>
                  <a:gd name="T35" fmla="*/ 63534 h 471"/>
                  <a:gd name="T36" fmla="*/ 55284 w 354"/>
                  <a:gd name="T37" fmla="*/ 0 h 47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4"/>
                  <a:gd name="T58" fmla="*/ 0 h 471"/>
                  <a:gd name="T59" fmla="*/ 354 w 354"/>
                  <a:gd name="T60" fmla="*/ 471 h 47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4" h="471">
                    <a:moveTo>
                      <a:pt x="134" y="0"/>
                    </a:moveTo>
                    <a:lnTo>
                      <a:pt x="69" y="6"/>
                    </a:lnTo>
                    <a:lnTo>
                      <a:pt x="34" y="23"/>
                    </a:lnTo>
                    <a:lnTo>
                      <a:pt x="58" y="70"/>
                    </a:lnTo>
                    <a:lnTo>
                      <a:pt x="29" y="98"/>
                    </a:lnTo>
                    <a:lnTo>
                      <a:pt x="0" y="98"/>
                    </a:lnTo>
                    <a:lnTo>
                      <a:pt x="12" y="168"/>
                    </a:lnTo>
                    <a:lnTo>
                      <a:pt x="69" y="192"/>
                    </a:lnTo>
                    <a:lnTo>
                      <a:pt x="64" y="232"/>
                    </a:lnTo>
                    <a:lnTo>
                      <a:pt x="87" y="250"/>
                    </a:lnTo>
                    <a:lnTo>
                      <a:pt x="87" y="424"/>
                    </a:lnTo>
                    <a:lnTo>
                      <a:pt x="111" y="471"/>
                    </a:lnTo>
                    <a:lnTo>
                      <a:pt x="308" y="436"/>
                    </a:lnTo>
                    <a:lnTo>
                      <a:pt x="285" y="360"/>
                    </a:lnTo>
                    <a:lnTo>
                      <a:pt x="221" y="325"/>
                    </a:lnTo>
                    <a:lnTo>
                      <a:pt x="233" y="244"/>
                    </a:lnTo>
                    <a:lnTo>
                      <a:pt x="354" y="151"/>
                    </a:lnTo>
                    <a:lnTo>
                      <a:pt x="238" y="145"/>
                    </a:lnTo>
                    <a:lnTo>
                      <a:pt x="134"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1" name="Freeform 24"/>
              <p:cNvSpPr>
                <a:spLocks noChangeAspect="1"/>
              </p:cNvSpPr>
              <p:nvPr>
                <p:custDataLst>
                  <p:tags r:id="rId41"/>
                </p:custDataLst>
              </p:nvPr>
            </p:nvSpPr>
            <p:spPr bwMode="auto">
              <a:xfrm>
                <a:off x="8105922" y="4192099"/>
                <a:ext cx="138368" cy="133237"/>
              </a:xfrm>
              <a:custGeom>
                <a:avLst/>
                <a:gdLst>
                  <a:gd name="T0" fmla="*/ 53833 w 302"/>
                  <a:gd name="T1" fmla="*/ 0 h 285"/>
                  <a:gd name="T2" fmla="*/ 4857 w 302"/>
                  <a:gd name="T3" fmla="*/ 40406 h 285"/>
                  <a:gd name="T4" fmla="*/ 0 w 302"/>
                  <a:gd name="T5" fmla="*/ 75598 h 285"/>
                  <a:gd name="T6" fmla="*/ 25905 w 302"/>
                  <a:gd name="T7" fmla="*/ 90805 h 285"/>
                  <a:gd name="T8" fmla="*/ 35214 w 302"/>
                  <a:gd name="T9" fmla="*/ 123825 h 285"/>
                  <a:gd name="T10" fmla="*/ 53833 w 302"/>
                  <a:gd name="T11" fmla="*/ 108618 h 285"/>
                  <a:gd name="T12" fmla="*/ 74881 w 302"/>
                  <a:gd name="T13" fmla="*/ 123825 h 285"/>
                  <a:gd name="T14" fmla="*/ 103214 w 302"/>
                  <a:gd name="T15" fmla="*/ 123825 h 285"/>
                  <a:gd name="T16" fmla="*/ 119809 w 302"/>
                  <a:gd name="T17" fmla="*/ 78205 h 285"/>
                  <a:gd name="T18" fmla="*/ 110095 w 302"/>
                  <a:gd name="T19" fmla="*/ 58219 h 285"/>
                  <a:gd name="T20" fmla="*/ 122238 w 302"/>
                  <a:gd name="T21" fmla="*/ 37799 h 285"/>
                  <a:gd name="T22" fmla="*/ 98762 w 302"/>
                  <a:gd name="T23" fmla="*/ 33020 h 285"/>
                  <a:gd name="T24" fmla="*/ 65571 w 302"/>
                  <a:gd name="T25" fmla="*/ 2607 h 285"/>
                  <a:gd name="T26" fmla="*/ 53833 w 302"/>
                  <a:gd name="T27" fmla="*/ 0 h 2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2"/>
                  <a:gd name="T43" fmla="*/ 0 h 285"/>
                  <a:gd name="T44" fmla="*/ 302 w 302"/>
                  <a:gd name="T45" fmla="*/ 285 h 28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2" h="285">
                    <a:moveTo>
                      <a:pt x="133" y="0"/>
                    </a:moveTo>
                    <a:lnTo>
                      <a:pt x="12" y="93"/>
                    </a:lnTo>
                    <a:lnTo>
                      <a:pt x="0" y="174"/>
                    </a:lnTo>
                    <a:lnTo>
                      <a:pt x="64" y="209"/>
                    </a:lnTo>
                    <a:lnTo>
                      <a:pt x="87" y="285"/>
                    </a:lnTo>
                    <a:lnTo>
                      <a:pt x="133" y="250"/>
                    </a:lnTo>
                    <a:lnTo>
                      <a:pt x="185" y="285"/>
                    </a:lnTo>
                    <a:lnTo>
                      <a:pt x="255" y="285"/>
                    </a:lnTo>
                    <a:lnTo>
                      <a:pt x="296" y="180"/>
                    </a:lnTo>
                    <a:lnTo>
                      <a:pt x="272" y="134"/>
                    </a:lnTo>
                    <a:lnTo>
                      <a:pt x="302" y="87"/>
                    </a:lnTo>
                    <a:lnTo>
                      <a:pt x="244" y="76"/>
                    </a:lnTo>
                    <a:lnTo>
                      <a:pt x="162" y="6"/>
                    </a:lnTo>
                    <a:lnTo>
                      <a:pt x="13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2" name="Freeform 25"/>
              <p:cNvSpPr>
                <a:spLocks noChangeAspect="1"/>
              </p:cNvSpPr>
              <p:nvPr>
                <p:custDataLst>
                  <p:tags r:id="rId42"/>
                </p:custDataLst>
              </p:nvPr>
            </p:nvSpPr>
            <p:spPr bwMode="auto">
              <a:xfrm>
                <a:off x="8220926" y="4234802"/>
                <a:ext cx="71879" cy="105906"/>
              </a:xfrm>
              <a:custGeom>
                <a:avLst/>
                <a:gdLst>
                  <a:gd name="T0" fmla="*/ 18310 w 163"/>
                  <a:gd name="T1" fmla="*/ 0 h 226"/>
                  <a:gd name="T2" fmla="*/ 6623 w 163"/>
                  <a:gd name="T3" fmla="*/ 20469 h 226"/>
                  <a:gd name="T4" fmla="*/ 15972 w 163"/>
                  <a:gd name="T5" fmla="*/ 40502 h 226"/>
                  <a:gd name="T6" fmla="*/ 0 w 163"/>
                  <a:gd name="T7" fmla="*/ 86231 h 226"/>
                  <a:gd name="T8" fmla="*/ 13635 w 163"/>
                  <a:gd name="T9" fmla="*/ 98425 h 226"/>
                  <a:gd name="T10" fmla="*/ 29607 w 163"/>
                  <a:gd name="T11" fmla="*/ 96247 h 226"/>
                  <a:gd name="T12" fmla="*/ 63500 w 163"/>
                  <a:gd name="T13" fmla="*/ 40502 h 226"/>
                  <a:gd name="T14" fmla="*/ 31945 w 163"/>
                  <a:gd name="T15" fmla="*/ 5226 h 226"/>
                  <a:gd name="T16" fmla="*/ 18310 w 163"/>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3"/>
                  <a:gd name="T28" fmla="*/ 0 h 226"/>
                  <a:gd name="T29" fmla="*/ 163 w 163"/>
                  <a:gd name="T30" fmla="*/ 226 h 2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3" h="226">
                    <a:moveTo>
                      <a:pt x="47" y="0"/>
                    </a:moveTo>
                    <a:lnTo>
                      <a:pt x="17" y="47"/>
                    </a:lnTo>
                    <a:lnTo>
                      <a:pt x="41" y="93"/>
                    </a:lnTo>
                    <a:lnTo>
                      <a:pt x="0" y="198"/>
                    </a:lnTo>
                    <a:lnTo>
                      <a:pt x="35" y="226"/>
                    </a:lnTo>
                    <a:lnTo>
                      <a:pt x="76" y="221"/>
                    </a:lnTo>
                    <a:lnTo>
                      <a:pt x="163" y="93"/>
                    </a:lnTo>
                    <a:lnTo>
                      <a:pt x="82" y="12"/>
                    </a:lnTo>
                    <a:lnTo>
                      <a:pt x="4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3" name="Freeform 26"/>
              <p:cNvSpPr>
                <a:spLocks noChangeAspect="1"/>
              </p:cNvSpPr>
              <p:nvPr>
                <p:custDataLst>
                  <p:tags r:id="rId43"/>
                </p:custDataLst>
              </p:nvPr>
            </p:nvSpPr>
            <p:spPr bwMode="auto">
              <a:xfrm>
                <a:off x="7554250" y="4200639"/>
                <a:ext cx="1225538" cy="1224763"/>
              </a:xfrm>
              <a:custGeom>
                <a:avLst/>
                <a:gdLst>
                  <a:gd name="T0" fmla="*/ 670170 w 2685"/>
                  <a:gd name="T1" fmla="*/ 83958 h 2603"/>
                  <a:gd name="T2" fmla="*/ 709686 w 2685"/>
                  <a:gd name="T3" fmla="*/ 149987 h 2603"/>
                  <a:gd name="T4" fmla="*/ 674605 w 2685"/>
                  <a:gd name="T5" fmla="*/ 223887 h 2603"/>
                  <a:gd name="T6" fmla="*/ 721783 w 2685"/>
                  <a:gd name="T7" fmla="*/ 213392 h 2603"/>
                  <a:gd name="T8" fmla="*/ 686702 w 2685"/>
                  <a:gd name="T9" fmla="*/ 236131 h 2603"/>
                  <a:gd name="T10" fmla="*/ 747590 w 2685"/>
                  <a:gd name="T11" fmla="*/ 228697 h 2603"/>
                  <a:gd name="T12" fmla="*/ 817752 w 2685"/>
                  <a:gd name="T13" fmla="*/ 249249 h 2603"/>
                  <a:gd name="T14" fmla="*/ 825010 w 2685"/>
                  <a:gd name="T15" fmla="*/ 271988 h 2603"/>
                  <a:gd name="T16" fmla="*/ 834285 w 2685"/>
                  <a:gd name="T17" fmla="*/ 289479 h 2603"/>
                  <a:gd name="T18" fmla="*/ 920979 w 2685"/>
                  <a:gd name="T19" fmla="*/ 315278 h 2603"/>
                  <a:gd name="T20" fmla="*/ 965738 w 2685"/>
                  <a:gd name="T21" fmla="*/ 307845 h 2603"/>
                  <a:gd name="T22" fmla="*/ 1043158 w 2685"/>
                  <a:gd name="T23" fmla="*/ 386555 h 2603"/>
                  <a:gd name="T24" fmla="*/ 1080256 w 2685"/>
                  <a:gd name="T25" fmla="*/ 390928 h 2603"/>
                  <a:gd name="T26" fmla="*/ 1066143 w 2685"/>
                  <a:gd name="T27" fmla="*/ 505495 h 2603"/>
                  <a:gd name="T28" fmla="*/ 967754 w 2685"/>
                  <a:gd name="T29" fmla="*/ 586829 h 2603"/>
                  <a:gd name="T30" fmla="*/ 941947 w 2685"/>
                  <a:gd name="T31" fmla="*/ 653295 h 2603"/>
                  <a:gd name="T32" fmla="*/ 913721 w 2685"/>
                  <a:gd name="T33" fmla="*/ 744687 h 2603"/>
                  <a:gd name="T34" fmla="*/ 808075 w 2685"/>
                  <a:gd name="T35" fmla="*/ 871498 h 2603"/>
                  <a:gd name="T36" fmla="*/ 723799 w 2685"/>
                  <a:gd name="T37" fmla="*/ 894236 h 2603"/>
                  <a:gd name="T38" fmla="*/ 628234 w 2685"/>
                  <a:gd name="T39" fmla="*/ 930093 h 2603"/>
                  <a:gd name="T40" fmla="*/ 531862 w 2685"/>
                  <a:gd name="T41" fmla="*/ 1102381 h 2603"/>
                  <a:gd name="T42" fmla="*/ 541136 w 2685"/>
                  <a:gd name="T43" fmla="*/ 1041599 h 2603"/>
                  <a:gd name="T44" fmla="*/ 485087 w 2685"/>
                  <a:gd name="T45" fmla="*/ 1138238 h 2603"/>
                  <a:gd name="T46" fmla="*/ 464119 w 2685"/>
                  <a:gd name="T47" fmla="*/ 1087076 h 2603"/>
                  <a:gd name="T48" fmla="*/ 416941 w 2685"/>
                  <a:gd name="T49" fmla="*/ 1056904 h 2603"/>
                  <a:gd name="T50" fmla="*/ 393957 w 2685"/>
                  <a:gd name="T51" fmla="*/ 1016237 h 2603"/>
                  <a:gd name="T52" fmla="*/ 494361 w 2685"/>
                  <a:gd name="T53" fmla="*/ 920036 h 2603"/>
                  <a:gd name="T54" fmla="*/ 494361 w 2685"/>
                  <a:gd name="T55" fmla="*/ 881992 h 2603"/>
                  <a:gd name="T56" fmla="*/ 478232 w 2685"/>
                  <a:gd name="T57" fmla="*/ 838702 h 2603"/>
                  <a:gd name="T58" fmla="*/ 416941 w 2685"/>
                  <a:gd name="T59" fmla="*/ 810278 h 2603"/>
                  <a:gd name="T60" fmla="*/ 412102 w 2685"/>
                  <a:gd name="T61" fmla="*/ 729382 h 2603"/>
                  <a:gd name="T62" fmla="*/ 407666 w 2685"/>
                  <a:gd name="T63" fmla="*/ 645424 h 2603"/>
                  <a:gd name="T64" fmla="*/ 362908 w 2685"/>
                  <a:gd name="T65" fmla="*/ 604757 h 2603"/>
                  <a:gd name="T66" fmla="*/ 353633 w 2685"/>
                  <a:gd name="T67" fmla="*/ 586829 h 2603"/>
                  <a:gd name="T68" fmla="*/ 292746 w 2685"/>
                  <a:gd name="T69" fmla="*/ 505495 h 2603"/>
                  <a:gd name="T70" fmla="*/ 234277 w 2685"/>
                  <a:gd name="T71" fmla="*/ 467452 h 2603"/>
                  <a:gd name="T72" fmla="*/ 257665 w 2685"/>
                  <a:gd name="T73" fmla="*/ 424598 h 2603"/>
                  <a:gd name="T74" fmla="*/ 172986 w 2685"/>
                  <a:gd name="T75" fmla="*/ 434656 h 2603"/>
                  <a:gd name="T76" fmla="*/ 147583 w 2685"/>
                  <a:gd name="T77" fmla="*/ 429408 h 2603"/>
                  <a:gd name="T78" fmla="*/ 114518 w 2685"/>
                  <a:gd name="T79" fmla="*/ 447337 h 2603"/>
                  <a:gd name="T80" fmla="*/ 93550 w 2685"/>
                  <a:gd name="T81" fmla="*/ 401422 h 2603"/>
                  <a:gd name="T82" fmla="*/ 49194 w 2685"/>
                  <a:gd name="T83" fmla="*/ 401422 h 2603"/>
                  <a:gd name="T84" fmla="*/ 9274 w 2685"/>
                  <a:gd name="T85" fmla="*/ 393989 h 2603"/>
                  <a:gd name="T86" fmla="*/ 20968 w 2685"/>
                  <a:gd name="T87" fmla="*/ 302597 h 2603"/>
                  <a:gd name="T88" fmla="*/ 105647 w 2685"/>
                  <a:gd name="T89" fmla="*/ 231321 h 2603"/>
                  <a:gd name="T90" fmla="*/ 126615 w 2685"/>
                  <a:gd name="T91" fmla="*/ 124625 h 2603"/>
                  <a:gd name="T92" fmla="*/ 154841 w 2685"/>
                  <a:gd name="T93" fmla="*/ 83958 h 2603"/>
                  <a:gd name="T94" fmla="*/ 137905 w 2685"/>
                  <a:gd name="T95" fmla="*/ 76087 h 2603"/>
                  <a:gd name="T96" fmla="*/ 152018 w 2685"/>
                  <a:gd name="T97" fmla="*/ 66029 h 2603"/>
                  <a:gd name="T98" fmla="*/ 191938 w 2685"/>
                  <a:gd name="T99" fmla="*/ 81334 h 2603"/>
                  <a:gd name="T100" fmla="*/ 264519 w 2685"/>
                  <a:gd name="T101" fmla="*/ 117191 h 2603"/>
                  <a:gd name="T102" fmla="*/ 278633 w 2685"/>
                  <a:gd name="T103" fmla="*/ 22739 h 2603"/>
                  <a:gd name="T104" fmla="*/ 339924 w 2685"/>
                  <a:gd name="T105" fmla="*/ 45914 h 2603"/>
                  <a:gd name="T106" fmla="*/ 389118 w 2685"/>
                  <a:gd name="T107" fmla="*/ 43291 h 2603"/>
                  <a:gd name="T108" fmla="*/ 403231 w 2685"/>
                  <a:gd name="T109" fmla="*/ 0 h 2603"/>
                  <a:gd name="T110" fmla="*/ 424199 w 2685"/>
                  <a:gd name="T111" fmla="*/ 25799 h 2603"/>
                  <a:gd name="T112" fmla="*/ 433473 w 2685"/>
                  <a:gd name="T113" fmla="*/ 111944 h 2603"/>
                  <a:gd name="T114" fmla="*/ 522587 w 2685"/>
                  <a:gd name="T115" fmla="*/ 117191 h 2603"/>
                  <a:gd name="T116" fmla="*/ 564926 w 2685"/>
                  <a:gd name="T117" fmla="*/ 117191 h 2603"/>
                  <a:gd name="T118" fmla="*/ 604443 w 2685"/>
                  <a:gd name="T119" fmla="*/ 129435 h 2603"/>
                  <a:gd name="T120" fmla="*/ 658476 w 2685"/>
                  <a:gd name="T121" fmla="*/ 71277 h 260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85"/>
                  <a:gd name="T184" fmla="*/ 0 h 2603"/>
                  <a:gd name="T185" fmla="*/ 2685 w 2685"/>
                  <a:gd name="T186" fmla="*/ 2603 h 260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85" h="2603">
                    <a:moveTo>
                      <a:pt x="1633" y="163"/>
                    </a:moveTo>
                    <a:lnTo>
                      <a:pt x="1662" y="192"/>
                    </a:lnTo>
                    <a:lnTo>
                      <a:pt x="1715" y="308"/>
                    </a:lnTo>
                    <a:lnTo>
                      <a:pt x="1760" y="343"/>
                    </a:lnTo>
                    <a:lnTo>
                      <a:pt x="1580" y="523"/>
                    </a:lnTo>
                    <a:lnTo>
                      <a:pt x="1673" y="512"/>
                    </a:lnTo>
                    <a:lnTo>
                      <a:pt x="1737" y="477"/>
                    </a:lnTo>
                    <a:lnTo>
                      <a:pt x="1790" y="488"/>
                    </a:lnTo>
                    <a:lnTo>
                      <a:pt x="1772" y="535"/>
                    </a:lnTo>
                    <a:lnTo>
                      <a:pt x="1703" y="540"/>
                    </a:lnTo>
                    <a:lnTo>
                      <a:pt x="1778" y="582"/>
                    </a:lnTo>
                    <a:lnTo>
                      <a:pt x="1854" y="523"/>
                    </a:lnTo>
                    <a:lnTo>
                      <a:pt x="2022" y="535"/>
                    </a:lnTo>
                    <a:lnTo>
                      <a:pt x="2028" y="570"/>
                    </a:lnTo>
                    <a:lnTo>
                      <a:pt x="2057" y="570"/>
                    </a:lnTo>
                    <a:lnTo>
                      <a:pt x="2046" y="622"/>
                    </a:lnTo>
                    <a:lnTo>
                      <a:pt x="2086" y="640"/>
                    </a:lnTo>
                    <a:lnTo>
                      <a:pt x="2069" y="662"/>
                    </a:lnTo>
                    <a:lnTo>
                      <a:pt x="2191" y="669"/>
                    </a:lnTo>
                    <a:lnTo>
                      <a:pt x="2284" y="721"/>
                    </a:lnTo>
                    <a:lnTo>
                      <a:pt x="2348" y="680"/>
                    </a:lnTo>
                    <a:lnTo>
                      <a:pt x="2395" y="704"/>
                    </a:lnTo>
                    <a:lnTo>
                      <a:pt x="2545" y="872"/>
                    </a:lnTo>
                    <a:lnTo>
                      <a:pt x="2587" y="884"/>
                    </a:lnTo>
                    <a:lnTo>
                      <a:pt x="2644" y="860"/>
                    </a:lnTo>
                    <a:lnTo>
                      <a:pt x="2679" y="894"/>
                    </a:lnTo>
                    <a:lnTo>
                      <a:pt x="2685" y="1081"/>
                    </a:lnTo>
                    <a:lnTo>
                      <a:pt x="2644" y="1156"/>
                    </a:lnTo>
                    <a:lnTo>
                      <a:pt x="2580" y="1180"/>
                    </a:lnTo>
                    <a:lnTo>
                      <a:pt x="2400" y="1342"/>
                    </a:lnTo>
                    <a:lnTo>
                      <a:pt x="2348" y="1372"/>
                    </a:lnTo>
                    <a:lnTo>
                      <a:pt x="2336" y="1494"/>
                    </a:lnTo>
                    <a:lnTo>
                      <a:pt x="2290" y="1592"/>
                    </a:lnTo>
                    <a:lnTo>
                      <a:pt x="2266" y="1703"/>
                    </a:lnTo>
                    <a:lnTo>
                      <a:pt x="2051" y="1975"/>
                    </a:lnTo>
                    <a:lnTo>
                      <a:pt x="2004" y="1993"/>
                    </a:lnTo>
                    <a:lnTo>
                      <a:pt x="1917" y="1982"/>
                    </a:lnTo>
                    <a:lnTo>
                      <a:pt x="1795" y="2045"/>
                    </a:lnTo>
                    <a:lnTo>
                      <a:pt x="1743" y="2034"/>
                    </a:lnTo>
                    <a:lnTo>
                      <a:pt x="1558" y="2127"/>
                    </a:lnTo>
                    <a:lnTo>
                      <a:pt x="1516" y="2306"/>
                    </a:lnTo>
                    <a:lnTo>
                      <a:pt x="1319" y="2521"/>
                    </a:lnTo>
                    <a:lnTo>
                      <a:pt x="1279" y="2521"/>
                    </a:lnTo>
                    <a:lnTo>
                      <a:pt x="1342" y="2382"/>
                    </a:lnTo>
                    <a:lnTo>
                      <a:pt x="1313" y="2394"/>
                    </a:lnTo>
                    <a:lnTo>
                      <a:pt x="1203" y="2603"/>
                    </a:lnTo>
                    <a:lnTo>
                      <a:pt x="1144" y="2528"/>
                    </a:lnTo>
                    <a:lnTo>
                      <a:pt x="1151" y="2486"/>
                    </a:lnTo>
                    <a:lnTo>
                      <a:pt x="1081" y="2423"/>
                    </a:lnTo>
                    <a:lnTo>
                      <a:pt x="1034" y="2417"/>
                    </a:lnTo>
                    <a:lnTo>
                      <a:pt x="1029" y="2359"/>
                    </a:lnTo>
                    <a:lnTo>
                      <a:pt x="977" y="2324"/>
                    </a:lnTo>
                    <a:lnTo>
                      <a:pt x="1226" y="2196"/>
                    </a:lnTo>
                    <a:lnTo>
                      <a:pt x="1226" y="2104"/>
                    </a:lnTo>
                    <a:lnTo>
                      <a:pt x="1214" y="2097"/>
                    </a:lnTo>
                    <a:lnTo>
                      <a:pt x="1226" y="2017"/>
                    </a:lnTo>
                    <a:lnTo>
                      <a:pt x="1174" y="1982"/>
                    </a:lnTo>
                    <a:lnTo>
                      <a:pt x="1186" y="1918"/>
                    </a:lnTo>
                    <a:lnTo>
                      <a:pt x="1075" y="1842"/>
                    </a:lnTo>
                    <a:lnTo>
                      <a:pt x="1034" y="1853"/>
                    </a:lnTo>
                    <a:lnTo>
                      <a:pt x="1000" y="1825"/>
                    </a:lnTo>
                    <a:lnTo>
                      <a:pt x="1022" y="1668"/>
                    </a:lnTo>
                    <a:lnTo>
                      <a:pt x="1052" y="1633"/>
                    </a:lnTo>
                    <a:lnTo>
                      <a:pt x="1011" y="1476"/>
                    </a:lnTo>
                    <a:lnTo>
                      <a:pt x="918" y="1447"/>
                    </a:lnTo>
                    <a:lnTo>
                      <a:pt x="900" y="1383"/>
                    </a:lnTo>
                    <a:lnTo>
                      <a:pt x="877" y="1360"/>
                    </a:lnTo>
                    <a:lnTo>
                      <a:pt x="877" y="1342"/>
                    </a:lnTo>
                    <a:lnTo>
                      <a:pt x="918" y="1313"/>
                    </a:lnTo>
                    <a:lnTo>
                      <a:pt x="726" y="1156"/>
                    </a:lnTo>
                    <a:lnTo>
                      <a:pt x="639" y="1145"/>
                    </a:lnTo>
                    <a:lnTo>
                      <a:pt x="581" y="1069"/>
                    </a:lnTo>
                    <a:lnTo>
                      <a:pt x="628" y="1051"/>
                    </a:lnTo>
                    <a:lnTo>
                      <a:pt x="639" y="971"/>
                    </a:lnTo>
                    <a:lnTo>
                      <a:pt x="598" y="964"/>
                    </a:lnTo>
                    <a:lnTo>
                      <a:pt x="429" y="994"/>
                    </a:lnTo>
                    <a:lnTo>
                      <a:pt x="424" y="976"/>
                    </a:lnTo>
                    <a:lnTo>
                      <a:pt x="366" y="982"/>
                    </a:lnTo>
                    <a:lnTo>
                      <a:pt x="342" y="1034"/>
                    </a:lnTo>
                    <a:lnTo>
                      <a:pt x="284" y="1023"/>
                    </a:lnTo>
                    <a:lnTo>
                      <a:pt x="215" y="988"/>
                    </a:lnTo>
                    <a:lnTo>
                      <a:pt x="232" y="918"/>
                    </a:lnTo>
                    <a:lnTo>
                      <a:pt x="203" y="889"/>
                    </a:lnTo>
                    <a:lnTo>
                      <a:pt x="122" y="918"/>
                    </a:lnTo>
                    <a:lnTo>
                      <a:pt x="87" y="860"/>
                    </a:lnTo>
                    <a:lnTo>
                      <a:pt x="23" y="901"/>
                    </a:lnTo>
                    <a:lnTo>
                      <a:pt x="0" y="784"/>
                    </a:lnTo>
                    <a:lnTo>
                      <a:pt x="52" y="692"/>
                    </a:lnTo>
                    <a:lnTo>
                      <a:pt x="58" y="640"/>
                    </a:lnTo>
                    <a:lnTo>
                      <a:pt x="262" y="529"/>
                    </a:lnTo>
                    <a:lnTo>
                      <a:pt x="360" y="326"/>
                    </a:lnTo>
                    <a:lnTo>
                      <a:pt x="314" y="285"/>
                    </a:lnTo>
                    <a:lnTo>
                      <a:pt x="319" y="239"/>
                    </a:lnTo>
                    <a:lnTo>
                      <a:pt x="384" y="192"/>
                    </a:lnTo>
                    <a:lnTo>
                      <a:pt x="360" y="186"/>
                    </a:lnTo>
                    <a:lnTo>
                      <a:pt x="342" y="174"/>
                    </a:lnTo>
                    <a:lnTo>
                      <a:pt x="349" y="146"/>
                    </a:lnTo>
                    <a:lnTo>
                      <a:pt x="377" y="151"/>
                    </a:lnTo>
                    <a:lnTo>
                      <a:pt x="429" y="186"/>
                    </a:lnTo>
                    <a:lnTo>
                      <a:pt x="476" y="186"/>
                    </a:lnTo>
                    <a:lnTo>
                      <a:pt x="511" y="239"/>
                    </a:lnTo>
                    <a:lnTo>
                      <a:pt x="656" y="268"/>
                    </a:lnTo>
                    <a:lnTo>
                      <a:pt x="778" y="174"/>
                    </a:lnTo>
                    <a:lnTo>
                      <a:pt x="691" y="52"/>
                    </a:lnTo>
                    <a:lnTo>
                      <a:pt x="720" y="29"/>
                    </a:lnTo>
                    <a:lnTo>
                      <a:pt x="843" y="105"/>
                    </a:lnTo>
                    <a:lnTo>
                      <a:pt x="872" y="87"/>
                    </a:lnTo>
                    <a:lnTo>
                      <a:pt x="965" y="99"/>
                    </a:lnTo>
                    <a:lnTo>
                      <a:pt x="1000" y="24"/>
                    </a:lnTo>
                    <a:lnTo>
                      <a:pt x="1000" y="0"/>
                    </a:lnTo>
                    <a:lnTo>
                      <a:pt x="1057" y="24"/>
                    </a:lnTo>
                    <a:lnTo>
                      <a:pt x="1052" y="59"/>
                    </a:lnTo>
                    <a:lnTo>
                      <a:pt x="1075" y="82"/>
                    </a:lnTo>
                    <a:lnTo>
                      <a:pt x="1075" y="256"/>
                    </a:lnTo>
                    <a:lnTo>
                      <a:pt x="1099" y="303"/>
                    </a:lnTo>
                    <a:lnTo>
                      <a:pt x="1296" y="268"/>
                    </a:lnTo>
                    <a:lnTo>
                      <a:pt x="1342" y="233"/>
                    </a:lnTo>
                    <a:lnTo>
                      <a:pt x="1401" y="268"/>
                    </a:lnTo>
                    <a:lnTo>
                      <a:pt x="1470" y="268"/>
                    </a:lnTo>
                    <a:lnTo>
                      <a:pt x="1499" y="296"/>
                    </a:lnTo>
                    <a:lnTo>
                      <a:pt x="1540" y="291"/>
                    </a:lnTo>
                    <a:lnTo>
                      <a:pt x="1633" y="16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4" name="Freeform 27"/>
              <p:cNvSpPr>
                <a:spLocks noChangeAspect="1"/>
              </p:cNvSpPr>
              <p:nvPr>
                <p:custDataLst>
                  <p:tags r:id="rId44"/>
                </p:custDataLst>
              </p:nvPr>
            </p:nvSpPr>
            <p:spPr bwMode="auto">
              <a:xfrm rot="20717457">
                <a:off x="7308063" y="3308971"/>
                <a:ext cx="404320" cy="170817"/>
              </a:xfrm>
              <a:custGeom>
                <a:avLst/>
                <a:gdLst>
                  <a:gd name="T0" fmla="*/ 0 w 884"/>
                  <a:gd name="T1" fmla="*/ 36635 h 377"/>
                  <a:gd name="T2" fmla="*/ 14142 w 884"/>
                  <a:gd name="T3" fmla="*/ 17265 h 377"/>
                  <a:gd name="T4" fmla="*/ 96166 w 884"/>
                  <a:gd name="T5" fmla="*/ 0 h 377"/>
                  <a:gd name="T6" fmla="*/ 208898 w 884"/>
                  <a:gd name="T7" fmla="*/ 41267 h 377"/>
                  <a:gd name="T8" fmla="*/ 246476 w 884"/>
                  <a:gd name="T9" fmla="*/ 80849 h 377"/>
                  <a:gd name="T10" fmla="*/ 324055 w 884"/>
                  <a:gd name="T11" fmla="*/ 100219 h 377"/>
                  <a:gd name="T12" fmla="*/ 326075 w 884"/>
                  <a:gd name="T13" fmla="*/ 117483 h 377"/>
                  <a:gd name="T14" fmla="*/ 357188 w 884"/>
                  <a:gd name="T15" fmla="*/ 141907 h 377"/>
                  <a:gd name="T16" fmla="*/ 338197 w 884"/>
                  <a:gd name="T17" fmla="*/ 158750 h 377"/>
                  <a:gd name="T18" fmla="*/ 230314 w 884"/>
                  <a:gd name="T19" fmla="*/ 149065 h 377"/>
                  <a:gd name="T20" fmla="*/ 232334 w 884"/>
                  <a:gd name="T21" fmla="*/ 117483 h 377"/>
                  <a:gd name="T22" fmla="*/ 195160 w 884"/>
                  <a:gd name="T23" fmla="*/ 77901 h 377"/>
                  <a:gd name="T24" fmla="*/ 171321 w 884"/>
                  <a:gd name="T25" fmla="*/ 75796 h 377"/>
                  <a:gd name="T26" fmla="*/ 91317 w 884"/>
                  <a:gd name="T27" fmla="*/ 39161 h 377"/>
                  <a:gd name="T28" fmla="*/ 80004 w 884"/>
                  <a:gd name="T29" fmla="*/ 24423 h 377"/>
                  <a:gd name="T30" fmla="*/ 32729 w 884"/>
                  <a:gd name="T31" fmla="*/ 44214 h 377"/>
                  <a:gd name="T32" fmla="*/ 0 w 884"/>
                  <a:gd name="T33" fmla="*/ 36635 h 3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84"/>
                  <a:gd name="T52" fmla="*/ 0 h 377"/>
                  <a:gd name="T53" fmla="*/ 884 w 884"/>
                  <a:gd name="T54" fmla="*/ 377 h 37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84" h="377">
                    <a:moveTo>
                      <a:pt x="0" y="87"/>
                    </a:moveTo>
                    <a:lnTo>
                      <a:pt x="35" y="41"/>
                    </a:lnTo>
                    <a:lnTo>
                      <a:pt x="238" y="0"/>
                    </a:lnTo>
                    <a:lnTo>
                      <a:pt x="517" y="98"/>
                    </a:lnTo>
                    <a:lnTo>
                      <a:pt x="610" y="192"/>
                    </a:lnTo>
                    <a:lnTo>
                      <a:pt x="802" y="238"/>
                    </a:lnTo>
                    <a:lnTo>
                      <a:pt x="807" y="279"/>
                    </a:lnTo>
                    <a:lnTo>
                      <a:pt x="884" y="337"/>
                    </a:lnTo>
                    <a:lnTo>
                      <a:pt x="837" y="377"/>
                    </a:lnTo>
                    <a:lnTo>
                      <a:pt x="570" y="354"/>
                    </a:lnTo>
                    <a:lnTo>
                      <a:pt x="575" y="279"/>
                    </a:lnTo>
                    <a:lnTo>
                      <a:pt x="483" y="185"/>
                    </a:lnTo>
                    <a:lnTo>
                      <a:pt x="424" y="180"/>
                    </a:lnTo>
                    <a:lnTo>
                      <a:pt x="226" y="93"/>
                    </a:lnTo>
                    <a:lnTo>
                      <a:pt x="198" y="58"/>
                    </a:lnTo>
                    <a:lnTo>
                      <a:pt x="81" y="105"/>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55" name="Freeform 28"/>
              <p:cNvSpPr>
                <a:spLocks noChangeAspect="1"/>
              </p:cNvSpPr>
              <p:nvPr>
                <p:custDataLst>
                  <p:tags r:id="rId45"/>
                </p:custDataLst>
              </p:nvPr>
            </p:nvSpPr>
            <p:spPr bwMode="auto">
              <a:xfrm rot="20717457">
                <a:off x="7974742" y="3414878"/>
                <a:ext cx="82660" cy="30747"/>
              </a:xfrm>
              <a:custGeom>
                <a:avLst/>
                <a:gdLst>
                  <a:gd name="T0" fmla="*/ 0 w 180"/>
                  <a:gd name="T1" fmla="*/ 20053 h 57"/>
                  <a:gd name="T2" fmla="*/ 6897 w 180"/>
                  <a:gd name="T3" fmla="*/ 2507 h 57"/>
                  <a:gd name="T4" fmla="*/ 51523 w 180"/>
                  <a:gd name="T5" fmla="*/ 2507 h 57"/>
                  <a:gd name="T6" fmla="*/ 68157 w 180"/>
                  <a:gd name="T7" fmla="*/ 0 h 57"/>
                  <a:gd name="T8" fmla="*/ 73025 w 180"/>
                  <a:gd name="T9" fmla="*/ 11029 h 57"/>
                  <a:gd name="T10" fmla="*/ 42192 w 180"/>
                  <a:gd name="T11" fmla="*/ 28575 h 57"/>
                  <a:gd name="T12" fmla="*/ 28399 w 180"/>
                  <a:gd name="T13" fmla="*/ 20053 h 57"/>
                  <a:gd name="T14" fmla="*/ 0 w 180"/>
                  <a:gd name="T15" fmla="*/ 20053 h 57"/>
                  <a:gd name="T16" fmla="*/ 0 60000 65536"/>
                  <a:gd name="T17" fmla="*/ 0 60000 65536"/>
                  <a:gd name="T18" fmla="*/ 0 60000 65536"/>
                  <a:gd name="T19" fmla="*/ 0 60000 65536"/>
                  <a:gd name="T20" fmla="*/ 0 60000 65536"/>
                  <a:gd name="T21" fmla="*/ 0 60000 65536"/>
                  <a:gd name="T22" fmla="*/ 0 60000 65536"/>
                  <a:gd name="T23" fmla="*/ 0 60000 65536"/>
                  <a:gd name="T24" fmla="*/ 0 w 180"/>
                  <a:gd name="T25" fmla="*/ 0 h 57"/>
                  <a:gd name="T26" fmla="*/ 180 w 180"/>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0" h="57">
                    <a:moveTo>
                      <a:pt x="0" y="40"/>
                    </a:moveTo>
                    <a:lnTo>
                      <a:pt x="17" y="5"/>
                    </a:lnTo>
                    <a:lnTo>
                      <a:pt x="127" y="5"/>
                    </a:lnTo>
                    <a:lnTo>
                      <a:pt x="168" y="0"/>
                    </a:lnTo>
                    <a:lnTo>
                      <a:pt x="180" y="22"/>
                    </a:lnTo>
                    <a:lnTo>
                      <a:pt x="104" y="57"/>
                    </a:lnTo>
                    <a:lnTo>
                      <a:pt x="70" y="40"/>
                    </a:lnTo>
                    <a:lnTo>
                      <a:pt x="0" y="40"/>
                    </a:lnTo>
                    <a:close/>
                  </a:path>
                </a:pathLst>
              </a:custGeom>
              <a:grpFill/>
              <a:ln w="9525">
                <a:solidFill>
                  <a:schemeClr val="bg1">
                    <a:lumMod val="85000"/>
                  </a:schemeClr>
                </a:solidFill>
                <a:round/>
                <a:headEnd/>
                <a:tailEnd/>
              </a:ln>
            </p:spPr>
            <p:txBody>
              <a:bodyPr/>
              <a:lstStyle/>
              <a:p>
                <a:endParaRPr lang="zh-CN" altLang="en-US"/>
              </a:p>
            </p:txBody>
          </p:sp>
          <p:sp>
            <p:nvSpPr>
              <p:cNvPr id="56" name="Freeform 29"/>
              <p:cNvSpPr>
                <a:spLocks noChangeAspect="1"/>
              </p:cNvSpPr>
              <p:nvPr>
                <p:custDataLst>
                  <p:tags r:id="rId46"/>
                </p:custDataLst>
              </p:nvPr>
            </p:nvSpPr>
            <p:spPr bwMode="auto">
              <a:xfrm rot="20717457">
                <a:off x="7552452" y="3500286"/>
                <a:ext cx="95240" cy="40997"/>
              </a:xfrm>
              <a:custGeom>
                <a:avLst/>
                <a:gdLst>
                  <a:gd name="T0" fmla="*/ 0 w 209"/>
                  <a:gd name="T1" fmla="*/ 0 h 94"/>
                  <a:gd name="T2" fmla="*/ 35024 w 209"/>
                  <a:gd name="T3" fmla="*/ 33236 h 94"/>
                  <a:gd name="T4" fmla="*/ 49114 w 209"/>
                  <a:gd name="T5" fmla="*/ 38100 h 94"/>
                  <a:gd name="T6" fmla="*/ 79307 w 209"/>
                  <a:gd name="T7" fmla="*/ 33236 h 94"/>
                  <a:gd name="T8" fmla="*/ 84138 w 209"/>
                  <a:gd name="T9" fmla="*/ 21482 h 94"/>
                  <a:gd name="T10" fmla="*/ 51127 w 209"/>
                  <a:gd name="T11" fmla="*/ 19050 h 94"/>
                  <a:gd name="T12" fmla="*/ 37037 w 209"/>
                  <a:gd name="T13" fmla="*/ 14186 h 94"/>
                  <a:gd name="T14" fmla="*/ 25765 w 209"/>
                  <a:gd name="T15" fmla="*/ 0 h 94"/>
                  <a:gd name="T16" fmla="*/ 0 w 209"/>
                  <a:gd name="T17" fmla="*/ 0 h 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9"/>
                  <a:gd name="T28" fmla="*/ 0 h 94"/>
                  <a:gd name="T29" fmla="*/ 209 w 209"/>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9" h="94">
                    <a:moveTo>
                      <a:pt x="0" y="0"/>
                    </a:moveTo>
                    <a:lnTo>
                      <a:pt x="87" y="82"/>
                    </a:lnTo>
                    <a:lnTo>
                      <a:pt x="122" y="94"/>
                    </a:lnTo>
                    <a:lnTo>
                      <a:pt x="197" y="82"/>
                    </a:lnTo>
                    <a:lnTo>
                      <a:pt x="209" y="53"/>
                    </a:lnTo>
                    <a:lnTo>
                      <a:pt x="127" y="47"/>
                    </a:lnTo>
                    <a:lnTo>
                      <a:pt x="92" y="35"/>
                    </a:lnTo>
                    <a:lnTo>
                      <a:pt x="64"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57" name="Freeform 30"/>
              <p:cNvSpPr>
                <a:spLocks noChangeAspect="1"/>
              </p:cNvSpPr>
              <p:nvPr>
                <p:custDataLst>
                  <p:tags r:id="rId47"/>
                </p:custDataLst>
              </p:nvPr>
            </p:nvSpPr>
            <p:spPr bwMode="auto">
              <a:xfrm rot="20717457">
                <a:off x="7352988" y="3409755"/>
                <a:ext cx="34142" cy="20498"/>
              </a:xfrm>
              <a:custGeom>
                <a:avLst/>
                <a:gdLst>
                  <a:gd name="T0" fmla="*/ 22837 w 70"/>
                  <a:gd name="T1" fmla="*/ 0 h 40"/>
                  <a:gd name="T2" fmla="*/ 15081 w 70"/>
                  <a:gd name="T3" fmla="*/ 0 h 40"/>
                  <a:gd name="T4" fmla="*/ 2585 w 70"/>
                  <a:gd name="T5" fmla="*/ 5715 h 40"/>
                  <a:gd name="T6" fmla="*/ 0 w 70"/>
                  <a:gd name="T7" fmla="*/ 19050 h 40"/>
                  <a:gd name="T8" fmla="*/ 30162 w 70"/>
                  <a:gd name="T9" fmla="*/ 10954 h 40"/>
                  <a:gd name="T10" fmla="*/ 22837 w 70"/>
                  <a:gd name="T11" fmla="*/ 0 h 40"/>
                  <a:gd name="T12" fmla="*/ 0 60000 65536"/>
                  <a:gd name="T13" fmla="*/ 0 60000 65536"/>
                  <a:gd name="T14" fmla="*/ 0 60000 65536"/>
                  <a:gd name="T15" fmla="*/ 0 60000 65536"/>
                  <a:gd name="T16" fmla="*/ 0 60000 65536"/>
                  <a:gd name="T17" fmla="*/ 0 60000 65536"/>
                  <a:gd name="T18" fmla="*/ 0 w 70"/>
                  <a:gd name="T19" fmla="*/ 0 h 40"/>
                  <a:gd name="T20" fmla="*/ 70 w 7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70" h="40">
                    <a:moveTo>
                      <a:pt x="53" y="0"/>
                    </a:moveTo>
                    <a:lnTo>
                      <a:pt x="35" y="0"/>
                    </a:lnTo>
                    <a:lnTo>
                      <a:pt x="6" y="12"/>
                    </a:lnTo>
                    <a:lnTo>
                      <a:pt x="0" y="40"/>
                    </a:lnTo>
                    <a:lnTo>
                      <a:pt x="70" y="23"/>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58" name="Freeform 31"/>
              <p:cNvSpPr>
                <a:spLocks noChangeAspect="1"/>
              </p:cNvSpPr>
              <p:nvPr>
                <p:custDataLst>
                  <p:tags r:id="rId48"/>
                </p:custDataLst>
              </p:nvPr>
            </p:nvSpPr>
            <p:spPr bwMode="auto">
              <a:xfrm rot="20717457">
                <a:off x="7534483" y="3213313"/>
                <a:ext cx="19767" cy="27331"/>
              </a:xfrm>
              <a:custGeom>
                <a:avLst/>
                <a:gdLst>
                  <a:gd name="T0" fmla="*/ 14907 w 41"/>
                  <a:gd name="T1" fmla="*/ 0 h 52"/>
                  <a:gd name="T2" fmla="*/ 0 w 41"/>
                  <a:gd name="T3" fmla="*/ 0 h 52"/>
                  <a:gd name="T4" fmla="*/ 2556 w 41"/>
                  <a:gd name="T5" fmla="*/ 25400 h 52"/>
                  <a:gd name="T6" fmla="*/ 17463 w 41"/>
                  <a:gd name="T7" fmla="*/ 13677 h 52"/>
                  <a:gd name="T8" fmla="*/ 14907 w 41"/>
                  <a:gd name="T9" fmla="*/ 8304 h 52"/>
                  <a:gd name="T10" fmla="*/ 14907 w 41"/>
                  <a:gd name="T11" fmla="*/ 0 h 52"/>
                  <a:gd name="T12" fmla="*/ 0 60000 65536"/>
                  <a:gd name="T13" fmla="*/ 0 60000 65536"/>
                  <a:gd name="T14" fmla="*/ 0 60000 65536"/>
                  <a:gd name="T15" fmla="*/ 0 60000 65536"/>
                  <a:gd name="T16" fmla="*/ 0 60000 65536"/>
                  <a:gd name="T17" fmla="*/ 0 60000 65536"/>
                  <a:gd name="T18" fmla="*/ 0 w 41"/>
                  <a:gd name="T19" fmla="*/ 0 h 52"/>
                  <a:gd name="T20" fmla="*/ 41 w 41"/>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41" h="52">
                    <a:moveTo>
                      <a:pt x="35" y="0"/>
                    </a:moveTo>
                    <a:lnTo>
                      <a:pt x="0" y="0"/>
                    </a:lnTo>
                    <a:lnTo>
                      <a:pt x="6" y="52"/>
                    </a:lnTo>
                    <a:lnTo>
                      <a:pt x="41" y="28"/>
                    </a:lnTo>
                    <a:lnTo>
                      <a:pt x="35" y="17"/>
                    </a:lnTo>
                    <a:lnTo>
                      <a:pt x="35" y="0"/>
                    </a:lnTo>
                    <a:close/>
                  </a:path>
                </a:pathLst>
              </a:custGeom>
              <a:grpFill/>
              <a:ln w="9525">
                <a:solidFill>
                  <a:schemeClr val="bg1">
                    <a:lumMod val="85000"/>
                  </a:schemeClr>
                </a:solidFill>
                <a:round/>
                <a:headEnd/>
                <a:tailEnd/>
              </a:ln>
            </p:spPr>
            <p:txBody>
              <a:bodyPr/>
              <a:lstStyle/>
              <a:p>
                <a:endParaRPr lang="zh-CN" altLang="en-US"/>
              </a:p>
            </p:txBody>
          </p:sp>
          <p:sp>
            <p:nvSpPr>
              <p:cNvPr id="59" name="Freeform 32"/>
              <p:cNvSpPr>
                <a:spLocks noChangeAspect="1"/>
              </p:cNvSpPr>
              <p:nvPr>
                <p:custDataLst>
                  <p:tags r:id="rId49"/>
                </p:custDataLst>
              </p:nvPr>
            </p:nvSpPr>
            <p:spPr bwMode="auto">
              <a:xfrm rot="20717457">
                <a:off x="7552452" y="3244061"/>
                <a:ext cx="8986" cy="13666"/>
              </a:xfrm>
              <a:custGeom>
                <a:avLst/>
                <a:gdLst>
                  <a:gd name="T0" fmla="*/ 5954 w 24"/>
                  <a:gd name="T1" fmla="*/ 0 h 28"/>
                  <a:gd name="T2" fmla="*/ 3969 w 24"/>
                  <a:gd name="T3" fmla="*/ 4989 h 28"/>
                  <a:gd name="T4" fmla="*/ 0 w 24"/>
                  <a:gd name="T5" fmla="*/ 12700 h 28"/>
                  <a:gd name="T6" fmla="*/ 7938 w 24"/>
                  <a:gd name="T7" fmla="*/ 10432 h 28"/>
                  <a:gd name="T8" fmla="*/ 5954 w 24"/>
                  <a:gd name="T9" fmla="*/ 0 h 28"/>
                  <a:gd name="T10" fmla="*/ 0 60000 65536"/>
                  <a:gd name="T11" fmla="*/ 0 60000 65536"/>
                  <a:gd name="T12" fmla="*/ 0 60000 65536"/>
                  <a:gd name="T13" fmla="*/ 0 60000 65536"/>
                  <a:gd name="T14" fmla="*/ 0 60000 65536"/>
                  <a:gd name="T15" fmla="*/ 0 w 24"/>
                  <a:gd name="T16" fmla="*/ 0 h 28"/>
                  <a:gd name="T17" fmla="*/ 24 w 24"/>
                  <a:gd name="T18" fmla="*/ 28 h 28"/>
                </a:gdLst>
                <a:ahLst/>
                <a:cxnLst>
                  <a:cxn ang="T10">
                    <a:pos x="T0" y="T1"/>
                  </a:cxn>
                  <a:cxn ang="T11">
                    <a:pos x="T2" y="T3"/>
                  </a:cxn>
                  <a:cxn ang="T12">
                    <a:pos x="T4" y="T5"/>
                  </a:cxn>
                  <a:cxn ang="T13">
                    <a:pos x="T6" y="T7"/>
                  </a:cxn>
                  <a:cxn ang="T14">
                    <a:pos x="T8" y="T9"/>
                  </a:cxn>
                </a:cxnLst>
                <a:rect l="T15" t="T16" r="T17" b="T18"/>
                <a:pathLst>
                  <a:path w="24" h="28">
                    <a:moveTo>
                      <a:pt x="18" y="0"/>
                    </a:moveTo>
                    <a:lnTo>
                      <a:pt x="12" y="11"/>
                    </a:lnTo>
                    <a:lnTo>
                      <a:pt x="0" y="28"/>
                    </a:lnTo>
                    <a:lnTo>
                      <a:pt x="24" y="23"/>
                    </a:lnTo>
                    <a:lnTo>
                      <a:pt x="18" y="0"/>
                    </a:lnTo>
                    <a:close/>
                  </a:path>
                </a:pathLst>
              </a:custGeom>
              <a:grpFill/>
              <a:ln w="9525">
                <a:solidFill>
                  <a:schemeClr val="bg1">
                    <a:lumMod val="85000"/>
                  </a:schemeClr>
                </a:solidFill>
                <a:round/>
                <a:headEnd/>
                <a:tailEnd/>
              </a:ln>
            </p:spPr>
            <p:txBody>
              <a:bodyPr/>
              <a:lstStyle/>
              <a:p>
                <a:endParaRPr lang="zh-CN" altLang="en-US"/>
              </a:p>
            </p:txBody>
          </p:sp>
          <p:sp>
            <p:nvSpPr>
              <p:cNvPr id="60" name="Freeform 33"/>
              <p:cNvSpPr>
                <a:spLocks noChangeAspect="1"/>
              </p:cNvSpPr>
              <p:nvPr>
                <p:custDataLst>
                  <p:tags r:id="rId50"/>
                </p:custDataLst>
              </p:nvPr>
            </p:nvSpPr>
            <p:spPr bwMode="auto">
              <a:xfrm rot="20717457">
                <a:off x="5755475" y="1366777"/>
                <a:ext cx="43128" cy="20498"/>
              </a:xfrm>
              <a:custGeom>
                <a:avLst/>
                <a:gdLst>
                  <a:gd name="T0" fmla="*/ 24630 w 99"/>
                  <a:gd name="T1" fmla="*/ 4555 h 46"/>
                  <a:gd name="T2" fmla="*/ 4618 w 99"/>
                  <a:gd name="T3" fmla="*/ 0 h 46"/>
                  <a:gd name="T4" fmla="*/ 0 w 99"/>
                  <a:gd name="T5" fmla="*/ 4555 h 46"/>
                  <a:gd name="T6" fmla="*/ 4618 w 99"/>
                  <a:gd name="T7" fmla="*/ 16565 h 46"/>
                  <a:gd name="T8" fmla="*/ 24630 w 99"/>
                  <a:gd name="T9" fmla="*/ 19050 h 46"/>
                  <a:gd name="T10" fmla="*/ 38100 w 99"/>
                  <a:gd name="T11" fmla="*/ 7040 h 46"/>
                  <a:gd name="T12" fmla="*/ 24630 w 99"/>
                  <a:gd name="T13" fmla="*/ 4555 h 46"/>
                  <a:gd name="T14" fmla="*/ 0 60000 65536"/>
                  <a:gd name="T15" fmla="*/ 0 60000 65536"/>
                  <a:gd name="T16" fmla="*/ 0 60000 65536"/>
                  <a:gd name="T17" fmla="*/ 0 60000 65536"/>
                  <a:gd name="T18" fmla="*/ 0 60000 65536"/>
                  <a:gd name="T19" fmla="*/ 0 60000 65536"/>
                  <a:gd name="T20" fmla="*/ 0 60000 65536"/>
                  <a:gd name="T21" fmla="*/ 0 w 99"/>
                  <a:gd name="T22" fmla="*/ 0 h 46"/>
                  <a:gd name="T23" fmla="*/ 99 w 99"/>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 h="46">
                    <a:moveTo>
                      <a:pt x="64" y="11"/>
                    </a:moveTo>
                    <a:lnTo>
                      <a:pt x="12" y="0"/>
                    </a:lnTo>
                    <a:lnTo>
                      <a:pt x="0" y="11"/>
                    </a:lnTo>
                    <a:lnTo>
                      <a:pt x="12" y="40"/>
                    </a:lnTo>
                    <a:lnTo>
                      <a:pt x="64" y="46"/>
                    </a:lnTo>
                    <a:lnTo>
                      <a:pt x="99" y="17"/>
                    </a:lnTo>
                    <a:lnTo>
                      <a:pt x="64" y="11"/>
                    </a:lnTo>
                    <a:close/>
                  </a:path>
                </a:pathLst>
              </a:custGeom>
              <a:grpFill/>
              <a:ln w="9525">
                <a:solidFill>
                  <a:schemeClr val="bg1">
                    <a:lumMod val="85000"/>
                  </a:schemeClr>
                </a:solidFill>
                <a:round/>
                <a:headEnd/>
                <a:tailEnd/>
              </a:ln>
            </p:spPr>
            <p:txBody>
              <a:bodyPr/>
              <a:lstStyle/>
              <a:p>
                <a:endParaRPr lang="zh-CN" altLang="en-US"/>
              </a:p>
            </p:txBody>
          </p:sp>
          <p:sp>
            <p:nvSpPr>
              <p:cNvPr id="61" name="Freeform 34"/>
              <p:cNvSpPr>
                <a:spLocks noChangeAspect="1"/>
              </p:cNvSpPr>
              <p:nvPr>
                <p:custDataLst>
                  <p:tags r:id="rId51"/>
                </p:custDataLst>
              </p:nvPr>
            </p:nvSpPr>
            <p:spPr bwMode="auto">
              <a:xfrm rot="20717457">
                <a:off x="5678207" y="1568341"/>
                <a:ext cx="48519" cy="22206"/>
              </a:xfrm>
              <a:custGeom>
                <a:avLst/>
                <a:gdLst>
                  <a:gd name="T0" fmla="*/ 22600 w 110"/>
                  <a:gd name="T1" fmla="*/ 0 h 52"/>
                  <a:gd name="T2" fmla="*/ 0 w 110"/>
                  <a:gd name="T3" fmla="*/ 9525 h 52"/>
                  <a:gd name="T4" fmla="*/ 8962 w 110"/>
                  <a:gd name="T5" fmla="*/ 16271 h 52"/>
                  <a:gd name="T6" fmla="*/ 40914 w 110"/>
                  <a:gd name="T7" fmla="*/ 20637 h 52"/>
                  <a:gd name="T8" fmla="*/ 42862 w 110"/>
                  <a:gd name="T9" fmla="*/ 6747 h 52"/>
                  <a:gd name="T10" fmla="*/ 31562 w 110"/>
                  <a:gd name="T11" fmla="*/ 0 h 52"/>
                  <a:gd name="T12" fmla="*/ 22600 w 110"/>
                  <a:gd name="T13" fmla="*/ 0 h 52"/>
                  <a:gd name="T14" fmla="*/ 0 60000 65536"/>
                  <a:gd name="T15" fmla="*/ 0 60000 65536"/>
                  <a:gd name="T16" fmla="*/ 0 60000 65536"/>
                  <a:gd name="T17" fmla="*/ 0 60000 65536"/>
                  <a:gd name="T18" fmla="*/ 0 60000 65536"/>
                  <a:gd name="T19" fmla="*/ 0 60000 65536"/>
                  <a:gd name="T20" fmla="*/ 0 60000 65536"/>
                  <a:gd name="T21" fmla="*/ 0 w 110"/>
                  <a:gd name="T22" fmla="*/ 0 h 52"/>
                  <a:gd name="T23" fmla="*/ 110 w 110"/>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 h="52">
                    <a:moveTo>
                      <a:pt x="58" y="0"/>
                    </a:moveTo>
                    <a:lnTo>
                      <a:pt x="0" y="24"/>
                    </a:lnTo>
                    <a:lnTo>
                      <a:pt x="23" y="41"/>
                    </a:lnTo>
                    <a:lnTo>
                      <a:pt x="105" y="52"/>
                    </a:lnTo>
                    <a:lnTo>
                      <a:pt x="110" y="17"/>
                    </a:lnTo>
                    <a:lnTo>
                      <a:pt x="81" y="0"/>
                    </a:lnTo>
                    <a:lnTo>
                      <a:pt x="58" y="0"/>
                    </a:lnTo>
                    <a:close/>
                  </a:path>
                </a:pathLst>
              </a:custGeom>
              <a:grpFill/>
              <a:ln w="9525">
                <a:solidFill>
                  <a:schemeClr val="bg1">
                    <a:lumMod val="85000"/>
                  </a:schemeClr>
                </a:solidFill>
                <a:round/>
                <a:headEnd/>
                <a:tailEnd/>
              </a:ln>
            </p:spPr>
            <p:txBody>
              <a:bodyPr/>
              <a:lstStyle/>
              <a:p>
                <a:endParaRPr lang="zh-CN" altLang="en-US"/>
              </a:p>
            </p:txBody>
          </p:sp>
          <p:sp>
            <p:nvSpPr>
              <p:cNvPr id="62" name="Freeform 35"/>
              <p:cNvSpPr>
                <a:spLocks noChangeAspect="1"/>
              </p:cNvSpPr>
              <p:nvPr>
                <p:custDataLst>
                  <p:tags r:id="rId52"/>
                </p:custDataLst>
              </p:nvPr>
            </p:nvSpPr>
            <p:spPr bwMode="auto">
              <a:xfrm rot="20717457">
                <a:off x="7879502" y="2021007"/>
                <a:ext cx="201262" cy="193025"/>
              </a:xfrm>
              <a:custGeom>
                <a:avLst/>
                <a:gdLst>
                  <a:gd name="T0" fmla="*/ 73404 w 436"/>
                  <a:gd name="T1" fmla="*/ 0 h 424"/>
                  <a:gd name="T2" fmla="*/ 42819 w 436"/>
                  <a:gd name="T3" fmla="*/ 83771 h 424"/>
                  <a:gd name="T4" fmla="*/ 0 w 436"/>
                  <a:gd name="T5" fmla="*/ 105771 h 424"/>
                  <a:gd name="T6" fmla="*/ 33032 w 436"/>
                  <a:gd name="T7" fmla="*/ 107887 h 424"/>
                  <a:gd name="T8" fmla="*/ 33032 w 436"/>
                  <a:gd name="T9" fmla="*/ 152311 h 424"/>
                  <a:gd name="T10" fmla="*/ 66063 w 436"/>
                  <a:gd name="T11" fmla="*/ 164580 h 424"/>
                  <a:gd name="T12" fmla="*/ 103989 w 436"/>
                  <a:gd name="T13" fmla="*/ 144695 h 424"/>
                  <a:gd name="T14" fmla="*/ 113776 w 436"/>
                  <a:gd name="T15" fmla="*/ 149772 h 424"/>
                  <a:gd name="T16" fmla="*/ 137428 w 436"/>
                  <a:gd name="T17" fmla="*/ 169657 h 424"/>
                  <a:gd name="T18" fmla="*/ 160672 w 436"/>
                  <a:gd name="T19" fmla="*/ 157388 h 424"/>
                  <a:gd name="T20" fmla="*/ 168013 w 436"/>
                  <a:gd name="T21" fmla="*/ 179388 h 424"/>
                  <a:gd name="T22" fmla="*/ 177800 w 436"/>
                  <a:gd name="T23" fmla="*/ 107887 h 424"/>
                  <a:gd name="T24" fmla="*/ 156595 w 436"/>
                  <a:gd name="T25" fmla="*/ 115502 h 424"/>
                  <a:gd name="T26" fmla="*/ 168013 w 436"/>
                  <a:gd name="T27" fmla="*/ 85886 h 424"/>
                  <a:gd name="T28" fmla="*/ 146807 w 436"/>
                  <a:gd name="T29" fmla="*/ 68963 h 424"/>
                  <a:gd name="T30" fmla="*/ 149254 w 436"/>
                  <a:gd name="T31" fmla="*/ 61347 h 424"/>
                  <a:gd name="T32" fmla="*/ 103989 w 436"/>
                  <a:gd name="T33" fmla="*/ 51616 h 424"/>
                  <a:gd name="T34" fmla="*/ 80336 w 436"/>
                  <a:gd name="T35" fmla="*/ 63886 h 424"/>
                  <a:gd name="T36" fmla="*/ 92570 w 436"/>
                  <a:gd name="T37" fmla="*/ 14808 h 424"/>
                  <a:gd name="T38" fmla="*/ 73404 w 436"/>
                  <a:gd name="T39" fmla="*/ 0 h 4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6"/>
                  <a:gd name="T61" fmla="*/ 0 h 424"/>
                  <a:gd name="T62" fmla="*/ 436 w 436"/>
                  <a:gd name="T63" fmla="*/ 424 h 4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6" h="424">
                    <a:moveTo>
                      <a:pt x="180" y="0"/>
                    </a:moveTo>
                    <a:lnTo>
                      <a:pt x="105" y="198"/>
                    </a:lnTo>
                    <a:lnTo>
                      <a:pt x="0" y="250"/>
                    </a:lnTo>
                    <a:lnTo>
                      <a:pt x="81" y="255"/>
                    </a:lnTo>
                    <a:lnTo>
                      <a:pt x="81" y="360"/>
                    </a:lnTo>
                    <a:lnTo>
                      <a:pt x="162" y="389"/>
                    </a:lnTo>
                    <a:lnTo>
                      <a:pt x="255" y="342"/>
                    </a:lnTo>
                    <a:lnTo>
                      <a:pt x="279" y="354"/>
                    </a:lnTo>
                    <a:lnTo>
                      <a:pt x="337" y="401"/>
                    </a:lnTo>
                    <a:lnTo>
                      <a:pt x="394" y="372"/>
                    </a:lnTo>
                    <a:lnTo>
                      <a:pt x="412" y="424"/>
                    </a:lnTo>
                    <a:lnTo>
                      <a:pt x="436" y="255"/>
                    </a:lnTo>
                    <a:lnTo>
                      <a:pt x="384" y="273"/>
                    </a:lnTo>
                    <a:lnTo>
                      <a:pt x="412" y="203"/>
                    </a:lnTo>
                    <a:lnTo>
                      <a:pt x="360" y="163"/>
                    </a:lnTo>
                    <a:lnTo>
                      <a:pt x="366" y="145"/>
                    </a:lnTo>
                    <a:lnTo>
                      <a:pt x="255" y="122"/>
                    </a:lnTo>
                    <a:lnTo>
                      <a:pt x="197" y="151"/>
                    </a:lnTo>
                    <a:lnTo>
                      <a:pt x="227" y="35"/>
                    </a:lnTo>
                    <a:lnTo>
                      <a:pt x="180" y="0"/>
                    </a:lnTo>
                    <a:close/>
                  </a:path>
                </a:pathLst>
              </a:custGeom>
              <a:grpFill/>
              <a:ln w="9525">
                <a:solidFill>
                  <a:schemeClr val="bg1">
                    <a:lumMod val="85000"/>
                  </a:schemeClr>
                </a:solidFill>
                <a:round/>
                <a:headEnd/>
                <a:tailEnd/>
              </a:ln>
            </p:spPr>
            <p:txBody>
              <a:bodyPr/>
              <a:lstStyle/>
              <a:p>
                <a:endParaRPr lang="zh-CN" altLang="en-US"/>
              </a:p>
            </p:txBody>
          </p:sp>
          <p:sp>
            <p:nvSpPr>
              <p:cNvPr id="63" name="Freeform 36"/>
              <p:cNvSpPr>
                <a:spLocks noChangeAspect="1"/>
              </p:cNvSpPr>
              <p:nvPr>
                <p:custDataLst>
                  <p:tags r:id="rId53"/>
                </p:custDataLst>
              </p:nvPr>
            </p:nvSpPr>
            <p:spPr bwMode="auto">
              <a:xfrm rot="20717457">
                <a:off x="7786058" y="2169619"/>
                <a:ext cx="55707" cy="27331"/>
              </a:xfrm>
              <a:custGeom>
                <a:avLst/>
                <a:gdLst>
                  <a:gd name="T0" fmla="*/ 37515 w 122"/>
                  <a:gd name="T1" fmla="*/ 0 h 53"/>
                  <a:gd name="T2" fmla="*/ 12102 w 122"/>
                  <a:gd name="T3" fmla="*/ 3355 h 53"/>
                  <a:gd name="T4" fmla="*/ 0 w 122"/>
                  <a:gd name="T5" fmla="*/ 3355 h 53"/>
                  <a:gd name="T6" fmla="*/ 0 w 122"/>
                  <a:gd name="T7" fmla="*/ 11502 h 53"/>
                  <a:gd name="T8" fmla="*/ 33078 w 122"/>
                  <a:gd name="T9" fmla="*/ 16774 h 53"/>
                  <a:gd name="T10" fmla="*/ 39935 w 122"/>
                  <a:gd name="T11" fmla="*/ 25400 h 53"/>
                  <a:gd name="T12" fmla="*/ 49213 w 122"/>
                  <a:gd name="T13" fmla="*/ 14377 h 53"/>
                  <a:gd name="T14" fmla="*/ 37515 w 122"/>
                  <a:gd name="T15" fmla="*/ 0 h 53"/>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53"/>
                  <a:gd name="T26" fmla="*/ 122 w 12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53">
                    <a:moveTo>
                      <a:pt x="93" y="0"/>
                    </a:moveTo>
                    <a:lnTo>
                      <a:pt x="30" y="7"/>
                    </a:lnTo>
                    <a:lnTo>
                      <a:pt x="0" y="7"/>
                    </a:lnTo>
                    <a:lnTo>
                      <a:pt x="0" y="24"/>
                    </a:lnTo>
                    <a:lnTo>
                      <a:pt x="82" y="35"/>
                    </a:lnTo>
                    <a:lnTo>
                      <a:pt x="99" y="53"/>
                    </a:lnTo>
                    <a:lnTo>
                      <a:pt x="122" y="30"/>
                    </a:lnTo>
                    <a:lnTo>
                      <a:pt x="93" y="0"/>
                    </a:lnTo>
                    <a:close/>
                  </a:path>
                </a:pathLst>
              </a:custGeom>
              <a:grpFill/>
              <a:ln w="9525">
                <a:solidFill>
                  <a:schemeClr val="bg1">
                    <a:lumMod val="85000"/>
                  </a:schemeClr>
                </a:solidFill>
                <a:round/>
                <a:headEnd/>
                <a:tailEnd/>
              </a:ln>
            </p:spPr>
            <p:txBody>
              <a:bodyPr/>
              <a:lstStyle/>
              <a:p>
                <a:endParaRPr lang="zh-CN" altLang="en-US"/>
              </a:p>
            </p:txBody>
          </p:sp>
          <p:sp>
            <p:nvSpPr>
              <p:cNvPr id="64" name="Freeform 37"/>
              <p:cNvSpPr>
                <a:spLocks noChangeAspect="1"/>
              </p:cNvSpPr>
              <p:nvPr>
                <p:custDataLst>
                  <p:tags r:id="rId54"/>
                </p:custDataLst>
              </p:nvPr>
            </p:nvSpPr>
            <p:spPr bwMode="auto">
              <a:xfrm rot="20717457">
                <a:off x="7825592" y="2278942"/>
                <a:ext cx="34144" cy="20498"/>
              </a:xfrm>
              <a:custGeom>
                <a:avLst/>
                <a:gdLst>
                  <a:gd name="T0" fmla="*/ 16087 w 75"/>
                  <a:gd name="T1" fmla="*/ 0 h 47"/>
                  <a:gd name="T2" fmla="*/ 0 w 75"/>
                  <a:gd name="T3" fmla="*/ 9728 h 47"/>
                  <a:gd name="T4" fmla="*/ 6837 w 75"/>
                  <a:gd name="T5" fmla="*/ 17023 h 47"/>
                  <a:gd name="T6" fmla="*/ 30163 w 75"/>
                  <a:gd name="T7" fmla="*/ 19050 h 47"/>
                  <a:gd name="T8" fmla="*/ 27750 w 75"/>
                  <a:gd name="T9" fmla="*/ 4864 h 47"/>
                  <a:gd name="T10" fmla="*/ 16087 w 75"/>
                  <a:gd name="T11" fmla="*/ 0 h 47"/>
                  <a:gd name="T12" fmla="*/ 0 60000 65536"/>
                  <a:gd name="T13" fmla="*/ 0 60000 65536"/>
                  <a:gd name="T14" fmla="*/ 0 60000 65536"/>
                  <a:gd name="T15" fmla="*/ 0 60000 65536"/>
                  <a:gd name="T16" fmla="*/ 0 60000 65536"/>
                  <a:gd name="T17" fmla="*/ 0 60000 65536"/>
                  <a:gd name="T18" fmla="*/ 0 w 75"/>
                  <a:gd name="T19" fmla="*/ 0 h 47"/>
                  <a:gd name="T20" fmla="*/ 75 w 7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75" h="47">
                    <a:moveTo>
                      <a:pt x="40" y="0"/>
                    </a:moveTo>
                    <a:lnTo>
                      <a:pt x="0" y="24"/>
                    </a:lnTo>
                    <a:lnTo>
                      <a:pt x="17" y="42"/>
                    </a:lnTo>
                    <a:lnTo>
                      <a:pt x="75" y="47"/>
                    </a:lnTo>
                    <a:lnTo>
                      <a:pt x="69" y="12"/>
                    </a:lnTo>
                    <a:lnTo>
                      <a:pt x="40" y="0"/>
                    </a:lnTo>
                    <a:close/>
                  </a:path>
                </a:pathLst>
              </a:custGeom>
              <a:grpFill/>
              <a:ln w="9525">
                <a:solidFill>
                  <a:schemeClr val="bg1">
                    <a:lumMod val="85000"/>
                  </a:schemeClr>
                </a:solidFill>
                <a:round/>
                <a:headEnd/>
                <a:tailEnd/>
              </a:ln>
            </p:spPr>
            <p:txBody>
              <a:bodyPr/>
              <a:lstStyle/>
              <a:p>
                <a:endParaRPr lang="zh-CN" altLang="en-US"/>
              </a:p>
            </p:txBody>
          </p:sp>
          <p:sp>
            <p:nvSpPr>
              <p:cNvPr id="65" name="Freeform 38"/>
              <p:cNvSpPr>
                <a:spLocks noChangeAspect="1"/>
              </p:cNvSpPr>
              <p:nvPr>
                <p:custDataLst>
                  <p:tags r:id="rId55"/>
                </p:custDataLst>
              </p:nvPr>
            </p:nvSpPr>
            <p:spPr bwMode="auto">
              <a:xfrm rot="20717457">
                <a:off x="7899269" y="2256735"/>
                <a:ext cx="39533" cy="46122"/>
              </a:xfrm>
              <a:custGeom>
                <a:avLst/>
                <a:gdLst>
                  <a:gd name="T0" fmla="*/ 6824 w 87"/>
                  <a:gd name="T1" fmla="*/ 40822 h 105"/>
                  <a:gd name="T2" fmla="*/ 0 w 87"/>
                  <a:gd name="T3" fmla="*/ 24085 h 105"/>
                  <a:gd name="T4" fmla="*/ 11240 w 87"/>
                  <a:gd name="T5" fmla="*/ 0 h 105"/>
                  <a:gd name="T6" fmla="*/ 20875 w 87"/>
                  <a:gd name="T7" fmla="*/ 4899 h 105"/>
                  <a:gd name="T8" fmla="*/ 16057 w 87"/>
                  <a:gd name="T9" fmla="*/ 19186 h 105"/>
                  <a:gd name="T10" fmla="*/ 34925 w 87"/>
                  <a:gd name="T11" fmla="*/ 28575 h 105"/>
                  <a:gd name="T12" fmla="*/ 30108 w 87"/>
                  <a:gd name="T13" fmla="*/ 42863 h 105"/>
                  <a:gd name="T14" fmla="*/ 11240 w 87"/>
                  <a:gd name="T15" fmla="*/ 40822 h 105"/>
                  <a:gd name="T16" fmla="*/ 6824 w 87"/>
                  <a:gd name="T17" fmla="*/ 40822 h 1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
                  <a:gd name="T28" fmla="*/ 0 h 105"/>
                  <a:gd name="T29" fmla="*/ 87 w 87"/>
                  <a:gd name="T30" fmla="*/ 105 h 1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 h="105">
                    <a:moveTo>
                      <a:pt x="17" y="100"/>
                    </a:moveTo>
                    <a:lnTo>
                      <a:pt x="0" y="59"/>
                    </a:lnTo>
                    <a:lnTo>
                      <a:pt x="28" y="0"/>
                    </a:lnTo>
                    <a:lnTo>
                      <a:pt x="52" y="12"/>
                    </a:lnTo>
                    <a:lnTo>
                      <a:pt x="40" y="47"/>
                    </a:lnTo>
                    <a:lnTo>
                      <a:pt x="87" y="70"/>
                    </a:lnTo>
                    <a:lnTo>
                      <a:pt x="75" y="105"/>
                    </a:lnTo>
                    <a:lnTo>
                      <a:pt x="28" y="100"/>
                    </a:lnTo>
                    <a:lnTo>
                      <a:pt x="17" y="100"/>
                    </a:lnTo>
                    <a:close/>
                  </a:path>
                </a:pathLst>
              </a:custGeom>
              <a:grpFill/>
              <a:ln w="9525">
                <a:solidFill>
                  <a:schemeClr val="bg1">
                    <a:lumMod val="85000"/>
                  </a:schemeClr>
                </a:solidFill>
                <a:round/>
                <a:headEnd/>
                <a:tailEnd/>
              </a:ln>
            </p:spPr>
            <p:txBody>
              <a:bodyPr/>
              <a:lstStyle/>
              <a:p>
                <a:endParaRPr lang="zh-CN" altLang="en-US"/>
              </a:p>
            </p:txBody>
          </p:sp>
          <p:sp>
            <p:nvSpPr>
              <p:cNvPr id="66" name="Freeform 39"/>
              <p:cNvSpPr>
                <a:spLocks noChangeAspect="1"/>
              </p:cNvSpPr>
              <p:nvPr>
                <p:custDataLst>
                  <p:tags r:id="rId56"/>
                </p:custDataLst>
              </p:nvPr>
            </p:nvSpPr>
            <p:spPr bwMode="auto">
              <a:xfrm rot="20717457">
                <a:off x="6132841" y="2159369"/>
                <a:ext cx="35940" cy="105906"/>
              </a:xfrm>
              <a:custGeom>
                <a:avLst/>
                <a:gdLst>
                  <a:gd name="T0" fmla="*/ 29243 w 76"/>
                  <a:gd name="T1" fmla="*/ 90789 h 232"/>
                  <a:gd name="T2" fmla="*/ 24648 w 76"/>
                  <a:gd name="T3" fmla="*/ 66607 h 232"/>
                  <a:gd name="T4" fmla="*/ 31750 w 76"/>
                  <a:gd name="T5" fmla="*/ 24606 h 232"/>
                  <a:gd name="T6" fmla="*/ 24648 w 76"/>
                  <a:gd name="T7" fmla="*/ 0 h 232"/>
                  <a:gd name="T8" fmla="*/ 0 w 76"/>
                  <a:gd name="T9" fmla="*/ 0 h 232"/>
                  <a:gd name="T10" fmla="*/ 19635 w 76"/>
                  <a:gd name="T11" fmla="*/ 19515 h 232"/>
                  <a:gd name="T12" fmla="*/ 0 w 76"/>
                  <a:gd name="T13" fmla="*/ 53879 h 232"/>
                  <a:gd name="T14" fmla="*/ 12115 w 76"/>
                  <a:gd name="T15" fmla="*/ 73819 h 232"/>
                  <a:gd name="T16" fmla="*/ 17128 w 76"/>
                  <a:gd name="T17" fmla="*/ 93334 h 232"/>
                  <a:gd name="T18" fmla="*/ 26737 w 76"/>
                  <a:gd name="T19" fmla="*/ 98425 h 232"/>
                  <a:gd name="T20" fmla="*/ 29243 w 76"/>
                  <a:gd name="T21" fmla="*/ 90789 h 2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6"/>
                  <a:gd name="T34" fmla="*/ 0 h 232"/>
                  <a:gd name="T35" fmla="*/ 76 w 76"/>
                  <a:gd name="T36" fmla="*/ 232 h 2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6" h="232">
                    <a:moveTo>
                      <a:pt x="70" y="214"/>
                    </a:moveTo>
                    <a:lnTo>
                      <a:pt x="59" y="157"/>
                    </a:lnTo>
                    <a:lnTo>
                      <a:pt x="76" y="58"/>
                    </a:lnTo>
                    <a:lnTo>
                      <a:pt x="59" y="0"/>
                    </a:lnTo>
                    <a:lnTo>
                      <a:pt x="0" y="0"/>
                    </a:lnTo>
                    <a:lnTo>
                      <a:pt x="47" y="46"/>
                    </a:lnTo>
                    <a:lnTo>
                      <a:pt x="0" y="127"/>
                    </a:lnTo>
                    <a:lnTo>
                      <a:pt x="29" y="174"/>
                    </a:lnTo>
                    <a:lnTo>
                      <a:pt x="41" y="220"/>
                    </a:lnTo>
                    <a:lnTo>
                      <a:pt x="64" y="232"/>
                    </a:lnTo>
                    <a:lnTo>
                      <a:pt x="70" y="214"/>
                    </a:lnTo>
                    <a:close/>
                  </a:path>
                </a:pathLst>
              </a:custGeom>
              <a:grpFill/>
              <a:ln w="9525">
                <a:solidFill>
                  <a:schemeClr val="bg1">
                    <a:lumMod val="85000"/>
                  </a:schemeClr>
                </a:solidFill>
                <a:round/>
                <a:headEnd/>
                <a:tailEnd/>
              </a:ln>
            </p:spPr>
            <p:txBody>
              <a:bodyPr/>
              <a:lstStyle/>
              <a:p>
                <a:endParaRPr lang="zh-CN" altLang="en-US"/>
              </a:p>
            </p:txBody>
          </p:sp>
          <p:sp>
            <p:nvSpPr>
              <p:cNvPr id="67" name="Freeform 40"/>
              <p:cNvSpPr>
                <a:spLocks noChangeAspect="1"/>
              </p:cNvSpPr>
              <p:nvPr>
                <p:custDataLst>
                  <p:tags r:id="rId57"/>
                </p:custDataLst>
              </p:nvPr>
            </p:nvSpPr>
            <p:spPr bwMode="auto">
              <a:xfrm rot="20717457">
                <a:off x="7153524" y="1715245"/>
                <a:ext cx="115006" cy="83700"/>
              </a:xfrm>
              <a:custGeom>
                <a:avLst/>
                <a:gdLst>
                  <a:gd name="T0" fmla="*/ 11509 w 256"/>
                  <a:gd name="T1" fmla="*/ 0 h 187"/>
                  <a:gd name="T2" fmla="*/ 16272 w 256"/>
                  <a:gd name="T3" fmla="*/ 12479 h 187"/>
                  <a:gd name="T4" fmla="*/ 0 w 256"/>
                  <a:gd name="T5" fmla="*/ 50749 h 187"/>
                  <a:gd name="T6" fmla="*/ 27384 w 256"/>
                  <a:gd name="T7" fmla="*/ 77787 h 187"/>
                  <a:gd name="T8" fmla="*/ 44053 w 256"/>
                  <a:gd name="T9" fmla="*/ 70299 h 187"/>
                  <a:gd name="T10" fmla="*/ 41275 w 256"/>
                  <a:gd name="T11" fmla="*/ 50749 h 187"/>
                  <a:gd name="T12" fmla="*/ 62309 w 256"/>
                  <a:gd name="T13" fmla="*/ 70299 h 187"/>
                  <a:gd name="T14" fmla="*/ 85328 w 256"/>
                  <a:gd name="T15" fmla="*/ 77787 h 187"/>
                  <a:gd name="T16" fmla="*/ 101600 w 256"/>
                  <a:gd name="T17" fmla="*/ 68220 h 187"/>
                  <a:gd name="T18" fmla="*/ 94456 w 256"/>
                  <a:gd name="T19" fmla="*/ 46173 h 187"/>
                  <a:gd name="T20" fmla="*/ 75803 w 256"/>
                  <a:gd name="T21" fmla="*/ 48669 h 187"/>
                  <a:gd name="T22" fmla="*/ 62309 w 256"/>
                  <a:gd name="T23" fmla="*/ 19551 h 187"/>
                  <a:gd name="T24" fmla="*/ 34528 w 256"/>
                  <a:gd name="T25" fmla="*/ 0 h 187"/>
                  <a:gd name="T26" fmla="*/ 11509 w 256"/>
                  <a:gd name="T27" fmla="*/ 0 h 1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6"/>
                  <a:gd name="T43" fmla="*/ 0 h 187"/>
                  <a:gd name="T44" fmla="*/ 256 w 256"/>
                  <a:gd name="T45" fmla="*/ 187 h 1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6" h="187">
                    <a:moveTo>
                      <a:pt x="29" y="0"/>
                    </a:moveTo>
                    <a:lnTo>
                      <a:pt x="41" y="30"/>
                    </a:lnTo>
                    <a:lnTo>
                      <a:pt x="0" y="122"/>
                    </a:lnTo>
                    <a:lnTo>
                      <a:pt x="69" y="187"/>
                    </a:lnTo>
                    <a:lnTo>
                      <a:pt x="111" y="169"/>
                    </a:lnTo>
                    <a:lnTo>
                      <a:pt x="104" y="122"/>
                    </a:lnTo>
                    <a:lnTo>
                      <a:pt x="157" y="169"/>
                    </a:lnTo>
                    <a:lnTo>
                      <a:pt x="215" y="187"/>
                    </a:lnTo>
                    <a:lnTo>
                      <a:pt x="256" y="164"/>
                    </a:lnTo>
                    <a:lnTo>
                      <a:pt x="238" y="111"/>
                    </a:lnTo>
                    <a:lnTo>
                      <a:pt x="191" y="117"/>
                    </a:lnTo>
                    <a:lnTo>
                      <a:pt x="157" y="47"/>
                    </a:lnTo>
                    <a:lnTo>
                      <a:pt x="87" y="0"/>
                    </a:lnTo>
                    <a:lnTo>
                      <a:pt x="29" y="0"/>
                    </a:lnTo>
                    <a:close/>
                  </a:path>
                </a:pathLst>
              </a:custGeom>
              <a:grpFill/>
              <a:ln w="9525">
                <a:solidFill>
                  <a:schemeClr val="bg1">
                    <a:lumMod val="85000"/>
                  </a:schemeClr>
                </a:solidFill>
                <a:round/>
                <a:headEnd/>
                <a:tailEnd/>
              </a:ln>
            </p:spPr>
            <p:txBody>
              <a:bodyPr/>
              <a:lstStyle/>
              <a:p>
                <a:endParaRPr lang="zh-CN" altLang="en-US"/>
              </a:p>
            </p:txBody>
          </p:sp>
          <p:sp>
            <p:nvSpPr>
              <p:cNvPr id="68" name="Freeform 41"/>
              <p:cNvSpPr>
                <a:spLocks noChangeAspect="1"/>
              </p:cNvSpPr>
              <p:nvPr>
                <p:custDataLst>
                  <p:tags r:id="rId58"/>
                </p:custDataLst>
              </p:nvPr>
            </p:nvSpPr>
            <p:spPr bwMode="auto">
              <a:xfrm rot="20717457">
                <a:off x="7194854" y="1826276"/>
                <a:ext cx="25157" cy="34163"/>
              </a:xfrm>
              <a:custGeom>
                <a:avLst/>
                <a:gdLst>
                  <a:gd name="T0" fmla="*/ 17524 w 52"/>
                  <a:gd name="T1" fmla="*/ 0 h 70"/>
                  <a:gd name="T2" fmla="*/ 0 w 52"/>
                  <a:gd name="T3" fmla="*/ 2268 h 70"/>
                  <a:gd name="T4" fmla="*/ 0 w 52"/>
                  <a:gd name="T5" fmla="*/ 31750 h 70"/>
                  <a:gd name="T6" fmla="*/ 10258 w 52"/>
                  <a:gd name="T7" fmla="*/ 23586 h 70"/>
                  <a:gd name="T8" fmla="*/ 20088 w 52"/>
                  <a:gd name="T9" fmla="*/ 21318 h 70"/>
                  <a:gd name="T10" fmla="*/ 22225 w 52"/>
                  <a:gd name="T11" fmla="*/ 13154 h 70"/>
                  <a:gd name="T12" fmla="*/ 17524 w 52"/>
                  <a:gd name="T13" fmla="*/ 0 h 70"/>
                  <a:gd name="T14" fmla="*/ 0 60000 65536"/>
                  <a:gd name="T15" fmla="*/ 0 60000 65536"/>
                  <a:gd name="T16" fmla="*/ 0 60000 65536"/>
                  <a:gd name="T17" fmla="*/ 0 60000 65536"/>
                  <a:gd name="T18" fmla="*/ 0 60000 65536"/>
                  <a:gd name="T19" fmla="*/ 0 60000 65536"/>
                  <a:gd name="T20" fmla="*/ 0 60000 65536"/>
                  <a:gd name="T21" fmla="*/ 0 w 52"/>
                  <a:gd name="T22" fmla="*/ 0 h 70"/>
                  <a:gd name="T23" fmla="*/ 52 w 52"/>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70">
                    <a:moveTo>
                      <a:pt x="41" y="0"/>
                    </a:moveTo>
                    <a:lnTo>
                      <a:pt x="0" y="5"/>
                    </a:lnTo>
                    <a:lnTo>
                      <a:pt x="0" y="70"/>
                    </a:lnTo>
                    <a:lnTo>
                      <a:pt x="24" y="52"/>
                    </a:lnTo>
                    <a:lnTo>
                      <a:pt x="47" y="47"/>
                    </a:lnTo>
                    <a:lnTo>
                      <a:pt x="52" y="29"/>
                    </a:lnTo>
                    <a:lnTo>
                      <a:pt x="41" y="0"/>
                    </a:lnTo>
                    <a:close/>
                  </a:path>
                </a:pathLst>
              </a:custGeom>
              <a:grpFill/>
              <a:ln w="9525">
                <a:solidFill>
                  <a:schemeClr val="bg1">
                    <a:lumMod val="85000"/>
                  </a:schemeClr>
                </a:solidFill>
                <a:round/>
                <a:headEnd/>
                <a:tailEnd/>
              </a:ln>
            </p:spPr>
            <p:txBody>
              <a:bodyPr/>
              <a:lstStyle/>
              <a:p>
                <a:endParaRPr lang="zh-CN" altLang="en-US"/>
              </a:p>
            </p:txBody>
          </p:sp>
          <p:sp>
            <p:nvSpPr>
              <p:cNvPr id="69" name="Freeform 42"/>
              <p:cNvSpPr>
                <a:spLocks noChangeAspect="1"/>
              </p:cNvSpPr>
              <p:nvPr>
                <p:custDataLst>
                  <p:tags r:id="rId59"/>
                </p:custDataLst>
              </p:nvPr>
            </p:nvSpPr>
            <p:spPr bwMode="auto">
              <a:xfrm rot="20717457">
                <a:off x="6616228" y="1339446"/>
                <a:ext cx="138367" cy="111030"/>
              </a:xfrm>
              <a:custGeom>
                <a:avLst/>
                <a:gdLst>
                  <a:gd name="T0" fmla="*/ 73975 w 309"/>
                  <a:gd name="T1" fmla="*/ 0 h 244"/>
                  <a:gd name="T2" fmla="*/ 34812 w 309"/>
                  <a:gd name="T3" fmla="*/ 44404 h 244"/>
                  <a:gd name="T4" fmla="*/ 0 w 309"/>
                  <a:gd name="T5" fmla="*/ 54131 h 244"/>
                  <a:gd name="T6" fmla="*/ 7121 w 309"/>
                  <a:gd name="T7" fmla="*/ 98112 h 244"/>
                  <a:gd name="T8" fmla="*/ 39559 w 309"/>
                  <a:gd name="T9" fmla="*/ 103187 h 244"/>
                  <a:gd name="T10" fmla="*/ 57360 w 309"/>
                  <a:gd name="T11" fmla="*/ 74007 h 244"/>
                  <a:gd name="T12" fmla="*/ 122237 w 309"/>
                  <a:gd name="T13" fmla="*/ 76122 h 244"/>
                  <a:gd name="T14" fmla="*/ 96919 w 309"/>
                  <a:gd name="T15" fmla="*/ 7612 h 244"/>
                  <a:gd name="T16" fmla="*/ 73975 w 309"/>
                  <a:gd name="T17" fmla="*/ 0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9"/>
                  <a:gd name="T28" fmla="*/ 0 h 244"/>
                  <a:gd name="T29" fmla="*/ 309 w 309"/>
                  <a:gd name="T30" fmla="*/ 244 h 2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9" h="244">
                    <a:moveTo>
                      <a:pt x="187" y="0"/>
                    </a:moveTo>
                    <a:lnTo>
                      <a:pt x="88" y="105"/>
                    </a:lnTo>
                    <a:lnTo>
                      <a:pt x="0" y="128"/>
                    </a:lnTo>
                    <a:lnTo>
                      <a:pt x="18" y="232"/>
                    </a:lnTo>
                    <a:lnTo>
                      <a:pt x="100" y="244"/>
                    </a:lnTo>
                    <a:lnTo>
                      <a:pt x="145" y="175"/>
                    </a:lnTo>
                    <a:lnTo>
                      <a:pt x="309" y="180"/>
                    </a:lnTo>
                    <a:lnTo>
                      <a:pt x="245" y="18"/>
                    </a:lnTo>
                    <a:lnTo>
                      <a:pt x="187" y="0"/>
                    </a:lnTo>
                    <a:close/>
                  </a:path>
                </a:pathLst>
              </a:custGeom>
              <a:grpFill/>
              <a:ln w="9525">
                <a:solidFill>
                  <a:schemeClr val="bg1">
                    <a:lumMod val="85000"/>
                  </a:schemeClr>
                </a:solidFill>
                <a:round/>
                <a:headEnd/>
                <a:tailEnd/>
              </a:ln>
            </p:spPr>
            <p:txBody>
              <a:bodyPr/>
              <a:lstStyle/>
              <a:p>
                <a:endParaRPr lang="zh-CN" altLang="en-US"/>
              </a:p>
            </p:txBody>
          </p:sp>
          <p:sp>
            <p:nvSpPr>
              <p:cNvPr id="70" name="Freeform 43"/>
              <p:cNvSpPr>
                <a:spLocks noChangeAspect="1"/>
              </p:cNvSpPr>
              <p:nvPr>
                <p:custDataLst>
                  <p:tags r:id="rId60"/>
                </p:custDataLst>
              </p:nvPr>
            </p:nvSpPr>
            <p:spPr bwMode="auto">
              <a:xfrm rot="20717457">
                <a:off x="6698889" y="1406064"/>
                <a:ext cx="190479" cy="218646"/>
              </a:xfrm>
              <a:custGeom>
                <a:avLst/>
                <a:gdLst>
                  <a:gd name="T0" fmla="*/ 78184 w 424"/>
                  <a:gd name="T1" fmla="*/ 2561 h 476"/>
                  <a:gd name="T2" fmla="*/ 29766 w 424"/>
                  <a:gd name="T3" fmla="*/ 0 h 476"/>
                  <a:gd name="T4" fmla="*/ 27781 w 424"/>
                  <a:gd name="T5" fmla="*/ 14941 h 476"/>
                  <a:gd name="T6" fmla="*/ 25003 w 424"/>
                  <a:gd name="T7" fmla="*/ 40128 h 476"/>
                  <a:gd name="T8" fmla="*/ 18256 w 424"/>
                  <a:gd name="T9" fmla="*/ 62326 h 476"/>
                  <a:gd name="T10" fmla="*/ 41672 w 424"/>
                  <a:gd name="T11" fmla="*/ 89220 h 476"/>
                  <a:gd name="T12" fmla="*/ 0 w 424"/>
                  <a:gd name="T13" fmla="*/ 89220 h 476"/>
                  <a:gd name="T14" fmla="*/ 29766 w 424"/>
                  <a:gd name="T15" fmla="*/ 119103 h 476"/>
                  <a:gd name="T16" fmla="*/ 41672 w 424"/>
                  <a:gd name="T17" fmla="*/ 163499 h 476"/>
                  <a:gd name="T18" fmla="*/ 96837 w 424"/>
                  <a:gd name="T19" fmla="*/ 168622 h 476"/>
                  <a:gd name="T20" fmla="*/ 140494 w 424"/>
                  <a:gd name="T21" fmla="*/ 203200 h 476"/>
                  <a:gd name="T22" fmla="*/ 161528 w 424"/>
                  <a:gd name="T23" fmla="*/ 186124 h 476"/>
                  <a:gd name="T24" fmla="*/ 152400 w 424"/>
                  <a:gd name="T25" fmla="*/ 168622 h 476"/>
                  <a:gd name="T26" fmla="*/ 166291 w 424"/>
                  <a:gd name="T27" fmla="*/ 171183 h 476"/>
                  <a:gd name="T28" fmla="*/ 147638 w 424"/>
                  <a:gd name="T29" fmla="*/ 113980 h 476"/>
                  <a:gd name="T30" fmla="*/ 168275 w 424"/>
                  <a:gd name="T31" fmla="*/ 47385 h 476"/>
                  <a:gd name="T32" fmla="*/ 152400 w 424"/>
                  <a:gd name="T33" fmla="*/ 32444 h 476"/>
                  <a:gd name="T34" fmla="*/ 135731 w 424"/>
                  <a:gd name="T35" fmla="*/ 74279 h 476"/>
                  <a:gd name="T36" fmla="*/ 138509 w 424"/>
                  <a:gd name="T37" fmla="*/ 69156 h 476"/>
                  <a:gd name="T38" fmla="*/ 124619 w 424"/>
                  <a:gd name="T39" fmla="*/ 37139 h 476"/>
                  <a:gd name="T40" fmla="*/ 94456 w 424"/>
                  <a:gd name="T41" fmla="*/ 25187 h 476"/>
                  <a:gd name="T42" fmla="*/ 78184 w 424"/>
                  <a:gd name="T43" fmla="*/ 2561 h 47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4"/>
                  <a:gd name="T67" fmla="*/ 0 h 476"/>
                  <a:gd name="T68" fmla="*/ 424 w 424"/>
                  <a:gd name="T69" fmla="*/ 476 h 47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4" h="476">
                    <a:moveTo>
                      <a:pt x="197" y="6"/>
                    </a:moveTo>
                    <a:lnTo>
                      <a:pt x="75" y="0"/>
                    </a:lnTo>
                    <a:lnTo>
                      <a:pt x="70" y="35"/>
                    </a:lnTo>
                    <a:lnTo>
                      <a:pt x="63" y="94"/>
                    </a:lnTo>
                    <a:lnTo>
                      <a:pt x="46" y="146"/>
                    </a:lnTo>
                    <a:lnTo>
                      <a:pt x="105" y="209"/>
                    </a:lnTo>
                    <a:lnTo>
                      <a:pt x="0" y="209"/>
                    </a:lnTo>
                    <a:lnTo>
                      <a:pt x="75" y="279"/>
                    </a:lnTo>
                    <a:lnTo>
                      <a:pt x="105" y="383"/>
                    </a:lnTo>
                    <a:lnTo>
                      <a:pt x="244" y="395"/>
                    </a:lnTo>
                    <a:lnTo>
                      <a:pt x="354" y="476"/>
                    </a:lnTo>
                    <a:lnTo>
                      <a:pt x="407" y="436"/>
                    </a:lnTo>
                    <a:lnTo>
                      <a:pt x="384" y="395"/>
                    </a:lnTo>
                    <a:lnTo>
                      <a:pt x="419" y="401"/>
                    </a:lnTo>
                    <a:lnTo>
                      <a:pt x="372" y="267"/>
                    </a:lnTo>
                    <a:lnTo>
                      <a:pt x="424" y="111"/>
                    </a:lnTo>
                    <a:lnTo>
                      <a:pt x="384" y="76"/>
                    </a:lnTo>
                    <a:lnTo>
                      <a:pt x="342" y="174"/>
                    </a:lnTo>
                    <a:lnTo>
                      <a:pt x="349" y="162"/>
                    </a:lnTo>
                    <a:lnTo>
                      <a:pt x="314" y="87"/>
                    </a:lnTo>
                    <a:lnTo>
                      <a:pt x="238" y="59"/>
                    </a:lnTo>
                    <a:lnTo>
                      <a:pt x="197" y="6"/>
                    </a:lnTo>
                    <a:close/>
                  </a:path>
                </a:pathLst>
              </a:custGeom>
              <a:grpFill/>
              <a:ln w="9525">
                <a:solidFill>
                  <a:schemeClr val="bg1">
                    <a:lumMod val="85000"/>
                  </a:schemeClr>
                </a:solidFill>
                <a:round/>
                <a:headEnd/>
                <a:tailEnd/>
              </a:ln>
            </p:spPr>
            <p:txBody>
              <a:bodyPr/>
              <a:lstStyle/>
              <a:p>
                <a:endParaRPr lang="zh-CN" altLang="en-US"/>
              </a:p>
            </p:txBody>
          </p:sp>
          <p:sp>
            <p:nvSpPr>
              <p:cNvPr id="71" name="Freeform 44"/>
              <p:cNvSpPr>
                <a:spLocks noChangeAspect="1"/>
              </p:cNvSpPr>
              <p:nvPr>
                <p:custDataLst>
                  <p:tags r:id="rId61"/>
                </p:custDataLst>
              </p:nvPr>
            </p:nvSpPr>
            <p:spPr bwMode="auto">
              <a:xfrm rot="20717457">
                <a:off x="6909134" y="1411189"/>
                <a:ext cx="79068" cy="105906"/>
              </a:xfrm>
              <a:custGeom>
                <a:avLst/>
                <a:gdLst>
                  <a:gd name="T0" fmla="*/ 0 w 163"/>
                  <a:gd name="T1" fmla="*/ 34639 h 233"/>
                  <a:gd name="T2" fmla="*/ 22283 w 163"/>
                  <a:gd name="T3" fmla="*/ 68855 h 233"/>
                  <a:gd name="T4" fmla="*/ 12427 w 163"/>
                  <a:gd name="T5" fmla="*/ 98425 h 233"/>
                  <a:gd name="T6" fmla="*/ 29997 w 163"/>
                  <a:gd name="T7" fmla="*/ 98425 h 233"/>
                  <a:gd name="T8" fmla="*/ 64708 w 163"/>
                  <a:gd name="T9" fmla="*/ 76036 h 233"/>
                  <a:gd name="T10" fmla="*/ 69850 w 163"/>
                  <a:gd name="T11" fmla="*/ 61252 h 233"/>
                  <a:gd name="T12" fmla="*/ 62565 w 163"/>
                  <a:gd name="T13" fmla="*/ 7604 h 233"/>
                  <a:gd name="T14" fmla="*/ 40282 w 163"/>
                  <a:gd name="T15" fmla="*/ 0 h 233"/>
                  <a:gd name="T16" fmla="*/ 27426 w 163"/>
                  <a:gd name="T17" fmla="*/ 29570 h 233"/>
                  <a:gd name="T18" fmla="*/ 12427 w 163"/>
                  <a:gd name="T19" fmla="*/ 24501 h 233"/>
                  <a:gd name="T20" fmla="*/ 0 w 163"/>
                  <a:gd name="T21" fmla="*/ 34639 h 2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233"/>
                  <a:gd name="T35" fmla="*/ 163 w 163"/>
                  <a:gd name="T36" fmla="*/ 233 h 23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233">
                    <a:moveTo>
                      <a:pt x="0" y="82"/>
                    </a:moveTo>
                    <a:lnTo>
                      <a:pt x="52" y="163"/>
                    </a:lnTo>
                    <a:lnTo>
                      <a:pt x="29" y="233"/>
                    </a:lnTo>
                    <a:lnTo>
                      <a:pt x="70" y="233"/>
                    </a:lnTo>
                    <a:lnTo>
                      <a:pt x="151" y="180"/>
                    </a:lnTo>
                    <a:lnTo>
                      <a:pt x="163" y="145"/>
                    </a:lnTo>
                    <a:lnTo>
                      <a:pt x="146" y="18"/>
                    </a:lnTo>
                    <a:lnTo>
                      <a:pt x="94" y="0"/>
                    </a:lnTo>
                    <a:lnTo>
                      <a:pt x="64" y="70"/>
                    </a:lnTo>
                    <a:lnTo>
                      <a:pt x="29" y="58"/>
                    </a:lnTo>
                    <a:lnTo>
                      <a:pt x="0" y="82"/>
                    </a:lnTo>
                    <a:close/>
                  </a:path>
                </a:pathLst>
              </a:custGeom>
              <a:grpFill/>
              <a:ln w="9525">
                <a:solidFill>
                  <a:schemeClr val="bg1">
                    <a:lumMod val="85000"/>
                  </a:schemeClr>
                </a:solidFill>
                <a:round/>
                <a:headEnd/>
                <a:tailEnd/>
              </a:ln>
            </p:spPr>
            <p:txBody>
              <a:bodyPr/>
              <a:lstStyle/>
              <a:p>
                <a:endParaRPr lang="zh-CN" altLang="en-US"/>
              </a:p>
            </p:txBody>
          </p:sp>
          <p:sp>
            <p:nvSpPr>
              <p:cNvPr id="72" name="Freeform 45"/>
              <p:cNvSpPr>
                <a:spLocks noChangeAspect="1"/>
              </p:cNvSpPr>
              <p:nvPr>
                <p:custDataLst>
                  <p:tags r:id="rId62"/>
                </p:custDataLst>
              </p:nvPr>
            </p:nvSpPr>
            <p:spPr bwMode="auto">
              <a:xfrm rot="20717457">
                <a:off x="6995390" y="1395814"/>
                <a:ext cx="55707" cy="70036"/>
              </a:xfrm>
              <a:custGeom>
                <a:avLst/>
                <a:gdLst>
                  <a:gd name="T0" fmla="*/ 4667 w 116"/>
                  <a:gd name="T1" fmla="*/ 19960 h 150"/>
                  <a:gd name="T2" fmla="*/ 0 w 116"/>
                  <a:gd name="T3" fmla="*/ 62918 h 150"/>
                  <a:gd name="T4" fmla="*/ 24607 w 116"/>
                  <a:gd name="T5" fmla="*/ 65088 h 150"/>
                  <a:gd name="T6" fmla="*/ 49213 w 116"/>
                  <a:gd name="T7" fmla="*/ 19960 h 150"/>
                  <a:gd name="T8" fmla="*/ 31819 w 116"/>
                  <a:gd name="T9" fmla="*/ 0 h 150"/>
                  <a:gd name="T10" fmla="*/ 12303 w 116"/>
                  <a:gd name="T11" fmla="*/ 0 h 150"/>
                  <a:gd name="T12" fmla="*/ 4667 w 116"/>
                  <a:gd name="T13" fmla="*/ 19960 h 150"/>
                  <a:gd name="T14" fmla="*/ 0 60000 65536"/>
                  <a:gd name="T15" fmla="*/ 0 60000 65536"/>
                  <a:gd name="T16" fmla="*/ 0 60000 65536"/>
                  <a:gd name="T17" fmla="*/ 0 60000 65536"/>
                  <a:gd name="T18" fmla="*/ 0 60000 65536"/>
                  <a:gd name="T19" fmla="*/ 0 60000 65536"/>
                  <a:gd name="T20" fmla="*/ 0 60000 65536"/>
                  <a:gd name="T21" fmla="*/ 0 w 116"/>
                  <a:gd name="T22" fmla="*/ 0 h 150"/>
                  <a:gd name="T23" fmla="*/ 116 w 116"/>
                  <a:gd name="T24" fmla="*/ 150 h 1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6" h="150">
                    <a:moveTo>
                      <a:pt x="11" y="46"/>
                    </a:moveTo>
                    <a:lnTo>
                      <a:pt x="0" y="145"/>
                    </a:lnTo>
                    <a:lnTo>
                      <a:pt x="58" y="150"/>
                    </a:lnTo>
                    <a:lnTo>
                      <a:pt x="116" y="46"/>
                    </a:lnTo>
                    <a:lnTo>
                      <a:pt x="75" y="0"/>
                    </a:lnTo>
                    <a:lnTo>
                      <a:pt x="29" y="0"/>
                    </a:lnTo>
                    <a:lnTo>
                      <a:pt x="11" y="46"/>
                    </a:lnTo>
                    <a:close/>
                  </a:path>
                </a:pathLst>
              </a:custGeom>
              <a:grpFill/>
              <a:ln w="9525">
                <a:solidFill>
                  <a:schemeClr val="bg1">
                    <a:lumMod val="85000"/>
                  </a:schemeClr>
                </a:solidFill>
                <a:round/>
                <a:headEnd/>
                <a:tailEnd/>
              </a:ln>
            </p:spPr>
            <p:txBody>
              <a:bodyPr/>
              <a:lstStyle/>
              <a:p>
                <a:endParaRPr lang="zh-CN" altLang="en-US"/>
              </a:p>
            </p:txBody>
          </p:sp>
          <p:sp>
            <p:nvSpPr>
              <p:cNvPr id="73" name="Freeform 46"/>
              <p:cNvSpPr>
                <a:spLocks noChangeAspect="1"/>
              </p:cNvSpPr>
              <p:nvPr>
                <p:custDataLst>
                  <p:tags r:id="rId63"/>
                </p:custDataLst>
              </p:nvPr>
            </p:nvSpPr>
            <p:spPr bwMode="auto">
              <a:xfrm rot="20717457">
                <a:off x="7088832" y="1351403"/>
                <a:ext cx="449244" cy="486832"/>
              </a:xfrm>
              <a:custGeom>
                <a:avLst/>
                <a:gdLst>
                  <a:gd name="T0" fmla="*/ 37396 w 987"/>
                  <a:gd name="T1" fmla="*/ 21906 h 1074"/>
                  <a:gd name="T2" fmla="*/ 0 w 987"/>
                  <a:gd name="T3" fmla="*/ 56028 h 1074"/>
                  <a:gd name="T4" fmla="*/ 11259 w 987"/>
                  <a:gd name="T5" fmla="*/ 95206 h 1074"/>
                  <a:gd name="T6" fmla="*/ 76802 w 987"/>
                  <a:gd name="T7" fmla="*/ 124694 h 1074"/>
                  <a:gd name="T8" fmla="*/ 137519 w 987"/>
                  <a:gd name="T9" fmla="*/ 141545 h 1074"/>
                  <a:gd name="T10" fmla="*/ 151593 w 987"/>
                  <a:gd name="T11" fmla="*/ 124694 h 1074"/>
                  <a:gd name="T12" fmla="*/ 198639 w 987"/>
                  <a:gd name="T13" fmla="*/ 158817 h 1074"/>
                  <a:gd name="T14" fmla="*/ 193813 w 987"/>
                  <a:gd name="T15" fmla="*/ 197994 h 1074"/>
                  <a:gd name="T16" fmla="*/ 226384 w 987"/>
                  <a:gd name="T17" fmla="*/ 249389 h 1074"/>
                  <a:gd name="T18" fmla="*/ 223971 w 987"/>
                  <a:gd name="T19" fmla="*/ 300783 h 1074"/>
                  <a:gd name="T20" fmla="*/ 174915 w 987"/>
                  <a:gd name="T21" fmla="*/ 305417 h 1074"/>
                  <a:gd name="T22" fmla="*/ 212712 w 987"/>
                  <a:gd name="T23" fmla="*/ 361866 h 1074"/>
                  <a:gd name="T24" fmla="*/ 268604 w 987"/>
                  <a:gd name="T25" fmla="*/ 411154 h 1074"/>
                  <a:gd name="T26" fmla="*/ 296752 w 987"/>
                  <a:gd name="T27" fmla="*/ 425898 h 1074"/>
                  <a:gd name="T28" fmla="*/ 378378 w 987"/>
                  <a:gd name="T29" fmla="*/ 433060 h 1074"/>
                  <a:gd name="T30" fmla="*/ 331734 w 987"/>
                  <a:gd name="T31" fmla="*/ 384193 h 1074"/>
                  <a:gd name="T32" fmla="*/ 390039 w 987"/>
                  <a:gd name="T33" fmla="*/ 398516 h 1074"/>
                  <a:gd name="T34" fmla="*/ 371140 w 987"/>
                  <a:gd name="T35" fmla="*/ 356811 h 1074"/>
                  <a:gd name="T36" fmla="*/ 338570 w 987"/>
                  <a:gd name="T37" fmla="*/ 303310 h 1074"/>
                  <a:gd name="T38" fmla="*/ 373955 w 987"/>
                  <a:gd name="T39" fmla="*/ 300783 h 1074"/>
                  <a:gd name="T40" fmla="*/ 380791 w 987"/>
                  <a:gd name="T41" fmla="*/ 327744 h 1074"/>
                  <a:gd name="T42" fmla="*/ 396875 w 987"/>
                  <a:gd name="T43" fmla="*/ 283511 h 1074"/>
                  <a:gd name="T44" fmla="*/ 359882 w 987"/>
                  <a:gd name="T45" fmla="*/ 244333 h 1074"/>
                  <a:gd name="T46" fmla="*/ 301175 w 987"/>
                  <a:gd name="T47" fmla="*/ 205577 h 1074"/>
                  <a:gd name="T48" fmla="*/ 296752 w 987"/>
                  <a:gd name="T49" fmla="*/ 163872 h 1074"/>
                  <a:gd name="T50" fmla="*/ 254531 w 987"/>
                  <a:gd name="T51" fmla="*/ 119639 h 1074"/>
                  <a:gd name="T52" fmla="*/ 212712 w 987"/>
                  <a:gd name="T53" fmla="*/ 73300 h 1074"/>
                  <a:gd name="T54" fmla="*/ 165666 w 987"/>
                  <a:gd name="T55" fmla="*/ 61083 h 1074"/>
                  <a:gd name="T56" fmla="*/ 121435 w 987"/>
                  <a:gd name="T57" fmla="*/ 43811 h 1074"/>
                  <a:gd name="T58" fmla="*/ 111784 w 987"/>
                  <a:gd name="T59" fmla="*/ 24012 h 1074"/>
                  <a:gd name="T60" fmla="*/ 67553 w 987"/>
                  <a:gd name="T61" fmla="*/ 75406 h 1074"/>
                  <a:gd name="T62" fmla="*/ 60315 w 987"/>
                  <a:gd name="T63" fmla="*/ 21906 h 10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87"/>
                  <a:gd name="T97" fmla="*/ 0 h 1074"/>
                  <a:gd name="T98" fmla="*/ 987 w 987"/>
                  <a:gd name="T99" fmla="*/ 1074 h 107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87" h="1074">
                    <a:moveTo>
                      <a:pt x="110" y="0"/>
                    </a:moveTo>
                    <a:lnTo>
                      <a:pt x="93" y="52"/>
                    </a:lnTo>
                    <a:lnTo>
                      <a:pt x="16" y="80"/>
                    </a:lnTo>
                    <a:lnTo>
                      <a:pt x="0" y="133"/>
                    </a:lnTo>
                    <a:lnTo>
                      <a:pt x="58" y="197"/>
                    </a:lnTo>
                    <a:lnTo>
                      <a:pt x="28" y="226"/>
                    </a:lnTo>
                    <a:lnTo>
                      <a:pt x="86" y="284"/>
                    </a:lnTo>
                    <a:lnTo>
                      <a:pt x="191" y="296"/>
                    </a:lnTo>
                    <a:lnTo>
                      <a:pt x="330" y="377"/>
                    </a:lnTo>
                    <a:lnTo>
                      <a:pt x="342" y="336"/>
                    </a:lnTo>
                    <a:lnTo>
                      <a:pt x="307" y="267"/>
                    </a:lnTo>
                    <a:lnTo>
                      <a:pt x="377" y="296"/>
                    </a:lnTo>
                    <a:lnTo>
                      <a:pt x="394" y="359"/>
                    </a:lnTo>
                    <a:lnTo>
                      <a:pt x="494" y="377"/>
                    </a:lnTo>
                    <a:lnTo>
                      <a:pt x="522" y="418"/>
                    </a:lnTo>
                    <a:lnTo>
                      <a:pt x="482" y="470"/>
                    </a:lnTo>
                    <a:lnTo>
                      <a:pt x="586" y="523"/>
                    </a:lnTo>
                    <a:lnTo>
                      <a:pt x="563" y="592"/>
                    </a:lnTo>
                    <a:lnTo>
                      <a:pt x="539" y="610"/>
                    </a:lnTo>
                    <a:lnTo>
                      <a:pt x="557" y="714"/>
                    </a:lnTo>
                    <a:lnTo>
                      <a:pt x="499" y="755"/>
                    </a:lnTo>
                    <a:lnTo>
                      <a:pt x="435" y="725"/>
                    </a:lnTo>
                    <a:lnTo>
                      <a:pt x="424" y="865"/>
                    </a:lnTo>
                    <a:lnTo>
                      <a:pt x="529" y="859"/>
                    </a:lnTo>
                    <a:lnTo>
                      <a:pt x="557" y="836"/>
                    </a:lnTo>
                    <a:lnTo>
                      <a:pt x="668" y="976"/>
                    </a:lnTo>
                    <a:lnTo>
                      <a:pt x="714" y="976"/>
                    </a:lnTo>
                    <a:lnTo>
                      <a:pt x="738" y="1011"/>
                    </a:lnTo>
                    <a:lnTo>
                      <a:pt x="947" y="1074"/>
                    </a:lnTo>
                    <a:lnTo>
                      <a:pt x="941" y="1028"/>
                    </a:lnTo>
                    <a:lnTo>
                      <a:pt x="842" y="952"/>
                    </a:lnTo>
                    <a:lnTo>
                      <a:pt x="825" y="912"/>
                    </a:lnTo>
                    <a:lnTo>
                      <a:pt x="953" y="993"/>
                    </a:lnTo>
                    <a:lnTo>
                      <a:pt x="970" y="946"/>
                    </a:lnTo>
                    <a:lnTo>
                      <a:pt x="918" y="865"/>
                    </a:lnTo>
                    <a:lnTo>
                      <a:pt x="923" y="847"/>
                    </a:lnTo>
                    <a:lnTo>
                      <a:pt x="825" y="772"/>
                    </a:lnTo>
                    <a:lnTo>
                      <a:pt x="842" y="720"/>
                    </a:lnTo>
                    <a:lnTo>
                      <a:pt x="784" y="673"/>
                    </a:lnTo>
                    <a:lnTo>
                      <a:pt x="930" y="714"/>
                    </a:lnTo>
                    <a:lnTo>
                      <a:pt x="930" y="772"/>
                    </a:lnTo>
                    <a:lnTo>
                      <a:pt x="947" y="778"/>
                    </a:lnTo>
                    <a:lnTo>
                      <a:pt x="965" y="702"/>
                    </a:lnTo>
                    <a:lnTo>
                      <a:pt x="987" y="673"/>
                    </a:lnTo>
                    <a:lnTo>
                      <a:pt x="975" y="586"/>
                    </a:lnTo>
                    <a:lnTo>
                      <a:pt x="895" y="580"/>
                    </a:lnTo>
                    <a:lnTo>
                      <a:pt x="860" y="523"/>
                    </a:lnTo>
                    <a:lnTo>
                      <a:pt x="749" y="488"/>
                    </a:lnTo>
                    <a:lnTo>
                      <a:pt x="714" y="435"/>
                    </a:lnTo>
                    <a:lnTo>
                      <a:pt x="738" y="389"/>
                    </a:lnTo>
                    <a:lnTo>
                      <a:pt x="703" y="313"/>
                    </a:lnTo>
                    <a:lnTo>
                      <a:pt x="633" y="284"/>
                    </a:lnTo>
                    <a:lnTo>
                      <a:pt x="539" y="249"/>
                    </a:lnTo>
                    <a:lnTo>
                      <a:pt x="529" y="174"/>
                    </a:lnTo>
                    <a:lnTo>
                      <a:pt x="435" y="197"/>
                    </a:lnTo>
                    <a:lnTo>
                      <a:pt x="412" y="145"/>
                    </a:lnTo>
                    <a:lnTo>
                      <a:pt x="319" y="174"/>
                    </a:lnTo>
                    <a:lnTo>
                      <a:pt x="302" y="104"/>
                    </a:lnTo>
                    <a:lnTo>
                      <a:pt x="382" y="92"/>
                    </a:lnTo>
                    <a:lnTo>
                      <a:pt x="278" y="57"/>
                    </a:lnTo>
                    <a:lnTo>
                      <a:pt x="191" y="63"/>
                    </a:lnTo>
                    <a:lnTo>
                      <a:pt x="168" y="179"/>
                    </a:lnTo>
                    <a:lnTo>
                      <a:pt x="133" y="122"/>
                    </a:lnTo>
                    <a:lnTo>
                      <a:pt x="150" y="52"/>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74" name="Freeform 47"/>
              <p:cNvSpPr>
                <a:spLocks noChangeAspect="1"/>
              </p:cNvSpPr>
              <p:nvPr>
                <p:custDataLst>
                  <p:tags r:id="rId64"/>
                </p:custDataLst>
              </p:nvPr>
            </p:nvSpPr>
            <p:spPr bwMode="auto">
              <a:xfrm rot="20717457">
                <a:off x="7000781" y="1276244"/>
                <a:ext cx="158134" cy="102490"/>
              </a:xfrm>
              <a:custGeom>
                <a:avLst/>
                <a:gdLst>
                  <a:gd name="T0" fmla="*/ 0 w 354"/>
                  <a:gd name="T1" fmla="*/ 17204 h 227"/>
                  <a:gd name="T2" fmla="*/ 20521 w 354"/>
                  <a:gd name="T3" fmla="*/ 34407 h 227"/>
                  <a:gd name="T4" fmla="*/ 20521 w 354"/>
                  <a:gd name="T5" fmla="*/ 82662 h 227"/>
                  <a:gd name="T6" fmla="*/ 139700 w 354"/>
                  <a:gd name="T7" fmla="*/ 95250 h 227"/>
                  <a:gd name="T8" fmla="*/ 139700 w 354"/>
                  <a:gd name="T9" fmla="*/ 70913 h 227"/>
                  <a:gd name="T10" fmla="*/ 63931 w 354"/>
                  <a:gd name="T11" fmla="*/ 51192 h 227"/>
                  <a:gd name="T12" fmla="*/ 22494 w 354"/>
                  <a:gd name="T13" fmla="*/ 7553 h 227"/>
                  <a:gd name="T14" fmla="*/ 0 w 354"/>
                  <a:gd name="T15" fmla="*/ 0 h 227"/>
                  <a:gd name="T16" fmla="*/ 0 w 354"/>
                  <a:gd name="T17" fmla="*/ 17204 h 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4"/>
                  <a:gd name="T28" fmla="*/ 0 h 227"/>
                  <a:gd name="T29" fmla="*/ 354 w 354"/>
                  <a:gd name="T30" fmla="*/ 227 h 2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4" h="227">
                    <a:moveTo>
                      <a:pt x="0" y="41"/>
                    </a:moveTo>
                    <a:lnTo>
                      <a:pt x="52" y="82"/>
                    </a:lnTo>
                    <a:lnTo>
                      <a:pt x="52" y="197"/>
                    </a:lnTo>
                    <a:lnTo>
                      <a:pt x="354" y="227"/>
                    </a:lnTo>
                    <a:lnTo>
                      <a:pt x="354" y="169"/>
                    </a:lnTo>
                    <a:lnTo>
                      <a:pt x="162" y="122"/>
                    </a:lnTo>
                    <a:lnTo>
                      <a:pt x="57" y="18"/>
                    </a:lnTo>
                    <a:lnTo>
                      <a:pt x="0" y="0"/>
                    </a:lnTo>
                    <a:lnTo>
                      <a:pt x="0" y="41"/>
                    </a:lnTo>
                    <a:close/>
                  </a:path>
                </a:pathLst>
              </a:custGeom>
              <a:grpFill/>
              <a:ln w="9525">
                <a:solidFill>
                  <a:schemeClr val="bg1">
                    <a:lumMod val="85000"/>
                  </a:schemeClr>
                </a:solidFill>
                <a:round/>
                <a:headEnd/>
                <a:tailEnd/>
              </a:ln>
            </p:spPr>
            <p:txBody>
              <a:bodyPr/>
              <a:lstStyle/>
              <a:p>
                <a:endParaRPr lang="zh-CN" altLang="en-US"/>
              </a:p>
            </p:txBody>
          </p:sp>
          <p:sp>
            <p:nvSpPr>
              <p:cNvPr id="75" name="Freeform 48"/>
              <p:cNvSpPr>
                <a:spLocks noChangeAspect="1"/>
              </p:cNvSpPr>
              <p:nvPr>
                <p:custDataLst>
                  <p:tags r:id="rId65"/>
                </p:custDataLst>
              </p:nvPr>
            </p:nvSpPr>
            <p:spPr bwMode="auto">
              <a:xfrm rot="20717457">
                <a:off x="6779753" y="1288200"/>
                <a:ext cx="125788" cy="85409"/>
              </a:xfrm>
              <a:custGeom>
                <a:avLst/>
                <a:gdLst>
                  <a:gd name="T0" fmla="*/ 24651 w 284"/>
                  <a:gd name="T1" fmla="*/ 0 h 185"/>
                  <a:gd name="T2" fmla="*/ 79040 w 284"/>
                  <a:gd name="T3" fmla="*/ 22311 h 185"/>
                  <a:gd name="T4" fmla="*/ 111125 w 284"/>
                  <a:gd name="T5" fmla="*/ 52345 h 185"/>
                  <a:gd name="T6" fmla="*/ 77083 w 284"/>
                  <a:gd name="T7" fmla="*/ 79375 h 185"/>
                  <a:gd name="T8" fmla="*/ 43041 w 284"/>
                  <a:gd name="T9" fmla="*/ 69507 h 185"/>
                  <a:gd name="T10" fmla="*/ 20347 w 284"/>
                  <a:gd name="T11" fmla="*/ 57064 h 185"/>
                  <a:gd name="T12" fmla="*/ 17608 w 284"/>
                  <a:gd name="T13" fmla="*/ 39473 h 185"/>
                  <a:gd name="T14" fmla="*/ 0 w 284"/>
                  <a:gd name="T15" fmla="*/ 22311 h 185"/>
                  <a:gd name="T16" fmla="*/ 24651 w 284"/>
                  <a:gd name="T17" fmla="*/ 0 h 1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4"/>
                  <a:gd name="T28" fmla="*/ 0 h 185"/>
                  <a:gd name="T29" fmla="*/ 284 w 284"/>
                  <a:gd name="T30" fmla="*/ 185 h 1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4" h="185">
                    <a:moveTo>
                      <a:pt x="63" y="0"/>
                    </a:moveTo>
                    <a:lnTo>
                      <a:pt x="202" y="52"/>
                    </a:lnTo>
                    <a:lnTo>
                      <a:pt x="284" y="122"/>
                    </a:lnTo>
                    <a:lnTo>
                      <a:pt x="197" y="185"/>
                    </a:lnTo>
                    <a:lnTo>
                      <a:pt x="110" y="162"/>
                    </a:lnTo>
                    <a:lnTo>
                      <a:pt x="52" y="133"/>
                    </a:lnTo>
                    <a:lnTo>
                      <a:pt x="45" y="92"/>
                    </a:lnTo>
                    <a:lnTo>
                      <a:pt x="0" y="52"/>
                    </a:lnTo>
                    <a:lnTo>
                      <a:pt x="63" y="0"/>
                    </a:lnTo>
                    <a:close/>
                  </a:path>
                </a:pathLst>
              </a:custGeom>
              <a:grpFill/>
              <a:ln w="9525">
                <a:solidFill>
                  <a:schemeClr val="bg1">
                    <a:lumMod val="85000"/>
                  </a:schemeClr>
                </a:solidFill>
                <a:round/>
                <a:headEnd/>
                <a:tailEnd/>
              </a:ln>
            </p:spPr>
            <p:txBody>
              <a:bodyPr/>
              <a:lstStyle/>
              <a:p>
                <a:endParaRPr lang="zh-CN" altLang="en-US"/>
              </a:p>
            </p:txBody>
          </p:sp>
          <p:sp>
            <p:nvSpPr>
              <p:cNvPr id="76" name="Freeform 49"/>
              <p:cNvSpPr>
                <a:spLocks noChangeAspect="1"/>
              </p:cNvSpPr>
              <p:nvPr>
                <p:custDataLst>
                  <p:tags r:id="rId66"/>
                </p:custDataLst>
              </p:nvPr>
            </p:nvSpPr>
            <p:spPr bwMode="auto">
              <a:xfrm rot="20717457">
                <a:off x="6912729" y="1310407"/>
                <a:ext cx="57503" cy="63204"/>
              </a:xfrm>
              <a:custGeom>
                <a:avLst/>
                <a:gdLst>
                  <a:gd name="T0" fmla="*/ 36800 w 127"/>
                  <a:gd name="T1" fmla="*/ 0 h 134"/>
                  <a:gd name="T2" fmla="*/ 6800 w 127"/>
                  <a:gd name="T3" fmla="*/ 10520 h 134"/>
                  <a:gd name="T4" fmla="*/ 0 w 127"/>
                  <a:gd name="T5" fmla="*/ 28492 h 134"/>
                  <a:gd name="T6" fmla="*/ 16000 w 127"/>
                  <a:gd name="T7" fmla="*/ 33752 h 134"/>
                  <a:gd name="T8" fmla="*/ 16000 w 127"/>
                  <a:gd name="T9" fmla="*/ 51286 h 134"/>
                  <a:gd name="T10" fmla="*/ 39200 w 127"/>
                  <a:gd name="T11" fmla="*/ 58738 h 134"/>
                  <a:gd name="T12" fmla="*/ 50800 w 127"/>
                  <a:gd name="T13" fmla="*/ 56546 h 134"/>
                  <a:gd name="T14" fmla="*/ 39200 w 127"/>
                  <a:gd name="T15" fmla="*/ 33752 h 134"/>
                  <a:gd name="T16" fmla="*/ 50800 w 127"/>
                  <a:gd name="T17" fmla="*/ 28492 h 134"/>
                  <a:gd name="T18" fmla="*/ 36800 w 127"/>
                  <a:gd name="T19" fmla="*/ 0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7"/>
                  <a:gd name="T31" fmla="*/ 0 h 134"/>
                  <a:gd name="T32" fmla="*/ 127 w 127"/>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7" h="134">
                    <a:moveTo>
                      <a:pt x="92" y="0"/>
                    </a:moveTo>
                    <a:lnTo>
                      <a:pt x="17" y="24"/>
                    </a:lnTo>
                    <a:lnTo>
                      <a:pt x="0" y="65"/>
                    </a:lnTo>
                    <a:lnTo>
                      <a:pt x="40" y="77"/>
                    </a:lnTo>
                    <a:lnTo>
                      <a:pt x="40" y="117"/>
                    </a:lnTo>
                    <a:lnTo>
                      <a:pt x="98" y="134"/>
                    </a:lnTo>
                    <a:lnTo>
                      <a:pt x="127" y="129"/>
                    </a:lnTo>
                    <a:lnTo>
                      <a:pt x="98" y="77"/>
                    </a:lnTo>
                    <a:lnTo>
                      <a:pt x="127" y="65"/>
                    </a:lnTo>
                    <a:lnTo>
                      <a:pt x="92" y="0"/>
                    </a:lnTo>
                    <a:close/>
                  </a:path>
                </a:pathLst>
              </a:custGeom>
              <a:grpFill/>
              <a:ln w="9525">
                <a:solidFill>
                  <a:schemeClr val="bg1">
                    <a:lumMod val="85000"/>
                  </a:schemeClr>
                </a:solidFill>
                <a:round/>
                <a:headEnd/>
                <a:tailEnd/>
              </a:ln>
            </p:spPr>
            <p:txBody>
              <a:bodyPr/>
              <a:lstStyle/>
              <a:p>
                <a:endParaRPr lang="zh-CN" altLang="en-US"/>
              </a:p>
            </p:txBody>
          </p:sp>
          <p:sp>
            <p:nvSpPr>
              <p:cNvPr id="77" name="Freeform 50"/>
              <p:cNvSpPr>
                <a:spLocks noChangeAspect="1"/>
              </p:cNvSpPr>
              <p:nvPr>
                <p:custDataLst>
                  <p:tags r:id="rId67"/>
                </p:custDataLst>
              </p:nvPr>
            </p:nvSpPr>
            <p:spPr bwMode="auto">
              <a:xfrm rot="20717457">
                <a:off x="6727641" y="1303574"/>
                <a:ext cx="21563" cy="18790"/>
              </a:xfrm>
              <a:custGeom>
                <a:avLst/>
                <a:gdLst>
                  <a:gd name="T0" fmla="*/ 11754 w 47"/>
                  <a:gd name="T1" fmla="*/ 0 h 35"/>
                  <a:gd name="T2" fmla="*/ 0 w 47"/>
                  <a:gd name="T3" fmla="*/ 0 h 35"/>
                  <a:gd name="T4" fmla="*/ 6890 w 47"/>
                  <a:gd name="T5" fmla="*/ 17463 h 35"/>
                  <a:gd name="T6" fmla="*/ 19050 w 47"/>
                  <a:gd name="T7" fmla="*/ 11476 h 35"/>
                  <a:gd name="T8" fmla="*/ 11754 w 47"/>
                  <a:gd name="T9" fmla="*/ 0 h 35"/>
                  <a:gd name="T10" fmla="*/ 0 60000 65536"/>
                  <a:gd name="T11" fmla="*/ 0 60000 65536"/>
                  <a:gd name="T12" fmla="*/ 0 60000 65536"/>
                  <a:gd name="T13" fmla="*/ 0 60000 65536"/>
                  <a:gd name="T14" fmla="*/ 0 60000 65536"/>
                  <a:gd name="T15" fmla="*/ 0 w 47"/>
                  <a:gd name="T16" fmla="*/ 0 h 35"/>
                  <a:gd name="T17" fmla="*/ 47 w 47"/>
                  <a:gd name="T18" fmla="*/ 35 h 35"/>
                </a:gdLst>
                <a:ahLst/>
                <a:cxnLst>
                  <a:cxn ang="T10">
                    <a:pos x="T0" y="T1"/>
                  </a:cxn>
                  <a:cxn ang="T11">
                    <a:pos x="T2" y="T3"/>
                  </a:cxn>
                  <a:cxn ang="T12">
                    <a:pos x="T4" y="T5"/>
                  </a:cxn>
                  <a:cxn ang="T13">
                    <a:pos x="T6" y="T7"/>
                  </a:cxn>
                  <a:cxn ang="T14">
                    <a:pos x="T8" y="T9"/>
                  </a:cxn>
                </a:cxnLst>
                <a:rect l="T15" t="T16" r="T17" b="T18"/>
                <a:pathLst>
                  <a:path w="47" h="35">
                    <a:moveTo>
                      <a:pt x="29" y="0"/>
                    </a:moveTo>
                    <a:lnTo>
                      <a:pt x="0" y="0"/>
                    </a:lnTo>
                    <a:lnTo>
                      <a:pt x="17" y="35"/>
                    </a:lnTo>
                    <a:lnTo>
                      <a:pt x="47" y="23"/>
                    </a:lnTo>
                    <a:lnTo>
                      <a:pt x="29" y="0"/>
                    </a:lnTo>
                    <a:close/>
                  </a:path>
                </a:pathLst>
              </a:custGeom>
              <a:grpFill/>
              <a:ln w="9525">
                <a:solidFill>
                  <a:schemeClr val="bg1">
                    <a:lumMod val="85000"/>
                  </a:schemeClr>
                </a:solidFill>
                <a:round/>
                <a:headEnd/>
                <a:tailEnd/>
              </a:ln>
            </p:spPr>
            <p:txBody>
              <a:bodyPr/>
              <a:lstStyle/>
              <a:p>
                <a:endParaRPr lang="zh-CN" altLang="en-US"/>
              </a:p>
            </p:txBody>
          </p:sp>
          <p:sp>
            <p:nvSpPr>
              <p:cNvPr id="78" name="Freeform 51"/>
              <p:cNvSpPr>
                <a:spLocks noChangeAspect="1"/>
              </p:cNvSpPr>
              <p:nvPr>
                <p:custDataLst>
                  <p:tags r:id="rId68"/>
                </p:custDataLst>
              </p:nvPr>
            </p:nvSpPr>
            <p:spPr bwMode="auto">
              <a:xfrm rot="20717457">
                <a:off x="7000781" y="1341152"/>
                <a:ext cx="8986" cy="18790"/>
              </a:xfrm>
              <a:custGeom>
                <a:avLst/>
                <a:gdLst>
                  <a:gd name="T0" fmla="*/ 7937 w 24"/>
                  <a:gd name="T1" fmla="*/ 7667 h 41"/>
                  <a:gd name="T2" fmla="*/ 3969 w 24"/>
                  <a:gd name="T3" fmla="*/ 0 h 41"/>
                  <a:gd name="T4" fmla="*/ 0 w 24"/>
                  <a:gd name="T5" fmla="*/ 17463 h 41"/>
                  <a:gd name="T6" fmla="*/ 5622 w 24"/>
                  <a:gd name="T7" fmla="*/ 17463 h 41"/>
                  <a:gd name="T8" fmla="*/ 7937 w 24"/>
                  <a:gd name="T9" fmla="*/ 7667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24" y="18"/>
                    </a:moveTo>
                    <a:lnTo>
                      <a:pt x="12" y="0"/>
                    </a:lnTo>
                    <a:lnTo>
                      <a:pt x="0" y="41"/>
                    </a:lnTo>
                    <a:lnTo>
                      <a:pt x="17" y="41"/>
                    </a:lnTo>
                    <a:lnTo>
                      <a:pt x="24" y="18"/>
                    </a:lnTo>
                    <a:close/>
                  </a:path>
                </a:pathLst>
              </a:custGeom>
              <a:grpFill/>
              <a:ln w="9525">
                <a:solidFill>
                  <a:schemeClr val="bg1">
                    <a:lumMod val="85000"/>
                  </a:schemeClr>
                </a:solidFill>
                <a:round/>
                <a:headEnd/>
                <a:tailEnd/>
              </a:ln>
            </p:spPr>
            <p:txBody>
              <a:bodyPr/>
              <a:lstStyle/>
              <a:p>
                <a:endParaRPr lang="zh-CN" altLang="en-US"/>
              </a:p>
            </p:txBody>
          </p:sp>
          <p:sp>
            <p:nvSpPr>
              <p:cNvPr id="79" name="Freeform 52"/>
              <p:cNvSpPr>
                <a:spLocks noChangeAspect="1"/>
              </p:cNvSpPr>
              <p:nvPr>
                <p:custDataLst>
                  <p:tags r:id="rId69"/>
                </p:custDataLst>
              </p:nvPr>
            </p:nvSpPr>
            <p:spPr bwMode="auto">
              <a:xfrm rot="20717457">
                <a:off x="7275718" y="1570049"/>
                <a:ext cx="30549" cy="51245"/>
              </a:xfrm>
              <a:custGeom>
                <a:avLst/>
                <a:gdLst>
                  <a:gd name="T0" fmla="*/ 22361 w 70"/>
                  <a:gd name="T1" fmla="*/ 42130 h 104"/>
                  <a:gd name="T2" fmla="*/ 26988 w 70"/>
                  <a:gd name="T3" fmla="*/ 21523 h 104"/>
                  <a:gd name="T4" fmla="*/ 8867 w 70"/>
                  <a:gd name="T5" fmla="*/ 0 h 104"/>
                  <a:gd name="T6" fmla="*/ 4627 w 70"/>
                  <a:gd name="T7" fmla="*/ 5495 h 104"/>
                  <a:gd name="T8" fmla="*/ 6554 w 70"/>
                  <a:gd name="T9" fmla="*/ 26560 h 104"/>
                  <a:gd name="T10" fmla="*/ 0 w 70"/>
                  <a:gd name="T11" fmla="*/ 47625 h 104"/>
                  <a:gd name="T12" fmla="*/ 18121 w 70"/>
                  <a:gd name="T13" fmla="*/ 47625 h 104"/>
                  <a:gd name="T14" fmla="*/ 22361 w 70"/>
                  <a:gd name="T15" fmla="*/ 42130 h 104"/>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104"/>
                  <a:gd name="T26" fmla="*/ 70 w 70"/>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104">
                    <a:moveTo>
                      <a:pt x="58" y="92"/>
                    </a:moveTo>
                    <a:lnTo>
                      <a:pt x="70" y="47"/>
                    </a:lnTo>
                    <a:lnTo>
                      <a:pt x="23" y="0"/>
                    </a:lnTo>
                    <a:lnTo>
                      <a:pt x="12" y="12"/>
                    </a:lnTo>
                    <a:lnTo>
                      <a:pt x="17" y="58"/>
                    </a:lnTo>
                    <a:lnTo>
                      <a:pt x="0" y="104"/>
                    </a:lnTo>
                    <a:lnTo>
                      <a:pt x="47" y="104"/>
                    </a:lnTo>
                    <a:lnTo>
                      <a:pt x="58" y="92"/>
                    </a:lnTo>
                    <a:close/>
                  </a:path>
                </a:pathLst>
              </a:custGeom>
              <a:grpFill/>
              <a:ln w="9525">
                <a:solidFill>
                  <a:schemeClr val="bg1">
                    <a:lumMod val="85000"/>
                  </a:schemeClr>
                </a:solidFill>
                <a:round/>
                <a:headEnd/>
                <a:tailEnd/>
              </a:ln>
            </p:spPr>
            <p:txBody>
              <a:bodyPr/>
              <a:lstStyle/>
              <a:p>
                <a:endParaRPr lang="zh-CN" altLang="en-US"/>
              </a:p>
            </p:txBody>
          </p:sp>
          <p:sp>
            <p:nvSpPr>
              <p:cNvPr id="80" name="Freeform 53"/>
              <p:cNvSpPr>
                <a:spLocks noChangeAspect="1"/>
              </p:cNvSpPr>
              <p:nvPr>
                <p:custDataLst>
                  <p:tags r:id="rId70"/>
                </p:custDataLst>
              </p:nvPr>
            </p:nvSpPr>
            <p:spPr bwMode="auto">
              <a:xfrm rot="20717457">
                <a:off x="5665626" y="1160087"/>
                <a:ext cx="688242" cy="819924"/>
              </a:xfrm>
              <a:custGeom>
                <a:avLst/>
                <a:gdLst>
                  <a:gd name="T0" fmla="*/ 305208 w 1518"/>
                  <a:gd name="T1" fmla="*/ 762000 h 1801"/>
                  <a:gd name="T2" fmla="*/ 363286 w 1518"/>
                  <a:gd name="T3" fmla="*/ 747192 h 1801"/>
                  <a:gd name="T4" fmla="*/ 375302 w 1518"/>
                  <a:gd name="T5" fmla="*/ 550451 h 1801"/>
                  <a:gd name="T6" fmla="*/ 349267 w 1518"/>
                  <a:gd name="T7" fmla="*/ 530565 h 1801"/>
                  <a:gd name="T8" fmla="*/ 342458 w 1518"/>
                  <a:gd name="T9" fmla="*/ 486563 h 1801"/>
                  <a:gd name="T10" fmla="*/ 368092 w 1518"/>
                  <a:gd name="T11" fmla="*/ 427752 h 1801"/>
                  <a:gd name="T12" fmla="*/ 608013 w 1518"/>
                  <a:gd name="T13" fmla="*/ 255551 h 1801"/>
                  <a:gd name="T14" fmla="*/ 603207 w 1518"/>
                  <a:gd name="T15" fmla="*/ 231012 h 1801"/>
                  <a:gd name="T16" fmla="*/ 575169 w 1518"/>
                  <a:gd name="T17" fmla="*/ 196741 h 1801"/>
                  <a:gd name="T18" fmla="*/ 575169 w 1518"/>
                  <a:gd name="T19" fmla="*/ 172201 h 1801"/>
                  <a:gd name="T20" fmla="*/ 551938 w 1518"/>
                  <a:gd name="T21" fmla="*/ 137507 h 1801"/>
                  <a:gd name="T22" fmla="*/ 558747 w 1518"/>
                  <a:gd name="T23" fmla="*/ 88851 h 1801"/>
                  <a:gd name="T24" fmla="*/ 531110 w 1518"/>
                  <a:gd name="T25" fmla="*/ 51618 h 1801"/>
                  <a:gd name="T26" fmla="*/ 461016 w 1518"/>
                  <a:gd name="T27" fmla="*/ 44425 h 1801"/>
                  <a:gd name="T28" fmla="*/ 419361 w 1518"/>
                  <a:gd name="T29" fmla="*/ 0 h 1801"/>
                  <a:gd name="T30" fmla="*/ 363286 w 1518"/>
                  <a:gd name="T31" fmla="*/ 63888 h 1801"/>
                  <a:gd name="T32" fmla="*/ 368092 w 1518"/>
                  <a:gd name="T33" fmla="*/ 76158 h 1801"/>
                  <a:gd name="T34" fmla="*/ 347264 w 1518"/>
                  <a:gd name="T35" fmla="*/ 90966 h 1801"/>
                  <a:gd name="T36" fmla="*/ 337651 w 1518"/>
                  <a:gd name="T37" fmla="*/ 74042 h 1801"/>
                  <a:gd name="T38" fmla="*/ 340055 w 1518"/>
                  <a:gd name="T39" fmla="*/ 46541 h 1801"/>
                  <a:gd name="T40" fmla="*/ 321630 w 1518"/>
                  <a:gd name="T41" fmla="*/ 12270 h 1801"/>
                  <a:gd name="T42" fmla="*/ 281577 w 1518"/>
                  <a:gd name="T43" fmla="*/ 24540 h 1801"/>
                  <a:gd name="T44" fmla="*/ 265555 w 1518"/>
                  <a:gd name="T45" fmla="*/ 76158 h 1801"/>
                  <a:gd name="T46" fmla="*/ 279574 w 1518"/>
                  <a:gd name="T47" fmla="*/ 107890 h 1801"/>
                  <a:gd name="T48" fmla="*/ 260749 w 1518"/>
                  <a:gd name="T49" fmla="*/ 112967 h 1801"/>
                  <a:gd name="T50" fmla="*/ 188652 w 1518"/>
                  <a:gd name="T51" fmla="*/ 68965 h 1801"/>
                  <a:gd name="T52" fmla="*/ 106943 w 1518"/>
                  <a:gd name="T53" fmla="*/ 118044 h 1801"/>
                  <a:gd name="T54" fmla="*/ 102537 w 1518"/>
                  <a:gd name="T55" fmla="*/ 157393 h 1801"/>
                  <a:gd name="T56" fmla="*/ 116556 w 1518"/>
                  <a:gd name="T57" fmla="*/ 162470 h 1801"/>
                  <a:gd name="T58" fmla="*/ 79306 w 1518"/>
                  <a:gd name="T59" fmla="*/ 189125 h 1801"/>
                  <a:gd name="T60" fmla="*/ 104940 w 1518"/>
                  <a:gd name="T61" fmla="*/ 201818 h 1801"/>
                  <a:gd name="T62" fmla="*/ 92924 w 1518"/>
                  <a:gd name="T63" fmla="*/ 228896 h 1801"/>
                  <a:gd name="T64" fmla="*/ 118959 w 1518"/>
                  <a:gd name="T65" fmla="*/ 265706 h 1801"/>
                  <a:gd name="T66" fmla="*/ 2804 w 1518"/>
                  <a:gd name="T67" fmla="*/ 258513 h 1801"/>
                  <a:gd name="T68" fmla="*/ 0 w 1518"/>
                  <a:gd name="T69" fmla="*/ 270360 h 1801"/>
                  <a:gd name="T70" fmla="*/ 137784 w 1518"/>
                  <a:gd name="T71" fmla="*/ 305054 h 1801"/>
                  <a:gd name="T72" fmla="*/ 218692 w 1518"/>
                  <a:gd name="T73" fmla="*/ 312247 h 1801"/>
                  <a:gd name="T74" fmla="*/ 181843 w 1518"/>
                  <a:gd name="T75" fmla="*/ 339325 h 1801"/>
                  <a:gd name="T76" fmla="*/ 204674 w 1518"/>
                  <a:gd name="T77" fmla="*/ 368942 h 1801"/>
                  <a:gd name="T78" fmla="*/ 249534 w 1518"/>
                  <a:gd name="T79" fmla="*/ 368942 h 1801"/>
                  <a:gd name="T80" fmla="*/ 256343 w 1518"/>
                  <a:gd name="T81" fmla="*/ 341863 h 1801"/>
                  <a:gd name="T82" fmla="*/ 274767 w 1518"/>
                  <a:gd name="T83" fmla="*/ 356672 h 1801"/>
                  <a:gd name="T84" fmla="*/ 267558 w 1518"/>
                  <a:gd name="T85" fmla="*/ 385866 h 1801"/>
                  <a:gd name="T86" fmla="*/ 279574 w 1518"/>
                  <a:gd name="T87" fmla="*/ 390943 h 1801"/>
                  <a:gd name="T88" fmla="*/ 279574 w 1518"/>
                  <a:gd name="T89" fmla="*/ 420560 h 1801"/>
                  <a:gd name="T90" fmla="*/ 305208 w 1518"/>
                  <a:gd name="T91" fmla="*/ 454831 h 1801"/>
                  <a:gd name="T92" fmla="*/ 312418 w 1518"/>
                  <a:gd name="T93" fmla="*/ 493756 h 1801"/>
                  <a:gd name="T94" fmla="*/ 305208 w 1518"/>
                  <a:gd name="T95" fmla="*/ 523373 h 1801"/>
                  <a:gd name="T96" fmla="*/ 319227 w 1518"/>
                  <a:gd name="T97" fmla="*/ 565259 h 1801"/>
                  <a:gd name="T98" fmla="*/ 337651 w 1518"/>
                  <a:gd name="T99" fmla="*/ 577952 h 1801"/>
                  <a:gd name="T100" fmla="*/ 349267 w 1518"/>
                  <a:gd name="T101" fmla="*/ 596992 h 1801"/>
                  <a:gd name="T102" fmla="*/ 312418 w 1518"/>
                  <a:gd name="T103" fmla="*/ 678227 h 1801"/>
                  <a:gd name="T104" fmla="*/ 305208 w 1518"/>
                  <a:gd name="T105" fmla="*/ 762000 h 18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18"/>
                  <a:gd name="T160" fmla="*/ 0 h 1801"/>
                  <a:gd name="T161" fmla="*/ 1518 w 1518"/>
                  <a:gd name="T162" fmla="*/ 1801 h 180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18" h="1801">
                    <a:moveTo>
                      <a:pt x="762" y="1801"/>
                    </a:moveTo>
                    <a:lnTo>
                      <a:pt x="907" y="1766"/>
                    </a:lnTo>
                    <a:lnTo>
                      <a:pt x="937" y="1301"/>
                    </a:lnTo>
                    <a:lnTo>
                      <a:pt x="872" y="1254"/>
                    </a:lnTo>
                    <a:lnTo>
                      <a:pt x="855" y="1150"/>
                    </a:lnTo>
                    <a:lnTo>
                      <a:pt x="919" y="1011"/>
                    </a:lnTo>
                    <a:lnTo>
                      <a:pt x="1518" y="604"/>
                    </a:lnTo>
                    <a:lnTo>
                      <a:pt x="1506" y="546"/>
                    </a:lnTo>
                    <a:lnTo>
                      <a:pt x="1436" y="465"/>
                    </a:lnTo>
                    <a:lnTo>
                      <a:pt x="1436" y="407"/>
                    </a:lnTo>
                    <a:lnTo>
                      <a:pt x="1378" y="325"/>
                    </a:lnTo>
                    <a:lnTo>
                      <a:pt x="1395" y="210"/>
                    </a:lnTo>
                    <a:lnTo>
                      <a:pt x="1326" y="122"/>
                    </a:lnTo>
                    <a:lnTo>
                      <a:pt x="1151" y="105"/>
                    </a:lnTo>
                    <a:lnTo>
                      <a:pt x="1047" y="0"/>
                    </a:lnTo>
                    <a:lnTo>
                      <a:pt x="907" y="151"/>
                    </a:lnTo>
                    <a:lnTo>
                      <a:pt x="919" y="180"/>
                    </a:lnTo>
                    <a:lnTo>
                      <a:pt x="867" y="215"/>
                    </a:lnTo>
                    <a:lnTo>
                      <a:pt x="843" y="175"/>
                    </a:lnTo>
                    <a:lnTo>
                      <a:pt x="849" y="110"/>
                    </a:lnTo>
                    <a:lnTo>
                      <a:pt x="803" y="29"/>
                    </a:lnTo>
                    <a:lnTo>
                      <a:pt x="703" y="58"/>
                    </a:lnTo>
                    <a:lnTo>
                      <a:pt x="663" y="180"/>
                    </a:lnTo>
                    <a:lnTo>
                      <a:pt x="698" y="255"/>
                    </a:lnTo>
                    <a:lnTo>
                      <a:pt x="651" y="267"/>
                    </a:lnTo>
                    <a:lnTo>
                      <a:pt x="471" y="163"/>
                    </a:lnTo>
                    <a:lnTo>
                      <a:pt x="267" y="279"/>
                    </a:lnTo>
                    <a:lnTo>
                      <a:pt x="256" y="372"/>
                    </a:lnTo>
                    <a:lnTo>
                      <a:pt x="291" y="384"/>
                    </a:lnTo>
                    <a:lnTo>
                      <a:pt x="198" y="447"/>
                    </a:lnTo>
                    <a:lnTo>
                      <a:pt x="262" y="477"/>
                    </a:lnTo>
                    <a:lnTo>
                      <a:pt x="232" y="541"/>
                    </a:lnTo>
                    <a:lnTo>
                      <a:pt x="297" y="628"/>
                    </a:lnTo>
                    <a:lnTo>
                      <a:pt x="7" y="611"/>
                    </a:lnTo>
                    <a:lnTo>
                      <a:pt x="0" y="639"/>
                    </a:lnTo>
                    <a:lnTo>
                      <a:pt x="344" y="721"/>
                    </a:lnTo>
                    <a:lnTo>
                      <a:pt x="546" y="738"/>
                    </a:lnTo>
                    <a:lnTo>
                      <a:pt x="454" y="802"/>
                    </a:lnTo>
                    <a:lnTo>
                      <a:pt x="511" y="872"/>
                    </a:lnTo>
                    <a:lnTo>
                      <a:pt x="623" y="872"/>
                    </a:lnTo>
                    <a:lnTo>
                      <a:pt x="640" y="808"/>
                    </a:lnTo>
                    <a:lnTo>
                      <a:pt x="686" y="843"/>
                    </a:lnTo>
                    <a:lnTo>
                      <a:pt x="668" y="912"/>
                    </a:lnTo>
                    <a:lnTo>
                      <a:pt x="698" y="924"/>
                    </a:lnTo>
                    <a:lnTo>
                      <a:pt x="698" y="994"/>
                    </a:lnTo>
                    <a:lnTo>
                      <a:pt x="762" y="1075"/>
                    </a:lnTo>
                    <a:lnTo>
                      <a:pt x="780" y="1167"/>
                    </a:lnTo>
                    <a:lnTo>
                      <a:pt x="762" y="1237"/>
                    </a:lnTo>
                    <a:lnTo>
                      <a:pt x="797" y="1336"/>
                    </a:lnTo>
                    <a:lnTo>
                      <a:pt x="843" y="1366"/>
                    </a:lnTo>
                    <a:lnTo>
                      <a:pt x="872" y="1411"/>
                    </a:lnTo>
                    <a:lnTo>
                      <a:pt x="780" y="1603"/>
                    </a:lnTo>
                    <a:lnTo>
                      <a:pt x="762" y="1801"/>
                    </a:lnTo>
                    <a:close/>
                  </a:path>
                </a:pathLst>
              </a:custGeom>
              <a:grpFill/>
              <a:ln w="9525">
                <a:solidFill>
                  <a:schemeClr val="bg1">
                    <a:lumMod val="85000"/>
                  </a:schemeClr>
                </a:solidFill>
                <a:round/>
                <a:headEnd/>
                <a:tailEnd/>
              </a:ln>
            </p:spPr>
            <p:txBody>
              <a:bodyPr/>
              <a:lstStyle/>
              <a:p>
                <a:endParaRPr lang="zh-CN" altLang="en-US"/>
              </a:p>
            </p:txBody>
          </p:sp>
          <p:sp>
            <p:nvSpPr>
              <p:cNvPr id="81" name="Freeform 54"/>
              <p:cNvSpPr>
                <a:spLocks noChangeAspect="1"/>
              </p:cNvSpPr>
              <p:nvPr>
                <p:custDataLst>
                  <p:tags r:id="rId71"/>
                </p:custDataLst>
              </p:nvPr>
            </p:nvSpPr>
            <p:spPr bwMode="auto">
              <a:xfrm rot="20717457">
                <a:off x="6172374" y="1224997"/>
                <a:ext cx="1698143" cy="1487821"/>
              </a:xfrm>
              <a:custGeom>
                <a:avLst/>
                <a:gdLst>
                  <a:gd name="T0" fmla="*/ 1268956 w 3724"/>
                  <a:gd name="T1" fmla="*/ 1257320 h 3264"/>
                  <a:gd name="T2" fmla="*/ 1254857 w 3724"/>
                  <a:gd name="T3" fmla="*/ 1220465 h 3264"/>
                  <a:gd name="T4" fmla="*/ 1072369 w 3724"/>
                  <a:gd name="T5" fmla="*/ 1326371 h 3264"/>
                  <a:gd name="T6" fmla="*/ 917677 w 3724"/>
                  <a:gd name="T7" fmla="*/ 1382713 h 3264"/>
                  <a:gd name="T8" fmla="*/ 950307 w 3724"/>
                  <a:gd name="T9" fmla="*/ 1333572 h 3264"/>
                  <a:gd name="T10" fmla="*/ 980923 w 3724"/>
                  <a:gd name="T11" fmla="*/ 1341198 h 3264"/>
                  <a:gd name="T12" fmla="*/ 873364 w 3724"/>
                  <a:gd name="T13" fmla="*/ 1186151 h 3264"/>
                  <a:gd name="T14" fmla="*/ 762985 w 3724"/>
                  <a:gd name="T15" fmla="*/ 1134469 h 3264"/>
                  <a:gd name="T16" fmla="*/ 18531 w 3724"/>
                  <a:gd name="T17" fmla="*/ 772269 h 3264"/>
                  <a:gd name="T18" fmla="*/ 14100 w 3724"/>
                  <a:gd name="T19" fmla="*/ 671870 h 3264"/>
                  <a:gd name="T20" fmla="*/ 18531 w 3724"/>
                  <a:gd name="T21" fmla="*/ 533768 h 3264"/>
                  <a:gd name="T22" fmla="*/ 91445 w 3724"/>
                  <a:gd name="T23" fmla="*/ 299927 h 3264"/>
                  <a:gd name="T24" fmla="*/ 84194 w 3724"/>
                  <a:gd name="T25" fmla="*/ 177075 h 3264"/>
                  <a:gd name="T26" fmla="*/ 414123 w 3724"/>
                  <a:gd name="T27" fmla="*/ 83454 h 3264"/>
                  <a:gd name="T28" fmla="*/ 465687 w 3724"/>
                  <a:gd name="T29" fmla="*/ 115650 h 3264"/>
                  <a:gd name="T30" fmla="*/ 517251 w 3724"/>
                  <a:gd name="T31" fmla="*/ 188937 h 3264"/>
                  <a:gd name="T32" fmla="*/ 547464 w 3724"/>
                  <a:gd name="T33" fmla="*/ 263071 h 3264"/>
                  <a:gd name="T34" fmla="*/ 622393 w 3724"/>
                  <a:gd name="T35" fmla="*/ 341866 h 3264"/>
                  <a:gd name="T36" fmla="*/ 683625 w 3724"/>
                  <a:gd name="T37" fmla="*/ 324921 h 3264"/>
                  <a:gd name="T38" fmla="*/ 744051 w 3724"/>
                  <a:gd name="T39" fmla="*/ 339324 h 3264"/>
                  <a:gd name="T40" fmla="*/ 786350 w 3724"/>
                  <a:gd name="T41" fmla="*/ 339324 h 3264"/>
                  <a:gd name="T42" fmla="*/ 793601 w 3724"/>
                  <a:gd name="T43" fmla="*/ 385923 h 3264"/>
                  <a:gd name="T44" fmla="*/ 826232 w 3724"/>
                  <a:gd name="T45" fmla="*/ 354151 h 3264"/>
                  <a:gd name="T46" fmla="*/ 835497 w 3724"/>
                  <a:gd name="T47" fmla="*/ 273238 h 3264"/>
                  <a:gd name="T48" fmla="*/ 856445 w 3724"/>
                  <a:gd name="T49" fmla="*/ 378721 h 3264"/>
                  <a:gd name="T50" fmla="*/ 891895 w 3724"/>
                  <a:gd name="T51" fmla="*/ 403291 h 3264"/>
                  <a:gd name="T52" fmla="*/ 938625 w 3724"/>
                  <a:gd name="T53" fmla="*/ 361776 h 3264"/>
                  <a:gd name="T54" fmla="*/ 966824 w 3724"/>
                  <a:gd name="T55" fmla="*/ 482086 h 3264"/>
                  <a:gd name="T56" fmla="*/ 863696 w 3724"/>
                  <a:gd name="T57" fmla="*/ 499031 h 3264"/>
                  <a:gd name="T58" fmla="*/ 845165 w 3724"/>
                  <a:gd name="T59" fmla="*/ 546477 h 3264"/>
                  <a:gd name="T60" fmla="*/ 821397 w 3724"/>
                  <a:gd name="T61" fmla="*/ 580367 h 3264"/>
                  <a:gd name="T62" fmla="*/ 753720 w 3724"/>
                  <a:gd name="T63" fmla="*/ 740497 h 3264"/>
                  <a:gd name="T64" fmla="*/ 893909 w 3724"/>
                  <a:gd name="T65" fmla="*/ 883259 h 3264"/>
                  <a:gd name="T66" fmla="*/ 966824 w 3724"/>
                  <a:gd name="T67" fmla="*/ 940025 h 3264"/>
                  <a:gd name="T68" fmla="*/ 1025236 w 3724"/>
                  <a:gd name="T69" fmla="*/ 1031104 h 3264"/>
                  <a:gd name="T70" fmla="*/ 999454 w 3724"/>
                  <a:gd name="T71" fmla="*/ 910371 h 3264"/>
                  <a:gd name="T72" fmla="*/ 1011137 w 3724"/>
                  <a:gd name="T73" fmla="*/ 779894 h 3264"/>
                  <a:gd name="T74" fmla="*/ 1032084 w 3724"/>
                  <a:gd name="T75" fmla="*/ 703642 h 3264"/>
                  <a:gd name="T76" fmla="*/ 1114264 w 3724"/>
                  <a:gd name="T77" fmla="*/ 637132 h 3264"/>
                  <a:gd name="T78" fmla="*/ 1194027 w 3724"/>
                  <a:gd name="T79" fmla="*/ 713385 h 3264"/>
                  <a:gd name="T80" fmla="*/ 1245188 w 3724"/>
                  <a:gd name="T81" fmla="*/ 784978 h 3264"/>
                  <a:gd name="T82" fmla="*/ 1346302 w 3724"/>
                  <a:gd name="T83" fmla="*/ 804464 h 3264"/>
                  <a:gd name="T84" fmla="*/ 1455875 w 3724"/>
                  <a:gd name="T85" fmla="*/ 885377 h 3264"/>
                  <a:gd name="T86" fmla="*/ 1500188 w 3724"/>
                  <a:gd name="T87" fmla="*/ 973915 h 3264"/>
                  <a:gd name="T88" fmla="*/ 1444596 w 3724"/>
                  <a:gd name="T89" fmla="*/ 1058216 h 3264"/>
                  <a:gd name="T90" fmla="*/ 1264122 w 3724"/>
                  <a:gd name="T91" fmla="*/ 1141670 h 3264"/>
                  <a:gd name="T92" fmla="*/ 1238340 w 3724"/>
                  <a:gd name="T93" fmla="*/ 1198436 h 3264"/>
                  <a:gd name="T94" fmla="*/ 1343482 w 3724"/>
                  <a:gd name="T95" fmla="*/ 1146754 h 3264"/>
                  <a:gd name="T96" fmla="*/ 1348316 w 3724"/>
                  <a:gd name="T97" fmla="*/ 1188269 h 3264"/>
                  <a:gd name="T98" fmla="*/ 1397463 w 3724"/>
                  <a:gd name="T99" fmla="*/ 1276807 h 3264"/>
                  <a:gd name="T100" fmla="*/ 1357582 w 3724"/>
                  <a:gd name="T101" fmla="*/ 1274689 h 326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24"/>
                  <a:gd name="T154" fmla="*/ 0 h 3264"/>
                  <a:gd name="T155" fmla="*/ 3724 w 3724"/>
                  <a:gd name="T156" fmla="*/ 3264 h 326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24" h="3264">
                    <a:moveTo>
                      <a:pt x="3248" y="3056"/>
                    </a:moveTo>
                    <a:lnTo>
                      <a:pt x="3196" y="3049"/>
                    </a:lnTo>
                    <a:lnTo>
                      <a:pt x="3150" y="2968"/>
                    </a:lnTo>
                    <a:lnTo>
                      <a:pt x="3185" y="2904"/>
                    </a:lnTo>
                    <a:lnTo>
                      <a:pt x="3190" y="2887"/>
                    </a:lnTo>
                    <a:lnTo>
                      <a:pt x="3115" y="2881"/>
                    </a:lnTo>
                    <a:lnTo>
                      <a:pt x="2981" y="3026"/>
                    </a:lnTo>
                    <a:lnTo>
                      <a:pt x="2795" y="3061"/>
                    </a:lnTo>
                    <a:lnTo>
                      <a:pt x="2662" y="3131"/>
                    </a:lnTo>
                    <a:lnTo>
                      <a:pt x="2574" y="3096"/>
                    </a:lnTo>
                    <a:lnTo>
                      <a:pt x="2470" y="3212"/>
                    </a:lnTo>
                    <a:lnTo>
                      <a:pt x="2278" y="3264"/>
                    </a:lnTo>
                    <a:lnTo>
                      <a:pt x="2237" y="3264"/>
                    </a:lnTo>
                    <a:lnTo>
                      <a:pt x="2266" y="3212"/>
                    </a:lnTo>
                    <a:lnTo>
                      <a:pt x="2359" y="3148"/>
                    </a:lnTo>
                    <a:lnTo>
                      <a:pt x="2365" y="3078"/>
                    </a:lnTo>
                    <a:lnTo>
                      <a:pt x="2400" y="3148"/>
                    </a:lnTo>
                    <a:lnTo>
                      <a:pt x="2435" y="3166"/>
                    </a:lnTo>
                    <a:lnTo>
                      <a:pt x="2428" y="3026"/>
                    </a:lnTo>
                    <a:lnTo>
                      <a:pt x="2226" y="2916"/>
                    </a:lnTo>
                    <a:lnTo>
                      <a:pt x="2168" y="2800"/>
                    </a:lnTo>
                    <a:lnTo>
                      <a:pt x="2104" y="2695"/>
                    </a:lnTo>
                    <a:lnTo>
                      <a:pt x="2004" y="2637"/>
                    </a:lnTo>
                    <a:lnTo>
                      <a:pt x="1894" y="2678"/>
                    </a:lnTo>
                    <a:lnTo>
                      <a:pt x="1069" y="2352"/>
                    </a:lnTo>
                    <a:lnTo>
                      <a:pt x="506" y="2073"/>
                    </a:lnTo>
                    <a:lnTo>
                      <a:pt x="46" y="1823"/>
                    </a:lnTo>
                    <a:lnTo>
                      <a:pt x="17" y="1725"/>
                    </a:lnTo>
                    <a:lnTo>
                      <a:pt x="5" y="1656"/>
                    </a:lnTo>
                    <a:lnTo>
                      <a:pt x="35" y="1586"/>
                    </a:lnTo>
                    <a:lnTo>
                      <a:pt x="0" y="1551"/>
                    </a:lnTo>
                    <a:lnTo>
                      <a:pt x="70" y="1300"/>
                    </a:lnTo>
                    <a:lnTo>
                      <a:pt x="46" y="1260"/>
                    </a:lnTo>
                    <a:lnTo>
                      <a:pt x="58" y="1185"/>
                    </a:lnTo>
                    <a:lnTo>
                      <a:pt x="192" y="1173"/>
                    </a:lnTo>
                    <a:lnTo>
                      <a:pt x="227" y="708"/>
                    </a:lnTo>
                    <a:lnTo>
                      <a:pt x="162" y="650"/>
                    </a:lnTo>
                    <a:lnTo>
                      <a:pt x="145" y="545"/>
                    </a:lnTo>
                    <a:lnTo>
                      <a:pt x="209" y="418"/>
                    </a:lnTo>
                    <a:lnTo>
                      <a:pt x="808" y="0"/>
                    </a:lnTo>
                    <a:lnTo>
                      <a:pt x="848" y="151"/>
                    </a:lnTo>
                    <a:lnTo>
                      <a:pt x="1028" y="197"/>
                    </a:lnTo>
                    <a:lnTo>
                      <a:pt x="1045" y="266"/>
                    </a:lnTo>
                    <a:lnTo>
                      <a:pt x="1139" y="244"/>
                    </a:lnTo>
                    <a:lnTo>
                      <a:pt x="1156" y="273"/>
                    </a:lnTo>
                    <a:lnTo>
                      <a:pt x="1115" y="331"/>
                    </a:lnTo>
                    <a:lnTo>
                      <a:pt x="1174" y="360"/>
                    </a:lnTo>
                    <a:lnTo>
                      <a:pt x="1284" y="446"/>
                    </a:lnTo>
                    <a:lnTo>
                      <a:pt x="1301" y="540"/>
                    </a:lnTo>
                    <a:lnTo>
                      <a:pt x="1394" y="575"/>
                    </a:lnTo>
                    <a:lnTo>
                      <a:pt x="1359" y="621"/>
                    </a:lnTo>
                    <a:lnTo>
                      <a:pt x="1366" y="662"/>
                    </a:lnTo>
                    <a:lnTo>
                      <a:pt x="1534" y="743"/>
                    </a:lnTo>
                    <a:lnTo>
                      <a:pt x="1545" y="807"/>
                    </a:lnTo>
                    <a:lnTo>
                      <a:pt x="1627" y="801"/>
                    </a:lnTo>
                    <a:lnTo>
                      <a:pt x="1603" y="732"/>
                    </a:lnTo>
                    <a:lnTo>
                      <a:pt x="1697" y="767"/>
                    </a:lnTo>
                    <a:lnTo>
                      <a:pt x="1807" y="894"/>
                    </a:lnTo>
                    <a:lnTo>
                      <a:pt x="1859" y="854"/>
                    </a:lnTo>
                    <a:lnTo>
                      <a:pt x="1847" y="801"/>
                    </a:lnTo>
                    <a:lnTo>
                      <a:pt x="1859" y="767"/>
                    </a:lnTo>
                    <a:lnTo>
                      <a:pt x="1935" y="772"/>
                    </a:lnTo>
                    <a:lnTo>
                      <a:pt x="1952" y="801"/>
                    </a:lnTo>
                    <a:lnTo>
                      <a:pt x="1929" y="941"/>
                    </a:lnTo>
                    <a:lnTo>
                      <a:pt x="1947" y="946"/>
                    </a:lnTo>
                    <a:lnTo>
                      <a:pt x="1970" y="911"/>
                    </a:lnTo>
                    <a:lnTo>
                      <a:pt x="2016" y="917"/>
                    </a:lnTo>
                    <a:lnTo>
                      <a:pt x="2011" y="882"/>
                    </a:lnTo>
                    <a:lnTo>
                      <a:pt x="2051" y="836"/>
                    </a:lnTo>
                    <a:lnTo>
                      <a:pt x="1987" y="714"/>
                    </a:lnTo>
                    <a:lnTo>
                      <a:pt x="2039" y="633"/>
                    </a:lnTo>
                    <a:lnTo>
                      <a:pt x="2074" y="645"/>
                    </a:lnTo>
                    <a:lnTo>
                      <a:pt x="2126" y="737"/>
                    </a:lnTo>
                    <a:lnTo>
                      <a:pt x="2109" y="777"/>
                    </a:lnTo>
                    <a:lnTo>
                      <a:pt x="2126" y="894"/>
                    </a:lnTo>
                    <a:lnTo>
                      <a:pt x="2196" y="894"/>
                    </a:lnTo>
                    <a:lnTo>
                      <a:pt x="2226" y="911"/>
                    </a:lnTo>
                    <a:lnTo>
                      <a:pt x="2214" y="952"/>
                    </a:lnTo>
                    <a:lnTo>
                      <a:pt x="2243" y="1028"/>
                    </a:lnTo>
                    <a:lnTo>
                      <a:pt x="2341" y="941"/>
                    </a:lnTo>
                    <a:lnTo>
                      <a:pt x="2330" y="854"/>
                    </a:lnTo>
                    <a:lnTo>
                      <a:pt x="2423" y="882"/>
                    </a:lnTo>
                    <a:lnTo>
                      <a:pt x="2446" y="1045"/>
                    </a:lnTo>
                    <a:lnTo>
                      <a:pt x="2400" y="1138"/>
                    </a:lnTo>
                    <a:lnTo>
                      <a:pt x="2278" y="1121"/>
                    </a:lnTo>
                    <a:lnTo>
                      <a:pt x="2226" y="1178"/>
                    </a:lnTo>
                    <a:lnTo>
                      <a:pt x="2144" y="1178"/>
                    </a:lnTo>
                    <a:lnTo>
                      <a:pt x="2184" y="1225"/>
                    </a:lnTo>
                    <a:lnTo>
                      <a:pt x="2138" y="1300"/>
                    </a:lnTo>
                    <a:lnTo>
                      <a:pt x="2098" y="1290"/>
                    </a:lnTo>
                    <a:lnTo>
                      <a:pt x="2081" y="1318"/>
                    </a:lnTo>
                    <a:lnTo>
                      <a:pt x="2028" y="1324"/>
                    </a:lnTo>
                    <a:lnTo>
                      <a:pt x="2039" y="1370"/>
                    </a:lnTo>
                    <a:lnTo>
                      <a:pt x="1859" y="1499"/>
                    </a:lnTo>
                    <a:lnTo>
                      <a:pt x="1772" y="1644"/>
                    </a:lnTo>
                    <a:lnTo>
                      <a:pt x="1871" y="1748"/>
                    </a:lnTo>
                    <a:lnTo>
                      <a:pt x="1871" y="1858"/>
                    </a:lnTo>
                    <a:lnTo>
                      <a:pt x="2069" y="1933"/>
                    </a:lnTo>
                    <a:lnTo>
                      <a:pt x="2219" y="2085"/>
                    </a:lnTo>
                    <a:lnTo>
                      <a:pt x="2353" y="2114"/>
                    </a:lnTo>
                    <a:lnTo>
                      <a:pt x="2324" y="2195"/>
                    </a:lnTo>
                    <a:lnTo>
                      <a:pt x="2400" y="2219"/>
                    </a:lnTo>
                    <a:lnTo>
                      <a:pt x="2365" y="2306"/>
                    </a:lnTo>
                    <a:lnTo>
                      <a:pt x="2463" y="2445"/>
                    </a:lnTo>
                    <a:lnTo>
                      <a:pt x="2545" y="2434"/>
                    </a:lnTo>
                    <a:lnTo>
                      <a:pt x="2550" y="2311"/>
                    </a:lnTo>
                    <a:lnTo>
                      <a:pt x="2458" y="2230"/>
                    </a:lnTo>
                    <a:lnTo>
                      <a:pt x="2481" y="2149"/>
                    </a:lnTo>
                    <a:lnTo>
                      <a:pt x="2597" y="2055"/>
                    </a:lnTo>
                    <a:lnTo>
                      <a:pt x="2562" y="1858"/>
                    </a:lnTo>
                    <a:lnTo>
                      <a:pt x="2510" y="1841"/>
                    </a:lnTo>
                    <a:lnTo>
                      <a:pt x="2516" y="1783"/>
                    </a:lnTo>
                    <a:lnTo>
                      <a:pt x="2585" y="1713"/>
                    </a:lnTo>
                    <a:lnTo>
                      <a:pt x="2562" y="1661"/>
                    </a:lnTo>
                    <a:lnTo>
                      <a:pt x="2557" y="1510"/>
                    </a:lnTo>
                    <a:lnTo>
                      <a:pt x="2697" y="1527"/>
                    </a:lnTo>
                    <a:lnTo>
                      <a:pt x="2766" y="1504"/>
                    </a:lnTo>
                    <a:lnTo>
                      <a:pt x="2847" y="1562"/>
                    </a:lnTo>
                    <a:lnTo>
                      <a:pt x="2864" y="1603"/>
                    </a:lnTo>
                    <a:lnTo>
                      <a:pt x="2964" y="1684"/>
                    </a:lnTo>
                    <a:lnTo>
                      <a:pt x="2981" y="1812"/>
                    </a:lnTo>
                    <a:lnTo>
                      <a:pt x="3028" y="1841"/>
                    </a:lnTo>
                    <a:lnTo>
                      <a:pt x="3091" y="1853"/>
                    </a:lnTo>
                    <a:lnTo>
                      <a:pt x="3150" y="1708"/>
                    </a:lnTo>
                    <a:lnTo>
                      <a:pt x="3255" y="1864"/>
                    </a:lnTo>
                    <a:lnTo>
                      <a:pt x="3342" y="1899"/>
                    </a:lnTo>
                    <a:lnTo>
                      <a:pt x="3335" y="1975"/>
                    </a:lnTo>
                    <a:lnTo>
                      <a:pt x="3429" y="2090"/>
                    </a:lnTo>
                    <a:lnTo>
                      <a:pt x="3614" y="2090"/>
                    </a:lnTo>
                    <a:lnTo>
                      <a:pt x="3661" y="2132"/>
                    </a:lnTo>
                    <a:lnTo>
                      <a:pt x="3667" y="2224"/>
                    </a:lnTo>
                    <a:lnTo>
                      <a:pt x="3724" y="2299"/>
                    </a:lnTo>
                    <a:lnTo>
                      <a:pt x="3724" y="2352"/>
                    </a:lnTo>
                    <a:lnTo>
                      <a:pt x="3679" y="2376"/>
                    </a:lnTo>
                    <a:lnTo>
                      <a:pt x="3586" y="2498"/>
                    </a:lnTo>
                    <a:lnTo>
                      <a:pt x="3446" y="2544"/>
                    </a:lnTo>
                    <a:lnTo>
                      <a:pt x="3272" y="2550"/>
                    </a:lnTo>
                    <a:lnTo>
                      <a:pt x="3138" y="2695"/>
                    </a:lnTo>
                    <a:lnTo>
                      <a:pt x="3033" y="2753"/>
                    </a:lnTo>
                    <a:lnTo>
                      <a:pt x="2969" y="2834"/>
                    </a:lnTo>
                    <a:lnTo>
                      <a:pt x="3074" y="2829"/>
                    </a:lnTo>
                    <a:lnTo>
                      <a:pt x="3255" y="2678"/>
                    </a:lnTo>
                    <a:lnTo>
                      <a:pt x="3272" y="2666"/>
                    </a:lnTo>
                    <a:lnTo>
                      <a:pt x="3335" y="2707"/>
                    </a:lnTo>
                    <a:lnTo>
                      <a:pt x="3370" y="2759"/>
                    </a:lnTo>
                    <a:lnTo>
                      <a:pt x="3312" y="2800"/>
                    </a:lnTo>
                    <a:lnTo>
                      <a:pt x="3347" y="2805"/>
                    </a:lnTo>
                    <a:lnTo>
                      <a:pt x="3342" y="2881"/>
                    </a:lnTo>
                    <a:lnTo>
                      <a:pt x="3562" y="2956"/>
                    </a:lnTo>
                    <a:lnTo>
                      <a:pt x="3469" y="3014"/>
                    </a:lnTo>
                    <a:lnTo>
                      <a:pt x="3347" y="3160"/>
                    </a:lnTo>
                    <a:lnTo>
                      <a:pt x="3312" y="3108"/>
                    </a:lnTo>
                    <a:lnTo>
                      <a:pt x="3370" y="3009"/>
                    </a:lnTo>
                    <a:lnTo>
                      <a:pt x="3272" y="3044"/>
                    </a:lnTo>
                    <a:lnTo>
                      <a:pt x="3248" y="3056"/>
                    </a:lnTo>
                    <a:close/>
                  </a:path>
                </a:pathLst>
              </a:custGeom>
              <a:grpFill/>
              <a:ln w="9525">
                <a:solidFill>
                  <a:schemeClr val="bg1">
                    <a:lumMod val="85000"/>
                  </a:schemeClr>
                </a:solidFill>
                <a:round/>
                <a:headEnd/>
                <a:tailEnd/>
              </a:ln>
            </p:spPr>
            <p:txBody>
              <a:bodyPr/>
              <a:lstStyle/>
              <a:p>
                <a:endParaRPr lang="zh-CN" altLang="en-US"/>
              </a:p>
            </p:txBody>
          </p:sp>
          <p:sp>
            <p:nvSpPr>
              <p:cNvPr id="82" name="Freeform 55"/>
              <p:cNvSpPr>
                <a:spLocks noChangeAspect="1"/>
              </p:cNvSpPr>
              <p:nvPr>
                <p:custDataLst>
                  <p:tags r:id="rId72"/>
                </p:custDataLst>
              </p:nvPr>
            </p:nvSpPr>
            <p:spPr bwMode="auto">
              <a:xfrm rot="20717457">
                <a:off x="6107683" y="2072252"/>
                <a:ext cx="1717909" cy="1363124"/>
              </a:xfrm>
              <a:custGeom>
                <a:avLst/>
                <a:gdLst>
                  <a:gd name="T0" fmla="*/ 203455 w 3767"/>
                  <a:gd name="T1" fmla="*/ 22017 h 2992"/>
                  <a:gd name="T2" fmla="*/ 166390 w 3767"/>
                  <a:gd name="T3" fmla="*/ 59277 h 2992"/>
                  <a:gd name="T4" fmla="*/ 70101 w 3767"/>
                  <a:gd name="T5" fmla="*/ 152849 h 2992"/>
                  <a:gd name="T6" fmla="*/ 27799 w 3767"/>
                  <a:gd name="T7" fmla="*/ 226521 h 2992"/>
                  <a:gd name="T8" fmla="*/ 0 w 3767"/>
                  <a:gd name="T9" fmla="*/ 472519 h 2992"/>
                  <a:gd name="T10" fmla="*/ 51569 w 3767"/>
                  <a:gd name="T11" fmla="*/ 575830 h 2992"/>
                  <a:gd name="T12" fmla="*/ 178073 w 3767"/>
                  <a:gd name="T13" fmla="*/ 730795 h 2992"/>
                  <a:gd name="T14" fmla="*/ 285642 w 3767"/>
                  <a:gd name="T15" fmla="*/ 760434 h 2992"/>
                  <a:gd name="T16" fmla="*/ 360981 w 3767"/>
                  <a:gd name="T17" fmla="*/ 823944 h 2992"/>
                  <a:gd name="T18" fmla="*/ 386362 w 3767"/>
                  <a:gd name="T19" fmla="*/ 915400 h 2992"/>
                  <a:gd name="T20" fmla="*/ 475399 w 3767"/>
                  <a:gd name="T21" fmla="*/ 1025908 h 2992"/>
                  <a:gd name="T22" fmla="*/ 531802 w 3767"/>
                  <a:gd name="T23" fmla="*/ 1097040 h 2992"/>
                  <a:gd name="T24" fmla="*/ 573702 w 3767"/>
                  <a:gd name="T25" fmla="*/ 996270 h 2992"/>
                  <a:gd name="T26" fmla="*/ 711487 w 3767"/>
                  <a:gd name="T27" fmla="*/ 1006008 h 2992"/>
                  <a:gd name="T28" fmla="*/ 744523 w 3767"/>
                  <a:gd name="T29" fmla="*/ 1008549 h 2992"/>
                  <a:gd name="T30" fmla="*/ 772724 w 3767"/>
                  <a:gd name="T31" fmla="*/ 1035646 h 2992"/>
                  <a:gd name="T32" fmla="*/ 805761 w 3767"/>
                  <a:gd name="T33" fmla="*/ 1040727 h 2992"/>
                  <a:gd name="T34" fmla="*/ 831142 w 3767"/>
                  <a:gd name="T35" fmla="*/ 1050466 h 2992"/>
                  <a:gd name="T36" fmla="*/ 880294 w 3767"/>
                  <a:gd name="T37" fmla="*/ 1028449 h 2992"/>
                  <a:gd name="T38" fmla="*/ 929445 w 3767"/>
                  <a:gd name="T39" fmla="*/ 1030566 h 2992"/>
                  <a:gd name="T40" fmla="*/ 1006798 w 3767"/>
                  <a:gd name="T41" fmla="*/ 1070366 h 2992"/>
                  <a:gd name="T42" fmla="*/ 1023316 w 3767"/>
                  <a:gd name="T43" fmla="*/ 1170712 h 2992"/>
                  <a:gd name="T44" fmla="*/ 1049100 w 3767"/>
                  <a:gd name="T45" fmla="*/ 1220251 h 2992"/>
                  <a:gd name="T46" fmla="*/ 1058769 w 3767"/>
                  <a:gd name="T47" fmla="*/ 1266825 h 2992"/>
                  <a:gd name="T48" fmla="*/ 1105101 w 3767"/>
                  <a:gd name="T49" fmla="*/ 1198234 h 2992"/>
                  <a:gd name="T50" fmla="*/ 1100266 w 3767"/>
                  <a:gd name="T51" fmla="*/ 1008549 h 2992"/>
                  <a:gd name="T52" fmla="*/ 1257389 w 3767"/>
                  <a:gd name="T53" fmla="*/ 882798 h 2992"/>
                  <a:gd name="T54" fmla="*/ 1257389 w 3767"/>
                  <a:gd name="T55" fmla="*/ 812089 h 2992"/>
                  <a:gd name="T56" fmla="*/ 1269073 w 3767"/>
                  <a:gd name="T57" fmla="*/ 807008 h 2992"/>
                  <a:gd name="T58" fmla="*/ 1288008 w 3767"/>
                  <a:gd name="T59" fmla="*/ 769749 h 2992"/>
                  <a:gd name="T60" fmla="*/ 1341994 w 3767"/>
                  <a:gd name="T61" fmla="*/ 696076 h 2992"/>
                  <a:gd name="T62" fmla="*/ 1444729 w 3767"/>
                  <a:gd name="T63" fmla="*/ 637223 h 2992"/>
                  <a:gd name="T64" fmla="*/ 1423376 w 3767"/>
                  <a:gd name="T65" fmla="*/ 624521 h 2992"/>
                  <a:gd name="T66" fmla="*/ 1503549 w 3767"/>
                  <a:gd name="T67" fmla="*/ 566091 h 2992"/>
                  <a:gd name="T68" fmla="*/ 1496297 w 3767"/>
                  <a:gd name="T69" fmla="*/ 538993 h 2992"/>
                  <a:gd name="T70" fmla="*/ 1493880 w 3767"/>
                  <a:gd name="T71" fmla="*/ 472519 h 2992"/>
                  <a:gd name="T72" fmla="*/ 1405246 w 3767"/>
                  <a:gd name="T73" fmla="*/ 531372 h 2992"/>
                  <a:gd name="T74" fmla="*/ 1278742 w 3767"/>
                  <a:gd name="T75" fmla="*/ 575830 h 2992"/>
                  <a:gd name="T76" fmla="*/ 1243289 w 3767"/>
                  <a:gd name="T77" fmla="*/ 617323 h 2992"/>
                  <a:gd name="T78" fmla="*/ 1173187 w 3767"/>
                  <a:gd name="T79" fmla="*/ 657123 h 2992"/>
                  <a:gd name="T80" fmla="*/ 1103086 w 3767"/>
                  <a:gd name="T81" fmla="*/ 646961 h 2992"/>
                  <a:gd name="T82" fmla="*/ 1107518 w 3767"/>
                  <a:gd name="T83" fmla="*/ 632142 h 2992"/>
                  <a:gd name="T84" fmla="*/ 1100266 w 3767"/>
                  <a:gd name="T85" fmla="*/ 605468 h 2992"/>
                  <a:gd name="T86" fmla="*/ 1093417 w 3767"/>
                  <a:gd name="T87" fmla="*/ 575830 h 2992"/>
                  <a:gd name="T88" fmla="*/ 1055949 w 3767"/>
                  <a:gd name="T89" fmla="*/ 570749 h 2992"/>
                  <a:gd name="T90" fmla="*/ 1076899 w 3767"/>
                  <a:gd name="T91" fmla="*/ 506815 h 2992"/>
                  <a:gd name="T92" fmla="*/ 1051518 w 3767"/>
                  <a:gd name="T93" fmla="*/ 496653 h 2992"/>
                  <a:gd name="T94" fmla="*/ 999949 w 3767"/>
                  <a:gd name="T95" fmla="*/ 566091 h 2992"/>
                  <a:gd name="T96" fmla="*/ 988265 w 3767"/>
                  <a:gd name="T97" fmla="*/ 622404 h 2992"/>
                  <a:gd name="T98" fmla="*/ 932265 w 3767"/>
                  <a:gd name="T99" fmla="*/ 602927 h 2992"/>
                  <a:gd name="T100" fmla="*/ 978596 w 3767"/>
                  <a:gd name="T101" fmla="*/ 516553 h 2992"/>
                  <a:gd name="T102" fmla="*/ 969330 w 3767"/>
                  <a:gd name="T103" fmla="*/ 492419 h 2992"/>
                  <a:gd name="T104" fmla="*/ 1070050 w 3767"/>
                  <a:gd name="T105" fmla="*/ 487338 h 2992"/>
                  <a:gd name="T106" fmla="*/ 1006798 w 3767"/>
                  <a:gd name="T107" fmla="*/ 455159 h 2992"/>
                  <a:gd name="T108" fmla="*/ 997532 w 3767"/>
                  <a:gd name="T109" fmla="*/ 437800 h 2992"/>
                  <a:gd name="T110" fmla="*/ 925013 w 3767"/>
                  <a:gd name="T111" fmla="*/ 442881 h 2992"/>
                  <a:gd name="T112" fmla="*/ 885128 w 3767"/>
                  <a:gd name="T113" fmla="*/ 437800 h 2992"/>
                  <a:gd name="T114" fmla="*/ 915344 w 3767"/>
                  <a:gd name="T115" fmla="*/ 396306 h 2992"/>
                  <a:gd name="T116" fmla="*/ 651055 w 3767"/>
                  <a:gd name="T117" fmla="*/ 248538 h 2992"/>
                  <a:gd name="T118" fmla="*/ 229642 w 3767"/>
                  <a:gd name="T119" fmla="*/ 24981 h 29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67"/>
                  <a:gd name="T181" fmla="*/ 0 h 2992"/>
                  <a:gd name="T182" fmla="*/ 3767 w 3767"/>
                  <a:gd name="T183" fmla="*/ 2992 h 29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67" h="2992">
                    <a:moveTo>
                      <a:pt x="570" y="59"/>
                    </a:moveTo>
                    <a:lnTo>
                      <a:pt x="505" y="52"/>
                    </a:lnTo>
                    <a:lnTo>
                      <a:pt x="425" y="0"/>
                    </a:lnTo>
                    <a:lnTo>
                      <a:pt x="413" y="140"/>
                    </a:lnTo>
                    <a:lnTo>
                      <a:pt x="296" y="314"/>
                    </a:lnTo>
                    <a:lnTo>
                      <a:pt x="174" y="361"/>
                    </a:lnTo>
                    <a:lnTo>
                      <a:pt x="157" y="465"/>
                    </a:lnTo>
                    <a:lnTo>
                      <a:pt x="69" y="535"/>
                    </a:lnTo>
                    <a:lnTo>
                      <a:pt x="12" y="802"/>
                    </a:lnTo>
                    <a:lnTo>
                      <a:pt x="0" y="1116"/>
                    </a:lnTo>
                    <a:lnTo>
                      <a:pt x="122" y="1302"/>
                    </a:lnTo>
                    <a:lnTo>
                      <a:pt x="128" y="1360"/>
                    </a:lnTo>
                    <a:lnTo>
                      <a:pt x="320" y="1487"/>
                    </a:lnTo>
                    <a:lnTo>
                      <a:pt x="442" y="1726"/>
                    </a:lnTo>
                    <a:lnTo>
                      <a:pt x="697" y="1830"/>
                    </a:lnTo>
                    <a:lnTo>
                      <a:pt x="709" y="1796"/>
                    </a:lnTo>
                    <a:lnTo>
                      <a:pt x="831" y="1836"/>
                    </a:lnTo>
                    <a:lnTo>
                      <a:pt x="896" y="1946"/>
                    </a:lnTo>
                    <a:lnTo>
                      <a:pt x="906" y="2080"/>
                    </a:lnTo>
                    <a:lnTo>
                      <a:pt x="959" y="2162"/>
                    </a:lnTo>
                    <a:lnTo>
                      <a:pt x="1116" y="2162"/>
                    </a:lnTo>
                    <a:lnTo>
                      <a:pt x="1180" y="2423"/>
                    </a:lnTo>
                    <a:lnTo>
                      <a:pt x="1255" y="2551"/>
                    </a:lnTo>
                    <a:lnTo>
                      <a:pt x="1320" y="2591"/>
                    </a:lnTo>
                    <a:lnTo>
                      <a:pt x="1372" y="2399"/>
                    </a:lnTo>
                    <a:lnTo>
                      <a:pt x="1424" y="2353"/>
                    </a:lnTo>
                    <a:lnTo>
                      <a:pt x="1703" y="2336"/>
                    </a:lnTo>
                    <a:lnTo>
                      <a:pt x="1766" y="2376"/>
                    </a:lnTo>
                    <a:lnTo>
                      <a:pt x="1790" y="2388"/>
                    </a:lnTo>
                    <a:lnTo>
                      <a:pt x="1848" y="2382"/>
                    </a:lnTo>
                    <a:lnTo>
                      <a:pt x="1878" y="2429"/>
                    </a:lnTo>
                    <a:lnTo>
                      <a:pt x="1918" y="2446"/>
                    </a:lnTo>
                    <a:lnTo>
                      <a:pt x="1941" y="2486"/>
                    </a:lnTo>
                    <a:lnTo>
                      <a:pt x="2000" y="2458"/>
                    </a:lnTo>
                    <a:lnTo>
                      <a:pt x="2028" y="2486"/>
                    </a:lnTo>
                    <a:lnTo>
                      <a:pt x="2063" y="2481"/>
                    </a:lnTo>
                    <a:lnTo>
                      <a:pt x="2046" y="2399"/>
                    </a:lnTo>
                    <a:lnTo>
                      <a:pt x="2185" y="2429"/>
                    </a:lnTo>
                    <a:lnTo>
                      <a:pt x="2232" y="2406"/>
                    </a:lnTo>
                    <a:lnTo>
                      <a:pt x="2307" y="2434"/>
                    </a:lnTo>
                    <a:lnTo>
                      <a:pt x="2325" y="2481"/>
                    </a:lnTo>
                    <a:lnTo>
                      <a:pt x="2499" y="2528"/>
                    </a:lnTo>
                    <a:lnTo>
                      <a:pt x="2569" y="2591"/>
                    </a:lnTo>
                    <a:lnTo>
                      <a:pt x="2540" y="2765"/>
                    </a:lnTo>
                    <a:lnTo>
                      <a:pt x="2586" y="2789"/>
                    </a:lnTo>
                    <a:lnTo>
                      <a:pt x="2604" y="2882"/>
                    </a:lnTo>
                    <a:lnTo>
                      <a:pt x="2633" y="2962"/>
                    </a:lnTo>
                    <a:lnTo>
                      <a:pt x="2628" y="2992"/>
                    </a:lnTo>
                    <a:lnTo>
                      <a:pt x="2708" y="2945"/>
                    </a:lnTo>
                    <a:lnTo>
                      <a:pt x="2743" y="2830"/>
                    </a:lnTo>
                    <a:lnTo>
                      <a:pt x="2696" y="2516"/>
                    </a:lnTo>
                    <a:lnTo>
                      <a:pt x="2731" y="2382"/>
                    </a:lnTo>
                    <a:lnTo>
                      <a:pt x="3069" y="2173"/>
                    </a:lnTo>
                    <a:lnTo>
                      <a:pt x="3121" y="2085"/>
                    </a:lnTo>
                    <a:lnTo>
                      <a:pt x="3197" y="2068"/>
                    </a:lnTo>
                    <a:lnTo>
                      <a:pt x="3121" y="1918"/>
                    </a:lnTo>
                    <a:lnTo>
                      <a:pt x="3127" y="1859"/>
                    </a:lnTo>
                    <a:lnTo>
                      <a:pt x="3150" y="1906"/>
                    </a:lnTo>
                    <a:lnTo>
                      <a:pt x="3179" y="1888"/>
                    </a:lnTo>
                    <a:lnTo>
                      <a:pt x="3197" y="1818"/>
                    </a:lnTo>
                    <a:lnTo>
                      <a:pt x="3307" y="1719"/>
                    </a:lnTo>
                    <a:lnTo>
                      <a:pt x="3331" y="1644"/>
                    </a:lnTo>
                    <a:lnTo>
                      <a:pt x="3505" y="1604"/>
                    </a:lnTo>
                    <a:lnTo>
                      <a:pt x="3586" y="1505"/>
                    </a:lnTo>
                    <a:lnTo>
                      <a:pt x="3540" y="1510"/>
                    </a:lnTo>
                    <a:lnTo>
                      <a:pt x="3533" y="1475"/>
                    </a:lnTo>
                    <a:lnTo>
                      <a:pt x="3690" y="1330"/>
                    </a:lnTo>
                    <a:lnTo>
                      <a:pt x="3732" y="1337"/>
                    </a:lnTo>
                    <a:lnTo>
                      <a:pt x="3767" y="1285"/>
                    </a:lnTo>
                    <a:lnTo>
                      <a:pt x="3714" y="1273"/>
                    </a:lnTo>
                    <a:lnTo>
                      <a:pt x="3662" y="1197"/>
                    </a:lnTo>
                    <a:lnTo>
                      <a:pt x="3708" y="1116"/>
                    </a:lnTo>
                    <a:lnTo>
                      <a:pt x="3627" y="1104"/>
                    </a:lnTo>
                    <a:lnTo>
                      <a:pt x="3488" y="1255"/>
                    </a:lnTo>
                    <a:lnTo>
                      <a:pt x="3307" y="1290"/>
                    </a:lnTo>
                    <a:lnTo>
                      <a:pt x="3174" y="1360"/>
                    </a:lnTo>
                    <a:lnTo>
                      <a:pt x="3156" y="1430"/>
                    </a:lnTo>
                    <a:lnTo>
                      <a:pt x="3086" y="1458"/>
                    </a:lnTo>
                    <a:lnTo>
                      <a:pt x="3017" y="1470"/>
                    </a:lnTo>
                    <a:lnTo>
                      <a:pt x="2912" y="1552"/>
                    </a:lnTo>
                    <a:lnTo>
                      <a:pt x="2818" y="1580"/>
                    </a:lnTo>
                    <a:lnTo>
                      <a:pt x="2738" y="1528"/>
                    </a:lnTo>
                    <a:lnTo>
                      <a:pt x="2731" y="1505"/>
                    </a:lnTo>
                    <a:lnTo>
                      <a:pt x="2749" y="1493"/>
                    </a:lnTo>
                    <a:lnTo>
                      <a:pt x="2778" y="1435"/>
                    </a:lnTo>
                    <a:lnTo>
                      <a:pt x="2731" y="1430"/>
                    </a:lnTo>
                    <a:lnTo>
                      <a:pt x="2714" y="1424"/>
                    </a:lnTo>
                    <a:lnTo>
                      <a:pt x="2714" y="1360"/>
                    </a:lnTo>
                    <a:lnTo>
                      <a:pt x="2645" y="1395"/>
                    </a:lnTo>
                    <a:lnTo>
                      <a:pt x="2621" y="1348"/>
                    </a:lnTo>
                    <a:lnTo>
                      <a:pt x="2703" y="1285"/>
                    </a:lnTo>
                    <a:lnTo>
                      <a:pt x="2673" y="1197"/>
                    </a:lnTo>
                    <a:lnTo>
                      <a:pt x="2638" y="1185"/>
                    </a:lnTo>
                    <a:lnTo>
                      <a:pt x="2610" y="1173"/>
                    </a:lnTo>
                    <a:lnTo>
                      <a:pt x="2523" y="1238"/>
                    </a:lnTo>
                    <a:lnTo>
                      <a:pt x="2482" y="1337"/>
                    </a:lnTo>
                    <a:lnTo>
                      <a:pt x="2488" y="1424"/>
                    </a:lnTo>
                    <a:lnTo>
                      <a:pt x="2453" y="1470"/>
                    </a:lnTo>
                    <a:lnTo>
                      <a:pt x="2389" y="1505"/>
                    </a:lnTo>
                    <a:lnTo>
                      <a:pt x="2314" y="1424"/>
                    </a:lnTo>
                    <a:lnTo>
                      <a:pt x="2366" y="1278"/>
                    </a:lnTo>
                    <a:lnTo>
                      <a:pt x="2429" y="1220"/>
                    </a:lnTo>
                    <a:lnTo>
                      <a:pt x="2394" y="1208"/>
                    </a:lnTo>
                    <a:lnTo>
                      <a:pt x="2406" y="1163"/>
                    </a:lnTo>
                    <a:lnTo>
                      <a:pt x="2528" y="1110"/>
                    </a:lnTo>
                    <a:lnTo>
                      <a:pt x="2656" y="1151"/>
                    </a:lnTo>
                    <a:lnTo>
                      <a:pt x="2569" y="1063"/>
                    </a:lnTo>
                    <a:lnTo>
                      <a:pt x="2499" y="1075"/>
                    </a:lnTo>
                    <a:lnTo>
                      <a:pt x="2441" y="1034"/>
                    </a:lnTo>
                    <a:lnTo>
                      <a:pt x="2476" y="1034"/>
                    </a:lnTo>
                    <a:lnTo>
                      <a:pt x="2436" y="976"/>
                    </a:lnTo>
                    <a:lnTo>
                      <a:pt x="2296" y="1046"/>
                    </a:lnTo>
                    <a:lnTo>
                      <a:pt x="2220" y="1017"/>
                    </a:lnTo>
                    <a:lnTo>
                      <a:pt x="2197" y="1034"/>
                    </a:lnTo>
                    <a:lnTo>
                      <a:pt x="2145" y="1017"/>
                    </a:lnTo>
                    <a:lnTo>
                      <a:pt x="2272" y="936"/>
                    </a:lnTo>
                    <a:lnTo>
                      <a:pt x="2406" y="907"/>
                    </a:lnTo>
                    <a:lnTo>
                      <a:pt x="1616" y="587"/>
                    </a:lnTo>
                    <a:lnTo>
                      <a:pt x="1023" y="302"/>
                    </a:lnTo>
                    <a:lnTo>
                      <a:pt x="570" y="59"/>
                    </a:lnTo>
                    <a:close/>
                  </a:path>
                </a:pathLst>
              </a:custGeom>
              <a:grpFill/>
              <a:ln w="9525">
                <a:solidFill>
                  <a:schemeClr val="bg1">
                    <a:lumMod val="85000"/>
                  </a:schemeClr>
                </a:solidFill>
                <a:round/>
                <a:headEnd/>
                <a:tailEnd/>
              </a:ln>
            </p:spPr>
            <p:txBody>
              <a:bodyPr/>
              <a:lstStyle/>
              <a:p>
                <a:endParaRPr lang="zh-CN" altLang="en-US"/>
              </a:p>
            </p:txBody>
          </p:sp>
          <p:sp>
            <p:nvSpPr>
              <p:cNvPr id="83" name="Freeform 56"/>
              <p:cNvSpPr>
                <a:spLocks noChangeAspect="1"/>
              </p:cNvSpPr>
              <p:nvPr>
                <p:custDataLst>
                  <p:tags r:id="rId73"/>
                </p:custDataLst>
              </p:nvPr>
            </p:nvSpPr>
            <p:spPr bwMode="auto">
              <a:xfrm rot="20717457">
                <a:off x="7694412" y="3421712"/>
                <a:ext cx="149148" cy="81993"/>
              </a:xfrm>
              <a:custGeom>
                <a:avLst/>
                <a:gdLst>
                  <a:gd name="T0" fmla="*/ 106220 w 325"/>
                  <a:gd name="T1" fmla="*/ 0 h 186"/>
                  <a:gd name="T2" fmla="*/ 131762 w 325"/>
                  <a:gd name="T3" fmla="*/ 23352 h 186"/>
                  <a:gd name="T4" fmla="*/ 120410 w 325"/>
                  <a:gd name="T5" fmla="*/ 30726 h 186"/>
                  <a:gd name="T6" fmla="*/ 129735 w 325"/>
                  <a:gd name="T7" fmla="*/ 73332 h 186"/>
                  <a:gd name="T8" fmla="*/ 103788 w 325"/>
                  <a:gd name="T9" fmla="*/ 76200 h 186"/>
                  <a:gd name="T10" fmla="*/ 66084 w 325"/>
                  <a:gd name="T11" fmla="*/ 61861 h 186"/>
                  <a:gd name="T12" fmla="*/ 35677 w 325"/>
                  <a:gd name="T13" fmla="*/ 66368 h 186"/>
                  <a:gd name="T14" fmla="*/ 0 w 325"/>
                  <a:gd name="T15" fmla="*/ 47523 h 186"/>
                  <a:gd name="T16" fmla="*/ 35677 w 325"/>
                  <a:gd name="T17" fmla="*/ 26219 h 186"/>
                  <a:gd name="T18" fmla="*/ 70949 w 325"/>
                  <a:gd name="T19" fmla="*/ 30726 h 186"/>
                  <a:gd name="T20" fmla="*/ 75408 w 325"/>
                  <a:gd name="T21" fmla="*/ 23352 h 186"/>
                  <a:gd name="T22" fmla="*/ 51894 w 325"/>
                  <a:gd name="T23" fmla="*/ 0 h 186"/>
                  <a:gd name="T24" fmla="*/ 92031 w 325"/>
                  <a:gd name="T25" fmla="*/ 4916 h 186"/>
                  <a:gd name="T26" fmla="*/ 106220 w 325"/>
                  <a:gd name="T27" fmla="*/ 0 h 18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5"/>
                  <a:gd name="T43" fmla="*/ 0 h 186"/>
                  <a:gd name="T44" fmla="*/ 325 w 325"/>
                  <a:gd name="T45" fmla="*/ 186 h 18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5" h="186">
                    <a:moveTo>
                      <a:pt x="262" y="0"/>
                    </a:moveTo>
                    <a:lnTo>
                      <a:pt x="325" y="57"/>
                    </a:lnTo>
                    <a:lnTo>
                      <a:pt x="297" y="75"/>
                    </a:lnTo>
                    <a:lnTo>
                      <a:pt x="320" y="179"/>
                    </a:lnTo>
                    <a:lnTo>
                      <a:pt x="256" y="186"/>
                    </a:lnTo>
                    <a:lnTo>
                      <a:pt x="163" y="151"/>
                    </a:lnTo>
                    <a:lnTo>
                      <a:pt x="88" y="162"/>
                    </a:lnTo>
                    <a:lnTo>
                      <a:pt x="0" y="116"/>
                    </a:lnTo>
                    <a:lnTo>
                      <a:pt x="88" y="64"/>
                    </a:lnTo>
                    <a:lnTo>
                      <a:pt x="175" y="75"/>
                    </a:lnTo>
                    <a:lnTo>
                      <a:pt x="186" y="57"/>
                    </a:lnTo>
                    <a:lnTo>
                      <a:pt x="128" y="0"/>
                    </a:lnTo>
                    <a:lnTo>
                      <a:pt x="227" y="12"/>
                    </a:lnTo>
                    <a:lnTo>
                      <a:pt x="262" y="0"/>
                    </a:lnTo>
                    <a:close/>
                  </a:path>
                </a:pathLst>
              </a:custGeom>
              <a:grpFill/>
              <a:ln w="9525">
                <a:solidFill>
                  <a:schemeClr val="bg1">
                    <a:lumMod val="85000"/>
                  </a:schemeClr>
                </a:solidFill>
                <a:round/>
                <a:headEnd/>
                <a:tailEnd/>
              </a:ln>
            </p:spPr>
            <p:txBody>
              <a:bodyPr/>
              <a:lstStyle/>
              <a:p>
                <a:endParaRPr lang="zh-CN" altLang="en-US"/>
              </a:p>
            </p:txBody>
          </p:sp>
          <p:sp>
            <p:nvSpPr>
              <p:cNvPr id="84" name="Freeform 57"/>
              <p:cNvSpPr>
                <a:spLocks noChangeAspect="1"/>
              </p:cNvSpPr>
              <p:nvPr>
                <p:custDataLst>
                  <p:tags r:id="rId74"/>
                </p:custDataLst>
              </p:nvPr>
            </p:nvSpPr>
            <p:spPr bwMode="auto">
              <a:xfrm rot="20717457">
                <a:off x="7813015" y="3382425"/>
                <a:ext cx="138367" cy="92242"/>
              </a:xfrm>
              <a:custGeom>
                <a:avLst/>
                <a:gdLst>
                  <a:gd name="T0" fmla="*/ 0 w 307"/>
                  <a:gd name="T1" fmla="*/ 2611 h 197"/>
                  <a:gd name="T2" fmla="*/ 23094 w 307"/>
                  <a:gd name="T3" fmla="*/ 0 h 197"/>
                  <a:gd name="T4" fmla="*/ 69281 w 307"/>
                  <a:gd name="T5" fmla="*/ 7833 h 197"/>
                  <a:gd name="T6" fmla="*/ 76448 w 307"/>
                  <a:gd name="T7" fmla="*/ 35247 h 197"/>
                  <a:gd name="T8" fmla="*/ 108699 w 307"/>
                  <a:gd name="T9" fmla="*/ 40469 h 197"/>
                  <a:gd name="T10" fmla="*/ 122237 w 307"/>
                  <a:gd name="T11" fmla="*/ 73106 h 197"/>
                  <a:gd name="T12" fmla="*/ 111088 w 307"/>
                  <a:gd name="T13" fmla="*/ 76152 h 197"/>
                  <a:gd name="T14" fmla="*/ 76448 w 307"/>
                  <a:gd name="T15" fmla="*/ 63097 h 197"/>
                  <a:gd name="T16" fmla="*/ 50965 w 307"/>
                  <a:gd name="T17" fmla="*/ 85725 h 197"/>
                  <a:gd name="T18" fmla="*/ 37029 w 307"/>
                  <a:gd name="T19" fmla="*/ 78327 h 197"/>
                  <a:gd name="T20" fmla="*/ 23094 w 307"/>
                  <a:gd name="T21" fmla="*/ 78327 h 197"/>
                  <a:gd name="T22" fmla="*/ 13936 w 307"/>
                  <a:gd name="T23" fmla="*/ 35247 h 197"/>
                  <a:gd name="T24" fmla="*/ 25084 w 307"/>
                  <a:gd name="T25" fmla="*/ 27415 h 197"/>
                  <a:gd name="T26" fmla="*/ 0 w 307"/>
                  <a:gd name="T27" fmla="*/ 2611 h 1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7"/>
                  <a:gd name="T43" fmla="*/ 0 h 197"/>
                  <a:gd name="T44" fmla="*/ 307 w 307"/>
                  <a:gd name="T45" fmla="*/ 197 h 1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7" h="197">
                    <a:moveTo>
                      <a:pt x="0" y="6"/>
                    </a:moveTo>
                    <a:lnTo>
                      <a:pt x="58" y="0"/>
                    </a:lnTo>
                    <a:lnTo>
                      <a:pt x="174" y="18"/>
                    </a:lnTo>
                    <a:lnTo>
                      <a:pt x="192" y="81"/>
                    </a:lnTo>
                    <a:lnTo>
                      <a:pt x="273" y="93"/>
                    </a:lnTo>
                    <a:lnTo>
                      <a:pt x="307" y="168"/>
                    </a:lnTo>
                    <a:lnTo>
                      <a:pt x="279" y="175"/>
                    </a:lnTo>
                    <a:lnTo>
                      <a:pt x="192" y="145"/>
                    </a:lnTo>
                    <a:lnTo>
                      <a:pt x="128" y="197"/>
                    </a:lnTo>
                    <a:lnTo>
                      <a:pt x="93" y="180"/>
                    </a:lnTo>
                    <a:lnTo>
                      <a:pt x="58" y="180"/>
                    </a:lnTo>
                    <a:lnTo>
                      <a:pt x="35" y="81"/>
                    </a:lnTo>
                    <a:lnTo>
                      <a:pt x="63" y="63"/>
                    </a:lnTo>
                    <a:lnTo>
                      <a:pt x="0" y="6"/>
                    </a:lnTo>
                    <a:close/>
                  </a:path>
                </a:pathLst>
              </a:custGeom>
              <a:grpFill/>
              <a:ln w="9525">
                <a:solidFill>
                  <a:schemeClr val="bg1">
                    <a:lumMod val="85000"/>
                  </a:schemeClr>
                </a:solidFill>
                <a:round/>
                <a:headEnd/>
                <a:tailEnd/>
              </a:ln>
            </p:spPr>
            <p:txBody>
              <a:bodyPr/>
              <a:lstStyle/>
              <a:p>
                <a:endParaRPr lang="zh-CN" altLang="en-US"/>
              </a:p>
            </p:txBody>
          </p:sp>
          <p:sp>
            <p:nvSpPr>
              <p:cNvPr id="85" name="Freeform 58"/>
              <p:cNvSpPr>
                <a:spLocks noChangeAspect="1"/>
              </p:cNvSpPr>
              <p:nvPr>
                <p:custDataLst>
                  <p:tags r:id="rId75"/>
                </p:custDataLst>
              </p:nvPr>
            </p:nvSpPr>
            <p:spPr bwMode="auto">
              <a:xfrm rot="20717457">
                <a:off x="6255035" y="2787979"/>
                <a:ext cx="902082" cy="1030028"/>
              </a:xfrm>
              <a:custGeom>
                <a:avLst/>
                <a:gdLst>
                  <a:gd name="T0" fmla="*/ 18955 w 1976"/>
                  <a:gd name="T1" fmla="*/ 16950 h 2259"/>
                  <a:gd name="T2" fmla="*/ 42347 w 1976"/>
                  <a:gd name="T3" fmla="*/ 191961 h 2259"/>
                  <a:gd name="T4" fmla="*/ 0 w 1976"/>
                  <a:gd name="T5" fmla="*/ 191961 h 2259"/>
                  <a:gd name="T6" fmla="*/ 33071 w 1976"/>
                  <a:gd name="T7" fmla="*/ 273322 h 2259"/>
                  <a:gd name="T8" fmla="*/ 30651 w 1976"/>
                  <a:gd name="T9" fmla="*/ 358920 h 2259"/>
                  <a:gd name="T10" fmla="*/ 89533 w 1976"/>
                  <a:gd name="T11" fmla="*/ 406381 h 2259"/>
                  <a:gd name="T12" fmla="*/ 75418 w 1976"/>
                  <a:gd name="T13" fmla="*/ 339851 h 2259"/>
                  <a:gd name="T14" fmla="*/ 72594 w 1976"/>
                  <a:gd name="T15" fmla="*/ 206792 h 2259"/>
                  <a:gd name="T16" fmla="*/ 61302 w 1976"/>
                  <a:gd name="T17" fmla="*/ 90684 h 2259"/>
                  <a:gd name="T18" fmla="*/ 100826 w 1976"/>
                  <a:gd name="T19" fmla="*/ 130093 h 2259"/>
                  <a:gd name="T20" fmla="*/ 131477 w 1976"/>
                  <a:gd name="T21" fmla="*/ 265694 h 2259"/>
                  <a:gd name="T22" fmla="*/ 133896 w 1976"/>
                  <a:gd name="T23" fmla="*/ 336885 h 2259"/>
                  <a:gd name="T24" fmla="*/ 133896 w 1976"/>
                  <a:gd name="T25" fmla="*/ 364005 h 2259"/>
                  <a:gd name="T26" fmla="*/ 204071 w 1976"/>
                  <a:gd name="T27" fmla="*/ 546644 h 2259"/>
                  <a:gd name="T28" fmla="*/ 211330 w 1976"/>
                  <a:gd name="T29" fmla="*/ 706399 h 2259"/>
                  <a:gd name="T30" fmla="*/ 307316 w 1976"/>
                  <a:gd name="T31" fmla="*/ 785217 h 2259"/>
                  <a:gd name="T32" fmla="*/ 501708 w 1976"/>
                  <a:gd name="T33" fmla="*/ 878444 h 2259"/>
                  <a:gd name="T34" fmla="*/ 555750 w 1976"/>
                  <a:gd name="T35" fmla="*/ 957262 h 2259"/>
                  <a:gd name="T36" fmla="*/ 647300 w 1976"/>
                  <a:gd name="T37" fmla="*/ 918277 h 2259"/>
                  <a:gd name="T38" fmla="*/ 651736 w 1976"/>
                  <a:gd name="T39" fmla="*/ 861493 h 2259"/>
                  <a:gd name="T40" fmla="*/ 717475 w 1976"/>
                  <a:gd name="T41" fmla="*/ 873782 h 2259"/>
                  <a:gd name="T42" fmla="*/ 752562 w 1976"/>
                  <a:gd name="T43" fmla="*/ 861493 h 2259"/>
                  <a:gd name="T44" fmla="*/ 771114 w 1976"/>
                  <a:gd name="T45" fmla="*/ 814880 h 2259"/>
                  <a:gd name="T46" fmla="*/ 794908 w 1976"/>
                  <a:gd name="T47" fmla="*/ 755555 h 2259"/>
                  <a:gd name="T48" fmla="*/ 693680 w 1976"/>
                  <a:gd name="T49" fmla="*/ 755555 h 2259"/>
                  <a:gd name="T50" fmla="*/ 644477 w 1976"/>
                  <a:gd name="T51" fmla="*/ 829712 h 2259"/>
                  <a:gd name="T52" fmla="*/ 553331 w 1976"/>
                  <a:gd name="T53" fmla="*/ 811914 h 2259"/>
                  <a:gd name="T54" fmla="*/ 454925 w 1976"/>
                  <a:gd name="T55" fmla="*/ 740723 h 2259"/>
                  <a:gd name="T56" fmla="*/ 443229 w 1976"/>
                  <a:gd name="T57" fmla="*/ 634785 h 2259"/>
                  <a:gd name="T58" fmla="*/ 490012 w 1976"/>
                  <a:gd name="T59" fmla="*/ 553847 h 2259"/>
                  <a:gd name="T60" fmla="*/ 454925 w 1976"/>
                  <a:gd name="T61" fmla="*/ 467402 h 2259"/>
                  <a:gd name="T62" fmla="*/ 356519 w 1976"/>
                  <a:gd name="T63" fmla="*/ 339851 h 2259"/>
                  <a:gd name="T64" fmla="*/ 328691 w 1976"/>
                  <a:gd name="T65" fmla="*/ 248320 h 2259"/>
                  <a:gd name="T66" fmla="*/ 253274 w 1976"/>
                  <a:gd name="T67" fmla="*/ 184757 h 2259"/>
                  <a:gd name="T68" fmla="*/ 148012 w 1976"/>
                  <a:gd name="T69" fmla="*/ 155094 h 2259"/>
                  <a:gd name="T70" fmla="*/ 18955 w 1976"/>
                  <a:gd name="T71" fmla="*/ 0 h 22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6"/>
                  <a:gd name="T109" fmla="*/ 0 h 2259"/>
                  <a:gd name="T110" fmla="*/ 1976 w 1976"/>
                  <a:gd name="T111" fmla="*/ 2259 h 22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6" h="2259">
                    <a:moveTo>
                      <a:pt x="47" y="0"/>
                    </a:moveTo>
                    <a:lnTo>
                      <a:pt x="47" y="40"/>
                    </a:lnTo>
                    <a:lnTo>
                      <a:pt x="18" y="122"/>
                    </a:lnTo>
                    <a:lnTo>
                      <a:pt x="105" y="453"/>
                    </a:lnTo>
                    <a:lnTo>
                      <a:pt x="65" y="499"/>
                    </a:lnTo>
                    <a:lnTo>
                      <a:pt x="0" y="453"/>
                    </a:lnTo>
                    <a:lnTo>
                      <a:pt x="47" y="633"/>
                    </a:lnTo>
                    <a:lnTo>
                      <a:pt x="82" y="645"/>
                    </a:lnTo>
                    <a:lnTo>
                      <a:pt x="128" y="720"/>
                    </a:lnTo>
                    <a:lnTo>
                      <a:pt x="76" y="847"/>
                    </a:lnTo>
                    <a:lnTo>
                      <a:pt x="198" y="1063"/>
                    </a:lnTo>
                    <a:lnTo>
                      <a:pt x="222" y="959"/>
                    </a:lnTo>
                    <a:lnTo>
                      <a:pt x="180" y="900"/>
                    </a:lnTo>
                    <a:lnTo>
                      <a:pt x="187" y="802"/>
                    </a:lnTo>
                    <a:lnTo>
                      <a:pt x="140" y="580"/>
                    </a:lnTo>
                    <a:lnTo>
                      <a:pt x="180" y="488"/>
                    </a:lnTo>
                    <a:lnTo>
                      <a:pt x="117" y="359"/>
                    </a:lnTo>
                    <a:lnTo>
                      <a:pt x="152" y="214"/>
                    </a:lnTo>
                    <a:lnTo>
                      <a:pt x="187" y="232"/>
                    </a:lnTo>
                    <a:lnTo>
                      <a:pt x="250" y="307"/>
                    </a:lnTo>
                    <a:lnTo>
                      <a:pt x="285" y="603"/>
                    </a:lnTo>
                    <a:lnTo>
                      <a:pt x="326" y="627"/>
                    </a:lnTo>
                    <a:lnTo>
                      <a:pt x="302" y="703"/>
                    </a:lnTo>
                    <a:lnTo>
                      <a:pt x="332" y="795"/>
                    </a:lnTo>
                    <a:lnTo>
                      <a:pt x="372" y="807"/>
                    </a:lnTo>
                    <a:lnTo>
                      <a:pt x="332" y="859"/>
                    </a:lnTo>
                    <a:lnTo>
                      <a:pt x="407" y="935"/>
                    </a:lnTo>
                    <a:lnTo>
                      <a:pt x="506" y="1290"/>
                    </a:lnTo>
                    <a:lnTo>
                      <a:pt x="396" y="1423"/>
                    </a:lnTo>
                    <a:lnTo>
                      <a:pt x="524" y="1667"/>
                    </a:lnTo>
                    <a:lnTo>
                      <a:pt x="634" y="1731"/>
                    </a:lnTo>
                    <a:lnTo>
                      <a:pt x="762" y="1853"/>
                    </a:lnTo>
                    <a:lnTo>
                      <a:pt x="1070" y="2050"/>
                    </a:lnTo>
                    <a:lnTo>
                      <a:pt x="1244" y="2073"/>
                    </a:lnTo>
                    <a:lnTo>
                      <a:pt x="1343" y="2143"/>
                    </a:lnTo>
                    <a:lnTo>
                      <a:pt x="1378" y="2259"/>
                    </a:lnTo>
                    <a:lnTo>
                      <a:pt x="1406" y="2213"/>
                    </a:lnTo>
                    <a:lnTo>
                      <a:pt x="1605" y="2167"/>
                    </a:lnTo>
                    <a:lnTo>
                      <a:pt x="1558" y="2091"/>
                    </a:lnTo>
                    <a:lnTo>
                      <a:pt x="1616" y="2033"/>
                    </a:lnTo>
                    <a:lnTo>
                      <a:pt x="1709" y="2068"/>
                    </a:lnTo>
                    <a:lnTo>
                      <a:pt x="1779" y="2062"/>
                    </a:lnTo>
                    <a:lnTo>
                      <a:pt x="1837" y="2085"/>
                    </a:lnTo>
                    <a:lnTo>
                      <a:pt x="1866" y="2033"/>
                    </a:lnTo>
                    <a:lnTo>
                      <a:pt x="1912" y="1998"/>
                    </a:lnTo>
                    <a:lnTo>
                      <a:pt x="1912" y="1923"/>
                    </a:lnTo>
                    <a:lnTo>
                      <a:pt x="1976" y="1864"/>
                    </a:lnTo>
                    <a:lnTo>
                      <a:pt x="1971" y="1783"/>
                    </a:lnTo>
                    <a:lnTo>
                      <a:pt x="1895" y="1754"/>
                    </a:lnTo>
                    <a:lnTo>
                      <a:pt x="1720" y="1783"/>
                    </a:lnTo>
                    <a:lnTo>
                      <a:pt x="1663" y="1905"/>
                    </a:lnTo>
                    <a:lnTo>
                      <a:pt x="1598" y="1958"/>
                    </a:lnTo>
                    <a:lnTo>
                      <a:pt x="1465" y="1911"/>
                    </a:lnTo>
                    <a:lnTo>
                      <a:pt x="1372" y="1916"/>
                    </a:lnTo>
                    <a:lnTo>
                      <a:pt x="1181" y="1812"/>
                    </a:lnTo>
                    <a:lnTo>
                      <a:pt x="1128" y="1748"/>
                    </a:lnTo>
                    <a:lnTo>
                      <a:pt x="1169" y="1602"/>
                    </a:lnTo>
                    <a:lnTo>
                      <a:pt x="1099" y="1498"/>
                    </a:lnTo>
                    <a:lnTo>
                      <a:pt x="1139" y="1365"/>
                    </a:lnTo>
                    <a:lnTo>
                      <a:pt x="1215" y="1307"/>
                    </a:lnTo>
                    <a:lnTo>
                      <a:pt x="1244" y="1225"/>
                    </a:lnTo>
                    <a:lnTo>
                      <a:pt x="1128" y="1103"/>
                    </a:lnTo>
                    <a:lnTo>
                      <a:pt x="1029" y="795"/>
                    </a:lnTo>
                    <a:lnTo>
                      <a:pt x="884" y="802"/>
                    </a:lnTo>
                    <a:lnTo>
                      <a:pt x="825" y="725"/>
                    </a:lnTo>
                    <a:lnTo>
                      <a:pt x="815" y="586"/>
                    </a:lnTo>
                    <a:lnTo>
                      <a:pt x="750" y="476"/>
                    </a:lnTo>
                    <a:lnTo>
                      <a:pt x="628" y="436"/>
                    </a:lnTo>
                    <a:lnTo>
                      <a:pt x="616" y="470"/>
                    </a:lnTo>
                    <a:lnTo>
                      <a:pt x="367" y="366"/>
                    </a:lnTo>
                    <a:lnTo>
                      <a:pt x="239" y="127"/>
                    </a:lnTo>
                    <a:lnTo>
                      <a:pt x="47"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86" name="Freeform 59"/>
              <p:cNvSpPr>
                <a:spLocks noChangeAspect="1"/>
              </p:cNvSpPr>
              <p:nvPr>
                <p:custDataLst>
                  <p:tags r:id="rId76"/>
                </p:custDataLst>
              </p:nvPr>
            </p:nvSpPr>
            <p:spPr bwMode="auto">
              <a:xfrm rot="20717457">
                <a:off x="7126570" y="3606193"/>
                <a:ext cx="57503" cy="80286"/>
              </a:xfrm>
              <a:custGeom>
                <a:avLst/>
                <a:gdLst>
                  <a:gd name="T0" fmla="*/ 50800 w 128"/>
                  <a:gd name="T1" fmla="*/ 9806 h 175"/>
                  <a:gd name="T2" fmla="*/ 39291 w 128"/>
                  <a:gd name="T3" fmla="*/ 49458 h 175"/>
                  <a:gd name="T4" fmla="*/ 23019 w 128"/>
                  <a:gd name="T5" fmla="*/ 74613 h 175"/>
                  <a:gd name="T6" fmla="*/ 0 w 128"/>
                  <a:gd name="T7" fmla="*/ 64380 h 175"/>
                  <a:gd name="T8" fmla="*/ 13891 w 128"/>
                  <a:gd name="T9" fmla="*/ 37093 h 175"/>
                  <a:gd name="T10" fmla="*/ 16272 w 128"/>
                  <a:gd name="T11" fmla="*/ 0 h 175"/>
                  <a:gd name="T12" fmla="*/ 30162 w 128"/>
                  <a:gd name="T13" fmla="*/ 0 h 175"/>
                  <a:gd name="T14" fmla="*/ 50800 w 128"/>
                  <a:gd name="T15" fmla="*/ 9806 h 175"/>
                  <a:gd name="T16" fmla="*/ 0 60000 65536"/>
                  <a:gd name="T17" fmla="*/ 0 60000 65536"/>
                  <a:gd name="T18" fmla="*/ 0 60000 65536"/>
                  <a:gd name="T19" fmla="*/ 0 60000 65536"/>
                  <a:gd name="T20" fmla="*/ 0 60000 65536"/>
                  <a:gd name="T21" fmla="*/ 0 60000 65536"/>
                  <a:gd name="T22" fmla="*/ 0 60000 65536"/>
                  <a:gd name="T23" fmla="*/ 0 60000 65536"/>
                  <a:gd name="T24" fmla="*/ 0 w 128"/>
                  <a:gd name="T25" fmla="*/ 0 h 175"/>
                  <a:gd name="T26" fmla="*/ 128 w 128"/>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8" h="175">
                    <a:moveTo>
                      <a:pt x="128" y="23"/>
                    </a:moveTo>
                    <a:lnTo>
                      <a:pt x="99" y="116"/>
                    </a:lnTo>
                    <a:lnTo>
                      <a:pt x="58" y="175"/>
                    </a:lnTo>
                    <a:lnTo>
                      <a:pt x="0" y="151"/>
                    </a:lnTo>
                    <a:lnTo>
                      <a:pt x="35" y="87"/>
                    </a:lnTo>
                    <a:lnTo>
                      <a:pt x="41" y="0"/>
                    </a:lnTo>
                    <a:lnTo>
                      <a:pt x="76" y="0"/>
                    </a:lnTo>
                    <a:lnTo>
                      <a:pt x="128" y="23"/>
                    </a:lnTo>
                    <a:close/>
                  </a:path>
                </a:pathLst>
              </a:custGeom>
              <a:grpFill/>
              <a:ln w="9525">
                <a:solidFill>
                  <a:schemeClr val="bg1">
                    <a:lumMod val="85000"/>
                  </a:schemeClr>
                </a:solidFill>
                <a:round/>
                <a:headEnd/>
                <a:tailEnd/>
              </a:ln>
            </p:spPr>
            <p:txBody>
              <a:bodyPr/>
              <a:lstStyle/>
              <a:p>
                <a:endParaRPr lang="zh-CN" altLang="en-US"/>
              </a:p>
            </p:txBody>
          </p:sp>
          <p:sp>
            <p:nvSpPr>
              <p:cNvPr id="87" name="Freeform 60"/>
              <p:cNvSpPr>
                <a:spLocks noChangeAspect="1"/>
              </p:cNvSpPr>
              <p:nvPr>
                <p:custDataLst>
                  <p:tags r:id="rId77"/>
                </p:custDataLst>
              </p:nvPr>
            </p:nvSpPr>
            <p:spPr bwMode="auto">
              <a:xfrm rot="20717457">
                <a:off x="6984607" y="3614735"/>
                <a:ext cx="179697" cy="160570"/>
              </a:xfrm>
              <a:custGeom>
                <a:avLst/>
                <a:gdLst>
                  <a:gd name="T0" fmla="*/ 153927 w 395"/>
                  <a:gd name="T1" fmla="*/ 87477 h 348"/>
                  <a:gd name="T2" fmla="*/ 158750 w 395"/>
                  <a:gd name="T3" fmla="*/ 94766 h 348"/>
                  <a:gd name="T4" fmla="*/ 128206 w 395"/>
                  <a:gd name="T5" fmla="*/ 106773 h 348"/>
                  <a:gd name="T6" fmla="*/ 116953 w 395"/>
                  <a:gd name="T7" fmla="*/ 129500 h 348"/>
                  <a:gd name="T8" fmla="*/ 90829 w 395"/>
                  <a:gd name="T9" fmla="*/ 149225 h 348"/>
                  <a:gd name="T10" fmla="*/ 36975 w 395"/>
                  <a:gd name="T11" fmla="*/ 136790 h 348"/>
                  <a:gd name="T12" fmla="*/ 0 w 395"/>
                  <a:gd name="T13" fmla="*/ 96910 h 348"/>
                  <a:gd name="T14" fmla="*/ 8842 w 395"/>
                  <a:gd name="T15" fmla="*/ 77185 h 348"/>
                  <a:gd name="T16" fmla="*/ 88820 w 395"/>
                  <a:gd name="T17" fmla="*/ 54459 h 348"/>
                  <a:gd name="T18" fmla="*/ 69930 w 395"/>
                  <a:gd name="T19" fmla="*/ 24871 h 348"/>
                  <a:gd name="T20" fmla="*/ 90829 w 395"/>
                  <a:gd name="T21" fmla="*/ 0 h 348"/>
                  <a:gd name="T22" fmla="*/ 130617 w 395"/>
                  <a:gd name="T23" fmla="*/ 15008 h 348"/>
                  <a:gd name="T24" fmla="*/ 147095 w 395"/>
                  <a:gd name="T25" fmla="*/ 12435 h 348"/>
                  <a:gd name="T26" fmla="*/ 144684 w 395"/>
                  <a:gd name="T27" fmla="*/ 52315 h 348"/>
                  <a:gd name="T28" fmla="*/ 130617 w 395"/>
                  <a:gd name="T29" fmla="*/ 74613 h 348"/>
                  <a:gd name="T30" fmla="*/ 153927 w 395"/>
                  <a:gd name="T31" fmla="*/ 87477 h 3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95"/>
                  <a:gd name="T49" fmla="*/ 0 h 348"/>
                  <a:gd name="T50" fmla="*/ 395 w 395"/>
                  <a:gd name="T51" fmla="*/ 348 h 34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95" h="348">
                    <a:moveTo>
                      <a:pt x="383" y="204"/>
                    </a:moveTo>
                    <a:lnTo>
                      <a:pt x="395" y="221"/>
                    </a:lnTo>
                    <a:lnTo>
                      <a:pt x="319" y="249"/>
                    </a:lnTo>
                    <a:lnTo>
                      <a:pt x="291" y="302"/>
                    </a:lnTo>
                    <a:lnTo>
                      <a:pt x="226" y="348"/>
                    </a:lnTo>
                    <a:lnTo>
                      <a:pt x="92" y="319"/>
                    </a:lnTo>
                    <a:lnTo>
                      <a:pt x="0" y="226"/>
                    </a:lnTo>
                    <a:lnTo>
                      <a:pt x="22" y="180"/>
                    </a:lnTo>
                    <a:lnTo>
                      <a:pt x="221" y="127"/>
                    </a:lnTo>
                    <a:lnTo>
                      <a:pt x="174" y="58"/>
                    </a:lnTo>
                    <a:lnTo>
                      <a:pt x="226" y="0"/>
                    </a:lnTo>
                    <a:lnTo>
                      <a:pt x="325" y="35"/>
                    </a:lnTo>
                    <a:lnTo>
                      <a:pt x="366" y="29"/>
                    </a:lnTo>
                    <a:lnTo>
                      <a:pt x="360" y="122"/>
                    </a:lnTo>
                    <a:lnTo>
                      <a:pt x="325" y="174"/>
                    </a:lnTo>
                    <a:lnTo>
                      <a:pt x="383" y="204"/>
                    </a:lnTo>
                    <a:close/>
                  </a:path>
                </a:pathLst>
              </a:custGeom>
              <a:grpFill/>
              <a:ln w="9525">
                <a:solidFill>
                  <a:schemeClr val="bg1">
                    <a:lumMod val="85000"/>
                  </a:schemeClr>
                </a:solidFill>
                <a:round/>
                <a:headEnd/>
                <a:tailEnd/>
              </a:ln>
            </p:spPr>
            <p:txBody>
              <a:bodyPr/>
              <a:lstStyle/>
              <a:p>
                <a:endParaRPr lang="zh-CN" altLang="en-US"/>
              </a:p>
            </p:txBody>
          </p:sp>
          <p:sp>
            <p:nvSpPr>
              <p:cNvPr id="88" name="Freeform 61"/>
              <p:cNvSpPr>
                <a:spLocks noChangeAspect="1"/>
              </p:cNvSpPr>
              <p:nvPr>
                <p:custDataLst>
                  <p:tags r:id="rId78"/>
                </p:custDataLst>
              </p:nvPr>
            </p:nvSpPr>
            <p:spPr bwMode="auto">
              <a:xfrm rot="20717457">
                <a:off x="7130164" y="3671106"/>
                <a:ext cx="206653" cy="114448"/>
              </a:xfrm>
              <a:custGeom>
                <a:avLst/>
                <a:gdLst>
                  <a:gd name="T0" fmla="*/ 41455 w 458"/>
                  <a:gd name="T1" fmla="*/ 0 h 249"/>
                  <a:gd name="T2" fmla="*/ 11161 w 458"/>
                  <a:gd name="T3" fmla="*/ 9825 h 249"/>
                  <a:gd name="T4" fmla="*/ 0 w 458"/>
                  <a:gd name="T5" fmla="*/ 37163 h 249"/>
                  <a:gd name="T6" fmla="*/ 48630 w 458"/>
                  <a:gd name="T7" fmla="*/ 54249 h 249"/>
                  <a:gd name="T8" fmla="*/ 48630 w 458"/>
                  <a:gd name="T9" fmla="*/ 99101 h 249"/>
                  <a:gd name="T10" fmla="*/ 53015 w 458"/>
                  <a:gd name="T11" fmla="*/ 106363 h 249"/>
                  <a:gd name="T12" fmla="*/ 99253 w 458"/>
                  <a:gd name="T13" fmla="*/ 93975 h 249"/>
                  <a:gd name="T14" fmla="*/ 115596 w 458"/>
                  <a:gd name="T15" fmla="*/ 96965 h 249"/>
                  <a:gd name="T16" fmla="*/ 182562 w 458"/>
                  <a:gd name="T17" fmla="*/ 49123 h 249"/>
                  <a:gd name="T18" fmla="*/ 175786 w 458"/>
                  <a:gd name="T19" fmla="*/ 39726 h 249"/>
                  <a:gd name="T20" fmla="*/ 50623 w 458"/>
                  <a:gd name="T21" fmla="*/ 19649 h 249"/>
                  <a:gd name="T22" fmla="*/ 41455 w 458"/>
                  <a:gd name="T23" fmla="*/ 0 h 2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8"/>
                  <a:gd name="T37" fmla="*/ 0 h 249"/>
                  <a:gd name="T38" fmla="*/ 458 w 458"/>
                  <a:gd name="T39" fmla="*/ 249 h 24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8" h="249">
                    <a:moveTo>
                      <a:pt x="104" y="0"/>
                    </a:moveTo>
                    <a:lnTo>
                      <a:pt x="28" y="23"/>
                    </a:lnTo>
                    <a:lnTo>
                      <a:pt x="0" y="87"/>
                    </a:lnTo>
                    <a:lnTo>
                      <a:pt x="122" y="127"/>
                    </a:lnTo>
                    <a:lnTo>
                      <a:pt x="122" y="232"/>
                    </a:lnTo>
                    <a:lnTo>
                      <a:pt x="133" y="249"/>
                    </a:lnTo>
                    <a:lnTo>
                      <a:pt x="249" y="220"/>
                    </a:lnTo>
                    <a:lnTo>
                      <a:pt x="290" y="227"/>
                    </a:lnTo>
                    <a:lnTo>
                      <a:pt x="458" y="115"/>
                    </a:lnTo>
                    <a:lnTo>
                      <a:pt x="441" y="93"/>
                    </a:lnTo>
                    <a:lnTo>
                      <a:pt x="127" y="46"/>
                    </a:lnTo>
                    <a:lnTo>
                      <a:pt x="104" y="0"/>
                    </a:lnTo>
                    <a:close/>
                  </a:path>
                </a:pathLst>
              </a:custGeom>
              <a:grpFill/>
              <a:ln w="9525">
                <a:solidFill>
                  <a:schemeClr val="bg1">
                    <a:lumMod val="85000"/>
                  </a:schemeClr>
                </a:solidFill>
                <a:round/>
                <a:headEnd/>
                <a:tailEnd/>
              </a:ln>
            </p:spPr>
            <p:txBody>
              <a:bodyPr/>
              <a:lstStyle/>
              <a:p>
                <a:endParaRPr lang="zh-CN" altLang="en-US"/>
              </a:p>
            </p:txBody>
          </p:sp>
          <p:sp>
            <p:nvSpPr>
              <p:cNvPr id="89" name="Freeform 62"/>
              <p:cNvSpPr>
                <a:spLocks noChangeAspect="1"/>
              </p:cNvSpPr>
              <p:nvPr>
                <p:custDataLst>
                  <p:tags r:id="rId79"/>
                </p:custDataLst>
              </p:nvPr>
            </p:nvSpPr>
            <p:spPr bwMode="auto">
              <a:xfrm rot="20717457">
                <a:off x="7108600" y="3732598"/>
                <a:ext cx="84457" cy="71742"/>
              </a:xfrm>
              <a:custGeom>
                <a:avLst/>
                <a:gdLst>
                  <a:gd name="T0" fmla="*/ 25935 w 187"/>
                  <a:gd name="T1" fmla="*/ 0 h 151"/>
                  <a:gd name="T2" fmla="*/ 74612 w 187"/>
                  <a:gd name="T3" fmla="*/ 20312 h 151"/>
                  <a:gd name="T4" fmla="*/ 74612 w 187"/>
                  <a:gd name="T5" fmla="*/ 66675 h 151"/>
                  <a:gd name="T6" fmla="*/ 29925 w 187"/>
                  <a:gd name="T7" fmla="*/ 49013 h 151"/>
                  <a:gd name="T8" fmla="*/ 0 w 187"/>
                  <a:gd name="T9" fmla="*/ 20312 h 151"/>
                  <a:gd name="T10" fmla="*/ 25935 w 187"/>
                  <a:gd name="T11" fmla="*/ 0 h 151"/>
                  <a:gd name="T12" fmla="*/ 0 60000 65536"/>
                  <a:gd name="T13" fmla="*/ 0 60000 65536"/>
                  <a:gd name="T14" fmla="*/ 0 60000 65536"/>
                  <a:gd name="T15" fmla="*/ 0 60000 65536"/>
                  <a:gd name="T16" fmla="*/ 0 60000 65536"/>
                  <a:gd name="T17" fmla="*/ 0 60000 65536"/>
                  <a:gd name="T18" fmla="*/ 0 w 187"/>
                  <a:gd name="T19" fmla="*/ 0 h 151"/>
                  <a:gd name="T20" fmla="*/ 187 w 187"/>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187" h="151">
                    <a:moveTo>
                      <a:pt x="65" y="0"/>
                    </a:moveTo>
                    <a:lnTo>
                      <a:pt x="187" y="46"/>
                    </a:lnTo>
                    <a:lnTo>
                      <a:pt x="187" y="151"/>
                    </a:lnTo>
                    <a:lnTo>
                      <a:pt x="75" y="111"/>
                    </a:lnTo>
                    <a:lnTo>
                      <a:pt x="0" y="46"/>
                    </a:lnTo>
                    <a:lnTo>
                      <a:pt x="65" y="0"/>
                    </a:lnTo>
                    <a:close/>
                  </a:path>
                </a:pathLst>
              </a:custGeom>
              <a:grpFill/>
              <a:ln w="9525">
                <a:solidFill>
                  <a:schemeClr val="bg1">
                    <a:lumMod val="85000"/>
                  </a:schemeClr>
                </a:solidFill>
                <a:round/>
                <a:headEnd/>
                <a:tailEnd/>
              </a:ln>
            </p:spPr>
            <p:txBody>
              <a:bodyPr/>
              <a:lstStyle/>
              <a:p>
                <a:endParaRPr lang="zh-CN" altLang="en-US"/>
              </a:p>
            </p:txBody>
          </p:sp>
          <p:sp>
            <p:nvSpPr>
              <p:cNvPr id="90" name="Freeform 63"/>
              <p:cNvSpPr>
                <a:spLocks noChangeAspect="1"/>
              </p:cNvSpPr>
              <p:nvPr>
                <p:custDataLst>
                  <p:tags r:id="rId80"/>
                </p:custDataLst>
              </p:nvPr>
            </p:nvSpPr>
            <p:spPr bwMode="auto">
              <a:xfrm rot="20717457">
                <a:off x="7205636" y="3706976"/>
                <a:ext cx="194074" cy="172526"/>
              </a:xfrm>
              <a:custGeom>
                <a:avLst/>
                <a:gdLst>
                  <a:gd name="T0" fmla="*/ 46796 w 425"/>
                  <a:gd name="T1" fmla="*/ 148429 h 377"/>
                  <a:gd name="T2" fmla="*/ 81893 w 425"/>
                  <a:gd name="T3" fmla="*/ 160337 h 377"/>
                  <a:gd name="T4" fmla="*/ 91171 w 425"/>
                  <a:gd name="T5" fmla="*/ 145452 h 377"/>
                  <a:gd name="T6" fmla="*/ 108114 w 425"/>
                  <a:gd name="T7" fmla="*/ 150555 h 377"/>
                  <a:gd name="T8" fmla="*/ 112552 w 425"/>
                  <a:gd name="T9" fmla="*/ 118658 h 377"/>
                  <a:gd name="T10" fmla="*/ 171450 w 425"/>
                  <a:gd name="T11" fmla="*/ 46783 h 377"/>
                  <a:gd name="T12" fmla="*/ 171450 w 425"/>
                  <a:gd name="T13" fmla="*/ 24667 h 377"/>
                  <a:gd name="T14" fmla="*/ 131109 w 425"/>
                  <a:gd name="T15" fmla="*/ 0 h 377"/>
                  <a:gd name="T16" fmla="*/ 63336 w 425"/>
                  <a:gd name="T17" fmla="*/ 44656 h 377"/>
                  <a:gd name="T18" fmla="*/ 44779 w 425"/>
                  <a:gd name="T19" fmla="*/ 41679 h 377"/>
                  <a:gd name="T20" fmla="*/ 0 w 425"/>
                  <a:gd name="T21" fmla="*/ 54013 h 377"/>
                  <a:gd name="T22" fmla="*/ 35097 w 425"/>
                  <a:gd name="T23" fmla="*/ 120784 h 377"/>
                  <a:gd name="T24" fmla="*/ 46796 w 425"/>
                  <a:gd name="T25" fmla="*/ 135670 h 377"/>
                  <a:gd name="T26" fmla="*/ 46796 w 425"/>
                  <a:gd name="T27" fmla="*/ 148429 h 37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25"/>
                  <a:gd name="T43" fmla="*/ 0 h 377"/>
                  <a:gd name="T44" fmla="*/ 425 w 425"/>
                  <a:gd name="T45" fmla="*/ 377 h 37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25" h="377">
                    <a:moveTo>
                      <a:pt x="116" y="349"/>
                    </a:moveTo>
                    <a:lnTo>
                      <a:pt x="203" y="377"/>
                    </a:lnTo>
                    <a:lnTo>
                      <a:pt x="226" y="342"/>
                    </a:lnTo>
                    <a:lnTo>
                      <a:pt x="268" y="354"/>
                    </a:lnTo>
                    <a:lnTo>
                      <a:pt x="279" y="279"/>
                    </a:lnTo>
                    <a:lnTo>
                      <a:pt x="425" y="110"/>
                    </a:lnTo>
                    <a:lnTo>
                      <a:pt x="425" y="58"/>
                    </a:lnTo>
                    <a:lnTo>
                      <a:pt x="325" y="0"/>
                    </a:lnTo>
                    <a:lnTo>
                      <a:pt x="157" y="105"/>
                    </a:lnTo>
                    <a:lnTo>
                      <a:pt x="111" y="98"/>
                    </a:lnTo>
                    <a:lnTo>
                      <a:pt x="0" y="127"/>
                    </a:lnTo>
                    <a:lnTo>
                      <a:pt x="87" y="284"/>
                    </a:lnTo>
                    <a:lnTo>
                      <a:pt x="116" y="319"/>
                    </a:lnTo>
                    <a:lnTo>
                      <a:pt x="116" y="349"/>
                    </a:lnTo>
                    <a:close/>
                  </a:path>
                </a:pathLst>
              </a:custGeom>
              <a:grpFill/>
              <a:ln w="9525">
                <a:solidFill>
                  <a:schemeClr val="bg1">
                    <a:lumMod val="85000"/>
                  </a:schemeClr>
                </a:solidFill>
                <a:round/>
                <a:headEnd/>
                <a:tailEnd/>
              </a:ln>
            </p:spPr>
            <p:txBody>
              <a:bodyPr/>
              <a:lstStyle/>
              <a:p>
                <a:endParaRPr lang="zh-CN" altLang="en-US"/>
              </a:p>
            </p:txBody>
          </p:sp>
          <p:sp>
            <p:nvSpPr>
              <p:cNvPr id="91" name="Freeform 64"/>
              <p:cNvSpPr>
                <a:spLocks noChangeAspect="1"/>
              </p:cNvSpPr>
              <p:nvPr>
                <p:custDataLst>
                  <p:tags r:id="rId81"/>
                </p:custDataLst>
              </p:nvPr>
            </p:nvSpPr>
            <p:spPr bwMode="auto">
              <a:xfrm rot="20717457">
                <a:off x="7286499" y="3859005"/>
                <a:ext cx="106023" cy="121282"/>
              </a:xfrm>
              <a:custGeom>
                <a:avLst/>
                <a:gdLst>
                  <a:gd name="T0" fmla="*/ 2072 w 226"/>
                  <a:gd name="T1" fmla="*/ 4936 h 274"/>
                  <a:gd name="T2" fmla="*/ 38128 w 226"/>
                  <a:gd name="T3" fmla="*/ 14398 h 274"/>
                  <a:gd name="T4" fmla="*/ 47660 w 226"/>
                  <a:gd name="T5" fmla="*/ 0 h 274"/>
                  <a:gd name="T6" fmla="*/ 65067 w 226"/>
                  <a:gd name="T7" fmla="*/ 4936 h 274"/>
                  <a:gd name="T8" fmla="*/ 57607 w 226"/>
                  <a:gd name="T9" fmla="*/ 50186 h 274"/>
                  <a:gd name="T10" fmla="*/ 91176 w 226"/>
                  <a:gd name="T11" fmla="*/ 74045 h 274"/>
                  <a:gd name="T12" fmla="*/ 93663 w 226"/>
                  <a:gd name="T13" fmla="*/ 85975 h 274"/>
                  <a:gd name="T14" fmla="*/ 88690 w 226"/>
                  <a:gd name="T15" fmla="*/ 112713 h 274"/>
                  <a:gd name="T16" fmla="*/ 81644 w 226"/>
                  <a:gd name="T17" fmla="*/ 107777 h 274"/>
                  <a:gd name="T18" fmla="*/ 0 w 226"/>
                  <a:gd name="T19" fmla="*/ 21391 h 274"/>
                  <a:gd name="T20" fmla="*/ 2072 w 226"/>
                  <a:gd name="T21" fmla="*/ 4936 h 2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6"/>
                  <a:gd name="T34" fmla="*/ 0 h 274"/>
                  <a:gd name="T35" fmla="*/ 226 w 226"/>
                  <a:gd name="T36" fmla="*/ 274 h 2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6" h="274">
                    <a:moveTo>
                      <a:pt x="5" y="12"/>
                    </a:moveTo>
                    <a:lnTo>
                      <a:pt x="92" y="35"/>
                    </a:lnTo>
                    <a:lnTo>
                      <a:pt x="115" y="0"/>
                    </a:lnTo>
                    <a:lnTo>
                      <a:pt x="157" y="12"/>
                    </a:lnTo>
                    <a:lnTo>
                      <a:pt x="139" y="122"/>
                    </a:lnTo>
                    <a:lnTo>
                      <a:pt x="220" y="180"/>
                    </a:lnTo>
                    <a:lnTo>
                      <a:pt x="226" y="209"/>
                    </a:lnTo>
                    <a:lnTo>
                      <a:pt x="214" y="274"/>
                    </a:lnTo>
                    <a:lnTo>
                      <a:pt x="197" y="262"/>
                    </a:lnTo>
                    <a:lnTo>
                      <a:pt x="0" y="52"/>
                    </a:lnTo>
                    <a:lnTo>
                      <a:pt x="5" y="12"/>
                    </a:lnTo>
                    <a:close/>
                  </a:path>
                </a:pathLst>
              </a:custGeom>
              <a:grpFill/>
              <a:ln w="9525">
                <a:solidFill>
                  <a:schemeClr val="bg1">
                    <a:lumMod val="85000"/>
                  </a:schemeClr>
                </a:solidFill>
                <a:round/>
                <a:headEnd/>
                <a:tailEnd/>
              </a:ln>
            </p:spPr>
            <p:txBody>
              <a:bodyPr/>
              <a:lstStyle/>
              <a:p>
                <a:endParaRPr lang="zh-CN" altLang="en-US"/>
              </a:p>
            </p:txBody>
          </p:sp>
          <p:sp>
            <p:nvSpPr>
              <p:cNvPr id="92" name="Freeform 65"/>
              <p:cNvSpPr>
                <a:spLocks noChangeAspect="1"/>
              </p:cNvSpPr>
              <p:nvPr>
                <p:custDataLst>
                  <p:tags r:id="rId82"/>
                </p:custDataLst>
              </p:nvPr>
            </p:nvSpPr>
            <p:spPr bwMode="auto">
              <a:xfrm rot="20717457">
                <a:off x="7397912" y="3891460"/>
                <a:ext cx="228216" cy="128111"/>
              </a:xfrm>
              <a:custGeom>
                <a:avLst/>
                <a:gdLst>
                  <a:gd name="T0" fmla="*/ 4781 w 506"/>
                  <a:gd name="T1" fmla="*/ 0 h 285"/>
                  <a:gd name="T2" fmla="*/ 44227 w 506"/>
                  <a:gd name="T3" fmla="*/ 26737 h 285"/>
                  <a:gd name="T4" fmla="*/ 129893 w 506"/>
                  <a:gd name="T5" fmla="*/ 2507 h 285"/>
                  <a:gd name="T6" fmla="*/ 190058 w 506"/>
                  <a:gd name="T7" fmla="*/ 43447 h 285"/>
                  <a:gd name="T8" fmla="*/ 201613 w 506"/>
                  <a:gd name="T9" fmla="*/ 104440 h 285"/>
                  <a:gd name="T10" fmla="*/ 178503 w 506"/>
                  <a:gd name="T11" fmla="*/ 119062 h 285"/>
                  <a:gd name="T12" fmla="*/ 141448 w 506"/>
                  <a:gd name="T13" fmla="*/ 82717 h 285"/>
                  <a:gd name="T14" fmla="*/ 155393 w 506"/>
                  <a:gd name="T15" fmla="*/ 70602 h 285"/>
                  <a:gd name="T16" fmla="*/ 157784 w 506"/>
                  <a:gd name="T17" fmla="*/ 63082 h 285"/>
                  <a:gd name="T18" fmla="*/ 125112 w 506"/>
                  <a:gd name="T19" fmla="*/ 36345 h 285"/>
                  <a:gd name="T20" fmla="*/ 106783 w 506"/>
                  <a:gd name="T21" fmla="*/ 43447 h 285"/>
                  <a:gd name="T22" fmla="*/ 71720 w 506"/>
                  <a:gd name="T23" fmla="*/ 46372 h 285"/>
                  <a:gd name="T24" fmla="*/ 104393 w 506"/>
                  <a:gd name="T25" fmla="*/ 75615 h 285"/>
                  <a:gd name="T26" fmla="*/ 81283 w 506"/>
                  <a:gd name="T27" fmla="*/ 82717 h 285"/>
                  <a:gd name="T28" fmla="*/ 0 w 506"/>
                  <a:gd name="T29" fmla="*/ 39270 h 285"/>
                  <a:gd name="T30" fmla="*/ 7172 w 506"/>
                  <a:gd name="T31" fmla="*/ 12115 h 285"/>
                  <a:gd name="T32" fmla="*/ 4781 w 506"/>
                  <a:gd name="T33" fmla="*/ 0 h 2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6"/>
                  <a:gd name="T52" fmla="*/ 0 h 285"/>
                  <a:gd name="T53" fmla="*/ 506 w 506"/>
                  <a:gd name="T54" fmla="*/ 285 h 2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6" h="285">
                    <a:moveTo>
                      <a:pt x="12" y="0"/>
                    </a:moveTo>
                    <a:lnTo>
                      <a:pt x="111" y="64"/>
                    </a:lnTo>
                    <a:lnTo>
                      <a:pt x="326" y="6"/>
                    </a:lnTo>
                    <a:lnTo>
                      <a:pt x="477" y="104"/>
                    </a:lnTo>
                    <a:lnTo>
                      <a:pt x="506" y="250"/>
                    </a:lnTo>
                    <a:lnTo>
                      <a:pt x="448" y="285"/>
                    </a:lnTo>
                    <a:lnTo>
                      <a:pt x="355" y="198"/>
                    </a:lnTo>
                    <a:lnTo>
                      <a:pt x="390" y="169"/>
                    </a:lnTo>
                    <a:lnTo>
                      <a:pt x="396" y="151"/>
                    </a:lnTo>
                    <a:lnTo>
                      <a:pt x="314" y="87"/>
                    </a:lnTo>
                    <a:lnTo>
                      <a:pt x="268" y="104"/>
                    </a:lnTo>
                    <a:lnTo>
                      <a:pt x="180" y="111"/>
                    </a:lnTo>
                    <a:lnTo>
                      <a:pt x="262" y="181"/>
                    </a:lnTo>
                    <a:lnTo>
                      <a:pt x="204" y="198"/>
                    </a:lnTo>
                    <a:lnTo>
                      <a:pt x="0" y="94"/>
                    </a:lnTo>
                    <a:lnTo>
                      <a:pt x="18" y="29"/>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93" name="Freeform 66"/>
              <p:cNvSpPr>
                <a:spLocks noChangeAspect="1"/>
              </p:cNvSpPr>
              <p:nvPr>
                <p:custDataLst>
                  <p:tags r:id="rId83"/>
                </p:custDataLst>
              </p:nvPr>
            </p:nvSpPr>
            <p:spPr bwMode="auto">
              <a:xfrm rot="20717457">
                <a:off x="6864210" y="1143005"/>
                <a:ext cx="190479" cy="119573"/>
              </a:xfrm>
              <a:custGeom>
                <a:avLst/>
                <a:gdLst>
                  <a:gd name="T0" fmla="*/ 149079 w 412"/>
                  <a:gd name="T1" fmla="*/ 0 h 268"/>
                  <a:gd name="T2" fmla="*/ 123347 w 412"/>
                  <a:gd name="T3" fmla="*/ 4976 h 268"/>
                  <a:gd name="T4" fmla="*/ 118446 w 412"/>
                  <a:gd name="T5" fmla="*/ 36074 h 268"/>
                  <a:gd name="T6" fmla="*/ 106601 w 412"/>
                  <a:gd name="T7" fmla="*/ 43123 h 268"/>
                  <a:gd name="T8" fmla="*/ 89856 w 412"/>
                  <a:gd name="T9" fmla="*/ 36074 h 268"/>
                  <a:gd name="T10" fmla="*/ 75560 w 412"/>
                  <a:gd name="T11" fmla="*/ 33586 h 268"/>
                  <a:gd name="T12" fmla="*/ 64124 w 412"/>
                  <a:gd name="T13" fmla="*/ 33586 h 268"/>
                  <a:gd name="T14" fmla="*/ 61265 w 412"/>
                  <a:gd name="T15" fmla="*/ 2488 h 268"/>
                  <a:gd name="T16" fmla="*/ 44928 w 412"/>
                  <a:gd name="T17" fmla="*/ 0 h 268"/>
                  <a:gd name="T18" fmla="*/ 18788 w 412"/>
                  <a:gd name="T19" fmla="*/ 7049 h 268"/>
                  <a:gd name="T20" fmla="*/ 28590 w 412"/>
                  <a:gd name="T21" fmla="*/ 28611 h 268"/>
                  <a:gd name="T22" fmla="*/ 23689 w 412"/>
                  <a:gd name="T23" fmla="*/ 36074 h 268"/>
                  <a:gd name="T24" fmla="*/ 2042 w 412"/>
                  <a:gd name="T25" fmla="*/ 43123 h 268"/>
                  <a:gd name="T26" fmla="*/ 2042 w 412"/>
                  <a:gd name="T27" fmla="*/ 57636 h 268"/>
                  <a:gd name="T28" fmla="*/ 23689 w 412"/>
                  <a:gd name="T29" fmla="*/ 67587 h 268"/>
                  <a:gd name="T30" fmla="*/ 28590 w 412"/>
                  <a:gd name="T31" fmla="*/ 79197 h 268"/>
                  <a:gd name="T32" fmla="*/ 0 w 412"/>
                  <a:gd name="T33" fmla="*/ 91637 h 268"/>
                  <a:gd name="T34" fmla="*/ 9394 w 412"/>
                  <a:gd name="T35" fmla="*/ 111125 h 268"/>
                  <a:gd name="T36" fmla="*/ 56772 w 412"/>
                  <a:gd name="T37" fmla="*/ 111125 h 268"/>
                  <a:gd name="T38" fmla="*/ 78419 w 412"/>
                  <a:gd name="T39" fmla="*/ 93710 h 268"/>
                  <a:gd name="T40" fmla="*/ 106601 w 412"/>
                  <a:gd name="T41" fmla="*/ 103661 h 268"/>
                  <a:gd name="T42" fmla="*/ 123347 w 412"/>
                  <a:gd name="T43" fmla="*/ 103661 h 268"/>
                  <a:gd name="T44" fmla="*/ 137642 w 412"/>
                  <a:gd name="T45" fmla="*/ 84173 h 268"/>
                  <a:gd name="T46" fmla="*/ 130291 w 412"/>
                  <a:gd name="T47" fmla="*/ 62611 h 268"/>
                  <a:gd name="T48" fmla="*/ 151938 w 412"/>
                  <a:gd name="T49" fmla="*/ 43123 h 268"/>
                  <a:gd name="T50" fmla="*/ 168275 w 412"/>
                  <a:gd name="T51" fmla="*/ 7049 h 268"/>
                  <a:gd name="T52" fmla="*/ 151938 w 412"/>
                  <a:gd name="T53" fmla="*/ 0 h 268"/>
                  <a:gd name="T54" fmla="*/ 149079 w 412"/>
                  <a:gd name="T55" fmla="*/ 0 h 26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12"/>
                  <a:gd name="T85" fmla="*/ 0 h 268"/>
                  <a:gd name="T86" fmla="*/ 412 w 412"/>
                  <a:gd name="T87" fmla="*/ 268 h 26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12" h="268">
                    <a:moveTo>
                      <a:pt x="365" y="0"/>
                    </a:moveTo>
                    <a:lnTo>
                      <a:pt x="302" y="12"/>
                    </a:lnTo>
                    <a:lnTo>
                      <a:pt x="290" y="87"/>
                    </a:lnTo>
                    <a:lnTo>
                      <a:pt x="261" y="104"/>
                    </a:lnTo>
                    <a:lnTo>
                      <a:pt x="220" y="87"/>
                    </a:lnTo>
                    <a:lnTo>
                      <a:pt x="185" y="81"/>
                    </a:lnTo>
                    <a:lnTo>
                      <a:pt x="157" y="81"/>
                    </a:lnTo>
                    <a:lnTo>
                      <a:pt x="150" y="6"/>
                    </a:lnTo>
                    <a:lnTo>
                      <a:pt x="110" y="0"/>
                    </a:lnTo>
                    <a:lnTo>
                      <a:pt x="46" y="17"/>
                    </a:lnTo>
                    <a:lnTo>
                      <a:pt x="70" y="69"/>
                    </a:lnTo>
                    <a:lnTo>
                      <a:pt x="58" y="87"/>
                    </a:lnTo>
                    <a:lnTo>
                      <a:pt x="5" y="104"/>
                    </a:lnTo>
                    <a:lnTo>
                      <a:pt x="5" y="139"/>
                    </a:lnTo>
                    <a:lnTo>
                      <a:pt x="58" y="163"/>
                    </a:lnTo>
                    <a:lnTo>
                      <a:pt x="70" y="191"/>
                    </a:lnTo>
                    <a:lnTo>
                      <a:pt x="0" y="221"/>
                    </a:lnTo>
                    <a:lnTo>
                      <a:pt x="23" y="268"/>
                    </a:lnTo>
                    <a:lnTo>
                      <a:pt x="139" y="268"/>
                    </a:lnTo>
                    <a:lnTo>
                      <a:pt x="192" y="226"/>
                    </a:lnTo>
                    <a:lnTo>
                      <a:pt x="261" y="250"/>
                    </a:lnTo>
                    <a:lnTo>
                      <a:pt x="302" y="250"/>
                    </a:lnTo>
                    <a:lnTo>
                      <a:pt x="337" y="203"/>
                    </a:lnTo>
                    <a:lnTo>
                      <a:pt x="319" y="151"/>
                    </a:lnTo>
                    <a:lnTo>
                      <a:pt x="372" y="104"/>
                    </a:lnTo>
                    <a:lnTo>
                      <a:pt x="412" y="17"/>
                    </a:lnTo>
                    <a:lnTo>
                      <a:pt x="372" y="0"/>
                    </a:lnTo>
                    <a:lnTo>
                      <a:pt x="365" y="0"/>
                    </a:lnTo>
                    <a:close/>
                  </a:path>
                </a:pathLst>
              </a:custGeom>
              <a:grpFill/>
              <a:ln w="9525">
                <a:solidFill>
                  <a:schemeClr val="bg1">
                    <a:lumMod val="85000"/>
                  </a:schemeClr>
                </a:solidFill>
                <a:round/>
                <a:headEnd/>
                <a:tailEnd/>
              </a:ln>
            </p:spPr>
            <p:txBody>
              <a:bodyPr/>
              <a:lstStyle/>
              <a:p>
                <a:endParaRPr lang="zh-CN" altLang="en-US"/>
              </a:p>
            </p:txBody>
          </p:sp>
          <p:sp>
            <p:nvSpPr>
              <p:cNvPr id="94" name="Freeform 67"/>
              <p:cNvSpPr>
                <a:spLocks noChangeAspect="1"/>
              </p:cNvSpPr>
              <p:nvPr>
                <p:custDataLst>
                  <p:tags r:id="rId84"/>
                </p:custDataLst>
              </p:nvPr>
            </p:nvSpPr>
            <p:spPr bwMode="auto">
              <a:xfrm>
                <a:off x="1327725" y="1061013"/>
                <a:ext cx="170714" cy="242561"/>
              </a:xfrm>
              <a:custGeom>
                <a:avLst/>
                <a:gdLst>
                  <a:gd name="T0" fmla="*/ 76807 w 377"/>
                  <a:gd name="T1" fmla="*/ 45920 h 540"/>
                  <a:gd name="T2" fmla="*/ 62805 w 377"/>
                  <a:gd name="T3" fmla="*/ 41328 h 540"/>
                  <a:gd name="T4" fmla="*/ 60005 w 377"/>
                  <a:gd name="T5" fmla="*/ 16698 h 540"/>
                  <a:gd name="T6" fmla="*/ 55605 w 377"/>
                  <a:gd name="T7" fmla="*/ 5009 h 540"/>
                  <a:gd name="T8" fmla="*/ 44004 w 377"/>
                  <a:gd name="T9" fmla="*/ 0 h 540"/>
                  <a:gd name="T10" fmla="*/ 32003 w 377"/>
                  <a:gd name="T11" fmla="*/ 7097 h 540"/>
                  <a:gd name="T12" fmla="*/ 25202 w 377"/>
                  <a:gd name="T13" fmla="*/ 19203 h 540"/>
                  <a:gd name="T14" fmla="*/ 0 w 377"/>
                  <a:gd name="T15" fmla="*/ 5009 h 540"/>
                  <a:gd name="T16" fmla="*/ 0 w 377"/>
                  <a:gd name="T17" fmla="*/ 16698 h 540"/>
                  <a:gd name="T18" fmla="*/ 11201 w 377"/>
                  <a:gd name="T19" fmla="*/ 53017 h 540"/>
                  <a:gd name="T20" fmla="*/ 18402 w 377"/>
                  <a:gd name="T21" fmla="*/ 65123 h 540"/>
                  <a:gd name="T22" fmla="*/ 20802 w 377"/>
                  <a:gd name="T23" fmla="*/ 87248 h 540"/>
                  <a:gd name="T24" fmla="*/ 41604 w 377"/>
                  <a:gd name="T25" fmla="*/ 103946 h 540"/>
                  <a:gd name="T26" fmla="*/ 55605 w 377"/>
                  <a:gd name="T27" fmla="*/ 111460 h 540"/>
                  <a:gd name="T28" fmla="*/ 74006 w 377"/>
                  <a:gd name="T29" fmla="*/ 101859 h 540"/>
                  <a:gd name="T30" fmla="*/ 74006 w 377"/>
                  <a:gd name="T31" fmla="*/ 87248 h 540"/>
                  <a:gd name="T32" fmla="*/ 90808 w 377"/>
                  <a:gd name="T33" fmla="*/ 94345 h 540"/>
                  <a:gd name="T34" fmla="*/ 94808 w 377"/>
                  <a:gd name="T35" fmla="*/ 116470 h 540"/>
                  <a:gd name="T36" fmla="*/ 81207 w 377"/>
                  <a:gd name="T37" fmla="*/ 123566 h 540"/>
                  <a:gd name="T38" fmla="*/ 67206 w 377"/>
                  <a:gd name="T39" fmla="*/ 123566 h 540"/>
                  <a:gd name="T40" fmla="*/ 67206 w 377"/>
                  <a:gd name="T41" fmla="*/ 135672 h 540"/>
                  <a:gd name="T42" fmla="*/ 81207 w 377"/>
                  <a:gd name="T43" fmla="*/ 138177 h 540"/>
                  <a:gd name="T44" fmla="*/ 94808 w 377"/>
                  <a:gd name="T45" fmla="*/ 143187 h 540"/>
                  <a:gd name="T46" fmla="*/ 86007 w 377"/>
                  <a:gd name="T47" fmla="*/ 162389 h 540"/>
                  <a:gd name="T48" fmla="*/ 67206 w 377"/>
                  <a:gd name="T49" fmla="*/ 167399 h 540"/>
                  <a:gd name="T50" fmla="*/ 81207 w 377"/>
                  <a:gd name="T51" fmla="*/ 194116 h 540"/>
                  <a:gd name="T52" fmla="*/ 104409 w 377"/>
                  <a:gd name="T53" fmla="*/ 205805 h 540"/>
                  <a:gd name="T54" fmla="*/ 111610 w 377"/>
                  <a:gd name="T55" fmla="*/ 225425 h 540"/>
                  <a:gd name="T56" fmla="*/ 118410 w 377"/>
                  <a:gd name="T57" fmla="*/ 194116 h 540"/>
                  <a:gd name="T58" fmla="*/ 120810 w 377"/>
                  <a:gd name="T59" fmla="*/ 164894 h 540"/>
                  <a:gd name="T60" fmla="*/ 125611 w 377"/>
                  <a:gd name="T61" fmla="*/ 135672 h 540"/>
                  <a:gd name="T62" fmla="*/ 139612 w 377"/>
                  <a:gd name="T63" fmla="*/ 106868 h 540"/>
                  <a:gd name="T64" fmla="*/ 141612 w 377"/>
                  <a:gd name="T65" fmla="*/ 77646 h 540"/>
                  <a:gd name="T66" fmla="*/ 150813 w 377"/>
                  <a:gd name="T67" fmla="*/ 65123 h 540"/>
                  <a:gd name="T68" fmla="*/ 139612 w 377"/>
                  <a:gd name="T69" fmla="*/ 63036 h 540"/>
                  <a:gd name="T70" fmla="*/ 118410 w 377"/>
                  <a:gd name="T71" fmla="*/ 45920 h 540"/>
                  <a:gd name="T72" fmla="*/ 102009 w 377"/>
                  <a:gd name="T73" fmla="*/ 21708 h 540"/>
                  <a:gd name="T74" fmla="*/ 92808 w 377"/>
                  <a:gd name="T75" fmla="*/ 33814 h 540"/>
                  <a:gd name="T76" fmla="*/ 72006 w 377"/>
                  <a:gd name="T77" fmla="*/ 41328 h 540"/>
                  <a:gd name="T78" fmla="*/ 76807 w 377"/>
                  <a:gd name="T79" fmla="*/ 45920 h 5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77"/>
                  <a:gd name="T121" fmla="*/ 0 h 540"/>
                  <a:gd name="T122" fmla="*/ 377 w 377"/>
                  <a:gd name="T123" fmla="*/ 540 h 5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77" h="540">
                    <a:moveTo>
                      <a:pt x="192" y="110"/>
                    </a:moveTo>
                    <a:lnTo>
                      <a:pt x="157" y="99"/>
                    </a:lnTo>
                    <a:lnTo>
                      <a:pt x="150" y="40"/>
                    </a:lnTo>
                    <a:lnTo>
                      <a:pt x="139" y="12"/>
                    </a:lnTo>
                    <a:lnTo>
                      <a:pt x="110" y="0"/>
                    </a:lnTo>
                    <a:lnTo>
                      <a:pt x="80" y="17"/>
                    </a:lnTo>
                    <a:lnTo>
                      <a:pt x="63" y="46"/>
                    </a:lnTo>
                    <a:lnTo>
                      <a:pt x="0" y="12"/>
                    </a:lnTo>
                    <a:lnTo>
                      <a:pt x="0" y="40"/>
                    </a:lnTo>
                    <a:lnTo>
                      <a:pt x="28" y="127"/>
                    </a:lnTo>
                    <a:lnTo>
                      <a:pt x="46" y="156"/>
                    </a:lnTo>
                    <a:lnTo>
                      <a:pt x="52" y="209"/>
                    </a:lnTo>
                    <a:lnTo>
                      <a:pt x="104" y="249"/>
                    </a:lnTo>
                    <a:lnTo>
                      <a:pt x="139" y="267"/>
                    </a:lnTo>
                    <a:lnTo>
                      <a:pt x="185" y="244"/>
                    </a:lnTo>
                    <a:lnTo>
                      <a:pt x="185" y="209"/>
                    </a:lnTo>
                    <a:lnTo>
                      <a:pt x="227" y="226"/>
                    </a:lnTo>
                    <a:lnTo>
                      <a:pt x="237" y="279"/>
                    </a:lnTo>
                    <a:lnTo>
                      <a:pt x="203" y="296"/>
                    </a:lnTo>
                    <a:lnTo>
                      <a:pt x="168" y="296"/>
                    </a:lnTo>
                    <a:lnTo>
                      <a:pt x="168" y="325"/>
                    </a:lnTo>
                    <a:lnTo>
                      <a:pt x="203" y="331"/>
                    </a:lnTo>
                    <a:lnTo>
                      <a:pt x="237" y="343"/>
                    </a:lnTo>
                    <a:lnTo>
                      <a:pt x="215" y="389"/>
                    </a:lnTo>
                    <a:lnTo>
                      <a:pt x="168" y="401"/>
                    </a:lnTo>
                    <a:lnTo>
                      <a:pt x="203" y="465"/>
                    </a:lnTo>
                    <a:lnTo>
                      <a:pt x="261" y="493"/>
                    </a:lnTo>
                    <a:lnTo>
                      <a:pt x="279" y="540"/>
                    </a:lnTo>
                    <a:lnTo>
                      <a:pt x="296" y="465"/>
                    </a:lnTo>
                    <a:lnTo>
                      <a:pt x="302" y="395"/>
                    </a:lnTo>
                    <a:lnTo>
                      <a:pt x="314" y="325"/>
                    </a:lnTo>
                    <a:lnTo>
                      <a:pt x="349" y="256"/>
                    </a:lnTo>
                    <a:lnTo>
                      <a:pt x="354" y="186"/>
                    </a:lnTo>
                    <a:lnTo>
                      <a:pt x="377" y="156"/>
                    </a:lnTo>
                    <a:lnTo>
                      <a:pt x="349" y="151"/>
                    </a:lnTo>
                    <a:lnTo>
                      <a:pt x="296" y="110"/>
                    </a:lnTo>
                    <a:lnTo>
                      <a:pt x="255" y="52"/>
                    </a:lnTo>
                    <a:lnTo>
                      <a:pt x="232" y="81"/>
                    </a:lnTo>
                    <a:lnTo>
                      <a:pt x="180" y="99"/>
                    </a:lnTo>
                    <a:lnTo>
                      <a:pt x="192" y="110"/>
                    </a:lnTo>
                    <a:close/>
                  </a:path>
                </a:pathLst>
              </a:custGeom>
              <a:grpFill/>
              <a:ln w="9525">
                <a:solidFill>
                  <a:schemeClr val="bg1">
                    <a:lumMod val="85000"/>
                  </a:schemeClr>
                </a:solidFill>
                <a:round/>
                <a:headEnd/>
                <a:tailEnd/>
              </a:ln>
            </p:spPr>
            <p:txBody>
              <a:bodyPr/>
              <a:lstStyle/>
              <a:p>
                <a:endParaRPr lang="zh-CN" altLang="en-US"/>
              </a:p>
            </p:txBody>
          </p:sp>
          <p:sp>
            <p:nvSpPr>
              <p:cNvPr id="95" name="Freeform 68"/>
              <p:cNvSpPr>
                <a:spLocks noChangeAspect="1"/>
              </p:cNvSpPr>
              <p:nvPr>
                <p:custDataLst>
                  <p:tags r:id="rId85"/>
                </p:custDataLst>
              </p:nvPr>
            </p:nvSpPr>
            <p:spPr bwMode="auto">
              <a:xfrm>
                <a:off x="1505628" y="1045641"/>
                <a:ext cx="89848" cy="93949"/>
              </a:xfrm>
              <a:custGeom>
                <a:avLst/>
                <a:gdLst>
                  <a:gd name="T0" fmla="*/ 9508 w 192"/>
                  <a:gd name="T1" fmla="*/ 14980 h 204"/>
                  <a:gd name="T2" fmla="*/ 0 w 192"/>
                  <a:gd name="T3" fmla="*/ 32528 h 204"/>
                  <a:gd name="T4" fmla="*/ 0 w 192"/>
                  <a:gd name="T5" fmla="*/ 57352 h 204"/>
                  <a:gd name="T6" fmla="*/ 4961 w 192"/>
                  <a:gd name="T7" fmla="*/ 74900 h 204"/>
                  <a:gd name="T8" fmla="*/ 16536 w 192"/>
                  <a:gd name="T9" fmla="*/ 87312 h 204"/>
                  <a:gd name="T10" fmla="*/ 31006 w 192"/>
                  <a:gd name="T11" fmla="*/ 84744 h 204"/>
                  <a:gd name="T12" fmla="*/ 38447 w 192"/>
                  <a:gd name="T13" fmla="*/ 72332 h 204"/>
                  <a:gd name="T14" fmla="*/ 55397 w 192"/>
                  <a:gd name="T15" fmla="*/ 57352 h 204"/>
                  <a:gd name="T16" fmla="*/ 69867 w 192"/>
                  <a:gd name="T17" fmla="*/ 55212 h 204"/>
                  <a:gd name="T18" fmla="*/ 79375 w 192"/>
                  <a:gd name="T19" fmla="*/ 32528 h 204"/>
                  <a:gd name="T20" fmla="*/ 79375 w 192"/>
                  <a:gd name="T21" fmla="*/ 12840 h 204"/>
                  <a:gd name="T22" fmla="*/ 50436 w 192"/>
                  <a:gd name="T23" fmla="*/ 0 h 204"/>
                  <a:gd name="T24" fmla="*/ 16536 w 192"/>
                  <a:gd name="T25" fmla="*/ 20116 h 204"/>
                  <a:gd name="T26" fmla="*/ 9508 w 192"/>
                  <a:gd name="T27" fmla="*/ 25252 h 204"/>
                  <a:gd name="T28" fmla="*/ 9508 w 192"/>
                  <a:gd name="T29" fmla="*/ 14980 h 2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204"/>
                  <a:gd name="T47" fmla="*/ 192 w 192"/>
                  <a:gd name="T48" fmla="*/ 204 h 2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204">
                    <a:moveTo>
                      <a:pt x="23" y="35"/>
                    </a:moveTo>
                    <a:lnTo>
                      <a:pt x="0" y="76"/>
                    </a:lnTo>
                    <a:lnTo>
                      <a:pt x="0" y="134"/>
                    </a:lnTo>
                    <a:lnTo>
                      <a:pt x="12" y="175"/>
                    </a:lnTo>
                    <a:lnTo>
                      <a:pt x="40" y="204"/>
                    </a:lnTo>
                    <a:lnTo>
                      <a:pt x="75" y="198"/>
                    </a:lnTo>
                    <a:lnTo>
                      <a:pt x="93" y="169"/>
                    </a:lnTo>
                    <a:lnTo>
                      <a:pt x="134" y="134"/>
                    </a:lnTo>
                    <a:lnTo>
                      <a:pt x="169" y="129"/>
                    </a:lnTo>
                    <a:lnTo>
                      <a:pt x="192" y="76"/>
                    </a:lnTo>
                    <a:lnTo>
                      <a:pt x="192" y="30"/>
                    </a:lnTo>
                    <a:lnTo>
                      <a:pt x="122" y="0"/>
                    </a:lnTo>
                    <a:lnTo>
                      <a:pt x="40" y="47"/>
                    </a:lnTo>
                    <a:lnTo>
                      <a:pt x="23" y="59"/>
                    </a:lnTo>
                    <a:lnTo>
                      <a:pt x="23" y="35"/>
                    </a:lnTo>
                    <a:close/>
                  </a:path>
                </a:pathLst>
              </a:custGeom>
              <a:grpFill/>
              <a:ln w="9525">
                <a:solidFill>
                  <a:schemeClr val="bg1">
                    <a:lumMod val="85000"/>
                  </a:schemeClr>
                </a:solidFill>
                <a:round/>
                <a:headEnd/>
                <a:tailEnd/>
              </a:ln>
            </p:spPr>
            <p:txBody>
              <a:bodyPr/>
              <a:lstStyle/>
              <a:p>
                <a:endParaRPr lang="zh-CN" altLang="en-US"/>
              </a:p>
            </p:txBody>
          </p:sp>
          <p:sp>
            <p:nvSpPr>
              <p:cNvPr id="96" name="Freeform 69"/>
              <p:cNvSpPr>
                <a:spLocks noChangeAspect="1"/>
              </p:cNvSpPr>
              <p:nvPr>
                <p:custDataLst>
                  <p:tags r:id="rId86"/>
                </p:custDataLst>
              </p:nvPr>
            </p:nvSpPr>
            <p:spPr bwMode="auto">
              <a:xfrm>
                <a:off x="1505628" y="1187418"/>
                <a:ext cx="57503" cy="90534"/>
              </a:xfrm>
              <a:custGeom>
                <a:avLst/>
                <a:gdLst>
                  <a:gd name="T0" fmla="*/ 30000 w 127"/>
                  <a:gd name="T1" fmla="*/ 26526 h 203"/>
                  <a:gd name="T2" fmla="*/ 16000 w 127"/>
                  <a:gd name="T3" fmla="*/ 14092 h 203"/>
                  <a:gd name="T4" fmla="*/ 0 w 127"/>
                  <a:gd name="T5" fmla="*/ 0 h 203"/>
                  <a:gd name="T6" fmla="*/ 0 w 127"/>
                  <a:gd name="T7" fmla="*/ 45592 h 203"/>
                  <a:gd name="T8" fmla="*/ 18800 w 127"/>
                  <a:gd name="T9" fmla="*/ 57612 h 203"/>
                  <a:gd name="T10" fmla="*/ 30000 w 127"/>
                  <a:gd name="T11" fmla="*/ 77092 h 203"/>
                  <a:gd name="T12" fmla="*/ 42000 w 127"/>
                  <a:gd name="T13" fmla="*/ 84138 h 203"/>
                  <a:gd name="T14" fmla="*/ 48800 w 127"/>
                  <a:gd name="T15" fmla="*/ 62585 h 203"/>
                  <a:gd name="T16" fmla="*/ 50800 w 127"/>
                  <a:gd name="T17" fmla="*/ 41033 h 203"/>
                  <a:gd name="T18" fmla="*/ 37200 w 127"/>
                  <a:gd name="T19" fmla="*/ 31085 h 203"/>
                  <a:gd name="T20" fmla="*/ 23200 w 127"/>
                  <a:gd name="T21" fmla="*/ 33572 h 203"/>
                  <a:gd name="T22" fmla="*/ 11600 w 127"/>
                  <a:gd name="T23" fmla="*/ 21553 h 203"/>
                  <a:gd name="T24" fmla="*/ 0 w 127"/>
                  <a:gd name="T25" fmla="*/ 14092 h 203"/>
                  <a:gd name="T26" fmla="*/ 30000 w 127"/>
                  <a:gd name="T27" fmla="*/ 26526 h 2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7"/>
                  <a:gd name="T43" fmla="*/ 0 h 203"/>
                  <a:gd name="T44" fmla="*/ 127 w 127"/>
                  <a:gd name="T45" fmla="*/ 203 h 2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7" h="203">
                    <a:moveTo>
                      <a:pt x="75" y="64"/>
                    </a:moveTo>
                    <a:lnTo>
                      <a:pt x="40" y="34"/>
                    </a:lnTo>
                    <a:lnTo>
                      <a:pt x="0" y="0"/>
                    </a:lnTo>
                    <a:lnTo>
                      <a:pt x="0" y="110"/>
                    </a:lnTo>
                    <a:lnTo>
                      <a:pt x="47" y="139"/>
                    </a:lnTo>
                    <a:lnTo>
                      <a:pt x="75" y="186"/>
                    </a:lnTo>
                    <a:lnTo>
                      <a:pt x="105" y="203"/>
                    </a:lnTo>
                    <a:lnTo>
                      <a:pt x="122" y="151"/>
                    </a:lnTo>
                    <a:lnTo>
                      <a:pt x="127" y="99"/>
                    </a:lnTo>
                    <a:lnTo>
                      <a:pt x="93" y="75"/>
                    </a:lnTo>
                    <a:lnTo>
                      <a:pt x="58" y="81"/>
                    </a:lnTo>
                    <a:lnTo>
                      <a:pt x="29" y="52"/>
                    </a:lnTo>
                    <a:lnTo>
                      <a:pt x="0" y="34"/>
                    </a:lnTo>
                    <a:lnTo>
                      <a:pt x="75" y="64"/>
                    </a:lnTo>
                    <a:close/>
                  </a:path>
                </a:pathLst>
              </a:custGeom>
              <a:grpFill/>
              <a:ln w="9525">
                <a:solidFill>
                  <a:schemeClr val="bg1">
                    <a:lumMod val="85000"/>
                  </a:schemeClr>
                </a:solidFill>
                <a:round/>
                <a:headEnd/>
                <a:tailEnd/>
              </a:ln>
            </p:spPr>
            <p:txBody>
              <a:bodyPr/>
              <a:lstStyle/>
              <a:p>
                <a:endParaRPr lang="zh-CN" altLang="en-US"/>
              </a:p>
            </p:txBody>
          </p:sp>
          <p:sp>
            <p:nvSpPr>
              <p:cNvPr id="97" name="Freeform 70"/>
              <p:cNvSpPr>
                <a:spLocks noChangeAspect="1"/>
              </p:cNvSpPr>
              <p:nvPr>
                <p:custDataLst>
                  <p:tags r:id="rId87"/>
                </p:custDataLst>
              </p:nvPr>
            </p:nvSpPr>
            <p:spPr bwMode="auto">
              <a:xfrm>
                <a:off x="3575743" y="4034946"/>
                <a:ext cx="283923" cy="298929"/>
              </a:xfrm>
              <a:custGeom>
                <a:avLst/>
                <a:gdLst>
                  <a:gd name="T0" fmla="*/ 109211 w 627"/>
                  <a:gd name="T1" fmla="*/ 56149 h 663"/>
                  <a:gd name="T2" fmla="*/ 100010 w 627"/>
                  <a:gd name="T3" fmla="*/ 46931 h 663"/>
                  <a:gd name="T4" fmla="*/ 79208 w 627"/>
                  <a:gd name="T5" fmla="*/ 29332 h 663"/>
                  <a:gd name="T6" fmla="*/ 62806 w 627"/>
                  <a:gd name="T7" fmla="*/ 10057 h 663"/>
                  <a:gd name="T8" fmla="*/ 46405 w 627"/>
                  <a:gd name="T9" fmla="*/ 0 h 663"/>
                  <a:gd name="T10" fmla="*/ 25203 w 627"/>
                  <a:gd name="T11" fmla="*/ 19694 h 663"/>
                  <a:gd name="T12" fmla="*/ 11601 w 627"/>
                  <a:gd name="T13" fmla="*/ 5028 h 663"/>
                  <a:gd name="T14" fmla="*/ 0 w 627"/>
                  <a:gd name="T15" fmla="*/ 0 h 663"/>
                  <a:gd name="T16" fmla="*/ 11601 w 627"/>
                  <a:gd name="T17" fmla="*/ 24722 h 663"/>
                  <a:gd name="T18" fmla="*/ 39204 w 627"/>
                  <a:gd name="T19" fmla="*/ 54054 h 663"/>
                  <a:gd name="T20" fmla="*/ 58006 w 627"/>
                  <a:gd name="T21" fmla="*/ 70815 h 663"/>
                  <a:gd name="T22" fmla="*/ 84008 w 627"/>
                  <a:gd name="T23" fmla="*/ 114812 h 663"/>
                  <a:gd name="T24" fmla="*/ 95209 w 627"/>
                  <a:gd name="T25" fmla="*/ 129478 h 663"/>
                  <a:gd name="T26" fmla="*/ 97210 w 627"/>
                  <a:gd name="T27" fmla="*/ 149172 h 663"/>
                  <a:gd name="T28" fmla="*/ 95209 w 627"/>
                  <a:gd name="T29" fmla="*/ 187722 h 663"/>
                  <a:gd name="T30" fmla="*/ 118412 w 627"/>
                  <a:gd name="T31" fmla="*/ 202388 h 663"/>
                  <a:gd name="T32" fmla="*/ 141614 w 627"/>
                  <a:gd name="T33" fmla="*/ 224177 h 663"/>
                  <a:gd name="T34" fmla="*/ 167217 w 627"/>
                  <a:gd name="T35" fmla="*/ 251414 h 663"/>
                  <a:gd name="T36" fmla="*/ 186019 w 627"/>
                  <a:gd name="T37" fmla="*/ 266079 h 663"/>
                  <a:gd name="T38" fmla="*/ 204420 w 627"/>
                  <a:gd name="T39" fmla="*/ 277812 h 663"/>
                  <a:gd name="T40" fmla="*/ 234823 w 627"/>
                  <a:gd name="T41" fmla="*/ 277812 h 663"/>
                  <a:gd name="T42" fmla="*/ 250825 w 627"/>
                  <a:gd name="T43" fmla="*/ 256023 h 663"/>
                  <a:gd name="T44" fmla="*/ 250825 w 627"/>
                  <a:gd name="T45" fmla="*/ 236748 h 663"/>
                  <a:gd name="T46" fmla="*/ 236824 w 627"/>
                  <a:gd name="T47" fmla="*/ 217054 h 663"/>
                  <a:gd name="T48" fmla="*/ 220822 w 627"/>
                  <a:gd name="T49" fmla="*/ 197360 h 663"/>
                  <a:gd name="T50" fmla="*/ 211621 w 627"/>
                  <a:gd name="T51" fmla="*/ 178085 h 663"/>
                  <a:gd name="T52" fmla="*/ 197620 w 627"/>
                  <a:gd name="T53" fmla="*/ 158810 h 663"/>
                  <a:gd name="T54" fmla="*/ 169617 w 627"/>
                  <a:gd name="T55" fmla="*/ 134506 h 663"/>
                  <a:gd name="T56" fmla="*/ 158016 w 627"/>
                  <a:gd name="T57" fmla="*/ 124450 h 663"/>
                  <a:gd name="T58" fmla="*/ 144014 w 627"/>
                  <a:gd name="T59" fmla="*/ 107270 h 663"/>
                  <a:gd name="T60" fmla="*/ 123212 w 627"/>
                  <a:gd name="T61" fmla="*/ 93023 h 663"/>
                  <a:gd name="T62" fmla="*/ 116012 w 627"/>
                  <a:gd name="T63" fmla="*/ 80452 h 663"/>
                  <a:gd name="T64" fmla="*/ 109211 w 627"/>
                  <a:gd name="T65" fmla="*/ 58663 h 663"/>
                  <a:gd name="T66" fmla="*/ 109211 w 627"/>
                  <a:gd name="T67" fmla="*/ 56149 h 6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27"/>
                  <a:gd name="T103" fmla="*/ 0 h 663"/>
                  <a:gd name="T104" fmla="*/ 627 w 627"/>
                  <a:gd name="T105" fmla="*/ 663 h 6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27" h="663">
                    <a:moveTo>
                      <a:pt x="273" y="134"/>
                    </a:moveTo>
                    <a:lnTo>
                      <a:pt x="250" y="112"/>
                    </a:lnTo>
                    <a:lnTo>
                      <a:pt x="198" y="70"/>
                    </a:lnTo>
                    <a:lnTo>
                      <a:pt x="157" y="24"/>
                    </a:lnTo>
                    <a:lnTo>
                      <a:pt x="116" y="0"/>
                    </a:lnTo>
                    <a:lnTo>
                      <a:pt x="63" y="47"/>
                    </a:lnTo>
                    <a:lnTo>
                      <a:pt x="29" y="12"/>
                    </a:lnTo>
                    <a:lnTo>
                      <a:pt x="0" y="0"/>
                    </a:lnTo>
                    <a:lnTo>
                      <a:pt x="29" y="59"/>
                    </a:lnTo>
                    <a:lnTo>
                      <a:pt x="98" y="129"/>
                    </a:lnTo>
                    <a:lnTo>
                      <a:pt x="145" y="169"/>
                    </a:lnTo>
                    <a:lnTo>
                      <a:pt x="210" y="274"/>
                    </a:lnTo>
                    <a:lnTo>
                      <a:pt x="238" y="309"/>
                    </a:lnTo>
                    <a:lnTo>
                      <a:pt x="243" y="356"/>
                    </a:lnTo>
                    <a:lnTo>
                      <a:pt x="238" y="448"/>
                    </a:lnTo>
                    <a:lnTo>
                      <a:pt x="296" y="483"/>
                    </a:lnTo>
                    <a:lnTo>
                      <a:pt x="354" y="535"/>
                    </a:lnTo>
                    <a:lnTo>
                      <a:pt x="418" y="600"/>
                    </a:lnTo>
                    <a:lnTo>
                      <a:pt x="465" y="635"/>
                    </a:lnTo>
                    <a:lnTo>
                      <a:pt x="511" y="663"/>
                    </a:lnTo>
                    <a:lnTo>
                      <a:pt x="587" y="663"/>
                    </a:lnTo>
                    <a:lnTo>
                      <a:pt x="627" y="611"/>
                    </a:lnTo>
                    <a:lnTo>
                      <a:pt x="627" y="565"/>
                    </a:lnTo>
                    <a:lnTo>
                      <a:pt x="592" y="518"/>
                    </a:lnTo>
                    <a:lnTo>
                      <a:pt x="552" y="471"/>
                    </a:lnTo>
                    <a:lnTo>
                      <a:pt x="529" y="425"/>
                    </a:lnTo>
                    <a:lnTo>
                      <a:pt x="494" y="379"/>
                    </a:lnTo>
                    <a:lnTo>
                      <a:pt x="424" y="321"/>
                    </a:lnTo>
                    <a:lnTo>
                      <a:pt x="395" y="297"/>
                    </a:lnTo>
                    <a:lnTo>
                      <a:pt x="360" y="256"/>
                    </a:lnTo>
                    <a:lnTo>
                      <a:pt x="308" y="222"/>
                    </a:lnTo>
                    <a:lnTo>
                      <a:pt x="290" y="192"/>
                    </a:lnTo>
                    <a:lnTo>
                      <a:pt x="273" y="140"/>
                    </a:lnTo>
                    <a:lnTo>
                      <a:pt x="273" y="134"/>
                    </a:lnTo>
                    <a:close/>
                  </a:path>
                </a:pathLst>
              </a:custGeom>
              <a:grpFill/>
              <a:ln w="9525">
                <a:solidFill>
                  <a:schemeClr val="bg1">
                    <a:lumMod val="85000"/>
                  </a:schemeClr>
                </a:solidFill>
                <a:round/>
                <a:headEnd/>
                <a:tailEnd/>
              </a:ln>
            </p:spPr>
            <p:txBody>
              <a:bodyPr/>
              <a:lstStyle/>
              <a:p>
                <a:endParaRPr lang="zh-CN" altLang="en-US"/>
              </a:p>
            </p:txBody>
          </p:sp>
          <p:sp>
            <p:nvSpPr>
              <p:cNvPr id="98" name="Freeform 71"/>
              <p:cNvSpPr>
                <a:spLocks noChangeAspect="1"/>
              </p:cNvSpPr>
              <p:nvPr>
                <p:custDataLst>
                  <p:tags r:id="rId88"/>
                </p:custDataLst>
              </p:nvPr>
            </p:nvSpPr>
            <p:spPr bwMode="auto">
              <a:xfrm>
                <a:off x="3847087" y="4345834"/>
                <a:ext cx="224622" cy="49536"/>
              </a:xfrm>
              <a:custGeom>
                <a:avLst/>
                <a:gdLst>
                  <a:gd name="T0" fmla="*/ 48419 w 500"/>
                  <a:gd name="T1" fmla="*/ 23215 h 117"/>
                  <a:gd name="T2" fmla="*/ 23416 w 500"/>
                  <a:gd name="T3" fmla="*/ 38954 h 117"/>
                  <a:gd name="T4" fmla="*/ 7144 w 500"/>
                  <a:gd name="T5" fmla="*/ 32265 h 117"/>
                  <a:gd name="T6" fmla="*/ 0 w 500"/>
                  <a:gd name="T7" fmla="*/ 20854 h 117"/>
                  <a:gd name="T8" fmla="*/ 7144 w 500"/>
                  <a:gd name="T9" fmla="*/ 7083 h 117"/>
                  <a:gd name="T10" fmla="*/ 27781 w 500"/>
                  <a:gd name="T11" fmla="*/ 7083 h 117"/>
                  <a:gd name="T12" fmla="*/ 53181 w 500"/>
                  <a:gd name="T13" fmla="*/ 9443 h 117"/>
                  <a:gd name="T14" fmla="*/ 71835 w 500"/>
                  <a:gd name="T15" fmla="*/ 16526 h 117"/>
                  <a:gd name="T16" fmla="*/ 76200 w 500"/>
                  <a:gd name="T17" fmla="*/ 4722 h 117"/>
                  <a:gd name="T18" fmla="*/ 113507 w 500"/>
                  <a:gd name="T19" fmla="*/ 0 h 117"/>
                  <a:gd name="T20" fmla="*/ 138510 w 500"/>
                  <a:gd name="T21" fmla="*/ 0 h 117"/>
                  <a:gd name="T22" fmla="*/ 157163 w 500"/>
                  <a:gd name="T23" fmla="*/ 9443 h 117"/>
                  <a:gd name="T24" fmla="*/ 171054 w 500"/>
                  <a:gd name="T25" fmla="*/ 16526 h 117"/>
                  <a:gd name="T26" fmla="*/ 189707 w 500"/>
                  <a:gd name="T27" fmla="*/ 30298 h 117"/>
                  <a:gd name="T28" fmla="*/ 198438 w 500"/>
                  <a:gd name="T29" fmla="*/ 32265 h 117"/>
                  <a:gd name="T30" fmla="*/ 198438 w 500"/>
                  <a:gd name="T31" fmla="*/ 38954 h 117"/>
                  <a:gd name="T32" fmla="*/ 152400 w 500"/>
                  <a:gd name="T33" fmla="*/ 43676 h 117"/>
                  <a:gd name="T34" fmla="*/ 124619 w 500"/>
                  <a:gd name="T35" fmla="*/ 46037 h 117"/>
                  <a:gd name="T36" fmla="*/ 106363 w 500"/>
                  <a:gd name="T37" fmla="*/ 38954 h 117"/>
                  <a:gd name="T38" fmla="*/ 80963 w 500"/>
                  <a:gd name="T39" fmla="*/ 32265 h 117"/>
                  <a:gd name="T40" fmla="*/ 65088 w 500"/>
                  <a:gd name="T41" fmla="*/ 20854 h 117"/>
                  <a:gd name="T42" fmla="*/ 51197 w 500"/>
                  <a:gd name="T43" fmla="*/ 18493 h 117"/>
                  <a:gd name="T44" fmla="*/ 46434 w 500"/>
                  <a:gd name="T45" fmla="*/ 18493 h 117"/>
                  <a:gd name="T46" fmla="*/ 48419 w 500"/>
                  <a:gd name="T47" fmla="*/ 23215 h 11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117"/>
                  <a:gd name="T74" fmla="*/ 500 w 500"/>
                  <a:gd name="T75" fmla="*/ 117 h 11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117">
                    <a:moveTo>
                      <a:pt x="122" y="59"/>
                    </a:moveTo>
                    <a:lnTo>
                      <a:pt x="59" y="99"/>
                    </a:lnTo>
                    <a:lnTo>
                      <a:pt x="18" y="82"/>
                    </a:lnTo>
                    <a:lnTo>
                      <a:pt x="0" y="53"/>
                    </a:lnTo>
                    <a:lnTo>
                      <a:pt x="18" y="18"/>
                    </a:lnTo>
                    <a:lnTo>
                      <a:pt x="70" y="18"/>
                    </a:lnTo>
                    <a:lnTo>
                      <a:pt x="134" y="24"/>
                    </a:lnTo>
                    <a:lnTo>
                      <a:pt x="181" y="42"/>
                    </a:lnTo>
                    <a:lnTo>
                      <a:pt x="192" y="12"/>
                    </a:lnTo>
                    <a:lnTo>
                      <a:pt x="286" y="0"/>
                    </a:lnTo>
                    <a:lnTo>
                      <a:pt x="349" y="0"/>
                    </a:lnTo>
                    <a:lnTo>
                      <a:pt x="396" y="24"/>
                    </a:lnTo>
                    <a:lnTo>
                      <a:pt x="431" y="42"/>
                    </a:lnTo>
                    <a:lnTo>
                      <a:pt x="478" y="77"/>
                    </a:lnTo>
                    <a:lnTo>
                      <a:pt x="500" y="82"/>
                    </a:lnTo>
                    <a:lnTo>
                      <a:pt x="500" y="99"/>
                    </a:lnTo>
                    <a:lnTo>
                      <a:pt x="384" y="111"/>
                    </a:lnTo>
                    <a:lnTo>
                      <a:pt x="314" y="117"/>
                    </a:lnTo>
                    <a:lnTo>
                      <a:pt x="268" y="99"/>
                    </a:lnTo>
                    <a:lnTo>
                      <a:pt x="204" y="82"/>
                    </a:lnTo>
                    <a:lnTo>
                      <a:pt x="164" y="53"/>
                    </a:lnTo>
                    <a:lnTo>
                      <a:pt x="129" y="47"/>
                    </a:lnTo>
                    <a:lnTo>
                      <a:pt x="117" y="47"/>
                    </a:lnTo>
                    <a:lnTo>
                      <a:pt x="122" y="59"/>
                    </a:lnTo>
                    <a:close/>
                  </a:path>
                </a:pathLst>
              </a:custGeom>
              <a:grpFill/>
              <a:ln w="9525">
                <a:solidFill>
                  <a:schemeClr val="bg1">
                    <a:lumMod val="85000"/>
                  </a:schemeClr>
                </a:solidFill>
                <a:round/>
                <a:headEnd/>
                <a:tailEnd/>
              </a:ln>
            </p:spPr>
            <p:txBody>
              <a:bodyPr/>
              <a:lstStyle/>
              <a:p>
                <a:endParaRPr lang="zh-CN" altLang="en-US"/>
              </a:p>
            </p:txBody>
          </p:sp>
          <p:sp>
            <p:nvSpPr>
              <p:cNvPr id="99" name="Freeform 72"/>
              <p:cNvSpPr>
                <a:spLocks noChangeAspect="1"/>
              </p:cNvSpPr>
              <p:nvPr>
                <p:custDataLst>
                  <p:tags r:id="rId89"/>
                </p:custDataLst>
              </p:nvPr>
            </p:nvSpPr>
            <p:spPr bwMode="auto">
              <a:xfrm>
                <a:off x="4188512" y="4354375"/>
                <a:ext cx="70083" cy="15373"/>
              </a:xfrm>
              <a:custGeom>
                <a:avLst/>
                <a:gdLst>
                  <a:gd name="T0" fmla="*/ 13802 w 157"/>
                  <a:gd name="T1" fmla="*/ 11839 h 35"/>
                  <a:gd name="T2" fmla="*/ 0 w 157"/>
                  <a:gd name="T3" fmla="*/ 0 h 35"/>
                  <a:gd name="T4" fmla="*/ 20506 w 157"/>
                  <a:gd name="T5" fmla="*/ 0 h 35"/>
                  <a:gd name="T6" fmla="*/ 39041 w 157"/>
                  <a:gd name="T7" fmla="*/ 0 h 35"/>
                  <a:gd name="T8" fmla="*/ 55209 w 157"/>
                  <a:gd name="T9" fmla="*/ 0 h 35"/>
                  <a:gd name="T10" fmla="*/ 61913 w 157"/>
                  <a:gd name="T11" fmla="*/ 14288 h 35"/>
                  <a:gd name="T12" fmla="*/ 39041 w 157"/>
                  <a:gd name="T13" fmla="*/ 11839 h 35"/>
                  <a:gd name="T14" fmla="*/ 13802 w 157"/>
                  <a:gd name="T15" fmla="*/ 9389 h 35"/>
                  <a:gd name="T16" fmla="*/ 13802 w 157"/>
                  <a:gd name="T17" fmla="*/ 11839 h 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7"/>
                  <a:gd name="T28" fmla="*/ 0 h 35"/>
                  <a:gd name="T29" fmla="*/ 157 w 157"/>
                  <a:gd name="T30" fmla="*/ 35 h 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7" h="35">
                    <a:moveTo>
                      <a:pt x="35" y="29"/>
                    </a:moveTo>
                    <a:lnTo>
                      <a:pt x="0" y="0"/>
                    </a:lnTo>
                    <a:lnTo>
                      <a:pt x="52" y="0"/>
                    </a:lnTo>
                    <a:lnTo>
                      <a:pt x="99" y="0"/>
                    </a:lnTo>
                    <a:lnTo>
                      <a:pt x="140" y="0"/>
                    </a:lnTo>
                    <a:lnTo>
                      <a:pt x="157" y="35"/>
                    </a:lnTo>
                    <a:lnTo>
                      <a:pt x="99" y="29"/>
                    </a:lnTo>
                    <a:lnTo>
                      <a:pt x="35" y="23"/>
                    </a:lnTo>
                    <a:lnTo>
                      <a:pt x="35" y="29"/>
                    </a:lnTo>
                    <a:close/>
                  </a:path>
                </a:pathLst>
              </a:custGeom>
              <a:grpFill/>
              <a:ln w="9525">
                <a:solidFill>
                  <a:schemeClr val="bg1">
                    <a:lumMod val="85000"/>
                  </a:schemeClr>
                </a:solidFill>
                <a:round/>
                <a:headEnd/>
                <a:tailEnd/>
              </a:ln>
            </p:spPr>
            <p:txBody>
              <a:bodyPr/>
              <a:lstStyle/>
              <a:p>
                <a:endParaRPr lang="zh-CN" altLang="en-US"/>
              </a:p>
            </p:txBody>
          </p:sp>
          <p:sp>
            <p:nvSpPr>
              <p:cNvPr id="100" name="Freeform 73"/>
              <p:cNvSpPr>
                <a:spLocks noChangeAspect="1"/>
              </p:cNvSpPr>
              <p:nvPr>
                <p:custDataLst>
                  <p:tags r:id="rId90"/>
                </p:custDataLst>
              </p:nvPr>
            </p:nvSpPr>
            <p:spPr bwMode="auto">
              <a:xfrm>
                <a:off x="4174137" y="4395372"/>
                <a:ext cx="44925" cy="18790"/>
              </a:xfrm>
              <a:custGeom>
                <a:avLst/>
                <a:gdLst>
                  <a:gd name="T0" fmla="*/ 0 w 98"/>
                  <a:gd name="T1" fmla="*/ 2556 h 41"/>
                  <a:gd name="T2" fmla="*/ 14174 w 98"/>
                  <a:gd name="T3" fmla="*/ 0 h 41"/>
                  <a:gd name="T4" fmla="*/ 35233 w 98"/>
                  <a:gd name="T5" fmla="*/ 0 h 41"/>
                  <a:gd name="T6" fmla="*/ 39688 w 98"/>
                  <a:gd name="T7" fmla="*/ 17463 h 41"/>
                  <a:gd name="T8" fmla="*/ 27944 w 98"/>
                  <a:gd name="T9" fmla="*/ 12352 h 41"/>
                  <a:gd name="T10" fmla="*/ 14174 w 98"/>
                  <a:gd name="T11" fmla="*/ 4685 h 41"/>
                  <a:gd name="T12" fmla="*/ 2025 w 98"/>
                  <a:gd name="T13" fmla="*/ 4685 h 41"/>
                  <a:gd name="T14" fmla="*/ 0 w 98"/>
                  <a:gd name="T15" fmla="*/ 2556 h 41"/>
                  <a:gd name="T16" fmla="*/ 0 60000 65536"/>
                  <a:gd name="T17" fmla="*/ 0 60000 65536"/>
                  <a:gd name="T18" fmla="*/ 0 60000 65536"/>
                  <a:gd name="T19" fmla="*/ 0 60000 65536"/>
                  <a:gd name="T20" fmla="*/ 0 60000 65536"/>
                  <a:gd name="T21" fmla="*/ 0 60000 65536"/>
                  <a:gd name="T22" fmla="*/ 0 60000 65536"/>
                  <a:gd name="T23" fmla="*/ 0 60000 65536"/>
                  <a:gd name="T24" fmla="*/ 0 w 98"/>
                  <a:gd name="T25" fmla="*/ 0 h 41"/>
                  <a:gd name="T26" fmla="*/ 98 w 98"/>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 h="41">
                    <a:moveTo>
                      <a:pt x="0" y="6"/>
                    </a:moveTo>
                    <a:lnTo>
                      <a:pt x="35" y="0"/>
                    </a:lnTo>
                    <a:lnTo>
                      <a:pt x="87" y="0"/>
                    </a:lnTo>
                    <a:lnTo>
                      <a:pt x="98" y="41"/>
                    </a:lnTo>
                    <a:lnTo>
                      <a:pt x="69" y="29"/>
                    </a:lnTo>
                    <a:lnTo>
                      <a:pt x="35" y="11"/>
                    </a:lnTo>
                    <a:lnTo>
                      <a:pt x="5" y="11"/>
                    </a:lnTo>
                    <a:lnTo>
                      <a:pt x="0" y="6"/>
                    </a:lnTo>
                    <a:close/>
                  </a:path>
                </a:pathLst>
              </a:custGeom>
              <a:grpFill/>
              <a:ln w="9525">
                <a:solidFill>
                  <a:schemeClr val="bg1">
                    <a:lumMod val="85000"/>
                  </a:schemeClr>
                </a:solidFill>
                <a:round/>
                <a:headEnd/>
                <a:tailEnd/>
              </a:ln>
            </p:spPr>
            <p:txBody>
              <a:bodyPr/>
              <a:lstStyle/>
              <a:p>
                <a:endParaRPr lang="zh-CN" altLang="en-US"/>
              </a:p>
            </p:txBody>
          </p:sp>
          <p:sp>
            <p:nvSpPr>
              <p:cNvPr id="101" name="Freeform 74"/>
              <p:cNvSpPr>
                <a:spLocks noChangeAspect="1"/>
              </p:cNvSpPr>
              <p:nvPr>
                <p:custDataLst>
                  <p:tags r:id="rId91"/>
                </p:custDataLst>
              </p:nvPr>
            </p:nvSpPr>
            <p:spPr bwMode="auto">
              <a:xfrm>
                <a:off x="4292737" y="4311672"/>
                <a:ext cx="82660" cy="71742"/>
              </a:xfrm>
              <a:custGeom>
                <a:avLst/>
                <a:gdLst>
                  <a:gd name="T0" fmla="*/ 0 w 174"/>
                  <a:gd name="T1" fmla="*/ 66675 h 156"/>
                  <a:gd name="T2" fmla="*/ 14689 w 174"/>
                  <a:gd name="T3" fmla="*/ 49579 h 156"/>
                  <a:gd name="T4" fmla="*/ 38611 w 174"/>
                  <a:gd name="T5" fmla="*/ 29491 h 156"/>
                  <a:gd name="T6" fmla="*/ 51201 w 174"/>
                  <a:gd name="T7" fmla="*/ 19661 h 156"/>
                  <a:gd name="T8" fmla="*/ 73025 w 174"/>
                  <a:gd name="T9" fmla="*/ 0 h 156"/>
                  <a:gd name="T10" fmla="*/ 65890 w 174"/>
                  <a:gd name="T11" fmla="*/ 24789 h 156"/>
                  <a:gd name="T12" fmla="*/ 43647 w 174"/>
                  <a:gd name="T13" fmla="*/ 37184 h 156"/>
                  <a:gd name="T14" fmla="*/ 21824 w 174"/>
                  <a:gd name="T15" fmla="*/ 57272 h 156"/>
                  <a:gd name="T16" fmla="*/ 7135 w 174"/>
                  <a:gd name="T17" fmla="*/ 64538 h 156"/>
                  <a:gd name="T18" fmla="*/ 0 w 174"/>
                  <a:gd name="T19" fmla="*/ 66675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4"/>
                  <a:gd name="T31" fmla="*/ 0 h 156"/>
                  <a:gd name="T32" fmla="*/ 174 w 174"/>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4" h="156">
                    <a:moveTo>
                      <a:pt x="0" y="156"/>
                    </a:moveTo>
                    <a:lnTo>
                      <a:pt x="35" y="116"/>
                    </a:lnTo>
                    <a:lnTo>
                      <a:pt x="92" y="69"/>
                    </a:lnTo>
                    <a:lnTo>
                      <a:pt x="122" y="46"/>
                    </a:lnTo>
                    <a:lnTo>
                      <a:pt x="174" y="0"/>
                    </a:lnTo>
                    <a:lnTo>
                      <a:pt x="157" y="58"/>
                    </a:lnTo>
                    <a:lnTo>
                      <a:pt x="104" y="87"/>
                    </a:lnTo>
                    <a:lnTo>
                      <a:pt x="52" y="134"/>
                    </a:lnTo>
                    <a:lnTo>
                      <a:pt x="17" y="151"/>
                    </a:lnTo>
                    <a:lnTo>
                      <a:pt x="0" y="156"/>
                    </a:lnTo>
                    <a:close/>
                  </a:path>
                </a:pathLst>
              </a:custGeom>
              <a:grpFill/>
              <a:ln w="9525">
                <a:solidFill>
                  <a:schemeClr val="bg1">
                    <a:lumMod val="85000"/>
                  </a:schemeClr>
                </a:solidFill>
                <a:round/>
                <a:headEnd/>
                <a:tailEnd/>
              </a:ln>
            </p:spPr>
            <p:txBody>
              <a:bodyPr/>
              <a:lstStyle/>
              <a:p>
                <a:endParaRPr lang="zh-CN" altLang="en-US"/>
              </a:p>
            </p:txBody>
          </p:sp>
          <p:sp>
            <p:nvSpPr>
              <p:cNvPr id="102" name="Freeform 75"/>
              <p:cNvSpPr>
                <a:spLocks noChangeAspect="1"/>
              </p:cNvSpPr>
              <p:nvPr>
                <p:custDataLst>
                  <p:tags r:id="rId92"/>
                </p:custDataLst>
              </p:nvPr>
            </p:nvSpPr>
            <p:spPr bwMode="auto">
              <a:xfrm>
                <a:off x="3947718" y="4021280"/>
                <a:ext cx="240796" cy="254518"/>
              </a:xfrm>
              <a:custGeom>
                <a:avLst/>
                <a:gdLst>
                  <a:gd name="T0" fmla="*/ 113480 w 523"/>
                  <a:gd name="T1" fmla="*/ 226363 h 558"/>
                  <a:gd name="T2" fmla="*/ 78094 w 523"/>
                  <a:gd name="T3" fmla="*/ 224244 h 558"/>
                  <a:gd name="T4" fmla="*/ 54503 w 523"/>
                  <a:gd name="T5" fmla="*/ 236537 h 558"/>
                  <a:gd name="T6" fmla="*/ 38234 w 523"/>
                  <a:gd name="T7" fmla="*/ 236537 h 558"/>
                  <a:gd name="T8" fmla="*/ 21150 w 523"/>
                  <a:gd name="T9" fmla="*/ 226363 h 558"/>
                  <a:gd name="T10" fmla="*/ 16676 w 523"/>
                  <a:gd name="T11" fmla="*/ 214494 h 558"/>
                  <a:gd name="T12" fmla="*/ 21150 w 523"/>
                  <a:gd name="T13" fmla="*/ 196690 h 558"/>
                  <a:gd name="T14" fmla="*/ 16676 w 523"/>
                  <a:gd name="T15" fmla="*/ 192027 h 558"/>
                  <a:gd name="T16" fmla="*/ 0 w 523"/>
                  <a:gd name="T17" fmla="*/ 181854 h 558"/>
                  <a:gd name="T18" fmla="*/ 0 w 523"/>
                  <a:gd name="T19" fmla="*/ 162778 h 558"/>
                  <a:gd name="T20" fmla="*/ 6915 w 523"/>
                  <a:gd name="T21" fmla="*/ 142855 h 558"/>
                  <a:gd name="T22" fmla="*/ 6915 w 523"/>
                  <a:gd name="T23" fmla="*/ 118269 h 558"/>
                  <a:gd name="T24" fmla="*/ 19117 w 523"/>
                  <a:gd name="T25" fmla="*/ 93258 h 558"/>
                  <a:gd name="T26" fmla="*/ 38234 w 523"/>
                  <a:gd name="T27" fmla="*/ 103432 h 558"/>
                  <a:gd name="T28" fmla="*/ 47182 w 523"/>
                  <a:gd name="T29" fmla="*/ 111062 h 558"/>
                  <a:gd name="T30" fmla="*/ 66299 w 523"/>
                  <a:gd name="T31" fmla="*/ 108095 h 558"/>
                  <a:gd name="T32" fmla="*/ 97211 w 523"/>
                  <a:gd name="T33" fmla="*/ 83509 h 558"/>
                  <a:gd name="T34" fmla="*/ 111040 w 523"/>
                  <a:gd name="T35" fmla="*/ 76302 h 558"/>
                  <a:gd name="T36" fmla="*/ 123242 w 523"/>
                  <a:gd name="T37" fmla="*/ 59346 h 558"/>
                  <a:gd name="T38" fmla="*/ 137478 w 523"/>
                  <a:gd name="T39" fmla="*/ 31793 h 558"/>
                  <a:gd name="T40" fmla="*/ 151714 w 523"/>
                  <a:gd name="T41" fmla="*/ 9750 h 558"/>
                  <a:gd name="T42" fmla="*/ 165543 w 523"/>
                  <a:gd name="T43" fmla="*/ 2543 h 558"/>
                  <a:gd name="T44" fmla="*/ 179779 w 523"/>
                  <a:gd name="T45" fmla="*/ 0 h 558"/>
                  <a:gd name="T46" fmla="*/ 187100 w 523"/>
                  <a:gd name="T47" fmla="*/ 0 h 558"/>
                  <a:gd name="T48" fmla="*/ 189134 w 523"/>
                  <a:gd name="T49" fmla="*/ 26706 h 558"/>
                  <a:gd name="T50" fmla="*/ 201336 w 523"/>
                  <a:gd name="T51" fmla="*/ 41542 h 558"/>
                  <a:gd name="T52" fmla="*/ 212725 w 523"/>
                  <a:gd name="T53" fmla="*/ 59346 h 558"/>
                  <a:gd name="T54" fmla="*/ 212725 w 523"/>
                  <a:gd name="T55" fmla="*/ 78422 h 558"/>
                  <a:gd name="T56" fmla="*/ 187100 w 523"/>
                  <a:gd name="T57" fmla="*/ 98345 h 558"/>
                  <a:gd name="T58" fmla="*/ 184253 w 523"/>
                  <a:gd name="T59" fmla="*/ 130138 h 558"/>
                  <a:gd name="T60" fmla="*/ 167984 w 523"/>
                  <a:gd name="T61" fmla="*/ 147942 h 558"/>
                  <a:gd name="T62" fmla="*/ 158629 w 523"/>
                  <a:gd name="T63" fmla="*/ 157691 h 558"/>
                  <a:gd name="T64" fmla="*/ 153748 w 523"/>
                  <a:gd name="T65" fmla="*/ 186941 h 558"/>
                  <a:gd name="T66" fmla="*/ 153748 w 523"/>
                  <a:gd name="T67" fmla="*/ 201777 h 558"/>
                  <a:gd name="T68" fmla="*/ 141952 w 523"/>
                  <a:gd name="T69" fmla="*/ 226363 h 558"/>
                  <a:gd name="T70" fmla="*/ 111040 w 523"/>
                  <a:gd name="T71" fmla="*/ 226363 h 558"/>
                  <a:gd name="T72" fmla="*/ 113480 w 523"/>
                  <a:gd name="T73" fmla="*/ 226363 h 5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3"/>
                  <a:gd name="T112" fmla="*/ 0 h 558"/>
                  <a:gd name="T113" fmla="*/ 523 w 523"/>
                  <a:gd name="T114" fmla="*/ 558 h 5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3" h="558">
                    <a:moveTo>
                      <a:pt x="279" y="534"/>
                    </a:moveTo>
                    <a:lnTo>
                      <a:pt x="192" y="529"/>
                    </a:lnTo>
                    <a:lnTo>
                      <a:pt x="134" y="558"/>
                    </a:lnTo>
                    <a:lnTo>
                      <a:pt x="94" y="558"/>
                    </a:lnTo>
                    <a:lnTo>
                      <a:pt x="52" y="534"/>
                    </a:lnTo>
                    <a:lnTo>
                      <a:pt x="41" y="506"/>
                    </a:lnTo>
                    <a:lnTo>
                      <a:pt x="52" y="464"/>
                    </a:lnTo>
                    <a:lnTo>
                      <a:pt x="41" y="453"/>
                    </a:lnTo>
                    <a:lnTo>
                      <a:pt x="0" y="429"/>
                    </a:lnTo>
                    <a:lnTo>
                      <a:pt x="0" y="384"/>
                    </a:lnTo>
                    <a:lnTo>
                      <a:pt x="17" y="337"/>
                    </a:lnTo>
                    <a:lnTo>
                      <a:pt x="17" y="279"/>
                    </a:lnTo>
                    <a:lnTo>
                      <a:pt x="47" y="220"/>
                    </a:lnTo>
                    <a:lnTo>
                      <a:pt x="94" y="244"/>
                    </a:lnTo>
                    <a:lnTo>
                      <a:pt x="116" y="262"/>
                    </a:lnTo>
                    <a:lnTo>
                      <a:pt x="163" y="255"/>
                    </a:lnTo>
                    <a:lnTo>
                      <a:pt x="239" y="197"/>
                    </a:lnTo>
                    <a:lnTo>
                      <a:pt x="273" y="180"/>
                    </a:lnTo>
                    <a:lnTo>
                      <a:pt x="303" y="140"/>
                    </a:lnTo>
                    <a:lnTo>
                      <a:pt x="338" y="75"/>
                    </a:lnTo>
                    <a:lnTo>
                      <a:pt x="373" y="23"/>
                    </a:lnTo>
                    <a:lnTo>
                      <a:pt x="407" y="6"/>
                    </a:lnTo>
                    <a:lnTo>
                      <a:pt x="442" y="0"/>
                    </a:lnTo>
                    <a:lnTo>
                      <a:pt x="460" y="0"/>
                    </a:lnTo>
                    <a:lnTo>
                      <a:pt x="465" y="63"/>
                    </a:lnTo>
                    <a:lnTo>
                      <a:pt x="495" y="98"/>
                    </a:lnTo>
                    <a:lnTo>
                      <a:pt x="523" y="140"/>
                    </a:lnTo>
                    <a:lnTo>
                      <a:pt x="523" y="185"/>
                    </a:lnTo>
                    <a:lnTo>
                      <a:pt x="460" y="232"/>
                    </a:lnTo>
                    <a:lnTo>
                      <a:pt x="453" y="307"/>
                    </a:lnTo>
                    <a:lnTo>
                      <a:pt x="413" y="349"/>
                    </a:lnTo>
                    <a:lnTo>
                      <a:pt x="390" y="372"/>
                    </a:lnTo>
                    <a:lnTo>
                      <a:pt x="378" y="441"/>
                    </a:lnTo>
                    <a:lnTo>
                      <a:pt x="378" y="476"/>
                    </a:lnTo>
                    <a:lnTo>
                      <a:pt x="349" y="534"/>
                    </a:lnTo>
                    <a:lnTo>
                      <a:pt x="273" y="534"/>
                    </a:lnTo>
                    <a:lnTo>
                      <a:pt x="279" y="534"/>
                    </a:lnTo>
                    <a:close/>
                  </a:path>
                </a:pathLst>
              </a:custGeom>
              <a:grpFill/>
              <a:ln w="9525">
                <a:solidFill>
                  <a:schemeClr val="bg1">
                    <a:lumMod val="85000"/>
                  </a:schemeClr>
                </a:solidFill>
                <a:round/>
                <a:headEnd/>
                <a:tailEnd/>
              </a:ln>
            </p:spPr>
            <p:txBody>
              <a:bodyPr/>
              <a:lstStyle/>
              <a:p>
                <a:endParaRPr lang="zh-CN" altLang="en-US"/>
              </a:p>
            </p:txBody>
          </p:sp>
          <p:sp>
            <p:nvSpPr>
              <p:cNvPr id="103" name="Freeform 76"/>
              <p:cNvSpPr>
                <a:spLocks noChangeAspect="1"/>
              </p:cNvSpPr>
              <p:nvPr>
                <p:custDataLst>
                  <p:tags r:id="rId93"/>
                </p:custDataLst>
              </p:nvPr>
            </p:nvSpPr>
            <p:spPr bwMode="auto">
              <a:xfrm>
                <a:off x="4190310" y="3806051"/>
                <a:ext cx="37737" cy="47829"/>
              </a:xfrm>
              <a:custGeom>
                <a:avLst/>
                <a:gdLst>
                  <a:gd name="T0" fmla="*/ 0 w 75"/>
                  <a:gd name="T1" fmla="*/ 44450 h 110"/>
                  <a:gd name="T2" fmla="*/ 12890 w 75"/>
                  <a:gd name="T3" fmla="*/ 23437 h 110"/>
                  <a:gd name="T4" fmla="*/ 33337 w 75"/>
                  <a:gd name="T5" fmla="*/ 0 h 110"/>
                  <a:gd name="T6" fmla="*/ 25781 w 75"/>
                  <a:gd name="T7" fmla="*/ 23437 h 110"/>
                  <a:gd name="T8" fmla="*/ 10223 w 75"/>
                  <a:gd name="T9" fmla="*/ 37580 h 110"/>
                  <a:gd name="T10" fmla="*/ 7556 w 75"/>
                  <a:gd name="T11" fmla="*/ 42430 h 110"/>
                  <a:gd name="T12" fmla="*/ 0 w 75"/>
                  <a:gd name="T13" fmla="*/ 44450 h 110"/>
                  <a:gd name="T14" fmla="*/ 0 60000 65536"/>
                  <a:gd name="T15" fmla="*/ 0 60000 65536"/>
                  <a:gd name="T16" fmla="*/ 0 60000 65536"/>
                  <a:gd name="T17" fmla="*/ 0 60000 65536"/>
                  <a:gd name="T18" fmla="*/ 0 60000 65536"/>
                  <a:gd name="T19" fmla="*/ 0 60000 65536"/>
                  <a:gd name="T20" fmla="*/ 0 60000 65536"/>
                  <a:gd name="T21" fmla="*/ 0 w 75"/>
                  <a:gd name="T22" fmla="*/ 0 h 110"/>
                  <a:gd name="T23" fmla="*/ 75 w 75"/>
                  <a:gd name="T24" fmla="*/ 110 h 1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110">
                    <a:moveTo>
                      <a:pt x="0" y="110"/>
                    </a:moveTo>
                    <a:lnTo>
                      <a:pt x="29" y="58"/>
                    </a:lnTo>
                    <a:lnTo>
                      <a:pt x="75" y="0"/>
                    </a:lnTo>
                    <a:lnTo>
                      <a:pt x="58" y="58"/>
                    </a:lnTo>
                    <a:lnTo>
                      <a:pt x="23" y="93"/>
                    </a:lnTo>
                    <a:lnTo>
                      <a:pt x="17" y="105"/>
                    </a:lnTo>
                    <a:lnTo>
                      <a:pt x="0" y="110"/>
                    </a:lnTo>
                    <a:close/>
                  </a:path>
                </a:pathLst>
              </a:custGeom>
              <a:grpFill/>
              <a:ln w="9525">
                <a:solidFill>
                  <a:schemeClr val="bg1">
                    <a:lumMod val="85000"/>
                  </a:schemeClr>
                </a:solidFill>
                <a:round/>
                <a:headEnd/>
                <a:tailEnd/>
              </a:ln>
            </p:spPr>
            <p:txBody>
              <a:bodyPr/>
              <a:lstStyle/>
              <a:p>
                <a:endParaRPr lang="zh-CN" altLang="en-US"/>
              </a:p>
            </p:txBody>
          </p:sp>
          <p:sp>
            <p:nvSpPr>
              <p:cNvPr id="104" name="Freeform 77"/>
              <p:cNvSpPr>
                <a:spLocks noChangeAspect="1"/>
              </p:cNvSpPr>
              <p:nvPr>
                <p:custDataLst>
                  <p:tags r:id="rId94"/>
                </p:custDataLst>
              </p:nvPr>
            </p:nvSpPr>
            <p:spPr bwMode="auto">
              <a:xfrm>
                <a:off x="4199295" y="4063985"/>
                <a:ext cx="154539" cy="240853"/>
              </a:xfrm>
              <a:custGeom>
                <a:avLst/>
                <a:gdLst>
                  <a:gd name="T0" fmla="*/ 61578 w 337"/>
                  <a:gd name="T1" fmla="*/ 146800 h 523"/>
                  <a:gd name="T2" fmla="*/ 49830 w 337"/>
                  <a:gd name="T3" fmla="*/ 144660 h 523"/>
                  <a:gd name="T4" fmla="*/ 33220 w 337"/>
                  <a:gd name="T5" fmla="*/ 164348 h 523"/>
                  <a:gd name="T6" fmla="*/ 28358 w 337"/>
                  <a:gd name="T7" fmla="*/ 196875 h 523"/>
                  <a:gd name="T8" fmla="*/ 28358 w 337"/>
                  <a:gd name="T9" fmla="*/ 221698 h 523"/>
                  <a:gd name="T10" fmla="*/ 12154 w 337"/>
                  <a:gd name="T11" fmla="*/ 223838 h 523"/>
                  <a:gd name="T12" fmla="*/ 0 w 337"/>
                  <a:gd name="T13" fmla="*/ 191739 h 523"/>
                  <a:gd name="T14" fmla="*/ 4861 w 337"/>
                  <a:gd name="T15" fmla="*/ 156644 h 523"/>
                  <a:gd name="T16" fmla="*/ 4861 w 337"/>
                  <a:gd name="T17" fmla="*/ 129681 h 523"/>
                  <a:gd name="T18" fmla="*/ 9318 w 337"/>
                  <a:gd name="T19" fmla="*/ 97153 h 523"/>
                  <a:gd name="T20" fmla="*/ 21471 w 337"/>
                  <a:gd name="T21" fmla="*/ 62486 h 523"/>
                  <a:gd name="T22" fmla="*/ 40512 w 337"/>
                  <a:gd name="T23" fmla="*/ 32527 h 523"/>
                  <a:gd name="T24" fmla="*/ 56717 w 337"/>
                  <a:gd name="T25" fmla="*/ 22255 h 523"/>
                  <a:gd name="T26" fmla="*/ 82644 w 337"/>
                  <a:gd name="T27" fmla="*/ 22255 h 523"/>
                  <a:gd name="T28" fmla="*/ 122346 w 337"/>
                  <a:gd name="T29" fmla="*/ 10272 h 523"/>
                  <a:gd name="T30" fmla="*/ 136525 w 337"/>
                  <a:gd name="T31" fmla="*/ 0 h 523"/>
                  <a:gd name="T32" fmla="*/ 106141 w 337"/>
                  <a:gd name="T33" fmla="*/ 47507 h 523"/>
                  <a:gd name="T34" fmla="*/ 77783 w 337"/>
                  <a:gd name="T35" fmla="*/ 57350 h 523"/>
                  <a:gd name="T36" fmla="*/ 63604 w 337"/>
                  <a:gd name="T37" fmla="*/ 70190 h 523"/>
                  <a:gd name="T38" fmla="*/ 99254 w 337"/>
                  <a:gd name="T39" fmla="*/ 77466 h 523"/>
                  <a:gd name="T40" fmla="*/ 113028 w 337"/>
                  <a:gd name="T41" fmla="*/ 65054 h 523"/>
                  <a:gd name="T42" fmla="*/ 94393 w 337"/>
                  <a:gd name="T43" fmla="*/ 102289 h 523"/>
                  <a:gd name="T44" fmla="*/ 89936 w 337"/>
                  <a:gd name="T45" fmla="*/ 117269 h 523"/>
                  <a:gd name="T46" fmla="*/ 91962 w 337"/>
                  <a:gd name="T47" fmla="*/ 137384 h 523"/>
                  <a:gd name="T48" fmla="*/ 70896 w 337"/>
                  <a:gd name="T49" fmla="*/ 151936 h 523"/>
                  <a:gd name="T50" fmla="*/ 63604 w 337"/>
                  <a:gd name="T51" fmla="*/ 151936 h 523"/>
                  <a:gd name="T52" fmla="*/ 61578 w 337"/>
                  <a:gd name="T53" fmla="*/ 146800 h 5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37"/>
                  <a:gd name="T82" fmla="*/ 0 h 523"/>
                  <a:gd name="T83" fmla="*/ 337 w 337"/>
                  <a:gd name="T84" fmla="*/ 523 h 5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37" h="523">
                    <a:moveTo>
                      <a:pt x="152" y="343"/>
                    </a:moveTo>
                    <a:lnTo>
                      <a:pt x="123" y="338"/>
                    </a:lnTo>
                    <a:lnTo>
                      <a:pt x="82" y="384"/>
                    </a:lnTo>
                    <a:lnTo>
                      <a:pt x="70" y="460"/>
                    </a:lnTo>
                    <a:lnTo>
                      <a:pt x="70" y="518"/>
                    </a:lnTo>
                    <a:lnTo>
                      <a:pt x="30" y="523"/>
                    </a:lnTo>
                    <a:lnTo>
                      <a:pt x="0" y="448"/>
                    </a:lnTo>
                    <a:lnTo>
                      <a:pt x="12" y="366"/>
                    </a:lnTo>
                    <a:lnTo>
                      <a:pt x="12" y="303"/>
                    </a:lnTo>
                    <a:lnTo>
                      <a:pt x="23" y="227"/>
                    </a:lnTo>
                    <a:lnTo>
                      <a:pt x="53" y="146"/>
                    </a:lnTo>
                    <a:lnTo>
                      <a:pt x="100" y="76"/>
                    </a:lnTo>
                    <a:lnTo>
                      <a:pt x="140" y="52"/>
                    </a:lnTo>
                    <a:lnTo>
                      <a:pt x="204" y="52"/>
                    </a:lnTo>
                    <a:lnTo>
                      <a:pt x="302" y="24"/>
                    </a:lnTo>
                    <a:lnTo>
                      <a:pt x="337" y="0"/>
                    </a:lnTo>
                    <a:lnTo>
                      <a:pt x="262" y="111"/>
                    </a:lnTo>
                    <a:lnTo>
                      <a:pt x="192" y="134"/>
                    </a:lnTo>
                    <a:lnTo>
                      <a:pt x="157" y="164"/>
                    </a:lnTo>
                    <a:lnTo>
                      <a:pt x="245" y="181"/>
                    </a:lnTo>
                    <a:lnTo>
                      <a:pt x="279" y="152"/>
                    </a:lnTo>
                    <a:lnTo>
                      <a:pt x="233" y="239"/>
                    </a:lnTo>
                    <a:lnTo>
                      <a:pt x="222" y="274"/>
                    </a:lnTo>
                    <a:lnTo>
                      <a:pt x="227" y="321"/>
                    </a:lnTo>
                    <a:lnTo>
                      <a:pt x="175" y="355"/>
                    </a:lnTo>
                    <a:lnTo>
                      <a:pt x="157" y="355"/>
                    </a:lnTo>
                    <a:lnTo>
                      <a:pt x="152" y="343"/>
                    </a:lnTo>
                    <a:close/>
                  </a:path>
                </a:pathLst>
              </a:custGeom>
              <a:grpFill/>
              <a:ln w="9525">
                <a:solidFill>
                  <a:schemeClr val="bg1">
                    <a:lumMod val="85000"/>
                  </a:schemeClr>
                </a:solidFill>
                <a:round/>
                <a:headEnd/>
                <a:tailEnd/>
              </a:ln>
            </p:spPr>
            <p:txBody>
              <a:bodyPr/>
              <a:lstStyle/>
              <a:p>
                <a:endParaRPr lang="zh-CN" altLang="en-US"/>
              </a:p>
            </p:txBody>
          </p:sp>
          <p:sp>
            <p:nvSpPr>
              <p:cNvPr id="105" name="Freeform 78"/>
              <p:cNvSpPr>
                <a:spLocks noChangeAspect="1"/>
              </p:cNvSpPr>
              <p:nvPr>
                <p:custDataLst>
                  <p:tags r:id="rId95"/>
                </p:custDataLst>
              </p:nvPr>
            </p:nvSpPr>
            <p:spPr bwMode="auto">
              <a:xfrm>
                <a:off x="4378992" y="4173308"/>
                <a:ext cx="12579" cy="17081"/>
              </a:xfrm>
              <a:custGeom>
                <a:avLst/>
                <a:gdLst>
                  <a:gd name="T0" fmla="*/ 11113 w 22"/>
                  <a:gd name="T1" fmla="*/ 0 h 41"/>
                  <a:gd name="T2" fmla="*/ 0 w 22"/>
                  <a:gd name="T3" fmla="*/ 11229 h 41"/>
                  <a:gd name="T4" fmla="*/ 0 w 22"/>
                  <a:gd name="T5" fmla="*/ 15875 h 41"/>
                  <a:gd name="T6" fmla="*/ 11113 w 22"/>
                  <a:gd name="T7" fmla="*/ 11229 h 41"/>
                  <a:gd name="T8" fmla="*/ 11113 w 22"/>
                  <a:gd name="T9" fmla="*/ 2323 h 41"/>
                  <a:gd name="T10" fmla="*/ 11113 w 22"/>
                  <a:gd name="T11" fmla="*/ 0 h 41"/>
                  <a:gd name="T12" fmla="*/ 0 60000 65536"/>
                  <a:gd name="T13" fmla="*/ 0 60000 65536"/>
                  <a:gd name="T14" fmla="*/ 0 60000 65536"/>
                  <a:gd name="T15" fmla="*/ 0 60000 65536"/>
                  <a:gd name="T16" fmla="*/ 0 60000 65536"/>
                  <a:gd name="T17" fmla="*/ 0 60000 65536"/>
                  <a:gd name="T18" fmla="*/ 0 w 22"/>
                  <a:gd name="T19" fmla="*/ 0 h 41"/>
                  <a:gd name="T20" fmla="*/ 22 w 2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22" h="41">
                    <a:moveTo>
                      <a:pt x="22" y="0"/>
                    </a:moveTo>
                    <a:lnTo>
                      <a:pt x="0" y="29"/>
                    </a:lnTo>
                    <a:lnTo>
                      <a:pt x="0" y="41"/>
                    </a:lnTo>
                    <a:lnTo>
                      <a:pt x="22" y="29"/>
                    </a:lnTo>
                    <a:lnTo>
                      <a:pt x="22" y="6"/>
                    </a:lnTo>
                    <a:lnTo>
                      <a:pt x="22" y="0"/>
                    </a:lnTo>
                    <a:close/>
                  </a:path>
                </a:pathLst>
              </a:custGeom>
              <a:grpFill/>
              <a:ln w="9525">
                <a:solidFill>
                  <a:schemeClr val="bg1">
                    <a:lumMod val="85000"/>
                  </a:schemeClr>
                </a:solidFill>
                <a:round/>
                <a:headEnd/>
                <a:tailEnd/>
              </a:ln>
            </p:spPr>
            <p:txBody>
              <a:bodyPr/>
              <a:lstStyle/>
              <a:p>
                <a:endParaRPr lang="zh-CN" altLang="en-US"/>
              </a:p>
            </p:txBody>
          </p:sp>
          <p:sp>
            <p:nvSpPr>
              <p:cNvPr id="106" name="Freeform 79"/>
              <p:cNvSpPr>
                <a:spLocks noChangeAspect="1"/>
              </p:cNvSpPr>
              <p:nvPr>
                <p:custDataLst>
                  <p:tags r:id="rId96"/>
                </p:custDataLst>
              </p:nvPr>
            </p:nvSpPr>
            <p:spPr bwMode="auto">
              <a:xfrm>
                <a:off x="4450871" y="4152810"/>
                <a:ext cx="28751" cy="20498"/>
              </a:xfrm>
              <a:custGeom>
                <a:avLst/>
                <a:gdLst>
                  <a:gd name="T0" fmla="*/ 13891 w 64"/>
                  <a:gd name="T1" fmla="*/ 9728 h 47"/>
                  <a:gd name="T2" fmla="*/ 9525 w 64"/>
                  <a:gd name="T3" fmla="*/ 4864 h 47"/>
                  <a:gd name="T4" fmla="*/ 4762 w 64"/>
                  <a:gd name="T5" fmla="*/ 6890 h 47"/>
                  <a:gd name="T6" fmla="*/ 0 w 64"/>
                  <a:gd name="T7" fmla="*/ 16618 h 47"/>
                  <a:gd name="T8" fmla="*/ 13891 w 64"/>
                  <a:gd name="T9" fmla="*/ 19050 h 47"/>
                  <a:gd name="T10" fmla="*/ 25400 w 64"/>
                  <a:gd name="T11" fmla="*/ 14186 h 47"/>
                  <a:gd name="T12" fmla="*/ 25400 w 64"/>
                  <a:gd name="T13" fmla="*/ 4864 h 47"/>
                  <a:gd name="T14" fmla="*/ 20637 w 64"/>
                  <a:gd name="T15" fmla="*/ 0 h 47"/>
                  <a:gd name="T16" fmla="*/ 16272 w 64"/>
                  <a:gd name="T17" fmla="*/ 0 h 47"/>
                  <a:gd name="T18" fmla="*/ 9525 w 64"/>
                  <a:gd name="T19" fmla="*/ 0 h 47"/>
                  <a:gd name="T20" fmla="*/ 13891 w 64"/>
                  <a:gd name="T21" fmla="*/ 9728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
                  <a:gd name="T34" fmla="*/ 0 h 47"/>
                  <a:gd name="T35" fmla="*/ 64 w 64"/>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 h="47">
                    <a:moveTo>
                      <a:pt x="35" y="24"/>
                    </a:moveTo>
                    <a:lnTo>
                      <a:pt x="24" y="12"/>
                    </a:lnTo>
                    <a:lnTo>
                      <a:pt x="12" y="17"/>
                    </a:lnTo>
                    <a:lnTo>
                      <a:pt x="0" y="41"/>
                    </a:lnTo>
                    <a:lnTo>
                      <a:pt x="35" y="47"/>
                    </a:lnTo>
                    <a:lnTo>
                      <a:pt x="64" y="35"/>
                    </a:lnTo>
                    <a:lnTo>
                      <a:pt x="64" y="12"/>
                    </a:lnTo>
                    <a:lnTo>
                      <a:pt x="52" y="0"/>
                    </a:lnTo>
                    <a:lnTo>
                      <a:pt x="41" y="0"/>
                    </a:lnTo>
                    <a:lnTo>
                      <a:pt x="24" y="0"/>
                    </a:lnTo>
                    <a:lnTo>
                      <a:pt x="35" y="24"/>
                    </a:lnTo>
                    <a:close/>
                  </a:path>
                </a:pathLst>
              </a:custGeom>
              <a:grpFill/>
              <a:ln w="9525">
                <a:solidFill>
                  <a:schemeClr val="bg1">
                    <a:lumMod val="85000"/>
                  </a:schemeClr>
                </a:solidFill>
                <a:round/>
                <a:headEnd/>
                <a:tailEnd/>
              </a:ln>
            </p:spPr>
            <p:txBody>
              <a:bodyPr/>
              <a:lstStyle/>
              <a:p>
                <a:endParaRPr lang="zh-CN" altLang="en-US"/>
              </a:p>
            </p:txBody>
          </p:sp>
          <p:sp>
            <p:nvSpPr>
              <p:cNvPr id="107" name="Freeform 80"/>
              <p:cNvSpPr>
                <a:spLocks noChangeAspect="1"/>
              </p:cNvSpPr>
              <p:nvPr>
                <p:custDataLst>
                  <p:tags r:id="rId97"/>
                </p:custDataLst>
              </p:nvPr>
            </p:nvSpPr>
            <p:spPr bwMode="auto">
              <a:xfrm>
                <a:off x="4431105" y="3997366"/>
                <a:ext cx="23361" cy="78576"/>
              </a:xfrm>
              <a:custGeom>
                <a:avLst/>
                <a:gdLst>
                  <a:gd name="T0" fmla="*/ 2336 w 53"/>
                  <a:gd name="T1" fmla="*/ 65201 h 168"/>
                  <a:gd name="T2" fmla="*/ 17911 w 53"/>
                  <a:gd name="T3" fmla="*/ 55203 h 168"/>
                  <a:gd name="T4" fmla="*/ 20637 w 53"/>
                  <a:gd name="T5" fmla="*/ 34774 h 168"/>
                  <a:gd name="T6" fmla="*/ 20637 w 53"/>
                  <a:gd name="T7" fmla="*/ 17387 h 168"/>
                  <a:gd name="T8" fmla="*/ 17911 w 53"/>
                  <a:gd name="T9" fmla="*/ 0 h 168"/>
                  <a:gd name="T10" fmla="*/ 13628 w 53"/>
                  <a:gd name="T11" fmla="*/ 25211 h 168"/>
                  <a:gd name="T12" fmla="*/ 7009 w 53"/>
                  <a:gd name="T13" fmla="*/ 47814 h 168"/>
                  <a:gd name="T14" fmla="*/ 0 w 53"/>
                  <a:gd name="T15" fmla="*/ 60419 h 168"/>
                  <a:gd name="T16" fmla="*/ 0 w 53"/>
                  <a:gd name="T17" fmla="*/ 73025 h 168"/>
                  <a:gd name="T18" fmla="*/ 2336 w 53"/>
                  <a:gd name="T19" fmla="*/ 65201 h 1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
                  <a:gd name="T31" fmla="*/ 0 h 168"/>
                  <a:gd name="T32" fmla="*/ 53 w 53"/>
                  <a:gd name="T33" fmla="*/ 168 h 1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 h="168">
                    <a:moveTo>
                      <a:pt x="6" y="150"/>
                    </a:moveTo>
                    <a:lnTo>
                      <a:pt x="46" y="127"/>
                    </a:lnTo>
                    <a:lnTo>
                      <a:pt x="53" y="80"/>
                    </a:lnTo>
                    <a:lnTo>
                      <a:pt x="53" y="40"/>
                    </a:lnTo>
                    <a:lnTo>
                      <a:pt x="46" y="0"/>
                    </a:lnTo>
                    <a:lnTo>
                      <a:pt x="35" y="58"/>
                    </a:lnTo>
                    <a:lnTo>
                      <a:pt x="18" y="110"/>
                    </a:lnTo>
                    <a:lnTo>
                      <a:pt x="0" y="139"/>
                    </a:lnTo>
                    <a:lnTo>
                      <a:pt x="0" y="168"/>
                    </a:lnTo>
                    <a:lnTo>
                      <a:pt x="6" y="150"/>
                    </a:lnTo>
                    <a:close/>
                  </a:path>
                </a:pathLst>
              </a:custGeom>
              <a:grpFill/>
              <a:ln w="9525">
                <a:solidFill>
                  <a:schemeClr val="bg1">
                    <a:lumMod val="85000"/>
                  </a:schemeClr>
                </a:solidFill>
                <a:round/>
                <a:headEnd/>
                <a:tailEnd/>
              </a:ln>
            </p:spPr>
            <p:txBody>
              <a:bodyPr/>
              <a:lstStyle/>
              <a:p>
                <a:endParaRPr lang="zh-CN" altLang="en-US"/>
              </a:p>
            </p:txBody>
          </p:sp>
          <p:sp>
            <p:nvSpPr>
              <p:cNvPr id="108" name="Freeform 81"/>
              <p:cNvSpPr>
                <a:spLocks noChangeAspect="1"/>
              </p:cNvSpPr>
              <p:nvPr>
                <p:custDataLst>
                  <p:tags r:id="rId98"/>
                </p:custDataLst>
              </p:nvPr>
            </p:nvSpPr>
            <p:spPr bwMode="auto">
              <a:xfrm>
                <a:off x="4272970" y="3828256"/>
                <a:ext cx="134773" cy="99073"/>
              </a:xfrm>
              <a:custGeom>
                <a:avLst/>
                <a:gdLst>
                  <a:gd name="T0" fmla="*/ 53317 w 297"/>
                  <a:gd name="T1" fmla="*/ 67236 h 215"/>
                  <a:gd name="T2" fmla="*/ 40088 w 297"/>
                  <a:gd name="T3" fmla="*/ 62097 h 215"/>
                  <a:gd name="T4" fmla="*/ 30467 w 297"/>
                  <a:gd name="T5" fmla="*/ 67236 h 215"/>
                  <a:gd name="T6" fmla="*/ 16436 w 297"/>
                  <a:gd name="T7" fmla="*/ 79656 h 215"/>
                  <a:gd name="T8" fmla="*/ 0 w 297"/>
                  <a:gd name="T9" fmla="*/ 79656 h 215"/>
                  <a:gd name="T10" fmla="*/ 16436 w 297"/>
                  <a:gd name="T11" fmla="*/ 52247 h 215"/>
                  <a:gd name="T12" fmla="*/ 30467 w 297"/>
                  <a:gd name="T13" fmla="*/ 34689 h 215"/>
                  <a:gd name="T14" fmla="*/ 46502 w 297"/>
                  <a:gd name="T15" fmla="*/ 27408 h 215"/>
                  <a:gd name="T16" fmla="*/ 74564 w 297"/>
                  <a:gd name="T17" fmla="*/ 14989 h 215"/>
                  <a:gd name="T18" fmla="*/ 93406 w 297"/>
                  <a:gd name="T19" fmla="*/ 0 h 215"/>
                  <a:gd name="T20" fmla="*/ 116256 w 297"/>
                  <a:gd name="T21" fmla="*/ 0 h 215"/>
                  <a:gd name="T22" fmla="*/ 119062 w 297"/>
                  <a:gd name="T23" fmla="*/ 22698 h 215"/>
                  <a:gd name="T24" fmla="*/ 114251 w 297"/>
                  <a:gd name="T25" fmla="*/ 41969 h 215"/>
                  <a:gd name="T26" fmla="*/ 102225 w 297"/>
                  <a:gd name="T27" fmla="*/ 71947 h 215"/>
                  <a:gd name="T28" fmla="*/ 72159 w 297"/>
                  <a:gd name="T29" fmla="*/ 92075 h 215"/>
                  <a:gd name="T30" fmla="*/ 60533 w 297"/>
                  <a:gd name="T31" fmla="*/ 79656 h 215"/>
                  <a:gd name="T32" fmla="*/ 53317 w 297"/>
                  <a:gd name="T33" fmla="*/ 62097 h 215"/>
                  <a:gd name="T34" fmla="*/ 53317 w 297"/>
                  <a:gd name="T35" fmla="*/ 67236 h 2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7"/>
                  <a:gd name="T55" fmla="*/ 0 h 215"/>
                  <a:gd name="T56" fmla="*/ 297 w 297"/>
                  <a:gd name="T57" fmla="*/ 215 h 2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7" h="215">
                    <a:moveTo>
                      <a:pt x="133" y="157"/>
                    </a:moveTo>
                    <a:lnTo>
                      <a:pt x="100" y="145"/>
                    </a:lnTo>
                    <a:lnTo>
                      <a:pt x="76" y="157"/>
                    </a:lnTo>
                    <a:lnTo>
                      <a:pt x="41" y="186"/>
                    </a:lnTo>
                    <a:lnTo>
                      <a:pt x="0" y="186"/>
                    </a:lnTo>
                    <a:lnTo>
                      <a:pt x="41" y="122"/>
                    </a:lnTo>
                    <a:lnTo>
                      <a:pt x="76" y="81"/>
                    </a:lnTo>
                    <a:lnTo>
                      <a:pt x="116" y="64"/>
                    </a:lnTo>
                    <a:lnTo>
                      <a:pt x="186" y="35"/>
                    </a:lnTo>
                    <a:lnTo>
                      <a:pt x="233" y="0"/>
                    </a:lnTo>
                    <a:lnTo>
                      <a:pt x="290" y="0"/>
                    </a:lnTo>
                    <a:lnTo>
                      <a:pt x="297" y="53"/>
                    </a:lnTo>
                    <a:lnTo>
                      <a:pt x="285" y="98"/>
                    </a:lnTo>
                    <a:lnTo>
                      <a:pt x="255" y="168"/>
                    </a:lnTo>
                    <a:lnTo>
                      <a:pt x="180" y="215"/>
                    </a:lnTo>
                    <a:lnTo>
                      <a:pt x="151" y="186"/>
                    </a:lnTo>
                    <a:lnTo>
                      <a:pt x="133" y="145"/>
                    </a:lnTo>
                    <a:lnTo>
                      <a:pt x="133" y="157"/>
                    </a:lnTo>
                    <a:close/>
                  </a:path>
                </a:pathLst>
              </a:custGeom>
              <a:grpFill/>
              <a:ln w="9525">
                <a:solidFill>
                  <a:schemeClr val="bg1">
                    <a:lumMod val="85000"/>
                  </a:schemeClr>
                </a:solidFill>
                <a:round/>
                <a:headEnd/>
                <a:tailEnd/>
              </a:ln>
            </p:spPr>
            <p:txBody>
              <a:bodyPr/>
              <a:lstStyle/>
              <a:p>
                <a:endParaRPr lang="zh-CN" altLang="en-US"/>
              </a:p>
            </p:txBody>
          </p:sp>
          <p:sp>
            <p:nvSpPr>
              <p:cNvPr id="109" name="Freeform 82"/>
              <p:cNvSpPr>
                <a:spLocks noChangeAspect="1"/>
              </p:cNvSpPr>
              <p:nvPr>
                <p:custDataLst>
                  <p:tags r:id="rId99"/>
                </p:custDataLst>
              </p:nvPr>
            </p:nvSpPr>
            <p:spPr bwMode="auto">
              <a:xfrm>
                <a:off x="4213671" y="3578862"/>
                <a:ext cx="75473" cy="150319"/>
              </a:xfrm>
              <a:custGeom>
                <a:avLst/>
                <a:gdLst>
                  <a:gd name="T0" fmla="*/ 36947 w 157"/>
                  <a:gd name="T1" fmla="*/ 114845 h 326"/>
                  <a:gd name="T2" fmla="*/ 36947 w 157"/>
                  <a:gd name="T3" fmla="*/ 100275 h 326"/>
                  <a:gd name="T4" fmla="*/ 44592 w 157"/>
                  <a:gd name="T5" fmla="*/ 80135 h 326"/>
                  <a:gd name="T6" fmla="*/ 53935 w 157"/>
                  <a:gd name="T7" fmla="*/ 67279 h 326"/>
                  <a:gd name="T8" fmla="*/ 53935 w 157"/>
                  <a:gd name="T9" fmla="*/ 40282 h 326"/>
                  <a:gd name="T10" fmla="*/ 66675 w 157"/>
                  <a:gd name="T11" fmla="*/ 20141 h 326"/>
                  <a:gd name="T12" fmla="*/ 46715 w 157"/>
                  <a:gd name="T13" fmla="*/ 3000 h 326"/>
                  <a:gd name="T14" fmla="*/ 24632 w 157"/>
                  <a:gd name="T15" fmla="*/ 0 h 326"/>
                  <a:gd name="T16" fmla="*/ 16987 w 157"/>
                  <a:gd name="T17" fmla="*/ 17998 h 326"/>
                  <a:gd name="T18" fmla="*/ 16987 w 157"/>
                  <a:gd name="T19" fmla="*/ 40282 h 326"/>
                  <a:gd name="T20" fmla="*/ 11891 w 157"/>
                  <a:gd name="T21" fmla="*/ 70279 h 326"/>
                  <a:gd name="T22" fmla="*/ 0 w 157"/>
                  <a:gd name="T23" fmla="*/ 114845 h 326"/>
                  <a:gd name="T24" fmla="*/ 4671 w 157"/>
                  <a:gd name="T25" fmla="*/ 134558 h 326"/>
                  <a:gd name="T26" fmla="*/ 16987 w 157"/>
                  <a:gd name="T27" fmla="*/ 139700 h 326"/>
                  <a:gd name="T28" fmla="*/ 34399 w 157"/>
                  <a:gd name="T29" fmla="*/ 129844 h 326"/>
                  <a:gd name="T30" fmla="*/ 36947 w 157"/>
                  <a:gd name="T31" fmla="*/ 114845 h 3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7"/>
                  <a:gd name="T49" fmla="*/ 0 h 326"/>
                  <a:gd name="T50" fmla="*/ 157 w 157"/>
                  <a:gd name="T51" fmla="*/ 326 h 3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7" h="326">
                    <a:moveTo>
                      <a:pt x="87" y="268"/>
                    </a:moveTo>
                    <a:lnTo>
                      <a:pt x="87" y="234"/>
                    </a:lnTo>
                    <a:lnTo>
                      <a:pt x="105" y="187"/>
                    </a:lnTo>
                    <a:lnTo>
                      <a:pt x="127" y="157"/>
                    </a:lnTo>
                    <a:lnTo>
                      <a:pt x="127" y="94"/>
                    </a:lnTo>
                    <a:lnTo>
                      <a:pt x="157" y="47"/>
                    </a:lnTo>
                    <a:lnTo>
                      <a:pt x="110" y="7"/>
                    </a:lnTo>
                    <a:lnTo>
                      <a:pt x="58" y="0"/>
                    </a:lnTo>
                    <a:lnTo>
                      <a:pt x="40" y="42"/>
                    </a:lnTo>
                    <a:lnTo>
                      <a:pt x="40" y="94"/>
                    </a:lnTo>
                    <a:lnTo>
                      <a:pt x="28" y="164"/>
                    </a:lnTo>
                    <a:lnTo>
                      <a:pt x="0" y="268"/>
                    </a:lnTo>
                    <a:lnTo>
                      <a:pt x="11" y="314"/>
                    </a:lnTo>
                    <a:lnTo>
                      <a:pt x="40" y="326"/>
                    </a:lnTo>
                    <a:lnTo>
                      <a:pt x="81" y="303"/>
                    </a:lnTo>
                    <a:lnTo>
                      <a:pt x="87" y="268"/>
                    </a:lnTo>
                    <a:close/>
                  </a:path>
                </a:pathLst>
              </a:custGeom>
              <a:grpFill/>
              <a:ln w="9525">
                <a:solidFill>
                  <a:schemeClr val="bg1">
                    <a:lumMod val="85000"/>
                  </a:schemeClr>
                </a:solidFill>
                <a:round/>
                <a:headEnd/>
                <a:tailEnd/>
              </a:ln>
            </p:spPr>
            <p:txBody>
              <a:bodyPr/>
              <a:lstStyle/>
              <a:p>
                <a:endParaRPr lang="zh-CN" altLang="en-US"/>
              </a:p>
            </p:txBody>
          </p:sp>
          <p:sp>
            <p:nvSpPr>
              <p:cNvPr id="110" name="Freeform 83"/>
              <p:cNvSpPr>
                <a:spLocks noChangeAspect="1"/>
              </p:cNvSpPr>
              <p:nvPr>
                <p:custDataLst>
                  <p:tags r:id="rId100"/>
                </p:custDataLst>
              </p:nvPr>
            </p:nvSpPr>
            <p:spPr bwMode="auto">
              <a:xfrm>
                <a:off x="4289144" y="3729182"/>
                <a:ext cx="23361" cy="25623"/>
              </a:xfrm>
              <a:custGeom>
                <a:avLst/>
                <a:gdLst>
                  <a:gd name="T0" fmla="*/ 20638 w 53"/>
                  <a:gd name="T1" fmla="*/ 10991 h 52"/>
                  <a:gd name="T2" fmla="*/ 13629 w 53"/>
                  <a:gd name="T3" fmla="*/ 0 h 52"/>
                  <a:gd name="T4" fmla="*/ 0 w 53"/>
                  <a:gd name="T5" fmla="*/ 0 h 52"/>
                  <a:gd name="T6" fmla="*/ 0 w 53"/>
                  <a:gd name="T7" fmla="*/ 13280 h 52"/>
                  <a:gd name="T8" fmla="*/ 11682 w 53"/>
                  <a:gd name="T9" fmla="*/ 23813 h 52"/>
                  <a:gd name="T10" fmla="*/ 15965 w 53"/>
                  <a:gd name="T11" fmla="*/ 18776 h 52"/>
                  <a:gd name="T12" fmla="*/ 20638 w 53"/>
                  <a:gd name="T13" fmla="*/ 10991 h 52"/>
                  <a:gd name="T14" fmla="*/ 0 60000 65536"/>
                  <a:gd name="T15" fmla="*/ 0 60000 65536"/>
                  <a:gd name="T16" fmla="*/ 0 60000 65536"/>
                  <a:gd name="T17" fmla="*/ 0 60000 65536"/>
                  <a:gd name="T18" fmla="*/ 0 60000 65536"/>
                  <a:gd name="T19" fmla="*/ 0 60000 65536"/>
                  <a:gd name="T20" fmla="*/ 0 60000 65536"/>
                  <a:gd name="T21" fmla="*/ 0 w 53"/>
                  <a:gd name="T22" fmla="*/ 0 h 52"/>
                  <a:gd name="T23" fmla="*/ 53 w 53"/>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2">
                    <a:moveTo>
                      <a:pt x="53" y="24"/>
                    </a:moveTo>
                    <a:lnTo>
                      <a:pt x="35" y="0"/>
                    </a:lnTo>
                    <a:lnTo>
                      <a:pt x="0" y="0"/>
                    </a:lnTo>
                    <a:lnTo>
                      <a:pt x="0" y="29"/>
                    </a:lnTo>
                    <a:lnTo>
                      <a:pt x="30" y="52"/>
                    </a:lnTo>
                    <a:lnTo>
                      <a:pt x="41" y="41"/>
                    </a:lnTo>
                    <a:lnTo>
                      <a:pt x="53" y="24"/>
                    </a:lnTo>
                    <a:close/>
                  </a:path>
                </a:pathLst>
              </a:custGeom>
              <a:grpFill/>
              <a:ln w="9525">
                <a:solidFill>
                  <a:schemeClr val="bg1">
                    <a:lumMod val="85000"/>
                  </a:schemeClr>
                </a:solidFill>
                <a:round/>
                <a:headEnd/>
                <a:tailEnd/>
              </a:ln>
            </p:spPr>
            <p:txBody>
              <a:bodyPr/>
              <a:lstStyle/>
              <a:p>
                <a:endParaRPr lang="zh-CN" altLang="en-US"/>
              </a:p>
            </p:txBody>
          </p:sp>
          <p:sp>
            <p:nvSpPr>
              <p:cNvPr id="111" name="Freeform 84"/>
              <p:cNvSpPr>
                <a:spLocks noChangeAspect="1"/>
              </p:cNvSpPr>
              <p:nvPr>
                <p:custDataLst>
                  <p:tags r:id="rId101"/>
                </p:custDataLst>
              </p:nvPr>
            </p:nvSpPr>
            <p:spPr bwMode="auto">
              <a:xfrm>
                <a:off x="4334068" y="3729182"/>
                <a:ext cx="23361" cy="18790"/>
              </a:xfrm>
              <a:custGeom>
                <a:avLst/>
                <a:gdLst>
                  <a:gd name="T0" fmla="*/ 20637 w 53"/>
                  <a:gd name="T1" fmla="*/ 0 h 41"/>
                  <a:gd name="T2" fmla="*/ 9345 w 53"/>
                  <a:gd name="T3" fmla="*/ 0 h 41"/>
                  <a:gd name="T4" fmla="*/ 0 w 53"/>
                  <a:gd name="T5" fmla="*/ 17463 h 41"/>
                  <a:gd name="T6" fmla="*/ 7009 w 53"/>
                  <a:gd name="T7" fmla="*/ 17463 h 41"/>
                  <a:gd name="T8" fmla="*/ 9345 w 53"/>
                  <a:gd name="T9" fmla="*/ 10222 h 41"/>
                  <a:gd name="T10" fmla="*/ 20637 w 53"/>
                  <a:gd name="T11" fmla="*/ 0 h 41"/>
                  <a:gd name="T12" fmla="*/ 0 60000 65536"/>
                  <a:gd name="T13" fmla="*/ 0 60000 65536"/>
                  <a:gd name="T14" fmla="*/ 0 60000 65536"/>
                  <a:gd name="T15" fmla="*/ 0 60000 65536"/>
                  <a:gd name="T16" fmla="*/ 0 60000 65536"/>
                  <a:gd name="T17" fmla="*/ 0 60000 65536"/>
                  <a:gd name="T18" fmla="*/ 0 w 53"/>
                  <a:gd name="T19" fmla="*/ 0 h 41"/>
                  <a:gd name="T20" fmla="*/ 53 w 5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3" h="41">
                    <a:moveTo>
                      <a:pt x="53" y="0"/>
                    </a:moveTo>
                    <a:lnTo>
                      <a:pt x="24" y="0"/>
                    </a:lnTo>
                    <a:lnTo>
                      <a:pt x="0" y="41"/>
                    </a:lnTo>
                    <a:lnTo>
                      <a:pt x="18" y="41"/>
                    </a:lnTo>
                    <a:lnTo>
                      <a:pt x="24" y="24"/>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112" name="Freeform 85"/>
              <p:cNvSpPr>
                <a:spLocks noChangeAspect="1"/>
              </p:cNvSpPr>
              <p:nvPr>
                <p:custDataLst>
                  <p:tags r:id="rId102"/>
                </p:custDataLst>
              </p:nvPr>
            </p:nvSpPr>
            <p:spPr bwMode="auto">
              <a:xfrm>
                <a:off x="5002543" y="4460281"/>
                <a:ext cx="127585" cy="49537"/>
              </a:xfrm>
              <a:custGeom>
                <a:avLst/>
                <a:gdLst>
                  <a:gd name="T0" fmla="*/ 49286 w 279"/>
                  <a:gd name="T1" fmla="*/ 7906 h 99"/>
                  <a:gd name="T2" fmla="*/ 35551 w 279"/>
                  <a:gd name="T3" fmla="*/ 5580 h 99"/>
                  <a:gd name="T4" fmla="*/ 23431 w 279"/>
                  <a:gd name="T5" fmla="*/ 0 h 99"/>
                  <a:gd name="T6" fmla="*/ 0 w 279"/>
                  <a:gd name="T7" fmla="*/ 7906 h 99"/>
                  <a:gd name="T8" fmla="*/ 9292 w 279"/>
                  <a:gd name="T9" fmla="*/ 29762 h 99"/>
                  <a:gd name="T10" fmla="*/ 33127 w 279"/>
                  <a:gd name="T11" fmla="*/ 32552 h 99"/>
                  <a:gd name="T12" fmla="*/ 47266 w 279"/>
                  <a:gd name="T13" fmla="*/ 35342 h 99"/>
                  <a:gd name="T14" fmla="*/ 68274 w 279"/>
                  <a:gd name="T15" fmla="*/ 46038 h 99"/>
                  <a:gd name="T16" fmla="*/ 84837 w 279"/>
                  <a:gd name="T17" fmla="*/ 46038 h 99"/>
                  <a:gd name="T18" fmla="*/ 107864 w 279"/>
                  <a:gd name="T19" fmla="*/ 32552 h 99"/>
                  <a:gd name="T20" fmla="*/ 112712 w 279"/>
                  <a:gd name="T21" fmla="*/ 16276 h 99"/>
                  <a:gd name="T22" fmla="*/ 96553 w 279"/>
                  <a:gd name="T23" fmla="*/ 5580 h 99"/>
                  <a:gd name="T24" fmla="*/ 77565 w 279"/>
                  <a:gd name="T25" fmla="*/ 5580 h 99"/>
                  <a:gd name="T26" fmla="*/ 58578 w 279"/>
                  <a:gd name="T27" fmla="*/ 16276 h 99"/>
                  <a:gd name="T28" fmla="*/ 49286 w 279"/>
                  <a:gd name="T29" fmla="*/ 19066 h 99"/>
                  <a:gd name="T30" fmla="*/ 47266 w 279"/>
                  <a:gd name="T31" fmla="*/ 13486 h 99"/>
                  <a:gd name="T32" fmla="*/ 49286 w 279"/>
                  <a:gd name="T33" fmla="*/ 7906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9"/>
                  <a:gd name="T52" fmla="*/ 0 h 99"/>
                  <a:gd name="T53" fmla="*/ 279 w 279"/>
                  <a:gd name="T54" fmla="*/ 99 h 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9" h="99">
                    <a:moveTo>
                      <a:pt x="122" y="17"/>
                    </a:moveTo>
                    <a:lnTo>
                      <a:pt x="88" y="12"/>
                    </a:lnTo>
                    <a:lnTo>
                      <a:pt x="58" y="0"/>
                    </a:lnTo>
                    <a:lnTo>
                      <a:pt x="0" y="17"/>
                    </a:lnTo>
                    <a:lnTo>
                      <a:pt x="23" y="64"/>
                    </a:lnTo>
                    <a:lnTo>
                      <a:pt x="82" y="70"/>
                    </a:lnTo>
                    <a:lnTo>
                      <a:pt x="117" y="76"/>
                    </a:lnTo>
                    <a:lnTo>
                      <a:pt x="169" y="99"/>
                    </a:lnTo>
                    <a:lnTo>
                      <a:pt x="210" y="99"/>
                    </a:lnTo>
                    <a:lnTo>
                      <a:pt x="267" y="70"/>
                    </a:lnTo>
                    <a:lnTo>
                      <a:pt x="279" y="35"/>
                    </a:lnTo>
                    <a:lnTo>
                      <a:pt x="239" y="12"/>
                    </a:lnTo>
                    <a:lnTo>
                      <a:pt x="192" y="12"/>
                    </a:lnTo>
                    <a:lnTo>
                      <a:pt x="145" y="35"/>
                    </a:lnTo>
                    <a:lnTo>
                      <a:pt x="122" y="41"/>
                    </a:lnTo>
                    <a:lnTo>
                      <a:pt x="117" y="29"/>
                    </a:lnTo>
                    <a:lnTo>
                      <a:pt x="122" y="17"/>
                    </a:lnTo>
                    <a:close/>
                  </a:path>
                </a:pathLst>
              </a:custGeom>
              <a:grpFill/>
              <a:ln w="9525">
                <a:solidFill>
                  <a:schemeClr val="bg1">
                    <a:lumMod val="85000"/>
                  </a:schemeClr>
                </a:solidFill>
                <a:round/>
                <a:headEnd/>
                <a:tailEnd/>
              </a:ln>
            </p:spPr>
            <p:txBody>
              <a:bodyPr/>
              <a:lstStyle/>
              <a:p>
                <a:endParaRPr lang="zh-CN" altLang="en-US"/>
              </a:p>
            </p:txBody>
          </p:sp>
          <p:sp>
            <p:nvSpPr>
              <p:cNvPr id="113" name="Freeform 86"/>
              <p:cNvSpPr>
                <a:spLocks noChangeAspect="1"/>
              </p:cNvSpPr>
              <p:nvPr>
                <p:custDataLst>
                  <p:tags r:id="rId103"/>
                </p:custDataLst>
              </p:nvPr>
            </p:nvSpPr>
            <p:spPr bwMode="auto">
              <a:xfrm>
                <a:off x="5078016" y="4414162"/>
                <a:ext cx="46721" cy="66619"/>
              </a:xfrm>
              <a:custGeom>
                <a:avLst/>
                <a:gdLst>
                  <a:gd name="T0" fmla="*/ 24181 w 99"/>
                  <a:gd name="T1" fmla="*/ 52091 h 145"/>
                  <a:gd name="T2" fmla="*/ 24181 w 99"/>
                  <a:gd name="T3" fmla="*/ 44406 h 145"/>
                  <a:gd name="T4" fmla="*/ 14592 w 99"/>
                  <a:gd name="T5" fmla="*/ 34585 h 145"/>
                  <a:gd name="T6" fmla="*/ 12091 w 99"/>
                  <a:gd name="T7" fmla="*/ 14944 h 145"/>
                  <a:gd name="T8" fmla="*/ 0 w 99"/>
                  <a:gd name="T9" fmla="*/ 0 h 145"/>
                  <a:gd name="T10" fmla="*/ 24181 w 99"/>
                  <a:gd name="T11" fmla="*/ 5124 h 145"/>
                  <a:gd name="T12" fmla="*/ 38357 w 99"/>
                  <a:gd name="T13" fmla="*/ 22203 h 145"/>
                  <a:gd name="T14" fmla="*/ 41275 w 99"/>
                  <a:gd name="T15" fmla="*/ 39282 h 145"/>
                  <a:gd name="T16" fmla="*/ 41275 w 99"/>
                  <a:gd name="T17" fmla="*/ 52091 h 145"/>
                  <a:gd name="T18" fmla="*/ 38357 w 99"/>
                  <a:gd name="T19" fmla="*/ 61912 h 145"/>
                  <a:gd name="T20" fmla="*/ 36272 w 99"/>
                  <a:gd name="T21" fmla="*/ 61912 h 145"/>
                  <a:gd name="T22" fmla="*/ 24181 w 99"/>
                  <a:gd name="T23" fmla="*/ 52091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9"/>
                  <a:gd name="T37" fmla="*/ 0 h 145"/>
                  <a:gd name="T38" fmla="*/ 99 w 99"/>
                  <a:gd name="T39" fmla="*/ 145 h 1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9" h="145">
                    <a:moveTo>
                      <a:pt x="58" y="122"/>
                    </a:moveTo>
                    <a:lnTo>
                      <a:pt x="58" y="104"/>
                    </a:lnTo>
                    <a:lnTo>
                      <a:pt x="35" y="81"/>
                    </a:lnTo>
                    <a:lnTo>
                      <a:pt x="29" y="35"/>
                    </a:lnTo>
                    <a:lnTo>
                      <a:pt x="0" y="0"/>
                    </a:lnTo>
                    <a:lnTo>
                      <a:pt x="58" y="12"/>
                    </a:lnTo>
                    <a:lnTo>
                      <a:pt x="92" y="52"/>
                    </a:lnTo>
                    <a:lnTo>
                      <a:pt x="99" y="92"/>
                    </a:lnTo>
                    <a:lnTo>
                      <a:pt x="99" y="122"/>
                    </a:lnTo>
                    <a:lnTo>
                      <a:pt x="92" y="145"/>
                    </a:lnTo>
                    <a:lnTo>
                      <a:pt x="87" y="145"/>
                    </a:lnTo>
                    <a:lnTo>
                      <a:pt x="58" y="122"/>
                    </a:lnTo>
                    <a:close/>
                  </a:path>
                </a:pathLst>
              </a:custGeom>
              <a:grpFill/>
              <a:ln w="9525">
                <a:solidFill>
                  <a:schemeClr val="bg1">
                    <a:lumMod val="85000"/>
                  </a:schemeClr>
                </a:solidFill>
                <a:round/>
                <a:headEnd/>
                <a:tailEnd/>
              </a:ln>
            </p:spPr>
            <p:txBody>
              <a:bodyPr/>
              <a:lstStyle/>
              <a:p>
                <a:endParaRPr lang="zh-CN" altLang="en-US"/>
              </a:p>
            </p:txBody>
          </p:sp>
          <p:sp>
            <p:nvSpPr>
              <p:cNvPr id="114" name="Freeform 87"/>
              <p:cNvSpPr>
                <a:spLocks noChangeAspect="1"/>
              </p:cNvSpPr>
              <p:nvPr>
                <p:custDataLst>
                  <p:tags r:id="rId104"/>
                </p:custDataLst>
              </p:nvPr>
            </p:nvSpPr>
            <p:spPr bwMode="auto">
              <a:xfrm>
                <a:off x="5297248" y="4632807"/>
                <a:ext cx="14376" cy="11956"/>
              </a:xfrm>
              <a:custGeom>
                <a:avLst/>
                <a:gdLst>
                  <a:gd name="T0" fmla="*/ 0 w 30"/>
                  <a:gd name="T1" fmla="*/ 0 h 24"/>
                  <a:gd name="T2" fmla="*/ 2963 w 30"/>
                  <a:gd name="T3" fmla="*/ 11112 h 24"/>
                  <a:gd name="T4" fmla="*/ 12700 w 30"/>
                  <a:gd name="T5" fmla="*/ 11112 h 24"/>
                  <a:gd name="T6" fmla="*/ 5080 w 30"/>
                  <a:gd name="T7" fmla="*/ 0 h 24"/>
                  <a:gd name="T8" fmla="*/ 2963 w 30"/>
                  <a:gd name="T9" fmla="*/ 0 h 24"/>
                  <a:gd name="T10" fmla="*/ 0 w 30"/>
                  <a:gd name="T11" fmla="*/ 0 h 24"/>
                  <a:gd name="T12" fmla="*/ 0 60000 65536"/>
                  <a:gd name="T13" fmla="*/ 0 60000 65536"/>
                  <a:gd name="T14" fmla="*/ 0 60000 65536"/>
                  <a:gd name="T15" fmla="*/ 0 60000 65536"/>
                  <a:gd name="T16" fmla="*/ 0 60000 65536"/>
                  <a:gd name="T17" fmla="*/ 0 60000 65536"/>
                  <a:gd name="T18" fmla="*/ 0 w 30"/>
                  <a:gd name="T19" fmla="*/ 0 h 24"/>
                  <a:gd name="T20" fmla="*/ 30 w 30"/>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30" h="24">
                    <a:moveTo>
                      <a:pt x="0" y="0"/>
                    </a:moveTo>
                    <a:lnTo>
                      <a:pt x="7" y="24"/>
                    </a:lnTo>
                    <a:lnTo>
                      <a:pt x="30" y="24"/>
                    </a:lnTo>
                    <a:lnTo>
                      <a:pt x="12" y="0"/>
                    </a:lnTo>
                    <a:lnTo>
                      <a:pt x="7"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115" name="Freeform 88"/>
              <p:cNvSpPr>
                <a:spLocks noChangeAspect="1"/>
              </p:cNvSpPr>
              <p:nvPr>
                <p:custDataLst>
                  <p:tags r:id="rId105"/>
                </p:custDataLst>
              </p:nvPr>
            </p:nvSpPr>
            <p:spPr bwMode="auto">
              <a:xfrm>
                <a:off x="5358345" y="5022272"/>
                <a:ext cx="37737" cy="35872"/>
              </a:xfrm>
              <a:custGeom>
                <a:avLst/>
                <a:gdLst>
                  <a:gd name="T0" fmla="*/ 30491 w 82"/>
                  <a:gd name="T1" fmla="*/ 25781 h 75"/>
                  <a:gd name="T2" fmla="*/ 30491 w 82"/>
                  <a:gd name="T3" fmla="*/ 23114 h 75"/>
                  <a:gd name="T4" fmla="*/ 19108 w 82"/>
                  <a:gd name="T5" fmla="*/ 10223 h 75"/>
                  <a:gd name="T6" fmla="*/ 0 w 82"/>
                  <a:gd name="T7" fmla="*/ 0 h 75"/>
                  <a:gd name="T8" fmla="*/ 14229 w 82"/>
                  <a:gd name="T9" fmla="*/ 17780 h 75"/>
                  <a:gd name="T10" fmla="*/ 26019 w 82"/>
                  <a:gd name="T11" fmla="*/ 25781 h 75"/>
                  <a:gd name="T12" fmla="*/ 33337 w 82"/>
                  <a:gd name="T13" fmla="*/ 33337 h 75"/>
                  <a:gd name="T14" fmla="*/ 30491 w 82"/>
                  <a:gd name="T15" fmla="*/ 25781 h 7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75"/>
                  <a:gd name="T26" fmla="*/ 82 w 82"/>
                  <a:gd name="T27" fmla="*/ 75 h 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75">
                    <a:moveTo>
                      <a:pt x="75" y="58"/>
                    </a:moveTo>
                    <a:lnTo>
                      <a:pt x="75" y="52"/>
                    </a:lnTo>
                    <a:lnTo>
                      <a:pt x="47" y="23"/>
                    </a:lnTo>
                    <a:lnTo>
                      <a:pt x="0" y="0"/>
                    </a:lnTo>
                    <a:lnTo>
                      <a:pt x="35" y="40"/>
                    </a:lnTo>
                    <a:lnTo>
                      <a:pt x="64" y="58"/>
                    </a:lnTo>
                    <a:lnTo>
                      <a:pt x="82" y="75"/>
                    </a:lnTo>
                    <a:lnTo>
                      <a:pt x="75" y="58"/>
                    </a:lnTo>
                    <a:close/>
                  </a:path>
                </a:pathLst>
              </a:custGeom>
              <a:grpFill/>
              <a:ln w="9525">
                <a:solidFill>
                  <a:schemeClr val="bg1">
                    <a:lumMod val="85000"/>
                  </a:schemeClr>
                </a:solidFill>
                <a:round/>
                <a:headEnd/>
                <a:tailEnd/>
              </a:ln>
            </p:spPr>
            <p:txBody>
              <a:bodyPr/>
              <a:lstStyle/>
              <a:p>
                <a:endParaRPr lang="zh-CN" altLang="en-US"/>
              </a:p>
            </p:txBody>
          </p:sp>
          <p:sp>
            <p:nvSpPr>
              <p:cNvPr id="116" name="Freeform 89"/>
              <p:cNvSpPr>
                <a:spLocks noChangeAspect="1"/>
              </p:cNvSpPr>
              <p:nvPr>
                <p:custDataLst>
                  <p:tags r:id="rId106"/>
                </p:custDataLst>
              </p:nvPr>
            </p:nvSpPr>
            <p:spPr bwMode="auto">
              <a:xfrm>
                <a:off x="5489524" y="4916365"/>
                <a:ext cx="3593" cy="6833"/>
              </a:xfrm>
              <a:custGeom>
                <a:avLst/>
                <a:gdLst>
                  <a:gd name="T0" fmla="*/ 0 w 3175"/>
                  <a:gd name="T1" fmla="*/ 6350 h 12"/>
                  <a:gd name="T2" fmla="*/ 0 w 3175"/>
                  <a:gd name="T3" fmla="*/ 0 h 12"/>
                  <a:gd name="T4" fmla="*/ 0 w 3175"/>
                  <a:gd name="T5" fmla="*/ 6350 h 12"/>
                  <a:gd name="T6" fmla="*/ 0 60000 65536"/>
                  <a:gd name="T7" fmla="*/ 0 60000 65536"/>
                  <a:gd name="T8" fmla="*/ 0 60000 65536"/>
                  <a:gd name="T9" fmla="*/ 0 w 3175"/>
                  <a:gd name="T10" fmla="*/ 0 h 12"/>
                  <a:gd name="T11" fmla="*/ 3175 w 3175"/>
                  <a:gd name="T12" fmla="*/ 12 h 12"/>
                </a:gdLst>
                <a:ahLst/>
                <a:cxnLst>
                  <a:cxn ang="T6">
                    <a:pos x="T0" y="T1"/>
                  </a:cxn>
                  <a:cxn ang="T7">
                    <a:pos x="T2" y="T3"/>
                  </a:cxn>
                  <a:cxn ang="T8">
                    <a:pos x="T4" y="T5"/>
                  </a:cxn>
                </a:cxnLst>
                <a:rect l="T9" t="T10" r="T11" b="T12"/>
                <a:pathLst>
                  <a:path w="3175" h="12">
                    <a:moveTo>
                      <a:pt x="0" y="12"/>
                    </a:moveTo>
                    <a:lnTo>
                      <a:pt x="0" y="0"/>
                    </a:lnTo>
                    <a:lnTo>
                      <a:pt x="0" y="12"/>
                    </a:lnTo>
                    <a:close/>
                  </a:path>
                </a:pathLst>
              </a:custGeom>
              <a:grpFill/>
              <a:ln w="9525">
                <a:solidFill>
                  <a:schemeClr val="bg1">
                    <a:lumMod val="85000"/>
                  </a:schemeClr>
                </a:solidFill>
                <a:round/>
                <a:headEnd/>
                <a:tailEnd/>
              </a:ln>
            </p:spPr>
            <p:txBody>
              <a:bodyPr/>
              <a:lstStyle/>
              <a:p>
                <a:endParaRPr lang="zh-CN" altLang="en-US"/>
              </a:p>
            </p:txBody>
          </p:sp>
          <p:sp>
            <p:nvSpPr>
              <p:cNvPr id="117" name="Freeform 90"/>
              <p:cNvSpPr>
                <a:spLocks noChangeAspect="1"/>
              </p:cNvSpPr>
              <p:nvPr>
                <p:custDataLst>
                  <p:tags r:id="rId107"/>
                </p:custDataLst>
              </p:nvPr>
            </p:nvSpPr>
            <p:spPr bwMode="auto">
              <a:xfrm>
                <a:off x="5446396" y="4887326"/>
                <a:ext cx="3593" cy="3416"/>
              </a:xfrm>
              <a:custGeom>
                <a:avLst/>
                <a:gdLst>
                  <a:gd name="T0" fmla="*/ 3175 w 12"/>
                  <a:gd name="T1" fmla="*/ 0 h 7"/>
                  <a:gd name="T2" fmla="*/ 0 w 12"/>
                  <a:gd name="T3" fmla="*/ 3175 h 7"/>
                  <a:gd name="T4" fmla="*/ 3175 w 12"/>
                  <a:gd name="T5" fmla="*/ 0 h 7"/>
                  <a:gd name="T6" fmla="*/ 0 60000 65536"/>
                  <a:gd name="T7" fmla="*/ 0 60000 65536"/>
                  <a:gd name="T8" fmla="*/ 0 60000 65536"/>
                  <a:gd name="T9" fmla="*/ 0 w 12"/>
                  <a:gd name="T10" fmla="*/ 0 h 7"/>
                  <a:gd name="T11" fmla="*/ 12 w 12"/>
                  <a:gd name="T12" fmla="*/ 7 h 7"/>
                </a:gdLst>
                <a:ahLst/>
                <a:cxnLst>
                  <a:cxn ang="T6">
                    <a:pos x="T0" y="T1"/>
                  </a:cxn>
                  <a:cxn ang="T7">
                    <a:pos x="T2" y="T3"/>
                  </a:cxn>
                  <a:cxn ang="T8">
                    <a:pos x="T4" y="T5"/>
                  </a:cxn>
                </a:cxnLst>
                <a:rect l="T9" t="T10" r="T11" b="T12"/>
                <a:pathLst>
                  <a:path w="12" h="7">
                    <a:moveTo>
                      <a:pt x="12" y="0"/>
                    </a:moveTo>
                    <a:lnTo>
                      <a:pt x="0" y="7"/>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118" name="Freeform 91"/>
              <p:cNvSpPr>
                <a:spLocks noChangeAspect="1"/>
              </p:cNvSpPr>
              <p:nvPr>
                <p:custDataLst>
                  <p:tags r:id="rId108"/>
                </p:custDataLst>
              </p:nvPr>
            </p:nvSpPr>
            <p:spPr bwMode="auto">
              <a:xfrm>
                <a:off x="5690786" y="5010314"/>
                <a:ext cx="46721" cy="29039"/>
              </a:xfrm>
              <a:custGeom>
                <a:avLst/>
                <a:gdLst>
                  <a:gd name="T0" fmla="*/ 32234 w 105"/>
                  <a:gd name="T1" fmla="*/ 25032 h 69"/>
                  <a:gd name="T2" fmla="*/ 38916 w 105"/>
                  <a:gd name="T3" fmla="*/ 17992 h 69"/>
                  <a:gd name="T4" fmla="*/ 23193 w 105"/>
                  <a:gd name="T5" fmla="*/ 0 h 69"/>
                  <a:gd name="T6" fmla="*/ 0 w 105"/>
                  <a:gd name="T7" fmla="*/ 0 h 69"/>
                  <a:gd name="T8" fmla="*/ 2752 w 105"/>
                  <a:gd name="T9" fmla="*/ 17992 h 69"/>
                  <a:gd name="T10" fmla="*/ 27517 w 105"/>
                  <a:gd name="T11" fmla="*/ 25032 h 69"/>
                  <a:gd name="T12" fmla="*/ 41275 w 105"/>
                  <a:gd name="T13" fmla="*/ 26988 h 69"/>
                  <a:gd name="T14" fmla="*/ 41275 w 105"/>
                  <a:gd name="T15" fmla="*/ 20339 h 69"/>
                  <a:gd name="T16" fmla="*/ 32234 w 105"/>
                  <a:gd name="T17" fmla="*/ 25032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5"/>
                  <a:gd name="T28" fmla="*/ 0 h 69"/>
                  <a:gd name="T29" fmla="*/ 105 w 105"/>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5" h="69">
                    <a:moveTo>
                      <a:pt x="82" y="64"/>
                    </a:moveTo>
                    <a:lnTo>
                      <a:pt x="99" y="46"/>
                    </a:lnTo>
                    <a:lnTo>
                      <a:pt x="59" y="0"/>
                    </a:lnTo>
                    <a:lnTo>
                      <a:pt x="0" y="0"/>
                    </a:lnTo>
                    <a:lnTo>
                      <a:pt x="7" y="46"/>
                    </a:lnTo>
                    <a:lnTo>
                      <a:pt x="70" y="64"/>
                    </a:lnTo>
                    <a:lnTo>
                      <a:pt x="105" y="69"/>
                    </a:lnTo>
                    <a:lnTo>
                      <a:pt x="105" y="52"/>
                    </a:lnTo>
                    <a:lnTo>
                      <a:pt x="82" y="64"/>
                    </a:lnTo>
                    <a:close/>
                  </a:path>
                </a:pathLst>
              </a:custGeom>
              <a:grpFill/>
              <a:ln w="9525">
                <a:solidFill>
                  <a:schemeClr val="bg1">
                    <a:lumMod val="85000"/>
                  </a:schemeClr>
                </a:solidFill>
                <a:round/>
                <a:headEnd/>
                <a:tailEnd/>
              </a:ln>
            </p:spPr>
            <p:txBody>
              <a:bodyPr/>
              <a:lstStyle/>
              <a:p>
                <a:endParaRPr lang="zh-CN" altLang="en-US"/>
              </a:p>
            </p:txBody>
          </p:sp>
          <p:sp>
            <p:nvSpPr>
              <p:cNvPr id="119" name="Freeform 92"/>
              <p:cNvSpPr>
                <a:spLocks noChangeAspect="1"/>
              </p:cNvSpPr>
              <p:nvPr>
                <p:custDataLst>
                  <p:tags r:id="rId109"/>
                </p:custDataLst>
              </p:nvPr>
            </p:nvSpPr>
            <p:spPr bwMode="auto">
              <a:xfrm>
                <a:off x="4679087" y="5563763"/>
                <a:ext cx="107819" cy="117865"/>
              </a:xfrm>
              <a:custGeom>
                <a:avLst/>
                <a:gdLst>
                  <a:gd name="T0" fmla="*/ 83449 w 226"/>
                  <a:gd name="T1" fmla="*/ 12028 h 255"/>
                  <a:gd name="T2" fmla="*/ 68698 w 226"/>
                  <a:gd name="T3" fmla="*/ 2148 h 255"/>
                  <a:gd name="T4" fmla="*/ 32031 w 226"/>
                  <a:gd name="T5" fmla="*/ 0 h 255"/>
                  <a:gd name="T6" fmla="*/ 0 w 226"/>
                  <a:gd name="T7" fmla="*/ 0 h 255"/>
                  <a:gd name="T8" fmla="*/ 10115 w 226"/>
                  <a:gd name="T9" fmla="*/ 27062 h 255"/>
                  <a:gd name="T10" fmla="*/ 10115 w 226"/>
                  <a:gd name="T11" fmla="*/ 44674 h 255"/>
                  <a:gd name="T12" fmla="*/ 19809 w 226"/>
                  <a:gd name="T13" fmla="*/ 72166 h 255"/>
                  <a:gd name="T14" fmla="*/ 19809 w 226"/>
                  <a:gd name="T15" fmla="*/ 99658 h 255"/>
                  <a:gd name="T16" fmla="*/ 43832 w 226"/>
                  <a:gd name="T17" fmla="*/ 109538 h 255"/>
                  <a:gd name="T18" fmla="*/ 58583 w 226"/>
                  <a:gd name="T19" fmla="*/ 97081 h 255"/>
                  <a:gd name="T20" fmla="*/ 80920 w 226"/>
                  <a:gd name="T21" fmla="*/ 72166 h 255"/>
                  <a:gd name="T22" fmla="*/ 95250 w 226"/>
                  <a:gd name="T23" fmla="*/ 52406 h 255"/>
                  <a:gd name="T24" fmla="*/ 95250 w 226"/>
                  <a:gd name="T25" fmla="*/ 30069 h 255"/>
                  <a:gd name="T26" fmla="*/ 88085 w 226"/>
                  <a:gd name="T27" fmla="*/ 17182 h 255"/>
                  <a:gd name="T28" fmla="*/ 83449 w 226"/>
                  <a:gd name="T29" fmla="*/ 17182 h 255"/>
                  <a:gd name="T30" fmla="*/ 83449 w 226"/>
                  <a:gd name="T31" fmla="*/ 12028 h 2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6"/>
                  <a:gd name="T49" fmla="*/ 0 h 255"/>
                  <a:gd name="T50" fmla="*/ 226 w 226"/>
                  <a:gd name="T51" fmla="*/ 255 h 2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6" h="255">
                    <a:moveTo>
                      <a:pt x="198" y="28"/>
                    </a:moveTo>
                    <a:lnTo>
                      <a:pt x="163" y="5"/>
                    </a:lnTo>
                    <a:lnTo>
                      <a:pt x="76" y="0"/>
                    </a:lnTo>
                    <a:lnTo>
                      <a:pt x="0" y="0"/>
                    </a:lnTo>
                    <a:lnTo>
                      <a:pt x="24" y="63"/>
                    </a:lnTo>
                    <a:lnTo>
                      <a:pt x="24" y="104"/>
                    </a:lnTo>
                    <a:lnTo>
                      <a:pt x="47" y="168"/>
                    </a:lnTo>
                    <a:lnTo>
                      <a:pt x="47" y="232"/>
                    </a:lnTo>
                    <a:lnTo>
                      <a:pt x="104" y="255"/>
                    </a:lnTo>
                    <a:lnTo>
                      <a:pt x="139" y="226"/>
                    </a:lnTo>
                    <a:lnTo>
                      <a:pt x="192" y="168"/>
                    </a:lnTo>
                    <a:lnTo>
                      <a:pt x="226" y="122"/>
                    </a:lnTo>
                    <a:lnTo>
                      <a:pt x="226" y="70"/>
                    </a:lnTo>
                    <a:lnTo>
                      <a:pt x="209" y="40"/>
                    </a:lnTo>
                    <a:lnTo>
                      <a:pt x="198" y="40"/>
                    </a:lnTo>
                    <a:lnTo>
                      <a:pt x="198" y="28"/>
                    </a:lnTo>
                    <a:close/>
                  </a:path>
                </a:pathLst>
              </a:custGeom>
              <a:grpFill/>
              <a:ln w="9525">
                <a:solidFill>
                  <a:schemeClr val="bg1">
                    <a:lumMod val="85000"/>
                  </a:schemeClr>
                </a:solidFill>
                <a:round/>
                <a:headEnd/>
                <a:tailEnd/>
              </a:ln>
            </p:spPr>
            <p:txBody>
              <a:bodyPr/>
              <a:lstStyle/>
              <a:p>
                <a:endParaRPr lang="zh-CN" altLang="en-US"/>
              </a:p>
            </p:txBody>
          </p:sp>
          <p:sp>
            <p:nvSpPr>
              <p:cNvPr id="120" name="Freeform 93"/>
              <p:cNvSpPr>
                <a:spLocks noChangeAspect="1"/>
              </p:cNvSpPr>
              <p:nvPr>
                <p:custDataLst>
                  <p:tags r:id="rId110"/>
                </p:custDataLst>
              </p:nvPr>
            </p:nvSpPr>
            <p:spPr bwMode="auto">
              <a:xfrm>
                <a:off x="5246931" y="5652588"/>
                <a:ext cx="265953" cy="206689"/>
              </a:xfrm>
              <a:custGeom>
                <a:avLst/>
                <a:gdLst>
                  <a:gd name="T0" fmla="*/ 68342 w 581"/>
                  <a:gd name="T1" fmla="*/ 189120 h 453"/>
                  <a:gd name="T2" fmla="*/ 47314 w 581"/>
                  <a:gd name="T3" fmla="*/ 189120 h 453"/>
                  <a:gd name="T4" fmla="*/ 37608 w 581"/>
                  <a:gd name="T5" fmla="*/ 174279 h 453"/>
                  <a:gd name="T6" fmla="*/ 14154 w 581"/>
                  <a:gd name="T7" fmla="*/ 162406 h 453"/>
                  <a:gd name="T8" fmla="*/ 2022 w 581"/>
                  <a:gd name="T9" fmla="*/ 159861 h 453"/>
                  <a:gd name="T10" fmla="*/ 0 w 581"/>
                  <a:gd name="T11" fmla="*/ 135267 h 453"/>
                  <a:gd name="T12" fmla="*/ 35182 w 581"/>
                  <a:gd name="T13" fmla="*/ 122546 h 453"/>
                  <a:gd name="T14" fmla="*/ 47314 w 581"/>
                  <a:gd name="T15" fmla="*/ 105585 h 453"/>
                  <a:gd name="T16" fmla="*/ 72790 w 581"/>
                  <a:gd name="T17" fmla="*/ 95832 h 453"/>
                  <a:gd name="T18" fmla="*/ 110803 w 581"/>
                  <a:gd name="T19" fmla="*/ 80991 h 453"/>
                  <a:gd name="T20" fmla="*/ 124552 w 581"/>
                  <a:gd name="T21" fmla="*/ 63605 h 453"/>
                  <a:gd name="T22" fmla="*/ 148006 w 581"/>
                  <a:gd name="T23" fmla="*/ 44100 h 453"/>
                  <a:gd name="T24" fmla="*/ 190467 w 581"/>
                  <a:gd name="T25" fmla="*/ 14417 h 453"/>
                  <a:gd name="T26" fmla="*/ 202194 w 581"/>
                  <a:gd name="T27" fmla="*/ 0 h 453"/>
                  <a:gd name="T28" fmla="*/ 218774 w 581"/>
                  <a:gd name="T29" fmla="*/ 0 h 453"/>
                  <a:gd name="T30" fmla="*/ 209474 w 581"/>
                  <a:gd name="T31" fmla="*/ 26714 h 453"/>
                  <a:gd name="T32" fmla="*/ 220796 w 581"/>
                  <a:gd name="T33" fmla="*/ 36891 h 453"/>
                  <a:gd name="T34" fmla="*/ 234950 w 581"/>
                  <a:gd name="T35" fmla="*/ 41555 h 453"/>
                  <a:gd name="T36" fmla="*/ 218774 w 581"/>
                  <a:gd name="T37" fmla="*/ 75902 h 453"/>
                  <a:gd name="T38" fmla="*/ 195320 w 581"/>
                  <a:gd name="T39" fmla="*/ 85655 h 453"/>
                  <a:gd name="T40" fmla="*/ 181166 w 581"/>
                  <a:gd name="T41" fmla="*/ 105585 h 453"/>
                  <a:gd name="T42" fmla="*/ 162160 w 581"/>
                  <a:gd name="T43" fmla="*/ 110673 h 453"/>
                  <a:gd name="T44" fmla="*/ 148006 w 581"/>
                  <a:gd name="T45" fmla="*/ 108129 h 453"/>
                  <a:gd name="T46" fmla="*/ 136279 w 581"/>
                  <a:gd name="T47" fmla="*/ 122546 h 453"/>
                  <a:gd name="T48" fmla="*/ 124552 w 581"/>
                  <a:gd name="T49" fmla="*/ 145020 h 453"/>
                  <a:gd name="T50" fmla="*/ 112825 w 581"/>
                  <a:gd name="T51" fmla="*/ 164950 h 453"/>
                  <a:gd name="T52" fmla="*/ 98671 w 581"/>
                  <a:gd name="T53" fmla="*/ 184455 h 453"/>
                  <a:gd name="T54" fmla="*/ 84517 w 581"/>
                  <a:gd name="T55" fmla="*/ 189120 h 453"/>
                  <a:gd name="T56" fmla="*/ 75216 w 581"/>
                  <a:gd name="T57" fmla="*/ 192088 h 453"/>
                  <a:gd name="T58" fmla="*/ 68342 w 581"/>
                  <a:gd name="T59" fmla="*/ 189120 h 4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1"/>
                  <a:gd name="T91" fmla="*/ 0 h 453"/>
                  <a:gd name="T92" fmla="*/ 581 w 581"/>
                  <a:gd name="T93" fmla="*/ 453 h 4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1" h="453">
                    <a:moveTo>
                      <a:pt x="169" y="446"/>
                    </a:moveTo>
                    <a:lnTo>
                      <a:pt x="117" y="446"/>
                    </a:lnTo>
                    <a:lnTo>
                      <a:pt x="93" y="411"/>
                    </a:lnTo>
                    <a:lnTo>
                      <a:pt x="35" y="383"/>
                    </a:lnTo>
                    <a:lnTo>
                      <a:pt x="5" y="377"/>
                    </a:lnTo>
                    <a:lnTo>
                      <a:pt x="0" y="319"/>
                    </a:lnTo>
                    <a:lnTo>
                      <a:pt x="87" y="289"/>
                    </a:lnTo>
                    <a:lnTo>
                      <a:pt x="117" y="249"/>
                    </a:lnTo>
                    <a:lnTo>
                      <a:pt x="180" y="226"/>
                    </a:lnTo>
                    <a:lnTo>
                      <a:pt x="274" y="191"/>
                    </a:lnTo>
                    <a:lnTo>
                      <a:pt x="308" y="150"/>
                    </a:lnTo>
                    <a:lnTo>
                      <a:pt x="366" y="104"/>
                    </a:lnTo>
                    <a:lnTo>
                      <a:pt x="471" y="34"/>
                    </a:lnTo>
                    <a:lnTo>
                      <a:pt x="500" y="0"/>
                    </a:lnTo>
                    <a:lnTo>
                      <a:pt x="541" y="0"/>
                    </a:lnTo>
                    <a:lnTo>
                      <a:pt x="518" y="63"/>
                    </a:lnTo>
                    <a:lnTo>
                      <a:pt x="546" y="87"/>
                    </a:lnTo>
                    <a:lnTo>
                      <a:pt x="581" y="98"/>
                    </a:lnTo>
                    <a:lnTo>
                      <a:pt x="541" y="179"/>
                    </a:lnTo>
                    <a:lnTo>
                      <a:pt x="483" y="202"/>
                    </a:lnTo>
                    <a:lnTo>
                      <a:pt x="448" y="249"/>
                    </a:lnTo>
                    <a:lnTo>
                      <a:pt x="401" y="261"/>
                    </a:lnTo>
                    <a:lnTo>
                      <a:pt x="366" y="255"/>
                    </a:lnTo>
                    <a:lnTo>
                      <a:pt x="337" y="289"/>
                    </a:lnTo>
                    <a:lnTo>
                      <a:pt x="308" y="342"/>
                    </a:lnTo>
                    <a:lnTo>
                      <a:pt x="279" y="389"/>
                    </a:lnTo>
                    <a:lnTo>
                      <a:pt x="244" y="435"/>
                    </a:lnTo>
                    <a:lnTo>
                      <a:pt x="209" y="446"/>
                    </a:lnTo>
                    <a:lnTo>
                      <a:pt x="186" y="453"/>
                    </a:lnTo>
                    <a:lnTo>
                      <a:pt x="169" y="44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21" name="Freeform 94"/>
              <p:cNvSpPr>
                <a:spLocks noChangeAspect="1"/>
              </p:cNvSpPr>
              <p:nvPr>
                <p:custDataLst>
                  <p:tags r:id="rId111"/>
                </p:custDataLst>
              </p:nvPr>
            </p:nvSpPr>
            <p:spPr bwMode="auto">
              <a:xfrm>
                <a:off x="5521870" y="5469814"/>
                <a:ext cx="111413" cy="218646"/>
              </a:xfrm>
              <a:custGeom>
                <a:avLst/>
                <a:gdLst>
                  <a:gd name="T0" fmla="*/ 0 w 243"/>
                  <a:gd name="T1" fmla="*/ 201088 h 481"/>
                  <a:gd name="T2" fmla="*/ 0 w 243"/>
                  <a:gd name="T3" fmla="*/ 176585 h 481"/>
                  <a:gd name="T4" fmla="*/ 0 w 243"/>
                  <a:gd name="T5" fmla="*/ 156730 h 481"/>
                  <a:gd name="T6" fmla="*/ 2025 w 243"/>
                  <a:gd name="T7" fmla="*/ 139832 h 481"/>
                  <a:gd name="T8" fmla="*/ 25518 w 243"/>
                  <a:gd name="T9" fmla="*/ 117864 h 481"/>
                  <a:gd name="T10" fmla="*/ 28353 w 243"/>
                  <a:gd name="T11" fmla="*/ 95474 h 481"/>
                  <a:gd name="T12" fmla="*/ 28353 w 243"/>
                  <a:gd name="T13" fmla="*/ 68437 h 481"/>
                  <a:gd name="T14" fmla="*/ 28353 w 243"/>
                  <a:gd name="T15" fmla="*/ 33796 h 481"/>
                  <a:gd name="T16" fmla="*/ 16202 w 243"/>
                  <a:gd name="T17" fmla="*/ 0 h 481"/>
                  <a:gd name="T18" fmla="*/ 30378 w 243"/>
                  <a:gd name="T19" fmla="*/ 36753 h 481"/>
                  <a:gd name="T20" fmla="*/ 46580 w 243"/>
                  <a:gd name="T21" fmla="*/ 83223 h 481"/>
                  <a:gd name="T22" fmla="*/ 60756 w 243"/>
                  <a:gd name="T23" fmla="*/ 107726 h 481"/>
                  <a:gd name="T24" fmla="*/ 82223 w 243"/>
                  <a:gd name="T25" fmla="*/ 114907 h 481"/>
                  <a:gd name="T26" fmla="*/ 93970 w 243"/>
                  <a:gd name="T27" fmla="*/ 95474 h 481"/>
                  <a:gd name="T28" fmla="*/ 98425 w 243"/>
                  <a:gd name="T29" fmla="*/ 129693 h 481"/>
                  <a:gd name="T30" fmla="*/ 91539 w 243"/>
                  <a:gd name="T31" fmla="*/ 139832 h 481"/>
                  <a:gd name="T32" fmla="*/ 68047 w 243"/>
                  <a:gd name="T33" fmla="*/ 161800 h 481"/>
                  <a:gd name="T34" fmla="*/ 49415 w 243"/>
                  <a:gd name="T35" fmla="*/ 183767 h 481"/>
                  <a:gd name="T36" fmla="*/ 37669 w 243"/>
                  <a:gd name="T37" fmla="*/ 198553 h 481"/>
                  <a:gd name="T38" fmla="*/ 16202 w 243"/>
                  <a:gd name="T39" fmla="*/ 203200 h 481"/>
                  <a:gd name="T40" fmla="*/ 4455 w 243"/>
                  <a:gd name="T41" fmla="*/ 203200 h 481"/>
                  <a:gd name="T42" fmla="*/ 0 w 243"/>
                  <a:gd name="T43" fmla="*/ 201088 h 4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3"/>
                  <a:gd name="T67" fmla="*/ 0 h 481"/>
                  <a:gd name="T68" fmla="*/ 243 w 243"/>
                  <a:gd name="T69" fmla="*/ 481 h 48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3" h="481">
                    <a:moveTo>
                      <a:pt x="0" y="476"/>
                    </a:moveTo>
                    <a:lnTo>
                      <a:pt x="0" y="418"/>
                    </a:lnTo>
                    <a:lnTo>
                      <a:pt x="0" y="371"/>
                    </a:lnTo>
                    <a:lnTo>
                      <a:pt x="5" y="331"/>
                    </a:lnTo>
                    <a:lnTo>
                      <a:pt x="63" y="279"/>
                    </a:lnTo>
                    <a:lnTo>
                      <a:pt x="70" y="226"/>
                    </a:lnTo>
                    <a:lnTo>
                      <a:pt x="70" y="162"/>
                    </a:lnTo>
                    <a:lnTo>
                      <a:pt x="70" y="80"/>
                    </a:lnTo>
                    <a:lnTo>
                      <a:pt x="40" y="0"/>
                    </a:lnTo>
                    <a:lnTo>
                      <a:pt x="75" y="87"/>
                    </a:lnTo>
                    <a:lnTo>
                      <a:pt x="115" y="197"/>
                    </a:lnTo>
                    <a:lnTo>
                      <a:pt x="150" y="255"/>
                    </a:lnTo>
                    <a:lnTo>
                      <a:pt x="203" y="272"/>
                    </a:lnTo>
                    <a:lnTo>
                      <a:pt x="232" y="226"/>
                    </a:lnTo>
                    <a:lnTo>
                      <a:pt x="243" y="307"/>
                    </a:lnTo>
                    <a:lnTo>
                      <a:pt x="226" y="331"/>
                    </a:lnTo>
                    <a:lnTo>
                      <a:pt x="168" y="383"/>
                    </a:lnTo>
                    <a:lnTo>
                      <a:pt x="122" y="435"/>
                    </a:lnTo>
                    <a:lnTo>
                      <a:pt x="93" y="470"/>
                    </a:lnTo>
                    <a:lnTo>
                      <a:pt x="40" y="481"/>
                    </a:lnTo>
                    <a:lnTo>
                      <a:pt x="11" y="481"/>
                    </a:lnTo>
                    <a:lnTo>
                      <a:pt x="0" y="47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22" name="Freeform 95"/>
              <p:cNvSpPr>
                <a:spLocks noChangeAspect="1"/>
              </p:cNvSpPr>
              <p:nvPr>
                <p:custDataLst>
                  <p:tags r:id="rId112"/>
                </p:custDataLst>
              </p:nvPr>
            </p:nvSpPr>
            <p:spPr bwMode="auto">
              <a:xfrm>
                <a:off x="497524" y="3368758"/>
                <a:ext cx="276736" cy="193023"/>
              </a:xfrm>
              <a:custGeom>
                <a:avLst/>
                <a:gdLst>
                  <a:gd name="T0" fmla="*/ 133754 w 605"/>
                  <a:gd name="T1" fmla="*/ 7509 h 430"/>
                  <a:gd name="T2" fmla="*/ 244475 w 605"/>
                  <a:gd name="T3" fmla="*/ 0 h 430"/>
                  <a:gd name="T4" fmla="*/ 235181 w 605"/>
                  <a:gd name="T5" fmla="*/ 29203 h 430"/>
                  <a:gd name="T6" fmla="*/ 155171 w 605"/>
                  <a:gd name="T7" fmla="*/ 33792 h 430"/>
                  <a:gd name="T8" fmla="*/ 138603 w 605"/>
                  <a:gd name="T9" fmla="*/ 106381 h 430"/>
                  <a:gd name="T10" fmla="*/ 103447 w 605"/>
                  <a:gd name="T11" fmla="*/ 113890 h 430"/>
                  <a:gd name="T12" fmla="*/ 94153 w 605"/>
                  <a:gd name="T13" fmla="*/ 167289 h 430"/>
                  <a:gd name="T14" fmla="*/ 4849 w 605"/>
                  <a:gd name="T15" fmla="*/ 179387 h 430"/>
                  <a:gd name="T16" fmla="*/ 0 w 605"/>
                  <a:gd name="T17" fmla="*/ 162283 h 430"/>
                  <a:gd name="T18" fmla="*/ 91729 w 605"/>
                  <a:gd name="T19" fmla="*/ 38798 h 430"/>
                  <a:gd name="T20" fmla="*/ 133754 w 605"/>
                  <a:gd name="T21" fmla="*/ 7509 h 4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5"/>
                  <a:gd name="T34" fmla="*/ 0 h 430"/>
                  <a:gd name="T35" fmla="*/ 605 w 605"/>
                  <a:gd name="T36" fmla="*/ 430 h 4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5" h="430">
                    <a:moveTo>
                      <a:pt x="331" y="18"/>
                    </a:moveTo>
                    <a:lnTo>
                      <a:pt x="605" y="0"/>
                    </a:lnTo>
                    <a:lnTo>
                      <a:pt x="582" y="70"/>
                    </a:lnTo>
                    <a:lnTo>
                      <a:pt x="384" y="81"/>
                    </a:lnTo>
                    <a:lnTo>
                      <a:pt x="343" y="255"/>
                    </a:lnTo>
                    <a:lnTo>
                      <a:pt x="256" y="273"/>
                    </a:lnTo>
                    <a:lnTo>
                      <a:pt x="233" y="401"/>
                    </a:lnTo>
                    <a:lnTo>
                      <a:pt x="12" y="430"/>
                    </a:lnTo>
                    <a:lnTo>
                      <a:pt x="0" y="389"/>
                    </a:lnTo>
                    <a:lnTo>
                      <a:pt x="227" y="93"/>
                    </a:lnTo>
                    <a:lnTo>
                      <a:pt x="331" y="18"/>
                    </a:lnTo>
                    <a:close/>
                  </a:path>
                </a:pathLst>
              </a:custGeom>
              <a:grpFill/>
              <a:ln w="9525">
                <a:solidFill>
                  <a:schemeClr val="bg1">
                    <a:lumMod val="85000"/>
                  </a:schemeClr>
                </a:solidFill>
                <a:round/>
                <a:headEnd/>
                <a:tailEnd/>
              </a:ln>
            </p:spPr>
            <p:txBody>
              <a:bodyPr/>
              <a:lstStyle/>
              <a:p>
                <a:endParaRPr lang="zh-CN" altLang="en-US"/>
              </a:p>
            </p:txBody>
          </p:sp>
          <p:sp>
            <p:nvSpPr>
              <p:cNvPr id="123" name="Freeform 96"/>
              <p:cNvSpPr>
                <a:spLocks noChangeAspect="1"/>
              </p:cNvSpPr>
              <p:nvPr>
                <p:custDataLst>
                  <p:tags r:id="rId113"/>
                </p:custDataLst>
              </p:nvPr>
            </p:nvSpPr>
            <p:spPr bwMode="auto">
              <a:xfrm>
                <a:off x="644875" y="3095450"/>
                <a:ext cx="370177" cy="280140"/>
              </a:xfrm>
              <a:custGeom>
                <a:avLst/>
                <a:gdLst>
                  <a:gd name="T0" fmla="*/ 0 w 814"/>
                  <a:gd name="T1" fmla="*/ 260350 h 616"/>
                  <a:gd name="T2" fmla="*/ 105259 w 814"/>
                  <a:gd name="T3" fmla="*/ 176666 h 616"/>
                  <a:gd name="T4" fmla="*/ 110080 w 814"/>
                  <a:gd name="T5" fmla="*/ 142432 h 616"/>
                  <a:gd name="T6" fmla="*/ 151862 w 814"/>
                  <a:gd name="T7" fmla="*/ 85797 h 616"/>
                  <a:gd name="T8" fmla="*/ 214937 w 814"/>
                  <a:gd name="T9" fmla="*/ 44378 h 616"/>
                  <a:gd name="T10" fmla="*/ 235828 w 814"/>
                  <a:gd name="T11" fmla="*/ 0 h 616"/>
                  <a:gd name="T12" fmla="*/ 289260 w 814"/>
                  <a:gd name="T13" fmla="*/ 29585 h 616"/>
                  <a:gd name="T14" fmla="*/ 327025 w 814"/>
                  <a:gd name="T15" fmla="*/ 24513 h 616"/>
                  <a:gd name="T16" fmla="*/ 322204 w 814"/>
                  <a:gd name="T17" fmla="*/ 100590 h 616"/>
                  <a:gd name="T18" fmla="*/ 287252 w 814"/>
                  <a:gd name="T19" fmla="*/ 110733 h 616"/>
                  <a:gd name="T20" fmla="*/ 212526 w 814"/>
                  <a:gd name="T21" fmla="*/ 181315 h 616"/>
                  <a:gd name="T22" fmla="*/ 142220 w 814"/>
                  <a:gd name="T23" fmla="*/ 196108 h 616"/>
                  <a:gd name="T24" fmla="*/ 112088 w 814"/>
                  <a:gd name="T25" fmla="*/ 252742 h 616"/>
                  <a:gd name="T26" fmla="*/ 4821 w 814"/>
                  <a:gd name="T27" fmla="*/ 260350 h 616"/>
                  <a:gd name="T28" fmla="*/ 0 w 814"/>
                  <a:gd name="T29" fmla="*/ 260350 h 6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14"/>
                  <a:gd name="T46" fmla="*/ 0 h 616"/>
                  <a:gd name="T47" fmla="*/ 814 w 814"/>
                  <a:gd name="T48" fmla="*/ 616 h 6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14" h="616">
                    <a:moveTo>
                      <a:pt x="0" y="616"/>
                    </a:moveTo>
                    <a:lnTo>
                      <a:pt x="262" y="418"/>
                    </a:lnTo>
                    <a:lnTo>
                      <a:pt x="274" y="337"/>
                    </a:lnTo>
                    <a:lnTo>
                      <a:pt x="378" y="203"/>
                    </a:lnTo>
                    <a:lnTo>
                      <a:pt x="535" y="105"/>
                    </a:lnTo>
                    <a:lnTo>
                      <a:pt x="587" y="0"/>
                    </a:lnTo>
                    <a:lnTo>
                      <a:pt x="720" y="70"/>
                    </a:lnTo>
                    <a:lnTo>
                      <a:pt x="814" y="58"/>
                    </a:lnTo>
                    <a:lnTo>
                      <a:pt x="802" y="238"/>
                    </a:lnTo>
                    <a:lnTo>
                      <a:pt x="715" y="262"/>
                    </a:lnTo>
                    <a:lnTo>
                      <a:pt x="529" y="429"/>
                    </a:lnTo>
                    <a:lnTo>
                      <a:pt x="354" y="464"/>
                    </a:lnTo>
                    <a:lnTo>
                      <a:pt x="279" y="598"/>
                    </a:lnTo>
                    <a:lnTo>
                      <a:pt x="12" y="616"/>
                    </a:lnTo>
                    <a:lnTo>
                      <a:pt x="0" y="616"/>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24" name="Freeform 97"/>
              <p:cNvSpPr>
                <a:spLocks noChangeAspect="1"/>
              </p:cNvSpPr>
              <p:nvPr>
                <p:custDataLst>
                  <p:tags r:id="rId114"/>
                </p:custDataLst>
              </p:nvPr>
            </p:nvSpPr>
            <p:spPr bwMode="auto">
              <a:xfrm>
                <a:off x="484944" y="3368758"/>
                <a:ext cx="377364" cy="389463"/>
              </a:xfrm>
              <a:custGeom>
                <a:avLst/>
                <a:gdLst>
                  <a:gd name="T0" fmla="*/ 253769 w 825"/>
                  <a:gd name="T1" fmla="*/ 0 h 860"/>
                  <a:gd name="T2" fmla="*/ 333375 w 825"/>
                  <a:gd name="T3" fmla="*/ 63552 h 860"/>
                  <a:gd name="T4" fmla="*/ 291350 w 825"/>
                  <a:gd name="T5" fmla="*/ 61026 h 860"/>
                  <a:gd name="T6" fmla="*/ 272761 w 825"/>
                  <a:gd name="T7" fmla="*/ 297977 h 860"/>
                  <a:gd name="T8" fmla="*/ 301048 w 825"/>
                  <a:gd name="T9" fmla="*/ 297977 h 860"/>
                  <a:gd name="T10" fmla="*/ 298219 w 825"/>
                  <a:gd name="T11" fmla="*/ 332489 h 860"/>
                  <a:gd name="T12" fmla="*/ 204470 w 825"/>
                  <a:gd name="T13" fmla="*/ 332489 h 860"/>
                  <a:gd name="T14" fmla="*/ 192347 w 825"/>
                  <a:gd name="T15" fmla="*/ 315654 h 860"/>
                  <a:gd name="T16" fmla="*/ 178608 w 825"/>
                  <a:gd name="T17" fmla="*/ 347219 h 860"/>
                  <a:gd name="T18" fmla="*/ 145877 w 825"/>
                  <a:gd name="T19" fmla="*/ 347219 h 860"/>
                  <a:gd name="T20" fmla="*/ 139007 w 825"/>
                  <a:gd name="T21" fmla="*/ 332489 h 860"/>
                  <a:gd name="T22" fmla="*/ 129309 w 825"/>
                  <a:gd name="T23" fmla="*/ 361950 h 860"/>
                  <a:gd name="T24" fmla="*/ 110721 w 825"/>
                  <a:gd name="T25" fmla="*/ 361950 h 860"/>
                  <a:gd name="T26" fmla="*/ 51724 w 825"/>
                  <a:gd name="T27" fmla="*/ 308078 h 860"/>
                  <a:gd name="T28" fmla="*/ 30307 w 825"/>
                  <a:gd name="T29" fmla="*/ 327438 h 860"/>
                  <a:gd name="T30" fmla="*/ 0 w 825"/>
                  <a:gd name="T31" fmla="*/ 325334 h 860"/>
                  <a:gd name="T32" fmla="*/ 16164 w 825"/>
                  <a:gd name="T33" fmla="*/ 297977 h 860"/>
                  <a:gd name="T34" fmla="*/ 12123 w 825"/>
                  <a:gd name="T35" fmla="*/ 222641 h 860"/>
                  <a:gd name="T36" fmla="*/ 23437 w 825"/>
                  <a:gd name="T37" fmla="*/ 202860 h 860"/>
                  <a:gd name="T38" fmla="*/ 14143 w 825"/>
                  <a:gd name="T39" fmla="*/ 180975 h 860"/>
                  <a:gd name="T40" fmla="*/ 103447 w 825"/>
                  <a:gd name="T41" fmla="*/ 168770 h 860"/>
                  <a:gd name="T42" fmla="*/ 112741 w 825"/>
                  <a:gd name="T43" fmla="*/ 114898 h 860"/>
                  <a:gd name="T44" fmla="*/ 147897 w 825"/>
                  <a:gd name="T45" fmla="*/ 107322 h 860"/>
                  <a:gd name="T46" fmla="*/ 164465 w 825"/>
                  <a:gd name="T47" fmla="*/ 34091 h 860"/>
                  <a:gd name="T48" fmla="*/ 244475 w 825"/>
                  <a:gd name="T49" fmla="*/ 29461 h 860"/>
                  <a:gd name="T50" fmla="*/ 253769 w 825"/>
                  <a:gd name="T51" fmla="*/ 0 h 86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25"/>
                  <a:gd name="T79" fmla="*/ 0 h 860"/>
                  <a:gd name="T80" fmla="*/ 825 w 825"/>
                  <a:gd name="T81" fmla="*/ 860 h 86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25" h="860">
                    <a:moveTo>
                      <a:pt x="628" y="0"/>
                    </a:moveTo>
                    <a:lnTo>
                      <a:pt x="825" y="151"/>
                    </a:lnTo>
                    <a:lnTo>
                      <a:pt x="721" y="145"/>
                    </a:lnTo>
                    <a:lnTo>
                      <a:pt x="675" y="708"/>
                    </a:lnTo>
                    <a:lnTo>
                      <a:pt x="745" y="708"/>
                    </a:lnTo>
                    <a:lnTo>
                      <a:pt x="738" y="790"/>
                    </a:lnTo>
                    <a:lnTo>
                      <a:pt x="506" y="790"/>
                    </a:lnTo>
                    <a:lnTo>
                      <a:pt x="476" y="750"/>
                    </a:lnTo>
                    <a:lnTo>
                      <a:pt x="442" y="825"/>
                    </a:lnTo>
                    <a:lnTo>
                      <a:pt x="361" y="825"/>
                    </a:lnTo>
                    <a:lnTo>
                      <a:pt x="344" y="790"/>
                    </a:lnTo>
                    <a:lnTo>
                      <a:pt x="320" y="860"/>
                    </a:lnTo>
                    <a:lnTo>
                      <a:pt x="274" y="860"/>
                    </a:lnTo>
                    <a:lnTo>
                      <a:pt x="128" y="732"/>
                    </a:lnTo>
                    <a:lnTo>
                      <a:pt x="75" y="778"/>
                    </a:lnTo>
                    <a:lnTo>
                      <a:pt x="0" y="773"/>
                    </a:lnTo>
                    <a:lnTo>
                      <a:pt x="40" y="708"/>
                    </a:lnTo>
                    <a:lnTo>
                      <a:pt x="30" y="529"/>
                    </a:lnTo>
                    <a:lnTo>
                      <a:pt x="58" y="482"/>
                    </a:lnTo>
                    <a:lnTo>
                      <a:pt x="35" y="430"/>
                    </a:lnTo>
                    <a:lnTo>
                      <a:pt x="256" y="401"/>
                    </a:lnTo>
                    <a:lnTo>
                      <a:pt x="279" y="273"/>
                    </a:lnTo>
                    <a:lnTo>
                      <a:pt x="366" y="255"/>
                    </a:lnTo>
                    <a:lnTo>
                      <a:pt x="407" y="81"/>
                    </a:lnTo>
                    <a:lnTo>
                      <a:pt x="605" y="70"/>
                    </a:lnTo>
                    <a:lnTo>
                      <a:pt x="628" y="0"/>
                    </a:lnTo>
                    <a:close/>
                  </a:path>
                </a:pathLst>
              </a:custGeom>
              <a:grpFill/>
              <a:ln w="9525">
                <a:solidFill>
                  <a:schemeClr val="bg1">
                    <a:lumMod val="85000"/>
                  </a:schemeClr>
                </a:solidFill>
                <a:round/>
                <a:headEnd/>
                <a:tailEnd/>
              </a:ln>
            </p:spPr>
            <p:txBody>
              <a:bodyPr/>
              <a:lstStyle/>
              <a:p>
                <a:endParaRPr lang="zh-CN" altLang="en-US"/>
              </a:p>
            </p:txBody>
          </p:sp>
          <p:sp>
            <p:nvSpPr>
              <p:cNvPr id="125" name="Freeform 98"/>
              <p:cNvSpPr>
                <a:spLocks noChangeAspect="1"/>
              </p:cNvSpPr>
              <p:nvPr>
                <p:custDataLst>
                  <p:tags r:id="rId115"/>
                </p:custDataLst>
              </p:nvPr>
            </p:nvSpPr>
            <p:spPr bwMode="auto">
              <a:xfrm>
                <a:off x="774256" y="3059577"/>
                <a:ext cx="539091" cy="560282"/>
              </a:xfrm>
              <a:custGeom>
                <a:avLst/>
                <a:gdLst>
                  <a:gd name="T0" fmla="*/ 0 w 1191"/>
                  <a:gd name="T1" fmla="*/ 286258 h 1226"/>
                  <a:gd name="T2" fmla="*/ 243923 w 1191"/>
                  <a:gd name="T3" fmla="*/ 483325 h 1226"/>
                  <a:gd name="T4" fmla="*/ 257919 w 1191"/>
                  <a:gd name="T5" fmla="*/ 486298 h 1226"/>
                  <a:gd name="T6" fmla="*/ 260318 w 1191"/>
                  <a:gd name="T7" fmla="*/ 510932 h 1226"/>
                  <a:gd name="T8" fmla="*/ 279112 w 1191"/>
                  <a:gd name="T9" fmla="*/ 520700 h 1226"/>
                  <a:gd name="T10" fmla="*/ 476250 w 1191"/>
                  <a:gd name="T11" fmla="*/ 399656 h 1226"/>
                  <a:gd name="T12" fmla="*/ 448659 w 1191"/>
                  <a:gd name="T13" fmla="*/ 377571 h 1226"/>
                  <a:gd name="T14" fmla="*/ 420668 w 1191"/>
                  <a:gd name="T15" fmla="*/ 313015 h 1226"/>
                  <a:gd name="T16" fmla="*/ 439462 w 1191"/>
                  <a:gd name="T17" fmla="*/ 271393 h 1226"/>
                  <a:gd name="T18" fmla="*/ 436662 w 1191"/>
                  <a:gd name="T19" fmla="*/ 200041 h 1226"/>
                  <a:gd name="T20" fmla="*/ 448659 w 1191"/>
                  <a:gd name="T21" fmla="*/ 187724 h 1226"/>
                  <a:gd name="T22" fmla="*/ 401873 w 1191"/>
                  <a:gd name="T23" fmla="*/ 84093 h 1226"/>
                  <a:gd name="T24" fmla="*/ 420668 w 1191"/>
                  <a:gd name="T25" fmla="*/ 64132 h 1226"/>
                  <a:gd name="T26" fmla="*/ 429865 w 1191"/>
                  <a:gd name="T27" fmla="*/ 0 h 1226"/>
                  <a:gd name="T28" fmla="*/ 364685 w 1191"/>
                  <a:gd name="T29" fmla="*/ 7220 h 1226"/>
                  <a:gd name="T30" fmla="*/ 318300 w 1191"/>
                  <a:gd name="T31" fmla="*/ 2548 h 1226"/>
                  <a:gd name="T32" fmla="*/ 211533 w 1191"/>
                  <a:gd name="T33" fmla="*/ 54363 h 1226"/>
                  <a:gd name="T34" fmla="*/ 209134 w 1191"/>
                  <a:gd name="T35" fmla="*/ 133360 h 1226"/>
                  <a:gd name="T36" fmla="*/ 174345 w 1191"/>
                  <a:gd name="T37" fmla="*/ 143554 h 1226"/>
                  <a:gd name="T38" fmla="*/ 99968 w 1191"/>
                  <a:gd name="T39" fmla="*/ 214481 h 1226"/>
                  <a:gd name="T40" fmla="*/ 29991 w 1191"/>
                  <a:gd name="T41" fmla="*/ 229346 h 1226"/>
                  <a:gd name="T42" fmla="*/ 0 w 1191"/>
                  <a:gd name="T43" fmla="*/ 286258 h 12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91"/>
                  <a:gd name="T67" fmla="*/ 0 h 1226"/>
                  <a:gd name="T68" fmla="*/ 1191 w 1191"/>
                  <a:gd name="T69" fmla="*/ 1226 h 12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91" h="1226">
                    <a:moveTo>
                      <a:pt x="0" y="674"/>
                    </a:moveTo>
                    <a:lnTo>
                      <a:pt x="610" y="1138"/>
                    </a:lnTo>
                    <a:lnTo>
                      <a:pt x="645" y="1145"/>
                    </a:lnTo>
                    <a:lnTo>
                      <a:pt x="651" y="1203"/>
                    </a:lnTo>
                    <a:lnTo>
                      <a:pt x="698" y="1226"/>
                    </a:lnTo>
                    <a:lnTo>
                      <a:pt x="1191" y="941"/>
                    </a:lnTo>
                    <a:lnTo>
                      <a:pt x="1122" y="889"/>
                    </a:lnTo>
                    <a:lnTo>
                      <a:pt x="1052" y="737"/>
                    </a:lnTo>
                    <a:lnTo>
                      <a:pt x="1099" y="639"/>
                    </a:lnTo>
                    <a:lnTo>
                      <a:pt x="1092" y="471"/>
                    </a:lnTo>
                    <a:lnTo>
                      <a:pt x="1122" y="442"/>
                    </a:lnTo>
                    <a:lnTo>
                      <a:pt x="1005" y="198"/>
                    </a:lnTo>
                    <a:lnTo>
                      <a:pt x="1052" y="151"/>
                    </a:lnTo>
                    <a:lnTo>
                      <a:pt x="1075" y="0"/>
                    </a:lnTo>
                    <a:lnTo>
                      <a:pt x="912" y="17"/>
                    </a:lnTo>
                    <a:lnTo>
                      <a:pt x="796" y="6"/>
                    </a:lnTo>
                    <a:lnTo>
                      <a:pt x="529" y="128"/>
                    </a:lnTo>
                    <a:lnTo>
                      <a:pt x="523" y="314"/>
                    </a:lnTo>
                    <a:lnTo>
                      <a:pt x="436" y="338"/>
                    </a:lnTo>
                    <a:lnTo>
                      <a:pt x="250" y="505"/>
                    </a:lnTo>
                    <a:lnTo>
                      <a:pt x="75" y="540"/>
                    </a:lnTo>
                    <a:lnTo>
                      <a:pt x="0" y="674"/>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26" name="Freeform 99"/>
              <p:cNvSpPr>
                <a:spLocks noChangeAspect="1"/>
              </p:cNvSpPr>
              <p:nvPr>
                <p:custDataLst>
                  <p:tags r:id="rId116"/>
                </p:custDataLst>
              </p:nvPr>
            </p:nvSpPr>
            <p:spPr bwMode="auto">
              <a:xfrm>
                <a:off x="456192" y="3828256"/>
                <a:ext cx="102427" cy="54661"/>
              </a:xfrm>
              <a:custGeom>
                <a:avLst/>
                <a:gdLst>
                  <a:gd name="T0" fmla="*/ 88440 w 221"/>
                  <a:gd name="T1" fmla="*/ 0 h 116"/>
                  <a:gd name="T2" fmla="*/ 90487 w 221"/>
                  <a:gd name="T3" fmla="*/ 20145 h 116"/>
                  <a:gd name="T4" fmla="*/ 54865 w 221"/>
                  <a:gd name="T5" fmla="*/ 23210 h 116"/>
                  <a:gd name="T6" fmla="*/ 45448 w 221"/>
                  <a:gd name="T7" fmla="*/ 50800 h 116"/>
                  <a:gd name="T8" fmla="*/ 0 w 221"/>
                  <a:gd name="T9" fmla="*/ 7883 h 116"/>
                  <a:gd name="T10" fmla="*/ 88440 w 221"/>
                  <a:gd name="T11" fmla="*/ 0 h 116"/>
                  <a:gd name="T12" fmla="*/ 0 60000 65536"/>
                  <a:gd name="T13" fmla="*/ 0 60000 65536"/>
                  <a:gd name="T14" fmla="*/ 0 60000 65536"/>
                  <a:gd name="T15" fmla="*/ 0 60000 65536"/>
                  <a:gd name="T16" fmla="*/ 0 60000 65536"/>
                  <a:gd name="T17" fmla="*/ 0 60000 65536"/>
                  <a:gd name="T18" fmla="*/ 0 w 221"/>
                  <a:gd name="T19" fmla="*/ 0 h 116"/>
                  <a:gd name="T20" fmla="*/ 221 w 221"/>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21" h="116">
                    <a:moveTo>
                      <a:pt x="216" y="0"/>
                    </a:moveTo>
                    <a:lnTo>
                      <a:pt x="221" y="46"/>
                    </a:lnTo>
                    <a:lnTo>
                      <a:pt x="134" y="53"/>
                    </a:lnTo>
                    <a:lnTo>
                      <a:pt x="111" y="116"/>
                    </a:lnTo>
                    <a:lnTo>
                      <a:pt x="0" y="18"/>
                    </a:lnTo>
                    <a:lnTo>
                      <a:pt x="216" y="0"/>
                    </a:lnTo>
                    <a:close/>
                  </a:path>
                </a:pathLst>
              </a:custGeom>
              <a:grpFill/>
              <a:ln w="9525">
                <a:solidFill>
                  <a:schemeClr val="bg1">
                    <a:lumMod val="85000"/>
                  </a:schemeClr>
                </a:solidFill>
                <a:round/>
                <a:headEnd/>
                <a:tailEnd/>
              </a:ln>
            </p:spPr>
            <p:txBody>
              <a:bodyPr/>
              <a:lstStyle/>
              <a:p>
                <a:endParaRPr lang="zh-CN" altLang="en-US"/>
              </a:p>
            </p:txBody>
          </p:sp>
          <p:sp>
            <p:nvSpPr>
              <p:cNvPr id="127" name="Freeform 100"/>
              <p:cNvSpPr>
                <a:spLocks noChangeAspect="1"/>
              </p:cNvSpPr>
              <p:nvPr>
                <p:custDataLst>
                  <p:tags r:id="rId117"/>
                </p:custDataLst>
              </p:nvPr>
            </p:nvSpPr>
            <p:spPr bwMode="auto">
              <a:xfrm>
                <a:off x="452599" y="3700145"/>
                <a:ext cx="156336" cy="134945"/>
              </a:xfrm>
              <a:custGeom>
                <a:avLst/>
                <a:gdLst>
                  <a:gd name="T0" fmla="*/ 0 w 344"/>
                  <a:gd name="T1" fmla="*/ 70940 h 297"/>
                  <a:gd name="T2" fmla="*/ 0 w 344"/>
                  <a:gd name="T3" fmla="*/ 54050 h 297"/>
                  <a:gd name="T4" fmla="*/ 30513 w 344"/>
                  <a:gd name="T5" fmla="*/ 9712 h 297"/>
                  <a:gd name="T6" fmla="*/ 53799 w 344"/>
                  <a:gd name="T7" fmla="*/ 19424 h 297"/>
                  <a:gd name="T8" fmla="*/ 79495 w 344"/>
                  <a:gd name="T9" fmla="*/ 0 h 297"/>
                  <a:gd name="T10" fmla="*/ 138112 w 344"/>
                  <a:gd name="T11" fmla="*/ 54050 h 297"/>
                  <a:gd name="T12" fmla="*/ 128476 w 344"/>
                  <a:gd name="T13" fmla="*/ 115278 h 297"/>
                  <a:gd name="T14" fmla="*/ 4818 w 344"/>
                  <a:gd name="T15" fmla="*/ 125412 h 297"/>
                  <a:gd name="T16" fmla="*/ 2409 w 344"/>
                  <a:gd name="T17" fmla="*/ 107677 h 297"/>
                  <a:gd name="T18" fmla="*/ 100372 w 344"/>
                  <a:gd name="T19" fmla="*/ 76007 h 297"/>
                  <a:gd name="T20" fmla="*/ 0 w 344"/>
                  <a:gd name="T21" fmla="*/ 70940 h 2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4"/>
                  <a:gd name="T34" fmla="*/ 0 h 297"/>
                  <a:gd name="T35" fmla="*/ 344 w 344"/>
                  <a:gd name="T36" fmla="*/ 297 h 2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4" h="297">
                    <a:moveTo>
                      <a:pt x="0" y="168"/>
                    </a:moveTo>
                    <a:lnTo>
                      <a:pt x="0" y="128"/>
                    </a:lnTo>
                    <a:lnTo>
                      <a:pt x="76" y="23"/>
                    </a:lnTo>
                    <a:lnTo>
                      <a:pt x="134" y="46"/>
                    </a:lnTo>
                    <a:lnTo>
                      <a:pt x="198" y="0"/>
                    </a:lnTo>
                    <a:lnTo>
                      <a:pt x="344" y="128"/>
                    </a:lnTo>
                    <a:lnTo>
                      <a:pt x="320" y="273"/>
                    </a:lnTo>
                    <a:lnTo>
                      <a:pt x="12" y="297"/>
                    </a:lnTo>
                    <a:lnTo>
                      <a:pt x="6" y="255"/>
                    </a:lnTo>
                    <a:lnTo>
                      <a:pt x="250" y="180"/>
                    </a:lnTo>
                    <a:lnTo>
                      <a:pt x="0" y="168"/>
                    </a:lnTo>
                    <a:close/>
                  </a:path>
                </a:pathLst>
              </a:custGeom>
              <a:grpFill/>
              <a:ln w="9525">
                <a:solidFill>
                  <a:schemeClr val="bg1">
                    <a:lumMod val="85000"/>
                  </a:schemeClr>
                </a:solidFill>
                <a:round/>
                <a:headEnd/>
                <a:tailEnd/>
              </a:ln>
            </p:spPr>
            <p:txBody>
              <a:bodyPr/>
              <a:lstStyle/>
              <a:p>
                <a:endParaRPr lang="zh-CN" altLang="en-US"/>
              </a:p>
            </p:txBody>
          </p:sp>
          <p:sp>
            <p:nvSpPr>
              <p:cNvPr id="128" name="Freeform 101"/>
              <p:cNvSpPr>
                <a:spLocks noChangeAspect="1"/>
              </p:cNvSpPr>
              <p:nvPr>
                <p:custDataLst>
                  <p:tags r:id="rId118"/>
                </p:custDataLst>
              </p:nvPr>
            </p:nvSpPr>
            <p:spPr bwMode="auto">
              <a:xfrm>
                <a:off x="452599" y="3777012"/>
                <a:ext cx="116802" cy="39289"/>
              </a:xfrm>
              <a:custGeom>
                <a:avLst/>
                <a:gdLst>
                  <a:gd name="T0" fmla="*/ 0 w 250"/>
                  <a:gd name="T1" fmla="*/ 0 h 87"/>
                  <a:gd name="T2" fmla="*/ 103187 w 250"/>
                  <a:gd name="T3" fmla="*/ 5036 h 87"/>
                  <a:gd name="T4" fmla="*/ 2476 w 250"/>
                  <a:gd name="T5" fmla="*/ 36513 h 87"/>
                  <a:gd name="T6" fmla="*/ 0 w 250"/>
                  <a:gd name="T7" fmla="*/ 0 h 87"/>
                  <a:gd name="T8" fmla="*/ 0 60000 65536"/>
                  <a:gd name="T9" fmla="*/ 0 60000 65536"/>
                  <a:gd name="T10" fmla="*/ 0 60000 65536"/>
                  <a:gd name="T11" fmla="*/ 0 60000 65536"/>
                  <a:gd name="T12" fmla="*/ 0 w 250"/>
                  <a:gd name="T13" fmla="*/ 0 h 87"/>
                  <a:gd name="T14" fmla="*/ 250 w 250"/>
                  <a:gd name="T15" fmla="*/ 87 h 87"/>
                </a:gdLst>
                <a:ahLst/>
                <a:cxnLst>
                  <a:cxn ang="T8">
                    <a:pos x="T0" y="T1"/>
                  </a:cxn>
                  <a:cxn ang="T9">
                    <a:pos x="T2" y="T3"/>
                  </a:cxn>
                  <a:cxn ang="T10">
                    <a:pos x="T4" y="T5"/>
                  </a:cxn>
                  <a:cxn ang="T11">
                    <a:pos x="T6" y="T7"/>
                  </a:cxn>
                </a:cxnLst>
                <a:rect l="T12" t="T13" r="T14" b="T15"/>
                <a:pathLst>
                  <a:path w="250" h="87">
                    <a:moveTo>
                      <a:pt x="0" y="0"/>
                    </a:moveTo>
                    <a:lnTo>
                      <a:pt x="250" y="12"/>
                    </a:lnTo>
                    <a:lnTo>
                      <a:pt x="6" y="87"/>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129" name="Freeform 102"/>
              <p:cNvSpPr>
                <a:spLocks noChangeAspect="1"/>
              </p:cNvSpPr>
              <p:nvPr>
                <p:custDataLst>
                  <p:tags r:id="rId119"/>
                </p:custDataLst>
              </p:nvPr>
            </p:nvSpPr>
            <p:spPr bwMode="auto">
              <a:xfrm>
                <a:off x="598154" y="3435376"/>
                <a:ext cx="495965" cy="450957"/>
              </a:xfrm>
              <a:custGeom>
                <a:avLst/>
                <a:gdLst>
                  <a:gd name="T0" fmla="*/ 0 w 1093"/>
                  <a:gd name="T1" fmla="*/ 362602 h 994"/>
                  <a:gd name="T2" fmla="*/ 2405 w 1093"/>
                  <a:gd name="T3" fmla="*/ 374829 h 994"/>
                  <a:gd name="T4" fmla="*/ 81777 w 1093"/>
                  <a:gd name="T5" fmla="*/ 382418 h 994"/>
                  <a:gd name="T6" fmla="*/ 100217 w 1093"/>
                  <a:gd name="T7" fmla="*/ 409403 h 994"/>
                  <a:gd name="T8" fmla="*/ 111842 w 1093"/>
                  <a:gd name="T9" fmla="*/ 409403 h 994"/>
                  <a:gd name="T10" fmla="*/ 116653 w 1093"/>
                  <a:gd name="T11" fmla="*/ 419100 h 994"/>
                  <a:gd name="T12" fmla="*/ 163154 w 1093"/>
                  <a:gd name="T13" fmla="*/ 416570 h 994"/>
                  <a:gd name="T14" fmla="*/ 210055 w 1093"/>
                  <a:gd name="T15" fmla="*/ 355012 h 994"/>
                  <a:gd name="T16" fmla="*/ 246935 w 1093"/>
                  <a:gd name="T17" fmla="*/ 345315 h 994"/>
                  <a:gd name="T18" fmla="*/ 251746 w 1093"/>
                  <a:gd name="T19" fmla="*/ 325920 h 994"/>
                  <a:gd name="T20" fmla="*/ 340338 w 1093"/>
                  <a:gd name="T21" fmla="*/ 291768 h 994"/>
                  <a:gd name="T22" fmla="*/ 410490 w 1093"/>
                  <a:gd name="T23" fmla="*/ 259724 h 994"/>
                  <a:gd name="T24" fmla="*/ 438150 w 1093"/>
                  <a:gd name="T25" fmla="*/ 171603 h 994"/>
                  <a:gd name="T26" fmla="*/ 414900 w 1093"/>
                  <a:gd name="T27" fmla="*/ 156846 h 994"/>
                  <a:gd name="T28" fmla="*/ 412494 w 1093"/>
                  <a:gd name="T29" fmla="*/ 137451 h 994"/>
                  <a:gd name="T30" fmla="*/ 230901 w 1093"/>
                  <a:gd name="T31" fmla="*/ 0 h 994"/>
                  <a:gd name="T32" fmla="*/ 191215 w 1093"/>
                  <a:gd name="T33" fmla="*/ 0 h 994"/>
                  <a:gd name="T34" fmla="*/ 167964 w 1093"/>
                  <a:gd name="T35" fmla="*/ 237378 h 994"/>
                  <a:gd name="T36" fmla="*/ 200835 w 1093"/>
                  <a:gd name="T37" fmla="*/ 237378 h 994"/>
                  <a:gd name="T38" fmla="*/ 198029 w 1093"/>
                  <a:gd name="T39" fmla="*/ 271951 h 994"/>
                  <a:gd name="T40" fmla="*/ 105028 w 1093"/>
                  <a:gd name="T41" fmla="*/ 271951 h 994"/>
                  <a:gd name="T42" fmla="*/ 93002 w 1093"/>
                  <a:gd name="T43" fmla="*/ 255086 h 994"/>
                  <a:gd name="T44" fmla="*/ 84183 w 1093"/>
                  <a:gd name="T45" fmla="*/ 279541 h 994"/>
                  <a:gd name="T46" fmla="*/ 46902 w 1093"/>
                  <a:gd name="T47" fmla="*/ 286708 h 994"/>
                  <a:gd name="T48" fmla="*/ 40087 w 1093"/>
                  <a:gd name="T49" fmla="*/ 271951 h 994"/>
                  <a:gd name="T50" fmla="*/ 30466 w 1093"/>
                  <a:gd name="T51" fmla="*/ 301465 h 994"/>
                  <a:gd name="T52" fmla="*/ 12026 w 1093"/>
                  <a:gd name="T53" fmla="*/ 301465 h 994"/>
                  <a:gd name="T54" fmla="*/ 0 w 1093"/>
                  <a:gd name="T55" fmla="*/ 362602 h 99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093"/>
                  <a:gd name="T85" fmla="*/ 0 h 994"/>
                  <a:gd name="T86" fmla="*/ 1093 w 1093"/>
                  <a:gd name="T87" fmla="*/ 994 h 99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093" h="994">
                    <a:moveTo>
                      <a:pt x="0" y="860"/>
                    </a:moveTo>
                    <a:lnTo>
                      <a:pt x="6" y="889"/>
                    </a:lnTo>
                    <a:lnTo>
                      <a:pt x="204" y="907"/>
                    </a:lnTo>
                    <a:lnTo>
                      <a:pt x="250" y="971"/>
                    </a:lnTo>
                    <a:lnTo>
                      <a:pt x="279" y="971"/>
                    </a:lnTo>
                    <a:lnTo>
                      <a:pt x="291" y="994"/>
                    </a:lnTo>
                    <a:lnTo>
                      <a:pt x="407" y="988"/>
                    </a:lnTo>
                    <a:lnTo>
                      <a:pt x="524" y="842"/>
                    </a:lnTo>
                    <a:lnTo>
                      <a:pt x="616" y="819"/>
                    </a:lnTo>
                    <a:lnTo>
                      <a:pt x="628" y="773"/>
                    </a:lnTo>
                    <a:lnTo>
                      <a:pt x="849" y="692"/>
                    </a:lnTo>
                    <a:lnTo>
                      <a:pt x="1024" y="616"/>
                    </a:lnTo>
                    <a:lnTo>
                      <a:pt x="1093" y="407"/>
                    </a:lnTo>
                    <a:lnTo>
                      <a:pt x="1035" y="372"/>
                    </a:lnTo>
                    <a:lnTo>
                      <a:pt x="1029" y="326"/>
                    </a:lnTo>
                    <a:lnTo>
                      <a:pt x="576" y="0"/>
                    </a:lnTo>
                    <a:lnTo>
                      <a:pt x="477" y="0"/>
                    </a:lnTo>
                    <a:lnTo>
                      <a:pt x="419" y="563"/>
                    </a:lnTo>
                    <a:lnTo>
                      <a:pt x="501" y="563"/>
                    </a:lnTo>
                    <a:lnTo>
                      <a:pt x="494" y="645"/>
                    </a:lnTo>
                    <a:lnTo>
                      <a:pt x="262" y="645"/>
                    </a:lnTo>
                    <a:lnTo>
                      <a:pt x="232" y="605"/>
                    </a:lnTo>
                    <a:lnTo>
                      <a:pt x="210" y="663"/>
                    </a:lnTo>
                    <a:lnTo>
                      <a:pt x="117" y="680"/>
                    </a:lnTo>
                    <a:lnTo>
                      <a:pt x="100" y="645"/>
                    </a:lnTo>
                    <a:lnTo>
                      <a:pt x="76" y="715"/>
                    </a:lnTo>
                    <a:lnTo>
                      <a:pt x="30" y="715"/>
                    </a:lnTo>
                    <a:lnTo>
                      <a:pt x="0" y="860"/>
                    </a:lnTo>
                    <a:close/>
                  </a:path>
                </a:pathLst>
              </a:custGeom>
              <a:grpFill/>
              <a:ln w="9525">
                <a:solidFill>
                  <a:schemeClr val="bg1">
                    <a:lumMod val="85000"/>
                  </a:schemeClr>
                </a:solidFill>
                <a:round/>
                <a:headEnd/>
                <a:tailEnd/>
              </a:ln>
            </p:spPr>
            <p:txBody>
              <a:bodyPr/>
              <a:lstStyle/>
              <a:p>
                <a:endParaRPr lang="zh-CN" altLang="en-US"/>
              </a:p>
            </p:txBody>
          </p:sp>
          <p:sp>
            <p:nvSpPr>
              <p:cNvPr id="130" name="Freeform 103"/>
              <p:cNvSpPr>
                <a:spLocks noChangeAspect="1"/>
              </p:cNvSpPr>
              <p:nvPr>
                <p:custDataLst>
                  <p:tags r:id="rId120"/>
                </p:custDataLst>
              </p:nvPr>
            </p:nvSpPr>
            <p:spPr bwMode="auto">
              <a:xfrm>
                <a:off x="1228893" y="3049329"/>
                <a:ext cx="122194" cy="213523"/>
              </a:xfrm>
              <a:custGeom>
                <a:avLst/>
                <a:gdLst>
                  <a:gd name="T0" fmla="*/ 28842 w 262"/>
                  <a:gd name="T1" fmla="*/ 11822 h 470"/>
                  <a:gd name="T2" fmla="*/ 19365 w 262"/>
                  <a:gd name="T3" fmla="*/ 75575 h 470"/>
                  <a:gd name="T4" fmla="*/ 0 w 262"/>
                  <a:gd name="T5" fmla="*/ 95419 h 470"/>
                  <a:gd name="T6" fmla="*/ 48207 w 262"/>
                  <a:gd name="T7" fmla="*/ 198438 h 470"/>
                  <a:gd name="T8" fmla="*/ 103418 w 262"/>
                  <a:gd name="T9" fmla="*/ 117374 h 470"/>
                  <a:gd name="T10" fmla="*/ 74576 w 262"/>
                  <a:gd name="T11" fmla="*/ 95419 h 470"/>
                  <a:gd name="T12" fmla="*/ 107950 w 262"/>
                  <a:gd name="T13" fmla="*/ 46443 h 470"/>
                  <a:gd name="T14" fmla="*/ 79108 w 262"/>
                  <a:gd name="T15" fmla="*/ 0 h 470"/>
                  <a:gd name="T16" fmla="*/ 28842 w 262"/>
                  <a:gd name="T17" fmla="*/ 11822 h 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2"/>
                  <a:gd name="T28" fmla="*/ 0 h 470"/>
                  <a:gd name="T29" fmla="*/ 262 w 262"/>
                  <a:gd name="T30" fmla="*/ 470 h 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2" h="470">
                    <a:moveTo>
                      <a:pt x="70" y="28"/>
                    </a:moveTo>
                    <a:lnTo>
                      <a:pt x="47" y="179"/>
                    </a:lnTo>
                    <a:lnTo>
                      <a:pt x="0" y="226"/>
                    </a:lnTo>
                    <a:lnTo>
                      <a:pt x="117" y="470"/>
                    </a:lnTo>
                    <a:lnTo>
                      <a:pt x="251" y="278"/>
                    </a:lnTo>
                    <a:lnTo>
                      <a:pt x="181" y="226"/>
                    </a:lnTo>
                    <a:lnTo>
                      <a:pt x="262" y="110"/>
                    </a:lnTo>
                    <a:lnTo>
                      <a:pt x="192" y="0"/>
                    </a:lnTo>
                    <a:lnTo>
                      <a:pt x="70" y="28"/>
                    </a:lnTo>
                    <a:close/>
                  </a:path>
                </a:pathLst>
              </a:custGeom>
              <a:grpFill/>
              <a:ln w="9525">
                <a:solidFill>
                  <a:schemeClr val="bg1">
                    <a:lumMod val="85000"/>
                  </a:schemeClr>
                </a:solidFill>
                <a:round/>
                <a:headEnd/>
                <a:tailEnd/>
              </a:ln>
            </p:spPr>
            <p:txBody>
              <a:bodyPr/>
              <a:lstStyle/>
              <a:p>
                <a:endParaRPr lang="zh-CN" altLang="en-US"/>
              </a:p>
            </p:txBody>
          </p:sp>
          <p:sp>
            <p:nvSpPr>
              <p:cNvPr id="131" name="Freeform 104"/>
              <p:cNvSpPr>
                <a:spLocks noChangeAspect="1"/>
              </p:cNvSpPr>
              <p:nvPr>
                <p:custDataLst>
                  <p:tags r:id="rId121"/>
                </p:custDataLst>
              </p:nvPr>
            </p:nvSpPr>
            <p:spPr bwMode="auto">
              <a:xfrm>
                <a:off x="506507" y="3824840"/>
                <a:ext cx="231809" cy="152028"/>
              </a:xfrm>
              <a:custGeom>
                <a:avLst/>
                <a:gdLst>
                  <a:gd name="T0" fmla="*/ 0 w 506"/>
                  <a:gd name="T1" fmla="*/ 54637 h 331"/>
                  <a:gd name="T2" fmla="*/ 9309 w 506"/>
                  <a:gd name="T3" fmla="*/ 25184 h 331"/>
                  <a:gd name="T4" fmla="*/ 44519 w 506"/>
                  <a:gd name="T5" fmla="*/ 22196 h 331"/>
                  <a:gd name="T6" fmla="*/ 42495 w 506"/>
                  <a:gd name="T7" fmla="*/ 2561 h 331"/>
                  <a:gd name="T8" fmla="*/ 79729 w 506"/>
                  <a:gd name="T9" fmla="*/ 0 h 331"/>
                  <a:gd name="T10" fmla="*/ 82158 w 506"/>
                  <a:gd name="T11" fmla="*/ 12379 h 331"/>
                  <a:gd name="T12" fmla="*/ 162292 w 506"/>
                  <a:gd name="T13" fmla="*/ 20062 h 331"/>
                  <a:gd name="T14" fmla="*/ 180909 w 506"/>
                  <a:gd name="T15" fmla="*/ 47381 h 331"/>
                  <a:gd name="T16" fmla="*/ 192645 w 506"/>
                  <a:gd name="T17" fmla="*/ 47381 h 331"/>
                  <a:gd name="T18" fmla="*/ 204787 w 506"/>
                  <a:gd name="T19" fmla="*/ 69577 h 331"/>
                  <a:gd name="T20" fmla="*/ 176457 w 506"/>
                  <a:gd name="T21" fmla="*/ 72138 h 331"/>
                  <a:gd name="T22" fmla="*/ 192645 w 506"/>
                  <a:gd name="T23" fmla="*/ 124214 h 331"/>
                  <a:gd name="T24" fmla="*/ 157435 w 506"/>
                  <a:gd name="T25" fmla="*/ 119092 h 331"/>
                  <a:gd name="T26" fmla="*/ 162292 w 506"/>
                  <a:gd name="T27" fmla="*/ 129336 h 331"/>
                  <a:gd name="T28" fmla="*/ 148127 w 506"/>
                  <a:gd name="T29" fmla="*/ 141288 h 331"/>
                  <a:gd name="T30" fmla="*/ 133961 w 506"/>
                  <a:gd name="T31" fmla="*/ 116531 h 331"/>
                  <a:gd name="T32" fmla="*/ 122225 w 506"/>
                  <a:gd name="T33" fmla="*/ 119092 h 331"/>
                  <a:gd name="T34" fmla="*/ 91871 w 506"/>
                  <a:gd name="T35" fmla="*/ 59332 h 331"/>
                  <a:gd name="T36" fmla="*/ 42495 w 506"/>
                  <a:gd name="T37" fmla="*/ 104152 h 331"/>
                  <a:gd name="T38" fmla="*/ 32782 w 506"/>
                  <a:gd name="T39" fmla="*/ 87078 h 331"/>
                  <a:gd name="T40" fmla="*/ 0 w 506"/>
                  <a:gd name="T41" fmla="*/ 54637 h 3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31"/>
                  <a:gd name="T65" fmla="*/ 506 w 506"/>
                  <a:gd name="T66" fmla="*/ 331 h 3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31">
                    <a:moveTo>
                      <a:pt x="0" y="128"/>
                    </a:moveTo>
                    <a:lnTo>
                      <a:pt x="23" y="59"/>
                    </a:lnTo>
                    <a:lnTo>
                      <a:pt x="110" y="52"/>
                    </a:lnTo>
                    <a:lnTo>
                      <a:pt x="105" y="6"/>
                    </a:lnTo>
                    <a:lnTo>
                      <a:pt x="197" y="0"/>
                    </a:lnTo>
                    <a:lnTo>
                      <a:pt x="203" y="29"/>
                    </a:lnTo>
                    <a:lnTo>
                      <a:pt x="401" y="47"/>
                    </a:lnTo>
                    <a:lnTo>
                      <a:pt x="447" y="111"/>
                    </a:lnTo>
                    <a:lnTo>
                      <a:pt x="476" y="111"/>
                    </a:lnTo>
                    <a:lnTo>
                      <a:pt x="506" y="163"/>
                    </a:lnTo>
                    <a:lnTo>
                      <a:pt x="436" y="169"/>
                    </a:lnTo>
                    <a:lnTo>
                      <a:pt x="476" y="291"/>
                    </a:lnTo>
                    <a:lnTo>
                      <a:pt x="389" y="279"/>
                    </a:lnTo>
                    <a:lnTo>
                      <a:pt x="401" y="303"/>
                    </a:lnTo>
                    <a:lnTo>
                      <a:pt x="366" y="331"/>
                    </a:lnTo>
                    <a:lnTo>
                      <a:pt x="331" y="273"/>
                    </a:lnTo>
                    <a:lnTo>
                      <a:pt x="302" y="279"/>
                    </a:lnTo>
                    <a:lnTo>
                      <a:pt x="227" y="139"/>
                    </a:lnTo>
                    <a:lnTo>
                      <a:pt x="105" y="244"/>
                    </a:lnTo>
                    <a:lnTo>
                      <a:pt x="81" y="204"/>
                    </a:lnTo>
                    <a:lnTo>
                      <a:pt x="0" y="128"/>
                    </a:lnTo>
                    <a:close/>
                  </a:path>
                </a:pathLst>
              </a:custGeom>
              <a:grpFill/>
              <a:ln w="9525">
                <a:solidFill>
                  <a:schemeClr val="bg1">
                    <a:lumMod val="85000"/>
                  </a:schemeClr>
                </a:solidFill>
                <a:round/>
                <a:headEnd/>
                <a:tailEnd/>
              </a:ln>
            </p:spPr>
            <p:txBody>
              <a:bodyPr/>
              <a:lstStyle/>
              <a:p>
                <a:endParaRPr lang="zh-CN" altLang="en-US"/>
              </a:p>
            </p:txBody>
          </p:sp>
          <p:sp>
            <p:nvSpPr>
              <p:cNvPr id="132" name="Freeform 105"/>
              <p:cNvSpPr>
                <a:spLocks noChangeAspect="1"/>
              </p:cNvSpPr>
              <p:nvPr>
                <p:custDataLst>
                  <p:tags r:id="rId122"/>
                </p:custDataLst>
              </p:nvPr>
            </p:nvSpPr>
            <p:spPr bwMode="auto">
              <a:xfrm>
                <a:off x="553230" y="3889751"/>
                <a:ext cx="91645" cy="116155"/>
              </a:xfrm>
              <a:custGeom>
                <a:avLst/>
                <a:gdLst>
                  <a:gd name="T0" fmla="*/ 0 w 197"/>
                  <a:gd name="T1" fmla="*/ 44276 h 256"/>
                  <a:gd name="T2" fmla="*/ 21371 w 197"/>
                  <a:gd name="T3" fmla="*/ 90661 h 256"/>
                  <a:gd name="T4" fmla="*/ 42741 w 197"/>
                  <a:gd name="T5" fmla="*/ 107950 h 256"/>
                  <a:gd name="T6" fmla="*/ 80962 w 197"/>
                  <a:gd name="T7" fmla="*/ 59035 h 256"/>
                  <a:gd name="T8" fmla="*/ 50139 w 197"/>
                  <a:gd name="T9" fmla="*/ 0 h 256"/>
                  <a:gd name="T10" fmla="*/ 0 w 197"/>
                  <a:gd name="T11" fmla="*/ 44276 h 256"/>
                  <a:gd name="T12" fmla="*/ 0 60000 65536"/>
                  <a:gd name="T13" fmla="*/ 0 60000 65536"/>
                  <a:gd name="T14" fmla="*/ 0 60000 65536"/>
                  <a:gd name="T15" fmla="*/ 0 60000 65536"/>
                  <a:gd name="T16" fmla="*/ 0 60000 65536"/>
                  <a:gd name="T17" fmla="*/ 0 60000 65536"/>
                  <a:gd name="T18" fmla="*/ 0 w 197"/>
                  <a:gd name="T19" fmla="*/ 0 h 256"/>
                  <a:gd name="T20" fmla="*/ 197 w 197"/>
                  <a:gd name="T21" fmla="*/ 256 h 256"/>
                </a:gdLst>
                <a:ahLst/>
                <a:cxnLst>
                  <a:cxn ang="T12">
                    <a:pos x="T0" y="T1"/>
                  </a:cxn>
                  <a:cxn ang="T13">
                    <a:pos x="T2" y="T3"/>
                  </a:cxn>
                  <a:cxn ang="T14">
                    <a:pos x="T4" y="T5"/>
                  </a:cxn>
                  <a:cxn ang="T15">
                    <a:pos x="T6" y="T7"/>
                  </a:cxn>
                  <a:cxn ang="T16">
                    <a:pos x="T8" y="T9"/>
                  </a:cxn>
                  <a:cxn ang="T17">
                    <a:pos x="T10" y="T11"/>
                  </a:cxn>
                </a:cxnLst>
                <a:rect l="T18" t="T19" r="T20" b="T21"/>
                <a:pathLst>
                  <a:path w="197" h="256">
                    <a:moveTo>
                      <a:pt x="0" y="105"/>
                    </a:moveTo>
                    <a:lnTo>
                      <a:pt x="52" y="215"/>
                    </a:lnTo>
                    <a:lnTo>
                      <a:pt x="104" y="256"/>
                    </a:lnTo>
                    <a:lnTo>
                      <a:pt x="197" y="140"/>
                    </a:lnTo>
                    <a:lnTo>
                      <a:pt x="122" y="0"/>
                    </a:lnTo>
                    <a:lnTo>
                      <a:pt x="0" y="105"/>
                    </a:lnTo>
                    <a:close/>
                  </a:path>
                </a:pathLst>
              </a:custGeom>
              <a:grpFill/>
              <a:ln w="9525">
                <a:solidFill>
                  <a:schemeClr val="bg1">
                    <a:lumMod val="85000"/>
                  </a:schemeClr>
                </a:solidFill>
                <a:round/>
                <a:headEnd/>
                <a:tailEnd/>
              </a:ln>
            </p:spPr>
            <p:txBody>
              <a:bodyPr/>
              <a:lstStyle/>
              <a:p>
                <a:endParaRPr lang="zh-CN" altLang="en-US"/>
              </a:p>
            </p:txBody>
          </p:sp>
          <p:sp>
            <p:nvSpPr>
              <p:cNvPr id="133" name="Freeform 106"/>
              <p:cNvSpPr>
                <a:spLocks noChangeAspect="1"/>
              </p:cNvSpPr>
              <p:nvPr>
                <p:custDataLst>
                  <p:tags r:id="rId123"/>
                </p:custDataLst>
              </p:nvPr>
            </p:nvSpPr>
            <p:spPr bwMode="auto">
              <a:xfrm>
                <a:off x="603545" y="3951245"/>
                <a:ext cx="118599" cy="124697"/>
              </a:xfrm>
              <a:custGeom>
                <a:avLst/>
                <a:gdLst>
                  <a:gd name="T0" fmla="*/ 0 w 262"/>
                  <a:gd name="T1" fmla="*/ 51789 h 273"/>
                  <a:gd name="T2" fmla="*/ 101976 w 262"/>
                  <a:gd name="T3" fmla="*/ 115888 h 273"/>
                  <a:gd name="T4" fmla="*/ 104775 w 262"/>
                  <a:gd name="T5" fmla="*/ 78532 h 273"/>
                  <a:gd name="T6" fmla="*/ 85979 w 262"/>
                  <a:gd name="T7" fmla="*/ 56458 h 273"/>
                  <a:gd name="T8" fmla="*/ 97577 w 262"/>
                  <a:gd name="T9" fmla="*/ 39478 h 273"/>
                  <a:gd name="T10" fmla="*/ 76782 w 262"/>
                  <a:gd name="T11" fmla="*/ 14857 h 273"/>
                  <a:gd name="T12" fmla="*/ 62785 w 262"/>
                  <a:gd name="T13" fmla="*/ 24621 h 273"/>
                  <a:gd name="T14" fmla="*/ 48788 w 262"/>
                  <a:gd name="T15" fmla="*/ 0 h 273"/>
                  <a:gd name="T16" fmla="*/ 37191 w 262"/>
                  <a:gd name="T17" fmla="*/ 2547 h 273"/>
                  <a:gd name="T18" fmla="*/ 0 w 262"/>
                  <a:gd name="T19" fmla="*/ 51789 h 2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273"/>
                  <a:gd name="T32" fmla="*/ 262 w 262"/>
                  <a:gd name="T33" fmla="*/ 273 h 2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273">
                    <a:moveTo>
                      <a:pt x="0" y="122"/>
                    </a:moveTo>
                    <a:lnTo>
                      <a:pt x="255" y="273"/>
                    </a:lnTo>
                    <a:lnTo>
                      <a:pt x="262" y="185"/>
                    </a:lnTo>
                    <a:lnTo>
                      <a:pt x="215" y="133"/>
                    </a:lnTo>
                    <a:lnTo>
                      <a:pt x="244" y="93"/>
                    </a:lnTo>
                    <a:lnTo>
                      <a:pt x="192" y="35"/>
                    </a:lnTo>
                    <a:lnTo>
                      <a:pt x="157" y="58"/>
                    </a:lnTo>
                    <a:lnTo>
                      <a:pt x="122" y="0"/>
                    </a:lnTo>
                    <a:lnTo>
                      <a:pt x="93" y="6"/>
                    </a:lnTo>
                    <a:lnTo>
                      <a:pt x="0" y="122"/>
                    </a:lnTo>
                    <a:close/>
                  </a:path>
                </a:pathLst>
              </a:custGeom>
              <a:grpFill/>
              <a:ln w="9525">
                <a:solidFill>
                  <a:schemeClr val="bg1">
                    <a:lumMod val="85000"/>
                  </a:schemeClr>
                </a:solidFill>
                <a:round/>
                <a:headEnd/>
                <a:tailEnd/>
              </a:ln>
            </p:spPr>
            <p:txBody>
              <a:bodyPr/>
              <a:lstStyle/>
              <a:p>
                <a:endParaRPr lang="zh-CN" altLang="en-US"/>
              </a:p>
            </p:txBody>
          </p:sp>
          <p:sp>
            <p:nvSpPr>
              <p:cNvPr id="134" name="Freeform 107"/>
              <p:cNvSpPr>
                <a:spLocks noChangeAspect="1"/>
              </p:cNvSpPr>
              <p:nvPr>
                <p:custDataLst>
                  <p:tags r:id="rId124"/>
                </p:custDataLst>
              </p:nvPr>
            </p:nvSpPr>
            <p:spPr bwMode="auto">
              <a:xfrm>
                <a:off x="684408" y="3882917"/>
                <a:ext cx="206654" cy="193025"/>
              </a:xfrm>
              <a:custGeom>
                <a:avLst/>
                <a:gdLst>
                  <a:gd name="T0" fmla="*/ 30159 w 454"/>
                  <a:gd name="T1" fmla="*/ 179388 h 418"/>
                  <a:gd name="T2" fmla="*/ 107366 w 454"/>
                  <a:gd name="T3" fmla="*/ 161793 h 418"/>
                  <a:gd name="T4" fmla="*/ 182563 w 454"/>
                  <a:gd name="T5" fmla="*/ 174667 h 418"/>
                  <a:gd name="T6" fmla="*/ 152002 w 454"/>
                  <a:gd name="T7" fmla="*/ 96990 h 418"/>
                  <a:gd name="T8" fmla="*/ 175325 w 454"/>
                  <a:gd name="T9" fmla="*/ 64803 h 418"/>
                  <a:gd name="T10" fmla="*/ 173314 w 454"/>
                  <a:gd name="T11" fmla="*/ 47207 h 418"/>
                  <a:gd name="T12" fmla="*/ 154415 w 454"/>
                  <a:gd name="T13" fmla="*/ 24891 h 418"/>
                  <a:gd name="T14" fmla="*/ 110181 w 454"/>
                  <a:gd name="T15" fmla="*/ 27466 h 418"/>
                  <a:gd name="T16" fmla="*/ 86456 w 454"/>
                  <a:gd name="T17" fmla="*/ 0 h 418"/>
                  <a:gd name="T18" fmla="*/ 39810 w 454"/>
                  <a:gd name="T19" fmla="*/ 2575 h 418"/>
                  <a:gd name="T20" fmla="*/ 47048 w 454"/>
                  <a:gd name="T21" fmla="*/ 15021 h 418"/>
                  <a:gd name="T22" fmla="*/ 18900 w 454"/>
                  <a:gd name="T23" fmla="*/ 17595 h 418"/>
                  <a:gd name="T24" fmla="*/ 32974 w 454"/>
                  <a:gd name="T25" fmla="*/ 67378 h 418"/>
                  <a:gd name="T26" fmla="*/ 0 w 454"/>
                  <a:gd name="T27" fmla="*/ 62228 h 418"/>
                  <a:gd name="T28" fmla="*/ 2413 w 454"/>
                  <a:gd name="T29" fmla="*/ 77248 h 418"/>
                  <a:gd name="T30" fmla="*/ 25736 w 454"/>
                  <a:gd name="T31" fmla="*/ 102140 h 418"/>
                  <a:gd name="T32" fmla="*/ 14074 w 454"/>
                  <a:gd name="T33" fmla="*/ 119306 h 418"/>
                  <a:gd name="T34" fmla="*/ 32974 w 454"/>
                  <a:gd name="T35" fmla="*/ 141622 h 418"/>
                  <a:gd name="T36" fmla="*/ 30159 w 454"/>
                  <a:gd name="T37" fmla="*/ 166942 h 418"/>
                  <a:gd name="T38" fmla="*/ 30159 w 454"/>
                  <a:gd name="T39" fmla="*/ 179388 h 4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4"/>
                  <a:gd name="T61" fmla="*/ 0 h 418"/>
                  <a:gd name="T62" fmla="*/ 454 w 454"/>
                  <a:gd name="T63" fmla="*/ 418 h 4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4" h="418">
                    <a:moveTo>
                      <a:pt x="75" y="418"/>
                    </a:moveTo>
                    <a:lnTo>
                      <a:pt x="267" y="377"/>
                    </a:lnTo>
                    <a:lnTo>
                      <a:pt x="454" y="407"/>
                    </a:lnTo>
                    <a:lnTo>
                      <a:pt x="378" y="226"/>
                    </a:lnTo>
                    <a:lnTo>
                      <a:pt x="436" y="151"/>
                    </a:lnTo>
                    <a:lnTo>
                      <a:pt x="431" y="110"/>
                    </a:lnTo>
                    <a:lnTo>
                      <a:pt x="384" y="58"/>
                    </a:lnTo>
                    <a:lnTo>
                      <a:pt x="274" y="64"/>
                    </a:lnTo>
                    <a:lnTo>
                      <a:pt x="215" y="0"/>
                    </a:lnTo>
                    <a:lnTo>
                      <a:pt x="99" y="6"/>
                    </a:lnTo>
                    <a:lnTo>
                      <a:pt x="117" y="35"/>
                    </a:lnTo>
                    <a:lnTo>
                      <a:pt x="47" y="41"/>
                    </a:lnTo>
                    <a:lnTo>
                      <a:pt x="82" y="157"/>
                    </a:lnTo>
                    <a:lnTo>
                      <a:pt x="0" y="145"/>
                    </a:lnTo>
                    <a:lnTo>
                      <a:pt x="6" y="180"/>
                    </a:lnTo>
                    <a:lnTo>
                      <a:pt x="64" y="238"/>
                    </a:lnTo>
                    <a:lnTo>
                      <a:pt x="35" y="278"/>
                    </a:lnTo>
                    <a:lnTo>
                      <a:pt x="82" y="330"/>
                    </a:lnTo>
                    <a:lnTo>
                      <a:pt x="75" y="389"/>
                    </a:lnTo>
                    <a:lnTo>
                      <a:pt x="75" y="418"/>
                    </a:lnTo>
                    <a:close/>
                  </a:path>
                </a:pathLst>
              </a:custGeom>
              <a:grpFill/>
              <a:ln w="9525">
                <a:solidFill>
                  <a:schemeClr val="bg1">
                    <a:lumMod val="85000"/>
                  </a:schemeClr>
                </a:solidFill>
                <a:round/>
                <a:headEnd/>
                <a:tailEnd/>
              </a:ln>
            </p:spPr>
            <p:txBody>
              <a:bodyPr/>
              <a:lstStyle/>
              <a:p>
                <a:endParaRPr lang="zh-CN" altLang="en-US"/>
              </a:p>
            </p:txBody>
          </p:sp>
          <p:sp>
            <p:nvSpPr>
              <p:cNvPr id="135" name="Freeform 108"/>
              <p:cNvSpPr>
                <a:spLocks noChangeAspect="1"/>
              </p:cNvSpPr>
              <p:nvPr>
                <p:custDataLst>
                  <p:tags r:id="rId125"/>
                </p:custDataLst>
              </p:nvPr>
            </p:nvSpPr>
            <p:spPr bwMode="auto">
              <a:xfrm>
                <a:off x="779648" y="3747971"/>
                <a:ext cx="260561" cy="199857"/>
              </a:xfrm>
              <a:custGeom>
                <a:avLst/>
                <a:gdLst>
                  <a:gd name="T0" fmla="*/ 180075 w 565"/>
                  <a:gd name="T1" fmla="*/ 0 h 436"/>
                  <a:gd name="T2" fmla="*/ 230187 w 565"/>
                  <a:gd name="T3" fmla="*/ 78810 h 436"/>
                  <a:gd name="T4" fmla="*/ 215928 w 565"/>
                  <a:gd name="T5" fmla="*/ 103945 h 436"/>
                  <a:gd name="T6" fmla="*/ 118556 w 565"/>
                  <a:gd name="T7" fmla="*/ 115873 h 436"/>
                  <a:gd name="T8" fmla="*/ 90038 w 565"/>
                  <a:gd name="T9" fmla="*/ 108631 h 436"/>
                  <a:gd name="T10" fmla="*/ 90038 w 565"/>
                  <a:gd name="T11" fmla="*/ 185737 h 436"/>
                  <a:gd name="T12" fmla="*/ 80667 w 565"/>
                  <a:gd name="T13" fmla="*/ 165715 h 436"/>
                  <a:gd name="T14" fmla="*/ 68852 w 565"/>
                  <a:gd name="T15" fmla="*/ 150805 h 436"/>
                  <a:gd name="T16" fmla="*/ 24037 w 565"/>
                  <a:gd name="T17" fmla="*/ 153361 h 436"/>
                  <a:gd name="T18" fmla="*/ 0 w 565"/>
                  <a:gd name="T19" fmla="*/ 126097 h 436"/>
                  <a:gd name="T20" fmla="*/ 47667 w 565"/>
                  <a:gd name="T21" fmla="*/ 63900 h 436"/>
                  <a:gd name="T22" fmla="*/ 88001 w 565"/>
                  <a:gd name="T23" fmla="*/ 54102 h 436"/>
                  <a:gd name="T24" fmla="*/ 90038 w 565"/>
                  <a:gd name="T25" fmla="*/ 34506 h 436"/>
                  <a:gd name="T26" fmla="*/ 180075 w 565"/>
                  <a:gd name="T27" fmla="*/ 0 h 4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5"/>
                  <a:gd name="T43" fmla="*/ 0 h 436"/>
                  <a:gd name="T44" fmla="*/ 565 w 565"/>
                  <a:gd name="T45" fmla="*/ 436 h 4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5" h="436">
                    <a:moveTo>
                      <a:pt x="442" y="0"/>
                    </a:moveTo>
                    <a:lnTo>
                      <a:pt x="565" y="185"/>
                    </a:lnTo>
                    <a:lnTo>
                      <a:pt x="530" y="244"/>
                    </a:lnTo>
                    <a:lnTo>
                      <a:pt x="291" y="272"/>
                    </a:lnTo>
                    <a:lnTo>
                      <a:pt x="221" y="255"/>
                    </a:lnTo>
                    <a:lnTo>
                      <a:pt x="221" y="436"/>
                    </a:lnTo>
                    <a:lnTo>
                      <a:pt x="198" y="389"/>
                    </a:lnTo>
                    <a:lnTo>
                      <a:pt x="169" y="354"/>
                    </a:lnTo>
                    <a:lnTo>
                      <a:pt x="59" y="360"/>
                    </a:lnTo>
                    <a:lnTo>
                      <a:pt x="0" y="296"/>
                    </a:lnTo>
                    <a:lnTo>
                      <a:pt x="117" y="150"/>
                    </a:lnTo>
                    <a:lnTo>
                      <a:pt x="216" y="127"/>
                    </a:lnTo>
                    <a:lnTo>
                      <a:pt x="221" y="81"/>
                    </a:lnTo>
                    <a:lnTo>
                      <a:pt x="442" y="0"/>
                    </a:lnTo>
                    <a:close/>
                  </a:path>
                </a:pathLst>
              </a:custGeom>
              <a:grpFill/>
              <a:ln w="9525">
                <a:solidFill>
                  <a:schemeClr val="bg1">
                    <a:lumMod val="85000"/>
                  </a:schemeClr>
                </a:solidFill>
                <a:round/>
                <a:headEnd/>
                <a:tailEnd/>
              </a:ln>
            </p:spPr>
            <p:txBody>
              <a:bodyPr/>
              <a:lstStyle/>
              <a:p>
                <a:endParaRPr lang="zh-CN" altLang="en-US"/>
              </a:p>
            </p:txBody>
          </p:sp>
          <p:sp>
            <p:nvSpPr>
              <p:cNvPr id="136" name="Freeform 109"/>
              <p:cNvSpPr>
                <a:spLocks noChangeAspect="1"/>
              </p:cNvSpPr>
              <p:nvPr>
                <p:custDataLst>
                  <p:tags r:id="rId126"/>
                </p:custDataLst>
              </p:nvPr>
            </p:nvSpPr>
            <p:spPr bwMode="auto">
              <a:xfrm>
                <a:off x="856919" y="3862421"/>
                <a:ext cx="98835" cy="204981"/>
              </a:xfrm>
              <a:custGeom>
                <a:avLst/>
                <a:gdLst>
                  <a:gd name="T0" fmla="*/ 78226 w 221"/>
                  <a:gd name="T1" fmla="*/ 5103 h 448"/>
                  <a:gd name="T2" fmla="*/ 87313 w 221"/>
                  <a:gd name="T3" fmla="*/ 160734 h 448"/>
                  <a:gd name="T4" fmla="*/ 30026 w 221"/>
                  <a:gd name="T5" fmla="*/ 190500 h 448"/>
                  <a:gd name="T6" fmla="*/ 0 w 221"/>
                  <a:gd name="T7" fmla="*/ 113535 h 448"/>
                  <a:gd name="T8" fmla="*/ 22915 w 221"/>
                  <a:gd name="T9" fmla="*/ 81643 h 448"/>
                  <a:gd name="T10" fmla="*/ 22915 w 221"/>
                  <a:gd name="T11" fmla="*/ 0 h 448"/>
                  <a:gd name="T12" fmla="*/ 50570 w 221"/>
                  <a:gd name="T13" fmla="*/ 7229 h 448"/>
                  <a:gd name="T14" fmla="*/ 78226 w 221"/>
                  <a:gd name="T15" fmla="*/ 5103 h 448"/>
                  <a:gd name="T16" fmla="*/ 0 60000 65536"/>
                  <a:gd name="T17" fmla="*/ 0 60000 65536"/>
                  <a:gd name="T18" fmla="*/ 0 60000 65536"/>
                  <a:gd name="T19" fmla="*/ 0 60000 65536"/>
                  <a:gd name="T20" fmla="*/ 0 60000 65536"/>
                  <a:gd name="T21" fmla="*/ 0 60000 65536"/>
                  <a:gd name="T22" fmla="*/ 0 60000 65536"/>
                  <a:gd name="T23" fmla="*/ 0 60000 65536"/>
                  <a:gd name="T24" fmla="*/ 0 w 221"/>
                  <a:gd name="T25" fmla="*/ 0 h 448"/>
                  <a:gd name="T26" fmla="*/ 221 w 221"/>
                  <a:gd name="T27" fmla="*/ 448 h 4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1" h="448">
                    <a:moveTo>
                      <a:pt x="198" y="12"/>
                    </a:moveTo>
                    <a:lnTo>
                      <a:pt x="221" y="378"/>
                    </a:lnTo>
                    <a:lnTo>
                      <a:pt x="76" y="448"/>
                    </a:lnTo>
                    <a:lnTo>
                      <a:pt x="0" y="267"/>
                    </a:lnTo>
                    <a:lnTo>
                      <a:pt x="58" y="192"/>
                    </a:lnTo>
                    <a:lnTo>
                      <a:pt x="58" y="0"/>
                    </a:lnTo>
                    <a:lnTo>
                      <a:pt x="128" y="17"/>
                    </a:lnTo>
                    <a:lnTo>
                      <a:pt x="198" y="12"/>
                    </a:lnTo>
                    <a:close/>
                  </a:path>
                </a:pathLst>
              </a:custGeom>
              <a:grpFill/>
              <a:ln w="9525">
                <a:solidFill>
                  <a:schemeClr val="bg1">
                    <a:lumMod val="85000"/>
                  </a:schemeClr>
                </a:solidFill>
                <a:round/>
                <a:headEnd/>
                <a:tailEnd/>
              </a:ln>
            </p:spPr>
            <p:txBody>
              <a:bodyPr/>
              <a:lstStyle/>
              <a:p>
                <a:endParaRPr lang="zh-CN" altLang="en-US"/>
              </a:p>
            </p:txBody>
          </p:sp>
          <p:sp>
            <p:nvSpPr>
              <p:cNvPr id="137" name="Freeform 110"/>
              <p:cNvSpPr>
                <a:spLocks noChangeAspect="1"/>
              </p:cNvSpPr>
              <p:nvPr>
                <p:custDataLst>
                  <p:tags r:id="rId127"/>
                </p:custDataLst>
              </p:nvPr>
            </p:nvSpPr>
            <p:spPr bwMode="auto">
              <a:xfrm>
                <a:off x="944970" y="3862421"/>
                <a:ext cx="59300" cy="172527"/>
              </a:xfrm>
              <a:custGeom>
                <a:avLst/>
                <a:gdLst>
                  <a:gd name="T0" fmla="*/ 0 w 127"/>
                  <a:gd name="T1" fmla="*/ 7516 h 384"/>
                  <a:gd name="T2" fmla="*/ 9487 w 127"/>
                  <a:gd name="T3" fmla="*/ 160338 h 384"/>
                  <a:gd name="T4" fmla="*/ 42900 w 127"/>
                  <a:gd name="T5" fmla="*/ 145724 h 384"/>
                  <a:gd name="T6" fmla="*/ 37950 w 127"/>
                  <a:gd name="T7" fmla="*/ 63467 h 384"/>
                  <a:gd name="T8" fmla="*/ 52387 w 127"/>
                  <a:gd name="T9" fmla="*/ 41755 h 384"/>
                  <a:gd name="T10" fmla="*/ 45375 w 127"/>
                  <a:gd name="T11" fmla="*/ 0 h 384"/>
                  <a:gd name="T12" fmla="*/ 0 w 127"/>
                  <a:gd name="T13" fmla="*/ 7516 h 384"/>
                  <a:gd name="T14" fmla="*/ 0 60000 65536"/>
                  <a:gd name="T15" fmla="*/ 0 60000 65536"/>
                  <a:gd name="T16" fmla="*/ 0 60000 65536"/>
                  <a:gd name="T17" fmla="*/ 0 60000 65536"/>
                  <a:gd name="T18" fmla="*/ 0 60000 65536"/>
                  <a:gd name="T19" fmla="*/ 0 60000 65536"/>
                  <a:gd name="T20" fmla="*/ 0 60000 65536"/>
                  <a:gd name="T21" fmla="*/ 0 w 127"/>
                  <a:gd name="T22" fmla="*/ 0 h 384"/>
                  <a:gd name="T23" fmla="*/ 127 w 127"/>
                  <a:gd name="T24" fmla="*/ 384 h 3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 h="384">
                    <a:moveTo>
                      <a:pt x="0" y="18"/>
                    </a:moveTo>
                    <a:lnTo>
                      <a:pt x="23" y="384"/>
                    </a:lnTo>
                    <a:lnTo>
                      <a:pt x="104" y="349"/>
                    </a:lnTo>
                    <a:lnTo>
                      <a:pt x="92" y="152"/>
                    </a:lnTo>
                    <a:lnTo>
                      <a:pt x="127" y="100"/>
                    </a:lnTo>
                    <a:lnTo>
                      <a:pt x="110" y="0"/>
                    </a:lnTo>
                    <a:lnTo>
                      <a:pt x="0" y="18"/>
                    </a:lnTo>
                    <a:close/>
                  </a:path>
                </a:pathLst>
              </a:custGeom>
              <a:grpFill/>
              <a:ln w="9525">
                <a:solidFill>
                  <a:schemeClr val="bg1">
                    <a:lumMod val="85000"/>
                  </a:schemeClr>
                </a:solidFill>
                <a:round/>
                <a:headEnd/>
                <a:tailEnd/>
              </a:ln>
            </p:spPr>
            <p:txBody>
              <a:bodyPr/>
              <a:lstStyle/>
              <a:p>
                <a:endParaRPr lang="zh-CN" altLang="en-US"/>
              </a:p>
            </p:txBody>
          </p:sp>
          <p:sp>
            <p:nvSpPr>
              <p:cNvPr id="138" name="Freeform 111"/>
              <p:cNvSpPr>
                <a:spLocks noChangeAspect="1"/>
              </p:cNvSpPr>
              <p:nvPr>
                <p:custDataLst>
                  <p:tags r:id="rId128"/>
                </p:custDataLst>
              </p:nvPr>
            </p:nvSpPr>
            <p:spPr bwMode="auto">
              <a:xfrm>
                <a:off x="988098" y="3829965"/>
                <a:ext cx="95239" cy="191315"/>
              </a:xfrm>
              <a:custGeom>
                <a:avLst/>
                <a:gdLst>
                  <a:gd name="T0" fmla="*/ 7212 w 210"/>
                  <a:gd name="T1" fmla="*/ 29350 h 418"/>
                  <a:gd name="T2" fmla="*/ 12020 w 210"/>
                  <a:gd name="T3" fmla="*/ 71886 h 418"/>
                  <a:gd name="T4" fmla="*/ 0 w 210"/>
                  <a:gd name="T5" fmla="*/ 94004 h 418"/>
                  <a:gd name="T6" fmla="*/ 4808 w 210"/>
                  <a:gd name="T7" fmla="*/ 177800 h 418"/>
                  <a:gd name="T8" fmla="*/ 48880 w 210"/>
                  <a:gd name="T9" fmla="*/ 162912 h 418"/>
                  <a:gd name="T10" fmla="*/ 44873 w 210"/>
                  <a:gd name="T11" fmla="*/ 86773 h 418"/>
                  <a:gd name="T12" fmla="*/ 74922 w 210"/>
                  <a:gd name="T13" fmla="*/ 59125 h 418"/>
                  <a:gd name="T14" fmla="*/ 84137 w 210"/>
                  <a:gd name="T15" fmla="*/ 37006 h 418"/>
                  <a:gd name="T16" fmla="*/ 79730 w 210"/>
                  <a:gd name="T17" fmla="*/ 0 h 418"/>
                  <a:gd name="T18" fmla="*/ 44873 w 210"/>
                  <a:gd name="T19" fmla="*/ 2127 h 418"/>
                  <a:gd name="T20" fmla="*/ 35257 w 210"/>
                  <a:gd name="T21" fmla="*/ 14888 h 418"/>
                  <a:gd name="T22" fmla="*/ 7212 w 210"/>
                  <a:gd name="T23" fmla="*/ 29350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0"/>
                  <a:gd name="T37" fmla="*/ 0 h 418"/>
                  <a:gd name="T38" fmla="*/ 210 w 210"/>
                  <a:gd name="T39" fmla="*/ 418 h 41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0" h="418">
                    <a:moveTo>
                      <a:pt x="18" y="69"/>
                    </a:moveTo>
                    <a:lnTo>
                      <a:pt x="30" y="169"/>
                    </a:lnTo>
                    <a:lnTo>
                      <a:pt x="0" y="221"/>
                    </a:lnTo>
                    <a:lnTo>
                      <a:pt x="12" y="418"/>
                    </a:lnTo>
                    <a:lnTo>
                      <a:pt x="122" y="383"/>
                    </a:lnTo>
                    <a:lnTo>
                      <a:pt x="112" y="204"/>
                    </a:lnTo>
                    <a:lnTo>
                      <a:pt x="187" y="139"/>
                    </a:lnTo>
                    <a:lnTo>
                      <a:pt x="210" y="87"/>
                    </a:lnTo>
                    <a:lnTo>
                      <a:pt x="199" y="0"/>
                    </a:lnTo>
                    <a:lnTo>
                      <a:pt x="112" y="5"/>
                    </a:lnTo>
                    <a:lnTo>
                      <a:pt x="88" y="35"/>
                    </a:lnTo>
                    <a:lnTo>
                      <a:pt x="18" y="69"/>
                    </a:lnTo>
                    <a:close/>
                  </a:path>
                </a:pathLst>
              </a:custGeom>
              <a:grpFill/>
              <a:ln w="9525">
                <a:solidFill>
                  <a:schemeClr val="bg1">
                    <a:lumMod val="85000"/>
                  </a:schemeClr>
                </a:solidFill>
                <a:round/>
                <a:headEnd/>
                <a:tailEnd/>
              </a:ln>
            </p:spPr>
            <p:txBody>
              <a:bodyPr/>
              <a:lstStyle/>
              <a:p>
                <a:endParaRPr lang="zh-CN" altLang="en-US"/>
              </a:p>
            </p:txBody>
          </p:sp>
          <p:sp>
            <p:nvSpPr>
              <p:cNvPr id="139" name="Freeform 112"/>
              <p:cNvSpPr>
                <a:spLocks noChangeAspect="1"/>
              </p:cNvSpPr>
              <p:nvPr>
                <p:custDataLst>
                  <p:tags r:id="rId129"/>
                </p:custDataLst>
              </p:nvPr>
            </p:nvSpPr>
            <p:spPr bwMode="auto">
              <a:xfrm>
                <a:off x="984504" y="3472956"/>
                <a:ext cx="463620" cy="362132"/>
              </a:xfrm>
              <a:custGeom>
                <a:avLst/>
                <a:gdLst>
                  <a:gd name="T0" fmla="*/ 0 w 1023"/>
                  <a:gd name="T1" fmla="*/ 257738 h 790"/>
                  <a:gd name="T2" fmla="*/ 49245 w 1023"/>
                  <a:gd name="T3" fmla="*/ 336550 h 790"/>
                  <a:gd name="T4" fmla="*/ 84077 w 1023"/>
                  <a:gd name="T5" fmla="*/ 334420 h 790"/>
                  <a:gd name="T6" fmla="*/ 102093 w 1023"/>
                  <a:gd name="T7" fmla="*/ 284576 h 790"/>
                  <a:gd name="T8" fmla="*/ 151339 w 1023"/>
                  <a:gd name="T9" fmla="*/ 269666 h 790"/>
                  <a:gd name="T10" fmla="*/ 169755 w 1023"/>
                  <a:gd name="T11" fmla="*/ 297357 h 790"/>
                  <a:gd name="T12" fmla="*/ 195379 w 1023"/>
                  <a:gd name="T13" fmla="*/ 297357 h 790"/>
                  <a:gd name="T14" fmla="*/ 221002 w 1023"/>
                  <a:gd name="T15" fmla="*/ 306729 h 790"/>
                  <a:gd name="T16" fmla="*/ 265043 w 1023"/>
                  <a:gd name="T17" fmla="*/ 284576 h 790"/>
                  <a:gd name="T18" fmla="*/ 295471 w 1023"/>
                  <a:gd name="T19" fmla="*/ 302469 h 790"/>
                  <a:gd name="T20" fmla="*/ 341913 w 1023"/>
                  <a:gd name="T21" fmla="*/ 272648 h 790"/>
                  <a:gd name="T22" fmla="*/ 341913 w 1023"/>
                  <a:gd name="T23" fmla="*/ 250495 h 790"/>
                  <a:gd name="T24" fmla="*/ 409575 w 1023"/>
                  <a:gd name="T25" fmla="*/ 165719 h 790"/>
                  <a:gd name="T26" fmla="*/ 409575 w 1023"/>
                  <a:gd name="T27" fmla="*/ 101817 h 790"/>
                  <a:gd name="T28" fmla="*/ 393560 w 1023"/>
                  <a:gd name="T29" fmla="*/ 79664 h 790"/>
                  <a:gd name="T30" fmla="*/ 397564 w 1023"/>
                  <a:gd name="T31" fmla="*/ 0 h 790"/>
                  <a:gd name="T32" fmla="*/ 365535 w 1023"/>
                  <a:gd name="T33" fmla="*/ 27691 h 790"/>
                  <a:gd name="T34" fmla="*/ 290666 w 1023"/>
                  <a:gd name="T35" fmla="*/ 14910 h 790"/>
                  <a:gd name="T36" fmla="*/ 97689 w 1023"/>
                  <a:gd name="T37" fmla="*/ 133768 h 790"/>
                  <a:gd name="T38" fmla="*/ 70064 w 1023"/>
                  <a:gd name="T39" fmla="*/ 225361 h 790"/>
                  <a:gd name="T40" fmla="*/ 0 w 1023"/>
                  <a:gd name="T41" fmla="*/ 257738 h 79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23"/>
                  <a:gd name="T64" fmla="*/ 0 h 790"/>
                  <a:gd name="T65" fmla="*/ 1023 w 1023"/>
                  <a:gd name="T66" fmla="*/ 790 h 79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23" h="790">
                    <a:moveTo>
                      <a:pt x="0" y="605"/>
                    </a:moveTo>
                    <a:lnTo>
                      <a:pt x="123" y="790"/>
                    </a:lnTo>
                    <a:lnTo>
                      <a:pt x="210" y="785"/>
                    </a:lnTo>
                    <a:lnTo>
                      <a:pt x="255" y="668"/>
                    </a:lnTo>
                    <a:lnTo>
                      <a:pt x="378" y="633"/>
                    </a:lnTo>
                    <a:lnTo>
                      <a:pt x="424" y="698"/>
                    </a:lnTo>
                    <a:lnTo>
                      <a:pt x="488" y="698"/>
                    </a:lnTo>
                    <a:lnTo>
                      <a:pt x="552" y="720"/>
                    </a:lnTo>
                    <a:lnTo>
                      <a:pt x="662" y="668"/>
                    </a:lnTo>
                    <a:lnTo>
                      <a:pt x="738" y="710"/>
                    </a:lnTo>
                    <a:lnTo>
                      <a:pt x="854" y="640"/>
                    </a:lnTo>
                    <a:lnTo>
                      <a:pt x="854" y="588"/>
                    </a:lnTo>
                    <a:lnTo>
                      <a:pt x="1023" y="389"/>
                    </a:lnTo>
                    <a:lnTo>
                      <a:pt x="1023" y="239"/>
                    </a:lnTo>
                    <a:lnTo>
                      <a:pt x="983" y="187"/>
                    </a:lnTo>
                    <a:lnTo>
                      <a:pt x="993" y="0"/>
                    </a:lnTo>
                    <a:lnTo>
                      <a:pt x="913" y="65"/>
                    </a:lnTo>
                    <a:lnTo>
                      <a:pt x="726" y="35"/>
                    </a:lnTo>
                    <a:lnTo>
                      <a:pt x="244" y="314"/>
                    </a:lnTo>
                    <a:lnTo>
                      <a:pt x="175" y="529"/>
                    </a:lnTo>
                    <a:lnTo>
                      <a:pt x="0" y="605"/>
                    </a:lnTo>
                    <a:close/>
                  </a:path>
                </a:pathLst>
              </a:custGeom>
              <a:grpFill/>
              <a:ln w="9525">
                <a:solidFill>
                  <a:schemeClr val="bg1">
                    <a:lumMod val="85000"/>
                  </a:schemeClr>
                </a:solidFill>
                <a:round/>
                <a:headEnd/>
                <a:tailEnd/>
              </a:ln>
            </p:spPr>
            <p:txBody>
              <a:bodyPr/>
              <a:lstStyle/>
              <a:p>
                <a:endParaRPr lang="zh-CN" altLang="en-US"/>
              </a:p>
            </p:txBody>
          </p:sp>
          <p:sp>
            <p:nvSpPr>
              <p:cNvPr id="140" name="Freeform 113"/>
              <p:cNvSpPr>
                <a:spLocks noChangeAspect="1"/>
              </p:cNvSpPr>
              <p:nvPr>
                <p:custDataLst>
                  <p:tags r:id="rId130"/>
                </p:custDataLst>
              </p:nvPr>
            </p:nvSpPr>
            <p:spPr bwMode="auto">
              <a:xfrm>
                <a:off x="1252253" y="3175733"/>
                <a:ext cx="445650" cy="427044"/>
              </a:xfrm>
              <a:custGeom>
                <a:avLst/>
                <a:gdLst>
                  <a:gd name="T0" fmla="*/ 81787 w 982"/>
                  <a:gd name="T1" fmla="*/ 0 h 935"/>
                  <a:gd name="T2" fmla="*/ 16037 w 982"/>
                  <a:gd name="T3" fmla="*/ 93807 h 935"/>
                  <a:gd name="T4" fmla="*/ 18843 w 982"/>
                  <a:gd name="T5" fmla="*/ 165117 h 935"/>
                  <a:gd name="T6" fmla="*/ 0 w 982"/>
                  <a:gd name="T7" fmla="*/ 206715 h 935"/>
                  <a:gd name="T8" fmla="*/ 28064 w 982"/>
                  <a:gd name="T9" fmla="*/ 268687 h 935"/>
                  <a:gd name="T10" fmla="*/ 60538 w 982"/>
                  <a:gd name="T11" fmla="*/ 293306 h 935"/>
                  <a:gd name="T12" fmla="*/ 132703 w 982"/>
                  <a:gd name="T13" fmla="*/ 306039 h 935"/>
                  <a:gd name="T14" fmla="*/ 162772 w 982"/>
                  <a:gd name="T15" fmla="*/ 278449 h 935"/>
                  <a:gd name="T16" fmla="*/ 361226 w 982"/>
                  <a:gd name="T17" fmla="*/ 396875 h 935"/>
                  <a:gd name="T18" fmla="*/ 358820 w 982"/>
                  <a:gd name="T19" fmla="*/ 374803 h 935"/>
                  <a:gd name="T20" fmla="*/ 393700 w 982"/>
                  <a:gd name="T21" fmla="*/ 374803 h 935"/>
                  <a:gd name="T22" fmla="*/ 372852 w 982"/>
                  <a:gd name="T23" fmla="*/ 98900 h 935"/>
                  <a:gd name="T24" fmla="*/ 389290 w 982"/>
                  <a:gd name="T25" fmla="*/ 86166 h 935"/>
                  <a:gd name="T26" fmla="*/ 382474 w 982"/>
                  <a:gd name="T27" fmla="*/ 44569 h 935"/>
                  <a:gd name="T28" fmla="*/ 323941 w 982"/>
                  <a:gd name="T29" fmla="*/ 7640 h 935"/>
                  <a:gd name="T30" fmla="*/ 279439 w 982"/>
                  <a:gd name="T31" fmla="*/ 14856 h 935"/>
                  <a:gd name="T32" fmla="*/ 263402 w 982"/>
                  <a:gd name="T33" fmla="*/ 76404 h 935"/>
                  <a:gd name="T34" fmla="*/ 246965 w 982"/>
                  <a:gd name="T35" fmla="*/ 84044 h 935"/>
                  <a:gd name="T36" fmla="*/ 179611 w 982"/>
                  <a:gd name="T37" fmla="*/ 46691 h 935"/>
                  <a:gd name="T38" fmla="*/ 153952 w 982"/>
                  <a:gd name="T39" fmla="*/ 12309 h 935"/>
                  <a:gd name="T40" fmla="*/ 81787 w 982"/>
                  <a:gd name="T41" fmla="*/ 0 h 9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2"/>
                  <a:gd name="T64" fmla="*/ 0 h 935"/>
                  <a:gd name="T65" fmla="*/ 982 w 982"/>
                  <a:gd name="T66" fmla="*/ 935 h 93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2" h="935">
                    <a:moveTo>
                      <a:pt x="204" y="0"/>
                    </a:moveTo>
                    <a:lnTo>
                      <a:pt x="40" y="221"/>
                    </a:lnTo>
                    <a:lnTo>
                      <a:pt x="47" y="389"/>
                    </a:lnTo>
                    <a:lnTo>
                      <a:pt x="0" y="487"/>
                    </a:lnTo>
                    <a:lnTo>
                      <a:pt x="70" y="633"/>
                    </a:lnTo>
                    <a:lnTo>
                      <a:pt x="151" y="691"/>
                    </a:lnTo>
                    <a:lnTo>
                      <a:pt x="331" y="721"/>
                    </a:lnTo>
                    <a:lnTo>
                      <a:pt x="406" y="656"/>
                    </a:lnTo>
                    <a:lnTo>
                      <a:pt x="901" y="935"/>
                    </a:lnTo>
                    <a:lnTo>
                      <a:pt x="895" y="883"/>
                    </a:lnTo>
                    <a:lnTo>
                      <a:pt x="982" y="883"/>
                    </a:lnTo>
                    <a:lnTo>
                      <a:pt x="930" y="233"/>
                    </a:lnTo>
                    <a:lnTo>
                      <a:pt x="971" y="203"/>
                    </a:lnTo>
                    <a:lnTo>
                      <a:pt x="954" y="105"/>
                    </a:lnTo>
                    <a:lnTo>
                      <a:pt x="808" y="18"/>
                    </a:lnTo>
                    <a:lnTo>
                      <a:pt x="697" y="35"/>
                    </a:lnTo>
                    <a:lnTo>
                      <a:pt x="657" y="180"/>
                    </a:lnTo>
                    <a:lnTo>
                      <a:pt x="616" y="198"/>
                    </a:lnTo>
                    <a:lnTo>
                      <a:pt x="448" y="110"/>
                    </a:lnTo>
                    <a:lnTo>
                      <a:pt x="384" y="29"/>
                    </a:lnTo>
                    <a:lnTo>
                      <a:pt x="204" y="0"/>
                    </a:lnTo>
                    <a:close/>
                  </a:path>
                </a:pathLst>
              </a:custGeom>
              <a:grpFill/>
              <a:ln w="9525">
                <a:solidFill>
                  <a:schemeClr val="bg1">
                    <a:lumMod val="85000"/>
                  </a:schemeClr>
                </a:solidFill>
                <a:round/>
                <a:headEnd/>
                <a:tailEnd/>
              </a:ln>
            </p:spPr>
            <p:txBody>
              <a:bodyPr/>
              <a:lstStyle/>
              <a:p>
                <a:endParaRPr lang="zh-CN" altLang="en-US"/>
              </a:p>
            </p:txBody>
          </p:sp>
          <p:sp>
            <p:nvSpPr>
              <p:cNvPr id="141" name="Freeform 114"/>
              <p:cNvSpPr>
                <a:spLocks noChangeAspect="1"/>
              </p:cNvSpPr>
              <p:nvPr>
                <p:custDataLst>
                  <p:tags r:id="rId131"/>
                </p:custDataLst>
              </p:nvPr>
            </p:nvSpPr>
            <p:spPr bwMode="auto">
              <a:xfrm>
                <a:off x="1040209" y="3763348"/>
                <a:ext cx="362989" cy="316012"/>
              </a:xfrm>
              <a:custGeom>
                <a:avLst/>
                <a:gdLst>
                  <a:gd name="T0" fmla="*/ 292651 w 801"/>
                  <a:gd name="T1" fmla="*/ 2945 h 698"/>
                  <a:gd name="T2" fmla="*/ 320675 w 801"/>
                  <a:gd name="T3" fmla="*/ 61430 h 698"/>
                  <a:gd name="T4" fmla="*/ 283443 w 801"/>
                  <a:gd name="T5" fmla="*/ 105610 h 698"/>
                  <a:gd name="T6" fmla="*/ 290249 w 801"/>
                  <a:gd name="T7" fmla="*/ 122440 h 698"/>
                  <a:gd name="T8" fmla="*/ 253417 w 801"/>
                  <a:gd name="T9" fmla="*/ 146844 h 698"/>
                  <a:gd name="T10" fmla="*/ 250615 w 801"/>
                  <a:gd name="T11" fmla="*/ 198176 h 698"/>
                  <a:gd name="T12" fmla="*/ 229797 w 801"/>
                  <a:gd name="T13" fmla="*/ 215007 h 698"/>
                  <a:gd name="T14" fmla="*/ 218587 w 801"/>
                  <a:gd name="T15" fmla="*/ 198176 h 698"/>
                  <a:gd name="T16" fmla="*/ 190563 w 801"/>
                  <a:gd name="T17" fmla="*/ 200280 h 698"/>
                  <a:gd name="T18" fmla="*/ 152931 w 801"/>
                  <a:gd name="T19" fmla="*/ 266339 h 698"/>
                  <a:gd name="T20" fmla="*/ 120503 w 801"/>
                  <a:gd name="T21" fmla="*/ 293688 h 698"/>
                  <a:gd name="T22" fmla="*/ 83271 w 801"/>
                  <a:gd name="T23" fmla="*/ 286114 h 698"/>
                  <a:gd name="T24" fmla="*/ 50844 w 801"/>
                  <a:gd name="T25" fmla="*/ 234782 h 698"/>
                  <a:gd name="T26" fmla="*/ 4003 w 801"/>
                  <a:gd name="T27" fmla="*/ 225105 h 698"/>
                  <a:gd name="T28" fmla="*/ 0 w 801"/>
                  <a:gd name="T29" fmla="*/ 149789 h 698"/>
                  <a:gd name="T30" fmla="*/ 30026 w 801"/>
                  <a:gd name="T31" fmla="*/ 124965 h 698"/>
                  <a:gd name="T32" fmla="*/ 39234 w 801"/>
                  <a:gd name="T33" fmla="*/ 100561 h 698"/>
                  <a:gd name="T34" fmla="*/ 36832 w 801"/>
                  <a:gd name="T35" fmla="*/ 80785 h 698"/>
                  <a:gd name="T36" fmla="*/ 34830 w 801"/>
                  <a:gd name="T37" fmla="*/ 66059 h 698"/>
                  <a:gd name="T38" fmla="*/ 52845 w 801"/>
                  <a:gd name="T39" fmla="*/ 14726 h 698"/>
                  <a:gd name="T40" fmla="*/ 102088 w 801"/>
                  <a:gd name="T41" fmla="*/ 0 h 698"/>
                  <a:gd name="T42" fmla="*/ 120503 w 801"/>
                  <a:gd name="T43" fmla="*/ 27349 h 698"/>
                  <a:gd name="T44" fmla="*/ 148527 w 801"/>
                  <a:gd name="T45" fmla="*/ 27349 h 698"/>
                  <a:gd name="T46" fmla="*/ 171747 w 801"/>
                  <a:gd name="T47" fmla="*/ 36606 h 698"/>
                  <a:gd name="T48" fmla="*/ 215785 w 801"/>
                  <a:gd name="T49" fmla="*/ 14726 h 698"/>
                  <a:gd name="T50" fmla="*/ 246211 w 801"/>
                  <a:gd name="T51" fmla="*/ 32398 h 698"/>
                  <a:gd name="T52" fmla="*/ 292651 w 801"/>
                  <a:gd name="T53" fmla="*/ 2945 h 6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01"/>
                  <a:gd name="T82" fmla="*/ 0 h 698"/>
                  <a:gd name="T83" fmla="*/ 801 w 801"/>
                  <a:gd name="T84" fmla="*/ 698 h 6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01" h="698">
                    <a:moveTo>
                      <a:pt x="731" y="7"/>
                    </a:moveTo>
                    <a:lnTo>
                      <a:pt x="801" y="146"/>
                    </a:lnTo>
                    <a:lnTo>
                      <a:pt x="708" y="251"/>
                    </a:lnTo>
                    <a:lnTo>
                      <a:pt x="725" y="291"/>
                    </a:lnTo>
                    <a:lnTo>
                      <a:pt x="633" y="349"/>
                    </a:lnTo>
                    <a:lnTo>
                      <a:pt x="626" y="471"/>
                    </a:lnTo>
                    <a:lnTo>
                      <a:pt x="574" y="511"/>
                    </a:lnTo>
                    <a:lnTo>
                      <a:pt x="546" y="471"/>
                    </a:lnTo>
                    <a:lnTo>
                      <a:pt x="476" y="476"/>
                    </a:lnTo>
                    <a:lnTo>
                      <a:pt x="382" y="633"/>
                    </a:lnTo>
                    <a:lnTo>
                      <a:pt x="301" y="698"/>
                    </a:lnTo>
                    <a:lnTo>
                      <a:pt x="208" y="680"/>
                    </a:lnTo>
                    <a:lnTo>
                      <a:pt x="127" y="558"/>
                    </a:lnTo>
                    <a:lnTo>
                      <a:pt x="10" y="535"/>
                    </a:lnTo>
                    <a:lnTo>
                      <a:pt x="0" y="356"/>
                    </a:lnTo>
                    <a:lnTo>
                      <a:pt x="75" y="297"/>
                    </a:lnTo>
                    <a:lnTo>
                      <a:pt x="98" y="239"/>
                    </a:lnTo>
                    <a:lnTo>
                      <a:pt x="92" y="192"/>
                    </a:lnTo>
                    <a:lnTo>
                      <a:pt x="87" y="157"/>
                    </a:lnTo>
                    <a:lnTo>
                      <a:pt x="132" y="35"/>
                    </a:lnTo>
                    <a:lnTo>
                      <a:pt x="255" y="0"/>
                    </a:lnTo>
                    <a:lnTo>
                      <a:pt x="301" y="65"/>
                    </a:lnTo>
                    <a:lnTo>
                      <a:pt x="371" y="65"/>
                    </a:lnTo>
                    <a:lnTo>
                      <a:pt x="429" y="87"/>
                    </a:lnTo>
                    <a:lnTo>
                      <a:pt x="539" y="35"/>
                    </a:lnTo>
                    <a:lnTo>
                      <a:pt x="615" y="77"/>
                    </a:lnTo>
                    <a:lnTo>
                      <a:pt x="731" y="7"/>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42" name="Freeform 115"/>
              <p:cNvSpPr>
                <a:spLocks noChangeAspect="1"/>
              </p:cNvSpPr>
              <p:nvPr>
                <p:custDataLst>
                  <p:tags r:id="rId132"/>
                </p:custDataLst>
              </p:nvPr>
            </p:nvSpPr>
            <p:spPr bwMode="auto">
              <a:xfrm>
                <a:off x="1372651" y="3472956"/>
                <a:ext cx="300094" cy="520994"/>
              </a:xfrm>
              <a:custGeom>
                <a:avLst/>
                <a:gdLst>
                  <a:gd name="T0" fmla="*/ 0 w 657"/>
                  <a:gd name="T1" fmla="*/ 270874 h 1144"/>
                  <a:gd name="T2" fmla="*/ 42369 w 657"/>
                  <a:gd name="T3" fmla="*/ 309813 h 1144"/>
                  <a:gd name="T4" fmla="*/ 49229 w 657"/>
                  <a:gd name="T5" fmla="*/ 388959 h 1144"/>
                  <a:gd name="T6" fmla="*/ 16544 w 657"/>
                  <a:gd name="T7" fmla="*/ 388959 h 1144"/>
                  <a:gd name="T8" fmla="*/ 52054 w 657"/>
                  <a:gd name="T9" fmla="*/ 447789 h 1144"/>
                  <a:gd name="T10" fmla="*/ 33089 w 657"/>
                  <a:gd name="T11" fmla="*/ 484188 h 1144"/>
                  <a:gd name="T12" fmla="*/ 129126 w 657"/>
                  <a:gd name="T13" fmla="*/ 447789 h 1144"/>
                  <a:gd name="T14" fmla="*/ 166653 w 657"/>
                  <a:gd name="T15" fmla="*/ 420702 h 1144"/>
                  <a:gd name="T16" fmla="*/ 199742 w 657"/>
                  <a:gd name="T17" fmla="*/ 415623 h 1144"/>
                  <a:gd name="T18" fmla="*/ 236866 w 657"/>
                  <a:gd name="T19" fmla="*/ 366527 h 1144"/>
                  <a:gd name="T20" fmla="*/ 253410 w 657"/>
                  <a:gd name="T21" fmla="*/ 366527 h 1144"/>
                  <a:gd name="T22" fmla="*/ 220725 w 657"/>
                  <a:gd name="T23" fmla="*/ 297539 h 1144"/>
                  <a:gd name="T24" fmla="*/ 239287 w 657"/>
                  <a:gd name="T25" fmla="*/ 223895 h 1144"/>
                  <a:gd name="T26" fmla="*/ 265112 w 657"/>
                  <a:gd name="T27" fmla="*/ 216276 h 1144"/>
                  <a:gd name="T28" fmla="*/ 255831 w 657"/>
                  <a:gd name="T29" fmla="*/ 118084 h 1144"/>
                  <a:gd name="T30" fmla="*/ 56089 w 657"/>
                  <a:gd name="T31" fmla="*/ 0 h 1144"/>
                  <a:gd name="T32" fmla="*/ 52054 w 657"/>
                  <a:gd name="T33" fmla="*/ 79146 h 1144"/>
                  <a:gd name="T34" fmla="*/ 68195 w 657"/>
                  <a:gd name="T35" fmla="*/ 101155 h 1144"/>
                  <a:gd name="T36" fmla="*/ 68195 w 657"/>
                  <a:gd name="T37" fmla="*/ 164641 h 1144"/>
                  <a:gd name="T38" fmla="*/ 0 w 657"/>
                  <a:gd name="T39" fmla="*/ 248866 h 1144"/>
                  <a:gd name="T40" fmla="*/ 0 w 657"/>
                  <a:gd name="T41" fmla="*/ 265796 h 1144"/>
                  <a:gd name="T42" fmla="*/ 0 w 657"/>
                  <a:gd name="T43" fmla="*/ 270874 h 11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57"/>
                  <a:gd name="T67" fmla="*/ 0 h 1144"/>
                  <a:gd name="T68" fmla="*/ 657 w 657"/>
                  <a:gd name="T69" fmla="*/ 1144 h 114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57" h="1144">
                    <a:moveTo>
                      <a:pt x="0" y="640"/>
                    </a:moveTo>
                    <a:lnTo>
                      <a:pt x="105" y="732"/>
                    </a:lnTo>
                    <a:lnTo>
                      <a:pt x="122" y="919"/>
                    </a:lnTo>
                    <a:lnTo>
                      <a:pt x="41" y="919"/>
                    </a:lnTo>
                    <a:lnTo>
                      <a:pt x="129" y="1058"/>
                    </a:lnTo>
                    <a:lnTo>
                      <a:pt x="82" y="1144"/>
                    </a:lnTo>
                    <a:lnTo>
                      <a:pt x="320" y="1058"/>
                    </a:lnTo>
                    <a:lnTo>
                      <a:pt x="413" y="994"/>
                    </a:lnTo>
                    <a:lnTo>
                      <a:pt x="495" y="982"/>
                    </a:lnTo>
                    <a:lnTo>
                      <a:pt x="587" y="866"/>
                    </a:lnTo>
                    <a:lnTo>
                      <a:pt x="628" y="866"/>
                    </a:lnTo>
                    <a:lnTo>
                      <a:pt x="547" y="703"/>
                    </a:lnTo>
                    <a:lnTo>
                      <a:pt x="593" y="529"/>
                    </a:lnTo>
                    <a:lnTo>
                      <a:pt x="657" y="511"/>
                    </a:lnTo>
                    <a:lnTo>
                      <a:pt x="634" y="279"/>
                    </a:lnTo>
                    <a:lnTo>
                      <a:pt x="139" y="0"/>
                    </a:lnTo>
                    <a:lnTo>
                      <a:pt x="129" y="187"/>
                    </a:lnTo>
                    <a:lnTo>
                      <a:pt x="169" y="239"/>
                    </a:lnTo>
                    <a:lnTo>
                      <a:pt x="169" y="389"/>
                    </a:lnTo>
                    <a:lnTo>
                      <a:pt x="0" y="588"/>
                    </a:lnTo>
                    <a:lnTo>
                      <a:pt x="0" y="628"/>
                    </a:lnTo>
                    <a:lnTo>
                      <a:pt x="0" y="640"/>
                    </a:lnTo>
                    <a:close/>
                  </a:path>
                </a:pathLst>
              </a:custGeom>
              <a:grpFill/>
              <a:ln w="9525">
                <a:solidFill>
                  <a:schemeClr val="bg1">
                    <a:lumMod val="85000"/>
                  </a:schemeClr>
                </a:solidFill>
                <a:round/>
                <a:headEnd/>
                <a:tailEnd/>
              </a:ln>
            </p:spPr>
            <p:txBody>
              <a:bodyPr/>
              <a:lstStyle/>
              <a:p>
                <a:endParaRPr lang="zh-CN" altLang="en-US"/>
              </a:p>
            </p:txBody>
          </p:sp>
          <p:sp>
            <p:nvSpPr>
              <p:cNvPr id="143" name="Freeform 116"/>
              <p:cNvSpPr>
                <a:spLocks noChangeAspect="1"/>
              </p:cNvSpPr>
              <p:nvPr>
                <p:custDataLst>
                  <p:tags r:id="rId133"/>
                </p:custDataLst>
              </p:nvPr>
            </p:nvSpPr>
            <p:spPr bwMode="auto">
              <a:xfrm>
                <a:off x="1672745" y="3215021"/>
                <a:ext cx="332442" cy="298929"/>
              </a:xfrm>
              <a:custGeom>
                <a:avLst/>
                <a:gdLst>
                  <a:gd name="T0" fmla="*/ 9695 w 727"/>
                  <a:gd name="T1" fmla="*/ 4241 h 655"/>
                  <a:gd name="T2" fmla="*/ 103417 w 727"/>
                  <a:gd name="T3" fmla="*/ 33931 h 655"/>
                  <a:gd name="T4" fmla="*/ 147854 w 727"/>
                  <a:gd name="T5" fmla="*/ 0 h 655"/>
                  <a:gd name="T6" fmla="*/ 220569 w 727"/>
                  <a:gd name="T7" fmla="*/ 19086 h 655"/>
                  <a:gd name="T8" fmla="*/ 241576 w 727"/>
                  <a:gd name="T9" fmla="*/ 48776 h 655"/>
                  <a:gd name="T10" fmla="*/ 244403 w 727"/>
                  <a:gd name="T11" fmla="*/ 63621 h 655"/>
                  <a:gd name="T12" fmla="*/ 234708 w 727"/>
                  <a:gd name="T13" fmla="*/ 110701 h 655"/>
                  <a:gd name="T14" fmla="*/ 197139 w 727"/>
                  <a:gd name="T15" fmla="*/ 68711 h 655"/>
                  <a:gd name="T16" fmla="*/ 173708 w 727"/>
                  <a:gd name="T17" fmla="*/ 53866 h 655"/>
                  <a:gd name="T18" fmla="*/ 187847 w 727"/>
                  <a:gd name="T19" fmla="*/ 98401 h 655"/>
                  <a:gd name="T20" fmla="*/ 293688 w 727"/>
                  <a:gd name="T21" fmla="*/ 258302 h 655"/>
                  <a:gd name="T22" fmla="*/ 16563 w 727"/>
                  <a:gd name="T23" fmla="*/ 277812 h 655"/>
                  <a:gd name="T24" fmla="*/ 0 w 727"/>
                  <a:gd name="T25" fmla="*/ 61500 h 655"/>
                  <a:gd name="T26" fmla="*/ 16563 w 727"/>
                  <a:gd name="T27" fmla="*/ 48776 h 655"/>
                  <a:gd name="T28" fmla="*/ 9695 w 727"/>
                  <a:gd name="T29" fmla="*/ 4241 h 6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7"/>
                  <a:gd name="T46" fmla="*/ 0 h 655"/>
                  <a:gd name="T47" fmla="*/ 727 w 727"/>
                  <a:gd name="T48" fmla="*/ 655 h 6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7" h="655">
                    <a:moveTo>
                      <a:pt x="24" y="10"/>
                    </a:moveTo>
                    <a:lnTo>
                      <a:pt x="256" y="80"/>
                    </a:lnTo>
                    <a:lnTo>
                      <a:pt x="366" y="0"/>
                    </a:lnTo>
                    <a:lnTo>
                      <a:pt x="546" y="45"/>
                    </a:lnTo>
                    <a:lnTo>
                      <a:pt x="598" y="115"/>
                    </a:lnTo>
                    <a:lnTo>
                      <a:pt x="605" y="150"/>
                    </a:lnTo>
                    <a:lnTo>
                      <a:pt x="581" y="261"/>
                    </a:lnTo>
                    <a:lnTo>
                      <a:pt x="488" y="162"/>
                    </a:lnTo>
                    <a:lnTo>
                      <a:pt x="430" y="127"/>
                    </a:lnTo>
                    <a:lnTo>
                      <a:pt x="465" y="232"/>
                    </a:lnTo>
                    <a:lnTo>
                      <a:pt x="727" y="609"/>
                    </a:lnTo>
                    <a:lnTo>
                      <a:pt x="41" y="655"/>
                    </a:lnTo>
                    <a:lnTo>
                      <a:pt x="0" y="145"/>
                    </a:lnTo>
                    <a:lnTo>
                      <a:pt x="41" y="115"/>
                    </a:lnTo>
                    <a:lnTo>
                      <a:pt x="24" y="10"/>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44" name="Freeform 117"/>
              <p:cNvSpPr>
                <a:spLocks noChangeAspect="1"/>
              </p:cNvSpPr>
              <p:nvPr>
                <p:custDataLst>
                  <p:tags r:id="rId134"/>
                </p:custDataLst>
              </p:nvPr>
            </p:nvSpPr>
            <p:spPr bwMode="auto">
              <a:xfrm>
                <a:off x="1214518" y="3765055"/>
                <a:ext cx="224621" cy="368966"/>
              </a:xfrm>
              <a:custGeom>
                <a:avLst/>
                <a:gdLst>
                  <a:gd name="T0" fmla="*/ 0 w 495"/>
                  <a:gd name="T1" fmla="*/ 265992 h 807"/>
                  <a:gd name="T2" fmla="*/ 34877 w 495"/>
                  <a:gd name="T3" fmla="*/ 288512 h 807"/>
                  <a:gd name="T4" fmla="*/ 32872 w 495"/>
                  <a:gd name="T5" fmla="*/ 342900 h 807"/>
                  <a:gd name="T6" fmla="*/ 198437 w 495"/>
                  <a:gd name="T7" fmla="*/ 342900 h 807"/>
                  <a:gd name="T8" fmla="*/ 195631 w 495"/>
                  <a:gd name="T9" fmla="*/ 305933 h 807"/>
                  <a:gd name="T10" fmla="*/ 163560 w 495"/>
                  <a:gd name="T11" fmla="*/ 243897 h 807"/>
                  <a:gd name="T12" fmla="*/ 193626 w 495"/>
                  <a:gd name="T13" fmla="*/ 175062 h 807"/>
                  <a:gd name="T14" fmla="*/ 156344 w 495"/>
                  <a:gd name="T15" fmla="*/ 118549 h 807"/>
                  <a:gd name="T16" fmla="*/ 188816 w 495"/>
                  <a:gd name="T17" fmla="*/ 118549 h 807"/>
                  <a:gd name="T18" fmla="*/ 182001 w 495"/>
                  <a:gd name="T19" fmla="*/ 39091 h 807"/>
                  <a:gd name="T20" fmla="*/ 139908 w 495"/>
                  <a:gd name="T21" fmla="*/ 0 h 807"/>
                  <a:gd name="T22" fmla="*/ 167970 w 495"/>
                  <a:gd name="T23" fmla="*/ 59062 h 807"/>
                  <a:gd name="T24" fmla="*/ 125877 w 495"/>
                  <a:gd name="T25" fmla="*/ 103677 h 807"/>
                  <a:gd name="T26" fmla="*/ 137503 w 495"/>
                  <a:gd name="T27" fmla="*/ 120674 h 807"/>
                  <a:gd name="T28" fmla="*/ 100622 w 495"/>
                  <a:gd name="T29" fmla="*/ 143194 h 807"/>
                  <a:gd name="T30" fmla="*/ 97815 w 495"/>
                  <a:gd name="T31" fmla="*/ 189933 h 807"/>
                  <a:gd name="T32" fmla="*/ 76970 w 495"/>
                  <a:gd name="T33" fmla="*/ 214153 h 807"/>
                  <a:gd name="T34" fmla="*/ 65745 w 495"/>
                  <a:gd name="T35" fmla="*/ 197157 h 807"/>
                  <a:gd name="T36" fmla="*/ 37683 w 495"/>
                  <a:gd name="T37" fmla="*/ 199281 h 807"/>
                  <a:gd name="T38" fmla="*/ 0 w 495"/>
                  <a:gd name="T39" fmla="*/ 265992 h 8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95"/>
                  <a:gd name="T61" fmla="*/ 0 h 807"/>
                  <a:gd name="T62" fmla="*/ 495 w 495"/>
                  <a:gd name="T63" fmla="*/ 807 h 8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95" h="807">
                    <a:moveTo>
                      <a:pt x="0" y="626"/>
                    </a:moveTo>
                    <a:lnTo>
                      <a:pt x="87" y="679"/>
                    </a:lnTo>
                    <a:lnTo>
                      <a:pt x="82" y="807"/>
                    </a:lnTo>
                    <a:lnTo>
                      <a:pt x="495" y="807"/>
                    </a:lnTo>
                    <a:lnTo>
                      <a:pt x="488" y="720"/>
                    </a:lnTo>
                    <a:lnTo>
                      <a:pt x="408" y="574"/>
                    </a:lnTo>
                    <a:lnTo>
                      <a:pt x="483" y="412"/>
                    </a:lnTo>
                    <a:lnTo>
                      <a:pt x="390" y="279"/>
                    </a:lnTo>
                    <a:lnTo>
                      <a:pt x="471" y="279"/>
                    </a:lnTo>
                    <a:lnTo>
                      <a:pt x="454" y="92"/>
                    </a:lnTo>
                    <a:lnTo>
                      <a:pt x="349" y="0"/>
                    </a:lnTo>
                    <a:lnTo>
                      <a:pt x="419" y="139"/>
                    </a:lnTo>
                    <a:lnTo>
                      <a:pt x="314" y="244"/>
                    </a:lnTo>
                    <a:lnTo>
                      <a:pt x="343" y="284"/>
                    </a:lnTo>
                    <a:lnTo>
                      <a:pt x="251" y="337"/>
                    </a:lnTo>
                    <a:lnTo>
                      <a:pt x="244" y="447"/>
                    </a:lnTo>
                    <a:lnTo>
                      <a:pt x="192" y="504"/>
                    </a:lnTo>
                    <a:lnTo>
                      <a:pt x="164" y="464"/>
                    </a:lnTo>
                    <a:lnTo>
                      <a:pt x="94" y="469"/>
                    </a:lnTo>
                    <a:lnTo>
                      <a:pt x="0" y="626"/>
                    </a:lnTo>
                    <a:close/>
                  </a:path>
                </a:pathLst>
              </a:custGeom>
              <a:grpFill/>
              <a:ln w="9525">
                <a:solidFill>
                  <a:schemeClr val="bg1">
                    <a:lumMod val="85000"/>
                  </a:schemeClr>
                </a:solidFill>
                <a:round/>
                <a:headEnd/>
                <a:tailEnd/>
              </a:ln>
            </p:spPr>
            <p:txBody>
              <a:bodyPr/>
              <a:lstStyle/>
              <a:p>
                <a:endParaRPr lang="zh-CN" altLang="en-US"/>
              </a:p>
            </p:txBody>
          </p:sp>
          <p:sp>
            <p:nvSpPr>
              <p:cNvPr id="145" name="Freeform 118"/>
              <p:cNvSpPr>
                <a:spLocks noChangeAspect="1"/>
              </p:cNvSpPr>
              <p:nvPr>
                <p:custDataLst>
                  <p:tags r:id="rId135"/>
                </p:custDataLst>
              </p:nvPr>
            </p:nvSpPr>
            <p:spPr bwMode="auto">
              <a:xfrm>
                <a:off x="1624227" y="3493454"/>
                <a:ext cx="465417" cy="582489"/>
              </a:xfrm>
              <a:custGeom>
                <a:avLst/>
                <a:gdLst>
                  <a:gd name="T0" fmla="*/ 339169 w 1028"/>
                  <a:gd name="T1" fmla="*/ 0 h 1284"/>
                  <a:gd name="T2" fmla="*/ 62794 w 1028"/>
                  <a:gd name="T3" fmla="*/ 19394 h 1284"/>
                  <a:gd name="T4" fmla="*/ 67194 w 1028"/>
                  <a:gd name="T5" fmla="*/ 78418 h 1284"/>
                  <a:gd name="T6" fmla="*/ 29997 w 1028"/>
                  <a:gd name="T7" fmla="*/ 75889 h 1284"/>
                  <a:gd name="T8" fmla="*/ 43996 w 1028"/>
                  <a:gd name="T9" fmla="*/ 198153 h 1284"/>
                  <a:gd name="T10" fmla="*/ 18398 w 1028"/>
                  <a:gd name="T11" fmla="*/ 205742 h 1284"/>
                  <a:gd name="T12" fmla="*/ 0 w 1028"/>
                  <a:gd name="T13" fmla="*/ 279101 h 1284"/>
                  <a:gd name="T14" fmla="*/ 46396 w 1028"/>
                  <a:gd name="T15" fmla="*/ 387031 h 1284"/>
                  <a:gd name="T16" fmla="*/ 87992 w 1028"/>
                  <a:gd name="T17" fmla="*/ 421603 h 1284"/>
                  <a:gd name="T18" fmla="*/ 92791 w 1028"/>
                  <a:gd name="T19" fmla="*/ 436359 h 1284"/>
                  <a:gd name="T20" fmla="*/ 122789 w 1028"/>
                  <a:gd name="T21" fmla="*/ 453223 h 1284"/>
                  <a:gd name="T22" fmla="*/ 141587 w 1028"/>
                  <a:gd name="T23" fmla="*/ 499599 h 1284"/>
                  <a:gd name="T24" fmla="*/ 164785 w 1028"/>
                  <a:gd name="T25" fmla="*/ 514355 h 1284"/>
                  <a:gd name="T26" fmla="*/ 187983 w 1028"/>
                  <a:gd name="T27" fmla="*/ 514355 h 1284"/>
                  <a:gd name="T28" fmla="*/ 199582 w 1028"/>
                  <a:gd name="T29" fmla="*/ 524052 h 1284"/>
                  <a:gd name="T30" fmla="*/ 208781 w 1028"/>
                  <a:gd name="T31" fmla="*/ 511826 h 1284"/>
                  <a:gd name="T32" fmla="*/ 234778 w 1028"/>
                  <a:gd name="T33" fmla="*/ 541338 h 1284"/>
                  <a:gd name="T34" fmla="*/ 290373 w 1028"/>
                  <a:gd name="T35" fmla="*/ 536279 h 1284"/>
                  <a:gd name="T36" fmla="*/ 339169 w 1028"/>
                  <a:gd name="T37" fmla="*/ 506767 h 1284"/>
                  <a:gd name="T38" fmla="*/ 371966 w 1028"/>
                  <a:gd name="T39" fmla="*/ 504659 h 1284"/>
                  <a:gd name="T40" fmla="*/ 364766 w 1028"/>
                  <a:gd name="T41" fmla="*/ 475146 h 1284"/>
                  <a:gd name="T42" fmla="*/ 329969 w 1028"/>
                  <a:gd name="T43" fmla="*/ 460390 h 1284"/>
                  <a:gd name="T44" fmla="*/ 327570 w 1028"/>
                  <a:gd name="T45" fmla="*/ 414014 h 1284"/>
                  <a:gd name="T46" fmla="*/ 297172 w 1028"/>
                  <a:gd name="T47" fmla="*/ 416544 h 1284"/>
                  <a:gd name="T48" fmla="*/ 297172 w 1028"/>
                  <a:gd name="T49" fmla="*/ 399679 h 1284"/>
                  <a:gd name="T50" fmla="*/ 329969 w 1028"/>
                  <a:gd name="T51" fmla="*/ 372275 h 1284"/>
                  <a:gd name="T52" fmla="*/ 332369 w 1028"/>
                  <a:gd name="T53" fmla="*/ 325899 h 1284"/>
                  <a:gd name="T54" fmla="*/ 376365 w 1028"/>
                  <a:gd name="T55" fmla="*/ 257178 h 1284"/>
                  <a:gd name="T56" fmla="*/ 369166 w 1028"/>
                  <a:gd name="T57" fmla="*/ 205742 h 1284"/>
                  <a:gd name="T58" fmla="*/ 376365 w 1028"/>
                  <a:gd name="T59" fmla="*/ 164425 h 1284"/>
                  <a:gd name="T60" fmla="*/ 411162 w 1028"/>
                  <a:gd name="T61" fmla="*/ 124794 h 1284"/>
                  <a:gd name="T62" fmla="*/ 373965 w 1028"/>
                  <a:gd name="T63" fmla="*/ 102871 h 1284"/>
                  <a:gd name="T64" fmla="*/ 369166 w 1028"/>
                  <a:gd name="T65" fmla="*/ 51436 h 1284"/>
                  <a:gd name="T66" fmla="*/ 339169 w 1028"/>
                  <a:gd name="T67" fmla="*/ 0 h 12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8"/>
                  <a:gd name="T103" fmla="*/ 0 h 1284"/>
                  <a:gd name="T104" fmla="*/ 1028 w 1028"/>
                  <a:gd name="T105" fmla="*/ 1284 h 12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8" h="1284">
                    <a:moveTo>
                      <a:pt x="848" y="0"/>
                    </a:moveTo>
                    <a:lnTo>
                      <a:pt x="157" y="46"/>
                    </a:lnTo>
                    <a:lnTo>
                      <a:pt x="168" y="186"/>
                    </a:lnTo>
                    <a:lnTo>
                      <a:pt x="75" y="180"/>
                    </a:lnTo>
                    <a:lnTo>
                      <a:pt x="110" y="470"/>
                    </a:lnTo>
                    <a:lnTo>
                      <a:pt x="46" y="488"/>
                    </a:lnTo>
                    <a:lnTo>
                      <a:pt x="0" y="662"/>
                    </a:lnTo>
                    <a:lnTo>
                      <a:pt x="116" y="918"/>
                    </a:lnTo>
                    <a:lnTo>
                      <a:pt x="220" y="1000"/>
                    </a:lnTo>
                    <a:lnTo>
                      <a:pt x="232" y="1035"/>
                    </a:lnTo>
                    <a:lnTo>
                      <a:pt x="307" y="1075"/>
                    </a:lnTo>
                    <a:lnTo>
                      <a:pt x="354" y="1185"/>
                    </a:lnTo>
                    <a:lnTo>
                      <a:pt x="412" y="1220"/>
                    </a:lnTo>
                    <a:lnTo>
                      <a:pt x="470" y="1220"/>
                    </a:lnTo>
                    <a:lnTo>
                      <a:pt x="499" y="1243"/>
                    </a:lnTo>
                    <a:lnTo>
                      <a:pt x="522" y="1214"/>
                    </a:lnTo>
                    <a:lnTo>
                      <a:pt x="587" y="1284"/>
                    </a:lnTo>
                    <a:lnTo>
                      <a:pt x="726" y="1272"/>
                    </a:lnTo>
                    <a:lnTo>
                      <a:pt x="848" y="1202"/>
                    </a:lnTo>
                    <a:lnTo>
                      <a:pt x="930" y="1197"/>
                    </a:lnTo>
                    <a:lnTo>
                      <a:pt x="912" y="1127"/>
                    </a:lnTo>
                    <a:lnTo>
                      <a:pt x="825" y="1092"/>
                    </a:lnTo>
                    <a:lnTo>
                      <a:pt x="819" y="982"/>
                    </a:lnTo>
                    <a:lnTo>
                      <a:pt x="743" y="988"/>
                    </a:lnTo>
                    <a:lnTo>
                      <a:pt x="743" y="948"/>
                    </a:lnTo>
                    <a:lnTo>
                      <a:pt x="825" y="883"/>
                    </a:lnTo>
                    <a:lnTo>
                      <a:pt x="831" y="773"/>
                    </a:lnTo>
                    <a:lnTo>
                      <a:pt x="941" y="610"/>
                    </a:lnTo>
                    <a:lnTo>
                      <a:pt x="923" y="488"/>
                    </a:lnTo>
                    <a:lnTo>
                      <a:pt x="941" y="390"/>
                    </a:lnTo>
                    <a:lnTo>
                      <a:pt x="1028" y="296"/>
                    </a:lnTo>
                    <a:lnTo>
                      <a:pt x="935" y="244"/>
                    </a:lnTo>
                    <a:lnTo>
                      <a:pt x="923" y="122"/>
                    </a:lnTo>
                    <a:lnTo>
                      <a:pt x="848" y="0"/>
                    </a:lnTo>
                    <a:close/>
                  </a:path>
                </a:pathLst>
              </a:custGeom>
              <a:grpFill/>
              <a:ln w="9525">
                <a:solidFill>
                  <a:schemeClr val="bg1">
                    <a:lumMod val="85000"/>
                  </a:schemeClr>
                </a:solidFill>
                <a:round/>
                <a:headEnd/>
                <a:tailEnd/>
              </a:ln>
            </p:spPr>
            <p:txBody>
              <a:bodyPr/>
              <a:lstStyle/>
              <a:p>
                <a:endParaRPr lang="zh-CN" altLang="en-US"/>
              </a:p>
            </p:txBody>
          </p:sp>
          <p:sp>
            <p:nvSpPr>
              <p:cNvPr id="146" name="Freeform 119"/>
              <p:cNvSpPr>
                <a:spLocks noChangeAspect="1"/>
              </p:cNvSpPr>
              <p:nvPr>
                <p:custDataLst>
                  <p:tags r:id="rId136"/>
                </p:custDataLst>
              </p:nvPr>
            </p:nvSpPr>
            <p:spPr bwMode="auto">
              <a:xfrm>
                <a:off x="1399605" y="3862421"/>
                <a:ext cx="382756" cy="237437"/>
              </a:xfrm>
              <a:custGeom>
                <a:avLst/>
                <a:gdLst>
                  <a:gd name="T0" fmla="*/ 14056 w 842"/>
                  <a:gd name="T1" fmla="*/ 119081 h 517"/>
                  <a:gd name="T2" fmla="*/ 0 w 842"/>
                  <a:gd name="T3" fmla="*/ 151092 h 517"/>
                  <a:gd name="T4" fmla="*/ 30119 w 842"/>
                  <a:gd name="T5" fmla="*/ 213407 h 517"/>
                  <a:gd name="T6" fmla="*/ 58230 w 842"/>
                  <a:gd name="T7" fmla="*/ 195908 h 517"/>
                  <a:gd name="T8" fmla="*/ 107224 w 842"/>
                  <a:gd name="T9" fmla="*/ 220663 h 517"/>
                  <a:gd name="T10" fmla="*/ 116461 w 842"/>
                  <a:gd name="T11" fmla="*/ 178408 h 517"/>
                  <a:gd name="T12" fmla="*/ 144170 w 842"/>
                  <a:gd name="T13" fmla="*/ 163470 h 517"/>
                  <a:gd name="T14" fmla="*/ 207220 w 842"/>
                  <a:gd name="T15" fmla="*/ 183530 h 517"/>
                  <a:gd name="T16" fmla="*/ 249387 w 842"/>
                  <a:gd name="T17" fmla="*/ 156214 h 517"/>
                  <a:gd name="T18" fmla="*/ 277498 w 842"/>
                  <a:gd name="T19" fmla="*/ 158348 h 517"/>
                  <a:gd name="T20" fmla="*/ 300790 w 842"/>
                  <a:gd name="T21" fmla="*/ 146397 h 517"/>
                  <a:gd name="T22" fmla="*/ 338138 w 842"/>
                  <a:gd name="T23" fmla="*/ 154080 h 517"/>
                  <a:gd name="T24" fmla="*/ 319263 w 842"/>
                  <a:gd name="T25" fmla="*/ 109264 h 517"/>
                  <a:gd name="T26" fmla="*/ 289144 w 842"/>
                  <a:gd name="T27" fmla="*/ 92192 h 517"/>
                  <a:gd name="T28" fmla="*/ 287136 w 842"/>
                  <a:gd name="T29" fmla="*/ 77253 h 517"/>
                  <a:gd name="T30" fmla="*/ 249387 w 842"/>
                  <a:gd name="T31" fmla="*/ 47376 h 517"/>
                  <a:gd name="T32" fmla="*/ 226095 w 842"/>
                  <a:gd name="T33" fmla="*/ 0 h 517"/>
                  <a:gd name="T34" fmla="*/ 212039 w 842"/>
                  <a:gd name="T35" fmla="*/ 2561 h 517"/>
                  <a:gd name="T36" fmla="*/ 175093 w 842"/>
                  <a:gd name="T37" fmla="*/ 52071 h 517"/>
                  <a:gd name="T38" fmla="*/ 142163 w 842"/>
                  <a:gd name="T39" fmla="*/ 57193 h 517"/>
                  <a:gd name="T40" fmla="*/ 107224 w 842"/>
                  <a:gd name="T41" fmla="*/ 81948 h 517"/>
                  <a:gd name="T42" fmla="*/ 14056 w 842"/>
                  <a:gd name="T43" fmla="*/ 119081 h 5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42"/>
                  <a:gd name="T67" fmla="*/ 0 h 517"/>
                  <a:gd name="T68" fmla="*/ 842 w 842"/>
                  <a:gd name="T69" fmla="*/ 517 h 5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42" h="517">
                    <a:moveTo>
                      <a:pt x="35" y="279"/>
                    </a:moveTo>
                    <a:lnTo>
                      <a:pt x="0" y="354"/>
                    </a:lnTo>
                    <a:lnTo>
                      <a:pt x="75" y="500"/>
                    </a:lnTo>
                    <a:lnTo>
                      <a:pt x="145" y="459"/>
                    </a:lnTo>
                    <a:lnTo>
                      <a:pt x="267" y="517"/>
                    </a:lnTo>
                    <a:lnTo>
                      <a:pt x="290" y="418"/>
                    </a:lnTo>
                    <a:lnTo>
                      <a:pt x="359" y="383"/>
                    </a:lnTo>
                    <a:lnTo>
                      <a:pt x="516" y="430"/>
                    </a:lnTo>
                    <a:lnTo>
                      <a:pt x="621" y="366"/>
                    </a:lnTo>
                    <a:lnTo>
                      <a:pt x="691" y="371"/>
                    </a:lnTo>
                    <a:lnTo>
                      <a:pt x="749" y="343"/>
                    </a:lnTo>
                    <a:lnTo>
                      <a:pt x="842" y="361"/>
                    </a:lnTo>
                    <a:lnTo>
                      <a:pt x="795" y="256"/>
                    </a:lnTo>
                    <a:lnTo>
                      <a:pt x="720" y="216"/>
                    </a:lnTo>
                    <a:lnTo>
                      <a:pt x="715" y="181"/>
                    </a:lnTo>
                    <a:lnTo>
                      <a:pt x="621" y="111"/>
                    </a:lnTo>
                    <a:lnTo>
                      <a:pt x="563" y="0"/>
                    </a:lnTo>
                    <a:lnTo>
                      <a:pt x="528" y="6"/>
                    </a:lnTo>
                    <a:lnTo>
                      <a:pt x="436" y="122"/>
                    </a:lnTo>
                    <a:lnTo>
                      <a:pt x="354" y="134"/>
                    </a:lnTo>
                    <a:lnTo>
                      <a:pt x="267" y="192"/>
                    </a:lnTo>
                    <a:lnTo>
                      <a:pt x="35" y="279"/>
                    </a:lnTo>
                    <a:close/>
                  </a:path>
                </a:pathLst>
              </a:custGeom>
              <a:grpFill/>
              <a:ln w="9525">
                <a:solidFill>
                  <a:schemeClr val="bg1">
                    <a:lumMod val="85000"/>
                  </a:schemeClr>
                </a:solidFill>
                <a:round/>
                <a:headEnd/>
                <a:tailEnd/>
              </a:ln>
            </p:spPr>
            <p:txBody>
              <a:bodyPr/>
              <a:lstStyle/>
              <a:p>
                <a:endParaRPr lang="zh-CN" altLang="en-US"/>
              </a:p>
            </p:txBody>
          </p:sp>
          <p:sp>
            <p:nvSpPr>
              <p:cNvPr id="147" name="Freeform 120"/>
              <p:cNvSpPr>
                <a:spLocks noChangeAspect="1"/>
              </p:cNvSpPr>
              <p:nvPr>
                <p:custDataLst>
                  <p:tags r:id="rId137"/>
                </p:custDataLst>
              </p:nvPr>
            </p:nvSpPr>
            <p:spPr bwMode="auto">
              <a:xfrm>
                <a:off x="1962060" y="3628401"/>
                <a:ext cx="425883" cy="447543"/>
              </a:xfrm>
              <a:custGeom>
                <a:avLst/>
                <a:gdLst>
                  <a:gd name="T0" fmla="*/ 111833 w 942"/>
                  <a:gd name="T1" fmla="*/ 0 h 988"/>
                  <a:gd name="T2" fmla="*/ 144184 w 942"/>
                  <a:gd name="T3" fmla="*/ 78302 h 988"/>
                  <a:gd name="T4" fmla="*/ 232053 w 942"/>
                  <a:gd name="T5" fmla="*/ 144395 h 988"/>
                  <a:gd name="T6" fmla="*/ 206890 w 942"/>
                  <a:gd name="T7" fmla="*/ 171338 h 988"/>
                  <a:gd name="T8" fmla="*/ 202098 w 942"/>
                  <a:gd name="T9" fmla="*/ 200806 h 988"/>
                  <a:gd name="T10" fmla="*/ 253221 w 942"/>
                  <a:gd name="T11" fmla="*/ 190702 h 988"/>
                  <a:gd name="T12" fmla="*/ 236846 w 942"/>
                  <a:gd name="T13" fmla="*/ 210488 h 988"/>
                  <a:gd name="T14" fmla="*/ 262807 w 942"/>
                  <a:gd name="T15" fmla="*/ 249639 h 988"/>
                  <a:gd name="T16" fmla="*/ 301948 w 942"/>
                  <a:gd name="T17" fmla="*/ 269425 h 988"/>
                  <a:gd name="T18" fmla="*/ 376237 w 942"/>
                  <a:gd name="T19" fmla="*/ 269425 h 988"/>
                  <a:gd name="T20" fmla="*/ 318324 w 942"/>
                  <a:gd name="T21" fmla="*/ 349832 h 988"/>
                  <a:gd name="T22" fmla="*/ 211284 w 942"/>
                  <a:gd name="T23" fmla="*/ 401191 h 988"/>
                  <a:gd name="T24" fmla="*/ 181329 w 942"/>
                  <a:gd name="T25" fmla="*/ 388982 h 988"/>
                  <a:gd name="T26" fmla="*/ 160560 w 942"/>
                  <a:gd name="T27" fmla="*/ 415925 h 988"/>
                  <a:gd name="T28" fmla="*/ 132602 w 942"/>
                  <a:gd name="T29" fmla="*/ 413399 h 988"/>
                  <a:gd name="T30" fmla="*/ 95457 w 942"/>
                  <a:gd name="T31" fmla="*/ 376353 h 988"/>
                  <a:gd name="T32" fmla="*/ 74688 w 942"/>
                  <a:gd name="T33" fmla="*/ 376353 h 988"/>
                  <a:gd name="T34" fmla="*/ 67499 w 942"/>
                  <a:gd name="T35" fmla="*/ 349832 h 988"/>
                  <a:gd name="T36" fmla="*/ 32751 w 942"/>
                  <a:gd name="T37" fmla="*/ 335097 h 988"/>
                  <a:gd name="T38" fmla="*/ 30355 w 942"/>
                  <a:gd name="T39" fmla="*/ 288790 h 988"/>
                  <a:gd name="T40" fmla="*/ 0 w 942"/>
                  <a:gd name="T41" fmla="*/ 291316 h 988"/>
                  <a:gd name="T42" fmla="*/ 0 w 942"/>
                  <a:gd name="T43" fmla="*/ 274477 h 988"/>
                  <a:gd name="T44" fmla="*/ 32751 w 942"/>
                  <a:gd name="T45" fmla="*/ 247113 h 988"/>
                  <a:gd name="T46" fmla="*/ 35147 w 942"/>
                  <a:gd name="T47" fmla="*/ 200806 h 988"/>
                  <a:gd name="T48" fmla="*/ 79082 w 942"/>
                  <a:gd name="T49" fmla="*/ 132187 h 988"/>
                  <a:gd name="T50" fmla="*/ 71892 w 942"/>
                  <a:gd name="T51" fmla="*/ 78302 h 988"/>
                  <a:gd name="T52" fmla="*/ 79082 w 942"/>
                  <a:gd name="T53" fmla="*/ 39572 h 988"/>
                  <a:gd name="T54" fmla="*/ 111833 w 942"/>
                  <a:gd name="T55" fmla="*/ 0 h 9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42"/>
                  <a:gd name="T85" fmla="*/ 0 h 988"/>
                  <a:gd name="T86" fmla="*/ 942 w 942"/>
                  <a:gd name="T87" fmla="*/ 988 h 98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42" h="988">
                    <a:moveTo>
                      <a:pt x="280" y="0"/>
                    </a:moveTo>
                    <a:lnTo>
                      <a:pt x="361" y="186"/>
                    </a:lnTo>
                    <a:lnTo>
                      <a:pt x="581" y="343"/>
                    </a:lnTo>
                    <a:lnTo>
                      <a:pt x="518" y="407"/>
                    </a:lnTo>
                    <a:lnTo>
                      <a:pt x="506" y="477"/>
                    </a:lnTo>
                    <a:lnTo>
                      <a:pt x="634" y="453"/>
                    </a:lnTo>
                    <a:lnTo>
                      <a:pt x="593" y="500"/>
                    </a:lnTo>
                    <a:lnTo>
                      <a:pt x="658" y="593"/>
                    </a:lnTo>
                    <a:lnTo>
                      <a:pt x="756" y="640"/>
                    </a:lnTo>
                    <a:lnTo>
                      <a:pt x="942" y="640"/>
                    </a:lnTo>
                    <a:lnTo>
                      <a:pt x="797" y="831"/>
                    </a:lnTo>
                    <a:lnTo>
                      <a:pt x="529" y="953"/>
                    </a:lnTo>
                    <a:lnTo>
                      <a:pt x="454" y="924"/>
                    </a:lnTo>
                    <a:lnTo>
                      <a:pt x="402" y="988"/>
                    </a:lnTo>
                    <a:lnTo>
                      <a:pt x="332" y="982"/>
                    </a:lnTo>
                    <a:lnTo>
                      <a:pt x="239" y="894"/>
                    </a:lnTo>
                    <a:lnTo>
                      <a:pt x="187" y="894"/>
                    </a:lnTo>
                    <a:lnTo>
                      <a:pt x="169" y="831"/>
                    </a:lnTo>
                    <a:lnTo>
                      <a:pt x="82" y="796"/>
                    </a:lnTo>
                    <a:lnTo>
                      <a:pt x="76" y="686"/>
                    </a:lnTo>
                    <a:lnTo>
                      <a:pt x="0" y="692"/>
                    </a:lnTo>
                    <a:lnTo>
                      <a:pt x="0" y="652"/>
                    </a:lnTo>
                    <a:lnTo>
                      <a:pt x="82" y="587"/>
                    </a:lnTo>
                    <a:lnTo>
                      <a:pt x="88" y="477"/>
                    </a:lnTo>
                    <a:lnTo>
                      <a:pt x="198" y="314"/>
                    </a:lnTo>
                    <a:lnTo>
                      <a:pt x="180" y="186"/>
                    </a:lnTo>
                    <a:lnTo>
                      <a:pt x="198" y="94"/>
                    </a:lnTo>
                    <a:lnTo>
                      <a:pt x="280" y="0"/>
                    </a:lnTo>
                    <a:close/>
                  </a:path>
                </a:pathLst>
              </a:custGeom>
              <a:grpFill/>
              <a:ln w="9525">
                <a:solidFill>
                  <a:schemeClr val="bg1">
                    <a:lumMod val="85000"/>
                  </a:schemeClr>
                </a:solidFill>
                <a:round/>
                <a:headEnd/>
                <a:tailEnd/>
              </a:ln>
            </p:spPr>
            <p:txBody>
              <a:bodyPr/>
              <a:lstStyle/>
              <a:p>
                <a:endParaRPr lang="zh-CN" altLang="en-US"/>
              </a:p>
            </p:txBody>
          </p:sp>
          <p:sp>
            <p:nvSpPr>
              <p:cNvPr id="148" name="Freeform 121"/>
              <p:cNvSpPr>
                <a:spLocks noChangeAspect="1"/>
              </p:cNvSpPr>
              <p:nvPr>
                <p:custDataLst>
                  <p:tags r:id="rId138"/>
                </p:custDataLst>
              </p:nvPr>
            </p:nvSpPr>
            <p:spPr bwMode="auto">
              <a:xfrm>
                <a:off x="2193869" y="3783845"/>
                <a:ext cx="55707" cy="61494"/>
              </a:xfrm>
              <a:custGeom>
                <a:avLst/>
                <a:gdLst>
                  <a:gd name="T0" fmla="*/ 25817 w 122"/>
                  <a:gd name="T1" fmla="*/ 0 h 134"/>
                  <a:gd name="T2" fmla="*/ 2420 w 122"/>
                  <a:gd name="T3" fmla="*/ 27296 h 134"/>
                  <a:gd name="T4" fmla="*/ 0 w 122"/>
                  <a:gd name="T5" fmla="*/ 57150 h 134"/>
                  <a:gd name="T6" fmla="*/ 49213 w 122"/>
                  <a:gd name="T7" fmla="*/ 46914 h 134"/>
                  <a:gd name="T8" fmla="*/ 25817 w 122"/>
                  <a:gd name="T9" fmla="*/ 0 h 134"/>
                  <a:gd name="T10" fmla="*/ 0 60000 65536"/>
                  <a:gd name="T11" fmla="*/ 0 60000 65536"/>
                  <a:gd name="T12" fmla="*/ 0 60000 65536"/>
                  <a:gd name="T13" fmla="*/ 0 60000 65536"/>
                  <a:gd name="T14" fmla="*/ 0 60000 65536"/>
                  <a:gd name="T15" fmla="*/ 0 w 122"/>
                  <a:gd name="T16" fmla="*/ 0 h 134"/>
                  <a:gd name="T17" fmla="*/ 122 w 122"/>
                  <a:gd name="T18" fmla="*/ 134 h 134"/>
                </a:gdLst>
                <a:ahLst/>
                <a:cxnLst>
                  <a:cxn ang="T10">
                    <a:pos x="T0" y="T1"/>
                  </a:cxn>
                  <a:cxn ang="T11">
                    <a:pos x="T2" y="T3"/>
                  </a:cxn>
                  <a:cxn ang="T12">
                    <a:pos x="T4" y="T5"/>
                  </a:cxn>
                  <a:cxn ang="T13">
                    <a:pos x="T6" y="T7"/>
                  </a:cxn>
                  <a:cxn ang="T14">
                    <a:pos x="T8" y="T9"/>
                  </a:cxn>
                </a:cxnLst>
                <a:rect l="T15" t="T16" r="T17" b="T18"/>
                <a:pathLst>
                  <a:path w="122" h="134">
                    <a:moveTo>
                      <a:pt x="64" y="0"/>
                    </a:moveTo>
                    <a:lnTo>
                      <a:pt x="6" y="64"/>
                    </a:lnTo>
                    <a:lnTo>
                      <a:pt x="0" y="134"/>
                    </a:lnTo>
                    <a:lnTo>
                      <a:pt x="122" y="110"/>
                    </a:lnTo>
                    <a:lnTo>
                      <a:pt x="64" y="0"/>
                    </a:lnTo>
                    <a:close/>
                  </a:path>
                </a:pathLst>
              </a:custGeom>
              <a:grpFill/>
              <a:ln w="9525">
                <a:solidFill>
                  <a:schemeClr val="bg1">
                    <a:lumMod val="85000"/>
                  </a:schemeClr>
                </a:solidFill>
                <a:round/>
                <a:headEnd/>
                <a:tailEnd/>
              </a:ln>
            </p:spPr>
            <p:txBody>
              <a:bodyPr/>
              <a:lstStyle/>
              <a:p>
                <a:endParaRPr lang="zh-CN" altLang="en-US"/>
              </a:p>
            </p:txBody>
          </p:sp>
          <p:sp>
            <p:nvSpPr>
              <p:cNvPr id="149" name="Freeform 122"/>
              <p:cNvSpPr>
                <a:spLocks noChangeAspect="1"/>
              </p:cNvSpPr>
              <p:nvPr>
                <p:custDataLst>
                  <p:tags r:id="rId139"/>
                </p:custDataLst>
              </p:nvPr>
            </p:nvSpPr>
            <p:spPr bwMode="auto">
              <a:xfrm>
                <a:off x="2183087" y="3797509"/>
                <a:ext cx="300095" cy="423627"/>
              </a:xfrm>
              <a:custGeom>
                <a:avLst/>
                <a:gdLst>
                  <a:gd name="T0" fmla="*/ 57014 w 651"/>
                  <a:gd name="T1" fmla="*/ 31784 h 929"/>
                  <a:gd name="T2" fmla="*/ 63937 w 651"/>
                  <a:gd name="T3" fmla="*/ 49583 h 929"/>
                  <a:gd name="T4" fmla="*/ 120950 w 651"/>
                  <a:gd name="T5" fmla="*/ 44498 h 929"/>
                  <a:gd name="T6" fmla="*/ 177556 w 651"/>
                  <a:gd name="T7" fmla="*/ 36870 h 929"/>
                  <a:gd name="T8" fmla="*/ 217873 w 651"/>
                  <a:gd name="T9" fmla="*/ 24580 h 929"/>
                  <a:gd name="T10" fmla="*/ 248823 w 651"/>
                  <a:gd name="T11" fmla="*/ 0 h 929"/>
                  <a:gd name="T12" fmla="*/ 265113 w 651"/>
                  <a:gd name="T13" fmla="*/ 34751 h 929"/>
                  <a:gd name="T14" fmla="*/ 182443 w 651"/>
                  <a:gd name="T15" fmla="*/ 228846 h 929"/>
                  <a:gd name="T16" fmla="*/ 14253 w 651"/>
                  <a:gd name="T17" fmla="*/ 393700 h 929"/>
                  <a:gd name="T18" fmla="*/ 0 w 651"/>
                  <a:gd name="T19" fmla="*/ 359373 h 929"/>
                  <a:gd name="T20" fmla="*/ 12217 w 651"/>
                  <a:gd name="T21" fmla="*/ 243679 h 929"/>
                  <a:gd name="T22" fmla="*/ 123394 w 651"/>
                  <a:gd name="T23" fmla="*/ 191976 h 929"/>
                  <a:gd name="T24" fmla="*/ 182443 w 651"/>
                  <a:gd name="T25" fmla="*/ 111033 h 929"/>
                  <a:gd name="T26" fmla="*/ 106697 w 651"/>
                  <a:gd name="T27" fmla="*/ 111033 h 929"/>
                  <a:gd name="T28" fmla="*/ 66787 w 651"/>
                  <a:gd name="T29" fmla="*/ 91115 h 929"/>
                  <a:gd name="T30" fmla="*/ 40317 w 651"/>
                  <a:gd name="T31" fmla="*/ 51702 h 929"/>
                  <a:gd name="T32" fmla="*/ 57014 w 651"/>
                  <a:gd name="T33" fmla="*/ 31784 h 9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51"/>
                  <a:gd name="T52" fmla="*/ 0 h 929"/>
                  <a:gd name="T53" fmla="*/ 651 w 651"/>
                  <a:gd name="T54" fmla="*/ 929 h 9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51" h="929">
                    <a:moveTo>
                      <a:pt x="140" y="75"/>
                    </a:moveTo>
                    <a:lnTo>
                      <a:pt x="157" y="117"/>
                    </a:lnTo>
                    <a:lnTo>
                      <a:pt x="297" y="105"/>
                    </a:lnTo>
                    <a:lnTo>
                      <a:pt x="436" y="87"/>
                    </a:lnTo>
                    <a:lnTo>
                      <a:pt x="535" y="58"/>
                    </a:lnTo>
                    <a:lnTo>
                      <a:pt x="611" y="0"/>
                    </a:lnTo>
                    <a:lnTo>
                      <a:pt x="651" y="82"/>
                    </a:lnTo>
                    <a:lnTo>
                      <a:pt x="448" y="540"/>
                    </a:lnTo>
                    <a:lnTo>
                      <a:pt x="35" y="929"/>
                    </a:lnTo>
                    <a:lnTo>
                      <a:pt x="0" y="848"/>
                    </a:lnTo>
                    <a:lnTo>
                      <a:pt x="30" y="575"/>
                    </a:lnTo>
                    <a:lnTo>
                      <a:pt x="303" y="453"/>
                    </a:lnTo>
                    <a:lnTo>
                      <a:pt x="448" y="262"/>
                    </a:lnTo>
                    <a:lnTo>
                      <a:pt x="262" y="262"/>
                    </a:lnTo>
                    <a:lnTo>
                      <a:pt x="164" y="215"/>
                    </a:lnTo>
                    <a:lnTo>
                      <a:pt x="99" y="122"/>
                    </a:lnTo>
                    <a:lnTo>
                      <a:pt x="140" y="75"/>
                    </a:lnTo>
                    <a:close/>
                  </a:path>
                </a:pathLst>
              </a:custGeom>
              <a:grpFill/>
              <a:ln w="9525">
                <a:solidFill>
                  <a:schemeClr val="bg1">
                    <a:lumMod val="85000"/>
                  </a:schemeClr>
                </a:solidFill>
                <a:round/>
                <a:headEnd/>
                <a:tailEnd/>
              </a:ln>
            </p:spPr>
            <p:txBody>
              <a:bodyPr/>
              <a:lstStyle/>
              <a:p>
                <a:endParaRPr lang="zh-CN" altLang="en-US"/>
              </a:p>
            </p:txBody>
          </p:sp>
          <p:sp>
            <p:nvSpPr>
              <p:cNvPr id="150" name="Freeform 123"/>
              <p:cNvSpPr>
                <a:spLocks noChangeAspect="1"/>
              </p:cNvSpPr>
              <p:nvPr>
                <p:custDataLst>
                  <p:tags r:id="rId140"/>
                </p:custDataLst>
              </p:nvPr>
            </p:nvSpPr>
            <p:spPr bwMode="auto">
              <a:xfrm>
                <a:off x="1245064" y="4128896"/>
                <a:ext cx="52114" cy="37580"/>
              </a:xfrm>
              <a:custGeom>
                <a:avLst/>
                <a:gdLst>
                  <a:gd name="T0" fmla="*/ 6792 w 122"/>
                  <a:gd name="T1" fmla="*/ 0 h 81"/>
                  <a:gd name="T2" fmla="*/ 46038 w 122"/>
                  <a:gd name="T3" fmla="*/ 2587 h 81"/>
                  <a:gd name="T4" fmla="*/ 41887 w 122"/>
                  <a:gd name="T5" fmla="*/ 34925 h 81"/>
                  <a:gd name="T6" fmla="*/ 0 w 122"/>
                  <a:gd name="T7" fmla="*/ 32769 h 81"/>
                  <a:gd name="T8" fmla="*/ 6792 w 122"/>
                  <a:gd name="T9" fmla="*/ 0 h 81"/>
                  <a:gd name="T10" fmla="*/ 0 60000 65536"/>
                  <a:gd name="T11" fmla="*/ 0 60000 65536"/>
                  <a:gd name="T12" fmla="*/ 0 60000 65536"/>
                  <a:gd name="T13" fmla="*/ 0 60000 65536"/>
                  <a:gd name="T14" fmla="*/ 0 60000 65536"/>
                  <a:gd name="T15" fmla="*/ 0 w 122"/>
                  <a:gd name="T16" fmla="*/ 0 h 81"/>
                  <a:gd name="T17" fmla="*/ 122 w 122"/>
                  <a:gd name="T18" fmla="*/ 81 h 81"/>
                </a:gdLst>
                <a:ahLst/>
                <a:cxnLst>
                  <a:cxn ang="T10">
                    <a:pos x="T0" y="T1"/>
                  </a:cxn>
                  <a:cxn ang="T11">
                    <a:pos x="T2" y="T3"/>
                  </a:cxn>
                  <a:cxn ang="T12">
                    <a:pos x="T4" y="T5"/>
                  </a:cxn>
                  <a:cxn ang="T13">
                    <a:pos x="T6" y="T7"/>
                  </a:cxn>
                  <a:cxn ang="T14">
                    <a:pos x="T8" y="T9"/>
                  </a:cxn>
                </a:cxnLst>
                <a:rect l="T15" t="T16" r="T17" b="T18"/>
                <a:pathLst>
                  <a:path w="122" h="81">
                    <a:moveTo>
                      <a:pt x="18" y="0"/>
                    </a:moveTo>
                    <a:lnTo>
                      <a:pt x="122" y="6"/>
                    </a:lnTo>
                    <a:lnTo>
                      <a:pt x="111" y="81"/>
                    </a:lnTo>
                    <a:lnTo>
                      <a:pt x="0" y="76"/>
                    </a:lnTo>
                    <a:lnTo>
                      <a:pt x="18" y="0"/>
                    </a:lnTo>
                    <a:close/>
                  </a:path>
                </a:pathLst>
              </a:custGeom>
              <a:grpFill/>
              <a:ln w="9525">
                <a:solidFill>
                  <a:schemeClr val="bg1">
                    <a:lumMod val="85000"/>
                  </a:schemeClr>
                </a:solidFill>
                <a:round/>
                <a:headEnd/>
                <a:tailEnd/>
              </a:ln>
            </p:spPr>
            <p:txBody>
              <a:bodyPr/>
              <a:lstStyle/>
              <a:p>
                <a:endParaRPr lang="zh-CN" altLang="en-US"/>
              </a:p>
            </p:txBody>
          </p:sp>
          <p:sp>
            <p:nvSpPr>
              <p:cNvPr id="151" name="Freeform 124"/>
              <p:cNvSpPr>
                <a:spLocks noChangeAspect="1"/>
              </p:cNvSpPr>
              <p:nvPr>
                <p:custDataLst>
                  <p:tags r:id="rId141"/>
                </p:custDataLst>
              </p:nvPr>
            </p:nvSpPr>
            <p:spPr bwMode="auto">
              <a:xfrm>
                <a:off x="1225299" y="4134021"/>
                <a:ext cx="168916" cy="215231"/>
              </a:xfrm>
              <a:custGeom>
                <a:avLst/>
                <a:gdLst>
                  <a:gd name="T0" fmla="*/ 62747 w 371"/>
                  <a:gd name="T1" fmla="*/ 0 h 476"/>
                  <a:gd name="T2" fmla="*/ 123885 w 371"/>
                  <a:gd name="T3" fmla="*/ 0 h 476"/>
                  <a:gd name="T4" fmla="*/ 125896 w 371"/>
                  <a:gd name="T5" fmla="*/ 21851 h 476"/>
                  <a:gd name="T6" fmla="*/ 142387 w 371"/>
                  <a:gd name="T7" fmla="*/ 19330 h 476"/>
                  <a:gd name="T8" fmla="*/ 149225 w 371"/>
                  <a:gd name="T9" fmla="*/ 129008 h 476"/>
                  <a:gd name="T10" fmla="*/ 76825 w 371"/>
                  <a:gd name="T11" fmla="*/ 134050 h 476"/>
                  <a:gd name="T12" fmla="*/ 81651 w 371"/>
                  <a:gd name="T13" fmla="*/ 200025 h 476"/>
                  <a:gd name="T14" fmla="*/ 60736 w 371"/>
                  <a:gd name="T15" fmla="*/ 163466 h 476"/>
                  <a:gd name="T16" fmla="*/ 18502 w 371"/>
                  <a:gd name="T17" fmla="*/ 121864 h 476"/>
                  <a:gd name="T18" fmla="*/ 0 w 371"/>
                  <a:gd name="T19" fmla="*/ 85305 h 476"/>
                  <a:gd name="T20" fmla="*/ 13676 w 371"/>
                  <a:gd name="T21" fmla="*/ 29415 h 476"/>
                  <a:gd name="T22" fmla="*/ 58322 w 371"/>
                  <a:gd name="T23" fmla="*/ 31517 h 476"/>
                  <a:gd name="T24" fmla="*/ 62747 w 371"/>
                  <a:gd name="T25" fmla="*/ 0 h 4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71"/>
                  <a:gd name="T40" fmla="*/ 0 h 476"/>
                  <a:gd name="T41" fmla="*/ 371 w 371"/>
                  <a:gd name="T42" fmla="*/ 476 h 4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71" h="476">
                    <a:moveTo>
                      <a:pt x="156" y="0"/>
                    </a:moveTo>
                    <a:lnTo>
                      <a:pt x="308" y="0"/>
                    </a:lnTo>
                    <a:lnTo>
                      <a:pt x="313" y="52"/>
                    </a:lnTo>
                    <a:lnTo>
                      <a:pt x="354" y="46"/>
                    </a:lnTo>
                    <a:lnTo>
                      <a:pt x="371" y="307"/>
                    </a:lnTo>
                    <a:lnTo>
                      <a:pt x="191" y="319"/>
                    </a:lnTo>
                    <a:lnTo>
                      <a:pt x="203" y="476"/>
                    </a:lnTo>
                    <a:lnTo>
                      <a:pt x="151" y="389"/>
                    </a:lnTo>
                    <a:lnTo>
                      <a:pt x="46" y="290"/>
                    </a:lnTo>
                    <a:lnTo>
                      <a:pt x="0" y="203"/>
                    </a:lnTo>
                    <a:lnTo>
                      <a:pt x="34" y="70"/>
                    </a:lnTo>
                    <a:lnTo>
                      <a:pt x="145" y="75"/>
                    </a:lnTo>
                    <a:lnTo>
                      <a:pt x="156" y="0"/>
                    </a:lnTo>
                    <a:close/>
                  </a:path>
                </a:pathLst>
              </a:custGeom>
              <a:grpFill/>
              <a:ln w="9525">
                <a:solidFill>
                  <a:schemeClr val="bg1">
                    <a:lumMod val="85000"/>
                  </a:schemeClr>
                </a:solidFill>
                <a:round/>
                <a:headEnd/>
                <a:tailEnd/>
              </a:ln>
            </p:spPr>
            <p:txBody>
              <a:bodyPr/>
              <a:lstStyle/>
              <a:p>
                <a:endParaRPr lang="zh-CN" altLang="en-US"/>
              </a:p>
            </p:txBody>
          </p:sp>
          <p:sp>
            <p:nvSpPr>
              <p:cNvPr id="152" name="Freeform 125"/>
              <p:cNvSpPr>
                <a:spLocks noChangeAspect="1"/>
              </p:cNvSpPr>
              <p:nvPr>
                <p:custDataLst>
                  <p:tags r:id="rId142"/>
                </p:custDataLst>
              </p:nvPr>
            </p:nvSpPr>
            <p:spPr bwMode="auto">
              <a:xfrm>
                <a:off x="1313352" y="4075941"/>
                <a:ext cx="208449" cy="269892"/>
              </a:xfrm>
              <a:custGeom>
                <a:avLst/>
                <a:gdLst>
                  <a:gd name="T0" fmla="*/ 0 w 454"/>
                  <a:gd name="T1" fmla="*/ 187177 h 599"/>
                  <a:gd name="T2" fmla="*/ 4867 w 454"/>
                  <a:gd name="T3" fmla="*/ 250825 h 599"/>
                  <a:gd name="T4" fmla="*/ 33261 w 454"/>
                  <a:gd name="T5" fmla="*/ 247894 h 599"/>
                  <a:gd name="T6" fmla="*/ 49485 w 454"/>
                  <a:gd name="T7" fmla="*/ 231144 h 599"/>
                  <a:gd name="T8" fmla="*/ 82746 w 454"/>
                  <a:gd name="T9" fmla="*/ 233238 h 599"/>
                  <a:gd name="T10" fmla="*/ 115601 w 454"/>
                  <a:gd name="T11" fmla="*/ 214395 h 599"/>
                  <a:gd name="T12" fmla="*/ 118034 w 454"/>
                  <a:gd name="T13" fmla="*/ 165402 h 599"/>
                  <a:gd name="T14" fmla="*/ 167520 w 454"/>
                  <a:gd name="T15" fmla="*/ 116828 h 599"/>
                  <a:gd name="T16" fmla="*/ 184150 w 454"/>
                  <a:gd name="T17" fmla="*/ 24287 h 599"/>
                  <a:gd name="T18" fmla="*/ 134665 w 454"/>
                  <a:gd name="T19" fmla="*/ 0 h 599"/>
                  <a:gd name="T20" fmla="*/ 108300 w 454"/>
                  <a:gd name="T21" fmla="*/ 17168 h 599"/>
                  <a:gd name="T22" fmla="*/ 111139 w 454"/>
                  <a:gd name="T23" fmla="*/ 53599 h 599"/>
                  <a:gd name="T24" fmla="*/ 47457 w 454"/>
                  <a:gd name="T25" fmla="*/ 53599 h 599"/>
                  <a:gd name="T26" fmla="*/ 49485 w 454"/>
                  <a:gd name="T27" fmla="*/ 75373 h 599"/>
                  <a:gd name="T28" fmla="*/ 68549 w 454"/>
                  <a:gd name="T29" fmla="*/ 77886 h 599"/>
                  <a:gd name="T30" fmla="*/ 73011 w 454"/>
                  <a:gd name="T31" fmla="*/ 182152 h 599"/>
                  <a:gd name="T32" fmla="*/ 0 w 454"/>
                  <a:gd name="T33" fmla="*/ 187177 h 5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4"/>
                  <a:gd name="T52" fmla="*/ 0 h 599"/>
                  <a:gd name="T53" fmla="*/ 454 w 454"/>
                  <a:gd name="T54" fmla="*/ 599 h 5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4" h="599">
                    <a:moveTo>
                      <a:pt x="0" y="447"/>
                    </a:moveTo>
                    <a:lnTo>
                      <a:pt x="12" y="599"/>
                    </a:lnTo>
                    <a:lnTo>
                      <a:pt x="82" y="592"/>
                    </a:lnTo>
                    <a:lnTo>
                      <a:pt x="122" y="552"/>
                    </a:lnTo>
                    <a:lnTo>
                      <a:pt x="204" y="557"/>
                    </a:lnTo>
                    <a:lnTo>
                      <a:pt x="285" y="512"/>
                    </a:lnTo>
                    <a:lnTo>
                      <a:pt x="291" y="395"/>
                    </a:lnTo>
                    <a:lnTo>
                      <a:pt x="413" y="279"/>
                    </a:lnTo>
                    <a:lnTo>
                      <a:pt x="454" y="58"/>
                    </a:lnTo>
                    <a:lnTo>
                      <a:pt x="332" y="0"/>
                    </a:lnTo>
                    <a:lnTo>
                      <a:pt x="267" y="41"/>
                    </a:lnTo>
                    <a:lnTo>
                      <a:pt x="274" y="128"/>
                    </a:lnTo>
                    <a:lnTo>
                      <a:pt x="117" y="128"/>
                    </a:lnTo>
                    <a:lnTo>
                      <a:pt x="122" y="180"/>
                    </a:lnTo>
                    <a:lnTo>
                      <a:pt x="169" y="186"/>
                    </a:lnTo>
                    <a:lnTo>
                      <a:pt x="180" y="435"/>
                    </a:lnTo>
                    <a:lnTo>
                      <a:pt x="0" y="447"/>
                    </a:lnTo>
                    <a:close/>
                  </a:path>
                </a:pathLst>
              </a:custGeom>
              <a:grpFill/>
              <a:ln w="9525">
                <a:solidFill>
                  <a:schemeClr val="bg1">
                    <a:lumMod val="85000"/>
                  </a:schemeClr>
                </a:solidFill>
                <a:round/>
                <a:headEnd/>
                <a:tailEnd/>
              </a:ln>
            </p:spPr>
            <p:txBody>
              <a:bodyPr/>
              <a:lstStyle/>
              <a:p>
                <a:endParaRPr lang="zh-CN" altLang="en-US"/>
              </a:p>
            </p:txBody>
          </p:sp>
          <p:sp>
            <p:nvSpPr>
              <p:cNvPr id="153" name="Freeform 126"/>
              <p:cNvSpPr>
                <a:spLocks noChangeAspect="1"/>
              </p:cNvSpPr>
              <p:nvPr>
                <p:custDataLst>
                  <p:tags r:id="rId143"/>
                </p:custDataLst>
              </p:nvPr>
            </p:nvSpPr>
            <p:spPr bwMode="auto">
              <a:xfrm>
                <a:off x="1316945" y="4340711"/>
                <a:ext cx="35940" cy="37580"/>
              </a:xfrm>
              <a:custGeom>
                <a:avLst/>
                <a:gdLst>
                  <a:gd name="T0" fmla="*/ 31750 w 76"/>
                  <a:gd name="T1" fmla="*/ 0 h 82"/>
                  <a:gd name="T2" fmla="*/ 0 w 76"/>
                  <a:gd name="T3" fmla="*/ 2130 h 82"/>
                  <a:gd name="T4" fmla="*/ 17128 w 76"/>
                  <a:gd name="T5" fmla="*/ 34925 h 82"/>
                  <a:gd name="T6" fmla="*/ 31750 w 76"/>
                  <a:gd name="T7" fmla="*/ 0 h 82"/>
                  <a:gd name="T8" fmla="*/ 0 60000 65536"/>
                  <a:gd name="T9" fmla="*/ 0 60000 65536"/>
                  <a:gd name="T10" fmla="*/ 0 60000 65536"/>
                  <a:gd name="T11" fmla="*/ 0 60000 65536"/>
                  <a:gd name="T12" fmla="*/ 0 w 76"/>
                  <a:gd name="T13" fmla="*/ 0 h 82"/>
                  <a:gd name="T14" fmla="*/ 76 w 76"/>
                  <a:gd name="T15" fmla="*/ 82 h 82"/>
                </a:gdLst>
                <a:ahLst/>
                <a:cxnLst>
                  <a:cxn ang="T8">
                    <a:pos x="T0" y="T1"/>
                  </a:cxn>
                  <a:cxn ang="T9">
                    <a:pos x="T2" y="T3"/>
                  </a:cxn>
                  <a:cxn ang="T10">
                    <a:pos x="T4" y="T5"/>
                  </a:cxn>
                  <a:cxn ang="T11">
                    <a:pos x="T6" y="T7"/>
                  </a:cxn>
                </a:cxnLst>
                <a:rect l="T12" t="T13" r="T14" b="T15"/>
                <a:pathLst>
                  <a:path w="76" h="82">
                    <a:moveTo>
                      <a:pt x="76" y="0"/>
                    </a:moveTo>
                    <a:lnTo>
                      <a:pt x="0" y="5"/>
                    </a:lnTo>
                    <a:lnTo>
                      <a:pt x="41" y="82"/>
                    </a:lnTo>
                    <a:lnTo>
                      <a:pt x="76" y="0"/>
                    </a:lnTo>
                    <a:close/>
                  </a:path>
                </a:pathLst>
              </a:custGeom>
              <a:grpFill/>
              <a:ln w="9525">
                <a:solidFill>
                  <a:schemeClr val="bg1">
                    <a:lumMod val="85000"/>
                  </a:schemeClr>
                </a:solidFill>
                <a:round/>
                <a:headEnd/>
                <a:tailEnd/>
              </a:ln>
            </p:spPr>
            <p:txBody>
              <a:bodyPr/>
              <a:lstStyle/>
              <a:p>
                <a:endParaRPr lang="zh-CN" altLang="en-US"/>
              </a:p>
            </p:txBody>
          </p:sp>
          <p:sp>
            <p:nvSpPr>
              <p:cNvPr id="154" name="Freeform 127"/>
              <p:cNvSpPr>
                <a:spLocks noChangeAspect="1"/>
              </p:cNvSpPr>
              <p:nvPr>
                <p:custDataLst>
                  <p:tags r:id="rId144"/>
                </p:custDataLst>
              </p:nvPr>
            </p:nvSpPr>
            <p:spPr bwMode="auto">
              <a:xfrm>
                <a:off x="1334914" y="4021280"/>
                <a:ext cx="567844" cy="573947"/>
              </a:xfrm>
              <a:custGeom>
                <a:avLst/>
                <a:gdLst>
                  <a:gd name="T0" fmla="*/ 0 w 1244"/>
                  <a:gd name="T1" fmla="*/ 330742 h 1266"/>
                  <a:gd name="T2" fmla="*/ 14114 w 1244"/>
                  <a:gd name="T3" fmla="*/ 296193 h 1266"/>
                  <a:gd name="T4" fmla="*/ 30244 w 1244"/>
                  <a:gd name="T5" fmla="*/ 281446 h 1266"/>
                  <a:gd name="T6" fmla="*/ 46778 w 1244"/>
                  <a:gd name="T7" fmla="*/ 279340 h 1266"/>
                  <a:gd name="T8" fmla="*/ 67747 w 1244"/>
                  <a:gd name="T9" fmla="*/ 283553 h 1266"/>
                  <a:gd name="T10" fmla="*/ 95975 w 1244"/>
                  <a:gd name="T11" fmla="*/ 264593 h 1266"/>
                  <a:gd name="T12" fmla="*/ 98394 w 1244"/>
                  <a:gd name="T13" fmla="*/ 215298 h 1266"/>
                  <a:gd name="T14" fmla="*/ 147592 w 1244"/>
                  <a:gd name="T15" fmla="*/ 166424 h 1266"/>
                  <a:gd name="T16" fmla="*/ 173400 w 1244"/>
                  <a:gd name="T17" fmla="*/ 31600 h 1266"/>
                  <a:gd name="T18" fmla="*/ 201225 w 1244"/>
                  <a:gd name="T19" fmla="*/ 16853 h 1266"/>
                  <a:gd name="T20" fmla="*/ 264536 w 1244"/>
                  <a:gd name="T21" fmla="*/ 36655 h 1266"/>
                  <a:gd name="T22" fmla="*/ 311717 w 1244"/>
                  <a:gd name="T23" fmla="*/ 7584 h 1266"/>
                  <a:gd name="T24" fmla="*/ 335105 w 1244"/>
                  <a:gd name="T25" fmla="*/ 11797 h 1266"/>
                  <a:gd name="T26" fmla="*/ 358494 w 1244"/>
                  <a:gd name="T27" fmla="*/ 0 h 1266"/>
                  <a:gd name="T28" fmla="*/ 393577 w 1244"/>
                  <a:gd name="T29" fmla="*/ 9691 h 1266"/>
                  <a:gd name="T30" fmla="*/ 419386 w 1244"/>
                  <a:gd name="T31" fmla="*/ 24437 h 1266"/>
                  <a:gd name="T32" fmla="*/ 442775 w 1244"/>
                  <a:gd name="T33" fmla="*/ 24437 h 1266"/>
                  <a:gd name="T34" fmla="*/ 454469 w 1244"/>
                  <a:gd name="T35" fmla="*/ 34127 h 1266"/>
                  <a:gd name="T36" fmla="*/ 463744 w 1244"/>
                  <a:gd name="T37" fmla="*/ 21909 h 1266"/>
                  <a:gd name="T38" fmla="*/ 489956 w 1244"/>
                  <a:gd name="T39" fmla="*/ 53930 h 1266"/>
                  <a:gd name="T40" fmla="*/ 491972 w 1244"/>
                  <a:gd name="T41" fmla="*/ 77945 h 1266"/>
                  <a:gd name="T42" fmla="*/ 501650 w 1244"/>
                  <a:gd name="T43" fmla="*/ 95641 h 1266"/>
                  <a:gd name="T44" fmla="*/ 471003 w 1244"/>
                  <a:gd name="T45" fmla="*/ 124713 h 1266"/>
                  <a:gd name="T46" fmla="*/ 459308 w 1244"/>
                  <a:gd name="T47" fmla="*/ 190861 h 1266"/>
                  <a:gd name="T48" fmla="*/ 449630 w 1244"/>
                  <a:gd name="T49" fmla="*/ 215298 h 1266"/>
                  <a:gd name="T50" fmla="*/ 449630 w 1244"/>
                  <a:gd name="T51" fmla="*/ 320630 h 1266"/>
                  <a:gd name="T52" fmla="*/ 482697 w 1244"/>
                  <a:gd name="T53" fmla="*/ 354757 h 1266"/>
                  <a:gd name="T54" fmla="*/ 482697 w 1244"/>
                  <a:gd name="T55" fmla="*/ 372032 h 1266"/>
                  <a:gd name="T56" fmla="*/ 431484 w 1244"/>
                  <a:gd name="T57" fmla="*/ 379194 h 1266"/>
                  <a:gd name="T58" fmla="*/ 417370 w 1244"/>
                  <a:gd name="T59" fmla="*/ 430596 h 1266"/>
                  <a:gd name="T60" fmla="*/ 440355 w 1244"/>
                  <a:gd name="T61" fmla="*/ 433546 h 1266"/>
                  <a:gd name="T62" fmla="*/ 426644 w 1244"/>
                  <a:gd name="T63" fmla="*/ 481998 h 1266"/>
                  <a:gd name="T64" fmla="*/ 456889 w 1244"/>
                  <a:gd name="T65" fmla="*/ 496745 h 1266"/>
                  <a:gd name="T66" fmla="*/ 468583 w 1244"/>
                  <a:gd name="T67" fmla="*/ 487054 h 1266"/>
                  <a:gd name="T68" fmla="*/ 471003 w 1244"/>
                  <a:gd name="T69" fmla="*/ 533400 h 1266"/>
                  <a:gd name="T70" fmla="*/ 447614 w 1244"/>
                  <a:gd name="T71" fmla="*/ 533400 h 1266"/>
                  <a:gd name="T72" fmla="*/ 389142 w 1244"/>
                  <a:gd name="T73" fmla="*/ 487054 h 1266"/>
                  <a:gd name="T74" fmla="*/ 389142 w 1244"/>
                  <a:gd name="T75" fmla="*/ 496745 h 1266"/>
                  <a:gd name="T76" fmla="*/ 372205 w 1244"/>
                  <a:gd name="T77" fmla="*/ 496745 h 1266"/>
                  <a:gd name="T78" fmla="*/ 337525 w 1244"/>
                  <a:gd name="T79" fmla="*/ 470201 h 1266"/>
                  <a:gd name="T80" fmla="*/ 316556 w 1244"/>
                  <a:gd name="T81" fmla="*/ 472308 h 1266"/>
                  <a:gd name="T82" fmla="*/ 314136 w 1244"/>
                  <a:gd name="T83" fmla="*/ 460089 h 1266"/>
                  <a:gd name="T84" fmla="*/ 262519 w 1244"/>
                  <a:gd name="T85" fmla="*/ 465145 h 1266"/>
                  <a:gd name="T86" fmla="*/ 241550 w 1244"/>
                  <a:gd name="T87" fmla="*/ 359813 h 1266"/>
                  <a:gd name="T88" fmla="*/ 227436 w 1244"/>
                  <a:gd name="T89" fmla="*/ 359813 h 1266"/>
                  <a:gd name="T90" fmla="*/ 222597 w 1244"/>
                  <a:gd name="T91" fmla="*/ 342539 h 1266"/>
                  <a:gd name="T92" fmla="*/ 199208 w 1244"/>
                  <a:gd name="T93" fmla="*/ 345067 h 1266"/>
                  <a:gd name="T94" fmla="*/ 197192 w 1244"/>
                  <a:gd name="T95" fmla="*/ 374560 h 1266"/>
                  <a:gd name="T96" fmla="*/ 138317 w 1244"/>
                  <a:gd name="T97" fmla="*/ 379194 h 1266"/>
                  <a:gd name="T98" fmla="*/ 135897 w 1244"/>
                  <a:gd name="T99" fmla="*/ 367397 h 1266"/>
                  <a:gd name="T100" fmla="*/ 126622 w 1244"/>
                  <a:gd name="T101" fmla="*/ 367397 h 1266"/>
                  <a:gd name="T102" fmla="*/ 110089 w 1244"/>
                  <a:gd name="T103" fmla="*/ 315995 h 1266"/>
                  <a:gd name="T104" fmla="*/ 0 w 1244"/>
                  <a:gd name="T105" fmla="*/ 330742 h 126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44"/>
                  <a:gd name="T160" fmla="*/ 0 h 1266"/>
                  <a:gd name="T161" fmla="*/ 1244 w 1244"/>
                  <a:gd name="T162" fmla="*/ 1266 h 126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44" h="1266">
                    <a:moveTo>
                      <a:pt x="0" y="785"/>
                    </a:moveTo>
                    <a:lnTo>
                      <a:pt x="35" y="703"/>
                    </a:lnTo>
                    <a:lnTo>
                      <a:pt x="75" y="668"/>
                    </a:lnTo>
                    <a:lnTo>
                      <a:pt x="116" y="663"/>
                    </a:lnTo>
                    <a:lnTo>
                      <a:pt x="168" y="673"/>
                    </a:lnTo>
                    <a:lnTo>
                      <a:pt x="238" y="628"/>
                    </a:lnTo>
                    <a:lnTo>
                      <a:pt x="244" y="511"/>
                    </a:lnTo>
                    <a:lnTo>
                      <a:pt x="366" y="395"/>
                    </a:lnTo>
                    <a:lnTo>
                      <a:pt x="430" y="75"/>
                    </a:lnTo>
                    <a:lnTo>
                      <a:pt x="499" y="40"/>
                    </a:lnTo>
                    <a:lnTo>
                      <a:pt x="656" y="87"/>
                    </a:lnTo>
                    <a:lnTo>
                      <a:pt x="773" y="18"/>
                    </a:lnTo>
                    <a:lnTo>
                      <a:pt x="831" y="28"/>
                    </a:lnTo>
                    <a:lnTo>
                      <a:pt x="889" y="0"/>
                    </a:lnTo>
                    <a:lnTo>
                      <a:pt x="976" y="23"/>
                    </a:lnTo>
                    <a:lnTo>
                      <a:pt x="1040" y="58"/>
                    </a:lnTo>
                    <a:lnTo>
                      <a:pt x="1098" y="58"/>
                    </a:lnTo>
                    <a:lnTo>
                      <a:pt x="1127" y="81"/>
                    </a:lnTo>
                    <a:lnTo>
                      <a:pt x="1150" y="52"/>
                    </a:lnTo>
                    <a:lnTo>
                      <a:pt x="1215" y="128"/>
                    </a:lnTo>
                    <a:lnTo>
                      <a:pt x="1220" y="185"/>
                    </a:lnTo>
                    <a:lnTo>
                      <a:pt x="1244" y="227"/>
                    </a:lnTo>
                    <a:lnTo>
                      <a:pt x="1168" y="296"/>
                    </a:lnTo>
                    <a:lnTo>
                      <a:pt x="1139" y="453"/>
                    </a:lnTo>
                    <a:lnTo>
                      <a:pt x="1115" y="511"/>
                    </a:lnTo>
                    <a:lnTo>
                      <a:pt x="1115" y="761"/>
                    </a:lnTo>
                    <a:lnTo>
                      <a:pt x="1197" y="842"/>
                    </a:lnTo>
                    <a:lnTo>
                      <a:pt x="1197" y="883"/>
                    </a:lnTo>
                    <a:lnTo>
                      <a:pt x="1070" y="900"/>
                    </a:lnTo>
                    <a:lnTo>
                      <a:pt x="1035" y="1022"/>
                    </a:lnTo>
                    <a:lnTo>
                      <a:pt x="1092" y="1029"/>
                    </a:lnTo>
                    <a:lnTo>
                      <a:pt x="1058" y="1144"/>
                    </a:lnTo>
                    <a:lnTo>
                      <a:pt x="1133" y="1179"/>
                    </a:lnTo>
                    <a:lnTo>
                      <a:pt x="1162" y="1156"/>
                    </a:lnTo>
                    <a:lnTo>
                      <a:pt x="1168" y="1266"/>
                    </a:lnTo>
                    <a:lnTo>
                      <a:pt x="1110" y="1266"/>
                    </a:lnTo>
                    <a:lnTo>
                      <a:pt x="965" y="1156"/>
                    </a:lnTo>
                    <a:lnTo>
                      <a:pt x="965" y="1179"/>
                    </a:lnTo>
                    <a:lnTo>
                      <a:pt x="923" y="1179"/>
                    </a:lnTo>
                    <a:lnTo>
                      <a:pt x="837" y="1116"/>
                    </a:lnTo>
                    <a:lnTo>
                      <a:pt x="785" y="1121"/>
                    </a:lnTo>
                    <a:lnTo>
                      <a:pt x="779" y="1092"/>
                    </a:lnTo>
                    <a:lnTo>
                      <a:pt x="651" y="1104"/>
                    </a:lnTo>
                    <a:lnTo>
                      <a:pt x="599" y="854"/>
                    </a:lnTo>
                    <a:lnTo>
                      <a:pt x="564" y="854"/>
                    </a:lnTo>
                    <a:lnTo>
                      <a:pt x="552" y="813"/>
                    </a:lnTo>
                    <a:lnTo>
                      <a:pt x="494" y="819"/>
                    </a:lnTo>
                    <a:lnTo>
                      <a:pt x="489" y="889"/>
                    </a:lnTo>
                    <a:lnTo>
                      <a:pt x="343" y="900"/>
                    </a:lnTo>
                    <a:lnTo>
                      <a:pt x="337" y="872"/>
                    </a:lnTo>
                    <a:lnTo>
                      <a:pt x="314" y="872"/>
                    </a:lnTo>
                    <a:lnTo>
                      <a:pt x="273" y="750"/>
                    </a:lnTo>
                    <a:lnTo>
                      <a:pt x="0" y="785"/>
                    </a:lnTo>
                    <a:close/>
                  </a:path>
                </a:pathLst>
              </a:custGeom>
              <a:grpFill/>
              <a:ln w="9525">
                <a:solidFill>
                  <a:schemeClr val="bg1">
                    <a:lumMod val="85000"/>
                  </a:schemeClr>
                </a:solidFill>
                <a:round/>
                <a:headEnd/>
                <a:tailEnd/>
              </a:ln>
            </p:spPr>
            <p:txBody>
              <a:bodyPr/>
              <a:lstStyle/>
              <a:p>
                <a:endParaRPr lang="zh-CN" altLang="en-US"/>
              </a:p>
            </p:txBody>
          </p:sp>
          <p:sp>
            <p:nvSpPr>
              <p:cNvPr id="155" name="Freeform 128"/>
              <p:cNvSpPr>
                <a:spLocks noChangeAspect="1"/>
              </p:cNvSpPr>
              <p:nvPr>
                <p:custDataLst>
                  <p:tags r:id="rId145"/>
                </p:custDataLst>
              </p:nvPr>
            </p:nvSpPr>
            <p:spPr bwMode="auto">
              <a:xfrm>
                <a:off x="1856037" y="4046902"/>
                <a:ext cx="156338" cy="174234"/>
              </a:xfrm>
              <a:custGeom>
                <a:avLst/>
                <a:gdLst>
                  <a:gd name="T0" fmla="*/ 117175 w 343"/>
                  <a:gd name="T1" fmla="*/ 0 h 383"/>
                  <a:gd name="T2" fmla="*/ 138113 w 343"/>
                  <a:gd name="T3" fmla="*/ 71450 h 383"/>
                  <a:gd name="T4" fmla="*/ 117175 w 343"/>
                  <a:gd name="T5" fmla="*/ 103158 h 383"/>
                  <a:gd name="T6" fmla="*/ 107511 w 343"/>
                  <a:gd name="T7" fmla="*/ 110346 h 383"/>
                  <a:gd name="T8" fmla="*/ 103081 w 343"/>
                  <a:gd name="T9" fmla="*/ 145014 h 383"/>
                  <a:gd name="T10" fmla="*/ 0 w 343"/>
                  <a:gd name="T11" fmla="*/ 161925 h 383"/>
                  <a:gd name="T12" fmla="*/ 9261 w 343"/>
                  <a:gd name="T13" fmla="*/ 100622 h 383"/>
                  <a:gd name="T14" fmla="*/ 39864 w 343"/>
                  <a:gd name="T15" fmla="*/ 71450 h 383"/>
                  <a:gd name="T16" fmla="*/ 30200 w 343"/>
                  <a:gd name="T17" fmla="*/ 53693 h 383"/>
                  <a:gd name="T18" fmla="*/ 28186 w 343"/>
                  <a:gd name="T19" fmla="*/ 27058 h 383"/>
                  <a:gd name="T20" fmla="*/ 86170 w 343"/>
                  <a:gd name="T21" fmla="*/ 21985 h 383"/>
                  <a:gd name="T22" fmla="*/ 117175 w 343"/>
                  <a:gd name="T23" fmla="*/ 0 h 3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3"/>
                  <a:gd name="T37" fmla="*/ 0 h 383"/>
                  <a:gd name="T38" fmla="*/ 343 w 343"/>
                  <a:gd name="T39" fmla="*/ 383 h 38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3" h="383">
                    <a:moveTo>
                      <a:pt x="291" y="0"/>
                    </a:moveTo>
                    <a:lnTo>
                      <a:pt x="343" y="169"/>
                    </a:lnTo>
                    <a:lnTo>
                      <a:pt x="291" y="244"/>
                    </a:lnTo>
                    <a:lnTo>
                      <a:pt x="267" y="261"/>
                    </a:lnTo>
                    <a:lnTo>
                      <a:pt x="256" y="343"/>
                    </a:lnTo>
                    <a:lnTo>
                      <a:pt x="0" y="383"/>
                    </a:lnTo>
                    <a:lnTo>
                      <a:pt x="23" y="238"/>
                    </a:lnTo>
                    <a:lnTo>
                      <a:pt x="99" y="169"/>
                    </a:lnTo>
                    <a:lnTo>
                      <a:pt x="75" y="127"/>
                    </a:lnTo>
                    <a:lnTo>
                      <a:pt x="70" y="64"/>
                    </a:lnTo>
                    <a:lnTo>
                      <a:pt x="214" y="52"/>
                    </a:lnTo>
                    <a:lnTo>
                      <a:pt x="291" y="0"/>
                    </a:lnTo>
                    <a:close/>
                  </a:path>
                </a:pathLst>
              </a:custGeom>
              <a:grpFill/>
              <a:ln w="9525">
                <a:solidFill>
                  <a:schemeClr val="bg1">
                    <a:lumMod val="85000"/>
                  </a:schemeClr>
                </a:solidFill>
                <a:round/>
                <a:headEnd/>
                <a:tailEnd/>
              </a:ln>
            </p:spPr>
            <p:txBody>
              <a:bodyPr/>
              <a:lstStyle/>
              <a:p>
                <a:endParaRPr lang="zh-CN" altLang="en-US"/>
              </a:p>
            </p:txBody>
          </p:sp>
          <p:sp>
            <p:nvSpPr>
              <p:cNvPr id="156" name="Freeform 129"/>
              <p:cNvSpPr>
                <a:spLocks noChangeAspect="1"/>
              </p:cNvSpPr>
              <p:nvPr>
                <p:custDataLst>
                  <p:tags r:id="rId146"/>
                </p:custDataLst>
              </p:nvPr>
            </p:nvSpPr>
            <p:spPr bwMode="auto">
              <a:xfrm>
                <a:off x="1971044" y="4034946"/>
                <a:ext cx="235404" cy="286973"/>
              </a:xfrm>
              <a:custGeom>
                <a:avLst/>
                <a:gdLst>
                  <a:gd name="T0" fmla="*/ 0 w 506"/>
                  <a:gd name="T1" fmla="*/ 156660 h 635"/>
                  <a:gd name="T2" fmla="*/ 59594 w 506"/>
                  <a:gd name="T3" fmla="*/ 183120 h 635"/>
                  <a:gd name="T4" fmla="*/ 95351 w 506"/>
                  <a:gd name="T5" fmla="*/ 222600 h 635"/>
                  <a:gd name="T6" fmla="*/ 121654 w 506"/>
                  <a:gd name="T7" fmla="*/ 232260 h 635"/>
                  <a:gd name="T8" fmla="*/ 138505 w 506"/>
                  <a:gd name="T9" fmla="*/ 261660 h 635"/>
                  <a:gd name="T10" fmla="*/ 157822 w 506"/>
                  <a:gd name="T11" fmla="*/ 266700 h 635"/>
                  <a:gd name="T12" fmla="*/ 207963 w 506"/>
                  <a:gd name="T13" fmla="*/ 173460 h 635"/>
                  <a:gd name="T14" fmla="*/ 188646 w 506"/>
                  <a:gd name="T15" fmla="*/ 131880 h 635"/>
                  <a:gd name="T16" fmla="*/ 205086 w 506"/>
                  <a:gd name="T17" fmla="*/ 24780 h 635"/>
                  <a:gd name="T18" fmla="*/ 174261 w 506"/>
                  <a:gd name="T19" fmla="*/ 12600 h 635"/>
                  <a:gd name="T20" fmla="*/ 152890 w 506"/>
                  <a:gd name="T21" fmla="*/ 39480 h 635"/>
                  <a:gd name="T22" fmla="*/ 124120 w 506"/>
                  <a:gd name="T23" fmla="*/ 36960 h 635"/>
                  <a:gd name="T24" fmla="*/ 88364 w 506"/>
                  <a:gd name="T25" fmla="*/ 0 h 635"/>
                  <a:gd name="T26" fmla="*/ 28770 w 506"/>
                  <a:gd name="T27" fmla="*/ 5040 h 635"/>
                  <a:gd name="T28" fmla="*/ 16440 w 506"/>
                  <a:gd name="T29" fmla="*/ 12600 h 635"/>
                  <a:gd name="T30" fmla="*/ 35756 w 506"/>
                  <a:gd name="T31" fmla="*/ 83580 h 635"/>
                  <a:gd name="T32" fmla="*/ 14385 w 506"/>
                  <a:gd name="T33" fmla="*/ 112560 h 635"/>
                  <a:gd name="T34" fmla="*/ 4521 w 506"/>
                  <a:gd name="T35" fmla="*/ 120120 h 635"/>
                  <a:gd name="T36" fmla="*/ 0 w 506"/>
                  <a:gd name="T37" fmla="*/ 156660 h 6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06"/>
                  <a:gd name="T58" fmla="*/ 0 h 635"/>
                  <a:gd name="T59" fmla="*/ 506 w 506"/>
                  <a:gd name="T60" fmla="*/ 635 h 6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06" h="635">
                    <a:moveTo>
                      <a:pt x="0" y="373"/>
                    </a:moveTo>
                    <a:lnTo>
                      <a:pt x="145" y="436"/>
                    </a:lnTo>
                    <a:lnTo>
                      <a:pt x="232" y="530"/>
                    </a:lnTo>
                    <a:lnTo>
                      <a:pt x="296" y="553"/>
                    </a:lnTo>
                    <a:lnTo>
                      <a:pt x="337" y="623"/>
                    </a:lnTo>
                    <a:lnTo>
                      <a:pt x="384" y="635"/>
                    </a:lnTo>
                    <a:lnTo>
                      <a:pt x="506" y="413"/>
                    </a:lnTo>
                    <a:lnTo>
                      <a:pt x="459" y="314"/>
                    </a:lnTo>
                    <a:lnTo>
                      <a:pt x="499" y="59"/>
                    </a:lnTo>
                    <a:lnTo>
                      <a:pt x="424" y="30"/>
                    </a:lnTo>
                    <a:lnTo>
                      <a:pt x="372" y="94"/>
                    </a:lnTo>
                    <a:lnTo>
                      <a:pt x="302" y="88"/>
                    </a:lnTo>
                    <a:lnTo>
                      <a:pt x="215" y="0"/>
                    </a:lnTo>
                    <a:lnTo>
                      <a:pt x="70" y="12"/>
                    </a:lnTo>
                    <a:lnTo>
                      <a:pt x="40" y="30"/>
                    </a:lnTo>
                    <a:lnTo>
                      <a:pt x="87" y="199"/>
                    </a:lnTo>
                    <a:lnTo>
                      <a:pt x="35" y="268"/>
                    </a:lnTo>
                    <a:lnTo>
                      <a:pt x="11" y="286"/>
                    </a:lnTo>
                    <a:lnTo>
                      <a:pt x="0" y="373"/>
                    </a:lnTo>
                    <a:close/>
                  </a:path>
                </a:pathLst>
              </a:custGeom>
              <a:grpFill/>
              <a:ln w="9525">
                <a:solidFill>
                  <a:schemeClr val="bg1">
                    <a:lumMod val="85000"/>
                  </a:schemeClr>
                </a:solidFill>
                <a:round/>
                <a:headEnd/>
                <a:tailEnd/>
              </a:ln>
            </p:spPr>
            <p:txBody>
              <a:bodyPr/>
              <a:lstStyle/>
              <a:p>
                <a:endParaRPr lang="zh-CN" altLang="en-US"/>
              </a:p>
            </p:txBody>
          </p:sp>
          <p:sp>
            <p:nvSpPr>
              <p:cNvPr id="157" name="Freeform 130"/>
              <p:cNvSpPr>
                <a:spLocks noChangeAspect="1"/>
              </p:cNvSpPr>
              <p:nvPr>
                <p:custDataLst>
                  <p:tags r:id="rId147"/>
                </p:custDataLst>
              </p:nvPr>
            </p:nvSpPr>
            <p:spPr bwMode="auto">
              <a:xfrm>
                <a:off x="1845255" y="4202348"/>
                <a:ext cx="330644" cy="339926"/>
              </a:xfrm>
              <a:custGeom>
                <a:avLst/>
                <a:gdLst>
                  <a:gd name="T0" fmla="*/ 49018 w 727"/>
                  <a:gd name="T1" fmla="*/ 9779 h 743"/>
                  <a:gd name="T2" fmla="*/ 37768 w 727"/>
                  <a:gd name="T3" fmla="*/ 49321 h 743"/>
                  <a:gd name="T4" fmla="*/ 51831 w 727"/>
                  <a:gd name="T5" fmla="*/ 71431 h 743"/>
                  <a:gd name="T6" fmla="*/ 0 w 727"/>
                  <a:gd name="T7" fmla="*/ 135634 h 743"/>
                  <a:gd name="T8" fmla="*/ 0 w 727"/>
                  <a:gd name="T9" fmla="*/ 153066 h 743"/>
                  <a:gd name="T10" fmla="*/ 32947 w 727"/>
                  <a:gd name="T11" fmla="*/ 187506 h 743"/>
                  <a:gd name="T12" fmla="*/ 32947 w 727"/>
                  <a:gd name="T13" fmla="*/ 204939 h 743"/>
                  <a:gd name="T14" fmla="*/ 102858 w 727"/>
                  <a:gd name="T15" fmla="*/ 241930 h 743"/>
                  <a:gd name="T16" fmla="*/ 128974 w 727"/>
                  <a:gd name="T17" fmla="*/ 315912 h 743"/>
                  <a:gd name="T18" fmla="*/ 147456 w 727"/>
                  <a:gd name="T19" fmla="*/ 304007 h 743"/>
                  <a:gd name="T20" fmla="*/ 208126 w 727"/>
                  <a:gd name="T21" fmla="*/ 311235 h 743"/>
                  <a:gd name="T22" fmla="*/ 219778 w 727"/>
                  <a:gd name="T23" fmla="*/ 291251 h 743"/>
                  <a:gd name="T24" fmla="*/ 292100 w 727"/>
                  <a:gd name="T25" fmla="*/ 286149 h 743"/>
                  <a:gd name="T26" fmla="*/ 278037 w 727"/>
                  <a:gd name="T27" fmla="*/ 252134 h 743"/>
                  <a:gd name="T28" fmla="*/ 278037 w 727"/>
                  <a:gd name="T29" fmla="*/ 167523 h 743"/>
                  <a:gd name="T30" fmla="*/ 266386 w 727"/>
                  <a:gd name="T31" fmla="*/ 155617 h 743"/>
                  <a:gd name="T32" fmla="*/ 269198 w 727"/>
                  <a:gd name="T33" fmla="*/ 108422 h 743"/>
                  <a:gd name="T34" fmla="*/ 250314 w 727"/>
                  <a:gd name="T35" fmla="*/ 106296 h 743"/>
                  <a:gd name="T36" fmla="*/ 233841 w 727"/>
                  <a:gd name="T37" fmla="*/ 76533 h 743"/>
                  <a:gd name="T38" fmla="*/ 208126 w 727"/>
                  <a:gd name="T39" fmla="*/ 66754 h 743"/>
                  <a:gd name="T40" fmla="*/ 173171 w 727"/>
                  <a:gd name="T41" fmla="*/ 26787 h 743"/>
                  <a:gd name="T42" fmla="*/ 114911 w 727"/>
                  <a:gd name="T43" fmla="*/ 0 h 743"/>
                  <a:gd name="T44" fmla="*/ 49018 w 727"/>
                  <a:gd name="T45" fmla="*/ 9779 h 74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27"/>
                  <a:gd name="T70" fmla="*/ 0 h 743"/>
                  <a:gd name="T71" fmla="*/ 727 w 727"/>
                  <a:gd name="T72" fmla="*/ 743 h 74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27" h="743">
                    <a:moveTo>
                      <a:pt x="122" y="23"/>
                    </a:moveTo>
                    <a:lnTo>
                      <a:pt x="94" y="116"/>
                    </a:lnTo>
                    <a:lnTo>
                      <a:pt x="129" y="168"/>
                    </a:lnTo>
                    <a:lnTo>
                      <a:pt x="0" y="319"/>
                    </a:lnTo>
                    <a:lnTo>
                      <a:pt x="0" y="360"/>
                    </a:lnTo>
                    <a:lnTo>
                      <a:pt x="82" y="441"/>
                    </a:lnTo>
                    <a:lnTo>
                      <a:pt x="82" y="482"/>
                    </a:lnTo>
                    <a:lnTo>
                      <a:pt x="256" y="569"/>
                    </a:lnTo>
                    <a:lnTo>
                      <a:pt x="321" y="743"/>
                    </a:lnTo>
                    <a:lnTo>
                      <a:pt x="367" y="715"/>
                    </a:lnTo>
                    <a:lnTo>
                      <a:pt x="518" y="732"/>
                    </a:lnTo>
                    <a:lnTo>
                      <a:pt x="547" y="685"/>
                    </a:lnTo>
                    <a:lnTo>
                      <a:pt x="727" y="673"/>
                    </a:lnTo>
                    <a:lnTo>
                      <a:pt x="692" y="593"/>
                    </a:lnTo>
                    <a:lnTo>
                      <a:pt x="692" y="394"/>
                    </a:lnTo>
                    <a:lnTo>
                      <a:pt x="663" y="366"/>
                    </a:lnTo>
                    <a:lnTo>
                      <a:pt x="670" y="255"/>
                    </a:lnTo>
                    <a:lnTo>
                      <a:pt x="623" y="250"/>
                    </a:lnTo>
                    <a:lnTo>
                      <a:pt x="582" y="180"/>
                    </a:lnTo>
                    <a:lnTo>
                      <a:pt x="518" y="157"/>
                    </a:lnTo>
                    <a:lnTo>
                      <a:pt x="431" y="63"/>
                    </a:lnTo>
                    <a:lnTo>
                      <a:pt x="286" y="0"/>
                    </a:lnTo>
                    <a:lnTo>
                      <a:pt x="122" y="23"/>
                    </a:lnTo>
                    <a:close/>
                  </a:path>
                </a:pathLst>
              </a:custGeom>
              <a:grpFill/>
              <a:ln w="9525">
                <a:solidFill>
                  <a:schemeClr val="bg1">
                    <a:lumMod val="85000"/>
                  </a:schemeClr>
                </a:solidFill>
                <a:round/>
                <a:headEnd/>
                <a:tailEnd/>
              </a:ln>
            </p:spPr>
            <p:txBody>
              <a:bodyPr/>
              <a:lstStyle/>
              <a:p>
                <a:endParaRPr lang="zh-CN" altLang="en-US"/>
              </a:p>
            </p:txBody>
          </p:sp>
          <p:sp>
            <p:nvSpPr>
              <p:cNvPr id="158" name="Freeform 131"/>
              <p:cNvSpPr>
                <a:spLocks noChangeAspect="1"/>
              </p:cNvSpPr>
              <p:nvPr>
                <p:custDataLst>
                  <p:tags r:id="rId148"/>
                </p:custDataLst>
              </p:nvPr>
            </p:nvSpPr>
            <p:spPr bwMode="auto">
              <a:xfrm>
                <a:off x="1845255" y="4263842"/>
                <a:ext cx="57503" cy="85409"/>
              </a:xfrm>
              <a:custGeom>
                <a:avLst/>
                <a:gdLst>
                  <a:gd name="T0" fmla="*/ 0 w 129"/>
                  <a:gd name="T1" fmla="*/ 79375 h 186"/>
                  <a:gd name="T2" fmla="*/ 50800 w 129"/>
                  <a:gd name="T3" fmla="*/ 14936 h 186"/>
                  <a:gd name="T4" fmla="*/ 46074 w 129"/>
                  <a:gd name="T5" fmla="*/ 7255 h 186"/>
                  <a:gd name="T6" fmla="*/ 25597 w 129"/>
                  <a:gd name="T7" fmla="*/ 0 h 186"/>
                  <a:gd name="T8" fmla="*/ 0 w 129"/>
                  <a:gd name="T9" fmla="*/ 14936 h 186"/>
                  <a:gd name="T10" fmla="*/ 0 w 129"/>
                  <a:gd name="T11" fmla="*/ 79375 h 186"/>
                  <a:gd name="T12" fmla="*/ 0 60000 65536"/>
                  <a:gd name="T13" fmla="*/ 0 60000 65536"/>
                  <a:gd name="T14" fmla="*/ 0 60000 65536"/>
                  <a:gd name="T15" fmla="*/ 0 60000 65536"/>
                  <a:gd name="T16" fmla="*/ 0 60000 65536"/>
                  <a:gd name="T17" fmla="*/ 0 60000 65536"/>
                  <a:gd name="T18" fmla="*/ 0 w 129"/>
                  <a:gd name="T19" fmla="*/ 0 h 186"/>
                  <a:gd name="T20" fmla="*/ 129 w 129"/>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29" h="186">
                    <a:moveTo>
                      <a:pt x="0" y="186"/>
                    </a:moveTo>
                    <a:lnTo>
                      <a:pt x="129" y="35"/>
                    </a:lnTo>
                    <a:lnTo>
                      <a:pt x="117" y="17"/>
                    </a:lnTo>
                    <a:lnTo>
                      <a:pt x="65" y="0"/>
                    </a:lnTo>
                    <a:lnTo>
                      <a:pt x="0" y="35"/>
                    </a:lnTo>
                    <a:lnTo>
                      <a:pt x="0" y="186"/>
                    </a:lnTo>
                    <a:close/>
                  </a:path>
                </a:pathLst>
              </a:custGeom>
              <a:grpFill/>
              <a:ln w="9525">
                <a:solidFill>
                  <a:schemeClr val="bg1">
                    <a:lumMod val="85000"/>
                  </a:schemeClr>
                </a:solidFill>
                <a:round/>
                <a:headEnd/>
                <a:tailEnd/>
              </a:ln>
            </p:spPr>
            <p:txBody>
              <a:bodyPr/>
              <a:lstStyle/>
              <a:p>
                <a:endParaRPr lang="zh-CN" altLang="en-US"/>
              </a:p>
            </p:txBody>
          </p:sp>
          <p:sp>
            <p:nvSpPr>
              <p:cNvPr id="159" name="Freeform 132"/>
              <p:cNvSpPr>
                <a:spLocks noChangeAspect="1"/>
              </p:cNvSpPr>
              <p:nvPr>
                <p:custDataLst>
                  <p:tags r:id="rId149"/>
                </p:custDataLst>
              </p:nvPr>
            </p:nvSpPr>
            <p:spPr bwMode="auto">
              <a:xfrm>
                <a:off x="1845255" y="4214305"/>
                <a:ext cx="55707" cy="64912"/>
              </a:xfrm>
              <a:custGeom>
                <a:avLst/>
                <a:gdLst>
                  <a:gd name="T0" fmla="*/ 0 w 122"/>
                  <a:gd name="T1" fmla="*/ 36195 h 145"/>
                  <a:gd name="T2" fmla="*/ 0 w 122"/>
                  <a:gd name="T3" fmla="*/ 60325 h 145"/>
                  <a:gd name="T4" fmla="*/ 26220 w 122"/>
                  <a:gd name="T5" fmla="*/ 45764 h 145"/>
                  <a:gd name="T6" fmla="*/ 47196 w 122"/>
                  <a:gd name="T7" fmla="*/ 52836 h 145"/>
                  <a:gd name="T8" fmla="*/ 37918 w 122"/>
                  <a:gd name="T9" fmla="*/ 36195 h 145"/>
                  <a:gd name="T10" fmla="*/ 49213 w 122"/>
                  <a:gd name="T11" fmla="*/ 0 h 145"/>
                  <a:gd name="T12" fmla="*/ 9681 w 122"/>
                  <a:gd name="T13" fmla="*/ 7073 h 145"/>
                  <a:gd name="T14" fmla="*/ 0 w 122"/>
                  <a:gd name="T15" fmla="*/ 36195 h 145"/>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145"/>
                  <a:gd name="T26" fmla="*/ 122 w 122"/>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145">
                    <a:moveTo>
                      <a:pt x="0" y="87"/>
                    </a:moveTo>
                    <a:lnTo>
                      <a:pt x="0" y="145"/>
                    </a:lnTo>
                    <a:lnTo>
                      <a:pt x="65" y="110"/>
                    </a:lnTo>
                    <a:lnTo>
                      <a:pt x="117" y="127"/>
                    </a:lnTo>
                    <a:lnTo>
                      <a:pt x="94" y="87"/>
                    </a:lnTo>
                    <a:lnTo>
                      <a:pt x="122" y="0"/>
                    </a:lnTo>
                    <a:lnTo>
                      <a:pt x="24" y="17"/>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160" name="Freeform 133"/>
              <p:cNvSpPr>
                <a:spLocks noChangeAspect="1"/>
              </p:cNvSpPr>
              <p:nvPr>
                <p:custDataLst>
                  <p:tags r:id="rId150"/>
                </p:custDataLst>
              </p:nvPr>
            </p:nvSpPr>
            <p:spPr bwMode="auto">
              <a:xfrm>
                <a:off x="1327725" y="4362916"/>
                <a:ext cx="364786" cy="389463"/>
              </a:xfrm>
              <a:custGeom>
                <a:avLst/>
                <a:gdLst>
                  <a:gd name="T0" fmla="*/ 6831 w 802"/>
                  <a:gd name="T1" fmla="*/ 14748 h 859"/>
                  <a:gd name="T2" fmla="*/ 36968 w 802"/>
                  <a:gd name="T3" fmla="*/ 66154 h 859"/>
                  <a:gd name="T4" fmla="*/ 20895 w 802"/>
                  <a:gd name="T5" fmla="*/ 102812 h 859"/>
                  <a:gd name="T6" fmla="*/ 30137 w 802"/>
                  <a:gd name="T7" fmla="*/ 139471 h 859"/>
                  <a:gd name="T8" fmla="*/ 49023 w 802"/>
                  <a:gd name="T9" fmla="*/ 149162 h 859"/>
                  <a:gd name="T10" fmla="*/ 44201 w 802"/>
                  <a:gd name="T11" fmla="*/ 190877 h 859"/>
                  <a:gd name="T12" fmla="*/ 6831 w 802"/>
                  <a:gd name="T13" fmla="*/ 239334 h 859"/>
                  <a:gd name="T14" fmla="*/ 0 w 802"/>
                  <a:gd name="T15" fmla="*/ 293268 h 859"/>
                  <a:gd name="T16" fmla="*/ 0 w 802"/>
                  <a:gd name="T17" fmla="*/ 351837 h 859"/>
                  <a:gd name="T18" fmla="*/ 36968 w 802"/>
                  <a:gd name="T19" fmla="*/ 325292 h 859"/>
                  <a:gd name="T20" fmla="*/ 63086 w 802"/>
                  <a:gd name="T21" fmla="*/ 347202 h 859"/>
                  <a:gd name="T22" fmla="*/ 172383 w 802"/>
                  <a:gd name="T23" fmla="*/ 327820 h 859"/>
                  <a:gd name="T24" fmla="*/ 240291 w 802"/>
                  <a:gd name="T25" fmla="*/ 361950 h 859"/>
                  <a:gd name="T26" fmla="*/ 294135 w 802"/>
                  <a:gd name="T27" fmla="*/ 347202 h 859"/>
                  <a:gd name="T28" fmla="*/ 263597 w 802"/>
                  <a:gd name="T29" fmla="*/ 320235 h 859"/>
                  <a:gd name="T30" fmla="*/ 263597 w 802"/>
                  <a:gd name="T31" fmla="*/ 212788 h 859"/>
                  <a:gd name="T32" fmla="*/ 308199 w 802"/>
                  <a:gd name="T33" fmla="*/ 207731 h 859"/>
                  <a:gd name="T34" fmla="*/ 303377 w 802"/>
                  <a:gd name="T35" fmla="*/ 176129 h 859"/>
                  <a:gd name="T36" fmla="*/ 322263 w 802"/>
                  <a:gd name="T37" fmla="*/ 176129 h 859"/>
                  <a:gd name="T38" fmla="*/ 319852 w 802"/>
                  <a:gd name="T39" fmla="*/ 144106 h 859"/>
                  <a:gd name="T40" fmla="*/ 268419 w 802"/>
                  <a:gd name="T41" fmla="*/ 149162 h 859"/>
                  <a:gd name="T42" fmla="*/ 247524 w 802"/>
                  <a:gd name="T43" fmla="*/ 43822 h 859"/>
                  <a:gd name="T44" fmla="*/ 233460 w 802"/>
                  <a:gd name="T45" fmla="*/ 43822 h 859"/>
                  <a:gd name="T46" fmla="*/ 228638 w 802"/>
                  <a:gd name="T47" fmla="*/ 26546 h 859"/>
                  <a:gd name="T48" fmla="*/ 205332 w 802"/>
                  <a:gd name="T49" fmla="*/ 29074 h 859"/>
                  <a:gd name="T50" fmla="*/ 203323 w 802"/>
                  <a:gd name="T51" fmla="*/ 58569 h 859"/>
                  <a:gd name="T52" fmla="*/ 144657 w 802"/>
                  <a:gd name="T53" fmla="*/ 63204 h 859"/>
                  <a:gd name="T54" fmla="*/ 142246 w 802"/>
                  <a:gd name="T55" fmla="*/ 51406 h 859"/>
                  <a:gd name="T56" fmla="*/ 133004 w 802"/>
                  <a:gd name="T57" fmla="*/ 51406 h 859"/>
                  <a:gd name="T58" fmla="*/ 116529 w 802"/>
                  <a:gd name="T59" fmla="*/ 0 h 859"/>
                  <a:gd name="T60" fmla="*/ 6831 w 802"/>
                  <a:gd name="T61" fmla="*/ 14748 h 85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02"/>
                  <a:gd name="T94" fmla="*/ 0 h 859"/>
                  <a:gd name="T95" fmla="*/ 802 w 802"/>
                  <a:gd name="T96" fmla="*/ 859 h 85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02" h="859">
                    <a:moveTo>
                      <a:pt x="17" y="35"/>
                    </a:moveTo>
                    <a:lnTo>
                      <a:pt x="92" y="157"/>
                    </a:lnTo>
                    <a:lnTo>
                      <a:pt x="52" y="244"/>
                    </a:lnTo>
                    <a:lnTo>
                      <a:pt x="75" y="331"/>
                    </a:lnTo>
                    <a:lnTo>
                      <a:pt x="122" y="354"/>
                    </a:lnTo>
                    <a:lnTo>
                      <a:pt x="110" y="453"/>
                    </a:lnTo>
                    <a:lnTo>
                      <a:pt x="17" y="568"/>
                    </a:lnTo>
                    <a:lnTo>
                      <a:pt x="0" y="696"/>
                    </a:lnTo>
                    <a:lnTo>
                      <a:pt x="0" y="835"/>
                    </a:lnTo>
                    <a:lnTo>
                      <a:pt x="92" y="772"/>
                    </a:lnTo>
                    <a:lnTo>
                      <a:pt x="157" y="824"/>
                    </a:lnTo>
                    <a:lnTo>
                      <a:pt x="429" y="778"/>
                    </a:lnTo>
                    <a:lnTo>
                      <a:pt x="598" y="859"/>
                    </a:lnTo>
                    <a:lnTo>
                      <a:pt x="732" y="824"/>
                    </a:lnTo>
                    <a:lnTo>
                      <a:pt x="656" y="760"/>
                    </a:lnTo>
                    <a:lnTo>
                      <a:pt x="656" y="505"/>
                    </a:lnTo>
                    <a:lnTo>
                      <a:pt x="767" y="493"/>
                    </a:lnTo>
                    <a:lnTo>
                      <a:pt x="755" y="418"/>
                    </a:lnTo>
                    <a:lnTo>
                      <a:pt x="802" y="418"/>
                    </a:lnTo>
                    <a:lnTo>
                      <a:pt x="796" y="342"/>
                    </a:lnTo>
                    <a:lnTo>
                      <a:pt x="668" y="354"/>
                    </a:lnTo>
                    <a:lnTo>
                      <a:pt x="616" y="104"/>
                    </a:lnTo>
                    <a:lnTo>
                      <a:pt x="581" y="104"/>
                    </a:lnTo>
                    <a:lnTo>
                      <a:pt x="569" y="63"/>
                    </a:lnTo>
                    <a:lnTo>
                      <a:pt x="511" y="69"/>
                    </a:lnTo>
                    <a:lnTo>
                      <a:pt x="506" y="139"/>
                    </a:lnTo>
                    <a:lnTo>
                      <a:pt x="360" y="150"/>
                    </a:lnTo>
                    <a:lnTo>
                      <a:pt x="354" y="122"/>
                    </a:lnTo>
                    <a:lnTo>
                      <a:pt x="331" y="122"/>
                    </a:lnTo>
                    <a:lnTo>
                      <a:pt x="290" y="0"/>
                    </a:lnTo>
                    <a:lnTo>
                      <a:pt x="17" y="35"/>
                    </a:lnTo>
                    <a:close/>
                  </a:path>
                </a:pathLst>
              </a:custGeom>
              <a:grpFill/>
              <a:ln w="9525">
                <a:solidFill>
                  <a:schemeClr val="bg1">
                    <a:lumMod val="85000"/>
                  </a:schemeClr>
                </a:solidFill>
                <a:round/>
                <a:headEnd/>
                <a:tailEnd/>
              </a:ln>
            </p:spPr>
            <p:txBody>
              <a:bodyPr/>
              <a:lstStyle/>
              <a:p>
                <a:endParaRPr lang="zh-CN" altLang="en-US"/>
              </a:p>
            </p:txBody>
          </p:sp>
          <p:sp>
            <p:nvSpPr>
              <p:cNvPr id="161" name="Freeform 134"/>
              <p:cNvSpPr>
                <a:spLocks noChangeAspect="1"/>
              </p:cNvSpPr>
              <p:nvPr>
                <p:custDataLst>
                  <p:tags r:id="rId151"/>
                </p:custDataLst>
              </p:nvPr>
            </p:nvSpPr>
            <p:spPr bwMode="auto">
              <a:xfrm>
                <a:off x="1627822" y="4420994"/>
                <a:ext cx="355801" cy="321136"/>
              </a:xfrm>
              <a:custGeom>
                <a:avLst/>
                <a:gdLst>
                  <a:gd name="T0" fmla="*/ 314325 w 779"/>
                  <a:gd name="T1" fmla="*/ 86304 h 702"/>
                  <a:gd name="T2" fmla="*/ 290519 w 779"/>
                  <a:gd name="T3" fmla="*/ 125842 h 702"/>
                  <a:gd name="T4" fmla="*/ 274379 w 779"/>
                  <a:gd name="T5" fmla="*/ 138171 h 702"/>
                  <a:gd name="T6" fmla="*/ 276800 w 779"/>
                  <a:gd name="T7" fmla="*/ 175584 h 702"/>
                  <a:gd name="T8" fmla="*/ 211030 w 779"/>
                  <a:gd name="T9" fmla="*/ 204919 h 702"/>
                  <a:gd name="T10" fmla="*/ 223134 w 779"/>
                  <a:gd name="T11" fmla="*/ 227451 h 702"/>
                  <a:gd name="T12" fmla="*/ 194890 w 779"/>
                  <a:gd name="T13" fmla="*/ 229577 h 702"/>
                  <a:gd name="T14" fmla="*/ 135979 w 779"/>
                  <a:gd name="T15" fmla="*/ 298450 h 702"/>
                  <a:gd name="T16" fmla="*/ 89173 w 779"/>
                  <a:gd name="T17" fmla="*/ 296324 h 702"/>
                  <a:gd name="T18" fmla="*/ 63349 w 779"/>
                  <a:gd name="T19" fmla="*/ 281444 h 702"/>
                  <a:gd name="T20" fmla="*/ 30666 w 779"/>
                  <a:gd name="T21" fmla="*/ 293773 h 702"/>
                  <a:gd name="T22" fmla="*/ 0 w 779"/>
                  <a:gd name="T23" fmla="*/ 266564 h 702"/>
                  <a:gd name="T24" fmla="*/ 0 w 779"/>
                  <a:gd name="T25" fmla="*/ 158153 h 702"/>
                  <a:gd name="T26" fmla="*/ 42367 w 779"/>
                  <a:gd name="T27" fmla="*/ 150926 h 702"/>
                  <a:gd name="T28" fmla="*/ 39946 w 779"/>
                  <a:gd name="T29" fmla="*/ 121166 h 702"/>
                  <a:gd name="T30" fmla="*/ 58911 w 779"/>
                  <a:gd name="T31" fmla="*/ 121166 h 702"/>
                  <a:gd name="T32" fmla="*/ 58911 w 779"/>
                  <a:gd name="T33" fmla="*/ 101184 h 702"/>
                  <a:gd name="T34" fmla="*/ 82314 w 779"/>
                  <a:gd name="T35" fmla="*/ 99058 h 702"/>
                  <a:gd name="T36" fmla="*/ 114593 w 779"/>
                  <a:gd name="T37" fmla="*/ 128818 h 702"/>
                  <a:gd name="T38" fmla="*/ 131540 w 779"/>
                  <a:gd name="T39" fmla="*/ 125842 h 702"/>
                  <a:gd name="T40" fmla="*/ 131540 w 779"/>
                  <a:gd name="T41" fmla="*/ 116064 h 702"/>
                  <a:gd name="T42" fmla="*/ 192065 w 779"/>
                  <a:gd name="T43" fmla="*/ 162830 h 702"/>
                  <a:gd name="T44" fmla="*/ 213451 w 779"/>
                  <a:gd name="T45" fmla="*/ 162830 h 702"/>
                  <a:gd name="T46" fmla="*/ 211030 w 779"/>
                  <a:gd name="T47" fmla="*/ 116064 h 702"/>
                  <a:gd name="T48" fmla="*/ 199328 w 779"/>
                  <a:gd name="T49" fmla="*/ 125842 h 702"/>
                  <a:gd name="T50" fmla="*/ 169066 w 779"/>
                  <a:gd name="T51" fmla="*/ 110962 h 702"/>
                  <a:gd name="T52" fmla="*/ 182785 w 779"/>
                  <a:gd name="T53" fmla="*/ 62071 h 702"/>
                  <a:gd name="T54" fmla="*/ 159785 w 779"/>
                  <a:gd name="T55" fmla="*/ 59095 h 702"/>
                  <a:gd name="T56" fmla="*/ 173908 w 779"/>
                  <a:gd name="T57" fmla="*/ 7227 h 702"/>
                  <a:gd name="T58" fmla="*/ 225152 w 779"/>
                  <a:gd name="T59" fmla="*/ 0 h 702"/>
                  <a:gd name="T60" fmla="*/ 295361 w 779"/>
                  <a:gd name="T61" fmla="*/ 36987 h 702"/>
                  <a:gd name="T62" fmla="*/ 314325 w 779"/>
                  <a:gd name="T63" fmla="*/ 86304 h 70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79"/>
                  <a:gd name="T97" fmla="*/ 0 h 702"/>
                  <a:gd name="T98" fmla="*/ 779 w 779"/>
                  <a:gd name="T99" fmla="*/ 702 h 70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79" h="702">
                    <a:moveTo>
                      <a:pt x="779" y="203"/>
                    </a:moveTo>
                    <a:lnTo>
                      <a:pt x="720" y="296"/>
                    </a:lnTo>
                    <a:lnTo>
                      <a:pt x="680" y="325"/>
                    </a:lnTo>
                    <a:lnTo>
                      <a:pt x="686" y="413"/>
                    </a:lnTo>
                    <a:lnTo>
                      <a:pt x="523" y="482"/>
                    </a:lnTo>
                    <a:lnTo>
                      <a:pt x="553" y="535"/>
                    </a:lnTo>
                    <a:lnTo>
                      <a:pt x="483" y="540"/>
                    </a:lnTo>
                    <a:lnTo>
                      <a:pt x="337" y="702"/>
                    </a:lnTo>
                    <a:lnTo>
                      <a:pt x="221" y="697"/>
                    </a:lnTo>
                    <a:lnTo>
                      <a:pt x="157" y="662"/>
                    </a:lnTo>
                    <a:lnTo>
                      <a:pt x="76" y="691"/>
                    </a:lnTo>
                    <a:lnTo>
                      <a:pt x="0" y="627"/>
                    </a:lnTo>
                    <a:lnTo>
                      <a:pt x="0" y="372"/>
                    </a:lnTo>
                    <a:lnTo>
                      <a:pt x="105" y="355"/>
                    </a:lnTo>
                    <a:lnTo>
                      <a:pt x="99" y="285"/>
                    </a:lnTo>
                    <a:lnTo>
                      <a:pt x="146" y="285"/>
                    </a:lnTo>
                    <a:lnTo>
                      <a:pt x="146" y="238"/>
                    </a:lnTo>
                    <a:lnTo>
                      <a:pt x="204" y="233"/>
                    </a:lnTo>
                    <a:lnTo>
                      <a:pt x="284" y="303"/>
                    </a:lnTo>
                    <a:lnTo>
                      <a:pt x="326" y="296"/>
                    </a:lnTo>
                    <a:lnTo>
                      <a:pt x="326" y="273"/>
                    </a:lnTo>
                    <a:lnTo>
                      <a:pt x="476" y="383"/>
                    </a:lnTo>
                    <a:lnTo>
                      <a:pt x="529" y="383"/>
                    </a:lnTo>
                    <a:lnTo>
                      <a:pt x="523" y="273"/>
                    </a:lnTo>
                    <a:lnTo>
                      <a:pt x="494" y="296"/>
                    </a:lnTo>
                    <a:lnTo>
                      <a:pt x="419" y="261"/>
                    </a:lnTo>
                    <a:lnTo>
                      <a:pt x="453" y="146"/>
                    </a:lnTo>
                    <a:lnTo>
                      <a:pt x="396" y="139"/>
                    </a:lnTo>
                    <a:lnTo>
                      <a:pt x="431" y="17"/>
                    </a:lnTo>
                    <a:lnTo>
                      <a:pt x="558" y="0"/>
                    </a:lnTo>
                    <a:lnTo>
                      <a:pt x="732" y="87"/>
                    </a:lnTo>
                    <a:lnTo>
                      <a:pt x="779" y="203"/>
                    </a:lnTo>
                    <a:close/>
                  </a:path>
                </a:pathLst>
              </a:custGeom>
              <a:grpFill/>
              <a:ln w="9525">
                <a:solidFill>
                  <a:schemeClr val="bg1">
                    <a:lumMod val="85000"/>
                  </a:schemeClr>
                </a:solidFill>
                <a:round/>
                <a:headEnd/>
                <a:tailEnd/>
              </a:ln>
            </p:spPr>
            <p:txBody>
              <a:bodyPr/>
              <a:lstStyle/>
              <a:p>
                <a:endParaRPr lang="zh-CN" altLang="en-US"/>
              </a:p>
            </p:txBody>
          </p:sp>
          <p:sp>
            <p:nvSpPr>
              <p:cNvPr id="162" name="Freeform 135"/>
              <p:cNvSpPr>
                <a:spLocks noChangeAspect="1"/>
              </p:cNvSpPr>
              <p:nvPr>
                <p:custDataLst>
                  <p:tags r:id="rId152"/>
                </p:custDataLst>
              </p:nvPr>
            </p:nvSpPr>
            <p:spPr bwMode="auto">
              <a:xfrm>
                <a:off x="1936902" y="4513234"/>
                <a:ext cx="88052" cy="210105"/>
              </a:xfrm>
              <a:custGeom>
                <a:avLst/>
                <a:gdLst>
                  <a:gd name="T0" fmla="*/ 2431 w 192"/>
                  <a:gd name="T1" fmla="*/ 91463 h 459"/>
                  <a:gd name="T2" fmla="*/ 42540 w 192"/>
                  <a:gd name="T3" fmla="*/ 105926 h 459"/>
                  <a:gd name="T4" fmla="*/ 58745 w 192"/>
                  <a:gd name="T5" fmla="*/ 195262 h 459"/>
                  <a:gd name="T6" fmla="*/ 75761 w 192"/>
                  <a:gd name="T7" fmla="*/ 157826 h 459"/>
                  <a:gd name="T8" fmla="*/ 77787 w 192"/>
                  <a:gd name="T9" fmla="*/ 95717 h 459"/>
                  <a:gd name="T10" fmla="*/ 40109 w 192"/>
                  <a:gd name="T11" fmla="*/ 0 h 459"/>
                  <a:gd name="T12" fmla="*/ 16206 w 192"/>
                  <a:gd name="T13" fmla="*/ 39563 h 459"/>
                  <a:gd name="T14" fmla="*/ 0 w 192"/>
                  <a:gd name="T15" fmla="*/ 54027 h 459"/>
                  <a:gd name="T16" fmla="*/ 2431 w 192"/>
                  <a:gd name="T17" fmla="*/ 91463 h 4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459"/>
                  <a:gd name="T29" fmla="*/ 192 w 192"/>
                  <a:gd name="T30" fmla="*/ 459 h 4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459">
                    <a:moveTo>
                      <a:pt x="6" y="215"/>
                    </a:moveTo>
                    <a:lnTo>
                      <a:pt x="105" y="249"/>
                    </a:lnTo>
                    <a:lnTo>
                      <a:pt x="145" y="459"/>
                    </a:lnTo>
                    <a:lnTo>
                      <a:pt x="187" y="371"/>
                    </a:lnTo>
                    <a:lnTo>
                      <a:pt x="192" y="225"/>
                    </a:lnTo>
                    <a:lnTo>
                      <a:pt x="99" y="0"/>
                    </a:lnTo>
                    <a:lnTo>
                      <a:pt x="40" y="93"/>
                    </a:lnTo>
                    <a:lnTo>
                      <a:pt x="0" y="127"/>
                    </a:lnTo>
                    <a:lnTo>
                      <a:pt x="6" y="215"/>
                    </a:lnTo>
                    <a:close/>
                  </a:path>
                </a:pathLst>
              </a:custGeom>
              <a:grpFill/>
              <a:ln w="9525">
                <a:solidFill>
                  <a:schemeClr val="bg1">
                    <a:lumMod val="85000"/>
                  </a:schemeClr>
                </a:solidFill>
                <a:round/>
                <a:headEnd/>
                <a:tailEnd/>
              </a:ln>
            </p:spPr>
            <p:txBody>
              <a:bodyPr/>
              <a:lstStyle/>
              <a:p>
                <a:endParaRPr lang="zh-CN" altLang="en-US"/>
              </a:p>
            </p:txBody>
          </p:sp>
          <p:sp>
            <p:nvSpPr>
              <p:cNvPr id="163" name="Freeform 136"/>
              <p:cNvSpPr>
                <a:spLocks noChangeAspect="1"/>
              </p:cNvSpPr>
              <p:nvPr>
                <p:custDataLst>
                  <p:tags r:id="rId153"/>
                </p:custDataLst>
              </p:nvPr>
            </p:nvSpPr>
            <p:spPr bwMode="auto">
              <a:xfrm>
                <a:off x="1327725" y="4711384"/>
                <a:ext cx="276736" cy="394587"/>
              </a:xfrm>
              <a:custGeom>
                <a:avLst/>
                <a:gdLst>
                  <a:gd name="T0" fmla="*/ 244475 w 610"/>
                  <a:gd name="T1" fmla="*/ 37098 h 860"/>
                  <a:gd name="T2" fmla="*/ 239666 w 610"/>
                  <a:gd name="T3" fmla="*/ 133893 h 860"/>
                  <a:gd name="T4" fmla="*/ 206802 w 610"/>
                  <a:gd name="T5" fmla="*/ 156066 h 860"/>
                  <a:gd name="T6" fmla="*/ 206802 w 610"/>
                  <a:gd name="T7" fmla="*/ 339422 h 860"/>
                  <a:gd name="T8" fmla="*/ 185961 w 610"/>
                  <a:gd name="T9" fmla="*/ 366712 h 860"/>
                  <a:gd name="T10" fmla="*/ 155903 w 610"/>
                  <a:gd name="T11" fmla="*/ 356905 h 860"/>
                  <a:gd name="T12" fmla="*/ 153498 w 610"/>
                  <a:gd name="T13" fmla="*/ 321939 h 860"/>
                  <a:gd name="T14" fmla="*/ 135062 w 610"/>
                  <a:gd name="T15" fmla="*/ 351788 h 860"/>
                  <a:gd name="T16" fmla="*/ 94985 w 610"/>
                  <a:gd name="T17" fmla="*/ 299766 h 860"/>
                  <a:gd name="T18" fmla="*/ 69735 w 610"/>
                  <a:gd name="T19" fmla="*/ 148817 h 860"/>
                  <a:gd name="T20" fmla="*/ 44086 w 610"/>
                  <a:gd name="T21" fmla="*/ 123659 h 860"/>
                  <a:gd name="T22" fmla="*/ 0 w 610"/>
                  <a:gd name="T23" fmla="*/ 26864 h 860"/>
                  <a:gd name="T24" fmla="*/ 36872 w 610"/>
                  <a:gd name="T25" fmla="*/ 0 h 860"/>
                  <a:gd name="T26" fmla="*/ 62922 w 610"/>
                  <a:gd name="T27" fmla="*/ 22173 h 860"/>
                  <a:gd name="T28" fmla="*/ 171934 w 610"/>
                  <a:gd name="T29" fmla="*/ 2558 h 860"/>
                  <a:gd name="T30" fmla="*/ 244475 w 610"/>
                  <a:gd name="T31" fmla="*/ 37098 h 86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0"/>
                  <a:gd name="T49" fmla="*/ 0 h 860"/>
                  <a:gd name="T50" fmla="*/ 610 w 610"/>
                  <a:gd name="T51" fmla="*/ 860 h 86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0" h="860">
                    <a:moveTo>
                      <a:pt x="610" y="87"/>
                    </a:moveTo>
                    <a:lnTo>
                      <a:pt x="598" y="314"/>
                    </a:lnTo>
                    <a:lnTo>
                      <a:pt x="516" y="366"/>
                    </a:lnTo>
                    <a:lnTo>
                      <a:pt x="516" y="796"/>
                    </a:lnTo>
                    <a:lnTo>
                      <a:pt x="464" y="860"/>
                    </a:lnTo>
                    <a:lnTo>
                      <a:pt x="389" y="837"/>
                    </a:lnTo>
                    <a:lnTo>
                      <a:pt x="383" y="755"/>
                    </a:lnTo>
                    <a:lnTo>
                      <a:pt x="337" y="825"/>
                    </a:lnTo>
                    <a:lnTo>
                      <a:pt x="237" y="703"/>
                    </a:lnTo>
                    <a:lnTo>
                      <a:pt x="174" y="349"/>
                    </a:lnTo>
                    <a:lnTo>
                      <a:pt x="110" y="290"/>
                    </a:lnTo>
                    <a:lnTo>
                      <a:pt x="0" y="63"/>
                    </a:lnTo>
                    <a:lnTo>
                      <a:pt x="92" y="0"/>
                    </a:lnTo>
                    <a:lnTo>
                      <a:pt x="157" y="52"/>
                    </a:lnTo>
                    <a:lnTo>
                      <a:pt x="429" y="6"/>
                    </a:lnTo>
                    <a:lnTo>
                      <a:pt x="610" y="87"/>
                    </a:lnTo>
                    <a:close/>
                  </a:path>
                </a:pathLst>
              </a:custGeom>
              <a:grpFill/>
              <a:ln w="9525">
                <a:solidFill>
                  <a:schemeClr val="bg1">
                    <a:lumMod val="85000"/>
                  </a:schemeClr>
                </a:solidFill>
                <a:round/>
                <a:headEnd/>
                <a:tailEnd/>
              </a:ln>
            </p:spPr>
            <p:txBody>
              <a:bodyPr/>
              <a:lstStyle/>
              <a:p>
                <a:endParaRPr lang="zh-CN" altLang="en-US"/>
              </a:p>
            </p:txBody>
          </p:sp>
          <p:sp>
            <p:nvSpPr>
              <p:cNvPr id="164" name="Freeform 137"/>
              <p:cNvSpPr>
                <a:spLocks noChangeAspect="1"/>
              </p:cNvSpPr>
              <p:nvPr>
                <p:custDataLst>
                  <p:tags r:id="rId154"/>
                </p:custDataLst>
              </p:nvPr>
            </p:nvSpPr>
            <p:spPr bwMode="auto">
              <a:xfrm>
                <a:off x="1868616" y="4504695"/>
                <a:ext cx="307282" cy="520994"/>
              </a:xfrm>
              <a:custGeom>
                <a:avLst/>
                <a:gdLst>
                  <a:gd name="T0" fmla="*/ 11976 w 680"/>
                  <a:gd name="T1" fmla="*/ 150251 h 1144"/>
                  <a:gd name="T2" fmla="*/ 69862 w 680"/>
                  <a:gd name="T3" fmla="*/ 191728 h 1144"/>
                  <a:gd name="T4" fmla="*/ 74652 w 680"/>
                  <a:gd name="T5" fmla="*/ 238708 h 1144"/>
                  <a:gd name="T6" fmla="*/ 51099 w 680"/>
                  <a:gd name="T7" fmla="*/ 240824 h 1144"/>
                  <a:gd name="T8" fmla="*/ 65071 w 680"/>
                  <a:gd name="T9" fmla="*/ 280186 h 1144"/>
                  <a:gd name="T10" fmla="*/ 18763 w 680"/>
                  <a:gd name="T11" fmla="*/ 351713 h 1144"/>
                  <a:gd name="T12" fmla="*/ 32735 w 680"/>
                  <a:gd name="T13" fmla="*/ 479109 h 1144"/>
                  <a:gd name="T14" fmla="*/ 57885 w 680"/>
                  <a:gd name="T15" fmla="*/ 484188 h 1144"/>
                  <a:gd name="T16" fmla="*/ 69862 w 680"/>
                  <a:gd name="T17" fmla="*/ 435092 h 1144"/>
                  <a:gd name="T18" fmla="*/ 127747 w 680"/>
                  <a:gd name="T19" fmla="*/ 390652 h 1144"/>
                  <a:gd name="T20" fmla="*/ 123356 w 680"/>
                  <a:gd name="T21" fmla="*/ 300078 h 1144"/>
                  <a:gd name="T22" fmla="*/ 106589 w 680"/>
                  <a:gd name="T23" fmla="*/ 290343 h 1144"/>
                  <a:gd name="T24" fmla="*/ 116170 w 680"/>
                  <a:gd name="T25" fmla="*/ 265372 h 1144"/>
                  <a:gd name="T26" fmla="*/ 150901 w 680"/>
                  <a:gd name="T27" fmla="*/ 240824 h 1144"/>
                  <a:gd name="T28" fmla="*/ 162478 w 680"/>
                  <a:gd name="T29" fmla="*/ 218816 h 1144"/>
                  <a:gd name="T30" fmla="*/ 255494 w 680"/>
                  <a:gd name="T31" fmla="*/ 145172 h 1144"/>
                  <a:gd name="T32" fmla="*/ 271462 w 680"/>
                  <a:gd name="T33" fmla="*/ 0 h 1144"/>
                  <a:gd name="T34" fmla="*/ 199604 w 680"/>
                  <a:gd name="T35" fmla="*/ 9735 h 1144"/>
                  <a:gd name="T36" fmla="*/ 188027 w 680"/>
                  <a:gd name="T37" fmla="*/ 29627 h 1144"/>
                  <a:gd name="T38" fmla="*/ 132537 w 680"/>
                  <a:gd name="T39" fmla="*/ 22432 h 1144"/>
                  <a:gd name="T40" fmla="*/ 109383 w 680"/>
                  <a:gd name="T41" fmla="*/ 34283 h 1144"/>
                  <a:gd name="T42" fmla="*/ 137328 w 680"/>
                  <a:gd name="T43" fmla="*/ 98615 h 1144"/>
                  <a:gd name="T44" fmla="*/ 137328 w 680"/>
                  <a:gd name="T45" fmla="*/ 169296 h 1144"/>
                  <a:gd name="T46" fmla="*/ 120561 w 680"/>
                  <a:gd name="T47" fmla="*/ 201886 h 1144"/>
                  <a:gd name="T48" fmla="*/ 104593 w 680"/>
                  <a:gd name="T49" fmla="*/ 113005 h 1144"/>
                  <a:gd name="T50" fmla="*/ 65071 w 680"/>
                  <a:gd name="T51" fmla="*/ 98615 h 1144"/>
                  <a:gd name="T52" fmla="*/ 0 w 680"/>
                  <a:gd name="T53" fmla="*/ 127819 h 1144"/>
                  <a:gd name="T54" fmla="*/ 11976 w 680"/>
                  <a:gd name="T55" fmla="*/ 150251 h 11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0"/>
                  <a:gd name="T85" fmla="*/ 0 h 1144"/>
                  <a:gd name="T86" fmla="*/ 680 w 680"/>
                  <a:gd name="T87" fmla="*/ 1144 h 11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0" h="1144">
                    <a:moveTo>
                      <a:pt x="30" y="355"/>
                    </a:moveTo>
                    <a:lnTo>
                      <a:pt x="175" y="453"/>
                    </a:lnTo>
                    <a:lnTo>
                      <a:pt x="187" y="564"/>
                    </a:lnTo>
                    <a:lnTo>
                      <a:pt x="128" y="569"/>
                    </a:lnTo>
                    <a:lnTo>
                      <a:pt x="163" y="662"/>
                    </a:lnTo>
                    <a:lnTo>
                      <a:pt x="47" y="831"/>
                    </a:lnTo>
                    <a:lnTo>
                      <a:pt x="82" y="1132"/>
                    </a:lnTo>
                    <a:lnTo>
                      <a:pt x="145" y="1144"/>
                    </a:lnTo>
                    <a:lnTo>
                      <a:pt x="175" y="1028"/>
                    </a:lnTo>
                    <a:lnTo>
                      <a:pt x="320" y="923"/>
                    </a:lnTo>
                    <a:lnTo>
                      <a:pt x="309" y="709"/>
                    </a:lnTo>
                    <a:lnTo>
                      <a:pt x="267" y="686"/>
                    </a:lnTo>
                    <a:lnTo>
                      <a:pt x="291" y="627"/>
                    </a:lnTo>
                    <a:lnTo>
                      <a:pt x="378" y="569"/>
                    </a:lnTo>
                    <a:lnTo>
                      <a:pt x="407" y="517"/>
                    </a:lnTo>
                    <a:lnTo>
                      <a:pt x="640" y="343"/>
                    </a:lnTo>
                    <a:lnTo>
                      <a:pt x="680" y="0"/>
                    </a:lnTo>
                    <a:lnTo>
                      <a:pt x="500" y="23"/>
                    </a:lnTo>
                    <a:lnTo>
                      <a:pt x="471" y="70"/>
                    </a:lnTo>
                    <a:lnTo>
                      <a:pt x="332" y="53"/>
                    </a:lnTo>
                    <a:lnTo>
                      <a:pt x="274" y="81"/>
                    </a:lnTo>
                    <a:lnTo>
                      <a:pt x="344" y="233"/>
                    </a:lnTo>
                    <a:lnTo>
                      <a:pt x="344" y="400"/>
                    </a:lnTo>
                    <a:lnTo>
                      <a:pt x="302" y="477"/>
                    </a:lnTo>
                    <a:lnTo>
                      <a:pt x="262" y="267"/>
                    </a:lnTo>
                    <a:lnTo>
                      <a:pt x="163" y="233"/>
                    </a:lnTo>
                    <a:lnTo>
                      <a:pt x="0" y="302"/>
                    </a:lnTo>
                    <a:lnTo>
                      <a:pt x="30" y="355"/>
                    </a:lnTo>
                    <a:close/>
                  </a:path>
                </a:pathLst>
              </a:custGeom>
              <a:grpFill/>
              <a:ln w="9525">
                <a:solidFill>
                  <a:schemeClr val="bg1">
                    <a:lumMod val="85000"/>
                  </a:schemeClr>
                </a:solidFill>
                <a:round/>
                <a:headEnd/>
                <a:tailEnd/>
              </a:ln>
            </p:spPr>
            <p:txBody>
              <a:bodyPr/>
              <a:lstStyle/>
              <a:p>
                <a:endParaRPr lang="zh-CN" altLang="en-US"/>
              </a:p>
            </p:txBody>
          </p:sp>
          <p:sp>
            <p:nvSpPr>
              <p:cNvPr id="165" name="Freeform 138"/>
              <p:cNvSpPr>
                <a:spLocks noChangeAspect="1"/>
              </p:cNvSpPr>
              <p:nvPr>
                <p:custDataLst>
                  <p:tags r:id="rId155"/>
                </p:custDataLst>
              </p:nvPr>
            </p:nvSpPr>
            <p:spPr bwMode="auto">
              <a:xfrm>
                <a:off x="1728452" y="4665263"/>
                <a:ext cx="221028" cy="218646"/>
              </a:xfrm>
              <a:custGeom>
                <a:avLst/>
                <a:gdLst>
                  <a:gd name="T0" fmla="*/ 0 w 489"/>
                  <a:gd name="T1" fmla="*/ 69156 h 476"/>
                  <a:gd name="T2" fmla="*/ 25156 w 489"/>
                  <a:gd name="T3" fmla="*/ 143435 h 476"/>
                  <a:gd name="T4" fmla="*/ 46320 w 489"/>
                  <a:gd name="T5" fmla="*/ 143435 h 476"/>
                  <a:gd name="T6" fmla="*/ 53108 w 489"/>
                  <a:gd name="T7" fmla="*/ 166061 h 476"/>
                  <a:gd name="T8" fmla="*/ 139359 w 489"/>
                  <a:gd name="T9" fmla="*/ 203200 h 476"/>
                  <a:gd name="T10" fmla="*/ 185679 w 489"/>
                  <a:gd name="T11" fmla="*/ 131055 h 476"/>
                  <a:gd name="T12" fmla="*/ 171703 w 489"/>
                  <a:gd name="T13" fmla="*/ 91355 h 476"/>
                  <a:gd name="T14" fmla="*/ 195262 w 489"/>
                  <a:gd name="T15" fmla="*/ 89220 h 476"/>
                  <a:gd name="T16" fmla="*/ 190470 w 489"/>
                  <a:gd name="T17" fmla="*/ 41835 h 476"/>
                  <a:gd name="T18" fmla="*/ 132571 w 489"/>
                  <a:gd name="T19" fmla="*/ 0 h 476"/>
                  <a:gd name="T20" fmla="*/ 104619 w 489"/>
                  <a:gd name="T21" fmla="*/ 2134 h 476"/>
                  <a:gd name="T22" fmla="*/ 46320 w 489"/>
                  <a:gd name="T23" fmla="*/ 71291 h 476"/>
                  <a:gd name="T24" fmla="*/ 0 w 489"/>
                  <a:gd name="T25" fmla="*/ 69156 h 4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9"/>
                  <a:gd name="T40" fmla="*/ 0 h 476"/>
                  <a:gd name="T41" fmla="*/ 489 w 489"/>
                  <a:gd name="T42" fmla="*/ 476 h 4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9" h="476">
                    <a:moveTo>
                      <a:pt x="0" y="162"/>
                    </a:moveTo>
                    <a:lnTo>
                      <a:pt x="63" y="336"/>
                    </a:lnTo>
                    <a:lnTo>
                      <a:pt x="116" y="336"/>
                    </a:lnTo>
                    <a:lnTo>
                      <a:pt x="133" y="389"/>
                    </a:lnTo>
                    <a:lnTo>
                      <a:pt x="349" y="476"/>
                    </a:lnTo>
                    <a:lnTo>
                      <a:pt x="465" y="307"/>
                    </a:lnTo>
                    <a:lnTo>
                      <a:pt x="430" y="214"/>
                    </a:lnTo>
                    <a:lnTo>
                      <a:pt x="489" y="209"/>
                    </a:lnTo>
                    <a:lnTo>
                      <a:pt x="477" y="98"/>
                    </a:lnTo>
                    <a:lnTo>
                      <a:pt x="332" y="0"/>
                    </a:lnTo>
                    <a:lnTo>
                      <a:pt x="262" y="5"/>
                    </a:lnTo>
                    <a:lnTo>
                      <a:pt x="116" y="167"/>
                    </a:lnTo>
                    <a:lnTo>
                      <a:pt x="0" y="162"/>
                    </a:lnTo>
                    <a:close/>
                  </a:path>
                </a:pathLst>
              </a:custGeom>
              <a:grpFill/>
              <a:ln w="9525">
                <a:solidFill>
                  <a:schemeClr val="bg1">
                    <a:lumMod val="85000"/>
                  </a:schemeClr>
                </a:solidFill>
                <a:round/>
                <a:headEnd/>
                <a:tailEnd/>
              </a:ln>
            </p:spPr>
            <p:txBody>
              <a:bodyPr/>
              <a:lstStyle/>
              <a:p>
                <a:endParaRPr lang="zh-CN" altLang="en-US"/>
              </a:p>
            </p:txBody>
          </p:sp>
          <p:sp>
            <p:nvSpPr>
              <p:cNvPr id="166" name="Freeform 139"/>
              <p:cNvSpPr>
                <a:spLocks noChangeAspect="1"/>
              </p:cNvSpPr>
              <p:nvPr>
                <p:custDataLst>
                  <p:tags r:id="rId156"/>
                </p:custDataLst>
              </p:nvPr>
            </p:nvSpPr>
            <p:spPr bwMode="auto">
              <a:xfrm>
                <a:off x="1563131" y="4723341"/>
                <a:ext cx="271342" cy="310888"/>
              </a:xfrm>
              <a:custGeom>
                <a:avLst/>
                <a:gdLst>
                  <a:gd name="T0" fmla="*/ 0 w 593"/>
                  <a:gd name="T1" fmla="*/ 266634 h 674"/>
                  <a:gd name="T2" fmla="*/ 21425 w 593"/>
                  <a:gd name="T3" fmla="*/ 288925 h 674"/>
                  <a:gd name="T4" fmla="*/ 54572 w 593"/>
                  <a:gd name="T5" fmla="*/ 274350 h 674"/>
                  <a:gd name="T6" fmla="*/ 87315 w 593"/>
                  <a:gd name="T7" fmla="*/ 236627 h 674"/>
                  <a:gd name="T8" fmla="*/ 136632 w 593"/>
                  <a:gd name="T9" fmla="*/ 249059 h 674"/>
                  <a:gd name="T10" fmla="*/ 153205 w 593"/>
                  <a:gd name="T11" fmla="*/ 236627 h 674"/>
                  <a:gd name="T12" fmla="*/ 145929 w 593"/>
                  <a:gd name="T13" fmla="*/ 209192 h 674"/>
                  <a:gd name="T14" fmla="*/ 239712 w 593"/>
                  <a:gd name="T15" fmla="*/ 126887 h 674"/>
                  <a:gd name="T16" fmla="*/ 202522 w 593"/>
                  <a:gd name="T17" fmla="*/ 112312 h 674"/>
                  <a:gd name="T18" fmla="*/ 192821 w 593"/>
                  <a:gd name="T19" fmla="*/ 89592 h 674"/>
                  <a:gd name="T20" fmla="*/ 171396 w 593"/>
                  <a:gd name="T21" fmla="*/ 89592 h 674"/>
                  <a:gd name="T22" fmla="*/ 145929 w 593"/>
                  <a:gd name="T23" fmla="*/ 15004 h 674"/>
                  <a:gd name="T24" fmla="*/ 120058 w 593"/>
                  <a:gd name="T25" fmla="*/ 0 h 674"/>
                  <a:gd name="T26" fmla="*/ 37998 w 593"/>
                  <a:gd name="T27" fmla="*/ 27435 h 674"/>
                  <a:gd name="T28" fmla="*/ 33147 w 593"/>
                  <a:gd name="T29" fmla="*/ 124744 h 674"/>
                  <a:gd name="T30" fmla="*/ 0 w 593"/>
                  <a:gd name="T31" fmla="*/ 144463 h 674"/>
                  <a:gd name="T32" fmla="*/ 0 w 593"/>
                  <a:gd name="T33" fmla="*/ 266634 h 67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3"/>
                  <a:gd name="T52" fmla="*/ 0 h 674"/>
                  <a:gd name="T53" fmla="*/ 593 w 593"/>
                  <a:gd name="T54" fmla="*/ 674 h 67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3" h="674">
                    <a:moveTo>
                      <a:pt x="0" y="622"/>
                    </a:moveTo>
                    <a:lnTo>
                      <a:pt x="53" y="674"/>
                    </a:lnTo>
                    <a:lnTo>
                      <a:pt x="135" y="640"/>
                    </a:lnTo>
                    <a:lnTo>
                      <a:pt x="216" y="552"/>
                    </a:lnTo>
                    <a:lnTo>
                      <a:pt x="338" y="581"/>
                    </a:lnTo>
                    <a:lnTo>
                      <a:pt x="379" y="552"/>
                    </a:lnTo>
                    <a:lnTo>
                      <a:pt x="361" y="488"/>
                    </a:lnTo>
                    <a:lnTo>
                      <a:pt x="593" y="296"/>
                    </a:lnTo>
                    <a:lnTo>
                      <a:pt x="501" y="262"/>
                    </a:lnTo>
                    <a:lnTo>
                      <a:pt x="477" y="209"/>
                    </a:lnTo>
                    <a:lnTo>
                      <a:pt x="424" y="209"/>
                    </a:lnTo>
                    <a:lnTo>
                      <a:pt x="361" y="35"/>
                    </a:lnTo>
                    <a:lnTo>
                      <a:pt x="297" y="0"/>
                    </a:lnTo>
                    <a:lnTo>
                      <a:pt x="94" y="64"/>
                    </a:lnTo>
                    <a:lnTo>
                      <a:pt x="82" y="291"/>
                    </a:lnTo>
                    <a:lnTo>
                      <a:pt x="0" y="337"/>
                    </a:lnTo>
                    <a:lnTo>
                      <a:pt x="0" y="622"/>
                    </a:lnTo>
                    <a:close/>
                  </a:path>
                </a:pathLst>
              </a:custGeom>
              <a:grpFill/>
              <a:ln w="9525">
                <a:solidFill>
                  <a:schemeClr val="bg1">
                    <a:lumMod val="85000"/>
                  </a:schemeClr>
                </a:solidFill>
                <a:round/>
                <a:headEnd/>
                <a:tailEnd/>
              </a:ln>
            </p:spPr>
            <p:txBody>
              <a:bodyPr/>
              <a:lstStyle/>
              <a:p>
                <a:endParaRPr lang="zh-CN" altLang="en-US"/>
              </a:p>
            </p:txBody>
          </p:sp>
          <p:sp>
            <p:nvSpPr>
              <p:cNvPr id="167" name="Freeform 140"/>
              <p:cNvSpPr>
                <a:spLocks noChangeAspect="1"/>
              </p:cNvSpPr>
              <p:nvPr>
                <p:custDataLst>
                  <p:tags r:id="rId157"/>
                </p:custDataLst>
              </p:nvPr>
            </p:nvSpPr>
            <p:spPr bwMode="auto">
              <a:xfrm>
                <a:off x="1480470" y="4858287"/>
                <a:ext cx="447446" cy="444126"/>
              </a:xfrm>
              <a:custGeom>
                <a:avLst/>
                <a:gdLst>
                  <a:gd name="T0" fmla="*/ 0 w 982"/>
                  <a:gd name="T1" fmla="*/ 212758 h 970"/>
                  <a:gd name="T2" fmla="*/ 44279 w 982"/>
                  <a:gd name="T3" fmla="*/ 302116 h 970"/>
                  <a:gd name="T4" fmla="*/ 35020 w 982"/>
                  <a:gd name="T5" fmla="*/ 353603 h 970"/>
                  <a:gd name="T6" fmla="*/ 51122 w 982"/>
                  <a:gd name="T7" fmla="*/ 400836 h 970"/>
                  <a:gd name="T8" fmla="*/ 81714 w 982"/>
                  <a:gd name="T9" fmla="*/ 412750 h 970"/>
                  <a:gd name="T10" fmla="*/ 119150 w 982"/>
                  <a:gd name="T11" fmla="*/ 385943 h 970"/>
                  <a:gd name="T12" fmla="*/ 168259 w 982"/>
                  <a:gd name="T13" fmla="*/ 380836 h 970"/>
                  <a:gd name="T14" fmla="*/ 238702 w 982"/>
                  <a:gd name="T15" fmla="*/ 346370 h 970"/>
                  <a:gd name="T16" fmla="*/ 303912 w 982"/>
                  <a:gd name="T17" fmla="*/ 306797 h 970"/>
                  <a:gd name="T18" fmla="*/ 388041 w 982"/>
                  <a:gd name="T19" fmla="*/ 183397 h 970"/>
                  <a:gd name="T20" fmla="*/ 395287 w 982"/>
                  <a:gd name="T21" fmla="*/ 155739 h 970"/>
                  <a:gd name="T22" fmla="*/ 371940 w 982"/>
                  <a:gd name="T23" fmla="*/ 150632 h 970"/>
                  <a:gd name="T24" fmla="*/ 346178 w 982"/>
                  <a:gd name="T25" fmla="*/ 175738 h 970"/>
                  <a:gd name="T26" fmla="*/ 329674 w 982"/>
                  <a:gd name="T27" fmla="*/ 173185 h 970"/>
                  <a:gd name="T28" fmla="*/ 338932 w 982"/>
                  <a:gd name="T29" fmla="*/ 141271 h 970"/>
                  <a:gd name="T30" fmla="*/ 341348 w 982"/>
                  <a:gd name="T31" fmla="*/ 128506 h 970"/>
                  <a:gd name="T32" fmla="*/ 371940 w 982"/>
                  <a:gd name="T33" fmla="*/ 128506 h 970"/>
                  <a:gd name="T34" fmla="*/ 357851 w 982"/>
                  <a:gd name="T35" fmla="*/ 22552 h 970"/>
                  <a:gd name="T36" fmla="*/ 305925 w 982"/>
                  <a:gd name="T37" fmla="*/ 0 h 970"/>
                  <a:gd name="T38" fmla="*/ 217368 w 982"/>
                  <a:gd name="T39" fmla="*/ 74465 h 970"/>
                  <a:gd name="T40" fmla="*/ 224613 w 982"/>
                  <a:gd name="T41" fmla="*/ 108932 h 970"/>
                  <a:gd name="T42" fmla="*/ 208109 w 982"/>
                  <a:gd name="T43" fmla="*/ 121272 h 970"/>
                  <a:gd name="T44" fmla="*/ 159000 w 982"/>
                  <a:gd name="T45" fmla="*/ 108932 h 970"/>
                  <a:gd name="T46" fmla="*/ 131226 w 982"/>
                  <a:gd name="T47" fmla="*/ 141271 h 970"/>
                  <a:gd name="T48" fmla="*/ 93388 w 982"/>
                  <a:gd name="T49" fmla="*/ 160845 h 970"/>
                  <a:gd name="T50" fmla="*/ 72053 w 982"/>
                  <a:gd name="T51" fmla="*/ 138718 h 970"/>
                  <a:gd name="T52" fmla="*/ 72053 w 982"/>
                  <a:gd name="T53" fmla="*/ 202971 h 970"/>
                  <a:gd name="T54" fmla="*/ 51122 w 982"/>
                  <a:gd name="T55" fmla="*/ 230204 h 970"/>
                  <a:gd name="T56" fmla="*/ 25762 w 982"/>
                  <a:gd name="T57" fmla="*/ 220417 h 970"/>
                  <a:gd name="T58" fmla="*/ 18517 w 982"/>
                  <a:gd name="T59" fmla="*/ 185525 h 970"/>
                  <a:gd name="T60" fmla="*/ 0 w 982"/>
                  <a:gd name="T61" fmla="*/ 212758 h 97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82"/>
                  <a:gd name="T94" fmla="*/ 0 h 970"/>
                  <a:gd name="T95" fmla="*/ 982 w 982"/>
                  <a:gd name="T96" fmla="*/ 970 h 97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82" h="970">
                    <a:moveTo>
                      <a:pt x="0" y="500"/>
                    </a:moveTo>
                    <a:lnTo>
                      <a:pt x="110" y="710"/>
                    </a:lnTo>
                    <a:lnTo>
                      <a:pt x="87" y="831"/>
                    </a:lnTo>
                    <a:lnTo>
                      <a:pt x="127" y="942"/>
                    </a:lnTo>
                    <a:lnTo>
                      <a:pt x="203" y="970"/>
                    </a:lnTo>
                    <a:lnTo>
                      <a:pt x="296" y="907"/>
                    </a:lnTo>
                    <a:lnTo>
                      <a:pt x="418" y="895"/>
                    </a:lnTo>
                    <a:lnTo>
                      <a:pt x="593" y="814"/>
                    </a:lnTo>
                    <a:lnTo>
                      <a:pt x="755" y="721"/>
                    </a:lnTo>
                    <a:lnTo>
                      <a:pt x="964" y="431"/>
                    </a:lnTo>
                    <a:lnTo>
                      <a:pt x="982" y="366"/>
                    </a:lnTo>
                    <a:lnTo>
                      <a:pt x="924" y="354"/>
                    </a:lnTo>
                    <a:lnTo>
                      <a:pt x="860" y="413"/>
                    </a:lnTo>
                    <a:lnTo>
                      <a:pt x="819" y="407"/>
                    </a:lnTo>
                    <a:lnTo>
                      <a:pt x="842" y="332"/>
                    </a:lnTo>
                    <a:lnTo>
                      <a:pt x="848" y="302"/>
                    </a:lnTo>
                    <a:lnTo>
                      <a:pt x="924" y="302"/>
                    </a:lnTo>
                    <a:lnTo>
                      <a:pt x="889" y="53"/>
                    </a:lnTo>
                    <a:lnTo>
                      <a:pt x="760" y="0"/>
                    </a:lnTo>
                    <a:lnTo>
                      <a:pt x="540" y="175"/>
                    </a:lnTo>
                    <a:lnTo>
                      <a:pt x="558" y="256"/>
                    </a:lnTo>
                    <a:lnTo>
                      <a:pt x="517" y="285"/>
                    </a:lnTo>
                    <a:lnTo>
                      <a:pt x="395" y="256"/>
                    </a:lnTo>
                    <a:lnTo>
                      <a:pt x="326" y="332"/>
                    </a:lnTo>
                    <a:lnTo>
                      <a:pt x="232" y="378"/>
                    </a:lnTo>
                    <a:lnTo>
                      <a:pt x="179" y="326"/>
                    </a:lnTo>
                    <a:lnTo>
                      <a:pt x="179" y="477"/>
                    </a:lnTo>
                    <a:lnTo>
                      <a:pt x="127" y="541"/>
                    </a:lnTo>
                    <a:lnTo>
                      <a:pt x="64" y="518"/>
                    </a:lnTo>
                    <a:lnTo>
                      <a:pt x="46" y="436"/>
                    </a:lnTo>
                    <a:lnTo>
                      <a:pt x="0" y="50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68" name="Freeform 141"/>
              <p:cNvSpPr>
                <a:spLocks noChangeAspect="1"/>
              </p:cNvSpPr>
              <p:nvPr>
                <p:custDataLst>
                  <p:tags r:id="rId158"/>
                </p:custDataLst>
              </p:nvPr>
            </p:nvSpPr>
            <p:spPr bwMode="auto">
              <a:xfrm>
                <a:off x="1852443" y="4996649"/>
                <a:ext cx="50315" cy="51245"/>
              </a:xfrm>
              <a:custGeom>
                <a:avLst/>
                <a:gdLst>
                  <a:gd name="T0" fmla="*/ 39852 w 116"/>
                  <a:gd name="T1" fmla="*/ 0 h 111"/>
                  <a:gd name="T2" fmla="*/ 15711 w 116"/>
                  <a:gd name="T3" fmla="*/ 0 h 111"/>
                  <a:gd name="T4" fmla="*/ 0 w 116"/>
                  <a:gd name="T5" fmla="*/ 42476 h 111"/>
                  <a:gd name="T6" fmla="*/ 18010 w 116"/>
                  <a:gd name="T7" fmla="*/ 47625 h 111"/>
                  <a:gd name="T8" fmla="*/ 44450 w 116"/>
                  <a:gd name="T9" fmla="*/ 22311 h 111"/>
                  <a:gd name="T10" fmla="*/ 39852 w 116"/>
                  <a:gd name="T11" fmla="*/ 0 h 111"/>
                  <a:gd name="T12" fmla="*/ 0 60000 65536"/>
                  <a:gd name="T13" fmla="*/ 0 60000 65536"/>
                  <a:gd name="T14" fmla="*/ 0 60000 65536"/>
                  <a:gd name="T15" fmla="*/ 0 60000 65536"/>
                  <a:gd name="T16" fmla="*/ 0 60000 65536"/>
                  <a:gd name="T17" fmla="*/ 0 60000 65536"/>
                  <a:gd name="T18" fmla="*/ 0 w 116"/>
                  <a:gd name="T19" fmla="*/ 0 h 111"/>
                  <a:gd name="T20" fmla="*/ 116 w 116"/>
                  <a:gd name="T21" fmla="*/ 111 h 111"/>
                </a:gdLst>
                <a:ahLst/>
                <a:cxnLst>
                  <a:cxn ang="T12">
                    <a:pos x="T0" y="T1"/>
                  </a:cxn>
                  <a:cxn ang="T13">
                    <a:pos x="T2" y="T3"/>
                  </a:cxn>
                  <a:cxn ang="T14">
                    <a:pos x="T4" y="T5"/>
                  </a:cxn>
                  <a:cxn ang="T15">
                    <a:pos x="T6" y="T7"/>
                  </a:cxn>
                  <a:cxn ang="T16">
                    <a:pos x="T8" y="T9"/>
                  </a:cxn>
                  <a:cxn ang="T17">
                    <a:pos x="T10" y="T11"/>
                  </a:cxn>
                </a:cxnLst>
                <a:rect l="T18" t="T19" r="T20" b="T21"/>
                <a:pathLst>
                  <a:path w="116" h="111">
                    <a:moveTo>
                      <a:pt x="104" y="0"/>
                    </a:moveTo>
                    <a:lnTo>
                      <a:pt x="41" y="0"/>
                    </a:lnTo>
                    <a:lnTo>
                      <a:pt x="0" y="99"/>
                    </a:lnTo>
                    <a:lnTo>
                      <a:pt x="47" y="111"/>
                    </a:lnTo>
                    <a:lnTo>
                      <a:pt x="116" y="52"/>
                    </a:lnTo>
                    <a:lnTo>
                      <a:pt x="104" y="0"/>
                    </a:lnTo>
                    <a:close/>
                  </a:path>
                </a:pathLst>
              </a:custGeom>
              <a:grpFill/>
              <a:ln w="9525">
                <a:solidFill>
                  <a:schemeClr val="bg1">
                    <a:lumMod val="85000"/>
                  </a:schemeClr>
                </a:solidFill>
                <a:round/>
                <a:headEnd/>
                <a:tailEnd/>
              </a:ln>
            </p:spPr>
            <p:txBody>
              <a:bodyPr/>
              <a:lstStyle/>
              <a:p>
                <a:endParaRPr lang="zh-CN" altLang="en-US"/>
              </a:p>
            </p:txBody>
          </p:sp>
          <p:sp>
            <p:nvSpPr>
              <p:cNvPr id="169" name="Freeform 142"/>
              <p:cNvSpPr>
                <a:spLocks noChangeAspect="1"/>
              </p:cNvSpPr>
              <p:nvPr>
                <p:custDataLst>
                  <p:tags r:id="rId159"/>
                </p:custDataLst>
              </p:nvPr>
            </p:nvSpPr>
            <p:spPr bwMode="auto">
              <a:xfrm>
                <a:off x="1762595" y="5080350"/>
                <a:ext cx="55707" cy="64912"/>
              </a:xfrm>
              <a:custGeom>
                <a:avLst/>
                <a:gdLst>
                  <a:gd name="T0" fmla="*/ 36262 w 133"/>
                  <a:gd name="T1" fmla="*/ 0 h 145"/>
                  <a:gd name="T2" fmla="*/ 6290 w 133"/>
                  <a:gd name="T3" fmla="*/ 9569 h 145"/>
                  <a:gd name="T4" fmla="*/ 0 w 133"/>
                  <a:gd name="T5" fmla="*/ 33699 h 145"/>
                  <a:gd name="T6" fmla="*/ 10361 w 133"/>
                  <a:gd name="T7" fmla="*/ 60325 h 145"/>
                  <a:gd name="T8" fmla="*/ 29972 w 133"/>
                  <a:gd name="T9" fmla="*/ 60325 h 145"/>
                  <a:gd name="T10" fmla="*/ 49213 w 133"/>
                  <a:gd name="T11" fmla="*/ 29122 h 145"/>
                  <a:gd name="T12" fmla="*/ 49213 w 133"/>
                  <a:gd name="T13" fmla="*/ 16641 h 145"/>
                  <a:gd name="T14" fmla="*/ 47363 w 133"/>
                  <a:gd name="T15" fmla="*/ 7073 h 145"/>
                  <a:gd name="T16" fmla="*/ 36262 w 133"/>
                  <a:gd name="T17" fmla="*/ 0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3"/>
                  <a:gd name="T28" fmla="*/ 0 h 145"/>
                  <a:gd name="T29" fmla="*/ 133 w 133"/>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3" h="145">
                    <a:moveTo>
                      <a:pt x="98" y="0"/>
                    </a:moveTo>
                    <a:lnTo>
                      <a:pt x="17" y="23"/>
                    </a:lnTo>
                    <a:lnTo>
                      <a:pt x="0" y="81"/>
                    </a:lnTo>
                    <a:lnTo>
                      <a:pt x="28" y="145"/>
                    </a:lnTo>
                    <a:lnTo>
                      <a:pt x="81" y="145"/>
                    </a:lnTo>
                    <a:lnTo>
                      <a:pt x="133" y="70"/>
                    </a:lnTo>
                    <a:lnTo>
                      <a:pt x="133" y="40"/>
                    </a:lnTo>
                    <a:lnTo>
                      <a:pt x="128" y="17"/>
                    </a:lnTo>
                    <a:lnTo>
                      <a:pt x="98" y="0"/>
                    </a:lnTo>
                    <a:close/>
                  </a:path>
                </a:pathLst>
              </a:custGeom>
              <a:grpFill/>
              <a:ln w="9525">
                <a:solidFill>
                  <a:schemeClr val="bg1">
                    <a:lumMod val="85000"/>
                  </a:schemeClr>
                </a:solidFill>
                <a:round/>
                <a:headEnd/>
                <a:tailEnd/>
              </a:ln>
            </p:spPr>
            <p:txBody>
              <a:bodyPr/>
              <a:lstStyle/>
              <a:p>
                <a:endParaRPr lang="zh-CN" altLang="en-US"/>
              </a:p>
            </p:txBody>
          </p:sp>
          <p:sp>
            <p:nvSpPr>
              <p:cNvPr id="170" name="Freeform 143"/>
              <p:cNvSpPr>
                <a:spLocks noChangeAspect="1"/>
              </p:cNvSpPr>
              <p:nvPr>
                <p:custDataLst>
                  <p:tags r:id="rId160"/>
                </p:custDataLst>
              </p:nvPr>
            </p:nvSpPr>
            <p:spPr bwMode="auto">
              <a:xfrm>
                <a:off x="2228011" y="4533733"/>
                <a:ext cx="237201" cy="430460"/>
              </a:xfrm>
              <a:custGeom>
                <a:avLst/>
                <a:gdLst>
                  <a:gd name="T0" fmla="*/ 37695 w 517"/>
                  <a:gd name="T1" fmla="*/ 160700 h 941"/>
                  <a:gd name="T2" fmla="*/ 39721 w 517"/>
                  <a:gd name="T3" fmla="*/ 224470 h 941"/>
                  <a:gd name="T4" fmla="*/ 0 w 517"/>
                  <a:gd name="T5" fmla="*/ 294192 h 941"/>
                  <a:gd name="T6" fmla="*/ 6890 w 517"/>
                  <a:gd name="T7" fmla="*/ 306096 h 941"/>
                  <a:gd name="T8" fmla="*/ 9322 w 517"/>
                  <a:gd name="T9" fmla="*/ 383045 h 941"/>
                  <a:gd name="T10" fmla="*/ 42559 w 517"/>
                  <a:gd name="T11" fmla="*/ 400050 h 941"/>
                  <a:gd name="T12" fmla="*/ 63635 w 517"/>
                  <a:gd name="T13" fmla="*/ 385170 h 941"/>
                  <a:gd name="T14" fmla="*/ 92007 w 517"/>
                  <a:gd name="T15" fmla="*/ 390272 h 941"/>
                  <a:gd name="T16" fmla="*/ 117543 w 517"/>
                  <a:gd name="T17" fmla="*/ 346058 h 941"/>
                  <a:gd name="T18" fmla="*/ 119974 w 517"/>
                  <a:gd name="T19" fmla="*/ 316299 h 941"/>
                  <a:gd name="T20" fmla="*/ 173882 w 517"/>
                  <a:gd name="T21" fmla="*/ 184933 h 941"/>
                  <a:gd name="T22" fmla="*/ 173882 w 517"/>
                  <a:gd name="T23" fmla="*/ 157724 h 941"/>
                  <a:gd name="T24" fmla="*/ 183204 w 517"/>
                  <a:gd name="T25" fmla="*/ 150497 h 941"/>
                  <a:gd name="T26" fmla="*/ 178746 w 517"/>
                  <a:gd name="T27" fmla="*/ 90978 h 941"/>
                  <a:gd name="T28" fmla="*/ 192932 w 517"/>
                  <a:gd name="T29" fmla="*/ 105858 h 941"/>
                  <a:gd name="T30" fmla="*/ 200228 w 517"/>
                  <a:gd name="T31" fmla="*/ 138168 h 941"/>
                  <a:gd name="T32" fmla="*/ 204686 w 517"/>
                  <a:gd name="T33" fmla="*/ 130941 h 941"/>
                  <a:gd name="T34" fmla="*/ 209550 w 517"/>
                  <a:gd name="T35" fmla="*/ 83751 h 941"/>
                  <a:gd name="T36" fmla="*/ 200228 w 517"/>
                  <a:gd name="T37" fmla="*/ 49315 h 941"/>
                  <a:gd name="T38" fmla="*/ 186041 w 517"/>
                  <a:gd name="T39" fmla="*/ 19981 h 941"/>
                  <a:gd name="T40" fmla="*/ 173882 w 517"/>
                  <a:gd name="T41" fmla="*/ 0 h 941"/>
                  <a:gd name="T42" fmla="*/ 122406 w 517"/>
                  <a:gd name="T43" fmla="*/ 105858 h 941"/>
                  <a:gd name="T44" fmla="*/ 101330 w 517"/>
                  <a:gd name="T45" fmla="*/ 103732 h 941"/>
                  <a:gd name="T46" fmla="*/ 96466 w 517"/>
                  <a:gd name="T47" fmla="*/ 125839 h 941"/>
                  <a:gd name="T48" fmla="*/ 79848 w 517"/>
                  <a:gd name="T49" fmla="*/ 123714 h 941"/>
                  <a:gd name="T50" fmla="*/ 47017 w 517"/>
                  <a:gd name="T51" fmla="*/ 147946 h 941"/>
                  <a:gd name="T52" fmla="*/ 37695 w 517"/>
                  <a:gd name="T53" fmla="*/ 160700 h 94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17"/>
                  <a:gd name="T82" fmla="*/ 0 h 941"/>
                  <a:gd name="T83" fmla="*/ 517 w 517"/>
                  <a:gd name="T84" fmla="*/ 941 h 94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17" h="941">
                    <a:moveTo>
                      <a:pt x="93" y="378"/>
                    </a:moveTo>
                    <a:lnTo>
                      <a:pt x="98" y="528"/>
                    </a:lnTo>
                    <a:lnTo>
                      <a:pt x="0" y="692"/>
                    </a:lnTo>
                    <a:lnTo>
                      <a:pt x="17" y="720"/>
                    </a:lnTo>
                    <a:lnTo>
                      <a:pt x="23" y="901"/>
                    </a:lnTo>
                    <a:lnTo>
                      <a:pt x="105" y="941"/>
                    </a:lnTo>
                    <a:lnTo>
                      <a:pt x="157" y="906"/>
                    </a:lnTo>
                    <a:lnTo>
                      <a:pt x="227" y="918"/>
                    </a:lnTo>
                    <a:lnTo>
                      <a:pt x="290" y="814"/>
                    </a:lnTo>
                    <a:lnTo>
                      <a:pt x="296" y="744"/>
                    </a:lnTo>
                    <a:lnTo>
                      <a:pt x="429" y="435"/>
                    </a:lnTo>
                    <a:lnTo>
                      <a:pt x="429" y="371"/>
                    </a:lnTo>
                    <a:lnTo>
                      <a:pt x="452" y="354"/>
                    </a:lnTo>
                    <a:lnTo>
                      <a:pt x="441" y="214"/>
                    </a:lnTo>
                    <a:lnTo>
                      <a:pt x="476" y="249"/>
                    </a:lnTo>
                    <a:lnTo>
                      <a:pt x="494" y="325"/>
                    </a:lnTo>
                    <a:lnTo>
                      <a:pt x="505" y="308"/>
                    </a:lnTo>
                    <a:lnTo>
                      <a:pt x="517" y="197"/>
                    </a:lnTo>
                    <a:lnTo>
                      <a:pt x="494" y="116"/>
                    </a:lnTo>
                    <a:lnTo>
                      <a:pt x="459" y="47"/>
                    </a:lnTo>
                    <a:lnTo>
                      <a:pt x="429" y="0"/>
                    </a:lnTo>
                    <a:lnTo>
                      <a:pt x="302" y="249"/>
                    </a:lnTo>
                    <a:lnTo>
                      <a:pt x="250" y="244"/>
                    </a:lnTo>
                    <a:lnTo>
                      <a:pt x="238" y="296"/>
                    </a:lnTo>
                    <a:lnTo>
                      <a:pt x="197" y="291"/>
                    </a:lnTo>
                    <a:lnTo>
                      <a:pt x="116" y="348"/>
                    </a:lnTo>
                    <a:lnTo>
                      <a:pt x="93" y="378"/>
                    </a:lnTo>
                    <a:close/>
                  </a:path>
                </a:pathLst>
              </a:custGeom>
              <a:grpFill/>
              <a:ln w="9525">
                <a:solidFill>
                  <a:schemeClr val="bg1">
                    <a:lumMod val="85000"/>
                  </a:schemeClr>
                </a:solidFill>
                <a:round/>
                <a:headEnd/>
                <a:tailEnd/>
              </a:ln>
            </p:spPr>
            <p:txBody>
              <a:bodyPr/>
              <a:lstStyle/>
              <a:p>
                <a:endParaRPr lang="zh-CN" altLang="en-US"/>
              </a:p>
            </p:txBody>
          </p:sp>
          <p:sp>
            <p:nvSpPr>
              <p:cNvPr id="171" name="Freeform 144"/>
              <p:cNvSpPr>
                <a:spLocks noChangeAspect="1"/>
              </p:cNvSpPr>
              <p:nvPr>
                <p:custDataLst>
                  <p:tags r:id="rId161"/>
                </p:custDataLst>
              </p:nvPr>
            </p:nvSpPr>
            <p:spPr bwMode="auto">
              <a:xfrm>
                <a:off x="1015053" y="2173035"/>
                <a:ext cx="8986" cy="27331"/>
              </a:xfrm>
              <a:custGeom>
                <a:avLst/>
                <a:gdLst>
                  <a:gd name="T0" fmla="*/ 3969 w 24"/>
                  <a:gd name="T1" fmla="*/ 0 h 58"/>
                  <a:gd name="T2" fmla="*/ 7938 w 24"/>
                  <a:gd name="T3" fmla="*/ 15328 h 58"/>
                  <a:gd name="T4" fmla="*/ 1985 w 24"/>
                  <a:gd name="T5" fmla="*/ 25400 h 58"/>
                  <a:gd name="T6" fmla="*/ 1985 w 24"/>
                  <a:gd name="T7" fmla="*/ 22772 h 58"/>
                  <a:gd name="T8" fmla="*/ 1985 w 24"/>
                  <a:gd name="T9" fmla="*/ 17517 h 58"/>
                  <a:gd name="T10" fmla="*/ 0 w 24"/>
                  <a:gd name="T11" fmla="*/ 5255 h 58"/>
                  <a:gd name="T12" fmla="*/ 3969 w 24"/>
                  <a:gd name="T13" fmla="*/ 0 h 58"/>
                  <a:gd name="T14" fmla="*/ 0 60000 65536"/>
                  <a:gd name="T15" fmla="*/ 0 60000 65536"/>
                  <a:gd name="T16" fmla="*/ 0 60000 65536"/>
                  <a:gd name="T17" fmla="*/ 0 60000 65536"/>
                  <a:gd name="T18" fmla="*/ 0 60000 65536"/>
                  <a:gd name="T19" fmla="*/ 0 60000 65536"/>
                  <a:gd name="T20" fmla="*/ 0 60000 65536"/>
                  <a:gd name="T21" fmla="*/ 0 w 24"/>
                  <a:gd name="T22" fmla="*/ 0 h 58"/>
                  <a:gd name="T23" fmla="*/ 24 w 2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58">
                    <a:moveTo>
                      <a:pt x="12" y="0"/>
                    </a:moveTo>
                    <a:lnTo>
                      <a:pt x="24" y="35"/>
                    </a:lnTo>
                    <a:lnTo>
                      <a:pt x="6" y="58"/>
                    </a:lnTo>
                    <a:lnTo>
                      <a:pt x="6" y="52"/>
                    </a:lnTo>
                    <a:lnTo>
                      <a:pt x="6" y="40"/>
                    </a:lnTo>
                    <a:lnTo>
                      <a:pt x="0" y="12"/>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172" name="Freeform 145"/>
              <p:cNvSpPr>
                <a:spLocks noChangeAspect="1"/>
              </p:cNvSpPr>
              <p:nvPr>
                <p:custDataLst>
                  <p:tags r:id="rId162"/>
                </p:custDataLst>
              </p:nvPr>
            </p:nvSpPr>
            <p:spPr bwMode="auto">
              <a:xfrm>
                <a:off x="1000676" y="2178160"/>
                <a:ext cx="7188" cy="15373"/>
              </a:xfrm>
              <a:custGeom>
                <a:avLst/>
                <a:gdLst>
                  <a:gd name="T0" fmla="*/ 2117 w 18"/>
                  <a:gd name="T1" fmla="*/ 0 h 35"/>
                  <a:gd name="T2" fmla="*/ 0 w 18"/>
                  <a:gd name="T3" fmla="*/ 9797 h 35"/>
                  <a:gd name="T4" fmla="*/ 3881 w 18"/>
                  <a:gd name="T5" fmla="*/ 14288 h 35"/>
                  <a:gd name="T6" fmla="*/ 6350 w 18"/>
                  <a:gd name="T7" fmla="*/ 7348 h 35"/>
                  <a:gd name="T8" fmla="*/ 6350 w 18"/>
                  <a:gd name="T9" fmla="*/ 2858 h 35"/>
                  <a:gd name="T10" fmla="*/ 2117 w 18"/>
                  <a:gd name="T11" fmla="*/ 0 h 35"/>
                  <a:gd name="T12" fmla="*/ 0 60000 65536"/>
                  <a:gd name="T13" fmla="*/ 0 60000 65536"/>
                  <a:gd name="T14" fmla="*/ 0 60000 65536"/>
                  <a:gd name="T15" fmla="*/ 0 60000 65536"/>
                  <a:gd name="T16" fmla="*/ 0 60000 65536"/>
                  <a:gd name="T17" fmla="*/ 0 60000 65536"/>
                  <a:gd name="T18" fmla="*/ 0 w 18"/>
                  <a:gd name="T19" fmla="*/ 0 h 35"/>
                  <a:gd name="T20" fmla="*/ 18 w 18"/>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18" h="35">
                    <a:moveTo>
                      <a:pt x="6" y="0"/>
                    </a:moveTo>
                    <a:lnTo>
                      <a:pt x="0" y="24"/>
                    </a:lnTo>
                    <a:lnTo>
                      <a:pt x="11" y="35"/>
                    </a:lnTo>
                    <a:lnTo>
                      <a:pt x="18" y="18"/>
                    </a:lnTo>
                    <a:lnTo>
                      <a:pt x="18" y="7"/>
                    </a:lnTo>
                    <a:lnTo>
                      <a:pt x="6" y="0"/>
                    </a:lnTo>
                    <a:close/>
                  </a:path>
                </a:pathLst>
              </a:custGeom>
              <a:grpFill/>
              <a:ln w="9525">
                <a:solidFill>
                  <a:schemeClr val="bg1">
                    <a:lumMod val="85000"/>
                  </a:schemeClr>
                </a:solidFill>
                <a:round/>
                <a:headEnd/>
                <a:tailEnd/>
              </a:ln>
            </p:spPr>
            <p:txBody>
              <a:bodyPr/>
              <a:lstStyle/>
              <a:p>
                <a:endParaRPr lang="zh-CN" altLang="en-US"/>
              </a:p>
            </p:txBody>
          </p:sp>
          <p:sp>
            <p:nvSpPr>
              <p:cNvPr id="173" name="Freeform 146"/>
              <p:cNvSpPr>
                <a:spLocks noChangeAspect="1"/>
              </p:cNvSpPr>
              <p:nvPr>
                <p:custDataLst>
                  <p:tags r:id="rId163"/>
                </p:custDataLst>
              </p:nvPr>
            </p:nvSpPr>
            <p:spPr bwMode="auto">
              <a:xfrm>
                <a:off x="1004271" y="2143996"/>
                <a:ext cx="23361" cy="20498"/>
              </a:xfrm>
              <a:custGeom>
                <a:avLst/>
                <a:gdLst>
                  <a:gd name="T0" fmla="*/ 2726 w 53"/>
                  <a:gd name="T1" fmla="*/ 7296 h 47"/>
                  <a:gd name="T2" fmla="*/ 0 w 53"/>
                  <a:gd name="T3" fmla="*/ 12160 h 47"/>
                  <a:gd name="T4" fmla="*/ 7009 w 53"/>
                  <a:gd name="T5" fmla="*/ 19050 h 47"/>
                  <a:gd name="T6" fmla="*/ 16355 w 53"/>
                  <a:gd name="T7" fmla="*/ 16618 h 47"/>
                  <a:gd name="T8" fmla="*/ 20638 w 53"/>
                  <a:gd name="T9" fmla="*/ 7296 h 47"/>
                  <a:gd name="T10" fmla="*/ 11682 w 53"/>
                  <a:gd name="T11" fmla="*/ 0 h 47"/>
                  <a:gd name="T12" fmla="*/ 2726 w 53"/>
                  <a:gd name="T13" fmla="*/ 0 h 47"/>
                  <a:gd name="T14" fmla="*/ 2726 w 53"/>
                  <a:gd name="T15" fmla="*/ 7296 h 47"/>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47"/>
                  <a:gd name="T26" fmla="*/ 53 w 53"/>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47">
                    <a:moveTo>
                      <a:pt x="7" y="18"/>
                    </a:moveTo>
                    <a:lnTo>
                      <a:pt x="0" y="30"/>
                    </a:lnTo>
                    <a:lnTo>
                      <a:pt x="18" y="47"/>
                    </a:lnTo>
                    <a:lnTo>
                      <a:pt x="42" y="41"/>
                    </a:lnTo>
                    <a:lnTo>
                      <a:pt x="53" y="18"/>
                    </a:lnTo>
                    <a:lnTo>
                      <a:pt x="30" y="0"/>
                    </a:lnTo>
                    <a:lnTo>
                      <a:pt x="7" y="0"/>
                    </a:lnTo>
                    <a:lnTo>
                      <a:pt x="7" y="18"/>
                    </a:lnTo>
                    <a:close/>
                  </a:path>
                </a:pathLst>
              </a:custGeom>
              <a:grpFill/>
              <a:ln w="9525">
                <a:solidFill>
                  <a:schemeClr val="bg1">
                    <a:lumMod val="85000"/>
                  </a:schemeClr>
                </a:solidFill>
                <a:round/>
                <a:headEnd/>
                <a:tailEnd/>
              </a:ln>
            </p:spPr>
            <p:txBody>
              <a:bodyPr/>
              <a:lstStyle/>
              <a:p>
                <a:endParaRPr lang="zh-CN" altLang="en-US"/>
              </a:p>
            </p:txBody>
          </p:sp>
          <p:sp>
            <p:nvSpPr>
              <p:cNvPr id="174" name="Freeform 147"/>
              <p:cNvSpPr>
                <a:spLocks noChangeAspect="1"/>
              </p:cNvSpPr>
              <p:nvPr>
                <p:custDataLst>
                  <p:tags r:id="rId164"/>
                </p:custDataLst>
              </p:nvPr>
            </p:nvSpPr>
            <p:spPr bwMode="auto">
              <a:xfrm>
                <a:off x="1085135" y="2135455"/>
                <a:ext cx="16174" cy="8541"/>
              </a:xfrm>
              <a:custGeom>
                <a:avLst/>
                <a:gdLst>
                  <a:gd name="T0" fmla="*/ 5613 w 28"/>
                  <a:gd name="T1" fmla="*/ 2071 h 23"/>
                  <a:gd name="T2" fmla="*/ 0 w 28"/>
                  <a:gd name="T3" fmla="*/ 6212 h 23"/>
                  <a:gd name="T4" fmla="*/ 5613 w 28"/>
                  <a:gd name="T5" fmla="*/ 7937 h 23"/>
                  <a:gd name="T6" fmla="*/ 14287 w 28"/>
                  <a:gd name="T7" fmla="*/ 7937 h 23"/>
                  <a:gd name="T8" fmla="*/ 11736 w 28"/>
                  <a:gd name="T9" fmla="*/ 2071 h 23"/>
                  <a:gd name="T10" fmla="*/ 8674 w 28"/>
                  <a:gd name="T11" fmla="*/ 0 h 23"/>
                  <a:gd name="T12" fmla="*/ 5613 w 28"/>
                  <a:gd name="T13" fmla="*/ 2071 h 23"/>
                  <a:gd name="T14" fmla="*/ 0 60000 65536"/>
                  <a:gd name="T15" fmla="*/ 0 60000 65536"/>
                  <a:gd name="T16" fmla="*/ 0 60000 65536"/>
                  <a:gd name="T17" fmla="*/ 0 60000 65536"/>
                  <a:gd name="T18" fmla="*/ 0 60000 65536"/>
                  <a:gd name="T19" fmla="*/ 0 60000 65536"/>
                  <a:gd name="T20" fmla="*/ 0 60000 65536"/>
                  <a:gd name="T21" fmla="*/ 0 w 28"/>
                  <a:gd name="T22" fmla="*/ 0 h 23"/>
                  <a:gd name="T23" fmla="*/ 28 w 28"/>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3">
                    <a:moveTo>
                      <a:pt x="11" y="6"/>
                    </a:moveTo>
                    <a:lnTo>
                      <a:pt x="0" y="18"/>
                    </a:lnTo>
                    <a:lnTo>
                      <a:pt x="11" y="23"/>
                    </a:lnTo>
                    <a:lnTo>
                      <a:pt x="28" y="23"/>
                    </a:lnTo>
                    <a:lnTo>
                      <a:pt x="23" y="6"/>
                    </a:lnTo>
                    <a:lnTo>
                      <a:pt x="17" y="0"/>
                    </a:lnTo>
                    <a:lnTo>
                      <a:pt x="11" y="6"/>
                    </a:lnTo>
                    <a:close/>
                  </a:path>
                </a:pathLst>
              </a:custGeom>
              <a:grpFill/>
              <a:ln w="9525">
                <a:solidFill>
                  <a:schemeClr val="bg1">
                    <a:lumMod val="85000"/>
                  </a:schemeClr>
                </a:solidFill>
                <a:round/>
                <a:headEnd/>
                <a:tailEnd/>
              </a:ln>
            </p:spPr>
            <p:txBody>
              <a:bodyPr/>
              <a:lstStyle/>
              <a:p>
                <a:endParaRPr lang="zh-CN" altLang="en-US"/>
              </a:p>
            </p:txBody>
          </p:sp>
          <p:sp>
            <p:nvSpPr>
              <p:cNvPr id="175" name="Freeform 148"/>
              <p:cNvSpPr>
                <a:spLocks noChangeAspect="1"/>
              </p:cNvSpPr>
              <p:nvPr>
                <p:custDataLst>
                  <p:tags r:id="rId165"/>
                </p:custDataLst>
              </p:nvPr>
            </p:nvSpPr>
            <p:spPr bwMode="auto">
              <a:xfrm>
                <a:off x="979113" y="2268693"/>
                <a:ext cx="52114" cy="59785"/>
              </a:xfrm>
              <a:custGeom>
                <a:avLst/>
                <a:gdLst>
                  <a:gd name="T0" fmla="*/ 19838 w 123"/>
                  <a:gd name="T1" fmla="*/ 0 h 127"/>
                  <a:gd name="T2" fmla="*/ 4492 w 123"/>
                  <a:gd name="T3" fmla="*/ 15312 h 127"/>
                  <a:gd name="T4" fmla="*/ 0 w 123"/>
                  <a:gd name="T5" fmla="*/ 35000 h 127"/>
                  <a:gd name="T6" fmla="*/ 4492 w 123"/>
                  <a:gd name="T7" fmla="*/ 45500 h 127"/>
                  <a:gd name="T8" fmla="*/ 11229 w 123"/>
                  <a:gd name="T9" fmla="*/ 42875 h 127"/>
                  <a:gd name="T10" fmla="*/ 30692 w 123"/>
                  <a:gd name="T11" fmla="*/ 55562 h 127"/>
                  <a:gd name="T12" fmla="*/ 32938 w 123"/>
                  <a:gd name="T13" fmla="*/ 53375 h 127"/>
                  <a:gd name="T14" fmla="*/ 46038 w 123"/>
                  <a:gd name="T15" fmla="*/ 35000 h 127"/>
                  <a:gd name="T16" fmla="*/ 41546 w 123"/>
                  <a:gd name="T17" fmla="*/ 10062 h 127"/>
                  <a:gd name="T18" fmla="*/ 26200 w 123"/>
                  <a:gd name="T19" fmla="*/ 4812 h 127"/>
                  <a:gd name="T20" fmla="*/ 19838 w 123"/>
                  <a:gd name="T21" fmla="*/ 0 h 1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3"/>
                  <a:gd name="T34" fmla="*/ 0 h 127"/>
                  <a:gd name="T35" fmla="*/ 123 w 123"/>
                  <a:gd name="T36" fmla="*/ 127 h 1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3" h="127">
                    <a:moveTo>
                      <a:pt x="53" y="0"/>
                    </a:moveTo>
                    <a:lnTo>
                      <a:pt x="12" y="35"/>
                    </a:lnTo>
                    <a:lnTo>
                      <a:pt x="0" y="80"/>
                    </a:lnTo>
                    <a:lnTo>
                      <a:pt x="12" y="104"/>
                    </a:lnTo>
                    <a:lnTo>
                      <a:pt x="30" y="98"/>
                    </a:lnTo>
                    <a:lnTo>
                      <a:pt x="82" y="127"/>
                    </a:lnTo>
                    <a:lnTo>
                      <a:pt x="88" y="122"/>
                    </a:lnTo>
                    <a:lnTo>
                      <a:pt x="123" y="80"/>
                    </a:lnTo>
                    <a:lnTo>
                      <a:pt x="111" y="23"/>
                    </a:lnTo>
                    <a:lnTo>
                      <a:pt x="70" y="11"/>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176" name="Freeform 149"/>
              <p:cNvSpPr>
                <a:spLocks noChangeAspect="1"/>
              </p:cNvSpPr>
              <p:nvPr>
                <p:custDataLst>
                  <p:tags r:id="rId166"/>
                </p:custDataLst>
              </p:nvPr>
            </p:nvSpPr>
            <p:spPr bwMode="auto">
              <a:xfrm>
                <a:off x="912626" y="2261861"/>
                <a:ext cx="104224" cy="138362"/>
              </a:xfrm>
              <a:custGeom>
                <a:avLst/>
                <a:gdLst>
                  <a:gd name="T0" fmla="*/ 78244 w 233"/>
                  <a:gd name="T1" fmla="*/ 7515 h 308"/>
                  <a:gd name="T2" fmla="*/ 75873 w 233"/>
                  <a:gd name="T3" fmla="*/ 0 h 308"/>
                  <a:gd name="T4" fmla="*/ 62042 w 233"/>
                  <a:gd name="T5" fmla="*/ 12107 h 308"/>
                  <a:gd name="T6" fmla="*/ 48606 w 233"/>
                  <a:gd name="T7" fmla="*/ 14612 h 308"/>
                  <a:gd name="T8" fmla="*/ 34775 w 233"/>
                  <a:gd name="T9" fmla="*/ 19205 h 308"/>
                  <a:gd name="T10" fmla="*/ 45840 w 233"/>
                  <a:gd name="T11" fmla="*/ 33817 h 308"/>
                  <a:gd name="T12" fmla="*/ 27662 w 233"/>
                  <a:gd name="T13" fmla="*/ 29224 h 308"/>
                  <a:gd name="T14" fmla="*/ 20944 w 233"/>
                  <a:gd name="T15" fmla="*/ 36322 h 308"/>
                  <a:gd name="T16" fmla="*/ 25291 w 233"/>
                  <a:gd name="T17" fmla="*/ 55526 h 308"/>
                  <a:gd name="T18" fmla="*/ 16202 w 233"/>
                  <a:gd name="T19" fmla="*/ 58449 h 308"/>
                  <a:gd name="T20" fmla="*/ 16202 w 233"/>
                  <a:gd name="T21" fmla="*/ 63041 h 308"/>
                  <a:gd name="T22" fmla="*/ 25291 w 233"/>
                  <a:gd name="T23" fmla="*/ 75148 h 308"/>
                  <a:gd name="T24" fmla="*/ 0 w 233"/>
                  <a:gd name="T25" fmla="*/ 101868 h 308"/>
                  <a:gd name="T26" fmla="*/ 18178 w 233"/>
                  <a:gd name="T27" fmla="*/ 121072 h 308"/>
                  <a:gd name="T28" fmla="*/ 45840 w 233"/>
                  <a:gd name="T29" fmla="*/ 128587 h 308"/>
                  <a:gd name="T30" fmla="*/ 64413 w 233"/>
                  <a:gd name="T31" fmla="*/ 106460 h 308"/>
                  <a:gd name="T32" fmla="*/ 78244 w 233"/>
                  <a:gd name="T33" fmla="*/ 123995 h 308"/>
                  <a:gd name="T34" fmla="*/ 87333 w 233"/>
                  <a:gd name="T35" fmla="*/ 113975 h 308"/>
                  <a:gd name="T36" fmla="*/ 82986 w 233"/>
                  <a:gd name="T37" fmla="*/ 87255 h 308"/>
                  <a:gd name="T38" fmla="*/ 89704 w 233"/>
                  <a:gd name="T39" fmla="*/ 77653 h 308"/>
                  <a:gd name="T40" fmla="*/ 92075 w 233"/>
                  <a:gd name="T41" fmla="*/ 58449 h 308"/>
                  <a:gd name="T42" fmla="*/ 89704 w 233"/>
                  <a:gd name="T43" fmla="*/ 60536 h 308"/>
                  <a:gd name="T44" fmla="*/ 69155 w 233"/>
                  <a:gd name="T45" fmla="*/ 48429 h 308"/>
                  <a:gd name="T46" fmla="*/ 62042 w 233"/>
                  <a:gd name="T47" fmla="*/ 50934 h 308"/>
                  <a:gd name="T48" fmla="*/ 57300 w 233"/>
                  <a:gd name="T49" fmla="*/ 40914 h 308"/>
                  <a:gd name="T50" fmla="*/ 62042 w 233"/>
                  <a:gd name="T51" fmla="*/ 22127 h 308"/>
                  <a:gd name="T52" fmla="*/ 78244 w 233"/>
                  <a:gd name="T53" fmla="*/ 7515 h 30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33"/>
                  <a:gd name="T82" fmla="*/ 0 h 308"/>
                  <a:gd name="T83" fmla="*/ 233 w 233"/>
                  <a:gd name="T84" fmla="*/ 308 h 30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33" h="308">
                    <a:moveTo>
                      <a:pt x="198" y="18"/>
                    </a:moveTo>
                    <a:lnTo>
                      <a:pt x="192" y="0"/>
                    </a:lnTo>
                    <a:lnTo>
                      <a:pt x="157" y="29"/>
                    </a:lnTo>
                    <a:lnTo>
                      <a:pt x="123" y="35"/>
                    </a:lnTo>
                    <a:lnTo>
                      <a:pt x="88" y="46"/>
                    </a:lnTo>
                    <a:lnTo>
                      <a:pt x="116" y="81"/>
                    </a:lnTo>
                    <a:lnTo>
                      <a:pt x="70" y="70"/>
                    </a:lnTo>
                    <a:lnTo>
                      <a:pt x="53" y="87"/>
                    </a:lnTo>
                    <a:lnTo>
                      <a:pt x="64" y="133"/>
                    </a:lnTo>
                    <a:lnTo>
                      <a:pt x="41" y="140"/>
                    </a:lnTo>
                    <a:lnTo>
                      <a:pt x="41" y="151"/>
                    </a:lnTo>
                    <a:lnTo>
                      <a:pt x="64" y="180"/>
                    </a:lnTo>
                    <a:lnTo>
                      <a:pt x="0" y="244"/>
                    </a:lnTo>
                    <a:lnTo>
                      <a:pt x="46" y="290"/>
                    </a:lnTo>
                    <a:lnTo>
                      <a:pt x="116" y="308"/>
                    </a:lnTo>
                    <a:lnTo>
                      <a:pt x="163" y="255"/>
                    </a:lnTo>
                    <a:lnTo>
                      <a:pt x="198" y="297"/>
                    </a:lnTo>
                    <a:lnTo>
                      <a:pt x="221" y="273"/>
                    </a:lnTo>
                    <a:lnTo>
                      <a:pt x="210" y="209"/>
                    </a:lnTo>
                    <a:lnTo>
                      <a:pt x="227" y="186"/>
                    </a:lnTo>
                    <a:lnTo>
                      <a:pt x="233" y="140"/>
                    </a:lnTo>
                    <a:lnTo>
                      <a:pt x="227" y="145"/>
                    </a:lnTo>
                    <a:lnTo>
                      <a:pt x="175" y="116"/>
                    </a:lnTo>
                    <a:lnTo>
                      <a:pt x="157" y="122"/>
                    </a:lnTo>
                    <a:lnTo>
                      <a:pt x="145" y="98"/>
                    </a:lnTo>
                    <a:lnTo>
                      <a:pt x="157" y="53"/>
                    </a:lnTo>
                    <a:lnTo>
                      <a:pt x="198" y="1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77" name="Freeform 150"/>
              <p:cNvSpPr>
                <a:spLocks noChangeAspect="1"/>
              </p:cNvSpPr>
              <p:nvPr>
                <p:custDataLst>
                  <p:tags r:id="rId167"/>
                </p:custDataLst>
              </p:nvPr>
            </p:nvSpPr>
            <p:spPr bwMode="auto">
              <a:xfrm>
                <a:off x="1031225" y="2345561"/>
                <a:ext cx="53908" cy="73451"/>
              </a:xfrm>
              <a:custGeom>
                <a:avLst/>
                <a:gdLst>
                  <a:gd name="T0" fmla="*/ 38256 w 122"/>
                  <a:gd name="T1" fmla="*/ 2513 h 163"/>
                  <a:gd name="T2" fmla="*/ 47625 w 122"/>
                  <a:gd name="T3" fmla="*/ 19264 h 163"/>
                  <a:gd name="T4" fmla="*/ 38256 w 122"/>
                  <a:gd name="T5" fmla="*/ 21777 h 163"/>
                  <a:gd name="T6" fmla="*/ 42941 w 122"/>
                  <a:gd name="T7" fmla="*/ 31828 h 163"/>
                  <a:gd name="T8" fmla="*/ 36304 w 122"/>
                  <a:gd name="T9" fmla="*/ 46486 h 163"/>
                  <a:gd name="T10" fmla="*/ 38256 w 122"/>
                  <a:gd name="T11" fmla="*/ 51093 h 163"/>
                  <a:gd name="T12" fmla="*/ 24593 w 122"/>
                  <a:gd name="T13" fmla="*/ 68263 h 163"/>
                  <a:gd name="T14" fmla="*/ 0 w 122"/>
                  <a:gd name="T15" fmla="*/ 61144 h 163"/>
                  <a:gd name="T16" fmla="*/ 2342 w 122"/>
                  <a:gd name="T17" fmla="*/ 43554 h 163"/>
                  <a:gd name="T18" fmla="*/ 13663 w 122"/>
                  <a:gd name="T19" fmla="*/ 41460 h 163"/>
                  <a:gd name="T20" fmla="*/ 15615 w 122"/>
                  <a:gd name="T21" fmla="*/ 14239 h 163"/>
                  <a:gd name="T22" fmla="*/ 13663 w 122"/>
                  <a:gd name="T23" fmla="*/ 2513 h 163"/>
                  <a:gd name="T24" fmla="*/ 17957 w 122"/>
                  <a:gd name="T25" fmla="*/ 0 h 163"/>
                  <a:gd name="T26" fmla="*/ 27326 w 122"/>
                  <a:gd name="T27" fmla="*/ 5025 h 163"/>
                  <a:gd name="T28" fmla="*/ 38256 w 122"/>
                  <a:gd name="T29" fmla="*/ 2513 h 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2"/>
                  <a:gd name="T46" fmla="*/ 0 h 163"/>
                  <a:gd name="T47" fmla="*/ 122 w 122"/>
                  <a:gd name="T48" fmla="*/ 163 h 1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2" h="163">
                    <a:moveTo>
                      <a:pt x="98" y="6"/>
                    </a:moveTo>
                    <a:lnTo>
                      <a:pt x="122" y="46"/>
                    </a:lnTo>
                    <a:lnTo>
                      <a:pt x="98" y="52"/>
                    </a:lnTo>
                    <a:lnTo>
                      <a:pt x="110" y="76"/>
                    </a:lnTo>
                    <a:lnTo>
                      <a:pt x="93" y="111"/>
                    </a:lnTo>
                    <a:lnTo>
                      <a:pt x="98" y="122"/>
                    </a:lnTo>
                    <a:lnTo>
                      <a:pt x="63" y="163"/>
                    </a:lnTo>
                    <a:lnTo>
                      <a:pt x="0" y="146"/>
                    </a:lnTo>
                    <a:lnTo>
                      <a:pt x="6" y="104"/>
                    </a:lnTo>
                    <a:lnTo>
                      <a:pt x="35" y="99"/>
                    </a:lnTo>
                    <a:lnTo>
                      <a:pt x="40" y="34"/>
                    </a:lnTo>
                    <a:lnTo>
                      <a:pt x="35" y="6"/>
                    </a:lnTo>
                    <a:lnTo>
                      <a:pt x="46" y="0"/>
                    </a:lnTo>
                    <a:lnTo>
                      <a:pt x="70" y="12"/>
                    </a:lnTo>
                    <a:lnTo>
                      <a:pt x="98" y="6"/>
                    </a:lnTo>
                    <a:close/>
                  </a:path>
                </a:pathLst>
              </a:custGeom>
              <a:grpFill/>
              <a:ln w="9525">
                <a:solidFill>
                  <a:schemeClr val="bg1">
                    <a:lumMod val="85000"/>
                  </a:schemeClr>
                </a:solidFill>
                <a:round/>
                <a:headEnd/>
                <a:tailEnd/>
              </a:ln>
            </p:spPr>
            <p:txBody>
              <a:bodyPr/>
              <a:lstStyle/>
              <a:p>
                <a:endParaRPr lang="zh-CN" altLang="en-US"/>
              </a:p>
            </p:txBody>
          </p:sp>
          <p:sp>
            <p:nvSpPr>
              <p:cNvPr id="178" name="Freeform 151"/>
              <p:cNvSpPr>
                <a:spLocks noChangeAspect="1"/>
              </p:cNvSpPr>
              <p:nvPr>
                <p:custDataLst>
                  <p:tags r:id="rId168"/>
                </p:custDataLst>
              </p:nvPr>
            </p:nvSpPr>
            <p:spPr bwMode="auto">
              <a:xfrm>
                <a:off x="1015053" y="2272110"/>
                <a:ext cx="163526" cy="189607"/>
              </a:xfrm>
              <a:custGeom>
                <a:avLst/>
                <a:gdLst>
                  <a:gd name="T0" fmla="*/ 51365 w 360"/>
                  <a:gd name="T1" fmla="*/ 49493 h 413"/>
                  <a:gd name="T2" fmla="*/ 63002 w 360"/>
                  <a:gd name="T3" fmla="*/ 44373 h 413"/>
                  <a:gd name="T4" fmla="*/ 65410 w 360"/>
                  <a:gd name="T5" fmla="*/ 29440 h 413"/>
                  <a:gd name="T6" fmla="*/ 81461 w 360"/>
                  <a:gd name="T7" fmla="*/ 12373 h 413"/>
                  <a:gd name="T8" fmla="*/ 83468 w 360"/>
                  <a:gd name="T9" fmla="*/ 2560 h 413"/>
                  <a:gd name="T10" fmla="*/ 86277 w 360"/>
                  <a:gd name="T11" fmla="*/ 0 h 413"/>
                  <a:gd name="T12" fmla="*/ 90691 w 360"/>
                  <a:gd name="T13" fmla="*/ 10240 h 413"/>
                  <a:gd name="T14" fmla="*/ 86277 w 360"/>
                  <a:gd name="T15" fmla="*/ 29440 h 413"/>
                  <a:gd name="T16" fmla="*/ 97513 w 360"/>
                  <a:gd name="T17" fmla="*/ 29440 h 413"/>
                  <a:gd name="T18" fmla="*/ 107143 w 360"/>
                  <a:gd name="T19" fmla="*/ 39680 h 413"/>
                  <a:gd name="T20" fmla="*/ 104736 w 360"/>
                  <a:gd name="T21" fmla="*/ 59306 h 413"/>
                  <a:gd name="T22" fmla="*/ 111558 w 360"/>
                  <a:gd name="T23" fmla="*/ 81493 h 413"/>
                  <a:gd name="T24" fmla="*/ 125603 w 360"/>
                  <a:gd name="T25" fmla="*/ 84479 h 413"/>
                  <a:gd name="T26" fmla="*/ 144463 w 360"/>
                  <a:gd name="T27" fmla="*/ 109226 h 413"/>
                  <a:gd name="T28" fmla="*/ 139648 w 360"/>
                  <a:gd name="T29" fmla="*/ 126292 h 413"/>
                  <a:gd name="T30" fmla="*/ 118781 w 360"/>
                  <a:gd name="T31" fmla="*/ 138666 h 413"/>
                  <a:gd name="T32" fmla="*/ 135233 w 360"/>
                  <a:gd name="T33" fmla="*/ 156159 h 413"/>
                  <a:gd name="T34" fmla="*/ 125603 w 360"/>
                  <a:gd name="T35" fmla="*/ 163412 h 413"/>
                  <a:gd name="T36" fmla="*/ 107143 w 360"/>
                  <a:gd name="T37" fmla="*/ 166399 h 413"/>
                  <a:gd name="T38" fmla="*/ 100322 w 360"/>
                  <a:gd name="T39" fmla="*/ 163412 h 413"/>
                  <a:gd name="T40" fmla="*/ 93098 w 360"/>
                  <a:gd name="T41" fmla="*/ 168532 h 413"/>
                  <a:gd name="T42" fmla="*/ 65410 w 360"/>
                  <a:gd name="T43" fmla="*/ 171092 h 413"/>
                  <a:gd name="T44" fmla="*/ 53371 w 360"/>
                  <a:gd name="T45" fmla="*/ 163412 h 413"/>
                  <a:gd name="T46" fmla="*/ 23275 w 360"/>
                  <a:gd name="T47" fmla="*/ 176212 h 413"/>
                  <a:gd name="T48" fmla="*/ 2408 w 360"/>
                  <a:gd name="T49" fmla="*/ 168532 h 413"/>
                  <a:gd name="T50" fmla="*/ 0 w 360"/>
                  <a:gd name="T51" fmla="*/ 163412 h 413"/>
                  <a:gd name="T52" fmla="*/ 11637 w 360"/>
                  <a:gd name="T53" fmla="*/ 161279 h 413"/>
                  <a:gd name="T54" fmla="*/ 21268 w 360"/>
                  <a:gd name="T55" fmla="*/ 143786 h 413"/>
                  <a:gd name="T56" fmla="*/ 39326 w 360"/>
                  <a:gd name="T57" fmla="*/ 136532 h 413"/>
                  <a:gd name="T58" fmla="*/ 51365 w 360"/>
                  <a:gd name="T59" fmla="*/ 119039 h 413"/>
                  <a:gd name="T60" fmla="*/ 51365 w 360"/>
                  <a:gd name="T61" fmla="*/ 114346 h 413"/>
                  <a:gd name="T62" fmla="*/ 58186 w 360"/>
                  <a:gd name="T63" fmla="*/ 99413 h 413"/>
                  <a:gd name="T64" fmla="*/ 56180 w 360"/>
                  <a:gd name="T65" fmla="*/ 86613 h 413"/>
                  <a:gd name="T66" fmla="*/ 63002 w 360"/>
                  <a:gd name="T67" fmla="*/ 84479 h 413"/>
                  <a:gd name="T68" fmla="*/ 53371 w 360"/>
                  <a:gd name="T69" fmla="*/ 69546 h 413"/>
                  <a:gd name="T70" fmla="*/ 51365 w 360"/>
                  <a:gd name="T71" fmla="*/ 49493 h 4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60"/>
                  <a:gd name="T109" fmla="*/ 0 h 413"/>
                  <a:gd name="T110" fmla="*/ 360 w 360"/>
                  <a:gd name="T111" fmla="*/ 413 h 4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60" h="413">
                    <a:moveTo>
                      <a:pt x="128" y="116"/>
                    </a:moveTo>
                    <a:lnTo>
                      <a:pt x="157" y="104"/>
                    </a:lnTo>
                    <a:lnTo>
                      <a:pt x="163" y="69"/>
                    </a:lnTo>
                    <a:lnTo>
                      <a:pt x="203" y="29"/>
                    </a:lnTo>
                    <a:lnTo>
                      <a:pt x="208" y="6"/>
                    </a:lnTo>
                    <a:lnTo>
                      <a:pt x="215" y="0"/>
                    </a:lnTo>
                    <a:lnTo>
                      <a:pt x="226" y="24"/>
                    </a:lnTo>
                    <a:lnTo>
                      <a:pt x="215" y="69"/>
                    </a:lnTo>
                    <a:lnTo>
                      <a:pt x="243" y="69"/>
                    </a:lnTo>
                    <a:lnTo>
                      <a:pt x="267" y="93"/>
                    </a:lnTo>
                    <a:lnTo>
                      <a:pt x="261" y="139"/>
                    </a:lnTo>
                    <a:lnTo>
                      <a:pt x="278" y="191"/>
                    </a:lnTo>
                    <a:lnTo>
                      <a:pt x="313" y="198"/>
                    </a:lnTo>
                    <a:lnTo>
                      <a:pt x="360" y="256"/>
                    </a:lnTo>
                    <a:lnTo>
                      <a:pt x="348" y="296"/>
                    </a:lnTo>
                    <a:lnTo>
                      <a:pt x="296" y="325"/>
                    </a:lnTo>
                    <a:lnTo>
                      <a:pt x="337" y="366"/>
                    </a:lnTo>
                    <a:lnTo>
                      <a:pt x="313" y="383"/>
                    </a:lnTo>
                    <a:lnTo>
                      <a:pt x="267" y="390"/>
                    </a:lnTo>
                    <a:lnTo>
                      <a:pt x="250" y="383"/>
                    </a:lnTo>
                    <a:lnTo>
                      <a:pt x="232" y="395"/>
                    </a:lnTo>
                    <a:lnTo>
                      <a:pt x="163" y="401"/>
                    </a:lnTo>
                    <a:lnTo>
                      <a:pt x="133" y="383"/>
                    </a:lnTo>
                    <a:lnTo>
                      <a:pt x="58" y="413"/>
                    </a:lnTo>
                    <a:lnTo>
                      <a:pt x="6" y="395"/>
                    </a:lnTo>
                    <a:lnTo>
                      <a:pt x="0" y="383"/>
                    </a:lnTo>
                    <a:lnTo>
                      <a:pt x="29" y="378"/>
                    </a:lnTo>
                    <a:lnTo>
                      <a:pt x="53" y="337"/>
                    </a:lnTo>
                    <a:lnTo>
                      <a:pt x="98" y="320"/>
                    </a:lnTo>
                    <a:lnTo>
                      <a:pt x="128" y="279"/>
                    </a:lnTo>
                    <a:lnTo>
                      <a:pt x="128" y="268"/>
                    </a:lnTo>
                    <a:lnTo>
                      <a:pt x="145" y="233"/>
                    </a:lnTo>
                    <a:lnTo>
                      <a:pt x="140" y="203"/>
                    </a:lnTo>
                    <a:lnTo>
                      <a:pt x="157" y="198"/>
                    </a:lnTo>
                    <a:lnTo>
                      <a:pt x="133" y="163"/>
                    </a:lnTo>
                    <a:lnTo>
                      <a:pt x="128" y="116"/>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79" name="Freeform 152"/>
              <p:cNvSpPr>
                <a:spLocks noChangeAspect="1"/>
              </p:cNvSpPr>
              <p:nvPr>
                <p:custDataLst>
                  <p:tags r:id="rId169"/>
                </p:custDataLst>
              </p:nvPr>
            </p:nvSpPr>
            <p:spPr bwMode="auto">
              <a:xfrm>
                <a:off x="1024038" y="2143996"/>
                <a:ext cx="89848" cy="184481"/>
              </a:xfrm>
              <a:custGeom>
                <a:avLst/>
                <a:gdLst>
                  <a:gd name="T0" fmla="*/ 46336 w 197"/>
                  <a:gd name="T1" fmla="*/ 171450 h 401"/>
                  <a:gd name="T2" fmla="*/ 39486 w 197"/>
                  <a:gd name="T3" fmla="*/ 151355 h 401"/>
                  <a:gd name="T4" fmla="*/ 41904 w 197"/>
                  <a:gd name="T5" fmla="*/ 134253 h 401"/>
                  <a:gd name="T6" fmla="*/ 27801 w 197"/>
                  <a:gd name="T7" fmla="*/ 144086 h 401"/>
                  <a:gd name="T8" fmla="*/ 16117 w 197"/>
                  <a:gd name="T9" fmla="*/ 132115 h 401"/>
                  <a:gd name="T10" fmla="*/ 14102 w 197"/>
                  <a:gd name="T11" fmla="*/ 106889 h 401"/>
                  <a:gd name="T12" fmla="*/ 6850 w 197"/>
                  <a:gd name="T13" fmla="*/ 87221 h 401"/>
                  <a:gd name="T14" fmla="*/ 0 w 197"/>
                  <a:gd name="T15" fmla="*/ 89359 h 401"/>
                  <a:gd name="T16" fmla="*/ 0 w 197"/>
                  <a:gd name="T17" fmla="*/ 74822 h 401"/>
                  <a:gd name="T18" fmla="*/ 9267 w 197"/>
                  <a:gd name="T19" fmla="*/ 59858 h 401"/>
                  <a:gd name="T20" fmla="*/ 6850 w 197"/>
                  <a:gd name="T21" fmla="*/ 52162 h 401"/>
                  <a:gd name="T22" fmla="*/ 9267 w 197"/>
                  <a:gd name="T23" fmla="*/ 32067 h 401"/>
                  <a:gd name="T24" fmla="*/ 16117 w 197"/>
                  <a:gd name="T25" fmla="*/ 27791 h 401"/>
                  <a:gd name="T26" fmla="*/ 11282 w 197"/>
                  <a:gd name="T27" fmla="*/ 20095 h 401"/>
                  <a:gd name="T28" fmla="*/ 16117 w 197"/>
                  <a:gd name="T29" fmla="*/ 2565 h 401"/>
                  <a:gd name="T30" fmla="*/ 18131 w 197"/>
                  <a:gd name="T31" fmla="*/ 0 h 401"/>
                  <a:gd name="T32" fmla="*/ 51171 w 197"/>
                  <a:gd name="T33" fmla="*/ 7696 h 401"/>
                  <a:gd name="T34" fmla="*/ 51171 w 197"/>
                  <a:gd name="T35" fmla="*/ 17530 h 401"/>
                  <a:gd name="T36" fmla="*/ 39486 w 197"/>
                  <a:gd name="T37" fmla="*/ 20095 h 401"/>
                  <a:gd name="T38" fmla="*/ 35054 w 197"/>
                  <a:gd name="T39" fmla="*/ 37197 h 401"/>
                  <a:gd name="T40" fmla="*/ 44321 w 197"/>
                  <a:gd name="T41" fmla="*/ 35060 h 401"/>
                  <a:gd name="T42" fmla="*/ 46336 w 197"/>
                  <a:gd name="T43" fmla="*/ 42328 h 401"/>
                  <a:gd name="T44" fmla="*/ 58423 w 197"/>
                  <a:gd name="T45" fmla="*/ 42328 h 401"/>
                  <a:gd name="T46" fmla="*/ 69705 w 197"/>
                  <a:gd name="T47" fmla="*/ 54727 h 401"/>
                  <a:gd name="T48" fmla="*/ 51171 w 197"/>
                  <a:gd name="T49" fmla="*/ 99193 h 401"/>
                  <a:gd name="T50" fmla="*/ 72122 w 197"/>
                  <a:gd name="T51" fmla="*/ 104324 h 401"/>
                  <a:gd name="T52" fmla="*/ 79375 w 197"/>
                  <a:gd name="T53" fmla="*/ 121854 h 401"/>
                  <a:gd name="T54" fmla="*/ 76555 w 197"/>
                  <a:gd name="T55" fmla="*/ 124419 h 401"/>
                  <a:gd name="T56" fmla="*/ 74540 w 197"/>
                  <a:gd name="T57" fmla="*/ 134253 h 401"/>
                  <a:gd name="T58" fmla="*/ 58423 w 197"/>
                  <a:gd name="T59" fmla="*/ 151355 h 401"/>
                  <a:gd name="T60" fmla="*/ 56006 w 197"/>
                  <a:gd name="T61" fmla="*/ 166319 h 401"/>
                  <a:gd name="T62" fmla="*/ 46336 w 197"/>
                  <a:gd name="T63" fmla="*/ 17145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7"/>
                  <a:gd name="T97" fmla="*/ 0 h 401"/>
                  <a:gd name="T98" fmla="*/ 197 w 197"/>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7" h="401">
                    <a:moveTo>
                      <a:pt x="115" y="401"/>
                    </a:moveTo>
                    <a:lnTo>
                      <a:pt x="98" y="354"/>
                    </a:lnTo>
                    <a:lnTo>
                      <a:pt x="104" y="314"/>
                    </a:lnTo>
                    <a:lnTo>
                      <a:pt x="69" y="337"/>
                    </a:lnTo>
                    <a:lnTo>
                      <a:pt x="40" y="309"/>
                    </a:lnTo>
                    <a:lnTo>
                      <a:pt x="35" y="250"/>
                    </a:lnTo>
                    <a:lnTo>
                      <a:pt x="17" y="204"/>
                    </a:lnTo>
                    <a:lnTo>
                      <a:pt x="0" y="209"/>
                    </a:lnTo>
                    <a:lnTo>
                      <a:pt x="0" y="175"/>
                    </a:lnTo>
                    <a:lnTo>
                      <a:pt x="23" y="140"/>
                    </a:lnTo>
                    <a:lnTo>
                      <a:pt x="17" y="122"/>
                    </a:lnTo>
                    <a:lnTo>
                      <a:pt x="23" y="75"/>
                    </a:lnTo>
                    <a:lnTo>
                      <a:pt x="40" y="65"/>
                    </a:lnTo>
                    <a:lnTo>
                      <a:pt x="28" y="47"/>
                    </a:lnTo>
                    <a:lnTo>
                      <a:pt x="40" y="6"/>
                    </a:lnTo>
                    <a:lnTo>
                      <a:pt x="45" y="0"/>
                    </a:lnTo>
                    <a:lnTo>
                      <a:pt x="127" y="18"/>
                    </a:lnTo>
                    <a:lnTo>
                      <a:pt x="127" y="41"/>
                    </a:lnTo>
                    <a:lnTo>
                      <a:pt x="98" y="47"/>
                    </a:lnTo>
                    <a:lnTo>
                      <a:pt x="87" y="87"/>
                    </a:lnTo>
                    <a:lnTo>
                      <a:pt x="110" y="82"/>
                    </a:lnTo>
                    <a:lnTo>
                      <a:pt x="115" y="99"/>
                    </a:lnTo>
                    <a:lnTo>
                      <a:pt x="145" y="99"/>
                    </a:lnTo>
                    <a:lnTo>
                      <a:pt x="173" y="128"/>
                    </a:lnTo>
                    <a:lnTo>
                      <a:pt x="127" y="232"/>
                    </a:lnTo>
                    <a:lnTo>
                      <a:pt x="179" y="244"/>
                    </a:lnTo>
                    <a:lnTo>
                      <a:pt x="197" y="285"/>
                    </a:lnTo>
                    <a:lnTo>
                      <a:pt x="190" y="291"/>
                    </a:lnTo>
                    <a:lnTo>
                      <a:pt x="185" y="314"/>
                    </a:lnTo>
                    <a:lnTo>
                      <a:pt x="145" y="354"/>
                    </a:lnTo>
                    <a:lnTo>
                      <a:pt x="139" y="389"/>
                    </a:lnTo>
                    <a:lnTo>
                      <a:pt x="115" y="401"/>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80" name="Freeform 153"/>
              <p:cNvSpPr>
                <a:spLocks noChangeAspect="1"/>
              </p:cNvSpPr>
              <p:nvPr>
                <p:custDataLst>
                  <p:tags r:id="rId170"/>
                </p:custDataLst>
              </p:nvPr>
            </p:nvSpPr>
            <p:spPr bwMode="auto">
              <a:xfrm>
                <a:off x="2953990" y="2357519"/>
                <a:ext cx="1471724" cy="1197431"/>
              </a:xfrm>
              <a:custGeom>
                <a:avLst/>
                <a:gdLst>
                  <a:gd name="T0" fmla="*/ 103015 w 3231"/>
                  <a:gd name="T1" fmla="*/ 674370 h 2637"/>
                  <a:gd name="T2" fmla="*/ 109856 w 3231"/>
                  <a:gd name="T3" fmla="*/ 745689 h 2637"/>
                  <a:gd name="T4" fmla="*/ 138024 w 3231"/>
                  <a:gd name="T5" fmla="*/ 821229 h 2637"/>
                  <a:gd name="T6" fmla="*/ 261964 w 3231"/>
                  <a:gd name="T7" fmla="*/ 887484 h 2637"/>
                  <a:gd name="T8" fmla="*/ 362565 w 3231"/>
                  <a:gd name="T9" fmla="*/ 907319 h 2637"/>
                  <a:gd name="T10" fmla="*/ 490931 w 3231"/>
                  <a:gd name="T11" fmla="*/ 867650 h 2637"/>
                  <a:gd name="T12" fmla="*/ 591934 w 3231"/>
                  <a:gd name="T13" fmla="*/ 907319 h 2637"/>
                  <a:gd name="T14" fmla="*/ 636198 w 3231"/>
                  <a:gd name="T15" fmla="*/ 1014931 h 2637"/>
                  <a:gd name="T16" fmla="*/ 701387 w 3231"/>
                  <a:gd name="T17" fmla="*/ 1073590 h 2637"/>
                  <a:gd name="T18" fmla="*/ 781063 w 3231"/>
                  <a:gd name="T19" fmla="*/ 1066416 h 2637"/>
                  <a:gd name="T20" fmla="*/ 846655 w 3231"/>
                  <a:gd name="T21" fmla="*/ 1112837 h 2637"/>
                  <a:gd name="T22" fmla="*/ 917075 w 3231"/>
                  <a:gd name="T23" fmla="*/ 1076122 h 2637"/>
                  <a:gd name="T24" fmla="*/ 1008018 w 3231"/>
                  <a:gd name="T25" fmla="*/ 1027169 h 2637"/>
                  <a:gd name="T26" fmla="*/ 1080450 w 3231"/>
                  <a:gd name="T27" fmla="*/ 933905 h 2637"/>
                  <a:gd name="T28" fmla="*/ 1108619 w 3231"/>
                  <a:gd name="T29" fmla="*/ 838531 h 2637"/>
                  <a:gd name="T30" fmla="*/ 1073610 w 3231"/>
                  <a:gd name="T31" fmla="*/ 801394 h 2637"/>
                  <a:gd name="T32" fmla="*/ 1080450 w 3231"/>
                  <a:gd name="T33" fmla="*/ 745689 h 2637"/>
                  <a:gd name="T34" fmla="*/ 1026528 w 3231"/>
                  <a:gd name="T35" fmla="*/ 659600 h 2637"/>
                  <a:gd name="T36" fmla="*/ 1036186 w 3231"/>
                  <a:gd name="T37" fmla="*/ 583638 h 2637"/>
                  <a:gd name="T38" fmla="*/ 973009 w 3231"/>
                  <a:gd name="T39" fmla="*/ 573510 h 2637"/>
                  <a:gd name="T40" fmla="*/ 1045441 w 3231"/>
                  <a:gd name="T41" fmla="*/ 477714 h 2637"/>
                  <a:gd name="T42" fmla="*/ 1054697 w 3231"/>
                  <a:gd name="T43" fmla="*/ 534263 h 2637"/>
                  <a:gd name="T44" fmla="*/ 1146042 w 3231"/>
                  <a:gd name="T45" fmla="*/ 468430 h 2637"/>
                  <a:gd name="T46" fmla="*/ 1199964 w 3231"/>
                  <a:gd name="T47" fmla="*/ 402174 h 2637"/>
                  <a:gd name="T48" fmla="*/ 1234973 w 3231"/>
                  <a:gd name="T49" fmla="*/ 335919 h 2637"/>
                  <a:gd name="T50" fmla="*/ 1300162 w 3231"/>
                  <a:gd name="T51" fmla="*/ 230417 h 2637"/>
                  <a:gd name="T52" fmla="*/ 1190709 w 3231"/>
                  <a:gd name="T53" fmla="*/ 191592 h 2637"/>
                  <a:gd name="T54" fmla="*/ 1117874 w 3231"/>
                  <a:gd name="T55" fmla="*/ 151923 h 2637"/>
                  <a:gd name="T56" fmla="*/ 1017273 w 3231"/>
                  <a:gd name="T57" fmla="*/ 0 h 2637"/>
                  <a:gd name="T58" fmla="*/ 935183 w 3231"/>
                  <a:gd name="T59" fmla="*/ 68787 h 2637"/>
                  <a:gd name="T60" fmla="*/ 872006 w 3231"/>
                  <a:gd name="T61" fmla="*/ 183996 h 2637"/>
                  <a:gd name="T62" fmla="*/ 935183 w 3231"/>
                  <a:gd name="T63" fmla="*/ 220711 h 2637"/>
                  <a:gd name="T64" fmla="*/ 954096 w 3231"/>
                  <a:gd name="T65" fmla="*/ 286966 h 2637"/>
                  <a:gd name="T66" fmla="*/ 808829 w 3231"/>
                  <a:gd name="T67" fmla="*/ 362927 h 2637"/>
                  <a:gd name="T68" fmla="*/ 673622 w 3231"/>
                  <a:gd name="T69" fmla="*/ 468430 h 2637"/>
                  <a:gd name="T70" fmla="*/ 554108 w 3231"/>
                  <a:gd name="T71" fmla="*/ 440999 h 2637"/>
                  <a:gd name="T72" fmla="*/ 381477 w 3231"/>
                  <a:gd name="T73" fmla="*/ 382340 h 2637"/>
                  <a:gd name="T74" fmla="*/ 318300 w 3231"/>
                  <a:gd name="T75" fmla="*/ 276838 h 2637"/>
                  <a:gd name="T76" fmla="*/ 236210 w 3231"/>
                  <a:gd name="T77" fmla="*/ 286966 h 2637"/>
                  <a:gd name="T78" fmla="*/ 173033 w 3231"/>
                  <a:gd name="T79" fmla="*/ 372634 h 2637"/>
                  <a:gd name="T80" fmla="*/ 144865 w 3231"/>
                  <a:gd name="T81" fmla="*/ 448595 h 2637"/>
                  <a:gd name="T82" fmla="*/ 46679 w 3231"/>
                  <a:gd name="T83" fmla="*/ 517383 h 263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231"/>
                  <a:gd name="T127" fmla="*/ 0 h 2637"/>
                  <a:gd name="T128" fmla="*/ 3231 w 3231"/>
                  <a:gd name="T129" fmla="*/ 2637 h 263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231" h="2637">
                    <a:moveTo>
                      <a:pt x="81" y="1458"/>
                    </a:moveTo>
                    <a:lnTo>
                      <a:pt x="133" y="1580"/>
                    </a:lnTo>
                    <a:lnTo>
                      <a:pt x="256" y="1598"/>
                    </a:lnTo>
                    <a:lnTo>
                      <a:pt x="337" y="1545"/>
                    </a:lnTo>
                    <a:lnTo>
                      <a:pt x="337" y="1638"/>
                    </a:lnTo>
                    <a:lnTo>
                      <a:pt x="273" y="1767"/>
                    </a:lnTo>
                    <a:lnTo>
                      <a:pt x="261" y="1807"/>
                    </a:lnTo>
                    <a:lnTo>
                      <a:pt x="302" y="1911"/>
                    </a:lnTo>
                    <a:lnTo>
                      <a:pt x="343" y="1946"/>
                    </a:lnTo>
                    <a:lnTo>
                      <a:pt x="400" y="1958"/>
                    </a:lnTo>
                    <a:lnTo>
                      <a:pt x="540" y="2011"/>
                    </a:lnTo>
                    <a:lnTo>
                      <a:pt x="651" y="2103"/>
                    </a:lnTo>
                    <a:lnTo>
                      <a:pt x="767" y="2080"/>
                    </a:lnTo>
                    <a:lnTo>
                      <a:pt x="791" y="2150"/>
                    </a:lnTo>
                    <a:lnTo>
                      <a:pt x="901" y="2150"/>
                    </a:lnTo>
                    <a:lnTo>
                      <a:pt x="1017" y="2150"/>
                    </a:lnTo>
                    <a:lnTo>
                      <a:pt x="1133" y="2126"/>
                    </a:lnTo>
                    <a:lnTo>
                      <a:pt x="1220" y="2056"/>
                    </a:lnTo>
                    <a:lnTo>
                      <a:pt x="1307" y="2056"/>
                    </a:lnTo>
                    <a:lnTo>
                      <a:pt x="1307" y="2103"/>
                    </a:lnTo>
                    <a:lnTo>
                      <a:pt x="1471" y="2150"/>
                    </a:lnTo>
                    <a:lnTo>
                      <a:pt x="1517" y="2260"/>
                    </a:lnTo>
                    <a:lnTo>
                      <a:pt x="1517" y="2341"/>
                    </a:lnTo>
                    <a:lnTo>
                      <a:pt x="1581" y="2405"/>
                    </a:lnTo>
                    <a:lnTo>
                      <a:pt x="1668" y="2422"/>
                    </a:lnTo>
                    <a:lnTo>
                      <a:pt x="1691" y="2527"/>
                    </a:lnTo>
                    <a:lnTo>
                      <a:pt x="1743" y="2544"/>
                    </a:lnTo>
                    <a:lnTo>
                      <a:pt x="1865" y="2475"/>
                    </a:lnTo>
                    <a:lnTo>
                      <a:pt x="1935" y="2480"/>
                    </a:lnTo>
                    <a:lnTo>
                      <a:pt x="1941" y="2527"/>
                    </a:lnTo>
                    <a:lnTo>
                      <a:pt x="1988" y="2567"/>
                    </a:lnTo>
                    <a:lnTo>
                      <a:pt x="2075" y="2550"/>
                    </a:lnTo>
                    <a:lnTo>
                      <a:pt x="2104" y="2637"/>
                    </a:lnTo>
                    <a:lnTo>
                      <a:pt x="2167" y="2637"/>
                    </a:lnTo>
                    <a:lnTo>
                      <a:pt x="2167" y="2567"/>
                    </a:lnTo>
                    <a:lnTo>
                      <a:pt x="2279" y="2550"/>
                    </a:lnTo>
                    <a:lnTo>
                      <a:pt x="2324" y="2480"/>
                    </a:lnTo>
                    <a:lnTo>
                      <a:pt x="2394" y="2504"/>
                    </a:lnTo>
                    <a:lnTo>
                      <a:pt x="2505" y="2434"/>
                    </a:lnTo>
                    <a:lnTo>
                      <a:pt x="2638" y="2283"/>
                    </a:lnTo>
                    <a:lnTo>
                      <a:pt x="2638" y="2236"/>
                    </a:lnTo>
                    <a:lnTo>
                      <a:pt x="2685" y="2213"/>
                    </a:lnTo>
                    <a:lnTo>
                      <a:pt x="2715" y="2126"/>
                    </a:lnTo>
                    <a:lnTo>
                      <a:pt x="2755" y="2011"/>
                    </a:lnTo>
                    <a:lnTo>
                      <a:pt x="2755" y="1987"/>
                    </a:lnTo>
                    <a:lnTo>
                      <a:pt x="2685" y="2011"/>
                    </a:lnTo>
                    <a:lnTo>
                      <a:pt x="2638" y="1946"/>
                    </a:lnTo>
                    <a:lnTo>
                      <a:pt x="2668" y="1899"/>
                    </a:lnTo>
                    <a:lnTo>
                      <a:pt x="2621" y="1830"/>
                    </a:lnTo>
                    <a:lnTo>
                      <a:pt x="2715" y="1830"/>
                    </a:lnTo>
                    <a:lnTo>
                      <a:pt x="2685" y="1767"/>
                    </a:lnTo>
                    <a:lnTo>
                      <a:pt x="2621" y="1650"/>
                    </a:lnTo>
                    <a:lnTo>
                      <a:pt x="2551" y="1603"/>
                    </a:lnTo>
                    <a:lnTo>
                      <a:pt x="2551" y="1563"/>
                    </a:lnTo>
                    <a:lnTo>
                      <a:pt x="2668" y="1446"/>
                    </a:lnTo>
                    <a:lnTo>
                      <a:pt x="2598" y="1401"/>
                    </a:lnTo>
                    <a:lnTo>
                      <a:pt x="2575" y="1383"/>
                    </a:lnTo>
                    <a:lnTo>
                      <a:pt x="2528" y="1446"/>
                    </a:lnTo>
                    <a:lnTo>
                      <a:pt x="2464" y="1401"/>
                    </a:lnTo>
                    <a:lnTo>
                      <a:pt x="2418" y="1359"/>
                    </a:lnTo>
                    <a:lnTo>
                      <a:pt x="2418" y="1289"/>
                    </a:lnTo>
                    <a:lnTo>
                      <a:pt x="2528" y="1226"/>
                    </a:lnTo>
                    <a:lnTo>
                      <a:pt x="2598" y="1132"/>
                    </a:lnTo>
                    <a:lnTo>
                      <a:pt x="2621" y="1156"/>
                    </a:lnTo>
                    <a:lnTo>
                      <a:pt x="2621" y="1226"/>
                    </a:lnTo>
                    <a:lnTo>
                      <a:pt x="2621" y="1266"/>
                    </a:lnTo>
                    <a:lnTo>
                      <a:pt x="2715" y="1226"/>
                    </a:lnTo>
                    <a:lnTo>
                      <a:pt x="2778" y="1202"/>
                    </a:lnTo>
                    <a:lnTo>
                      <a:pt x="2848" y="1110"/>
                    </a:lnTo>
                    <a:lnTo>
                      <a:pt x="2889" y="1063"/>
                    </a:lnTo>
                    <a:lnTo>
                      <a:pt x="2959" y="1017"/>
                    </a:lnTo>
                    <a:lnTo>
                      <a:pt x="2982" y="953"/>
                    </a:lnTo>
                    <a:lnTo>
                      <a:pt x="3045" y="883"/>
                    </a:lnTo>
                    <a:lnTo>
                      <a:pt x="3045" y="836"/>
                    </a:lnTo>
                    <a:lnTo>
                      <a:pt x="3069" y="796"/>
                    </a:lnTo>
                    <a:lnTo>
                      <a:pt x="3092" y="703"/>
                    </a:lnTo>
                    <a:lnTo>
                      <a:pt x="3161" y="726"/>
                    </a:lnTo>
                    <a:lnTo>
                      <a:pt x="3231" y="546"/>
                    </a:lnTo>
                    <a:lnTo>
                      <a:pt x="3184" y="436"/>
                    </a:lnTo>
                    <a:lnTo>
                      <a:pt x="3080" y="494"/>
                    </a:lnTo>
                    <a:lnTo>
                      <a:pt x="2959" y="454"/>
                    </a:lnTo>
                    <a:lnTo>
                      <a:pt x="2959" y="407"/>
                    </a:lnTo>
                    <a:lnTo>
                      <a:pt x="2889" y="360"/>
                    </a:lnTo>
                    <a:lnTo>
                      <a:pt x="2778" y="360"/>
                    </a:lnTo>
                    <a:lnTo>
                      <a:pt x="2638" y="203"/>
                    </a:lnTo>
                    <a:lnTo>
                      <a:pt x="2621" y="70"/>
                    </a:lnTo>
                    <a:lnTo>
                      <a:pt x="2528" y="0"/>
                    </a:lnTo>
                    <a:lnTo>
                      <a:pt x="2279" y="93"/>
                    </a:lnTo>
                    <a:lnTo>
                      <a:pt x="2348" y="116"/>
                    </a:lnTo>
                    <a:lnTo>
                      <a:pt x="2324" y="163"/>
                    </a:lnTo>
                    <a:lnTo>
                      <a:pt x="2324" y="320"/>
                    </a:lnTo>
                    <a:lnTo>
                      <a:pt x="2214" y="389"/>
                    </a:lnTo>
                    <a:lnTo>
                      <a:pt x="2167" y="436"/>
                    </a:lnTo>
                    <a:lnTo>
                      <a:pt x="2167" y="546"/>
                    </a:lnTo>
                    <a:lnTo>
                      <a:pt x="2279" y="546"/>
                    </a:lnTo>
                    <a:lnTo>
                      <a:pt x="2324" y="523"/>
                    </a:lnTo>
                    <a:lnTo>
                      <a:pt x="2371" y="593"/>
                    </a:lnTo>
                    <a:lnTo>
                      <a:pt x="2371" y="639"/>
                    </a:lnTo>
                    <a:lnTo>
                      <a:pt x="2371" y="680"/>
                    </a:lnTo>
                    <a:lnTo>
                      <a:pt x="2301" y="680"/>
                    </a:lnTo>
                    <a:lnTo>
                      <a:pt x="2167" y="813"/>
                    </a:lnTo>
                    <a:lnTo>
                      <a:pt x="2010" y="860"/>
                    </a:lnTo>
                    <a:lnTo>
                      <a:pt x="2010" y="953"/>
                    </a:lnTo>
                    <a:lnTo>
                      <a:pt x="1900" y="1045"/>
                    </a:lnTo>
                    <a:lnTo>
                      <a:pt x="1674" y="1110"/>
                    </a:lnTo>
                    <a:lnTo>
                      <a:pt x="1627" y="1132"/>
                    </a:lnTo>
                    <a:lnTo>
                      <a:pt x="1424" y="1063"/>
                    </a:lnTo>
                    <a:lnTo>
                      <a:pt x="1377" y="1045"/>
                    </a:lnTo>
                    <a:lnTo>
                      <a:pt x="1220" y="1045"/>
                    </a:lnTo>
                    <a:lnTo>
                      <a:pt x="1063" y="906"/>
                    </a:lnTo>
                    <a:lnTo>
                      <a:pt x="948" y="906"/>
                    </a:lnTo>
                    <a:lnTo>
                      <a:pt x="836" y="860"/>
                    </a:lnTo>
                    <a:lnTo>
                      <a:pt x="836" y="726"/>
                    </a:lnTo>
                    <a:lnTo>
                      <a:pt x="791" y="656"/>
                    </a:lnTo>
                    <a:lnTo>
                      <a:pt x="680" y="639"/>
                    </a:lnTo>
                    <a:lnTo>
                      <a:pt x="634" y="593"/>
                    </a:lnTo>
                    <a:lnTo>
                      <a:pt x="587" y="680"/>
                    </a:lnTo>
                    <a:lnTo>
                      <a:pt x="447" y="726"/>
                    </a:lnTo>
                    <a:lnTo>
                      <a:pt x="383" y="813"/>
                    </a:lnTo>
                    <a:lnTo>
                      <a:pt x="430" y="883"/>
                    </a:lnTo>
                    <a:lnTo>
                      <a:pt x="290" y="906"/>
                    </a:lnTo>
                    <a:lnTo>
                      <a:pt x="360" y="1000"/>
                    </a:lnTo>
                    <a:lnTo>
                      <a:pt x="360" y="1063"/>
                    </a:lnTo>
                    <a:lnTo>
                      <a:pt x="273" y="1156"/>
                    </a:lnTo>
                    <a:lnTo>
                      <a:pt x="203" y="1226"/>
                    </a:lnTo>
                    <a:lnTo>
                      <a:pt x="116" y="1226"/>
                    </a:lnTo>
                    <a:lnTo>
                      <a:pt x="0" y="1313"/>
                    </a:lnTo>
                    <a:lnTo>
                      <a:pt x="81" y="1458"/>
                    </a:lnTo>
                    <a:close/>
                  </a:path>
                </a:pathLst>
              </a:custGeom>
              <a:grpFill/>
              <a:ln w="9525">
                <a:solidFill>
                  <a:schemeClr val="bg1">
                    <a:lumMod val="85000"/>
                  </a:schemeClr>
                </a:solidFill>
                <a:round/>
                <a:headEnd/>
                <a:tailEnd/>
              </a:ln>
            </p:spPr>
            <p:txBody>
              <a:bodyPr/>
              <a:lstStyle/>
              <a:p>
                <a:endParaRPr lang="zh-CN" altLang="en-US"/>
              </a:p>
            </p:txBody>
          </p:sp>
          <p:sp>
            <p:nvSpPr>
              <p:cNvPr id="181" name="Freeform 154"/>
              <p:cNvSpPr>
                <a:spLocks noChangeAspect="1"/>
              </p:cNvSpPr>
              <p:nvPr>
                <p:custDataLst>
                  <p:tags r:id="rId171"/>
                </p:custDataLst>
              </p:nvPr>
            </p:nvSpPr>
            <p:spPr bwMode="auto">
              <a:xfrm>
                <a:off x="3241507" y="2492464"/>
                <a:ext cx="794264" cy="377507"/>
              </a:xfrm>
              <a:custGeom>
                <a:avLst/>
                <a:gdLst>
                  <a:gd name="T0" fmla="*/ 0 w 1744"/>
                  <a:gd name="T1" fmla="*/ 112184 h 835"/>
                  <a:gd name="T2" fmla="*/ 39831 w 1744"/>
                  <a:gd name="T3" fmla="*/ 84873 h 835"/>
                  <a:gd name="T4" fmla="*/ 107826 w 1744"/>
                  <a:gd name="T5" fmla="*/ 41176 h 835"/>
                  <a:gd name="T6" fmla="*/ 131162 w 1744"/>
                  <a:gd name="T7" fmla="*/ 38655 h 835"/>
                  <a:gd name="T8" fmla="*/ 182661 w 1744"/>
                  <a:gd name="T9" fmla="*/ 73109 h 835"/>
                  <a:gd name="T10" fmla="*/ 213238 w 1744"/>
                  <a:gd name="T11" fmla="*/ 65966 h 835"/>
                  <a:gd name="T12" fmla="*/ 248242 w 1744"/>
                  <a:gd name="T13" fmla="*/ 0 h 835"/>
                  <a:gd name="T14" fmla="*/ 285659 w 1744"/>
                  <a:gd name="T15" fmla="*/ 0 h 835"/>
                  <a:gd name="T16" fmla="*/ 320662 w 1744"/>
                  <a:gd name="T17" fmla="*/ 58403 h 835"/>
                  <a:gd name="T18" fmla="*/ 348826 w 1744"/>
                  <a:gd name="T19" fmla="*/ 58403 h 835"/>
                  <a:gd name="T20" fmla="*/ 399923 w 1744"/>
                  <a:gd name="T21" fmla="*/ 31512 h 835"/>
                  <a:gd name="T22" fmla="*/ 446996 w 1744"/>
                  <a:gd name="T23" fmla="*/ 65966 h 835"/>
                  <a:gd name="T24" fmla="*/ 538326 w 1744"/>
                  <a:gd name="T25" fmla="*/ 58403 h 835"/>
                  <a:gd name="T26" fmla="*/ 566088 w 1744"/>
                  <a:gd name="T27" fmla="*/ 19328 h 835"/>
                  <a:gd name="T28" fmla="*/ 598677 w 1744"/>
                  <a:gd name="T29" fmla="*/ 36554 h 835"/>
                  <a:gd name="T30" fmla="*/ 636496 w 1744"/>
                  <a:gd name="T31" fmla="*/ 38655 h 835"/>
                  <a:gd name="T32" fmla="*/ 619598 w 1744"/>
                  <a:gd name="T33" fmla="*/ 53361 h 835"/>
                  <a:gd name="T34" fmla="*/ 619598 w 1744"/>
                  <a:gd name="T35" fmla="*/ 104621 h 835"/>
                  <a:gd name="T36" fmla="*/ 664660 w 1744"/>
                  <a:gd name="T37" fmla="*/ 102520 h 835"/>
                  <a:gd name="T38" fmla="*/ 685582 w 1744"/>
                  <a:gd name="T39" fmla="*/ 97478 h 835"/>
                  <a:gd name="T40" fmla="*/ 701675 w 1744"/>
                  <a:gd name="T41" fmla="*/ 126890 h 835"/>
                  <a:gd name="T42" fmla="*/ 701675 w 1744"/>
                  <a:gd name="T43" fmla="*/ 160923 h 835"/>
                  <a:gd name="T44" fmla="*/ 673511 w 1744"/>
                  <a:gd name="T45" fmla="*/ 160923 h 835"/>
                  <a:gd name="T46" fmla="*/ 617587 w 1744"/>
                  <a:gd name="T47" fmla="*/ 221847 h 835"/>
                  <a:gd name="T48" fmla="*/ 556432 w 1744"/>
                  <a:gd name="T49" fmla="*/ 234032 h 835"/>
                  <a:gd name="T50" fmla="*/ 556432 w 1744"/>
                  <a:gd name="T51" fmla="*/ 273107 h 835"/>
                  <a:gd name="T52" fmla="*/ 510163 w 1744"/>
                  <a:gd name="T53" fmla="*/ 312183 h 835"/>
                  <a:gd name="T54" fmla="*/ 402337 w 1744"/>
                  <a:gd name="T55" fmla="*/ 350838 h 835"/>
                  <a:gd name="T56" fmla="*/ 315834 w 1744"/>
                  <a:gd name="T57" fmla="*/ 321847 h 835"/>
                  <a:gd name="T58" fmla="*/ 301752 w 1744"/>
                  <a:gd name="T59" fmla="*/ 314284 h 835"/>
                  <a:gd name="T60" fmla="*/ 238586 w 1744"/>
                  <a:gd name="T61" fmla="*/ 314284 h 835"/>
                  <a:gd name="T62" fmla="*/ 175419 w 1744"/>
                  <a:gd name="T63" fmla="*/ 255881 h 835"/>
                  <a:gd name="T64" fmla="*/ 121908 w 1744"/>
                  <a:gd name="T65" fmla="*/ 255881 h 835"/>
                  <a:gd name="T66" fmla="*/ 84088 w 1744"/>
                  <a:gd name="T67" fmla="*/ 236553 h 835"/>
                  <a:gd name="T68" fmla="*/ 84088 w 1744"/>
                  <a:gd name="T69" fmla="*/ 180251 h 835"/>
                  <a:gd name="T70" fmla="*/ 56327 w 1744"/>
                  <a:gd name="T71" fmla="*/ 150839 h 835"/>
                  <a:gd name="T72" fmla="*/ 23738 w 1744"/>
                  <a:gd name="T73" fmla="*/ 143697 h 835"/>
                  <a:gd name="T74" fmla="*/ 0 w 1744"/>
                  <a:gd name="T75" fmla="*/ 128991 h 835"/>
                  <a:gd name="T76" fmla="*/ 0 w 1744"/>
                  <a:gd name="T77" fmla="*/ 112184 h 83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44"/>
                  <a:gd name="T118" fmla="*/ 0 h 835"/>
                  <a:gd name="T119" fmla="*/ 1744 w 1744"/>
                  <a:gd name="T120" fmla="*/ 835 h 83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44" h="835">
                    <a:moveTo>
                      <a:pt x="0" y="267"/>
                    </a:moveTo>
                    <a:lnTo>
                      <a:pt x="99" y="202"/>
                    </a:lnTo>
                    <a:lnTo>
                      <a:pt x="268" y="98"/>
                    </a:lnTo>
                    <a:lnTo>
                      <a:pt x="326" y="92"/>
                    </a:lnTo>
                    <a:lnTo>
                      <a:pt x="454" y="174"/>
                    </a:lnTo>
                    <a:lnTo>
                      <a:pt x="530" y="157"/>
                    </a:lnTo>
                    <a:lnTo>
                      <a:pt x="617" y="0"/>
                    </a:lnTo>
                    <a:lnTo>
                      <a:pt x="710" y="0"/>
                    </a:lnTo>
                    <a:lnTo>
                      <a:pt x="797" y="139"/>
                    </a:lnTo>
                    <a:lnTo>
                      <a:pt x="867" y="139"/>
                    </a:lnTo>
                    <a:lnTo>
                      <a:pt x="994" y="75"/>
                    </a:lnTo>
                    <a:lnTo>
                      <a:pt x="1111" y="157"/>
                    </a:lnTo>
                    <a:lnTo>
                      <a:pt x="1338" y="139"/>
                    </a:lnTo>
                    <a:lnTo>
                      <a:pt x="1407" y="46"/>
                    </a:lnTo>
                    <a:lnTo>
                      <a:pt x="1488" y="87"/>
                    </a:lnTo>
                    <a:lnTo>
                      <a:pt x="1582" y="92"/>
                    </a:lnTo>
                    <a:lnTo>
                      <a:pt x="1540" y="127"/>
                    </a:lnTo>
                    <a:lnTo>
                      <a:pt x="1540" y="249"/>
                    </a:lnTo>
                    <a:lnTo>
                      <a:pt x="1652" y="244"/>
                    </a:lnTo>
                    <a:lnTo>
                      <a:pt x="1704" y="232"/>
                    </a:lnTo>
                    <a:lnTo>
                      <a:pt x="1744" y="302"/>
                    </a:lnTo>
                    <a:lnTo>
                      <a:pt x="1744" y="383"/>
                    </a:lnTo>
                    <a:lnTo>
                      <a:pt x="1674" y="383"/>
                    </a:lnTo>
                    <a:lnTo>
                      <a:pt x="1535" y="528"/>
                    </a:lnTo>
                    <a:lnTo>
                      <a:pt x="1383" y="557"/>
                    </a:lnTo>
                    <a:lnTo>
                      <a:pt x="1383" y="650"/>
                    </a:lnTo>
                    <a:lnTo>
                      <a:pt x="1268" y="743"/>
                    </a:lnTo>
                    <a:lnTo>
                      <a:pt x="1000" y="835"/>
                    </a:lnTo>
                    <a:lnTo>
                      <a:pt x="785" y="766"/>
                    </a:lnTo>
                    <a:lnTo>
                      <a:pt x="750" y="748"/>
                    </a:lnTo>
                    <a:lnTo>
                      <a:pt x="593" y="748"/>
                    </a:lnTo>
                    <a:lnTo>
                      <a:pt x="436" y="609"/>
                    </a:lnTo>
                    <a:lnTo>
                      <a:pt x="303" y="609"/>
                    </a:lnTo>
                    <a:lnTo>
                      <a:pt x="209" y="563"/>
                    </a:lnTo>
                    <a:lnTo>
                      <a:pt x="209" y="429"/>
                    </a:lnTo>
                    <a:lnTo>
                      <a:pt x="140" y="359"/>
                    </a:lnTo>
                    <a:lnTo>
                      <a:pt x="59" y="342"/>
                    </a:lnTo>
                    <a:lnTo>
                      <a:pt x="0" y="307"/>
                    </a:lnTo>
                    <a:lnTo>
                      <a:pt x="0" y="267"/>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182" name="Freeform 155"/>
              <p:cNvSpPr>
                <a:spLocks noChangeAspect="1"/>
              </p:cNvSpPr>
              <p:nvPr>
                <p:custDataLst>
                  <p:tags r:id="rId172"/>
                </p:custDataLst>
              </p:nvPr>
            </p:nvSpPr>
            <p:spPr bwMode="auto">
              <a:xfrm>
                <a:off x="4228046" y="2717942"/>
                <a:ext cx="154539" cy="257934"/>
              </a:xfrm>
              <a:custGeom>
                <a:avLst/>
                <a:gdLst>
                  <a:gd name="T0" fmla="*/ 108167 w 337"/>
                  <a:gd name="T1" fmla="*/ 0 h 563"/>
                  <a:gd name="T2" fmla="*/ 136525 w 337"/>
                  <a:gd name="T3" fmla="*/ 27250 h 563"/>
                  <a:gd name="T4" fmla="*/ 117484 w 337"/>
                  <a:gd name="T5" fmla="*/ 57054 h 563"/>
                  <a:gd name="T6" fmla="*/ 108167 w 337"/>
                  <a:gd name="T7" fmla="*/ 94097 h 563"/>
                  <a:gd name="T8" fmla="*/ 108167 w 337"/>
                  <a:gd name="T9" fmla="*/ 123901 h 563"/>
                  <a:gd name="T10" fmla="*/ 72921 w 337"/>
                  <a:gd name="T11" fmla="*/ 163073 h 563"/>
                  <a:gd name="T12" fmla="*/ 63604 w 337"/>
                  <a:gd name="T13" fmla="*/ 190749 h 563"/>
                  <a:gd name="T14" fmla="*/ 91152 w 337"/>
                  <a:gd name="T15" fmla="*/ 220127 h 563"/>
                  <a:gd name="T16" fmla="*/ 82239 w 337"/>
                  <a:gd name="T17" fmla="*/ 229920 h 563"/>
                  <a:gd name="T18" fmla="*/ 53881 w 337"/>
                  <a:gd name="T19" fmla="*/ 239713 h 563"/>
                  <a:gd name="T20" fmla="*/ 28358 w 337"/>
                  <a:gd name="T21" fmla="*/ 239713 h 563"/>
                  <a:gd name="T22" fmla="*/ 28358 w 337"/>
                  <a:gd name="T23" fmla="*/ 200116 h 563"/>
                  <a:gd name="T24" fmla="*/ 18635 w 337"/>
                  <a:gd name="T25" fmla="*/ 183085 h 563"/>
                  <a:gd name="T26" fmla="*/ 0 w 337"/>
                  <a:gd name="T27" fmla="*/ 163073 h 563"/>
                  <a:gd name="T28" fmla="*/ 32409 w 337"/>
                  <a:gd name="T29" fmla="*/ 116237 h 563"/>
                  <a:gd name="T30" fmla="*/ 53881 w 337"/>
                  <a:gd name="T31" fmla="*/ 106019 h 563"/>
                  <a:gd name="T32" fmla="*/ 72921 w 337"/>
                  <a:gd name="T33" fmla="*/ 66847 h 563"/>
                  <a:gd name="T34" fmla="*/ 98444 w 337"/>
                  <a:gd name="T35" fmla="*/ 37043 h 563"/>
                  <a:gd name="T36" fmla="*/ 98444 w 337"/>
                  <a:gd name="T37" fmla="*/ 7238 h 563"/>
                  <a:gd name="T38" fmla="*/ 108167 w 337"/>
                  <a:gd name="T39" fmla="*/ 0 h 5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37"/>
                  <a:gd name="T61" fmla="*/ 0 h 563"/>
                  <a:gd name="T62" fmla="*/ 337 w 337"/>
                  <a:gd name="T63" fmla="*/ 563 h 56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37" h="563">
                    <a:moveTo>
                      <a:pt x="267" y="0"/>
                    </a:moveTo>
                    <a:lnTo>
                      <a:pt x="337" y="64"/>
                    </a:lnTo>
                    <a:lnTo>
                      <a:pt x="290" y="134"/>
                    </a:lnTo>
                    <a:lnTo>
                      <a:pt x="267" y="221"/>
                    </a:lnTo>
                    <a:lnTo>
                      <a:pt x="267" y="291"/>
                    </a:lnTo>
                    <a:lnTo>
                      <a:pt x="180" y="383"/>
                    </a:lnTo>
                    <a:lnTo>
                      <a:pt x="157" y="448"/>
                    </a:lnTo>
                    <a:lnTo>
                      <a:pt x="225" y="517"/>
                    </a:lnTo>
                    <a:lnTo>
                      <a:pt x="203" y="540"/>
                    </a:lnTo>
                    <a:lnTo>
                      <a:pt x="133" y="563"/>
                    </a:lnTo>
                    <a:lnTo>
                      <a:pt x="70" y="563"/>
                    </a:lnTo>
                    <a:lnTo>
                      <a:pt x="70" y="470"/>
                    </a:lnTo>
                    <a:lnTo>
                      <a:pt x="46" y="430"/>
                    </a:lnTo>
                    <a:lnTo>
                      <a:pt x="0" y="383"/>
                    </a:lnTo>
                    <a:lnTo>
                      <a:pt x="80" y="273"/>
                    </a:lnTo>
                    <a:lnTo>
                      <a:pt x="133" y="249"/>
                    </a:lnTo>
                    <a:lnTo>
                      <a:pt x="180" y="157"/>
                    </a:lnTo>
                    <a:lnTo>
                      <a:pt x="243" y="87"/>
                    </a:lnTo>
                    <a:lnTo>
                      <a:pt x="243" y="17"/>
                    </a:lnTo>
                    <a:lnTo>
                      <a:pt x="267"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183" name="Freeform 156"/>
              <p:cNvSpPr>
                <a:spLocks noChangeAspect="1"/>
              </p:cNvSpPr>
              <p:nvPr>
                <p:custDataLst>
                  <p:tags r:id="rId173"/>
                </p:custDataLst>
              </p:nvPr>
            </p:nvSpPr>
            <p:spPr bwMode="auto">
              <a:xfrm>
                <a:off x="4280158" y="2953671"/>
                <a:ext cx="89848" cy="121282"/>
              </a:xfrm>
              <a:custGeom>
                <a:avLst/>
                <a:gdLst>
                  <a:gd name="T0" fmla="*/ 0 w 203"/>
                  <a:gd name="T1" fmla="*/ 19419 h 267"/>
                  <a:gd name="T2" fmla="*/ 18377 w 203"/>
                  <a:gd name="T3" fmla="*/ 37149 h 267"/>
                  <a:gd name="T4" fmla="*/ 27371 w 203"/>
                  <a:gd name="T5" fmla="*/ 75986 h 267"/>
                  <a:gd name="T6" fmla="*/ 27371 w 203"/>
                  <a:gd name="T7" fmla="*/ 112713 h 267"/>
                  <a:gd name="T8" fmla="*/ 44966 w 203"/>
                  <a:gd name="T9" fmla="*/ 112713 h 267"/>
                  <a:gd name="T10" fmla="*/ 79375 w 203"/>
                  <a:gd name="T11" fmla="*/ 105536 h 267"/>
                  <a:gd name="T12" fmla="*/ 79375 w 203"/>
                  <a:gd name="T13" fmla="*/ 75986 h 267"/>
                  <a:gd name="T14" fmla="*/ 61389 w 203"/>
                  <a:gd name="T15" fmla="*/ 37149 h 267"/>
                  <a:gd name="T16" fmla="*/ 44966 w 203"/>
                  <a:gd name="T17" fmla="*/ 0 h 267"/>
                  <a:gd name="T18" fmla="*/ 27371 w 203"/>
                  <a:gd name="T19" fmla="*/ 9709 h 267"/>
                  <a:gd name="T20" fmla="*/ 0 w 203"/>
                  <a:gd name="T21" fmla="*/ 19419 h 2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3"/>
                  <a:gd name="T34" fmla="*/ 0 h 267"/>
                  <a:gd name="T35" fmla="*/ 203 w 203"/>
                  <a:gd name="T36" fmla="*/ 267 h 2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3" h="267">
                    <a:moveTo>
                      <a:pt x="0" y="46"/>
                    </a:moveTo>
                    <a:lnTo>
                      <a:pt x="47" y="88"/>
                    </a:lnTo>
                    <a:lnTo>
                      <a:pt x="70" y="180"/>
                    </a:lnTo>
                    <a:lnTo>
                      <a:pt x="70" y="267"/>
                    </a:lnTo>
                    <a:lnTo>
                      <a:pt x="115" y="267"/>
                    </a:lnTo>
                    <a:lnTo>
                      <a:pt x="203" y="250"/>
                    </a:lnTo>
                    <a:lnTo>
                      <a:pt x="203" y="180"/>
                    </a:lnTo>
                    <a:lnTo>
                      <a:pt x="157" y="88"/>
                    </a:lnTo>
                    <a:lnTo>
                      <a:pt x="115" y="0"/>
                    </a:lnTo>
                    <a:lnTo>
                      <a:pt x="70" y="23"/>
                    </a:lnTo>
                    <a:lnTo>
                      <a:pt x="0" y="46"/>
                    </a:lnTo>
                    <a:close/>
                  </a:path>
                </a:pathLst>
              </a:custGeom>
              <a:grpFill/>
              <a:ln w="9525">
                <a:solidFill>
                  <a:schemeClr val="bg1">
                    <a:lumMod val="85000"/>
                  </a:schemeClr>
                </a:solidFill>
                <a:round/>
                <a:headEnd/>
                <a:tailEnd/>
              </a:ln>
            </p:spPr>
            <p:txBody>
              <a:bodyPr/>
              <a:lstStyle/>
              <a:p>
                <a:endParaRPr lang="zh-CN" altLang="en-US"/>
              </a:p>
            </p:txBody>
          </p:sp>
          <p:sp>
            <p:nvSpPr>
              <p:cNvPr id="184" name="Freeform 157"/>
              <p:cNvSpPr>
                <a:spLocks noChangeAspect="1"/>
              </p:cNvSpPr>
              <p:nvPr>
                <p:custDataLst>
                  <p:tags r:id="rId174"/>
                </p:custDataLst>
              </p:nvPr>
            </p:nvSpPr>
            <p:spPr bwMode="auto">
              <a:xfrm>
                <a:off x="4517360" y="2266985"/>
                <a:ext cx="123990" cy="358717"/>
              </a:xfrm>
              <a:custGeom>
                <a:avLst/>
                <a:gdLst>
                  <a:gd name="T0" fmla="*/ 0 w 273"/>
                  <a:gd name="T1" fmla="*/ 0 h 791"/>
                  <a:gd name="T2" fmla="*/ 18457 w 273"/>
                  <a:gd name="T3" fmla="*/ 36667 h 791"/>
                  <a:gd name="T4" fmla="*/ 27685 w 273"/>
                  <a:gd name="T5" fmla="*/ 105786 h 791"/>
                  <a:gd name="T6" fmla="*/ 46543 w 273"/>
                  <a:gd name="T7" fmla="*/ 247397 h 791"/>
                  <a:gd name="T8" fmla="*/ 55772 w 273"/>
                  <a:gd name="T9" fmla="*/ 323260 h 791"/>
                  <a:gd name="T10" fmla="*/ 55772 w 273"/>
                  <a:gd name="T11" fmla="*/ 333375 h 791"/>
                  <a:gd name="T12" fmla="*/ 81451 w 273"/>
                  <a:gd name="T13" fmla="*/ 313566 h 791"/>
                  <a:gd name="T14" fmla="*/ 100309 w 273"/>
                  <a:gd name="T15" fmla="*/ 333375 h 791"/>
                  <a:gd name="T16" fmla="*/ 109537 w 273"/>
                  <a:gd name="T17" fmla="*/ 313566 h 791"/>
                  <a:gd name="T18" fmla="*/ 81451 w 273"/>
                  <a:gd name="T19" fmla="*/ 293758 h 791"/>
                  <a:gd name="T20" fmla="*/ 65401 w 273"/>
                  <a:gd name="T21" fmla="*/ 208623 h 791"/>
                  <a:gd name="T22" fmla="*/ 81451 w 273"/>
                  <a:gd name="T23" fmla="*/ 208623 h 791"/>
                  <a:gd name="T24" fmla="*/ 81451 w 273"/>
                  <a:gd name="T25" fmla="*/ 179121 h 791"/>
                  <a:gd name="T26" fmla="*/ 46543 w 273"/>
                  <a:gd name="T27" fmla="*/ 132339 h 791"/>
                  <a:gd name="T28" fmla="*/ 46543 w 273"/>
                  <a:gd name="T29" fmla="*/ 66169 h 791"/>
                  <a:gd name="T30" fmla="*/ 27685 w 273"/>
                  <a:gd name="T31" fmla="*/ 10115 h 791"/>
                  <a:gd name="T32" fmla="*/ 9228 w 273"/>
                  <a:gd name="T33" fmla="*/ 0 h 791"/>
                  <a:gd name="T34" fmla="*/ 0 w 273"/>
                  <a:gd name="T35" fmla="*/ 0 h 79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73"/>
                  <a:gd name="T55" fmla="*/ 0 h 791"/>
                  <a:gd name="T56" fmla="*/ 273 w 273"/>
                  <a:gd name="T57" fmla="*/ 791 h 79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73" h="791">
                    <a:moveTo>
                      <a:pt x="0" y="0"/>
                    </a:moveTo>
                    <a:lnTo>
                      <a:pt x="46" y="87"/>
                    </a:lnTo>
                    <a:lnTo>
                      <a:pt x="69" y="251"/>
                    </a:lnTo>
                    <a:lnTo>
                      <a:pt x="116" y="587"/>
                    </a:lnTo>
                    <a:lnTo>
                      <a:pt x="139" y="767"/>
                    </a:lnTo>
                    <a:lnTo>
                      <a:pt x="139" y="791"/>
                    </a:lnTo>
                    <a:lnTo>
                      <a:pt x="203" y="744"/>
                    </a:lnTo>
                    <a:lnTo>
                      <a:pt x="250" y="791"/>
                    </a:lnTo>
                    <a:lnTo>
                      <a:pt x="273" y="744"/>
                    </a:lnTo>
                    <a:lnTo>
                      <a:pt x="203" y="697"/>
                    </a:lnTo>
                    <a:lnTo>
                      <a:pt x="163" y="495"/>
                    </a:lnTo>
                    <a:lnTo>
                      <a:pt x="203" y="495"/>
                    </a:lnTo>
                    <a:lnTo>
                      <a:pt x="203" y="425"/>
                    </a:lnTo>
                    <a:lnTo>
                      <a:pt x="116" y="314"/>
                    </a:lnTo>
                    <a:lnTo>
                      <a:pt x="116" y="157"/>
                    </a:lnTo>
                    <a:lnTo>
                      <a:pt x="69" y="24"/>
                    </a:lnTo>
                    <a:lnTo>
                      <a:pt x="23"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185" name="Freeform 158"/>
              <p:cNvSpPr>
                <a:spLocks noChangeAspect="1"/>
              </p:cNvSpPr>
              <p:nvPr>
                <p:custDataLst>
                  <p:tags r:id="rId175"/>
                </p:custDataLst>
              </p:nvPr>
            </p:nvSpPr>
            <p:spPr bwMode="auto">
              <a:xfrm>
                <a:off x="4600021" y="2644492"/>
                <a:ext cx="132976" cy="152027"/>
              </a:xfrm>
              <a:custGeom>
                <a:avLst/>
                <a:gdLst>
                  <a:gd name="T0" fmla="*/ 0 w 291"/>
                  <a:gd name="T1" fmla="*/ 0 h 331"/>
                  <a:gd name="T2" fmla="*/ 6863 w 291"/>
                  <a:gd name="T3" fmla="*/ 57198 h 331"/>
                  <a:gd name="T4" fmla="*/ 0 w 291"/>
                  <a:gd name="T5" fmla="*/ 134031 h 331"/>
                  <a:gd name="T6" fmla="*/ 35121 w 291"/>
                  <a:gd name="T7" fmla="*/ 124213 h 331"/>
                  <a:gd name="T8" fmla="*/ 60958 w 291"/>
                  <a:gd name="T9" fmla="*/ 141287 h 331"/>
                  <a:gd name="T10" fmla="*/ 72665 w 291"/>
                  <a:gd name="T11" fmla="*/ 134031 h 331"/>
                  <a:gd name="T12" fmla="*/ 72665 w 291"/>
                  <a:gd name="T13" fmla="*/ 113969 h 331"/>
                  <a:gd name="T14" fmla="*/ 117475 w 291"/>
                  <a:gd name="T15" fmla="*/ 74272 h 331"/>
                  <a:gd name="T16" fmla="*/ 98501 w 291"/>
                  <a:gd name="T17" fmla="*/ 57198 h 331"/>
                  <a:gd name="T18" fmla="*/ 60958 w 291"/>
                  <a:gd name="T19" fmla="*/ 47380 h 331"/>
                  <a:gd name="T20" fmla="*/ 16148 w 291"/>
                  <a:gd name="T21" fmla="*/ 7256 h 331"/>
                  <a:gd name="T22" fmla="*/ 0 w 291"/>
                  <a:gd name="T23" fmla="*/ 0 h 3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1"/>
                  <a:gd name="T37" fmla="*/ 0 h 331"/>
                  <a:gd name="T38" fmla="*/ 291 w 291"/>
                  <a:gd name="T39" fmla="*/ 331 h 3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1" h="331">
                    <a:moveTo>
                      <a:pt x="0" y="0"/>
                    </a:moveTo>
                    <a:lnTo>
                      <a:pt x="17" y="134"/>
                    </a:lnTo>
                    <a:lnTo>
                      <a:pt x="0" y="314"/>
                    </a:lnTo>
                    <a:lnTo>
                      <a:pt x="87" y="291"/>
                    </a:lnTo>
                    <a:lnTo>
                      <a:pt x="151" y="331"/>
                    </a:lnTo>
                    <a:lnTo>
                      <a:pt x="180" y="314"/>
                    </a:lnTo>
                    <a:lnTo>
                      <a:pt x="180" y="267"/>
                    </a:lnTo>
                    <a:lnTo>
                      <a:pt x="291" y="174"/>
                    </a:lnTo>
                    <a:lnTo>
                      <a:pt x="244" y="134"/>
                    </a:lnTo>
                    <a:lnTo>
                      <a:pt x="151" y="111"/>
                    </a:lnTo>
                    <a:lnTo>
                      <a:pt x="40" y="17"/>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186" name="Freeform 159"/>
              <p:cNvSpPr>
                <a:spLocks noChangeAspect="1"/>
              </p:cNvSpPr>
              <p:nvPr>
                <p:custDataLst>
                  <p:tags r:id="rId176"/>
                </p:custDataLst>
              </p:nvPr>
            </p:nvSpPr>
            <p:spPr bwMode="auto">
              <a:xfrm>
                <a:off x="4425713" y="2820434"/>
                <a:ext cx="238999" cy="286973"/>
              </a:xfrm>
              <a:custGeom>
                <a:avLst/>
                <a:gdLst>
                  <a:gd name="T0" fmla="*/ 156519 w 518"/>
                  <a:gd name="T1" fmla="*/ 0 h 633"/>
                  <a:gd name="T2" fmla="*/ 147144 w 518"/>
                  <a:gd name="T3" fmla="*/ 88057 h 633"/>
                  <a:gd name="T4" fmla="*/ 147144 w 518"/>
                  <a:gd name="T5" fmla="*/ 124713 h 633"/>
                  <a:gd name="T6" fmla="*/ 80705 w 518"/>
                  <a:gd name="T7" fmla="*/ 180749 h 633"/>
                  <a:gd name="T8" fmla="*/ 80705 w 518"/>
                  <a:gd name="T9" fmla="*/ 200552 h 633"/>
                  <a:gd name="T10" fmla="*/ 19157 w 518"/>
                  <a:gd name="T11" fmla="*/ 220354 h 633"/>
                  <a:gd name="T12" fmla="*/ 0 w 518"/>
                  <a:gd name="T13" fmla="*/ 246898 h 633"/>
                  <a:gd name="T14" fmla="*/ 26494 w 518"/>
                  <a:gd name="T15" fmla="*/ 257009 h 633"/>
                  <a:gd name="T16" fmla="*/ 44836 w 518"/>
                  <a:gd name="T17" fmla="*/ 246898 h 633"/>
                  <a:gd name="T18" fmla="*/ 63994 w 518"/>
                  <a:gd name="T19" fmla="*/ 246898 h 633"/>
                  <a:gd name="T20" fmla="*/ 90080 w 518"/>
                  <a:gd name="T21" fmla="*/ 237207 h 633"/>
                  <a:gd name="T22" fmla="*/ 99455 w 518"/>
                  <a:gd name="T23" fmla="*/ 266700 h 633"/>
                  <a:gd name="T24" fmla="*/ 127987 w 518"/>
                  <a:gd name="T25" fmla="*/ 257009 h 633"/>
                  <a:gd name="T26" fmla="*/ 127987 w 518"/>
                  <a:gd name="T27" fmla="*/ 230045 h 633"/>
                  <a:gd name="T28" fmla="*/ 137362 w 518"/>
                  <a:gd name="T29" fmla="*/ 230045 h 633"/>
                  <a:gd name="T30" fmla="*/ 147144 w 518"/>
                  <a:gd name="T31" fmla="*/ 220354 h 633"/>
                  <a:gd name="T32" fmla="*/ 182606 w 518"/>
                  <a:gd name="T33" fmla="*/ 220354 h 633"/>
                  <a:gd name="T34" fmla="*/ 182606 w 518"/>
                  <a:gd name="T35" fmla="*/ 200552 h 633"/>
                  <a:gd name="T36" fmla="*/ 211138 w 518"/>
                  <a:gd name="T37" fmla="*/ 210242 h 633"/>
                  <a:gd name="T38" fmla="*/ 201355 w 518"/>
                  <a:gd name="T39" fmla="*/ 154206 h 633"/>
                  <a:gd name="T40" fmla="*/ 191981 w 518"/>
                  <a:gd name="T41" fmla="*/ 124713 h 633"/>
                  <a:gd name="T42" fmla="*/ 201355 w 518"/>
                  <a:gd name="T43" fmla="*/ 95641 h 633"/>
                  <a:gd name="T44" fmla="*/ 201355 w 518"/>
                  <a:gd name="T45" fmla="*/ 77945 h 633"/>
                  <a:gd name="T46" fmla="*/ 211138 w 518"/>
                  <a:gd name="T47" fmla="*/ 48453 h 633"/>
                  <a:gd name="T48" fmla="*/ 191981 w 518"/>
                  <a:gd name="T49" fmla="*/ 11797 h 633"/>
                  <a:gd name="T50" fmla="*/ 182606 w 518"/>
                  <a:gd name="T51" fmla="*/ 11797 h 633"/>
                  <a:gd name="T52" fmla="*/ 156519 w 518"/>
                  <a:gd name="T53" fmla="*/ 0 h 63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18"/>
                  <a:gd name="T82" fmla="*/ 0 h 633"/>
                  <a:gd name="T83" fmla="*/ 518 w 518"/>
                  <a:gd name="T84" fmla="*/ 633 h 63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18" h="633">
                    <a:moveTo>
                      <a:pt x="384" y="0"/>
                    </a:moveTo>
                    <a:lnTo>
                      <a:pt x="361" y="209"/>
                    </a:lnTo>
                    <a:lnTo>
                      <a:pt x="361" y="296"/>
                    </a:lnTo>
                    <a:lnTo>
                      <a:pt x="198" y="429"/>
                    </a:lnTo>
                    <a:lnTo>
                      <a:pt x="198" y="476"/>
                    </a:lnTo>
                    <a:lnTo>
                      <a:pt x="47" y="523"/>
                    </a:lnTo>
                    <a:lnTo>
                      <a:pt x="0" y="586"/>
                    </a:lnTo>
                    <a:lnTo>
                      <a:pt x="65" y="610"/>
                    </a:lnTo>
                    <a:lnTo>
                      <a:pt x="110" y="586"/>
                    </a:lnTo>
                    <a:lnTo>
                      <a:pt x="157" y="586"/>
                    </a:lnTo>
                    <a:lnTo>
                      <a:pt x="221" y="563"/>
                    </a:lnTo>
                    <a:lnTo>
                      <a:pt x="244" y="633"/>
                    </a:lnTo>
                    <a:lnTo>
                      <a:pt x="314" y="610"/>
                    </a:lnTo>
                    <a:lnTo>
                      <a:pt x="314" y="546"/>
                    </a:lnTo>
                    <a:lnTo>
                      <a:pt x="337" y="546"/>
                    </a:lnTo>
                    <a:lnTo>
                      <a:pt x="361" y="523"/>
                    </a:lnTo>
                    <a:lnTo>
                      <a:pt x="448" y="523"/>
                    </a:lnTo>
                    <a:lnTo>
                      <a:pt x="448" y="476"/>
                    </a:lnTo>
                    <a:lnTo>
                      <a:pt x="518" y="499"/>
                    </a:lnTo>
                    <a:lnTo>
                      <a:pt x="494" y="366"/>
                    </a:lnTo>
                    <a:lnTo>
                      <a:pt x="471" y="296"/>
                    </a:lnTo>
                    <a:lnTo>
                      <a:pt x="494" y="227"/>
                    </a:lnTo>
                    <a:lnTo>
                      <a:pt x="494" y="185"/>
                    </a:lnTo>
                    <a:lnTo>
                      <a:pt x="518" y="115"/>
                    </a:lnTo>
                    <a:lnTo>
                      <a:pt x="471" y="28"/>
                    </a:lnTo>
                    <a:lnTo>
                      <a:pt x="448" y="28"/>
                    </a:lnTo>
                    <a:lnTo>
                      <a:pt x="384"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187" name="Freeform 160"/>
              <p:cNvSpPr>
                <a:spLocks noChangeAspect="1"/>
              </p:cNvSpPr>
              <p:nvPr>
                <p:custDataLst>
                  <p:tags r:id="rId177"/>
                </p:custDataLst>
              </p:nvPr>
            </p:nvSpPr>
            <p:spPr bwMode="auto">
              <a:xfrm>
                <a:off x="4476028" y="3107407"/>
                <a:ext cx="41332" cy="32455"/>
              </a:xfrm>
              <a:custGeom>
                <a:avLst/>
                <a:gdLst>
                  <a:gd name="T0" fmla="*/ 19501 w 88"/>
                  <a:gd name="T1" fmla="*/ 0 h 70"/>
                  <a:gd name="T2" fmla="*/ 0 w 88"/>
                  <a:gd name="T3" fmla="*/ 9911 h 70"/>
                  <a:gd name="T4" fmla="*/ 0 w 88"/>
                  <a:gd name="T5" fmla="*/ 30163 h 70"/>
                  <a:gd name="T6" fmla="*/ 36513 w 88"/>
                  <a:gd name="T7" fmla="*/ 30163 h 70"/>
                  <a:gd name="T8" fmla="*/ 36513 w 88"/>
                  <a:gd name="T9" fmla="*/ 9911 h 70"/>
                  <a:gd name="T10" fmla="*/ 19501 w 88"/>
                  <a:gd name="T11" fmla="*/ 0 h 70"/>
                  <a:gd name="T12" fmla="*/ 0 60000 65536"/>
                  <a:gd name="T13" fmla="*/ 0 60000 65536"/>
                  <a:gd name="T14" fmla="*/ 0 60000 65536"/>
                  <a:gd name="T15" fmla="*/ 0 60000 65536"/>
                  <a:gd name="T16" fmla="*/ 0 60000 65536"/>
                  <a:gd name="T17" fmla="*/ 0 60000 65536"/>
                  <a:gd name="T18" fmla="*/ 0 w 88"/>
                  <a:gd name="T19" fmla="*/ 0 h 70"/>
                  <a:gd name="T20" fmla="*/ 88 w 8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88" h="70">
                    <a:moveTo>
                      <a:pt x="47" y="0"/>
                    </a:moveTo>
                    <a:lnTo>
                      <a:pt x="0" y="23"/>
                    </a:lnTo>
                    <a:lnTo>
                      <a:pt x="0" y="70"/>
                    </a:lnTo>
                    <a:lnTo>
                      <a:pt x="88" y="70"/>
                    </a:lnTo>
                    <a:lnTo>
                      <a:pt x="88" y="23"/>
                    </a:lnTo>
                    <a:lnTo>
                      <a:pt x="47" y="0"/>
                    </a:lnTo>
                    <a:close/>
                  </a:path>
                </a:pathLst>
              </a:custGeom>
              <a:grpFill/>
              <a:ln w="9525">
                <a:solidFill>
                  <a:schemeClr val="bg1">
                    <a:lumMod val="85000"/>
                  </a:schemeClr>
                </a:solidFill>
                <a:round/>
                <a:headEnd/>
                <a:tailEnd/>
              </a:ln>
            </p:spPr>
            <p:txBody>
              <a:bodyPr/>
              <a:lstStyle/>
              <a:p>
                <a:endParaRPr lang="zh-CN" altLang="en-US"/>
              </a:p>
            </p:txBody>
          </p:sp>
          <p:sp>
            <p:nvSpPr>
              <p:cNvPr id="188" name="Freeform 161"/>
              <p:cNvSpPr>
                <a:spLocks noChangeAspect="1"/>
              </p:cNvSpPr>
              <p:nvPr>
                <p:custDataLst>
                  <p:tags r:id="rId178"/>
                </p:custDataLst>
              </p:nvPr>
            </p:nvSpPr>
            <p:spPr bwMode="auto">
              <a:xfrm>
                <a:off x="4414932" y="3117655"/>
                <a:ext cx="39533" cy="92242"/>
              </a:xfrm>
              <a:custGeom>
                <a:avLst/>
                <a:gdLst>
                  <a:gd name="T0" fmla="*/ 34925 w 88"/>
                  <a:gd name="T1" fmla="*/ 19750 h 204"/>
                  <a:gd name="T2" fmla="*/ 16272 w 88"/>
                  <a:gd name="T3" fmla="*/ 0 h 204"/>
                  <a:gd name="T4" fmla="*/ 0 w 88"/>
                  <a:gd name="T5" fmla="*/ 19750 h 204"/>
                  <a:gd name="T6" fmla="*/ 0 w 88"/>
                  <a:gd name="T7" fmla="*/ 65975 h 204"/>
                  <a:gd name="T8" fmla="*/ 16272 w 88"/>
                  <a:gd name="T9" fmla="*/ 85725 h 204"/>
                  <a:gd name="T10" fmla="*/ 27781 w 88"/>
                  <a:gd name="T11" fmla="*/ 65975 h 204"/>
                  <a:gd name="T12" fmla="*/ 27781 w 88"/>
                  <a:gd name="T13" fmla="*/ 39501 h 204"/>
                  <a:gd name="T14" fmla="*/ 34925 w 88"/>
                  <a:gd name="T15" fmla="*/ 19750 h 204"/>
                  <a:gd name="T16" fmla="*/ 0 60000 65536"/>
                  <a:gd name="T17" fmla="*/ 0 60000 65536"/>
                  <a:gd name="T18" fmla="*/ 0 60000 65536"/>
                  <a:gd name="T19" fmla="*/ 0 60000 65536"/>
                  <a:gd name="T20" fmla="*/ 0 60000 65536"/>
                  <a:gd name="T21" fmla="*/ 0 60000 65536"/>
                  <a:gd name="T22" fmla="*/ 0 60000 65536"/>
                  <a:gd name="T23" fmla="*/ 0 60000 65536"/>
                  <a:gd name="T24" fmla="*/ 0 w 88"/>
                  <a:gd name="T25" fmla="*/ 0 h 204"/>
                  <a:gd name="T26" fmla="*/ 88 w 88"/>
                  <a:gd name="T27" fmla="*/ 204 h 2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 h="204">
                    <a:moveTo>
                      <a:pt x="88" y="47"/>
                    </a:moveTo>
                    <a:lnTo>
                      <a:pt x="41" y="0"/>
                    </a:lnTo>
                    <a:lnTo>
                      <a:pt x="0" y="47"/>
                    </a:lnTo>
                    <a:lnTo>
                      <a:pt x="0" y="157"/>
                    </a:lnTo>
                    <a:lnTo>
                      <a:pt x="41" y="204"/>
                    </a:lnTo>
                    <a:lnTo>
                      <a:pt x="70" y="157"/>
                    </a:lnTo>
                    <a:lnTo>
                      <a:pt x="70" y="94"/>
                    </a:lnTo>
                    <a:lnTo>
                      <a:pt x="88" y="47"/>
                    </a:lnTo>
                    <a:close/>
                  </a:path>
                </a:pathLst>
              </a:custGeom>
              <a:grpFill/>
              <a:ln w="9525">
                <a:solidFill>
                  <a:schemeClr val="bg1">
                    <a:lumMod val="85000"/>
                  </a:schemeClr>
                </a:solidFill>
                <a:round/>
                <a:headEnd/>
                <a:tailEnd/>
              </a:ln>
            </p:spPr>
            <p:txBody>
              <a:bodyPr/>
              <a:lstStyle/>
              <a:p>
                <a:endParaRPr lang="zh-CN" altLang="en-US"/>
              </a:p>
            </p:txBody>
          </p:sp>
          <p:sp>
            <p:nvSpPr>
              <p:cNvPr id="189" name="Freeform 162"/>
              <p:cNvSpPr>
                <a:spLocks noChangeAspect="1"/>
              </p:cNvSpPr>
              <p:nvPr>
                <p:custDataLst>
                  <p:tags r:id="rId179"/>
                </p:custDataLst>
              </p:nvPr>
            </p:nvSpPr>
            <p:spPr bwMode="auto">
              <a:xfrm>
                <a:off x="4199295" y="3361925"/>
                <a:ext cx="28751" cy="78576"/>
              </a:xfrm>
              <a:custGeom>
                <a:avLst/>
                <a:gdLst>
                  <a:gd name="T0" fmla="*/ 8346 w 70"/>
                  <a:gd name="T1" fmla="*/ 0 h 175"/>
                  <a:gd name="T2" fmla="*/ 0 w 70"/>
                  <a:gd name="T3" fmla="*/ 19612 h 175"/>
                  <a:gd name="T4" fmla="*/ 0 w 70"/>
                  <a:gd name="T5" fmla="*/ 36304 h 175"/>
                  <a:gd name="T6" fmla="*/ 8346 w 70"/>
                  <a:gd name="T7" fmla="*/ 63427 h 175"/>
                  <a:gd name="T8" fmla="*/ 8346 w 70"/>
                  <a:gd name="T9" fmla="*/ 73025 h 175"/>
                  <a:gd name="T10" fmla="*/ 25400 w 70"/>
                  <a:gd name="T11" fmla="*/ 55916 h 175"/>
                  <a:gd name="T12" fmla="*/ 25400 w 70"/>
                  <a:gd name="T13" fmla="*/ 36304 h 175"/>
                  <a:gd name="T14" fmla="*/ 8346 w 70"/>
                  <a:gd name="T15" fmla="*/ 0 h 175"/>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175"/>
                  <a:gd name="T26" fmla="*/ 70 w 70"/>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175">
                    <a:moveTo>
                      <a:pt x="23" y="0"/>
                    </a:moveTo>
                    <a:lnTo>
                      <a:pt x="0" y="47"/>
                    </a:lnTo>
                    <a:lnTo>
                      <a:pt x="0" y="87"/>
                    </a:lnTo>
                    <a:lnTo>
                      <a:pt x="23" y="152"/>
                    </a:lnTo>
                    <a:lnTo>
                      <a:pt x="23" y="175"/>
                    </a:lnTo>
                    <a:lnTo>
                      <a:pt x="70" y="134"/>
                    </a:lnTo>
                    <a:lnTo>
                      <a:pt x="70" y="87"/>
                    </a:lnTo>
                    <a:lnTo>
                      <a:pt x="23" y="0"/>
                    </a:lnTo>
                    <a:close/>
                  </a:path>
                </a:pathLst>
              </a:custGeom>
              <a:grpFill/>
              <a:ln w="9525">
                <a:solidFill>
                  <a:schemeClr val="bg1">
                    <a:lumMod val="85000"/>
                  </a:schemeClr>
                </a:solidFill>
                <a:round/>
                <a:headEnd/>
                <a:tailEnd/>
              </a:ln>
            </p:spPr>
            <p:txBody>
              <a:bodyPr/>
              <a:lstStyle/>
              <a:p>
                <a:endParaRPr lang="zh-CN" altLang="en-US"/>
              </a:p>
            </p:txBody>
          </p:sp>
          <p:sp>
            <p:nvSpPr>
              <p:cNvPr id="190" name="Freeform 163"/>
              <p:cNvSpPr>
                <a:spLocks noChangeAspect="1"/>
              </p:cNvSpPr>
              <p:nvPr>
                <p:custDataLst>
                  <p:tags r:id="rId180"/>
                </p:custDataLst>
              </p:nvPr>
            </p:nvSpPr>
            <p:spPr bwMode="auto">
              <a:xfrm>
                <a:off x="3890215" y="3575448"/>
                <a:ext cx="61096" cy="44412"/>
              </a:xfrm>
              <a:custGeom>
                <a:avLst/>
                <a:gdLst>
                  <a:gd name="T0" fmla="*/ 44308 w 134"/>
                  <a:gd name="T1" fmla="*/ 0 h 93"/>
                  <a:gd name="T2" fmla="*/ 18932 w 134"/>
                  <a:gd name="T3" fmla="*/ 0 h 93"/>
                  <a:gd name="T4" fmla="*/ 0 w 134"/>
                  <a:gd name="T5" fmla="*/ 20859 h 93"/>
                  <a:gd name="T6" fmla="*/ 18932 w 134"/>
                  <a:gd name="T7" fmla="*/ 41275 h 93"/>
                  <a:gd name="T8" fmla="*/ 53975 w 134"/>
                  <a:gd name="T9" fmla="*/ 20859 h 93"/>
                  <a:gd name="T10" fmla="*/ 44308 w 134"/>
                  <a:gd name="T11" fmla="*/ 0 h 93"/>
                  <a:gd name="T12" fmla="*/ 0 60000 65536"/>
                  <a:gd name="T13" fmla="*/ 0 60000 65536"/>
                  <a:gd name="T14" fmla="*/ 0 60000 65536"/>
                  <a:gd name="T15" fmla="*/ 0 60000 65536"/>
                  <a:gd name="T16" fmla="*/ 0 60000 65536"/>
                  <a:gd name="T17" fmla="*/ 0 60000 65536"/>
                  <a:gd name="T18" fmla="*/ 0 w 134"/>
                  <a:gd name="T19" fmla="*/ 0 h 93"/>
                  <a:gd name="T20" fmla="*/ 134 w 134"/>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34" h="93">
                    <a:moveTo>
                      <a:pt x="110" y="0"/>
                    </a:moveTo>
                    <a:lnTo>
                      <a:pt x="47" y="0"/>
                    </a:lnTo>
                    <a:lnTo>
                      <a:pt x="0" y="47"/>
                    </a:lnTo>
                    <a:lnTo>
                      <a:pt x="47" y="93"/>
                    </a:lnTo>
                    <a:lnTo>
                      <a:pt x="134" y="47"/>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191" name="Freeform 164"/>
              <p:cNvSpPr>
                <a:spLocks noChangeAspect="1"/>
              </p:cNvSpPr>
              <p:nvPr>
                <p:custDataLst>
                  <p:tags r:id="rId181"/>
                </p:custDataLst>
              </p:nvPr>
            </p:nvSpPr>
            <p:spPr bwMode="auto">
              <a:xfrm>
                <a:off x="3737472" y="3484914"/>
                <a:ext cx="192276" cy="408254"/>
              </a:xfrm>
              <a:custGeom>
                <a:avLst/>
                <a:gdLst>
                  <a:gd name="T0" fmla="*/ 0 w 424"/>
                  <a:gd name="T1" fmla="*/ 19792 h 901"/>
                  <a:gd name="T2" fmla="*/ 7211 w 424"/>
                  <a:gd name="T3" fmla="*/ 46742 h 901"/>
                  <a:gd name="T4" fmla="*/ 35254 w 424"/>
                  <a:gd name="T5" fmla="*/ 46742 h 901"/>
                  <a:gd name="T6" fmla="*/ 53282 w 424"/>
                  <a:gd name="T7" fmla="*/ 76219 h 901"/>
                  <a:gd name="T8" fmla="*/ 44469 w 424"/>
                  <a:gd name="T9" fmla="*/ 105696 h 901"/>
                  <a:gd name="T10" fmla="*/ 88537 w 424"/>
                  <a:gd name="T11" fmla="*/ 161703 h 901"/>
                  <a:gd name="T12" fmla="*/ 125794 w 424"/>
                  <a:gd name="T13" fmla="*/ 218130 h 901"/>
                  <a:gd name="T14" fmla="*/ 107366 w 424"/>
                  <a:gd name="T15" fmla="*/ 247186 h 901"/>
                  <a:gd name="T16" fmla="*/ 125794 w 424"/>
                  <a:gd name="T17" fmla="*/ 296455 h 901"/>
                  <a:gd name="T18" fmla="*/ 88537 w 424"/>
                  <a:gd name="T19" fmla="*/ 313299 h 901"/>
                  <a:gd name="T20" fmla="*/ 88537 w 424"/>
                  <a:gd name="T21" fmla="*/ 333091 h 901"/>
                  <a:gd name="T22" fmla="*/ 62897 w 424"/>
                  <a:gd name="T23" fmla="*/ 342776 h 901"/>
                  <a:gd name="T24" fmla="*/ 62897 w 424"/>
                  <a:gd name="T25" fmla="*/ 362568 h 901"/>
                  <a:gd name="T26" fmla="*/ 72111 w 424"/>
                  <a:gd name="T27" fmla="*/ 379412 h 901"/>
                  <a:gd name="T28" fmla="*/ 88537 w 424"/>
                  <a:gd name="T29" fmla="*/ 369727 h 901"/>
                  <a:gd name="T30" fmla="*/ 142219 w 424"/>
                  <a:gd name="T31" fmla="*/ 322984 h 901"/>
                  <a:gd name="T32" fmla="*/ 161048 w 424"/>
                  <a:gd name="T33" fmla="*/ 303614 h 901"/>
                  <a:gd name="T34" fmla="*/ 169862 w 424"/>
                  <a:gd name="T35" fmla="*/ 266978 h 901"/>
                  <a:gd name="T36" fmla="*/ 161048 w 424"/>
                  <a:gd name="T37" fmla="*/ 218130 h 901"/>
                  <a:gd name="T38" fmla="*/ 142219 w 424"/>
                  <a:gd name="T39" fmla="*/ 190759 h 901"/>
                  <a:gd name="T40" fmla="*/ 142219 w 424"/>
                  <a:gd name="T41" fmla="*/ 171809 h 901"/>
                  <a:gd name="T42" fmla="*/ 116179 w 424"/>
                  <a:gd name="T43" fmla="*/ 171809 h 901"/>
                  <a:gd name="T44" fmla="*/ 98151 w 424"/>
                  <a:gd name="T45" fmla="*/ 142332 h 901"/>
                  <a:gd name="T46" fmla="*/ 79322 w 424"/>
                  <a:gd name="T47" fmla="*/ 105696 h 901"/>
                  <a:gd name="T48" fmla="*/ 79322 w 424"/>
                  <a:gd name="T49" fmla="*/ 76219 h 901"/>
                  <a:gd name="T50" fmla="*/ 107366 w 424"/>
                  <a:gd name="T51" fmla="*/ 46742 h 901"/>
                  <a:gd name="T52" fmla="*/ 116179 w 424"/>
                  <a:gd name="T53" fmla="*/ 36636 h 901"/>
                  <a:gd name="T54" fmla="*/ 107366 w 424"/>
                  <a:gd name="T55" fmla="*/ 36636 h 901"/>
                  <a:gd name="T56" fmla="*/ 88537 w 424"/>
                  <a:gd name="T57" fmla="*/ 19792 h 901"/>
                  <a:gd name="T58" fmla="*/ 88537 w 424"/>
                  <a:gd name="T59" fmla="*/ 0 h 901"/>
                  <a:gd name="T60" fmla="*/ 79322 w 424"/>
                  <a:gd name="T61" fmla="*/ 0 h 901"/>
                  <a:gd name="T62" fmla="*/ 53282 w 424"/>
                  <a:gd name="T63" fmla="*/ 0 h 901"/>
                  <a:gd name="T64" fmla="*/ 7211 w 424"/>
                  <a:gd name="T65" fmla="*/ 29477 h 901"/>
                  <a:gd name="T66" fmla="*/ 0 w 424"/>
                  <a:gd name="T67" fmla="*/ 19792 h 90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24"/>
                  <a:gd name="T103" fmla="*/ 0 h 901"/>
                  <a:gd name="T104" fmla="*/ 424 w 424"/>
                  <a:gd name="T105" fmla="*/ 901 h 90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24" h="901">
                    <a:moveTo>
                      <a:pt x="0" y="47"/>
                    </a:moveTo>
                    <a:lnTo>
                      <a:pt x="18" y="111"/>
                    </a:lnTo>
                    <a:lnTo>
                      <a:pt x="88" y="111"/>
                    </a:lnTo>
                    <a:lnTo>
                      <a:pt x="133" y="181"/>
                    </a:lnTo>
                    <a:lnTo>
                      <a:pt x="111" y="251"/>
                    </a:lnTo>
                    <a:lnTo>
                      <a:pt x="221" y="384"/>
                    </a:lnTo>
                    <a:lnTo>
                      <a:pt x="314" y="518"/>
                    </a:lnTo>
                    <a:lnTo>
                      <a:pt x="268" y="587"/>
                    </a:lnTo>
                    <a:lnTo>
                      <a:pt x="314" y="704"/>
                    </a:lnTo>
                    <a:lnTo>
                      <a:pt x="221" y="744"/>
                    </a:lnTo>
                    <a:lnTo>
                      <a:pt x="221" y="791"/>
                    </a:lnTo>
                    <a:lnTo>
                      <a:pt x="157" y="814"/>
                    </a:lnTo>
                    <a:lnTo>
                      <a:pt x="157" y="861"/>
                    </a:lnTo>
                    <a:lnTo>
                      <a:pt x="180" y="901"/>
                    </a:lnTo>
                    <a:lnTo>
                      <a:pt x="221" y="878"/>
                    </a:lnTo>
                    <a:lnTo>
                      <a:pt x="355" y="767"/>
                    </a:lnTo>
                    <a:lnTo>
                      <a:pt x="402" y="721"/>
                    </a:lnTo>
                    <a:lnTo>
                      <a:pt x="424" y="634"/>
                    </a:lnTo>
                    <a:lnTo>
                      <a:pt x="402" y="518"/>
                    </a:lnTo>
                    <a:lnTo>
                      <a:pt x="355" y="453"/>
                    </a:lnTo>
                    <a:lnTo>
                      <a:pt x="355" y="408"/>
                    </a:lnTo>
                    <a:lnTo>
                      <a:pt x="290" y="408"/>
                    </a:lnTo>
                    <a:lnTo>
                      <a:pt x="245" y="338"/>
                    </a:lnTo>
                    <a:lnTo>
                      <a:pt x="198" y="251"/>
                    </a:lnTo>
                    <a:lnTo>
                      <a:pt x="198" y="181"/>
                    </a:lnTo>
                    <a:lnTo>
                      <a:pt x="268" y="111"/>
                    </a:lnTo>
                    <a:lnTo>
                      <a:pt x="290" y="87"/>
                    </a:lnTo>
                    <a:lnTo>
                      <a:pt x="268" y="87"/>
                    </a:lnTo>
                    <a:lnTo>
                      <a:pt x="221" y="47"/>
                    </a:lnTo>
                    <a:lnTo>
                      <a:pt x="221" y="0"/>
                    </a:lnTo>
                    <a:lnTo>
                      <a:pt x="198" y="0"/>
                    </a:lnTo>
                    <a:lnTo>
                      <a:pt x="133" y="0"/>
                    </a:lnTo>
                    <a:lnTo>
                      <a:pt x="18" y="70"/>
                    </a:lnTo>
                    <a:lnTo>
                      <a:pt x="0" y="47"/>
                    </a:lnTo>
                    <a:close/>
                  </a:path>
                </a:pathLst>
              </a:custGeom>
              <a:grpFill/>
              <a:ln w="9525">
                <a:solidFill>
                  <a:schemeClr val="bg1">
                    <a:lumMod val="85000"/>
                  </a:schemeClr>
                </a:solidFill>
                <a:round/>
                <a:headEnd/>
                <a:tailEnd/>
              </a:ln>
            </p:spPr>
            <p:txBody>
              <a:bodyPr/>
              <a:lstStyle/>
              <a:p>
                <a:endParaRPr lang="zh-CN" altLang="en-US"/>
              </a:p>
            </p:txBody>
          </p:sp>
          <p:sp>
            <p:nvSpPr>
              <p:cNvPr id="192" name="Freeform 165"/>
              <p:cNvSpPr>
                <a:spLocks noChangeAspect="1"/>
              </p:cNvSpPr>
              <p:nvPr>
                <p:custDataLst>
                  <p:tags r:id="rId182"/>
                </p:custDataLst>
              </p:nvPr>
            </p:nvSpPr>
            <p:spPr bwMode="auto">
              <a:xfrm>
                <a:off x="3674576" y="3507120"/>
                <a:ext cx="206654" cy="367259"/>
              </a:xfrm>
              <a:custGeom>
                <a:avLst/>
                <a:gdLst>
                  <a:gd name="T0" fmla="*/ 44331 w 453"/>
                  <a:gd name="T1" fmla="*/ 0 h 814"/>
                  <a:gd name="T2" fmla="*/ 20956 w 453"/>
                  <a:gd name="T3" fmla="*/ 21804 h 814"/>
                  <a:gd name="T4" fmla="*/ 0 w 453"/>
                  <a:gd name="T5" fmla="*/ 56187 h 814"/>
                  <a:gd name="T6" fmla="*/ 28211 w 453"/>
                  <a:gd name="T7" fmla="*/ 75475 h 814"/>
                  <a:gd name="T8" fmla="*/ 28211 w 453"/>
                  <a:gd name="T9" fmla="*/ 122017 h 814"/>
                  <a:gd name="T10" fmla="*/ 44331 w 453"/>
                  <a:gd name="T11" fmla="*/ 131661 h 814"/>
                  <a:gd name="T12" fmla="*/ 72542 w 453"/>
                  <a:gd name="T13" fmla="*/ 111954 h 814"/>
                  <a:gd name="T14" fmla="*/ 91483 w 453"/>
                  <a:gd name="T15" fmla="*/ 111954 h 814"/>
                  <a:gd name="T16" fmla="*/ 135814 w 453"/>
                  <a:gd name="T17" fmla="*/ 170237 h 814"/>
                  <a:gd name="T18" fmla="*/ 135814 w 453"/>
                  <a:gd name="T19" fmla="*/ 189944 h 814"/>
                  <a:gd name="T20" fmla="*/ 145083 w 453"/>
                  <a:gd name="T21" fmla="*/ 207136 h 814"/>
                  <a:gd name="T22" fmla="*/ 145083 w 453"/>
                  <a:gd name="T23" fmla="*/ 236068 h 814"/>
                  <a:gd name="T24" fmla="*/ 135814 w 453"/>
                  <a:gd name="T25" fmla="*/ 246131 h 814"/>
                  <a:gd name="T26" fmla="*/ 109618 w 453"/>
                  <a:gd name="T27" fmla="*/ 236068 h 814"/>
                  <a:gd name="T28" fmla="*/ 91483 w 453"/>
                  <a:gd name="T29" fmla="*/ 217199 h 814"/>
                  <a:gd name="T30" fmla="*/ 70124 w 453"/>
                  <a:gd name="T31" fmla="*/ 239003 h 814"/>
                  <a:gd name="T32" fmla="*/ 63272 w 453"/>
                  <a:gd name="T33" fmla="*/ 255775 h 814"/>
                  <a:gd name="T34" fmla="*/ 72542 w 453"/>
                  <a:gd name="T35" fmla="*/ 292255 h 814"/>
                  <a:gd name="T36" fmla="*/ 91483 w 453"/>
                  <a:gd name="T37" fmla="*/ 311962 h 814"/>
                  <a:gd name="T38" fmla="*/ 119291 w 453"/>
                  <a:gd name="T39" fmla="*/ 341313 h 814"/>
                  <a:gd name="T40" fmla="*/ 128560 w 453"/>
                  <a:gd name="T41" fmla="*/ 331250 h 814"/>
                  <a:gd name="T42" fmla="*/ 145083 w 453"/>
                  <a:gd name="T43" fmla="*/ 311962 h 814"/>
                  <a:gd name="T44" fmla="*/ 145083 w 453"/>
                  <a:gd name="T45" fmla="*/ 292255 h 814"/>
                  <a:gd name="T46" fmla="*/ 164025 w 453"/>
                  <a:gd name="T47" fmla="*/ 282611 h 814"/>
                  <a:gd name="T48" fmla="*/ 180145 w 453"/>
                  <a:gd name="T49" fmla="*/ 272547 h 814"/>
                  <a:gd name="T50" fmla="*/ 182563 w 453"/>
                  <a:gd name="T51" fmla="*/ 255775 h 814"/>
                  <a:gd name="T52" fmla="*/ 164025 w 453"/>
                  <a:gd name="T53" fmla="*/ 236068 h 814"/>
                  <a:gd name="T54" fmla="*/ 175712 w 453"/>
                  <a:gd name="T55" fmla="*/ 207136 h 814"/>
                  <a:gd name="T56" fmla="*/ 180145 w 453"/>
                  <a:gd name="T57" fmla="*/ 197492 h 814"/>
                  <a:gd name="T58" fmla="*/ 170876 w 453"/>
                  <a:gd name="T59" fmla="*/ 177785 h 814"/>
                  <a:gd name="T60" fmla="*/ 128560 w 453"/>
                  <a:gd name="T61" fmla="*/ 111954 h 814"/>
                  <a:gd name="T62" fmla="*/ 100752 w 453"/>
                  <a:gd name="T63" fmla="*/ 85538 h 814"/>
                  <a:gd name="T64" fmla="*/ 109618 w 453"/>
                  <a:gd name="T65" fmla="*/ 56187 h 814"/>
                  <a:gd name="T66" fmla="*/ 100752 w 453"/>
                  <a:gd name="T67" fmla="*/ 36479 h 814"/>
                  <a:gd name="T68" fmla="*/ 91483 w 453"/>
                  <a:gd name="T69" fmla="*/ 26835 h 814"/>
                  <a:gd name="T70" fmla="*/ 63272 w 453"/>
                  <a:gd name="T71" fmla="*/ 26835 h 814"/>
                  <a:gd name="T72" fmla="*/ 63272 w 453"/>
                  <a:gd name="T73" fmla="*/ 9644 h 814"/>
                  <a:gd name="T74" fmla="*/ 44331 w 453"/>
                  <a:gd name="T75" fmla="*/ 0 h 81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53"/>
                  <a:gd name="T115" fmla="*/ 0 h 814"/>
                  <a:gd name="T116" fmla="*/ 453 w 453"/>
                  <a:gd name="T117" fmla="*/ 814 h 81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53" h="814">
                    <a:moveTo>
                      <a:pt x="110" y="0"/>
                    </a:moveTo>
                    <a:lnTo>
                      <a:pt x="52" y="52"/>
                    </a:lnTo>
                    <a:lnTo>
                      <a:pt x="0" y="134"/>
                    </a:lnTo>
                    <a:lnTo>
                      <a:pt x="70" y="180"/>
                    </a:lnTo>
                    <a:lnTo>
                      <a:pt x="70" y="291"/>
                    </a:lnTo>
                    <a:lnTo>
                      <a:pt x="110" y="314"/>
                    </a:lnTo>
                    <a:lnTo>
                      <a:pt x="180" y="267"/>
                    </a:lnTo>
                    <a:lnTo>
                      <a:pt x="227" y="267"/>
                    </a:lnTo>
                    <a:lnTo>
                      <a:pt x="337" y="406"/>
                    </a:lnTo>
                    <a:lnTo>
                      <a:pt x="337" y="453"/>
                    </a:lnTo>
                    <a:lnTo>
                      <a:pt x="360" y="494"/>
                    </a:lnTo>
                    <a:lnTo>
                      <a:pt x="360" y="563"/>
                    </a:lnTo>
                    <a:lnTo>
                      <a:pt x="337" y="587"/>
                    </a:lnTo>
                    <a:lnTo>
                      <a:pt x="272" y="563"/>
                    </a:lnTo>
                    <a:lnTo>
                      <a:pt x="227" y="518"/>
                    </a:lnTo>
                    <a:lnTo>
                      <a:pt x="174" y="570"/>
                    </a:lnTo>
                    <a:lnTo>
                      <a:pt x="157" y="610"/>
                    </a:lnTo>
                    <a:lnTo>
                      <a:pt x="180" y="697"/>
                    </a:lnTo>
                    <a:lnTo>
                      <a:pt x="227" y="744"/>
                    </a:lnTo>
                    <a:lnTo>
                      <a:pt x="296" y="814"/>
                    </a:lnTo>
                    <a:lnTo>
                      <a:pt x="319" y="790"/>
                    </a:lnTo>
                    <a:lnTo>
                      <a:pt x="360" y="744"/>
                    </a:lnTo>
                    <a:lnTo>
                      <a:pt x="360" y="697"/>
                    </a:lnTo>
                    <a:lnTo>
                      <a:pt x="407" y="674"/>
                    </a:lnTo>
                    <a:lnTo>
                      <a:pt x="447" y="650"/>
                    </a:lnTo>
                    <a:lnTo>
                      <a:pt x="453" y="610"/>
                    </a:lnTo>
                    <a:lnTo>
                      <a:pt x="407" y="563"/>
                    </a:lnTo>
                    <a:lnTo>
                      <a:pt x="436" y="494"/>
                    </a:lnTo>
                    <a:lnTo>
                      <a:pt x="447" y="471"/>
                    </a:lnTo>
                    <a:lnTo>
                      <a:pt x="424" y="424"/>
                    </a:lnTo>
                    <a:lnTo>
                      <a:pt x="319" y="267"/>
                    </a:lnTo>
                    <a:lnTo>
                      <a:pt x="250" y="204"/>
                    </a:lnTo>
                    <a:lnTo>
                      <a:pt x="272" y="134"/>
                    </a:lnTo>
                    <a:lnTo>
                      <a:pt x="250" y="87"/>
                    </a:lnTo>
                    <a:lnTo>
                      <a:pt x="227" y="64"/>
                    </a:lnTo>
                    <a:lnTo>
                      <a:pt x="157" y="64"/>
                    </a:lnTo>
                    <a:lnTo>
                      <a:pt x="157" y="23"/>
                    </a:lnTo>
                    <a:lnTo>
                      <a:pt x="110"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193" name="Freeform 166"/>
              <p:cNvSpPr>
                <a:spLocks noChangeAspect="1"/>
              </p:cNvSpPr>
              <p:nvPr>
                <p:custDataLst>
                  <p:tags r:id="rId183"/>
                </p:custDataLst>
              </p:nvPr>
            </p:nvSpPr>
            <p:spPr bwMode="auto">
              <a:xfrm>
                <a:off x="3615278" y="3565198"/>
                <a:ext cx="222825" cy="391174"/>
              </a:xfrm>
              <a:custGeom>
                <a:avLst/>
                <a:gdLst>
                  <a:gd name="T0" fmla="*/ 49825 w 482"/>
                  <a:gd name="T1" fmla="*/ 0 h 854"/>
                  <a:gd name="T2" fmla="*/ 40432 w 482"/>
                  <a:gd name="T3" fmla="*/ 11919 h 854"/>
                  <a:gd name="T4" fmla="*/ 23687 w 482"/>
                  <a:gd name="T5" fmla="*/ 31927 h 854"/>
                  <a:gd name="T6" fmla="*/ 0 w 482"/>
                  <a:gd name="T7" fmla="*/ 59596 h 854"/>
                  <a:gd name="T8" fmla="*/ 30630 w 482"/>
                  <a:gd name="T9" fmla="*/ 115787 h 854"/>
                  <a:gd name="T10" fmla="*/ 30630 w 482"/>
                  <a:gd name="T11" fmla="*/ 153248 h 854"/>
                  <a:gd name="T12" fmla="*/ 30630 w 482"/>
                  <a:gd name="T13" fmla="*/ 172830 h 854"/>
                  <a:gd name="T14" fmla="*/ 40432 w 482"/>
                  <a:gd name="T15" fmla="*/ 202628 h 854"/>
                  <a:gd name="T16" fmla="*/ 30630 w 482"/>
                  <a:gd name="T17" fmla="*/ 279252 h 854"/>
                  <a:gd name="T18" fmla="*/ 30630 w 482"/>
                  <a:gd name="T19" fmla="*/ 306496 h 854"/>
                  <a:gd name="T20" fmla="*/ 59218 w 482"/>
                  <a:gd name="T21" fmla="*/ 326503 h 854"/>
                  <a:gd name="T22" fmla="*/ 68612 w 482"/>
                  <a:gd name="T23" fmla="*/ 360984 h 854"/>
                  <a:gd name="T24" fmla="*/ 94749 w 482"/>
                  <a:gd name="T25" fmla="*/ 363538 h 854"/>
                  <a:gd name="T26" fmla="*/ 78413 w 482"/>
                  <a:gd name="T27" fmla="*/ 316287 h 854"/>
                  <a:gd name="T28" fmla="*/ 59218 w 482"/>
                  <a:gd name="T29" fmla="*/ 296705 h 854"/>
                  <a:gd name="T30" fmla="*/ 68612 w 482"/>
                  <a:gd name="T31" fmla="*/ 229872 h 854"/>
                  <a:gd name="T32" fmla="*/ 68612 w 482"/>
                  <a:gd name="T33" fmla="*/ 192837 h 854"/>
                  <a:gd name="T34" fmla="*/ 94749 w 482"/>
                  <a:gd name="T35" fmla="*/ 202628 h 854"/>
                  <a:gd name="T36" fmla="*/ 113944 w 482"/>
                  <a:gd name="T37" fmla="*/ 202628 h 854"/>
                  <a:gd name="T38" fmla="*/ 123338 w 482"/>
                  <a:gd name="T39" fmla="*/ 182620 h 854"/>
                  <a:gd name="T40" fmla="*/ 142532 w 482"/>
                  <a:gd name="T41" fmla="*/ 163464 h 854"/>
                  <a:gd name="T42" fmla="*/ 160911 w 482"/>
                  <a:gd name="T43" fmla="*/ 182620 h 854"/>
                  <a:gd name="T44" fmla="*/ 194400 w 482"/>
                  <a:gd name="T45" fmla="*/ 192837 h 854"/>
                  <a:gd name="T46" fmla="*/ 196850 w 482"/>
                  <a:gd name="T47" fmla="*/ 172830 h 854"/>
                  <a:gd name="T48" fmla="*/ 196850 w 482"/>
                  <a:gd name="T49" fmla="*/ 143457 h 854"/>
                  <a:gd name="T50" fmla="*/ 187457 w 482"/>
                  <a:gd name="T51" fmla="*/ 115787 h 854"/>
                  <a:gd name="T52" fmla="*/ 160911 w 482"/>
                  <a:gd name="T53" fmla="*/ 76624 h 854"/>
                  <a:gd name="T54" fmla="*/ 142532 w 482"/>
                  <a:gd name="T55" fmla="*/ 56617 h 854"/>
                  <a:gd name="T56" fmla="*/ 120887 w 482"/>
                  <a:gd name="T57" fmla="*/ 59596 h 854"/>
                  <a:gd name="T58" fmla="*/ 94749 w 482"/>
                  <a:gd name="T59" fmla="*/ 76624 h 854"/>
                  <a:gd name="T60" fmla="*/ 78413 w 482"/>
                  <a:gd name="T61" fmla="*/ 56617 h 854"/>
                  <a:gd name="T62" fmla="*/ 75554 w 482"/>
                  <a:gd name="T63" fmla="*/ 24690 h 854"/>
                  <a:gd name="T64" fmla="*/ 68612 w 482"/>
                  <a:gd name="T65" fmla="*/ 9791 h 854"/>
                  <a:gd name="T66" fmla="*/ 49825 w 482"/>
                  <a:gd name="T67" fmla="*/ 0 h 8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82"/>
                  <a:gd name="T103" fmla="*/ 0 h 854"/>
                  <a:gd name="T104" fmla="*/ 482 w 482"/>
                  <a:gd name="T105" fmla="*/ 854 h 8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82" h="854">
                    <a:moveTo>
                      <a:pt x="122" y="0"/>
                    </a:moveTo>
                    <a:lnTo>
                      <a:pt x="99" y="28"/>
                    </a:lnTo>
                    <a:lnTo>
                      <a:pt x="58" y="75"/>
                    </a:lnTo>
                    <a:lnTo>
                      <a:pt x="0" y="140"/>
                    </a:lnTo>
                    <a:lnTo>
                      <a:pt x="75" y="272"/>
                    </a:lnTo>
                    <a:lnTo>
                      <a:pt x="75" y="360"/>
                    </a:lnTo>
                    <a:lnTo>
                      <a:pt x="75" y="406"/>
                    </a:lnTo>
                    <a:lnTo>
                      <a:pt x="99" y="476"/>
                    </a:lnTo>
                    <a:lnTo>
                      <a:pt x="75" y="656"/>
                    </a:lnTo>
                    <a:lnTo>
                      <a:pt x="75" y="720"/>
                    </a:lnTo>
                    <a:lnTo>
                      <a:pt x="145" y="767"/>
                    </a:lnTo>
                    <a:lnTo>
                      <a:pt x="168" y="848"/>
                    </a:lnTo>
                    <a:lnTo>
                      <a:pt x="232" y="854"/>
                    </a:lnTo>
                    <a:lnTo>
                      <a:pt x="192" y="743"/>
                    </a:lnTo>
                    <a:lnTo>
                      <a:pt x="145" y="697"/>
                    </a:lnTo>
                    <a:lnTo>
                      <a:pt x="168" y="540"/>
                    </a:lnTo>
                    <a:lnTo>
                      <a:pt x="168" y="453"/>
                    </a:lnTo>
                    <a:lnTo>
                      <a:pt x="232" y="476"/>
                    </a:lnTo>
                    <a:lnTo>
                      <a:pt x="279" y="476"/>
                    </a:lnTo>
                    <a:lnTo>
                      <a:pt x="302" y="429"/>
                    </a:lnTo>
                    <a:lnTo>
                      <a:pt x="349" y="384"/>
                    </a:lnTo>
                    <a:lnTo>
                      <a:pt x="394" y="429"/>
                    </a:lnTo>
                    <a:lnTo>
                      <a:pt x="476" y="453"/>
                    </a:lnTo>
                    <a:lnTo>
                      <a:pt x="482" y="406"/>
                    </a:lnTo>
                    <a:lnTo>
                      <a:pt x="482" y="337"/>
                    </a:lnTo>
                    <a:lnTo>
                      <a:pt x="459" y="272"/>
                    </a:lnTo>
                    <a:lnTo>
                      <a:pt x="394" y="180"/>
                    </a:lnTo>
                    <a:lnTo>
                      <a:pt x="349" y="133"/>
                    </a:lnTo>
                    <a:lnTo>
                      <a:pt x="296" y="140"/>
                    </a:lnTo>
                    <a:lnTo>
                      <a:pt x="232" y="180"/>
                    </a:lnTo>
                    <a:lnTo>
                      <a:pt x="192" y="133"/>
                    </a:lnTo>
                    <a:lnTo>
                      <a:pt x="185" y="58"/>
                    </a:lnTo>
                    <a:lnTo>
                      <a:pt x="168" y="23"/>
                    </a:lnTo>
                    <a:lnTo>
                      <a:pt x="122" y="0"/>
                    </a:lnTo>
                    <a:close/>
                  </a:path>
                </a:pathLst>
              </a:custGeom>
              <a:grpFill/>
              <a:ln w="9525">
                <a:solidFill>
                  <a:schemeClr val="bg1">
                    <a:lumMod val="85000"/>
                  </a:schemeClr>
                </a:solidFill>
                <a:round/>
                <a:headEnd/>
                <a:tailEnd/>
              </a:ln>
            </p:spPr>
            <p:txBody>
              <a:bodyPr/>
              <a:lstStyle/>
              <a:p>
                <a:endParaRPr lang="zh-CN" altLang="en-US"/>
              </a:p>
            </p:txBody>
          </p:sp>
          <p:sp>
            <p:nvSpPr>
              <p:cNvPr id="194" name="Freeform 167"/>
              <p:cNvSpPr>
                <a:spLocks noChangeAspect="1"/>
              </p:cNvSpPr>
              <p:nvPr>
                <p:custDataLst>
                  <p:tags r:id="rId184"/>
                </p:custDataLst>
              </p:nvPr>
            </p:nvSpPr>
            <p:spPr bwMode="auto">
              <a:xfrm>
                <a:off x="3480503" y="3320930"/>
                <a:ext cx="244390" cy="491954"/>
              </a:xfrm>
              <a:custGeom>
                <a:avLst/>
                <a:gdLst>
                  <a:gd name="T0" fmla="*/ 98651 w 534"/>
                  <a:gd name="T1" fmla="*/ 0 h 1075"/>
                  <a:gd name="T2" fmla="*/ 82074 w 534"/>
                  <a:gd name="T3" fmla="*/ 19989 h 1075"/>
                  <a:gd name="T4" fmla="*/ 53773 w 534"/>
                  <a:gd name="T5" fmla="*/ 46783 h 1075"/>
                  <a:gd name="T6" fmla="*/ 37601 w 534"/>
                  <a:gd name="T7" fmla="*/ 86762 h 1075"/>
                  <a:gd name="T8" fmla="*/ 37601 w 534"/>
                  <a:gd name="T9" fmla="*/ 130993 h 1075"/>
                  <a:gd name="T10" fmla="*/ 14151 w 534"/>
                  <a:gd name="T11" fmla="*/ 130993 h 1075"/>
                  <a:gd name="T12" fmla="*/ 9299 w 534"/>
                  <a:gd name="T13" fmla="*/ 150557 h 1075"/>
                  <a:gd name="T14" fmla="*/ 6873 w 534"/>
                  <a:gd name="T15" fmla="*/ 195214 h 1075"/>
                  <a:gd name="T16" fmla="*/ 0 w 534"/>
                  <a:gd name="T17" fmla="*/ 217329 h 1075"/>
                  <a:gd name="T18" fmla="*/ 25471 w 534"/>
                  <a:gd name="T19" fmla="*/ 237319 h 1075"/>
                  <a:gd name="T20" fmla="*/ 44474 w 534"/>
                  <a:gd name="T21" fmla="*/ 304091 h 1075"/>
                  <a:gd name="T22" fmla="*/ 60646 w 534"/>
                  <a:gd name="T23" fmla="*/ 333862 h 1075"/>
                  <a:gd name="T24" fmla="*/ 72775 w 534"/>
                  <a:gd name="T25" fmla="*/ 343219 h 1075"/>
                  <a:gd name="T26" fmla="*/ 88948 w 534"/>
                  <a:gd name="T27" fmla="*/ 343219 h 1075"/>
                  <a:gd name="T28" fmla="*/ 98651 w 534"/>
                  <a:gd name="T29" fmla="*/ 304091 h 1075"/>
                  <a:gd name="T30" fmla="*/ 117249 w 534"/>
                  <a:gd name="T31" fmla="*/ 324080 h 1075"/>
                  <a:gd name="T32" fmla="*/ 117249 w 534"/>
                  <a:gd name="T33" fmla="*/ 350874 h 1075"/>
                  <a:gd name="T34" fmla="*/ 136251 w 534"/>
                  <a:gd name="T35" fmla="*/ 380646 h 1075"/>
                  <a:gd name="T36" fmla="*/ 143125 w 534"/>
                  <a:gd name="T37" fmla="*/ 390853 h 1075"/>
                  <a:gd name="T38" fmla="*/ 143125 w 534"/>
                  <a:gd name="T39" fmla="*/ 429981 h 1075"/>
                  <a:gd name="T40" fmla="*/ 162127 w 534"/>
                  <a:gd name="T41" fmla="*/ 457200 h 1075"/>
                  <a:gd name="T42" fmla="*/ 162127 w 534"/>
                  <a:gd name="T43" fmla="*/ 420199 h 1075"/>
                  <a:gd name="T44" fmla="*/ 152424 w 534"/>
                  <a:gd name="T45" fmla="*/ 400209 h 1075"/>
                  <a:gd name="T46" fmla="*/ 152424 w 534"/>
                  <a:gd name="T47" fmla="*/ 350874 h 1075"/>
                  <a:gd name="T48" fmla="*/ 136251 w 534"/>
                  <a:gd name="T49" fmla="*/ 313873 h 1075"/>
                  <a:gd name="T50" fmla="*/ 122101 w 534"/>
                  <a:gd name="T51" fmla="*/ 281975 h 1075"/>
                  <a:gd name="T52" fmla="*/ 141103 w 534"/>
                  <a:gd name="T53" fmla="*/ 259434 h 1075"/>
                  <a:gd name="T54" fmla="*/ 155254 w 534"/>
                  <a:gd name="T55" fmla="*/ 244549 h 1075"/>
                  <a:gd name="T56" fmla="*/ 171426 w 534"/>
                  <a:gd name="T57" fmla="*/ 227537 h 1075"/>
                  <a:gd name="T58" fmla="*/ 190024 w 534"/>
                  <a:gd name="T59" fmla="*/ 197766 h 1075"/>
                  <a:gd name="T60" fmla="*/ 215900 w 534"/>
                  <a:gd name="T61" fmla="*/ 172673 h 1075"/>
                  <a:gd name="T62" fmla="*/ 204175 w 534"/>
                  <a:gd name="T63" fmla="*/ 123763 h 1075"/>
                  <a:gd name="T64" fmla="*/ 171426 w 534"/>
                  <a:gd name="T65" fmla="*/ 120786 h 1075"/>
                  <a:gd name="T66" fmla="*/ 143125 w 534"/>
                  <a:gd name="T67" fmla="*/ 93992 h 1075"/>
                  <a:gd name="T68" fmla="*/ 143125 w 534"/>
                  <a:gd name="T69" fmla="*/ 56991 h 1075"/>
                  <a:gd name="T70" fmla="*/ 126952 w 534"/>
                  <a:gd name="T71" fmla="*/ 12759 h 1075"/>
                  <a:gd name="T72" fmla="*/ 117249 w 534"/>
                  <a:gd name="T73" fmla="*/ 10207 h 1075"/>
                  <a:gd name="T74" fmla="*/ 98651 w 534"/>
                  <a:gd name="T75" fmla="*/ 0 h 10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34"/>
                  <a:gd name="T115" fmla="*/ 0 h 1075"/>
                  <a:gd name="T116" fmla="*/ 534 w 534"/>
                  <a:gd name="T117" fmla="*/ 1075 h 10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34" h="1075">
                    <a:moveTo>
                      <a:pt x="244" y="0"/>
                    </a:moveTo>
                    <a:lnTo>
                      <a:pt x="203" y="47"/>
                    </a:lnTo>
                    <a:lnTo>
                      <a:pt x="133" y="110"/>
                    </a:lnTo>
                    <a:lnTo>
                      <a:pt x="93" y="204"/>
                    </a:lnTo>
                    <a:lnTo>
                      <a:pt x="93" y="308"/>
                    </a:lnTo>
                    <a:lnTo>
                      <a:pt x="35" y="308"/>
                    </a:lnTo>
                    <a:lnTo>
                      <a:pt x="23" y="354"/>
                    </a:lnTo>
                    <a:lnTo>
                      <a:pt x="17" y="459"/>
                    </a:lnTo>
                    <a:lnTo>
                      <a:pt x="0" y="511"/>
                    </a:lnTo>
                    <a:lnTo>
                      <a:pt x="63" y="558"/>
                    </a:lnTo>
                    <a:lnTo>
                      <a:pt x="110" y="715"/>
                    </a:lnTo>
                    <a:lnTo>
                      <a:pt x="150" y="785"/>
                    </a:lnTo>
                    <a:lnTo>
                      <a:pt x="180" y="807"/>
                    </a:lnTo>
                    <a:lnTo>
                      <a:pt x="220" y="807"/>
                    </a:lnTo>
                    <a:lnTo>
                      <a:pt x="244" y="715"/>
                    </a:lnTo>
                    <a:lnTo>
                      <a:pt x="290" y="762"/>
                    </a:lnTo>
                    <a:lnTo>
                      <a:pt x="290" y="825"/>
                    </a:lnTo>
                    <a:lnTo>
                      <a:pt x="337" y="895"/>
                    </a:lnTo>
                    <a:lnTo>
                      <a:pt x="354" y="919"/>
                    </a:lnTo>
                    <a:lnTo>
                      <a:pt x="354" y="1011"/>
                    </a:lnTo>
                    <a:lnTo>
                      <a:pt x="401" y="1075"/>
                    </a:lnTo>
                    <a:lnTo>
                      <a:pt x="401" y="988"/>
                    </a:lnTo>
                    <a:lnTo>
                      <a:pt x="377" y="941"/>
                    </a:lnTo>
                    <a:lnTo>
                      <a:pt x="377" y="825"/>
                    </a:lnTo>
                    <a:lnTo>
                      <a:pt x="337" y="738"/>
                    </a:lnTo>
                    <a:lnTo>
                      <a:pt x="302" y="663"/>
                    </a:lnTo>
                    <a:lnTo>
                      <a:pt x="349" y="610"/>
                    </a:lnTo>
                    <a:lnTo>
                      <a:pt x="384" y="575"/>
                    </a:lnTo>
                    <a:lnTo>
                      <a:pt x="424" y="535"/>
                    </a:lnTo>
                    <a:lnTo>
                      <a:pt x="470" y="465"/>
                    </a:lnTo>
                    <a:lnTo>
                      <a:pt x="534" y="406"/>
                    </a:lnTo>
                    <a:lnTo>
                      <a:pt x="505" y="291"/>
                    </a:lnTo>
                    <a:lnTo>
                      <a:pt x="424" y="284"/>
                    </a:lnTo>
                    <a:lnTo>
                      <a:pt x="354" y="221"/>
                    </a:lnTo>
                    <a:lnTo>
                      <a:pt x="354" y="134"/>
                    </a:lnTo>
                    <a:lnTo>
                      <a:pt x="314" y="30"/>
                    </a:lnTo>
                    <a:lnTo>
                      <a:pt x="290" y="24"/>
                    </a:lnTo>
                    <a:lnTo>
                      <a:pt x="244" y="0"/>
                    </a:lnTo>
                    <a:close/>
                  </a:path>
                </a:pathLst>
              </a:custGeom>
              <a:grpFill/>
              <a:ln w="9525">
                <a:solidFill>
                  <a:schemeClr val="bg1">
                    <a:lumMod val="85000"/>
                  </a:schemeClr>
                </a:solidFill>
                <a:round/>
                <a:headEnd/>
                <a:tailEnd/>
              </a:ln>
            </p:spPr>
            <p:txBody>
              <a:bodyPr/>
              <a:lstStyle/>
              <a:p>
                <a:endParaRPr lang="zh-CN" altLang="en-US"/>
              </a:p>
            </p:txBody>
          </p:sp>
          <p:sp>
            <p:nvSpPr>
              <p:cNvPr id="195" name="Freeform 168"/>
              <p:cNvSpPr>
                <a:spLocks noChangeAspect="1"/>
              </p:cNvSpPr>
              <p:nvPr>
                <p:custDataLst>
                  <p:tags r:id="rId185"/>
                </p:custDataLst>
              </p:nvPr>
            </p:nvSpPr>
            <p:spPr bwMode="auto">
              <a:xfrm>
                <a:off x="3358309" y="3390963"/>
                <a:ext cx="131180" cy="167400"/>
              </a:xfrm>
              <a:custGeom>
                <a:avLst/>
                <a:gdLst>
                  <a:gd name="T0" fmla="*/ 109118 w 291"/>
                  <a:gd name="T1" fmla="*/ 155575 h 366"/>
                  <a:gd name="T2" fmla="*/ 97569 w 291"/>
                  <a:gd name="T3" fmla="*/ 122845 h 366"/>
                  <a:gd name="T4" fmla="*/ 69692 w 291"/>
                  <a:gd name="T5" fmla="*/ 85864 h 366"/>
                  <a:gd name="T6" fmla="*/ 53364 w 291"/>
                  <a:gd name="T7" fmla="*/ 66311 h 366"/>
                  <a:gd name="T8" fmla="*/ 35045 w 291"/>
                  <a:gd name="T9" fmla="*/ 39106 h 366"/>
                  <a:gd name="T10" fmla="*/ 25886 w 291"/>
                  <a:gd name="T11" fmla="*/ 46758 h 366"/>
                  <a:gd name="T12" fmla="*/ 25886 w 291"/>
                  <a:gd name="T13" fmla="*/ 76087 h 366"/>
                  <a:gd name="T14" fmla="*/ 7168 w 291"/>
                  <a:gd name="T15" fmla="*/ 105842 h 366"/>
                  <a:gd name="T16" fmla="*/ 7168 w 291"/>
                  <a:gd name="T17" fmla="*/ 76087 h 366"/>
                  <a:gd name="T18" fmla="*/ 7168 w 291"/>
                  <a:gd name="T19" fmla="*/ 29330 h 366"/>
                  <a:gd name="T20" fmla="*/ 0 w 291"/>
                  <a:gd name="T21" fmla="*/ 19128 h 366"/>
                  <a:gd name="T22" fmla="*/ 0 w 291"/>
                  <a:gd name="T23" fmla="*/ 2125 h 366"/>
                  <a:gd name="T24" fmla="*/ 11947 w 291"/>
                  <a:gd name="T25" fmla="*/ 0 h 366"/>
                  <a:gd name="T26" fmla="*/ 55754 w 291"/>
                  <a:gd name="T27" fmla="*/ 9352 h 366"/>
                  <a:gd name="T28" fmla="*/ 60533 w 291"/>
                  <a:gd name="T29" fmla="*/ 26779 h 366"/>
                  <a:gd name="T30" fmla="*/ 81241 w 291"/>
                  <a:gd name="T31" fmla="*/ 24229 h 366"/>
                  <a:gd name="T32" fmla="*/ 90401 w 291"/>
                  <a:gd name="T33" fmla="*/ 41657 h 366"/>
                  <a:gd name="T34" fmla="*/ 92790 w 291"/>
                  <a:gd name="T35" fmla="*/ 68861 h 366"/>
                  <a:gd name="T36" fmla="*/ 111109 w 291"/>
                  <a:gd name="T37" fmla="*/ 96065 h 366"/>
                  <a:gd name="T38" fmla="*/ 115888 w 291"/>
                  <a:gd name="T39" fmla="*/ 105842 h 366"/>
                  <a:gd name="T40" fmla="*/ 113499 w 291"/>
                  <a:gd name="T41" fmla="*/ 133046 h 366"/>
                  <a:gd name="T42" fmla="*/ 109118 w 291"/>
                  <a:gd name="T43" fmla="*/ 155575 h 36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91"/>
                  <a:gd name="T67" fmla="*/ 0 h 366"/>
                  <a:gd name="T68" fmla="*/ 291 w 291"/>
                  <a:gd name="T69" fmla="*/ 366 h 36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91" h="366">
                    <a:moveTo>
                      <a:pt x="274" y="366"/>
                    </a:moveTo>
                    <a:lnTo>
                      <a:pt x="245" y="289"/>
                    </a:lnTo>
                    <a:lnTo>
                      <a:pt x="175" y="202"/>
                    </a:lnTo>
                    <a:lnTo>
                      <a:pt x="134" y="156"/>
                    </a:lnTo>
                    <a:lnTo>
                      <a:pt x="88" y="92"/>
                    </a:lnTo>
                    <a:lnTo>
                      <a:pt x="65" y="110"/>
                    </a:lnTo>
                    <a:lnTo>
                      <a:pt x="65" y="179"/>
                    </a:lnTo>
                    <a:lnTo>
                      <a:pt x="18" y="249"/>
                    </a:lnTo>
                    <a:lnTo>
                      <a:pt x="18" y="179"/>
                    </a:lnTo>
                    <a:lnTo>
                      <a:pt x="18" y="69"/>
                    </a:lnTo>
                    <a:lnTo>
                      <a:pt x="0" y="45"/>
                    </a:lnTo>
                    <a:lnTo>
                      <a:pt x="0" y="5"/>
                    </a:lnTo>
                    <a:lnTo>
                      <a:pt x="30" y="0"/>
                    </a:lnTo>
                    <a:lnTo>
                      <a:pt x="140" y="22"/>
                    </a:lnTo>
                    <a:lnTo>
                      <a:pt x="152" y="63"/>
                    </a:lnTo>
                    <a:lnTo>
                      <a:pt x="204" y="57"/>
                    </a:lnTo>
                    <a:lnTo>
                      <a:pt x="227" y="98"/>
                    </a:lnTo>
                    <a:lnTo>
                      <a:pt x="233" y="162"/>
                    </a:lnTo>
                    <a:lnTo>
                      <a:pt x="279" y="226"/>
                    </a:lnTo>
                    <a:lnTo>
                      <a:pt x="291" y="249"/>
                    </a:lnTo>
                    <a:lnTo>
                      <a:pt x="285" y="313"/>
                    </a:lnTo>
                    <a:lnTo>
                      <a:pt x="274" y="366"/>
                    </a:lnTo>
                    <a:close/>
                  </a:path>
                </a:pathLst>
              </a:custGeom>
              <a:grpFill/>
              <a:ln w="9525">
                <a:solidFill>
                  <a:schemeClr val="bg1">
                    <a:lumMod val="85000"/>
                  </a:schemeClr>
                </a:solidFill>
                <a:round/>
                <a:headEnd/>
                <a:tailEnd/>
              </a:ln>
            </p:spPr>
            <p:txBody>
              <a:bodyPr/>
              <a:lstStyle/>
              <a:p>
                <a:endParaRPr lang="zh-CN" altLang="en-US"/>
              </a:p>
            </p:txBody>
          </p:sp>
          <p:sp>
            <p:nvSpPr>
              <p:cNvPr id="196" name="Freeform 169"/>
              <p:cNvSpPr>
                <a:spLocks noChangeAspect="1"/>
              </p:cNvSpPr>
              <p:nvPr>
                <p:custDataLst>
                  <p:tags r:id="rId186"/>
                </p:custDataLst>
              </p:nvPr>
            </p:nvSpPr>
            <p:spPr bwMode="auto">
              <a:xfrm>
                <a:off x="3347528" y="3291889"/>
                <a:ext cx="238999" cy="245978"/>
              </a:xfrm>
              <a:custGeom>
                <a:avLst/>
                <a:gdLst>
                  <a:gd name="T0" fmla="*/ 123920 w 535"/>
                  <a:gd name="T1" fmla="*/ 228600 h 535"/>
                  <a:gd name="T2" fmla="*/ 123920 w 535"/>
                  <a:gd name="T3" fmla="*/ 201253 h 535"/>
                  <a:gd name="T4" fmla="*/ 98663 w 535"/>
                  <a:gd name="T5" fmla="*/ 161515 h 535"/>
                  <a:gd name="T6" fmla="*/ 98663 w 535"/>
                  <a:gd name="T7" fmla="*/ 141860 h 535"/>
                  <a:gd name="T8" fmla="*/ 98663 w 535"/>
                  <a:gd name="T9" fmla="*/ 132033 h 535"/>
                  <a:gd name="T10" fmla="*/ 93927 w 535"/>
                  <a:gd name="T11" fmla="*/ 121778 h 535"/>
                  <a:gd name="T12" fmla="*/ 69064 w 535"/>
                  <a:gd name="T13" fmla="*/ 124341 h 535"/>
                  <a:gd name="T14" fmla="*/ 64328 w 535"/>
                  <a:gd name="T15" fmla="*/ 106822 h 535"/>
                  <a:gd name="T16" fmla="*/ 16181 w 535"/>
                  <a:gd name="T17" fmla="*/ 94858 h 535"/>
                  <a:gd name="T18" fmla="*/ 2368 w 535"/>
                  <a:gd name="T19" fmla="*/ 94858 h 535"/>
                  <a:gd name="T20" fmla="*/ 0 w 535"/>
                  <a:gd name="T21" fmla="*/ 84603 h 535"/>
                  <a:gd name="T22" fmla="*/ 13813 w 535"/>
                  <a:gd name="T23" fmla="*/ 40165 h 535"/>
                  <a:gd name="T24" fmla="*/ 27626 w 535"/>
                  <a:gd name="T25" fmla="*/ 40165 h 535"/>
                  <a:gd name="T26" fmla="*/ 27626 w 535"/>
                  <a:gd name="T27" fmla="*/ 67084 h 535"/>
                  <a:gd name="T28" fmla="*/ 43806 w 535"/>
                  <a:gd name="T29" fmla="*/ 87167 h 535"/>
                  <a:gd name="T30" fmla="*/ 89586 w 535"/>
                  <a:gd name="T31" fmla="*/ 76912 h 535"/>
                  <a:gd name="T32" fmla="*/ 89586 w 535"/>
                  <a:gd name="T33" fmla="*/ 32901 h 535"/>
                  <a:gd name="T34" fmla="*/ 107740 w 535"/>
                  <a:gd name="T35" fmla="*/ 27774 h 535"/>
                  <a:gd name="T36" fmla="*/ 128261 w 535"/>
                  <a:gd name="T37" fmla="*/ 12819 h 535"/>
                  <a:gd name="T38" fmla="*/ 144837 w 535"/>
                  <a:gd name="T39" fmla="*/ 0 h 535"/>
                  <a:gd name="T40" fmla="*/ 167332 w 535"/>
                  <a:gd name="T41" fmla="*/ 0 h 535"/>
                  <a:gd name="T42" fmla="*/ 174435 w 535"/>
                  <a:gd name="T43" fmla="*/ 0 h 535"/>
                  <a:gd name="T44" fmla="*/ 181145 w 535"/>
                  <a:gd name="T45" fmla="*/ 17946 h 535"/>
                  <a:gd name="T46" fmla="*/ 211138 w 535"/>
                  <a:gd name="T47" fmla="*/ 29910 h 535"/>
                  <a:gd name="T48" fmla="*/ 199693 w 535"/>
                  <a:gd name="T49" fmla="*/ 44865 h 535"/>
                  <a:gd name="T50" fmla="*/ 167332 w 535"/>
                  <a:gd name="T51" fmla="*/ 82040 h 535"/>
                  <a:gd name="T52" fmla="*/ 155887 w 535"/>
                  <a:gd name="T53" fmla="*/ 106822 h 535"/>
                  <a:gd name="T54" fmla="*/ 151546 w 535"/>
                  <a:gd name="T55" fmla="*/ 141860 h 535"/>
                  <a:gd name="T56" fmla="*/ 151546 w 535"/>
                  <a:gd name="T57" fmla="*/ 161515 h 535"/>
                  <a:gd name="T58" fmla="*/ 132997 w 535"/>
                  <a:gd name="T59" fmla="*/ 161515 h 535"/>
                  <a:gd name="T60" fmla="*/ 123920 w 535"/>
                  <a:gd name="T61" fmla="*/ 191426 h 535"/>
                  <a:gd name="T62" fmla="*/ 123920 w 535"/>
                  <a:gd name="T63" fmla="*/ 228600 h 53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35"/>
                  <a:gd name="T97" fmla="*/ 0 h 535"/>
                  <a:gd name="T98" fmla="*/ 535 w 535"/>
                  <a:gd name="T99" fmla="*/ 535 h 53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35" h="535">
                    <a:moveTo>
                      <a:pt x="314" y="535"/>
                    </a:moveTo>
                    <a:lnTo>
                      <a:pt x="314" y="471"/>
                    </a:lnTo>
                    <a:lnTo>
                      <a:pt x="250" y="378"/>
                    </a:lnTo>
                    <a:lnTo>
                      <a:pt x="250" y="332"/>
                    </a:lnTo>
                    <a:lnTo>
                      <a:pt x="250" y="309"/>
                    </a:lnTo>
                    <a:lnTo>
                      <a:pt x="238" y="285"/>
                    </a:lnTo>
                    <a:lnTo>
                      <a:pt x="175" y="291"/>
                    </a:lnTo>
                    <a:lnTo>
                      <a:pt x="163" y="250"/>
                    </a:lnTo>
                    <a:lnTo>
                      <a:pt x="41" y="222"/>
                    </a:lnTo>
                    <a:lnTo>
                      <a:pt x="6" y="222"/>
                    </a:lnTo>
                    <a:lnTo>
                      <a:pt x="0" y="198"/>
                    </a:lnTo>
                    <a:lnTo>
                      <a:pt x="35" y="94"/>
                    </a:lnTo>
                    <a:lnTo>
                      <a:pt x="70" y="94"/>
                    </a:lnTo>
                    <a:lnTo>
                      <a:pt x="70" y="157"/>
                    </a:lnTo>
                    <a:lnTo>
                      <a:pt x="111" y="204"/>
                    </a:lnTo>
                    <a:lnTo>
                      <a:pt x="227" y="180"/>
                    </a:lnTo>
                    <a:lnTo>
                      <a:pt x="227" y="77"/>
                    </a:lnTo>
                    <a:lnTo>
                      <a:pt x="273" y="65"/>
                    </a:lnTo>
                    <a:lnTo>
                      <a:pt x="325" y="30"/>
                    </a:lnTo>
                    <a:lnTo>
                      <a:pt x="367" y="0"/>
                    </a:lnTo>
                    <a:lnTo>
                      <a:pt x="424" y="0"/>
                    </a:lnTo>
                    <a:lnTo>
                      <a:pt x="442" y="0"/>
                    </a:lnTo>
                    <a:lnTo>
                      <a:pt x="459" y="42"/>
                    </a:lnTo>
                    <a:lnTo>
                      <a:pt x="535" y="70"/>
                    </a:lnTo>
                    <a:lnTo>
                      <a:pt x="506" y="105"/>
                    </a:lnTo>
                    <a:lnTo>
                      <a:pt x="424" y="192"/>
                    </a:lnTo>
                    <a:lnTo>
                      <a:pt x="395" y="250"/>
                    </a:lnTo>
                    <a:lnTo>
                      <a:pt x="384" y="332"/>
                    </a:lnTo>
                    <a:lnTo>
                      <a:pt x="384" y="378"/>
                    </a:lnTo>
                    <a:lnTo>
                      <a:pt x="337" y="378"/>
                    </a:lnTo>
                    <a:lnTo>
                      <a:pt x="314" y="448"/>
                    </a:lnTo>
                    <a:lnTo>
                      <a:pt x="314" y="535"/>
                    </a:lnTo>
                    <a:close/>
                  </a:path>
                </a:pathLst>
              </a:custGeom>
              <a:grpFill/>
              <a:ln w="9525">
                <a:solidFill>
                  <a:schemeClr val="bg1">
                    <a:lumMod val="85000"/>
                  </a:schemeClr>
                </a:solidFill>
                <a:round/>
                <a:headEnd/>
                <a:tailEnd/>
              </a:ln>
            </p:spPr>
            <p:txBody>
              <a:bodyPr/>
              <a:lstStyle/>
              <a:p>
                <a:endParaRPr lang="zh-CN" altLang="en-US"/>
              </a:p>
            </p:txBody>
          </p:sp>
          <p:sp>
            <p:nvSpPr>
              <p:cNvPr id="197" name="Freeform 170"/>
              <p:cNvSpPr>
                <a:spLocks noChangeAspect="1"/>
              </p:cNvSpPr>
              <p:nvPr>
                <p:custDataLst>
                  <p:tags r:id="rId187"/>
                </p:custDataLst>
              </p:nvPr>
            </p:nvSpPr>
            <p:spPr bwMode="auto">
              <a:xfrm>
                <a:off x="3376279" y="3324345"/>
                <a:ext cx="75473" cy="58078"/>
              </a:xfrm>
              <a:custGeom>
                <a:avLst/>
                <a:gdLst>
                  <a:gd name="T0" fmla="*/ 0 w 168"/>
                  <a:gd name="T1" fmla="*/ 7225 h 127"/>
                  <a:gd name="T2" fmla="*/ 0 w 168"/>
                  <a:gd name="T3" fmla="*/ 31875 h 127"/>
                  <a:gd name="T4" fmla="*/ 7144 w 168"/>
                  <a:gd name="T5" fmla="*/ 43775 h 127"/>
                  <a:gd name="T6" fmla="*/ 18256 w 168"/>
                  <a:gd name="T7" fmla="*/ 53975 h 127"/>
                  <a:gd name="T8" fmla="*/ 46037 w 168"/>
                  <a:gd name="T9" fmla="*/ 46750 h 127"/>
                  <a:gd name="T10" fmla="*/ 66675 w 168"/>
                  <a:gd name="T11" fmla="*/ 41650 h 127"/>
                  <a:gd name="T12" fmla="*/ 64691 w 168"/>
                  <a:gd name="T13" fmla="*/ 14025 h 127"/>
                  <a:gd name="T14" fmla="*/ 66675 w 168"/>
                  <a:gd name="T15" fmla="*/ 0 h 127"/>
                  <a:gd name="T16" fmla="*/ 38894 w 168"/>
                  <a:gd name="T17" fmla="*/ 7225 h 127"/>
                  <a:gd name="T18" fmla="*/ 11509 w 168"/>
                  <a:gd name="T19" fmla="*/ 7225 h 127"/>
                  <a:gd name="T20" fmla="*/ 0 w 168"/>
                  <a:gd name="T21" fmla="*/ 7225 h 1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
                  <a:gd name="T34" fmla="*/ 0 h 127"/>
                  <a:gd name="T35" fmla="*/ 168 w 168"/>
                  <a:gd name="T36" fmla="*/ 127 h 1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 h="127">
                    <a:moveTo>
                      <a:pt x="0" y="17"/>
                    </a:moveTo>
                    <a:lnTo>
                      <a:pt x="0" y="75"/>
                    </a:lnTo>
                    <a:lnTo>
                      <a:pt x="18" y="103"/>
                    </a:lnTo>
                    <a:lnTo>
                      <a:pt x="46" y="127"/>
                    </a:lnTo>
                    <a:lnTo>
                      <a:pt x="116" y="110"/>
                    </a:lnTo>
                    <a:lnTo>
                      <a:pt x="168" y="98"/>
                    </a:lnTo>
                    <a:lnTo>
                      <a:pt x="163" y="33"/>
                    </a:lnTo>
                    <a:lnTo>
                      <a:pt x="168" y="0"/>
                    </a:lnTo>
                    <a:lnTo>
                      <a:pt x="98" y="17"/>
                    </a:lnTo>
                    <a:lnTo>
                      <a:pt x="29" y="17"/>
                    </a:lnTo>
                    <a:lnTo>
                      <a:pt x="0" y="17"/>
                    </a:lnTo>
                    <a:close/>
                  </a:path>
                </a:pathLst>
              </a:custGeom>
              <a:grpFill/>
              <a:ln w="9525">
                <a:solidFill>
                  <a:schemeClr val="bg1">
                    <a:lumMod val="85000"/>
                  </a:schemeClr>
                </a:solidFill>
                <a:round/>
                <a:headEnd/>
                <a:tailEnd/>
              </a:ln>
            </p:spPr>
            <p:txBody>
              <a:bodyPr/>
              <a:lstStyle/>
              <a:p>
                <a:endParaRPr lang="zh-CN" altLang="en-US"/>
              </a:p>
            </p:txBody>
          </p:sp>
          <p:sp>
            <p:nvSpPr>
              <p:cNvPr id="198" name="Freeform 171"/>
              <p:cNvSpPr>
                <a:spLocks noChangeAspect="1"/>
              </p:cNvSpPr>
              <p:nvPr>
                <p:custDataLst>
                  <p:tags r:id="rId188"/>
                </p:custDataLst>
              </p:nvPr>
            </p:nvSpPr>
            <p:spPr bwMode="auto">
              <a:xfrm>
                <a:off x="2831795" y="3033955"/>
                <a:ext cx="533702" cy="840422"/>
              </a:xfrm>
              <a:custGeom>
                <a:avLst/>
                <a:gdLst>
                  <a:gd name="T0" fmla="*/ 143584 w 1169"/>
                  <a:gd name="T1" fmla="*/ 0 h 1848"/>
                  <a:gd name="T2" fmla="*/ 89538 w 1169"/>
                  <a:gd name="T3" fmla="*/ 19864 h 1848"/>
                  <a:gd name="T4" fmla="*/ 80262 w 1169"/>
                  <a:gd name="T5" fmla="*/ 29585 h 1848"/>
                  <a:gd name="T6" fmla="*/ 80262 w 1169"/>
                  <a:gd name="T7" fmla="*/ 46491 h 1848"/>
                  <a:gd name="T8" fmla="*/ 108091 w 1169"/>
                  <a:gd name="T9" fmla="*/ 76076 h 1848"/>
                  <a:gd name="T10" fmla="*/ 89538 w 1169"/>
                  <a:gd name="T11" fmla="*/ 105662 h 1848"/>
                  <a:gd name="T12" fmla="*/ 98411 w 1169"/>
                  <a:gd name="T13" fmla="*/ 132711 h 1848"/>
                  <a:gd name="T14" fmla="*/ 154877 w 1169"/>
                  <a:gd name="T15" fmla="*/ 142432 h 1848"/>
                  <a:gd name="T16" fmla="*/ 154877 w 1169"/>
                  <a:gd name="T17" fmla="*/ 152575 h 1848"/>
                  <a:gd name="T18" fmla="*/ 136324 w 1169"/>
                  <a:gd name="T19" fmla="*/ 171594 h 1848"/>
                  <a:gd name="T20" fmla="*/ 108091 w 1169"/>
                  <a:gd name="T21" fmla="*/ 248093 h 1848"/>
                  <a:gd name="T22" fmla="*/ 89538 w 1169"/>
                  <a:gd name="T23" fmla="*/ 277679 h 1848"/>
                  <a:gd name="T24" fmla="*/ 35493 w 1169"/>
                  <a:gd name="T25" fmla="*/ 294584 h 1848"/>
                  <a:gd name="T26" fmla="*/ 45172 w 1169"/>
                  <a:gd name="T27" fmla="*/ 324170 h 1848"/>
                  <a:gd name="T28" fmla="*/ 70582 w 1169"/>
                  <a:gd name="T29" fmla="*/ 360940 h 1848"/>
                  <a:gd name="T30" fmla="*/ 45172 w 1169"/>
                  <a:gd name="T31" fmla="*/ 378268 h 1848"/>
                  <a:gd name="T32" fmla="*/ 26216 w 1169"/>
                  <a:gd name="T33" fmla="*/ 368547 h 1848"/>
                  <a:gd name="T34" fmla="*/ 0 w 1169"/>
                  <a:gd name="T35" fmla="*/ 360940 h 1848"/>
                  <a:gd name="T36" fmla="*/ 0 w 1169"/>
                  <a:gd name="T37" fmla="*/ 378268 h 1848"/>
                  <a:gd name="T38" fmla="*/ 9680 w 1169"/>
                  <a:gd name="T39" fmla="*/ 397710 h 1848"/>
                  <a:gd name="T40" fmla="*/ 54046 w 1169"/>
                  <a:gd name="T41" fmla="*/ 397710 h 1848"/>
                  <a:gd name="T42" fmla="*/ 54046 w 1169"/>
                  <a:gd name="T43" fmla="*/ 407431 h 1848"/>
                  <a:gd name="T44" fmla="*/ 26216 w 1169"/>
                  <a:gd name="T45" fmla="*/ 417152 h 1848"/>
                  <a:gd name="T46" fmla="*/ 54046 w 1169"/>
                  <a:gd name="T47" fmla="*/ 453922 h 1848"/>
                  <a:gd name="T48" fmla="*/ 80262 w 1169"/>
                  <a:gd name="T49" fmla="*/ 453922 h 1848"/>
                  <a:gd name="T50" fmla="*/ 98411 w 1169"/>
                  <a:gd name="T51" fmla="*/ 407431 h 1848"/>
                  <a:gd name="T52" fmla="*/ 108091 w 1169"/>
                  <a:gd name="T53" fmla="*/ 437016 h 1848"/>
                  <a:gd name="T54" fmla="*/ 117368 w 1169"/>
                  <a:gd name="T55" fmla="*/ 532957 h 1848"/>
                  <a:gd name="T56" fmla="*/ 161733 w 1169"/>
                  <a:gd name="T57" fmla="*/ 655947 h 1848"/>
                  <a:gd name="T58" fmla="*/ 189966 w 1169"/>
                  <a:gd name="T59" fmla="*/ 721880 h 1848"/>
                  <a:gd name="T60" fmla="*/ 218199 w 1169"/>
                  <a:gd name="T61" fmla="*/ 770906 h 1848"/>
                  <a:gd name="T62" fmla="*/ 225055 w 1169"/>
                  <a:gd name="T63" fmla="*/ 781050 h 1848"/>
                  <a:gd name="T64" fmla="*/ 272244 w 1169"/>
                  <a:gd name="T65" fmla="*/ 751465 h 1848"/>
                  <a:gd name="T66" fmla="*/ 316610 w 1169"/>
                  <a:gd name="T67" fmla="*/ 655947 h 1848"/>
                  <a:gd name="T68" fmla="*/ 335566 w 1169"/>
                  <a:gd name="T69" fmla="*/ 560006 h 1848"/>
                  <a:gd name="T70" fmla="*/ 363799 w 1169"/>
                  <a:gd name="T71" fmla="*/ 542678 h 1848"/>
                  <a:gd name="T72" fmla="*/ 436398 w 1169"/>
                  <a:gd name="T73" fmla="*/ 493651 h 1848"/>
                  <a:gd name="T74" fmla="*/ 464227 w 1169"/>
                  <a:gd name="T75" fmla="*/ 446737 h 1848"/>
                  <a:gd name="T76" fmla="*/ 471487 w 1169"/>
                  <a:gd name="T77" fmla="*/ 437016 h 1848"/>
                  <a:gd name="T78" fmla="*/ 471487 w 1169"/>
                  <a:gd name="T79" fmla="*/ 360940 h 1848"/>
                  <a:gd name="T80" fmla="*/ 464227 w 1169"/>
                  <a:gd name="T81" fmla="*/ 341075 h 1848"/>
                  <a:gd name="T82" fmla="*/ 454951 w 1169"/>
                  <a:gd name="T83" fmla="*/ 324170 h 1848"/>
                  <a:gd name="T84" fmla="*/ 454951 w 1169"/>
                  <a:gd name="T85" fmla="*/ 314026 h 1848"/>
                  <a:gd name="T86" fmla="*/ 400905 w 1169"/>
                  <a:gd name="T87" fmla="*/ 314026 h 1848"/>
                  <a:gd name="T88" fmla="*/ 382352 w 1169"/>
                  <a:gd name="T89" fmla="*/ 304305 h 1848"/>
                  <a:gd name="T90" fmla="*/ 354119 w 1169"/>
                  <a:gd name="T91" fmla="*/ 287399 h 1848"/>
                  <a:gd name="T92" fmla="*/ 316610 w 1169"/>
                  <a:gd name="T93" fmla="*/ 287399 h 1848"/>
                  <a:gd name="T94" fmla="*/ 272244 w 1169"/>
                  <a:gd name="T95" fmla="*/ 237950 h 1848"/>
                  <a:gd name="T96" fmla="*/ 272244 w 1169"/>
                  <a:gd name="T97" fmla="*/ 228652 h 1848"/>
                  <a:gd name="T98" fmla="*/ 272244 w 1169"/>
                  <a:gd name="T99" fmla="*/ 199066 h 1848"/>
                  <a:gd name="T100" fmla="*/ 244012 w 1169"/>
                  <a:gd name="T101" fmla="*/ 191459 h 1848"/>
                  <a:gd name="T102" fmla="*/ 225055 w 1169"/>
                  <a:gd name="T103" fmla="*/ 171594 h 1848"/>
                  <a:gd name="T104" fmla="*/ 218199 w 1169"/>
                  <a:gd name="T105" fmla="*/ 132711 h 1848"/>
                  <a:gd name="T106" fmla="*/ 218199 w 1169"/>
                  <a:gd name="T107" fmla="*/ 115805 h 1848"/>
                  <a:gd name="T108" fmla="*/ 234332 w 1169"/>
                  <a:gd name="T109" fmla="*/ 76076 h 1848"/>
                  <a:gd name="T110" fmla="*/ 244012 w 1169"/>
                  <a:gd name="T111" fmla="*/ 56635 h 1848"/>
                  <a:gd name="T112" fmla="*/ 244012 w 1169"/>
                  <a:gd name="T113" fmla="*/ 19864 h 1848"/>
                  <a:gd name="T114" fmla="*/ 218199 w 1169"/>
                  <a:gd name="T115" fmla="*/ 41842 h 1848"/>
                  <a:gd name="T116" fmla="*/ 204082 w 1169"/>
                  <a:gd name="T117" fmla="*/ 44378 h 1848"/>
                  <a:gd name="T118" fmla="*/ 161733 w 1169"/>
                  <a:gd name="T119" fmla="*/ 39306 h 1848"/>
                  <a:gd name="T120" fmla="*/ 150440 w 1169"/>
                  <a:gd name="T121" fmla="*/ 9721 h 1848"/>
                  <a:gd name="T122" fmla="*/ 143584 w 1169"/>
                  <a:gd name="T123" fmla="*/ 0 h 18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69"/>
                  <a:gd name="T187" fmla="*/ 0 h 1848"/>
                  <a:gd name="T188" fmla="*/ 1169 w 1169"/>
                  <a:gd name="T189" fmla="*/ 1848 h 184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69" h="1848">
                    <a:moveTo>
                      <a:pt x="356" y="0"/>
                    </a:moveTo>
                    <a:lnTo>
                      <a:pt x="222" y="47"/>
                    </a:lnTo>
                    <a:lnTo>
                      <a:pt x="199" y="70"/>
                    </a:lnTo>
                    <a:lnTo>
                      <a:pt x="199" y="110"/>
                    </a:lnTo>
                    <a:lnTo>
                      <a:pt x="268" y="180"/>
                    </a:lnTo>
                    <a:lnTo>
                      <a:pt x="222" y="250"/>
                    </a:lnTo>
                    <a:lnTo>
                      <a:pt x="244" y="314"/>
                    </a:lnTo>
                    <a:lnTo>
                      <a:pt x="384" y="337"/>
                    </a:lnTo>
                    <a:lnTo>
                      <a:pt x="384" y="361"/>
                    </a:lnTo>
                    <a:lnTo>
                      <a:pt x="338" y="406"/>
                    </a:lnTo>
                    <a:lnTo>
                      <a:pt x="268" y="587"/>
                    </a:lnTo>
                    <a:lnTo>
                      <a:pt x="222" y="657"/>
                    </a:lnTo>
                    <a:lnTo>
                      <a:pt x="88" y="697"/>
                    </a:lnTo>
                    <a:lnTo>
                      <a:pt x="112" y="767"/>
                    </a:lnTo>
                    <a:lnTo>
                      <a:pt x="175" y="854"/>
                    </a:lnTo>
                    <a:lnTo>
                      <a:pt x="112" y="895"/>
                    </a:lnTo>
                    <a:lnTo>
                      <a:pt x="65" y="872"/>
                    </a:lnTo>
                    <a:lnTo>
                      <a:pt x="0" y="854"/>
                    </a:lnTo>
                    <a:lnTo>
                      <a:pt x="0" y="895"/>
                    </a:lnTo>
                    <a:lnTo>
                      <a:pt x="24" y="941"/>
                    </a:lnTo>
                    <a:lnTo>
                      <a:pt x="134" y="941"/>
                    </a:lnTo>
                    <a:lnTo>
                      <a:pt x="134" y="964"/>
                    </a:lnTo>
                    <a:lnTo>
                      <a:pt x="65" y="987"/>
                    </a:lnTo>
                    <a:lnTo>
                      <a:pt x="134" y="1074"/>
                    </a:lnTo>
                    <a:lnTo>
                      <a:pt x="199" y="1074"/>
                    </a:lnTo>
                    <a:lnTo>
                      <a:pt x="244" y="964"/>
                    </a:lnTo>
                    <a:lnTo>
                      <a:pt x="268" y="1034"/>
                    </a:lnTo>
                    <a:lnTo>
                      <a:pt x="291" y="1261"/>
                    </a:lnTo>
                    <a:lnTo>
                      <a:pt x="401" y="1552"/>
                    </a:lnTo>
                    <a:lnTo>
                      <a:pt x="471" y="1708"/>
                    </a:lnTo>
                    <a:lnTo>
                      <a:pt x="541" y="1824"/>
                    </a:lnTo>
                    <a:lnTo>
                      <a:pt x="558" y="1848"/>
                    </a:lnTo>
                    <a:lnTo>
                      <a:pt x="675" y="1778"/>
                    </a:lnTo>
                    <a:lnTo>
                      <a:pt x="785" y="1552"/>
                    </a:lnTo>
                    <a:lnTo>
                      <a:pt x="832" y="1325"/>
                    </a:lnTo>
                    <a:lnTo>
                      <a:pt x="902" y="1284"/>
                    </a:lnTo>
                    <a:lnTo>
                      <a:pt x="1082" y="1168"/>
                    </a:lnTo>
                    <a:lnTo>
                      <a:pt x="1151" y="1057"/>
                    </a:lnTo>
                    <a:lnTo>
                      <a:pt x="1169" y="1034"/>
                    </a:lnTo>
                    <a:lnTo>
                      <a:pt x="1169" y="854"/>
                    </a:lnTo>
                    <a:lnTo>
                      <a:pt x="1151" y="807"/>
                    </a:lnTo>
                    <a:lnTo>
                      <a:pt x="1128" y="767"/>
                    </a:lnTo>
                    <a:lnTo>
                      <a:pt x="1128" y="743"/>
                    </a:lnTo>
                    <a:lnTo>
                      <a:pt x="994" y="743"/>
                    </a:lnTo>
                    <a:lnTo>
                      <a:pt x="948" y="720"/>
                    </a:lnTo>
                    <a:lnTo>
                      <a:pt x="878" y="680"/>
                    </a:lnTo>
                    <a:lnTo>
                      <a:pt x="785" y="680"/>
                    </a:lnTo>
                    <a:lnTo>
                      <a:pt x="675" y="563"/>
                    </a:lnTo>
                    <a:lnTo>
                      <a:pt x="675" y="541"/>
                    </a:lnTo>
                    <a:lnTo>
                      <a:pt x="675" y="471"/>
                    </a:lnTo>
                    <a:lnTo>
                      <a:pt x="605" y="453"/>
                    </a:lnTo>
                    <a:lnTo>
                      <a:pt x="558" y="406"/>
                    </a:lnTo>
                    <a:lnTo>
                      <a:pt x="541" y="314"/>
                    </a:lnTo>
                    <a:lnTo>
                      <a:pt x="541" y="274"/>
                    </a:lnTo>
                    <a:lnTo>
                      <a:pt x="581" y="180"/>
                    </a:lnTo>
                    <a:lnTo>
                      <a:pt x="605" y="134"/>
                    </a:lnTo>
                    <a:lnTo>
                      <a:pt x="605" y="47"/>
                    </a:lnTo>
                    <a:lnTo>
                      <a:pt x="541" y="99"/>
                    </a:lnTo>
                    <a:lnTo>
                      <a:pt x="506" y="105"/>
                    </a:lnTo>
                    <a:lnTo>
                      <a:pt x="401" y="93"/>
                    </a:lnTo>
                    <a:lnTo>
                      <a:pt x="373" y="23"/>
                    </a:lnTo>
                    <a:lnTo>
                      <a:pt x="356" y="0"/>
                    </a:lnTo>
                    <a:close/>
                  </a:path>
                </a:pathLst>
              </a:custGeom>
              <a:grpFill/>
              <a:ln w="9525">
                <a:solidFill>
                  <a:schemeClr val="bg1">
                    <a:lumMod val="85000"/>
                  </a:schemeClr>
                </a:solidFill>
                <a:round/>
                <a:headEnd/>
                <a:tailEnd/>
              </a:ln>
            </p:spPr>
            <p:txBody>
              <a:bodyPr/>
              <a:lstStyle/>
              <a:p>
                <a:endParaRPr lang="zh-CN" altLang="en-US"/>
              </a:p>
            </p:txBody>
          </p:sp>
          <p:sp>
            <p:nvSpPr>
              <p:cNvPr id="199" name="Freeform 172"/>
              <p:cNvSpPr>
                <a:spLocks noChangeAspect="1"/>
              </p:cNvSpPr>
              <p:nvPr>
                <p:custDataLst>
                  <p:tags r:id="rId189"/>
                </p:custDataLst>
              </p:nvPr>
            </p:nvSpPr>
            <p:spPr bwMode="auto">
              <a:xfrm>
                <a:off x="3139079" y="3247478"/>
                <a:ext cx="222825" cy="126405"/>
              </a:xfrm>
              <a:custGeom>
                <a:avLst/>
                <a:gdLst>
                  <a:gd name="T0" fmla="*/ 0 w 488"/>
                  <a:gd name="T1" fmla="*/ 0 h 272"/>
                  <a:gd name="T2" fmla="*/ 0 w 488"/>
                  <a:gd name="T3" fmla="*/ 20299 h 272"/>
                  <a:gd name="T4" fmla="*/ 0 w 488"/>
                  <a:gd name="T5" fmla="*/ 39734 h 272"/>
                  <a:gd name="T6" fmla="*/ 37514 w 488"/>
                  <a:gd name="T7" fmla="*/ 80332 h 272"/>
                  <a:gd name="T8" fmla="*/ 46792 w 488"/>
                  <a:gd name="T9" fmla="*/ 90266 h 272"/>
                  <a:gd name="T10" fmla="*/ 81886 w 488"/>
                  <a:gd name="T11" fmla="*/ 90266 h 272"/>
                  <a:gd name="T12" fmla="*/ 110123 w 488"/>
                  <a:gd name="T13" fmla="*/ 107541 h 272"/>
                  <a:gd name="T14" fmla="*/ 126662 w 488"/>
                  <a:gd name="T15" fmla="*/ 117475 h 272"/>
                  <a:gd name="T16" fmla="*/ 135939 w 488"/>
                  <a:gd name="T17" fmla="*/ 117475 h 272"/>
                  <a:gd name="T18" fmla="*/ 173051 w 488"/>
                  <a:gd name="T19" fmla="*/ 117475 h 272"/>
                  <a:gd name="T20" fmla="*/ 185152 w 488"/>
                  <a:gd name="T21" fmla="*/ 117475 h 272"/>
                  <a:gd name="T22" fmla="*/ 196850 w 488"/>
                  <a:gd name="T23" fmla="*/ 97608 h 272"/>
                  <a:gd name="T24" fmla="*/ 196850 w 488"/>
                  <a:gd name="T25" fmla="*/ 80332 h 272"/>
                  <a:gd name="T26" fmla="*/ 164176 w 488"/>
                  <a:gd name="T27" fmla="*/ 80332 h 272"/>
                  <a:gd name="T28" fmla="*/ 154898 w 488"/>
                  <a:gd name="T29" fmla="*/ 69967 h 272"/>
                  <a:gd name="T30" fmla="*/ 145217 w 488"/>
                  <a:gd name="T31" fmla="*/ 52691 h 272"/>
                  <a:gd name="T32" fmla="*/ 128679 w 488"/>
                  <a:gd name="T33" fmla="*/ 52691 h 272"/>
                  <a:gd name="T34" fmla="*/ 112543 w 488"/>
                  <a:gd name="T35" fmla="*/ 57874 h 272"/>
                  <a:gd name="T36" fmla="*/ 77449 w 488"/>
                  <a:gd name="T37" fmla="*/ 39734 h 272"/>
                  <a:gd name="T38" fmla="*/ 51633 w 488"/>
                  <a:gd name="T39" fmla="*/ 20299 h 272"/>
                  <a:gd name="T40" fmla="*/ 25413 w 488"/>
                  <a:gd name="T41" fmla="*/ 9934 h 272"/>
                  <a:gd name="T42" fmla="*/ 0 w 488"/>
                  <a:gd name="T43" fmla="*/ 0 h 2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8"/>
                  <a:gd name="T67" fmla="*/ 0 h 272"/>
                  <a:gd name="T68" fmla="*/ 488 w 488"/>
                  <a:gd name="T69" fmla="*/ 272 h 27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8" h="272">
                    <a:moveTo>
                      <a:pt x="0" y="0"/>
                    </a:moveTo>
                    <a:lnTo>
                      <a:pt x="0" y="47"/>
                    </a:lnTo>
                    <a:lnTo>
                      <a:pt x="0" y="92"/>
                    </a:lnTo>
                    <a:lnTo>
                      <a:pt x="93" y="186"/>
                    </a:lnTo>
                    <a:lnTo>
                      <a:pt x="116" y="209"/>
                    </a:lnTo>
                    <a:lnTo>
                      <a:pt x="203" y="209"/>
                    </a:lnTo>
                    <a:lnTo>
                      <a:pt x="273" y="249"/>
                    </a:lnTo>
                    <a:lnTo>
                      <a:pt x="314" y="272"/>
                    </a:lnTo>
                    <a:lnTo>
                      <a:pt x="337" y="272"/>
                    </a:lnTo>
                    <a:lnTo>
                      <a:pt x="429" y="272"/>
                    </a:lnTo>
                    <a:lnTo>
                      <a:pt x="459" y="272"/>
                    </a:lnTo>
                    <a:lnTo>
                      <a:pt x="488" y="226"/>
                    </a:lnTo>
                    <a:lnTo>
                      <a:pt x="488" y="186"/>
                    </a:lnTo>
                    <a:lnTo>
                      <a:pt x="407" y="186"/>
                    </a:lnTo>
                    <a:lnTo>
                      <a:pt x="384" y="162"/>
                    </a:lnTo>
                    <a:lnTo>
                      <a:pt x="360" y="122"/>
                    </a:lnTo>
                    <a:lnTo>
                      <a:pt x="319" y="122"/>
                    </a:lnTo>
                    <a:lnTo>
                      <a:pt x="279" y="134"/>
                    </a:lnTo>
                    <a:lnTo>
                      <a:pt x="192" y="92"/>
                    </a:lnTo>
                    <a:lnTo>
                      <a:pt x="128" y="47"/>
                    </a:lnTo>
                    <a:lnTo>
                      <a:pt x="63" y="23"/>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00" name="Freeform 173"/>
              <p:cNvSpPr>
                <a:spLocks noChangeAspect="1"/>
              </p:cNvSpPr>
              <p:nvPr>
                <p:custDataLst>
                  <p:tags r:id="rId190"/>
                </p:custDataLst>
              </p:nvPr>
            </p:nvSpPr>
            <p:spPr bwMode="auto">
              <a:xfrm>
                <a:off x="3149859" y="3874379"/>
                <a:ext cx="61096" cy="81993"/>
              </a:xfrm>
              <a:custGeom>
                <a:avLst/>
                <a:gdLst>
                  <a:gd name="T0" fmla="*/ 25779 w 134"/>
                  <a:gd name="T1" fmla="*/ 0 h 174"/>
                  <a:gd name="T2" fmla="*/ 18932 w 134"/>
                  <a:gd name="T3" fmla="*/ 17517 h 174"/>
                  <a:gd name="T4" fmla="*/ 0 w 134"/>
                  <a:gd name="T5" fmla="*/ 38100 h 174"/>
                  <a:gd name="T6" fmla="*/ 0 w 134"/>
                  <a:gd name="T7" fmla="*/ 58245 h 174"/>
                  <a:gd name="T8" fmla="*/ 18932 w 134"/>
                  <a:gd name="T9" fmla="*/ 68755 h 174"/>
                  <a:gd name="T10" fmla="*/ 44308 w 134"/>
                  <a:gd name="T11" fmla="*/ 76200 h 174"/>
                  <a:gd name="T12" fmla="*/ 53975 w 134"/>
                  <a:gd name="T13" fmla="*/ 58245 h 174"/>
                  <a:gd name="T14" fmla="*/ 44308 w 134"/>
                  <a:gd name="T15" fmla="*/ 38100 h 174"/>
                  <a:gd name="T16" fmla="*/ 44308 w 134"/>
                  <a:gd name="T17" fmla="*/ 27590 h 174"/>
                  <a:gd name="T18" fmla="*/ 25779 w 134"/>
                  <a:gd name="T19" fmla="*/ 0 h 1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4"/>
                  <a:gd name="T31" fmla="*/ 0 h 174"/>
                  <a:gd name="T32" fmla="*/ 134 w 134"/>
                  <a:gd name="T33" fmla="*/ 174 h 1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4" h="174">
                    <a:moveTo>
                      <a:pt x="64" y="0"/>
                    </a:moveTo>
                    <a:lnTo>
                      <a:pt x="47" y="40"/>
                    </a:lnTo>
                    <a:lnTo>
                      <a:pt x="0" y="87"/>
                    </a:lnTo>
                    <a:lnTo>
                      <a:pt x="0" y="133"/>
                    </a:lnTo>
                    <a:lnTo>
                      <a:pt x="47" y="157"/>
                    </a:lnTo>
                    <a:lnTo>
                      <a:pt x="110" y="174"/>
                    </a:lnTo>
                    <a:lnTo>
                      <a:pt x="134" y="133"/>
                    </a:lnTo>
                    <a:lnTo>
                      <a:pt x="110" y="87"/>
                    </a:lnTo>
                    <a:lnTo>
                      <a:pt x="110" y="63"/>
                    </a:lnTo>
                    <a:lnTo>
                      <a:pt x="64" y="0"/>
                    </a:lnTo>
                    <a:close/>
                  </a:path>
                </a:pathLst>
              </a:custGeom>
              <a:grpFill/>
              <a:ln w="9525">
                <a:solidFill>
                  <a:schemeClr val="bg1">
                    <a:lumMod val="85000"/>
                  </a:schemeClr>
                </a:solidFill>
                <a:round/>
                <a:headEnd/>
                <a:tailEnd/>
              </a:ln>
            </p:spPr>
            <p:txBody>
              <a:bodyPr/>
              <a:lstStyle/>
              <a:p>
                <a:endParaRPr lang="zh-CN" altLang="en-US"/>
              </a:p>
            </p:txBody>
          </p:sp>
          <p:sp>
            <p:nvSpPr>
              <p:cNvPr id="201" name="Freeform 174"/>
              <p:cNvSpPr>
                <a:spLocks noChangeAspect="1"/>
              </p:cNvSpPr>
              <p:nvPr>
                <p:custDataLst>
                  <p:tags r:id="rId191"/>
                </p:custDataLst>
              </p:nvPr>
            </p:nvSpPr>
            <p:spPr bwMode="auto">
              <a:xfrm>
                <a:off x="2644910" y="3066411"/>
                <a:ext cx="362989" cy="374090"/>
              </a:xfrm>
              <a:custGeom>
                <a:avLst/>
                <a:gdLst>
                  <a:gd name="T0" fmla="*/ 246146 w 796"/>
                  <a:gd name="T1" fmla="*/ 0 h 825"/>
                  <a:gd name="T2" fmla="*/ 219961 w 796"/>
                  <a:gd name="T3" fmla="*/ 7164 h 825"/>
                  <a:gd name="T4" fmla="*/ 211098 w 796"/>
                  <a:gd name="T5" fmla="*/ 7164 h 825"/>
                  <a:gd name="T6" fmla="*/ 208278 w 796"/>
                  <a:gd name="T7" fmla="*/ 38770 h 825"/>
                  <a:gd name="T8" fmla="*/ 201429 w 796"/>
                  <a:gd name="T9" fmla="*/ 66161 h 825"/>
                  <a:gd name="T10" fmla="*/ 192163 w 796"/>
                  <a:gd name="T11" fmla="*/ 66161 h 825"/>
                  <a:gd name="T12" fmla="*/ 175646 w 796"/>
                  <a:gd name="T13" fmla="*/ 112516 h 825"/>
                  <a:gd name="T14" fmla="*/ 156712 w 796"/>
                  <a:gd name="T15" fmla="*/ 124737 h 825"/>
                  <a:gd name="T16" fmla="*/ 145029 w 796"/>
                  <a:gd name="T17" fmla="*/ 149179 h 825"/>
                  <a:gd name="T18" fmla="*/ 100715 w 796"/>
                  <a:gd name="T19" fmla="*/ 151707 h 825"/>
                  <a:gd name="T20" fmla="*/ 100715 w 796"/>
                  <a:gd name="T21" fmla="*/ 188792 h 825"/>
                  <a:gd name="T22" fmla="*/ 65666 w 796"/>
                  <a:gd name="T23" fmla="*/ 198484 h 825"/>
                  <a:gd name="T24" fmla="*/ 37466 w 796"/>
                  <a:gd name="T25" fmla="*/ 188792 h 825"/>
                  <a:gd name="T26" fmla="*/ 0 w 796"/>
                  <a:gd name="T27" fmla="*/ 178678 h 825"/>
                  <a:gd name="T28" fmla="*/ 0 w 796"/>
                  <a:gd name="T29" fmla="*/ 207755 h 825"/>
                  <a:gd name="T30" fmla="*/ 37466 w 796"/>
                  <a:gd name="T31" fmla="*/ 237254 h 825"/>
                  <a:gd name="T32" fmla="*/ 37466 w 796"/>
                  <a:gd name="T33" fmla="*/ 264224 h 825"/>
                  <a:gd name="T34" fmla="*/ 18531 w 796"/>
                  <a:gd name="T35" fmla="*/ 264224 h 825"/>
                  <a:gd name="T36" fmla="*/ 9266 w 796"/>
                  <a:gd name="T37" fmla="*/ 303415 h 825"/>
                  <a:gd name="T38" fmla="*/ 46732 w 796"/>
                  <a:gd name="T39" fmla="*/ 303415 h 825"/>
                  <a:gd name="T40" fmla="*/ 119649 w 796"/>
                  <a:gd name="T41" fmla="*/ 303415 h 825"/>
                  <a:gd name="T42" fmla="*/ 138180 w 796"/>
                  <a:gd name="T43" fmla="*/ 320271 h 825"/>
                  <a:gd name="T44" fmla="*/ 165978 w 796"/>
                  <a:gd name="T45" fmla="*/ 347663 h 825"/>
                  <a:gd name="T46" fmla="*/ 165978 w 796"/>
                  <a:gd name="T47" fmla="*/ 330385 h 825"/>
                  <a:gd name="T48" fmla="*/ 182898 w 796"/>
                  <a:gd name="T49" fmla="*/ 337971 h 825"/>
                  <a:gd name="T50" fmla="*/ 208278 w 796"/>
                  <a:gd name="T51" fmla="*/ 347663 h 825"/>
                  <a:gd name="T52" fmla="*/ 236478 w 796"/>
                  <a:gd name="T53" fmla="*/ 330385 h 825"/>
                  <a:gd name="T54" fmla="*/ 201429 w 796"/>
                  <a:gd name="T55" fmla="*/ 264224 h 825"/>
                  <a:gd name="T56" fmla="*/ 227212 w 796"/>
                  <a:gd name="T57" fmla="*/ 257060 h 825"/>
                  <a:gd name="T58" fmla="*/ 255412 w 796"/>
                  <a:gd name="T59" fmla="*/ 247368 h 825"/>
                  <a:gd name="T60" fmla="*/ 302144 w 796"/>
                  <a:gd name="T61" fmla="*/ 168985 h 825"/>
                  <a:gd name="T62" fmla="*/ 302144 w 796"/>
                  <a:gd name="T63" fmla="*/ 151707 h 825"/>
                  <a:gd name="T64" fmla="*/ 320675 w 796"/>
                  <a:gd name="T65" fmla="*/ 112516 h 825"/>
                  <a:gd name="T66" fmla="*/ 283209 w 796"/>
                  <a:gd name="T67" fmla="*/ 102824 h 825"/>
                  <a:gd name="T68" fmla="*/ 267095 w 796"/>
                  <a:gd name="T69" fmla="*/ 102824 h 825"/>
                  <a:gd name="T70" fmla="*/ 255412 w 796"/>
                  <a:gd name="T71" fmla="*/ 71218 h 825"/>
                  <a:gd name="T72" fmla="*/ 273943 w 796"/>
                  <a:gd name="T73" fmla="*/ 46355 h 825"/>
                  <a:gd name="T74" fmla="*/ 250578 w 796"/>
                  <a:gd name="T75" fmla="*/ 21913 h 825"/>
                  <a:gd name="T76" fmla="*/ 246146 w 796"/>
                  <a:gd name="T77" fmla="*/ 7164 h 825"/>
                  <a:gd name="T78" fmla="*/ 246146 w 796"/>
                  <a:gd name="T79" fmla="*/ 0 h 82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96"/>
                  <a:gd name="T121" fmla="*/ 0 h 825"/>
                  <a:gd name="T122" fmla="*/ 796 w 796"/>
                  <a:gd name="T123" fmla="*/ 825 h 82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96" h="825">
                    <a:moveTo>
                      <a:pt x="611" y="0"/>
                    </a:moveTo>
                    <a:lnTo>
                      <a:pt x="546" y="17"/>
                    </a:lnTo>
                    <a:lnTo>
                      <a:pt x="524" y="17"/>
                    </a:lnTo>
                    <a:lnTo>
                      <a:pt x="517" y="92"/>
                    </a:lnTo>
                    <a:lnTo>
                      <a:pt x="500" y="157"/>
                    </a:lnTo>
                    <a:lnTo>
                      <a:pt x="477" y="157"/>
                    </a:lnTo>
                    <a:lnTo>
                      <a:pt x="436" y="267"/>
                    </a:lnTo>
                    <a:lnTo>
                      <a:pt x="389" y="296"/>
                    </a:lnTo>
                    <a:lnTo>
                      <a:pt x="360" y="354"/>
                    </a:lnTo>
                    <a:lnTo>
                      <a:pt x="250" y="360"/>
                    </a:lnTo>
                    <a:lnTo>
                      <a:pt x="250" y="448"/>
                    </a:lnTo>
                    <a:lnTo>
                      <a:pt x="163" y="471"/>
                    </a:lnTo>
                    <a:lnTo>
                      <a:pt x="93" y="448"/>
                    </a:lnTo>
                    <a:lnTo>
                      <a:pt x="0" y="424"/>
                    </a:lnTo>
                    <a:lnTo>
                      <a:pt x="0" y="493"/>
                    </a:lnTo>
                    <a:lnTo>
                      <a:pt x="93" y="563"/>
                    </a:lnTo>
                    <a:lnTo>
                      <a:pt x="93" y="627"/>
                    </a:lnTo>
                    <a:lnTo>
                      <a:pt x="46" y="627"/>
                    </a:lnTo>
                    <a:lnTo>
                      <a:pt x="23" y="720"/>
                    </a:lnTo>
                    <a:lnTo>
                      <a:pt x="116" y="720"/>
                    </a:lnTo>
                    <a:lnTo>
                      <a:pt x="297" y="720"/>
                    </a:lnTo>
                    <a:lnTo>
                      <a:pt x="343" y="760"/>
                    </a:lnTo>
                    <a:lnTo>
                      <a:pt x="412" y="825"/>
                    </a:lnTo>
                    <a:lnTo>
                      <a:pt x="412" y="784"/>
                    </a:lnTo>
                    <a:lnTo>
                      <a:pt x="454" y="802"/>
                    </a:lnTo>
                    <a:lnTo>
                      <a:pt x="517" y="825"/>
                    </a:lnTo>
                    <a:lnTo>
                      <a:pt x="587" y="784"/>
                    </a:lnTo>
                    <a:lnTo>
                      <a:pt x="500" y="627"/>
                    </a:lnTo>
                    <a:lnTo>
                      <a:pt x="564" y="610"/>
                    </a:lnTo>
                    <a:lnTo>
                      <a:pt x="634" y="587"/>
                    </a:lnTo>
                    <a:lnTo>
                      <a:pt x="750" y="401"/>
                    </a:lnTo>
                    <a:lnTo>
                      <a:pt x="750" y="360"/>
                    </a:lnTo>
                    <a:lnTo>
                      <a:pt x="796" y="267"/>
                    </a:lnTo>
                    <a:lnTo>
                      <a:pt x="703" y="244"/>
                    </a:lnTo>
                    <a:lnTo>
                      <a:pt x="663" y="244"/>
                    </a:lnTo>
                    <a:lnTo>
                      <a:pt x="634" y="169"/>
                    </a:lnTo>
                    <a:lnTo>
                      <a:pt x="680" y="110"/>
                    </a:lnTo>
                    <a:lnTo>
                      <a:pt x="622" y="52"/>
                    </a:lnTo>
                    <a:lnTo>
                      <a:pt x="611" y="17"/>
                    </a:lnTo>
                    <a:lnTo>
                      <a:pt x="611" y="0"/>
                    </a:lnTo>
                    <a:close/>
                  </a:path>
                </a:pathLst>
              </a:custGeom>
              <a:grpFill/>
              <a:ln w="9525">
                <a:solidFill>
                  <a:schemeClr val="bg1">
                    <a:lumMod val="85000"/>
                  </a:schemeClr>
                </a:solidFill>
                <a:round/>
                <a:headEnd/>
                <a:tailEnd/>
              </a:ln>
            </p:spPr>
            <p:txBody>
              <a:bodyPr/>
              <a:lstStyle/>
              <a:p>
                <a:endParaRPr lang="zh-CN" altLang="en-US"/>
              </a:p>
            </p:txBody>
          </p:sp>
          <p:sp>
            <p:nvSpPr>
              <p:cNvPr id="202" name="Freeform 175"/>
              <p:cNvSpPr>
                <a:spLocks noChangeAspect="1"/>
              </p:cNvSpPr>
              <p:nvPr>
                <p:custDataLst>
                  <p:tags r:id="rId192"/>
                </p:custDataLst>
              </p:nvPr>
            </p:nvSpPr>
            <p:spPr bwMode="auto">
              <a:xfrm>
                <a:off x="2603579" y="3004916"/>
                <a:ext cx="389943" cy="275017"/>
              </a:xfrm>
              <a:custGeom>
                <a:avLst/>
                <a:gdLst>
                  <a:gd name="T0" fmla="*/ 25383 w 855"/>
                  <a:gd name="T1" fmla="*/ 70695 h 611"/>
                  <a:gd name="T2" fmla="*/ 7252 w 855"/>
                  <a:gd name="T3" fmla="*/ 114617 h 611"/>
                  <a:gd name="T4" fmla="*/ 18534 w 855"/>
                  <a:gd name="T5" fmla="*/ 143899 h 611"/>
                  <a:gd name="T6" fmla="*/ 0 w 855"/>
                  <a:gd name="T7" fmla="*/ 180292 h 611"/>
                  <a:gd name="T8" fmla="*/ 18534 w 855"/>
                  <a:gd name="T9" fmla="*/ 199116 h 611"/>
                  <a:gd name="T10" fmla="*/ 44320 w 855"/>
                  <a:gd name="T11" fmla="*/ 199116 h 611"/>
                  <a:gd name="T12" fmla="*/ 44320 w 855"/>
                  <a:gd name="T13" fmla="*/ 226306 h 611"/>
                  <a:gd name="T14" fmla="*/ 35053 w 855"/>
                  <a:gd name="T15" fmla="*/ 235927 h 611"/>
                  <a:gd name="T16" fmla="*/ 100727 w 855"/>
                  <a:gd name="T17" fmla="*/ 255588 h 611"/>
                  <a:gd name="T18" fmla="*/ 135781 w 855"/>
                  <a:gd name="T19" fmla="*/ 245967 h 611"/>
                  <a:gd name="T20" fmla="*/ 135781 w 855"/>
                  <a:gd name="T21" fmla="*/ 209155 h 611"/>
                  <a:gd name="T22" fmla="*/ 182921 w 855"/>
                  <a:gd name="T23" fmla="*/ 209155 h 611"/>
                  <a:gd name="T24" fmla="*/ 191785 w 855"/>
                  <a:gd name="T25" fmla="*/ 180292 h 611"/>
                  <a:gd name="T26" fmla="*/ 210722 w 855"/>
                  <a:gd name="T27" fmla="*/ 170253 h 611"/>
                  <a:gd name="T28" fmla="*/ 227241 w 855"/>
                  <a:gd name="T29" fmla="*/ 124238 h 611"/>
                  <a:gd name="T30" fmla="*/ 236508 w 855"/>
                  <a:gd name="T31" fmla="*/ 124238 h 611"/>
                  <a:gd name="T32" fmla="*/ 246178 w 855"/>
                  <a:gd name="T33" fmla="*/ 94957 h 611"/>
                  <a:gd name="T34" fmla="*/ 246178 w 855"/>
                  <a:gd name="T35" fmla="*/ 65675 h 611"/>
                  <a:gd name="T36" fmla="*/ 255042 w 855"/>
                  <a:gd name="T37" fmla="*/ 65675 h 611"/>
                  <a:gd name="T38" fmla="*/ 281231 w 855"/>
                  <a:gd name="T39" fmla="*/ 58564 h 611"/>
                  <a:gd name="T40" fmla="*/ 290498 w 855"/>
                  <a:gd name="T41" fmla="*/ 48942 h 611"/>
                  <a:gd name="T42" fmla="*/ 344488 w 855"/>
                  <a:gd name="T43" fmla="*/ 29282 h 611"/>
                  <a:gd name="T44" fmla="*/ 332401 w 855"/>
                  <a:gd name="T45" fmla="*/ 0 h 611"/>
                  <a:gd name="T46" fmla="*/ 288081 w 855"/>
                  <a:gd name="T47" fmla="*/ 12549 h 611"/>
                  <a:gd name="T48" fmla="*/ 262294 w 855"/>
                  <a:gd name="T49" fmla="*/ 17151 h 611"/>
                  <a:gd name="T50" fmla="*/ 246178 w 855"/>
                  <a:gd name="T51" fmla="*/ 2510 h 611"/>
                  <a:gd name="T52" fmla="*/ 201052 w 855"/>
                  <a:gd name="T53" fmla="*/ 19661 h 611"/>
                  <a:gd name="T54" fmla="*/ 156732 w 855"/>
                  <a:gd name="T55" fmla="*/ 12549 h 611"/>
                  <a:gd name="T56" fmla="*/ 112412 w 855"/>
                  <a:gd name="T57" fmla="*/ 43923 h 611"/>
                  <a:gd name="T58" fmla="*/ 91461 w 855"/>
                  <a:gd name="T59" fmla="*/ 60655 h 611"/>
                  <a:gd name="T60" fmla="*/ 56407 w 855"/>
                  <a:gd name="T61" fmla="*/ 85335 h 611"/>
                  <a:gd name="T62" fmla="*/ 37471 w 855"/>
                  <a:gd name="T63" fmla="*/ 75296 h 611"/>
                  <a:gd name="T64" fmla="*/ 25383 w 855"/>
                  <a:gd name="T65" fmla="*/ 70695 h 6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55"/>
                  <a:gd name="T100" fmla="*/ 0 h 611"/>
                  <a:gd name="T101" fmla="*/ 855 w 855"/>
                  <a:gd name="T102" fmla="*/ 611 h 6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55" h="611">
                    <a:moveTo>
                      <a:pt x="63" y="169"/>
                    </a:moveTo>
                    <a:lnTo>
                      <a:pt x="18" y="274"/>
                    </a:lnTo>
                    <a:lnTo>
                      <a:pt x="46" y="344"/>
                    </a:lnTo>
                    <a:lnTo>
                      <a:pt x="0" y="431"/>
                    </a:lnTo>
                    <a:lnTo>
                      <a:pt x="46" y="476"/>
                    </a:lnTo>
                    <a:lnTo>
                      <a:pt x="110" y="476"/>
                    </a:lnTo>
                    <a:lnTo>
                      <a:pt x="110" y="541"/>
                    </a:lnTo>
                    <a:lnTo>
                      <a:pt x="87" y="564"/>
                    </a:lnTo>
                    <a:lnTo>
                      <a:pt x="250" y="611"/>
                    </a:lnTo>
                    <a:lnTo>
                      <a:pt x="337" y="588"/>
                    </a:lnTo>
                    <a:lnTo>
                      <a:pt x="337" y="500"/>
                    </a:lnTo>
                    <a:lnTo>
                      <a:pt x="454" y="500"/>
                    </a:lnTo>
                    <a:lnTo>
                      <a:pt x="476" y="431"/>
                    </a:lnTo>
                    <a:lnTo>
                      <a:pt x="523" y="407"/>
                    </a:lnTo>
                    <a:lnTo>
                      <a:pt x="564" y="297"/>
                    </a:lnTo>
                    <a:lnTo>
                      <a:pt x="587" y="297"/>
                    </a:lnTo>
                    <a:lnTo>
                      <a:pt x="611" y="227"/>
                    </a:lnTo>
                    <a:lnTo>
                      <a:pt x="611" y="157"/>
                    </a:lnTo>
                    <a:lnTo>
                      <a:pt x="633" y="157"/>
                    </a:lnTo>
                    <a:lnTo>
                      <a:pt x="698" y="140"/>
                    </a:lnTo>
                    <a:lnTo>
                      <a:pt x="721" y="117"/>
                    </a:lnTo>
                    <a:lnTo>
                      <a:pt x="855" y="70"/>
                    </a:lnTo>
                    <a:lnTo>
                      <a:pt x="825" y="0"/>
                    </a:lnTo>
                    <a:lnTo>
                      <a:pt x="715" y="30"/>
                    </a:lnTo>
                    <a:lnTo>
                      <a:pt x="651" y="41"/>
                    </a:lnTo>
                    <a:lnTo>
                      <a:pt x="611" y="6"/>
                    </a:lnTo>
                    <a:lnTo>
                      <a:pt x="499" y="47"/>
                    </a:lnTo>
                    <a:lnTo>
                      <a:pt x="389" y="30"/>
                    </a:lnTo>
                    <a:lnTo>
                      <a:pt x="279" y="105"/>
                    </a:lnTo>
                    <a:lnTo>
                      <a:pt x="227" y="145"/>
                    </a:lnTo>
                    <a:lnTo>
                      <a:pt x="140" y="204"/>
                    </a:lnTo>
                    <a:lnTo>
                      <a:pt x="93" y="180"/>
                    </a:lnTo>
                    <a:lnTo>
                      <a:pt x="63" y="169"/>
                    </a:lnTo>
                    <a:close/>
                  </a:path>
                </a:pathLst>
              </a:custGeom>
              <a:grpFill/>
              <a:ln w="9525">
                <a:solidFill>
                  <a:schemeClr val="bg1">
                    <a:lumMod val="85000"/>
                  </a:schemeClr>
                </a:solidFill>
                <a:round/>
                <a:headEnd/>
                <a:tailEnd/>
              </a:ln>
            </p:spPr>
            <p:txBody>
              <a:bodyPr/>
              <a:lstStyle/>
              <a:p>
                <a:endParaRPr lang="zh-CN" altLang="en-US"/>
              </a:p>
            </p:txBody>
          </p:sp>
          <p:sp>
            <p:nvSpPr>
              <p:cNvPr id="203" name="Freeform 176"/>
              <p:cNvSpPr>
                <a:spLocks noChangeAspect="1"/>
              </p:cNvSpPr>
              <p:nvPr>
                <p:custDataLst>
                  <p:tags r:id="rId193"/>
                </p:custDataLst>
              </p:nvPr>
            </p:nvSpPr>
            <p:spPr bwMode="auto">
              <a:xfrm>
                <a:off x="2183087" y="2946838"/>
                <a:ext cx="504952" cy="447543"/>
              </a:xfrm>
              <a:custGeom>
                <a:avLst/>
                <a:gdLst>
                  <a:gd name="T0" fmla="*/ 6869 w 1104"/>
                  <a:gd name="T1" fmla="*/ 0 h 982"/>
                  <a:gd name="T2" fmla="*/ 0 w 1104"/>
                  <a:gd name="T3" fmla="*/ 42355 h 982"/>
                  <a:gd name="T4" fmla="*/ 0 w 1104"/>
                  <a:gd name="T5" fmla="*/ 61415 h 982"/>
                  <a:gd name="T6" fmla="*/ 28285 w 1104"/>
                  <a:gd name="T7" fmla="*/ 110970 h 982"/>
                  <a:gd name="T8" fmla="*/ 63438 w 1104"/>
                  <a:gd name="T9" fmla="*/ 118170 h 982"/>
                  <a:gd name="T10" fmla="*/ 44447 w 1104"/>
                  <a:gd name="T11" fmla="*/ 157560 h 982"/>
                  <a:gd name="T12" fmla="*/ 54145 w 1104"/>
                  <a:gd name="T13" fmla="*/ 187209 h 982"/>
                  <a:gd name="T14" fmla="*/ 91723 w 1104"/>
                  <a:gd name="T15" fmla="*/ 197374 h 982"/>
                  <a:gd name="T16" fmla="*/ 100612 w 1104"/>
                  <a:gd name="T17" fmla="*/ 243964 h 982"/>
                  <a:gd name="T18" fmla="*/ 126876 w 1104"/>
                  <a:gd name="T19" fmla="*/ 280813 h 982"/>
                  <a:gd name="T20" fmla="*/ 154757 w 1104"/>
                  <a:gd name="T21" fmla="*/ 290555 h 982"/>
                  <a:gd name="T22" fmla="*/ 173748 w 1104"/>
                  <a:gd name="T23" fmla="*/ 329945 h 982"/>
                  <a:gd name="T24" fmla="*/ 190315 w 1104"/>
                  <a:gd name="T25" fmla="*/ 339686 h 982"/>
                  <a:gd name="T26" fmla="*/ 236782 w 1104"/>
                  <a:gd name="T27" fmla="*/ 369335 h 982"/>
                  <a:gd name="T28" fmla="*/ 263046 w 1104"/>
                  <a:gd name="T29" fmla="*/ 376535 h 982"/>
                  <a:gd name="T30" fmla="*/ 309918 w 1104"/>
                  <a:gd name="T31" fmla="*/ 369335 h 982"/>
                  <a:gd name="T32" fmla="*/ 319211 w 1104"/>
                  <a:gd name="T33" fmla="*/ 396018 h 982"/>
                  <a:gd name="T34" fmla="*/ 382650 w 1104"/>
                  <a:gd name="T35" fmla="*/ 406183 h 982"/>
                  <a:gd name="T36" fmla="*/ 425077 w 1104"/>
                  <a:gd name="T37" fmla="*/ 415925 h 982"/>
                  <a:gd name="T38" fmla="*/ 427097 w 1104"/>
                  <a:gd name="T39" fmla="*/ 384159 h 982"/>
                  <a:gd name="T40" fmla="*/ 446088 w 1104"/>
                  <a:gd name="T41" fmla="*/ 373994 h 982"/>
                  <a:gd name="T42" fmla="*/ 446088 w 1104"/>
                  <a:gd name="T43" fmla="*/ 349428 h 982"/>
                  <a:gd name="T44" fmla="*/ 408510 w 1104"/>
                  <a:gd name="T45" fmla="*/ 319779 h 982"/>
                  <a:gd name="T46" fmla="*/ 408510 w 1104"/>
                  <a:gd name="T47" fmla="*/ 290555 h 982"/>
                  <a:gd name="T48" fmla="*/ 417803 w 1104"/>
                  <a:gd name="T49" fmla="*/ 280813 h 982"/>
                  <a:gd name="T50" fmla="*/ 417803 w 1104"/>
                  <a:gd name="T51" fmla="*/ 253282 h 982"/>
                  <a:gd name="T52" fmla="*/ 391943 w 1104"/>
                  <a:gd name="T53" fmla="*/ 253282 h 982"/>
                  <a:gd name="T54" fmla="*/ 373356 w 1104"/>
                  <a:gd name="T55" fmla="*/ 234223 h 982"/>
                  <a:gd name="T56" fmla="*/ 391943 w 1104"/>
                  <a:gd name="T57" fmla="*/ 199492 h 982"/>
                  <a:gd name="T58" fmla="*/ 382650 w 1104"/>
                  <a:gd name="T59" fmla="*/ 167725 h 982"/>
                  <a:gd name="T60" fmla="*/ 398812 w 1104"/>
                  <a:gd name="T61" fmla="*/ 118170 h 982"/>
                  <a:gd name="T62" fmla="*/ 391943 w 1104"/>
                  <a:gd name="T63" fmla="*/ 91063 h 982"/>
                  <a:gd name="T64" fmla="*/ 363659 w 1104"/>
                  <a:gd name="T65" fmla="*/ 61415 h 982"/>
                  <a:gd name="T66" fmla="*/ 309918 w 1104"/>
                  <a:gd name="T67" fmla="*/ 54214 h 982"/>
                  <a:gd name="T68" fmla="*/ 276785 w 1104"/>
                  <a:gd name="T69" fmla="*/ 51673 h 982"/>
                  <a:gd name="T70" fmla="*/ 258198 w 1104"/>
                  <a:gd name="T71" fmla="*/ 54214 h 982"/>
                  <a:gd name="T72" fmla="*/ 236782 w 1104"/>
                  <a:gd name="T73" fmla="*/ 61415 h 982"/>
                  <a:gd name="T74" fmla="*/ 234762 w 1104"/>
                  <a:gd name="T75" fmla="*/ 81321 h 982"/>
                  <a:gd name="T76" fmla="*/ 183042 w 1104"/>
                  <a:gd name="T77" fmla="*/ 91063 h 982"/>
                  <a:gd name="T78" fmla="*/ 145868 w 1104"/>
                  <a:gd name="T79" fmla="*/ 71580 h 982"/>
                  <a:gd name="T80" fmla="*/ 107885 w 1104"/>
                  <a:gd name="T81" fmla="*/ 24566 h 982"/>
                  <a:gd name="T82" fmla="*/ 98592 w 1104"/>
                  <a:gd name="T83" fmla="*/ 14824 h 982"/>
                  <a:gd name="T84" fmla="*/ 49296 w 1104"/>
                  <a:gd name="T85" fmla="*/ 34731 h 982"/>
                  <a:gd name="T86" fmla="*/ 25860 w 1104"/>
                  <a:gd name="T87" fmla="*/ 0 h 982"/>
                  <a:gd name="T88" fmla="*/ 16163 w 1104"/>
                  <a:gd name="T89" fmla="*/ 0 h 982"/>
                  <a:gd name="T90" fmla="*/ 6869 w 1104"/>
                  <a:gd name="T91" fmla="*/ 0 h 9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04"/>
                  <a:gd name="T139" fmla="*/ 0 h 982"/>
                  <a:gd name="T140" fmla="*/ 1104 w 1104"/>
                  <a:gd name="T141" fmla="*/ 982 h 9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04" h="982">
                    <a:moveTo>
                      <a:pt x="17" y="0"/>
                    </a:moveTo>
                    <a:lnTo>
                      <a:pt x="0" y="100"/>
                    </a:lnTo>
                    <a:lnTo>
                      <a:pt x="0" y="145"/>
                    </a:lnTo>
                    <a:lnTo>
                      <a:pt x="70" y="262"/>
                    </a:lnTo>
                    <a:lnTo>
                      <a:pt x="157" y="279"/>
                    </a:lnTo>
                    <a:lnTo>
                      <a:pt x="110" y="372"/>
                    </a:lnTo>
                    <a:lnTo>
                      <a:pt x="134" y="442"/>
                    </a:lnTo>
                    <a:lnTo>
                      <a:pt x="227" y="466"/>
                    </a:lnTo>
                    <a:lnTo>
                      <a:pt x="249" y="576"/>
                    </a:lnTo>
                    <a:lnTo>
                      <a:pt x="314" y="663"/>
                    </a:lnTo>
                    <a:lnTo>
                      <a:pt x="383" y="686"/>
                    </a:lnTo>
                    <a:lnTo>
                      <a:pt x="430" y="779"/>
                    </a:lnTo>
                    <a:lnTo>
                      <a:pt x="471" y="802"/>
                    </a:lnTo>
                    <a:lnTo>
                      <a:pt x="586" y="872"/>
                    </a:lnTo>
                    <a:lnTo>
                      <a:pt x="651" y="889"/>
                    </a:lnTo>
                    <a:lnTo>
                      <a:pt x="767" y="872"/>
                    </a:lnTo>
                    <a:lnTo>
                      <a:pt x="790" y="935"/>
                    </a:lnTo>
                    <a:lnTo>
                      <a:pt x="947" y="959"/>
                    </a:lnTo>
                    <a:lnTo>
                      <a:pt x="1052" y="982"/>
                    </a:lnTo>
                    <a:lnTo>
                      <a:pt x="1057" y="907"/>
                    </a:lnTo>
                    <a:lnTo>
                      <a:pt x="1104" y="883"/>
                    </a:lnTo>
                    <a:lnTo>
                      <a:pt x="1104" y="825"/>
                    </a:lnTo>
                    <a:lnTo>
                      <a:pt x="1011" y="755"/>
                    </a:lnTo>
                    <a:lnTo>
                      <a:pt x="1011" y="686"/>
                    </a:lnTo>
                    <a:lnTo>
                      <a:pt x="1034" y="663"/>
                    </a:lnTo>
                    <a:lnTo>
                      <a:pt x="1034" y="598"/>
                    </a:lnTo>
                    <a:lnTo>
                      <a:pt x="970" y="598"/>
                    </a:lnTo>
                    <a:lnTo>
                      <a:pt x="924" y="553"/>
                    </a:lnTo>
                    <a:lnTo>
                      <a:pt x="970" y="471"/>
                    </a:lnTo>
                    <a:lnTo>
                      <a:pt x="947" y="396"/>
                    </a:lnTo>
                    <a:lnTo>
                      <a:pt x="987" y="279"/>
                    </a:lnTo>
                    <a:lnTo>
                      <a:pt x="970" y="215"/>
                    </a:lnTo>
                    <a:lnTo>
                      <a:pt x="900" y="145"/>
                    </a:lnTo>
                    <a:lnTo>
                      <a:pt x="767" y="128"/>
                    </a:lnTo>
                    <a:lnTo>
                      <a:pt x="685" y="122"/>
                    </a:lnTo>
                    <a:lnTo>
                      <a:pt x="639" y="128"/>
                    </a:lnTo>
                    <a:lnTo>
                      <a:pt x="586" y="145"/>
                    </a:lnTo>
                    <a:lnTo>
                      <a:pt x="581" y="192"/>
                    </a:lnTo>
                    <a:lnTo>
                      <a:pt x="453" y="215"/>
                    </a:lnTo>
                    <a:lnTo>
                      <a:pt x="361" y="169"/>
                    </a:lnTo>
                    <a:lnTo>
                      <a:pt x="267" y="58"/>
                    </a:lnTo>
                    <a:lnTo>
                      <a:pt x="244" y="35"/>
                    </a:lnTo>
                    <a:lnTo>
                      <a:pt x="122" y="82"/>
                    </a:lnTo>
                    <a:lnTo>
                      <a:pt x="64" y="0"/>
                    </a:lnTo>
                    <a:lnTo>
                      <a:pt x="40" y="0"/>
                    </a:lnTo>
                    <a:lnTo>
                      <a:pt x="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04" name="Freeform 177"/>
              <p:cNvSpPr>
                <a:spLocks noChangeAspect="1"/>
              </p:cNvSpPr>
              <p:nvPr>
                <p:custDataLst>
                  <p:tags r:id="rId194"/>
                </p:custDataLst>
              </p:nvPr>
            </p:nvSpPr>
            <p:spPr bwMode="auto">
              <a:xfrm>
                <a:off x="2380754" y="3343136"/>
                <a:ext cx="19767" cy="30747"/>
              </a:xfrm>
              <a:custGeom>
                <a:avLst/>
                <a:gdLst>
                  <a:gd name="T0" fmla="*/ 17463 w 41"/>
                  <a:gd name="T1" fmla="*/ 18143 h 63"/>
                  <a:gd name="T2" fmla="*/ 9796 w 41"/>
                  <a:gd name="T3" fmla="*/ 0 h 63"/>
                  <a:gd name="T4" fmla="*/ 0 w 41"/>
                  <a:gd name="T5" fmla="*/ 0 h 63"/>
                  <a:gd name="T6" fmla="*/ 0 w 41"/>
                  <a:gd name="T7" fmla="*/ 18143 h 63"/>
                  <a:gd name="T8" fmla="*/ 17463 w 41"/>
                  <a:gd name="T9" fmla="*/ 28575 h 63"/>
                  <a:gd name="T10" fmla="*/ 17463 w 41"/>
                  <a:gd name="T11" fmla="*/ 18143 h 63"/>
                  <a:gd name="T12" fmla="*/ 0 60000 65536"/>
                  <a:gd name="T13" fmla="*/ 0 60000 65536"/>
                  <a:gd name="T14" fmla="*/ 0 60000 65536"/>
                  <a:gd name="T15" fmla="*/ 0 60000 65536"/>
                  <a:gd name="T16" fmla="*/ 0 60000 65536"/>
                  <a:gd name="T17" fmla="*/ 0 60000 65536"/>
                  <a:gd name="T18" fmla="*/ 0 w 41"/>
                  <a:gd name="T19" fmla="*/ 0 h 63"/>
                  <a:gd name="T20" fmla="*/ 41 w 41"/>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41" h="63">
                    <a:moveTo>
                      <a:pt x="41" y="40"/>
                    </a:moveTo>
                    <a:lnTo>
                      <a:pt x="23" y="0"/>
                    </a:lnTo>
                    <a:lnTo>
                      <a:pt x="0" y="0"/>
                    </a:lnTo>
                    <a:lnTo>
                      <a:pt x="0" y="40"/>
                    </a:lnTo>
                    <a:lnTo>
                      <a:pt x="41" y="63"/>
                    </a:lnTo>
                    <a:lnTo>
                      <a:pt x="41" y="40"/>
                    </a:lnTo>
                    <a:close/>
                  </a:path>
                </a:pathLst>
              </a:custGeom>
              <a:grpFill/>
              <a:ln w="9525">
                <a:solidFill>
                  <a:schemeClr val="bg1">
                    <a:lumMod val="85000"/>
                  </a:schemeClr>
                </a:solidFill>
                <a:round/>
                <a:headEnd/>
                <a:tailEnd/>
              </a:ln>
            </p:spPr>
            <p:txBody>
              <a:bodyPr/>
              <a:lstStyle/>
              <a:p>
                <a:endParaRPr lang="zh-CN" altLang="en-US"/>
              </a:p>
            </p:txBody>
          </p:sp>
          <p:sp>
            <p:nvSpPr>
              <p:cNvPr id="205" name="Freeform 178"/>
              <p:cNvSpPr>
                <a:spLocks noChangeAspect="1"/>
              </p:cNvSpPr>
              <p:nvPr>
                <p:custDataLst>
                  <p:tags r:id="rId195"/>
                </p:custDataLst>
              </p:nvPr>
            </p:nvSpPr>
            <p:spPr bwMode="auto">
              <a:xfrm>
                <a:off x="1942291" y="3197940"/>
                <a:ext cx="548078" cy="462915"/>
              </a:xfrm>
              <a:custGeom>
                <a:avLst/>
                <a:gdLst>
                  <a:gd name="T0" fmla="*/ 0 w 1196"/>
                  <a:gd name="T1" fmla="*/ 66875 h 1010"/>
                  <a:gd name="T2" fmla="*/ 0 w 1196"/>
                  <a:gd name="T3" fmla="*/ 96265 h 1010"/>
                  <a:gd name="T4" fmla="*/ 18623 w 1196"/>
                  <a:gd name="T5" fmla="*/ 115859 h 1010"/>
                  <a:gd name="T6" fmla="*/ 65584 w 1196"/>
                  <a:gd name="T7" fmla="*/ 172937 h 1010"/>
                  <a:gd name="T8" fmla="*/ 75300 w 1196"/>
                  <a:gd name="T9" fmla="*/ 189975 h 1010"/>
                  <a:gd name="T10" fmla="*/ 91494 w 1196"/>
                  <a:gd name="T11" fmla="*/ 266646 h 1010"/>
                  <a:gd name="T12" fmla="*/ 148171 w 1196"/>
                  <a:gd name="T13" fmla="*/ 343744 h 1010"/>
                  <a:gd name="T14" fmla="*/ 183392 w 1196"/>
                  <a:gd name="T15" fmla="*/ 430212 h 1010"/>
                  <a:gd name="T16" fmla="*/ 202420 w 1196"/>
                  <a:gd name="T17" fmla="*/ 415304 h 1010"/>
                  <a:gd name="T18" fmla="*/ 202420 w 1196"/>
                  <a:gd name="T19" fmla="*/ 393154 h 1010"/>
                  <a:gd name="T20" fmla="*/ 237641 w 1196"/>
                  <a:gd name="T21" fmla="*/ 390598 h 1010"/>
                  <a:gd name="T22" fmla="*/ 258692 w 1196"/>
                  <a:gd name="T23" fmla="*/ 400395 h 1010"/>
                  <a:gd name="T24" fmla="*/ 270433 w 1196"/>
                  <a:gd name="T25" fmla="*/ 407637 h 1010"/>
                  <a:gd name="T26" fmla="*/ 294318 w 1196"/>
                  <a:gd name="T27" fmla="*/ 420415 h 1010"/>
                  <a:gd name="T28" fmla="*/ 301201 w 1196"/>
                  <a:gd name="T29" fmla="*/ 420415 h 1010"/>
                  <a:gd name="T30" fmla="*/ 319823 w 1196"/>
                  <a:gd name="T31" fmla="*/ 373560 h 1010"/>
                  <a:gd name="T32" fmla="*/ 458683 w 1196"/>
                  <a:gd name="T33" fmla="*/ 333521 h 1010"/>
                  <a:gd name="T34" fmla="*/ 475282 w 1196"/>
                  <a:gd name="T35" fmla="*/ 333521 h 1010"/>
                  <a:gd name="T36" fmla="*/ 484188 w 1196"/>
                  <a:gd name="T37" fmla="*/ 286666 h 1010"/>
                  <a:gd name="T38" fmla="*/ 475282 w 1196"/>
                  <a:gd name="T39" fmla="*/ 256849 h 1010"/>
                  <a:gd name="T40" fmla="*/ 385812 w 1196"/>
                  <a:gd name="T41" fmla="*/ 247052 h 1010"/>
                  <a:gd name="T42" fmla="*/ 357878 w 1196"/>
                  <a:gd name="T43" fmla="*/ 189975 h 1010"/>
                  <a:gd name="T44" fmla="*/ 366785 w 1196"/>
                  <a:gd name="T45" fmla="*/ 126082 h 1010"/>
                  <a:gd name="T46" fmla="*/ 338851 w 1196"/>
                  <a:gd name="T47" fmla="*/ 96265 h 1010"/>
                  <a:gd name="T48" fmla="*/ 312536 w 1196"/>
                  <a:gd name="T49" fmla="*/ 96265 h 1010"/>
                  <a:gd name="T50" fmla="*/ 275291 w 1196"/>
                  <a:gd name="T51" fmla="*/ 76671 h 1010"/>
                  <a:gd name="T52" fmla="*/ 230758 w 1196"/>
                  <a:gd name="T53" fmla="*/ 96265 h 1010"/>
                  <a:gd name="T54" fmla="*/ 202420 w 1196"/>
                  <a:gd name="T55" fmla="*/ 56652 h 1010"/>
                  <a:gd name="T56" fmla="*/ 202420 w 1196"/>
                  <a:gd name="T57" fmla="*/ 46855 h 1010"/>
                  <a:gd name="T58" fmla="*/ 155054 w 1196"/>
                  <a:gd name="T59" fmla="*/ 0 h 1010"/>
                  <a:gd name="T60" fmla="*/ 138860 w 1196"/>
                  <a:gd name="T61" fmla="*/ 0 h 1010"/>
                  <a:gd name="T62" fmla="*/ 65584 w 1196"/>
                  <a:gd name="T63" fmla="*/ 9797 h 1010"/>
                  <a:gd name="T64" fmla="*/ 65584 w 1196"/>
                  <a:gd name="T65" fmla="*/ 29391 h 1010"/>
                  <a:gd name="T66" fmla="*/ 100805 w 1196"/>
                  <a:gd name="T67" fmla="*/ 39188 h 1010"/>
                  <a:gd name="T68" fmla="*/ 91494 w 1196"/>
                  <a:gd name="T69" fmla="*/ 66875 h 1010"/>
                  <a:gd name="T70" fmla="*/ 63560 w 1196"/>
                  <a:gd name="T71" fmla="*/ 66875 h 1010"/>
                  <a:gd name="T72" fmla="*/ 46961 w 1196"/>
                  <a:gd name="T73" fmla="*/ 76671 h 1010"/>
                  <a:gd name="T74" fmla="*/ 18623 w 1196"/>
                  <a:gd name="T75" fmla="*/ 71560 h 1010"/>
                  <a:gd name="T76" fmla="*/ 0 w 1196"/>
                  <a:gd name="T77" fmla="*/ 66875 h 10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96"/>
                  <a:gd name="T118" fmla="*/ 0 h 1010"/>
                  <a:gd name="T119" fmla="*/ 1196 w 1196"/>
                  <a:gd name="T120" fmla="*/ 1010 h 10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96" h="1010">
                    <a:moveTo>
                      <a:pt x="0" y="157"/>
                    </a:moveTo>
                    <a:lnTo>
                      <a:pt x="0" y="226"/>
                    </a:lnTo>
                    <a:lnTo>
                      <a:pt x="46" y="272"/>
                    </a:lnTo>
                    <a:lnTo>
                      <a:pt x="162" y="406"/>
                    </a:lnTo>
                    <a:lnTo>
                      <a:pt x="186" y="446"/>
                    </a:lnTo>
                    <a:lnTo>
                      <a:pt x="226" y="626"/>
                    </a:lnTo>
                    <a:lnTo>
                      <a:pt x="366" y="807"/>
                    </a:lnTo>
                    <a:lnTo>
                      <a:pt x="453" y="1010"/>
                    </a:lnTo>
                    <a:lnTo>
                      <a:pt x="500" y="975"/>
                    </a:lnTo>
                    <a:lnTo>
                      <a:pt x="500" y="923"/>
                    </a:lnTo>
                    <a:lnTo>
                      <a:pt x="587" y="917"/>
                    </a:lnTo>
                    <a:lnTo>
                      <a:pt x="639" y="940"/>
                    </a:lnTo>
                    <a:lnTo>
                      <a:pt x="668" y="957"/>
                    </a:lnTo>
                    <a:lnTo>
                      <a:pt x="727" y="987"/>
                    </a:lnTo>
                    <a:lnTo>
                      <a:pt x="744" y="987"/>
                    </a:lnTo>
                    <a:lnTo>
                      <a:pt x="790" y="877"/>
                    </a:lnTo>
                    <a:lnTo>
                      <a:pt x="1133" y="783"/>
                    </a:lnTo>
                    <a:lnTo>
                      <a:pt x="1174" y="783"/>
                    </a:lnTo>
                    <a:lnTo>
                      <a:pt x="1196" y="673"/>
                    </a:lnTo>
                    <a:lnTo>
                      <a:pt x="1174" y="603"/>
                    </a:lnTo>
                    <a:lnTo>
                      <a:pt x="953" y="580"/>
                    </a:lnTo>
                    <a:lnTo>
                      <a:pt x="884" y="446"/>
                    </a:lnTo>
                    <a:lnTo>
                      <a:pt x="906" y="296"/>
                    </a:lnTo>
                    <a:lnTo>
                      <a:pt x="837" y="226"/>
                    </a:lnTo>
                    <a:lnTo>
                      <a:pt x="772" y="226"/>
                    </a:lnTo>
                    <a:lnTo>
                      <a:pt x="680" y="180"/>
                    </a:lnTo>
                    <a:lnTo>
                      <a:pt x="570" y="226"/>
                    </a:lnTo>
                    <a:lnTo>
                      <a:pt x="500" y="133"/>
                    </a:lnTo>
                    <a:lnTo>
                      <a:pt x="500" y="110"/>
                    </a:lnTo>
                    <a:lnTo>
                      <a:pt x="383" y="0"/>
                    </a:lnTo>
                    <a:lnTo>
                      <a:pt x="343" y="0"/>
                    </a:lnTo>
                    <a:lnTo>
                      <a:pt x="162" y="23"/>
                    </a:lnTo>
                    <a:lnTo>
                      <a:pt x="162" y="69"/>
                    </a:lnTo>
                    <a:lnTo>
                      <a:pt x="249" y="92"/>
                    </a:lnTo>
                    <a:lnTo>
                      <a:pt x="226" y="157"/>
                    </a:lnTo>
                    <a:lnTo>
                      <a:pt x="157" y="157"/>
                    </a:lnTo>
                    <a:lnTo>
                      <a:pt x="116" y="180"/>
                    </a:lnTo>
                    <a:lnTo>
                      <a:pt x="46" y="168"/>
                    </a:lnTo>
                    <a:lnTo>
                      <a:pt x="0" y="15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06" name="Freeform 179"/>
              <p:cNvSpPr>
                <a:spLocks noChangeAspect="1"/>
              </p:cNvSpPr>
              <p:nvPr>
                <p:custDataLst>
                  <p:tags r:id="rId196"/>
                </p:custDataLst>
              </p:nvPr>
            </p:nvSpPr>
            <p:spPr bwMode="auto">
              <a:xfrm>
                <a:off x="2150741" y="3619859"/>
                <a:ext cx="131180" cy="109323"/>
              </a:xfrm>
              <a:custGeom>
                <a:avLst/>
                <a:gdLst>
                  <a:gd name="T0" fmla="*/ 0 w 291"/>
                  <a:gd name="T1" fmla="*/ 36226 h 244"/>
                  <a:gd name="T2" fmla="*/ 18717 w 291"/>
                  <a:gd name="T3" fmla="*/ 84528 h 244"/>
                  <a:gd name="T4" fmla="*/ 48585 w 291"/>
                  <a:gd name="T5" fmla="*/ 101600 h 244"/>
                  <a:gd name="T6" fmla="*/ 64515 w 291"/>
                  <a:gd name="T7" fmla="*/ 79531 h 244"/>
                  <a:gd name="T8" fmla="*/ 83232 w 291"/>
                  <a:gd name="T9" fmla="*/ 69954 h 244"/>
                  <a:gd name="T10" fmla="*/ 90401 w 291"/>
                  <a:gd name="T11" fmla="*/ 53298 h 244"/>
                  <a:gd name="T12" fmla="*/ 115888 w 291"/>
                  <a:gd name="T13" fmla="*/ 28731 h 244"/>
                  <a:gd name="T14" fmla="*/ 78453 w 291"/>
                  <a:gd name="T15" fmla="*/ 7079 h 244"/>
                  <a:gd name="T16" fmla="*/ 55754 w 291"/>
                  <a:gd name="T17" fmla="*/ 0 h 244"/>
                  <a:gd name="T18" fmla="*/ 18717 w 291"/>
                  <a:gd name="T19" fmla="*/ 0 h 244"/>
                  <a:gd name="T20" fmla="*/ 18717 w 291"/>
                  <a:gd name="T21" fmla="*/ 21652 h 244"/>
                  <a:gd name="T22" fmla="*/ 0 w 291"/>
                  <a:gd name="T23" fmla="*/ 36226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1"/>
                  <a:gd name="T37" fmla="*/ 0 h 244"/>
                  <a:gd name="T38" fmla="*/ 291 w 291"/>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1" h="244">
                    <a:moveTo>
                      <a:pt x="0" y="87"/>
                    </a:moveTo>
                    <a:lnTo>
                      <a:pt x="47" y="203"/>
                    </a:lnTo>
                    <a:lnTo>
                      <a:pt x="122" y="244"/>
                    </a:lnTo>
                    <a:lnTo>
                      <a:pt x="162" y="191"/>
                    </a:lnTo>
                    <a:lnTo>
                      <a:pt x="209" y="168"/>
                    </a:lnTo>
                    <a:lnTo>
                      <a:pt x="227" y="128"/>
                    </a:lnTo>
                    <a:lnTo>
                      <a:pt x="291" y="69"/>
                    </a:lnTo>
                    <a:lnTo>
                      <a:pt x="197" y="17"/>
                    </a:lnTo>
                    <a:lnTo>
                      <a:pt x="140" y="0"/>
                    </a:lnTo>
                    <a:lnTo>
                      <a:pt x="47" y="0"/>
                    </a:lnTo>
                    <a:lnTo>
                      <a:pt x="47" y="52"/>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207" name="Freeform 180"/>
              <p:cNvSpPr>
                <a:spLocks noChangeAspect="1"/>
              </p:cNvSpPr>
              <p:nvPr>
                <p:custDataLst>
                  <p:tags r:id="rId197"/>
                </p:custDataLst>
              </p:nvPr>
            </p:nvSpPr>
            <p:spPr bwMode="auto">
              <a:xfrm>
                <a:off x="2210042" y="3565198"/>
                <a:ext cx="224621" cy="163984"/>
              </a:xfrm>
              <a:custGeom>
                <a:avLst/>
                <a:gdLst>
                  <a:gd name="T0" fmla="*/ 0 w 493"/>
                  <a:gd name="T1" fmla="*/ 152400 h 360"/>
                  <a:gd name="T2" fmla="*/ 39848 w 493"/>
                  <a:gd name="T3" fmla="*/ 142663 h 360"/>
                  <a:gd name="T4" fmla="*/ 76879 w 493"/>
                  <a:gd name="T5" fmla="*/ 122767 h 360"/>
                  <a:gd name="T6" fmla="*/ 103042 w 493"/>
                  <a:gd name="T7" fmla="*/ 115147 h 360"/>
                  <a:gd name="T8" fmla="*/ 166236 w 493"/>
                  <a:gd name="T9" fmla="*/ 96097 h 360"/>
                  <a:gd name="T10" fmla="*/ 198437 w 493"/>
                  <a:gd name="T11" fmla="*/ 71120 h 360"/>
                  <a:gd name="T12" fmla="*/ 191594 w 493"/>
                  <a:gd name="T13" fmla="*/ 51647 h 360"/>
                  <a:gd name="T14" fmla="*/ 191594 w 493"/>
                  <a:gd name="T15" fmla="*/ 36830 h 360"/>
                  <a:gd name="T16" fmla="*/ 184349 w 493"/>
                  <a:gd name="T17" fmla="*/ 0 h 360"/>
                  <a:gd name="T18" fmla="*/ 103042 w 493"/>
                  <a:gd name="T19" fmla="*/ 19473 h 360"/>
                  <a:gd name="T20" fmla="*/ 84124 w 493"/>
                  <a:gd name="T21" fmla="*/ 29633 h 360"/>
                  <a:gd name="T22" fmla="*/ 68024 w 493"/>
                  <a:gd name="T23" fmla="*/ 76200 h 360"/>
                  <a:gd name="T24" fmla="*/ 58766 w 493"/>
                  <a:gd name="T25" fmla="*/ 85937 h 360"/>
                  <a:gd name="T26" fmla="*/ 39848 w 493"/>
                  <a:gd name="T27" fmla="*/ 105833 h 360"/>
                  <a:gd name="T28" fmla="*/ 35018 w 493"/>
                  <a:gd name="T29" fmla="*/ 120227 h 360"/>
                  <a:gd name="T30" fmla="*/ 13685 w 493"/>
                  <a:gd name="T31" fmla="*/ 132927 h 360"/>
                  <a:gd name="T32" fmla="*/ 0 w 493"/>
                  <a:gd name="T33" fmla="*/ 152400 h 36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3"/>
                  <a:gd name="T52" fmla="*/ 0 h 360"/>
                  <a:gd name="T53" fmla="*/ 493 w 493"/>
                  <a:gd name="T54" fmla="*/ 360 h 36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3" h="360">
                    <a:moveTo>
                      <a:pt x="0" y="360"/>
                    </a:moveTo>
                    <a:lnTo>
                      <a:pt x="99" y="337"/>
                    </a:lnTo>
                    <a:lnTo>
                      <a:pt x="191" y="290"/>
                    </a:lnTo>
                    <a:lnTo>
                      <a:pt x="256" y="272"/>
                    </a:lnTo>
                    <a:lnTo>
                      <a:pt x="413" y="227"/>
                    </a:lnTo>
                    <a:lnTo>
                      <a:pt x="493" y="168"/>
                    </a:lnTo>
                    <a:lnTo>
                      <a:pt x="476" y="122"/>
                    </a:lnTo>
                    <a:lnTo>
                      <a:pt x="476" y="87"/>
                    </a:lnTo>
                    <a:lnTo>
                      <a:pt x="458" y="0"/>
                    </a:lnTo>
                    <a:lnTo>
                      <a:pt x="256" y="46"/>
                    </a:lnTo>
                    <a:lnTo>
                      <a:pt x="209" y="70"/>
                    </a:lnTo>
                    <a:lnTo>
                      <a:pt x="169" y="180"/>
                    </a:lnTo>
                    <a:lnTo>
                      <a:pt x="146" y="203"/>
                    </a:lnTo>
                    <a:lnTo>
                      <a:pt x="99" y="250"/>
                    </a:lnTo>
                    <a:lnTo>
                      <a:pt x="87" y="284"/>
                    </a:lnTo>
                    <a:lnTo>
                      <a:pt x="34" y="314"/>
                    </a:lnTo>
                    <a:lnTo>
                      <a:pt x="0" y="360"/>
                    </a:lnTo>
                    <a:close/>
                  </a:path>
                </a:pathLst>
              </a:custGeom>
              <a:grpFill/>
              <a:ln w="9525">
                <a:solidFill>
                  <a:schemeClr val="bg1">
                    <a:lumMod val="85000"/>
                  </a:schemeClr>
                </a:solidFill>
                <a:round/>
                <a:headEnd/>
                <a:tailEnd/>
              </a:ln>
            </p:spPr>
            <p:txBody>
              <a:bodyPr/>
              <a:lstStyle/>
              <a:p>
                <a:endParaRPr lang="zh-CN" altLang="en-US"/>
              </a:p>
            </p:txBody>
          </p:sp>
          <p:sp>
            <p:nvSpPr>
              <p:cNvPr id="208" name="Freeform 181"/>
              <p:cNvSpPr>
                <a:spLocks noChangeAspect="1"/>
              </p:cNvSpPr>
              <p:nvPr>
                <p:custDataLst>
                  <p:tags r:id="rId198"/>
                </p:custDataLst>
              </p:nvPr>
            </p:nvSpPr>
            <p:spPr bwMode="auto">
              <a:xfrm>
                <a:off x="2405911" y="3402920"/>
                <a:ext cx="186885" cy="239145"/>
              </a:xfrm>
              <a:custGeom>
                <a:avLst/>
                <a:gdLst>
                  <a:gd name="T0" fmla="*/ 0 w 406"/>
                  <a:gd name="T1" fmla="*/ 151668 h 529"/>
                  <a:gd name="T2" fmla="*/ 56524 w 406"/>
                  <a:gd name="T3" fmla="*/ 131922 h 529"/>
                  <a:gd name="T4" fmla="*/ 70757 w 406"/>
                  <a:gd name="T5" fmla="*/ 112175 h 529"/>
                  <a:gd name="T6" fmla="*/ 65877 w 406"/>
                  <a:gd name="T7" fmla="*/ 68482 h 529"/>
                  <a:gd name="T8" fmla="*/ 80110 w 406"/>
                  <a:gd name="T9" fmla="*/ 39072 h 529"/>
                  <a:gd name="T10" fmla="*/ 87023 w 406"/>
                  <a:gd name="T11" fmla="*/ 17225 h 529"/>
                  <a:gd name="T12" fmla="*/ 84990 w 406"/>
                  <a:gd name="T13" fmla="*/ 0 h 529"/>
                  <a:gd name="T14" fmla="*/ 104102 w 406"/>
                  <a:gd name="T15" fmla="*/ 27309 h 529"/>
                  <a:gd name="T16" fmla="*/ 132161 w 406"/>
                  <a:gd name="T17" fmla="*/ 51256 h 529"/>
                  <a:gd name="T18" fmla="*/ 155747 w 406"/>
                  <a:gd name="T19" fmla="*/ 56298 h 529"/>
                  <a:gd name="T20" fmla="*/ 158187 w 406"/>
                  <a:gd name="T21" fmla="*/ 73523 h 529"/>
                  <a:gd name="T22" fmla="*/ 165100 w 406"/>
                  <a:gd name="T23" fmla="*/ 85707 h 529"/>
                  <a:gd name="T24" fmla="*/ 165100 w 406"/>
                  <a:gd name="T25" fmla="*/ 105033 h 529"/>
                  <a:gd name="T26" fmla="*/ 136634 w 406"/>
                  <a:gd name="T27" fmla="*/ 122259 h 529"/>
                  <a:gd name="T28" fmla="*/ 120368 w 406"/>
                  <a:gd name="T29" fmla="*/ 161331 h 529"/>
                  <a:gd name="T30" fmla="*/ 91903 w 406"/>
                  <a:gd name="T31" fmla="*/ 181077 h 529"/>
                  <a:gd name="T32" fmla="*/ 47171 w 406"/>
                  <a:gd name="T33" fmla="*/ 207545 h 529"/>
                  <a:gd name="T34" fmla="*/ 23179 w 406"/>
                  <a:gd name="T35" fmla="*/ 222250 h 529"/>
                  <a:gd name="T36" fmla="*/ 16266 w 406"/>
                  <a:gd name="T37" fmla="*/ 202924 h 529"/>
                  <a:gd name="T38" fmla="*/ 13826 w 406"/>
                  <a:gd name="T39" fmla="*/ 188219 h 529"/>
                  <a:gd name="T40" fmla="*/ 0 w 406"/>
                  <a:gd name="T41" fmla="*/ 151668 h 5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6"/>
                  <a:gd name="T64" fmla="*/ 0 h 529"/>
                  <a:gd name="T65" fmla="*/ 406 w 406"/>
                  <a:gd name="T66" fmla="*/ 529 h 52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6" h="529">
                    <a:moveTo>
                      <a:pt x="0" y="361"/>
                    </a:moveTo>
                    <a:lnTo>
                      <a:pt x="139" y="314"/>
                    </a:lnTo>
                    <a:lnTo>
                      <a:pt x="174" y="267"/>
                    </a:lnTo>
                    <a:lnTo>
                      <a:pt x="162" y="163"/>
                    </a:lnTo>
                    <a:lnTo>
                      <a:pt x="197" y="93"/>
                    </a:lnTo>
                    <a:lnTo>
                      <a:pt x="214" y="41"/>
                    </a:lnTo>
                    <a:lnTo>
                      <a:pt x="209" y="0"/>
                    </a:lnTo>
                    <a:lnTo>
                      <a:pt x="256" y="65"/>
                    </a:lnTo>
                    <a:lnTo>
                      <a:pt x="325" y="122"/>
                    </a:lnTo>
                    <a:lnTo>
                      <a:pt x="383" y="134"/>
                    </a:lnTo>
                    <a:lnTo>
                      <a:pt x="389" y="175"/>
                    </a:lnTo>
                    <a:lnTo>
                      <a:pt x="406" y="204"/>
                    </a:lnTo>
                    <a:lnTo>
                      <a:pt x="406" y="250"/>
                    </a:lnTo>
                    <a:lnTo>
                      <a:pt x="336" y="291"/>
                    </a:lnTo>
                    <a:lnTo>
                      <a:pt x="296" y="384"/>
                    </a:lnTo>
                    <a:lnTo>
                      <a:pt x="226" y="431"/>
                    </a:lnTo>
                    <a:lnTo>
                      <a:pt x="116" y="494"/>
                    </a:lnTo>
                    <a:lnTo>
                      <a:pt x="57" y="529"/>
                    </a:lnTo>
                    <a:lnTo>
                      <a:pt x="40" y="483"/>
                    </a:lnTo>
                    <a:lnTo>
                      <a:pt x="34" y="448"/>
                    </a:lnTo>
                    <a:lnTo>
                      <a:pt x="0" y="361"/>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09" name="Freeform 182"/>
              <p:cNvSpPr>
                <a:spLocks noChangeAspect="1"/>
              </p:cNvSpPr>
              <p:nvPr>
                <p:custDataLst>
                  <p:tags r:id="rId199"/>
                </p:custDataLst>
              </p:nvPr>
            </p:nvSpPr>
            <p:spPr bwMode="auto">
              <a:xfrm>
                <a:off x="2348408" y="3343136"/>
                <a:ext cx="161727" cy="129820"/>
              </a:xfrm>
              <a:custGeom>
                <a:avLst/>
                <a:gdLst>
                  <a:gd name="T0" fmla="*/ 8879 w 354"/>
                  <a:gd name="T1" fmla="*/ 0 h 284"/>
                  <a:gd name="T2" fmla="*/ 0 w 354"/>
                  <a:gd name="T3" fmla="*/ 44607 h 284"/>
                  <a:gd name="T4" fmla="*/ 0 w 354"/>
                  <a:gd name="T5" fmla="*/ 51829 h 284"/>
                  <a:gd name="T6" fmla="*/ 20987 w 354"/>
                  <a:gd name="T7" fmla="*/ 98559 h 284"/>
                  <a:gd name="T8" fmla="*/ 27849 w 354"/>
                  <a:gd name="T9" fmla="*/ 110879 h 284"/>
                  <a:gd name="T10" fmla="*/ 100497 w 354"/>
                  <a:gd name="T11" fmla="*/ 120650 h 284"/>
                  <a:gd name="T12" fmla="*/ 117045 w 354"/>
                  <a:gd name="T13" fmla="*/ 120650 h 284"/>
                  <a:gd name="T14" fmla="*/ 142875 w 354"/>
                  <a:gd name="T15" fmla="*/ 71370 h 284"/>
                  <a:gd name="T16" fmla="*/ 135610 w 354"/>
                  <a:gd name="T17" fmla="*/ 46731 h 284"/>
                  <a:gd name="T18" fmla="*/ 125924 w 354"/>
                  <a:gd name="T19" fmla="*/ 46731 h 284"/>
                  <a:gd name="T20" fmla="*/ 100497 w 354"/>
                  <a:gd name="T21" fmla="*/ 63724 h 284"/>
                  <a:gd name="T22" fmla="*/ 100497 w 354"/>
                  <a:gd name="T23" fmla="*/ 73919 h 284"/>
                  <a:gd name="T24" fmla="*/ 48836 w 354"/>
                  <a:gd name="T25" fmla="*/ 66697 h 284"/>
                  <a:gd name="T26" fmla="*/ 44396 w 354"/>
                  <a:gd name="T27" fmla="*/ 53953 h 284"/>
                  <a:gd name="T28" fmla="*/ 44396 w 354"/>
                  <a:gd name="T29" fmla="*/ 46731 h 284"/>
                  <a:gd name="T30" fmla="*/ 27849 w 354"/>
                  <a:gd name="T31" fmla="*/ 53953 h 284"/>
                  <a:gd name="T32" fmla="*/ 8879 w 354"/>
                  <a:gd name="T33" fmla="*/ 7222 h 284"/>
                  <a:gd name="T34" fmla="*/ 8879 w 354"/>
                  <a:gd name="T35" fmla="*/ 0 h 2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54"/>
                  <a:gd name="T55" fmla="*/ 0 h 284"/>
                  <a:gd name="T56" fmla="*/ 354 w 354"/>
                  <a:gd name="T57" fmla="*/ 284 h 2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54" h="284">
                    <a:moveTo>
                      <a:pt x="22" y="0"/>
                    </a:moveTo>
                    <a:lnTo>
                      <a:pt x="0" y="105"/>
                    </a:lnTo>
                    <a:lnTo>
                      <a:pt x="0" y="122"/>
                    </a:lnTo>
                    <a:lnTo>
                      <a:pt x="52" y="232"/>
                    </a:lnTo>
                    <a:lnTo>
                      <a:pt x="69" y="261"/>
                    </a:lnTo>
                    <a:lnTo>
                      <a:pt x="249" y="284"/>
                    </a:lnTo>
                    <a:lnTo>
                      <a:pt x="290" y="284"/>
                    </a:lnTo>
                    <a:lnTo>
                      <a:pt x="354" y="168"/>
                    </a:lnTo>
                    <a:lnTo>
                      <a:pt x="336" y="110"/>
                    </a:lnTo>
                    <a:lnTo>
                      <a:pt x="312" y="110"/>
                    </a:lnTo>
                    <a:lnTo>
                      <a:pt x="249" y="150"/>
                    </a:lnTo>
                    <a:lnTo>
                      <a:pt x="249" y="174"/>
                    </a:lnTo>
                    <a:lnTo>
                      <a:pt x="121" y="157"/>
                    </a:lnTo>
                    <a:lnTo>
                      <a:pt x="110" y="127"/>
                    </a:lnTo>
                    <a:lnTo>
                      <a:pt x="110" y="110"/>
                    </a:lnTo>
                    <a:lnTo>
                      <a:pt x="69" y="127"/>
                    </a:lnTo>
                    <a:lnTo>
                      <a:pt x="22" y="17"/>
                    </a:lnTo>
                    <a:lnTo>
                      <a:pt x="2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10" name="Freeform 183"/>
              <p:cNvSpPr>
                <a:spLocks noChangeAspect="1"/>
              </p:cNvSpPr>
              <p:nvPr>
                <p:custDataLst>
                  <p:tags r:id="rId200"/>
                </p:custDataLst>
              </p:nvPr>
            </p:nvSpPr>
            <p:spPr bwMode="auto">
              <a:xfrm>
                <a:off x="2265747" y="3259436"/>
                <a:ext cx="52114" cy="44412"/>
              </a:xfrm>
              <a:custGeom>
                <a:avLst/>
                <a:gdLst>
                  <a:gd name="T0" fmla="*/ 46038 w 122"/>
                  <a:gd name="T1" fmla="*/ 41275 h 93"/>
                  <a:gd name="T2" fmla="*/ 35095 w 122"/>
                  <a:gd name="T3" fmla="*/ 0 h 93"/>
                  <a:gd name="T4" fmla="*/ 13208 w 122"/>
                  <a:gd name="T5" fmla="*/ 2663 h 93"/>
                  <a:gd name="T6" fmla="*/ 0 w 122"/>
                  <a:gd name="T7" fmla="*/ 23078 h 93"/>
                  <a:gd name="T8" fmla="*/ 28302 w 122"/>
                  <a:gd name="T9" fmla="*/ 41275 h 93"/>
                  <a:gd name="T10" fmla="*/ 46038 w 122"/>
                  <a:gd name="T11" fmla="*/ 41275 h 93"/>
                  <a:gd name="T12" fmla="*/ 0 60000 65536"/>
                  <a:gd name="T13" fmla="*/ 0 60000 65536"/>
                  <a:gd name="T14" fmla="*/ 0 60000 65536"/>
                  <a:gd name="T15" fmla="*/ 0 60000 65536"/>
                  <a:gd name="T16" fmla="*/ 0 60000 65536"/>
                  <a:gd name="T17" fmla="*/ 0 60000 65536"/>
                  <a:gd name="T18" fmla="*/ 0 w 122"/>
                  <a:gd name="T19" fmla="*/ 0 h 93"/>
                  <a:gd name="T20" fmla="*/ 122 w 122"/>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22" h="93">
                    <a:moveTo>
                      <a:pt x="122" y="93"/>
                    </a:moveTo>
                    <a:lnTo>
                      <a:pt x="93" y="0"/>
                    </a:lnTo>
                    <a:lnTo>
                      <a:pt x="35" y="6"/>
                    </a:lnTo>
                    <a:lnTo>
                      <a:pt x="0" y="52"/>
                    </a:lnTo>
                    <a:lnTo>
                      <a:pt x="75" y="93"/>
                    </a:lnTo>
                    <a:lnTo>
                      <a:pt x="122" y="93"/>
                    </a:lnTo>
                    <a:close/>
                  </a:path>
                </a:pathLst>
              </a:custGeom>
              <a:grpFill/>
              <a:ln w="9525">
                <a:solidFill>
                  <a:schemeClr val="bg1">
                    <a:lumMod val="85000"/>
                  </a:schemeClr>
                </a:solidFill>
                <a:round/>
                <a:headEnd/>
                <a:tailEnd/>
              </a:ln>
            </p:spPr>
            <p:txBody>
              <a:bodyPr/>
              <a:lstStyle/>
              <a:p>
                <a:endParaRPr lang="zh-CN" altLang="en-US"/>
              </a:p>
            </p:txBody>
          </p:sp>
          <p:sp>
            <p:nvSpPr>
              <p:cNvPr id="211" name="Freeform 184"/>
              <p:cNvSpPr>
                <a:spLocks noChangeAspect="1"/>
              </p:cNvSpPr>
              <p:nvPr>
                <p:custDataLst>
                  <p:tags r:id="rId201"/>
                </p:custDataLst>
              </p:nvPr>
            </p:nvSpPr>
            <p:spPr bwMode="auto">
              <a:xfrm>
                <a:off x="2060892" y="3021996"/>
                <a:ext cx="256967" cy="281849"/>
              </a:xfrm>
              <a:custGeom>
                <a:avLst/>
                <a:gdLst>
                  <a:gd name="T0" fmla="*/ 215463 w 570"/>
                  <a:gd name="T1" fmla="*/ 222003 h 610"/>
                  <a:gd name="T2" fmla="*/ 227013 w 570"/>
                  <a:gd name="T3" fmla="*/ 204397 h 610"/>
                  <a:gd name="T4" fmla="*/ 208294 w 570"/>
                  <a:gd name="T5" fmla="*/ 164892 h 610"/>
                  <a:gd name="T6" fmla="*/ 199532 w 570"/>
                  <a:gd name="T7" fmla="*/ 127534 h 610"/>
                  <a:gd name="T8" fmla="*/ 162493 w 570"/>
                  <a:gd name="T9" fmla="*/ 117228 h 610"/>
                  <a:gd name="T10" fmla="*/ 155325 w 570"/>
                  <a:gd name="T11" fmla="*/ 89746 h 610"/>
                  <a:gd name="T12" fmla="*/ 171654 w 570"/>
                  <a:gd name="T13" fmla="*/ 47235 h 610"/>
                  <a:gd name="T14" fmla="*/ 143775 w 570"/>
                  <a:gd name="T15" fmla="*/ 39935 h 610"/>
                  <a:gd name="T16" fmla="*/ 129835 w 570"/>
                  <a:gd name="T17" fmla="*/ 30058 h 610"/>
                  <a:gd name="T18" fmla="*/ 115896 w 570"/>
                  <a:gd name="T19" fmla="*/ 0 h 610"/>
                  <a:gd name="T20" fmla="*/ 92797 w 570"/>
                  <a:gd name="T21" fmla="*/ 0 h 610"/>
                  <a:gd name="T22" fmla="*/ 51377 w 570"/>
                  <a:gd name="T23" fmla="*/ 17606 h 610"/>
                  <a:gd name="T24" fmla="*/ 55758 w 570"/>
                  <a:gd name="T25" fmla="*/ 37358 h 610"/>
                  <a:gd name="T26" fmla="*/ 41818 w 570"/>
                  <a:gd name="T27" fmla="*/ 79440 h 610"/>
                  <a:gd name="T28" fmla="*/ 9558 w 570"/>
                  <a:gd name="T29" fmla="*/ 107352 h 610"/>
                  <a:gd name="T30" fmla="*/ 0 w 570"/>
                  <a:gd name="T31" fmla="*/ 134834 h 610"/>
                  <a:gd name="T32" fmla="*/ 11948 w 570"/>
                  <a:gd name="T33" fmla="*/ 167039 h 610"/>
                  <a:gd name="T34" fmla="*/ 53368 w 570"/>
                  <a:gd name="T35" fmla="*/ 164892 h 610"/>
                  <a:gd name="T36" fmla="*/ 99965 w 570"/>
                  <a:gd name="T37" fmla="*/ 212127 h 610"/>
                  <a:gd name="T38" fmla="*/ 99965 w 570"/>
                  <a:gd name="T39" fmla="*/ 224580 h 610"/>
                  <a:gd name="T40" fmla="*/ 127844 w 570"/>
                  <a:gd name="T41" fmla="*/ 261938 h 610"/>
                  <a:gd name="T42" fmla="*/ 169264 w 570"/>
                  <a:gd name="T43" fmla="*/ 242185 h 610"/>
                  <a:gd name="T44" fmla="*/ 180814 w 570"/>
                  <a:gd name="T45" fmla="*/ 242185 h 610"/>
                  <a:gd name="T46" fmla="*/ 190372 w 570"/>
                  <a:gd name="T47" fmla="*/ 224580 h 610"/>
                  <a:gd name="T48" fmla="*/ 208294 w 570"/>
                  <a:gd name="T49" fmla="*/ 222003 h 610"/>
                  <a:gd name="T50" fmla="*/ 215463 w 570"/>
                  <a:gd name="T51" fmla="*/ 222003 h 61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70"/>
                  <a:gd name="T79" fmla="*/ 0 h 610"/>
                  <a:gd name="T80" fmla="*/ 570 w 570"/>
                  <a:gd name="T81" fmla="*/ 610 h 61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70" h="610">
                    <a:moveTo>
                      <a:pt x="541" y="517"/>
                    </a:moveTo>
                    <a:lnTo>
                      <a:pt x="570" y="476"/>
                    </a:lnTo>
                    <a:lnTo>
                      <a:pt x="523" y="384"/>
                    </a:lnTo>
                    <a:lnTo>
                      <a:pt x="501" y="297"/>
                    </a:lnTo>
                    <a:lnTo>
                      <a:pt x="408" y="273"/>
                    </a:lnTo>
                    <a:lnTo>
                      <a:pt x="390" y="209"/>
                    </a:lnTo>
                    <a:lnTo>
                      <a:pt x="431" y="110"/>
                    </a:lnTo>
                    <a:lnTo>
                      <a:pt x="361" y="93"/>
                    </a:lnTo>
                    <a:lnTo>
                      <a:pt x="326" y="70"/>
                    </a:lnTo>
                    <a:lnTo>
                      <a:pt x="291" y="0"/>
                    </a:lnTo>
                    <a:lnTo>
                      <a:pt x="233" y="0"/>
                    </a:lnTo>
                    <a:lnTo>
                      <a:pt x="129" y="41"/>
                    </a:lnTo>
                    <a:lnTo>
                      <a:pt x="140" y="87"/>
                    </a:lnTo>
                    <a:lnTo>
                      <a:pt x="105" y="185"/>
                    </a:lnTo>
                    <a:lnTo>
                      <a:pt x="24" y="250"/>
                    </a:lnTo>
                    <a:lnTo>
                      <a:pt x="0" y="314"/>
                    </a:lnTo>
                    <a:lnTo>
                      <a:pt x="30" y="389"/>
                    </a:lnTo>
                    <a:lnTo>
                      <a:pt x="134" y="384"/>
                    </a:lnTo>
                    <a:lnTo>
                      <a:pt x="251" y="494"/>
                    </a:lnTo>
                    <a:lnTo>
                      <a:pt x="251" y="523"/>
                    </a:lnTo>
                    <a:lnTo>
                      <a:pt x="321" y="610"/>
                    </a:lnTo>
                    <a:lnTo>
                      <a:pt x="425" y="564"/>
                    </a:lnTo>
                    <a:lnTo>
                      <a:pt x="454" y="564"/>
                    </a:lnTo>
                    <a:lnTo>
                      <a:pt x="478" y="523"/>
                    </a:lnTo>
                    <a:lnTo>
                      <a:pt x="523" y="517"/>
                    </a:lnTo>
                    <a:lnTo>
                      <a:pt x="541" y="517"/>
                    </a:lnTo>
                    <a:close/>
                  </a:path>
                </a:pathLst>
              </a:custGeom>
              <a:grpFill/>
              <a:ln w="9525">
                <a:solidFill>
                  <a:schemeClr val="bg1">
                    <a:lumMod val="85000"/>
                  </a:schemeClr>
                </a:solidFill>
                <a:round/>
                <a:headEnd/>
                <a:tailEnd/>
              </a:ln>
            </p:spPr>
            <p:txBody>
              <a:bodyPr/>
              <a:lstStyle/>
              <a:p>
                <a:endParaRPr lang="zh-CN" altLang="en-US"/>
              </a:p>
            </p:txBody>
          </p:sp>
          <p:sp>
            <p:nvSpPr>
              <p:cNvPr id="212" name="Freeform 185"/>
              <p:cNvSpPr>
                <a:spLocks noChangeAspect="1"/>
              </p:cNvSpPr>
              <p:nvPr>
                <p:custDataLst>
                  <p:tags r:id="rId202"/>
                </p:custDataLst>
              </p:nvPr>
            </p:nvSpPr>
            <p:spPr bwMode="auto">
              <a:xfrm>
                <a:off x="1936902" y="3165485"/>
                <a:ext cx="136571" cy="114448"/>
              </a:xfrm>
              <a:custGeom>
                <a:avLst/>
                <a:gdLst>
                  <a:gd name="T0" fmla="*/ 106667 w 302"/>
                  <a:gd name="T1" fmla="*/ 4966 h 257"/>
                  <a:gd name="T2" fmla="*/ 85893 w 302"/>
                  <a:gd name="T3" fmla="*/ 4966 h 257"/>
                  <a:gd name="T4" fmla="*/ 74707 w 302"/>
                  <a:gd name="T5" fmla="*/ 12416 h 257"/>
                  <a:gd name="T6" fmla="*/ 46742 w 302"/>
                  <a:gd name="T7" fmla="*/ 12416 h 257"/>
                  <a:gd name="T8" fmla="*/ 13983 w 302"/>
                  <a:gd name="T9" fmla="*/ 0 h 257"/>
                  <a:gd name="T10" fmla="*/ 9189 w 302"/>
                  <a:gd name="T11" fmla="*/ 24418 h 257"/>
                  <a:gd name="T12" fmla="*/ 18777 w 302"/>
                  <a:gd name="T13" fmla="*/ 57941 h 257"/>
                  <a:gd name="T14" fmla="*/ 7191 w 302"/>
                  <a:gd name="T15" fmla="*/ 69943 h 257"/>
                  <a:gd name="T16" fmla="*/ 0 w 302"/>
                  <a:gd name="T17" fmla="*/ 77393 h 257"/>
                  <a:gd name="T18" fmla="*/ 7191 w 302"/>
                  <a:gd name="T19" fmla="*/ 96844 h 257"/>
                  <a:gd name="T20" fmla="*/ 29963 w 302"/>
                  <a:gd name="T21" fmla="*/ 103880 h 257"/>
                  <a:gd name="T22" fmla="*/ 53533 w 302"/>
                  <a:gd name="T23" fmla="*/ 106363 h 257"/>
                  <a:gd name="T24" fmla="*/ 69913 w 302"/>
                  <a:gd name="T25" fmla="*/ 96844 h 257"/>
                  <a:gd name="T26" fmla="*/ 97479 w 302"/>
                  <a:gd name="T27" fmla="*/ 96844 h 257"/>
                  <a:gd name="T28" fmla="*/ 106667 w 302"/>
                  <a:gd name="T29" fmla="*/ 69943 h 257"/>
                  <a:gd name="T30" fmla="*/ 71911 w 302"/>
                  <a:gd name="T31" fmla="*/ 60424 h 257"/>
                  <a:gd name="T32" fmla="*/ 71911 w 302"/>
                  <a:gd name="T33" fmla="*/ 41386 h 257"/>
                  <a:gd name="T34" fmla="*/ 99876 w 302"/>
                  <a:gd name="T35" fmla="*/ 36420 h 257"/>
                  <a:gd name="T36" fmla="*/ 120650 w 302"/>
                  <a:gd name="T37" fmla="*/ 33937 h 257"/>
                  <a:gd name="T38" fmla="*/ 106667 w 302"/>
                  <a:gd name="T39" fmla="*/ 4966 h 25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2"/>
                  <a:gd name="T61" fmla="*/ 0 h 257"/>
                  <a:gd name="T62" fmla="*/ 302 w 302"/>
                  <a:gd name="T63" fmla="*/ 257 h 25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2" h="257">
                    <a:moveTo>
                      <a:pt x="267" y="12"/>
                    </a:moveTo>
                    <a:lnTo>
                      <a:pt x="215" y="12"/>
                    </a:lnTo>
                    <a:lnTo>
                      <a:pt x="187" y="30"/>
                    </a:lnTo>
                    <a:lnTo>
                      <a:pt x="117" y="30"/>
                    </a:lnTo>
                    <a:lnTo>
                      <a:pt x="35" y="0"/>
                    </a:lnTo>
                    <a:lnTo>
                      <a:pt x="23" y="59"/>
                    </a:lnTo>
                    <a:lnTo>
                      <a:pt x="47" y="140"/>
                    </a:lnTo>
                    <a:lnTo>
                      <a:pt x="18" y="169"/>
                    </a:lnTo>
                    <a:lnTo>
                      <a:pt x="0" y="187"/>
                    </a:lnTo>
                    <a:lnTo>
                      <a:pt x="18" y="234"/>
                    </a:lnTo>
                    <a:lnTo>
                      <a:pt x="75" y="251"/>
                    </a:lnTo>
                    <a:lnTo>
                      <a:pt x="134" y="257"/>
                    </a:lnTo>
                    <a:lnTo>
                      <a:pt x="175" y="234"/>
                    </a:lnTo>
                    <a:lnTo>
                      <a:pt x="244" y="234"/>
                    </a:lnTo>
                    <a:lnTo>
                      <a:pt x="267" y="169"/>
                    </a:lnTo>
                    <a:lnTo>
                      <a:pt x="180" y="146"/>
                    </a:lnTo>
                    <a:lnTo>
                      <a:pt x="180" y="100"/>
                    </a:lnTo>
                    <a:lnTo>
                      <a:pt x="250" y="88"/>
                    </a:lnTo>
                    <a:lnTo>
                      <a:pt x="302" y="82"/>
                    </a:lnTo>
                    <a:lnTo>
                      <a:pt x="267" y="12"/>
                    </a:lnTo>
                    <a:close/>
                  </a:path>
                </a:pathLst>
              </a:custGeom>
              <a:grpFill/>
              <a:ln w="9525">
                <a:solidFill>
                  <a:schemeClr val="bg1">
                    <a:lumMod val="85000"/>
                  </a:schemeClr>
                </a:solidFill>
                <a:round/>
                <a:headEnd/>
                <a:tailEnd/>
              </a:ln>
            </p:spPr>
            <p:txBody>
              <a:bodyPr/>
              <a:lstStyle/>
              <a:p>
                <a:endParaRPr lang="zh-CN" altLang="en-US"/>
              </a:p>
            </p:txBody>
          </p:sp>
          <p:sp>
            <p:nvSpPr>
              <p:cNvPr id="213" name="Freeform 186"/>
              <p:cNvSpPr>
                <a:spLocks noChangeAspect="1"/>
              </p:cNvSpPr>
              <p:nvPr>
                <p:custDataLst>
                  <p:tags r:id="rId203"/>
                </p:custDataLst>
              </p:nvPr>
            </p:nvSpPr>
            <p:spPr bwMode="auto">
              <a:xfrm>
                <a:off x="1920728" y="3153528"/>
                <a:ext cx="41332" cy="93949"/>
              </a:xfrm>
              <a:custGeom>
                <a:avLst/>
                <a:gdLst>
                  <a:gd name="T0" fmla="*/ 36513 w 87"/>
                  <a:gd name="T1" fmla="*/ 12115 h 209"/>
                  <a:gd name="T2" fmla="*/ 19725 w 87"/>
                  <a:gd name="T3" fmla="*/ 0 h 209"/>
                  <a:gd name="T4" fmla="*/ 7135 w 87"/>
                  <a:gd name="T5" fmla="*/ 43447 h 209"/>
                  <a:gd name="T6" fmla="*/ 10073 w 87"/>
                  <a:gd name="T7" fmla="*/ 60158 h 209"/>
                  <a:gd name="T8" fmla="*/ 0 w 87"/>
                  <a:gd name="T9" fmla="*/ 72690 h 209"/>
                  <a:gd name="T10" fmla="*/ 12171 w 87"/>
                  <a:gd name="T11" fmla="*/ 87312 h 209"/>
                  <a:gd name="T12" fmla="*/ 31896 w 87"/>
                  <a:gd name="T13" fmla="*/ 70184 h 209"/>
                  <a:gd name="T14" fmla="*/ 31896 w 87"/>
                  <a:gd name="T15" fmla="*/ 60158 h 209"/>
                  <a:gd name="T16" fmla="*/ 24762 w 87"/>
                  <a:gd name="T17" fmla="*/ 33839 h 209"/>
                  <a:gd name="T18" fmla="*/ 28959 w 87"/>
                  <a:gd name="T19" fmla="*/ 16710 h 209"/>
                  <a:gd name="T20" fmla="*/ 36513 w 87"/>
                  <a:gd name="T21" fmla="*/ 12115 h 2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7"/>
                  <a:gd name="T34" fmla="*/ 0 h 209"/>
                  <a:gd name="T35" fmla="*/ 87 w 87"/>
                  <a:gd name="T36" fmla="*/ 209 h 2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7" h="209">
                    <a:moveTo>
                      <a:pt x="87" y="29"/>
                    </a:moveTo>
                    <a:lnTo>
                      <a:pt x="47" y="0"/>
                    </a:lnTo>
                    <a:lnTo>
                      <a:pt x="17" y="104"/>
                    </a:lnTo>
                    <a:lnTo>
                      <a:pt x="24" y="144"/>
                    </a:lnTo>
                    <a:lnTo>
                      <a:pt x="0" y="174"/>
                    </a:lnTo>
                    <a:lnTo>
                      <a:pt x="29" y="209"/>
                    </a:lnTo>
                    <a:lnTo>
                      <a:pt x="76" y="168"/>
                    </a:lnTo>
                    <a:lnTo>
                      <a:pt x="76" y="144"/>
                    </a:lnTo>
                    <a:lnTo>
                      <a:pt x="59" y="81"/>
                    </a:lnTo>
                    <a:lnTo>
                      <a:pt x="69" y="40"/>
                    </a:lnTo>
                    <a:lnTo>
                      <a:pt x="87" y="29"/>
                    </a:lnTo>
                    <a:close/>
                  </a:path>
                </a:pathLst>
              </a:custGeom>
              <a:grpFill/>
              <a:ln w="9525">
                <a:solidFill>
                  <a:schemeClr val="bg1">
                    <a:lumMod val="85000"/>
                  </a:schemeClr>
                </a:solidFill>
                <a:round/>
                <a:headEnd/>
                <a:tailEnd/>
              </a:ln>
            </p:spPr>
            <p:txBody>
              <a:bodyPr/>
              <a:lstStyle/>
              <a:p>
                <a:endParaRPr lang="zh-CN" altLang="en-US"/>
              </a:p>
            </p:txBody>
          </p:sp>
          <p:sp>
            <p:nvSpPr>
              <p:cNvPr id="214" name="Freeform 187"/>
              <p:cNvSpPr>
                <a:spLocks noChangeAspect="1"/>
              </p:cNvSpPr>
              <p:nvPr>
                <p:custDataLst>
                  <p:tags r:id="rId204"/>
                </p:custDataLst>
              </p:nvPr>
            </p:nvSpPr>
            <p:spPr bwMode="auto">
              <a:xfrm>
                <a:off x="1942291" y="3107407"/>
                <a:ext cx="44925" cy="61494"/>
              </a:xfrm>
              <a:custGeom>
                <a:avLst/>
                <a:gdLst>
                  <a:gd name="T0" fmla="*/ 0 w 92"/>
                  <a:gd name="T1" fmla="*/ 48105 h 139"/>
                  <a:gd name="T2" fmla="*/ 12510 w 92"/>
                  <a:gd name="T3" fmla="*/ 28781 h 139"/>
                  <a:gd name="T4" fmla="*/ 19844 w 92"/>
                  <a:gd name="T5" fmla="*/ 0 h 139"/>
                  <a:gd name="T6" fmla="*/ 39688 w 92"/>
                  <a:gd name="T7" fmla="*/ 9456 h 139"/>
                  <a:gd name="T8" fmla="*/ 29766 w 92"/>
                  <a:gd name="T9" fmla="*/ 28781 h 139"/>
                  <a:gd name="T10" fmla="*/ 19844 w 92"/>
                  <a:gd name="T11" fmla="*/ 57150 h 139"/>
                  <a:gd name="T12" fmla="*/ 0 w 92"/>
                  <a:gd name="T13" fmla="*/ 48105 h 139"/>
                  <a:gd name="T14" fmla="*/ 0 60000 65536"/>
                  <a:gd name="T15" fmla="*/ 0 60000 65536"/>
                  <a:gd name="T16" fmla="*/ 0 60000 65536"/>
                  <a:gd name="T17" fmla="*/ 0 60000 65536"/>
                  <a:gd name="T18" fmla="*/ 0 60000 65536"/>
                  <a:gd name="T19" fmla="*/ 0 60000 65536"/>
                  <a:gd name="T20" fmla="*/ 0 60000 65536"/>
                  <a:gd name="T21" fmla="*/ 0 w 92"/>
                  <a:gd name="T22" fmla="*/ 0 h 139"/>
                  <a:gd name="T23" fmla="*/ 92 w 92"/>
                  <a:gd name="T24" fmla="*/ 139 h 1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 h="139">
                    <a:moveTo>
                      <a:pt x="0" y="117"/>
                    </a:moveTo>
                    <a:lnTo>
                      <a:pt x="29" y="70"/>
                    </a:lnTo>
                    <a:lnTo>
                      <a:pt x="46" y="0"/>
                    </a:lnTo>
                    <a:lnTo>
                      <a:pt x="92" y="23"/>
                    </a:lnTo>
                    <a:lnTo>
                      <a:pt x="69" y="70"/>
                    </a:lnTo>
                    <a:lnTo>
                      <a:pt x="46" y="139"/>
                    </a:lnTo>
                    <a:lnTo>
                      <a:pt x="0" y="117"/>
                    </a:lnTo>
                    <a:close/>
                  </a:path>
                </a:pathLst>
              </a:custGeom>
              <a:grpFill/>
              <a:ln w="9525">
                <a:solidFill>
                  <a:schemeClr val="bg1">
                    <a:lumMod val="85000"/>
                  </a:schemeClr>
                </a:solidFill>
                <a:round/>
                <a:headEnd/>
                <a:tailEnd/>
              </a:ln>
            </p:spPr>
            <p:txBody>
              <a:bodyPr/>
              <a:lstStyle/>
              <a:p>
                <a:endParaRPr lang="zh-CN" altLang="en-US"/>
              </a:p>
            </p:txBody>
          </p:sp>
          <p:sp>
            <p:nvSpPr>
              <p:cNvPr id="215" name="Freeform 188"/>
              <p:cNvSpPr>
                <a:spLocks noChangeAspect="1"/>
              </p:cNvSpPr>
              <p:nvPr>
                <p:custDataLst>
                  <p:tags r:id="rId205"/>
                </p:custDataLst>
              </p:nvPr>
            </p:nvSpPr>
            <p:spPr bwMode="auto">
              <a:xfrm>
                <a:off x="1958466" y="3033955"/>
                <a:ext cx="159930" cy="141778"/>
              </a:xfrm>
              <a:custGeom>
                <a:avLst/>
                <a:gdLst>
                  <a:gd name="T0" fmla="*/ 0 w 354"/>
                  <a:gd name="T1" fmla="*/ 122111 h 314"/>
                  <a:gd name="T2" fmla="*/ 25144 w 354"/>
                  <a:gd name="T3" fmla="*/ 131762 h 314"/>
                  <a:gd name="T4" fmla="*/ 53082 w 354"/>
                  <a:gd name="T5" fmla="*/ 131762 h 314"/>
                  <a:gd name="T6" fmla="*/ 67051 w 354"/>
                  <a:gd name="T7" fmla="*/ 126727 h 314"/>
                  <a:gd name="T8" fmla="*/ 87805 w 354"/>
                  <a:gd name="T9" fmla="*/ 124209 h 314"/>
                  <a:gd name="T10" fmla="*/ 97384 w 354"/>
                  <a:gd name="T11" fmla="*/ 95255 h 314"/>
                  <a:gd name="T12" fmla="*/ 134502 w 354"/>
                  <a:gd name="T13" fmla="*/ 65881 h 314"/>
                  <a:gd name="T14" fmla="*/ 141287 w 354"/>
                  <a:gd name="T15" fmla="*/ 29374 h 314"/>
                  <a:gd name="T16" fmla="*/ 141287 w 354"/>
                  <a:gd name="T17" fmla="*/ 9651 h 314"/>
                  <a:gd name="T18" fmla="*/ 134502 w 354"/>
                  <a:gd name="T19" fmla="*/ 7553 h 314"/>
                  <a:gd name="T20" fmla="*/ 115744 w 354"/>
                  <a:gd name="T21" fmla="*/ 2518 h 314"/>
                  <a:gd name="T22" fmla="*/ 101775 w 354"/>
                  <a:gd name="T23" fmla="*/ 9651 h 314"/>
                  <a:gd name="T24" fmla="*/ 81021 w 354"/>
                  <a:gd name="T25" fmla="*/ 7553 h 314"/>
                  <a:gd name="T26" fmla="*/ 69446 w 354"/>
                  <a:gd name="T27" fmla="*/ 0 h 314"/>
                  <a:gd name="T28" fmla="*/ 53082 w 354"/>
                  <a:gd name="T29" fmla="*/ 2518 h 314"/>
                  <a:gd name="T30" fmla="*/ 32328 w 354"/>
                  <a:gd name="T31" fmla="*/ 9651 h 314"/>
                  <a:gd name="T32" fmla="*/ 15965 w 354"/>
                  <a:gd name="T33" fmla="*/ 29374 h 314"/>
                  <a:gd name="T34" fmla="*/ 6785 w 354"/>
                  <a:gd name="T35" fmla="*/ 65881 h 314"/>
                  <a:gd name="T36" fmla="*/ 18359 w 354"/>
                  <a:gd name="T37" fmla="*/ 70916 h 314"/>
                  <a:gd name="T38" fmla="*/ 25144 w 354"/>
                  <a:gd name="T39" fmla="*/ 78050 h 314"/>
                  <a:gd name="T40" fmla="*/ 15965 w 354"/>
                  <a:gd name="T41" fmla="*/ 92737 h 314"/>
                  <a:gd name="T42" fmla="*/ 0 w 354"/>
                  <a:gd name="T43" fmla="*/ 122111 h 31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4"/>
                  <a:gd name="T67" fmla="*/ 0 h 314"/>
                  <a:gd name="T68" fmla="*/ 354 w 354"/>
                  <a:gd name="T69" fmla="*/ 314 h 31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4" h="314">
                    <a:moveTo>
                      <a:pt x="0" y="291"/>
                    </a:moveTo>
                    <a:lnTo>
                      <a:pt x="63" y="314"/>
                    </a:lnTo>
                    <a:lnTo>
                      <a:pt x="133" y="314"/>
                    </a:lnTo>
                    <a:lnTo>
                      <a:pt x="168" y="302"/>
                    </a:lnTo>
                    <a:lnTo>
                      <a:pt x="220" y="296"/>
                    </a:lnTo>
                    <a:lnTo>
                      <a:pt x="244" y="227"/>
                    </a:lnTo>
                    <a:lnTo>
                      <a:pt x="337" y="157"/>
                    </a:lnTo>
                    <a:lnTo>
                      <a:pt x="354" y="70"/>
                    </a:lnTo>
                    <a:lnTo>
                      <a:pt x="354" y="23"/>
                    </a:lnTo>
                    <a:lnTo>
                      <a:pt x="337" y="18"/>
                    </a:lnTo>
                    <a:lnTo>
                      <a:pt x="290" y="6"/>
                    </a:lnTo>
                    <a:lnTo>
                      <a:pt x="255" y="23"/>
                    </a:lnTo>
                    <a:lnTo>
                      <a:pt x="203" y="18"/>
                    </a:lnTo>
                    <a:lnTo>
                      <a:pt x="174" y="0"/>
                    </a:lnTo>
                    <a:lnTo>
                      <a:pt x="133" y="6"/>
                    </a:lnTo>
                    <a:lnTo>
                      <a:pt x="81" y="23"/>
                    </a:lnTo>
                    <a:lnTo>
                      <a:pt x="40" y="70"/>
                    </a:lnTo>
                    <a:lnTo>
                      <a:pt x="17" y="157"/>
                    </a:lnTo>
                    <a:lnTo>
                      <a:pt x="46" y="169"/>
                    </a:lnTo>
                    <a:lnTo>
                      <a:pt x="63" y="186"/>
                    </a:lnTo>
                    <a:lnTo>
                      <a:pt x="40" y="221"/>
                    </a:lnTo>
                    <a:lnTo>
                      <a:pt x="0" y="291"/>
                    </a:lnTo>
                    <a:close/>
                  </a:path>
                </a:pathLst>
              </a:custGeom>
              <a:grpFill/>
              <a:ln w="9525">
                <a:solidFill>
                  <a:schemeClr val="bg1">
                    <a:lumMod val="85000"/>
                  </a:schemeClr>
                </a:solidFill>
                <a:round/>
                <a:headEnd/>
                <a:tailEnd/>
              </a:ln>
            </p:spPr>
            <p:txBody>
              <a:bodyPr/>
              <a:lstStyle/>
              <a:p>
                <a:endParaRPr lang="zh-CN" altLang="en-US"/>
              </a:p>
            </p:txBody>
          </p:sp>
          <p:sp>
            <p:nvSpPr>
              <p:cNvPr id="216" name="Freeform 189"/>
              <p:cNvSpPr>
                <a:spLocks noChangeAspect="1"/>
              </p:cNvSpPr>
              <p:nvPr>
                <p:custDataLst>
                  <p:tags r:id="rId206"/>
                </p:custDataLst>
              </p:nvPr>
            </p:nvSpPr>
            <p:spPr bwMode="auto">
              <a:xfrm>
                <a:off x="1721263" y="2858012"/>
                <a:ext cx="472606" cy="208397"/>
              </a:xfrm>
              <a:custGeom>
                <a:avLst/>
                <a:gdLst>
                  <a:gd name="T0" fmla="*/ 9681 w 1035"/>
                  <a:gd name="T1" fmla="*/ 49594 h 453"/>
                  <a:gd name="T2" fmla="*/ 9681 w 1035"/>
                  <a:gd name="T3" fmla="*/ 76529 h 453"/>
                  <a:gd name="T4" fmla="*/ 0 w 1035"/>
                  <a:gd name="T5" fmla="*/ 116718 h 453"/>
                  <a:gd name="T6" fmla="*/ 18959 w 1035"/>
                  <a:gd name="T7" fmla="*/ 124414 h 453"/>
                  <a:gd name="T8" fmla="*/ 37516 w 1035"/>
                  <a:gd name="T9" fmla="*/ 143653 h 453"/>
                  <a:gd name="T10" fmla="*/ 51634 w 1035"/>
                  <a:gd name="T11" fmla="*/ 163747 h 453"/>
                  <a:gd name="T12" fmla="*/ 79872 w 1035"/>
                  <a:gd name="T13" fmla="*/ 173581 h 453"/>
                  <a:gd name="T14" fmla="*/ 126665 w 1035"/>
                  <a:gd name="T15" fmla="*/ 163747 h 453"/>
                  <a:gd name="T16" fmla="*/ 143205 w 1035"/>
                  <a:gd name="T17" fmla="*/ 183842 h 453"/>
                  <a:gd name="T18" fmla="*/ 152483 w 1035"/>
                  <a:gd name="T19" fmla="*/ 183842 h 453"/>
                  <a:gd name="T20" fmla="*/ 189998 w 1035"/>
                  <a:gd name="T21" fmla="*/ 173581 h 453"/>
                  <a:gd name="T22" fmla="*/ 208958 w 1035"/>
                  <a:gd name="T23" fmla="*/ 173581 h 453"/>
                  <a:gd name="T24" fmla="*/ 215815 w 1035"/>
                  <a:gd name="T25" fmla="*/ 173581 h 453"/>
                  <a:gd name="T26" fmla="*/ 225093 w 1035"/>
                  <a:gd name="T27" fmla="*/ 193675 h 453"/>
                  <a:gd name="T28" fmla="*/ 244053 w 1035"/>
                  <a:gd name="T29" fmla="*/ 173581 h 453"/>
                  <a:gd name="T30" fmla="*/ 272290 w 1035"/>
                  <a:gd name="T31" fmla="*/ 163747 h 453"/>
                  <a:gd name="T32" fmla="*/ 281568 w 1035"/>
                  <a:gd name="T33" fmla="*/ 163747 h 453"/>
                  <a:gd name="T34" fmla="*/ 288426 w 1035"/>
                  <a:gd name="T35" fmla="*/ 173581 h 453"/>
                  <a:gd name="T36" fmla="*/ 307386 w 1035"/>
                  <a:gd name="T37" fmla="*/ 173581 h 453"/>
                  <a:gd name="T38" fmla="*/ 325942 w 1035"/>
                  <a:gd name="T39" fmla="*/ 163747 h 453"/>
                  <a:gd name="T40" fmla="*/ 344901 w 1035"/>
                  <a:gd name="T41" fmla="*/ 173581 h 453"/>
                  <a:gd name="T42" fmla="*/ 361037 w 1035"/>
                  <a:gd name="T43" fmla="*/ 163747 h 453"/>
                  <a:gd name="T44" fmla="*/ 389274 w 1035"/>
                  <a:gd name="T45" fmla="*/ 153914 h 453"/>
                  <a:gd name="T46" fmla="*/ 408234 w 1035"/>
                  <a:gd name="T47" fmla="*/ 153914 h 453"/>
                  <a:gd name="T48" fmla="*/ 408234 w 1035"/>
                  <a:gd name="T49" fmla="*/ 124414 h 453"/>
                  <a:gd name="T50" fmla="*/ 417512 w 1035"/>
                  <a:gd name="T51" fmla="*/ 86790 h 453"/>
                  <a:gd name="T52" fmla="*/ 408234 w 1035"/>
                  <a:gd name="T53" fmla="*/ 66696 h 453"/>
                  <a:gd name="T54" fmla="*/ 389274 w 1035"/>
                  <a:gd name="T55" fmla="*/ 19667 h 453"/>
                  <a:gd name="T56" fmla="*/ 370718 w 1035"/>
                  <a:gd name="T57" fmla="*/ 9406 h 453"/>
                  <a:gd name="T58" fmla="*/ 344901 w 1035"/>
                  <a:gd name="T59" fmla="*/ 9406 h 453"/>
                  <a:gd name="T60" fmla="*/ 307386 w 1035"/>
                  <a:gd name="T61" fmla="*/ 19667 h 453"/>
                  <a:gd name="T62" fmla="*/ 288426 w 1035"/>
                  <a:gd name="T63" fmla="*/ 39334 h 453"/>
                  <a:gd name="T64" fmla="*/ 262609 w 1035"/>
                  <a:gd name="T65" fmla="*/ 29500 h 453"/>
                  <a:gd name="T66" fmla="*/ 180720 w 1035"/>
                  <a:gd name="T67" fmla="*/ 0 h 453"/>
                  <a:gd name="T68" fmla="*/ 133927 w 1035"/>
                  <a:gd name="T69" fmla="*/ 0 h 453"/>
                  <a:gd name="T70" fmla="*/ 89553 w 1035"/>
                  <a:gd name="T71" fmla="*/ 19667 h 453"/>
                  <a:gd name="T72" fmla="*/ 51634 w 1035"/>
                  <a:gd name="T73" fmla="*/ 29500 h 453"/>
                  <a:gd name="T74" fmla="*/ 47197 w 1035"/>
                  <a:gd name="T75" fmla="*/ 37196 h 453"/>
                  <a:gd name="T76" fmla="*/ 49214 w 1035"/>
                  <a:gd name="T77" fmla="*/ 49594 h 453"/>
                  <a:gd name="T78" fmla="*/ 23397 w 1035"/>
                  <a:gd name="T79" fmla="*/ 44464 h 453"/>
                  <a:gd name="T80" fmla="*/ 9681 w 1035"/>
                  <a:gd name="T81" fmla="*/ 49594 h 45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5"/>
                  <a:gd name="T124" fmla="*/ 0 h 453"/>
                  <a:gd name="T125" fmla="*/ 1035 w 1035"/>
                  <a:gd name="T126" fmla="*/ 453 h 45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5" h="453">
                    <a:moveTo>
                      <a:pt x="24" y="116"/>
                    </a:moveTo>
                    <a:lnTo>
                      <a:pt x="24" y="179"/>
                    </a:lnTo>
                    <a:lnTo>
                      <a:pt x="0" y="273"/>
                    </a:lnTo>
                    <a:lnTo>
                      <a:pt x="47" y="291"/>
                    </a:lnTo>
                    <a:lnTo>
                      <a:pt x="93" y="336"/>
                    </a:lnTo>
                    <a:lnTo>
                      <a:pt x="128" y="383"/>
                    </a:lnTo>
                    <a:lnTo>
                      <a:pt x="198" y="406"/>
                    </a:lnTo>
                    <a:lnTo>
                      <a:pt x="314" y="383"/>
                    </a:lnTo>
                    <a:lnTo>
                      <a:pt x="355" y="430"/>
                    </a:lnTo>
                    <a:lnTo>
                      <a:pt x="378" y="430"/>
                    </a:lnTo>
                    <a:lnTo>
                      <a:pt x="471" y="406"/>
                    </a:lnTo>
                    <a:lnTo>
                      <a:pt x="518" y="406"/>
                    </a:lnTo>
                    <a:lnTo>
                      <a:pt x="535" y="406"/>
                    </a:lnTo>
                    <a:lnTo>
                      <a:pt x="558" y="453"/>
                    </a:lnTo>
                    <a:lnTo>
                      <a:pt x="605" y="406"/>
                    </a:lnTo>
                    <a:lnTo>
                      <a:pt x="675" y="383"/>
                    </a:lnTo>
                    <a:lnTo>
                      <a:pt x="698" y="383"/>
                    </a:lnTo>
                    <a:lnTo>
                      <a:pt x="715" y="406"/>
                    </a:lnTo>
                    <a:lnTo>
                      <a:pt x="762" y="406"/>
                    </a:lnTo>
                    <a:lnTo>
                      <a:pt x="808" y="383"/>
                    </a:lnTo>
                    <a:lnTo>
                      <a:pt x="855" y="406"/>
                    </a:lnTo>
                    <a:lnTo>
                      <a:pt x="895" y="383"/>
                    </a:lnTo>
                    <a:lnTo>
                      <a:pt x="965" y="360"/>
                    </a:lnTo>
                    <a:lnTo>
                      <a:pt x="1012" y="360"/>
                    </a:lnTo>
                    <a:lnTo>
                      <a:pt x="1012" y="291"/>
                    </a:lnTo>
                    <a:lnTo>
                      <a:pt x="1035" y="203"/>
                    </a:lnTo>
                    <a:lnTo>
                      <a:pt x="1012" y="156"/>
                    </a:lnTo>
                    <a:lnTo>
                      <a:pt x="965" y="46"/>
                    </a:lnTo>
                    <a:lnTo>
                      <a:pt x="919" y="22"/>
                    </a:lnTo>
                    <a:lnTo>
                      <a:pt x="855" y="22"/>
                    </a:lnTo>
                    <a:lnTo>
                      <a:pt x="762" y="46"/>
                    </a:lnTo>
                    <a:lnTo>
                      <a:pt x="715" y="92"/>
                    </a:lnTo>
                    <a:lnTo>
                      <a:pt x="651" y="69"/>
                    </a:lnTo>
                    <a:lnTo>
                      <a:pt x="448" y="0"/>
                    </a:lnTo>
                    <a:lnTo>
                      <a:pt x="332" y="0"/>
                    </a:lnTo>
                    <a:lnTo>
                      <a:pt x="222" y="46"/>
                    </a:lnTo>
                    <a:lnTo>
                      <a:pt x="128" y="69"/>
                    </a:lnTo>
                    <a:lnTo>
                      <a:pt x="117" y="87"/>
                    </a:lnTo>
                    <a:lnTo>
                      <a:pt x="122" y="116"/>
                    </a:lnTo>
                    <a:lnTo>
                      <a:pt x="58" y="104"/>
                    </a:lnTo>
                    <a:lnTo>
                      <a:pt x="24" y="11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17" name="Freeform 190"/>
              <p:cNvSpPr>
                <a:spLocks noChangeAspect="1"/>
              </p:cNvSpPr>
              <p:nvPr>
                <p:custDataLst>
                  <p:tags r:id="rId207"/>
                </p:custDataLst>
              </p:nvPr>
            </p:nvSpPr>
            <p:spPr bwMode="auto">
              <a:xfrm>
                <a:off x="1874007" y="3083493"/>
                <a:ext cx="39533" cy="34163"/>
              </a:xfrm>
              <a:custGeom>
                <a:avLst/>
                <a:gdLst>
                  <a:gd name="T0" fmla="*/ 34925 w 92"/>
                  <a:gd name="T1" fmla="*/ 0 h 70"/>
                  <a:gd name="T2" fmla="*/ 17463 w 92"/>
                  <a:gd name="T3" fmla="*/ 0 h 70"/>
                  <a:gd name="T4" fmla="*/ 0 w 92"/>
                  <a:gd name="T5" fmla="*/ 10886 h 70"/>
                  <a:gd name="T6" fmla="*/ 0 w 92"/>
                  <a:gd name="T7" fmla="*/ 31750 h 70"/>
                  <a:gd name="T8" fmla="*/ 8731 w 92"/>
                  <a:gd name="T9" fmla="*/ 31750 h 70"/>
                  <a:gd name="T10" fmla="*/ 17463 w 92"/>
                  <a:gd name="T11" fmla="*/ 21318 h 70"/>
                  <a:gd name="T12" fmla="*/ 26194 w 92"/>
                  <a:gd name="T13" fmla="*/ 21318 h 70"/>
                  <a:gd name="T14" fmla="*/ 34925 w 92"/>
                  <a:gd name="T15" fmla="*/ 10886 h 70"/>
                  <a:gd name="T16" fmla="*/ 34925 w 92"/>
                  <a:gd name="T17" fmla="*/ 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70"/>
                  <a:gd name="T29" fmla="*/ 92 w 92"/>
                  <a:gd name="T30" fmla="*/ 70 h 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70">
                    <a:moveTo>
                      <a:pt x="92" y="0"/>
                    </a:moveTo>
                    <a:lnTo>
                      <a:pt x="46" y="0"/>
                    </a:lnTo>
                    <a:lnTo>
                      <a:pt x="0" y="24"/>
                    </a:lnTo>
                    <a:lnTo>
                      <a:pt x="0" y="70"/>
                    </a:lnTo>
                    <a:lnTo>
                      <a:pt x="23" y="70"/>
                    </a:lnTo>
                    <a:lnTo>
                      <a:pt x="46" y="47"/>
                    </a:lnTo>
                    <a:lnTo>
                      <a:pt x="69" y="47"/>
                    </a:lnTo>
                    <a:lnTo>
                      <a:pt x="92" y="24"/>
                    </a:lnTo>
                    <a:lnTo>
                      <a:pt x="92" y="0"/>
                    </a:lnTo>
                    <a:close/>
                  </a:path>
                </a:pathLst>
              </a:custGeom>
              <a:grpFill/>
              <a:ln w="9525">
                <a:solidFill>
                  <a:schemeClr val="bg1">
                    <a:lumMod val="85000"/>
                  </a:schemeClr>
                </a:solidFill>
                <a:round/>
                <a:headEnd/>
                <a:tailEnd/>
              </a:ln>
            </p:spPr>
            <p:txBody>
              <a:bodyPr/>
              <a:lstStyle/>
              <a:p>
                <a:endParaRPr lang="zh-CN" altLang="en-US"/>
              </a:p>
            </p:txBody>
          </p:sp>
          <p:sp>
            <p:nvSpPr>
              <p:cNvPr id="218" name="Freeform 191"/>
              <p:cNvSpPr>
                <a:spLocks noChangeAspect="1"/>
              </p:cNvSpPr>
              <p:nvPr>
                <p:custDataLst>
                  <p:tags r:id="rId208"/>
                </p:custDataLst>
              </p:nvPr>
            </p:nvSpPr>
            <p:spPr bwMode="auto">
              <a:xfrm>
                <a:off x="1608055" y="2501005"/>
                <a:ext cx="422289" cy="252809"/>
              </a:xfrm>
              <a:custGeom>
                <a:avLst/>
                <a:gdLst>
                  <a:gd name="T0" fmla="*/ 354087 w 924"/>
                  <a:gd name="T1" fmla="*/ 151581 h 558"/>
                  <a:gd name="T2" fmla="*/ 335111 w 924"/>
                  <a:gd name="T3" fmla="*/ 161265 h 558"/>
                  <a:gd name="T4" fmla="*/ 316538 w 924"/>
                  <a:gd name="T5" fmla="*/ 181055 h 558"/>
                  <a:gd name="T6" fmla="*/ 281412 w 924"/>
                  <a:gd name="T7" fmla="*/ 190739 h 558"/>
                  <a:gd name="T8" fmla="*/ 262436 w 924"/>
                  <a:gd name="T9" fmla="*/ 190739 h 558"/>
                  <a:gd name="T10" fmla="*/ 262436 w 924"/>
                  <a:gd name="T11" fmla="*/ 207581 h 558"/>
                  <a:gd name="T12" fmla="*/ 281412 w 924"/>
                  <a:gd name="T13" fmla="*/ 217266 h 558"/>
                  <a:gd name="T14" fmla="*/ 262436 w 924"/>
                  <a:gd name="T15" fmla="*/ 227371 h 558"/>
                  <a:gd name="T16" fmla="*/ 253150 w 924"/>
                  <a:gd name="T17" fmla="*/ 227371 h 558"/>
                  <a:gd name="T18" fmla="*/ 234578 w 924"/>
                  <a:gd name="T19" fmla="*/ 200423 h 558"/>
                  <a:gd name="T20" fmla="*/ 227310 w 924"/>
                  <a:gd name="T21" fmla="*/ 190739 h 558"/>
                  <a:gd name="T22" fmla="*/ 208334 w 924"/>
                  <a:gd name="T23" fmla="*/ 190739 h 558"/>
                  <a:gd name="T24" fmla="*/ 190165 w 924"/>
                  <a:gd name="T25" fmla="*/ 190739 h 558"/>
                  <a:gd name="T26" fmla="*/ 180475 w 924"/>
                  <a:gd name="T27" fmla="*/ 217266 h 558"/>
                  <a:gd name="T28" fmla="*/ 161903 w 924"/>
                  <a:gd name="T29" fmla="*/ 227371 h 558"/>
                  <a:gd name="T30" fmla="*/ 152213 w 924"/>
                  <a:gd name="T31" fmla="*/ 227371 h 558"/>
                  <a:gd name="T32" fmla="*/ 144945 w 924"/>
                  <a:gd name="T33" fmla="*/ 234950 h 558"/>
                  <a:gd name="T34" fmla="*/ 144945 w 924"/>
                  <a:gd name="T35" fmla="*/ 185686 h 558"/>
                  <a:gd name="T36" fmla="*/ 166344 w 924"/>
                  <a:gd name="T37" fmla="*/ 166318 h 558"/>
                  <a:gd name="T38" fmla="*/ 180475 w 924"/>
                  <a:gd name="T39" fmla="*/ 161265 h 558"/>
                  <a:gd name="T40" fmla="*/ 171189 w 924"/>
                  <a:gd name="T41" fmla="*/ 141475 h 558"/>
                  <a:gd name="T42" fmla="*/ 152213 w 924"/>
                  <a:gd name="T43" fmla="*/ 114949 h 558"/>
                  <a:gd name="T44" fmla="*/ 138082 w 924"/>
                  <a:gd name="T45" fmla="*/ 114949 h 558"/>
                  <a:gd name="T46" fmla="*/ 110223 w 924"/>
                  <a:gd name="T47" fmla="*/ 124633 h 558"/>
                  <a:gd name="T48" fmla="*/ 100533 w 924"/>
                  <a:gd name="T49" fmla="*/ 144423 h 558"/>
                  <a:gd name="T50" fmla="*/ 65407 w 924"/>
                  <a:gd name="T51" fmla="*/ 141475 h 558"/>
                  <a:gd name="T52" fmla="*/ 23014 w 924"/>
                  <a:gd name="T53" fmla="*/ 144423 h 558"/>
                  <a:gd name="T54" fmla="*/ 6864 w 924"/>
                  <a:gd name="T55" fmla="*/ 129686 h 558"/>
                  <a:gd name="T56" fmla="*/ 0 w 924"/>
                  <a:gd name="T57" fmla="*/ 104843 h 558"/>
                  <a:gd name="T58" fmla="*/ 37145 w 924"/>
                  <a:gd name="T59" fmla="*/ 48843 h 558"/>
                  <a:gd name="T60" fmla="*/ 27859 w 924"/>
                  <a:gd name="T61" fmla="*/ 29053 h 558"/>
                  <a:gd name="T62" fmla="*/ 46835 w 924"/>
                  <a:gd name="T63" fmla="*/ 16842 h 558"/>
                  <a:gd name="T64" fmla="*/ 65407 w 924"/>
                  <a:gd name="T65" fmla="*/ 16842 h 558"/>
                  <a:gd name="T66" fmla="*/ 72675 w 924"/>
                  <a:gd name="T67" fmla="*/ 16842 h 558"/>
                  <a:gd name="T68" fmla="*/ 100533 w 924"/>
                  <a:gd name="T69" fmla="*/ 36632 h 558"/>
                  <a:gd name="T70" fmla="*/ 144945 w 924"/>
                  <a:gd name="T71" fmla="*/ 16842 h 558"/>
                  <a:gd name="T72" fmla="*/ 152213 w 924"/>
                  <a:gd name="T73" fmla="*/ 29053 h 558"/>
                  <a:gd name="T74" fmla="*/ 161903 w 924"/>
                  <a:gd name="T75" fmla="*/ 16842 h 558"/>
                  <a:gd name="T76" fmla="*/ 180475 w 924"/>
                  <a:gd name="T77" fmla="*/ 9684 h 558"/>
                  <a:gd name="T78" fmla="*/ 199048 w 924"/>
                  <a:gd name="T79" fmla="*/ 9684 h 558"/>
                  <a:gd name="T80" fmla="*/ 234578 w 924"/>
                  <a:gd name="T81" fmla="*/ 0 h 558"/>
                  <a:gd name="T82" fmla="*/ 281412 w 924"/>
                  <a:gd name="T83" fmla="*/ 0 h 558"/>
                  <a:gd name="T84" fmla="*/ 297966 w 924"/>
                  <a:gd name="T85" fmla="*/ 29053 h 558"/>
                  <a:gd name="T86" fmla="*/ 316538 w 924"/>
                  <a:gd name="T87" fmla="*/ 48843 h 558"/>
                  <a:gd name="T88" fmla="*/ 344801 w 924"/>
                  <a:gd name="T89" fmla="*/ 48843 h 558"/>
                  <a:gd name="T90" fmla="*/ 363373 w 924"/>
                  <a:gd name="T91" fmla="*/ 95159 h 558"/>
                  <a:gd name="T92" fmla="*/ 363373 w 924"/>
                  <a:gd name="T93" fmla="*/ 104843 h 558"/>
                  <a:gd name="T94" fmla="*/ 373063 w 924"/>
                  <a:gd name="T95" fmla="*/ 134317 h 558"/>
                  <a:gd name="T96" fmla="*/ 344801 w 924"/>
                  <a:gd name="T97" fmla="*/ 141475 h 558"/>
                  <a:gd name="T98" fmla="*/ 354087 w 924"/>
                  <a:gd name="T99" fmla="*/ 151581 h 5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24"/>
                  <a:gd name="T151" fmla="*/ 0 h 558"/>
                  <a:gd name="T152" fmla="*/ 924 w 924"/>
                  <a:gd name="T153" fmla="*/ 558 h 5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24" h="558">
                    <a:moveTo>
                      <a:pt x="877" y="360"/>
                    </a:moveTo>
                    <a:lnTo>
                      <a:pt x="830" y="383"/>
                    </a:lnTo>
                    <a:lnTo>
                      <a:pt x="784" y="430"/>
                    </a:lnTo>
                    <a:lnTo>
                      <a:pt x="697" y="453"/>
                    </a:lnTo>
                    <a:lnTo>
                      <a:pt x="650" y="453"/>
                    </a:lnTo>
                    <a:lnTo>
                      <a:pt x="650" y="493"/>
                    </a:lnTo>
                    <a:lnTo>
                      <a:pt x="697" y="516"/>
                    </a:lnTo>
                    <a:lnTo>
                      <a:pt x="650" y="540"/>
                    </a:lnTo>
                    <a:lnTo>
                      <a:pt x="627" y="540"/>
                    </a:lnTo>
                    <a:lnTo>
                      <a:pt x="581" y="476"/>
                    </a:lnTo>
                    <a:lnTo>
                      <a:pt x="563" y="453"/>
                    </a:lnTo>
                    <a:lnTo>
                      <a:pt x="516" y="453"/>
                    </a:lnTo>
                    <a:lnTo>
                      <a:pt x="471" y="453"/>
                    </a:lnTo>
                    <a:lnTo>
                      <a:pt x="447" y="516"/>
                    </a:lnTo>
                    <a:lnTo>
                      <a:pt x="401" y="540"/>
                    </a:lnTo>
                    <a:lnTo>
                      <a:pt x="377" y="540"/>
                    </a:lnTo>
                    <a:lnTo>
                      <a:pt x="359" y="558"/>
                    </a:lnTo>
                    <a:lnTo>
                      <a:pt x="359" y="441"/>
                    </a:lnTo>
                    <a:lnTo>
                      <a:pt x="412" y="395"/>
                    </a:lnTo>
                    <a:lnTo>
                      <a:pt x="447" y="383"/>
                    </a:lnTo>
                    <a:lnTo>
                      <a:pt x="424" y="336"/>
                    </a:lnTo>
                    <a:lnTo>
                      <a:pt x="377" y="273"/>
                    </a:lnTo>
                    <a:lnTo>
                      <a:pt x="342" y="273"/>
                    </a:lnTo>
                    <a:lnTo>
                      <a:pt x="273" y="296"/>
                    </a:lnTo>
                    <a:lnTo>
                      <a:pt x="249" y="343"/>
                    </a:lnTo>
                    <a:lnTo>
                      <a:pt x="162" y="336"/>
                    </a:lnTo>
                    <a:lnTo>
                      <a:pt x="57" y="343"/>
                    </a:lnTo>
                    <a:lnTo>
                      <a:pt x="17" y="308"/>
                    </a:lnTo>
                    <a:lnTo>
                      <a:pt x="0" y="249"/>
                    </a:lnTo>
                    <a:lnTo>
                      <a:pt x="92" y="116"/>
                    </a:lnTo>
                    <a:lnTo>
                      <a:pt x="69" y="69"/>
                    </a:lnTo>
                    <a:lnTo>
                      <a:pt x="116" y="40"/>
                    </a:lnTo>
                    <a:lnTo>
                      <a:pt x="162" y="40"/>
                    </a:lnTo>
                    <a:lnTo>
                      <a:pt x="180" y="40"/>
                    </a:lnTo>
                    <a:lnTo>
                      <a:pt x="249" y="87"/>
                    </a:lnTo>
                    <a:lnTo>
                      <a:pt x="359" y="40"/>
                    </a:lnTo>
                    <a:lnTo>
                      <a:pt x="377" y="69"/>
                    </a:lnTo>
                    <a:lnTo>
                      <a:pt x="401" y="40"/>
                    </a:lnTo>
                    <a:lnTo>
                      <a:pt x="447" y="23"/>
                    </a:lnTo>
                    <a:lnTo>
                      <a:pt x="493" y="23"/>
                    </a:lnTo>
                    <a:lnTo>
                      <a:pt x="581" y="0"/>
                    </a:lnTo>
                    <a:lnTo>
                      <a:pt x="697" y="0"/>
                    </a:lnTo>
                    <a:lnTo>
                      <a:pt x="738" y="69"/>
                    </a:lnTo>
                    <a:lnTo>
                      <a:pt x="784" y="116"/>
                    </a:lnTo>
                    <a:lnTo>
                      <a:pt x="854" y="116"/>
                    </a:lnTo>
                    <a:lnTo>
                      <a:pt x="900" y="226"/>
                    </a:lnTo>
                    <a:lnTo>
                      <a:pt x="900" y="249"/>
                    </a:lnTo>
                    <a:lnTo>
                      <a:pt x="924" y="319"/>
                    </a:lnTo>
                    <a:lnTo>
                      <a:pt x="854" y="336"/>
                    </a:lnTo>
                    <a:lnTo>
                      <a:pt x="877" y="36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19" name="Freeform 192"/>
              <p:cNvSpPr>
                <a:spLocks noChangeAspect="1"/>
              </p:cNvSpPr>
              <p:nvPr>
                <p:custDataLst>
                  <p:tags r:id="rId209"/>
                </p:custDataLst>
              </p:nvPr>
            </p:nvSpPr>
            <p:spPr bwMode="auto">
              <a:xfrm>
                <a:off x="1735640" y="2625700"/>
                <a:ext cx="80864" cy="76868"/>
              </a:xfrm>
              <a:custGeom>
                <a:avLst/>
                <a:gdLst>
                  <a:gd name="T0" fmla="*/ 0 w 174"/>
                  <a:gd name="T1" fmla="*/ 7654 h 168"/>
                  <a:gd name="T2" fmla="*/ 30792 w 174"/>
                  <a:gd name="T3" fmla="*/ 56555 h 168"/>
                  <a:gd name="T4" fmla="*/ 32845 w 174"/>
                  <a:gd name="T5" fmla="*/ 71438 h 168"/>
                  <a:gd name="T6" fmla="*/ 54604 w 174"/>
                  <a:gd name="T7" fmla="*/ 51878 h 168"/>
                  <a:gd name="T8" fmla="*/ 71437 w 174"/>
                  <a:gd name="T9" fmla="*/ 46775 h 168"/>
                  <a:gd name="T10" fmla="*/ 52141 w 174"/>
                  <a:gd name="T11" fmla="*/ 14883 h 168"/>
                  <a:gd name="T12" fmla="*/ 40235 w 174"/>
                  <a:gd name="T13" fmla="*/ 0 h 168"/>
                  <a:gd name="T14" fmla="*/ 25865 w 174"/>
                  <a:gd name="T15" fmla="*/ 0 h 168"/>
                  <a:gd name="T16" fmla="*/ 9443 w 174"/>
                  <a:gd name="T17" fmla="*/ 4677 h 168"/>
                  <a:gd name="T18" fmla="*/ 0 w 174"/>
                  <a:gd name="T19" fmla="*/ 7654 h 1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4"/>
                  <a:gd name="T31" fmla="*/ 0 h 168"/>
                  <a:gd name="T32" fmla="*/ 174 w 174"/>
                  <a:gd name="T33" fmla="*/ 168 h 1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4" h="168">
                    <a:moveTo>
                      <a:pt x="0" y="18"/>
                    </a:moveTo>
                    <a:lnTo>
                      <a:pt x="75" y="133"/>
                    </a:lnTo>
                    <a:lnTo>
                      <a:pt x="80" y="168"/>
                    </a:lnTo>
                    <a:lnTo>
                      <a:pt x="133" y="122"/>
                    </a:lnTo>
                    <a:lnTo>
                      <a:pt x="174" y="110"/>
                    </a:lnTo>
                    <a:lnTo>
                      <a:pt x="127" y="35"/>
                    </a:lnTo>
                    <a:lnTo>
                      <a:pt x="98" y="0"/>
                    </a:lnTo>
                    <a:lnTo>
                      <a:pt x="63" y="0"/>
                    </a:lnTo>
                    <a:lnTo>
                      <a:pt x="23" y="11"/>
                    </a:lnTo>
                    <a:lnTo>
                      <a:pt x="0" y="18"/>
                    </a:lnTo>
                    <a:close/>
                  </a:path>
                </a:pathLst>
              </a:custGeom>
              <a:grpFill/>
              <a:ln w="9525">
                <a:solidFill>
                  <a:schemeClr val="bg1">
                    <a:lumMod val="85000"/>
                  </a:schemeClr>
                </a:solidFill>
                <a:round/>
                <a:headEnd/>
                <a:tailEnd/>
              </a:ln>
            </p:spPr>
            <p:txBody>
              <a:bodyPr/>
              <a:lstStyle/>
              <a:p>
                <a:endParaRPr lang="zh-CN" altLang="en-US"/>
              </a:p>
            </p:txBody>
          </p:sp>
          <p:sp>
            <p:nvSpPr>
              <p:cNvPr id="220" name="Freeform 193"/>
              <p:cNvSpPr>
                <a:spLocks noChangeAspect="1"/>
              </p:cNvSpPr>
              <p:nvPr>
                <p:custDataLst>
                  <p:tags r:id="rId210"/>
                </p:custDataLst>
              </p:nvPr>
            </p:nvSpPr>
            <p:spPr bwMode="auto">
              <a:xfrm>
                <a:off x="1629618" y="2348977"/>
                <a:ext cx="253374" cy="189607"/>
              </a:xfrm>
              <a:custGeom>
                <a:avLst/>
                <a:gdLst>
                  <a:gd name="T0" fmla="*/ 16250 w 551"/>
                  <a:gd name="T1" fmla="*/ 166654 h 424"/>
                  <a:gd name="T2" fmla="*/ 0 w 551"/>
                  <a:gd name="T3" fmla="*/ 140056 h 424"/>
                  <a:gd name="T4" fmla="*/ 8937 w 551"/>
                  <a:gd name="T5" fmla="*/ 120523 h 424"/>
                  <a:gd name="T6" fmla="*/ 8937 w 551"/>
                  <a:gd name="T7" fmla="*/ 96418 h 424"/>
                  <a:gd name="T8" fmla="*/ 35343 w 551"/>
                  <a:gd name="T9" fmla="*/ 86860 h 424"/>
                  <a:gd name="T10" fmla="*/ 54030 w 551"/>
                  <a:gd name="T11" fmla="*/ 65249 h 424"/>
                  <a:gd name="T12" fmla="*/ 65811 w 551"/>
                  <a:gd name="T13" fmla="*/ 36157 h 424"/>
                  <a:gd name="T14" fmla="*/ 110497 w 551"/>
                  <a:gd name="T15" fmla="*/ 0 h 424"/>
                  <a:gd name="T16" fmla="*/ 150715 w 551"/>
                  <a:gd name="T17" fmla="*/ 19117 h 424"/>
                  <a:gd name="T18" fmla="*/ 186058 w 551"/>
                  <a:gd name="T19" fmla="*/ 24105 h 424"/>
                  <a:gd name="T20" fmla="*/ 193370 w 551"/>
                  <a:gd name="T21" fmla="*/ 43638 h 424"/>
                  <a:gd name="T22" fmla="*/ 214494 w 551"/>
                  <a:gd name="T23" fmla="*/ 58184 h 424"/>
                  <a:gd name="T24" fmla="*/ 223838 w 551"/>
                  <a:gd name="T25" fmla="*/ 81873 h 424"/>
                  <a:gd name="T26" fmla="*/ 209620 w 551"/>
                  <a:gd name="T27" fmla="*/ 118029 h 424"/>
                  <a:gd name="T28" fmla="*/ 214494 w 551"/>
                  <a:gd name="T29" fmla="*/ 142134 h 424"/>
                  <a:gd name="T30" fmla="*/ 188495 w 551"/>
                  <a:gd name="T31" fmla="*/ 152108 h 424"/>
                  <a:gd name="T32" fmla="*/ 162496 w 551"/>
                  <a:gd name="T33" fmla="*/ 149615 h 424"/>
                  <a:gd name="T34" fmla="*/ 134059 w 551"/>
                  <a:gd name="T35" fmla="*/ 168732 h 424"/>
                  <a:gd name="T36" fmla="*/ 126747 w 551"/>
                  <a:gd name="T37" fmla="*/ 156680 h 424"/>
                  <a:gd name="T38" fmla="*/ 110497 w 551"/>
                  <a:gd name="T39" fmla="*/ 163745 h 424"/>
                  <a:gd name="T40" fmla="*/ 82060 w 551"/>
                  <a:gd name="T41" fmla="*/ 176213 h 424"/>
                  <a:gd name="T42" fmla="*/ 54030 w 551"/>
                  <a:gd name="T43" fmla="*/ 156680 h 424"/>
                  <a:gd name="T44" fmla="*/ 28031 w 551"/>
                  <a:gd name="T45" fmla="*/ 156680 h 424"/>
                  <a:gd name="T46" fmla="*/ 16250 w 551"/>
                  <a:gd name="T47" fmla="*/ 166654 h 4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51"/>
                  <a:gd name="T73" fmla="*/ 0 h 424"/>
                  <a:gd name="T74" fmla="*/ 551 w 551"/>
                  <a:gd name="T75" fmla="*/ 424 h 4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51" h="424">
                    <a:moveTo>
                      <a:pt x="40" y="401"/>
                    </a:moveTo>
                    <a:lnTo>
                      <a:pt x="0" y="337"/>
                    </a:lnTo>
                    <a:lnTo>
                      <a:pt x="22" y="290"/>
                    </a:lnTo>
                    <a:lnTo>
                      <a:pt x="22" y="232"/>
                    </a:lnTo>
                    <a:lnTo>
                      <a:pt x="87" y="209"/>
                    </a:lnTo>
                    <a:lnTo>
                      <a:pt x="133" y="157"/>
                    </a:lnTo>
                    <a:lnTo>
                      <a:pt x="162" y="87"/>
                    </a:lnTo>
                    <a:lnTo>
                      <a:pt x="272" y="0"/>
                    </a:lnTo>
                    <a:lnTo>
                      <a:pt x="371" y="46"/>
                    </a:lnTo>
                    <a:lnTo>
                      <a:pt x="458" y="58"/>
                    </a:lnTo>
                    <a:lnTo>
                      <a:pt x="476" y="105"/>
                    </a:lnTo>
                    <a:lnTo>
                      <a:pt x="528" y="140"/>
                    </a:lnTo>
                    <a:lnTo>
                      <a:pt x="551" y="197"/>
                    </a:lnTo>
                    <a:lnTo>
                      <a:pt x="516" y="284"/>
                    </a:lnTo>
                    <a:lnTo>
                      <a:pt x="528" y="342"/>
                    </a:lnTo>
                    <a:lnTo>
                      <a:pt x="464" y="366"/>
                    </a:lnTo>
                    <a:lnTo>
                      <a:pt x="400" y="360"/>
                    </a:lnTo>
                    <a:lnTo>
                      <a:pt x="330" y="406"/>
                    </a:lnTo>
                    <a:lnTo>
                      <a:pt x="312" y="377"/>
                    </a:lnTo>
                    <a:lnTo>
                      <a:pt x="272" y="394"/>
                    </a:lnTo>
                    <a:lnTo>
                      <a:pt x="202" y="424"/>
                    </a:lnTo>
                    <a:lnTo>
                      <a:pt x="133" y="377"/>
                    </a:lnTo>
                    <a:lnTo>
                      <a:pt x="69" y="377"/>
                    </a:lnTo>
                    <a:lnTo>
                      <a:pt x="40" y="401"/>
                    </a:lnTo>
                    <a:close/>
                  </a:path>
                </a:pathLst>
              </a:custGeom>
              <a:grpFill/>
              <a:ln w="9525">
                <a:solidFill>
                  <a:schemeClr val="bg1">
                    <a:lumMod val="85000"/>
                  </a:schemeClr>
                </a:solidFill>
                <a:round/>
                <a:headEnd/>
                <a:tailEnd/>
              </a:ln>
            </p:spPr>
            <p:txBody>
              <a:bodyPr/>
              <a:lstStyle/>
              <a:p>
                <a:endParaRPr lang="zh-CN" altLang="en-US"/>
              </a:p>
            </p:txBody>
          </p:sp>
          <p:sp>
            <p:nvSpPr>
              <p:cNvPr id="221" name="Freeform 194"/>
              <p:cNvSpPr>
                <a:spLocks noChangeAspect="1"/>
              </p:cNvSpPr>
              <p:nvPr>
                <p:custDataLst>
                  <p:tags r:id="rId211"/>
                </p:custDataLst>
              </p:nvPr>
            </p:nvSpPr>
            <p:spPr bwMode="auto">
              <a:xfrm>
                <a:off x="1566724" y="2632534"/>
                <a:ext cx="204855" cy="163984"/>
              </a:xfrm>
              <a:custGeom>
                <a:avLst/>
                <a:gdLst>
                  <a:gd name="T0" fmla="*/ 44940 w 447"/>
                  <a:gd name="T1" fmla="*/ 11886 h 359"/>
                  <a:gd name="T2" fmla="*/ 26316 w 447"/>
                  <a:gd name="T3" fmla="*/ 48819 h 359"/>
                  <a:gd name="T4" fmla="*/ 0 w 447"/>
                  <a:gd name="T5" fmla="*/ 78535 h 359"/>
                  <a:gd name="T6" fmla="*/ 0 w 447"/>
                  <a:gd name="T7" fmla="*/ 95515 h 359"/>
                  <a:gd name="T8" fmla="*/ 16599 w 447"/>
                  <a:gd name="T9" fmla="*/ 115467 h 359"/>
                  <a:gd name="T10" fmla="*/ 44940 w 447"/>
                  <a:gd name="T11" fmla="*/ 125231 h 359"/>
                  <a:gd name="T12" fmla="*/ 54657 w 447"/>
                  <a:gd name="T13" fmla="*/ 132448 h 359"/>
                  <a:gd name="T14" fmla="*/ 91905 w 447"/>
                  <a:gd name="T15" fmla="*/ 152400 h 359"/>
                  <a:gd name="T16" fmla="*/ 127128 w 447"/>
                  <a:gd name="T17" fmla="*/ 125231 h 359"/>
                  <a:gd name="T18" fmla="*/ 146157 w 447"/>
                  <a:gd name="T19" fmla="*/ 142636 h 359"/>
                  <a:gd name="T20" fmla="*/ 174092 w 447"/>
                  <a:gd name="T21" fmla="*/ 132448 h 359"/>
                  <a:gd name="T22" fmla="*/ 176521 w 447"/>
                  <a:gd name="T23" fmla="*/ 125231 h 359"/>
                  <a:gd name="T24" fmla="*/ 178951 w 447"/>
                  <a:gd name="T25" fmla="*/ 115467 h 359"/>
                  <a:gd name="T26" fmla="*/ 180975 w 447"/>
                  <a:gd name="T27" fmla="*/ 85752 h 359"/>
                  <a:gd name="T28" fmla="*/ 180975 w 447"/>
                  <a:gd name="T29" fmla="*/ 48819 h 359"/>
                  <a:gd name="T30" fmla="*/ 164780 w 447"/>
                  <a:gd name="T31" fmla="*/ 19103 h 359"/>
                  <a:gd name="T32" fmla="*/ 146157 w 447"/>
                  <a:gd name="T33" fmla="*/ 0 h 359"/>
                  <a:gd name="T34" fmla="*/ 136440 w 447"/>
                  <a:gd name="T35" fmla="*/ 19103 h 359"/>
                  <a:gd name="T36" fmla="*/ 63564 w 447"/>
                  <a:gd name="T37" fmla="*/ 19103 h 359"/>
                  <a:gd name="T38" fmla="*/ 44940 w 447"/>
                  <a:gd name="T39" fmla="*/ 11886 h 3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7"/>
                  <a:gd name="T61" fmla="*/ 0 h 359"/>
                  <a:gd name="T62" fmla="*/ 447 w 447"/>
                  <a:gd name="T63" fmla="*/ 359 h 35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7" h="359">
                    <a:moveTo>
                      <a:pt x="111" y="28"/>
                    </a:moveTo>
                    <a:lnTo>
                      <a:pt x="65" y="115"/>
                    </a:lnTo>
                    <a:lnTo>
                      <a:pt x="0" y="185"/>
                    </a:lnTo>
                    <a:lnTo>
                      <a:pt x="0" y="225"/>
                    </a:lnTo>
                    <a:lnTo>
                      <a:pt x="41" y="272"/>
                    </a:lnTo>
                    <a:lnTo>
                      <a:pt x="111" y="295"/>
                    </a:lnTo>
                    <a:lnTo>
                      <a:pt x="135" y="312"/>
                    </a:lnTo>
                    <a:lnTo>
                      <a:pt x="227" y="359"/>
                    </a:lnTo>
                    <a:lnTo>
                      <a:pt x="314" y="295"/>
                    </a:lnTo>
                    <a:lnTo>
                      <a:pt x="361" y="336"/>
                    </a:lnTo>
                    <a:lnTo>
                      <a:pt x="430" y="312"/>
                    </a:lnTo>
                    <a:lnTo>
                      <a:pt x="436" y="295"/>
                    </a:lnTo>
                    <a:lnTo>
                      <a:pt x="442" y="272"/>
                    </a:lnTo>
                    <a:lnTo>
                      <a:pt x="447" y="202"/>
                    </a:lnTo>
                    <a:lnTo>
                      <a:pt x="447" y="115"/>
                    </a:lnTo>
                    <a:lnTo>
                      <a:pt x="407" y="45"/>
                    </a:lnTo>
                    <a:lnTo>
                      <a:pt x="361" y="0"/>
                    </a:lnTo>
                    <a:lnTo>
                      <a:pt x="337" y="45"/>
                    </a:lnTo>
                    <a:lnTo>
                      <a:pt x="157" y="45"/>
                    </a:lnTo>
                    <a:lnTo>
                      <a:pt x="111" y="2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2" name="Freeform 195"/>
              <p:cNvSpPr>
                <a:spLocks noChangeAspect="1"/>
              </p:cNvSpPr>
              <p:nvPr>
                <p:custDataLst>
                  <p:tags r:id="rId212"/>
                </p:custDataLst>
              </p:nvPr>
            </p:nvSpPr>
            <p:spPr bwMode="auto">
              <a:xfrm>
                <a:off x="1372651" y="2538586"/>
                <a:ext cx="244390" cy="117864"/>
              </a:xfrm>
              <a:custGeom>
                <a:avLst/>
                <a:gdLst>
                  <a:gd name="T0" fmla="*/ 209040 w 535"/>
                  <a:gd name="T1" fmla="*/ 76544 h 249"/>
                  <a:gd name="T2" fmla="*/ 182809 w 535"/>
                  <a:gd name="T3" fmla="*/ 61147 h 249"/>
                  <a:gd name="T4" fmla="*/ 154964 w 535"/>
                  <a:gd name="T5" fmla="*/ 61147 h 249"/>
                  <a:gd name="T6" fmla="*/ 138418 w 535"/>
                  <a:gd name="T7" fmla="*/ 61147 h 249"/>
                  <a:gd name="T8" fmla="*/ 110170 w 535"/>
                  <a:gd name="T9" fmla="*/ 30794 h 249"/>
                  <a:gd name="T10" fmla="*/ 47216 w 535"/>
                  <a:gd name="T11" fmla="*/ 0 h 249"/>
                  <a:gd name="T12" fmla="*/ 0 w 535"/>
                  <a:gd name="T13" fmla="*/ 40472 h 249"/>
                  <a:gd name="T14" fmla="*/ 18967 w 535"/>
                  <a:gd name="T15" fmla="*/ 61147 h 249"/>
                  <a:gd name="T16" fmla="*/ 18967 w 535"/>
                  <a:gd name="T17" fmla="*/ 81823 h 249"/>
                  <a:gd name="T18" fmla="*/ 47216 w 535"/>
                  <a:gd name="T19" fmla="*/ 81823 h 249"/>
                  <a:gd name="T20" fmla="*/ 63358 w 535"/>
                  <a:gd name="T21" fmla="*/ 71265 h 249"/>
                  <a:gd name="T22" fmla="*/ 73043 w 535"/>
                  <a:gd name="T23" fmla="*/ 81823 h 249"/>
                  <a:gd name="T24" fmla="*/ 91606 w 535"/>
                  <a:gd name="T25" fmla="*/ 81823 h 249"/>
                  <a:gd name="T26" fmla="*/ 101291 w 535"/>
                  <a:gd name="T27" fmla="*/ 109537 h 249"/>
                  <a:gd name="T28" fmla="*/ 147700 w 535"/>
                  <a:gd name="T29" fmla="*/ 109537 h 249"/>
                  <a:gd name="T30" fmla="*/ 164649 w 535"/>
                  <a:gd name="T31" fmla="*/ 102059 h 249"/>
                  <a:gd name="T32" fmla="*/ 192494 w 535"/>
                  <a:gd name="T33" fmla="*/ 102059 h 249"/>
                  <a:gd name="T34" fmla="*/ 215900 w 535"/>
                  <a:gd name="T35" fmla="*/ 97220 h 249"/>
                  <a:gd name="T36" fmla="*/ 209040 w 535"/>
                  <a:gd name="T37" fmla="*/ 76544 h 2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5"/>
                  <a:gd name="T58" fmla="*/ 0 h 249"/>
                  <a:gd name="T59" fmla="*/ 535 w 535"/>
                  <a:gd name="T60" fmla="*/ 249 h 2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5" h="249">
                    <a:moveTo>
                      <a:pt x="518" y="174"/>
                    </a:moveTo>
                    <a:lnTo>
                      <a:pt x="453" y="139"/>
                    </a:lnTo>
                    <a:lnTo>
                      <a:pt x="384" y="139"/>
                    </a:lnTo>
                    <a:lnTo>
                      <a:pt x="343" y="139"/>
                    </a:lnTo>
                    <a:lnTo>
                      <a:pt x="273" y="70"/>
                    </a:lnTo>
                    <a:lnTo>
                      <a:pt x="117" y="0"/>
                    </a:lnTo>
                    <a:lnTo>
                      <a:pt x="0" y="92"/>
                    </a:lnTo>
                    <a:lnTo>
                      <a:pt x="47" y="139"/>
                    </a:lnTo>
                    <a:lnTo>
                      <a:pt x="47" y="186"/>
                    </a:lnTo>
                    <a:lnTo>
                      <a:pt x="117" y="186"/>
                    </a:lnTo>
                    <a:lnTo>
                      <a:pt x="157" y="162"/>
                    </a:lnTo>
                    <a:lnTo>
                      <a:pt x="181" y="186"/>
                    </a:lnTo>
                    <a:lnTo>
                      <a:pt x="227" y="186"/>
                    </a:lnTo>
                    <a:lnTo>
                      <a:pt x="251" y="249"/>
                    </a:lnTo>
                    <a:lnTo>
                      <a:pt x="366" y="249"/>
                    </a:lnTo>
                    <a:lnTo>
                      <a:pt x="408" y="232"/>
                    </a:lnTo>
                    <a:lnTo>
                      <a:pt x="477" y="232"/>
                    </a:lnTo>
                    <a:lnTo>
                      <a:pt x="535" y="221"/>
                    </a:lnTo>
                    <a:lnTo>
                      <a:pt x="518" y="17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3" name="Freeform 196"/>
              <p:cNvSpPr>
                <a:spLocks noChangeAspect="1"/>
              </p:cNvSpPr>
              <p:nvPr>
                <p:custDataLst>
                  <p:tags r:id="rId213"/>
                </p:custDataLst>
              </p:nvPr>
            </p:nvSpPr>
            <p:spPr bwMode="auto">
              <a:xfrm>
                <a:off x="1403200" y="2407055"/>
                <a:ext cx="247983" cy="211814"/>
              </a:xfrm>
              <a:custGeom>
                <a:avLst/>
                <a:gdLst>
                  <a:gd name="T0" fmla="*/ 19068 w 540"/>
                  <a:gd name="T1" fmla="*/ 125307 h 465"/>
                  <a:gd name="T2" fmla="*/ 19068 w 540"/>
                  <a:gd name="T3" fmla="*/ 103293 h 465"/>
                  <a:gd name="T4" fmla="*/ 19068 w 540"/>
                  <a:gd name="T5" fmla="*/ 86360 h 465"/>
                  <a:gd name="T6" fmla="*/ 0 w 540"/>
                  <a:gd name="T7" fmla="*/ 76623 h 465"/>
                  <a:gd name="T8" fmla="*/ 6897 w 540"/>
                  <a:gd name="T9" fmla="*/ 46990 h 465"/>
                  <a:gd name="T10" fmla="*/ 6897 w 540"/>
                  <a:gd name="T11" fmla="*/ 29633 h 465"/>
                  <a:gd name="T12" fmla="*/ 63694 w 540"/>
                  <a:gd name="T13" fmla="*/ 0 h 465"/>
                  <a:gd name="T14" fmla="*/ 110755 w 540"/>
                  <a:gd name="T15" fmla="*/ 0 h 465"/>
                  <a:gd name="T16" fmla="*/ 120086 w 540"/>
                  <a:gd name="T17" fmla="*/ 0 h 465"/>
                  <a:gd name="T18" fmla="*/ 165118 w 540"/>
                  <a:gd name="T19" fmla="*/ 19897 h 465"/>
                  <a:gd name="T20" fmla="*/ 181751 w 540"/>
                  <a:gd name="T21" fmla="*/ 29633 h 465"/>
                  <a:gd name="T22" fmla="*/ 209744 w 540"/>
                  <a:gd name="T23" fmla="*/ 36830 h 465"/>
                  <a:gd name="T24" fmla="*/ 209744 w 540"/>
                  <a:gd name="T25" fmla="*/ 66463 h 465"/>
                  <a:gd name="T26" fmla="*/ 200819 w 540"/>
                  <a:gd name="T27" fmla="*/ 86360 h 465"/>
                  <a:gd name="T28" fmla="*/ 209744 w 540"/>
                  <a:gd name="T29" fmla="*/ 103293 h 465"/>
                  <a:gd name="T30" fmla="*/ 219075 w 540"/>
                  <a:gd name="T31" fmla="*/ 123190 h 465"/>
                  <a:gd name="T32" fmla="*/ 212178 w 540"/>
                  <a:gd name="T33" fmla="*/ 150283 h 465"/>
                  <a:gd name="T34" fmla="*/ 188648 w 540"/>
                  <a:gd name="T35" fmla="*/ 182033 h 465"/>
                  <a:gd name="T36" fmla="*/ 181751 w 540"/>
                  <a:gd name="T37" fmla="*/ 196850 h 465"/>
                  <a:gd name="T38" fmla="*/ 148484 w 540"/>
                  <a:gd name="T39" fmla="*/ 182033 h 465"/>
                  <a:gd name="T40" fmla="*/ 108726 w 540"/>
                  <a:gd name="T41" fmla="*/ 182033 h 465"/>
                  <a:gd name="T42" fmla="*/ 80327 w 540"/>
                  <a:gd name="T43" fmla="*/ 150283 h 465"/>
                  <a:gd name="T44" fmla="*/ 56392 w 540"/>
                  <a:gd name="T45" fmla="*/ 138007 h 465"/>
                  <a:gd name="T46" fmla="*/ 19068 w 540"/>
                  <a:gd name="T47" fmla="*/ 125307 h 4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0"/>
                  <a:gd name="T73" fmla="*/ 0 h 465"/>
                  <a:gd name="T74" fmla="*/ 540 w 540"/>
                  <a:gd name="T75" fmla="*/ 465 h 46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0" h="465">
                    <a:moveTo>
                      <a:pt x="47" y="296"/>
                    </a:moveTo>
                    <a:lnTo>
                      <a:pt x="47" y="244"/>
                    </a:lnTo>
                    <a:lnTo>
                      <a:pt x="47" y="204"/>
                    </a:lnTo>
                    <a:lnTo>
                      <a:pt x="0" y="181"/>
                    </a:lnTo>
                    <a:lnTo>
                      <a:pt x="17" y="111"/>
                    </a:lnTo>
                    <a:lnTo>
                      <a:pt x="17" y="70"/>
                    </a:lnTo>
                    <a:lnTo>
                      <a:pt x="157" y="0"/>
                    </a:lnTo>
                    <a:lnTo>
                      <a:pt x="273" y="0"/>
                    </a:lnTo>
                    <a:lnTo>
                      <a:pt x="296" y="0"/>
                    </a:lnTo>
                    <a:lnTo>
                      <a:pt x="407" y="47"/>
                    </a:lnTo>
                    <a:lnTo>
                      <a:pt x="448" y="70"/>
                    </a:lnTo>
                    <a:lnTo>
                      <a:pt x="517" y="87"/>
                    </a:lnTo>
                    <a:lnTo>
                      <a:pt x="517" y="157"/>
                    </a:lnTo>
                    <a:lnTo>
                      <a:pt x="495" y="204"/>
                    </a:lnTo>
                    <a:lnTo>
                      <a:pt x="517" y="244"/>
                    </a:lnTo>
                    <a:lnTo>
                      <a:pt x="540" y="291"/>
                    </a:lnTo>
                    <a:lnTo>
                      <a:pt x="523" y="355"/>
                    </a:lnTo>
                    <a:lnTo>
                      <a:pt x="465" y="430"/>
                    </a:lnTo>
                    <a:lnTo>
                      <a:pt x="448" y="465"/>
                    </a:lnTo>
                    <a:lnTo>
                      <a:pt x="366" y="430"/>
                    </a:lnTo>
                    <a:lnTo>
                      <a:pt x="268" y="430"/>
                    </a:lnTo>
                    <a:lnTo>
                      <a:pt x="198" y="355"/>
                    </a:lnTo>
                    <a:lnTo>
                      <a:pt x="139" y="326"/>
                    </a:lnTo>
                    <a:lnTo>
                      <a:pt x="47" y="29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4" name="Freeform 197"/>
              <p:cNvSpPr>
                <a:spLocks noChangeAspect="1"/>
              </p:cNvSpPr>
              <p:nvPr>
                <p:custDataLst>
                  <p:tags r:id="rId214"/>
                </p:custDataLst>
              </p:nvPr>
            </p:nvSpPr>
            <p:spPr bwMode="auto">
              <a:xfrm>
                <a:off x="1537974" y="2342145"/>
                <a:ext cx="163525" cy="109323"/>
              </a:xfrm>
              <a:custGeom>
                <a:avLst/>
                <a:gdLst>
                  <a:gd name="T0" fmla="*/ 0 w 361"/>
                  <a:gd name="T1" fmla="*/ 61640 h 239"/>
                  <a:gd name="T2" fmla="*/ 16807 w 361"/>
                  <a:gd name="T3" fmla="*/ 49737 h 239"/>
                  <a:gd name="T4" fmla="*/ 16807 w 361"/>
                  <a:gd name="T5" fmla="*/ 36984 h 239"/>
                  <a:gd name="T6" fmla="*/ 20809 w 361"/>
                  <a:gd name="T7" fmla="*/ 12328 h 239"/>
                  <a:gd name="T8" fmla="*/ 34815 w 361"/>
                  <a:gd name="T9" fmla="*/ 7652 h 239"/>
                  <a:gd name="T10" fmla="*/ 44419 w 361"/>
                  <a:gd name="T11" fmla="*/ 0 h 239"/>
                  <a:gd name="T12" fmla="*/ 51622 w 361"/>
                  <a:gd name="T13" fmla="*/ 12328 h 239"/>
                  <a:gd name="T14" fmla="*/ 60826 w 361"/>
                  <a:gd name="T15" fmla="*/ 24656 h 239"/>
                  <a:gd name="T16" fmla="*/ 88438 w 361"/>
                  <a:gd name="T17" fmla="*/ 31883 h 239"/>
                  <a:gd name="T18" fmla="*/ 114449 w 361"/>
                  <a:gd name="T19" fmla="*/ 24656 h 239"/>
                  <a:gd name="T20" fmla="*/ 125654 w 361"/>
                  <a:gd name="T21" fmla="*/ 31883 h 239"/>
                  <a:gd name="T22" fmla="*/ 144462 w 361"/>
                  <a:gd name="T23" fmla="*/ 44636 h 239"/>
                  <a:gd name="T24" fmla="*/ 132857 w 361"/>
                  <a:gd name="T25" fmla="*/ 71843 h 239"/>
                  <a:gd name="T26" fmla="*/ 111648 w 361"/>
                  <a:gd name="T27" fmla="*/ 93948 h 239"/>
                  <a:gd name="T28" fmla="*/ 88438 w 361"/>
                  <a:gd name="T29" fmla="*/ 101600 h 239"/>
                  <a:gd name="T30" fmla="*/ 60826 w 361"/>
                  <a:gd name="T31" fmla="*/ 91397 h 239"/>
                  <a:gd name="T32" fmla="*/ 16807 w 361"/>
                  <a:gd name="T33" fmla="*/ 71843 h 239"/>
                  <a:gd name="T34" fmla="*/ 0 w 361"/>
                  <a:gd name="T35" fmla="*/ 61640 h 2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61"/>
                  <a:gd name="T55" fmla="*/ 0 h 239"/>
                  <a:gd name="T56" fmla="*/ 361 w 361"/>
                  <a:gd name="T57" fmla="*/ 239 h 2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61" h="239">
                    <a:moveTo>
                      <a:pt x="0" y="145"/>
                    </a:moveTo>
                    <a:lnTo>
                      <a:pt x="42" y="117"/>
                    </a:lnTo>
                    <a:lnTo>
                      <a:pt x="42" y="87"/>
                    </a:lnTo>
                    <a:lnTo>
                      <a:pt x="52" y="29"/>
                    </a:lnTo>
                    <a:lnTo>
                      <a:pt x="87" y="18"/>
                    </a:lnTo>
                    <a:lnTo>
                      <a:pt x="111" y="0"/>
                    </a:lnTo>
                    <a:lnTo>
                      <a:pt x="129" y="29"/>
                    </a:lnTo>
                    <a:lnTo>
                      <a:pt x="152" y="58"/>
                    </a:lnTo>
                    <a:lnTo>
                      <a:pt x="221" y="75"/>
                    </a:lnTo>
                    <a:lnTo>
                      <a:pt x="286" y="58"/>
                    </a:lnTo>
                    <a:lnTo>
                      <a:pt x="314" y="75"/>
                    </a:lnTo>
                    <a:lnTo>
                      <a:pt x="361" y="105"/>
                    </a:lnTo>
                    <a:lnTo>
                      <a:pt x="332" y="169"/>
                    </a:lnTo>
                    <a:lnTo>
                      <a:pt x="279" y="221"/>
                    </a:lnTo>
                    <a:lnTo>
                      <a:pt x="221" y="239"/>
                    </a:lnTo>
                    <a:lnTo>
                      <a:pt x="152" y="215"/>
                    </a:lnTo>
                    <a:lnTo>
                      <a:pt x="42" y="169"/>
                    </a:lnTo>
                    <a:lnTo>
                      <a:pt x="0" y="145"/>
                    </a:lnTo>
                    <a:close/>
                  </a:path>
                </a:pathLst>
              </a:custGeom>
              <a:grpFill/>
              <a:ln w="9525">
                <a:solidFill>
                  <a:schemeClr val="bg1">
                    <a:lumMod val="85000"/>
                  </a:schemeClr>
                </a:solidFill>
                <a:round/>
                <a:headEnd/>
                <a:tailEnd/>
              </a:ln>
            </p:spPr>
            <p:txBody>
              <a:bodyPr/>
              <a:lstStyle/>
              <a:p>
                <a:endParaRPr lang="zh-CN" altLang="en-US"/>
              </a:p>
            </p:txBody>
          </p:sp>
          <p:sp>
            <p:nvSpPr>
              <p:cNvPr id="225" name="Freeform 198"/>
              <p:cNvSpPr>
                <a:spLocks noChangeAspect="1"/>
              </p:cNvSpPr>
              <p:nvPr>
                <p:custDataLst>
                  <p:tags r:id="rId215"/>
                </p:custDataLst>
              </p:nvPr>
            </p:nvSpPr>
            <p:spPr bwMode="auto">
              <a:xfrm>
                <a:off x="1566724" y="2275525"/>
                <a:ext cx="188681" cy="111030"/>
              </a:xfrm>
              <a:custGeom>
                <a:avLst/>
                <a:gdLst>
                  <a:gd name="T0" fmla="*/ 0 w 407"/>
                  <a:gd name="T1" fmla="*/ 73584 h 244"/>
                  <a:gd name="T2" fmla="*/ 0 w 407"/>
                  <a:gd name="T3" fmla="*/ 46519 h 244"/>
                  <a:gd name="T4" fmla="*/ 19249 w 407"/>
                  <a:gd name="T5" fmla="*/ 26643 h 244"/>
                  <a:gd name="T6" fmla="*/ 55289 w 407"/>
                  <a:gd name="T7" fmla="*/ 36792 h 244"/>
                  <a:gd name="T8" fmla="*/ 64299 w 407"/>
                  <a:gd name="T9" fmla="*/ 36792 h 244"/>
                  <a:gd name="T10" fmla="*/ 55289 w 407"/>
                  <a:gd name="T11" fmla="*/ 0 h 244"/>
                  <a:gd name="T12" fmla="*/ 83548 w 407"/>
                  <a:gd name="T13" fmla="*/ 26643 h 244"/>
                  <a:gd name="T14" fmla="*/ 102388 w 407"/>
                  <a:gd name="T15" fmla="*/ 26643 h 244"/>
                  <a:gd name="T16" fmla="*/ 121636 w 407"/>
                  <a:gd name="T17" fmla="*/ 29603 h 244"/>
                  <a:gd name="T18" fmla="*/ 166687 w 407"/>
                  <a:gd name="T19" fmla="*/ 63858 h 244"/>
                  <a:gd name="T20" fmla="*/ 154810 w 407"/>
                  <a:gd name="T21" fmla="*/ 76122 h 244"/>
                  <a:gd name="T22" fmla="*/ 121636 w 407"/>
                  <a:gd name="T23" fmla="*/ 103187 h 244"/>
                  <a:gd name="T24" fmla="*/ 90920 w 407"/>
                  <a:gd name="T25" fmla="*/ 85848 h 244"/>
                  <a:gd name="T26" fmla="*/ 59385 w 407"/>
                  <a:gd name="T27" fmla="*/ 93037 h 244"/>
                  <a:gd name="T28" fmla="*/ 36040 w 407"/>
                  <a:gd name="T29" fmla="*/ 85848 h 244"/>
                  <a:gd name="T30" fmla="*/ 26621 w 407"/>
                  <a:gd name="T31" fmla="*/ 73584 h 244"/>
                  <a:gd name="T32" fmla="*/ 19249 w 407"/>
                  <a:gd name="T33" fmla="*/ 56245 h 244"/>
                  <a:gd name="T34" fmla="*/ 9420 w 407"/>
                  <a:gd name="T35" fmla="*/ 68932 h 244"/>
                  <a:gd name="T36" fmla="*/ 0 w 407"/>
                  <a:gd name="T37" fmla="*/ 73584 h 2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7"/>
                  <a:gd name="T58" fmla="*/ 0 h 244"/>
                  <a:gd name="T59" fmla="*/ 407 w 407"/>
                  <a:gd name="T60" fmla="*/ 244 h 2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7" h="244">
                    <a:moveTo>
                      <a:pt x="0" y="174"/>
                    </a:moveTo>
                    <a:lnTo>
                      <a:pt x="0" y="110"/>
                    </a:lnTo>
                    <a:lnTo>
                      <a:pt x="47" y="63"/>
                    </a:lnTo>
                    <a:lnTo>
                      <a:pt x="135" y="87"/>
                    </a:lnTo>
                    <a:lnTo>
                      <a:pt x="157" y="87"/>
                    </a:lnTo>
                    <a:lnTo>
                      <a:pt x="135" y="0"/>
                    </a:lnTo>
                    <a:lnTo>
                      <a:pt x="204" y="63"/>
                    </a:lnTo>
                    <a:lnTo>
                      <a:pt x="250" y="63"/>
                    </a:lnTo>
                    <a:lnTo>
                      <a:pt x="297" y="70"/>
                    </a:lnTo>
                    <a:lnTo>
                      <a:pt x="407" y="151"/>
                    </a:lnTo>
                    <a:lnTo>
                      <a:pt x="378" y="180"/>
                    </a:lnTo>
                    <a:lnTo>
                      <a:pt x="297" y="244"/>
                    </a:lnTo>
                    <a:lnTo>
                      <a:pt x="222" y="203"/>
                    </a:lnTo>
                    <a:lnTo>
                      <a:pt x="145" y="220"/>
                    </a:lnTo>
                    <a:lnTo>
                      <a:pt x="88" y="203"/>
                    </a:lnTo>
                    <a:lnTo>
                      <a:pt x="65" y="174"/>
                    </a:lnTo>
                    <a:lnTo>
                      <a:pt x="47" y="133"/>
                    </a:lnTo>
                    <a:lnTo>
                      <a:pt x="23" y="163"/>
                    </a:lnTo>
                    <a:lnTo>
                      <a:pt x="0" y="174"/>
                    </a:lnTo>
                    <a:close/>
                  </a:path>
                </a:pathLst>
              </a:custGeom>
              <a:grpFill/>
              <a:ln w="9525">
                <a:solidFill>
                  <a:schemeClr val="bg1">
                    <a:lumMod val="85000"/>
                  </a:schemeClr>
                </a:solidFill>
                <a:round/>
                <a:headEnd/>
                <a:tailEnd/>
              </a:ln>
            </p:spPr>
            <p:txBody>
              <a:bodyPr/>
              <a:lstStyle/>
              <a:p>
                <a:endParaRPr lang="zh-CN" altLang="en-US"/>
              </a:p>
            </p:txBody>
          </p:sp>
          <p:sp>
            <p:nvSpPr>
              <p:cNvPr id="226" name="Freeform 199"/>
              <p:cNvSpPr>
                <a:spLocks noChangeAspect="1"/>
              </p:cNvSpPr>
              <p:nvPr>
                <p:custDataLst>
                  <p:tags r:id="rId216"/>
                </p:custDataLst>
              </p:nvPr>
            </p:nvSpPr>
            <p:spPr bwMode="auto">
              <a:xfrm>
                <a:off x="1629618" y="2210616"/>
                <a:ext cx="136571" cy="126405"/>
              </a:xfrm>
              <a:custGeom>
                <a:avLst/>
                <a:gdLst>
                  <a:gd name="T0" fmla="*/ 0 w 295"/>
                  <a:gd name="T1" fmla="*/ 60033 h 272"/>
                  <a:gd name="T2" fmla="*/ 0 w 295"/>
                  <a:gd name="T3" fmla="*/ 29801 h 272"/>
                  <a:gd name="T4" fmla="*/ 18404 w 295"/>
                  <a:gd name="T5" fmla="*/ 19435 h 272"/>
                  <a:gd name="T6" fmla="*/ 54395 w 295"/>
                  <a:gd name="T7" fmla="*/ 9934 h 272"/>
                  <a:gd name="T8" fmla="*/ 66255 w 295"/>
                  <a:gd name="T9" fmla="*/ 0 h 272"/>
                  <a:gd name="T10" fmla="*/ 82615 w 295"/>
                  <a:gd name="T11" fmla="*/ 0 h 272"/>
                  <a:gd name="T12" fmla="*/ 120650 w 295"/>
                  <a:gd name="T13" fmla="*/ 9934 h 272"/>
                  <a:gd name="T14" fmla="*/ 101837 w 295"/>
                  <a:gd name="T15" fmla="*/ 19435 h 272"/>
                  <a:gd name="T16" fmla="*/ 111243 w 295"/>
                  <a:gd name="T17" fmla="*/ 49668 h 272"/>
                  <a:gd name="T18" fmla="*/ 120650 w 295"/>
                  <a:gd name="T19" fmla="*/ 67807 h 272"/>
                  <a:gd name="T20" fmla="*/ 111243 w 295"/>
                  <a:gd name="T21" fmla="*/ 95017 h 272"/>
                  <a:gd name="T22" fmla="*/ 101837 w 295"/>
                  <a:gd name="T23" fmla="*/ 117475 h 272"/>
                  <a:gd name="T24" fmla="*/ 66255 w 295"/>
                  <a:gd name="T25" fmla="*/ 87242 h 272"/>
                  <a:gd name="T26" fmla="*/ 28220 w 295"/>
                  <a:gd name="T27" fmla="*/ 87242 h 272"/>
                  <a:gd name="T28" fmla="*/ 8998 w 295"/>
                  <a:gd name="T29" fmla="*/ 67807 h 272"/>
                  <a:gd name="T30" fmla="*/ 0 w 295"/>
                  <a:gd name="T31" fmla="*/ 60033 h 2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5"/>
                  <a:gd name="T49" fmla="*/ 0 h 272"/>
                  <a:gd name="T50" fmla="*/ 295 w 295"/>
                  <a:gd name="T51" fmla="*/ 272 h 27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5" h="272">
                    <a:moveTo>
                      <a:pt x="0" y="139"/>
                    </a:moveTo>
                    <a:lnTo>
                      <a:pt x="0" y="69"/>
                    </a:lnTo>
                    <a:lnTo>
                      <a:pt x="45" y="45"/>
                    </a:lnTo>
                    <a:lnTo>
                      <a:pt x="133" y="23"/>
                    </a:lnTo>
                    <a:lnTo>
                      <a:pt x="162" y="0"/>
                    </a:lnTo>
                    <a:lnTo>
                      <a:pt x="202" y="0"/>
                    </a:lnTo>
                    <a:lnTo>
                      <a:pt x="295" y="23"/>
                    </a:lnTo>
                    <a:lnTo>
                      <a:pt x="249" y="45"/>
                    </a:lnTo>
                    <a:lnTo>
                      <a:pt x="272" y="115"/>
                    </a:lnTo>
                    <a:lnTo>
                      <a:pt x="295" y="157"/>
                    </a:lnTo>
                    <a:lnTo>
                      <a:pt x="272" y="220"/>
                    </a:lnTo>
                    <a:lnTo>
                      <a:pt x="249" y="272"/>
                    </a:lnTo>
                    <a:lnTo>
                      <a:pt x="162" y="202"/>
                    </a:lnTo>
                    <a:lnTo>
                      <a:pt x="69" y="202"/>
                    </a:lnTo>
                    <a:lnTo>
                      <a:pt x="22" y="157"/>
                    </a:lnTo>
                    <a:lnTo>
                      <a:pt x="0" y="139"/>
                    </a:lnTo>
                    <a:close/>
                  </a:path>
                </a:pathLst>
              </a:custGeom>
              <a:grpFill/>
              <a:ln w="9525">
                <a:solidFill>
                  <a:schemeClr val="bg1">
                    <a:lumMod val="85000"/>
                  </a:schemeClr>
                </a:solidFill>
                <a:round/>
                <a:headEnd/>
                <a:tailEnd/>
              </a:ln>
            </p:spPr>
            <p:txBody>
              <a:bodyPr/>
              <a:lstStyle/>
              <a:p>
                <a:endParaRPr lang="zh-CN" altLang="en-US"/>
              </a:p>
            </p:txBody>
          </p:sp>
          <p:sp>
            <p:nvSpPr>
              <p:cNvPr id="227" name="Freeform 200"/>
              <p:cNvSpPr>
                <a:spLocks noChangeAspect="1"/>
              </p:cNvSpPr>
              <p:nvPr>
                <p:custDataLst>
                  <p:tags r:id="rId217"/>
                </p:custDataLst>
              </p:nvPr>
            </p:nvSpPr>
            <p:spPr bwMode="auto">
              <a:xfrm>
                <a:off x="1518204" y="1745992"/>
                <a:ext cx="292907" cy="435584"/>
              </a:xfrm>
              <a:custGeom>
                <a:avLst/>
                <a:gdLst>
                  <a:gd name="T0" fmla="*/ 217027 w 651"/>
                  <a:gd name="T1" fmla="*/ 397636 h 959"/>
                  <a:gd name="T2" fmla="*/ 207885 w 651"/>
                  <a:gd name="T3" fmla="*/ 397636 h 959"/>
                  <a:gd name="T4" fmla="*/ 189601 w 651"/>
                  <a:gd name="T5" fmla="*/ 387505 h 959"/>
                  <a:gd name="T6" fmla="*/ 189601 w 651"/>
                  <a:gd name="T7" fmla="*/ 368088 h 959"/>
                  <a:gd name="T8" fmla="*/ 180061 w 651"/>
                  <a:gd name="T9" fmla="*/ 368088 h 959"/>
                  <a:gd name="T10" fmla="*/ 170919 w 651"/>
                  <a:gd name="T11" fmla="*/ 387505 h 959"/>
                  <a:gd name="T12" fmla="*/ 108514 w 651"/>
                  <a:gd name="T13" fmla="*/ 404812 h 959"/>
                  <a:gd name="T14" fmla="*/ 71945 w 651"/>
                  <a:gd name="T15" fmla="*/ 397636 h 959"/>
                  <a:gd name="T16" fmla="*/ 46108 w 651"/>
                  <a:gd name="T17" fmla="*/ 397636 h 959"/>
                  <a:gd name="T18" fmla="*/ 46108 w 651"/>
                  <a:gd name="T19" fmla="*/ 377796 h 959"/>
                  <a:gd name="T20" fmla="*/ 55250 w 651"/>
                  <a:gd name="T21" fmla="*/ 357957 h 959"/>
                  <a:gd name="T22" fmla="*/ 37364 w 651"/>
                  <a:gd name="T23" fmla="*/ 338539 h 959"/>
                  <a:gd name="T24" fmla="*/ 37364 w 651"/>
                  <a:gd name="T25" fmla="*/ 311524 h 959"/>
                  <a:gd name="T26" fmla="*/ 46108 w 651"/>
                  <a:gd name="T27" fmla="*/ 292106 h 959"/>
                  <a:gd name="T28" fmla="*/ 64790 w 651"/>
                  <a:gd name="T29" fmla="*/ 292106 h 959"/>
                  <a:gd name="T30" fmla="*/ 64790 w 651"/>
                  <a:gd name="T31" fmla="*/ 272267 h 959"/>
                  <a:gd name="T32" fmla="*/ 108514 w 651"/>
                  <a:gd name="T33" fmla="*/ 235542 h 959"/>
                  <a:gd name="T34" fmla="*/ 117656 w 651"/>
                  <a:gd name="T35" fmla="*/ 215703 h 959"/>
                  <a:gd name="T36" fmla="*/ 108514 w 651"/>
                  <a:gd name="T37" fmla="*/ 196285 h 959"/>
                  <a:gd name="T38" fmla="*/ 90229 w 651"/>
                  <a:gd name="T39" fmla="*/ 178978 h 959"/>
                  <a:gd name="T40" fmla="*/ 71945 w 651"/>
                  <a:gd name="T41" fmla="*/ 178978 h 959"/>
                  <a:gd name="T42" fmla="*/ 71945 w 651"/>
                  <a:gd name="T43" fmla="*/ 139721 h 959"/>
                  <a:gd name="T44" fmla="*/ 55250 w 651"/>
                  <a:gd name="T45" fmla="*/ 90756 h 959"/>
                  <a:gd name="T46" fmla="*/ 0 w 651"/>
                  <a:gd name="T47" fmla="*/ 31659 h 959"/>
                  <a:gd name="T48" fmla="*/ 16297 w 651"/>
                  <a:gd name="T49" fmla="*/ 27016 h 959"/>
                  <a:gd name="T50" fmla="*/ 64790 w 651"/>
                  <a:gd name="T51" fmla="*/ 49388 h 959"/>
                  <a:gd name="T52" fmla="*/ 90229 w 651"/>
                  <a:gd name="T53" fmla="*/ 41790 h 959"/>
                  <a:gd name="T54" fmla="*/ 127195 w 651"/>
                  <a:gd name="T55" fmla="*/ 7598 h 959"/>
                  <a:gd name="T56" fmla="*/ 159392 w 651"/>
                  <a:gd name="T57" fmla="*/ 0 h 959"/>
                  <a:gd name="T58" fmla="*/ 155019 w 651"/>
                  <a:gd name="T59" fmla="*/ 17307 h 959"/>
                  <a:gd name="T60" fmla="*/ 170919 w 651"/>
                  <a:gd name="T61" fmla="*/ 54031 h 959"/>
                  <a:gd name="T62" fmla="*/ 170919 w 651"/>
                  <a:gd name="T63" fmla="*/ 93288 h 959"/>
                  <a:gd name="T64" fmla="*/ 180061 w 651"/>
                  <a:gd name="T65" fmla="*/ 112706 h 959"/>
                  <a:gd name="T66" fmla="*/ 198743 w 651"/>
                  <a:gd name="T67" fmla="*/ 139721 h 959"/>
                  <a:gd name="T68" fmla="*/ 198743 w 651"/>
                  <a:gd name="T69" fmla="*/ 178978 h 959"/>
                  <a:gd name="T70" fmla="*/ 217027 w 651"/>
                  <a:gd name="T71" fmla="*/ 205994 h 959"/>
                  <a:gd name="T72" fmla="*/ 217027 w 651"/>
                  <a:gd name="T73" fmla="*/ 245251 h 959"/>
                  <a:gd name="T74" fmla="*/ 240479 w 651"/>
                  <a:gd name="T75" fmla="*/ 292106 h 959"/>
                  <a:gd name="T76" fmla="*/ 258763 w 651"/>
                  <a:gd name="T77" fmla="*/ 321232 h 959"/>
                  <a:gd name="T78" fmla="*/ 240479 w 651"/>
                  <a:gd name="T79" fmla="*/ 368088 h 959"/>
                  <a:gd name="T80" fmla="*/ 207885 w 651"/>
                  <a:gd name="T81" fmla="*/ 377796 h 959"/>
                  <a:gd name="T82" fmla="*/ 217027 w 651"/>
                  <a:gd name="T83" fmla="*/ 397636 h 9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51"/>
                  <a:gd name="T127" fmla="*/ 0 h 959"/>
                  <a:gd name="T128" fmla="*/ 651 w 651"/>
                  <a:gd name="T129" fmla="*/ 959 h 95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51" h="959">
                    <a:moveTo>
                      <a:pt x="546" y="942"/>
                    </a:moveTo>
                    <a:lnTo>
                      <a:pt x="523" y="942"/>
                    </a:lnTo>
                    <a:lnTo>
                      <a:pt x="477" y="918"/>
                    </a:lnTo>
                    <a:lnTo>
                      <a:pt x="477" y="872"/>
                    </a:lnTo>
                    <a:lnTo>
                      <a:pt x="453" y="872"/>
                    </a:lnTo>
                    <a:lnTo>
                      <a:pt x="430" y="918"/>
                    </a:lnTo>
                    <a:lnTo>
                      <a:pt x="273" y="959"/>
                    </a:lnTo>
                    <a:lnTo>
                      <a:pt x="181" y="942"/>
                    </a:lnTo>
                    <a:lnTo>
                      <a:pt x="116" y="942"/>
                    </a:lnTo>
                    <a:lnTo>
                      <a:pt x="116" y="895"/>
                    </a:lnTo>
                    <a:lnTo>
                      <a:pt x="139" y="848"/>
                    </a:lnTo>
                    <a:lnTo>
                      <a:pt x="94" y="802"/>
                    </a:lnTo>
                    <a:lnTo>
                      <a:pt x="94" y="738"/>
                    </a:lnTo>
                    <a:lnTo>
                      <a:pt x="116" y="692"/>
                    </a:lnTo>
                    <a:lnTo>
                      <a:pt x="163" y="692"/>
                    </a:lnTo>
                    <a:lnTo>
                      <a:pt x="163" y="645"/>
                    </a:lnTo>
                    <a:lnTo>
                      <a:pt x="273" y="558"/>
                    </a:lnTo>
                    <a:lnTo>
                      <a:pt x="296" y="511"/>
                    </a:lnTo>
                    <a:lnTo>
                      <a:pt x="273" y="465"/>
                    </a:lnTo>
                    <a:lnTo>
                      <a:pt x="227" y="424"/>
                    </a:lnTo>
                    <a:lnTo>
                      <a:pt x="181" y="424"/>
                    </a:lnTo>
                    <a:lnTo>
                      <a:pt x="181" y="331"/>
                    </a:lnTo>
                    <a:lnTo>
                      <a:pt x="139" y="215"/>
                    </a:lnTo>
                    <a:lnTo>
                      <a:pt x="0" y="75"/>
                    </a:lnTo>
                    <a:lnTo>
                      <a:pt x="41" y="64"/>
                    </a:lnTo>
                    <a:lnTo>
                      <a:pt x="163" y="117"/>
                    </a:lnTo>
                    <a:lnTo>
                      <a:pt x="227" y="99"/>
                    </a:lnTo>
                    <a:lnTo>
                      <a:pt x="320" y="18"/>
                    </a:lnTo>
                    <a:lnTo>
                      <a:pt x="401" y="0"/>
                    </a:lnTo>
                    <a:lnTo>
                      <a:pt x="390" y="41"/>
                    </a:lnTo>
                    <a:lnTo>
                      <a:pt x="430" y="128"/>
                    </a:lnTo>
                    <a:lnTo>
                      <a:pt x="430" y="221"/>
                    </a:lnTo>
                    <a:lnTo>
                      <a:pt x="453" y="267"/>
                    </a:lnTo>
                    <a:lnTo>
                      <a:pt x="500" y="331"/>
                    </a:lnTo>
                    <a:lnTo>
                      <a:pt x="500" y="424"/>
                    </a:lnTo>
                    <a:lnTo>
                      <a:pt x="546" y="488"/>
                    </a:lnTo>
                    <a:lnTo>
                      <a:pt x="546" y="581"/>
                    </a:lnTo>
                    <a:lnTo>
                      <a:pt x="605" y="692"/>
                    </a:lnTo>
                    <a:lnTo>
                      <a:pt x="651" y="761"/>
                    </a:lnTo>
                    <a:lnTo>
                      <a:pt x="605" y="872"/>
                    </a:lnTo>
                    <a:lnTo>
                      <a:pt x="523" y="895"/>
                    </a:lnTo>
                    <a:lnTo>
                      <a:pt x="546" y="94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8" name="Freeform 201"/>
              <p:cNvSpPr>
                <a:spLocks noChangeAspect="1"/>
              </p:cNvSpPr>
              <p:nvPr>
                <p:custDataLst>
                  <p:tags r:id="rId218"/>
                </p:custDataLst>
              </p:nvPr>
            </p:nvSpPr>
            <p:spPr bwMode="auto">
              <a:xfrm>
                <a:off x="1342102" y="1812610"/>
                <a:ext cx="262360" cy="553448"/>
              </a:xfrm>
              <a:custGeom>
                <a:avLst/>
                <a:gdLst>
                  <a:gd name="T0" fmla="*/ 231775 w 576"/>
                  <a:gd name="T1" fmla="*/ 114769 h 1219"/>
                  <a:gd name="T2" fmla="*/ 201194 w 576"/>
                  <a:gd name="T3" fmla="*/ 141773 h 1219"/>
                  <a:gd name="T4" fmla="*/ 192341 w 576"/>
                  <a:gd name="T5" fmla="*/ 188187 h 1219"/>
                  <a:gd name="T6" fmla="*/ 182684 w 576"/>
                  <a:gd name="T7" fmla="*/ 217723 h 1219"/>
                  <a:gd name="T8" fmla="*/ 156931 w 576"/>
                  <a:gd name="T9" fmla="*/ 247259 h 1219"/>
                  <a:gd name="T10" fmla="*/ 129166 w 576"/>
                  <a:gd name="T11" fmla="*/ 256964 h 1219"/>
                  <a:gd name="T12" fmla="*/ 110254 w 576"/>
                  <a:gd name="T13" fmla="*/ 303800 h 1219"/>
                  <a:gd name="T14" fmla="*/ 110254 w 576"/>
                  <a:gd name="T15" fmla="*/ 323209 h 1219"/>
                  <a:gd name="T16" fmla="*/ 138019 w 576"/>
                  <a:gd name="T17" fmla="*/ 359918 h 1219"/>
                  <a:gd name="T18" fmla="*/ 138019 w 576"/>
                  <a:gd name="T19" fmla="*/ 370045 h 1219"/>
                  <a:gd name="T20" fmla="*/ 119509 w 576"/>
                  <a:gd name="T21" fmla="*/ 379750 h 1219"/>
                  <a:gd name="T22" fmla="*/ 110254 w 576"/>
                  <a:gd name="T23" fmla="*/ 370045 h 1219"/>
                  <a:gd name="T24" fmla="*/ 100999 w 576"/>
                  <a:gd name="T25" fmla="*/ 379750 h 1219"/>
                  <a:gd name="T26" fmla="*/ 110254 w 576"/>
                  <a:gd name="T27" fmla="*/ 389033 h 1219"/>
                  <a:gd name="T28" fmla="*/ 110254 w 576"/>
                  <a:gd name="T29" fmla="*/ 408864 h 1219"/>
                  <a:gd name="T30" fmla="*/ 110254 w 576"/>
                  <a:gd name="T31" fmla="*/ 418569 h 1219"/>
                  <a:gd name="T32" fmla="*/ 110254 w 576"/>
                  <a:gd name="T33" fmla="*/ 455278 h 1219"/>
                  <a:gd name="T34" fmla="*/ 91342 w 576"/>
                  <a:gd name="T35" fmla="*/ 475109 h 1219"/>
                  <a:gd name="T36" fmla="*/ 63175 w 576"/>
                  <a:gd name="T37" fmla="*/ 484814 h 1219"/>
                  <a:gd name="T38" fmla="*/ 56334 w 576"/>
                  <a:gd name="T39" fmla="*/ 514350 h 1219"/>
                  <a:gd name="T40" fmla="*/ 37824 w 576"/>
                  <a:gd name="T41" fmla="*/ 514350 h 1219"/>
                  <a:gd name="T42" fmla="*/ 28167 w 576"/>
                  <a:gd name="T43" fmla="*/ 484814 h 1219"/>
                  <a:gd name="T44" fmla="*/ 18912 w 576"/>
                  <a:gd name="T45" fmla="*/ 455278 h 1219"/>
                  <a:gd name="T46" fmla="*/ 2817 w 576"/>
                  <a:gd name="T47" fmla="*/ 440510 h 1219"/>
                  <a:gd name="T48" fmla="*/ 0 w 576"/>
                  <a:gd name="T49" fmla="*/ 408864 h 1219"/>
                  <a:gd name="T50" fmla="*/ 0 w 576"/>
                  <a:gd name="T51" fmla="*/ 379750 h 1219"/>
                  <a:gd name="T52" fmla="*/ 0 w 576"/>
                  <a:gd name="T53" fmla="*/ 370045 h 1219"/>
                  <a:gd name="T54" fmla="*/ 18912 w 576"/>
                  <a:gd name="T55" fmla="*/ 340509 h 1219"/>
                  <a:gd name="T56" fmla="*/ 28167 w 576"/>
                  <a:gd name="T57" fmla="*/ 283968 h 1219"/>
                  <a:gd name="T58" fmla="*/ 18912 w 576"/>
                  <a:gd name="T59" fmla="*/ 227850 h 1219"/>
                  <a:gd name="T60" fmla="*/ 28167 w 576"/>
                  <a:gd name="T61" fmla="*/ 200845 h 1219"/>
                  <a:gd name="T62" fmla="*/ 70418 w 576"/>
                  <a:gd name="T63" fmla="*/ 154432 h 1219"/>
                  <a:gd name="T64" fmla="*/ 75246 w 576"/>
                  <a:gd name="T65" fmla="*/ 124895 h 1219"/>
                  <a:gd name="T66" fmla="*/ 110254 w 576"/>
                  <a:gd name="T67" fmla="*/ 58650 h 1219"/>
                  <a:gd name="T68" fmla="*/ 121923 w 576"/>
                  <a:gd name="T69" fmla="*/ 24051 h 1219"/>
                  <a:gd name="T70" fmla="*/ 152102 w 576"/>
                  <a:gd name="T71" fmla="*/ 14768 h 1219"/>
                  <a:gd name="T72" fmla="*/ 166186 w 576"/>
                  <a:gd name="T73" fmla="*/ 0 h 1219"/>
                  <a:gd name="T74" fmla="*/ 194353 w 576"/>
                  <a:gd name="T75" fmla="*/ 0 h 1219"/>
                  <a:gd name="T76" fmla="*/ 208437 w 576"/>
                  <a:gd name="T77" fmla="*/ 24051 h 1219"/>
                  <a:gd name="T78" fmla="*/ 227349 w 576"/>
                  <a:gd name="T79" fmla="*/ 66245 h 1219"/>
                  <a:gd name="T80" fmla="*/ 227349 w 576"/>
                  <a:gd name="T81" fmla="*/ 85233 h 1219"/>
                  <a:gd name="T82" fmla="*/ 231775 w 576"/>
                  <a:gd name="T83" fmla="*/ 114769 h 1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6"/>
                  <a:gd name="T127" fmla="*/ 0 h 1219"/>
                  <a:gd name="T128" fmla="*/ 576 w 576"/>
                  <a:gd name="T129" fmla="*/ 1219 h 1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6" h="1219">
                    <a:moveTo>
                      <a:pt x="576" y="272"/>
                    </a:moveTo>
                    <a:lnTo>
                      <a:pt x="500" y="336"/>
                    </a:lnTo>
                    <a:lnTo>
                      <a:pt x="478" y="446"/>
                    </a:lnTo>
                    <a:lnTo>
                      <a:pt x="454" y="516"/>
                    </a:lnTo>
                    <a:lnTo>
                      <a:pt x="390" y="586"/>
                    </a:lnTo>
                    <a:lnTo>
                      <a:pt x="321" y="609"/>
                    </a:lnTo>
                    <a:lnTo>
                      <a:pt x="274" y="720"/>
                    </a:lnTo>
                    <a:lnTo>
                      <a:pt x="274" y="766"/>
                    </a:lnTo>
                    <a:lnTo>
                      <a:pt x="343" y="853"/>
                    </a:lnTo>
                    <a:lnTo>
                      <a:pt x="343" y="877"/>
                    </a:lnTo>
                    <a:lnTo>
                      <a:pt x="297" y="900"/>
                    </a:lnTo>
                    <a:lnTo>
                      <a:pt x="274" y="877"/>
                    </a:lnTo>
                    <a:lnTo>
                      <a:pt x="251" y="900"/>
                    </a:lnTo>
                    <a:lnTo>
                      <a:pt x="274" y="922"/>
                    </a:lnTo>
                    <a:lnTo>
                      <a:pt x="274" y="969"/>
                    </a:lnTo>
                    <a:lnTo>
                      <a:pt x="274" y="992"/>
                    </a:lnTo>
                    <a:lnTo>
                      <a:pt x="274" y="1079"/>
                    </a:lnTo>
                    <a:lnTo>
                      <a:pt x="227" y="1126"/>
                    </a:lnTo>
                    <a:lnTo>
                      <a:pt x="157" y="1149"/>
                    </a:lnTo>
                    <a:lnTo>
                      <a:pt x="140" y="1219"/>
                    </a:lnTo>
                    <a:lnTo>
                      <a:pt x="94" y="1219"/>
                    </a:lnTo>
                    <a:lnTo>
                      <a:pt x="70" y="1149"/>
                    </a:lnTo>
                    <a:lnTo>
                      <a:pt x="47" y="1079"/>
                    </a:lnTo>
                    <a:lnTo>
                      <a:pt x="7" y="1044"/>
                    </a:lnTo>
                    <a:lnTo>
                      <a:pt x="0" y="969"/>
                    </a:lnTo>
                    <a:lnTo>
                      <a:pt x="0" y="900"/>
                    </a:lnTo>
                    <a:lnTo>
                      <a:pt x="0" y="877"/>
                    </a:lnTo>
                    <a:lnTo>
                      <a:pt x="47" y="807"/>
                    </a:lnTo>
                    <a:lnTo>
                      <a:pt x="70" y="673"/>
                    </a:lnTo>
                    <a:lnTo>
                      <a:pt x="47" y="540"/>
                    </a:lnTo>
                    <a:lnTo>
                      <a:pt x="70" y="476"/>
                    </a:lnTo>
                    <a:lnTo>
                      <a:pt x="175" y="366"/>
                    </a:lnTo>
                    <a:lnTo>
                      <a:pt x="187" y="296"/>
                    </a:lnTo>
                    <a:lnTo>
                      <a:pt x="274" y="139"/>
                    </a:lnTo>
                    <a:lnTo>
                      <a:pt x="303" y="57"/>
                    </a:lnTo>
                    <a:lnTo>
                      <a:pt x="378" y="35"/>
                    </a:lnTo>
                    <a:lnTo>
                      <a:pt x="413" y="0"/>
                    </a:lnTo>
                    <a:lnTo>
                      <a:pt x="483" y="0"/>
                    </a:lnTo>
                    <a:lnTo>
                      <a:pt x="518" y="57"/>
                    </a:lnTo>
                    <a:lnTo>
                      <a:pt x="565" y="157"/>
                    </a:lnTo>
                    <a:lnTo>
                      <a:pt x="565" y="202"/>
                    </a:lnTo>
                    <a:lnTo>
                      <a:pt x="576" y="27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9" name="Freeform 202"/>
              <p:cNvSpPr>
                <a:spLocks noChangeAspect="1"/>
              </p:cNvSpPr>
              <p:nvPr>
                <p:custDataLst>
                  <p:tags r:id="rId219"/>
                </p:custDataLst>
              </p:nvPr>
            </p:nvSpPr>
            <p:spPr bwMode="auto">
              <a:xfrm>
                <a:off x="1207330" y="1701579"/>
                <a:ext cx="524716" cy="573947"/>
              </a:xfrm>
              <a:custGeom>
                <a:avLst/>
                <a:gdLst>
                  <a:gd name="T0" fmla="*/ 407570 w 1151"/>
                  <a:gd name="T1" fmla="*/ 0 h 1267"/>
                  <a:gd name="T2" fmla="*/ 381392 w 1151"/>
                  <a:gd name="T3" fmla="*/ 0 h 1267"/>
                  <a:gd name="T4" fmla="*/ 353603 w 1151"/>
                  <a:gd name="T5" fmla="*/ 10104 h 1267"/>
                  <a:gd name="T6" fmla="*/ 309302 w 1151"/>
                  <a:gd name="T7" fmla="*/ 19787 h 1267"/>
                  <a:gd name="T8" fmla="*/ 273861 w 1151"/>
                  <a:gd name="T9" fmla="*/ 49256 h 1267"/>
                  <a:gd name="T10" fmla="*/ 208215 w 1151"/>
                  <a:gd name="T11" fmla="*/ 105670 h 1267"/>
                  <a:gd name="T12" fmla="*/ 198952 w 1151"/>
                  <a:gd name="T13" fmla="*/ 124614 h 1267"/>
                  <a:gd name="T14" fmla="*/ 192105 w 1151"/>
                  <a:gd name="T15" fmla="*/ 154084 h 1267"/>
                  <a:gd name="T16" fmla="*/ 154651 w 1151"/>
                  <a:gd name="T17" fmla="*/ 181028 h 1267"/>
                  <a:gd name="T18" fmla="*/ 116794 w 1151"/>
                  <a:gd name="T19" fmla="*/ 256807 h 1267"/>
                  <a:gd name="T20" fmla="*/ 81756 w 1151"/>
                  <a:gd name="T21" fmla="*/ 313220 h 1267"/>
                  <a:gd name="T22" fmla="*/ 98268 w 1151"/>
                  <a:gd name="T23" fmla="*/ 322903 h 1267"/>
                  <a:gd name="T24" fmla="*/ 63230 w 1151"/>
                  <a:gd name="T25" fmla="*/ 342689 h 1267"/>
                  <a:gd name="T26" fmla="*/ 0 w 1151"/>
                  <a:gd name="T27" fmla="*/ 388999 h 1267"/>
                  <a:gd name="T28" fmla="*/ 25372 w 1151"/>
                  <a:gd name="T29" fmla="*/ 408786 h 1267"/>
                  <a:gd name="T30" fmla="*/ 25372 w 1151"/>
                  <a:gd name="T31" fmla="*/ 428151 h 1267"/>
                  <a:gd name="T32" fmla="*/ 9263 w 1151"/>
                  <a:gd name="T33" fmla="*/ 445412 h 1267"/>
                  <a:gd name="T34" fmla="*/ 9263 w 1151"/>
                  <a:gd name="T35" fmla="*/ 474882 h 1267"/>
                  <a:gd name="T36" fmla="*/ 9263 w 1151"/>
                  <a:gd name="T37" fmla="*/ 503930 h 1267"/>
                  <a:gd name="T38" fmla="*/ 18526 w 1151"/>
                  <a:gd name="T39" fmla="*/ 533400 h 1267"/>
                  <a:gd name="T40" fmla="*/ 91421 w 1151"/>
                  <a:gd name="T41" fmla="*/ 503930 h 1267"/>
                  <a:gd name="T42" fmla="*/ 135722 w 1151"/>
                  <a:gd name="T43" fmla="*/ 445412 h 1267"/>
                  <a:gd name="T44" fmla="*/ 144985 w 1151"/>
                  <a:gd name="T45" fmla="*/ 372159 h 1267"/>
                  <a:gd name="T46" fmla="*/ 154651 w 1151"/>
                  <a:gd name="T47" fmla="*/ 293433 h 1267"/>
                  <a:gd name="T48" fmla="*/ 192105 w 1151"/>
                  <a:gd name="T49" fmla="*/ 256807 h 1267"/>
                  <a:gd name="T50" fmla="*/ 208215 w 1151"/>
                  <a:gd name="T51" fmla="*/ 200814 h 1267"/>
                  <a:gd name="T52" fmla="*/ 264195 w 1151"/>
                  <a:gd name="T53" fmla="*/ 124614 h 1267"/>
                  <a:gd name="T54" fmla="*/ 273861 w 1151"/>
                  <a:gd name="T55" fmla="*/ 68622 h 1267"/>
                  <a:gd name="T56" fmla="*/ 334674 w 1151"/>
                  <a:gd name="T57" fmla="*/ 93040 h 1267"/>
                  <a:gd name="T58" fmla="*/ 388641 w 1151"/>
                  <a:gd name="T59" fmla="*/ 58939 h 1267"/>
                  <a:gd name="T60" fmla="*/ 437775 w 1151"/>
                  <a:gd name="T61" fmla="*/ 39573 h 1267"/>
                  <a:gd name="T62" fmla="*/ 463550 w 1151"/>
                  <a:gd name="T63" fmla="*/ 19787 h 12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51"/>
                  <a:gd name="T97" fmla="*/ 0 h 1267"/>
                  <a:gd name="T98" fmla="*/ 1151 w 1151"/>
                  <a:gd name="T99" fmla="*/ 1267 h 12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51" h="1267">
                    <a:moveTo>
                      <a:pt x="1127" y="0"/>
                    </a:moveTo>
                    <a:lnTo>
                      <a:pt x="1012" y="0"/>
                    </a:lnTo>
                    <a:lnTo>
                      <a:pt x="970" y="47"/>
                    </a:lnTo>
                    <a:lnTo>
                      <a:pt x="947" y="0"/>
                    </a:lnTo>
                    <a:lnTo>
                      <a:pt x="878" y="0"/>
                    </a:lnTo>
                    <a:lnTo>
                      <a:pt x="878" y="24"/>
                    </a:lnTo>
                    <a:lnTo>
                      <a:pt x="837" y="24"/>
                    </a:lnTo>
                    <a:lnTo>
                      <a:pt x="768" y="47"/>
                    </a:lnTo>
                    <a:lnTo>
                      <a:pt x="761" y="117"/>
                    </a:lnTo>
                    <a:lnTo>
                      <a:pt x="680" y="117"/>
                    </a:lnTo>
                    <a:lnTo>
                      <a:pt x="611" y="140"/>
                    </a:lnTo>
                    <a:lnTo>
                      <a:pt x="517" y="251"/>
                    </a:lnTo>
                    <a:lnTo>
                      <a:pt x="564" y="274"/>
                    </a:lnTo>
                    <a:lnTo>
                      <a:pt x="494" y="296"/>
                    </a:lnTo>
                    <a:lnTo>
                      <a:pt x="494" y="338"/>
                    </a:lnTo>
                    <a:lnTo>
                      <a:pt x="477" y="366"/>
                    </a:lnTo>
                    <a:lnTo>
                      <a:pt x="430" y="338"/>
                    </a:lnTo>
                    <a:lnTo>
                      <a:pt x="384" y="430"/>
                    </a:lnTo>
                    <a:lnTo>
                      <a:pt x="384" y="477"/>
                    </a:lnTo>
                    <a:lnTo>
                      <a:pt x="290" y="610"/>
                    </a:lnTo>
                    <a:lnTo>
                      <a:pt x="203" y="727"/>
                    </a:lnTo>
                    <a:lnTo>
                      <a:pt x="203" y="744"/>
                    </a:lnTo>
                    <a:lnTo>
                      <a:pt x="267" y="744"/>
                    </a:lnTo>
                    <a:lnTo>
                      <a:pt x="244" y="767"/>
                    </a:lnTo>
                    <a:lnTo>
                      <a:pt x="180" y="767"/>
                    </a:lnTo>
                    <a:lnTo>
                      <a:pt x="157" y="814"/>
                    </a:lnTo>
                    <a:lnTo>
                      <a:pt x="46" y="884"/>
                    </a:lnTo>
                    <a:lnTo>
                      <a:pt x="0" y="924"/>
                    </a:lnTo>
                    <a:lnTo>
                      <a:pt x="0" y="994"/>
                    </a:lnTo>
                    <a:lnTo>
                      <a:pt x="63" y="971"/>
                    </a:lnTo>
                    <a:lnTo>
                      <a:pt x="93" y="971"/>
                    </a:lnTo>
                    <a:lnTo>
                      <a:pt x="63" y="1017"/>
                    </a:lnTo>
                    <a:lnTo>
                      <a:pt x="23" y="1017"/>
                    </a:lnTo>
                    <a:lnTo>
                      <a:pt x="23" y="1058"/>
                    </a:lnTo>
                    <a:lnTo>
                      <a:pt x="6" y="1104"/>
                    </a:lnTo>
                    <a:lnTo>
                      <a:pt x="23" y="1128"/>
                    </a:lnTo>
                    <a:lnTo>
                      <a:pt x="6" y="1145"/>
                    </a:lnTo>
                    <a:lnTo>
                      <a:pt x="23" y="1197"/>
                    </a:lnTo>
                    <a:lnTo>
                      <a:pt x="0" y="1220"/>
                    </a:lnTo>
                    <a:lnTo>
                      <a:pt x="46" y="1267"/>
                    </a:lnTo>
                    <a:lnTo>
                      <a:pt x="157" y="1243"/>
                    </a:lnTo>
                    <a:lnTo>
                      <a:pt x="227" y="1197"/>
                    </a:lnTo>
                    <a:lnTo>
                      <a:pt x="290" y="1151"/>
                    </a:lnTo>
                    <a:lnTo>
                      <a:pt x="337" y="1058"/>
                    </a:lnTo>
                    <a:lnTo>
                      <a:pt x="360" y="924"/>
                    </a:lnTo>
                    <a:lnTo>
                      <a:pt x="360" y="884"/>
                    </a:lnTo>
                    <a:lnTo>
                      <a:pt x="337" y="791"/>
                    </a:lnTo>
                    <a:lnTo>
                      <a:pt x="384" y="697"/>
                    </a:lnTo>
                    <a:lnTo>
                      <a:pt x="430" y="657"/>
                    </a:lnTo>
                    <a:lnTo>
                      <a:pt x="477" y="610"/>
                    </a:lnTo>
                    <a:lnTo>
                      <a:pt x="477" y="564"/>
                    </a:lnTo>
                    <a:lnTo>
                      <a:pt x="517" y="477"/>
                    </a:lnTo>
                    <a:lnTo>
                      <a:pt x="587" y="320"/>
                    </a:lnTo>
                    <a:lnTo>
                      <a:pt x="656" y="296"/>
                    </a:lnTo>
                    <a:lnTo>
                      <a:pt x="778" y="256"/>
                    </a:lnTo>
                    <a:lnTo>
                      <a:pt x="680" y="163"/>
                    </a:lnTo>
                    <a:lnTo>
                      <a:pt x="715" y="157"/>
                    </a:lnTo>
                    <a:lnTo>
                      <a:pt x="831" y="221"/>
                    </a:lnTo>
                    <a:lnTo>
                      <a:pt x="883" y="216"/>
                    </a:lnTo>
                    <a:lnTo>
                      <a:pt x="965" y="140"/>
                    </a:lnTo>
                    <a:lnTo>
                      <a:pt x="994" y="117"/>
                    </a:lnTo>
                    <a:lnTo>
                      <a:pt x="1087" y="94"/>
                    </a:lnTo>
                    <a:lnTo>
                      <a:pt x="1087" y="70"/>
                    </a:lnTo>
                    <a:lnTo>
                      <a:pt x="1151" y="47"/>
                    </a:lnTo>
                    <a:lnTo>
                      <a:pt x="112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30" name="Freeform 203"/>
              <p:cNvSpPr>
                <a:spLocks noChangeAspect="1"/>
              </p:cNvSpPr>
              <p:nvPr>
                <p:custDataLst>
                  <p:tags r:id="rId220"/>
                </p:custDataLst>
              </p:nvPr>
            </p:nvSpPr>
            <p:spPr bwMode="auto">
              <a:xfrm>
                <a:off x="1476875" y="2275525"/>
                <a:ext cx="28751" cy="40997"/>
              </a:xfrm>
              <a:custGeom>
                <a:avLst/>
                <a:gdLst>
                  <a:gd name="T0" fmla="*/ 16933 w 69"/>
                  <a:gd name="T1" fmla="*/ 0 h 87"/>
                  <a:gd name="T2" fmla="*/ 0 w 69"/>
                  <a:gd name="T3" fmla="*/ 7883 h 87"/>
                  <a:gd name="T4" fmla="*/ 8835 w 69"/>
                  <a:gd name="T5" fmla="*/ 38100 h 87"/>
                  <a:gd name="T6" fmla="*/ 16933 w 69"/>
                  <a:gd name="T7" fmla="*/ 27590 h 87"/>
                  <a:gd name="T8" fmla="*/ 25400 w 69"/>
                  <a:gd name="T9" fmla="*/ 17517 h 87"/>
                  <a:gd name="T10" fmla="*/ 16933 w 69"/>
                  <a:gd name="T11" fmla="*/ 0 h 87"/>
                  <a:gd name="T12" fmla="*/ 0 60000 65536"/>
                  <a:gd name="T13" fmla="*/ 0 60000 65536"/>
                  <a:gd name="T14" fmla="*/ 0 60000 65536"/>
                  <a:gd name="T15" fmla="*/ 0 60000 65536"/>
                  <a:gd name="T16" fmla="*/ 0 60000 65536"/>
                  <a:gd name="T17" fmla="*/ 0 60000 65536"/>
                  <a:gd name="T18" fmla="*/ 0 w 69"/>
                  <a:gd name="T19" fmla="*/ 0 h 87"/>
                  <a:gd name="T20" fmla="*/ 69 w 69"/>
                  <a:gd name="T21" fmla="*/ 87 h 87"/>
                </a:gdLst>
                <a:ahLst/>
                <a:cxnLst>
                  <a:cxn ang="T12">
                    <a:pos x="T0" y="T1"/>
                  </a:cxn>
                  <a:cxn ang="T13">
                    <a:pos x="T2" y="T3"/>
                  </a:cxn>
                  <a:cxn ang="T14">
                    <a:pos x="T4" y="T5"/>
                  </a:cxn>
                  <a:cxn ang="T15">
                    <a:pos x="T6" y="T7"/>
                  </a:cxn>
                  <a:cxn ang="T16">
                    <a:pos x="T8" y="T9"/>
                  </a:cxn>
                  <a:cxn ang="T17">
                    <a:pos x="T10" y="T11"/>
                  </a:cxn>
                </a:cxnLst>
                <a:rect l="T18" t="T19" r="T20" b="T21"/>
                <a:pathLst>
                  <a:path w="69" h="87">
                    <a:moveTo>
                      <a:pt x="46" y="0"/>
                    </a:moveTo>
                    <a:lnTo>
                      <a:pt x="0" y="18"/>
                    </a:lnTo>
                    <a:lnTo>
                      <a:pt x="24" y="87"/>
                    </a:lnTo>
                    <a:lnTo>
                      <a:pt x="46" y="63"/>
                    </a:lnTo>
                    <a:lnTo>
                      <a:pt x="69" y="40"/>
                    </a:lnTo>
                    <a:lnTo>
                      <a:pt x="46" y="0"/>
                    </a:lnTo>
                    <a:close/>
                  </a:path>
                </a:pathLst>
              </a:custGeom>
              <a:grpFill/>
              <a:ln w="9525">
                <a:solidFill>
                  <a:schemeClr val="bg1">
                    <a:lumMod val="85000"/>
                  </a:schemeClr>
                </a:solidFill>
                <a:round/>
                <a:headEnd/>
                <a:tailEnd/>
              </a:ln>
            </p:spPr>
            <p:txBody>
              <a:bodyPr/>
              <a:lstStyle/>
              <a:p>
                <a:endParaRPr lang="zh-CN" altLang="en-US"/>
              </a:p>
            </p:txBody>
          </p:sp>
          <p:sp>
            <p:nvSpPr>
              <p:cNvPr id="231" name="Freeform 204"/>
              <p:cNvSpPr>
                <a:spLocks noChangeAspect="1"/>
              </p:cNvSpPr>
              <p:nvPr>
                <p:custDataLst>
                  <p:tags r:id="rId221"/>
                </p:custDataLst>
              </p:nvPr>
            </p:nvSpPr>
            <p:spPr bwMode="auto">
              <a:xfrm>
                <a:off x="1329523" y="2378016"/>
                <a:ext cx="34142" cy="29039"/>
              </a:xfrm>
              <a:custGeom>
                <a:avLst/>
                <a:gdLst>
                  <a:gd name="T0" fmla="*/ 20252 w 70"/>
                  <a:gd name="T1" fmla="*/ 0 h 63"/>
                  <a:gd name="T2" fmla="*/ 0 w 70"/>
                  <a:gd name="T3" fmla="*/ 17135 h 63"/>
                  <a:gd name="T4" fmla="*/ 9910 w 70"/>
                  <a:gd name="T5" fmla="*/ 26987 h 63"/>
                  <a:gd name="T6" fmla="*/ 30162 w 70"/>
                  <a:gd name="T7" fmla="*/ 17135 h 63"/>
                  <a:gd name="T8" fmla="*/ 20252 w 70"/>
                  <a:gd name="T9" fmla="*/ 0 h 63"/>
                  <a:gd name="T10" fmla="*/ 0 60000 65536"/>
                  <a:gd name="T11" fmla="*/ 0 60000 65536"/>
                  <a:gd name="T12" fmla="*/ 0 60000 65536"/>
                  <a:gd name="T13" fmla="*/ 0 60000 65536"/>
                  <a:gd name="T14" fmla="*/ 0 60000 65536"/>
                  <a:gd name="T15" fmla="*/ 0 w 70"/>
                  <a:gd name="T16" fmla="*/ 0 h 63"/>
                  <a:gd name="T17" fmla="*/ 70 w 70"/>
                  <a:gd name="T18" fmla="*/ 63 h 63"/>
                </a:gdLst>
                <a:ahLst/>
                <a:cxnLst>
                  <a:cxn ang="T10">
                    <a:pos x="T0" y="T1"/>
                  </a:cxn>
                  <a:cxn ang="T11">
                    <a:pos x="T2" y="T3"/>
                  </a:cxn>
                  <a:cxn ang="T12">
                    <a:pos x="T4" y="T5"/>
                  </a:cxn>
                  <a:cxn ang="T13">
                    <a:pos x="T6" y="T7"/>
                  </a:cxn>
                  <a:cxn ang="T14">
                    <a:pos x="T8" y="T9"/>
                  </a:cxn>
                </a:cxnLst>
                <a:rect l="T15" t="T16" r="T17" b="T18"/>
                <a:pathLst>
                  <a:path w="70" h="63">
                    <a:moveTo>
                      <a:pt x="47" y="0"/>
                    </a:moveTo>
                    <a:lnTo>
                      <a:pt x="0" y="40"/>
                    </a:lnTo>
                    <a:lnTo>
                      <a:pt x="23" y="63"/>
                    </a:lnTo>
                    <a:lnTo>
                      <a:pt x="70" y="40"/>
                    </a:lnTo>
                    <a:lnTo>
                      <a:pt x="47" y="0"/>
                    </a:lnTo>
                    <a:close/>
                  </a:path>
                </a:pathLst>
              </a:custGeom>
              <a:grpFill/>
              <a:ln w="9525">
                <a:solidFill>
                  <a:schemeClr val="bg1">
                    <a:lumMod val="85000"/>
                  </a:schemeClr>
                </a:solidFill>
                <a:round/>
                <a:headEnd/>
                <a:tailEnd/>
              </a:ln>
            </p:spPr>
            <p:txBody>
              <a:bodyPr/>
              <a:lstStyle/>
              <a:p>
                <a:endParaRPr lang="zh-CN" altLang="en-US"/>
              </a:p>
            </p:txBody>
          </p:sp>
          <p:sp>
            <p:nvSpPr>
              <p:cNvPr id="232" name="Freeform 205"/>
              <p:cNvSpPr>
                <a:spLocks noChangeAspect="1"/>
              </p:cNvSpPr>
              <p:nvPr>
                <p:custDataLst>
                  <p:tags r:id="rId222"/>
                </p:custDataLst>
              </p:nvPr>
            </p:nvSpPr>
            <p:spPr bwMode="auto">
              <a:xfrm>
                <a:off x="1611648" y="2767481"/>
                <a:ext cx="154539" cy="99073"/>
              </a:xfrm>
              <a:custGeom>
                <a:avLst/>
                <a:gdLst>
                  <a:gd name="T0" fmla="*/ 136525 w 337"/>
                  <a:gd name="T1" fmla="*/ 10231 h 216"/>
                  <a:gd name="T2" fmla="*/ 127207 w 337"/>
                  <a:gd name="T3" fmla="*/ 27281 h 216"/>
                  <a:gd name="T4" fmla="*/ 108572 w 337"/>
                  <a:gd name="T5" fmla="*/ 47316 h 216"/>
                  <a:gd name="T6" fmla="*/ 127207 w 337"/>
                  <a:gd name="T7" fmla="*/ 66925 h 216"/>
                  <a:gd name="T8" fmla="*/ 108572 w 337"/>
                  <a:gd name="T9" fmla="*/ 86960 h 216"/>
                  <a:gd name="T10" fmla="*/ 89531 w 337"/>
                  <a:gd name="T11" fmla="*/ 86960 h 216"/>
                  <a:gd name="T12" fmla="*/ 44968 w 337"/>
                  <a:gd name="T13" fmla="*/ 86960 h 216"/>
                  <a:gd name="T14" fmla="*/ 17015 w 337"/>
                  <a:gd name="T15" fmla="*/ 92075 h 216"/>
                  <a:gd name="T16" fmla="*/ 7292 w 337"/>
                  <a:gd name="T17" fmla="*/ 77155 h 216"/>
                  <a:gd name="T18" fmla="*/ 14179 w 337"/>
                  <a:gd name="T19" fmla="*/ 66925 h 216"/>
                  <a:gd name="T20" fmla="*/ 0 w 337"/>
                  <a:gd name="T21" fmla="*/ 42201 h 216"/>
                  <a:gd name="T22" fmla="*/ 7292 w 337"/>
                  <a:gd name="T23" fmla="*/ 37086 h 216"/>
                  <a:gd name="T24" fmla="*/ 9723 w 337"/>
                  <a:gd name="T25" fmla="*/ 14920 h 216"/>
                  <a:gd name="T26" fmla="*/ 17015 w 337"/>
                  <a:gd name="T27" fmla="*/ 10231 h 216"/>
                  <a:gd name="T28" fmla="*/ 52260 w 337"/>
                  <a:gd name="T29" fmla="*/ 27281 h 216"/>
                  <a:gd name="T30" fmla="*/ 89531 w 337"/>
                  <a:gd name="T31" fmla="*/ 0 h 216"/>
                  <a:gd name="T32" fmla="*/ 108572 w 337"/>
                  <a:gd name="T33" fmla="*/ 20035 h 216"/>
                  <a:gd name="T34" fmla="*/ 136525 w 337"/>
                  <a:gd name="T35" fmla="*/ 10231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7"/>
                  <a:gd name="T55" fmla="*/ 0 h 216"/>
                  <a:gd name="T56" fmla="*/ 337 w 337"/>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7" h="216">
                    <a:moveTo>
                      <a:pt x="337" y="24"/>
                    </a:moveTo>
                    <a:lnTo>
                      <a:pt x="314" y="64"/>
                    </a:lnTo>
                    <a:lnTo>
                      <a:pt x="268" y="111"/>
                    </a:lnTo>
                    <a:lnTo>
                      <a:pt x="314" y="157"/>
                    </a:lnTo>
                    <a:lnTo>
                      <a:pt x="268" y="204"/>
                    </a:lnTo>
                    <a:lnTo>
                      <a:pt x="221" y="204"/>
                    </a:lnTo>
                    <a:lnTo>
                      <a:pt x="111" y="204"/>
                    </a:lnTo>
                    <a:lnTo>
                      <a:pt x="42" y="216"/>
                    </a:lnTo>
                    <a:lnTo>
                      <a:pt x="18" y="181"/>
                    </a:lnTo>
                    <a:lnTo>
                      <a:pt x="35" y="157"/>
                    </a:lnTo>
                    <a:lnTo>
                      <a:pt x="0" y="99"/>
                    </a:lnTo>
                    <a:lnTo>
                      <a:pt x="18" y="87"/>
                    </a:lnTo>
                    <a:lnTo>
                      <a:pt x="24" y="35"/>
                    </a:lnTo>
                    <a:lnTo>
                      <a:pt x="42" y="24"/>
                    </a:lnTo>
                    <a:lnTo>
                      <a:pt x="129" y="64"/>
                    </a:lnTo>
                    <a:lnTo>
                      <a:pt x="221" y="0"/>
                    </a:lnTo>
                    <a:lnTo>
                      <a:pt x="268" y="47"/>
                    </a:lnTo>
                    <a:lnTo>
                      <a:pt x="337" y="2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33" name="Freeform 206"/>
              <p:cNvSpPr>
                <a:spLocks noChangeAspect="1"/>
              </p:cNvSpPr>
              <p:nvPr>
                <p:custDataLst>
                  <p:tags r:id="rId223"/>
                </p:custDataLst>
              </p:nvPr>
            </p:nvSpPr>
            <p:spPr bwMode="auto">
              <a:xfrm>
                <a:off x="1701498" y="2844348"/>
                <a:ext cx="66490" cy="66619"/>
              </a:xfrm>
              <a:custGeom>
                <a:avLst/>
                <a:gdLst>
                  <a:gd name="T0" fmla="*/ 46483 w 139"/>
                  <a:gd name="T1" fmla="*/ 0 h 145"/>
                  <a:gd name="T2" fmla="*/ 14790 w 139"/>
                  <a:gd name="T3" fmla="*/ 27327 h 145"/>
                  <a:gd name="T4" fmla="*/ 0 w 139"/>
                  <a:gd name="T5" fmla="*/ 44407 h 145"/>
                  <a:gd name="T6" fmla="*/ 21974 w 139"/>
                  <a:gd name="T7" fmla="*/ 61913 h 145"/>
                  <a:gd name="T8" fmla="*/ 39300 w 139"/>
                  <a:gd name="T9" fmla="*/ 44407 h 145"/>
                  <a:gd name="T10" fmla="*/ 58738 w 139"/>
                  <a:gd name="T11" fmla="*/ 27327 h 145"/>
                  <a:gd name="T12" fmla="*/ 53667 w 139"/>
                  <a:gd name="T13" fmla="*/ 2135 h 145"/>
                  <a:gd name="T14" fmla="*/ 46483 w 139"/>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39"/>
                  <a:gd name="T25" fmla="*/ 0 h 145"/>
                  <a:gd name="T26" fmla="*/ 139 w 139"/>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9" h="145">
                    <a:moveTo>
                      <a:pt x="110" y="0"/>
                    </a:moveTo>
                    <a:lnTo>
                      <a:pt x="35" y="64"/>
                    </a:lnTo>
                    <a:lnTo>
                      <a:pt x="0" y="104"/>
                    </a:lnTo>
                    <a:lnTo>
                      <a:pt x="52" y="145"/>
                    </a:lnTo>
                    <a:lnTo>
                      <a:pt x="93" y="104"/>
                    </a:lnTo>
                    <a:lnTo>
                      <a:pt x="139" y="64"/>
                    </a:lnTo>
                    <a:lnTo>
                      <a:pt x="127" y="5"/>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234" name="Freeform 207"/>
              <p:cNvSpPr>
                <a:spLocks noChangeAspect="1"/>
              </p:cNvSpPr>
              <p:nvPr>
                <p:custDataLst>
                  <p:tags r:id="rId224"/>
                </p:custDataLst>
              </p:nvPr>
            </p:nvSpPr>
            <p:spPr bwMode="auto">
              <a:xfrm>
                <a:off x="1579303" y="2858012"/>
                <a:ext cx="141963" cy="163984"/>
              </a:xfrm>
              <a:custGeom>
                <a:avLst/>
                <a:gdLst>
                  <a:gd name="T0" fmla="*/ 109437 w 314"/>
                  <a:gd name="T1" fmla="*/ 29210 h 360"/>
                  <a:gd name="T2" fmla="*/ 97854 w 314"/>
                  <a:gd name="T3" fmla="*/ 29210 h 360"/>
                  <a:gd name="T4" fmla="*/ 79481 w 314"/>
                  <a:gd name="T5" fmla="*/ 38947 h 360"/>
                  <a:gd name="T6" fmla="*/ 62707 w 314"/>
                  <a:gd name="T7" fmla="*/ 29210 h 360"/>
                  <a:gd name="T8" fmla="*/ 62707 w 314"/>
                  <a:gd name="T9" fmla="*/ 49107 h 360"/>
                  <a:gd name="T10" fmla="*/ 44733 w 314"/>
                  <a:gd name="T11" fmla="*/ 38947 h 360"/>
                  <a:gd name="T12" fmla="*/ 30754 w 314"/>
                  <a:gd name="T13" fmla="*/ 36830 h 360"/>
                  <a:gd name="T14" fmla="*/ 62707 w 314"/>
                  <a:gd name="T15" fmla="*/ 66040 h 360"/>
                  <a:gd name="T16" fmla="*/ 35148 w 314"/>
                  <a:gd name="T17" fmla="*/ 56727 h 360"/>
                  <a:gd name="T18" fmla="*/ 35148 w 314"/>
                  <a:gd name="T19" fmla="*/ 75777 h 360"/>
                  <a:gd name="T20" fmla="*/ 53520 w 314"/>
                  <a:gd name="T21" fmla="*/ 95673 h 360"/>
                  <a:gd name="T22" fmla="*/ 62707 w 314"/>
                  <a:gd name="T23" fmla="*/ 115570 h 360"/>
                  <a:gd name="T24" fmla="*/ 48727 w 314"/>
                  <a:gd name="T25" fmla="*/ 108373 h 360"/>
                  <a:gd name="T26" fmla="*/ 72292 w 314"/>
                  <a:gd name="T27" fmla="*/ 135043 h 360"/>
                  <a:gd name="T28" fmla="*/ 53520 w 314"/>
                  <a:gd name="T29" fmla="*/ 123190 h 360"/>
                  <a:gd name="T30" fmla="*/ 39940 w 314"/>
                  <a:gd name="T31" fmla="*/ 118110 h 360"/>
                  <a:gd name="T32" fmla="*/ 60709 w 314"/>
                  <a:gd name="T33" fmla="*/ 140123 h 360"/>
                  <a:gd name="T34" fmla="*/ 62707 w 314"/>
                  <a:gd name="T35" fmla="*/ 152400 h 360"/>
                  <a:gd name="T36" fmla="*/ 35148 w 314"/>
                  <a:gd name="T37" fmla="*/ 149860 h 360"/>
                  <a:gd name="T38" fmla="*/ 16775 w 314"/>
                  <a:gd name="T39" fmla="*/ 142240 h 360"/>
                  <a:gd name="T40" fmla="*/ 9586 w 314"/>
                  <a:gd name="T41" fmla="*/ 105410 h 360"/>
                  <a:gd name="T42" fmla="*/ 4793 w 314"/>
                  <a:gd name="T43" fmla="*/ 88477 h 360"/>
                  <a:gd name="T44" fmla="*/ 39940 w 314"/>
                  <a:gd name="T45" fmla="*/ 113030 h 360"/>
                  <a:gd name="T46" fmla="*/ 16775 w 314"/>
                  <a:gd name="T47" fmla="*/ 80857 h 360"/>
                  <a:gd name="T48" fmla="*/ 4793 w 314"/>
                  <a:gd name="T49" fmla="*/ 66040 h 360"/>
                  <a:gd name="T50" fmla="*/ 0 w 314"/>
                  <a:gd name="T51" fmla="*/ 36830 h 360"/>
                  <a:gd name="T52" fmla="*/ 16775 w 314"/>
                  <a:gd name="T53" fmla="*/ 29210 h 360"/>
                  <a:gd name="T54" fmla="*/ 35148 w 314"/>
                  <a:gd name="T55" fmla="*/ 9313 h 360"/>
                  <a:gd name="T56" fmla="*/ 62707 w 314"/>
                  <a:gd name="T57" fmla="*/ 0 h 360"/>
                  <a:gd name="T58" fmla="*/ 109437 w 314"/>
                  <a:gd name="T59" fmla="*/ 0 h 360"/>
                  <a:gd name="T60" fmla="*/ 125413 w 314"/>
                  <a:gd name="T61" fmla="*/ 0 h 360"/>
                  <a:gd name="T62" fmla="*/ 125413 w 314"/>
                  <a:gd name="T63" fmla="*/ 9313 h 360"/>
                  <a:gd name="T64" fmla="*/ 109437 w 314"/>
                  <a:gd name="T65" fmla="*/ 29210 h 3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4"/>
                  <a:gd name="T100" fmla="*/ 0 h 360"/>
                  <a:gd name="T101" fmla="*/ 314 w 314"/>
                  <a:gd name="T102" fmla="*/ 360 h 3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4" h="360">
                    <a:moveTo>
                      <a:pt x="274" y="69"/>
                    </a:moveTo>
                    <a:lnTo>
                      <a:pt x="245" y="69"/>
                    </a:lnTo>
                    <a:lnTo>
                      <a:pt x="199" y="92"/>
                    </a:lnTo>
                    <a:lnTo>
                      <a:pt x="157" y="69"/>
                    </a:lnTo>
                    <a:lnTo>
                      <a:pt x="157" y="116"/>
                    </a:lnTo>
                    <a:lnTo>
                      <a:pt x="112" y="92"/>
                    </a:lnTo>
                    <a:lnTo>
                      <a:pt x="77" y="87"/>
                    </a:lnTo>
                    <a:lnTo>
                      <a:pt x="157" y="156"/>
                    </a:lnTo>
                    <a:lnTo>
                      <a:pt x="88" y="134"/>
                    </a:lnTo>
                    <a:lnTo>
                      <a:pt x="88" y="179"/>
                    </a:lnTo>
                    <a:lnTo>
                      <a:pt x="134" y="226"/>
                    </a:lnTo>
                    <a:lnTo>
                      <a:pt x="157" y="273"/>
                    </a:lnTo>
                    <a:lnTo>
                      <a:pt x="122" y="256"/>
                    </a:lnTo>
                    <a:lnTo>
                      <a:pt x="181" y="319"/>
                    </a:lnTo>
                    <a:lnTo>
                      <a:pt x="134" y="291"/>
                    </a:lnTo>
                    <a:lnTo>
                      <a:pt x="100" y="279"/>
                    </a:lnTo>
                    <a:lnTo>
                      <a:pt x="152" y="331"/>
                    </a:lnTo>
                    <a:lnTo>
                      <a:pt x="157" y="360"/>
                    </a:lnTo>
                    <a:lnTo>
                      <a:pt x="88" y="354"/>
                    </a:lnTo>
                    <a:lnTo>
                      <a:pt x="42" y="336"/>
                    </a:lnTo>
                    <a:lnTo>
                      <a:pt x="24" y="249"/>
                    </a:lnTo>
                    <a:lnTo>
                      <a:pt x="12" y="209"/>
                    </a:lnTo>
                    <a:lnTo>
                      <a:pt x="100" y="267"/>
                    </a:lnTo>
                    <a:lnTo>
                      <a:pt x="42" y="191"/>
                    </a:lnTo>
                    <a:lnTo>
                      <a:pt x="12" y="156"/>
                    </a:lnTo>
                    <a:lnTo>
                      <a:pt x="0" y="87"/>
                    </a:lnTo>
                    <a:lnTo>
                      <a:pt x="42" y="69"/>
                    </a:lnTo>
                    <a:lnTo>
                      <a:pt x="88" y="22"/>
                    </a:lnTo>
                    <a:lnTo>
                      <a:pt x="157" y="0"/>
                    </a:lnTo>
                    <a:lnTo>
                      <a:pt x="274" y="0"/>
                    </a:lnTo>
                    <a:lnTo>
                      <a:pt x="314" y="0"/>
                    </a:lnTo>
                    <a:lnTo>
                      <a:pt x="314" y="22"/>
                    </a:lnTo>
                    <a:lnTo>
                      <a:pt x="274" y="69"/>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35" name="Freeform 208"/>
              <p:cNvSpPr>
                <a:spLocks noChangeAspect="1"/>
              </p:cNvSpPr>
              <p:nvPr>
                <p:custDataLst>
                  <p:tags r:id="rId225"/>
                </p:custDataLst>
              </p:nvPr>
            </p:nvSpPr>
            <p:spPr bwMode="auto">
              <a:xfrm>
                <a:off x="1661963" y="2963920"/>
                <a:ext cx="39533" cy="47829"/>
              </a:xfrm>
              <a:custGeom>
                <a:avLst/>
                <a:gdLst>
                  <a:gd name="T0" fmla="*/ 0 w 93"/>
                  <a:gd name="T1" fmla="*/ 0 h 110"/>
                  <a:gd name="T2" fmla="*/ 17275 w 93"/>
                  <a:gd name="T3" fmla="*/ 18992 h 110"/>
                  <a:gd name="T4" fmla="*/ 34925 w 93"/>
                  <a:gd name="T5" fmla="*/ 44450 h 110"/>
                  <a:gd name="T6" fmla="*/ 24034 w 93"/>
                  <a:gd name="T7" fmla="*/ 26266 h 110"/>
                  <a:gd name="T8" fmla="*/ 6760 w 93"/>
                  <a:gd name="T9" fmla="*/ 9294 h 110"/>
                  <a:gd name="T10" fmla="*/ 0 w 93"/>
                  <a:gd name="T11" fmla="*/ 0 h 110"/>
                  <a:gd name="T12" fmla="*/ 0 60000 65536"/>
                  <a:gd name="T13" fmla="*/ 0 60000 65536"/>
                  <a:gd name="T14" fmla="*/ 0 60000 65536"/>
                  <a:gd name="T15" fmla="*/ 0 60000 65536"/>
                  <a:gd name="T16" fmla="*/ 0 60000 65536"/>
                  <a:gd name="T17" fmla="*/ 0 60000 65536"/>
                  <a:gd name="T18" fmla="*/ 0 w 93"/>
                  <a:gd name="T19" fmla="*/ 0 h 110"/>
                  <a:gd name="T20" fmla="*/ 93 w 93"/>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93" h="110">
                    <a:moveTo>
                      <a:pt x="0" y="0"/>
                    </a:moveTo>
                    <a:lnTo>
                      <a:pt x="46" y="47"/>
                    </a:lnTo>
                    <a:lnTo>
                      <a:pt x="93" y="110"/>
                    </a:lnTo>
                    <a:lnTo>
                      <a:pt x="64" y="65"/>
                    </a:lnTo>
                    <a:lnTo>
                      <a:pt x="18" y="23"/>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36" name="Freeform 209"/>
              <p:cNvSpPr>
                <a:spLocks noChangeAspect="1"/>
              </p:cNvSpPr>
              <p:nvPr>
                <p:custDataLst>
                  <p:tags r:id="rId226"/>
                </p:custDataLst>
              </p:nvPr>
            </p:nvSpPr>
            <p:spPr bwMode="auto">
              <a:xfrm>
                <a:off x="1640400" y="3074952"/>
                <a:ext cx="61096" cy="20498"/>
              </a:xfrm>
              <a:custGeom>
                <a:avLst/>
                <a:gdLst>
                  <a:gd name="T0" fmla="*/ 0 w 140"/>
                  <a:gd name="T1" fmla="*/ 9322 h 47"/>
                  <a:gd name="T2" fmla="*/ 8867 w 140"/>
                  <a:gd name="T3" fmla="*/ 19050 h 47"/>
                  <a:gd name="T4" fmla="*/ 25060 w 140"/>
                  <a:gd name="T5" fmla="*/ 19050 h 47"/>
                  <a:gd name="T6" fmla="*/ 53975 w 140"/>
                  <a:gd name="T7" fmla="*/ 9322 h 47"/>
                  <a:gd name="T8" fmla="*/ 35855 w 140"/>
                  <a:gd name="T9" fmla="*/ 9322 h 47"/>
                  <a:gd name="T10" fmla="*/ 0 w 140"/>
                  <a:gd name="T11" fmla="*/ 0 h 47"/>
                  <a:gd name="T12" fmla="*/ 0 w 140"/>
                  <a:gd name="T13" fmla="*/ 9322 h 47"/>
                  <a:gd name="T14" fmla="*/ 0 60000 65536"/>
                  <a:gd name="T15" fmla="*/ 0 60000 65536"/>
                  <a:gd name="T16" fmla="*/ 0 60000 65536"/>
                  <a:gd name="T17" fmla="*/ 0 60000 65536"/>
                  <a:gd name="T18" fmla="*/ 0 60000 65536"/>
                  <a:gd name="T19" fmla="*/ 0 60000 65536"/>
                  <a:gd name="T20" fmla="*/ 0 60000 65536"/>
                  <a:gd name="T21" fmla="*/ 0 w 140"/>
                  <a:gd name="T22" fmla="*/ 0 h 47"/>
                  <a:gd name="T23" fmla="*/ 140 w 140"/>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0" h="47">
                    <a:moveTo>
                      <a:pt x="0" y="23"/>
                    </a:moveTo>
                    <a:lnTo>
                      <a:pt x="23" y="47"/>
                    </a:lnTo>
                    <a:lnTo>
                      <a:pt x="65" y="47"/>
                    </a:lnTo>
                    <a:lnTo>
                      <a:pt x="140" y="23"/>
                    </a:lnTo>
                    <a:lnTo>
                      <a:pt x="93" y="23"/>
                    </a:lnTo>
                    <a:lnTo>
                      <a:pt x="0" y="0"/>
                    </a:lnTo>
                    <a:lnTo>
                      <a:pt x="0" y="23"/>
                    </a:lnTo>
                    <a:close/>
                  </a:path>
                </a:pathLst>
              </a:custGeom>
              <a:grpFill/>
              <a:ln w="9525">
                <a:solidFill>
                  <a:schemeClr val="bg1">
                    <a:lumMod val="85000"/>
                  </a:schemeClr>
                </a:solidFill>
                <a:round/>
                <a:headEnd/>
                <a:tailEnd/>
              </a:ln>
            </p:spPr>
            <p:txBody>
              <a:bodyPr/>
              <a:lstStyle/>
              <a:p>
                <a:endParaRPr lang="zh-CN" altLang="en-US"/>
              </a:p>
            </p:txBody>
          </p:sp>
          <p:sp>
            <p:nvSpPr>
              <p:cNvPr id="237" name="Rectangle 210"/>
              <p:cNvSpPr>
                <a:spLocks noChangeAspect="1" noChangeArrowheads="1"/>
              </p:cNvSpPr>
              <p:nvPr>
                <p:custDataLst>
                  <p:tags r:id="rId227"/>
                </p:custDataLst>
              </p:nvPr>
            </p:nvSpPr>
            <p:spPr bwMode="auto">
              <a:xfrm>
                <a:off x="1742827" y="3054455"/>
                <a:ext cx="23361" cy="11956"/>
              </a:xfrm>
              <a:prstGeom prst="rect">
                <a:avLst/>
              </a:prstGeom>
              <a:grpFill/>
              <a:ln w="9525">
                <a:solidFill>
                  <a:schemeClr val="bg1">
                    <a:lumMod val="85000"/>
                  </a:schemeClr>
                </a:solidFill>
                <a:miter lim="800000"/>
                <a:headEnd/>
                <a:tailEnd/>
              </a:ln>
            </p:spPr>
            <p:txBody>
              <a:bodyPr/>
              <a:lstStyle/>
              <a:p>
                <a:endParaRPr lang="zh-CN" altLang="en-US"/>
              </a:p>
            </p:txBody>
          </p:sp>
          <p:sp>
            <p:nvSpPr>
              <p:cNvPr id="238" name="Freeform 211"/>
              <p:cNvSpPr>
                <a:spLocks noChangeAspect="1"/>
              </p:cNvSpPr>
              <p:nvPr>
                <p:custDataLst>
                  <p:tags r:id="rId228"/>
                </p:custDataLst>
              </p:nvPr>
            </p:nvSpPr>
            <p:spPr bwMode="auto">
              <a:xfrm>
                <a:off x="1363665" y="2694028"/>
                <a:ext cx="265953" cy="187900"/>
              </a:xfrm>
              <a:custGeom>
                <a:avLst/>
                <a:gdLst>
                  <a:gd name="T0" fmla="*/ 9190 w 588"/>
                  <a:gd name="T1" fmla="*/ 9893 h 406"/>
                  <a:gd name="T2" fmla="*/ 0 w 588"/>
                  <a:gd name="T3" fmla="*/ 27097 h 406"/>
                  <a:gd name="T4" fmla="*/ 18780 w 588"/>
                  <a:gd name="T5" fmla="*/ 36990 h 406"/>
                  <a:gd name="T6" fmla="*/ 71923 w 588"/>
                  <a:gd name="T7" fmla="*/ 47312 h 406"/>
                  <a:gd name="T8" fmla="*/ 71923 w 588"/>
                  <a:gd name="T9" fmla="*/ 57205 h 406"/>
                  <a:gd name="T10" fmla="*/ 62733 w 588"/>
                  <a:gd name="T11" fmla="*/ 57205 h 406"/>
                  <a:gd name="T12" fmla="*/ 81513 w 588"/>
                  <a:gd name="T13" fmla="*/ 87313 h 406"/>
                  <a:gd name="T14" fmla="*/ 109484 w 588"/>
                  <a:gd name="T15" fmla="*/ 107528 h 406"/>
                  <a:gd name="T16" fmla="*/ 146244 w 588"/>
                  <a:gd name="T17" fmla="*/ 114840 h 406"/>
                  <a:gd name="T18" fmla="*/ 155435 w 588"/>
                  <a:gd name="T19" fmla="*/ 134625 h 406"/>
                  <a:gd name="T20" fmla="*/ 172217 w 588"/>
                  <a:gd name="T21" fmla="*/ 134625 h 406"/>
                  <a:gd name="T22" fmla="*/ 190198 w 588"/>
                  <a:gd name="T23" fmla="*/ 144947 h 406"/>
                  <a:gd name="T24" fmla="*/ 206980 w 588"/>
                  <a:gd name="T25" fmla="*/ 164302 h 406"/>
                  <a:gd name="T26" fmla="*/ 216170 w 588"/>
                  <a:gd name="T27" fmla="*/ 174625 h 406"/>
                  <a:gd name="T28" fmla="*/ 234950 w 588"/>
                  <a:gd name="T29" fmla="*/ 164302 h 406"/>
                  <a:gd name="T30" fmla="*/ 225360 w 588"/>
                  <a:gd name="T31" fmla="*/ 144947 h 406"/>
                  <a:gd name="T32" fmla="*/ 234950 w 588"/>
                  <a:gd name="T33" fmla="*/ 134625 h 406"/>
                  <a:gd name="T34" fmla="*/ 216170 w 588"/>
                  <a:gd name="T35" fmla="*/ 107528 h 406"/>
                  <a:gd name="T36" fmla="*/ 227758 w 588"/>
                  <a:gd name="T37" fmla="*/ 104517 h 406"/>
                  <a:gd name="T38" fmla="*/ 227758 w 588"/>
                  <a:gd name="T39" fmla="*/ 87313 h 406"/>
                  <a:gd name="T40" fmla="*/ 232153 w 588"/>
                  <a:gd name="T41" fmla="*/ 74409 h 406"/>
                  <a:gd name="T42" fmla="*/ 227758 w 588"/>
                  <a:gd name="T43" fmla="*/ 67097 h 406"/>
                  <a:gd name="T44" fmla="*/ 199787 w 588"/>
                  <a:gd name="T45" fmla="*/ 57205 h 406"/>
                  <a:gd name="T46" fmla="*/ 181007 w 588"/>
                  <a:gd name="T47" fmla="*/ 36990 h 406"/>
                  <a:gd name="T48" fmla="*/ 181007 w 588"/>
                  <a:gd name="T49" fmla="*/ 27097 h 406"/>
                  <a:gd name="T50" fmla="*/ 146244 w 588"/>
                  <a:gd name="T51" fmla="*/ 36990 h 406"/>
                  <a:gd name="T52" fmla="*/ 127464 w 588"/>
                  <a:gd name="T53" fmla="*/ 47312 h 406"/>
                  <a:gd name="T54" fmla="*/ 109484 w 588"/>
                  <a:gd name="T55" fmla="*/ 19785 h 406"/>
                  <a:gd name="T56" fmla="*/ 71923 w 588"/>
                  <a:gd name="T57" fmla="*/ 0 h 406"/>
                  <a:gd name="T58" fmla="*/ 55940 w 588"/>
                  <a:gd name="T59" fmla="*/ 9893 h 406"/>
                  <a:gd name="T60" fmla="*/ 43953 w 588"/>
                  <a:gd name="T61" fmla="*/ 9893 h 406"/>
                  <a:gd name="T62" fmla="*/ 27970 w 588"/>
                  <a:gd name="T63" fmla="*/ 9893 h 406"/>
                  <a:gd name="T64" fmla="*/ 9190 w 588"/>
                  <a:gd name="T65" fmla="*/ 9893 h 4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8"/>
                  <a:gd name="T100" fmla="*/ 0 h 406"/>
                  <a:gd name="T101" fmla="*/ 588 w 588"/>
                  <a:gd name="T102" fmla="*/ 406 h 4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8" h="406">
                    <a:moveTo>
                      <a:pt x="23" y="23"/>
                    </a:moveTo>
                    <a:lnTo>
                      <a:pt x="0" y="63"/>
                    </a:lnTo>
                    <a:lnTo>
                      <a:pt x="47" y="86"/>
                    </a:lnTo>
                    <a:lnTo>
                      <a:pt x="180" y="110"/>
                    </a:lnTo>
                    <a:lnTo>
                      <a:pt x="180" y="133"/>
                    </a:lnTo>
                    <a:lnTo>
                      <a:pt x="157" y="133"/>
                    </a:lnTo>
                    <a:lnTo>
                      <a:pt x="204" y="203"/>
                    </a:lnTo>
                    <a:lnTo>
                      <a:pt x="274" y="250"/>
                    </a:lnTo>
                    <a:lnTo>
                      <a:pt x="366" y="267"/>
                    </a:lnTo>
                    <a:lnTo>
                      <a:pt x="389" y="313"/>
                    </a:lnTo>
                    <a:lnTo>
                      <a:pt x="431" y="313"/>
                    </a:lnTo>
                    <a:lnTo>
                      <a:pt x="476" y="337"/>
                    </a:lnTo>
                    <a:lnTo>
                      <a:pt x="518" y="382"/>
                    </a:lnTo>
                    <a:lnTo>
                      <a:pt x="541" y="406"/>
                    </a:lnTo>
                    <a:lnTo>
                      <a:pt x="588" y="382"/>
                    </a:lnTo>
                    <a:lnTo>
                      <a:pt x="564" y="337"/>
                    </a:lnTo>
                    <a:lnTo>
                      <a:pt x="588" y="313"/>
                    </a:lnTo>
                    <a:lnTo>
                      <a:pt x="541" y="250"/>
                    </a:lnTo>
                    <a:lnTo>
                      <a:pt x="570" y="243"/>
                    </a:lnTo>
                    <a:lnTo>
                      <a:pt x="570" y="203"/>
                    </a:lnTo>
                    <a:lnTo>
                      <a:pt x="581" y="173"/>
                    </a:lnTo>
                    <a:lnTo>
                      <a:pt x="570" y="156"/>
                    </a:lnTo>
                    <a:lnTo>
                      <a:pt x="500" y="133"/>
                    </a:lnTo>
                    <a:lnTo>
                      <a:pt x="453" y="86"/>
                    </a:lnTo>
                    <a:lnTo>
                      <a:pt x="453" y="63"/>
                    </a:lnTo>
                    <a:lnTo>
                      <a:pt x="366" y="86"/>
                    </a:lnTo>
                    <a:lnTo>
                      <a:pt x="319" y="110"/>
                    </a:lnTo>
                    <a:lnTo>
                      <a:pt x="274" y="46"/>
                    </a:lnTo>
                    <a:lnTo>
                      <a:pt x="180" y="0"/>
                    </a:lnTo>
                    <a:lnTo>
                      <a:pt x="140" y="23"/>
                    </a:lnTo>
                    <a:lnTo>
                      <a:pt x="110" y="23"/>
                    </a:lnTo>
                    <a:lnTo>
                      <a:pt x="70" y="23"/>
                    </a:lnTo>
                    <a:lnTo>
                      <a:pt x="23"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39" name="Freeform 212"/>
              <p:cNvSpPr>
                <a:spLocks noChangeAspect="1"/>
              </p:cNvSpPr>
              <p:nvPr>
                <p:custDataLst>
                  <p:tags r:id="rId229"/>
                </p:custDataLst>
              </p:nvPr>
            </p:nvSpPr>
            <p:spPr bwMode="auto">
              <a:xfrm>
                <a:off x="1297178" y="2615453"/>
                <a:ext cx="195870" cy="90534"/>
              </a:xfrm>
              <a:custGeom>
                <a:avLst/>
                <a:gdLst>
                  <a:gd name="T0" fmla="*/ 0 w 425"/>
                  <a:gd name="T1" fmla="*/ 55267 h 204"/>
                  <a:gd name="T2" fmla="*/ 2443 w 425"/>
                  <a:gd name="T3" fmla="*/ 64753 h 204"/>
                  <a:gd name="T4" fmla="*/ 28500 w 425"/>
                  <a:gd name="T5" fmla="*/ 74652 h 204"/>
                  <a:gd name="T6" fmla="*/ 40715 w 425"/>
                  <a:gd name="T7" fmla="*/ 55267 h 204"/>
                  <a:gd name="T8" fmla="*/ 76136 w 425"/>
                  <a:gd name="T9" fmla="*/ 62691 h 204"/>
                  <a:gd name="T10" fmla="*/ 76136 w 425"/>
                  <a:gd name="T11" fmla="*/ 74652 h 204"/>
                  <a:gd name="T12" fmla="*/ 66365 w 425"/>
                  <a:gd name="T13" fmla="*/ 84138 h 204"/>
                  <a:gd name="T14" fmla="*/ 116037 w 425"/>
                  <a:gd name="T15" fmla="*/ 81663 h 204"/>
                  <a:gd name="T16" fmla="*/ 130287 w 425"/>
                  <a:gd name="T17" fmla="*/ 74652 h 204"/>
                  <a:gd name="T18" fmla="*/ 140058 w 425"/>
                  <a:gd name="T19" fmla="*/ 74652 h 204"/>
                  <a:gd name="T20" fmla="*/ 149423 w 425"/>
                  <a:gd name="T21" fmla="*/ 55267 h 204"/>
                  <a:gd name="T22" fmla="*/ 173037 w 425"/>
                  <a:gd name="T23" fmla="*/ 38769 h 204"/>
                  <a:gd name="T24" fmla="*/ 165708 w 425"/>
                  <a:gd name="T25" fmla="*/ 19385 h 204"/>
                  <a:gd name="T26" fmla="*/ 158787 w 425"/>
                  <a:gd name="T27" fmla="*/ 9899 h 204"/>
                  <a:gd name="T28" fmla="*/ 151458 w 425"/>
                  <a:gd name="T29" fmla="*/ 9899 h 204"/>
                  <a:gd name="T30" fmla="*/ 130287 w 425"/>
                  <a:gd name="T31" fmla="*/ 0 h 204"/>
                  <a:gd name="T32" fmla="*/ 114001 w 425"/>
                  <a:gd name="T33" fmla="*/ 4949 h 204"/>
                  <a:gd name="T34" fmla="*/ 85501 w 425"/>
                  <a:gd name="T35" fmla="*/ 9899 h 204"/>
                  <a:gd name="T36" fmla="*/ 66365 w 425"/>
                  <a:gd name="T37" fmla="*/ 17323 h 204"/>
                  <a:gd name="T38" fmla="*/ 66365 w 425"/>
                  <a:gd name="T39" fmla="*/ 35882 h 204"/>
                  <a:gd name="T40" fmla="*/ 57000 w 425"/>
                  <a:gd name="T41" fmla="*/ 35882 h 204"/>
                  <a:gd name="T42" fmla="*/ 21579 w 425"/>
                  <a:gd name="T43" fmla="*/ 35882 h 204"/>
                  <a:gd name="T44" fmla="*/ 4886 w 425"/>
                  <a:gd name="T45" fmla="*/ 40832 h 204"/>
                  <a:gd name="T46" fmla="*/ 0 w 425"/>
                  <a:gd name="T47" fmla="*/ 55267 h 2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5"/>
                  <a:gd name="T73" fmla="*/ 0 h 204"/>
                  <a:gd name="T74" fmla="*/ 425 w 425"/>
                  <a:gd name="T75" fmla="*/ 204 h 20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5" h="204">
                    <a:moveTo>
                      <a:pt x="0" y="134"/>
                    </a:moveTo>
                    <a:lnTo>
                      <a:pt x="6" y="157"/>
                    </a:lnTo>
                    <a:lnTo>
                      <a:pt x="70" y="181"/>
                    </a:lnTo>
                    <a:lnTo>
                      <a:pt x="100" y="134"/>
                    </a:lnTo>
                    <a:lnTo>
                      <a:pt x="187" y="152"/>
                    </a:lnTo>
                    <a:lnTo>
                      <a:pt x="187" y="181"/>
                    </a:lnTo>
                    <a:lnTo>
                      <a:pt x="163" y="204"/>
                    </a:lnTo>
                    <a:lnTo>
                      <a:pt x="285" y="198"/>
                    </a:lnTo>
                    <a:lnTo>
                      <a:pt x="320" y="181"/>
                    </a:lnTo>
                    <a:lnTo>
                      <a:pt x="344" y="181"/>
                    </a:lnTo>
                    <a:lnTo>
                      <a:pt x="367" y="134"/>
                    </a:lnTo>
                    <a:lnTo>
                      <a:pt x="425" y="94"/>
                    </a:lnTo>
                    <a:lnTo>
                      <a:pt x="407" y="47"/>
                    </a:lnTo>
                    <a:lnTo>
                      <a:pt x="390" y="24"/>
                    </a:lnTo>
                    <a:lnTo>
                      <a:pt x="372" y="24"/>
                    </a:lnTo>
                    <a:lnTo>
                      <a:pt x="320" y="0"/>
                    </a:lnTo>
                    <a:lnTo>
                      <a:pt x="280" y="12"/>
                    </a:lnTo>
                    <a:lnTo>
                      <a:pt x="210" y="24"/>
                    </a:lnTo>
                    <a:lnTo>
                      <a:pt x="163" y="42"/>
                    </a:lnTo>
                    <a:lnTo>
                      <a:pt x="163" y="87"/>
                    </a:lnTo>
                    <a:lnTo>
                      <a:pt x="140" y="87"/>
                    </a:lnTo>
                    <a:lnTo>
                      <a:pt x="53" y="87"/>
                    </a:lnTo>
                    <a:lnTo>
                      <a:pt x="12" y="99"/>
                    </a:lnTo>
                    <a:lnTo>
                      <a:pt x="0" y="13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0" name="Freeform 213"/>
              <p:cNvSpPr>
                <a:spLocks noChangeAspect="1"/>
              </p:cNvSpPr>
              <p:nvPr>
                <p:custDataLst>
                  <p:tags r:id="rId230"/>
                </p:custDataLst>
              </p:nvPr>
            </p:nvSpPr>
            <p:spPr bwMode="auto">
              <a:xfrm>
                <a:off x="1448124" y="2644492"/>
                <a:ext cx="170713" cy="102490"/>
              </a:xfrm>
              <a:custGeom>
                <a:avLst/>
                <a:gdLst>
                  <a:gd name="T0" fmla="*/ 42162 w 372"/>
                  <a:gd name="T1" fmla="*/ 9651 h 227"/>
                  <a:gd name="T2" fmla="*/ 14189 w 372"/>
                  <a:gd name="T3" fmla="*/ 29372 h 227"/>
                  <a:gd name="T4" fmla="*/ 0 w 372"/>
                  <a:gd name="T5" fmla="*/ 51611 h 227"/>
                  <a:gd name="T6" fmla="*/ 28379 w 372"/>
                  <a:gd name="T7" fmla="*/ 65878 h 227"/>
                  <a:gd name="T8" fmla="*/ 42162 w 372"/>
                  <a:gd name="T9" fmla="*/ 85180 h 227"/>
                  <a:gd name="T10" fmla="*/ 47027 w 372"/>
                  <a:gd name="T11" fmla="*/ 95250 h 227"/>
                  <a:gd name="T12" fmla="*/ 70541 w 372"/>
                  <a:gd name="T13" fmla="*/ 85180 h 227"/>
                  <a:gd name="T14" fmla="*/ 82703 w 372"/>
                  <a:gd name="T15" fmla="*/ 83082 h 227"/>
                  <a:gd name="T16" fmla="*/ 96893 w 372"/>
                  <a:gd name="T17" fmla="*/ 75529 h 227"/>
                  <a:gd name="T18" fmla="*/ 105812 w 372"/>
                  <a:gd name="T19" fmla="*/ 68395 h 227"/>
                  <a:gd name="T20" fmla="*/ 124866 w 372"/>
                  <a:gd name="T21" fmla="*/ 49094 h 227"/>
                  <a:gd name="T22" fmla="*/ 141488 w 372"/>
                  <a:gd name="T23" fmla="*/ 27274 h 227"/>
                  <a:gd name="T24" fmla="*/ 150812 w 372"/>
                  <a:gd name="T25" fmla="*/ 0 h 227"/>
                  <a:gd name="T26" fmla="*/ 105812 w 372"/>
                  <a:gd name="T27" fmla="*/ 2518 h 227"/>
                  <a:gd name="T28" fmla="*/ 79865 w 372"/>
                  <a:gd name="T29" fmla="*/ 9651 h 227"/>
                  <a:gd name="T30" fmla="*/ 42162 w 372"/>
                  <a:gd name="T31" fmla="*/ 9651 h 2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2"/>
                  <a:gd name="T49" fmla="*/ 0 h 227"/>
                  <a:gd name="T50" fmla="*/ 372 w 372"/>
                  <a:gd name="T51" fmla="*/ 227 h 2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2" h="227">
                    <a:moveTo>
                      <a:pt x="104" y="23"/>
                    </a:moveTo>
                    <a:lnTo>
                      <a:pt x="35" y="70"/>
                    </a:lnTo>
                    <a:lnTo>
                      <a:pt x="0" y="123"/>
                    </a:lnTo>
                    <a:lnTo>
                      <a:pt x="70" y="157"/>
                    </a:lnTo>
                    <a:lnTo>
                      <a:pt x="104" y="203"/>
                    </a:lnTo>
                    <a:lnTo>
                      <a:pt x="116" y="227"/>
                    </a:lnTo>
                    <a:lnTo>
                      <a:pt x="174" y="203"/>
                    </a:lnTo>
                    <a:lnTo>
                      <a:pt x="204" y="198"/>
                    </a:lnTo>
                    <a:lnTo>
                      <a:pt x="239" y="180"/>
                    </a:lnTo>
                    <a:lnTo>
                      <a:pt x="261" y="163"/>
                    </a:lnTo>
                    <a:lnTo>
                      <a:pt x="308" y="117"/>
                    </a:lnTo>
                    <a:lnTo>
                      <a:pt x="349" y="65"/>
                    </a:lnTo>
                    <a:lnTo>
                      <a:pt x="372" y="0"/>
                    </a:lnTo>
                    <a:lnTo>
                      <a:pt x="261" y="6"/>
                    </a:lnTo>
                    <a:lnTo>
                      <a:pt x="197" y="23"/>
                    </a:lnTo>
                    <a:lnTo>
                      <a:pt x="104"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1" name="Freeform 214"/>
              <p:cNvSpPr>
                <a:spLocks noChangeAspect="1"/>
              </p:cNvSpPr>
              <p:nvPr>
                <p:custDataLst>
                  <p:tags r:id="rId231"/>
                </p:custDataLst>
              </p:nvPr>
            </p:nvSpPr>
            <p:spPr bwMode="auto">
              <a:xfrm>
                <a:off x="1279208" y="2658157"/>
                <a:ext cx="26954" cy="18789"/>
              </a:xfrm>
              <a:custGeom>
                <a:avLst/>
                <a:gdLst>
                  <a:gd name="T0" fmla="*/ 23812 w 52"/>
                  <a:gd name="T1" fmla="*/ 0 h 41"/>
                  <a:gd name="T2" fmla="*/ 0 w 52"/>
                  <a:gd name="T3" fmla="*/ 0 h 41"/>
                  <a:gd name="T4" fmla="*/ 2748 w 52"/>
                  <a:gd name="T5" fmla="*/ 14907 h 41"/>
                  <a:gd name="T6" fmla="*/ 16027 w 52"/>
                  <a:gd name="T7" fmla="*/ 17462 h 41"/>
                  <a:gd name="T8" fmla="*/ 23812 w 52"/>
                  <a:gd name="T9" fmla="*/ 0 h 41"/>
                  <a:gd name="T10" fmla="*/ 0 60000 65536"/>
                  <a:gd name="T11" fmla="*/ 0 60000 65536"/>
                  <a:gd name="T12" fmla="*/ 0 60000 65536"/>
                  <a:gd name="T13" fmla="*/ 0 60000 65536"/>
                  <a:gd name="T14" fmla="*/ 0 60000 65536"/>
                  <a:gd name="T15" fmla="*/ 0 w 52"/>
                  <a:gd name="T16" fmla="*/ 0 h 41"/>
                  <a:gd name="T17" fmla="*/ 52 w 52"/>
                  <a:gd name="T18" fmla="*/ 41 h 41"/>
                </a:gdLst>
                <a:ahLst/>
                <a:cxnLst>
                  <a:cxn ang="T10">
                    <a:pos x="T0" y="T1"/>
                  </a:cxn>
                  <a:cxn ang="T11">
                    <a:pos x="T2" y="T3"/>
                  </a:cxn>
                  <a:cxn ang="T12">
                    <a:pos x="T4" y="T5"/>
                  </a:cxn>
                  <a:cxn ang="T13">
                    <a:pos x="T6" y="T7"/>
                  </a:cxn>
                  <a:cxn ang="T14">
                    <a:pos x="T8" y="T9"/>
                  </a:cxn>
                </a:cxnLst>
                <a:rect l="T15" t="T16" r="T17" b="T18"/>
                <a:pathLst>
                  <a:path w="52" h="41">
                    <a:moveTo>
                      <a:pt x="52" y="0"/>
                    </a:moveTo>
                    <a:lnTo>
                      <a:pt x="0" y="0"/>
                    </a:lnTo>
                    <a:lnTo>
                      <a:pt x="6" y="35"/>
                    </a:lnTo>
                    <a:lnTo>
                      <a:pt x="35" y="41"/>
                    </a:lnTo>
                    <a:lnTo>
                      <a:pt x="5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2" name="Freeform 215"/>
              <p:cNvSpPr>
                <a:spLocks noChangeAspect="1"/>
              </p:cNvSpPr>
              <p:nvPr>
                <p:custDataLst>
                  <p:tags r:id="rId232"/>
                </p:custDataLst>
              </p:nvPr>
            </p:nvSpPr>
            <p:spPr bwMode="auto">
              <a:xfrm>
                <a:off x="1194748" y="2651325"/>
                <a:ext cx="89848" cy="71742"/>
              </a:xfrm>
              <a:custGeom>
                <a:avLst/>
                <a:gdLst>
                  <a:gd name="T0" fmla="*/ 74827 w 192"/>
                  <a:gd name="T1" fmla="*/ 9466 h 162"/>
                  <a:gd name="T2" fmla="*/ 40928 w 192"/>
                  <a:gd name="T3" fmla="*/ 0 h 162"/>
                  <a:gd name="T4" fmla="*/ 19430 w 192"/>
                  <a:gd name="T5" fmla="*/ 11936 h 162"/>
                  <a:gd name="T6" fmla="*/ 0 w 192"/>
                  <a:gd name="T7" fmla="*/ 30868 h 162"/>
                  <a:gd name="T8" fmla="*/ 9922 w 192"/>
                  <a:gd name="T9" fmla="*/ 59678 h 162"/>
                  <a:gd name="T10" fmla="*/ 28939 w 192"/>
                  <a:gd name="T11" fmla="*/ 66675 h 162"/>
                  <a:gd name="T12" fmla="*/ 48369 w 192"/>
                  <a:gd name="T13" fmla="*/ 59678 h 162"/>
                  <a:gd name="T14" fmla="*/ 50436 w 192"/>
                  <a:gd name="T15" fmla="*/ 40746 h 162"/>
                  <a:gd name="T16" fmla="*/ 57878 w 192"/>
                  <a:gd name="T17" fmla="*/ 40746 h 162"/>
                  <a:gd name="T18" fmla="*/ 67799 w 192"/>
                  <a:gd name="T19" fmla="*/ 35807 h 162"/>
                  <a:gd name="T20" fmla="*/ 74827 w 192"/>
                  <a:gd name="T21" fmla="*/ 30868 h 162"/>
                  <a:gd name="T22" fmla="*/ 79375 w 192"/>
                  <a:gd name="T23" fmla="*/ 21402 h 162"/>
                  <a:gd name="T24" fmla="*/ 74827 w 192"/>
                  <a:gd name="T25" fmla="*/ 9466 h 1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2"/>
                  <a:gd name="T40" fmla="*/ 0 h 162"/>
                  <a:gd name="T41" fmla="*/ 192 w 192"/>
                  <a:gd name="T42" fmla="*/ 162 h 16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2" h="162">
                    <a:moveTo>
                      <a:pt x="181" y="23"/>
                    </a:moveTo>
                    <a:lnTo>
                      <a:pt x="99" y="0"/>
                    </a:lnTo>
                    <a:lnTo>
                      <a:pt x="47" y="29"/>
                    </a:lnTo>
                    <a:lnTo>
                      <a:pt x="0" y="75"/>
                    </a:lnTo>
                    <a:lnTo>
                      <a:pt x="24" y="145"/>
                    </a:lnTo>
                    <a:lnTo>
                      <a:pt x="70" y="162"/>
                    </a:lnTo>
                    <a:lnTo>
                      <a:pt x="117" y="145"/>
                    </a:lnTo>
                    <a:lnTo>
                      <a:pt x="122" y="99"/>
                    </a:lnTo>
                    <a:lnTo>
                      <a:pt x="140" y="99"/>
                    </a:lnTo>
                    <a:lnTo>
                      <a:pt x="164" y="87"/>
                    </a:lnTo>
                    <a:lnTo>
                      <a:pt x="181" y="75"/>
                    </a:lnTo>
                    <a:lnTo>
                      <a:pt x="192" y="52"/>
                    </a:lnTo>
                    <a:lnTo>
                      <a:pt x="181"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3" name="Freeform 216"/>
              <p:cNvSpPr>
                <a:spLocks noChangeAspect="1"/>
              </p:cNvSpPr>
              <p:nvPr>
                <p:custDataLst>
                  <p:tags r:id="rId233"/>
                </p:custDataLst>
              </p:nvPr>
            </p:nvSpPr>
            <p:spPr bwMode="auto">
              <a:xfrm>
                <a:off x="1187560" y="2676945"/>
                <a:ext cx="310877" cy="298931"/>
              </a:xfrm>
              <a:custGeom>
                <a:avLst/>
                <a:gdLst>
                  <a:gd name="T0" fmla="*/ 21406 w 680"/>
                  <a:gd name="T1" fmla="*/ 39385 h 656"/>
                  <a:gd name="T2" fmla="*/ 16559 w 680"/>
                  <a:gd name="T3" fmla="*/ 54207 h 656"/>
                  <a:gd name="T4" fmla="*/ 7270 w 680"/>
                  <a:gd name="T5" fmla="*/ 59289 h 656"/>
                  <a:gd name="T6" fmla="*/ 2423 w 680"/>
                  <a:gd name="T7" fmla="*/ 74112 h 656"/>
                  <a:gd name="T8" fmla="*/ 0 w 680"/>
                  <a:gd name="T9" fmla="*/ 85970 h 656"/>
                  <a:gd name="T10" fmla="*/ 0 w 680"/>
                  <a:gd name="T11" fmla="*/ 107991 h 656"/>
                  <a:gd name="T12" fmla="*/ 12116 w 680"/>
                  <a:gd name="T13" fmla="*/ 100792 h 656"/>
                  <a:gd name="T14" fmla="*/ 26252 w 680"/>
                  <a:gd name="T15" fmla="*/ 93169 h 656"/>
                  <a:gd name="T16" fmla="*/ 49273 w 680"/>
                  <a:gd name="T17" fmla="*/ 85970 h 656"/>
                  <a:gd name="T18" fmla="*/ 72698 w 680"/>
                  <a:gd name="T19" fmla="*/ 76229 h 656"/>
                  <a:gd name="T20" fmla="*/ 110663 w 680"/>
                  <a:gd name="T21" fmla="*/ 85970 h 656"/>
                  <a:gd name="T22" fmla="*/ 119952 w 680"/>
                  <a:gd name="T23" fmla="*/ 105874 h 656"/>
                  <a:gd name="T24" fmla="*/ 119952 w 680"/>
                  <a:gd name="T25" fmla="*/ 122814 h 656"/>
                  <a:gd name="T26" fmla="*/ 174072 w 680"/>
                  <a:gd name="T27" fmla="*/ 181680 h 656"/>
                  <a:gd name="T28" fmla="*/ 199516 w 680"/>
                  <a:gd name="T29" fmla="*/ 186761 h 656"/>
                  <a:gd name="T30" fmla="*/ 227788 w 680"/>
                  <a:gd name="T31" fmla="*/ 211324 h 656"/>
                  <a:gd name="T32" fmla="*/ 237481 w 680"/>
                  <a:gd name="T33" fmla="*/ 238428 h 656"/>
                  <a:gd name="T34" fmla="*/ 225365 w 680"/>
                  <a:gd name="T35" fmla="*/ 258332 h 656"/>
                  <a:gd name="T36" fmla="*/ 227788 w 680"/>
                  <a:gd name="T37" fmla="*/ 277813 h 656"/>
                  <a:gd name="T38" fmla="*/ 253636 w 680"/>
                  <a:gd name="T39" fmla="*/ 243510 h 656"/>
                  <a:gd name="T40" fmla="*/ 244347 w 680"/>
                  <a:gd name="T41" fmla="*/ 216406 h 656"/>
                  <a:gd name="T42" fmla="*/ 246770 w 680"/>
                  <a:gd name="T43" fmla="*/ 191843 h 656"/>
                  <a:gd name="T44" fmla="*/ 262926 w 680"/>
                  <a:gd name="T45" fmla="*/ 211324 h 656"/>
                  <a:gd name="T46" fmla="*/ 274638 w 680"/>
                  <a:gd name="T47" fmla="*/ 221488 h 656"/>
                  <a:gd name="T48" fmla="*/ 274638 w 680"/>
                  <a:gd name="T49" fmla="*/ 201584 h 656"/>
                  <a:gd name="T50" fmla="*/ 246770 w 680"/>
                  <a:gd name="T51" fmla="*/ 172363 h 656"/>
                  <a:gd name="T52" fmla="*/ 237481 w 680"/>
                  <a:gd name="T53" fmla="*/ 172363 h 656"/>
                  <a:gd name="T54" fmla="*/ 227788 w 680"/>
                  <a:gd name="T55" fmla="*/ 152458 h 656"/>
                  <a:gd name="T56" fmla="*/ 211633 w 680"/>
                  <a:gd name="T57" fmla="*/ 144835 h 656"/>
                  <a:gd name="T58" fmla="*/ 192650 w 680"/>
                  <a:gd name="T59" fmla="*/ 132978 h 656"/>
                  <a:gd name="T60" fmla="*/ 171245 w 680"/>
                  <a:gd name="T61" fmla="*/ 118155 h 656"/>
                  <a:gd name="T62" fmla="*/ 155090 w 680"/>
                  <a:gd name="T63" fmla="*/ 96133 h 656"/>
                  <a:gd name="T64" fmla="*/ 145800 w 680"/>
                  <a:gd name="T65" fmla="*/ 76229 h 656"/>
                  <a:gd name="T66" fmla="*/ 145800 w 680"/>
                  <a:gd name="T67" fmla="*/ 66489 h 656"/>
                  <a:gd name="T68" fmla="*/ 145800 w 680"/>
                  <a:gd name="T69" fmla="*/ 46584 h 656"/>
                  <a:gd name="T70" fmla="*/ 155090 w 680"/>
                  <a:gd name="T71" fmla="*/ 46584 h 656"/>
                  <a:gd name="T72" fmla="*/ 164379 w 680"/>
                  <a:gd name="T73" fmla="*/ 29645 h 656"/>
                  <a:gd name="T74" fmla="*/ 174072 w 680"/>
                  <a:gd name="T75" fmla="*/ 19904 h 656"/>
                  <a:gd name="T76" fmla="*/ 174072 w 680"/>
                  <a:gd name="T77" fmla="*/ 9740 h 656"/>
                  <a:gd name="T78" fmla="*/ 136107 w 680"/>
                  <a:gd name="T79" fmla="*/ 0 h 656"/>
                  <a:gd name="T80" fmla="*/ 126818 w 680"/>
                  <a:gd name="T81" fmla="*/ 19904 h 656"/>
                  <a:gd name="T82" fmla="*/ 100970 w 680"/>
                  <a:gd name="T83" fmla="*/ 9740 h 656"/>
                  <a:gd name="T84" fmla="*/ 91681 w 680"/>
                  <a:gd name="T85" fmla="*/ 0 h 656"/>
                  <a:gd name="T86" fmla="*/ 72698 w 680"/>
                  <a:gd name="T87" fmla="*/ 17363 h 656"/>
                  <a:gd name="T88" fmla="*/ 56543 w 680"/>
                  <a:gd name="T89" fmla="*/ 19904 h 656"/>
                  <a:gd name="T90" fmla="*/ 54120 w 680"/>
                  <a:gd name="T91" fmla="*/ 36844 h 656"/>
                  <a:gd name="T92" fmla="*/ 40388 w 680"/>
                  <a:gd name="T93" fmla="*/ 46584 h 656"/>
                  <a:gd name="T94" fmla="*/ 28272 w 680"/>
                  <a:gd name="T95" fmla="*/ 46584 h 656"/>
                  <a:gd name="T96" fmla="*/ 21406 w 680"/>
                  <a:gd name="T97" fmla="*/ 39385 h 6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80"/>
                  <a:gd name="T148" fmla="*/ 0 h 656"/>
                  <a:gd name="T149" fmla="*/ 680 w 680"/>
                  <a:gd name="T150" fmla="*/ 656 h 6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80" h="656">
                    <a:moveTo>
                      <a:pt x="53" y="93"/>
                    </a:moveTo>
                    <a:lnTo>
                      <a:pt x="41" y="128"/>
                    </a:lnTo>
                    <a:lnTo>
                      <a:pt x="18" y="140"/>
                    </a:lnTo>
                    <a:lnTo>
                      <a:pt x="6" y="175"/>
                    </a:lnTo>
                    <a:lnTo>
                      <a:pt x="0" y="203"/>
                    </a:lnTo>
                    <a:lnTo>
                      <a:pt x="0" y="255"/>
                    </a:lnTo>
                    <a:lnTo>
                      <a:pt x="30" y="238"/>
                    </a:lnTo>
                    <a:lnTo>
                      <a:pt x="65" y="220"/>
                    </a:lnTo>
                    <a:lnTo>
                      <a:pt x="122" y="203"/>
                    </a:lnTo>
                    <a:lnTo>
                      <a:pt x="180" y="180"/>
                    </a:lnTo>
                    <a:lnTo>
                      <a:pt x="274" y="203"/>
                    </a:lnTo>
                    <a:lnTo>
                      <a:pt x="297" y="250"/>
                    </a:lnTo>
                    <a:lnTo>
                      <a:pt x="297" y="290"/>
                    </a:lnTo>
                    <a:lnTo>
                      <a:pt x="431" y="429"/>
                    </a:lnTo>
                    <a:lnTo>
                      <a:pt x="494" y="441"/>
                    </a:lnTo>
                    <a:lnTo>
                      <a:pt x="564" y="499"/>
                    </a:lnTo>
                    <a:lnTo>
                      <a:pt x="588" y="563"/>
                    </a:lnTo>
                    <a:lnTo>
                      <a:pt x="558" y="610"/>
                    </a:lnTo>
                    <a:lnTo>
                      <a:pt x="564" y="656"/>
                    </a:lnTo>
                    <a:lnTo>
                      <a:pt x="628" y="575"/>
                    </a:lnTo>
                    <a:lnTo>
                      <a:pt x="605" y="511"/>
                    </a:lnTo>
                    <a:lnTo>
                      <a:pt x="611" y="453"/>
                    </a:lnTo>
                    <a:lnTo>
                      <a:pt x="651" y="499"/>
                    </a:lnTo>
                    <a:lnTo>
                      <a:pt x="680" y="523"/>
                    </a:lnTo>
                    <a:lnTo>
                      <a:pt x="680" y="476"/>
                    </a:lnTo>
                    <a:lnTo>
                      <a:pt x="611" y="407"/>
                    </a:lnTo>
                    <a:lnTo>
                      <a:pt x="588" y="407"/>
                    </a:lnTo>
                    <a:lnTo>
                      <a:pt x="564" y="360"/>
                    </a:lnTo>
                    <a:lnTo>
                      <a:pt x="524" y="342"/>
                    </a:lnTo>
                    <a:lnTo>
                      <a:pt x="477" y="314"/>
                    </a:lnTo>
                    <a:lnTo>
                      <a:pt x="424" y="279"/>
                    </a:lnTo>
                    <a:lnTo>
                      <a:pt x="384" y="227"/>
                    </a:lnTo>
                    <a:lnTo>
                      <a:pt x="361" y="180"/>
                    </a:lnTo>
                    <a:lnTo>
                      <a:pt x="361" y="157"/>
                    </a:lnTo>
                    <a:lnTo>
                      <a:pt x="361" y="110"/>
                    </a:lnTo>
                    <a:lnTo>
                      <a:pt x="384" y="110"/>
                    </a:lnTo>
                    <a:lnTo>
                      <a:pt x="407" y="70"/>
                    </a:lnTo>
                    <a:lnTo>
                      <a:pt x="431" y="47"/>
                    </a:lnTo>
                    <a:lnTo>
                      <a:pt x="431" y="23"/>
                    </a:lnTo>
                    <a:lnTo>
                      <a:pt x="337" y="0"/>
                    </a:lnTo>
                    <a:lnTo>
                      <a:pt x="314" y="47"/>
                    </a:lnTo>
                    <a:lnTo>
                      <a:pt x="250" y="23"/>
                    </a:lnTo>
                    <a:lnTo>
                      <a:pt x="227" y="0"/>
                    </a:lnTo>
                    <a:lnTo>
                      <a:pt x="180" y="41"/>
                    </a:lnTo>
                    <a:lnTo>
                      <a:pt x="140" y="47"/>
                    </a:lnTo>
                    <a:lnTo>
                      <a:pt x="134" y="87"/>
                    </a:lnTo>
                    <a:lnTo>
                      <a:pt x="100" y="110"/>
                    </a:lnTo>
                    <a:lnTo>
                      <a:pt x="70" y="110"/>
                    </a:lnTo>
                    <a:lnTo>
                      <a:pt x="53" y="9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4" name="Freeform 217"/>
              <p:cNvSpPr>
                <a:spLocks noChangeAspect="1"/>
              </p:cNvSpPr>
              <p:nvPr>
                <p:custDataLst>
                  <p:tags r:id="rId234"/>
                </p:custDataLst>
              </p:nvPr>
            </p:nvSpPr>
            <p:spPr bwMode="auto">
              <a:xfrm>
                <a:off x="1352884" y="2963920"/>
                <a:ext cx="71879" cy="47829"/>
              </a:xfrm>
              <a:custGeom>
                <a:avLst/>
                <a:gdLst>
                  <a:gd name="T0" fmla="*/ 63500 w 163"/>
                  <a:gd name="T1" fmla="*/ 9737 h 105"/>
                  <a:gd name="T2" fmla="*/ 51813 w 163"/>
                  <a:gd name="T3" fmla="*/ 19897 h 105"/>
                  <a:gd name="T4" fmla="*/ 56488 w 163"/>
                  <a:gd name="T5" fmla="*/ 44450 h 105"/>
                  <a:gd name="T6" fmla="*/ 27270 w 163"/>
                  <a:gd name="T7" fmla="*/ 39370 h 105"/>
                  <a:gd name="T8" fmla="*/ 0 w 163"/>
                  <a:gd name="T9" fmla="*/ 39370 h 105"/>
                  <a:gd name="T10" fmla="*/ 0 w 163"/>
                  <a:gd name="T11" fmla="*/ 27517 h 105"/>
                  <a:gd name="T12" fmla="*/ 8960 w 163"/>
                  <a:gd name="T13" fmla="*/ 9737 h 105"/>
                  <a:gd name="T14" fmla="*/ 27270 w 163"/>
                  <a:gd name="T15" fmla="*/ 9737 h 105"/>
                  <a:gd name="T16" fmla="*/ 45190 w 163"/>
                  <a:gd name="T17" fmla="*/ 0 h 105"/>
                  <a:gd name="T18" fmla="*/ 51813 w 163"/>
                  <a:gd name="T19" fmla="*/ 0 h 105"/>
                  <a:gd name="T20" fmla="*/ 63500 w 163"/>
                  <a:gd name="T21" fmla="*/ 9737 h 1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105"/>
                  <a:gd name="T35" fmla="*/ 163 w 163"/>
                  <a:gd name="T36" fmla="*/ 105 h 10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105">
                    <a:moveTo>
                      <a:pt x="163" y="23"/>
                    </a:moveTo>
                    <a:lnTo>
                      <a:pt x="133" y="47"/>
                    </a:lnTo>
                    <a:lnTo>
                      <a:pt x="145" y="105"/>
                    </a:lnTo>
                    <a:lnTo>
                      <a:pt x="70" y="93"/>
                    </a:lnTo>
                    <a:lnTo>
                      <a:pt x="0" y="93"/>
                    </a:lnTo>
                    <a:lnTo>
                      <a:pt x="0" y="65"/>
                    </a:lnTo>
                    <a:lnTo>
                      <a:pt x="23" y="23"/>
                    </a:lnTo>
                    <a:lnTo>
                      <a:pt x="70" y="23"/>
                    </a:lnTo>
                    <a:lnTo>
                      <a:pt x="116" y="0"/>
                    </a:lnTo>
                    <a:lnTo>
                      <a:pt x="133" y="0"/>
                    </a:lnTo>
                    <a:lnTo>
                      <a:pt x="163" y="23"/>
                    </a:lnTo>
                    <a:close/>
                  </a:path>
                </a:pathLst>
              </a:custGeom>
              <a:grpFill/>
              <a:ln w="9525">
                <a:solidFill>
                  <a:schemeClr val="bg1">
                    <a:lumMod val="85000"/>
                  </a:schemeClr>
                </a:solidFill>
                <a:round/>
                <a:headEnd/>
                <a:tailEnd/>
              </a:ln>
            </p:spPr>
            <p:txBody>
              <a:bodyPr/>
              <a:lstStyle/>
              <a:p>
                <a:endParaRPr lang="zh-CN" altLang="en-US"/>
              </a:p>
            </p:txBody>
          </p:sp>
          <p:sp>
            <p:nvSpPr>
              <p:cNvPr id="245" name="Freeform 218"/>
              <p:cNvSpPr>
                <a:spLocks noChangeAspect="1"/>
              </p:cNvSpPr>
              <p:nvPr>
                <p:custDataLst>
                  <p:tags r:id="rId235"/>
                </p:custDataLst>
              </p:nvPr>
            </p:nvSpPr>
            <p:spPr bwMode="auto">
              <a:xfrm>
                <a:off x="941376" y="2538586"/>
                <a:ext cx="298299" cy="309179"/>
              </a:xfrm>
              <a:custGeom>
                <a:avLst/>
                <a:gdLst>
                  <a:gd name="T0" fmla="*/ 216596 w 657"/>
                  <a:gd name="T1" fmla="*/ 230715 h 680"/>
                  <a:gd name="T2" fmla="*/ 188920 w 657"/>
                  <a:gd name="T3" fmla="*/ 230715 h 680"/>
                  <a:gd name="T4" fmla="*/ 188920 w 657"/>
                  <a:gd name="T5" fmla="*/ 250575 h 680"/>
                  <a:gd name="T6" fmla="*/ 172474 w 657"/>
                  <a:gd name="T7" fmla="*/ 250575 h 680"/>
                  <a:gd name="T8" fmla="*/ 162848 w 657"/>
                  <a:gd name="T9" fmla="*/ 257758 h 680"/>
                  <a:gd name="T10" fmla="*/ 153623 w 657"/>
                  <a:gd name="T11" fmla="*/ 287337 h 680"/>
                  <a:gd name="T12" fmla="*/ 109501 w 657"/>
                  <a:gd name="T13" fmla="*/ 250575 h 680"/>
                  <a:gd name="T14" fmla="*/ 100276 w 657"/>
                  <a:gd name="T15" fmla="*/ 237898 h 680"/>
                  <a:gd name="T16" fmla="*/ 46528 w 657"/>
                  <a:gd name="T17" fmla="*/ 230715 h 680"/>
                  <a:gd name="T18" fmla="*/ 27676 w 657"/>
                  <a:gd name="T19" fmla="*/ 210855 h 680"/>
                  <a:gd name="T20" fmla="*/ 46528 w 657"/>
                  <a:gd name="T21" fmla="*/ 191417 h 680"/>
                  <a:gd name="T22" fmla="*/ 53748 w 657"/>
                  <a:gd name="T23" fmla="*/ 134795 h 680"/>
                  <a:gd name="T24" fmla="*/ 46528 w 657"/>
                  <a:gd name="T25" fmla="*/ 115357 h 680"/>
                  <a:gd name="T26" fmla="*/ 27676 w 657"/>
                  <a:gd name="T27" fmla="*/ 98033 h 680"/>
                  <a:gd name="T28" fmla="*/ 0 w 657"/>
                  <a:gd name="T29" fmla="*/ 78595 h 680"/>
                  <a:gd name="T30" fmla="*/ 0 w 657"/>
                  <a:gd name="T31" fmla="*/ 68454 h 680"/>
                  <a:gd name="T32" fmla="*/ 18852 w 657"/>
                  <a:gd name="T33" fmla="*/ 58735 h 680"/>
                  <a:gd name="T34" fmla="*/ 37303 w 657"/>
                  <a:gd name="T35" fmla="*/ 49016 h 680"/>
                  <a:gd name="T36" fmla="*/ 81825 w 657"/>
                  <a:gd name="T37" fmla="*/ 29579 h 680"/>
                  <a:gd name="T38" fmla="*/ 109501 w 657"/>
                  <a:gd name="T39" fmla="*/ 29579 h 680"/>
                  <a:gd name="T40" fmla="*/ 144397 w 657"/>
                  <a:gd name="T41" fmla="*/ 0 h 680"/>
                  <a:gd name="T42" fmla="*/ 170068 w 657"/>
                  <a:gd name="T43" fmla="*/ 19860 h 680"/>
                  <a:gd name="T44" fmla="*/ 216596 w 657"/>
                  <a:gd name="T45" fmla="*/ 49016 h 680"/>
                  <a:gd name="T46" fmla="*/ 233041 w 657"/>
                  <a:gd name="T47" fmla="*/ 58735 h 680"/>
                  <a:gd name="T48" fmla="*/ 247080 w 657"/>
                  <a:gd name="T49" fmla="*/ 56622 h 680"/>
                  <a:gd name="T50" fmla="*/ 260717 w 657"/>
                  <a:gd name="T51" fmla="*/ 68454 h 680"/>
                  <a:gd name="T52" fmla="*/ 260717 w 657"/>
                  <a:gd name="T53" fmla="*/ 83243 h 680"/>
                  <a:gd name="T54" fmla="*/ 263525 w 657"/>
                  <a:gd name="T55" fmla="*/ 103103 h 680"/>
                  <a:gd name="T56" fmla="*/ 235448 w 657"/>
                  <a:gd name="T57" fmla="*/ 125076 h 680"/>
                  <a:gd name="T58" fmla="*/ 225821 w 657"/>
                  <a:gd name="T59" fmla="*/ 134795 h 680"/>
                  <a:gd name="T60" fmla="*/ 235448 w 657"/>
                  <a:gd name="T61" fmla="*/ 171557 h 680"/>
                  <a:gd name="T62" fmla="*/ 235448 w 657"/>
                  <a:gd name="T63" fmla="*/ 181276 h 680"/>
                  <a:gd name="T64" fmla="*/ 225821 w 657"/>
                  <a:gd name="T65" fmla="*/ 181276 h 680"/>
                  <a:gd name="T66" fmla="*/ 216596 w 657"/>
                  <a:gd name="T67" fmla="*/ 210855 h 680"/>
                  <a:gd name="T68" fmla="*/ 216596 w 657"/>
                  <a:gd name="T69" fmla="*/ 230715 h 68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57"/>
                  <a:gd name="T106" fmla="*/ 0 h 680"/>
                  <a:gd name="T107" fmla="*/ 657 w 657"/>
                  <a:gd name="T108" fmla="*/ 680 h 68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57" h="680">
                    <a:moveTo>
                      <a:pt x="540" y="546"/>
                    </a:moveTo>
                    <a:lnTo>
                      <a:pt x="471" y="546"/>
                    </a:lnTo>
                    <a:lnTo>
                      <a:pt x="471" y="593"/>
                    </a:lnTo>
                    <a:lnTo>
                      <a:pt x="430" y="593"/>
                    </a:lnTo>
                    <a:lnTo>
                      <a:pt x="406" y="610"/>
                    </a:lnTo>
                    <a:lnTo>
                      <a:pt x="383" y="680"/>
                    </a:lnTo>
                    <a:lnTo>
                      <a:pt x="273" y="593"/>
                    </a:lnTo>
                    <a:lnTo>
                      <a:pt x="250" y="563"/>
                    </a:lnTo>
                    <a:lnTo>
                      <a:pt x="116" y="546"/>
                    </a:lnTo>
                    <a:lnTo>
                      <a:pt x="69" y="499"/>
                    </a:lnTo>
                    <a:lnTo>
                      <a:pt x="116" y="453"/>
                    </a:lnTo>
                    <a:lnTo>
                      <a:pt x="134" y="319"/>
                    </a:lnTo>
                    <a:lnTo>
                      <a:pt x="116" y="273"/>
                    </a:lnTo>
                    <a:lnTo>
                      <a:pt x="69" y="232"/>
                    </a:lnTo>
                    <a:lnTo>
                      <a:pt x="0" y="186"/>
                    </a:lnTo>
                    <a:lnTo>
                      <a:pt x="0" y="162"/>
                    </a:lnTo>
                    <a:lnTo>
                      <a:pt x="47" y="139"/>
                    </a:lnTo>
                    <a:lnTo>
                      <a:pt x="93" y="116"/>
                    </a:lnTo>
                    <a:lnTo>
                      <a:pt x="204" y="70"/>
                    </a:lnTo>
                    <a:lnTo>
                      <a:pt x="273" y="70"/>
                    </a:lnTo>
                    <a:lnTo>
                      <a:pt x="360" y="0"/>
                    </a:lnTo>
                    <a:lnTo>
                      <a:pt x="424" y="47"/>
                    </a:lnTo>
                    <a:lnTo>
                      <a:pt x="540" y="116"/>
                    </a:lnTo>
                    <a:lnTo>
                      <a:pt x="581" y="139"/>
                    </a:lnTo>
                    <a:lnTo>
                      <a:pt x="616" y="134"/>
                    </a:lnTo>
                    <a:lnTo>
                      <a:pt x="650" y="162"/>
                    </a:lnTo>
                    <a:lnTo>
                      <a:pt x="650" y="197"/>
                    </a:lnTo>
                    <a:lnTo>
                      <a:pt x="657" y="244"/>
                    </a:lnTo>
                    <a:lnTo>
                      <a:pt x="587" y="296"/>
                    </a:lnTo>
                    <a:lnTo>
                      <a:pt x="563" y="319"/>
                    </a:lnTo>
                    <a:lnTo>
                      <a:pt x="587" y="406"/>
                    </a:lnTo>
                    <a:lnTo>
                      <a:pt x="587" y="429"/>
                    </a:lnTo>
                    <a:lnTo>
                      <a:pt x="563" y="429"/>
                    </a:lnTo>
                    <a:lnTo>
                      <a:pt x="540" y="499"/>
                    </a:lnTo>
                    <a:lnTo>
                      <a:pt x="540" y="54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6" name="Freeform 219"/>
              <p:cNvSpPr>
                <a:spLocks noChangeAspect="1"/>
              </p:cNvSpPr>
              <p:nvPr>
                <p:custDataLst>
                  <p:tags r:id="rId236"/>
                </p:custDataLst>
              </p:nvPr>
            </p:nvSpPr>
            <p:spPr bwMode="auto">
              <a:xfrm>
                <a:off x="817384" y="2753815"/>
                <a:ext cx="300095" cy="305762"/>
              </a:xfrm>
              <a:custGeom>
                <a:avLst/>
                <a:gdLst>
                  <a:gd name="T0" fmla="*/ 138214 w 656"/>
                  <a:gd name="T1" fmla="*/ 11822 h 673"/>
                  <a:gd name="T2" fmla="*/ 120028 w 656"/>
                  <a:gd name="T3" fmla="*/ 11822 h 673"/>
                  <a:gd name="T4" fmla="*/ 101034 w 656"/>
                  <a:gd name="T5" fmla="*/ 7178 h 673"/>
                  <a:gd name="T6" fmla="*/ 74765 w 656"/>
                  <a:gd name="T7" fmla="*/ 0 h 673"/>
                  <a:gd name="T8" fmla="*/ 46880 w 656"/>
                  <a:gd name="T9" fmla="*/ 2111 h 673"/>
                  <a:gd name="T10" fmla="*/ 28289 w 656"/>
                  <a:gd name="T11" fmla="*/ 2111 h 673"/>
                  <a:gd name="T12" fmla="*/ 0 w 656"/>
                  <a:gd name="T13" fmla="*/ 21956 h 673"/>
                  <a:gd name="T14" fmla="*/ 0 w 656"/>
                  <a:gd name="T15" fmla="*/ 51512 h 673"/>
                  <a:gd name="T16" fmla="*/ 23440 w 656"/>
                  <a:gd name="T17" fmla="*/ 60801 h 673"/>
                  <a:gd name="T18" fmla="*/ 49305 w 656"/>
                  <a:gd name="T19" fmla="*/ 60801 h 673"/>
                  <a:gd name="T20" fmla="*/ 63449 w 656"/>
                  <a:gd name="T21" fmla="*/ 78113 h 673"/>
                  <a:gd name="T22" fmla="*/ 46880 w 656"/>
                  <a:gd name="T23" fmla="*/ 110203 h 673"/>
                  <a:gd name="T24" fmla="*/ 46880 w 656"/>
                  <a:gd name="T25" fmla="*/ 146937 h 673"/>
                  <a:gd name="T26" fmla="*/ 30310 w 656"/>
                  <a:gd name="T27" fmla="*/ 193382 h 673"/>
                  <a:gd name="T28" fmla="*/ 46880 w 656"/>
                  <a:gd name="T29" fmla="*/ 213227 h 673"/>
                  <a:gd name="T30" fmla="*/ 46880 w 656"/>
                  <a:gd name="T31" fmla="*/ 232650 h 673"/>
                  <a:gd name="T32" fmla="*/ 63449 w 656"/>
                  <a:gd name="T33" fmla="*/ 284162 h 673"/>
                  <a:gd name="T34" fmla="*/ 96184 w 656"/>
                  <a:gd name="T35" fmla="*/ 264739 h 673"/>
                  <a:gd name="T36" fmla="*/ 136194 w 656"/>
                  <a:gd name="T37" fmla="*/ 267273 h 673"/>
                  <a:gd name="T38" fmla="*/ 164483 w 656"/>
                  <a:gd name="T39" fmla="*/ 252495 h 673"/>
                  <a:gd name="T40" fmla="*/ 180649 w 656"/>
                  <a:gd name="T41" fmla="*/ 239828 h 673"/>
                  <a:gd name="T42" fmla="*/ 194793 w 656"/>
                  <a:gd name="T43" fmla="*/ 193382 h 673"/>
                  <a:gd name="T44" fmla="*/ 227933 w 656"/>
                  <a:gd name="T45" fmla="*/ 127092 h 673"/>
                  <a:gd name="T46" fmla="*/ 265113 w 656"/>
                  <a:gd name="T47" fmla="*/ 88246 h 673"/>
                  <a:gd name="T48" fmla="*/ 208938 w 656"/>
                  <a:gd name="T49" fmla="*/ 41379 h 673"/>
                  <a:gd name="T50" fmla="*/ 187923 w 656"/>
                  <a:gd name="T51" fmla="*/ 36734 h 673"/>
                  <a:gd name="T52" fmla="*/ 152359 w 656"/>
                  <a:gd name="T53" fmla="*/ 24067 h 673"/>
                  <a:gd name="T54" fmla="*/ 138214 w 656"/>
                  <a:gd name="T55" fmla="*/ 11822 h 67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56"/>
                  <a:gd name="T85" fmla="*/ 0 h 673"/>
                  <a:gd name="T86" fmla="*/ 656 w 656"/>
                  <a:gd name="T87" fmla="*/ 673 h 67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56" h="673">
                    <a:moveTo>
                      <a:pt x="342" y="28"/>
                    </a:moveTo>
                    <a:lnTo>
                      <a:pt x="297" y="28"/>
                    </a:lnTo>
                    <a:lnTo>
                      <a:pt x="250" y="17"/>
                    </a:lnTo>
                    <a:lnTo>
                      <a:pt x="185" y="0"/>
                    </a:lnTo>
                    <a:lnTo>
                      <a:pt x="116" y="5"/>
                    </a:lnTo>
                    <a:lnTo>
                      <a:pt x="70" y="5"/>
                    </a:lnTo>
                    <a:lnTo>
                      <a:pt x="0" y="52"/>
                    </a:lnTo>
                    <a:lnTo>
                      <a:pt x="0" y="122"/>
                    </a:lnTo>
                    <a:lnTo>
                      <a:pt x="58" y="144"/>
                    </a:lnTo>
                    <a:lnTo>
                      <a:pt x="122" y="144"/>
                    </a:lnTo>
                    <a:lnTo>
                      <a:pt x="157" y="185"/>
                    </a:lnTo>
                    <a:lnTo>
                      <a:pt x="116" y="261"/>
                    </a:lnTo>
                    <a:lnTo>
                      <a:pt x="116" y="348"/>
                    </a:lnTo>
                    <a:lnTo>
                      <a:pt x="75" y="458"/>
                    </a:lnTo>
                    <a:lnTo>
                      <a:pt x="116" y="505"/>
                    </a:lnTo>
                    <a:lnTo>
                      <a:pt x="116" y="551"/>
                    </a:lnTo>
                    <a:lnTo>
                      <a:pt x="157" y="673"/>
                    </a:lnTo>
                    <a:lnTo>
                      <a:pt x="238" y="627"/>
                    </a:lnTo>
                    <a:lnTo>
                      <a:pt x="337" y="633"/>
                    </a:lnTo>
                    <a:lnTo>
                      <a:pt x="407" y="598"/>
                    </a:lnTo>
                    <a:lnTo>
                      <a:pt x="447" y="568"/>
                    </a:lnTo>
                    <a:lnTo>
                      <a:pt x="482" y="458"/>
                    </a:lnTo>
                    <a:lnTo>
                      <a:pt x="564" y="301"/>
                    </a:lnTo>
                    <a:lnTo>
                      <a:pt x="656" y="209"/>
                    </a:lnTo>
                    <a:lnTo>
                      <a:pt x="517" y="98"/>
                    </a:lnTo>
                    <a:lnTo>
                      <a:pt x="465" y="87"/>
                    </a:lnTo>
                    <a:lnTo>
                      <a:pt x="377" y="57"/>
                    </a:lnTo>
                    <a:lnTo>
                      <a:pt x="342" y="28"/>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47" name="Freeform 220"/>
              <p:cNvSpPr>
                <a:spLocks noChangeAspect="1"/>
              </p:cNvSpPr>
              <p:nvPr>
                <p:custDataLst>
                  <p:tags r:id="rId237"/>
                </p:custDataLst>
              </p:nvPr>
            </p:nvSpPr>
            <p:spPr bwMode="auto">
              <a:xfrm>
                <a:off x="797618" y="2811893"/>
                <a:ext cx="93443" cy="199857"/>
              </a:xfrm>
              <a:custGeom>
                <a:avLst/>
                <a:gdLst>
                  <a:gd name="T0" fmla="*/ 17094 w 198"/>
                  <a:gd name="T1" fmla="*/ 0 h 441"/>
                  <a:gd name="T2" fmla="*/ 24598 w 198"/>
                  <a:gd name="T3" fmla="*/ 46329 h 441"/>
                  <a:gd name="T4" fmla="*/ 10006 w 198"/>
                  <a:gd name="T5" fmla="*/ 85077 h 441"/>
                  <a:gd name="T6" fmla="*/ 0 w 198"/>
                  <a:gd name="T7" fmla="*/ 112032 h 441"/>
                  <a:gd name="T8" fmla="*/ 10006 w 198"/>
                  <a:gd name="T9" fmla="*/ 141514 h 441"/>
                  <a:gd name="T10" fmla="*/ 0 w 198"/>
                  <a:gd name="T11" fmla="*/ 180683 h 441"/>
                  <a:gd name="T12" fmla="*/ 43360 w 198"/>
                  <a:gd name="T13" fmla="*/ 185737 h 441"/>
                  <a:gd name="T14" fmla="*/ 65456 w 198"/>
                  <a:gd name="T15" fmla="*/ 180683 h 441"/>
                  <a:gd name="T16" fmla="*/ 65456 w 198"/>
                  <a:gd name="T17" fmla="*/ 161309 h 441"/>
                  <a:gd name="T18" fmla="*/ 48363 w 198"/>
                  <a:gd name="T19" fmla="*/ 144041 h 441"/>
                  <a:gd name="T20" fmla="*/ 65456 w 198"/>
                  <a:gd name="T21" fmla="*/ 92658 h 441"/>
                  <a:gd name="T22" fmla="*/ 65456 w 198"/>
                  <a:gd name="T23" fmla="*/ 65703 h 441"/>
                  <a:gd name="T24" fmla="*/ 75462 w 198"/>
                  <a:gd name="T25" fmla="*/ 46329 h 441"/>
                  <a:gd name="T26" fmla="*/ 82550 w 198"/>
                  <a:gd name="T27" fmla="*/ 26534 h 441"/>
                  <a:gd name="T28" fmla="*/ 65456 w 198"/>
                  <a:gd name="T29" fmla="*/ 7160 h 441"/>
                  <a:gd name="T30" fmla="*/ 46278 w 198"/>
                  <a:gd name="T31" fmla="*/ 7160 h 441"/>
                  <a:gd name="T32" fmla="*/ 17094 w 198"/>
                  <a:gd name="T33" fmla="*/ 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8"/>
                  <a:gd name="T52" fmla="*/ 0 h 441"/>
                  <a:gd name="T53" fmla="*/ 198 w 198"/>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8" h="441">
                    <a:moveTo>
                      <a:pt x="41" y="0"/>
                    </a:moveTo>
                    <a:lnTo>
                      <a:pt x="59" y="110"/>
                    </a:lnTo>
                    <a:lnTo>
                      <a:pt x="24" y="202"/>
                    </a:lnTo>
                    <a:lnTo>
                      <a:pt x="0" y="266"/>
                    </a:lnTo>
                    <a:lnTo>
                      <a:pt x="24" y="336"/>
                    </a:lnTo>
                    <a:lnTo>
                      <a:pt x="0" y="429"/>
                    </a:lnTo>
                    <a:lnTo>
                      <a:pt x="104" y="441"/>
                    </a:lnTo>
                    <a:lnTo>
                      <a:pt x="157" y="429"/>
                    </a:lnTo>
                    <a:lnTo>
                      <a:pt x="157" y="383"/>
                    </a:lnTo>
                    <a:lnTo>
                      <a:pt x="116" y="342"/>
                    </a:lnTo>
                    <a:lnTo>
                      <a:pt x="157" y="220"/>
                    </a:lnTo>
                    <a:lnTo>
                      <a:pt x="157" y="156"/>
                    </a:lnTo>
                    <a:lnTo>
                      <a:pt x="181" y="110"/>
                    </a:lnTo>
                    <a:lnTo>
                      <a:pt x="198" y="63"/>
                    </a:lnTo>
                    <a:lnTo>
                      <a:pt x="157" y="17"/>
                    </a:lnTo>
                    <a:lnTo>
                      <a:pt x="111" y="17"/>
                    </a:lnTo>
                    <a:lnTo>
                      <a:pt x="41"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8" name="Freeform 221"/>
              <p:cNvSpPr>
                <a:spLocks noChangeAspect="1"/>
              </p:cNvSpPr>
              <p:nvPr>
                <p:custDataLst>
                  <p:tags r:id="rId238"/>
                </p:custDataLst>
              </p:nvPr>
            </p:nvSpPr>
            <p:spPr bwMode="auto">
              <a:xfrm>
                <a:off x="1072555" y="2902427"/>
                <a:ext cx="21563" cy="29039"/>
              </a:xfrm>
              <a:custGeom>
                <a:avLst/>
                <a:gdLst>
                  <a:gd name="T0" fmla="*/ 19050 w 46"/>
                  <a:gd name="T1" fmla="*/ 0 h 64"/>
                  <a:gd name="T2" fmla="*/ 0 w 46"/>
                  <a:gd name="T3" fmla="*/ 17711 h 64"/>
                  <a:gd name="T4" fmla="*/ 19050 w 46"/>
                  <a:gd name="T5" fmla="*/ 26988 h 64"/>
                  <a:gd name="T6" fmla="*/ 19050 w 46"/>
                  <a:gd name="T7" fmla="*/ 10120 h 64"/>
                  <a:gd name="T8" fmla="*/ 19050 w 46"/>
                  <a:gd name="T9" fmla="*/ 0 h 64"/>
                  <a:gd name="T10" fmla="*/ 0 60000 65536"/>
                  <a:gd name="T11" fmla="*/ 0 60000 65536"/>
                  <a:gd name="T12" fmla="*/ 0 60000 65536"/>
                  <a:gd name="T13" fmla="*/ 0 60000 65536"/>
                  <a:gd name="T14" fmla="*/ 0 60000 65536"/>
                  <a:gd name="T15" fmla="*/ 0 w 46"/>
                  <a:gd name="T16" fmla="*/ 0 h 64"/>
                  <a:gd name="T17" fmla="*/ 46 w 46"/>
                  <a:gd name="T18" fmla="*/ 64 h 64"/>
                </a:gdLst>
                <a:ahLst/>
                <a:cxnLst>
                  <a:cxn ang="T10">
                    <a:pos x="T0" y="T1"/>
                  </a:cxn>
                  <a:cxn ang="T11">
                    <a:pos x="T2" y="T3"/>
                  </a:cxn>
                  <a:cxn ang="T12">
                    <a:pos x="T4" y="T5"/>
                  </a:cxn>
                  <a:cxn ang="T13">
                    <a:pos x="T6" y="T7"/>
                  </a:cxn>
                  <a:cxn ang="T14">
                    <a:pos x="T8" y="T9"/>
                  </a:cxn>
                </a:cxnLst>
                <a:rect l="T15" t="T16" r="T17" b="T18"/>
                <a:pathLst>
                  <a:path w="46" h="64">
                    <a:moveTo>
                      <a:pt x="46" y="0"/>
                    </a:moveTo>
                    <a:lnTo>
                      <a:pt x="0" y="42"/>
                    </a:lnTo>
                    <a:lnTo>
                      <a:pt x="46" y="64"/>
                    </a:lnTo>
                    <a:lnTo>
                      <a:pt x="46" y="24"/>
                    </a:lnTo>
                    <a:lnTo>
                      <a:pt x="46"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9" name="Freeform 222"/>
              <p:cNvSpPr>
                <a:spLocks noChangeAspect="1"/>
              </p:cNvSpPr>
              <p:nvPr>
                <p:custDataLst>
                  <p:tags r:id="rId239"/>
                </p:custDataLst>
              </p:nvPr>
            </p:nvSpPr>
            <p:spPr bwMode="auto">
              <a:xfrm>
                <a:off x="1236080" y="2820434"/>
                <a:ext cx="43128" cy="37580"/>
              </a:xfrm>
              <a:custGeom>
                <a:avLst/>
                <a:gdLst>
                  <a:gd name="T0" fmla="*/ 28372 w 94"/>
                  <a:gd name="T1" fmla="*/ 0 h 93"/>
                  <a:gd name="T2" fmla="*/ 0 w 94"/>
                  <a:gd name="T3" fmla="*/ 17275 h 93"/>
                  <a:gd name="T4" fmla="*/ 19050 w 94"/>
                  <a:gd name="T5" fmla="*/ 26288 h 93"/>
                  <a:gd name="T6" fmla="*/ 19050 w 94"/>
                  <a:gd name="T7" fmla="*/ 34925 h 93"/>
                  <a:gd name="T8" fmla="*/ 38100 w 94"/>
                  <a:gd name="T9" fmla="*/ 34925 h 93"/>
                  <a:gd name="T10" fmla="*/ 38100 w 94"/>
                  <a:gd name="T11" fmla="*/ 10515 h 93"/>
                  <a:gd name="T12" fmla="*/ 38100 w 94"/>
                  <a:gd name="T13" fmla="*/ 0 h 93"/>
                  <a:gd name="T14" fmla="*/ 28372 w 94"/>
                  <a:gd name="T15" fmla="*/ 0 h 93"/>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93"/>
                  <a:gd name="T26" fmla="*/ 94 w 94"/>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93">
                    <a:moveTo>
                      <a:pt x="70" y="0"/>
                    </a:moveTo>
                    <a:lnTo>
                      <a:pt x="0" y="46"/>
                    </a:lnTo>
                    <a:lnTo>
                      <a:pt x="47" y="70"/>
                    </a:lnTo>
                    <a:lnTo>
                      <a:pt x="47" y="93"/>
                    </a:lnTo>
                    <a:lnTo>
                      <a:pt x="94" y="93"/>
                    </a:lnTo>
                    <a:lnTo>
                      <a:pt x="94" y="28"/>
                    </a:lnTo>
                    <a:lnTo>
                      <a:pt x="94" y="0"/>
                    </a:lnTo>
                    <a:lnTo>
                      <a:pt x="7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0" name="Freeform 223"/>
              <p:cNvSpPr>
                <a:spLocks noChangeAspect="1"/>
              </p:cNvSpPr>
              <p:nvPr>
                <p:custDataLst>
                  <p:tags r:id="rId240"/>
                </p:custDataLst>
              </p:nvPr>
            </p:nvSpPr>
            <p:spPr bwMode="auto">
              <a:xfrm>
                <a:off x="1218112" y="2869970"/>
                <a:ext cx="61096" cy="83700"/>
              </a:xfrm>
              <a:custGeom>
                <a:avLst/>
                <a:gdLst>
                  <a:gd name="T0" fmla="*/ 37460 w 134"/>
                  <a:gd name="T1" fmla="*/ 15042 h 181"/>
                  <a:gd name="T2" fmla="*/ 18932 w 134"/>
                  <a:gd name="T3" fmla="*/ 15042 h 181"/>
                  <a:gd name="T4" fmla="*/ 0 w 134"/>
                  <a:gd name="T5" fmla="*/ 48133 h 181"/>
                  <a:gd name="T6" fmla="*/ 0 w 134"/>
                  <a:gd name="T7" fmla="*/ 67473 h 181"/>
                  <a:gd name="T8" fmla="*/ 9264 w 134"/>
                  <a:gd name="T9" fmla="*/ 67473 h 181"/>
                  <a:gd name="T10" fmla="*/ 33029 w 134"/>
                  <a:gd name="T11" fmla="*/ 77787 h 181"/>
                  <a:gd name="T12" fmla="*/ 44308 w 134"/>
                  <a:gd name="T13" fmla="*/ 48133 h 181"/>
                  <a:gd name="T14" fmla="*/ 35043 w 134"/>
                  <a:gd name="T15" fmla="*/ 48133 h 181"/>
                  <a:gd name="T16" fmla="*/ 53975 w 134"/>
                  <a:gd name="T17" fmla="*/ 10314 h 181"/>
                  <a:gd name="T18" fmla="*/ 53975 w 134"/>
                  <a:gd name="T19" fmla="*/ 0 h 181"/>
                  <a:gd name="T20" fmla="*/ 37460 w 134"/>
                  <a:gd name="T21" fmla="*/ 15042 h 1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4"/>
                  <a:gd name="T34" fmla="*/ 0 h 181"/>
                  <a:gd name="T35" fmla="*/ 134 w 134"/>
                  <a:gd name="T36" fmla="*/ 181 h 1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4" h="181">
                    <a:moveTo>
                      <a:pt x="93" y="35"/>
                    </a:moveTo>
                    <a:lnTo>
                      <a:pt x="47" y="35"/>
                    </a:lnTo>
                    <a:lnTo>
                      <a:pt x="0" y="112"/>
                    </a:lnTo>
                    <a:lnTo>
                      <a:pt x="0" y="157"/>
                    </a:lnTo>
                    <a:lnTo>
                      <a:pt x="23" y="157"/>
                    </a:lnTo>
                    <a:lnTo>
                      <a:pt x="82" y="181"/>
                    </a:lnTo>
                    <a:lnTo>
                      <a:pt x="110" y="112"/>
                    </a:lnTo>
                    <a:lnTo>
                      <a:pt x="87" y="112"/>
                    </a:lnTo>
                    <a:lnTo>
                      <a:pt x="134" y="24"/>
                    </a:lnTo>
                    <a:lnTo>
                      <a:pt x="134" y="0"/>
                    </a:lnTo>
                    <a:lnTo>
                      <a:pt x="93" y="35"/>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1" name="Freeform 224"/>
              <p:cNvSpPr>
                <a:spLocks noChangeAspect="1"/>
              </p:cNvSpPr>
              <p:nvPr>
                <p:custDataLst>
                  <p:tags r:id="rId241"/>
                </p:custDataLst>
              </p:nvPr>
            </p:nvSpPr>
            <p:spPr bwMode="auto">
              <a:xfrm>
                <a:off x="1187560" y="2574457"/>
                <a:ext cx="30549" cy="29039"/>
              </a:xfrm>
              <a:custGeom>
                <a:avLst/>
                <a:gdLst>
                  <a:gd name="T0" fmla="*/ 20434 w 70"/>
                  <a:gd name="T1" fmla="*/ 0 h 64"/>
                  <a:gd name="T2" fmla="*/ 8867 w 70"/>
                  <a:gd name="T3" fmla="*/ 7169 h 64"/>
                  <a:gd name="T4" fmla="*/ 0 w 70"/>
                  <a:gd name="T5" fmla="*/ 14759 h 64"/>
                  <a:gd name="T6" fmla="*/ 18121 w 70"/>
                  <a:gd name="T7" fmla="*/ 26988 h 64"/>
                  <a:gd name="T8" fmla="*/ 26988 w 70"/>
                  <a:gd name="T9" fmla="*/ 24880 h 64"/>
                  <a:gd name="T10" fmla="*/ 26988 w 70"/>
                  <a:gd name="T11" fmla="*/ 7169 h 64"/>
                  <a:gd name="T12" fmla="*/ 20434 w 70"/>
                  <a:gd name="T13" fmla="*/ 0 h 64"/>
                  <a:gd name="T14" fmla="*/ 0 60000 65536"/>
                  <a:gd name="T15" fmla="*/ 0 60000 65536"/>
                  <a:gd name="T16" fmla="*/ 0 60000 65536"/>
                  <a:gd name="T17" fmla="*/ 0 60000 65536"/>
                  <a:gd name="T18" fmla="*/ 0 60000 65536"/>
                  <a:gd name="T19" fmla="*/ 0 60000 65536"/>
                  <a:gd name="T20" fmla="*/ 0 60000 65536"/>
                  <a:gd name="T21" fmla="*/ 0 w 70"/>
                  <a:gd name="T22" fmla="*/ 0 h 64"/>
                  <a:gd name="T23" fmla="*/ 70 w 70"/>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64">
                    <a:moveTo>
                      <a:pt x="53" y="0"/>
                    </a:moveTo>
                    <a:lnTo>
                      <a:pt x="23" y="17"/>
                    </a:lnTo>
                    <a:lnTo>
                      <a:pt x="0" y="35"/>
                    </a:lnTo>
                    <a:lnTo>
                      <a:pt x="47" y="64"/>
                    </a:lnTo>
                    <a:lnTo>
                      <a:pt x="70" y="59"/>
                    </a:lnTo>
                    <a:lnTo>
                      <a:pt x="70" y="17"/>
                    </a:lnTo>
                    <a:lnTo>
                      <a:pt x="5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2" name="Freeform 225"/>
              <p:cNvSpPr>
                <a:spLocks noChangeAspect="1"/>
              </p:cNvSpPr>
              <p:nvPr>
                <p:custDataLst>
                  <p:tags r:id="rId242"/>
                </p:custDataLst>
              </p:nvPr>
            </p:nvSpPr>
            <p:spPr bwMode="auto">
              <a:xfrm>
                <a:off x="1207330" y="2419013"/>
                <a:ext cx="217433" cy="242561"/>
              </a:xfrm>
              <a:custGeom>
                <a:avLst/>
                <a:gdLst>
                  <a:gd name="T0" fmla="*/ 0 w 477"/>
                  <a:gd name="T1" fmla="*/ 112713 h 534"/>
                  <a:gd name="T2" fmla="*/ 0 w 477"/>
                  <a:gd name="T3" fmla="*/ 132553 h 534"/>
                  <a:gd name="T4" fmla="*/ 9262 w 477"/>
                  <a:gd name="T5" fmla="*/ 151550 h 534"/>
                  <a:gd name="T6" fmla="*/ 9262 w 477"/>
                  <a:gd name="T7" fmla="*/ 161681 h 534"/>
                  <a:gd name="T8" fmla="*/ 25370 w 477"/>
                  <a:gd name="T9" fmla="*/ 181100 h 534"/>
                  <a:gd name="T10" fmla="*/ 25370 w 477"/>
                  <a:gd name="T11" fmla="*/ 210650 h 534"/>
                  <a:gd name="T12" fmla="*/ 35035 w 477"/>
                  <a:gd name="T13" fmla="*/ 217826 h 534"/>
                  <a:gd name="T14" fmla="*/ 56378 w 477"/>
                  <a:gd name="T15" fmla="*/ 225425 h 534"/>
                  <a:gd name="T16" fmla="*/ 79332 w 477"/>
                  <a:gd name="T17" fmla="*/ 222892 h 534"/>
                  <a:gd name="T18" fmla="*/ 100675 w 477"/>
                  <a:gd name="T19" fmla="*/ 217826 h 534"/>
                  <a:gd name="T20" fmla="*/ 119601 w 477"/>
                  <a:gd name="T21" fmla="*/ 217826 h 534"/>
                  <a:gd name="T22" fmla="*/ 144971 w 477"/>
                  <a:gd name="T23" fmla="*/ 217826 h 534"/>
                  <a:gd name="T24" fmla="*/ 149804 w 477"/>
                  <a:gd name="T25" fmla="*/ 200941 h 534"/>
                  <a:gd name="T26" fmla="*/ 163898 w 477"/>
                  <a:gd name="T27" fmla="*/ 193764 h 534"/>
                  <a:gd name="T28" fmla="*/ 163898 w 477"/>
                  <a:gd name="T29" fmla="*/ 171391 h 534"/>
                  <a:gd name="T30" fmla="*/ 144971 w 477"/>
                  <a:gd name="T31" fmla="*/ 151550 h 534"/>
                  <a:gd name="T32" fmla="*/ 154636 w 477"/>
                  <a:gd name="T33" fmla="*/ 142263 h 534"/>
                  <a:gd name="T34" fmla="*/ 182825 w 477"/>
                  <a:gd name="T35" fmla="*/ 117778 h 534"/>
                  <a:gd name="T36" fmla="*/ 192087 w 477"/>
                  <a:gd name="T37" fmla="*/ 110180 h 534"/>
                  <a:gd name="T38" fmla="*/ 192087 w 477"/>
                  <a:gd name="T39" fmla="*/ 75986 h 534"/>
                  <a:gd name="T40" fmla="*/ 173160 w 477"/>
                  <a:gd name="T41" fmla="*/ 66277 h 534"/>
                  <a:gd name="T42" fmla="*/ 180006 w 477"/>
                  <a:gd name="T43" fmla="*/ 36727 h 534"/>
                  <a:gd name="T44" fmla="*/ 180006 w 477"/>
                  <a:gd name="T45" fmla="*/ 19419 h 534"/>
                  <a:gd name="T46" fmla="*/ 144971 w 477"/>
                  <a:gd name="T47" fmla="*/ 9709 h 534"/>
                  <a:gd name="T48" fmla="*/ 107520 w 477"/>
                  <a:gd name="T49" fmla="*/ 9709 h 534"/>
                  <a:gd name="T50" fmla="*/ 84164 w 477"/>
                  <a:gd name="T51" fmla="*/ 0 h 534"/>
                  <a:gd name="T52" fmla="*/ 63224 w 477"/>
                  <a:gd name="T53" fmla="*/ 0 h 534"/>
                  <a:gd name="T54" fmla="*/ 63224 w 477"/>
                  <a:gd name="T55" fmla="*/ 19419 h 534"/>
                  <a:gd name="T56" fmla="*/ 44297 w 477"/>
                  <a:gd name="T57" fmla="*/ 26595 h 534"/>
                  <a:gd name="T58" fmla="*/ 25370 w 477"/>
                  <a:gd name="T59" fmla="*/ 36727 h 534"/>
                  <a:gd name="T60" fmla="*/ 37451 w 477"/>
                  <a:gd name="T61" fmla="*/ 56145 h 534"/>
                  <a:gd name="T62" fmla="*/ 18524 w 477"/>
                  <a:gd name="T63" fmla="*/ 75986 h 534"/>
                  <a:gd name="T64" fmla="*/ 25370 w 477"/>
                  <a:gd name="T65" fmla="*/ 92872 h 534"/>
                  <a:gd name="T66" fmla="*/ 25370 w 477"/>
                  <a:gd name="T67" fmla="*/ 105114 h 534"/>
                  <a:gd name="T68" fmla="*/ 18524 w 477"/>
                  <a:gd name="T69" fmla="*/ 105114 h 534"/>
                  <a:gd name="T70" fmla="*/ 0 w 477"/>
                  <a:gd name="T71" fmla="*/ 112713 h 53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77"/>
                  <a:gd name="T109" fmla="*/ 0 h 534"/>
                  <a:gd name="T110" fmla="*/ 477 w 477"/>
                  <a:gd name="T111" fmla="*/ 534 h 53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77" h="534">
                    <a:moveTo>
                      <a:pt x="0" y="267"/>
                    </a:moveTo>
                    <a:lnTo>
                      <a:pt x="0" y="314"/>
                    </a:lnTo>
                    <a:lnTo>
                      <a:pt x="23" y="359"/>
                    </a:lnTo>
                    <a:lnTo>
                      <a:pt x="23" y="383"/>
                    </a:lnTo>
                    <a:lnTo>
                      <a:pt x="63" y="429"/>
                    </a:lnTo>
                    <a:lnTo>
                      <a:pt x="63" y="499"/>
                    </a:lnTo>
                    <a:lnTo>
                      <a:pt x="87" y="516"/>
                    </a:lnTo>
                    <a:lnTo>
                      <a:pt x="140" y="534"/>
                    </a:lnTo>
                    <a:lnTo>
                      <a:pt x="197" y="528"/>
                    </a:lnTo>
                    <a:lnTo>
                      <a:pt x="250" y="516"/>
                    </a:lnTo>
                    <a:lnTo>
                      <a:pt x="297" y="516"/>
                    </a:lnTo>
                    <a:lnTo>
                      <a:pt x="360" y="516"/>
                    </a:lnTo>
                    <a:lnTo>
                      <a:pt x="372" y="476"/>
                    </a:lnTo>
                    <a:lnTo>
                      <a:pt x="407" y="459"/>
                    </a:lnTo>
                    <a:lnTo>
                      <a:pt x="407" y="406"/>
                    </a:lnTo>
                    <a:lnTo>
                      <a:pt x="360" y="359"/>
                    </a:lnTo>
                    <a:lnTo>
                      <a:pt x="384" y="337"/>
                    </a:lnTo>
                    <a:lnTo>
                      <a:pt x="454" y="279"/>
                    </a:lnTo>
                    <a:lnTo>
                      <a:pt x="477" y="261"/>
                    </a:lnTo>
                    <a:lnTo>
                      <a:pt x="477" y="180"/>
                    </a:lnTo>
                    <a:lnTo>
                      <a:pt x="430" y="157"/>
                    </a:lnTo>
                    <a:lnTo>
                      <a:pt x="447" y="87"/>
                    </a:lnTo>
                    <a:lnTo>
                      <a:pt x="447" y="46"/>
                    </a:lnTo>
                    <a:lnTo>
                      <a:pt x="360" y="23"/>
                    </a:lnTo>
                    <a:lnTo>
                      <a:pt x="267" y="23"/>
                    </a:lnTo>
                    <a:lnTo>
                      <a:pt x="209" y="0"/>
                    </a:lnTo>
                    <a:lnTo>
                      <a:pt x="157" y="0"/>
                    </a:lnTo>
                    <a:lnTo>
                      <a:pt x="157" y="46"/>
                    </a:lnTo>
                    <a:lnTo>
                      <a:pt x="110" y="63"/>
                    </a:lnTo>
                    <a:lnTo>
                      <a:pt x="63" y="87"/>
                    </a:lnTo>
                    <a:lnTo>
                      <a:pt x="93" y="133"/>
                    </a:lnTo>
                    <a:lnTo>
                      <a:pt x="46" y="180"/>
                    </a:lnTo>
                    <a:lnTo>
                      <a:pt x="63" y="220"/>
                    </a:lnTo>
                    <a:lnTo>
                      <a:pt x="63" y="249"/>
                    </a:lnTo>
                    <a:lnTo>
                      <a:pt x="46" y="249"/>
                    </a:lnTo>
                    <a:lnTo>
                      <a:pt x="0" y="26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3" name="Freeform 226"/>
              <p:cNvSpPr>
                <a:spLocks noChangeAspect="1"/>
              </p:cNvSpPr>
              <p:nvPr>
                <p:custDataLst>
                  <p:tags r:id="rId243"/>
                </p:custDataLst>
              </p:nvPr>
            </p:nvSpPr>
            <p:spPr bwMode="auto">
              <a:xfrm>
                <a:off x="1106699" y="2521504"/>
                <a:ext cx="104224" cy="68327"/>
              </a:xfrm>
              <a:custGeom>
                <a:avLst/>
                <a:gdLst>
                  <a:gd name="T0" fmla="*/ 55324 w 233"/>
                  <a:gd name="T1" fmla="*/ 0 h 157"/>
                  <a:gd name="T2" fmla="*/ 89704 w 233"/>
                  <a:gd name="T3" fmla="*/ 30739 h 157"/>
                  <a:gd name="T4" fmla="*/ 89704 w 233"/>
                  <a:gd name="T5" fmla="*/ 38019 h 157"/>
                  <a:gd name="T6" fmla="*/ 92075 w 233"/>
                  <a:gd name="T7" fmla="*/ 47322 h 157"/>
                  <a:gd name="T8" fmla="*/ 80220 w 233"/>
                  <a:gd name="T9" fmla="*/ 56220 h 157"/>
                  <a:gd name="T10" fmla="*/ 66389 w 233"/>
                  <a:gd name="T11" fmla="*/ 63500 h 157"/>
                  <a:gd name="T12" fmla="*/ 9089 w 233"/>
                  <a:gd name="T13" fmla="*/ 30739 h 157"/>
                  <a:gd name="T14" fmla="*/ 0 w 233"/>
                  <a:gd name="T15" fmla="*/ 19010 h 157"/>
                  <a:gd name="T16" fmla="*/ 18178 w 233"/>
                  <a:gd name="T17" fmla="*/ 11729 h 157"/>
                  <a:gd name="T18" fmla="*/ 27662 w 233"/>
                  <a:gd name="T19" fmla="*/ 11729 h 157"/>
                  <a:gd name="T20" fmla="*/ 36751 w 233"/>
                  <a:gd name="T21" fmla="*/ 0 h 157"/>
                  <a:gd name="T22" fmla="*/ 55324 w 233"/>
                  <a:gd name="T23" fmla="*/ 0 h 1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3"/>
                  <a:gd name="T37" fmla="*/ 0 h 157"/>
                  <a:gd name="T38" fmla="*/ 233 w 233"/>
                  <a:gd name="T39" fmla="*/ 157 h 1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3" h="157">
                    <a:moveTo>
                      <a:pt x="140" y="0"/>
                    </a:moveTo>
                    <a:lnTo>
                      <a:pt x="227" y="76"/>
                    </a:lnTo>
                    <a:lnTo>
                      <a:pt x="227" y="94"/>
                    </a:lnTo>
                    <a:lnTo>
                      <a:pt x="233" y="117"/>
                    </a:lnTo>
                    <a:lnTo>
                      <a:pt x="203" y="139"/>
                    </a:lnTo>
                    <a:lnTo>
                      <a:pt x="168" y="157"/>
                    </a:lnTo>
                    <a:lnTo>
                      <a:pt x="23" y="76"/>
                    </a:lnTo>
                    <a:lnTo>
                      <a:pt x="0" y="47"/>
                    </a:lnTo>
                    <a:lnTo>
                      <a:pt x="46" y="29"/>
                    </a:lnTo>
                    <a:lnTo>
                      <a:pt x="70" y="29"/>
                    </a:lnTo>
                    <a:lnTo>
                      <a:pt x="93" y="0"/>
                    </a:lnTo>
                    <a:lnTo>
                      <a:pt x="14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4" name="Freeform 227"/>
              <p:cNvSpPr>
                <a:spLocks noChangeAspect="1"/>
              </p:cNvSpPr>
              <p:nvPr>
                <p:custDataLst>
                  <p:tags r:id="rId244"/>
                </p:custDataLst>
              </p:nvPr>
            </p:nvSpPr>
            <p:spPr bwMode="auto">
              <a:xfrm>
                <a:off x="1155215" y="2451467"/>
                <a:ext cx="97036" cy="102490"/>
              </a:xfrm>
              <a:custGeom>
                <a:avLst/>
                <a:gdLst>
                  <a:gd name="T0" fmla="*/ 0 w 209"/>
                  <a:gd name="T1" fmla="*/ 63219 h 226"/>
                  <a:gd name="T2" fmla="*/ 18868 w 209"/>
                  <a:gd name="T3" fmla="*/ 75441 h 226"/>
                  <a:gd name="T4" fmla="*/ 47579 w 209"/>
                  <a:gd name="T5" fmla="*/ 95250 h 226"/>
                  <a:gd name="T6" fmla="*/ 50040 w 209"/>
                  <a:gd name="T7" fmla="*/ 83028 h 226"/>
                  <a:gd name="T8" fmla="*/ 64396 w 209"/>
                  <a:gd name="T9" fmla="*/ 77970 h 226"/>
                  <a:gd name="T10" fmla="*/ 73420 w 209"/>
                  <a:gd name="T11" fmla="*/ 75441 h 226"/>
                  <a:gd name="T12" fmla="*/ 76291 w 209"/>
                  <a:gd name="T13" fmla="*/ 63219 h 226"/>
                  <a:gd name="T14" fmla="*/ 66447 w 209"/>
                  <a:gd name="T15" fmla="*/ 46361 h 226"/>
                  <a:gd name="T16" fmla="*/ 85725 w 209"/>
                  <a:gd name="T17" fmla="*/ 26552 h 226"/>
                  <a:gd name="T18" fmla="*/ 85725 w 209"/>
                  <a:gd name="T19" fmla="*/ 16858 h 226"/>
                  <a:gd name="T20" fmla="*/ 78342 w 209"/>
                  <a:gd name="T21" fmla="*/ 9694 h 226"/>
                  <a:gd name="T22" fmla="*/ 85725 w 209"/>
                  <a:gd name="T23" fmla="*/ 0 h 226"/>
                  <a:gd name="T24" fmla="*/ 37735 w 209"/>
                  <a:gd name="T25" fmla="*/ 16858 h 226"/>
                  <a:gd name="T26" fmla="*/ 37735 w 209"/>
                  <a:gd name="T27" fmla="*/ 36667 h 226"/>
                  <a:gd name="T28" fmla="*/ 18868 w 209"/>
                  <a:gd name="T29" fmla="*/ 46361 h 226"/>
                  <a:gd name="T30" fmla="*/ 2051 w 209"/>
                  <a:gd name="T31" fmla="*/ 48468 h 226"/>
                  <a:gd name="T32" fmla="*/ 0 w 209"/>
                  <a:gd name="T33" fmla="*/ 63219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26"/>
                  <a:gd name="T53" fmla="*/ 209 w 209"/>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26">
                    <a:moveTo>
                      <a:pt x="0" y="150"/>
                    </a:moveTo>
                    <a:lnTo>
                      <a:pt x="46" y="179"/>
                    </a:lnTo>
                    <a:lnTo>
                      <a:pt x="116" y="226"/>
                    </a:lnTo>
                    <a:lnTo>
                      <a:pt x="122" y="197"/>
                    </a:lnTo>
                    <a:lnTo>
                      <a:pt x="157" y="185"/>
                    </a:lnTo>
                    <a:lnTo>
                      <a:pt x="179" y="179"/>
                    </a:lnTo>
                    <a:lnTo>
                      <a:pt x="186" y="150"/>
                    </a:lnTo>
                    <a:lnTo>
                      <a:pt x="162" y="110"/>
                    </a:lnTo>
                    <a:lnTo>
                      <a:pt x="209" y="63"/>
                    </a:lnTo>
                    <a:lnTo>
                      <a:pt x="209" y="40"/>
                    </a:lnTo>
                    <a:lnTo>
                      <a:pt x="191" y="23"/>
                    </a:lnTo>
                    <a:lnTo>
                      <a:pt x="209" y="0"/>
                    </a:lnTo>
                    <a:lnTo>
                      <a:pt x="92" y="40"/>
                    </a:lnTo>
                    <a:lnTo>
                      <a:pt x="92" y="87"/>
                    </a:lnTo>
                    <a:lnTo>
                      <a:pt x="46" y="110"/>
                    </a:lnTo>
                    <a:lnTo>
                      <a:pt x="5" y="115"/>
                    </a:lnTo>
                    <a:lnTo>
                      <a:pt x="0" y="15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5" name="Freeform 228"/>
              <p:cNvSpPr>
                <a:spLocks noChangeAspect="1"/>
              </p:cNvSpPr>
              <p:nvPr>
                <p:custDataLst>
                  <p:tags r:id="rId245"/>
                </p:custDataLst>
              </p:nvPr>
            </p:nvSpPr>
            <p:spPr bwMode="auto">
              <a:xfrm>
                <a:off x="1279208" y="2294315"/>
                <a:ext cx="50315" cy="128112"/>
              </a:xfrm>
              <a:custGeom>
                <a:avLst/>
                <a:gdLst>
                  <a:gd name="T0" fmla="*/ 0 w 110"/>
                  <a:gd name="T1" fmla="*/ 116929 h 279"/>
                  <a:gd name="T2" fmla="*/ 0 w 110"/>
                  <a:gd name="T3" fmla="*/ 87057 h 279"/>
                  <a:gd name="T4" fmla="*/ 9294 w 110"/>
                  <a:gd name="T5" fmla="*/ 49930 h 279"/>
                  <a:gd name="T6" fmla="*/ 0 w 110"/>
                  <a:gd name="T7" fmla="*/ 29872 h 279"/>
                  <a:gd name="T8" fmla="*/ 18588 w 110"/>
                  <a:gd name="T9" fmla="*/ 0 h 279"/>
                  <a:gd name="T10" fmla="*/ 37580 w 110"/>
                  <a:gd name="T11" fmla="*/ 29872 h 279"/>
                  <a:gd name="T12" fmla="*/ 44450 w 110"/>
                  <a:gd name="T13" fmla="*/ 49930 h 279"/>
                  <a:gd name="T14" fmla="*/ 28286 w 110"/>
                  <a:gd name="T15" fmla="*/ 79802 h 279"/>
                  <a:gd name="T16" fmla="*/ 28286 w 110"/>
                  <a:gd name="T17" fmla="*/ 106687 h 279"/>
                  <a:gd name="T18" fmla="*/ 37580 w 110"/>
                  <a:gd name="T19" fmla="*/ 119063 h 279"/>
                  <a:gd name="T20" fmla="*/ 16164 w 110"/>
                  <a:gd name="T21" fmla="*/ 116929 h 279"/>
                  <a:gd name="T22" fmla="*/ 0 w 110"/>
                  <a:gd name="T23" fmla="*/ 116929 h 2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0"/>
                  <a:gd name="T37" fmla="*/ 0 h 279"/>
                  <a:gd name="T38" fmla="*/ 110 w 110"/>
                  <a:gd name="T39" fmla="*/ 279 h 2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0" h="279">
                    <a:moveTo>
                      <a:pt x="0" y="274"/>
                    </a:moveTo>
                    <a:lnTo>
                      <a:pt x="0" y="204"/>
                    </a:lnTo>
                    <a:lnTo>
                      <a:pt x="23" y="117"/>
                    </a:lnTo>
                    <a:lnTo>
                      <a:pt x="0" y="70"/>
                    </a:lnTo>
                    <a:lnTo>
                      <a:pt x="46" y="0"/>
                    </a:lnTo>
                    <a:lnTo>
                      <a:pt x="93" y="70"/>
                    </a:lnTo>
                    <a:lnTo>
                      <a:pt x="110" y="117"/>
                    </a:lnTo>
                    <a:lnTo>
                      <a:pt x="70" y="187"/>
                    </a:lnTo>
                    <a:lnTo>
                      <a:pt x="70" y="250"/>
                    </a:lnTo>
                    <a:lnTo>
                      <a:pt x="93" y="279"/>
                    </a:lnTo>
                    <a:lnTo>
                      <a:pt x="40" y="274"/>
                    </a:lnTo>
                    <a:lnTo>
                      <a:pt x="0" y="27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6" name="Freeform 229"/>
              <p:cNvSpPr>
                <a:spLocks noChangeAspect="1"/>
              </p:cNvSpPr>
              <p:nvPr>
                <p:custDataLst>
                  <p:tags r:id="rId246"/>
                </p:custDataLst>
              </p:nvPr>
            </p:nvSpPr>
            <p:spPr bwMode="auto">
              <a:xfrm>
                <a:off x="1739235" y="1238663"/>
                <a:ext cx="3547231" cy="1856787"/>
              </a:xfrm>
              <a:custGeom>
                <a:avLst/>
                <a:gdLst>
                  <a:gd name="T0" fmla="*/ 18524 w 7782"/>
                  <a:gd name="T1" fmla="*/ 864922 h 4078"/>
                  <a:gd name="T2" fmla="*/ 0 w 7782"/>
                  <a:gd name="T3" fmla="*/ 923741 h 4078"/>
                  <a:gd name="T4" fmla="*/ 58793 w 7782"/>
                  <a:gd name="T5" fmla="*/ 1051956 h 4078"/>
                  <a:gd name="T6" fmla="*/ 124028 w 7782"/>
                  <a:gd name="T7" fmla="*/ 1113313 h 4078"/>
                  <a:gd name="T8" fmla="*/ 180405 w 7782"/>
                  <a:gd name="T9" fmla="*/ 1201751 h 4078"/>
                  <a:gd name="T10" fmla="*/ 245640 w 7782"/>
                  <a:gd name="T11" fmla="*/ 1280881 h 4078"/>
                  <a:gd name="T12" fmla="*/ 220271 w 7782"/>
                  <a:gd name="T13" fmla="*/ 1332505 h 4078"/>
                  <a:gd name="T14" fmla="*/ 250473 w 7782"/>
                  <a:gd name="T15" fmla="*/ 1430676 h 4078"/>
                  <a:gd name="T16" fmla="*/ 334634 w 7782"/>
                  <a:gd name="T17" fmla="*/ 1516153 h 4078"/>
                  <a:gd name="T18" fmla="*/ 416783 w 7782"/>
                  <a:gd name="T19" fmla="*/ 1587666 h 4078"/>
                  <a:gd name="T20" fmla="*/ 526717 w 7782"/>
                  <a:gd name="T21" fmla="*/ 1565662 h 4078"/>
                  <a:gd name="T22" fmla="*/ 461079 w 7782"/>
                  <a:gd name="T23" fmla="*/ 1373974 h 4078"/>
                  <a:gd name="T24" fmla="*/ 589939 w 7782"/>
                  <a:gd name="T25" fmla="*/ 1373974 h 4078"/>
                  <a:gd name="T26" fmla="*/ 543227 w 7782"/>
                  <a:gd name="T27" fmla="*/ 1469606 h 4078"/>
                  <a:gd name="T28" fmla="*/ 626987 w 7782"/>
                  <a:gd name="T29" fmla="*/ 1602476 h 4078"/>
                  <a:gd name="T30" fmla="*/ 753431 w 7782"/>
                  <a:gd name="T31" fmla="*/ 1651985 h 4078"/>
                  <a:gd name="T32" fmla="*/ 851687 w 7782"/>
                  <a:gd name="T33" fmla="*/ 1705725 h 4078"/>
                  <a:gd name="T34" fmla="*/ 1006320 w 7782"/>
                  <a:gd name="T35" fmla="*/ 1641829 h 4078"/>
                  <a:gd name="T36" fmla="*/ 1123502 w 7782"/>
                  <a:gd name="T37" fmla="*/ 1555929 h 4078"/>
                  <a:gd name="T38" fmla="*/ 1242698 w 7782"/>
                  <a:gd name="T39" fmla="*/ 1408672 h 4078"/>
                  <a:gd name="T40" fmla="*/ 1324444 w 7782"/>
                  <a:gd name="T41" fmla="*/ 1275803 h 4078"/>
                  <a:gd name="T42" fmla="*/ 1502835 w 7782"/>
                  <a:gd name="T43" fmla="*/ 1236450 h 4078"/>
                  <a:gd name="T44" fmla="*/ 1624447 w 7782"/>
                  <a:gd name="T45" fmla="*/ 1187364 h 4078"/>
                  <a:gd name="T46" fmla="*/ 1769013 w 7782"/>
                  <a:gd name="T47" fmla="*/ 1229256 h 4078"/>
                  <a:gd name="T48" fmla="*/ 1961498 w 7782"/>
                  <a:gd name="T49" fmla="*/ 1201751 h 4078"/>
                  <a:gd name="T50" fmla="*/ 1993713 w 7782"/>
                  <a:gd name="T51" fmla="*/ 1076498 h 4078"/>
                  <a:gd name="T52" fmla="*/ 2137070 w 7782"/>
                  <a:gd name="T53" fmla="*/ 1123045 h 4078"/>
                  <a:gd name="T54" fmla="*/ 2263515 w 7782"/>
                  <a:gd name="T55" fmla="*/ 1229256 h 4078"/>
                  <a:gd name="T56" fmla="*/ 2344858 w 7782"/>
                  <a:gd name="T57" fmla="*/ 1342238 h 4078"/>
                  <a:gd name="T58" fmla="*/ 2356938 w 7782"/>
                  <a:gd name="T59" fmla="*/ 1440409 h 4078"/>
                  <a:gd name="T60" fmla="*/ 2448349 w 7782"/>
                  <a:gd name="T61" fmla="*/ 1037145 h 4078"/>
                  <a:gd name="T62" fmla="*/ 2338012 w 7782"/>
                  <a:gd name="T63" fmla="*/ 941513 h 4078"/>
                  <a:gd name="T64" fmla="*/ 2373046 w 7782"/>
                  <a:gd name="T65" fmla="*/ 710472 h 4078"/>
                  <a:gd name="T66" fmla="*/ 2539356 w 7782"/>
                  <a:gd name="T67" fmla="*/ 690584 h 4078"/>
                  <a:gd name="T68" fmla="*/ 2611840 w 7782"/>
                  <a:gd name="T69" fmla="*/ 528517 h 4078"/>
                  <a:gd name="T70" fmla="*/ 2703251 w 7782"/>
                  <a:gd name="T71" fmla="*/ 449387 h 4078"/>
                  <a:gd name="T72" fmla="*/ 2722177 w 7782"/>
                  <a:gd name="T73" fmla="*/ 585219 h 4078"/>
                  <a:gd name="T74" fmla="*/ 2731439 w 7782"/>
                  <a:gd name="T75" fmla="*/ 951245 h 4078"/>
                  <a:gd name="T76" fmla="*/ 2822447 w 7782"/>
                  <a:gd name="T77" fmla="*/ 931357 h 4078"/>
                  <a:gd name="T78" fmla="*/ 2813185 w 7782"/>
                  <a:gd name="T79" fmla="*/ 798487 h 4078"/>
                  <a:gd name="T80" fmla="*/ 2775735 w 7782"/>
                  <a:gd name="T81" fmla="*/ 604261 h 4078"/>
                  <a:gd name="T82" fmla="*/ 2904192 w 7782"/>
                  <a:gd name="T83" fmla="*/ 575063 h 4078"/>
                  <a:gd name="T84" fmla="*/ 2970233 w 7782"/>
                  <a:gd name="T85" fmla="*/ 307208 h 4078"/>
                  <a:gd name="T86" fmla="*/ 2876004 w 7782"/>
                  <a:gd name="T87" fmla="*/ 231041 h 4078"/>
                  <a:gd name="T88" fmla="*/ 2904192 w 7782"/>
                  <a:gd name="T89" fmla="*/ 142602 h 4078"/>
                  <a:gd name="T90" fmla="*/ 3096678 w 7782"/>
                  <a:gd name="T91" fmla="*/ 191265 h 4078"/>
                  <a:gd name="T92" fmla="*/ 3033455 w 7782"/>
                  <a:gd name="T93" fmla="*/ 49086 h 4078"/>
                  <a:gd name="T94" fmla="*/ 2869158 w 7782"/>
                  <a:gd name="T95" fmla="*/ 19465 h 40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782"/>
                  <a:gd name="T145" fmla="*/ 0 h 4078"/>
                  <a:gd name="T146" fmla="*/ 7782 w 7782"/>
                  <a:gd name="T147" fmla="*/ 4078 h 40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782" h="4078">
                    <a:moveTo>
                      <a:pt x="146" y="1887"/>
                    </a:moveTo>
                    <a:lnTo>
                      <a:pt x="116" y="1981"/>
                    </a:lnTo>
                    <a:lnTo>
                      <a:pt x="29" y="2004"/>
                    </a:lnTo>
                    <a:lnTo>
                      <a:pt x="46" y="2044"/>
                    </a:lnTo>
                    <a:lnTo>
                      <a:pt x="87" y="2114"/>
                    </a:lnTo>
                    <a:lnTo>
                      <a:pt x="58" y="2138"/>
                    </a:lnTo>
                    <a:lnTo>
                      <a:pt x="41" y="2155"/>
                    </a:lnTo>
                    <a:lnTo>
                      <a:pt x="0" y="2183"/>
                    </a:lnTo>
                    <a:lnTo>
                      <a:pt x="46" y="2288"/>
                    </a:lnTo>
                    <a:lnTo>
                      <a:pt x="0" y="2410"/>
                    </a:lnTo>
                    <a:lnTo>
                      <a:pt x="34" y="2434"/>
                    </a:lnTo>
                    <a:lnTo>
                      <a:pt x="146" y="2486"/>
                    </a:lnTo>
                    <a:lnTo>
                      <a:pt x="215" y="2497"/>
                    </a:lnTo>
                    <a:lnTo>
                      <a:pt x="238" y="2544"/>
                    </a:lnTo>
                    <a:lnTo>
                      <a:pt x="285" y="2562"/>
                    </a:lnTo>
                    <a:lnTo>
                      <a:pt x="308" y="2631"/>
                    </a:lnTo>
                    <a:lnTo>
                      <a:pt x="273" y="2724"/>
                    </a:lnTo>
                    <a:lnTo>
                      <a:pt x="285" y="2771"/>
                    </a:lnTo>
                    <a:lnTo>
                      <a:pt x="407" y="2776"/>
                    </a:lnTo>
                    <a:lnTo>
                      <a:pt x="448" y="2840"/>
                    </a:lnTo>
                    <a:lnTo>
                      <a:pt x="494" y="2881"/>
                    </a:lnTo>
                    <a:lnTo>
                      <a:pt x="558" y="2881"/>
                    </a:lnTo>
                    <a:lnTo>
                      <a:pt x="605" y="2974"/>
                    </a:lnTo>
                    <a:lnTo>
                      <a:pt x="610" y="3027"/>
                    </a:lnTo>
                    <a:lnTo>
                      <a:pt x="622" y="3090"/>
                    </a:lnTo>
                    <a:lnTo>
                      <a:pt x="570" y="3107"/>
                    </a:lnTo>
                    <a:lnTo>
                      <a:pt x="587" y="3125"/>
                    </a:lnTo>
                    <a:lnTo>
                      <a:pt x="547" y="3149"/>
                    </a:lnTo>
                    <a:lnTo>
                      <a:pt x="622" y="3177"/>
                    </a:lnTo>
                    <a:lnTo>
                      <a:pt x="622" y="3224"/>
                    </a:lnTo>
                    <a:lnTo>
                      <a:pt x="605" y="3311"/>
                    </a:lnTo>
                    <a:lnTo>
                      <a:pt x="622" y="3381"/>
                    </a:lnTo>
                    <a:lnTo>
                      <a:pt x="692" y="3427"/>
                    </a:lnTo>
                    <a:lnTo>
                      <a:pt x="784" y="3473"/>
                    </a:lnTo>
                    <a:lnTo>
                      <a:pt x="831" y="3561"/>
                    </a:lnTo>
                    <a:lnTo>
                      <a:pt x="831" y="3583"/>
                    </a:lnTo>
                    <a:lnTo>
                      <a:pt x="918" y="3607"/>
                    </a:lnTo>
                    <a:lnTo>
                      <a:pt x="976" y="3729"/>
                    </a:lnTo>
                    <a:lnTo>
                      <a:pt x="1006" y="3752"/>
                    </a:lnTo>
                    <a:lnTo>
                      <a:pt x="1035" y="3752"/>
                    </a:lnTo>
                    <a:lnTo>
                      <a:pt x="1087" y="3845"/>
                    </a:lnTo>
                    <a:lnTo>
                      <a:pt x="1220" y="3787"/>
                    </a:lnTo>
                    <a:lnTo>
                      <a:pt x="1244" y="3810"/>
                    </a:lnTo>
                    <a:lnTo>
                      <a:pt x="1308" y="3700"/>
                    </a:lnTo>
                    <a:lnTo>
                      <a:pt x="1238" y="3653"/>
                    </a:lnTo>
                    <a:lnTo>
                      <a:pt x="1105" y="3404"/>
                    </a:lnTo>
                    <a:lnTo>
                      <a:pt x="1105" y="3381"/>
                    </a:lnTo>
                    <a:lnTo>
                      <a:pt x="1145" y="3247"/>
                    </a:lnTo>
                    <a:lnTo>
                      <a:pt x="1215" y="3247"/>
                    </a:lnTo>
                    <a:lnTo>
                      <a:pt x="1285" y="3247"/>
                    </a:lnTo>
                    <a:lnTo>
                      <a:pt x="1395" y="3177"/>
                    </a:lnTo>
                    <a:lnTo>
                      <a:pt x="1465" y="3247"/>
                    </a:lnTo>
                    <a:lnTo>
                      <a:pt x="1442" y="3311"/>
                    </a:lnTo>
                    <a:lnTo>
                      <a:pt x="1372" y="3311"/>
                    </a:lnTo>
                    <a:lnTo>
                      <a:pt x="1349" y="3381"/>
                    </a:lnTo>
                    <a:lnTo>
                      <a:pt x="1349" y="3473"/>
                    </a:lnTo>
                    <a:lnTo>
                      <a:pt x="1581" y="3630"/>
                    </a:lnTo>
                    <a:lnTo>
                      <a:pt x="1557" y="3677"/>
                    </a:lnTo>
                    <a:lnTo>
                      <a:pt x="1487" y="3677"/>
                    </a:lnTo>
                    <a:lnTo>
                      <a:pt x="1557" y="3787"/>
                    </a:lnTo>
                    <a:lnTo>
                      <a:pt x="1552" y="3904"/>
                    </a:lnTo>
                    <a:lnTo>
                      <a:pt x="1616" y="3874"/>
                    </a:lnTo>
                    <a:lnTo>
                      <a:pt x="1761" y="3880"/>
                    </a:lnTo>
                    <a:lnTo>
                      <a:pt x="1871" y="3904"/>
                    </a:lnTo>
                    <a:lnTo>
                      <a:pt x="1935" y="3962"/>
                    </a:lnTo>
                    <a:lnTo>
                      <a:pt x="1970" y="4043"/>
                    </a:lnTo>
                    <a:lnTo>
                      <a:pt x="2028" y="4078"/>
                    </a:lnTo>
                    <a:lnTo>
                      <a:pt x="2115" y="4031"/>
                    </a:lnTo>
                    <a:lnTo>
                      <a:pt x="2174" y="3974"/>
                    </a:lnTo>
                    <a:lnTo>
                      <a:pt x="2284" y="3904"/>
                    </a:lnTo>
                    <a:lnTo>
                      <a:pt x="2394" y="3927"/>
                    </a:lnTo>
                    <a:lnTo>
                      <a:pt x="2499" y="3880"/>
                    </a:lnTo>
                    <a:lnTo>
                      <a:pt x="2540" y="3921"/>
                    </a:lnTo>
                    <a:lnTo>
                      <a:pt x="2720" y="3880"/>
                    </a:lnTo>
                    <a:lnTo>
                      <a:pt x="2668" y="3764"/>
                    </a:lnTo>
                    <a:lnTo>
                      <a:pt x="2790" y="3677"/>
                    </a:lnTo>
                    <a:lnTo>
                      <a:pt x="2865" y="3677"/>
                    </a:lnTo>
                    <a:lnTo>
                      <a:pt x="3017" y="3508"/>
                    </a:lnTo>
                    <a:lnTo>
                      <a:pt x="2987" y="3357"/>
                    </a:lnTo>
                    <a:lnTo>
                      <a:pt x="3086" y="3329"/>
                    </a:lnTo>
                    <a:lnTo>
                      <a:pt x="3057" y="3264"/>
                    </a:lnTo>
                    <a:lnTo>
                      <a:pt x="3115" y="3184"/>
                    </a:lnTo>
                    <a:lnTo>
                      <a:pt x="3266" y="3114"/>
                    </a:lnTo>
                    <a:lnTo>
                      <a:pt x="3289" y="3015"/>
                    </a:lnTo>
                    <a:lnTo>
                      <a:pt x="3366" y="2968"/>
                    </a:lnTo>
                    <a:lnTo>
                      <a:pt x="3545" y="2852"/>
                    </a:lnTo>
                    <a:lnTo>
                      <a:pt x="3610" y="2846"/>
                    </a:lnTo>
                    <a:lnTo>
                      <a:pt x="3732" y="2922"/>
                    </a:lnTo>
                    <a:lnTo>
                      <a:pt x="3824" y="2893"/>
                    </a:lnTo>
                    <a:lnTo>
                      <a:pt x="3912" y="2748"/>
                    </a:lnTo>
                    <a:lnTo>
                      <a:pt x="3987" y="2741"/>
                    </a:lnTo>
                    <a:lnTo>
                      <a:pt x="4034" y="2806"/>
                    </a:lnTo>
                    <a:lnTo>
                      <a:pt x="4091" y="2881"/>
                    </a:lnTo>
                    <a:lnTo>
                      <a:pt x="4156" y="2875"/>
                    </a:lnTo>
                    <a:lnTo>
                      <a:pt x="4278" y="2823"/>
                    </a:lnTo>
                    <a:lnTo>
                      <a:pt x="4393" y="2905"/>
                    </a:lnTo>
                    <a:lnTo>
                      <a:pt x="4620" y="2881"/>
                    </a:lnTo>
                    <a:lnTo>
                      <a:pt x="4690" y="2794"/>
                    </a:lnTo>
                    <a:lnTo>
                      <a:pt x="4784" y="2840"/>
                    </a:lnTo>
                    <a:lnTo>
                      <a:pt x="4871" y="2840"/>
                    </a:lnTo>
                    <a:lnTo>
                      <a:pt x="4986" y="2765"/>
                    </a:lnTo>
                    <a:lnTo>
                      <a:pt x="4986" y="2631"/>
                    </a:lnTo>
                    <a:lnTo>
                      <a:pt x="5010" y="2562"/>
                    </a:lnTo>
                    <a:lnTo>
                      <a:pt x="4951" y="2544"/>
                    </a:lnTo>
                    <a:lnTo>
                      <a:pt x="5045" y="2497"/>
                    </a:lnTo>
                    <a:lnTo>
                      <a:pt x="5190" y="2457"/>
                    </a:lnTo>
                    <a:lnTo>
                      <a:pt x="5283" y="2515"/>
                    </a:lnTo>
                    <a:lnTo>
                      <a:pt x="5307" y="2654"/>
                    </a:lnTo>
                    <a:lnTo>
                      <a:pt x="5440" y="2811"/>
                    </a:lnTo>
                    <a:lnTo>
                      <a:pt x="5568" y="2818"/>
                    </a:lnTo>
                    <a:lnTo>
                      <a:pt x="5603" y="2846"/>
                    </a:lnTo>
                    <a:lnTo>
                      <a:pt x="5621" y="2905"/>
                    </a:lnTo>
                    <a:lnTo>
                      <a:pt x="5736" y="2945"/>
                    </a:lnTo>
                    <a:lnTo>
                      <a:pt x="5853" y="2881"/>
                    </a:lnTo>
                    <a:lnTo>
                      <a:pt x="5888" y="2985"/>
                    </a:lnTo>
                    <a:lnTo>
                      <a:pt x="5823" y="3172"/>
                    </a:lnTo>
                    <a:lnTo>
                      <a:pt x="5754" y="3154"/>
                    </a:lnTo>
                    <a:lnTo>
                      <a:pt x="5731" y="3247"/>
                    </a:lnTo>
                    <a:lnTo>
                      <a:pt x="5829" y="3334"/>
                    </a:lnTo>
                    <a:lnTo>
                      <a:pt x="5853" y="3404"/>
                    </a:lnTo>
                    <a:lnTo>
                      <a:pt x="5916" y="3357"/>
                    </a:lnTo>
                    <a:lnTo>
                      <a:pt x="6097" y="3107"/>
                    </a:lnTo>
                    <a:lnTo>
                      <a:pt x="6143" y="2474"/>
                    </a:lnTo>
                    <a:lnTo>
                      <a:pt x="6080" y="2451"/>
                    </a:lnTo>
                    <a:lnTo>
                      <a:pt x="6080" y="2312"/>
                    </a:lnTo>
                    <a:lnTo>
                      <a:pt x="5986" y="2271"/>
                    </a:lnTo>
                    <a:lnTo>
                      <a:pt x="5829" y="2340"/>
                    </a:lnTo>
                    <a:lnTo>
                      <a:pt x="5806" y="2225"/>
                    </a:lnTo>
                    <a:lnTo>
                      <a:pt x="5713" y="2201"/>
                    </a:lnTo>
                    <a:lnTo>
                      <a:pt x="5829" y="1929"/>
                    </a:lnTo>
                    <a:lnTo>
                      <a:pt x="5829" y="1749"/>
                    </a:lnTo>
                    <a:lnTo>
                      <a:pt x="5893" y="1679"/>
                    </a:lnTo>
                    <a:lnTo>
                      <a:pt x="6097" y="1632"/>
                    </a:lnTo>
                    <a:lnTo>
                      <a:pt x="6190" y="1562"/>
                    </a:lnTo>
                    <a:lnTo>
                      <a:pt x="6329" y="1545"/>
                    </a:lnTo>
                    <a:lnTo>
                      <a:pt x="6306" y="1632"/>
                    </a:lnTo>
                    <a:lnTo>
                      <a:pt x="6416" y="1592"/>
                    </a:lnTo>
                    <a:lnTo>
                      <a:pt x="6486" y="1516"/>
                    </a:lnTo>
                    <a:lnTo>
                      <a:pt x="6439" y="1475"/>
                    </a:lnTo>
                    <a:lnTo>
                      <a:pt x="6486" y="1249"/>
                    </a:lnTo>
                    <a:lnTo>
                      <a:pt x="6579" y="1202"/>
                    </a:lnTo>
                    <a:lnTo>
                      <a:pt x="6620" y="1266"/>
                    </a:lnTo>
                    <a:lnTo>
                      <a:pt x="6643" y="1266"/>
                    </a:lnTo>
                    <a:lnTo>
                      <a:pt x="6713" y="1062"/>
                    </a:lnTo>
                    <a:lnTo>
                      <a:pt x="6736" y="1062"/>
                    </a:lnTo>
                    <a:lnTo>
                      <a:pt x="6783" y="1226"/>
                    </a:lnTo>
                    <a:lnTo>
                      <a:pt x="6806" y="1266"/>
                    </a:lnTo>
                    <a:lnTo>
                      <a:pt x="6760" y="1383"/>
                    </a:lnTo>
                    <a:lnTo>
                      <a:pt x="6713" y="1609"/>
                    </a:lnTo>
                    <a:lnTo>
                      <a:pt x="6666" y="1725"/>
                    </a:lnTo>
                    <a:lnTo>
                      <a:pt x="6666" y="1929"/>
                    </a:lnTo>
                    <a:lnTo>
                      <a:pt x="6783" y="2248"/>
                    </a:lnTo>
                    <a:lnTo>
                      <a:pt x="6870" y="2312"/>
                    </a:lnTo>
                    <a:lnTo>
                      <a:pt x="6940" y="2474"/>
                    </a:lnTo>
                    <a:lnTo>
                      <a:pt x="7009" y="2312"/>
                    </a:lnTo>
                    <a:lnTo>
                      <a:pt x="7009" y="2201"/>
                    </a:lnTo>
                    <a:lnTo>
                      <a:pt x="7056" y="2178"/>
                    </a:lnTo>
                    <a:lnTo>
                      <a:pt x="7032" y="2091"/>
                    </a:lnTo>
                    <a:lnTo>
                      <a:pt x="7056" y="2021"/>
                    </a:lnTo>
                    <a:lnTo>
                      <a:pt x="6986" y="1887"/>
                    </a:lnTo>
                    <a:lnTo>
                      <a:pt x="7009" y="1795"/>
                    </a:lnTo>
                    <a:lnTo>
                      <a:pt x="6986" y="1632"/>
                    </a:lnTo>
                    <a:lnTo>
                      <a:pt x="6917" y="1679"/>
                    </a:lnTo>
                    <a:lnTo>
                      <a:pt x="6893" y="1428"/>
                    </a:lnTo>
                    <a:lnTo>
                      <a:pt x="6893" y="1383"/>
                    </a:lnTo>
                    <a:lnTo>
                      <a:pt x="7009" y="1289"/>
                    </a:lnTo>
                    <a:lnTo>
                      <a:pt x="7125" y="1249"/>
                    </a:lnTo>
                    <a:lnTo>
                      <a:pt x="7212" y="1359"/>
                    </a:lnTo>
                    <a:lnTo>
                      <a:pt x="7282" y="952"/>
                    </a:lnTo>
                    <a:lnTo>
                      <a:pt x="7439" y="860"/>
                    </a:lnTo>
                    <a:lnTo>
                      <a:pt x="7346" y="790"/>
                    </a:lnTo>
                    <a:lnTo>
                      <a:pt x="7376" y="726"/>
                    </a:lnTo>
                    <a:lnTo>
                      <a:pt x="7259" y="726"/>
                    </a:lnTo>
                    <a:lnTo>
                      <a:pt x="7189" y="656"/>
                    </a:lnTo>
                    <a:lnTo>
                      <a:pt x="7079" y="563"/>
                    </a:lnTo>
                    <a:lnTo>
                      <a:pt x="7142" y="546"/>
                    </a:lnTo>
                    <a:lnTo>
                      <a:pt x="7189" y="563"/>
                    </a:lnTo>
                    <a:lnTo>
                      <a:pt x="7299" y="499"/>
                    </a:lnTo>
                    <a:lnTo>
                      <a:pt x="7236" y="452"/>
                    </a:lnTo>
                    <a:lnTo>
                      <a:pt x="7212" y="337"/>
                    </a:lnTo>
                    <a:lnTo>
                      <a:pt x="7282" y="384"/>
                    </a:lnTo>
                    <a:lnTo>
                      <a:pt x="7463" y="406"/>
                    </a:lnTo>
                    <a:lnTo>
                      <a:pt x="7533" y="476"/>
                    </a:lnTo>
                    <a:lnTo>
                      <a:pt x="7690" y="452"/>
                    </a:lnTo>
                    <a:lnTo>
                      <a:pt x="7782" y="360"/>
                    </a:lnTo>
                    <a:lnTo>
                      <a:pt x="7596" y="337"/>
                    </a:lnTo>
                    <a:lnTo>
                      <a:pt x="7666" y="203"/>
                    </a:lnTo>
                    <a:lnTo>
                      <a:pt x="7533" y="116"/>
                    </a:lnTo>
                    <a:lnTo>
                      <a:pt x="7393" y="180"/>
                    </a:lnTo>
                    <a:lnTo>
                      <a:pt x="7259" y="70"/>
                    </a:lnTo>
                    <a:lnTo>
                      <a:pt x="7166" y="23"/>
                    </a:lnTo>
                    <a:lnTo>
                      <a:pt x="7125" y="46"/>
                    </a:lnTo>
                    <a:lnTo>
                      <a:pt x="7056" y="0"/>
                    </a:lnTo>
                    <a:lnTo>
                      <a:pt x="1308" y="2724"/>
                    </a:lnTo>
                    <a:lnTo>
                      <a:pt x="146" y="1887"/>
                    </a:lnTo>
                    <a:close/>
                  </a:path>
                </a:pathLst>
              </a:custGeom>
              <a:grpFill/>
              <a:ln w="9525">
                <a:solidFill>
                  <a:schemeClr val="bg1">
                    <a:lumMod val="85000"/>
                  </a:schemeClr>
                </a:solidFill>
                <a:round/>
                <a:headEnd/>
                <a:tailEnd/>
              </a:ln>
            </p:spPr>
            <p:txBody>
              <a:bodyPr/>
              <a:lstStyle/>
              <a:p>
                <a:endParaRPr lang="zh-CN" altLang="en-US"/>
              </a:p>
            </p:txBody>
          </p:sp>
          <p:sp>
            <p:nvSpPr>
              <p:cNvPr id="257" name="Freeform 230"/>
              <p:cNvSpPr>
                <a:spLocks noChangeAspect="1"/>
              </p:cNvSpPr>
              <p:nvPr>
                <p:custDataLst>
                  <p:tags r:id="rId247"/>
                </p:custDataLst>
              </p:nvPr>
            </p:nvSpPr>
            <p:spPr bwMode="auto">
              <a:xfrm>
                <a:off x="1692513" y="1052471"/>
                <a:ext cx="3261511" cy="1424618"/>
              </a:xfrm>
              <a:custGeom>
                <a:avLst/>
                <a:gdLst>
                  <a:gd name="T0" fmla="*/ 2724369 w 7160"/>
                  <a:gd name="T1" fmla="*/ 123289 h 3125"/>
                  <a:gd name="T2" fmla="*/ 2595998 w 7160"/>
                  <a:gd name="T3" fmla="*/ 162266 h 3125"/>
                  <a:gd name="T4" fmla="*/ 2623765 w 7160"/>
                  <a:gd name="T5" fmla="*/ 221580 h 3125"/>
                  <a:gd name="T6" fmla="*/ 2469639 w 7160"/>
                  <a:gd name="T7" fmla="*/ 248695 h 3125"/>
                  <a:gd name="T8" fmla="*/ 2359376 w 7160"/>
                  <a:gd name="T9" fmla="*/ 162266 h 3125"/>
                  <a:gd name="T10" fmla="*/ 2195995 w 7160"/>
                  <a:gd name="T11" fmla="*/ 172435 h 3125"/>
                  <a:gd name="T12" fmla="*/ 2121145 w 7160"/>
                  <a:gd name="T13" fmla="*/ 132609 h 3125"/>
                  <a:gd name="T14" fmla="*/ 1994786 w 7160"/>
                  <a:gd name="T15" fmla="*/ 152522 h 3125"/>
                  <a:gd name="T16" fmla="*/ 1975872 w 7160"/>
                  <a:gd name="T17" fmla="*/ 228783 h 3125"/>
                  <a:gd name="T18" fmla="*/ 1913095 w 7160"/>
                  <a:gd name="T19" fmla="*/ 238951 h 3125"/>
                  <a:gd name="T20" fmla="*/ 1828587 w 7160"/>
                  <a:gd name="T21" fmla="*/ 287673 h 3125"/>
                  <a:gd name="T22" fmla="*/ 1784321 w 7160"/>
                  <a:gd name="T23" fmla="*/ 238951 h 3125"/>
                  <a:gd name="T24" fmla="*/ 1655950 w 7160"/>
                  <a:gd name="T25" fmla="*/ 191923 h 3125"/>
                  <a:gd name="T26" fmla="*/ 1573856 w 7160"/>
                  <a:gd name="T27" fmla="*/ 228783 h 3125"/>
                  <a:gd name="T28" fmla="*/ 1417316 w 7160"/>
                  <a:gd name="T29" fmla="*/ 228783 h 3125"/>
                  <a:gd name="T30" fmla="*/ 1363392 w 7160"/>
                  <a:gd name="T31" fmla="*/ 315212 h 3125"/>
                  <a:gd name="T32" fmla="*/ 1398402 w 7160"/>
                  <a:gd name="T33" fmla="*/ 202092 h 3125"/>
                  <a:gd name="T34" fmla="*/ 1391561 w 7160"/>
                  <a:gd name="T35" fmla="*/ 95750 h 3125"/>
                  <a:gd name="T36" fmla="*/ 1281299 w 7160"/>
                  <a:gd name="T37" fmla="*/ 36859 h 3125"/>
                  <a:gd name="T38" fmla="*/ 1243874 w 7160"/>
                  <a:gd name="T39" fmla="*/ 76261 h 3125"/>
                  <a:gd name="T40" fmla="*/ 1171439 w 7160"/>
                  <a:gd name="T41" fmla="*/ 0 h 3125"/>
                  <a:gd name="T42" fmla="*/ 1134416 w 7160"/>
                  <a:gd name="T43" fmla="*/ 66517 h 3125"/>
                  <a:gd name="T44" fmla="*/ 1178682 w 7160"/>
                  <a:gd name="T45" fmla="*/ 113544 h 3125"/>
                  <a:gd name="T46" fmla="*/ 1078078 w 7160"/>
                  <a:gd name="T47" fmla="*/ 162266 h 3125"/>
                  <a:gd name="T48" fmla="*/ 1043067 w 7160"/>
                  <a:gd name="T49" fmla="*/ 182179 h 3125"/>
                  <a:gd name="T50" fmla="*/ 1005240 w 7160"/>
                  <a:gd name="T51" fmla="*/ 335125 h 3125"/>
                  <a:gd name="T52" fmla="*/ 905038 w 7160"/>
                  <a:gd name="T53" fmla="*/ 363934 h 3125"/>
                  <a:gd name="T54" fmla="*/ 987131 w 7160"/>
                  <a:gd name="T55" fmla="*/ 460108 h 3125"/>
                  <a:gd name="T56" fmla="*/ 995984 w 7160"/>
                  <a:gd name="T57" fmla="*/ 536792 h 3125"/>
                  <a:gd name="T58" fmla="*/ 886124 w 7160"/>
                  <a:gd name="T59" fmla="*/ 430451 h 3125"/>
                  <a:gd name="T60" fmla="*/ 851114 w 7160"/>
                  <a:gd name="T61" fmla="*/ 489765 h 3125"/>
                  <a:gd name="T62" fmla="*/ 851114 w 7160"/>
                  <a:gd name="T63" fmla="*/ 507135 h 3125"/>
                  <a:gd name="T64" fmla="*/ 841858 w 7160"/>
                  <a:gd name="T65" fmla="*/ 575770 h 3125"/>
                  <a:gd name="T66" fmla="*/ 914294 w 7160"/>
                  <a:gd name="T67" fmla="*/ 612630 h 3125"/>
                  <a:gd name="T68" fmla="*/ 905038 w 7160"/>
                  <a:gd name="T69" fmla="*/ 632542 h 3125"/>
                  <a:gd name="T70" fmla="*/ 878881 w 7160"/>
                  <a:gd name="T71" fmla="*/ 708803 h 3125"/>
                  <a:gd name="T72" fmla="*/ 778679 w 7160"/>
                  <a:gd name="T73" fmla="*/ 768117 h 3125"/>
                  <a:gd name="T74" fmla="*/ 832603 w 7160"/>
                  <a:gd name="T75" fmla="*/ 632542 h 3125"/>
                  <a:gd name="T76" fmla="*/ 713084 w 7160"/>
                  <a:gd name="T77" fmla="*/ 430451 h 3125"/>
                  <a:gd name="T78" fmla="*/ 741254 w 7160"/>
                  <a:gd name="T79" fmla="*/ 642287 h 3125"/>
                  <a:gd name="T80" fmla="*/ 668416 w 7160"/>
                  <a:gd name="T81" fmla="*/ 605427 h 3125"/>
                  <a:gd name="T82" fmla="*/ 603224 w 7160"/>
                  <a:gd name="T83" fmla="*/ 681688 h 3125"/>
                  <a:gd name="T84" fmla="*/ 502620 w 7160"/>
                  <a:gd name="T85" fmla="*/ 701601 h 3125"/>
                  <a:gd name="T86" fmla="*/ 411271 w 7160"/>
                  <a:gd name="T87" fmla="*/ 708803 h 3125"/>
                  <a:gd name="T88" fmla="*/ 348494 w 7160"/>
                  <a:gd name="T89" fmla="*/ 768117 h 3125"/>
                  <a:gd name="T90" fmla="*/ 311069 w 7160"/>
                  <a:gd name="T91" fmla="*/ 708803 h 3125"/>
                  <a:gd name="T92" fmla="*/ 292155 w 7160"/>
                  <a:gd name="T93" fmla="*/ 807095 h 3125"/>
                  <a:gd name="T94" fmla="*/ 247889 w 7160"/>
                  <a:gd name="T95" fmla="*/ 873612 h 3125"/>
                  <a:gd name="T96" fmla="*/ 184710 w 7160"/>
                  <a:gd name="T97" fmla="*/ 893524 h 3125"/>
                  <a:gd name="T98" fmla="*/ 146883 w 7160"/>
                  <a:gd name="T99" fmla="*/ 827008 h 3125"/>
                  <a:gd name="T100" fmla="*/ 146883 w 7160"/>
                  <a:gd name="T101" fmla="*/ 797351 h 3125"/>
                  <a:gd name="T102" fmla="*/ 247889 w 7160"/>
                  <a:gd name="T103" fmla="*/ 768117 h 3125"/>
                  <a:gd name="T104" fmla="*/ 93361 w 7160"/>
                  <a:gd name="T105" fmla="*/ 671944 h 3125"/>
                  <a:gd name="T106" fmla="*/ 30181 w 7160"/>
                  <a:gd name="T107" fmla="*/ 622374 h 3125"/>
                  <a:gd name="T108" fmla="*/ 16097 w 7160"/>
                  <a:gd name="T109" fmla="*/ 696517 h 3125"/>
                  <a:gd name="T110" fmla="*/ 44266 w 7160"/>
                  <a:gd name="T111" fmla="*/ 814721 h 3125"/>
                  <a:gd name="T112" fmla="*/ 102617 w 7160"/>
                  <a:gd name="T113" fmla="*/ 960041 h 3125"/>
                  <a:gd name="T114" fmla="*/ 2881312 w 7160"/>
                  <a:gd name="T115" fmla="*/ 172435 h 31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160"/>
                  <a:gd name="T175" fmla="*/ 0 h 3125"/>
                  <a:gd name="T176" fmla="*/ 7160 w 7160"/>
                  <a:gd name="T177" fmla="*/ 3125 h 312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160" h="3125">
                    <a:moveTo>
                      <a:pt x="7160" y="407"/>
                    </a:moveTo>
                    <a:lnTo>
                      <a:pt x="7021" y="383"/>
                    </a:lnTo>
                    <a:lnTo>
                      <a:pt x="6770" y="291"/>
                    </a:lnTo>
                    <a:lnTo>
                      <a:pt x="6590" y="291"/>
                    </a:lnTo>
                    <a:lnTo>
                      <a:pt x="6451" y="360"/>
                    </a:lnTo>
                    <a:lnTo>
                      <a:pt x="6451" y="383"/>
                    </a:lnTo>
                    <a:lnTo>
                      <a:pt x="6567" y="453"/>
                    </a:lnTo>
                    <a:lnTo>
                      <a:pt x="6567" y="523"/>
                    </a:lnTo>
                    <a:lnTo>
                      <a:pt x="6520" y="523"/>
                    </a:lnTo>
                    <a:lnTo>
                      <a:pt x="6410" y="430"/>
                    </a:lnTo>
                    <a:lnTo>
                      <a:pt x="6184" y="477"/>
                    </a:lnTo>
                    <a:lnTo>
                      <a:pt x="6137" y="587"/>
                    </a:lnTo>
                    <a:lnTo>
                      <a:pt x="6044" y="540"/>
                    </a:lnTo>
                    <a:lnTo>
                      <a:pt x="5957" y="540"/>
                    </a:lnTo>
                    <a:lnTo>
                      <a:pt x="5863" y="383"/>
                    </a:lnTo>
                    <a:lnTo>
                      <a:pt x="5638" y="383"/>
                    </a:lnTo>
                    <a:lnTo>
                      <a:pt x="5573" y="477"/>
                    </a:lnTo>
                    <a:lnTo>
                      <a:pt x="5457" y="407"/>
                    </a:lnTo>
                    <a:lnTo>
                      <a:pt x="5341" y="430"/>
                    </a:lnTo>
                    <a:lnTo>
                      <a:pt x="5364" y="313"/>
                    </a:lnTo>
                    <a:lnTo>
                      <a:pt x="5271" y="313"/>
                    </a:lnTo>
                    <a:lnTo>
                      <a:pt x="5114" y="477"/>
                    </a:lnTo>
                    <a:lnTo>
                      <a:pt x="5090" y="360"/>
                    </a:lnTo>
                    <a:lnTo>
                      <a:pt x="4957" y="360"/>
                    </a:lnTo>
                    <a:lnTo>
                      <a:pt x="4864" y="407"/>
                    </a:lnTo>
                    <a:lnTo>
                      <a:pt x="4957" y="540"/>
                    </a:lnTo>
                    <a:lnTo>
                      <a:pt x="4910" y="540"/>
                    </a:lnTo>
                    <a:lnTo>
                      <a:pt x="4910" y="587"/>
                    </a:lnTo>
                    <a:lnTo>
                      <a:pt x="4818" y="587"/>
                    </a:lnTo>
                    <a:lnTo>
                      <a:pt x="4754" y="564"/>
                    </a:lnTo>
                    <a:lnTo>
                      <a:pt x="4637" y="657"/>
                    </a:lnTo>
                    <a:lnTo>
                      <a:pt x="4661" y="744"/>
                    </a:lnTo>
                    <a:lnTo>
                      <a:pt x="4544" y="679"/>
                    </a:lnTo>
                    <a:lnTo>
                      <a:pt x="4497" y="610"/>
                    </a:lnTo>
                    <a:lnTo>
                      <a:pt x="4434" y="610"/>
                    </a:lnTo>
                    <a:lnTo>
                      <a:pt x="4434" y="564"/>
                    </a:lnTo>
                    <a:lnTo>
                      <a:pt x="4318" y="430"/>
                    </a:lnTo>
                    <a:lnTo>
                      <a:pt x="4161" y="430"/>
                    </a:lnTo>
                    <a:lnTo>
                      <a:pt x="4115" y="453"/>
                    </a:lnTo>
                    <a:lnTo>
                      <a:pt x="4138" y="523"/>
                    </a:lnTo>
                    <a:lnTo>
                      <a:pt x="3934" y="564"/>
                    </a:lnTo>
                    <a:lnTo>
                      <a:pt x="3911" y="540"/>
                    </a:lnTo>
                    <a:lnTo>
                      <a:pt x="3888" y="523"/>
                    </a:lnTo>
                    <a:lnTo>
                      <a:pt x="3731" y="564"/>
                    </a:lnTo>
                    <a:lnTo>
                      <a:pt x="3522" y="540"/>
                    </a:lnTo>
                    <a:lnTo>
                      <a:pt x="3522" y="610"/>
                    </a:lnTo>
                    <a:lnTo>
                      <a:pt x="3458" y="657"/>
                    </a:lnTo>
                    <a:lnTo>
                      <a:pt x="3388" y="744"/>
                    </a:lnTo>
                    <a:lnTo>
                      <a:pt x="3365" y="721"/>
                    </a:lnTo>
                    <a:lnTo>
                      <a:pt x="3435" y="540"/>
                    </a:lnTo>
                    <a:lnTo>
                      <a:pt x="3475" y="477"/>
                    </a:lnTo>
                    <a:lnTo>
                      <a:pt x="3475" y="407"/>
                    </a:lnTo>
                    <a:lnTo>
                      <a:pt x="3498" y="313"/>
                    </a:lnTo>
                    <a:lnTo>
                      <a:pt x="3458" y="226"/>
                    </a:lnTo>
                    <a:lnTo>
                      <a:pt x="3458" y="157"/>
                    </a:lnTo>
                    <a:lnTo>
                      <a:pt x="3301" y="111"/>
                    </a:lnTo>
                    <a:lnTo>
                      <a:pt x="3184" y="87"/>
                    </a:lnTo>
                    <a:lnTo>
                      <a:pt x="3138" y="111"/>
                    </a:lnTo>
                    <a:lnTo>
                      <a:pt x="3138" y="180"/>
                    </a:lnTo>
                    <a:lnTo>
                      <a:pt x="3091" y="180"/>
                    </a:lnTo>
                    <a:lnTo>
                      <a:pt x="3044" y="111"/>
                    </a:lnTo>
                    <a:lnTo>
                      <a:pt x="2957" y="64"/>
                    </a:lnTo>
                    <a:lnTo>
                      <a:pt x="2911" y="0"/>
                    </a:lnTo>
                    <a:lnTo>
                      <a:pt x="2865" y="17"/>
                    </a:lnTo>
                    <a:lnTo>
                      <a:pt x="2819" y="111"/>
                    </a:lnTo>
                    <a:lnTo>
                      <a:pt x="2819" y="157"/>
                    </a:lnTo>
                    <a:lnTo>
                      <a:pt x="2911" y="203"/>
                    </a:lnTo>
                    <a:lnTo>
                      <a:pt x="2889" y="226"/>
                    </a:lnTo>
                    <a:lnTo>
                      <a:pt x="2929" y="268"/>
                    </a:lnTo>
                    <a:lnTo>
                      <a:pt x="2889" y="268"/>
                    </a:lnTo>
                    <a:lnTo>
                      <a:pt x="2819" y="360"/>
                    </a:lnTo>
                    <a:lnTo>
                      <a:pt x="2679" y="383"/>
                    </a:lnTo>
                    <a:lnTo>
                      <a:pt x="2638" y="360"/>
                    </a:lnTo>
                    <a:lnTo>
                      <a:pt x="2568" y="383"/>
                    </a:lnTo>
                    <a:lnTo>
                      <a:pt x="2592" y="430"/>
                    </a:lnTo>
                    <a:lnTo>
                      <a:pt x="2453" y="540"/>
                    </a:lnTo>
                    <a:lnTo>
                      <a:pt x="2435" y="679"/>
                    </a:lnTo>
                    <a:lnTo>
                      <a:pt x="2498" y="791"/>
                    </a:lnTo>
                    <a:lnTo>
                      <a:pt x="2435" y="767"/>
                    </a:lnTo>
                    <a:lnTo>
                      <a:pt x="2296" y="836"/>
                    </a:lnTo>
                    <a:lnTo>
                      <a:pt x="2249" y="859"/>
                    </a:lnTo>
                    <a:lnTo>
                      <a:pt x="2272" y="999"/>
                    </a:lnTo>
                    <a:lnTo>
                      <a:pt x="2411" y="1016"/>
                    </a:lnTo>
                    <a:lnTo>
                      <a:pt x="2453" y="1086"/>
                    </a:lnTo>
                    <a:lnTo>
                      <a:pt x="2545" y="1220"/>
                    </a:lnTo>
                    <a:lnTo>
                      <a:pt x="2592" y="1359"/>
                    </a:lnTo>
                    <a:lnTo>
                      <a:pt x="2475" y="1267"/>
                    </a:lnTo>
                    <a:lnTo>
                      <a:pt x="2411" y="1086"/>
                    </a:lnTo>
                    <a:lnTo>
                      <a:pt x="2249" y="1016"/>
                    </a:lnTo>
                    <a:lnTo>
                      <a:pt x="2202" y="1016"/>
                    </a:lnTo>
                    <a:lnTo>
                      <a:pt x="2184" y="1063"/>
                    </a:lnTo>
                    <a:lnTo>
                      <a:pt x="2092" y="1133"/>
                    </a:lnTo>
                    <a:lnTo>
                      <a:pt x="2115" y="1156"/>
                    </a:lnTo>
                    <a:lnTo>
                      <a:pt x="2202" y="1156"/>
                    </a:lnTo>
                    <a:lnTo>
                      <a:pt x="2226" y="1220"/>
                    </a:lnTo>
                    <a:lnTo>
                      <a:pt x="2115" y="1197"/>
                    </a:lnTo>
                    <a:lnTo>
                      <a:pt x="1999" y="1110"/>
                    </a:lnTo>
                    <a:lnTo>
                      <a:pt x="1999" y="1197"/>
                    </a:lnTo>
                    <a:lnTo>
                      <a:pt x="2092" y="1359"/>
                    </a:lnTo>
                    <a:lnTo>
                      <a:pt x="2092" y="1406"/>
                    </a:lnTo>
                    <a:lnTo>
                      <a:pt x="2162" y="1446"/>
                    </a:lnTo>
                    <a:lnTo>
                      <a:pt x="2272" y="1446"/>
                    </a:lnTo>
                    <a:lnTo>
                      <a:pt x="2365" y="1586"/>
                    </a:lnTo>
                    <a:lnTo>
                      <a:pt x="2411" y="1609"/>
                    </a:lnTo>
                    <a:lnTo>
                      <a:pt x="2249" y="1493"/>
                    </a:lnTo>
                    <a:lnTo>
                      <a:pt x="2202" y="1493"/>
                    </a:lnTo>
                    <a:lnTo>
                      <a:pt x="2139" y="1563"/>
                    </a:lnTo>
                    <a:lnTo>
                      <a:pt x="2184" y="1673"/>
                    </a:lnTo>
                    <a:lnTo>
                      <a:pt x="2139" y="1813"/>
                    </a:lnTo>
                    <a:lnTo>
                      <a:pt x="2045" y="1835"/>
                    </a:lnTo>
                    <a:lnTo>
                      <a:pt x="1935" y="1813"/>
                    </a:lnTo>
                    <a:lnTo>
                      <a:pt x="2022" y="1766"/>
                    </a:lnTo>
                    <a:lnTo>
                      <a:pt x="2069" y="1609"/>
                    </a:lnTo>
                    <a:lnTo>
                      <a:pt x="2069" y="1493"/>
                    </a:lnTo>
                    <a:lnTo>
                      <a:pt x="1912" y="1220"/>
                    </a:lnTo>
                    <a:lnTo>
                      <a:pt x="1842" y="1040"/>
                    </a:lnTo>
                    <a:lnTo>
                      <a:pt x="1772" y="1016"/>
                    </a:lnTo>
                    <a:lnTo>
                      <a:pt x="1726" y="1243"/>
                    </a:lnTo>
                    <a:lnTo>
                      <a:pt x="1748" y="1406"/>
                    </a:lnTo>
                    <a:lnTo>
                      <a:pt x="1842" y="1516"/>
                    </a:lnTo>
                    <a:lnTo>
                      <a:pt x="1842" y="1539"/>
                    </a:lnTo>
                    <a:lnTo>
                      <a:pt x="1748" y="1493"/>
                    </a:lnTo>
                    <a:lnTo>
                      <a:pt x="1661" y="1429"/>
                    </a:lnTo>
                    <a:lnTo>
                      <a:pt x="1476" y="1446"/>
                    </a:lnTo>
                    <a:lnTo>
                      <a:pt x="1499" y="1539"/>
                    </a:lnTo>
                    <a:lnTo>
                      <a:pt x="1499" y="1609"/>
                    </a:lnTo>
                    <a:lnTo>
                      <a:pt x="1453" y="1609"/>
                    </a:lnTo>
                    <a:lnTo>
                      <a:pt x="1436" y="1539"/>
                    </a:lnTo>
                    <a:lnTo>
                      <a:pt x="1249" y="1656"/>
                    </a:lnTo>
                    <a:lnTo>
                      <a:pt x="1209" y="1633"/>
                    </a:lnTo>
                    <a:lnTo>
                      <a:pt x="1185" y="1586"/>
                    </a:lnTo>
                    <a:lnTo>
                      <a:pt x="1022" y="1673"/>
                    </a:lnTo>
                    <a:lnTo>
                      <a:pt x="1000" y="1743"/>
                    </a:lnTo>
                    <a:lnTo>
                      <a:pt x="935" y="1743"/>
                    </a:lnTo>
                    <a:lnTo>
                      <a:pt x="866" y="1813"/>
                    </a:lnTo>
                    <a:lnTo>
                      <a:pt x="843" y="1766"/>
                    </a:lnTo>
                    <a:lnTo>
                      <a:pt x="843" y="1656"/>
                    </a:lnTo>
                    <a:lnTo>
                      <a:pt x="773" y="1673"/>
                    </a:lnTo>
                    <a:lnTo>
                      <a:pt x="749" y="1743"/>
                    </a:lnTo>
                    <a:lnTo>
                      <a:pt x="773" y="1859"/>
                    </a:lnTo>
                    <a:lnTo>
                      <a:pt x="726" y="1905"/>
                    </a:lnTo>
                    <a:lnTo>
                      <a:pt x="662" y="1923"/>
                    </a:lnTo>
                    <a:lnTo>
                      <a:pt x="592" y="2016"/>
                    </a:lnTo>
                    <a:lnTo>
                      <a:pt x="616" y="2062"/>
                    </a:lnTo>
                    <a:lnTo>
                      <a:pt x="592" y="2109"/>
                    </a:lnTo>
                    <a:lnTo>
                      <a:pt x="482" y="2039"/>
                    </a:lnTo>
                    <a:lnTo>
                      <a:pt x="459" y="2109"/>
                    </a:lnTo>
                    <a:lnTo>
                      <a:pt x="459" y="2156"/>
                    </a:lnTo>
                    <a:lnTo>
                      <a:pt x="342" y="2062"/>
                    </a:lnTo>
                    <a:lnTo>
                      <a:pt x="365" y="1952"/>
                    </a:lnTo>
                    <a:lnTo>
                      <a:pt x="273" y="1882"/>
                    </a:lnTo>
                    <a:lnTo>
                      <a:pt x="232" y="1835"/>
                    </a:lnTo>
                    <a:lnTo>
                      <a:pt x="365" y="1882"/>
                    </a:lnTo>
                    <a:lnTo>
                      <a:pt x="459" y="1905"/>
                    </a:lnTo>
                    <a:lnTo>
                      <a:pt x="546" y="1882"/>
                    </a:lnTo>
                    <a:lnTo>
                      <a:pt x="616" y="1813"/>
                    </a:lnTo>
                    <a:lnTo>
                      <a:pt x="459" y="1633"/>
                    </a:lnTo>
                    <a:lnTo>
                      <a:pt x="365" y="1586"/>
                    </a:lnTo>
                    <a:lnTo>
                      <a:pt x="232" y="1586"/>
                    </a:lnTo>
                    <a:lnTo>
                      <a:pt x="162" y="1539"/>
                    </a:lnTo>
                    <a:lnTo>
                      <a:pt x="98" y="1469"/>
                    </a:lnTo>
                    <a:lnTo>
                      <a:pt x="75" y="1469"/>
                    </a:lnTo>
                    <a:lnTo>
                      <a:pt x="23" y="1481"/>
                    </a:lnTo>
                    <a:lnTo>
                      <a:pt x="0" y="1551"/>
                    </a:lnTo>
                    <a:lnTo>
                      <a:pt x="40" y="1644"/>
                    </a:lnTo>
                    <a:lnTo>
                      <a:pt x="46" y="1743"/>
                    </a:lnTo>
                    <a:lnTo>
                      <a:pt x="104" y="1847"/>
                    </a:lnTo>
                    <a:lnTo>
                      <a:pt x="110" y="1923"/>
                    </a:lnTo>
                    <a:lnTo>
                      <a:pt x="150" y="1999"/>
                    </a:lnTo>
                    <a:lnTo>
                      <a:pt x="150" y="2086"/>
                    </a:lnTo>
                    <a:lnTo>
                      <a:pt x="255" y="2266"/>
                    </a:lnTo>
                    <a:lnTo>
                      <a:pt x="255" y="2301"/>
                    </a:lnTo>
                    <a:lnTo>
                      <a:pt x="1418" y="3125"/>
                    </a:lnTo>
                    <a:lnTo>
                      <a:pt x="7160" y="407"/>
                    </a:lnTo>
                    <a:close/>
                  </a:path>
                </a:pathLst>
              </a:custGeom>
              <a:grpFill/>
              <a:ln w="9525">
                <a:solidFill>
                  <a:schemeClr val="bg1">
                    <a:lumMod val="85000"/>
                  </a:schemeClr>
                </a:solidFill>
                <a:round/>
                <a:headEnd/>
                <a:tailEnd/>
              </a:ln>
            </p:spPr>
            <p:txBody>
              <a:bodyPr/>
              <a:lstStyle/>
              <a:p>
                <a:endParaRPr lang="zh-CN" altLang="en-US"/>
              </a:p>
            </p:txBody>
          </p:sp>
          <p:sp>
            <p:nvSpPr>
              <p:cNvPr id="258" name="Freeform 231"/>
              <p:cNvSpPr>
                <a:spLocks noChangeAspect="1"/>
              </p:cNvSpPr>
              <p:nvPr>
                <p:custDataLst>
                  <p:tags r:id="rId248"/>
                </p:custDataLst>
              </p:nvPr>
            </p:nvSpPr>
            <p:spPr bwMode="auto">
              <a:xfrm>
                <a:off x="2129178" y="1537595"/>
                <a:ext cx="154539" cy="163984"/>
              </a:xfrm>
              <a:custGeom>
                <a:avLst/>
                <a:gdLst>
                  <a:gd name="T0" fmla="*/ 65088 w 344"/>
                  <a:gd name="T1" fmla="*/ 0 h 359"/>
                  <a:gd name="T2" fmla="*/ 65088 w 344"/>
                  <a:gd name="T3" fmla="*/ 39055 h 359"/>
                  <a:gd name="T4" fmla="*/ 74216 w 344"/>
                  <a:gd name="T5" fmla="*/ 88723 h 359"/>
                  <a:gd name="T6" fmla="*/ 117872 w 344"/>
                  <a:gd name="T7" fmla="*/ 132872 h 359"/>
                  <a:gd name="T8" fmla="*/ 136525 w 344"/>
                  <a:gd name="T9" fmla="*/ 152400 h 359"/>
                  <a:gd name="T10" fmla="*/ 80962 w 344"/>
                  <a:gd name="T11" fmla="*/ 142636 h 359"/>
                  <a:gd name="T12" fmla="*/ 55563 w 344"/>
                  <a:gd name="T13" fmla="*/ 105704 h 359"/>
                  <a:gd name="T14" fmla="*/ 18653 w 344"/>
                  <a:gd name="T15" fmla="*/ 95940 h 359"/>
                  <a:gd name="T16" fmla="*/ 9525 w 344"/>
                  <a:gd name="T17" fmla="*/ 95940 h 359"/>
                  <a:gd name="T18" fmla="*/ 0 w 344"/>
                  <a:gd name="T19" fmla="*/ 66224 h 359"/>
                  <a:gd name="T20" fmla="*/ 9525 w 344"/>
                  <a:gd name="T21" fmla="*/ 66224 h 359"/>
                  <a:gd name="T22" fmla="*/ 9525 w 344"/>
                  <a:gd name="T23" fmla="*/ 48819 h 359"/>
                  <a:gd name="T24" fmla="*/ 27781 w 344"/>
                  <a:gd name="T25" fmla="*/ 29291 h 359"/>
                  <a:gd name="T26" fmla="*/ 18653 w 344"/>
                  <a:gd name="T27" fmla="*/ 0 h 359"/>
                  <a:gd name="T28" fmla="*/ 46434 w 344"/>
                  <a:gd name="T29" fmla="*/ 0 h 359"/>
                  <a:gd name="T30" fmla="*/ 65088 w 344"/>
                  <a:gd name="T31" fmla="*/ 0 h 3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44"/>
                  <a:gd name="T49" fmla="*/ 0 h 359"/>
                  <a:gd name="T50" fmla="*/ 344 w 344"/>
                  <a:gd name="T51" fmla="*/ 359 h 3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44" h="359">
                    <a:moveTo>
                      <a:pt x="164" y="0"/>
                    </a:moveTo>
                    <a:lnTo>
                      <a:pt x="164" y="92"/>
                    </a:lnTo>
                    <a:lnTo>
                      <a:pt x="187" y="209"/>
                    </a:lnTo>
                    <a:lnTo>
                      <a:pt x="297" y="313"/>
                    </a:lnTo>
                    <a:lnTo>
                      <a:pt x="344" y="359"/>
                    </a:lnTo>
                    <a:lnTo>
                      <a:pt x="204" y="336"/>
                    </a:lnTo>
                    <a:lnTo>
                      <a:pt x="140" y="249"/>
                    </a:lnTo>
                    <a:lnTo>
                      <a:pt x="47" y="226"/>
                    </a:lnTo>
                    <a:lnTo>
                      <a:pt x="24" y="226"/>
                    </a:lnTo>
                    <a:lnTo>
                      <a:pt x="0" y="156"/>
                    </a:lnTo>
                    <a:lnTo>
                      <a:pt x="24" y="156"/>
                    </a:lnTo>
                    <a:lnTo>
                      <a:pt x="24" y="115"/>
                    </a:lnTo>
                    <a:lnTo>
                      <a:pt x="70" y="69"/>
                    </a:lnTo>
                    <a:lnTo>
                      <a:pt x="47" y="0"/>
                    </a:lnTo>
                    <a:lnTo>
                      <a:pt x="117" y="0"/>
                    </a:lnTo>
                    <a:lnTo>
                      <a:pt x="164" y="0"/>
                    </a:lnTo>
                    <a:close/>
                  </a:path>
                </a:pathLst>
              </a:custGeom>
              <a:grpFill/>
              <a:ln w="9525">
                <a:solidFill>
                  <a:schemeClr val="bg1">
                    <a:lumMod val="85000"/>
                  </a:schemeClr>
                </a:solidFill>
                <a:round/>
                <a:headEnd/>
                <a:tailEnd/>
              </a:ln>
            </p:spPr>
            <p:txBody>
              <a:bodyPr/>
              <a:lstStyle/>
              <a:p>
                <a:endParaRPr lang="zh-CN" altLang="en-US"/>
              </a:p>
            </p:txBody>
          </p:sp>
          <p:sp>
            <p:nvSpPr>
              <p:cNvPr id="259" name="Freeform 232"/>
              <p:cNvSpPr>
                <a:spLocks noChangeAspect="1"/>
              </p:cNvSpPr>
              <p:nvPr>
                <p:custDataLst>
                  <p:tags r:id="rId249"/>
                </p:custDataLst>
              </p:nvPr>
            </p:nvSpPr>
            <p:spPr bwMode="auto">
              <a:xfrm>
                <a:off x="2296297" y="1689622"/>
                <a:ext cx="30549" cy="22208"/>
              </a:xfrm>
              <a:custGeom>
                <a:avLst/>
                <a:gdLst>
                  <a:gd name="T0" fmla="*/ 0 w 65"/>
                  <a:gd name="T1" fmla="*/ 0 h 47"/>
                  <a:gd name="T2" fmla="*/ 7473 w 65"/>
                  <a:gd name="T3" fmla="*/ 20638 h 47"/>
                  <a:gd name="T4" fmla="*/ 19514 w 65"/>
                  <a:gd name="T5" fmla="*/ 20638 h 47"/>
                  <a:gd name="T6" fmla="*/ 26987 w 65"/>
                  <a:gd name="T7" fmla="*/ 10099 h 47"/>
                  <a:gd name="T8" fmla="*/ 26987 w 65"/>
                  <a:gd name="T9" fmla="*/ 0 h 47"/>
                  <a:gd name="T10" fmla="*/ 0 w 65"/>
                  <a:gd name="T11" fmla="*/ 0 h 47"/>
                  <a:gd name="T12" fmla="*/ 0 60000 65536"/>
                  <a:gd name="T13" fmla="*/ 0 60000 65536"/>
                  <a:gd name="T14" fmla="*/ 0 60000 65536"/>
                  <a:gd name="T15" fmla="*/ 0 60000 65536"/>
                  <a:gd name="T16" fmla="*/ 0 60000 65536"/>
                  <a:gd name="T17" fmla="*/ 0 60000 65536"/>
                  <a:gd name="T18" fmla="*/ 0 w 65"/>
                  <a:gd name="T19" fmla="*/ 0 h 47"/>
                  <a:gd name="T20" fmla="*/ 65 w 6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65" h="47">
                    <a:moveTo>
                      <a:pt x="0" y="0"/>
                    </a:moveTo>
                    <a:lnTo>
                      <a:pt x="18" y="47"/>
                    </a:lnTo>
                    <a:lnTo>
                      <a:pt x="47" y="47"/>
                    </a:lnTo>
                    <a:lnTo>
                      <a:pt x="65" y="23"/>
                    </a:lnTo>
                    <a:lnTo>
                      <a:pt x="65"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60" name="Freeform 233"/>
              <p:cNvSpPr>
                <a:spLocks noChangeAspect="1"/>
              </p:cNvSpPr>
              <p:nvPr>
                <p:custDataLst>
                  <p:tags r:id="rId250"/>
                </p:custDataLst>
              </p:nvPr>
            </p:nvSpPr>
            <p:spPr bwMode="auto">
              <a:xfrm>
                <a:off x="3685359" y="980729"/>
                <a:ext cx="141963" cy="122989"/>
              </a:xfrm>
              <a:custGeom>
                <a:avLst/>
                <a:gdLst>
                  <a:gd name="T0" fmla="*/ 9186 w 314"/>
                  <a:gd name="T1" fmla="*/ 0 h 274"/>
                  <a:gd name="T2" fmla="*/ 0 w 314"/>
                  <a:gd name="T3" fmla="*/ 38795 h 274"/>
                  <a:gd name="T4" fmla="*/ 18772 w 314"/>
                  <a:gd name="T5" fmla="*/ 65493 h 274"/>
                  <a:gd name="T6" fmla="*/ 9186 w 314"/>
                  <a:gd name="T7" fmla="*/ 94694 h 274"/>
                  <a:gd name="T8" fmla="*/ 34748 w 314"/>
                  <a:gd name="T9" fmla="*/ 114300 h 274"/>
                  <a:gd name="T10" fmla="*/ 53520 w 314"/>
                  <a:gd name="T11" fmla="*/ 114300 h 274"/>
                  <a:gd name="T12" fmla="*/ 62707 w 314"/>
                  <a:gd name="T13" fmla="*/ 85099 h 274"/>
                  <a:gd name="T14" fmla="*/ 90665 w 314"/>
                  <a:gd name="T15" fmla="*/ 94694 h 274"/>
                  <a:gd name="T16" fmla="*/ 109037 w 314"/>
                  <a:gd name="T17" fmla="*/ 65493 h 274"/>
                  <a:gd name="T18" fmla="*/ 81479 w 314"/>
                  <a:gd name="T19" fmla="*/ 48807 h 274"/>
                  <a:gd name="T20" fmla="*/ 81479 w 314"/>
                  <a:gd name="T21" fmla="*/ 29201 h 274"/>
                  <a:gd name="T22" fmla="*/ 118224 w 314"/>
                  <a:gd name="T23" fmla="*/ 58401 h 274"/>
                  <a:gd name="T24" fmla="*/ 125413 w 314"/>
                  <a:gd name="T25" fmla="*/ 48807 h 274"/>
                  <a:gd name="T26" fmla="*/ 125413 w 314"/>
                  <a:gd name="T27" fmla="*/ 29201 h 274"/>
                  <a:gd name="T28" fmla="*/ 90665 w 314"/>
                  <a:gd name="T29" fmla="*/ 0 h 274"/>
                  <a:gd name="T30" fmla="*/ 71893 w 314"/>
                  <a:gd name="T31" fmla="*/ 0 h 274"/>
                  <a:gd name="T32" fmla="*/ 53520 w 314"/>
                  <a:gd name="T33" fmla="*/ 9595 h 274"/>
                  <a:gd name="T34" fmla="*/ 46331 w 314"/>
                  <a:gd name="T35" fmla="*/ 29201 h 274"/>
                  <a:gd name="T36" fmla="*/ 27958 w 314"/>
                  <a:gd name="T37" fmla="*/ 9595 h 274"/>
                  <a:gd name="T38" fmla="*/ 9186 w 314"/>
                  <a:gd name="T39" fmla="*/ 0 h 2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4"/>
                  <a:gd name="T61" fmla="*/ 0 h 274"/>
                  <a:gd name="T62" fmla="*/ 314 w 314"/>
                  <a:gd name="T63" fmla="*/ 274 h 2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4" h="274">
                    <a:moveTo>
                      <a:pt x="23" y="0"/>
                    </a:moveTo>
                    <a:lnTo>
                      <a:pt x="0" y="93"/>
                    </a:lnTo>
                    <a:lnTo>
                      <a:pt x="47" y="157"/>
                    </a:lnTo>
                    <a:lnTo>
                      <a:pt x="23" y="227"/>
                    </a:lnTo>
                    <a:lnTo>
                      <a:pt x="87" y="274"/>
                    </a:lnTo>
                    <a:lnTo>
                      <a:pt x="134" y="274"/>
                    </a:lnTo>
                    <a:lnTo>
                      <a:pt x="157" y="204"/>
                    </a:lnTo>
                    <a:lnTo>
                      <a:pt x="227" y="227"/>
                    </a:lnTo>
                    <a:lnTo>
                      <a:pt x="273" y="157"/>
                    </a:lnTo>
                    <a:lnTo>
                      <a:pt x="204" y="117"/>
                    </a:lnTo>
                    <a:lnTo>
                      <a:pt x="204" y="70"/>
                    </a:lnTo>
                    <a:lnTo>
                      <a:pt x="296" y="140"/>
                    </a:lnTo>
                    <a:lnTo>
                      <a:pt x="314" y="117"/>
                    </a:lnTo>
                    <a:lnTo>
                      <a:pt x="314" y="70"/>
                    </a:lnTo>
                    <a:lnTo>
                      <a:pt x="227" y="0"/>
                    </a:lnTo>
                    <a:lnTo>
                      <a:pt x="180" y="0"/>
                    </a:lnTo>
                    <a:lnTo>
                      <a:pt x="134" y="23"/>
                    </a:lnTo>
                    <a:lnTo>
                      <a:pt x="116" y="70"/>
                    </a:lnTo>
                    <a:lnTo>
                      <a:pt x="70" y="23"/>
                    </a:lnTo>
                    <a:lnTo>
                      <a:pt x="23" y="0"/>
                    </a:lnTo>
                    <a:close/>
                  </a:path>
                </a:pathLst>
              </a:custGeom>
              <a:grpFill/>
              <a:ln w="9525">
                <a:solidFill>
                  <a:schemeClr val="bg1">
                    <a:lumMod val="85000"/>
                  </a:schemeClr>
                </a:solidFill>
                <a:round/>
                <a:headEnd/>
                <a:tailEnd/>
              </a:ln>
            </p:spPr>
            <p:txBody>
              <a:bodyPr/>
              <a:lstStyle/>
              <a:p>
                <a:endParaRPr lang="zh-CN" altLang="en-US"/>
              </a:p>
            </p:txBody>
          </p:sp>
          <p:sp>
            <p:nvSpPr>
              <p:cNvPr id="261" name="Freeform 234"/>
              <p:cNvSpPr>
                <a:spLocks noChangeAspect="1"/>
              </p:cNvSpPr>
              <p:nvPr>
                <p:custDataLst>
                  <p:tags r:id="rId251"/>
                </p:custDataLst>
              </p:nvPr>
            </p:nvSpPr>
            <p:spPr bwMode="auto">
              <a:xfrm>
                <a:off x="1807519" y="1238663"/>
                <a:ext cx="3146505" cy="1368248"/>
              </a:xfrm>
              <a:custGeom>
                <a:avLst/>
                <a:gdLst>
                  <a:gd name="T0" fmla="*/ 7246 w 6905"/>
                  <a:gd name="T1" fmla="*/ 790252 h 3009"/>
                  <a:gd name="T2" fmla="*/ 0 w 6905"/>
                  <a:gd name="T3" fmla="*/ 812227 h 3009"/>
                  <a:gd name="T4" fmla="*/ 402565 w 6905"/>
                  <a:gd name="T5" fmla="*/ 1271588 h 3009"/>
                  <a:gd name="T6" fmla="*/ 2760791 w 6905"/>
                  <a:gd name="T7" fmla="*/ 88322 h 3009"/>
                  <a:gd name="T8" fmla="*/ 2779712 w 6905"/>
                  <a:gd name="T9" fmla="*/ 4649 h 3009"/>
                  <a:gd name="T10" fmla="*/ 2763207 w 6905"/>
                  <a:gd name="T11" fmla="*/ 2536 h 3009"/>
                  <a:gd name="T12" fmla="*/ 2643645 w 6905"/>
                  <a:gd name="T13" fmla="*/ 0 h 3009"/>
                  <a:gd name="T14" fmla="*/ 2562327 w 6905"/>
                  <a:gd name="T15" fmla="*/ 78180 h 3009"/>
                  <a:gd name="T16" fmla="*/ 458522 w 6905"/>
                  <a:gd name="T17" fmla="*/ 942387 h 3009"/>
                  <a:gd name="T18" fmla="*/ 74877 w 6905"/>
                  <a:gd name="T19" fmla="*/ 797436 h 3009"/>
                  <a:gd name="T20" fmla="*/ 7246 w 6905"/>
                  <a:gd name="T21" fmla="*/ 790252 h 30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905"/>
                  <a:gd name="T34" fmla="*/ 0 h 3009"/>
                  <a:gd name="T35" fmla="*/ 6905 w 6905"/>
                  <a:gd name="T36" fmla="*/ 3009 h 30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905" h="3009">
                    <a:moveTo>
                      <a:pt x="18" y="1870"/>
                    </a:moveTo>
                    <a:lnTo>
                      <a:pt x="0" y="1922"/>
                    </a:lnTo>
                    <a:lnTo>
                      <a:pt x="1000" y="3009"/>
                    </a:lnTo>
                    <a:lnTo>
                      <a:pt x="6858" y="209"/>
                    </a:lnTo>
                    <a:lnTo>
                      <a:pt x="6905" y="11"/>
                    </a:lnTo>
                    <a:lnTo>
                      <a:pt x="6864" y="6"/>
                    </a:lnTo>
                    <a:lnTo>
                      <a:pt x="6567" y="0"/>
                    </a:lnTo>
                    <a:lnTo>
                      <a:pt x="6365" y="185"/>
                    </a:lnTo>
                    <a:lnTo>
                      <a:pt x="1139" y="2230"/>
                    </a:lnTo>
                    <a:lnTo>
                      <a:pt x="186" y="1887"/>
                    </a:lnTo>
                    <a:lnTo>
                      <a:pt x="18" y="1870"/>
                    </a:lnTo>
                    <a:close/>
                  </a:path>
                </a:pathLst>
              </a:custGeom>
              <a:solidFill>
                <a:schemeClr val="accent5">
                  <a:lumMod val="20000"/>
                  <a:lumOff val="80000"/>
                </a:schemeClr>
              </a:solidFill>
              <a:ln w="9525">
                <a:solidFill>
                  <a:schemeClr val="accent2">
                    <a:lumMod val="20000"/>
                    <a:lumOff val="80000"/>
                  </a:schemeClr>
                </a:solidFill>
                <a:round/>
                <a:headEnd/>
                <a:tailEnd/>
              </a:ln>
            </p:spPr>
            <p:txBody>
              <a:bodyPr/>
              <a:lstStyle/>
              <a:p>
                <a:endParaRPr lang="zh-CN" altLang="en-US"/>
              </a:p>
            </p:txBody>
          </p:sp>
          <p:sp>
            <p:nvSpPr>
              <p:cNvPr id="262" name="Freeform 235"/>
              <p:cNvSpPr>
                <a:spLocks noChangeAspect="1"/>
              </p:cNvSpPr>
              <p:nvPr>
                <p:custDataLst>
                  <p:tags r:id="rId252"/>
                </p:custDataLst>
              </p:nvPr>
            </p:nvSpPr>
            <p:spPr bwMode="auto">
              <a:xfrm>
                <a:off x="1537974" y="2837515"/>
                <a:ext cx="70082" cy="61494"/>
              </a:xfrm>
              <a:custGeom>
                <a:avLst/>
                <a:gdLst>
                  <a:gd name="T0" fmla="*/ 0 w 152"/>
                  <a:gd name="T1" fmla="*/ 5358 h 128"/>
                  <a:gd name="T2" fmla="*/ 14256 w 152"/>
                  <a:gd name="T3" fmla="*/ 0 h 128"/>
                  <a:gd name="T4" fmla="*/ 35436 w 152"/>
                  <a:gd name="T5" fmla="*/ 7590 h 128"/>
                  <a:gd name="T6" fmla="*/ 61912 w 152"/>
                  <a:gd name="T7" fmla="*/ 41523 h 128"/>
                  <a:gd name="T8" fmla="*/ 45212 w 152"/>
                  <a:gd name="T9" fmla="*/ 54471 h 128"/>
                  <a:gd name="T10" fmla="*/ 33400 w 152"/>
                  <a:gd name="T11" fmla="*/ 57150 h 128"/>
                  <a:gd name="T12" fmla="*/ 7332 w 152"/>
                  <a:gd name="T13" fmla="*/ 49560 h 128"/>
                  <a:gd name="T14" fmla="*/ 7332 w 152"/>
                  <a:gd name="T15" fmla="*/ 26343 h 128"/>
                  <a:gd name="T16" fmla="*/ 0 w 152"/>
                  <a:gd name="T17" fmla="*/ 5358 h 1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2"/>
                  <a:gd name="T28" fmla="*/ 0 h 128"/>
                  <a:gd name="T29" fmla="*/ 152 w 152"/>
                  <a:gd name="T30" fmla="*/ 128 h 1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2" h="128">
                    <a:moveTo>
                      <a:pt x="0" y="12"/>
                    </a:moveTo>
                    <a:lnTo>
                      <a:pt x="35" y="0"/>
                    </a:lnTo>
                    <a:lnTo>
                      <a:pt x="87" y="17"/>
                    </a:lnTo>
                    <a:lnTo>
                      <a:pt x="152" y="93"/>
                    </a:lnTo>
                    <a:lnTo>
                      <a:pt x="111" y="122"/>
                    </a:lnTo>
                    <a:lnTo>
                      <a:pt x="82" y="128"/>
                    </a:lnTo>
                    <a:lnTo>
                      <a:pt x="18" y="111"/>
                    </a:lnTo>
                    <a:lnTo>
                      <a:pt x="18" y="59"/>
                    </a:lnTo>
                    <a:lnTo>
                      <a:pt x="0" y="12"/>
                    </a:lnTo>
                    <a:close/>
                  </a:path>
                </a:pathLst>
              </a:custGeom>
              <a:grpFill/>
              <a:ln w="9525">
                <a:solidFill>
                  <a:schemeClr val="bg1">
                    <a:lumMod val="85000"/>
                  </a:schemeClr>
                </a:solidFill>
                <a:round/>
                <a:headEnd/>
                <a:tailEnd/>
              </a:ln>
            </p:spPr>
            <p:txBody>
              <a:bodyPr/>
              <a:lstStyle/>
              <a:p>
                <a:endParaRPr lang="zh-CN" altLang="en-US"/>
              </a:p>
            </p:txBody>
          </p:sp>
          <p:sp>
            <p:nvSpPr>
              <p:cNvPr id="263" name="Freeform 236"/>
              <p:cNvSpPr>
                <a:spLocks noChangeAspect="1"/>
              </p:cNvSpPr>
              <p:nvPr>
                <p:custDataLst>
                  <p:tags r:id="rId253"/>
                </p:custDataLst>
              </p:nvPr>
            </p:nvSpPr>
            <p:spPr bwMode="auto">
              <a:xfrm>
                <a:off x="3692547" y="3951245"/>
                <a:ext cx="106023" cy="160570"/>
              </a:xfrm>
              <a:custGeom>
                <a:avLst/>
                <a:gdLst>
                  <a:gd name="T0" fmla="*/ 0 w 232"/>
                  <a:gd name="T1" fmla="*/ 0 h 354"/>
                  <a:gd name="T2" fmla="*/ 9286 w 232"/>
                  <a:gd name="T3" fmla="*/ 46369 h 354"/>
                  <a:gd name="T4" fmla="*/ 28260 w 232"/>
                  <a:gd name="T5" fmla="*/ 102856 h 354"/>
                  <a:gd name="T6" fmla="*/ 93663 w 232"/>
                  <a:gd name="T7" fmla="*/ 149225 h 354"/>
                  <a:gd name="T8" fmla="*/ 93663 w 232"/>
                  <a:gd name="T9" fmla="*/ 107493 h 354"/>
                  <a:gd name="T10" fmla="*/ 75496 w 232"/>
                  <a:gd name="T11" fmla="*/ 92739 h 354"/>
                  <a:gd name="T12" fmla="*/ 75496 w 232"/>
                  <a:gd name="T13" fmla="*/ 36674 h 354"/>
                  <a:gd name="T14" fmla="*/ 58539 w 232"/>
                  <a:gd name="T15" fmla="*/ 5058 h 354"/>
                  <a:gd name="T16" fmla="*/ 28260 w 232"/>
                  <a:gd name="T17" fmla="*/ 5058 h 354"/>
                  <a:gd name="T18" fmla="*/ 4845 w 232"/>
                  <a:gd name="T19" fmla="*/ 2529 h 354"/>
                  <a:gd name="T20" fmla="*/ 0 w 232"/>
                  <a:gd name="T21" fmla="*/ 0 h 3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2"/>
                  <a:gd name="T34" fmla="*/ 0 h 354"/>
                  <a:gd name="T35" fmla="*/ 232 w 232"/>
                  <a:gd name="T36" fmla="*/ 354 h 3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2" h="354">
                    <a:moveTo>
                      <a:pt x="0" y="0"/>
                    </a:moveTo>
                    <a:lnTo>
                      <a:pt x="23" y="110"/>
                    </a:lnTo>
                    <a:lnTo>
                      <a:pt x="70" y="244"/>
                    </a:lnTo>
                    <a:lnTo>
                      <a:pt x="232" y="354"/>
                    </a:lnTo>
                    <a:lnTo>
                      <a:pt x="232" y="255"/>
                    </a:lnTo>
                    <a:lnTo>
                      <a:pt x="187" y="220"/>
                    </a:lnTo>
                    <a:lnTo>
                      <a:pt x="187" y="87"/>
                    </a:lnTo>
                    <a:lnTo>
                      <a:pt x="145" y="12"/>
                    </a:lnTo>
                    <a:lnTo>
                      <a:pt x="70" y="12"/>
                    </a:lnTo>
                    <a:lnTo>
                      <a:pt x="12" y="6"/>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64" name="Freeform 237"/>
              <p:cNvSpPr>
                <a:spLocks noChangeAspect="1"/>
              </p:cNvSpPr>
              <p:nvPr>
                <p:custDataLst>
                  <p:tags r:id="rId254"/>
                </p:custDataLst>
              </p:nvPr>
            </p:nvSpPr>
            <p:spPr bwMode="auto">
              <a:xfrm>
                <a:off x="3974672" y="3956371"/>
                <a:ext cx="203058" cy="184481"/>
              </a:xfrm>
              <a:custGeom>
                <a:avLst/>
                <a:gdLst>
                  <a:gd name="T0" fmla="*/ 0 w 448"/>
                  <a:gd name="T1" fmla="*/ 153757 h 407"/>
                  <a:gd name="T2" fmla="*/ 9610 w 448"/>
                  <a:gd name="T3" fmla="*/ 163867 h 407"/>
                  <a:gd name="T4" fmla="*/ 25627 w 448"/>
                  <a:gd name="T5" fmla="*/ 171450 h 407"/>
                  <a:gd name="T6" fmla="*/ 44446 w 448"/>
                  <a:gd name="T7" fmla="*/ 171450 h 407"/>
                  <a:gd name="T8" fmla="*/ 56058 w 448"/>
                  <a:gd name="T9" fmla="*/ 158812 h 407"/>
                  <a:gd name="T10" fmla="*/ 72476 w 448"/>
                  <a:gd name="T11" fmla="*/ 146596 h 407"/>
                  <a:gd name="T12" fmla="*/ 88492 w 448"/>
                  <a:gd name="T13" fmla="*/ 136907 h 407"/>
                  <a:gd name="T14" fmla="*/ 100505 w 448"/>
                  <a:gd name="T15" fmla="*/ 117108 h 407"/>
                  <a:gd name="T16" fmla="*/ 111716 w 448"/>
                  <a:gd name="T17" fmla="*/ 92676 h 407"/>
                  <a:gd name="T18" fmla="*/ 116521 w 448"/>
                  <a:gd name="T19" fmla="*/ 82987 h 407"/>
                  <a:gd name="T20" fmla="*/ 132939 w 448"/>
                  <a:gd name="T21" fmla="*/ 68664 h 407"/>
                  <a:gd name="T22" fmla="*/ 153760 w 448"/>
                  <a:gd name="T23" fmla="*/ 58554 h 407"/>
                  <a:gd name="T24" fmla="*/ 170177 w 448"/>
                  <a:gd name="T25" fmla="*/ 58554 h 407"/>
                  <a:gd name="T26" fmla="*/ 179387 w 448"/>
                  <a:gd name="T27" fmla="*/ 50972 h 407"/>
                  <a:gd name="T28" fmla="*/ 179387 w 448"/>
                  <a:gd name="T29" fmla="*/ 41283 h 407"/>
                  <a:gd name="T30" fmla="*/ 163370 w 448"/>
                  <a:gd name="T31" fmla="*/ 9689 h 407"/>
                  <a:gd name="T32" fmla="*/ 151358 w 448"/>
                  <a:gd name="T33" fmla="*/ 0 h 407"/>
                  <a:gd name="T34" fmla="*/ 139746 w 448"/>
                  <a:gd name="T35" fmla="*/ 0 h 407"/>
                  <a:gd name="T36" fmla="*/ 121326 w 448"/>
                  <a:gd name="T37" fmla="*/ 21484 h 407"/>
                  <a:gd name="T38" fmla="*/ 118924 w 448"/>
                  <a:gd name="T39" fmla="*/ 50972 h 407"/>
                  <a:gd name="T40" fmla="*/ 107312 w 448"/>
                  <a:gd name="T41" fmla="*/ 63609 h 407"/>
                  <a:gd name="T42" fmla="*/ 109714 w 448"/>
                  <a:gd name="T43" fmla="*/ 77932 h 407"/>
                  <a:gd name="T44" fmla="*/ 107312 w 448"/>
                  <a:gd name="T45" fmla="*/ 92676 h 407"/>
                  <a:gd name="T46" fmla="*/ 95700 w 448"/>
                  <a:gd name="T47" fmla="*/ 92676 h 407"/>
                  <a:gd name="T48" fmla="*/ 86490 w 448"/>
                  <a:gd name="T49" fmla="*/ 80459 h 407"/>
                  <a:gd name="T50" fmla="*/ 62866 w 448"/>
                  <a:gd name="T51" fmla="*/ 107420 h 407"/>
                  <a:gd name="T52" fmla="*/ 34836 w 448"/>
                  <a:gd name="T53" fmla="*/ 129325 h 407"/>
                  <a:gd name="T54" fmla="*/ 28029 w 448"/>
                  <a:gd name="T55" fmla="*/ 146596 h 407"/>
                  <a:gd name="T56" fmla="*/ 14015 w 448"/>
                  <a:gd name="T57" fmla="*/ 151651 h 407"/>
                  <a:gd name="T58" fmla="*/ 4805 w 448"/>
                  <a:gd name="T59" fmla="*/ 151651 h 407"/>
                  <a:gd name="T60" fmla="*/ 0 w 448"/>
                  <a:gd name="T61" fmla="*/ 153757 h 40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48"/>
                  <a:gd name="T94" fmla="*/ 0 h 407"/>
                  <a:gd name="T95" fmla="*/ 448 w 448"/>
                  <a:gd name="T96" fmla="*/ 407 h 40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48" h="407">
                    <a:moveTo>
                      <a:pt x="0" y="365"/>
                    </a:moveTo>
                    <a:lnTo>
                      <a:pt x="24" y="389"/>
                    </a:lnTo>
                    <a:lnTo>
                      <a:pt x="64" y="407"/>
                    </a:lnTo>
                    <a:lnTo>
                      <a:pt x="111" y="407"/>
                    </a:lnTo>
                    <a:lnTo>
                      <a:pt x="140" y="377"/>
                    </a:lnTo>
                    <a:lnTo>
                      <a:pt x="181" y="348"/>
                    </a:lnTo>
                    <a:lnTo>
                      <a:pt x="221" y="325"/>
                    </a:lnTo>
                    <a:lnTo>
                      <a:pt x="251" y="278"/>
                    </a:lnTo>
                    <a:lnTo>
                      <a:pt x="279" y="220"/>
                    </a:lnTo>
                    <a:lnTo>
                      <a:pt x="291" y="197"/>
                    </a:lnTo>
                    <a:lnTo>
                      <a:pt x="332" y="163"/>
                    </a:lnTo>
                    <a:lnTo>
                      <a:pt x="384" y="139"/>
                    </a:lnTo>
                    <a:lnTo>
                      <a:pt x="425" y="139"/>
                    </a:lnTo>
                    <a:lnTo>
                      <a:pt x="448" y="121"/>
                    </a:lnTo>
                    <a:lnTo>
                      <a:pt x="448" y="98"/>
                    </a:lnTo>
                    <a:lnTo>
                      <a:pt x="408" y="23"/>
                    </a:lnTo>
                    <a:lnTo>
                      <a:pt x="378" y="0"/>
                    </a:lnTo>
                    <a:lnTo>
                      <a:pt x="349" y="0"/>
                    </a:lnTo>
                    <a:lnTo>
                      <a:pt x="303" y="51"/>
                    </a:lnTo>
                    <a:lnTo>
                      <a:pt x="297" y="121"/>
                    </a:lnTo>
                    <a:lnTo>
                      <a:pt x="268" y="151"/>
                    </a:lnTo>
                    <a:lnTo>
                      <a:pt x="274" y="185"/>
                    </a:lnTo>
                    <a:lnTo>
                      <a:pt x="268" y="220"/>
                    </a:lnTo>
                    <a:lnTo>
                      <a:pt x="239" y="220"/>
                    </a:lnTo>
                    <a:lnTo>
                      <a:pt x="216" y="191"/>
                    </a:lnTo>
                    <a:lnTo>
                      <a:pt x="157" y="255"/>
                    </a:lnTo>
                    <a:lnTo>
                      <a:pt x="87" y="307"/>
                    </a:lnTo>
                    <a:lnTo>
                      <a:pt x="70" y="348"/>
                    </a:lnTo>
                    <a:lnTo>
                      <a:pt x="35" y="360"/>
                    </a:lnTo>
                    <a:lnTo>
                      <a:pt x="12" y="360"/>
                    </a:lnTo>
                    <a:lnTo>
                      <a:pt x="0" y="365"/>
                    </a:lnTo>
                    <a:close/>
                  </a:path>
                </a:pathLst>
              </a:custGeom>
              <a:grpFill/>
              <a:ln w="9525">
                <a:solidFill>
                  <a:schemeClr val="bg1">
                    <a:lumMod val="85000"/>
                  </a:schemeClr>
                </a:solidFill>
                <a:round/>
                <a:headEnd/>
                <a:tailEnd/>
              </a:ln>
            </p:spPr>
            <p:txBody>
              <a:bodyPr/>
              <a:lstStyle/>
              <a:p>
                <a:endParaRPr lang="zh-CN" altLang="en-US"/>
              </a:p>
            </p:txBody>
          </p:sp>
          <p:sp>
            <p:nvSpPr>
              <p:cNvPr id="265" name="Freeform 238"/>
              <p:cNvSpPr>
                <a:spLocks noChangeAspect="1"/>
              </p:cNvSpPr>
              <p:nvPr>
                <p:custDataLst>
                  <p:tags r:id="rId255"/>
                </p:custDataLst>
              </p:nvPr>
            </p:nvSpPr>
            <p:spPr bwMode="auto">
              <a:xfrm>
                <a:off x="4071710" y="4021280"/>
                <a:ext cx="25157" cy="35872"/>
              </a:xfrm>
              <a:custGeom>
                <a:avLst/>
                <a:gdLst>
                  <a:gd name="T0" fmla="*/ 0 w 53"/>
                  <a:gd name="T1" fmla="*/ 17780 h 75"/>
                  <a:gd name="T2" fmla="*/ 5032 w 53"/>
                  <a:gd name="T3" fmla="*/ 33337 h 75"/>
                  <a:gd name="T4" fmla="*/ 17193 w 53"/>
                  <a:gd name="T5" fmla="*/ 33337 h 75"/>
                  <a:gd name="T6" fmla="*/ 22225 w 53"/>
                  <a:gd name="T7" fmla="*/ 17780 h 75"/>
                  <a:gd name="T8" fmla="*/ 17193 w 53"/>
                  <a:gd name="T9" fmla="*/ 0 h 75"/>
                  <a:gd name="T10" fmla="*/ 2516 w 53"/>
                  <a:gd name="T11" fmla="*/ 17780 h 75"/>
                  <a:gd name="T12" fmla="*/ 0 w 53"/>
                  <a:gd name="T13" fmla="*/ 17780 h 75"/>
                  <a:gd name="T14" fmla="*/ 0 60000 65536"/>
                  <a:gd name="T15" fmla="*/ 0 60000 65536"/>
                  <a:gd name="T16" fmla="*/ 0 60000 65536"/>
                  <a:gd name="T17" fmla="*/ 0 60000 65536"/>
                  <a:gd name="T18" fmla="*/ 0 60000 65536"/>
                  <a:gd name="T19" fmla="*/ 0 60000 65536"/>
                  <a:gd name="T20" fmla="*/ 0 60000 65536"/>
                  <a:gd name="T21" fmla="*/ 0 w 53"/>
                  <a:gd name="T22" fmla="*/ 0 h 75"/>
                  <a:gd name="T23" fmla="*/ 53 w 53"/>
                  <a:gd name="T24" fmla="*/ 75 h 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75">
                    <a:moveTo>
                      <a:pt x="0" y="40"/>
                    </a:moveTo>
                    <a:lnTo>
                      <a:pt x="12" y="75"/>
                    </a:lnTo>
                    <a:lnTo>
                      <a:pt x="41" y="75"/>
                    </a:lnTo>
                    <a:lnTo>
                      <a:pt x="53" y="40"/>
                    </a:lnTo>
                    <a:lnTo>
                      <a:pt x="41" y="0"/>
                    </a:lnTo>
                    <a:lnTo>
                      <a:pt x="6" y="40"/>
                    </a:lnTo>
                    <a:lnTo>
                      <a:pt x="0" y="40"/>
                    </a:lnTo>
                    <a:close/>
                  </a:path>
                </a:pathLst>
              </a:custGeom>
              <a:grpFill/>
              <a:ln w="9525">
                <a:solidFill>
                  <a:schemeClr val="bg1">
                    <a:lumMod val="85000"/>
                  </a:schemeClr>
                </a:solidFill>
                <a:round/>
                <a:headEnd/>
                <a:tailEnd/>
              </a:ln>
            </p:spPr>
            <p:txBody>
              <a:bodyPr/>
              <a:lstStyle/>
              <a:p>
                <a:endParaRPr lang="zh-CN" altLang="en-US"/>
              </a:p>
            </p:txBody>
          </p:sp>
          <p:sp>
            <p:nvSpPr>
              <p:cNvPr id="266" name="Freeform 239"/>
              <p:cNvSpPr>
                <a:spLocks noChangeAspect="1"/>
              </p:cNvSpPr>
              <p:nvPr>
                <p:custDataLst>
                  <p:tags r:id="rId256"/>
                </p:custDataLst>
              </p:nvPr>
            </p:nvSpPr>
            <p:spPr bwMode="auto">
              <a:xfrm>
                <a:off x="4547907" y="4250177"/>
                <a:ext cx="282125" cy="292097"/>
              </a:xfrm>
              <a:custGeom>
                <a:avLst/>
                <a:gdLst>
                  <a:gd name="T0" fmla="*/ 249238 w 616"/>
                  <a:gd name="T1" fmla="*/ 98063 h 645"/>
                  <a:gd name="T2" fmla="*/ 211610 w 616"/>
                  <a:gd name="T3" fmla="*/ 66077 h 645"/>
                  <a:gd name="T4" fmla="*/ 185715 w 616"/>
                  <a:gd name="T5" fmla="*/ 51346 h 645"/>
                  <a:gd name="T6" fmla="*/ 164270 w 616"/>
                  <a:gd name="T7" fmla="*/ 56397 h 645"/>
                  <a:gd name="T8" fmla="*/ 136353 w 616"/>
                  <a:gd name="T9" fmla="*/ 76178 h 645"/>
                  <a:gd name="T10" fmla="*/ 112885 w 616"/>
                  <a:gd name="T11" fmla="*/ 78282 h 645"/>
                  <a:gd name="T12" fmla="*/ 86991 w 616"/>
                  <a:gd name="T13" fmla="*/ 73232 h 645"/>
                  <a:gd name="T14" fmla="*/ 79708 w 616"/>
                  <a:gd name="T15" fmla="*/ 21885 h 645"/>
                  <a:gd name="T16" fmla="*/ 56240 w 616"/>
                  <a:gd name="T17" fmla="*/ 0 h 645"/>
                  <a:gd name="T18" fmla="*/ 32369 w 616"/>
                  <a:gd name="T19" fmla="*/ 0 h 645"/>
                  <a:gd name="T20" fmla="*/ 2023 w 616"/>
                  <a:gd name="T21" fmla="*/ 10101 h 645"/>
                  <a:gd name="T22" fmla="*/ 0 w 616"/>
                  <a:gd name="T23" fmla="*/ 21885 h 645"/>
                  <a:gd name="T24" fmla="*/ 23467 w 616"/>
                  <a:gd name="T25" fmla="*/ 24831 h 645"/>
                  <a:gd name="T26" fmla="*/ 25490 w 616"/>
                  <a:gd name="T27" fmla="*/ 41666 h 645"/>
                  <a:gd name="T28" fmla="*/ 39651 w 616"/>
                  <a:gd name="T29" fmla="*/ 54292 h 645"/>
                  <a:gd name="T30" fmla="*/ 53813 w 616"/>
                  <a:gd name="T31" fmla="*/ 61447 h 645"/>
                  <a:gd name="T32" fmla="*/ 65546 w 616"/>
                  <a:gd name="T33" fmla="*/ 61447 h 645"/>
                  <a:gd name="T34" fmla="*/ 46530 w 616"/>
                  <a:gd name="T35" fmla="*/ 73232 h 645"/>
                  <a:gd name="T36" fmla="*/ 39651 w 616"/>
                  <a:gd name="T37" fmla="*/ 85858 h 645"/>
                  <a:gd name="T38" fmla="*/ 46530 w 616"/>
                  <a:gd name="T39" fmla="*/ 100588 h 645"/>
                  <a:gd name="T40" fmla="*/ 77685 w 616"/>
                  <a:gd name="T41" fmla="*/ 100588 h 645"/>
                  <a:gd name="T42" fmla="*/ 91846 w 616"/>
                  <a:gd name="T43" fmla="*/ 98063 h 645"/>
                  <a:gd name="T44" fmla="*/ 127047 w 616"/>
                  <a:gd name="T45" fmla="*/ 117423 h 645"/>
                  <a:gd name="T46" fmla="*/ 162247 w 616"/>
                  <a:gd name="T47" fmla="*/ 156985 h 645"/>
                  <a:gd name="T48" fmla="*/ 169126 w 616"/>
                  <a:gd name="T49" fmla="*/ 168769 h 645"/>
                  <a:gd name="T50" fmla="*/ 166698 w 616"/>
                  <a:gd name="T51" fmla="*/ 183500 h 645"/>
                  <a:gd name="T52" fmla="*/ 178432 w 616"/>
                  <a:gd name="T53" fmla="*/ 190655 h 645"/>
                  <a:gd name="T54" fmla="*/ 145659 w 616"/>
                  <a:gd name="T55" fmla="*/ 203281 h 645"/>
                  <a:gd name="T56" fmla="*/ 148086 w 616"/>
                  <a:gd name="T57" fmla="*/ 210436 h 645"/>
                  <a:gd name="T58" fmla="*/ 169126 w 616"/>
                  <a:gd name="T59" fmla="*/ 220116 h 645"/>
                  <a:gd name="T60" fmla="*/ 159415 w 616"/>
                  <a:gd name="T61" fmla="*/ 237371 h 645"/>
                  <a:gd name="T62" fmla="*/ 159415 w 616"/>
                  <a:gd name="T63" fmla="*/ 256732 h 645"/>
                  <a:gd name="T64" fmla="*/ 187738 w 616"/>
                  <a:gd name="T65" fmla="*/ 249577 h 645"/>
                  <a:gd name="T66" fmla="*/ 197448 w 616"/>
                  <a:gd name="T67" fmla="*/ 266832 h 645"/>
                  <a:gd name="T68" fmla="*/ 206754 w 616"/>
                  <a:gd name="T69" fmla="*/ 271462 h 645"/>
                  <a:gd name="T70" fmla="*/ 249238 w 616"/>
                  <a:gd name="T71" fmla="*/ 98063 h 6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16"/>
                  <a:gd name="T109" fmla="*/ 0 h 645"/>
                  <a:gd name="T110" fmla="*/ 616 w 616"/>
                  <a:gd name="T111" fmla="*/ 645 h 6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16" h="645">
                    <a:moveTo>
                      <a:pt x="616" y="233"/>
                    </a:moveTo>
                    <a:lnTo>
                      <a:pt x="523" y="157"/>
                    </a:lnTo>
                    <a:lnTo>
                      <a:pt x="459" y="122"/>
                    </a:lnTo>
                    <a:lnTo>
                      <a:pt x="406" y="134"/>
                    </a:lnTo>
                    <a:lnTo>
                      <a:pt x="337" y="181"/>
                    </a:lnTo>
                    <a:lnTo>
                      <a:pt x="279" y="186"/>
                    </a:lnTo>
                    <a:lnTo>
                      <a:pt x="215" y="174"/>
                    </a:lnTo>
                    <a:lnTo>
                      <a:pt x="197" y="52"/>
                    </a:lnTo>
                    <a:lnTo>
                      <a:pt x="139" y="0"/>
                    </a:lnTo>
                    <a:lnTo>
                      <a:pt x="80" y="0"/>
                    </a:lnTo>
                    <a:lnTo>
                      <a:pt x="5" y="24"/>
                    </a:lnTo>
                    <a:lnTo>
                      <a:pt x="0" y="52"/>
                    </a:lnTo>
                    <a:lnTo>
                      <a:pt x="58" y="59"/>
                    </a:lnTo>
                    <a:lnTo>
                      <a:pt x="63" y="99"/>
                    </a:lnTo>
                    <a:lnTo>
                      <a:pt x="98" y="129"/>
                    </a:lnTo>
                    <a:lnTo>
                      <a:pt x="133" y="146"/>
                    </a:lnTo>
                    <a:lnTo>
                      <a:pt x="162" y="146"/>
                    </a:lnTo>
                    <a:lnTo>
                      <a:pt x="115" y="174"/>
                    </a:lnTo>
                    <a:lnTo>
                      <a:pt x="98" y="204"/>
                    </a:lnTo>
                    <a:lnTo>
                      <a:pt x="115" y="239"/>
                    </a:lnTo>
                    <a:lnTo>
                      <a:pt x="192" y="239"/>
                    </a:lnTo>
                    <a:lnTo>
                      <a:pt x="227" y="233"/>
                    </a:lnTo>
                    <a:lnTo>
                      <a:pt x="314" y="279"/>
                    </a:lnTo>
                    <a:lnTo>
                      <a:pt x="401" y="373"/>
                    </a:lnTo>
                    <a:lnTo>
                      <a:pt x="418" y="401"/>
                    </a:lnTo>
                    <a:lnTo>
                      <a:pt x="412" y="436"/>
                    </a:lnTo>
                    <a:lnTo>
                      <a:pt x="441" y="453"/>
                    </a:lnTo>
                    <a:lnTo>
                      <a:pt x="360" y="483"/>
                    </a:lnTo>
                    <a:lnTo>
                      <a:pt x="366" y="500"/>
                    </a:lnTo>
                    <a:lnTo>
                      <a:pt x="418" y="523"/>
                    </a:lnTo>
                    <a:lnTo>
                      <a:pt x="394" y="564"/>
                    </a:lnTo>
                    <a:lnTo>
                      <a:pt x="394" y="610"/>
                    </a:lnTo>
                    <a:lnTo>
                      <a:pt x="464" y="593"/>
                    </a:lnTo>
                    <a:lnTo>
                      <a:pt x="488" y="634"/>
                    </a:lnTo>
                    <a:lnTo>
                      <a:pt x="511" y="645"/>
                    </a:lnTo>
                    <a:lnTo>
                      <a:pt x="616" y="233"/>
                    </a:lnTo>
                    <a:close/>
                  </a:path>
                </a:pathLst>
              </a:custGeom>
              <a:grpFill/>
              <a:ln w="9525">
                <a:solidFill>
                  <a:schemeClr val="bg1">
                    <a:lumMod val="85000"/>
                  </a:schemeClr>
                </a:solidFill>
                <a:round/>
                <a:headEnd/>
                <a:tailEnd/>
              </a:ln>
            </p:spPr>
            <p:txBody>
              <a:bodyPr/>
              <a:lstStyle/>
              <a:p>
                <a:endParaRPr lang="zh-CN" altLang="en-US"/>
              </a:p>
            </p:txBody>
          </p:sp>
          <p:sp>
            <p:nvSpPr>
              <p:cNvPr id="267" name="Freeform 240"/>
              <p:cNvSpPr>
                <a:spLocks noChangeAspect="1"/>
              </p:cNvSpPr>
              <p:nvPr>
                <p:custDataLst>
                  <p:tags r:id="rId257"/>
                </p:custDataLst>
              </p:nvPr>
            </p:nvSpPr>
            <p:spPr bwMode="auto">
              <a:xfrm>
                <a:off x="4679087" y="4489321"/>
                <a:ext cx="34142" cy="37580"/>
              </a:xfrm>
              <a:custGeom>
                <a:avLst/>
                <a:gdLst>
                  <a:gd name="T0" fmla="*/ 17666 w 70"/>
                  <a:gd name="T1" fmla="*/ 0 h 75"/>
                  <a:gd name="T2" fmla="*/ 2585 w 70"/>
                  <a:gd name="T3" fmla="*/ 0 h 75"/>
                  <a:gd name="T4" fmla="*/ 0 w 70"/>
                  <a:gd name="T5" fmla="*/ 13504 h 75"/>
                  <a:gd name="T6" fmla="*/ 10341 w 70"/>
                  <a:gd name="T7" fmla="*/ 29803 h 75"/>
                  <a:gd name="T8" fmla="*/ 12496 w 70"/>
                  <a:gd name="T9" fmla="*/ 34925 h 75"/>
                  <a:gd name="T10" fmla="*/ 30162 w 70"/>
                  <a:gd name="T11" fmla="*/ 10710 h 75"/>
                  <a:gd name="T12" fmla="*/ 25422 w 70"/>
                  <a:gd name="T13" fmla="*/ 2794 h 75"/>
                  <a:gd name="T14" fmla="*/ 17666 w 70"/>
                  <a:gd name="T15" fmla="*/ 0 h 75"/>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75"/>
                  <a:gd name="T26" fmla="*/ 70 w 70"/>
                  <a:gd name="T27" fmla="*/ 75 h 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75">
                    <a:moveTo>
                      <a:pt x="41" y="0"/>
                    </a:moveTo>
                    <a:lnTo>
                      <a:pt x="6" y="0"/>
                    </a:lnTo>
                    <a:lnTo>
                      <a:pt x="0" y="29"/>
                    </a:lnTo>
                    <a:lnTo>
                      <a:pt x="24" y="64"/>
                    </a:lnTo>
                    <a:lnTo>
                      <a:pt x="29" y="75"/>
                    </a:lnTo>
                    <a:lnTo>
                      <a:pt x="70" y="23"/>
                    </a:lnTo>
                    <a:lnTo>
                      <a:pt x="59" y="6"/>
                    </a:lnTo>
                    <a:lnTo>
                      <a:pt x="41" y="0"/>
                    </a:lnTo>
                    <a:close/>
                  </a:path>
                </a:pathLst>
              </a:custGeom>
              <a:grpFill/>
              <a:ln w="9525">
                <a:solidFill>
                  <a:schemeClr val="bg1">
                    <a:lumMod val="85000"/>
                  </a:schemeClr>
                </a:solidFill>
                <a:round/>
                <a:headEnd/>
                <a:tailEnd/>
              </a:ln>
            </p:spPr>
            <p:txBody>
              <a:bodyPr/>
              <a:lstStyle/>
              <a:p>
                <a:endParaRPr lang="zh-CN" altLang="en-US"/>
              </a:p>
            </p:txBody>
          </p:sp>
          <p:sp>
            <p:nvSpPr>
              <p:cNvPr id="268" name="Freeform 241"/>
              <p:cNvSpPr>
                <a:spLocks noChangeAspect="1"/>
              </p:cNvSpPr>
              <p:nvPr>
                <p:custDataLst>
                  <p:tags r:id="rId258"/>
                </p:custDataLst>
              </p:nvPr>
            </p:nvSpPr>
            <p:spPr bwMode="auto">
              <a:xfrm>
                <a:off x="4779717" y="4349250"/>
                <a:ext cx="267749" cy="309179"/>
              </a:xfrm>
              <a:custGeom>
                <a:avLst/>
                <a:gdLst>
                  <a:gd name="T0" fmla="*/ 46027 w 591"/>
                  <a:gd name="T1" fmla="*/ 0 h 680"/>
                  <a:gd name="T2" fmla="*/ 0 w 591"/>
                  <a:gd name="T3" fmla="*/ 179163 h 680"/>
                  <a:gd name="T4" fmla="*/ 22813 w 591"/>
                  <a:gd name="T5" fmla="*/ 199023 h 680"/>
                  <a:gd name="T6" fmla="*/ 39223 w 591"/>
                  <a:gd name="T7" fmla="*/ 193952 h 680"/>
                  <a:gd name="T8" fmla="*/ 41624 w 591"/>
                  <a:gd name="T9" fmla="*/ 204094 h 680"/>
                  <a:gd name="T10" fmla="*/ 66839 w 591"/>
                  <a:gd name="T11" fmla="*/ 204094 h 680"/>
                  <a:gd name="T12" fmla="*/ 69640 w 591"/>
                  <a:gd name="T13" fmla="*/ 199023 h 680"/>
                  <a:gd name="T14" fmla="*/ 62836 w 591"/>
                  <a:gd name="T15" fmla="*/ 177050 h 680"/>
                  <a:gd name="T16" fmla="*/ 36821 w 591"/>
                  <a:gd name="T17" fmla="*/ 167332 h 680"/>
                  <a:gd name="T18" fmla="*/ 69640 w 591"/>
                  <a:gd name="T19" fmla="*/ 167332 h 680"/>
                  <a:gd name="T20" fmla="*/ 83648 w 591"/>
                  <a:gd name="T21" fmla="*/ 164374 h 680"/>
                  <a:gd name="T22" fmla="*/ 122871 w 591"/>
                  <a:gd name="T23" fmla="*/ 182121 h 680"/>
                  <a:gd name="T24" fmla="*/ 146485 w 591"/>
                  <a:gd name="T25" fmla="*/ 204094 h 680"/>
                  <a:gd name="T26" fmla="*/ 160493 w 591"/>
                  <a:gd name="T27" fmla="*/ 218883 h 680"/>
                  <a:gd name="T28" fmla="*/ 160493 w 591"/>
                  <a:gd name="T29" fmla="*/ 230715 h 680"/>
                  <a:gd name="T30" fmla="*/ 173701 w 591"/>
                  <a:gd name="T31" fmla="*/ 240433 h 680"/>
                  <a:gd name="T32" fmla="*/ 178503 w 591"/>
                  <a:gd name="T33" fmla="*/ 265364 h 680"/>
                  <a:gd name="T34" fmla="*/ 211322 w 591"/>
                  <a:gd name="T35" fmla="*/ 287337 h 680"/>
                  <a:gd name="T36" fmla="*/ 236537 w 591"/>
                  <a:gd name="T37" fmla="*/ 287337 h 680"/>
                  <a:gd name="T38" fmla="*/ 225331 w 591"/>
                  <a:gd name="T39" fmla="*/ 272548 h 680"/>
                  <a:gd name="T40" fmla="*/ 234536 w 591"/>
                  <a:gd name="T41" fmla="*/ 265364 h 680"/>
                  <a:gd name="T42" fmla="*/ 220528 w 591"/>
                  <a:gd name="T43" fmla="*/ 250575 h 680"/>
                  <a:gd name="T44" fmla="*/ 176502 w 591"/>
                  <a:gd name="T45" fmla="*/ 199023 h 680"/>
                  <a:gd name="T46" fmla="*/ 162494 w 591"/>
                  <a:gd name="T47" fmla="*/ 164374 h 680"/>
                  <a:gd name="T48" fmla="*/ 169698 w 591"/>
                  <a:gd name="T49" fmla="*/ 152542 h 680"/>
                  <a:gd name="T50" fmla="*/ 176502 w 591"/>
                  <a:gd name="T51" fmla="*/ 137753 h 680"/>
                  <a:gd name="T52" fmla="*/ 173701 w 591"/>
                  <a:gd name="T53" fmla="*/ 127611 h 680"/>
                  <a:gd name="T54" fmla="*/ 150887 w 591"/>
                  <a:gd name="T55" fmla="*/ 108174 h 680"/>
                  <a:gd name="T56" fmla="*/ 141682 w 591"/>
                  <a:gd name="T57" fmla="*/ 100990 h 680"/>
                  <a:gd name="T58" fmla="*/ 141682 w 591"/>
                  <a:gd name="T59" fmla="*/ 81130 h 680"/>
                  <a:gd name="T60" fmla="*/ 111665 w 591"/>
                  <a:gd name="T61" fmla="*/ 44368 h 680"/>
                  <a:gd name="T62" fmla="*/ 78846 w 591"/>
                  <a:gd name="T63" fmla="*/ 22395 h 680"/>
                  <a:gd name="T64" fmla="*/ 60035 w 591"/>
                  <a:gd name="T65" fmla="*/ 9719 h 680"/>
                  <a:gd name="T66" fmla="*/ 46027 w 591"/>
                  <a:gd name="T67" fmla="*/ 0 h 6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91"/>
                  <a:gd name="T103" fmla="*/ 0 h 680"/>
                  <a:gd name="T104" fmla="*/ 591 w 591"/>
                  <a:gd name="T105" fmla="*/ 680 h 68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91" h="680">
                    <a:moveTo>
                      <a:pt x="115" y="0"/>
                    </a:moveTo>
                    <a:lnTo>
                      <a:pt x="0" y="424"/>
                    </a:lnTo>
                    <a:lnTo>
                      <a:pt x="57" y="471"/>
                    </a:lnTo>
                    <a:lnTo>
                      <a:pt x="98" y="459"/>
                    </a:lnTo>
                    <a:lnTo>
                      <a:pt x="104" y="483"/>
                    </a:lnTo>
                    <a:lnTo>
                      <a:pt x="167" y="483"/>
                    </a:lnTo>
                    <a:lnTo>
                      <a:pt x="174" y="471"/>
                    </a:lnTo>
                    <a:lnTo>
                      <a:pt x="157" y="419"/>
                    </a:lnTo>
                    <a:lnTo>
                      <a:pt x="92" y="396"/>
                    </a:lnTo>
                    <a:lnTo>
                      <a:pt x="174" y="396"/>
                    </a:lnTo>
                    <a:lnTo>
                      <a:pt x="209" y="389"/>
                    </a:lnTo>
                    <a:lnTo>
                      <a:pt x="307" y="431"/>
                    </a:lnTo>
                    <a:lnTo>
                      <a:pt x="366" y="483"/>
                    </a:lnTo>
                    <a:lnTo>
                      <a:pt x="401" y="518"/>
                    </a:lnTo>
                    <a:lnTo>
                      <a:pt x="401" y="546"/>
                    </a:lnTo>
                    <a:lnTo>
                      <a:pt x="434" y="569"/>
                    </a:lnTo>
                    <a:lnTo>
                      <a:pt x="446" y="628"/>
                    </a:lnTo>
                    <a:lnTo>
                      <a:pt x="528" y="680"/>
                    </a:lnTo>
                    <a:lnTo>
                      <a:pt x="591" y="680"/>
                    </a:lnTo>
                    <a:lnTo>
                      <a:pt x="563" y="645"/>
                    </a:lnTo>
                    <a:lnTo>
                      <a:pt x="586" y="628"/>
                    </a:lnTo>
                    <a:lnTo>
                      <a:pt x="551" y="593"/>
                    </a:lnTo>
                    <a:lnTo>
                      <a:pt x="441" y="471"/>
                    </a:lnTo>
                    <a:lnTo>
                      <a:pt x="406" y="389"/>
                    </a:lnTo>
                    <a:lnTo>
                      <a:pt x="424" y="361"/>
                    </a:lnTo>
                    <a:lnTo>
                      <a:pt x="441" y="326"/>
                    </a:lnTo>
                    <a:lnTo>
                      <a:pt x="434" y="302"/>
                    </a:lnTo>
                    <a:lnTo>
                      <a:pt x="377" y="256"/>
                    </a:lnTo>
                    <a:lnTo>
                      <a:pt x="354" y="239"/>
                    </a:lnTo>
                    <a:lnTo>
                      <a:pt x="354" y="192"/>
                    </a:lnTo>
                    <a:lnTo>
                      <a:pt x="279" y="105"/>
                    </a:lnTo>
                    <a:lnTo>
                      <a:pt x="197" y="53"/>
                    </a:lnTo>
                    <a:lnTo>
                      <a:pt x="150" y="23"/>
                    </a:lnTo>
                    <a:lnTo>
                      <a:pt x="115" y="0"/>
                    </a:lnTo>
                    <a:close/>
                  </a:path>
                </a:pathLst>
              </a:custGeom>
              <a:grpFill/>
              <a:ln w="9525">
                <a:solidFill>
                  <a:schemeClr val="bg1">
                    <a:lumMod val="85000"/>
                  </a:schemeClr>
                </a:solidFill>
                <a:round/>
                <a:headEnd/>
                <a:tailEnd/>
              </a:ln>
            </p:spPr>
            <p:txBody>
              <a:bodyPr/>
              <a:lstStyle/>
              <a:p>
                <a:endParaRPr lang="zh-CN" altLang="en-US"/>
              </a:p>
            </p:txBody>
          </p:sp>
          <p:sp>
            <p:nvSpPr>
              <p:cNvPr id="269" name="Freeform 242"/>
              <p:cNvSpPr>
                <a:spLocks noChangeAspect="1"/>
              </p:cNvSpPr>
              <p:nvPr>
                <p:custDataLst>
                  <p:tags r:id="rId259"/>
                </p:custDataLst>
              </p:nvPr>
            </p:nvSpPr>
            <p:spPr bwMode="auto">
              <a:xfrm>
                <a:off x="3947718" y="4547399"/>
                <a:ext cx="1063811" cy="948037"/>
              </a:xfrm>
              <a:custGeom>
                <a:avLst/>
                <a:gdLst>
                  <a:gd name="T0" fmla="*/ 527058 w 2343"/>
                  <a:gd name="T1" fmla="*/ 34410 h 2074"/>
                  <a:gd name="T2" fmla="*/ 459271 w 2343"/>
                  <a:gd name="T3" fmla="*/ 46729 h 2074"/>
                  <a:gd name="T4" fmla="*/ 443226 w 2343"/>
                  <a:gd name="T5" fmla="*/ 81139 h 2074"/>
                  <a:gd name="T6" fmla="*/ 398703 w 2343"/>
                  <a:gd name="T7" fmla="*/ 71369 h 2074"/>
                  <a:gd name="T8" fmla="*/ 338135 w 2343"/>
                  <a:gd name="T9" fmla="*/ 71369 h 2074"/>
                  <a:gd name="T10" fmla="*/ 265936 w 2343"/>
                  <a:gd name="T11" fmla="*/ 110876 h 2074"/>
                  <a:gd name="T12" fmla="*/ 249891 w 2343"/>
                  <a:gd name="T13" fmla="*/ 150384 h 2074"/>
                  <a:gd name="T14" fmla="*/ 198148 w 2343"/>
                  <a:gd name="T15" fmla="*/ 189891 h 2074"/>
                  <a:gd name="T16" fmla="*/ 103085 w 2343"/>
                  <a:gd name="T17" fmla="*/ 209433 h 2074"/>
                  <a:gd name="T18" fmla="*/ 35298 w 2343"/>
                  <a:gd name="T19" fmla="*/ 214530 h 2074"/>
                  <a:gd name="T20" fmla="*/ 37303 w 2343"/>
                  <a:gd name="T21" fmla="*/ 353019 h 2074"/>
                  <a:gd name="T22" fmla="*/ 2407 w 2343"/>
                  <a:gd name="T23" fmla="*/ 382756 h 2074"/>
                  <a:gd name="T24" fmla="*/ 21259 w 2343"/>
                  <a:gd name="T25" fmla="*/ 542911 h 2074"/>
                  <a:gd name="T26" fmla="*/ 18852 w 2343"/>
                  <a:gd name="T27" fmla="*/ 604934 h 2074"/>
                  <a:gd name="T28" fmla="*/ 44122 w 2343"/>
                  <a:gd name="T29" fmla="*/ 627024 h 2074"/>
                  <a:gd name="T30" fmla="*/ 116723 w 2343"/>
                  <a:gd name="T31" fmla="*/ 601960 h 2074"/>
                  <a:gd name="T32" fmla="*/ 184109 w 2343"/>
                  <a:gd name="T33" fmla="*/ 616828 h 2074"/>
                  <a:gd name="T34" fmla="*/ 231039 w 2343"/>
                  <a:gd name="T35" fmla="*/ 579870 h 2074"/>
                  <a:gd name="T36" fmla="*/ 310058 w 2343"/>
                  <a:gd name="T37" fmla="*/ 567550 h 2074"/>
                  <a:gd name="T38" fmla="*/ 436006 w 2343"/>
                  <a:gd name="T39" fmla="*/ 607058 h 2074"/>
                  <a:gd name="T40" fmla="*/ 473309 w 2343"/>
                  <a:gd name="T41" fmla="*/ 666107 h 2074"/>
                  <a:gd name="T42" fmla="*/ 527058 w 2343"/>
                  <a:gd name="T43" fmla="*/ 655911 h 2074"/>
                  <a:gd name="T44" fmla="*/ 543102 w 2343"/>
                  <a:gd name="T45" fmla="*/ 661009 h 2074"/>
                  <a:gd name="T46" fmla="*/ 501387 w 2343"/>
                  <a:gd name="T47" fmla="*/ 707738 h 2074"/>
                  <a:gd name="T48" fmla="*/ 577999 w 2343"/>
                  <a:gd name="T49" fmla="*/ 675877 h 2074"/>
                  <a:gd name="T50" fmla="*/ 529064 w 2343"/>
                  <a:gd name="T51" fmla="*/ 735351 h 2074"/>
                  <a:gd name="T52" fmla="*/ 575993 w 2343"/>
                  <a:gd name="T53" fmla="*/ 722607 h 2074"/>
                  <a:gd name="T54" fmla="*/ 555136 w 2343"/>
                  <a:gd name="T55" fmla="*/ 779532 h 2074"/>
                  <a:gd name="T56" fmla="*/ 608884 w 2343"/>
                  <a:gd name="T57" fmla="*/ 844103 h 2074"/>
                  <a:gd name="T58" fmla="*/ 657820 w 2343"/>
                  <a:gd name="T59" fmla="*/ 853874 h 2074"/>
                  <a:gd name="T60" fmla="*/ 681084 w 2343"/>
                  <a:gd name="T61" fmla="*/ 868742 h 2074"/>
                  <a:gd name="T62" fmla="*/ 748471 w 2343"/>
                  <a:gd name="T63" fmla="*/ 868742 h 2074"/>
                  <a:gd name="T64" fmla="*/ 804626 w 2343"/>
                  <a:gd name="T65" fmla="*/ 853874 h 2074"/>
                  <a:gd name="T66" fmla="*/ 860380 w 2343"/>
                  <a:gd name="T67" fmla="*/ 755317 h 2074"/>
                  <a:gd name="T68" fmla="*/ 904903 w 2343"/>
                  <a:gd name="T69" fmla="*/ 666107 h 2074"/>
                  <a:gd name="T70" fmla="*/ 939800 w 2343"/>
                  <a:gd name="T71" fmla="*/ 528042 h 2074"/>
                  <a:gd name="T72" fmla="*/ 904903 w 2343"/>
                  <a:gd name="T73" fmla="*/ 360241 h 2074"/>
                  <a:gd name="T74" fmla="*/ 855968 w 2343"/>
                  <a:gd name="T75" fmla="*/ 293546 h 2074"/>
                  <a:gd name="T76" fmla="*/ 823077 w 2343"/>
                  <a:gd name="T77" fmla="*/ 249365 h 2074"/>
                  <a:gd name="T78" fmla="*/ 813851 w 2343"/>
                  <a:gd name="T79" fmla="*/ 162703 h 2074"/>
                  <a:gd name="T80" fmla="*/ 785774 w 2343"/>
                  <a:gd name="T81" fmla="*/ 98557 h 2074"/>
                  <a:gd name="T82" fmla="*/ 760103 w 2343"/>
                  <a:gd name="T83" fmla="*/ 76042 h 2074"/>
                  <a:gd name="T84" fmla="*/ 734833 w 2343"/>
                  <a:gd name="T85" fmla="*/ 182670 h 2074"/>
                  <a:gd name="T86" fmla="*/ 699535 w 2343"/>
                  <a:gd name="T87" fmla="*/ 194564 h 2074"/>
                  <a:gd name="T88" fmla="*/ 634154 w 2343"/>
                  <a:gd name="T89" fmla="*/ 145711 h 2074"/>
                  <a:gd name="T90" fmla="*/ 610890 w 2343"/>
                  <a:gd name="T91" fmla="*/ 105778 h 2074"/>
                  <a:gd name="T92" fmla="*/ 634154 w 2343"/>
                  <a:gd name="T93" fmla="*/ 51827 h 2074"/>
                  <a:gd name="T94" fmla="*/ 620116 w 2343"/>
                  <a:gd name="T95" fmla="*/ 46729 h 2074"/>
                  <a:gd name="T96" fmla="*/ 552729 w 2343"/>
                  <a:gd name="T97" fmla="*/ 0 h 20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343"/>
                  <a:gd name="T148" fmla="*/ 0 h 2074"/>
                  <a:gd name="T149" fmla="*/ 2343 w 2343"/>
                  <a:gd name="T150" fmla="*/ 2074 h 20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343" h="2074">
                    <a:moveTo>
                      <a:pt x="1337" y="0"/>
                    </a:moveTo>
                    <a:lnTo>
                      <a:pt x="1314" y="81"/>
                    </a:lnTo>
                    <a:lnTo>
                      <a:pt x="1250" y="58"/>
                    </a:lnTo>
                    <a:lnTo>
                      <a:pt x="1145" y="110"/>
                    </a:lnTo>
                    <a:lnTo>
                      <a:pt x="1145" y="191"/>
                    </a:lnTo>
                    <a:lnTo>
                      <a:pt x="1105" y="191"/>
                    </a:lnTo>
                    <a:lnTo>
                      <a:pt x="1029" y="168"/>
                    </a:lnTo>
                    <a:lnTo>
                      <a:pt x="994" y="168"/>
                    </a:lnTo>
                    <a:lnTo>
                      <a:pt x="948" y="127"/>
                    </a:lnTo>
                    <a:lnTo>
                      <a:pt x="843" y="168"/>
                    </a:lnTo>
                    <a:lnTo>
                      <a:pt x="785" y="249"/>
                    </a:lnTo>
                    <a:lnTo>
                      <a:pt x="663" y="261"/>
                    </a:lnTo>
                    <a:lnTo>
                      <a:pt x="628" y="290"/>
                    </a:lnTo>
                    <a:lnTo>
                      <a:pt x="623" y="354"/>
                    </a:lnTo>
                    <a:lnTo>
                      <a:pt x="536" y="447"/>
                    </a:lnTo>
                    <a:lnTo>
                      <a:pt x="494" y="447"/>
                    </a:lnTo>
                    <a:lnTo>
                      <a:pt x="466" y="493"/>
                    </a:lnTo>
                    <a:lnTo>
                      <a:pt x="257" y="493"/>
                    </a:lnTo>
                    <a:lnTo>
                      <a:pt x="134" y="465"/>
                    </a:lnTo>
                    <a:lnTo>
                      <a:pt x="88" y="505"/>
                    </a:lnTo>
                    <a:lnTo>
                      <a:pt x="70" y="667"/>
                    </a:lnTo>
                    <a:lnTo>
                      <a:pt x="93" y="831"/>
                    </a:lnTo>
                    <a:lnTo>
                      <a:pt x="6" y="789"/>
                    </a:lnTo>
                    <a:lnTo>
                      <a:pt x="6" y="901"/>
                    </a:lnTo>
                    <a:lnTo>
                      <a:pt x="53" y="1202"/>
                    </a:lnTo>
                    <a:lnTo>
                      <a:pt x="53" y="1278"/>
                    </a:lnTo>
                    <a:lnTo>
                      <a:pt x="0" y="1382"/>
                    </a:lnTo>
                    <a:lnTo>
                      <a:pt x="47" y="1424"/>
                    </a:lnTo>
                    <a:lnTo>
                      <a:pt x="76" y="1429"/>
                    </a:lnTo>
                    <a:lnTo>
                      <a:pt x="110" y="1476"/>
                    </a:lnTo>
                    <a:lnTo>
                      <a:pt x="180" y="1476"/>
                    </a:lnTo>
                    <a:lnTo>
                      <a:pt x="291" y="1417"/>
                    </a:lnTo>
                    <a:lnTo>
                      <a:pt x="367" y="1424"/>
                    </a:lnTo>
                    <a:lnTo>
                      <a:pt x="459" y="1452"/>
                    </a:lnTo>
                    <a:lnTo>
                      <a:pt x="518" y="1446"/>
                    </a:lnTo>
                    <a:lnTo>
                      <a:pt x="576" y="1365"/>
                    </a:lnTo>
                    <a:lnTo>
                      <a:pt x="663" y="1365"/>
                    </a:lnTo>
                    <a:lnTo>
                      <a:pt x="773" y="1336"/>
                    </a:lnTo>
                    <a:lnTo>
                      <a:pt x="965" y="1342"/>
                    </a:lnTo>
                    <a:lnTo>
                      <a:pt x="1087" y="1429"/>
                    </a:lnTo>
                    <a:lnTo>
                      <a:pt x="1162" y="1534"/>
                    </a:lnTo>
                    <a:lnTo>
                      <a:pt x="1180" y="1568"/>
                    </a:lnTo>
                    <a:lnTo>
                      <a:pt x="1209" y="1579"/>
                    </a:lnTo>
                    <a:lnTo>
                      <a:pt x="1314" y="1544"/>
                    </a:lnTo>
                    <a:lnTo>
                      <a:pt x="1424" y="1464"/>
                    </a:lnTo>
                    <a:lnTo>
                      <a:pt x="1354" y="1556"/>
                    </a:lnTo>
                    <a:lnTo>
                      <a:pt x="1314" y="1632"/>
                    </a:lnTo>
                    <a:lnTo>
                      <a:pt x="1250" y="1666"/>
                    </a:lnTo>
                    <a:lnTo>
                      <a:pt x="1354" y="1638"/>
                    </a:lnTo>
                    <a:lnTo>
                      <a:pt x="1441" y="1591"/>
                    </a:lnTo>
                    <a:lnTo>
                      <a:pt x="1378" y="1696"/>
                    </a:lnTo>
                    <a:lnTo>
                      <a:pt x="1319" y="1731"/>
                    </a:lnTo>
                    <a:lnTo>
                      <a:pt x="1413" y="1708"/>
                    </a:lnTo>
                    <a:lnTo>
                      <a:pt x="1436" y="1701"/>
                    </a:lnTo>
                    <a:lnTo>
                      <a:pt x="1418" y="1766"/>
                    </a:lnTo>
                    <a:lnTo>
                      <a:pt x="1384" y="1835"/>
                    </a:lnTo>
                    <a:lnTo>
                      <a:pt x="1406" y="1900"/>
                    </a:lnTo>
                    <a:lnTo>
                      <a:pt x="1518" y="1987"/>
                    </a:lnTo>
                    <a:lnTo>
                      <a:pt x="1546" y="2004"/>
                    </a:lnTo>
                    <a:lnTo>
                      <a:pt x="1640" y="2010"/>
                    </a:lnTo>
                    <a:lnTo>
                      <a:pt x="1720" y="1987"/>
                    </a:lnTo>
                    <a:lnTo>
                      <a:pt x="1698" y="2045"/>
                    </a:lnTo>
                    <a:lnTo>
                      <a:pt x="1738" y="2074"/>
                    </a:lnTo>
                    <a:lnTo>
                      <a:pt x="1866" y="2045"/>
                    </a:lnTo>
                    <a:lnTo>
                      <a:pt x="1930" y="2039"/>
                    </a:lnTo>
                    <a:lnTo>
                      <a:pt x="2006" y="2010"/>
                    </a:lnTo>
                    <a:lnTo>
                      <a:pt x="2081" y="1905"/>
                    </a:lnTo>
                    <a:lnTo>
                      <a:pt x="2145" y="1778"/>
                    </a:lnTo>
                    <a:lnTo>
                      <a:pt x="2198" y="1719"/>
                    </a:lnTo>
                    <a:lnTo>
                      <a:pt x="2256" y="1568"/>
                    </a:lnTo>
                    <a:lnTo>
                      <a:pt x="2343" y="1429"/>
                    </a:lnTo>
                    <a:lnTo>
                      <a:pt x="2343" y="1243"/>
                    </a:lnTo>
                    <a:lnTo>
                      <a:pt x="2313" y="1033"/>
                    </a:lnTo>
                    <a:lnTo>
                      <a:pt x="2256" y="848"/>
                    </a:lnTo>
                    <a:lnTo>
                      <a:pt x="2191" y="755"/>
                    </a:lnTo>
                    <a:lnTo>
                      <a:pt x="2134" y="691"/>
                    </a:lnTo>
                    <a:lnTo>
                      <a:pt x="2069" y="615"/>
                    </a:lnTo>
                    <a:lnTo>
                      <a:pt x="2052" y="587"/>
                    </a:lnTo>
                    <a:lnTo>
                      <a:pt x="2041" y="458"/>
                    </a:lnTo>
                    <a:lnTo>
                      <a:pt x="2029" y="383"/>
                    </a:lnTo>
                    <a:lnTo>
                      <a:pt x="1977" y="343"/>
                    </a:lnTo>
                    <a:lnTo>
                      <a:pt x="1959" y="232"/>
                    </a:lnTo>
                    <a:lnTo>
                      <a:pt x="1930" y="139"/>
                    </a:lnTo>
                    <a:lnTo>
                      <a:pt x="1895" y="179"/>
                    </a:lnTo>
                    <a:lnTo>
                      <a:pt x="1872" y="266"/>
                    </a:lnTo>
                    <a:lnTo>
                      <a:pt x="1832" y="430"/>
                    </a:lnTo>
                    <a:lnTo>
                      <a:pt x="1785" y="458"/>
                    </a:lnTo>
                    <a:lnTo>
                      <a:pt x="1744" y="458"/>
                    </a:lnTo>
                    <a:lnTo>
                      <a:pt x="1651" y="383"/>
                    </a:lnTo>
                    <a:lnTo>
                      <a:pt x="1581" y="343"/>
                    </a:lnTo>
                    <a:lnTo>
                      <a:pt x="1541" y="301"/>
                    </a:lnTo>
                    <a:lnTo>
                      <a:pt x="1523" y="249"/>
                    </a:lnTo>
                    <a:lnTo>
                      <a:pt x="1570" y="179"/>
                    </a:lnTo>
                    <a:lnTo>
                      <a:pt x="1581" y="122"/>
                    </a:lnTo>
                    <a:lnTo>
                      <a:pt x="1593" y="99"/>
                    </a:lnTo>
                    <a:lnTo>
                      <a:pt x="1546" y="110"/>
                    </a:lnTo>
                    <a:lnTo>
                      <a:pt x="1424" y="41"/>
                    </a:lnTo>
                    <a:lnTo>
                      <a:pt x="1378" y="0"/>
                    </a:lnTo>
                    <a:lnTo>
                      <a:pt x="1337" y="0"/>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70" name="Freeform 243"/>
              <p:cNvSpPr>
                <a:spLocks noChangeAspect="1"/>
              </p:cNvSpPr>
              <p:nvPr>
                <p:custDataLst>
                  <p:tags r:id="rId260"/>
                </p:custDataLst>
              </p:nvPr>
            </p:nvSpPr>
            <p:spPr bwMode="auto">
              <a:xfrm>
                <a:off x="2339424" y="2533461"/>
                <a:ext cx="830204" cy="447543"/>
              </a:xfrm>
              <a:custGeom>
                <a:avLst/>
                <a:gdLst>
                  <a:gd name="T0" fmla="*/ 24096 w 487"/>
                  <a:gd name="T1" fmla="*/ 140658 h 275"/>
                  <a:gd name="T2" fmla="*/ 4518 w 487"/>
                  <a:gd name="T3" fmla="*/ 113434 h 275"/>
                  <a:gd name="T4" fmla="*/ 4518 w 487"/>
                  <a:gd name="T5" fmla="*/ 86210 h 275"/>
                  <a:gd name="T6" fmla="*/ 28614 w 487"/>
                  <a:gd name="T7" fmla="*/ 72598 h 275"/>
                  <a:gd name="T8" fmla="*/ 78312 w 487"/>
                  <a:gd name="T9" fmla="*/ 72598 h 275"/>
                  <a:gd name="T10" fmla="*/ 111444 w 487"/>
                  <a:gd name="T11" fmla="*/ 63523 h 275"/>
                  <a:gd name="T12" fmla="*/ 150601 w 487"/>
                  <a:gd name="T13" fmla="*/ 63523 h 275"/>
                  <a:gd name="T14" fmla="*/ 191263 w 487"/>
                  <a:gd name="T15" fmla="*/ 113434 h 275"/>
                  <a:gd name="T16" fmla="*/ 263551 w 487"/>
                  <a:gd name="T17" fmla="*/ 113434 h 275"/>
                  <a:gd name="T18" fmla="*/ 299695 w 487"/>
                  <a:gd name="T19" fmla="*/ 113434 h 275"/>
                  <a:gd name="T20" fmla="*/ 286141 w 487"/>
                  <a:gd name="T21" fmla="*/ 89235 h 275"/>
                  <a:gd name="T22" fmla="*/ 322285 w 487"/>
                  <a:gd name="T23" fmla="*/ 54448 h 275"/>
                  <a:gd name="T24" fmla="*/ 353911 w 487"/>
                  <a:gd name="T25" fmla="*/ 36299 h 275"/>
                  <a:gd name="T26" fmla="*/ 391562 w 487"/>
                  <a:gd name="T27" fmla="*/ 13612 h 275"/>
                  <a:gd name="T28" fmla="*/ 433730 w 487"/>
                  <a:gd name="T29" fmla="*/ 0 h 275"/>
                  <a:gd name="T30" fmla="*/ 466862 w 487"/>
                  <a:gd name="T31" fmla="*/ 9075 h 275"/>
                  <a:gd name="T32" fmla="*/ 543668 w 487"/>
                  <a:gd name="T33" fmla="*/ 9075 h 275"/>
                  <a:gd name="T34" fmla="*/ 597884 w 487"/>
                  <a:gd name="T35" fmla="*/ 40836 h 275"/>
                  <a:gd name="T36" fmla="*/ 659631 w 487"/>
                  <a:gd name="T37" fmla="*/ 77135 h 275"/>
                  <a:gd name="T38" fmla="*/ 706317 w 487"/>
                  <a:gd name="T39" fmla="*/ 104359 h 275"/>
                  <a:gd name="T40" fmla="*/ 733425 w 487"/>
                  <a:gd name="T41" fmla="*/ 131584 h 275"/>
                  <a:gd name="T42" fmla="*/ 706317 w 487"/>
                  <a:gd name="T43" fmla="*/ 164858 h 275"/>
                  <a:gd name="T44" fmla="*/ 710835 w 487"/>
                  <a:gd name="T45" fmla="*/ 196619 h 275"/>
                  <a:gd name="T46" fmla="*/ 679209 w 487"/>
                  <a:gd name="T47" fmla="*/ 213256 h 275"/>
                  <a:gd name="T48" fmla="*/ 674691 w 487"/>
                  <a:gd name="T49" fmla="*/ 245018 h 275"/>
                  <a:gd name="T50" fmla="*/ 665655 w 487"/>
                  <a:gd name="T51" fmla="*/ 304003 h 275"/>
                  <a:gd name="T52" fmla="*/ 643065 w 487"/>
                  <a:gd name="T53" fmla="*/ 326690 h 275"/>
                  <a:gd name="T54" fmla="*/ 611439 w 487"/>
                  <a:gd name="T55" fmla="*/ 344840 h 275"/>
                  <a:gd name="T56" fmla="*/ 588848 w 487"/>
                  <a:gd name="T57" fmla="*/ 322153 h 275"/>
                  <a:gd name="T58" fmla="*/ 539150 w 487"/>
                  <a:gd name="T59" fmla="*/ 322153 h 275"/>
                  <a:gd name="T60" fmla="*/ 509030 w 487"/>
                  <a:gd name="T61" fmla="*/ 340302 h 275"/>
                  <a:gd name="T62" fmla="*/ 498488 w 487"/>
                  <a:gd name="T63" fmla="*/ 394751 h 275"/>
                  <a:gd name="T64" fmla="*/ 471380 w 487"/>
                  <a:gd name="T65" fmla="*/ 409875 h 275"/>
                  <a:gd name="T66" fmla="*/ 439754 w 487"/>
                  <a:gd name="T67" fmla="*/ 409875 h 275"/>
                  <a:gd name="T68" fmla="*/ 418670 w 487"/>
                  <a:gd name="T69" fmla="*/ 372064 h 275"/>
                  <a:gd name="T70" fmla="*/ 378008 w 487"/>
                  <a:gd name="T71" fmla="*/ 331227 h 275"/>
                  <a:gd name="T72" fmla="*/ 340357 w 487"/>
                  <a:gd name="T73" fmla="*/ 310053 h 275"/>
                  <a:gd name="T74" fmla="*/ 307225 w 487"/>
                  <a:gd name="T75" fmla="*/ 290391 h 275"/>
                  <a:gd name="T76" fmla="*/ 283129 w 487"/>
                  <a:gd name="T77" fmla="*/ 276779 h 275"/>
                  <a:gd name="T78" fmla="*/ 245479 w 487"/>
                  <a:gd name="T79" fmla="*/ 276779 h 275"/>
                  <a:gd name="T80" fmla="*/ 204817 w 487"/>
                  <a:gd name="T81" fmla="*/ 258630 h 275"/>
                  <a:gd name="T82" fmla="*/ 191263 w 487"/>
                  <a:gd name="T83" fmla="*/ 299466 h 275"/>
                  <a:gd name="T84" fmla="*/ 191263 w 487"/>
                  <a:gd name="T85" fmla="*/ 340302 h 275"/>
                  <a:gd name="T86" fmla="*/ 173191 w 487"/>
                  <a:gd name="T87" fmla="*/ 364501 h 275"/>
                  <a:gd name="T88" fmla="*/ 147589 w 487"/>
                  <a:gd name="T89" fmla="*/ 349377 h 275"/>
                  <a:gd name="T90" fmla="*/ 91866 w 487"/>
                  <a:gd name="T91" fmla="*/ 317615 h 275"/>
                  <a:gd name="T92" fmla="*/ 37650 w 487"/>
                  <a:gd name="T93" fmla="*/ 285854 h 275"/>
                  <a:gd name="T94" fmla="*/ 13554 w 487"/>
                  <a:gd name="T95" fmla="*/ 245018 h 275"/>
                  <a:gd name="T96" fmla="*/ 10542 w 487"/>
                  <a:gd name="T97" fmla="*/ 216281 h 275"/>
                  <a:gd name="T98" fmla="*/ 43674 w 487"/>
                  <a:gd name="T99" fmla="*/ 181495 h 275"/>
                  <a:gd name="T100" fmla="*/ 24096 w 487"/>
                  <a:gd name="T101" fmla="*/ 140658 h 2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87"/>
                  <a:gd name="T154" fmla="*/ 0 h 275"/>
                  <a:gd name="T155" fmla="*/ 487 w 487"/>
                  <a:gd name="T156" fmla="*/ 275 h 2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87" h="275">
                    <a:moveTo>
                      <a:pt x="16" y="93"/>
                    </a:moveTo>
                    <a:cubicBezTo>
                      <a:pt x="12" y="86"/>
                      <a:pt x="5" y="81"/>
                      <a:pt x="3" y="75"/>
                    </a:cubicBezTo>
                    <a:cubicBezTo>
                      <a:pt x="1" y="69"/>
                      <a:pt x="0" y="62"/>
                      <a:pt x="3" y="57"/>
                    </a:cubicBezTo>
                    <a:cubicBezTo>
                      <a:pt x="6" y="52"/>
                      <a:pt x="11" y="50"/>
                      <a:pt x="19" y="48"/>
                    </a:cubicBezTo>
                    <a:cubicBezTo>
                      <a:pt x="27" y="46"/>
                      <a:pt x="43" y="49"/>
                      <a:pt x="52" y="48"/>
                    </a:cubicBezTo>
                    <a:cubicBezTo>
                      <a:pt x="61" y="47"/>
                      <a:pt x="66" y="43"/>
                      <a:pt x="74" y="42"/>
                    </a:cubicBezTo>
                    <a:cubicBezTo>
                      <a:pt x="82" y="41"/>
                      <a:pt x="91" y="36"/>
                      <a:pt x="100" y="42"/>
                    </a:cubicBezTo>
                    <a:cubicBezTo>
                      <a:pt x="109" y="48"/>
                      <a:pt x="115" y="70"/>
                      <a:pt x="127" y="75"/>
                    </a:cubicBezTo>
                    <a:cubicBezTo>
                      <a:pt x="139" y="80"/>
                      <a:pt x="163" y="75"/>
                      <a:pt x="175" y="75"/>
                    </a:cubicBezTo>
                    <a:cubicBezTo>
                      <a:pt x="187" y="75"/>
                      <a:pt x="197" y="78"/>
                      <a:pt x="199" y="75"/>
                    </a:cubicBezTo>
                    <a:cubicBezTo>
                      <a:pt x="201" y="72"/>
                      <a:pt x="188" y="65"/>
                      <a:pt x="190" y="59"/>
                    </a:cubicBezTo>
                    <a:cubicBezTo>
                      <a:pt x="192" y="53"/>
                      <a:pt x="207" y="42"/>
                      <a:pt x="214" y="36"/>
                    </a:cubicBezTo>
                    <a:cubicBezTo>
                      <a:pt x="221" y="30"/>
                      <a:pt x="227" y="28"/>
                      <a:pt x="235" y="24"/>
                    </a:cubicBezTo>
                    <a:cubicBezTo>
                      <a:pt x="243" y="20"/>
                      <a:pt x="251" y="13"/>
                      <a:pt x="260" y="9"/>
                    </a:cubicBezTo>
                    <a:cubicBezTo>
                      <a:pt x="269" y="5"/>
                      <a:pt x="280" y="0"/>
                      <a:pt x="288" y="0"/>
                    </a:cubicBezTo>
                    <a:cubicBezTo>
                      <a:pt x="296" y="0"/>
                      <a:pt x="298" y="5"/>
                      <a:pt x="310" y="6"/>
                    </a:cubicBezTo>
                    <a:cubicBezTo>
                      <a:pt x="322" y="7"/>
                      <a:pt x="347" y="3"/>
                      <a:pt x="361" y="6"/>
                    </a:cubicBezTo>
                    <a:cubicBezTo>
                      <a:pt x="375" y="9"/>
                      <a:pt x="384" y="20"/>
                      <a:pt x="397" y="27"/>
                    </a:cubicBezTo>
                    <a:cubicBezTo>
                      <a:pt x="410" y="34"/>
                      <a:pt x="426" y="44"/>
                      <a:pt x="438" y="51"/>
                    </a:cubicBezTo>
                    <a:cubicBezTo>
                      <a:pt x="450" y="58"/>
                      <a:pt x="461" y="63"/>
                      <a:pt x="469" y="69"/>
                    </a:cubicBezTo>
                    <a:cubicBezTo>
                      <a:pt x="477" y="75"/>
                      <a:pt x="487" y="80"/>
                      <a:pt x="487" y="87"/>
                    </a:cubicBezTo>
                    <a:cubicBezTo>
                      <a:pt x="487" y="94"/>
                      <a:pt x="471" y="102"/>
                      <a:pt x="469" y="109"/>
                    </a:cubicBezTo>
                    <a:cubicBezTo>
                      <a:pt x="467" y="116"/>
                      <a:pt x="475" y="125"/>
                      <a:pt x="472" y="130"/>
                    </a:cubicBezTo>
                    <a:cubicBezTo>
                      <a:pt x="469" y="135"/>
                      <a:pt x="455" y="136"/>
                      <a:pt x="451" y="141"/>
                    </a:cubicBezTo>
                    <a:cubicBezTo>
                      <a:pt x="447" y="146"/>
                      <a:pt x="449" y="152"/>
                      <a:pt x="448" y="162"/>
                    </a:cubicBezTo>
                    <a:cubicBezTo>
                      <a:pt x="447" y="172"/>
                      <a:pt x="446" y="192"/>
                      <a:pt x="442" y="201"/>
                    </a:cubicBezTo>
                    <a:cubicBezTo>
                      <a:pt x="438" y="210"/>
                      <a:pt x="433" y="212"/>
                      <a:pt x="427" y="216"/>
                    </a:cubicBezTo>
                    <a:cubicBezTo>
                      <a:pt x="421" y="220"/>
                      <a:pt x="412" y="228"/>
                      <a:pt x="406" y="228"/>
                    </a:cubicBezTo>
                    <a:cubicBezTo>
                      <a:pt x="400" y="228"/>
                      <a:pt x="399" y="216"/>
                      <a:pt x="391" y="213"/>
                    </a:cubicBezTo>
                    <a:cubicBezTo>
                      <a:pt x="383" y="210"/>
                      <a:pt x="367" y="211"/>
                      <a:pt x="358" y="213"/>
                    </a:cubicBezTo>
                    <a:cubicBezTo>
                      <a:pt x="349" y="215"/>
                      <a:pt x="342" y="217"/>
                      <a:pt x="338" y="225"/>
                    </a:cubicBezTo>
                    <a:cubicBezTo>
                      <a:pt x="334" y="233"/>
                      <a:pt x="335" y="253"/>
                      <a:pt x="331" y="261"/>
                    </a:cubicBezTo>
                    <a:cubicBezTo>
                      <a:pt x="327" y="269"/>
                      <a:pt x="319" y="269"/>
                      <a:pt x="313" y="271"/>
                    </a:cubicBezTo>
                    <a:cubicBezTo>
                      <a:pt x="307" y="273"/>
                      <a:pt x="298" y="275"/>
                      <a:pt x="292" y="271"/>
                    </a:cubicBezTo>
                    <a:cubicBezTo>
                      <a:pt x="286" y="267"/>
                      <a:pt x="285" y="255"/>
                      <a:pt x="278" y="246"/>
                    </a:cubicBezTo>
                    <a:cubicBezTo>
                      <a:pt x="271" y="237"/>
                      <a:pt x="260" y="226"/>
                      <a:pt x="251" y="219"/>
                    </a:cubicBezTo>
                    <a:cubicBezTo>
                      <a:pt x="242" y="212"/>
                      <a:pt x="234" y="210"/>
                      <a:pt x="226" y="205"/>
                    </a:cubicBezTo>
                    <a:cubicBezTo>
                      <a:pt x="218" y="200"/>
                      <a:pt x="210" y="196"/>
                      <a:pt x="204" y="192"/>
                    </a:cubicBezTo>
                    <a:cubicBezTo>
                      <a:pt x="198" y="188"/>
                      <a:pt x="195" y="184"/>
                      <a:pt x="188" y="183"/>
                    </a:cubicBezTo>
                    <a:cubicBezTo>
                      <a:pt x="181" y="182"/>
                      <a:pt x="172" y="185"/>
                      <a:pt x="163" y="183"/>
                    </a:cubicBezTo>
                    <a:cubicBezTo>
                      <a:pt x="154" y="181"/>
                      <a:pt x="142" y="169"/>
                      <a:pt x="136" y="171"/>
                    </a:cubicBezTo>
                    <a:cubicBezTo>
                      <a:pt x="130" y="173"/>
                      <a:pt x="128" y="189"/>
                      <a:pt x="127" y="198"/>
                    </a:cubicBezTo>
                    <a:cubicBezTo>
                      <a:pt x="126" y="207"/>
                      <a:pt x="129" y="218"/>
                      <a:pt x="127" y="225"/>
                    </a:cubicBezTo>
                    <a:cubicBezTo>
                      <a:pt x="125" y="232"/>
                      <a:pt x="120" y="240"/>
                      <a:pt x="115" y="241"/>
                    </a:cubicBezTo>
                    <a:cubicBezTo>
                      <a:pt x="110" y="242"/>
                      <a:pt x="107" y="236"/>
                      <a:pt x="98" y="231"/>
                    </a:cubicBezTo>
                    <a:cubicBezTo>
                      <a:pt x="89" y="226"/>
                      <a:pt x="73" y="217"/>
                      <a:pt x="61" y="210"/>
                    </a:cubicBezTo>
                    <a:cubicBezTo>
                      <a:pt x="49" y="203"/>
                      <a:pt x="34" y="197"/>
                      <a:pt x="25" y="189"/>
                    </a:cubicBezTo>
                    <a:cubicBezTo>
                      <a:pt x="16" y="181"/>
                      <a:pt x="12" y="170"/>
                      <a:pt x="9" y="162"/>
                    </a:cubicBezTo>
                    <a:cubicBezTo>
                      <a:pt x="6" y="154"/>
                      <a:pt x="4" y="150"/>
                      <a:pt x="7" y="143"/>
                    </a:cubicBezTo>
                    <a:cubicBezTo>
                      <a:pt x="10" y="136"/>
                      <a:pt x="27" y="128"/>
                      <a:pt x="29" y="120"/>
                    </a:cubicBezTo>
                    <a:cubicBezTo>
                      <a:pt x="31" y="112"/>
                      <a:pt x="20" y="100"/>
                      <a:pt x="16" y="93"/>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71" name="Freeform 244"/>
              <p:cNvSpPr>
                <a:spLocks noChangeAspect="1"/>
              </p:cNvSpPr>
              <p:nvPr>
                <p:custDataLst>
                  <p:tags r:id="rId261"/>
                </p:custDataLst>
              </p:nvPr>
            </p:nvSpPr>
            <p:spPr bwMode="auto">
              <a:xfrm>
                <a:off x="2551467" y="2810184"/>
                <a:ext cx="294704" cy="216940"/>
              </a:xfrm>
              <a:custGeom>
                <a:avLst/>
                <a:gdLst>
                  <a:gd name="T0" fmla="*/ 4515 w 173"/>
                  <a:gd name="T1" fmla="*/ 96293 h 134"/>
                  <a:gd name="T2" fmla="*/ 36118 w 173"/>
                  <a:gd name="T3" fmla="*/ 87265 h 134"/>
                  <a:gd name="T4" fmla="*/ 72236 w 173"/>
                  <a:gd name="T5" fmla="*/ 78238 h 134"/>
                  <a:gd name="T6" fmla="*/ 123403 w 173"/>
                  <a:gd name="T7" fmla="*/ 78238 h 134"/>
                  <a:gd name="T8" fmla="*/ 153501 w 173"/>
                  <a:gd name="T9" fmla="*/ 96293 h 134"/>
                  <a:gd name="T10" fmla="*/ 198649 w 173"/>
                  <a:gd name="T11" fmla="*/ 141430 h 134"/>
                  <a:gd name="T12" fmla="*/ 230252 w 173"/>
                  <a:gd name="T13" fmla="*/ 159485 h 134"/>
                  <a:gd name="T14" fmla="*/ 252825 w 173"/>
                  <a:gd name="T15" fmla="*/ 197099 h 134"/>
                  <a:gd name="T16" fmla="*/ 257340 w 173"/>
                  <a:gd name="T17" fmla="*/ 136916 h 134"/>
                  <a:gd name="T18" fmla="*/ 230252 w 173"/>
                  <a:gd name="T19" fmla="*/ 109834 h 134"/>
                  <a:gd name="T20" fmla="*/ 212193 w 173"/>
                  <a:gd name="T21" fmla="*/ 78238 h 134"/>
                  <a:gd name="T22" fmla="*/ 174570 w 173"/>
                  <a:gd name="T23" fmla="*/ 55669 h 134"/>
                  <a:gd name="T24" fmla="*/ 129423 w 173"/>
                  <a:gd name="T25" fmla="*/ 28587 h 134"/>
                  <a:gd name="T26" fmla="*/ 90295 w 173"/>
                  <a:gd name="T27" fmla="*/ 28587 h 134"/>
                  <a:gd name="T28" fmla="*/ 54177 w 173"/>
                  <a:gd name="T29" fmla="*/ 28587 h 134"/>
                  <a:gd name="T30" fmla="*/ 22574 w 173"/>
                  <a:gd name="T31" fmla="*/ 3009 h 134"/>
                  <a:gd name="T32" fmla="*/ 9029 w 173"/>
                  <a:gd name="T33" fmla="*/ 46642 h 134"/>
                  <a:gd name="T34" fmla="*/ 4515 w 173"/>
                  <a:gd name="T35" fmla="*/ 96293 h 1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3"/>
                  <a:gd name="T55" fmla="*/ 0 h 134"/>
                  <a:gd name="T56" fmla="*/ 173 w 173"/>
                  <a:gd name="T57" fmla="*/ 134 h 1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3" h="134">
                    <a:moveTo>
                      <a:pt x="3" y="64"/>
                    </a:moveTo>
                    <a:cubicBezTo>
                      <a:pt x="6" y="68"/>
                      <a:pt x="17" y="60"/>
                      <a:pt x="24" y="58"/>
                    </a:cubicBezTo>
                    <a:cubicBezTo>
                      <a:pt x="31" y="56"/>
                      <a:pt x="38" y="53"/>
                      <a:pt x="48" y="52"/>
                    </a:cubicBezTo>
                    <a:cubicBezTo>
                      <a:pt x="58" y="51"/>
                      <a:pt x="73" y="50"/>
                      <a:pt x="82" y="52"/>
                    </a:cubicBezTo>
                    <a:cubicBezTo>
                      <a:pt x="91" y="54"/>
                      <a:pt x="94" y="57"/>
                      <a:pt x="102" y="64"/>
                    </a:cubicBezTo>
                    <a:cubicBezTo>
                      <a:pt x="110" y="71"/>
                      <a:pt x="124" y="87"/>
                      <a:pt x="132" y="94"/>
                    </a:cubicBezTo>
                    <a:cubicBezTo>
                      <a:pt x="140" y="101"/>
                      <a:pt x="147" y="100"/>
                      <a:pt x="153" y="106"/>
                    </a:cubicBezTo>
                    <a:cubicBezTo>
                      <a:pt x="159" y="112"/>
                      <a:pt x="165" y="134"/>
                      <a:pt x="168" y="131"/>
                    </a:cubicBezTo>
                    <a:cubicBezTo>
                      <a:pt x="171" y="128"/>
                      <a:pt x="173" y="101"/>
                      <a:pt x="171" y="91"/>
                    </a:cubicBezTo>
                    <a:cubicBezTo>
                      <a:pt x="169" y="81"/>
                      <a:pt x="158" y="79"/>
                      <a:pt x="153" y="73"/>
                    </a:cubicBezTo>
                    <a:cubicBezTo>
                      <a:pt x="148" y="67"/>
                      <a:pt x="147" y="58"/>
                      <a:pt x="141" y="52"/>
                    </a:cubicBezTo>
                    <a:cubicBezTo>
                      <a:pt x="135" y="46"/>
                      <a:pt x="125" y="42"/>
                      <a:pt x="116" y="37"/>
                    </a:cubicBezTo>
                    <a:cubicBezTo>
                      <a:pt x="107" y="32"/>
                      <a:pt x="95" y="22"/>
                      <a:pt x="86" y="19"/>
                    </a:cubicBezTo>
                    <a:cubicBezTo>
                      <a:pt x="77" y="16"/>
                      <a:pt x="68" y="19"/>
                      <a:pt x="60" y="19"/>
                    </a:cubicBezTo>
                    <a:cubicBezTo>
                      <a:pt x="52" y="19"/>
                      <a:pt x="43" y="22"/>
                      <a:pt x="36" y="19"/>
                    </a:cubicBezTo>
                    <a:cubicBezTo>
                      <a:pt x="29" y="16"/>
                      <a:pt x="20" y="0"/>
                      <a:pt x="15" y="2"/>
                    </a:cubicBezTo>
                    <a:cubicBezTo>
                      <a:pt x="10" y="4"/>
                      <a:pt x="7" y="23"/>
                      <a:pt x="6" y="31"/>
                    </a:cubicBezTo>
                    <a:cubicBezTo>
                      <a:pt x="5" y="39"/>
                      <a:pt x="0" y="60"/>
                      <a:pt x="3" y="64"/>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72" name="Freeform 245"/>
              <p:cNvSpPr>
                <a:spLocks noChangeAspect="1"/>
              </p:cNvSpPr>
              <p:nvPr>
                <p:custDataLst>
                  <p:tags r:id="rId262"/>
                </p:custDataLst>
              </p:nvPr>
            </p:nvSpPr>
            <p:spPr bwMode="auto">
              <a:xfrm>
                <a:off x="2598189" y="2796518"/>
                <a:ext cx="61096" cy="39289"/>
              </a:xfrm>
              <a:custGeom>
                <a:avLst/>
                <a:gdLst>
                  <a:gd name="T0" fmla="*/ 49349 w 35"/>
                  <a:gd name="T1" fmla="*/ 31949 h 24"/>
                  <a:gd name="T2" fmla="*/ 26216 w 35"/>
                  <a:gd name="T3" fmla="*/ 0 h 24"/>
                  <a:gd name="T4" fmla="*/ 3084 w 35"/>
                  <a:gd name="T5" fmla="*/ 27385 h 24"/>
                  <a:gd name="T6" fmla="*/ 49349 w 35"/>
                  <a:gd name="T7" fmla="*/ 31949 h 24"/>
                  <a:gd name="T8" fmla="*/ 0 60000 65536"/>
                  <a:gd name="T9" fmla="*/ 0 60000 65536"/>
                  <a:gd name="T10" fmla="*/ 0 60000 65536"/>
                  <a:gd name="T11" fmla="*/ 0 60000 65536"/>
                  <a:gd name="T12" fmla="*/ 0 w 35"/>
                  <a:gd name="T13" fmla="*/ 0 h 24"/>
                  <a:gd name="T14" fmla="*/ 35 w 35"/>
                  <a:gd name="T15" fmla="*/ 24 h 24"/>
                </a:gdLst>
                <a:ahLst/>
                <a:cxnLst>
                  <a:cxn ang="T8">
                    <a:pos x="T0" y="T1"/>
                  </a:cxn>
                  <a:cxn ang="T9">
                    <a:pos x="T2" y="T3"/>
                  </a:cxn>
                  <a:cxn ang="T10">
                    <a:pos x="T4" y="T5"/>
                  </a:cxn>
                  <a:cxn ang="T11">
                    <a:pos x="T6" y="T7"/>
                  </a:cxn>
                </a:cxnLst>
                <a:rect l="T12" t="T13" r="T14" b="T15"/>
                <a:pathLst>
                  <a:path w="35" h="24">
                    <a:moveTo>
                      <a:pt x="32" y="21"/>
                    </a:moveTo>
                    <a:cubicBezTo>
                      <a:pt x="35" y="18"/>
                      <a:pt x="22" y="0"/>
                      <a:pt x="17" y="0"/>
                    </a:cubicBezTo>
                    <a:cubicBezTo>
                      <a:pt x="12" y="0"/>
                      <a:pt x="0" y="14"/>
                      <a:pt x="2" y="18"/>
                    </a:cubicBezTo>
                    <a:cubicBezTo>
                      <a:pt x="4" y="22"/>
                      <a:pt x="29" y="24"/>
                      <a:pt x="32" y="21"/>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73" name="Freeform 246"/>
              <p:cNvSpPr>
                <a:spLocks noChangeAspect="1"/>
              </p:cNvSpPr>
              <p:nvPr>
                <p:custDataLst>
                  <p:tags r:id="rId263"/>
                </p:custDataLst>
              </p:nvPr>
            </p:nvSpPr>
            <p:spPr bwMode="auto">
              <a:xfrm>
                <a:off x="2418492" y="2885344"/>
                <a:ext cx="440259" cy="196440"/>
              </a:xfrm>
              <a:custGeom>
                <a:avLst/>
                <a:gdLst>
                  <a:gd name="T0" fmla="*/ 111556 w 258"/>
                  <a:gd name="T1" fmla="*/ 33808 h 108"/>
                  <a:gd name="T2" fmla="*/ 66330 w 258"/>
                  <a:gd name="T3" fmla="*/ 6762 h 108"/>
                  <a:gd name="T4" fmla="*/ 39195 w 258"/>
                  <a:gd name="T5" fmla="*/ 6762 h 108"/>
                  <a:gd name="T6" fmla="*/ 3015 w 258"/>
                  <a:gd name="T7" fmla="*/ 16904 h 108"/>
                  <a:gd name="T8" fmla="*/ 21105 w 258"/>
                  <a:gd name="T9" fmla="*/ 64235 h 108"/>
                  <a:gd name="T10" fmla="*/ 21105 w 258"/>
                  <a:gd name="T11" fmla="*/ 120018 h 108"/>
                  <a:gd name="T12" fmla="*/ 51255 w 258"/>
                  <a:gd name="T13" fmla="*/ 114947 h 108"/>
                  <a:gd name="T14" fmla="*/ 97988 w 258"/>
                  <a:gd name="T15" fmla="*/ 114947 h 108"/>
                  <a:gd name="T16" fmla="*/ 143213 w 258"/>
                  <a:gd name="T17" fmla="*/ 114947 h 108"/>
                  <a:gd name="T18" fmla="*/ 174871 w 258"/>
                  <a:gd name="T19" fmla="*/ 165659 h 108"/>
                  <a:gd name="T20" fmla="*/ 220096 w 258"/>
                  <a:gd name="T21" fmla="*/ 182563 h 108"/>
                  <a:gd name="T22" fmla="*/ 254769 w 258"/>
                  <a:gd name="T23" fmla="*/ 165659 h 108"/>
                  <a:gd name="T24" fmla="*/ 293964 w 258"/>
                  <a:gd name="T25" fmla="*/ 140303 h 108"/>
                  <a:gd name="T26" fmla="*/ 355772 w 258"/>
                  <a:gd name="T27" fmla="*/ 140303 h 108"/>
                  <a:gd name="T28" fmla="*/ 387429 w 258"/>
                  <a:gd name="T29" fmla="*/ 140303 h 108"/>
                  <a:gd name="T30" fmla="*/ 351249 w 258"/>
                  <a:gd name="T31" fmla="*/ 116637 h 108"/>
                  <a:gd name="T32" fmla="*/ 328637 w 258"/>
                  <a:gd name="T33" fmla="*/ 91282 h 108"/>
                  <a:gd name="T34" fmla="*/ 306024 w 258"/>
                  <a:gd name="T35" fmla="*/ 65926 h 108"/>
                  <a:gd name="T36" fmla="*/ 286426 w 258"/>
                  <a:gd name="T37" fmla="*/ 28737 h 108"/>
                  <a:gd name="T38" fmla="*/ 247231 w 258"/>
                  <a:gd name="T39" fmla="*/ 8452 h 108"/>
                  <a:gd name="T40" fmla="*/ 202006 w 258"/>
                  <a:gd name="T41" fmla="*/ 3381 h 108"/>
                  <a:gd name="T42" fmla="*/ 170348 w 258"/>
                  <a:gd name="T43" fmla="*/ 3381 h 108"/>
                  <a:gd name="T44" fmla="*/ 111556 w 258"/>
                  <a:gd name="T45" fmla="*/ 33808 h 10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8"/>
                  <a:gd name="T70" fmla="*/ 0 h 108"/>
                  <a:gd name="T71" fmla="*/ 258 w 258"/>
                  <a:gd name="T72" fmla="*/ 108 h 10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8" h="108">
                    <a:moveTo>
                      <a:pt x="74" y="20"/>
                    </a:moveTo>
                    <a:cubicBezTo>
                      <a:pt x="63" y="20"/>
                      <a:pt x="52" y="7"/>
                      <a:pt x="44" y="4"/>
                    </a:cubicBezTo>
                    <a:cubicBezTo>
                      <a:pt x="36" y="1"/>
                      <a:pt x="33" y="3"/>
                      <a:pt x="26" y="4"/>
                    </a:cubicBezTo>
                    <a:cubicBezTo>
                      <a:pt x="19" y="5"/>
                      <a:pt x="4" y="4"/>
                      <a:pt x="2" y="10"/>
                    </a:cubicBezTo>
                    <a:cubicBezTo>
                      <a:pt x="0" y="16"/>
                      <a:pt x="12" y="28"/>
                      <a:pt x="14" y="38"/>
                    </a:cubicBezTo>
                    <a:cubicBezTo>
                      <a:pt x="16" y="48"/>
                      <a:pt x="11" y="66"/>
                      <a:pt x="14" y="71"/>
                    </a:cubicBezTo>
                    <a:cubicBezTo>
                      <a:pt x="17" y="76"/>
                      <a:pt x="26" y="68"/>
                      <a:pt x="34" y="68"/>
                    </a:cubicBezTo>
                    <a:cubicBezTo>
                      <a:pt x="42" y="68"/>
                      <a:pt x="55" y="68"/>
                      <a:pt x="65" y="68"/>
                    </a:cubicBezTo>
                    <a:cubicBezTo>
                      <a:pt x="75" y="68"/>
                      <a:pt x="87" y="63"/>
                      <a:pt x="95" y="68"/>
                    </a:cubicBezTo>
                    <a:cubicBezTo>
                      <a:pt x="103" y="73"/>
                      <a:pt x="108" y="91"/>
                      <a:pt x="116" y="98"/>
                    </a:cubicBezTo>
                    <a:cubicBezTo>
                      <a:pt x="124" y="105"/>
                      <a:pt x="137" y="108"/>
                      <a:pt x="146" y="108"/>
                    </a:cubicBezTo>
                    <a:cubicBezTo>
                      <a:pt x="155" y="108"/>
                      <a:pt x="161" y="102"/>
                      <a:pt x="169" y="98"/>
                    </a:cubicBezTo>
                    <a:cubicBezTo>
                      <a:pt x="177" y="94"/>
                      <a:pt x="184" y="85"/>
                      <a:pt x="195" y="83"/>
                    </a:cubicBezTo>
                    <a:cubicBezTo>
                      <a:pt x="206" y="81"/>
                      <a:pt x="226" y="83"/>
                      <a:pt x="236" y="83"/>
                    </a:cubicBezTo>
                    <a:cubicBezTo>
                      <a:pt x="246" y="83"/>
                      <a:pt x="258" y="85"/>
                      <a:pt x="257" y="83"/>
                    </a:cubicBezTo>
                    <a:cubicBezTo>
                      <a:pt x="256" y="81"/>
                      <a:pt x="239" y="74"/>
                      <a:pt x="233" y="69"/>
                    </a:cubicBezTo>
                    <a:cubicBezTo>
                      <a:pt x="227" y="64"/>
                      <a:pt x="223" y="59"/>
                      <a:pt x="218" y="54"/>
                    </a:cubicBezTo>
                    <a:cubicBezTo>
                      <a:pt x="213" y="49"/>
                      <a:pt x="208" y="45"/>
                      <a:pt x="203" y="39"/>
                    </a:cubicBezTo>
                    <a:cubicBezTo>
                      <a:pt x="198" y="33"/>
                      <a:pt x="196" y="23"/>
                      <a:pt x="190" y="17"/>
                    </a:cubicBezTo>
                    <a:cubicBezTo>
                      <a:pt x="184" y="11"/>
                      <a:pt x="173" y="8"/>
                      <a:pt x="164" y="5"/>
                    </a:cubicBezTo>
                    <a:cubicBezTo>
                      <a:pt x="155" y="2"/>
                      <a:pt x="142" y="2"/>
                      <a:pt x="134" y="2"/>
                    </a:cubicBezTo>
                    <a:cubicBezTo>
                      <a:pt x="126" y="2"/>
                      <a:pt x="122" y="0"/>
                      <a:pt x="113" y="2"/>
                    </a:cubicBezTo>
                    <a:cubicBezTo>
                      <a:pt x="104" y="4"/>
                      <a:pt x="85" y="20"/>
                      <a:pt x="74" y="20"/>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74" name="Freeform 247"/>
              <p:cNvSpPr>
                <a:spLocks noChangeAspect="1"/>
              </p:cNvSpPr>
              <p:nvPr>
                <p:custDataLst>
                  <p:tags r:id="rId264"/>
                </p:custDataLst>
              </p:nvPr>
            </p:nvSpPr>
            <p:spPr bwMode="auto">
              <a:xfrm>
                <a:off x="2838984" y="2854596"/>
                <a:ext cx="190479" cy="160570"/>
              </a:xfrm>
              <a:custGeom>
                <a:avLst/>
                <a:gdLst>
                  <a:gd name="T0" fmla="*/ 7580 w 111"/>
                  <a:gd name="T1" fmla="*/ 114203 h 98"/>
                  <a:gd name="T2" fmla="*/ 57608 w 111"/>
                  <a:gd name="T3" fmla="*/ 114203 h 98"/>
                  <a:gd name="T4" fmla="*/ 57608 w 111"/>
                  <a:gd name="T5" fmla="*/ 86794 h 98"/>
                  <a:gd name="T6" fmla="*/ 62156 w 111"/>
                  <a:gd name="T7" fmla="*/ 41113 h 98"/>
                  <a:gd name="T8" fmla="*/ 100055 w 111"/>
                  <a:gd name="T9" fmla="*/ 4568 h 98"/>
                  <a:gd name="T10" fmla="*/ 134923 w 111"/>
                  <a:gd name="T11" fmla="*/ 18272 h 98"/>
                  <a:gd name="T12" fmla="*/ 168275 w 111"/>
                  <a:gd name="T13" fmla="*/ 50249 h 98"/>
                  <a:gd name="T14" fmla="*/ 137955 w 111"/>
                  <a:gd name="T15" fmla="*/ 68522 h 98"/>
                  <a:gd name="T16" fmla="*/ 103087 w 111"/>
                  <a:gd name="T17" fmla="*/ 88317 h 98"/>
                  <a:gd name="T18" fmla="*/ 112183 w 111"/>
                  <a:gd name="T19" fmla="*/ 120294 h 98"/>
                  <a:gd name="T20" fmla="*/ 75800 w 111"/>
                  <a:gd name="T21" fmla="*/ 146180 h 98"/>
                  <a:gd name="T22" fmla="*/ 43964 w 111"/>
                  <a:gd name="T23" fmla="*/ 137043 h 98"/>
                  <a:gd name="T24" fmla="*/ 13644 w 111"/>
                  <a:gd name="T25" fmla="*/ 141611 h 98"/>
                  <a:gd name="T26" fmla="*/ 7580 w 111"/>
                  <a:gd name="T27" fmla="*/ 114203 h 9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1"/>
                  <a:gd name="T43" fmla="*/ 0 h 98"/>
                  <a:gd name="T44" fmla="*/ 111 w 111"/>
                  <a:gd name="T45" fmla="*/ 98 h 9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1" h="98">
                    <a:moveTo>
                      <a:pt x="5" y="75"/>
                    </a:moveTo>
                    <a:cubicBezTo>
                      <a:pt x="10" y="72"/>
                      <a:pt x="33" y="78"/>
                      <a:pt x="38" y="75"/>
                    </a:cubicBezTo>
                    <a:cubicBezTo>
                      <a:pt x="43" y="72"/>
                      <a:pt x="38" y="65"/>
                      <a:pt x="38" y="57"/>
                    </a:cubicBezTo>
                    <a:cubicBezTo>
                      <a:pt x="38" y="49"/>
                      <a:pt x="36" y="36"/>
                      <a:pt x="41" y="27"/>
                    </a:cubicBezTo>
                    <a:cubicBezTo>
                      <a:pt x="46" y="18"/>
                      <a:pt x="58" y="6"/>
                      <a:pt x="66" y="3"/>
                    </a:cubicBezTo>
                    <a:cubicBezTo>
                      <a:pt x="74" y="0"/>
                      <a:pt x="82" y="7"/>
                      <a:pt x="89" y="12"/>
                    </a:cubicBezTo>
                    <a:cubicBezTo>
                      <a:pt x="96" y="17"/>
                      <a:pt x="111" y="28"/>
                      <a:pt x="111" y="33"/>
                    </a:cubicBezTo>
                    <a:cubicBezTo>
                      <a:pt x="111" y="38"/>
                      <a:pt x="98" y="41"/>
                      <a:pt x="91" y="45"/>
                    </a:cubicBezTo>
                    <a:cubicBezTo>
                      <a:pt x="84" y="49"/>
                      <a:pt x="71" y="52"/>
                      <a:pt x="68" y="58"/>
                    </a:cubicBezTo>
                    <a:cubicBezTo>
                      <a:pt x="65" y="64"/>
                      <a:pt x="77" y="73"/>
                      <a:pt x="74" y="79"/>
                    </a:cubicBezTo>
                    <a:cubicBezTo>
                      <a:pt x="71" y="85"/>
                      <a:pt x="57" y="94"/>
                      <a:pt x="50" y="96"/>
                    </a:cubicBezTo>
                    <a:cubicBezTo>
                      <a:pt x="43" y="98"/>
                      <a:pt x="36" y="90"/>
                      <a:pt x="29" y="90"/>
                    </a:cubicBezTo>
                    <a:cubicBezTo>
                      <a:pt x="22" y="90"/>
                      <a:pt x="14" y="95"/>
                      <a:pt x="9" y="93"/>
                    </a:cubicBezTo>
                    <a:cubicBezTo>
                      <a:pt x="4" y="91"/>
                      <a:pt x="0" y="78"/>
                      <a:pt x="5" y="75"/>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75" name="Oval 248"/>
              <p:cNvSpPr>
                <a:spLocks noChangeAspect="1" noChangeArrowheads="1"/>
              </p:cNvSpPr>
              <p:nvPr>
                <p:custDataLst>
                  <p:tags r:id="rId265"/>
                </p:custDataLst>
              </p:nvPr>
            </p:nvSpPr>
            <p:spPr bwMode="auto">
              <a:xfrm>
                <a:off x="4026784" y="3459291"/>
                <a:ext cx="41332" cy="39289"/>
              </a:xfrm>
              <a:prstGeom prst="ellipse">
                <a:avLst/>
              </a:prstGeom>
              <a:grpFill/>
              <a:ln w="9525">
                <a:solidFill>
                  <a:schemeClr val="bg1">
                    <a:lumMod val="85000"/>
                  </a:schemeClr>
                </a:solidFill>
                <a:round/>
                <a:headEnd/>
                <a:tailEnd/>
              </a:ln>
            </p:spPr>
            <p:txBody>
              <a:bodyPr wrap="none" anchor="ctr"/>
              <a:lstStyle/>
              <a:p>
                <a:endParaRPr lang="zh-CN" altLang="en-US"/>
              </a:p>
            </p:txBody>
          </p:sp>
        </p:grpSp>
        <p:sp>
          <p:nvSpPr>
            <p:cNvPr id="5" name="TextBox 4"/>
            <p:cNvSpPr txBox="1"/>
            <p:nvPr/>
          </p:nvSpPr>
          <p:spPr>
            <a:xfrm>
              <a:off x="4668558" y="1606404"/>
              <a:ext cx="1030766" cy="318924"/>
            </a:xfrm>
            <a:prstGeom prst="rect">
              <a:avLst/>
            </a:prstGeom>
            <a:grpFill/>
          </p:spPr>
          <p:txBody>
            <a:bodyPr wrap="square" lIns="36000" tIns="36000" rIns="36000" bIns="36000" rtlCol="0">
              <a:spAutoFit/>
            </a:bodyPr>
            <a:lstStyle/>
            <a:p>
              <a:pPr algn="ctr">
                <a:spcAft>
                  <a:spcPts val="600"/>
                </a:spcAft>
              </a:pPr>
              <a:r>
                <a:rPr lang="zh-CN" altLang="en-US" sz="1600" b="1" dirty="0" smtClean="0"/>
                <a:t>国际市场</a:t>
              </a:r>
            </a:p>
          </p:txBody>
        </p:sp>
      </p:grpSp>
      <p:sp>
        <p:nvSpPr>
          <p:cNvPr id="2" name="标题 1"/>
          <p:cNvSpPr>
            <a:spLocks noGrp="1"/>
          </p:cNvSpPr>
          <p:nvPr>
            <p:ph type="title"/>
            <p:custDataLst>
              <p:tags r:id="rId4"/>
            </p:custDataLst>
          </p:nvPr>
        </p:nvSpPr>
        <p:spPr>
          <a:xfrm>
            <a:off x="483996" y="332656"/>
            <a:ext cx="9000000" cy="380480"/>
          </a:xfrm>
        </p:spPr>
        <p:txBody>
          <a:bodyPr/>
          <a:lstStyle/>
          <a:p>
            <a:r>
              <a:rPr lang="en-US" altLang="zh-CN" dirty="0" smtClean="0"/>
              <a:t>4.</a:t>
            </a:r>
            <a:r>
              <a:rPr lang="zh-CN" altLang="en-US" dirty="0" smtClean="0"/>
              <a:t>业务衍生图</a:t>
            </a:r>
            <a:endParaRPr lang="zh-CN" altLang="en-US" dirty="0"/>
          </a:p>
        </p:txBody>
      </p:sp>
      <p:grpSp>
        <p:nvGrpSpPr>
          <p:cNvPr id="6" name="组合 5"/>
          <p:cNvGrpSpPr/>
          <p:nvPr>
            <p:custDataLst>
              <p:tags r:id="rId5"/>
            </p:custDataLst>
          </p:nvPr>
        </p:nvGrpSpPr>
        <p:grpSpPr>
          <a:xfrm>
            <a:off x="432172" y="2268295"/>
            <a:ext cx="5065403" cy="3376936"/>
            <a:chOff x="1910594" y="1994561"/>
            <a:chExt cx="5745509" cy="3830340"/>
          </a:xfrm>
        </p:grpSpPr>
        <p:graphicFrame>
          <p:nvGraphicFramePr>
            <p:cNvPr id="21" name="图表 20"/>
            <p:cNvGraphicFramePr/>
            <p:nvPr>
              <p:custDataLst>
                <p:tags r:id="rId15"/>
              </p:custDataLst>
              <p:extLst/>
            </p:nvPr>
          </p:nvGraphicFramePr>
          <p:xfrm>
            <a:off x="1910594" y="1994561"/>
            <a:ext cx="5745509" cy="3830340"/>
          </p:xfrm>
          <a:graphic>
            <a:graphicData uri="http://schemas.openxmlformats.org/drawingml/2006/chart">
              <c:chart xmlns:c="http://schemas.openxmlformats.org/drawingml/2006/chart" xmlns:r="http://schemas.openxmlformats.org/officeDocument/2006/relationships" r:id="rId270"/>
            </a:graphicData>
          </a:graphic>
        </p:graphicFrame>
        <p:sp>
          <p:nvSpPr>
            <p:cNvPr id="24" name="文本框 23"/>
            <p:cNvSpPr txBox="1"/>
            <p:nvPr>
              <p:custDataLst>
                <p:tags r:id="rId16"/>
              </p:custDataLst>
            </p:nvPr>
          </p:nvSpPr>
          <p:spPr>
            <a:xfrm>
              <a:off x="3702997" y="3284984"/>
              <a:ext cx="385907" cy="565146"/>
            </a:xfrm>
            <a:prstGeom prst="rect">
              <a:avLst/>
            </a:prstGeom>
            <a:noFill/>
          </p:spPr>
          <p:txBody>
            <a:bodyPr wrap="square" lIns="36000" tIns="36000" rIns="36000" bIns="36000" rtlCol="0">
              <a:spAutoFit/>
            </a:bodyPr>
            <a:lstStyle/>
            <a:p>
              <a:pPr algn="just">
                <a:spcAft>
                  <a:spcPts val="600"/>
                </a:spcAft>
              </a:pPr>
              <a:r>
                <a:rPr lang="zh-CN" altLang="en-US" sz="1600" b="1" dirty="0">
                  <a:solidFill>
                    <a:schemeClr val="bg1"/>
                  </a:solidFill>
                </a:rPr>
                <a:t>化肥</a:t>
              </a:r>
              <a:endParaRPr lang="zh-CN" altLang="en-US" sz="1600" b="1" dirty="0" smtClean="0">
                <a:solidFill>
                  <a:schemeClr val="bg1"/>
                </a:solidFill>
              </a:endParaRPr>
            </a:p>
          </p:txBody>
        </p:sp>
        <p:sp>
          <p:nvSpPr>
            <p:cNvPr id="25" name="文本框 24"/>
            <p:cNvSpPr txBox="1"/>
            <p:nvPr>
              <p:custDataLst>
                <p:tags r:id="rId17"/>
              </p:custDataLst>
            </p:nvPr>
          </p:nvSpPr>
          <p:spPr>
            <a:xfrm>
              <a:off x="5575205" y="3295902"/>
              <a:ext cx="385907" cy="565146"/>
            </a:xfrm>
            <a:prstGeom prst="rect">
              <a:avLst/>
            </a:prstGeom>
            <a:noFill/>
          </p:spPr>
          <p:txBody>
            <a:bodyPr wrap="square" lIns="36000" tIns="36000" rIns="36000" bIns="36000" rtlCol="0">
              <a:spAutoFit/>
            </a:bodyPr>
            <a:lstStyle/>
            <a:p>
              <a:pPr algn="just">
                <a:spcAft>
                  <a:spcPts val="600"/>
                </a:spcAft>
              </a:pPr>
              <a:r>
                <a:rPr lang="zh-CN" altLang="en-US" sz="1600" b="1" dirty="0" smtClean="0">
                  <a:solidFill>
                    <a:schemeClr val="bg1"/>
                  </a:solidFill>
                </a:rPr>
                <a:t>贸易</a:t>
              </a:r>
            </a:p>
          </p:txBody>
        </p:sp>
        <p:sp>
          <p:nvSpPr>
            <p:cNvPr id="26" name="文本框 25"/>
            <p:cNvSpPr txBox="1"/>
            <p:nvPr>
              <p:custDataLst>
                <p:tags r:id="rId18"/>
              </p:custDataLst>
            </p:nvPr>
          </p:nvSpPr>
          <p:spPr>
            <a:xfrm>
              <a:off x="4376936" y="4766260"/>
              <a:ext cx="889963" cy="318924"/>
            </a:xfrm>
            <a:prstGeom prst="rect">
              <a:avLst/>
            </a:prstGeom>
            <a:noFill/>
          </p:spPr>
          <p:txBody>
            <a:bodyPr wrap="square" lIns="36000" tIns="36000" rIns="36000" bIns="36000" rtlCol="0">
              <a:spAutoFit/>
            </a:bodyPr>
            <a:lstStyle/>
            <a:p>
              <a:pPr algn="ctr">
                <a:spcAft>
                  <a:spcPts val="600"/>
                </a:spcAft>
              </a:pPr>
              <a:r>
                <a:rPr lang="zh-CN" altLang="en-US" sz="1600" b="1" dirty="0" smtClean="0">
                  <a:solidFill>
                    <a:schemeClr val="bg1"/>
                  </a:solidFill>
                </a:rPr>
                <a:t>化工</a:t>
              </a:r>
            </a:p>
          </p:txBody>
        </p:sp>
      </p:grpSp>
      <p:sp>
        <p:nvSpPr>
          <p:cNvPr id="3" name="椭圆 2"/>
          <p:cNvSpPr/>
          <p:nvPr>
            <p:custDataLst>
              <p:tags r:id="rId6"/>
            </p:custDataLst>
          </p:nvPr>
        </p:nvSpPr>
        <p:spPr>
          <a:xfrm>
            <a:off x="2383802" y="3333902"/>
            <a:ext cx="1206201" cy="1206201"/>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lvl="0" algn="ctr">
              <a:spcAft>
                <a:spcPts val="600"/>
              </a:spcAft>
            </a:pPr>
            <a:r>
              <a:rPr lang="zh-CN" altLang="en-US" sz="1400" b="1" dirty="0">
                <a:solidFill>
                  <a:srgbClr val="FFFFFF"/>
                </a:solidFill>
              </a:rPr>
              <a:t>磷矿</a:t>
            </a:r>
            <a:r>
              <a:rPr lang="en-US" altLang="zh-CN" sz="1400" b="1" dirty="0">
                <a:solidFill>
                  <a:srgbClr val="FFFFFF"/>
                </a:solidFill>
              </a:rPr>
              <a:t/>
            </a:r>
            <a:br>
              <a:rPr lang="en-US" altLang="zh-CN" sz="1400" b="1" dirty="0">
                <a:solidFill>
                  <a:srgbClr val="FFFFFF"/>
                </a:solidFill>
              </a:rPr>
            </a:br>
            <a:r>
              <a:rPr lang="en-US" altLang="zh-CN" sz="1400" dirty="0" smtClean="0">
                <a:solidFill>
                  <a:srgbClr val="FFFFFF"/>
                </a:solidFill>
              </a:rPr>
              <a:t>(</a:t>
            </a:r>
            <a:r>
              <a:rPr lang="zh-CN" altLang="en-US" sz="1400" b="1" dirty="0" smtClean="0">
                <a:solidFill>
                  <a:srgbClr val="FFFFFF"/>
                </a:solidFill>
              </a:rPr>
              <a:t>资源</a:t>
            </a:r>
            <a:r>
              <a:rPr lang="en-US" altLang="zh-CN" sz="1400" dirty="0">
                <a:solidFill>
                  <a:srgbClr val="FFFFFF"/>
                </a:solidFill>
              </a:rPr>
              <a:t>)</a:t>
            </a:r>
            <a:endParaRPr lang="zh-CN" altLang="en-US" sz="1400" dirty="0">
              <a:solidFill>
                <a:srgbClr val="FFFFFF"/>
              </a:solidFill>
            </a:endParaRPr>
          </a:p>
        </p:txBody>
      </p:sp>
      <p:grpSp>
        <p:nvGrpSpPr>
          <p:cNvPr id="12" name="组合 11"/>
          <p:cNvGrpSpPr/>
          <p:nvPr>
            <p:custDataLst>
              <p:tags r:id="rId7"/>
            </p:custDataLst>
          </p:nvPr>
        </p:nvGrpSpPr>
        <p:grpSpPr>
          <a:xfrm>
            <a:off x="-1454911" y="1671510"/>
            <a:ext cx="7848872" cy="5119120"/>
            <a:chOff x="-1639792" y="1888604"/>
            <a:chExt cx="7848872" cy="5119120"/>
          </a:xfrm>
        </p:grpSpPr>
        <p:graphicFrame>
          <p:nvGraphicFramePr>
            <p:cNvPr id="22" name="图表 21"/>
            <p:cNvGraphicFramePr/>
            <p:nvPr>
              <p:custDataLst>
                <p:tags r:id="rId9"/>
              </p:custDataLst>
              <p:extLst/>
            </p:nvPr>
          </p:nvGraphicFramePr>
          <p:xfrm>
            <a:off x="-1639792" y="1888604"/>
            <a:ext cx="7848872" cy="5119120"/>
          </p:xfrm>
          <a:graphic>
            <a:graphicData uri="http://schemas.openxmlformats.org/drawingml/2006/chart">
              <c:chart xmlns:c="http://schemas.openxmlformats.org/drawingml/2006/chart" xmlns:r="http://schemas.openxmlformats.org/officeDocument/2006/relationships" r:id="rId271"/>
            </a:graphicData>
          </a:graphic>
        </p:graphicFrame>
        <p:sp>
          <p:nvSpPr>
            <p:cNvPr id="28" name="文本框 27"/>
            <p:cNvSpPr txBox="1"/>
            <p:nvPr>
              <p:custDataLst>
                <p:tags r:id="rId10"/>
              </p:custDataLst>
            </p:nvPr>
          </p:nvSpPr>
          <p:spPr>
            <a:xfrm>
              <a:off x="1136576" y="5013176"/>
              <a:ext cx="571359" cy="498249"/>
            </a:xfrm>
            <a:prstGeom prst="rect">
              <a:avLst/>
            </a:prstGeom>
            <a:noFill/>
            <a:ln>
              <a:noFill/>
            </a:ln>
          </p:spPr>
          <p:txBody>
            <a:bodyPr wrap="square" lIns="36000" tIns="36000" rIns="36000" bIns="36000" rtlCol="0">
              <a:spAutoFit/>
            </a:bodyPr>
            <a:lstStyle/>
            <a:p>
              <a:pPr algn="ctr">
                <a:spcAft>
                  <a:spcPts val="600"/>
                </a:spcAft>
              </a:pPr>
              <a:r>
                <a:rPr lang="zh-CN" altLang="en-US" sz="1600" b="1" dirty="0" smtClean="0"/>
                <a:t>技术服务</a:t>
              </a:r>
            </a:p>
          </p:txBody>
        </p:sp>
        <p:sp>
          <p:nvSpPr>
            <p:cNvPr id="29" name="文本框 28"/>
            <p:cNvSpPr txBox="1"/>
            <p:nvPr>
              <p:custDataLst>
                <p:tags r:id="rId11"/>
              </p:custDataLst>
            </p:nvPr>
          </p:nvSpPr>
          <p:spPr>
            <a:xfrm>
              <a:off x="3229513" y="5445224"/>
              <a:ext cx="571359" cy="498249"/>
            </a:xfrm>
            <a:prstGeom prst="rect">
              <a:avLst/>
            </a:prstGeom>
            <a:noFill/>
            <a:ln>
              <a:noFill/>
            </a:ln>
          </p:spPr>
          <p:txBody>
            <a:bodyPr wrap="square" lIns="36000" tIns="36000" rIns="36000" bIns="36000" rtlCol="0">
              <a:spAutoFit/>
            </a:bodyPr>
            <a:lstStyle/>
            <a:p>
              <a:pPr algn="ctr">
                <a:spcAft>
                  <a:spcPts val="600"/>
                </a:spcAft>
              </a:pPr>
              <a:r>
                <a:rPr lang="zh-CN" altLang="en-US" sz="1600" b="1" dirty="0" smtClean="0"/>
                <a:t>精细化工</a:t>
              </a:r>
            </a:p>
          </p:txBody>
        </p:sp>
        <p:sp>
          <p:nvSpPr>
            <p:cNvPr id="30" name="文本框 29"/>
            <p:cNvSpPr txBox="1"/>
            <p:nvPr>
              <p:custDataLst>
                <p:tags r:id="rId12"/>
              </p:custDataLst>
            </p:nvPr>
          </p:nvSpPr>
          <p:spPr>
            <a:xfrm>
              <a:off x="997265" y="3068960"/>
              <a:ext cx="571359" cy="498249"/>
            </a:xfrm>
            <a:prstGeom prst="rect">
              <a:avLst/>
            </a:prstGeom>
            <a:noFill/>
            <a:ln>
              <a:noFill/>
            </a:ln>
          </p:spPr>
          <p:txBody>
            <a:bodyPr wrap="square" lIns="36000" tIns="36000" rIns="36000" bIns="36000" rtlCol="0">
              <a:spAutoFit/>
            </a:bodyPr>
            <a:lstStyle/>
            <a:p>
              <a:pPr algn="ctr">
                <a:spcAft>
                  <a:spcPts val="600"/>
                </a:spcAft>
              </a:pPr>
              <a:r>
                <a:rPr lang="zh-CN" altLang="en-US" sz="1600" b="1" dirty="0" smtClean="0">
                  <a:solidFill>
                    <a:schemeClr val="bg1"/>
                  </a:solidFill>
                </a:rPr>
                <a:t>农业</a:t>
              </a:r>
              <a:r>
                <a:rPr lang="en-US" altLang="zh-CN" sz="1600" b="1" dirty="0">
                  <a:solidFill>
                    <a:schemeClr val="bg1"/>
                  </a:solidFill>
                </a:rPr>
                <a:t/>
              </a:r>
              <a:br>
                <a:rPr lang="en-US" altLang="zh-CN" sz="1600" b="1" dirty="0">
                  <a:solidFill>
                    <a:schemeClr val="bg1"/>
                  </a:solidFill>
                </a:rPr>
              </a:br>
              <a:r>
                <a:rPr lang="zh-CN" altLang="en-US" sz="1600" b="1" dirty="0" smtClean="0">
                  <a:solidFill>
                    <a:schemeClr val="bg1"/>
                  </a:solidFill>
                </a:rPr>
                <a:t>服务</a:t>
              </a:r>
              <a:endParaRPr lang="en-US" altLang="zh-CN" sz="1600" b="1" dirty="0" smtClean="0">
                <a:solidFill>
                  <a:schemeClr val="bg1"/>
                </a:solidFill>
              </a:endParaRPr>
            </a:p>
          </p:txBody>
        </p:sp>
        <p:sp>
          <p:nvSpPr>
            <p:cNvPr id="31" name="文本框 30"/>
            <p:cNvSpPr txBox="1"/>
            <p:nvPr>
              <p:custDataLst>
                <p:tags r:id="rId13"/>
              </p:custDataLst>
            </p:nvPr>
          </p:nvSpPr>
          <p:spPr>
            <a:xfrm>
              <a:off x="2869473" y="2204864"/>
              <a:ext cx="571359" cy="498249"/>
            </a:xfrm>
            <a:prstGeom prst="rect">
              <a:avLst/>
            </a:prstGeom>
            <a:noFill/>
            <a:ln>
              <a:noFill/>
            </a:ln>
          </p:spPr>
          <p:txBody>
            <a:bodyPr wrap="square" lIns="36000" tIns="36000" rIns="36000" bIns="36000" rtlCol="0">
              <a:spAutoFit/>
            </a:bodyPr>
            <a:lstStyle/>
            <a:p>
              <a:pPr algn="ctr">
                <a:spcAft>
                  <a:spcPts val="600"/>
                </a:spcAft>
              </a:pPr>
              <a:r>
                <a:rPr lang="zh-CN" altLang="en-US" sz="1600" b="1" dirty="0" smtClean="0"/>
                <a:t>金融</a:t>
              </a:r>
              <a:r>
                <a:rPr lang="en-US" altLang="zh-CN" sz="1600" b="1" dirty="0" smtClean="0"/>
                <a:t/>
              </a:r>
              <a:br>
                <a:rPr lang="en-US" altLang="zh-CN" sz="1600" b="1" dirty="0" smtClean="0"/>
              </a:br>
              <a:r>
                <a:rPr lang="zh-CN" altLang="en-US" sz="1600" b="1" dirty="0" smtClean="0"/>
                <a:t>服务</a:t>
              </a:r>
            </a:p>
          </p:txBody>
        </p:sp>
        <p:sp>
          <p:nvSpPr>
            <p:cNvPr id="32" name="文本框 31"/>
            <p:cNvSpPr txBox="1"/>
            <p:nvPr>
              <p:custDataLst>
                <p:tags r:id="rId14"/>
              </p:custDataLst>
            </p:nvPr>
          </p:nvSpPr>
          <p:spPr>
            <a:xfrm>
              <a:off x="4301110" y="3794847"/>
              <a:ext cx="507874" cy="498249"/>
            </a:xfrm>
            <a:prstGeom prst="rect">
              <a:avLst/>
            </a:prstGeom>
            <a:noFill/>
            <a:ln>
              <a:noFill/>
            </a:ln>
          </p:spPr>
          <p:txBody>
            <a:bodyPr wrap="square" lIns="36000" tIns="36000" rIns="36000" bIns="36000" rtlCol="0">
              <a:spAutoFit/>
            </a:bodyPr>
            <a:lstStyle/>
            <a:p>
              <a:pPr algn="ctr">
                <a:spcAft>
                  <a:spcPts val="600"/>
                </a:spcAft>
              </a:pPr>
              <a:r>
                <a:rPr lang="zh-CN" altLang="en-US" sz="1600" b="1" dirty="0" smtClean="0"/>
                <a:t>物流平台</a:t>
              </a:r>
            </a:p>
          </p:txBody>
        </p:sp>
      </p:grpSp>
      <p:sp>
        <p:nvSpPr>
          <p:cNvPr id="23" name="矩形 22"/>
          <p:cNvSpPr/>
          <p:nvPr>
            <p:custDataLst>
              <p:tags r:id="rId8"/>
            </p:custDataLst>
          </p:nvPr>
        </p:nvSpPr>
        <p:spPr>
          <a:xfrm>
            <a:off x="6391698" y="1778744"/>
            <a:ext cx="2879874" cy="4308872"/>
          </a:xfrm>
          <a:prstGeom prst="rect">
            <a:avLst/>
          </a:prstGeom>
        </p:spPr>
        <p:txBody>
          <a:bodyPr wrap="square">
            <a:spAutoFit/>
          </a:bodyPr>
          <a:lstStyle/>
          <a:p>
            <a:pPr>
              <a:spcAft>
                <a:spcPts val="600"/>
              </a:spcAft>
            </a:pPr>
            <a:r>
              <a:rPr lang="en-US" altLang="zh-CN" sz="1400" b="1" dirty="0" smtClean="0"/>
              <a:t>1</a:t>
            </a:r>
            <a:r>
              <a:rPr lang="zh-CN" altLang="en-US" sz="1400" b="1" dirty="0" smtClean="0"/>
              <a:t>、磷矿资源</a:t>
            </a:r>
            <a:endParaRPr lang="en-US" altLang="zh-CN" sz="1400" b="1" dirty="0" smtClean="0"/>
          </a:p>
          <a:p>
            <a:pPr marL="285750" indent="-285750">
              <a:spcAft>
                <a:spcPts val="600"/>
              </a:spcAft>
              <a:buFont typeface="Arial" panose="020B0604020202020204" pitchFamily="34" charset="0"/>
              <a:buChar char="•"/>
            </a:pPr>
            <a:r>
              <a:rPr lang="zh-CN" altLang="en-US" sz="1400" dirty="0" smtClean="0"/>
              <a:t>业务立足和起点，是瓮福最初的核心竞争优势之一</a:t>
            </a:r>
            <a:endParaRPr lang="en-US" altLang="zh-CN" sz="1400" dirty="0" smtClean="0"/>
          </a:p>
          <a:p>
            <a:pPr marL="285750" indent="-285750">
              <a:spcAft>
                <a:spcPts val="600"/>
              </a:spcAft>
              <a:buFont typeface="Arial" panose="020B0604020202020204" pitchFamily="34" charset="0"/>
              <a:buChar char="•"/>
            </a:pPr>
            <a:endParaRPr lang="en-US" altLang="zh-CN" sz="1400" b="1" dirty="0"/>
          </a:p>
          <a:p>
            <a:pPr>
              <a:spcAft>
                <a:spcPts val="600"/>
              </a:spcAft>
            </a:pPr>
            <a:r>
              <a:rPr lang="en-US" altLang="zh-CN" sz="1400" b="1" dirty="0" smtClean="0"/>
              <a:t>2</a:t>
            </a:r>
            <a:r>
              <a:rPr lang="zh-CN" altLang="en-US" sz="1400" b="1" dirty="0" smtClean="0"/>
              <a:t>、化肥、化工、贸易</a:t>
            </a:r>
            <a:endParaRPr lang="en-US" altLang="zh-CN" sz="1400" b="1" dirty="0" smtClean="0"/>
          </a:p>
          <a:p>
            <a:pPr marL="285750" indent="-285750">
              <a:spcAft>
                <a:spcPts val="600"/>
              </a:spcAft>
              <a:buFont typeface="Arial" panose="020B0604020202020204" pitchFamily="34" charset="0"/>
              <a:buChar char="•"/>
            </a:pPr>
            <a:r>
              <a:rPr lang="zh-CN" altLang="en-US" sz="1400" dirty="0" smtClean="0"/>
              <a:t>瓮福当前主营业务</a:t>
            </a:r>
            <a:endParaRPr lang="en-US" altLang="zh-CN" sz="1400" dirty="0" smtClean="0"/>
          </a:p>
          <a:p>
            <a:pPr marL="285750" indent="-285750">
              <a:spcAft>
                <a:spcPts val="600"/>
              </a:spcAft>
              <a:buFont typeface="Arial" panose="020B0604020202020204" pitchFamily="34" charset="0"/>
              <a:buChar char="•"/>
            </a:pPr>
            <a:endParaRPr lang="en-US" altLang="zh-CN" sz="1400" dirty="0"/>
          </a:p>
          <a:p>
            <a:pPr>
              <a:spcAft>
                <a:spcPts val="600"/>
              </a:spcAft>
            </a:pPr>
            <a:r>
              <a:rPr lang="en-US" altLang="zh-CN" sz="1400" b="1" dirty="0" smtClean="0"/>
              <a:t>3</a:t>
            </a:r>
            <a:r>
              <a:rPr lang="zh-CN" altLang="en-US" sz="1400" b="1" dirty="0" smtClean="0"/>
              <a:t>、农业服务、金融业务、物流平台、精细化工、技术服务</a:t>
            </a:r>
            <a:endParaRPr lang="en-US" altLang="zh-CN" sz="1400" b="1" dirty="0"/>
          </a:p>
          <a:p>
            <a:pPr marL="285750" indent="-285750">
              <a:spcAft>
                <a:spcPts val="600"/>
              </a:spcAft>
              <a:buFont typeface="Arial" panose="020B0604020202020204" pitchFamily="34" charset="0"/>
              <a:buChar char="•"/>
            </a:pPr>
            <a:r>
              <a:rPr lang="zh-CN" altLang="en-US" sz="1400" dirty="0"/>
              <a:t>衍</a:t>
            </a:r>
            <a:r>
              <a:rPr lang="zh-CN" altLang="en-US" sz="1400" dirty="0" smtClean="0"/>
              <a:t>生</a:t>
            </a:r>
            <a:r>
              <a:rPr lang="en-US" altLang="zh-CN" sz="1400" dirty="0" smtClean="0"/>
              <a:t>/</a:t>
            </a:r>
            <a:r>
              <a:rPr lang="zh-CN" altLang="en-US" sz="1400" dirty="0" smtClean="0"/>
              <a:t>延伸业务，提供瓮福未来业务成长的产业空间</a:t>
            </a:r>
            <a:endParaRPr lang="en-US" altLang="zh-CN" sz="1400" dirty="0" smtClean="0"/>
          </a:p>
          <a:p>
            <a:pPr>
              <a:spcAft>
                <a:spcPts val="600"/>
              </a:spcAft>
            </a:pPr>
            <a:endParaRPr lang="en-US" altLang="zh-CN" sz="1400" dirty="0" smtClean="0"/>
          </a:p>
          <a:p>
            <a:pPr>
              <a:spcAft>
                <a:spcPts val="600"/>
              </a:spcAft>
            </a:pPr>
            <a:r>
              <a:rPr lang="en-US" altLang="zh-CN" sz="1400" b="1" dirty="0" smtClean="0"/>
              <a:t>4</a:t>
            </a:r>
            <a:r>
              <a:rPr lang="zh-CN" altLang="en-US" sz="1400" b="1" dirty="0" smtClean="0"/>
              <a:t>、多元国际化业务</a:t>
            </a:r>
            <a:endParaRPr lang="en-US" altLang="zh-CN" sz="1400" b="1" dirty="0"/>
          </a:p>
          <a:p>
            <a:pPr marL="285750" indent="-285750">
              <a:spcAft>
                <a:spcPts val="600"/>
              </a:spcAft>
              <a:buFont typeface="Arial" panose="020B0604020202020204" pitchFamily="34" charset="0"/>
              <a:buChar char="•"/>
            </a:pPr>
            <a:r>
              <a:rPr lang="zh-CN" altLang="en-US" sz="1400" dirty="0" smtClean="0"/>
              <a:t>以国际贸易、技术服务、投资、海外资源获取等为手段开展多元国际化业务</a:t>
            </a:r>
            <a:endParaRPr lang="en-US" altLang="zh-CN" sz="1400" dirty="0"/>
          </a:p>
        </p:txBody>
      </p:sp>
    </p:spTree>
    <p:extLst>
      <p:ext uri="{BB962C8B-B14F-4D97-AF65-F5344CB8AC3E}">
        <p14:creationId xmlns:p14="http://schemas.microsoft.com/office/powerpoint/2010/main" val="2448943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fade">
                                      <p:cBhvr>
                                        <p:cTn id="11" dur="250"/>
                                        <p:tgtEl>
                                          <p:spTgt spid="23">
                                            <p:txEl>
                                              <p:pRg st="0" end="0"/>
                                            </p:txEl>
                                          </p:spTgt>
                                        </p:tgtEl>
                                      </p:cBhvr>
                                    </p:animEffect>
                                  </p:childTnLst>
                                </p:cTn>
                              </p:par>
                            </p:childTnLst>
                          </p:cTn>
                        </p:par>
                        <p:par>
                          <p:cTn id="12" fill="hold">
                            <p:stCondLst>
                              <p:cond delay="750"/>
                            </p:stCondLst>
                            <p:childTnLst>
                              <p:par>
                                <p:cTn id="13" presetID="10" presetClass="entr" presetSubtype="0" fill="hold" nodeType="afterEffect">
                                  <p:stCondLst>
                                    <p:cond delay="0"/>
                                  </p:stCondLst>
                                  <p:childTnLst>
                                    <p:set>
                                      <p:cBhvr>
                                        <p:cTn id="14" dur="1" fill="hold">
                                          <p:stCondLst>
                                            <p:cond delay="0"/>
                                          </p:stCondLst>
                                        </p:cTn>
                                        <p:tgtEl>
                                          <p:spTgt spid="23">
                                            <p:txEl>
                                              <p:pRg st="1" end="1"/>
                                            </p:txEl>
                                          </p:spTgt>
                                        </p:tgtEl>
                                        <p:attrNameLst>
                                          <p:attrName>style.visibility</p:attrName>
                                        </p:attrNameLst>
                                      </p:cBhvr>
                                      <p:to>
                                        <p:strVal val="visible"/>
                                      </p:to>
                                    </p:set>
                                    <p:animEffect transition="in" filter="fade">
                                      <p:cBhvr>
                                        <p:cTn id="15" dur="250"/>
                                        <p:tgtEl>
                                          <p:spTgt spid="2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23">
                                            <p:txEl>
                                              <p:pRg st="3" end="3"/>
                                            </p:txEl>
                                          </p:spTgt>
                                        </p:tgtEl>
                                        <p:attrNameLst>
                                          <p:attrName>style.visibility</p:attrName>
                                        </p:attrNameLst>
                                      </p:cBhvr>
                                      <p:to>
                                        <p:strVal val="visible"/>
                                      </p:to>
                                    </p:set>
                                    <p:animEffect transition="in" filter="fade">
                                      <p:cBhvr>
                                        <p:cTn id="24" dur="250"/>
                                        <p:tgtEl>
                                          <p:spTgt spid="23">
                                            <p:txEl>
                                              <p:pRg st="3" end="3"/>
                                            </p:txEl>
                                          </p:spTgt>
                                        </p:tgtEl>
                                      </p:cBhvr>
                                    </p:animEffect>
                                  </p:childTnLst>
                                </p:cTn>
                              </p:par>
                            </p:childTnLst>
                          </p:cTn>
                        </p:par>
                        <p:par>
                          <p:cTn id="25" fill="hold">
                            <p:stCondLst>
                              <p:cond delay="750"/>
                            </p:stCondLst>
                            <p:childTnLst>
                              <p:par>
                                <p:cTn id="26" presetID="10" presetClass="entr" presetSubtype="0" fill="hold" nodeType="afterEffect">
                                  <p:stCondLst>
                                    <p:cond delay="0"/>
                                  </p:stCondLst>
                                  <p:childTnLst>
                                    <p:set>
                                      <p:cBhvr>
                                        <p:cTn id="27" dur="1" fill="hold">
                                          <p:stCondLst>
                                            <p:cond delay="0"/>
                                          </p:stCondLst>
                                        </p:cTn>
                                        <p:tgtEl>
                                          <p:spTgt spid="23">
                                            <p:txEl>
                                              <p:pRg st="4" end="4"/>
                                            </p:txEl>
                                          </p:spTgt>
                                        </p:tgtEl>
                                        <p:attrNameLst>
                                          <p:attrName>style.visibility</p:attrName>
                                        </p:attrNameLst>
                                      </p:cBhvr>
                                      <p:to>
                                        <p:strVal val="visible"/>
                                      </p:to>
                                    </p:set>
                                    <p:animEffect transition="in" filter="fade">
                                      <p:cBhvr>
                                        <p:cTn id="28" dur="250"/>
                                        <p:tgtEl>
                                          <p:spTgt spid="2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32"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circle(out)">
                                      <p:cBhvr>
                                        <p:cTn id="33" dur="1000"/>
                                        <p:tgtEl>
                                          <p:spTgt spid="12"/>
                                        </p:tgtEl>
                                      </p:cBhvr>
                                    </p:animEffect>
                                  </p:childTnLst>
                                </p:cTn>
                              </p:par>
                            </p:childTnLst>
                          </p:cTn>
                        </p:par>
                        <p:par>
                          <p:cTn id="34" fill="hold">
                            <p:stCondLst>
                              <p:cond delay="1000"/>
                            </p:stCondLst>
                            <p:childTnLst>
                              <p:par>
                                <p:cTn id="35" presetID="10" presetClass="entr" presetSubtype="0" fill="hold" nodeType="afterEffect">
                                  <p:stCondLst>
                                    <p:cond delay="0"/>
                                  </p:stCondLst>
                                  <p:childTnLst>
                                    <p:set>
                                      <p:cBhvr>
                                        <p:cTn id="36" dur="1" fill="hold">
                                          <p:stCondLst>
                                            <p:cond delay="0"/>
                                          </p:stCondLst>
                                        </p:cTn>
                                        <p:tgtEl>
                                          <p:spTgt spid="23">
                                            <p:txEl>
                                              <p:pRg st="6" end="6"/>
                                            </p:txEl>
                                          </p:spTgt>
                                        </p:tgtEl>
                                        <p:attrNameLst>
                                          <p:attrName>style.visibility</p:attrName>
                                        </p:attrNameLst>
                                      </p:cBhvr>
                                      <p:to>
                                        <p:strVal val="visible"/>
                                      </p:to>
                                    </p:set>
                                    <p:animEffect transition="in" filter="fade">
                                      <p:cBhvr>
                                        <p:cTn id="37" dur="250"/>
                                        <p:tgtEl>
                                          <p:spTgt spid="23">
                                            <p:txEl>
                                              <p:pRg st="6" end="6"/>
                                            </p:txEl>
                                          </p:spTgt>
                                        </p:tgtEl>
                                      </p:cBhvr>
                                    </p:animEffect>
                                  </p:childTnLst>
                                </p:cTn>
                              </p:par>
                            </p:childTnLst>
                          </p:cTn>
                        </p:par>
                        <p:par>
                          <p:cTn id="38" fill="hold">
                            <p:stCondLst>
                              <p:cond delay="1250"/>
                            </p:stCondLst>
                            <p:childTnLst>
                              <p:par>
                                <p:cTn id="39" presetID="10" presetClass="entr" presetSubtype="0" fill="hold" nodeType="afterEffect">
                                  <p:stCondLst>
                                    <p:cond delay="0"/>
                                  </p:stCondLst>
                                  <p:childTnLst>
                                    <p:set>
                                      <p:cBhvr>
                                        <p:cTn id="40" dur="1" fill="hold">
                                          <p:stCondLst>
                                            <p:cond delay="0"/>
                                          </p:stCondLst>
                                        </p:cTn>
                                        <p:tgtEl>
                                          <p:spTgt spid="23">
                                            <p:txEl>
                                              <p:pRg st="7" end="7"/>
                                            </p:txEl>
                                          </p:spTgt>
                                        </p:tgtEl>
                                        <p:attrNameLst>
                                          <p:attrName>style.visibility</p:attrName>
                                        </p:attrNameLst>
                                      </p:cBhvr>
                                      <p:to>
                                        <p:strVal val="visible"/>
                                      </p:to>
                                    </p:set>
                                    <p:animEffect transition="in" filter="fade">
                                      <p:cBhvr>
                                        <p:cTn id="41" dur="250"/>
                                        <p:tgtEl>
                                          <p:spTgt spid="23">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37"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barn(outVertical)">
                                      <p:cBhvr>
                                        <p:cTn id="46" dur="500"/>
                                        <p:tgtEl>
                                          <p:spTgt spid="7"/>
                                        </p:tgtEl>
                                      </p:cBhvr>
                                    </p:animEffect>
                                  </p:childTnLst>
                                </p:cTn>
                              </p:par>
                              <p:par>
                                <p:cTn id="47" presetID="10" presetClass="entr" presetSubtype="0" fill="hold" nodeType="withEffect">
                                  <p:stCondLst>
                                    <p:cond delay="0"/>
                                  </p:stCondLst>
                                  <p:childTnLst>
                                    <p:set>
                                      <p:cBhvr>
                                        <p:cTn id="48" dur="1" fill="hold">
                                          <p:stCondLst>
                                            <p:cond delay="0"/>
                                          </p:stCondLst>
                                        </p:cTn>
                                        <p:tgtEl>
                                          <p:spTgt spid="23">
                                            <p:txEl>
                                              <p:pRg st="9" end="9"/>
                                            </p:txEl>
                                          </p:spTgt>
                                        </p:tgtEl>
                                        <p:attrNameLst>
                                          <p:attrName>style.visibility</p:attrName>
                                        </p:attrNameLst>
                                      </p:cBhvr>
                                      <p:to>
                                        <p:strVal val="visible"/>
                                      </p:to>
                                    </p:set>
                                    <p:animEffect transition="in" filter="fade">
                                      <p:cBhvr>
                                        <p:cTn id="49" dur="500"/>
                                        <p:tgtEl>
                                          <p:spTgt spid="23">
                                            <p:txEl>
                                              <p:pRg st="9" end="9"/>
                                            </p:txEl>
                                          </p:spTgt>
                                        </p:tgtEl>
                                      </p:cBhvr>
                                    </p:animEffec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23">
                                            <p:txEl>
                                              <p:pRg st="10" end="10"/>
                                            </p:txEl>
                                          </p:spTgt>
                                        </p:tgtEl>
                                        <p:attrNameLst>
                                          <p:attrName>style.visibility</p:attrName>
                                        </p:attrNameLst>
                                      </p:cBhvr>
                                      <p:to>
                                        <p:strVal val="visible"/>
                                      </p:to>
                                    </p:set>
                                    <p:animEffect transition="in" filter="fade">
                                      <p:cBhvr>
                                        <p:cTn id="53" dur="500"/>
                                        <p:tgtEl>
                                          <p:spTgt spid="2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5209" name="think-cell Slide" r:id="rId284" imgW="360" imgH="360" progId="">
                  <p:embed/>
                </p:oleObj>
              </mc:Choice>
              <mc:Fallback>
                <p:oleObj name="think-cell Slide" r:id="rId284" imgW="360" imgH="360" progId="">
                  <p:embed/>
                  <p:pic>
                    <p:nvPicPr>
                      <p:cNvPr id="0" name="Picture 150"/>
                      <p:cNvPicPr>
                        <a:picLocks noChangeAspect="1" noChangeArrowheads="1"/>
                      </p:cNvPicPr>
                      <p:nvPr/>
                    </p:nvPicPr>
                    <p:blipFill>
                      <a:blip r:embed="rId28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6" name="组合 35"/>
          <p:cNvGrpSpPr/>
          <p:nvPr>
            <p:custDataLst>
              <p:tags r:id="rId3"/>
            </p:custDataLst>
          </p:nvPr>
        </p:nvGrpSpPr>
        <p:grpSpPr>
          <a:xfrm>
            <a:off x="462178" y="1124744"/>
            <a:ext cx="9169502" cy="5087144"/>
            <a:chOff x="452599" y="980729"/>
            <a:chExt cx="8327189" cy="5112568"/>
          </a:xfrm>
          <a:solidFill>
            <a:schemeClr val="bg1"/>
          </a:solidFill>
        </p:grpSpPr>
        <p:sp>
          <p:nvSpPr>
            <p:cNvPr id="48" name="Freeform 3"/>
            <p:cNvSpPr>
              <a:spLocks noChangeAspect="1"/>
            </p:cNvSpPr>
            <p:nvPr>
              <p:custDataLst>
                <p:tags r:id="rId36"/>
              </p:custDataLst>
            </p:nvPr>
          </p:nvSpPr>
          <p:spPr bwMode="auto">
            <a:xfrm>
              <a:off x="7791451" y="5905397"/>
              <a:ext cx="28751" cy="44412"/>
            </a:xfrm>
            <a:custGeom>
              <a:avLst/>
              <a:gdLst>
                <a:gd name="T0" fmla="*/ 23019 w 64"/>
                <a:gd name="T1" fmla="*/ 11793 h 98"/>
                <a:gd name="T2" fmla="*/ 25400 w 64"/>
                <a:gd name="T3" fmla="*/ 0 h 98"/>
                <a:gd name="T4" fmla="*/ 16272 w 64"/>
                <a:gd name="T5" fmla="*/ 2106 h 98"/>
                <a:gd name="T6" fmla="*/ 0 w 64"/>
                <a:gd name="T7" fmla="*/ 29482 h 98"/>
                <a:gd name="T8" fmla="*/ 9525 w 64"/>
                <a:gd name="T9" fmla="*/ 41275 h 98"/>
                <a:gd name="T10" fmla="*/ 13891 w 64"/>
                <a:gd name="T11" fmla="*/ 36642 h 98"/>
                <a:gd name="T12" fmla="*/ 16272 w 64"/>
                <a:gd name="T13" fmla="*/ 26534 h 98"/>
                <a:gd name="T14" fmla="*/ 23019 w 64"/>
                <a:gd name="T15" fmla="*/ 11793 h 98"/>
                <a:gd name="T16" fmla="*/ 0 60000 65536"/>
                <a:gd name="T17" fmla="*/ 0 60000 65536"/>
                <a:gd name="T18" fmla="*/ 0 60000 65536"/>
                <a:gd name="T19" fmla="*/ 0 60000 65536"/>
                <a:gd name="T20" fmla="*/ 0 60000 65536"/>
                <a:gd name="T21" fmla="*/ 0 60000 65536"/>
                <a:gd name="T22" fmla="*/ 0 60000 65536"/>
                <a:gd name="T23" fmla="*/ 0 60000 65536"/>
                <a:gd name="T24" fmla="*/ 0 w 64"/>
                <a:gd name="T25" fmla="*/ 0 h 98"/>
                <a:gd name="T26" fmla="*/ 64 w 64"/>
                <a:gd name="T27" fmla="*/ 98 h 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4" h="98">
                  <a:moveTo>
                    <a:pt x="58" y="28"/>
                  </a:moveTo>
                  <a:lnTo>
                    <a:pt x="64" y="0"/>
                  </a:lnTo>
                  <a:lnTo>
                    <a:pt x="41" y="5"/>
                  </a:lnTo>
                  <a:lnTo>
                    <a:pt x="0" y="70"/>
                  </a:lnTo>
                  <a:lnTo>
                    <a:pt x="24" y="98"/>
                  </a:lnTo>
                  <a:lnTo>
                    <a:pt x="35" y="87"/>
                  </a:lnTo>
                  <a:lnTo>
                    <a:pt x="41" y="63"/>
                  </a:lnTo>
                  <a:lnTo>
                    <a:pt x="58" y="2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9" name="Freeform 4"/>
            <p:cNvSpPr>
              <a:spLocks noChangeAspect="1"/>
            </p:cNvSpPr>
            <p:nvPr>
              <p:custDataLst>
                <p:tags r:id="rId37"/>
              </p:custDataLst>
            </p:nvPr>
          </p:nvSpPr>
          <p:spPr bwMode="auto">
            <a:xfrm>
              <a:off x="7809421" y="5913939"/>
              <a:ext cx="30549" cy="32453"/>
            </a:xfrm>
            <a:custGeom>
              <a:avLst/>
              <a:gdLst>
                <a:gd name="T0" fmla="*/ 16867 w 64"/>
                <a:gd name="T1" fmla="*/ 0 h 70"/>
                <a:gd name="T2" fmla="*/ 12228 w 64"/>
                <a:gd name="T3" fmla="*/ 4740 h 70"/>
                <a:gd name="T4" fmla="*/ 2108 w 64"/>
                <a:gd name="T5" fmla="*/ 19821 h 70"/>
                <a:gd name="T6" fmla="*/ 0 w 64"/>
                <a:gd name="T7" fmla="*/ 30162 h 70"/>
                <a:gd name="T8" fmla="*/ 12228 w 64"/>
                <a:gd name="T9" fmla="*/ 27577 h 70"/>
                <a:gd name="T10" fmla="*/ 14337 w 64"/>
                <a:gd name="T11" fmla="*/ 15081 h 70"/>
                <a:gd name="T12" fmla="*/ 26987 w 64"/>
                <a:gd name="T13" fmla="*/ 12496 h 70"/>
                <a:gd name="T14" fmla="*/ 26987 w 64"/>
                <a:gd name="T15" fmla="*/ 7756 h 70"/>
                <a:gd name="T16" fmla="*/ 16867 w 64"/>
                <a:gd name="T17" fmla="*/ 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70"/>
                <a:gd name="T29" fmla="*/ 64 w 64"/>
                <a:gd name="T30" fmla="*/ 70 h 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70">
                  <a:moveTo>
                    <a:pt x="40" y="0"/>
                  </a:moveTo>
                  <a:lnTo>
                    <a:pt x="29" y="11"/>
                  </a:lnTo>
                  <a:lnTo>
                    <a:pt x="5" y="46"/>
                  </a:lnTo>
                  <a:lnTo>
                    <a:pt x="0" y="70"/>
                  </a:lnTo>
                  <a:lnTo>
                    <a:pt x="29" y="64"/>
                  </a:lnTo>
                  <a:lnTo>
                    <a:pt x="34" y="35"/>
                  </a:lnTo>
                  <a:lnTo>
                    <a:pt x="64" y="29"/>
                  </a:lnTo>
                  <a:lnTo>
                    <a:pt x="64" y="18"/>
                  </a:lnTo>
                  <a:lnTo>
                    <a:pt x="4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0" name="Freeform 5"/>
            <p:cNvSpPr>
              <a:spLocks noChangeAspect="1"/>
            </p:cNvSpPr>
            <p:nvPr>
              <p:custDataLst>
                <p:tags r:id="rId38"/>
              </p:custDataLst>
            </p:nvPr>
          </p:nvSpPr>
          <p:spPr bwMode="auto">
            <a:xfrm>
              <a:off x="7493152" y="5828531"/>
              <a:ext cx="14376" cy="29039"/>
            </a:xfrm>
            <a:custGeom>
              <a:avLst/>
              <a:gdLst>
                <a:gd name="T0" fmla="*/ 7445 w 29"/>
                <a:gd name="T1" fmla="*/ 0 h 63"/>
                <a:gd name="T2" fmla="*/ 0 w 29"/>
                <a:gd name="T3" fmla="*/ 0 h 63"/>
                <a:gd name="T4" fmla="*/ 0 w 29"/>
                <a:gd name="T5" fmla="*/ 26987 h 63"/>
                <a:gd name="T6" fmla="*/ 10510 w 29"/>
                <a:gd name="T7" fmla="*/ 17135 h 63"/>
                <a:gd name="T8" fmla="*/ 10510 w 29"/>
                <a:gd name="T9" fmla="*/ 7282 h 63"/>
                <a:gd name="T10" fmla="*/ 12700 w 29"/>
                <a:gd name="T11" fmla="*/ 0 h 63"/>
                <a:gd name="T12" fmla="*/ 7445 w 29"/>
                <a:gd name="T13" fmla="*/ 0 h 63"/>
                <a:gd name="T14" fmla="*/ 0 60000 65536"/>
                <a:gd name="T15" fmla="*/ 0 60000 65536"/>
                <a:gd name="T16" fmla="*/ 0 60000 65536"/>
                <a:gd name="T17" fmla="*/ 0 60000 65536"/>
                <a:gd name="T18" fmla="*/ 0 60000 65536"/>
                <a:gd name="T19" fmla="*/ 0 60000 65536"/>
                <a:gd name="T20" fmla="*/ 0 60000 65536"/>
                <a:gd name="T21" fmla="*/ 0 w 29"/>
                <a:gd name="T22" fmla="*/ 0 h 63"/>
                <a:gd name="T23" fmla="*/ 29 w 29"/>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63">
                  <a:moveTo>
                    <a:pt x="17" y="0"/>
                  </a:moveTo>
                  <a:lnTo>
                    <a:pt x="0" y="0"/>
                  </a:lnTo>
                  <a:lnTo>
                    <a:pt x="0" y="63"/>
                  </a:lnTo>
                  <a:lnTo>
                    <a:pt x="24" y="40"/>
                  </a:lnTo>
                  <a:lnTo>
                    <a:pt x="24" y="17"/>
                  </a:lnTo>
                  <a:lnTo>
                    <a:pt x="29" y="0"/>
                  </a:lnTo>
                  <a:lnTo>
                    <a:pt x="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1" name="Freeform 6"/>
            <p:cNvSpPr>
              <a:spLocks noChangeAspect="1"/>
            </p:cNvSpPr>
            <p:nvPr>
              <p:custDataLst>
                <p:tags r:id="rId39"/>
              </p:custDataLst>
            </p:nvPr>
          </p:nvSpPr>
          <p:spPr bwMode="auto">
            <a:xfrm>
              <a:off x="7520106" y="5942978"/>
              <a:ext cx="16174" cy="22208"/>
            </a:xfrm>
            <a:custGeom>
              <a:avLst/>
              <a:gdLst>
                <a:gd name="T0" fmla="*/ 11839 w 35"/>
                <a:gd name="T1" fmla="*/ 7627 h 46"/>
                <a:gd name="T2" fmla="*/ 2449 w 35"/>
                <a:gd name="T3" fmla="*/ 0 h 46"/>
                <a:gd name="T4" fmla="*/ 0 w 35"/>
                <a:gd name="T5" fmla="*/ 13011 h 46"/>
                <a:gd name="T6" fmla="*/ 9797 w 35"/>
                <a:gd name="T7" fmla="*/ 20638 h 46"/>
                <a:gd name="T8" fmla="*/ 14288 w 35"/>
                <a:gd name="T9" fmla="*/ 10319 h 46"/>
                <a:gd name="T10" fmla="*/ 11839 w 35"/>
                <a:gd name="T11" fmla="*/ 7627 h 46"/>
                <a:gd name="T12" fmla="*/ 0 60000 65536"/>
                <a:gd name="T13" fmla="*/ 0 60000 65536"/>
                <a:gd name="T14" fmla="*/ 0 60000 65536"/>
                <a:gd name="T15" fmla="*/ 0 60000 65536"/>
                <a:gd name="T16" fmla="*/ 0 60000 65536"/>
                <a:gd name="T17" fmla="*/ 0 60000 65536"/>
                <a:gd name="T18" fmla="*/ 0 w 35"/>
                <a:gd name="T19" fmla="*/ 0 h 46"/>
                <a:gd name="T20" fmla="*/ 35 w 35"/>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35" h="46">
                  <a:moveTo>
                    <a:pt x="29" y="17"/>
                  </a:moveTo>
                  <a:lnTo>
                    <a:pt x="6" y="0"/>
                  </a:lnTo>
                  <a:lnTo>
                    <a:pt x="0" y="29"/>
                  </a:lnTo>
                  <a:lnTo>
                    <a:pt x="24" y="46"/>
                  </a:lnTo>
                  <a:lnTo>
                    <a:pt x="35" y="23"/>
                  </a:lnTo>
                  <a:lnTo>
                    <a:pt x="29" y="1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2" name="Freeform 7"/>
            <p:cNvSpPr>
              <a:spLocks noChangeAspect="1"/>
            </p:cNvSpPr>
            <p:nvPr>
              <p:custDataLst>
                <p:tags r:id="rId40"/>
              </p:custDataLst>
            </p:nvPr>
          </p:nvSpPr>
          <p:spPr bwMode="auto">
            <a:xfrm>
              <a:off x="7559641" y="6002764"/>
              <a:ext cx="32345" cy="18789"/>
            </a:xfrm>
            <a:custGeom>
              <a:avLst/>
              <a:gdLst>
                <a:gd name="T0" fmla="*/ 16737 w 70"/>
                <a:gd name="T1" fmla="*/ 2568 h 34"/>
                <a:gd name="T2" fmla="*/ 2449 w 70"/>
                <a:gd name="T3" fmla="*/ 0 h 34"/>
                <a:gd name="T4" fmla="*/ 0 w 70"/>
                <a:gd name="T5" fmla="*/ 6163 h 34"/>
                <a:gd name="T6" fmla="*/ 6940 w 70"/>
                <a:gd name="T7" fmla="*/ 17462 h 34"/>
                <a:gd name="T8" fmla="*/ 21227 w 70"/>
                <a:gd name="T9" fmla="*/ 14894 h 34"/>
                <a:gd name="T10" fmla="*/ 28575 w 70"/>
                <a:gd name="T11" fmla="*/ 14894 h 34"/>
                <a:gd name="T12" fmla="*/ 28575 w 70"/>
                <a:gd name="T13" fmla="*/ 8731 h 34"/>
                <a:gd name="T14" fmla="*/ 16737 w 70"/>
                <a:gd name="T15" fmla="*/ 2568 h 34"/>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34"/>
                <a:gd name="T26" fmla="*/ 70 w 70"/>
                <a:gd name="T27" fmla="*/ 34 h 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34">
                  <a:moveTo>
                    <a:pt x="41" y="5"/>
                  </a:moveTo>
                  <a:lnTo>
                    <a:pt x="6" y="0"/>
                  </a:lnTo>
                  <a:lnTo>
                    <a:pt x="0" y="12"/>
                  </a:lnTo>
                  <a:lnTo>
                    <a:pt x="17" y="34"/>
                  </a:lnTo>
                  <a:lnTo>
                    <a:pt x="52" y="29"/>
                  </a:lnTo>
                  <a:lnTo>
                    <a:pt x="70" y="29"/>
                  </a:lnTo>
                  <a:lnTo>
                    <a:pt x="70" y="17"/>
                  </a:lnTo>
                  <a:lnTo>
                    <a:pt x="41" y="5"/>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3" name="Freeform 8"/>
            <p:cNvSpPr>
              <a:spLocks noChangeAspect="1"/>
            </p:cNvSpPr>
            <p:nvPr>
              <p:custDataLst>
                <p:tags r:id="rId41"/>
              </p:custDataLst>
            </p:nvPr>
          </p:nvSpPr>
          <p:spPr bwMode="auto">
            <a:xfrm>
              <a:off x="8323356" y="4407329"/>
              <a:ext cx="10782" cy="10249"/>
            </a:xfrm>
            <a:custGeom>
              <a:avLst/>
              <a:gdLst>
                <a:gd name="T0" fmla="*/ 3810 w 30"/>
                <a:gd name="T1" fmla="*/ 0 h 18"/>
                <a:gd name="T2" fmla="*/ 1905 w 30"/>
                <a:gd name="T3" fmla="*/ 0 h 18"/>
                <a:gd name="T4" fmla="*/ 0 w 30"/>
                <a:gd name="T5" fmla="*/ 5821 h 18"/>
                <a:gd name="T6" fmla="*/ 3810 w 30"/>
                <a:gd name="T7" fmla="*/ 9525 h 18"/>
                <a:gd name="T8" fmla="*/ 9525 w 30"/>
                <a:gd name="T9" fmla="*/ 3175 h 18"/>
                <a:gd name="T10" fmla="*/ 3810 w 30"/>
                <a:gd name="T11" fmla="*/ 0 h 18"/>
                <a:gd name="T12" fmla="*/ 0 60000 65536"/>
                <a:gd name="T13" fmla="*/ 0 60000 65536"/>
                <a:gd name="T14" fmla="*/ 0 60000 65536"/>
                <a:gd name="T15" fmla="*/ 0 60000 65536"/>
                <a:gd name="T16" fmla="*/ 0 60000 65536"/>
                <a:gd name="T17" fmla="*/ 0 60000 65536"/>
                <a:gd name="T18" fmla="*/ 0 w 30"/>
                <a:gd name="T19" fmla="*/ 0 h 18"/>
                <a:gd name="T20" fmla="*/ 30 w 30"/>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30" h="18">
                  <a:moveTo>
                    <a:pt x="12" y="0"/>
                  </a:moveTo>
                  <a:lnTo>
                    <a:pt x="6" y="0"/>
                  </a:lnTo>
                  <a:lnTo>
                    <a:pt x="0" y="11"/>
                  </a:lnTo>
                  <a:lnTo>
                    <a:pt x="12" y="18"/>
                  </a:lnTo>
                  <a:lnTo>
                    <a:pt x="30" y="6"/>
                  </a:lnTo>
                  <a:lnTo>
                    <a:pt x="1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4" name="Freeform 9"/>
            <p:cNvSpPr>
              <a:spLocks noChangeAspect="1"/>
            </p:cNvSpPr>
            <p:nvPr>
              <p:custDataLst>
                <p:tags r:id="rId42"/>
              </p:custDataLst>
            </p:nvPr>
          </p:nvSpPr>
          <p:spPr bwMode="auto">
            <a:xfrm>
              <a:off x="8355701" y="4386830"/>
              <a:ext cx="26954" cy="20498"/>
            </a:xfrm>
            <a:custGeom>
              <a:avLst/>
              <a:gdLst>
                <a:gd name="T0" fmla="*/ 8087 w 53"/>
                <a:gd name="T1" fmla="*/ 0 h 47"/>
                <a:gd name="T2" fmla="*/ 0 w 53"/>
                <a:gd name="T3" fmla="*/ 7296 h 47"/>
                <a:gd name="T4" fmla="*/ 0 w 53"/>
                <a:gd name="T5" fmla="*/ 16618 h 47"/>
                <a:gd name="T6" fmla="*/ 15725 w 53"/>
                <a:gd name="T7" fmla="*/ 19050 h 47"/>
                <a:gd name="T8" fmla="*/ 15725 w 53"/>
                <a:gd name="T9" fmla="*/ 14186 h 47"/>
                <a:gd name="T10" fmla="*/ 23812 w 53"/>
                <a:gd name="T11" fmla="*/ 9322 h 47"/>
                <a:gd name="T12" fmla="*/ 18870 w 53"/>
                <a:gd name="T13" fmla="*/ 2432 h 47"/>
                <a:gd name="T14" fmla="*/ 8087 w 53"/>
                <a:gd name="T15" fmla="*/ 0 h 47"/>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47"/>
                <a:gd name="T26" fmla="*/ 53 w 53"/>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47">
                  <a:moveTo>
                    <a:pt x="18" y="0"/>
                  </a:moveTo>
                  <a:lnTo>
                    <a:pt x="0" y="18"/>
                  </a:lnTo>
                  <a:lnTo>
                    <a:pt x="0" y="41"/>
                  </a:lnTo>
                  <a:lnTo>
                    <a:pt x="35" y="47"/>
                  </a:lnTo>
                  <a:lnTo>
                    <a:pt x="35" y="35"/>
                  </a:lnTo>
                  <a:lnTo>
                    <a:pt x="53" y="23"/>
                  </a:lnTo>
                  <a:lnTo>
                    <a:pt x="42" y="6"/>
                  </a:lnTo>
                  <a:lnTo>
                    <a:pt x="18"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5" name="Freeform 10"/>
            <p:cNvSpPr>
              <a:spLocks noChangeAspect="1"/>
            </p:cNvSpPr>
            <p:nvPr>
              <p:custDataLst>
                <p:tags r:id="rId43"/>
              </p:custDataLst>
            </p:nvPr>
          </p:nvSpPr>
          <p:spPr bwMode="auto">
            <a:xfrm>
              <a:off x="7410492" y="3922206"/>
              <a:ext cx="393537" cy="526118"/>
            </a:xfrm>
            <a:custGeom>
              <a:avLst/>
              <a:gdLst>
                <a:gd name="T0" fmla="*/ 63469 w 860"/>
                <a:gd name="T1" fmla="*/ 249733 h 1116"/>
                <a:gd name="T2" fmla="*/ 0 w 860"/>
                <a:gd name="T3" fmla="*/ 300993 h 1116"/>
                <a:gd name="T4" fmla="*/ 42447 w 860"/>
                <a:gd name="T5" fmla="*/ 325967 h 1116"/>
                <a:gd name="T6" fmla="*/ 40022 w 860"/>
                <a:gd name="T7" fmla="*/ 343930 h 1116"/>
                <a:gd name="T8" fmla="*/ 98639 w 860"/>
                <a:gd name="T9" fmla="*/ 349187 h 1116"/>
                <a:gd name="T10" fmla="*/ 115214 w 860"/>
                <a:gd name="T11" fmla="*/ 351378 h 1116"/>
                <a:gd name="T12" fmla="*/ 143107 w 860"/>
                <a:gd name="T13" fmla="*/ 410087 h 1116"/>
                <a:gd name="T14" fmla="*/ 194852 w 860"/>
                <a:gd name="T15" fmla="*/ 417973 h 1116"/>
                <a:gd name="T16" fmla="*/ 230023 w 860"/>
                <a:gd name="T17" fmla="*/ 435498 h 1116"/>
                <a:gd name="T18" fmla="*/ 225576 w 860"/>
                <a:gd name="T19" fmla="*/ 486759 h 1116"/>
                <a:gd name="T20" fmla="*/ 234874 w 860"/>
                <a:gd name="T21" fmla="*/ 488950 h 1116"/>
                <a:gd name="T22" fmla="*/ 272470 w 860"/>
                <a:gd name="T23" fmla="*/ 402639 h 1116"/>
                <a:gd name="T24" fmla="*/ 255895 w 860"/>
                <a:gd name="T25" fmla="*/ 382047 h 1116"/>
                <a:gd name="T26" fmla="*/ 258321 w 860"/>
                <a:gd name="T27" fmla="*/ 364522 h 1116"/>
                <a:gd name="T28" fmla="*/ 282172 w 860"/>
                <a:gd name="T29" fmla="*/ 343930 h 1116"/>
                <a:gd name="T30" fmla="*/ 265193 w 860"/>
                <a:gd name="T31" fmla="*/ 336044 h 1116"/>
                <a:gd name="T32" fmla="*/ 268023 w 860"/>
                <a:gd name="T33" fmla="*/ 323776 h 1116"/>
                <a:gd name="T34" fmla="*/ 282172 w 860"/>
                <a:gd name="T35" fmla="*/ 325967 h 1116"/>
                <a:gd name="T36" fmla="*/ 300364 w 860"/>
                <a:gd name="T37" fmla="*/ 341301 h 1116"/>
                <a:gd name="T38" fmla="*/ 321789 w 860"/>
                <a:gd name="T39" fmla="*/ 341301 h 1116"/>
                <a:gd name="T40" fmla="*/ 333513 w 860"/>
                <a:gd name="T41" fmla="*/ 364522 h 1116"/>
                <a:gd name="T42" fmla="*/ 347662 w 860"/>
                <a:gd name="T43" fmla="*/ 366712 h 1116"/>
                <a:gd name="T44" fmla="*/ 342811 w 860"/>
                <a:gd name="T45" fmla="*/ 349187 h 1116"/>
                <a:gd name="T46" fmla="*/ 345641 w 860"/>
                <a:gd name="T47" fmla="*/ 331224 h 1116"/>
                <a:gd name="T48" fmla="*/ 326641 w 860"/>
                <a:gd name="T49" fmla="*/ 293107 h 1116"/>
                <a:gd name="T50" fmla="*/ 335939 w 860"/>
                <a:gd name="T51" fmla="*/ 265067 h 1116"/>
                <a:gd name="T52" fmla="*/ 328662 w 860"/>
                <a:gd name="T53" fmla="*/ 252361 h 1116"/>
                <a:gd name="T54" fmla="*/ 340790 w 860"/>
                <a:gd name="T55" fmla="*/ 209425 h 1116"/>
                <a:gd name="T56" fmla="*/ 291470 w 860"/>
                <a:gd name="T57" fmla="*/ 206358 h 1116"/>
                <a:gd name="T58" fmla="*/ 218704 w 860"/>
                <a:gd name="T59" fmla="*/ 158164 h 1116"/>
                <a:gd name="T60" fmla="*/ 201725 w 860"/>
                <a:gd name="T61" fmla="*/ 120047 h 1116"/>
                <a:gd name="T62" fmla="*/ 183129 w 860"/>
                <a:gd name="T63" fmla="*/ 122238 h 1116"/>
                <a:gd name="T64" fmla="*/ 206576 w 860"/>
                <a:gd name="T65" fmla="*/ 84120 h 1116"/>
                <a:gd name="T66" fmla="*/ 199704 w 860"/>
                <a:gd name="T67" fmla="*/ 53452 h 1116"/>
                <a:gd name="T68" fmla="*/ 218704 w 860"/>
                <a:gd name="T69" fmla="*/ 46003 h 1116"/>
                <a:gd name="T70" fmla="*/ 239725 w 860"/>
                <a:gd name="T71" fmla="*/ 7886 h 1116"/>
                <a:gd name="T72" fmla="*/ 223151 w 860"/>
                <a:gd name="T73" fmla="*/ 0 h 1116"/>
                <a:gd name="T74" fmla="*/ 211427 w 860"/>
                <a:gd name="T75" fmla="*/ 10515 h 1116"/>
                <a:gd name="T76" fmla="*/ 122086 w 860"/>
                <a:gd name="T77" fmla="*/ 41184 h 1116"/>
                <a:gd name="T78" fmla="*/ 117235 w 860"/>
                <a:gd name="T79" fmla="*/ 58709 h 1116"/>
                <a:gd name="T80" fmla="*/ 93788 w 860"/>
                <a:gd name="T81" fmla="*/ 106903 h 1116"/>
                <a:gd name="T82" fmla="*/ 72766 w 860"/>
                <a:gd name="T83" fmla="*/ 114789 h 1116"/>
                <a:gd name="T84" fmla="*/ 63469 w 860"/>
                <a:gd name="T85" fmla="*/ 142829 h 1116"/>
                <a:gd name="T86" fmla="*/ 70341 w 860"/>
                <a:gd name="T87" fmla="*/ 209425 h 1116"/>
                <a:gd name="T88" fmla="*/ 56596 w 860"/>
                <a:gd name="T89" fmla="*/ 219064 h 1116"/>
                <a:gd name="T90" fmla="*/ 63469 w 860"/>
                <a:gd name="T91" fmla="*/ 249733 h 1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0"/>
                <a:gd name="T139" fmla="*/ 0 h 1116"/>
                <a:gd name="T140" fmla="*/ 860 w 860"/>
                <a:gd name="T141" fmla="*/ 1116 h 1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0" h="1116">
                  <a:moveTo>
                    <a:pt x="157" y="570"/>
                  </a:moveTo>
                  <a:lnTo>
                    <a:pt x="0" y="687"/>
                  </a:lnTo>
                  <a:lnTo>
                    <a:pt x="105" y="744"/>
                  </a:lnTo>
                  <a:lnTo>
                    <a:pt x="99" y="785"/>
                  </a:lnTo>
                  <a:lnTo>
                    <a:pt x="244" y="797"/>
                  </a:lnTo>
                  <a:lnTo>
                    <a:pt x="285" y="802"/>
                  </a:lnTo>
                  <a:lnTo>
                    <a:pt x="354" y="936"/>
                  </a:lnTo>
                  <a:lnTo>
                    <a:pt x="482" y="954"/>
                  </a:lnTo>
                  <a:lnTo>
                    <a:pt x="569" y="994"/>
                  </a:lnTo>
                  <a:lnTo>
                    <a:pt x="558" y="1111"/>
                  </a:lnTo>
                  <a:lnTo>
                    <a:pt x="581" y="1116"/>
                  </a:lnTo>
                  <a:lnTo>
                    <a:pt x="674" y="919"/>
                  </a:lnTo>
                  <a:lnTo>
                    <a:pt x="633" y="872"/>
                  </a:lnTo>
                  <a:lnTo>
                    <a:pt x="639" y="832"/>
                  </a:lnTo>
                  <a:lnTo>
                    <a:pt x="698" y="785"/>
                  </a:lnTo>
                  <a:lnTo>
                    <a:pt x="656" y="767"/>
                  </a:lnTo>
                  <a:lnTo>
                    <a:pt x="663" y="739"/>
                  </a:lnTo>
                  <a:lnTo>
                    <a:pt x="698" y="744"/>
                  </a:lnTo>
                  <a:lnTo>
                    <a:pt x="743" y="779"/>
                  </a:lnTo>
                  <a:lnTo>
                    <a:pt x="796" y="779"/>
                  </a:lnTo>
                  <a:lnTo>
                    <a:pt x="825" y="832"/>
                  </a:lnTo>
                  <a:lnTo>
                    <a:pt x="860" y="837"/>
                  </a:lnTo>
                  <a:lnTo>
                    <a:pt x="848" y="797"/>
                  </a:lnTo>
                  <a:lnTo>
                    <a:pt x="855" y="756"/>
                  </a:lnTo>
                  <a:lnTo>
                    <a:pt x="808" y="669"/>
                  </a:lnTo>
                  <a:lnTo>
                    <a:pt x="831" y="605"/>
                  </a:lnTo>
                  <a:lnTo>
                    <a:pt x="813" y="576"/>
                  </a:lnTo>
                  <a:lnTo>
                    <a:pt x="843" y="478"/>
                  </a:lnTo>
                  <a:lnTo>
                    <a:pt x="721" y="471"/>
                  </a:lnTo>
                  <a:lnTo>
                    <a:pt x="541" y="361"/>
                  </a:lnTo>
                  <a:lnTo>
                    <a:pt x="499" y="274"/>
                  </a:lnTo>
                  <a:lnTo>
                    <a:pt x="453" y="279"/>
                  </a:lnTo>
                  <a:lnTo>
                    <a:pt x="511" y="192"/>
                  </a:lnTo>
                  <a:lnTo>
                    <a:pt x="494" y="122"/>
                  </a:lnTo>
                  <a:lnTo>
                    <a:pt x="541" y="105"/>
                  </a:lnTo>
                  <a:lnTo>
                    <a:pt x="593" y="18"/>
                  </a:lnTo>
                  <a:lnTo>
                    <a:pt x="552" y="0"/>
                  </a:lnTo>
                  <a:lnTo>
                    <a:pt x="523" y="24"/>
                  </a:lnTo>
                  <a:lnTo>
                    <a:pt x="302" y="94"/>
                  </a:lnTo>
                  <a:lnTo>
                    <a:pt x="290" y="134"/>
                  </a:lnTo>
                  <a:lnTo>
                    <a:pt x="232" y="244"/>
                  </a:lnTo>
                  <a:lnTo>
                    <a:pt x="180" y="262"/>
                  </a:lnTo>
                  <a:lnTo>
                    <a:pt x="157" y="326"/>
                  </a:lnTo>
                  <a:lnTo>
                    <a:pt x="174" y="478"/>
                  </a:lnTo>
                  <a:lnTo>
                    <a:pt x="140" y="500"/>
                  </a:lnTo>
                  <a:lnTo>
                    <a:pt x="157" y="57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6" name="Freeform 11"/>
            <p:cNvSpPr>
              <a:spLocks noChangeAspect="1"/>
            </p:cNvSpPr>
            <p:nvPr>
              <p:custDataLst>
                <p:tags r:id="rId44"/>
              </p:custDataLst>
            </p:nvPr>
          </p:nvSpPr>
          <p:spPr bwMode="auto">
            <a:xfrm>
              <a:off x="7358379" y="4246760"/>
              <a:ext cx="163526" cy="191315"/>
            </a:xfrm>
            <a:custGeom>
              <a:avLst/>
              <a:gdLst>
                <a:gd name="T0" fmla="*/ 49221 w 361"/>
                <a:gd name="T1" fmla="*/ 0 h 412"/>
                <a:gd name="T2" fmla="*/ 23610 w 361"/>
                <a:gd name="T3" fmla="*/ 19420 h 412"/>
                <a:gd name="T4" fmla="*/ 0 w 361"/>
                <a:gd name="T5" fmla="*/ 85016 h 412"/>
                <a:gd name="T6" fmla="*/ 0 w 361"/>
                <a:gd name="T7" fmla="*/ 115225 h 412"/>
                <a:gd name="T8" fmla="*/ 9604 w 361"/>
                <a:gd name="T9" fmla="*/ 117383 h 412"/>
                <a:gd name="T10" fmla="*/ 26011 w 361"/>
                <a:gd name="T11" fmla="*/ 94942 h 412"/>
                <a:gd name="T12" fmla="*/ 28012 w 361"/>
                <a:gd name="T13" fmla="*/ 102278 h 412"/>
                <a:gd name="T14" fmla="*/ 16807 w 361"/>
                <a:gd name="T15" fmla="*/ 145002 h 412"/>
                <a:gd name="T16" fmla="*/ 40017 w 361"/>
                <a:gd name="T17" fmla="*/ 177800 h 412"/>
                <a:gd name="T18" fmla="*/ 86438 w 361"/>
                <a:gd name="T19" fmla="*/ 139823 h 412"/>
                <a:gd name="T20" fmla="*/ 90840 w 361"/>
                <a:gd name="T21" fmla="*/ 117383 h 412"/>
                <a:gd name="T22" fmla="*/ 123654 w 361"/>
                <a:gd name="T23" fmla="*/ 107457 h 412"/>
                <a:gd name="T24" fmla="*/ 144463 w 361"/>
                <a:gd name="T25" fmla="*/ 47471 h 412"/>
                <a:gd name="T26" fmla="*/ 86438 w 361"/>
                <a:gd name="T27" fmla="*/ 42292 h 412"/>
                <a:gd name="T28" fmla="*/ 88839 w 361"/>
                <a:gd name="T29" fmla="*/ 24599 h 412"/>
                <a:gd name="T30" fmla="*/ 49221 w 361"/>
                <a:gd name="T31" fmla="*/ 0 h 4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1"/>
                <a:gd name="T49" fmla="*/ 0 h 412"/>
                <a:gd name="T50" fmla="*/ 361 w 361"/>
                <a:gd name="T51" fmla="*/ 412 h 4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1" h="412">
                  <a:moveTo>
                    <a:pt x="123" y="0"/>
                  </a:moveTo>
                  <a:lnTo>
                    <a:pt x="59" y="45"/>
                  </a:lnTo>
                  <a:lnTo>
                    <a:pt x="0" y="197"/>
                  </a:lnTo>
                  <a:lnTo>
                    <a:pt x="0" y="267"/>
                  </a:lnTo>
                  <a:lnTo>
                    <a:pt x="24" y="272"/>
                  </a:lnTo>
                  <a:lnTo>
                    <a:pt x="65" y="220"/>
                  </a:lnTo>
                  <a:lnTo>
                    <a:pt x="70" y="237"/>
                  </a:lnTo>
                  <a:lnTo>
                    <a:pt x="42" y="336"/>
                  </a:lnTo>
                  <a:lnTo>
                    <a:pt x="100" y="412"/>
                  </a:lnTo>
                  <a:lnTo>
                    <a:pt x="216" y="324"/>
                  </a:lnTo>
                  <a:lnTo>
                    <a:pt x="227" y="272"/>
                  </a:lnTo>
                  <a:lnTo>
                    <a:pt x="309" y="249"/>
                  </a:lnTo>
                  <a:lnTo>
                    <a:pt x="361" y="110"/>
                  </a:lnTo>
                  <a:lnTo>
                    <a:pt x="216" y="98"/>
                  </a:lnTo>
                  <a:lnTo>
                    <a:pt x="222" y="57"/>
                  </a:lnTo>
                  <a:lnTo>
                    <a:pt x="12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7" name="Freeform 12"/>
            <p:cNvSpPr>
              <a:spLocks noChangeAspect="1"/>
            </p:cNvSpPr>
            <p:nvPr>
              <p:custDataLst>
                <p:tags r:id="rId45"/>
              </p:custDataLst>
            </p:nvPr>
          </p:nvSpPr>
          <p:spPr bwMode="auto">
            <a:xfrm>
              <a:off x="7620737" y="3944413"/>
              <a:ext cx="443854" cy="380924"/>
            </a:xfrm>
            <a:custGeom>
              <a:avLst/>
              <a:gdLst>
                <a:gd name="T0" fmla="*/ 30101 w 977"/>
                <a:gd name="T1" fmla="*/ 22783 h 808"/>
                <a:gd name="T2" fmla="*/ 37325 w 977"/>
                <a:gd name="T3" fmla="*/ 58710 h 808"/>
                <a:gd name="T4" fmla="*/ 55787 w 977"/>
                <a:gd name="T5" fmla="*/ 78864 h 808"/>
                <a:gd name="T6" fmla="*/ 58195 w 977"/>
                <a:gd name="T7" fmla="*/ 63968 h 808"/>
                <a:gd name="T8" fmla="*/ 50971 w 977"/>
                <a:gd name="T9" fmla="*/ 38118 h 808"/>
                <a:gd name="T10" fmla="*/ 69834 w 977"/>
                <a:gd name="T11" fmla="*/ 28041 h 808"/>
                <a:gd name="T12" fmla="*/ 79065 w 977"/>
                <a:gd name="T13" fmla="*/ 0 h 808"/>
                <a:gd name="T14" fmla="*/ 128029 w 977"/>
                <a:gd name="T15" fmla="*/ 22783 h 808"/>
                <a:gd name="T16" fmla="*/ 142076 w 977"/>
                <a:gd name="T17" fmla="*/ 48633 h 808"/>
                <a:gd name="T18" fmla="*/ 301008 w 977"/>
                <a:gd name="T19" fmla="*/ 63968 h 808"/>
                <a:gd name="T20" fmla="*/ 301008 w 977"/>
                <a:gd name="T21" fmla="*/ 76235 h 808"/>
                <a:gd name="T22" fmla="*/ 343149 w 977"/>
                <a:gd name="T23" fmla="*/ 104276 h 808"/>
                <a:gd name="T24" fmla="*/ 340741 w 977"/>
                <a:gd name="T25" fmla="*/ 127059 h 808"/>
                <a:gd name="T26" fmla="*/ 392113 w 977"/>
                <a:gd name="T27" fmla="*/ 162986 h 808"/>
                <a:gd name="T28" fmla="*/ 349972 w 977"/>
                <a:gd name="T29" fmla="*/ 173063 h 808"/>
                <a:gd name="T30" fmla="*/ 361611 w 977"/>
                <a:gd name="T31" fmla="*/ 193656 h 808"/>
                <a:gd name="T32" fmla="*/ 349972 w 977"/>
                <a:gd name="T33" fmla="*/ 205923 h 808"/>
                <a:gd name="T34" fmla="*/ 340741 w 977"/>
                <a:gd name="T35" fmla="*/ 205923 h 808"/>
                <a:gd name="T36" fmla="*/ 343149 w 977"/>
                <a:gd name="T37" fmla="*/ 247108 h 808"/>
                <a:gd name="T38" fmla="*/ 329102 w 977"/>
                <a:gd name="T39" fmla="*/ 279968 h 808"/>
                <a:gd name="T40" fmla="*/ 291777 w 977"/>
                <a:gd name="T41" fmla="*/ 274711 h 808"/>
                <a:gd name="T42" fmla="*/ 280138 w 977"/>
                <a:gd name="T43" fmla="*/ 282597 h 808"/>
                <a:gd name="T44" fmla="*/ 228766 w 977"/>
                <a:gd name="T45" fmla="*/ 249299 h 808"/>
                <a:gd name="T46" fmla="*/ 219134 w 977"/>
                <a:gd name="T47" fmla="*/ 259376 h 808"/>
                <a:gd name="T48" fmla="*/ 254051 w 977"/>
                <a:gd name="T49" fmla="*/ 312828 h 808"/>
                <a:gd name="T50" fmla="*/ 205087 w 977"/>
                <a:gd name="T51" fmla="*/ 354013 h 808"/>
                <a:gd name="T52" fmla="*/ 160939 w 977"/>
                <a:gd name="T53" fmla="*/ 343498 h 808"/>
                <a:gd name="T54" fmla="*/ 156123 w 977"/>
                <a:gd name="T55" fmla="*/ 325972 h 808"/>
                <a:gd name="T56" fmla="*/ 158932 w 977"/>
                <a:gd name="T57" fmla="*/ 308009 h 808"/>
                <a:gd name="T58" fmla="*/ 142076 w 977"/>
                <a:gd name="T59" fmla="*/ 272520 h 808"/>
                <a:gd name="T60" fmla="*/ 149300 w 977"/>
                <a:gd name="T61" fmla="*/ 241850 h 808"/>
                <a:gd name="T62" fmla="*/ 142076 w 977"/>
                <a:gd name="T63" fmla="*/ 229145 h 808"/>
                <a:gd name="T64" fmla="*/ 154116 w 977"/>
                <a:gd name="T65" fmla="*/ 186207 h 808"/>
                <a:gd name="T66" fmla="*/ 100336 w 977"/>
                <a:gd name="T67" fmla="*/ 180950 h 808"/>
                <a:gd name="T68" fmla="*/ 28094 w 977"/>
                <a:gd name="T69" fmla="*/ 134946 h 808"/>
                <a:gd name="T70" fmla="*/ 16054 w 977"/>
                <a:gd name="T71" fmla="*/ 96828 h 808"/>
                <a:gd name="T72" fmla="*/ 0 w 977"/>
                <a:gd name="T73" fmla="*/ 99018 h 808"/>
                <a:gd name="T74" fmla="*/ 20870 w 977"/>
                <a:gd name="T75" fmla="*/ 60901 h 808"/>
                <a:gd name="T76" fmla="*/ 14047 w 977"/>
                <a:gd name="T77" fmla="*/ 30231 h 808"/>
                <a:gd name="T78" fmla="*/ 30101 w 977"/>
                <a:gd name="T79" fmla="*/ 22783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7"/>
                <a:gd name="T121" fmla="*/ 0 h 808"/>
                <a:gd name="T122" fmla="*/ 977 w 977"/>
                <a:gd name="T123" fmla="*/ 808 h 8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7" h="808">
                  <a:moveTo>
                    <a:pt x="75" y="52"/>
                  </a:moveTo>
                  <a:lnTo>
                    <a:pt x="93" y="134"/>
                  </a:lnTo>
                  <a:lnTo>
                    <a:pt x="139" y="180"/>
                  </a:lnTo>
                  <a:lnTo>
                    <a:pt x="145" y="146"/>
                  </a:lnTo>
                  <a:lnTo>
                    <a:pt x="127" y="87"/>
                  </a:lnTo>
                  <a:lnTo>
                    <a:pt x="174" y="64"/>
                  </a:lnTo>
                  <a:lnTo>
                    <a:pt x="197" y="0"/>
                  </a:lnTo>
                  <a:lnTo>
                    <a:pt x="319" y="52"/>
                  </a:lnTo>
                  <a:lnTo>
                    <a:pt x="354" y="111"/>
                  </a:lnTo>
                  <a:lnTo>
                    <a:pt x="750" y="146"/>
                  </a:lnTo>
                  <a:lnTo>
                    <a:pt x="750" y="174"/>
                  </a:lnTo>
                  <a:lnTo>
                    <a:pt x="855" y="238"/>
                  </a:lnTo>
                  <a:lnTo>
                    <a:pt x="849" y="290"/>
                  </a:lnTo>
                  <a:lnTo>
                    <a:pt x="977" y="372"/>
                  </a:lnTo>
                  <a:lnTo>
                    <a:pt x="872" y="395"/>
                  </a:lnTo>
                  <a:lnTo>
                    <a:pt x="901" y="442"/>
                  </a:lnTo>
                  <a:lnTo>
                    <a:pt x="872" y="470"/>
                  </a:lnTo>
                  <a:lnTo>
                    <a:pt x="849" y="470"/>
                  </a:lnTo>
                  <a:lnTo>
                    <a:pt x="855" y="564"/>
                  </a:lnTo>
                  <a:lnTo>
                    <a:pt x="820" y="639"/>
                  </a:lnTo>
                  <a:lnTo>
                    <a:pt x="727" y="627"/>
                  </a:lnTo>
                  <a:lnTo>
                    <a:pt x="698" y="645"/>
                  </a:lnTo>
                  <a:lnTo>
                    <a:pt x="570" y="569"/>
                  </a:lnTo>
                  <a:lnTo>
                    <a:pt x="546" y="592"/>
                  </a:lnTo>
                  <a:lnTo>
                    <a:pt x="633" y="714"/>
                  </a:lnTo>
                  <a:lnTo>
                    <a:pt x="511" y="808"/>
                  </a:lnTo>
                  <a:lnTo>
                    <a:pt x="401" y="784"/>
                  </a:lnTo>
                  <a:lnTo>
                    <a:pt x="389" y="744"/>
                  </a:lnTo>
                  <a:lnTo>
                    <a:pt x="396" y="703"/>
                  </a:lnTo>
                  <a:lnTo>
                    <a:pt x="354" y="622"/>
                  </a:lnTo>
                  <a:lnTo>
                    <a:pt x="372" y="552"/>
                  </a:lnTo>
                  <a:lnTo>
                    <a:pt x="354" y="523"/>
                  </a:lnTo>
                  <a:lnTo>
                    <a:pt x="384" y="425"/>
                  </a:lnTo>
                  <a:lnTo>
                    <a:pt x="250" y="413"/>
                  </a:lnTo>
                  <a:lnTo>
                    <a:pt x="70" y="308"/>
                  </a:lnTo>
                  <a:lnTo>
                    <a:pt x="40" y="221"/>
                  </a:lnTo>
                  <a:lnTo>
                    <a:pt x="0" y="226"/>
                  </a:lnTo>
                  <a:lnTo>
                    <a:pt x="52" y="139"/>
                  </a:lnTo>
                  <a:lnTo>
                    <a:pt x="35" y="69"/>
                  </a:lnTo>
                  <a:lnTo>
                    <a:pt x="75" y="5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8" name="Freeform 13"/>
            <p:cNvSpPr>
              <a:spLocks noChangeAspect="1"/>
            </p:cNvSpPr>
            <p:nvPr>
              <p:custDataLst>
                <p:tags r:id="rId46"/>
              </p:custDataLst>
            </p:nvPr>
          </p:nvSpPr>
          <p:spPr bwMode="auto">
            <a:xfrm>
              <a:off x="7335018" y="4294589"/>
              <a:ext cx="379162" cy="609818"/>
            </a:xfrm>
            <a:custGeom>
              <a:avLst/>
              <a:gdLst>
                <a:gd name="T0" fmla="*/ 35323 w 825"/>
                <a:gd name="T1" fmla="*/ 99831 h 1283"/>
                <a:gd name="T2" fmla="*/ 0 w 825"/>
                <a:gd name="T3" fmla="*/ 128543 h 1283"/>
                <a:gd name="T4" fmla="*/ 2030 w 825"/>
                <a:gd name="T5" fmla="*/ 179342 h 1283"/>
                <a:gd name="T6" fmla="*/ 37353 w 825"/>
                <a:gd name="T7" fmla="*/ 207612 h 1283"/>
                <a:gd name="T8" fmla="*/ 42226 w 825"/>
                <a:gd name="T9" fmla="*/ 243392 h 1283"/>
                <a:gd name="T10" fmla="*/ 63744 w 825"/>
                <a:gd name="T11" fmla="*/ 253994 h 1283"/>
                <a:gd name="T12" fmla="*/ 68210 w 825"/>
                <a:gd name="T13" fmla="*/ 320253 h 1283"/>
                <a:gd name="T14" fmla="*/ 115308 w 825"/>
                <a:gd name="T15" fmla="*/ 377236 h 1283"/>
                <a:gd name="T16" fmla="*/ 115308 w 825"/>
                <a:gd name="T17" fmla="*/ 420525 h 1283"/>
                <a:gd name="T18" fmla="*/ 169308 w 825"/>
                <a:gd name="T19" fmla="*/ 492527 h 1283"/>
                <a:gd name="T20" fmla="*/ 245233 w 825"/>
                <a:gd name="T21" fmla="*/ 520797 h 1283"/>
                <a:gd name="T22" fmla="*/ 263909 w 825"/>
                <a:gd name="T23" fmla="*/ 566737 h 1283"/>
                <a:gd name="T24" fmla="*/ 311007 w 825"/>
                <a:gd name="T25" fmla="*/ 515938 h 1283"/>
                <a:gd name="T26" fmla="*/ 313443 w 825"/>
                <a:gd name="T27" fmla="*/ 479717 h 1283"/>
                <a:gd name="T28" fmla="*/ 334962 w 825"/>
                <a:gd name="T29" fmla="*/ 431126 h 1283"/>
                <a:gd name="T30" fmla="*/ 306541 w 825"/>
                <a:gd name="T31" fmla="*/ 361775 h 1283"/>
                <a:gd name="T32" fmla="*/ 282586 w 825"/>
                <a:gd name="T33" fmla="*/ 343664 h 1283"/>
                <a:gd name="T34" fmla="*/ 287458 w 825"/>
                <a:gd name="T35" fmla="*/ 315394 h 1283"/>
                <a:gd name="T36" fmla="*/ 273248 w 825"/>
                <a:gd name="T37" fmla="*/ 300375 h 1283"/>
                <a:gd name="T38" fmla="*/ 242797 w 825"/>
                <a:gd name="T39" fmla="*/ 315394 h 1283"/>
                <a:gd name="T40" fmla="*/ 223714 w 825"/>
                <a:gd name="T41" fmla="*/ 287123 h 1283"/>
                <a:gd name="T42" fmla="*/ 200165 w 825"/>
                <a:gd name="T43" fmla="*/ 307884 h 1283"/>
                <a:gd name="T44" fmla="*/ 190421 w 825"/>
                <a:gd name="T45" fmla="*/ 258853 h 1283"/>
                <a:gd name="T46" fmla="*/ 214376 w 825"/>
                <a:gd name="T47" fmla="*/ 215563 h 1283"/>
                <a:gd name="T48" fmla="*/ 216812 w 825"/>
                <a:gd name="T49" fmla="*/ 192593 h 1283"/>
                <a:gd name="T50" fmla="*/ 301669 w 825"/>
                <a:gd name="T51" fmla="*/ 140911 h 1283"/>
                <a:gd name="T52" fmla="*/ 292330 w 825"/>
                <a:gd name="T53" fmla="*/ 138703 h 1283"/>
                <a:gd name="T54" fmla="*/ 296797 w 825"/>
                <a:gd name="T55" fmla="*/ 87020 h 1283"/>
                <a:gd name="T56" fmla="*/ 263909 w 825"/>
                <a:gd name="T57" fmla="*/ 69351 h 1283"/>
                <a:gd name="T58" fmla="*/ 209504 w 825"/>
                <a:gd name="T59" fmla="*/ 61400 h 1283"/>
                <a:gd name="T60" fmla="*/ 181488 w 825"/>
                <a:gd name="T61" fmla="*/ 2209 h 1283"/>
                <a:gd name="T62" fmla="*/ 164842 w 825"/>
                <a:gd name="T63" fmla="*/ 0 h 1283"/>
                <a:gd name="T64" fmla="*/ 143729 w 825"/>
                <a:gd name="T65" fmla="*/ 61400 h 1283"/>
                <a:gd name="T66" fmla="*/ 110436 w 825"/>
                <a:gd name="T67" fmla="*/ 71560 h 1283"/>
                <a:gd name="T68" fmla="*/ 105970 w 825"/>
                <a:gd name="T69" fmla="*/ 99831 h 1283"/>
                <a:gd name="T70" fmla="*/ 56436 w 825"/>
                <a:gd name="T71" fmla="*/ 136052 h 1283"/>
                <a:gd name="T72" fmla="*/ 35323 w 825"/>
                <a:gd name="T73" fmla="*/ 99831 h 12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25"/>
                <a:gd name="T112" fmla="*/ 0 h 1283"/>
                <a:gd name="T113" fmla="*/ 825 w 825"/>
                <a:gd name="T114" fmla="*/ 1283 h 12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25" h="1283">
                  <a:moveTo>
                    <a:pt x="87" y="226"/>
                  </a:moveTo>
                  <a:lnTo>
                    <a:pt x="0" y="291"/>
                  </a:lnTo>
                  <a:lnTo>
                    <a:pt x="5" y="406"/>
                  </a:lnTo>
                  <a:lnTo>
                    <a:pt x="92" y="470"/>
                  </a:lnTo>
                  <a:lnTo>
                    <a:pt x="104" y="551"/>
                  </a:lnTo>
                  <a:lnTo>
                    <a:pt x="157" y="575"/>
                  </a:lnTo>
                  <a:lnTo>
                    <a:pt x="168" y="725"/>
                  </a:lnTo>
                  <a:lnTo>
                    <a:pt x="284" y="854"/>
                  </a:lnTo>
                  <a:lnTo>
                    <a:pt x="284" y="952"/>
                  </a:lnTo>
                  <a:lnTo>
                    <a:pt x="417" y="1115"/>
                  </a:lnTo>
                  <a:lnTo>
                    <a:pt x="604" y="1179"/>
                  </a:lnTo>
                  <a:lnTo>
                    <a:pt x="650" y="1283"/>
                  </a:lnTo>
                  <a:lnTo>
                    <a:pt x="766" y="1168"/>
                  </a:lnTo>
                  <a:lnTo>
                    <a:pt x="772" y="1086"/>
                  </a:lnTo>
                  <a:lnTo>
                    <a:pt x="825" y="976"/>
                  </a:lnTo>
                  <a:lnTo>
                    <a:pt x="755" y="819"/>
                  </a:lnTo>
                  <a:lnTo>
                    <a:pt x="696" y="778"/>
                  </a:lnTo>
                  <a:lnTo>
                    <a:pt x="708" y="714"/>
                  </a:lnTo>
                  <a:lnTo>
                    <a:pt x="673" y="680"/>
                  </a:lnTo>
                  <a:lnTo>
                    <a:pt x="598" y="714"/>
                  </a:lnTo>
                  <a:lnTo>
                    <a:pt x="551" y="650"/>
                  </a:lnTo>
                  <a:lnTo>
                    <a:pt x="493" y="697"/>
                  </a:lnTo>
                  <a:lnTo>
                    <a:pt x="469" y="586"/>
                  </a:lnTo>
                  <a:lnTo>
                    <a:pt x="528" y="488"/>
                  </a:lnTo>
                  <a:lnTo>
                    <a:pt x="534" y="436"/>
                  </a:lnTo>
                  <a:lnTo>
                    <a:pt x="743" y="319"/>
                  </a:lnTo>
                  <a:lnTo>
                    <a:pt x="720" y="314"/>
                  </a:lnTo>
                  <a:lnTo>
                    <a:pt x="731" y="197"/>
                  </a:lnTo>
                  <a:lnTo>
                    <a:pt x="650" y="157"/>
                  </a:lnTo>
                  <a:lnTo>
                    <a:pt x="516" y="139"/>
                  </a:lnTo>
                  <a:lnTo>
                    <a:pt x="447" y="5"/>
                  </a:lnTo>
                  <a:lnTo>
                    <a:pt x="406" y="0"/>
                  </a:lnTo>
                  <a:lnTo>
                    <a:pt x="354" y="139"/>
                  </a:lnTo>
                  <a:lnTo>
                    <a:pt x="272" y="162"/>
                  </a:lnTo>
                  <a:lnTo>
                    <a:pt x="261" y="226"/>
                  </a:lnTo>
                  <a:lnTo>
                    <a:pt x="139" y="308"/>
                  </a:lnTo>
                  <a:lnTo>
                    <a:pt x="87" y="22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9" name="Freeform 14"/>
            <p:cNvSpPr>
              <a:spLocks noChangeAspect="1"/>
            </p:cNvSpPr>
            <p:nvPr>
              <p:custDataLst>
                <p:tags r:id="rId47"/>
              </p:custDataLst>
            </p:nvPr>
          </p:nvSpPr>
          <p:spPr bwMode="auto">
            <a:xfrm>
              <a:off x="7520106" y="4871953"/>
              <a:ext cx="213841" cy="1130812"/>
            </a:xfrm>
            <a:custGeom>
              <a:avLst/>
              <a:gdLst>
                <a:gd name="T0" fmla="*/ 114310 w 471"/>
                <a:gd name="T1" fmla="*/ 58263 h 2399"/>
                <a:gd name="T2" fmla="*/ 107492 w 471"/>
                <a:gd name="T3" fmla="*/ 256708 h 2399"/>
                <a:gd name="T4" fmla="*/ 65378 w 471"/>
                <a:gd name="T5" fmla="*/ 363596 h 2399"/>
                <a:gd name="T6" fmla="*/ 51339 w 471"/>
                <a:gd name="T7" fmla="*/ 529186 h 2399"/>
                <a:gd name="T8" fmla="*/ 37301 w 471"/>
                <a:gd name="T9" fmla="*/ 620742 h 2399"/>
                <a:gd name="T10" fmla="*/ 51339 w 471"/>
                <a:gd name="T11" fmla="*/ 714927 h 2399"/>
                <a:gd name="T12" fmla="*/ 37301 w 471"/>
                <a:gd name="T13" fmla="*/ 753039 h 2399"/>
                <a:gd name="T14" fmla="*/ 41713 w 471"/>
                <a:gd name="T15" fmla="*/ 816559 h 2399"/>
                <a:gd name="T16" fmla="*/ 0 w 471"/>
                <a:gd name="T17" fmla="*/ 844595 h 2399"/>
                <a:gd name="T18" fmla="*/ 16445 w 471"/>
                <a:gd name="T19" fmla="*/ 875260 h 2399"/>
                <a:gd name="T20" fmla="*/ 23664 w 471"/>
                <a:gd name="T21" fmla="*/ 905925 h 2399"/>
                <a:gd name="T22" fmla="*/ 27675 w 471"/>
                <a:gd name="T23" fmla="*/ 990034 h 2399"/>
                <a:gd name="T24" fmla="*/ 41713 w 471"/>
                <a:gd name="T25" fmla="*/ 1032964 h 2399"/>
                <a:gd name="T26" fmla="*/ 60564 w 471"/>
                <a:gd name="T27" fmla="*/ 1030336 h 2399"/>
                <a:gd name="T28" fmla="*/ 69790 w 471"/>
                <a:gd name="T29" fmla="*/ 1025079 h 2399"/>
                <a:gd name="T30" fmla="*/ 77009 w 471"/>
                <a:gd name="T31" fmla="*/ 1050925 h 2399"/>
                <a:gd name="T32" fmla="*/ 111904 w 471"/>
                <a:gd name="T33" fmla="*/ 1020260 h 2399"/>
                <a:gd name="T34" fmla="*/ 88641 w 471"/>
                <a:gd name="T35" fmla="*/ 1022889 h 2399"/>
                <a:gd name="T36" fmla="*/ 62971 w 471"/>
                <a:gd name="T37" fmla="*/ 994852 h 2399"/>
                <a:gd name="T38" fmla="*/ 37301 w 471"/>
                <a:gd name="T39" fmla="*/ 948855 h 2399"/>
                <a:gd name="T40" fmla="*/ 62971 w 471"/>
                <a:gd name="T41" fmla="*/ 895849 h 2399"/>
                <a:gd name="T42" fmla="*/ 48933 w 471"/>
                <a:gd name="T43" fmla="*/ 875260 h 2399"/>
                <a:gd name="T44" fmla="*/ 65378 w 471"/>
                <a:gd name="T45" fmla="*/ 837148 h 2399"/>
                <a:gd name="T46" fmla="*/ 81822 w 471"/>
                <a:gd name="T47" fmla="*/ 804293 h 2399"/>
                <a:gd name="T48" fmla="*/ 88641 w 471"/>
                <a:gd name="T49" fmla="*/ 572117 h 2399"/>
                <a:gd name="T50" fmla="*/ 125942 w 471"/>
                <a:gd name="T51" fmla="*/ 544518 h 2399"/>
                <a:gd name="T52" fmla="*/ 116717 w 471"/>
                <a:gd name="T53" fmla="*/ 478370 h 2399"/>
                <a:gd name="T54" fmla="*/ 153617 w 471"/>
                <a:gd name="T55" fmla="*/ 272040 h 2399"/>
                <a:gd name="T56" fmla="*/ 167655 w 471"/>
                <a:gd name="T57" fmla="*/ 206330 h 2399"/>
                <a:gd name="T58" fmla="*/ 188913 w 471"/>
                <a:gd name="T59" fmla="*/ 203263 h 2399"/>
                <a:gd name="T60" fmla="*/ 170463 w 471"/>
                <a:gd name="T61" fmla="*/ 155076 h 2399"/>
                <a:gd name="T62" fmla="*/ 125942 w 471"/>
                <a:gd name="T63" fmla="*/ 0 h 23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71"/>
                <a:gd name="T97" fmla="*/ 0 h 2399"/>
                <a:gd name="T98" fmla="*/ 471 w 471"/>
                <a:gd name="T99" fmla="*/ 2399 h 23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71" h="2399">
                  <a:moveTo>
                    <a:pt x="250" y="63"/>
                  </a:moveTo>
                  <a:lnTo>
                    <a:pt x="285" y="133"/>
                  </a:lnTo>
                  <a:lnTo>
                    <a:pt x="233" y="558"/>
                  </a:lnTo>
                  <a:lnTo>
                    <a:pt x="268" y="586"/>
                  </a:lnTo>
                  <a:lnTo>
                    <a:pt x="204" y="650"/>
                  </a:lnTo>
                  <a:lnTo>
                    <a:pt x="163" y="830"/>
                  </a:lnTo>
                  <a:lnTo>
                    <a:pt x="204" y="929"/>
                  </a:lnTo>
                  <a:lnTo>
                    <a:pt x="128" y="1208"/>
                  </a:lnTo>
                  <a:lnTo>
                    <a:pt x="69" y="1324"/>
                  </a:lnTo>
                  <a:lnTo>
                    <a:pt x="93" y="1417"/>
                  </a:lnTo>
                  <a:lnTo>
                    <a:pt x="87" y="1550"/>
                  </a:lnTo>
                  <a:lnTo>
                    <a:pt x="128" y="1632"/>
                  </a:lnTo>
                  <a:lnTo>
                    <a:pt x="139" y="1679"/>
                  </a:lnTo>
                  <a:lnTo>
                    <a:pt x="93" y="1719"/>
                  </a:lnTo>
                  <a:lnTo>
                    <a:pt x="128" y="1812"/>
                  </a:lnTo>
                  <a:lnTo>
                    <a:pt x="104" y="1864"/>
                  </a:lnTo>
                  <a:lnTo>
                    <a:pt x="6" y="1899"/>
                  </a:lnTo>
                  <a:lnTo>
                    <a:pt x="0" y="1928"/>
                  </a:lnTo>
                  <a:lnTo>
                    <a:pt x="52" y="1946"/>
                  </a:lnTo>
                  <a:lnTo>
                    <a:pt x="41" y="1998"/>
                  </a:lnTo>
                  <a:lnTo>
                    <a:pt x="81" y="2021"/>
                  </a:lnTo>
                  <a:lnTo>
                    <a:pt x="59" y="2068"/>
                  </a:lnTo>
                  <a:lnTo>
                    <a:pt x="41" y="2172"/>
                  </a:lnTo>
                  <a:lnTo>
                    <a:pt x="69" y="2260"/>
                  </a:lnTo>
                  <a:lnTo>
                    <a:pt x="93" y="2282"/>
                  </a:lnTo>
                  <a:lnTo>
                    <a:pt x="104" y="2358"/>
                  </a:lnTo>
                  <a:lnTo>
                    <a:pt x="134" y="2364"/>
                  </a:lnTo>
                  <a:lnTo>
                    <a:pt x="151" y="2352"/>
                  </a:lnTo>
                  <a:lnTo>
                    <a:pt x="163" y="2329"/>
                  </a:lnTo>
                  <a:lnTo>
                    <a:pt x="174" y="2340"/>
                  </a:lnTo>
                  <a:lnTo>
                    <a:pt x="157" y="2382"/>
                  </a:lnTo>
                  <a:lnTo>
                    <a:pt x="192" y="2399"/>
                  </a:lnTo>
                  <a:lnTo>
                    <a:pt x="256" y="2364"/>
                  </a:lnTo>
                  <a:lnTo>
                    <a:pt x="279" y="2329"/>
                  </a:lnTo>
                  <a:lnTo>
                    <a:pt x="238" y="2317"/>
                  </a:lnTo>
                  <a:lnTo>
                    <a:pt x="221" y="2335"/>
                  </a:lnTo>
                  <a:lnTo>
                    <a:pt x="169" y="2312"/>
                  </a:lnTo>
                  <a:lnTo>
                    <a:pt x="157" y="2271"/>
                  </a:lnTo>
                  <a:lnTo>
                    <a:pt x="93" y="2248"/>
                  </a:lnTo>
                  <a:lnTo>
                    <a:pt x="93" y="2166"/>
                  </a:lnTo>
                  <a:lnTo>
                    <a:pt x="146" y="2114"/>
                  </a:lnTo>
                  <a:lnTo>
                    <a:pt x="157" y="2045"/>
                  </a:lnTo>
                  <a:lnTo>
                    <a:pt x="122" y="2010"/>
                  </a:lnTo>
                  <a:lnTo>
                    <a:pt x="122" y="1998"/>
                  </a:lnTo>
                  <a:lnTo>
                    <a:pt x="157" y="1963"/>
                  </a:lnTo>
                  <a:lnTo>
                    <a:pt x="163" y="1911"/>
                  </a:lnTo>
                  <a:lnTo>
                    <a:pt x="181" y="1888"/>
                  </a:lnTo>
                  <a:lnTo>
                    <a:pt x="204" y="1836"/>
                  </a:lnTo>
                  <a:lnTo>
                    <a:pt x="198" y="1801"/>
                  </a:lnTo>
                  <a:lnTo>
                    <a:pt x="221" y="1306"/>
                  </a:lnTo>
                  <a:lnTo>
                    <a:pt x="308" y="1278"/>
                  </a:lnTo>
                  <a:lnTo>
                    <a:pt x="314" y="1243"/>
                  </a:lnTo>
                  <a:lnTo>
                    <a:pt x="261" y="1214"/>
                  </a:lnTo>
                  <a:lnTo>
                    <a:pt x="291" y="1092"/>
                  </a:lnTo>
                  <a:lnTo>
                    <a:pt x="261" y="900"/>
                  </a:lnTo>
                  <a:lnTo>
                    <a:pt x="383" y="621"/>
                  </a:lnTo>
                  <a:lnTo>
                    <a:pt x="383" y="511"/>
                  </a:lnTo>
                  <a:lnTo>
                    <a:pt x="418" y="471"/>
                  </a:lnTo>
                  <a:lnTo>
                    <a:pt x="460" y="488"/>
                  </a:lnTo>
                  <a:lnTo>
                    <a:pt x="471" y="464"/>
                  </a:lnTo>
                  <a:lnTo>
                    <a:pt x="471" y="394"/>
                  </a:lnTo>
                  <a:lnTo>
                    <a:pt x="425" y="354"/>
                  </a:lnTo>
                  <a:lnTo>
                    <a:pt x="372" y="11"/>
                  </a:lnTo>
                  <a:lnTo>
                    <a:pt x="314" y="0"/>
                  </a:lnTo>
                  <a:lnTo>
                    <a:pt x="250" y="6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0" name="Freeform 15"/>
            <p:cNvSpPr>
              <a:spLocks noChangeAspect="1"/>
            </p:cNvSpPr>
            <p:nvPr>
              <p:custDataLst>
                <p:tags r:id="rId48"/>
              </p:custDataLst>
            </p:nvPr>
          </p:nvSpPr>
          <p:spPr bwMode="auto">
            <a:xfrm>
              <a:off x="7520106" y="5726040"/>
              <a:ext cx="14376" cy="17081"/>
            </a:xfrm>
            <a:custGeom>
              <a:avLst/>
              <a:gdLst>
                <a:gd name="T0" fmla="*/ 2628 w 29"/>
                <a:gd name="T1" fmla="*/ 0 h 29"/>
                <a:gd name="T2" fmla="*/ 0 w 29"/>
                <a:gd name="T3" fmla="*/ 6022 h 29"/>
                <a:gd name="T4" fmla="*/ 2628 w 29"/>
                <a:gd name="T5" fmla="*/ 15875 h 29"/>
                <a:gd name="T6" fmla="*/ 12700 w 29"/>
                <a:gd name="T7" fmla="*/ 9853 h 29"/>
                <a:gd name="T8" fmla="*/ 7445 w 29"/>
                <a:gd name="T9" fmla="*/ 3284 h 29"/>
                <a:gd name="T10" fmla="*/ 2628 w 29"/>
                <a:gd name="T11" fmla="*/ 0 h 29"/>
                <a:gd name="T12" fmla="*/ 0 60000 65536"/>
                <a:gd name="T13" fmla="*/ 0 60000 65536"/>
                <a:gd name="T14" fmla="*/ 0 60000 65536"/>
                <a:gd name="T15" fmla="*/ 0 60000 65536"/>
                <a:gd name="T16" fmla="*/ 0 60000 65536"/>
                <a:gd name="T17" fmla="*/ 0 60000 65536"/>
                <a:gd name="T18" fmla="*/ 0 w 29"/>
                <a:gd name="T19" fmla="*/ 0 h 29"/>
                <a:gd name="T20" fmla="*/ 29 w 29"/>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29" h="29">
                  <a:moveTo>
                    <a:pt x="6" y="0"/>
                  </a:moveTo>
                  <a:lnTo>
                    <a:pt x="0" y="11"/>
                  </a:lnTo>
                  <a:lnTo>
                    <a:pt x="6" y="29"/>
                  </a:lnTo>
                  <a:lnTo>
                    <a:pt x="29" y="18"/>
                  </a:lnTo>
                  <a:lnTo>
                    <a:pt x="17" y="6"/>
                  </a:lnTo>
                  <a:lnTo>
                    <a:pt x="6"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6" name="Freeform 16"/>
            <p:cNvSpPr>
              <a:spLocks noChangeAspect="1"/>
            </p:cNvSpPr>
            <p:nvPr>
              <p:custDataLst>
                <p:tags r:id="rId49"/>
              </p:custDataLst>
            </p:nvPr>
          </p:nvSpPr>
          <p:spPr bwMode="auto">
            <a:xfrm>
              <a:off x="7534483" y="5626965"/>
              <a:ext cx="17969" cy="52953"/>
            </a:xfrm>
            <a:custGeom>
              <a:avLst/>
              <a:gdLst>
                <a:gd name="T0" fmla="*/ 9128 w 40"/>
                <a:gd name="T1" fmla="*/ 0 h 111"/>
                <a:gd name="T2" fmla="*/ 0 w 40"/>
                <a:gd name="T3" fmla="*/ 10640 h 111"/>
                <a:gd name="T4" fmla="*/ 2381 w 40"/>
                <a:gd name="T5" fmla="*/ 23054 h 111"/>
                <a:gd name="T6" fmla="*/ 0 w 40"/>
                <a:gd name="T7" fmla="*/ 41232 h 111"/>
                <a:gd name="T8" fmla="*/ 9128 w 40"/>
                <a:gd name="T9" fmla="*/ 49212 h 111"/>
                <a:gd name="T10" fmla="*/ 15875 w 40"/>
                <a:gd name="T11" fmla="*/ 43892 h 111"/>
                <a:gd name="T12" fmla="*/ 11906 w 40"/>
                <a:gd name="T13" fmla="*/ 30591 h 111"/>
                <a:gd name="T14" fmla="*/ 15875 w 40"/>
                <a:gd name="T15" fmla="*/ 12857 h 111"/>
                <a:gd name="T16" fmla="*/ 9128 w 40"/>
                <a:gd name="T17" fmla="*/ 0 h 1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11"/>
                <a:gd name="T29" fmla="*/ 40 w 40"/>
                <a:gd name="T30" fmla="*/ 111 h 1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11">
                  <a:moveTo>
                    <a:pt x="23" y="0"/>
                  </a:moveTo>
                  <a:lnTo>
                    <a:pt x="0" y="24"/>
                  </a:lnTo>
                  <a:lnTo>
                    <a:pt x="6" y="52"/>
                  </a:lnTo>
                  <a:lnTo>
                    <a:pt x="0" y="93"/>
                  </a:lnTo>
                  <a:lnTo>
                    <a:pt x="23" y="111"/>
                  </a:lnTo>
                  <a:lnTo>
                    <a:pt x="40" y="99"/>
                  </a:lnTo>
                  <a:lnTo>
                    <a:pt x="30" y="69"/>
                  </a:lnTo>
                  <a:lnTo>
                    <a:pt x="40" y="29"/>
                  </a:lnTo>
                  <a:lnTo>
                    <a:pt x="2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7" name="Freeform 17"/>
            <p:cNvSpPr>
              <a:spLocks noChangeAspect="1"/>
            </p:cNvSpPr>
            <p:nvPr>
              <p:custDataLst>
                <p:tags r:id="rId50"/>
              </p:custDataLst>
            </p:nvPr>
          </p:nvSpPr>
          <p:spPr bwMode="auto">
            <a:xfrm>
              <a:off x="7599174" y="5997639"/>
              <a:ext cx="77272" cy="95658"/>
            </a:xfrm>
            <a:custGeom>
              <a:avLst/>
              <a:gdLst>
                <a:gd name="T0" fmla="*/ 53009 w 179"/>
                <a:gd name="T1" fmla="*/ 0 h 198"/>
                <a:gd name="T2" fmla="*/ 33178 w 179"/>
                <a:gd name="T3" fmla="*/ 13021 h 198"/>
                <a:gd name="T4" fmla="*/ 35085 w 179"/>
                <a:gd name="T5" fmla="*/ 36368 h 198"/>
                <a:gd name="T6" fmla="*/ 8771 w 179"/>
                <a:gd name="T7" fmla="*/ 44450 h 198"/>
                <a:gd name="T8" fmla="*/ 0 w 179"/>
                <a:gd name="T9" fmla="*/ 60165 h 198"/>
                <a:gd name="T10" fmla="*/ 30890 w 179"/>
                <a:gd name="T11" fmla="*/ 60165 h 198"/>
                <a:gd name="T12" fmla="*/ 39661 w 179"/>
                <a:gd name="T13" fmla="*/ 80818 h 198"/>
                <a:gd name="T14" fmla="*/ 53009 w 179"/>
                <a:gd name="T15" fmla="*/ 88900 h 198"/>
                <a:gd name="T16" fmla="*/ 68263 w 179"/>
                <a:gd name="T17" fmla="*/ 75430 h 198"/>
                <a:gd name="T18" fmla="*/ 59873 w 179"/>
                <a:gd name="T19" fmla="*/ 46695 h 198"/>
                <a:gd name="T20" fmla="*/ 53009 w 179"/>
                <a:gd name="T21" fmla="*/ 0 h 1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9"/>
                <a:gd name="T34" fmla="*/ 0 h 198"/>
                <a:gd name="T35" fmla="*/ 179 w 179"/>
                <a:gd name="T36" fmla="*/ 198 h 19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9" h="198">
                  <a:moveTo>
                    <a:pt x="139" y="0"/>
                  </a:moveTo>
                  <a:lnTo>
                    <a:pt x="87" y="29"/>
                  </a:lnTo>
                  <a:lnTo>
                    <a:pt x="92" y="81"/>
                  </a:lnTo>
                  <a:lnTo>
                    <a:pt x="23" y="99"/>
                  </a:lnTo>
                  <a:lnTo>
                    <a:pt x="0" y="134"/>
                  </a:lnTo>
                  <a:lnTo>
                    <a:pt x="81" y="134"/>
                  </a:lnTo>
                  <a:lnTo>
                    <a:pt x="104" y="180"/>
                  </a:lnTo>
                  <a:lnTo>
                    <a:pt x="139" y="198"/>
                  </a:lnTo>
                  <a:lnTo>
                    <a:pt x="179" y="168"/>
                  </a:lnTo>
                  <a:lnTo>
                    <a:pt x="157" y="104"/>
                  </a:lnTo>
                  <a:lnTo>
                    <a:pt x="139"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8" name="Freeform 18"/>
            <p:cNvSpPr>
              <a:spLocks noChangeAspect="1"/>
            </p:cNvSpPr>
            <p:nvPr>
              <p:custDataLst>
                <p:tags r:id="rId51"/>
              </p:custDataLst>
            </p:nvPr>
          </p:nvSpPr>
          <p:spPr bwMode="auto">
            <a:xfrm>
              <a:off x="7662068" y="5997639"/>
              <a:ext cx="75473" cy="88824"/>
            </a:xfrm>
            <a:custGeom>
              <a:avLst/>
              <a:gdLst>
                <a:gd name="T0" fmla="*/ 0 w 169"/>
                <a:gd name="T1" fmla="*/ 0 h 186"/>
                <a:gd name="T2" fmla="*/ 7101 w 169"/>
                <a:gd name="T3" fmla="*/ 46157 h 186"/>
                <a:gd name="T4" fmla="*/ 15781 w 169"/>
                <a:gd name="T5" fmla="*/ 74561 h 186"/>
                <a:gd name="T6" fmla="*/ 39058 w 169"/>
                <a:gd name="T7" fmla="*/ 82550 h 186"/>
                <a:gd name="T8" fmla="*/ 66675 w 169"/>
                <a:gd name="T9" fmla="*/ 77224 h 186"/>
                <a:gd name="T10" fmla="*/ 52867 w 169"/>
                <a:gd name="T11" fmla="*/ 54146 h 186"/>
                <a:gd name="T12" fmla="*/ 43398 w 169"/>
                <a:gd name="T13" fmla="*/ 54146 h 186"/>
                <a:gd name="T14" fmla="*/ 27617 w 169"/>
                <a:gd name="T15" fmla="*/ 43938 h 186"/>
                <a:gd name="T16" fmla="*/ 11836 w 169"/>
                <a:gd name="T17" fmla="*/ 5326 h 186"/>
                <a:gd name="T18" fmla="*/ 0 w 169"/>
                <a:gd name="T19" fmla="*/ 0 h 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186"/>
                <a:gd name="T32" fmla="*/ 169 w 169"/>
                <a:gd name="T33" fmla="*/ 186 h 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186">
                  <a:moveTo>
                    <a:pt x="0" y="0"/>
                  </a:moveTo>
                  <a:lnTo>
                    <a:pt x="18" y="104"/>
                  </a:lnTo>
                  <a:lnTo>
                    <a:pt x="40" y="168"/>
                  </a:lnTo>
                  <a:lnTo>
                    <a:pt x="99" y="186"/>
                  </a:lnTo>
                  <a:lnTo>
                    <a:pt x="169" y="174"/>
                  </a:lnTo>
                  <a:lnTo>
                    <a:pt x="134" y="122"/>
                  </a:lnTo>
                  <a:lnTo>
                    <a:pt x="110" y="122"/>
                  </a:lnTo>
                  <a:lnTo>
                    <a:pt x="70" y="99"/>
                  </a:lnTo>
                  <a:lnTo>
                    <a:pt x="30" y="12"/>
                  </a:lnTo>
                  <a:lnTo>
                    <a:pt x="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9" name="Freeform 19"/>
            <p:cNvSpPr>
              <a:spLocks noChangeAspect="1"/>
            </p:cNvSpPr>
            <p:nvPr>
              <p:custDataLst>
                <p:tags r:id="rId52"/>
              </p:custDataLst>
            </p:nvPr>
          </p:nvSpPr>
          <p:spPr bwMode="auto">
            <a:xfrm>
              <a:off x="7561437" y="5022272"/>
              <a:ext cx="551672" cy="953162"/>
            </a:xfrm>
            <a:custGeom>
              <a:avLst/>
              <a:gdLst>
                <a:gd name="T0" fmla="*/ 154795 w 1209"/>
                <a:gd name="T1" fmla="*/ 59055 h 2010"/>
                <a:gd name="T2" fmla="*/ 131011 w 1209"/>
                <a:gd name="T3" fmla="*/ 64344 h 2010"/>
                <a:gd name="T4" fmla="*/ 116902 w 1209"/>
                <a:gd name="T5" fmla="*/ 125602 h 2010"/>
                <a:gd name="T6" fmla="*/ 81832 w 1209"/>
                <a:gd name="T7" fmla="*/ 338024 h 2010"/>
                <a:gd name="T8" fmla="*/ 89088 w 1209"/>
                <a:gd name="T9" fmla="*/ 404571 h 2010"/>
                <a:gd name="T10" fmla="*/ 51598 w 1209"/>
                <a:gd name="T11" fmla="*/ 432335 h 2010"/>
                <a:gd name="T12" fmla="*/ 44745 w 1209"/>
                <a:gd name="T13" fmla="*/ 665911 h 2010"/>
                <a:gd name="T14" fmla="*/ 25799 w 1209"/>
                <a:gd name="T15" fmla="*/ 704253 h 2010"/>
                <a:gd name="T16" fmla="*/ 11690 w 1209"/>
                <a:gd name="T17" fmla="*/ 735103 h 2010"/>
                <a:gd name="T18" fmla="*/ 25799 w 1209"/>
                <a:gd name="T19" fmla="*/ 758019 h 2010"/>
                <a:gd name="T20" fmla="*/ 0 w 1209"/>
                <a:gd name="T21" fmla="*/ 811345 h 2010"/>
                <a:gd name="T22" fmla="*/ 28218 w 1209"/>
                <a:gd name="T23" fmla="*/ 862467 h 2010"/>
                <a:gd name="T24" fmla="*/ 51598 w 1209"/>
                <a:gd name="T25" fmla="*/ 885825 h 2010"/>
                <a:gd name="T26" fmla="*/ 74979 w 1209"/>
                <a:gd name="T27" fmla="*/ 883181 h 2010"/>
                <a:gd name="T28" fmla="*/ 74979 w 1209"/>
                <a:gd name="T29" fmla="*/ 854975 h 2010"/>
                <a:gd name="T30" fmla="*/ 140686 w 1209"/>
                <a:gd name="T31" fmla="*/ 783581 h 2010"/>
                <a:gd name="T32" fmla="*/ 114887 w 1209"/>
                <a:gd name="T33" fmla="*/ 737306 h 2010"/>
                <a:gd name="T34" fmla="*/ 152376 w 1209"/>
                <a:gd name="T35" fmla="*/ 691472 h 2010"/>
                <a:gd name="T36" fmla="*/ 201556 w 1209"/>
                <a:gd name="T37" fmla="*/ 624485 h 2010"/>
                <a:gd name="T38" fmla="*/ 185028 w 1209"/>
                <a:gd name="T39" fmla="*/ 606856 h 2010"/>
                <a:gd name="T40" fmla="*/ 236627 w 1209"/>
                <a:gd name="T41" fmla="*/ 573803 h 2010"/>
                <a:gd name="T42" fmla="*/ 243479 w 1209"/>
                <a:gd name="T43" fmla="*/ 532377 h 2010"/>
                <a:gd name="T44" fmla="*/ 355948 w 1209"/>
                <a:gd name="T45" fmla="*/ 496679 h 2010"/>
                <a:gd name="T46" fmla="*/ 339823 w 1209"/>
                <a:gd name="T47" fmla="*/ 381654 h 2010"/>
                <a:gd name="T48" fmla="*/ 386987 w 1209"/>
                <a:gd name="T49" fmla="*/ 253408 h 2010"/>
                <a:gd name="T50" fmla="*/ 487362 w 1209"/>
                <a:gd name="T51" fmla="*/ 153367 h 2010"/>
                <a:gd name="T52" fmla="*/ 450276 w 1209"/>
                <a:gd name="T53" fmla="*/ 176724 h 2010"/>
                <a:gd name="T54" fmla="*/ 355948 w 1209"/>
                <a:gd name="T55" fmla="*/ 194353 h 2010"/>
                <a:gd name="T56" fmla="*/ 386987 w 1209"/>
                <a:gd name="T57" fmla="*/ 135738 h 2010"/>
                <a:gd name="T58" fmla="*/ 332970 w 1209"/>
                <a:gd name="T59" fmla="*/ 97397 h 2010"/>
                <a:gd name="T60" fmla="*/ 292659 w 1209"/>
                <a:gd name="T61" fmla="*/ 66547 h 2010"/>
                <a:gd name="T62" fmla="*/ 246301 w 1209"/>
                <a:gd name="T63" fmla="*/ 12781 h 2010"/>
                <a:gd name="T64" fmla="*/ 227355 w 1209"/>
                <a:gd name="T65" fmla="*/ 30409 h 2010"/>
                <a:gd name="T66" fmla="*/ 185028 w 1209"/>
                <a:gd name="T67" fmla="*/ 0 h 2010"/>
                <a:gd name="T68" fmla="*/ 149958 w 1209"/>
                <a:gd name="T69" fmla="*/ 30409 h 201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09"/>
                <a:gd name="T106" fmla="*/ 0 h 2010"/>
                <a:gd name="T107" fmla="*/ 1209 w 1209"/>
                <a:gd name="T108" fmla="*/ 2010 h 201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09" h="2010">
                  <a:moveTo>
                    <a:pt x="372" y="69"/>
                  </a:moveTo>
                  <a:lnTo>
                    <a:pt x="384" y="134"/>
                  </a:lnTo>
                  <a:lnTo>
                    <a:pt x="367" y="163"/>
                  </a:lnTo>
                  <a:lnTo>
                    <a:pt x="325" y="146"/>
                  </a:lnTo>
                  <a:lnTo>
                    <a:pt x="290" y="186"/>
                  </a:lnTo>
                  <a:lnTo>
                    <a:pt x="290" y="285"/>
                  </a:lnTo>
                  <a:lnTo>
                    <a:pt x="168" y="575"/>
                  </a:lnTo>
                  <a:lnTo>
                    <a:pt x="203" y="767"/>
                  </a:lnTo>
                  <a:lnTo>
                    <a:pt x="168" y="889"/>
                  </a:lnTo>
                  <a:lnTo>
                    <a:pt x="221" y="918"/>
                  </a:lnTo>
                  <a:lnTo>
                    <a:pt x="215" y="953"/>
                  </a:lnTo>
                  <a:lnTo>
                    <a:pt x="128" y="981"/>
                  </a:lnTo>
                  <a:lnTo>
                    <a:pt x="105" y="1476"/>
                  </a:lnTo>
                  <a:lnTo>
                    <a:pt x="111" y="1511"/>
                  </a:lnTo>
                  <a:lnTo>
                    <a:pt x="93" y="1563"/>
                  </a:lnTo>
                  <a:lnTo>
                    <a:pt x="64" y="1598"/>
                  </a:lnTo>
                  <a:lnTo>
                    <a:pt x="64" y="1644"/>
                  </a:lnTo>
                  <a:lnTo>
                    <a:pt x="29" y="1668"/>
                  </a:lnTo>
                  <a:lnTo>
                    <a:pt x="29" y="1685"/>
                  </a:lnTo>
                  <a:lnTo>
                    <a:pt x="64" y="1720"/>
                  </a:lnTo>
                  <a:lnTo>
                    <a:pt x="58" y="1783"/>
                  </a:lnTo>
                  <a:lnTo>
                    <a:pt x="0" y="1841"/>
                  </a:lnTo>
                  <a:lnTo>
                    <a:pt x="6" y="1923"/>
                  </a:lnTo>
                  <a:lnTo>
                    <a:pt x="70" y="1957"/>
                  </a:lnTo>
                  <a:lnTo>
                    <a:pt x="76" y="1987"/>
                  </a:lnTo>
                  <a:lnTo>
                    <a:pt x="128" y="2010"/>
                  </a:lnTo>
                  <a:lnTo>
                    <a:pt x="140" y="1998"/>
                  </a:lnTo>
                  <a:lnTo>
                    <a:pt x="186" y="2004"/>
                  </a:lnTo>
                  <a:lnTo>
                    <a:pt x="198" y="1980"/>
                  </a:lnTo>
                  <a:lnTo>
                    <a:pt x="186" y="1940"/>
                  </a:lnTo>
                  <a:lnTo>
                    <a:pt x="198" y="1905"/>
                  </a:lnTo>
                  <a:lnTo>
                    <a:pt x="349" y="1778"/>
                  </a:lnTo>
                  <a:lnTo>
                    <a:pt x="337" y="1691"/>
                  </a:lnTo>
                  <a:lnTo>
                    <a:pt x="285" y="1673"/>
                  </a:lnTo>
                  <a:lnTo>
                    <a:pt x="302" y="1598"/>
                  </a:lnTo>
                  <a:lnTo>
                    <a:pt x="378" y="1569"/>
                  </a:lnTo>
                  <a:lnTo>
                    <a:pt x="419" y="1435"/>
                  </a:lnTo>
                  <a:lnTo>
                    <a:pt x="500" y="1417"/>
                  </a:lnTo>
                  <a:lnTo>
                    <a:pt x="494" y="1389"/>
                  </a:lnTo>
                  <a:lnTo>
                    <a:pt x="459" y="1377"/>
                  </a:lnTo>
                  <a:lnTo>
                    <a:pt x="482" y="1342"/>
                  </a:lnTo>
                  <a:lnTo>
                    <a:pt x="587" y="1302"/>
                  </a:lnTo>
                  <a:lnTo>
                    <a:pt x="611" y="1232"/>
                  </a:lnTo>
                  <a:lnTo>
                    <a:pt x="604" y="1208"/>
                  </a:lnTo>
                  <a:lnTo>
                    <a:pt x="791" y="1185"/>
                  </a:lnTo>
                  <a:lnTo>
                    <a:pt x="883" y="1127"/>
                  </a:lnTo>
                  <a:lnTo>
                    <a:pt x="907" y="999"/>
                  </a:lnTo>
                  <a:lnTo>
                    <a:pt x="843" y="866"/>
                  </a:lnTo>
                  <a:lnTo>
                    <a:pt x="860" y="709"/>
                  </a:lnTo>
                  <a:lnTo>
                    <a:pt x="960" y="575"/>
                  </a:lnTo>
                  <a:lnTo>
                    <a:pt x="1204" y="453"/>
                  </a:lnTo>
                  <a:lnTo>
                    <a:pt x="1209" y="348"/>
                  </a:lnTo>
                  <a:lnTo>
                    <a:pt x="1169" y="343"/>
                  </a:lnTo>
                  <a:lnTo>
                    <a:pt x="1117" y="401"/>
                  </a:lnTo>
                  <a:lnTo>
                    <a:pt x="1005" y="465"/>
                  </a:lnTo>
                  <a:lnTo>
                    <a:pt x="883" y="441"/>
                  </a:lnTo>
                  <a:lnTo>
                    <a:pt x="872" y="401"/>
                  </a:lnTo>
                  <a:lnTo>
                    <a:pt x="960" y="308"/>
                  </a:lnTo>
                  <a:lnTo>
                    <a:pt x="878" y="226"/>
                  </a:lnTo>
                  <a:lnTo>
                    <a:pt x="826" y="221"/>
                  </a:lnTo>
                  <a:lnTo>
                    <a:pt x="808" y="163"/>
                  </a:lnTo>
                  <a:lnTo>
                    <a:pt x="726" y="151"/>
                  </a:lnTo>
                  <a:lnTo>
                    <a:pt x="674" y="41"/>
                  </a:lnTo>
                  <a:lnTo>
                    <a:pt x="611" y="29"/>
                  </a:lnTo>
                  <a:lnTo>
                    <a:pt x="581" y="76"/>
                  </a:lnTo>
                  <a:lnTo>
                    <a:pt x="564" y="69"/>
                  </a:lnTo>
                  <a:lnTo>
                    <a:pt x="512" y="6"/>
                  </a:lnTo>
                  <a:lnTo>
                    <a:pt x="459" y="0"/>
                  </a:lnTo>
                  <a:lnTo>
                    <a:pt x="407" y="58"/>
                  </a:lnTo>
                  <a:lnTo>
                    <a:pt x="372" y="69"/>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0" name="Freeform 20"/>
            <p:cNvSpPr>
              <a:spLocks noChangeAspect="1"/>
            </p:cNvSpPr>
            <p:nvPr>
              <p:custDataLst>
                <p:tags r:id="rId53"/>
              </p:custDataLst>
            </p:nvPr>
          </p:nvSpPr>
          <p:spPr bwMode="auto">
            <a:xfrm>
              <a:off x="7944193" y="5295581"/>
              <a:ext cx="158134" cy="175942"/>
            </a:xfrm>
            <a:custGeom>
              <a:avLst/>
              <a:gdLst>
                <a:gd name="T0" fmla="*/ 47653 w 343"/>
                <a:gd name="T1" fmla="*/ 0 h 371"/>
                <a:gd name="T2" fmla="*/ 65981 w 343"/>
                <a:gd name="T3" fmla="*/ 15426 h 371"/>
                <a:gd name="T4" fmla="*/ 68832 w 343"/>
                <a:gd name="T5" fmla="*/ 40988 h 371"/>
                <a:gd name="T6" fmla="*/ 90011 w 343"/>
                <a:gd name="T7" fmla="*/ 43633 h 371"/>
                <a:gd name="T8" fmla="*/ 118521 w 343"/>
                <a:gd name="T9" fmla="*/ 71399 h 371"/>
                <a:gd name="T10" fmla="*/ 115670 w 343"/>
                <a:gd name="T11" fmla="*/ 89910 h 371"/>
                <a:gd name="T12" fmla="*/ 139700 w 343"/>
                <a:gd name="T13" fmla="*/ 122965 h 371"/>
                <a:gd name="T14" fmla="*/ 99378 w 343"/>
                <a:gd name="T15" fmla="*/ 163512 h 371"/>
                <a:gd name="T16" fmla="*/ 35434 w 343"/>
                <a:gd name="T17" fmla="*/ 151171 h 371"/>
                <a:gd name="T18" fmla="*/ 0 w 343"/>
                <a:gd name="T19" fmla="*/ 128253 h 371"/>
                <a:gd name="T20" fmla="*/ 6924 w 343"/>
                <a:gd name="T21" fmla="*/ 59058 h 371"/>
                <a:gd name="T22" fmla="*/ 47653 w 343"/>
                <a:gd name="T23" fmla="*/ 0 h 37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3"/>
                <a:gd name="T37" fmla="*/ 0 h 371"/>
                <a:gd name="T38" fmla="*/ 343 w 343"/>
                <a:gd name="T39" fmla="*/ 371 h 37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3" h="371">
                  <a:moveTo>
                    <a:pt x="117" y="0"/>
                  </a:moveTo>
                  <a:lnTo>
                    <a:pt x="162" y="35"/>
                  </a:lnTo>
                  <a:lnTo>
                    <a:pt x="169" y="93"/>
                  </a:lnTo>
                  <a:lnTo>
                    <a:pt x="221" y="99"/>
                  </a:lnTo>
                  <a:lnTo>
                    <a:pt x="291" y="162"/>
                  </a:lnTo>
                  <a:lnTo>
                    <a:pt x="284" y="204"/>
                  </a:lnTo>
                  <a:lnTo>
                    <a:pt x="343" y="279"/>
                  </a:lnTo>
                  <a:lnTo>
                    <a:pt x="244" y="371"/>
                  </a:lnTo>
                  <a:lnTo>
                    <a:pt x="87" y="343"/>
                  </a:lnTo>
                  <a:lnTo>
                    <a:pt x="0" y="291"/>
                  </a:lnTo>
                  <a:lnTo>
                    <a:pt x="17" y="134"/>
                  </a:lnTo>
                  <a:lnTo>
                    <a:pt x="1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1" name="Freeform 21"/>
            <p:cNvSpPr>
              <a:spLocks noChangeAspect="1"/>
            </p:cNvSpPr>
            <p:nvPr>
              <p:custDataLst>
                <p:tags r:id="rId54"/>
              </p:custDataLst>
            </p:nvPr>
          </p:nvSpPr>
          <p:spPr bwMode="auto">
            <a:xfrm>
              <a:off x="7662068" y="4655013"/>
              <a:ext cx="370177" cy="401421"/>
            </a:xfrm>
            <a:custGeom>
              <a:avLst/>
              <a:gdLst>
                <a:gd name="T0" fmla="*/ 0 w 820"/>
                <a:gd name="T1" fmla="*/ 200947 h 854"/>
                <a:gd name="T2" fmla="*/ 23131 w 820"/>
                <a:gd name="T3" fmla="*/ 205753 h 854"/>
                <a:gd name="T4" fmla="*/ 46661 w 820"/>
                <a:gd name="T5" fmla="*/ 353405 h 854"/>
                <a:gd name="T6" fmla="*/ 62613 w 820"/>
                <a:gd name="T7" fmla="*/ 373063 h 854"/>
                <a:gd name="T8" fmla="*/ 78566 w 820"/>
                <a:gd name="T9" fmla="*/ 368258 h 854"/>
                <a:gd name="T10" fmla="*/ 97310 w 820"/>
                <a:gd name="T11" fmla="*/ 340300 h 854"/>
                <a:gd name="T12" fmla="*/ 118447 w 820"/>
                <a:gd name="T13" fmla="*/ 342921 h 854"/>
                <a:gd name="T14" fmla="*/ 139185 w 820"/>
                <a:gd name="T15" fmla="*/ 373063 h 854"/>
                <a:gd name="T16" fmla="*/ 145965 w 820"/>
                <a:gd name="T17" fmla="*/ 373063 h 854"/>
                <a:gd name="T18" fmla="*/ 157929 w 820"/>
                <a:gd name="T19" fmla="*/ 355589 h 854"/>
                <a:gd name="T20" fmla="*/ 185846 w 820"/>
                <a:gd name="T21" fmla="*/ 360831 h 854"/>
                <a:gd name="T22" fmla="*/ 201798 w 820"/>
                <a:gd name="T23" fmla="*/ 317584 h 854"/>
                <a:gd name="T24" fmla="*/ 243674 w 820"/>
                <a:gd name="T25" fmla="*/ 300110 h 854"/>
                <a:gd name="T26" fmla="*/ 299108 w 820"/>
                <a:gd name="T27" fmla="*/ 300110 h 854"/>
                <a:gd name="T28" fmla="*/ 299108 w 820"/>
                <a:gd name="T29" fmla="*/ 317584 h 854"/>
                <a:gd name="T30" fmla="*/ 313067 w 820"/>
                <a:gd name="T31" fmla="*/ 325010 h 854"/>
                <a:gd name="T32" fmla="*/ 315061 w 820"/>
                <a:gd name="T33" fmla="*/ 307537 h 854"/>
                <a:gd name="T34" fmla="*/ 327025 w 820"/>
                <a:gd name="T35" fmla="*/ 292247 h 854"/>
                <a:gd name="T36" fmla="*/ 310674 w 820"/>
                <a:gd name="T37" fmla="*/ 223663 h 854"/>
                <a:gd name="T38" fmla="*/ 273584 w 820"/>
                <a:gd name="T39" fmla="*/ 210995 h 854"/>
                <a:gd name="T40" fmla="*/ 266406 w 820"/>
                <a:gd name="T41" fmla="*/ 180416 h 854"/>
                <a:gd name="T42" fmla="*/ 255239 w 820"/>
                <a:gd name="T43" fmla="*/ 172989 h 854"/>
                <a:gd name="T44" fmla="*/ 257233 w 820"/>
                <a:gd name="T45" fmla="*/ 162942 h 854"/>
                <a:gd name="T46" fmla="*/ 269197 w 820"/>
                <a:gd name="T47" fmla="*/ 152458 h 854"/>
                <a:gd name="T48" fmla="*/ 199405 w 820"/>
                <a:gd name="T49" fmla="*/ 86495 h 854"/>
                <a:gd name="T50" fmla="*/ 162316 w 820"/>
                <a:gd name="T51" fmla="*/ 79068 h 854"/>
                <a:gd name="T52" fmla="*/ 139185 w 820"/>
                <a:gd name="T53" fmla="*/ 48489 h 854"/>
                <a:gd name="T54" fmla="*/ 157929 w 820"/>
                <a:gd name="T55" fmla="*/ 38005 h 854"/>
                <a:gd name="T56" fmla="*/ 162316 w 820"/>
                <a:gd name="T57" fmla="*/ 3058 h 854"/>
                <a:gd name="T58" fmla="*/ 145965 w 820"/>
                <a:gd name="T59" fmla="*/ 0 h 854"/>
                <a:gd name="T60" fmla="*/ 78566 w 820"/>
                <a:gd name="T61" fmla="*/ 13105 h 854"/>
                <a:gd name="T62" fmla="*/ 76572 w 820"/>
                <a:gd name="T63" fmla="*/ 7863 h 854"/>
                <a:gd name="T64" fmla="*/ 53441 w 820"/>
                <a:gd name="T65" fmla="*/ 7863 h 854"/>
                <a:gd name="T66" fmla="*/ 43869 w 820"/>
                <a:gd name="T67" fmla="*/ 30579 h 854"/>
                <a:gd name="T68" fmla="*/ 18744 w 820"/>
                <a:gd name="T69" fmla="*/ 25774 h 854"/>
                <a:gd name="T70" fmla="*/ 46661 w 820"/>
                <a:gd name="T71" fmla="*/ 96542 h 854"/>
                <a:gd name="T72" fmla="*/ 23131 w 820"/>
                <a:gd name="T73" fmla="*/ 144595 h 854"/>
                <a:gd name="T74" fmla="*/ 23131 w 820"/>
                <a:gd name="T75" fmla="*/ 178232 h 854"/>
                <a:gd name="T76" fmla="*/ 0 w 820"/>
                <a:gd name="T77" fmla="*/ 200947 h 85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20"/>
                <a:gd name="T118" fmla="*/ 0 h 854"/>
                <a:gd name="T119" fmla="*/ 820 w 820"/>
                <a:gd name="T120" fmla="*/ 854 h 85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20" h="854">
                  <a:moveTo>
                    <a:pt x="0" y="460"/>
                  </a:moveTo>
                  <a:lnTo>
                    <a:pt x="58" y="471"/>
                  </a:lnTo>
                  <a:lnTo>
                    <a:pt x="117" y="809"/>
                  </a:lnTo>
                  <a:lnTo>
                    <a:pt x="157" y="854"/>
                  </a:lnTo>
                  <a:lnTo>
                    <a:pt x="197" y="843"/>
                  </a:lnTo>
                  <a:lnTo>
                    <a:pt x="244" y="779"/>
                  </a:lnTo>
                  <a:lnTo>
                    <a:pt x="297" y="785"/>
                  </a:lnTo>
                  <a:lnTo>
                    <a:pt x="349" y="854"/>
                  </a:lnTo>
                  <a:lnTo>
                    <a:pt x="366" y="854"/>
                  </a:lnTo>
                  <a:lnTo>
                    <a:pt x="396" y="814"/>
                  </a:lnTo>
                  <a:lnTo>
                    <a:pt x="466" y="826"/>
                  </a:lnTo>
                  <a:lnTo>
                    <a:pt x="506" y="727"/>
                  </a:lnTo>
                  <a:lnTo>
                    <a:pt x="611" y="687"/>
                  </a:lnTo>
                  <a:lnTo>
                    <a:pt x="750" y="687"/>
                  </a:lnTo>
                  <a:lnTo>
                    <a:pt x="750" y="727"/>
                  </a:lnTo>
                  <a:lnTo>
                    <a:pt x="785" y="744"/>
                  </a:lnTo>
                  <a:lnTo>
                    <a:pt x="790" y="704"/>
                  </a:lnTo>
                  <a:lnTo>
                    <a:pt x="820" y="669"/>
                  </a:lnTo>
                  <a:lnTo>
                    <a:pt x="779" y="512"/>
                  </a:lnTo>
                  <a:lnTo>
                    <a:pt x="686" y="483"/>
                  </a:lnTo>
                  <a:lnTo>
                    <a:pt x="668" y="413"/>
                  </a:lnTo>
                  <a:lnTo>
                    <a:pt x="640" y="396"/>
                  </a:lnTo>
                  <a:lnTo>
                    <a:pt x="645" y="373"/>
                  </a:lnTo>
                  <a:lnTo>
                    <a:pt x="675" y="349"/>
                  </a:lnTo>
                  <a:lnTo>
                    <a:pt x="500" y="198"/>
                  </a:lnTo>
                  <a:lnTo>
                    <a:pt x="407" y="181"/>
                  </a:lnTo>
                  <a:lnTo>
                    <a:pt x="349" y="111"/>
                  </a:lnTo>
                  <a:lnTo>
                    <a:pt x="396" y="87"/>
                  </a:lnTo>
                  <a:lnTo>
                    <a:pt x="407" y="7"/>
                  </a:lnTo>
                  <a:lnTo>
                    <a:pt x="366" y="0"/>
                  </a:lnTo>
                  <a:lnTo>
                    <a:pt x="197" y="30"/>
                  </a:lnTo>
                  <a:lnTo>
                    <a:pt x="192" y="18"/>
                  </a:lnTo>
                  <a:lnTo>
                    <a:pt x="134" y="18"/>
                  </a:lnTo>
                  <a:lnTo>
                    <a:pt x="110" y="70"/>
                  </a:lnTo>
                  <a:lnTo>
                    <a:pt x="47" y="59"/>
                  </a:lnTo>
                  <a:lnTo>
                    <a:pt x="117" y="221"/>
                  </a:lnTo>
                  <a:lnTo>
                    <a:pt x="58" y="331"/>
                  </a:lnTo>
                  <a:lnTo>
                    <a:pt x="58" y="408"/>
                  </a:lnTo>
                  <a:lnTo>
                    <a:pt x="0" y="46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2" name="Freeform 22"/>
            <p:cNvSpPr>
              <a:spLocks noChangeAspect="1"/>
            </p:cNvSpPr>
            <p:nvPr>
              <p:custDataLst>
                <p:tags r:id="rId55"/>
              </p:custDataLst>
            </p:nvPr>
          </p:nvSpPr>
          <p:spPr bwMode="auto">
            <a:xfrm>
              <a:off x="7868720" y="4977858"/>
              <a:ext cx="244390" cy="269892"/>
            </a:xfrm>
            <a:custGeom>
              <a:avLst/>
              <a:gdLst>
                <a:gd name="T0" fmla="*/ 131558 w 535"/>
                <a:gd name="T1" fmla="*/ 25394 h 563"/>
                <a:gd name="T2" fmla="*/ 124697 w 535"/>
                <a:gd name="T3" fmla="*/ 72173 h 563"/>
                <a:gd name="T4" fmla="*/ 138418 w 535"/>
                <a:gd name="T5" fmla="*/ 89994 h 563"/>
                <a:gd name="T6" fmla="*/ 154964 w 535"/>
                <a:gd name="T7" fmla="*/ 85093 h 563"/>
                <a:gd name="T8" fmla="*/ 199758 w 535"/>
                <a:gd name="T9" fmla="*/ 118953 h 563"/>
                <a:gd name="T10" fmla="*/ 194915 w 535"/>
                <a:gd name="T11" fmla="*/ 147465 h 563"/>
                <a:gd name="T12" fmla="*/ 215900 w 535"/>
                <a:gd name="T13" fmla="*/ 163059 h 563"/>
                <a:gd name="T14" fmla="*/ 211057 w 535"/>
                <a:gd name="T15" fmla="*/ 198700 h 563"/>
                <a:gd name="T16" fmla="*/ 199758 w 535"/>
                <a:gd name="T17" fmla="*/ 196472 h 563"/>
                <a:gd name="T18" fmla="*/ 178773 w 535"/>
                <a:gd name="T19" fmla="*/ 222312 h 563"/>
                <a:gd name="T20" fmla="*/ 133576 w 535"/>
                <a:gd name="T21" fmla="*/ 250825 h 563"/>
                <a:gd name="T22" fmla="*/ 84342 w 535"/>
                <a:gd name="T23" fmla="*/ 240133 h 563"/>
                <a:gd name="T24" fmla="*/ 79903 w 535"/>
                <a:gd name="T25" fmla="*/ 222312 h 563"/>
                <a:gd name="T26" fmla="*/ 115416 w 535"/>
                <a:gd name="T27" fmla="*/ 183107 h 563"/>
                <a:gd name="T28" fmla="*/ 84342 w 535"/>
                <a:gd name="T29" fmla="*/ 147465 h 563"/>
                <a:gd name="T30" fmla="*/ 61340 w 535"/>
                <a:gd name="T31" fmla="*/ 142119 h 563"/>
                <a:gd name="T32" fmla="*/ 54076 w 535"/>
                <a:gd name="T33" fmla="*/ 118953 h 563"/>
                <a:gd name="T34" fmla="*/ 20985 w 535"/>
                <a:gd name="T35" fmla="*/ 113606 h 563"/>
                <a:gd name="T36" fmla="*/ 0 w 535"/>
                <a:gd name="T37" fmla="*/ 61927 h 563"/>
                <a:gd name="T38" fmla="*/ 18967 w 535"/>
                <a:gd name="T39" fmla="*/ 17821 h 563"/>
                <a:gd name="T40" fmla="*/ 61340 w 535"/>
                <a:gd name="T41" fmla="*/ 0 h 563"/>
                <a:gd name="T42" fmla="*/ 117433 w 535"/>
                <a:gd name="T43" fmla="*/ 0 h 563"/>
                <a:gd name="T44" fmla="*/ 117433 w 535"/>
                <a:gd name="T45" fmla="*/ 17821 h 563"/>
                <a:gd name="T46" fmla="*/ 131558 w 535"/>
                <a:gd name="T47" fmla="*/ 25394 h 5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35"/>
                <a:gd name="T73" fmla="*/ 0 h 563"/>
                <a:gd name="T74" fmla="*/ 535 w 535"/>
                <a:gd name="T75" fmla="*/ 563 h 56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35" h="563">
                  <a:moveTo>
                    <a:pt x="326" y="57"/>
                  </a:moveTo>
                  <a:lnTo>
                    <a:pt x="309" y="162"/>
                  </a:lnTo>
                  <a:lnTo>
                    <a:pt x="343" y="202"/>
                  </a:lnTo>
                  <a:lnTo>
                    <a:pt x="384" y="191"/>
                  </a:lnTo>
                  <a:lnTo>
                    <a:pt x="495" y="267"/>
                  </a:lnTo>
                  <a:lnTo>
                    <a:pt x="483" y="331"/>
                  </a:lnTo>
                  <a:lnTo>
                    <a:pt x="535" y="366"/>
                  </a:lnTo>
                  <a:lnTo>
                    <a:pt x="523" y="446"/>
                  </a:lnTo>
                  <a:lnTo>
                    <a:pt x="495" y="441"/>
                  </a:lnTo>
                  <a:lnTo>
                    <a:pt x="443" y="499"/>
                  </a:lnTo>
                  <a:lnTo>
                    <a:pt x="331" y="563"/>
                  </a:lnTo>
                  <a:lnTo>
                    <a:pt x="209" y="539"/>
                  </a:lnTo>
                  <a:lnTo>
                    <a:pt x="198" y="499"/>
                  </a:lnTo>
                  <a:lnTo>
                    <a:pt x="286" y="411"/>
                  </a:lnTo>
                  <a:lnTo>
                    <a:pt x="209" y="331"/>
                  </a:lnTo>
                  <a:lnTo>
                    <a:pt x="152" y="319"/>
                  </a:lnTo>
                  <a:lnTo>
                    <a:pt x="134" y="267"/>
                  </a:lnTo>
                  <a:lnTo>
                    <a:pt x="52" y="255"/>
                  </a:lnTo>
                  <a:lnTo>
                    <a:pt x="0" y="139"/>
                  </a:lnTo>
                  <a:lnTo>
                    <a:pt x="47" y="40"/>
                  </a:lnTo>
                  <a:lnTo>
                    <a:pt x="152" y="0"/>
                  </a:lnTo>
                  <a:lnTo>
                    <a:pt x="291" y="0"/>
                  </a:lnTo>
                  <a:lnTo>
                    <a:pt x="291" y="40"/>
                  </a:lnTo>
                  <a:lnTo>
                    <a:pt x="326" y="5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3" name="Freeform 23"/>
            <p:cNvSpPr>
              <a:spLocks noChangeAspect="1"/>
            </p:cNvSpPr>
            <p:nvPr>
              <p:custDataLst>
                <p:tags r:id="rId56"/>
              </p:custDataLst>
            </p:nvPr>
          </p:nvSpPr>
          <p:spPr bwMode="auto">
            <a:xfrm>
              <a:off x="8003493" y="4123772"/>
              <a:ext cx="165321" cy="222062"/>
            </a:xfrm>
            <a:custGeom>
              <a:avLst/>
              <a:gdLst>
                <a:gd name="T0" fmla="*/ 55284 w 354"/>
                <a:gd name="T1" fmla="*/ 0 h 471"/>
                <a:gd name="T2" fmla="*/ 28467 w 354"/>
                <a:gd name="T3" fmla="*/ 2629 h 471"/>
                <a:gd name="T4" fmla="*/ 14027 w 354"/>
                <a:gd name="T5" fmla="*/ 10078 h 471"/>
                <a:gd name="T6" fmla="*/ 23929 w 354"/>
                <a:gd name="T7" fmla="*/ 30671 h 471"/>
                <a:gd name="T8" fmla="*/ 11965 w 354"/>
                <a:gd name="T9" fmla="*/ 42940 h 471"/>
                <a:gd name="T10" fmla="*/ 0 w 354"/>
                <a:gd name="T11" fmla="*/ 42940 h 471"/>
                <a:gd name="T12" fmla="*/ 4951 w 354"/>
                <a:gd name="T13" fmla="*/ 73611 h 471"/>
                <a:gd name="T14" fmla="*/ 28467 w 354"/>
                <a:gd name="T15" fmla="*/ 84127 h 471"/>
                <a:gd name="T16" fmla="*/ 26405 w 354"/>
                <a:gd name="T17" fmla="*/ 101654 h 471"/>
                <a:gd name="T18" fmla="*/ 35894 w 354"/>
                <a:gd name="T19" fmla="*/ 109541 h 471"/>
                <a:gd name="T20" fmla="*/ 35894 w 354"/>
                <a:gd name="T21" fmla="*/ 185781 h 471"/>
                <a:gd name="T22" fmla="*/ 45795 w 354"/>
                <a:gd name="T23" fmla="*/ 206375 h 471"/>
                <a:gd name="T24" fmla="*/ 127072 w 354"/>
                <a:gd name="T25" fmla="*/ 191039 h 471"/>
                <a:gd name="T26" fmla="*/ 117583 w 354"/>
                <a:gd name="T27" fmla="*/ 157739 h 471"/>
                <a:gd name="T28" fmla="*/ 91178 w 354"/>
                <a:gd name="T29" fmla="*/ 142403 h 471"/>
                <a:gd name="T30" fmla="*/ 96129 w 354"/>
                <a:gd name="T31" fmla="*/ 106912 h 471"/>
                <a:gd name="T32" fmla="*/ 146050 w 354"/>
                <a:gd name="T33" fmla="*/ 66163 h 471"/>
                <a:gd name="T34" fmla="*/ 98192 w 354"/>
                <a:gd name="T35" fmla="*/ 63534 h 471"/>
                <a:gd name="T36" fmla="*/ 55284 w 354"/>
                <a:gd name="T37" fmla="*/ 0 h 47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4"/>
                <a:gd name="T58" fmla="*/ 0 h 471"/>
                <a:gd name="T59" fmla="*/ 354 w 354"/>
                <a:gd name="T60" fmla="*/ 471 h 47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4" h="471">
                  <a:moveTo>
                    <a:pt x="134" y="0"/>
                  </a:moveTo>
                  <a:lnTo>
                    <a:pt x="69" y="6"/>
                  </a:lnTo>
                  <a:lnTo>
                    <a:pt x="34" y="23"/>
                  </a:lnTo>
                  <a:lnTo>
                    <a:pt x="58" y="70"/>
                  </a:lnTo>
                  <a:lnTo>
                    <a:pt x="29" y="98"/>
                  </a:lnTo>
                  <a:lnTo>
                    <a:pt x="0" y="98"/>
                  </a:lnTo>
                  <a:lnTo>
                    <a:pt x="12" y="168"/>
                  </a:lnTo>
                  <a:lnTo>
                    <a:pt x="69" y="192"/>
                  </a:lnTo>
                  <a:lnTo>
                    <a:pt x="64" y="232"/>
                  </a:lnTo>
                  <a:lnTo>
                    <a:pt x="87" y="250"/>
                  </a:lnTo>
                  <a:lnTo>
                    <a:pt x="87" y="424"/>
                  </a:lnTo>
                  <a:lnTo>
                    <a:pt x="111" y="471"/>
                  </a:lnTo>
                  <a:lnTo>
                    <a:pt x="308" y="436"/>
                  </a:lnTo>
                  <a:lnTo>
                    <a:pt x="285" y="360"/>
                  </a:lnTo>
                  <a:lnTo>
                    <a:pt x="221" y="325"/>
                  </a:lnTo>
                  <a:lnTo>
                    <a:pt x="233" y="244"/>
                  </a:lnTo>
                  <a:lnTo>
                    <a:pt x="354" y="151"/>
                  </a:lnTo>
                  <a:lnTo>
                    <a:pt x="238" y="145"/>
                  </a:lnTo>
                  <a:lnTo>
                    <a:pt x="134"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4" name="Freeform 24"/>
            <p:cNvSpPr>
              <a:spLocks noChangeAspect="1"/>
            </p:cNvSpPr>
            <p:nvPr>
              <p:custDataLst>
                <p:tags r:id="rId57"/>
              </p:custDataLst>
            </p:nvPr>
          </p:nvSpPr>
          <p:spPr bwMode="auto">
            <a:xfrm>
              <a:off x="8105922" y="4192099"/>
              <a:ext cx="138368" cy="133237"/>
            </a:xfrm>
            <a:custGeom>
              <a:avLst/>
              <a:gdLst>
                <a:gd name="T0" fmla="*/ 53833 w 302"/>
                <a:gd name="T1" fmla="*/ 0 h 285"/>
                <a:gd name="T2" fmla="*/ 4857 w 302"/>
                <a:gd name="T3" fmla="*/ 40406 h 285"/>
                <a:gd name="T4" fmla="*/ 0 w 302"/>
                <a:gd name="T5" fmla="*/ 75598 h 285"/>
                <a:gd name="T6" fmla="*/ 25905 w 302"/>
                <a:gd name="T7" fmla="*/ 90805 h 285"/>
                <a:gd name="T8" fmla="*/ 35214 w 302"/>
                <a:gd name="T9" fmla="*/ 123825 h 285"/>
                <a:gd name="T10" fmla="*/ 53833 w 302"/>
                <a:gd name="T11" fmla="*/ 108618 h 285"/>
                <a:gd name="T12" fmla="*/ 74881 w 302"/>
                <a:gd name="T13" fmla="*/ 123825 h 285"/>
                <a:gd name="T14" fmla="*/ 103214 w 302"/>
                <a:gd name="T15" fmla="*/ 123825 h 285"/>
                <a:gd name="T16" fmla="*/ 119809 w 302"/>
                <a:gd name="T17" fmla="*/ 78205 h 285"/>
                <a:gd name="T18" fmla="*/ 110095 w 302"/>
                <a:gd name="T19" fmla="*/ 58219 h 285"/>
                <a:gd name="T20" fmla="*/ 122238 w 302"/>
                <a:gd name="T21" fmla="*/ 37799 h 285"/>
                <a:gd name="T22" fmla="*/ 98762 w 302"/>
                <a:gd name="T23" fmla="*/ 33020 h 285"/>
                <a:gd name="T24" fmla="*/ 65571 w 302"/>
                <a:gd name="T25" fmla="*/ 2607 h 285"/>
                <a:gd name="T26" fmla="*/ 53833 w 302"/>
                <a:gd name="T27" fmla="*/ 0 h 2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2"/>
                <a:gd name="T43" fmla="*/ 0 h 285"/>
                <a:gd name="T44" fmla="*/ 302 w 302"/>
                <a:gd name="T45" fmla="*/ 285 h 28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2" h="285">
                  <a:moveTo>
                    <a:pt x="133" y="0"/>
                  </a:moveTo>
                  <a:lnTo>
                    <a:pt x="12" y="93"/>
                  </a:lnTo>
                  <a:lnTo>
                    <a:pt x="0" y="174"/>
                  </a:lnTo>
                  <a:lnTo>
                    <a:pt x="64" y="209"/>
                  </a:lnTo>
                  <a:lnTo>
                    <a:pt x="87" y="285"/>
                  </a:lnTo>
                  <a:lnTo>
                    <a:pt x="133" y="250"/>
                  </a:lnTo>
                  <a:lnTo>
                    <a:pt x="185" y="285"/>
                  </a:lnTo>
                  <a:lnTo>
                    <a:pt x="255" y="285"/>
                  </a:lnTo>
                  <a:lnTo>
                    <a:pt x="296" y="180"/>
                  </a:lnTo>
                  <a:lnTo>
                    <a:pt x="272" y="134"/>
                  </a:lnTo>
                  <a:lnTo>
                    <a:pt x="302" y="87"/>
                  </a:lnTo>
                  <a:lnTo>
                    <a:pt x="244" y="76"/>
                  </a:lnTo>
                  <a:lnTo>
                    <a:pt x="162" y="6"/>
                  </a:lnTo>
                  <a:lnTo>
                    <a:pt x="13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5" name="Freeform 25"/>
            <p:cNvSpPr>
              <a:spLocks noChangeAspect="1"/>
            </p:cNvSpPr>
            <p:nvPr>
              <p:custDataLst>
                <p:tags r:id="rId58"/>
              </p:custDataLst>
            </p:nvPr>
          </p:nvSpPr>
          <p:spPr bwMode="auto">
            <a:xfrm>
              <a:off x="8220926" y="4234802"/>
              <a:ext cx="71879" cy="105906"/>
            </a:xfrm>
            <a:custGeom>
              <a:avLst/>
              <a:gdLst>
                <a:gd name="T0" fmla="*/ 18310 w 163"/>
                <a:gd name="T1" fmla="*/ 0 h 226"/>
                <a:gd name="T2" fmla="*/ 6623 w 163"/>
                <a:gd name="T3" fmla="*/ 20469 h 226"/>
                <a:gd name="T4" fmla="*/ 15972 w 163"/>
                <a:gd name="T5" fmla="*/ 40502 h 226"/>
                <a:gd name="T6" fmla="*/ 0 w 163"/>
                <a:gd name="T7" fmla="*/ 86231 h 226"/>
                <a:gd name="T8" fmla="*/ 13635 w 163"/>
                <a:gd name="T9" fmla="*/ 98425 h 226"/>
                <a:gd name="T10" fmla="*/ 29607 w 163"/>
                <a:gd name="T11" fmla="*/ 96247 h 226"/>
                <a:gd name="T12" fmla="*/ 63500 w 163"/>
                <a:gd name="T13" fmla="*/ 40502 h 226"/>
                <a:gd name="T14" fmla="*/ 31945 w 163"/>
                <a:gd name="T15" fmla="*/ 5226 h 226"/>
                <a:gd name="T16" fmla="*/ 18310 w 163"/>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3"/>
                <a:gd name="T28" fmla="*/ 0 h 226"/>
                <a:gd name="T29" fmla="*/ 163 w 163"/>
                <a:gd name="T30" fmla="*/ 226 h 2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3" h="226">
                  <a:moveTo>
                    <a:pt x="47" y="0"/>
                  </a:moveTo>
                  <a:lnTo>
                    <a:pt x="17" y="47"/>
                  </a:lnTo>
                  <a:lnTo>
                    <a:pt x="41" y="93"/>
                  </a:lnTo>
                  <a:lnTo>
                    <a:pt x="0" y="198"/>
                  </a:lnTo>
                  <a:lnTo>
                    <a:pt x="35" y="226"/>
                  </a:lnTo>
                  <a:lnTo>
                    <a:pt x="76" y="221"/>
                  </a:lnTo>
                  <a:lnTo>
                    <a:pt x="163" y="93"/>
                  </a:lnTo>
                  <a:lnTo>
                    <a:pt x="82" y="12"/>
                  </a:lnTo>
                  <a:lnTo>
                    <a:pt x="4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6" name="Freeform 26"/>
            <p:cNvSpPr>
              <a:spLocks noChangeAspect="1"/>
            </p:cNvSpPr>
            <p:nvPr>
              <p:custDataLst>
                <p:tags r:id="rId59"/>
              </p:custDataLst>
            </p:nvPr>
          </p:nvSpPr>
          <p:spPr bwMode="auto">
            <a:xfrm>
              <a:off x="7554250" y="4200639"/>
              <a:ext cx="1225538" cy="1224763"/>
            </a:xfrm>
            <a:custGeom>
              <a:avLst/>
              <a:gdLst>
                <a:gd name="T0" fmla="*/ 670170 w 2685"/>
                <a:gd name="T1" fmla="*/ 83958 h 2603"/>
                <a:gd name="T2" fmla="*/ 709686 w 2685"/>
                <a:gd name="T3" fmla="*/ 149987 h 2603"/>
                <a:gd name="T4" fmla="*/ 674605 w 2685"/>
                <a:gd name="T5" fmla="*/ 223887 h 2603"/>
                <a:gd name="T6" fmla="*/ 721783 w 2685"/>
                <a:gd name="T7" fmla="*/ 213392 h 2603"/>
                <a:gd name="T8" fmla="*/ 686702 w 2685"/>
                <a:gd name="T9" fmla="*/ 236131 h 2603"/>
                <a:gd name="T10" fmla="*/ 747590 w 2685"/>
                <a:gd name="T11" fmla="*/ 228697 h 2603"/>
                <a:gd name="T12" fmla="*/ 817752 w 2685"/>
                <a:gd name="T13" fmla="*/ 249249 h 2603"/>
                <a:gd name="T14" fmla="*/ 825010 w 2685"/>
                <a:gd name="T15" fmla="*/ 271988 h 2603"/>
                <a:gd name="T16" fmla="*/ 834285 w 2685"/>
                <a:gd name="T17" fmla="*/ 289479 h 2603"/>
                <a:gd name="T18" fmla="*/ 920979 w 2685"/>
                <a:gd name="T19" fmla="*/ 315278 h 2603"/>
                <a:gd name="T20" fmla="*/ 965738 w 2685"/>
                <a:gd name="T21" fmla="*/ 307845 h 2603"/>
                <a:gd name="T22" fmla="*/ 1043158 w 2685"/>
                <a:gd name="T23" fmla="*/ 386555 h 2603"/>
                <a:gd name="T24" fmla="*/ 1080256 w 2685"/>
                <a:gd name="T25" fmla="*/ 390928 h 2603"/>
                <a:gd name="T26" fmla="*/ 1066143 w 2685"/>
                <a:gd name="T27" fmla="*/ 505495 h 2603"/>
                <a:gd name="T28" fmla="*/ 967754 w 2685"/>
                <a:gd name="T29" fmla="*/ 586829 h 2603"/>
                <a:gd name="T30" fmla="*/ 941947 w 2685"/>
                <a:gd name="T31" fmla="*/ 653295 h 2603"/>
                <a:gd name="T32" fmla="*/ 913721 w 2685"/>
                <a:gd name="T33" fmla="*/ 744687 h 2603"/>
                <a:gd name="T34" fmla="*/ 808075 w 2685"/>
                <a:gd name="T35" fmla="*/ 871498 h 2603"/>
                <a:gd name="T36" fmla="*/ 723799 w 2685"/>
                <a:gd name="T37" fmla="*/ 894236 h 2603"/>
                <a:gd name="T38" fmla="*/ 628234 w 2685"/>
                <a:gd name="T39" fmla="*/ 930093 h 2603"/>
                <a:gd name="T40" fmla="*/ 531862 w 2685"/>
                <a:gd name="T41" fmla="*/ 1102381 h 2603"/>
                <a:gd name="T42" fmla="*/ 541136 w 2685"/>
                <a:gd name="T43" fmla="*/ 1041599 h 2603"/>
                <a:gd name="T44" fmla="*/ 485087 w 2685"/>
                <a:gd name="T45" fmla="*/ 1138238 h 2603"/>
                <a:gd name="T46" fmla="*/ 464119 w 2685"/>
                <a:gd name="T47" fmla="*/ 1087076 h 2603"/>
                <a:gd name="T48" fmla="*/ 416941 w 2685"/>
                <a:gd name="T49" fmla="*/ 1056904 h 2603"/>
                <a:gd name="T50" fmla="*/ 393957 w 2685"/>
                <a:gd name="T51" fmla="*/ 1016237 h 2603"/>
                <a:gd name="T52" fmla="*/ 494361 w 2685"/>
                <a:gd name="T53" fmla="*/ 920036 h 2603"/>
                <a:gd name="T54" fmla="*/ 494361 w 2685"/>
                <a:gd name="T55" fmla="*/ 881992 h 2603"/>
                <a:gd name="T56" fmla="*/ 478232 w 2685"/>
                <a:gd name="T57" fmla="*/ 838702 h 2603"/>
                <a:gd name="T58" fmla="*/ 416941 w 2685"/>
                <a:gd name="T59" fmla="*/ 810278 h 2603"/>
                <a:gd name="T60" fmla="*/ 412102 w 2685"/>
                <a:gd name="T61" fmla="*/ 729382 h 2603"/>
                <a:gd name="T62" fmla="*/ 407666 w 2685"/>
                <a:gd name="T63" fmla="*/ 645424 h 2603"/>
                <a:gd name="T64" fmla="*/ 362908 w 2685"/>
                <a:gd name="T65" fmla="*/ 604757 h 2603"/>
                <a:gd name="T66" fmla="*/ 353633 w 2685"/>
                <a:gd name="T67" fmla="*/ 586829 h 2603"/>
                <a:gd name="T68" fmla="*/ 292746 w 2685"/>
                <a:gd name="T69" fmla="*/ 505495 h 2603"/>
                <a:gd name="T70" fmla="*/ 234277 w 2685"/>
                <a:gd name="T71" fmla="*/ 467452 h 2603"/>
                <a:gd name="T72" fmla="*/ 257665 w 2685"/>
                <a:gd name="T73" fmla="*/ 424598 h 2603"/>
                <a:gd name="T74" fmla="*/ 172986 w 2685"/>
                <a:gd name="T75" fmla="*/ 434656 h 2603"/>
                <a:gd name="T76" fmla="*/ 147583 w 2685"/>
                <a:gd name="T77" fmla="*/ 429408 h 2603"/>
                <a:gd name="T78" fmla="*/ 114518 w 2685"/>
                <a:gd name="T79" fmla="*/ 447337 h 2603"/>
                <a:gd name="T80" fmla="*/ 93550 w 2685"/>
                <a:gd name="T81" fmla="*/ 401422 h 2603"/>
                <a:gd name="T82" fmla="*/ 49194 w 2685"/>
                <a:gd name="T83" fmla="*/ 401422 h 2603"/>
                <a:gd name="T84" fmla="*/ 9274 w 2685"/>
                <a:gd name="T85" fmla="*/ 393989 h 2603"/>
                <a:gd name="T86" fmla="*/ 20968 w 2685"/>
                <a:gd name="T87" fmla="*/ 302597 h 2603"/>
                <a:gd name="T88" fmla="*/ 105647 w 2685"/>
                <a:gd name="T89" fmla="*/ 231321 h 2603"/>
                <a:gd name="T90" fmla="*/ 126615 w 2685"/>
                <a:gd name="T91" fmla="*/ 124625 h 2603"/>
                <a:gd name="T92" fmla="*/ 154841 w 2685"/>
                <a:gd name="T93" fmla="*/ 83958 h 2603"/>
                <a:gd name="T94" fmla="*/ 137905 w 2685"/>
                <a:gd name="T95" fmla="*/ 76087 h 2603"/>
                <a:gd name="T96" fmla="*/ 152018 w 2685"/>
                <a:gd name="T97" fmla="*/ 66029 h 2603"/>
                <a:gd name="T98" fmla="*/ 191938 w 2685"/>
                <a:gd name="T99" fmla="*/ 81334 h 2603"/>
                <a:gd name="T100" fmla="*/ 264519 w 2685"/>
                <a:gd name="T101" fmla="*/ 117191 h 2603"/>
                <a:gd name="T102" fmla="*/ 278633 w 2685"/>
                <a:gd name="T103" fmla="*/ 22739 h 2603"/>
                <a:gd name="T104" fmla="*/ 339924 w 2685"/>
                <a:gd name="T105" fmla="*/ 45914 h 2603"/>
                <a:gd name="T106" fmla="*/ 389118 w 2685"/>
                <a:gd name="T107" fmla="*/ 43291 h 2603"/>
                <a:gd name="T108" fmla="*/ 403231 w 2685"/>
                <a:gd name="T109" fmla="*/ 0 h 2603"/>
                <a:gd name="T110" fmla="*/ 424199 w 2685"/>
                <a:gd name="T111" fmla="*/ 25799 h 2603"/>
                <a:gd name="T112" fmla="*/ 433473 w 2685"/>
                <a:gd name="T113" fmla="*/ 111944 h 2603"/>
                <a:gd name="T114" fmla="*/ 522587 w 2685"/>
                <a:gd name="T115" fmla="*/ 117191 h 2603"/>
                <a:gd name="T116" fmla="*/ 564926 w 2685"/>
                <a:gd name="T117" fmla="*/ 117191 h 2603"/>
                <a:gd name="T118" fmla="*/ 604443 w 2685"/>
                <a:gd name="T119" fmla="*/ 129435 h 2603"/>
                <a:gd name="T120" fmla="*/ 658476 w 2685"/>
                <a:gd name="T121" fmla="*/ 71277 h 260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85"/>
                <a:gd name="T184" fmla="*/ 0 h 2603"/>
                <a:gd name="T185" fmla="*/ 2685 w 2685"/>
                <a:gd name="T186" fmla="*/ 2603 h 260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85" h="2603">
                  <a:moveTo>
                    <a:pt x="1633" y="163"/>
                  </a:moveTo>
                  <a:lnTo>
                    <a:pt x="1662" y="192"/>
                  </a:lnTo>
                  <a:lnTo>
                    <a:pt x="1715" y="308"/>
                  </a:lnTo>
                  <a:lnTo>
                    <a:pt x="1760" y="343"/>
                  </a:lnTo>
                  <a:lnTo>
                    <a:pt x="1580" y="523"/>
                  </a:lnTo>
                  <a:lnTo>
                    <a:pt x="1673" y="512"/>
                  </a:lnTo>
                  <a:lnTo>
                    <a:pt x="1737" y="477"/>
                  </a:lnTo>
                  <a:lnTo>
                    <a:pt x="1790" y="488"/>
                  </a:lnTo>
                  <a:lnTo>
                    <a:pt x="1772" y="535"/>
                  </a:lnTo>
                  <a:lnTo>
                    <a:pt x="1703" y="540"/>
                  </a:lnTo>
                  <a:lnTo>
                    <a:pt x="1778" y="582"/>
                  </a:lnTo>
                  <a:lnTo>
                    <a:pt x="1854" y="523"/>
                  </a:lnTo>
                  <a:lnTo>
                    <a:pt x="2022" y="535"/>
                  </a:lnTo>
                  <a:lnTo>
                    <a:pt x="2028" y="570"/>
                  </a:lnTo>
                  <a:lnTo>
                    <a:pt x="2057" y="570"/>
                  </a:lnTo>
                  <a:lnTo>
                    <a:pt x="2046" y="622"/>
                  </a:lnTo>
                  <a:lnTo>
                    <a:pt x="2086" y="640"/>
                  </a:lnTo>
                  <a:lnTo>
                    <a:pt x="2069" y="662"/>
                  </a:lnTo>
                  <a:lnTo>
                    <a:pt x="2191" y="669"/>
                  </a:lnTo>
                  <a:lnTo>
                    <a:pt x="2284" y="721"/>
                  </a:lnTo>
                  <a:lnTo>
                    <a:pt x="2348" y="680"/>
                  </a:lnTo>
                  <a:lnTo>
                    <a:pt x="2395" y="704"/>
                  </a:lnTo>
                  <a:lnTo>
                    <a:pt x="2545" y="872"/>
                  </a:lnTo>
                  <a:lnTo>
                    <a:pt x="2587" y="884"/>
                  </a:lnTo>
                  <a:lnTo>
                    <a:pt x="2644" y="860"/>
                  </a:lnTo>
                  <a:lnTo>
                    <a:pt x="2679" y="894"/>
                  </a:lnTo>
                  <a:lnTo>
                    <a:pt x="2685" y="1081"/>
                  </a:lnTo>
                  <a:lnTo>
                    <a:pt x="2644" y="1156"/>
                  </a:lnTo>
                  <a:lnTo>
                    <a:pt x="2580" y="1180"/>
                  </a:lnTo>
                  <a:lnTo>
                    <a:pt x="2400" y="1342"/>
                  </a:lnTo>
                  <a:lnTo>
                    <a:pt x="2348" y="1372"/>
                  </a:lnTo>
                  <a:lnTo>
                    <a:pt x="2336" y="1494"/>
                  </a:lnTo>
                  <a:lnTo>
                    <a:pt x="2290" y="1592"/>
                  </a:lnTo>
                  <a:lnTo>
                    <a:pt x="2266" y="1703"/>
                  </a:lnTo>
                  <a:lnTo>
                    <a:pt x="2051" y="1975"/>
                  </a:lnTo>
                  <a:lnTo>
                    <a:pt x="2004" y="1993"/>
                  </a:lnTo>
                  <a:lnTo>
                    <a:pt x="1917" y="1982"/>
                  </a:lnTo>
                  <a:lnTo>
                    <a:pt x="1795" y="2045"/>
                  </a:lnTo>
                  <a:lnTo>
                    <a:pt x="1743" y="2034"/>
                  </a:lnTo>
                  <a:lnTo>
                    <a:pt x="1558" y="2127"/>
                  </a:lnTo>
                  <a:lnTo>
                    <a:pt x="1516" y="2306"/>
                  </a:lnTo>
                  <a:lnTo>
                    <a:pt x="1319" y="2521"/>
                  </a:lnTo>
                  <a:lnTo>
                    <a:pt x="1279" y="2521"/>
                  </a:lnTo>
                  <a:lnTo>
                    <a:pt x="1342" y="2382"/>
                  </a:lnTo>
                  <a:lnTo>
                    <a:pt x="1313" y="2394"/>
                  </a:lnTo>
                  <a:lnTo>
                    <a:pt x="1203" y="2603"/>
                  </a:lnTo>
                  <a:lnTo>
                    <a:pt x="1144" y="2528"/>
                  </a:lnTo>
                  <a:lnTo>
                    <a:pt x="1151" y="2486"/>
                  </a:lnTo>
                  <a:lnTo>
                    <a:pt x="1081" y="2423"/>
                  </a:lnTo>
                  <a:lnTo>
                    <a:pt x="1034" y="2417"/>
                  </a:lnTo>
                  <a:lnTo>
                    <a:pt x="1029" y="2359"/>
                  </a:lnTo>
                  <a:lnTo>
                    <a:pt x="977" y="2324"/>
                  </a:lnTo>
                  <a:lnTo>
                    <a:pt x="1226" y="2196"/>
                  </a:lnTo>
                  <a:lnTo>
                    <a:pt x="1226" y="2104"/>
                  </a:lnTo>
                  <a:lnTo>
                    <a:pt x="1214" y="2097"/>
                  </a:lnTo>
                  <a:lnTo>
                    <a:pt x="1226" y="2017"/>
                  </a:lnTo>
                  <a:lnTo>
                    <a:pt x="1174" y="1982"/>
                  </a:lnTo>
                  <a:lnTo>
                    <a:pt x="1186" y="1918"/>
                  </a:lnTo>
                  <a:lnTo>
                    <a:pt x="1075" y="1842"/>
                  </a:lnTo>
                  <a:lnTo>
                    <a:pt x="1034" y="1853"/>
                  </a:lnTo>
                  <a:lnTo>
                    <a:pt x="1000" y="1825"/>
                  </a:lnTo>
                  <a:lnTo>
                    <a:pt x="1022" y="1668"/>
                  </a:lnTo>
                  <a:lnTo>
                    <a:pt x="1052" y="1633"/>
                  </a:lnTo>
                  <a:lnTo>
                    <a:pt x="1011" y="1476"/>
                  </a:lnTo>
                  <a:lnTo>
                    <a:pt x="918" y="1447"/>
                  </a:lnTo>
                  <a:lnTo>
                    <a:pt x="900" y="1383"/>
                  </a:lnTo>
                  <a:lnTo>
                    <a:pt x="877" y="1360"/>
                  </a:lnTo>
                  <a:lnTo>
                    <a:pt x="877" y="1342"/>
                  </a:lnTo>
                  <a:lnTo>
                    <a:pt x="918" y="1313"/>
                  </a:lnTo>
                  <a:lnTo>
                    <a:pt x="726" y="1156"/>
                  </a:lnTo>
                  <a:lnTo>
                    <a:pt x="639" y="1145"/>
                  </a:lnTo>
                  <a:lnTo>
                    <a:pt x="581" y="1069"/>
                  </a:lnTo>
                  <a:lnTo>
                    <a:pt x="628" y="1051"/>
                  </a:lnTo>
                  <a:lnTo>
                    <a:pt x="639" y="971"/>
                  </a:lnTo>
                  <a:lnTo>
                    <a:pt x="598" y="964"/>
                  </a:lnTo>
                  <a:lnTo>
                    <a:pt x="429" y="994"/>
                  </a:lnTo>
                  <a:lnTo>
                    <a:pt x="424" y="976"/>
                  </a:lnTo>
                  <a:lnTo>
                    <a:pt x="366" y="982"/>
                  </a:lnTo>
                  <a:lnTo>
                    <a:pt x="342" y="1034"/>
                  </a:lnTo>
                  <a:lnTo>
                    <a:pt x="284" y="1023"/>
                  </a:lnTo>
                  <a:lnTo>
                    <a:pt x="215" y="988"/>
                  </a:lnTo>
                  <a:lnTo>
                    <a:pt x="232" y="918"/>
                  </a:lnTo>
                  <a:lnTo>
                    <a:pt x="203" y="889"/>
                  </a:lnTo>
                  <a:lnTo>
                    <a:pt x="122" y="918"/>
                  </a:lnTo>
                  <a:lnTo>
                    <a:pt x="87" y="860"/>
                  </a:lnTo>
                  <a:lnTo>
                    <a:pt x="23" y="901"/>
                  </a:lnTo>
                  <a:lnTo>
                    <a:pt x="0" y="784"/>
                  </a:lnTo>
                  <a:lnTo>
                    <a:pt x="52" y="692"/>
                  </a:lnTo>
                  <a:lnTo>
                    <a:pt x="58" y="640"/>
                  </a:lnTo>
                  <a:lnTo>
                    <a:pt x="262" y="529"/>
                  </a:lnTo>
                  <a:lnTo>
                    <a:pt x="360" y="326"/>
                  </a:lnTo>
                  <a:lnTo>
                    <a:pt x="314" y="285"/>
                  </a:lnTo>
                  <a:lnTo>
                    <a:pt x="319" y="239"/>
                  </a:lnTo>
                  <a:lnTo>
                    <a:pt x="384" y="192"/>
                  </a:lnTo>
                  <a:lnTo>
                    <a:pt x="360" y="186"/>
                  </a:lnTo>
                  <a:lnTo>
                    <a:pt x="342" y="174"/>
                  </a:lnTo>
                  <a:lnTo>
                    <a:pt x="349" y="146"/>
                  </a:lnTo>
                  <a:lnTo>
                    <a:pt x="377" y="151"/>
                  </a:lnTo>
                  <a:lnTo>
                    <a:pt x="429" y="186"/>
                  </a:lnTo>
                  <a:lnTo>
                    <a:pt x="476" y="186"/>
                  </a:lnTo>
                  <a:lnTo>
                    <a:pt x="511" y="239"/>
                  </a:lnTo>
                  <a:lnTo>
                    <a:pt x="656" y="268"/>
                  </a:lnTo>
                  <a:lnTo>
                    <a:pt x="778" y="174"/>
                  </a:lnTo>
                  <a:lnTo>
                    <a:pt x="691" y="52"/>
                  </a:lnTo>
                  <a:lnTo>
                    <a:pt x="720" y="29"/>
                  </a:lnTo>
                  <a:lnTo>
                    <a:pt x="843" y="105"/>
                  </a:lnTo>
                  <a:lnTo>
                    <a:pt x="872" y="87"/>
                  </a:lnTo>
                  <a:lnTo>
                    <a:pt x="965" y="99"/>
                  </a:lnTo>
                  <a:lnTo>
                    <a:pt x="1000" y="24"/>
                  </a:lnTo>
                  <a:lnTo>
                    <a:pt x="1000" y="0"/>
                  </a:lnTo>
                  <a:lnTo>
                    <a:pt x="1057" y="24"/>
                  </a:lnTo>
                  <a:lnTo>
                    <a:pt x="1052" y="59"/>
                  </a:lnTo>
                  <a:lnTo>
                    <a:pt x="1075" y="82"/>
                  </a:lnTo>
                  <a:lnTo>
                    <a:pt x="1075" y="256"/>
                  </a:lnTo>
                  <a:lnTo>
                    <a:pt x="1099" y="303"/>
                  </a:lnTo>
                  <a:lnTo>
                    <a:pt x="1296" y="268"/>
                  </a:lnTo>
                  <a:lnTo>
                    <a:pt x="1342" y="233"/>
                  </a:lnTo>
                  <a:lnTo>
                    <a:pt x="1401" y="268"/>
                  </a:lnTo>
                  <a:lnTo>
                    <a:pt x="1470" y="268"/>
                  </a:lnTo>
                  <a:lnTo>
                    <a:pt x="1499" y="296"/>
                  </a:lnTo>
                  <a:lnTo>
                    <a:pt x="1540" y="291"/>
                  </a:lnTo>
                  <a:lnTo>
                    <a:pt x="1633" y="16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7" name="Freeform 27"/>
            <p:cNvSpPr>
              <a:spLocks noChangeAspect="1"/>
            </p:cNvSpPr>
            <p:nvPr>
              <p:custDataLst>
                <p:tags r:id="rId60"/>
              </p:custDataLst>
            </p:nvPr>
          </p:nvSpPr>
          <p:spPr bwMode="auto">
            <a:xfrm rot="20717457">
              <a:off x="7308063" y="3308971"/>
              <a:ext cx="404320" cy="170817"/>
            </a:xfrm>
            <a:custGeom>
              <a:avLst/>
              <a:gdLst>
                <a:gd name="T0" fmla="*/ 0 w 884"/>
                <a:gd name="T1" fmla="*/ 36635 h 377"/>
                <a:gd name="T2" fmla="*/ 14142 w 884"/>
                <a:gd name="T3" fmla="*/ 17265 h 377"/>
                <a:gd name="T4" fmla="*/ 96166 w 884"/>
                <a:gd name="T5" fmla="*/ 0 h 377"/>
                <a:gd name="T6" fmla="*/ 208898 w 884"/>
                <a:gd name="T7" fmla="*/ 41267 h 377"/>
                <a:gd name="T8" fmla="*/ 246476 w 884"/>
                <a:gd name="T9" fmla="*/ 80849 h 377"/>
                <a:gd name="T10" fmla="*/ 324055 w 884"/>
                <a:gd name="T11" fmla="*/ 100219 h 377"/>
                <a:gd name="T12" fmla="*/ 326075 w 884"/>
                <a:gd name="T13" fmla="*/ 117483 h 377"/>
                <a:gd name="T14" fmla="*/ 357188 w 884"/>
                <a:gd name="T15" fmla="*/ 141907 h 377"/>
                <a:gd name="T16" fmla="*/ 338197 w 884"/>
                <a:gd name="T17" fmla="*/ 158750 h 377"/>
                <a:gd name="T18" fmla="*/ 230314 w 884"/>
                <a:gd name="T19" fmla="*/ 149065 h 377"/>
                <a:gd name="T20" fmla="*/ 232334 w 884"/>
                <a:gd name="T21" fmla="*/ 117483 h 377"/>
                <a:gd name="T22" fmla="*/ 195160 w 884"/>
                <a:gd name="T23" fmla="*/ 77901 h 377"/>
                <a:gd name="T24" fmla="*/ 171321 w 884"/>
                <a:gd name="T25" fmla="*/ 75796 h 377"/>
                <a:gd name="T26" fmla="*/ 91317 w 884"/>
                <a:gd name="T27" fmla="*/ 39161 h 377"/>
                <a:gd name="T28" fmla="*/ 80004 w 884"/>
                <a:gd name="T29" fmla="*/ 24423 h 377"/>
                <a:gd name="T30" fmla="*/ 32729 w 884"/>
                <a:gd name="T31" fmla="*/ 44214 h 377"/>
                <a:gd name="T32" fmla="*/ 0 w 884"/>
                <a:gd name="T33" fmla="*/ 36635 h 3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84"/>
                <a:gd name="T52" fmla="*/ 0 h 377"/>
                <a:gd name="T53" fmla="*/ 884 w 884"/>
                <a:gd name="T54" fmla="*/ 377 h 37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84" h="377">
                  <a:moveTo>
                    <a:pt x="0" y="87"/>
                  </a:moveTo>
                  <a:lnTo>
                    <a:pt x="35" y="41"/>
                  </a:lnTo>
                  <a:lnTo>
                    <a:pt x="238" y="0"/>
                  </a:lnTo>
                  <a:lnTo>
                    <a:pt x="517" y="98"/>
                  </a:lnTo>
                  <a:lnTo>
                    <a:pt x="610" y="192"/>
                  </a:lnTo>
                  <a:lnTo>
                    <a:pt x="802" y="238"/>
                  </a:lnTo>
                  <a:lnTo>
                    <a:pt x="807" y="279"/>
                  </a:lnTo>
                  <a:lnTo>
                    <a:pt x="884" y="337"/>
                  </a:lnTo>
                  <a:lnTo>
                    <a:pt x="837" y="377"/>
                  </a:lnTo>
                  <a:lnTo>
                    <a:pt x="570" y="354"/>
                  </a:lnTo>
                  <a:lnTo>
                    <a:pt x="575" y="279"/>
                  </a:lnTo>
                  <a:lnTo>
                    <a:pt x="483" y="185"/>
                  </a:lnTo>
                  <a:lnTo>
                    <a:pt x="424" y="180"/>
                  </a:lnTo>
                  <a:lnTo>
                    <a:pt x="226" y="93"/>
                  </a:lnTo>
                  <a:lnTo>
                    <a:pt x="198" y="58"/>
                  </a:lnTo>
                  <a:lnTo>
                    <a:pt x="81" y="105"/>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78" name="Freeform 28"/>
            <p:cNvSpPr>
              <a:spLocks noChangeAspect="1"/>
            </p:cNvSpPr>
            <p:nvPr>
              <p:custDataLst>
                <p:tags r:id="rId61"/>
              </p:custDataLst>
            </p:nvPr>
          </p:nvSpPr>
          <p:spPr bwMode="auto">
            <a:xfrm rot="20717457">
              <a:off x="7974742" y="3414878"/>
              <a:ext cx="82660" cy="30747"/>
            </a:xfrm>
            <a:custGeom>
              <a:avLst/>
              <a:gdLst>
                <a:gd name="T0" fmla="*/ 0 w 180"/>
                <a:gd name="T1" fmla="*/ 20053 h 57"/>
                <a:gd name="T2" fmla="*/ 6897 w 180"/>
                <a:gd name="T3" fmla="*/ 2507 h 57"/>
                <a:gd name="T4" fmla="*/ 51523 w 180"/>
                <a:gd name="T5" fmla="*/ 2507 h 57"/>
                <a:gd name="T6" fmla="*/ 68157 w 180"/>
                <a:gd name="T7" fmla="*/ 0 h 57"/>
                <a:gd name="T8" fmla="*/ 73025 w 180"/>
                <a:gd name="T9" fmla="*/ 11029 h 57"/>
                <a:gd name="T10" fmla="*/ 42192 w 180"/>
                <a:gd name="T11" fmla="*/ 28575 h 57"/>
                <a:gd name="T12" fmla="*/ 28399 w 180"/>
                <a:gd name="T13" fmla="*/ 20053 h 57"/>
                <a:gd name="T14" fmla="*/ 0 w 180"/>
                <a:gd name="T15" fmla="*/ 20053 h 57"/>
                <a:gd name="T16" fmla="*/ 0 60000 65536"/>
                <a:gd name="T17" fmla="*/ 0 60000 65536"/>
                <a:gd name="T18" fmla="*/ 0 60000 65536"/>
                <a:gd name="T19" fmla="*/ 0 60000 65536"/>
                <a:gd name="T20" fmla="*/ 0 60000 65536"/>
                <a:gd name="T21" fmla="*/ 0 60000 65536"/>
                <a:gd name="T22" fmla="*/ 0 60000 65536"/>
                <a:gd name="T23" fmla="*/ 0 60000 65536"/>
                <a:gd name="T24" fmla="*/ 0 w 180"/>
                <a:gd name="T25" fmla="*/ 0 h 57"/>
                <a:gd name="T26" fmla="*/ 180 w 180"/>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0" h="57">
                  <a:moveTo>
                    <a:pt x="0" y="40"/>
                  </a:moveTo>
                  <a:lnTo>
                    <a:pt x="17" y="5"/>
                  </a:lnTo>
                  <a:lnTo>
                    <a:pt x="127" y="5"/>
                  </a:lnTo>
                  <a:lnTo>
                    <a:pt x="168" y="0"/>
                  </a:lnTo>
                  <a:lnTo>
                    <a:pt x="180" y="22"/>
                  </a:lnTo>
                  <a:lnTo>
                    <a:pt x="104" y="57"/>
                  </a:lnTo>
                  <a:lnTo>
                    <a:pt x="70" y="40"/>
                  </a:lnTo>
                  <a:lnTo>
                    <a:pt x="0" y="40"/>
                  </a:lnTo>
                  <a:close/>
                </a:path>
              </a:pathLst>
            </a:custGeom>
            <a:grpFill/>
            <a:ln w="9525">
              <a:solidFill>
                <a:schemeClr val="bg1">
                  <a:lumMod val="85000"/>
                </a:schemeClr>
              </a:solidFill>
              <a:round/>
              <a:headEnd/>
              <a:tailEnd/>
            </a:ln>
          </p:spPr>
          <p:txBody>
            <a:bodyPr/>
            <a:lstStyle/>
            <a:p>
              <a:endParaRPr lang="zh-CN" altLang="en-US"/>
            </a:p>
          </p:txBody>
        </p:sp>
        <p:sp>
          <p:nvSpPr>
            <p:cNvPr id="79" name="Freeform 29"/>
            <p:cNvSpPr>
              <a:spLocks noChangeAspect="1"/>
            </p:cNvSpPr>
            <p:nvPr>
              <p:custDataLst>
                <p:tags r:id="rId62"/>
              </p:custDataLst>
            </p:nvPr>
          </p:nvSpPr>
          <p:spPr bwMode="auto">
            <a:xfrm rot="20717457">
              <a:off x="7552452" y="3500286"/>
              <a:ext cx="95240" cy="40997"/>
            </a:xfrm>
            <a:custGeom>
              <a:avLst/>
              <a:gdLst>
                <a:gd name="T0" fmla="*/ 0 w 209"/>
                <a:gd name="T1" fmla="*/ 0 h 94"/>
                <a:gd name="T2" fmla="*/ 35024 w 209"/>
                <a:gd name="T3" fmla="*/ 33236 h 94"/>
                <a:gd name="T4" fmla="*/ 49114 w 209"/>
                <a:gd name="T5" fmla="*/ 38100 h 94"/>
                <a:gd name="T6" fmla="*/ 79307 w 209"/>
                <a:gd name="T7" fmla="*/ 33236 h 94"/>
                <a:gd name="T8" fmla="*/ 84138 w 209"/>
                <a:gd name="T9" fmla="*/ 21482 h 94"/>
                <a:gd name="T10" fmla="*/ 51127 w 209"/>
                <a:gd name="T11" fmla="*/ 19050 h 94"/>
                <a:gd name="T12" fmla="*/ 37037 w 209"/>
                <a:gd name="T13" fmla="*/ 14186 h 94"/>
                <a:gd name="T14" fmla="*/ 25765 w 209"/>
                <a:gd name="T15" fmla="*/ 0 h 94"/>
                <a:gd name="T16" fmla="*/ 0 w 209"/>
                <a:gd name="T17" fmla="*/ 0 h 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9"/>
                <a:gd name="T28" fmla="*/ 0 h 94"/>
                <a:gd name="T29" fmla="*/ 209 w 209"/>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9" h="94">
                  <a:moveTo>
                    <a:pt x="0" y="0"/>
                  </a:moveTo>
                  <a:lnTo>
                    <a:pt x="87" y="82"/>
                  </a:lnTo>
                  <a:lnTo>
                    <a:pt x="122" y="94"/>
                  </a:lnTo>
                  <a:lnTo>
                    <a:pt x="197" y="82"/>
                  </a:lnTo>
                  <a:lnTo>
                    <a:pt x="209" y="53"/>
                  </a:lnTo>
                  <a:lnTo>
                    <a:pt x="127" y="47"/>
                  </a:lnTo>
                  <a:lnTo>
                    <a:pt x="92" y="35"/>
                  </a:lnTo>
                  <a:lnTo>
                    <a:pt x="64"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80" name="Freeform 30"/>
            <p:cNvSpPr>
              <a:spLocks noChangeAspect="1"/>
            </p:cNvSpPr>
            <p:nvPr>
              <p:custDataLst>
                <p:tags r:id="rId63"/>
              </p:custDataLst>
            </p:nvPr>
          </p:nvSpPr>
          <p:spPr bwMode="auto">
            <a:xfrm rot="20717457">
              <a:off x="7352988" y="3409755"/>
              <a:ext cx="34142" cy="20498"/>
            </a:xfrm>
            <a:custGeom>
              <a:avLst/>
              <a:gdLst>
                <a:gd name="T0" fmla="*/ 22837 w 70"/>
                <a:gd name="T1" fmla="*/ 0 h 40"/>
                <a:gd name="T2" fmla="*/ 15081 w 70"/>
                <a:gd name="T3" fmla="*/ 0 h 40"/>
                <a:gd name="T4" fmla="*/ 2585 w 70"/>
                <a:gd name="T5" fmla="*/ 5715 h 40"/>
                <a:gd name="T6" fmla="*/ 0 w 70"/>
                <a:gd name="T7" fmla="*/ 19050 h 40"/>
                <a:gd name="T8" fmla="*/ 30162 w 70"/>
                <a:gd name="T9" fmla="*/ 10954 h 40"/>
                <a:gd name="T10" fmla="*/ 22837 w 70"/>
                <a:gd name="T11" fmla="*/ 0 h 40"/>
                <a:gd name="T12" fmla="*/ 0 60000 65536"/>
                <a:gd name="T13" fmla="*/ 0 60000 65536"/>
                <a:gd name="T14" fmla="*/ 0 60000 65536"/>
                <a:gd name="T15" fmla="*/ 0 60000 65536"/>
                <a:gd name="T16" fmla="*/ 0 60000 65536"/>
                <a:gd name="T17" fmla="*/ 0 60000 65536"/>
                <a:gd name="T18" fmla="*/ 0 w 70"/>
                <a:gd name="T19" fmla="*/ 0 h 40"/>
                <a:gd name="T20" fmla="*/ 70 w 7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70" h="40">
                  <a:moveTo>
                    <a:pt x="53" y="0"/>
                  </a:moveTo>
                  <a:lnTo>
                    <a:pt x="35" y="0"/>
                  </a:lnTo>
                  <a:lnTo>
                    <a:pt x="6" y="12"/>
                  </a:lnTo>
                  <a:lnTo>
                    <a:pt x="0" y="40"/>
                  </a:lnTo>
                  <a:lnTo>
                    <a:pt x="70" y="23"/>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81" name="Freeform 31"/>
            <p:cNvSpPr>
              <a:spLocks noChangeAspect="1"/>
            </p:cNvSpPr>
            <p:nvPr>
              <p:custDataLst>
                <p:tags r:id="rId64"/>
              </p:custDataLst>
            </p:nvPr>
          </p:nvSpPr>
          <p:spPr bwMode="auto">
            <a:xfrm rot="20717457">
              <a:off x="7534483" y="3213313"/>
              <a:ext cx="19767" cy="27331"/>
            </a:xfrm>
            <a:custGeom>
              <a:avLst/>
              <a:gdLst>
                <a:gd name="T0" fmla="*/ 14907 w 41"/>
                <a:gd name="T1" fmla="*/ 0 h 52"/>
                <a:gd name="T2" fmla="*/ 0 w 41"/>
                <a:gd name="T3" fmla="*/ 0 h 52"/>
                <a:gd name="T4" fmla="*/ 2556 w 41"/>
                <a:gd name="T5" fmla="*/ 25400 h 52"/>
                <a:gd name="T6" fmla="*/ 17463 w 41"/>
                <a:gd name="T7" fmla="*/ 13677 h 52"/>
                <a:gd name="T8" fmla="*/ 14907 w 41"/>
                <a:gd name="T9" fmla="*/ 8304 h 52"/>
                <a:gd name="T10" fmla="*/ 14907 w 41"/>
                <a:gd name="T11" fmla="*/ 0 h 52"/>
                <a:gd name="T12" fmla="*/ 0 60000 65536"/>
                <a:gd name="T13" fmla="*/ 0 60000 65536"/>
                <a:gd name="T14" fmla="*/ 0 60000 65536"/>
                <a:gd name="T15" fmla="*/ 0 60000 65536"/>
                <a:gd name="T16" fmla="*/ 0 60000 65536"/>
                <a:gd name="T17" fmla="*/ 0 60000 65536"/>
                <a:gd name="T18" fmla="*/ 0 w 41"/>
                <a:gd name="T19" fmla="*/ 0 h 52"/>
                <a:gd name="T20" fmla="*/ 41 w 41"/>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41" h="52">
                  <a:moveTo>
                    <a:pt x="35" y="0"/>
                  </a:moveTo>
                  <a:lnTo>
                    <a:pt x="0" y="0"/>
                  </a:lnTo>
                  <a:lnTo>
                    <a:pt x="6" y="52"/>
                  </a:lnTo>
                  <a:lnTo>
                    <a:pt x="41" y="28"/>
                  </a:lnTo>
                  <a:lnTo>
                    <a:pt x="35" y="17"/>
                  </a:lnTo>
                  <a:lnTo>
                    <a:pt x="35" y="0"/>
                  </a:lnTo>
                  <a:close/>
                </a:path>
              </a:pathLst>
            </a:custGeom>
            <a:grpFill/>
            <a:ln w="9525">
              <a:solidFill>
                <a:schemeClr val="bg1">
                  <a:lumMod val="85000"/>
                </a:schemeClr>
              </a:solidFill>
              <a:round/>
              <a:headEnd/>
              <a:tailEnd/>
            </a:ln>
          </p:spPr>
          <p:txBody>
            <a:bodyPr/>
            <a:lstStyle/>
            <a:p>
              <a:endParaRPr lang="zh-CN" altLang="en-US"/>
            </a:p>
          </p:txBody>
        </p:sp>
        <p:sp>
          <p:nvSpPr>
            <p:cNvPr id="82" name="Freeform 32"/>
            <p:cNvSpPr>
              <a:spLocks noChangeAspect="1"/>
            </p:cNvSpPr>
            <p:nvPr>
              <p:custDataLst>
                <p:tags r:id="rId65"/>
              </p:custDataLst>
            </p:nvPr>
          </p:nvSpPr>
          <p:spPr bwMode="auto">
            <a:xfrm rot="20717457">
              <a:off x="7552452" y="3244061"/>
              <a:ext cx="8986" cy="13666"/>
            </a:xfrm>
            <a:custGeom>
              <a:avLst/>
              <a:gdLst>
                <a:gd name="T0" fmla="*/ 5954 w 24"/>
                <a:gd name="T1" fmla="*/ 0 h 28"/>
                <a:gd name="T2" fmla="*/ 3969 w 24"/>
                <a:gd name="T3" fmla="*/ 4989 h 28"/>
                <a:gd name="T4" fmla="*/ 0 w 24"/>
                <a:gd name="T5" fmla="*/ 12700 h 28"/>
                <a:gd name="T6" fmla="*/ 7938 w 24"/>
                <a:gd name="T7" fmla="*/ 10432 h 28"/>
                <a:gd name="T8" fmla="*/ 5954 w 24"/>
                <a:gd name="T9" fmla="*/ 0 h 28"/>
                <a:gd name="T10" fmla="*/ 0 60000 65536"/>
                <a:gd name="T11" fmla="*/ 0 60000 65536"/>
                <a:gd name="T12" fmla="*/ 0 60000 65536"/>
                <a:gd name="T13" fmla="*/ 0 60000 65536"/>
                <a:gd name="T14" fmla="*/ 0 60000 65536"/>
                <a:gd name="T15" fmla="*/ 0 w 24"/>
                <a:gd name="T16" fmla="*/ 0 h 28"/>
                <a:gd name="T17" fmla="*/ 24 w 24"/>
                <a:gd name="T18" fmla="*/ 28 h 28"/>
              </a:gdLst>
              <a:ahLst/>
              <a:cxnLst>
                <a:cxn ang="T10">
                  <a:pos x="T0" y="T1"/>
                </a:cxn>
                <a:cxn ang="T11">
                  <a:pos x="T2" y="T3"/>
                </a:cxn>
                <a:cxn ang="T12">
                  <a:pos x="T4" y="T5"/>
                </a:cxn>
                <a:cxn ang="T13">
                  <a:pos x="T6" y="T7"/>
                </a:cxn>
                <a:cxn ang="T14">
                  <a:pos x="T8" y="T9"/>
                </a:cxn>
              </a:cxnLst>
              <a:rect l="T15" t="T16" r="T17" b="T18"/>
              <a:pathLst>
                <a:path w="24" h="28">
                  <a:moveTo>
                    <a:pt x="18" y="0"/>
                  </a:moveTo>
                  <a:lnTo>
                    <a:pt x="12" y="11"/>
                  </a:lnTo>
                  <a:lnTo>
                    <a:pt x="0" y="28"/>
                  </a:lnTo>
                  <a:lnTo>
                    <a:pt x="24" y="23"/>
                  </a:lnTo>
                  <a:lnTo>
                    <a:pt x="18" y="0"/>
                  </a:lnTo>
                  <a:close/>
                </a:path>
              </a:pathLst>
            </a:custGeom>
            <a:grpFill/>
            <a:ln w="9525">
              <a:solidFill>
                <a:schemeClr val="bg1">
                  <a:lumMod val="85000"/>
                </a:schemeClr>
              </a:solidFill>
              <a:round/>
              <a:headEnd/>
              <a:tailEnd/>
            </a:ln>
          </p:spPr>
          <p:txBody>
            <a:bodyPr/>
            <a:lstStyle/>
            <a:p>
              <a:endParaRPr lang="zh-CN" altLang="en-US"/>
            </a:p>
          </p:txBody>
        </p:sp>
        <p:sp>
          <p:nvSpPr>
            <p:cNvPr id="83" name="Freeform 33"/>
            <p:cNvSpPr>
              <a:spLocks noChangeAspect="1"/>
            </p:cNvSpPr>
            <p:nvPr>
              <p:custDataLst>
                <p:tags r:id="rId66"/>
              </p:custDataLst>
            </p:nvPr>
          </p:nvSpPr>
          <p:spPr bwMode="auto">
            <a:xfrm rot="20717457">
              <a:off x="5755475" y="1366777"/>
              <a:ext cx="43128" cy="20498"/>
            </a:xfrm>
            <a:custGeom>
              <a:avLst/>
              <a:gdLst>
                <a:gd name="T0" fmla="*/ 24630 w 99"/>
                <a:gd name="T1" fmla="*/ 4555 h 46"/>
                <a:gd name="T2" fmla="*/ 4618 w 99"/>
                <a:gd name="T3" fmla="*/ 0 h 46"/>
                <a:gd name="T4" fmla="*/ 0 w 99"/>
                <a:gd name="T5" fmla="*/ 4555 h 46"/>
                <a:gd name="T6" fmla="*/ 4618 w 99"/>
                <a:gd name="T7" fmla="*/ 16565 h 46"/>
                <a:gd name="T8" fmla="*/ 24630 w 99"/>
                <a:gd name="T9" fmla="*/ 19050 h 46"/>
                <a:gd name="T10" fmla="*/ 38100 w 99"/>
                <a:gd name="T11" fmla="*/ 7040 h 46"/>
                <a:gd name="T12" fmla="*/ 24630 w 99"/>
                <a:gd name="T13" fmla="*/ 4555 h 46"/>
                <a:gd name="T14" fmla="*/ 0 60000 65536"/>
                <a:gd name="T15" fmla="*/ 0 60000 65536"/>
                <a:gd name="T16" fmla="*/ 0 60000 65536"/>
                <a:gd name="T17" fmla="*/ 0 60000 65536"/>
                <a:gd name="T18" fmla="*/ 0 60000 65536"/>
                <a:gd name="T19" fmla="*/ 0 60000 65536"/>
                <a:gd name="T20" fmla="*/ 0 60000 65536"/>
                <a:gd name="T21" fmla="*/ 0 w 99"/>
                <a:gd name="T22" fmla="*/ 0 h 46"/>
                <a:gd name="T23" fmla="*/ 99 w 99"/>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 h="46">
                  <a:moveTo>
                    <a:pt x="64" y="11"/>
                  </a:moveTo>
                  <a:lnTo>
                    <a:pt x="12" y="0"/>
                  </a:lnTo>
                  <a:lnTo>
                    <a:pt x="0" y="11"/>
                  </a:lnTo>
                  <a:lnTo>
                    <a:pt x="12" y="40"/>
                  </a:lnTo>
                  <a:lnTo>
                    <a:pt x="64" y="46"/>
                  </a:lnTo>
                  <a:lnTo>
                    <a:pt x="99" y="17"/>
                  </a:lnTo>
                  <a:lnTo>
                    <a:pt x="64" y="11"/>
                  </a:lnTo>
                  <a:close/>
                </a:path>
              </a:pathLst>
            </a:custGeom>
            <a:grpFill/>
            <a:ln w="9525">
              <a:solidFill>
                <a:schemeClr val="bg1">
                  <a:lumMod val="85000"/>
                </a:schemeClr>
              </a:solidFill>
              <a:round/>
              <a:headEnd/>
              <a:tailEnd/>
            </a:ln>
          </p:spPr>
          <p:txBody>
            <a:bodyPr/>
            <a:lstStyle/>
            <a:p>
              <a:endParaRPr lang="zh-CN" altLang="en-US"/>
            </a:p>
          </p:txBody>
        </p:sp>
        <p:sp>
          <p:nvSpPr>
            <p:cNvPr id="84" name="Freeform 34"/>
            <p:cNvSpPr>
              <a:spLocks noChangeAspect="1"/>
            </p:cNvSpPr>
            <p:nvPr>
              <p:custDataLst>
                <p:tags r:id="rId67"/>
              </p:custDataLst>
            </p:nvPr>
          </p:nvSpPr>
          <p:spPr bwMode="auto">
            <a:xfrm rot="20717457">
              <a:off x="5678207" y="1568341"/>
              <a:ext cx="48519" cy="22206"/>
            </a:xfrm>
            <a:custGeom>
              <a:avLst/>
              <a:gdLst>
                <a:gd name="T0" fmla="*/ 22600 w 110"/>
                <a:gd name="T1" fmla="*/ 0 h 52"/>
                <a:gd name="T2" fmla="*/ 0 w 110"/>
                <a:gd name="T3" fmla="*/ 9525 h 52"/>
                <a:gd name="T4" fmla="*/ 8962 w 110"/>
                <a:gd name="T5" fmla="*/ 16271 h 52"/>
                <a:gd name="T6" fmla="*/ 40914 w 110"/>
                <a:gd name="T7" fmla="*/ 20637 h 52"/>
                <a:gd name="T8" fmla="*/ 42862 w 110"/>
                <a:gd name="T9" fmla="*/ 6747 h 52"/>
                <a:gd name="T10" fmla="*/ 31562 w 110"/>
                <a:gd name="T11" fmla="*/ 0 h 52"/>
                <a:gd name="T12" fmla="*/ 22600 w 110"/>
                <a:gd name="T13" fmla="*/ 0 h 52"/>
                <a:gd name="T14" fmla="*/ 0 60000 65536"/>
                <a:gd name="T15" fmla="*/ 0 60000 65536"/>
                <a:gd name="T16" fmla="*/ 0 60000 65536"/>
                <a:gd name="T17" fmla="*/ 0 60000 65536"/>
                <a:gd name="T18" fmla="*/ 0 60000 65536"/>
                <a:gd name="T19" fmla="*/ 0 60000 65536"/>
                <a:gd name="T20" fmla="*/ 0 60000 65536"/>
                <a:gd name="T21" fmla="*/ 0 w 110"/>
                <a:gd name="T22" fmla="*/ 0 h 52"/>
                <a:gd name="T23" fmla="*/ 110 w 110"/>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 h="52">
                  <a:moveTo>
                    <a:pt x="58" y="0"/>
                  </a:moveTo>
                  <a:lnTo>
                    <a:pt x="0" y="24"/>
                  </a:lnTo>
                  <a:lnTo>
                    <a:pt x="23" y="41"/>
                  </a:lnTo>
                  <a:lnTo>
                    <a:pt x="105" y="52"/>
                  </a:lnTo>
                  <a:lnTo>
                    <a:pt x="110" y="17"/>
                  </a:lnTo>
                  <a:lnTo>
                    <a:pt x="81" y="0"/>
                  </a:lnTo>
                  <a:lnTo>
                    <a:pt x="58" y="0"/>
                  </a:lnTo>
                  <a:close/>
                </a:path>
              </a:pathLst>
            </a:custGeom>
            <a:grpFill/>
            <a:ln w="9525">
              <a:solidFill>
                <a:schemeClr val="bg1">
                  <a:lumMod val="85000"/>
                </a:schemeClr>
              </a:solidFill>
              <a:round/>
              <a:headEnd/>
              <a:tailEnd/>
            </a:ln>
          </p:spPr>
          <p:txBody>
            <a:bodyPr/>
            <a:lstStyle/>
            <a:p>
              <a:endParaRPr lang="zh-CN" altLang="en-US"/>
            </a:p>
          </p:txBody>
        </p:sp>
        <p:sp>
          <p:nvSpPr>
            <p:cNvPr id="85" name="Freeform 35"/>
            <p:cNvSpPr>
              <a:spLocks noChangeAspect="1"/>
            </p:cNvSpPr>
            <p:nvPr>
              <p:custDataLst>
                <p:tags r:id="rId68"/>
              </p:custDataLst>
            </p:nvPr>
          </p:nvSpPr>
          <p:spPr bwMode="auto">
            <a:xfrm rot="20717457">
              <a:off x="7879502" y="2021007"/>
              <a:ext cx="201262" cy="193025"/>
            </a:xfrm>
            <a:custGeom>
              <a:avLst/>
              <a:gdLst>
                <a:gd name="T0" fmla="*/ 73404 w 436"/>
                <a:gd name="T1" fmla="*/ 0 h 424"/>
                <a:gd name="T2" fmla="*/ 42819 w 436"/>
                <a:gd name="T3" fmla="*/ 83771 h 424"/>
                <a:gd name="T4" fmla="*/ 0 w 436"/>
                <a:gd name="T5" fmla="*/ 105771 h 424"/>
                <a:gd name="T6" fmla="*/ 33032 w 436"/>
                <a:gd name="T7" fmla="*/ 107887 h 424"/>
                <a:gd name="T8" fmla="*/ 33032 w 436"/>
                <a:gd name="T9" fmla="*/ 152311 h 424"/>
                <a:gd name="T10" fmla="*/ 66063 w 436"/>
                <a:gd name="T11" fmla="*/ 164580 h 424"/>
                <a:gd name="T12" fmla="*/ 103989 w 436"/>
                <a:gd name="T13" fmla="*/ 144695 h 424"/>
                <a:gd name="T14" fmla="*/ 113776 w 436"/>
                <a:gd name="T15" fmla="*/ 149772 h 424"/>
                <a:gd name="T16" fmla="*/ 137428 w 436"/>
                <a:gd name="T17" fmla="*/ 169657 h 424"/>
                <a:gd name="T18" fmla="*/ 160672 w 436"/>
                <a:gd name="T19" fmla="*/ 157388 h 424"/>
                <a:gd name="T20" fmla="*/ 168013 w 436"/>
                <a:gd name="T21" fmla="*/ 179388 h 424"/>
                <a:gd name="T22" fmla="*/ 177800 w 436"/>
                <a:gd name="T23" fmla="*/ 107887 h 424"/>
                <a:gd name="T24" fmla="*/ 156595 w 436"/>
                <a:gd name="T25" fmla="*/ 115502 h 424"/>
                <a:gd name="T26" fmla="*/ 168013 w 436"/>
                <a:gd name="T27" fmla="*/ 85886 h 424"/>
                <a:gd name="T28" fmla="*/ 146807 w 436"/>
                <a:gd name="T29" fmla="*/ 68963 h 424"/>
                <a:gd name="T30" fmla="*/ 149254 w 436"/>
                <a:gd name="T31" fmla="*/ 61347 h 424"/>
                <a:gd name="T32" fmla="*/ 103989 w 436"/>
                <a:gd name="T33" fmla="*/ 51616 h 424"/>
                <a:gd name="T34" fmla="*/ 80336 w 436"/>
                <a:gd name="T35" fmla="*/ 63886 h 424"/>
                <a:gd name="T36" fmla="*/ 92570 w 436"/>
                <a:gd name="T37" fmla="*/ 14808 h 424"/>
                <a:gd name="T38" fmla="*/ 73404 w 436"/>
                <a:gd name="T39" fmla="*/ 0 h 4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6"/>
                <a:gd name="T61" fmla="*/ 0 h 424"/>
                <a:gd name="T62" fmla="*/ 436 w 436"/>
                <a:gd name="T63" fmla="*/ 424 h 4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6" h="424">
                  <a:moveTo>
                    <a:pt x="180" y="0"/>
                  </a:moveTo>
                  <a:lnTo>
                    <a:pt x="105" y="198"/>
                  </a:lnTo>
                  <a:lnTo>
                    <a:pt x="0" y="250"/>
                  </a:lnTo>
                  <a:lnTo>
                    <a:pt x="81" y="255"/>
                  </a:lnTo>
                  <a:lnTo>
                    <a:pt x="81" y="360"/>
                  </a:lnTo>
                  <a:lnTo>
                    <a:pt x="162" y="389"/>
                  </a:lnTo>
                  <a:lnTo>
                    <a:pt x="255" y="342"/>
                  </a:lnTo>
                  <a:lnTo>
                    <a:pt x="279" y="354"/>
                  </a:lnTo>
                  <a:lnTo>
                    <a:pt x="337" y="401"/>
                  </a:lnTo>
                  <a:lnTo>
                    <a:pt x="394" y="372"/>
                  </a:lnTo>
                  <a:lnTo>
                    <a:pt x="412" y="424"/>
                  </a:lnTo>
                  <a:lnTo>
                    <a:pt x="436" y="255"/>
                  </a:lnTo>
                  <a:lnTo>
                    <a:pt x="384" y="273"/>
                  </a:lnTo>
                  <a:lnTo>
                    <a:pt x="412" y="203"/>
                  </a:lnTo>
                  <a:lnTo>
                    <a:pt x="360" y="163"/>
                  </a:lnTo>
                  <a:lnTo>
                    <a:pt x="366" y="145"/>
                  </a:lnTo>
                  <a:lnTo>
                    <a:pt x="255" y="122"/>
                  </a:lnTo>
                  <a:lnTo>
                    <a:pt x="197" y="151"/>
                  </a:lnTo>
                  <a:lnTo>
                    <a:pt x="227" y="35"/>
                  </a:lnTo>
                  <a:lnTo>
                    <a:pt x="180" y="0"/>
                  </a:lnTo>
                  <a:close/>
                </a:path>
              </a:pathLst>
            </a:custGeom>
            <a:grpFill/>
            <a:ln w="9525">
              <a:solidFill>
                <a:schemeClr val="bg1">
                  <a:lumMod val="85000"/>
                </a:schemeClr>
              </a:solidFill>
              <a:round/>
              <a:headEnd/>
              <a:tailEnd/>
            </a:ln>
          </p:spPr>
          <p:txBody>
            <a:bodyPr/>
            <a:lstStyle/>
            <a:p>
              <a:endParaRPr lang="zh-CN" altLang="en-US"/>
            </a:p>
          </p:txBody>
        </p:sp>
        <p:sp>
          <p:nvSpPr>
            <p:cNvPr id="86" name="Freeform 36"/>
            <p:cNvSpPr>
              <a:spLocks noChangeAspect="1"/>
            </p:cNvSpPr>
            <p:nvPr>
              <p:custDataLst>
                <p:tags r:id="rId69"/>
              </p:custDataLst>
            </p:nvPr>
          </p:nvSpPr>
          <p:spPr bwMode="auto">
            <a:xfrm rot="20717457">
              <a:off x="7786058" y="2169619"/>
              <a:ext cx="55707" cy="27331"/>
            </a:xfrm>
            <a:custGeom>
              <a:avLst/>
              <a:gdLst>
                <a:gd name="T0" fmla="*/ 37515 w 122"/>
                <a:gd name="T1" fmla="*/ 0 h 53"/>
                <a:gd name="T2" fmla="*/ 12102 w 122"/>
                <a:gd name="T3" fmla="*/ 3355 h 53"/>
                <a:gd name="T4" fmla="*/ 0 w 122"/>
                <a:gd name="T5" fmla="*/ 3355 h 53"/>
                <a:gd name="T6" fmla="*/ 0 w 122"/>
                <a:gd name="T7" fmla="*/ 11502 h 53"/>
                <a:gd name="T8" fmla="*/ 33078 w 122"/>
                <a:gd name="T9" fmla="*/ 16774 h 53"/>
                <a:gd name="T10" fmla="*/ 39935 w 122"/>
                <a:gd name="T11" fmla="*/ 25400 h 53"/>
                <a:gd name="T12" fmla="*/ 49213 w 122"/>
                <a:gd name="T13" fmla="*/ 14377 h 53"/>
                <a:gd name="T14" fmla="*/ 37515 w 122"/>
                <a:gd name="T15" fmla="*/ 0 h 53"/>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53"/>
                <a:gd name="T26" fmla="*/ 122 w 12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53">
                  <a:moveTo>
                    <a:pt x="93" y="0"/>
                  </a:moveTo>
                  <a:lnTo>
                    <a:pt x="30" y="7"/>
                  </a:lnTo>
                  <a:lnTo>
                    <a:pt x="0" y="7"/>
                  </a:lnTo>
                  <a:lnTo>
                    <a:pt x="0" y="24"/>
                  </a:lnTo>
                  <a:lnTo>
                    <a:pt x="82" y="35"/>
                  </a:lnTo>
                  <a:lnTo>
                    <a:pt x="99" y="53"/>
                  </a:lnTo>
                  <a:lnTo>
                    <a:pt x="122" y="30"/>
                  </a:lnTo>
                  <a:lnTo>
                    <a:pt x="93" y="0"/>
                  </a:lnTo>
                  <a:close/>
                </a:path>
              </a:pathLst>
            </a:custGeom>
            <a:grpFill/>
            <a:ln w="9525">
              <a:solidFill>
                <a:schemeClr val="bg1">
                  <a:lumMod val="85000"/>
                </a:schemeClr>
              </a:solidFill>
              <a:round/>
              <a:headEnd/>
              <a:tailEnd/>
            </a:ln>
          </p:spPr>
          <p:txBody>
            <a:bodyPr/>
            <a:lstStyle/>
            <a:p>
              <a:endParaRPr lang="zh-CN" altLang="en-US"/>
            </a:p>
          </p:txBody>
        </p:sp>
        <p:sp>
          <p:nvSpPr>
            <p:cNvPr id="87" name="Freeform 37"/>
            <p:cNvSpPr>
              <a:spLocks noChangeAspect="1"/>
            </p:cNvSpPr>
            <p:nvPr>
              <p:custDataLst>
                <p:tags r:id="rId70"/>
              </p:custDataLst>
            </p:nvPr>
          </p:nvSpPr>
          <p:spPr bwMode="auto">
            <a:xfrm rot="20717457">
              <a:off x="7825592" y="2278942"/>
              <a:ext cx="34144" cy="20498"/>
            </a:xfrm>
            <a:custGeom>
              <a:avLst/>
              <a:gdLst>
                <a:gd name="T0" fmla="*/ 16087 w 75"/>
                <a:gd name="T1" fmla="*/ 0 h 47"/>
                <a:gd name="T2" fmla="*/ 0 w 75"/>
                <a:gd name="T3" fmla="*/ 9728 h 47"/>
                <a:gd name="T4" fmla="*/ 6837 w 75"/>
                <a:gd name="T5" fmla="*/ 17023 h 47"/>
                <a:gd name="T6" fmla="*/ 30163 w 75"/>
                <a:gd name="T7" fmla="*/ 19050 h 47"/>
                <a:gd name="T8" fmla="*/ 27750 w 75"/>
                <a:gd name="T9" fmla="*/ 4864 h 47"/>
                <a:gd name="T10" fmla="*/ 16087 w 75"/>
                <a:gd name="T11" fmla="*/ 0 h 47"/>
                <a:gd name="T12" fmla="*/ 0 60000 65536"/>
                <a:gd name="T13" fmla="*/ 0 60000 65536"/>
                <a:gd name="T14" fmla="*/ 0 60000 65536"/>
                <a:gd name="T15" fmla="*/ 0 60000 65536"/>
                <a:gd name="T16" fmla="*/ 0 60000 65536"/>
                <a:gd name="T17" fmla="*/ 0 60000 65536"/>
                <a:gd name="T18" fmla="*/ 0 w 75"/>
                <a:gd name="T19" fmla="*/ 0 h 47"/>
                <a:gd name="T20" fmla="*/ 75 w 7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75" h="47">
                  <a:moveTo>
                    <a:pt x="40" y="0"/>
                  </a:moveTo>
                  <a:lnTo>
                    <a:pt x="0" y="24"/>
                  </a:lnTo>
                  <a:lnTo>
                    <a:pt x="17" y="42"/>
                  </a:lnTo>
                  <a:lnTo>
                    <a:pt x="75" y="47"/>
                  </a:lnTo>
                  <a:lnTo>
                    <a:pt x="69" y="12"/>
                  </a:lnTo>
                  <a:lnTo>
                    <a:pt x="40" y="0"/>
                  </a:lnTo>
                  <a:close/>
                </a:path>
              </a:pathLst>
            </a:custGeom>
            <a:grpFill/>
            <a:ln w="9525">
              <a:solidFill>
                <a:schemeClr val="bg1">
                  <a:lumMod val="85000"/>
                </a:schemeClr>
              </a:solidFill>
              <a:round/>
              <a:headEnd/>
              <a:tailEnd/>
            </a:ln>
          </p:spPr>
          <p:txBody>
            <a:bodyPr/>
            <a:lstStyle/>
            <a:p>
              <a:endParaRPr lang="zh-CN" altLang="en-US"/>
            </a:p>
          </p:txBody>
        </p:sp>
        <p:sp>
          <p:nvSpPr>
            <p:cNvPr id="88" name="Freeform 38"/>
            <p:cNvSpPr>
              <a:spLocks noChangeAspect="1"/>
            </p:cNvSpPr>
            <p:nvPr>
              <p:custDataLst>
                <p:tags r:id="rId71"/>
              </p:custDataLst>
            </p:nvPr>
          </p:nvSpPr>
          <p:spPr bwMode="auto">
            <a:xfrm rot="20717457">
              <a:off x="7899269" y="2256735"/>
              <a:ext cx="39533" cy="46122"/>
            </a:xfrm>
            <a:custGeom>
              <a:avLst/>
              <a:gdLst>
                <a:gd name="T0" fmla="*/ 6824 w 87"/>
                <a:gd name="T1" fmla="*/ 40822 h 105"/>
                <a:gd name="T2" fmla="*/ 0 w 87"/>
                <a:gd name="T3" fmla="*/ 24085 h 105"/>
                <a:gd name="T4" fmla="*/ 11240 w 87"/>
                <a:gd name="T5" fmla="*/ 0 h 105"/>
                <a:gd name="T6" fmla="*/ 20875 w 87"/>
                <a:gd name="T7" fmla="*/ 4899 h 105"/>
                <a:gd name="T8" fmla="*/ 16057 w 87"/>
                <a:gd name="T9" fmla="*/ 19186 h 105"/>
                <a:gd name="T10" fmla="*/ 34925 w 87"/>
                <a:gd name="T11" fmla="*/ 28575 h 105"/>
                <a:gd name="T12" fmla="*/ 30108 w 87"/>
                <a:gd name="T13" fmla="*/ 42863 h 105"/>
                <a:gd name="T14" fmla="*/ 11240 w 87"/>
                <a:gd name="T15" fmla="*/ 40822 h 105"/>
                <a:gd name="T16" fmla="*/ 6824 w 87"/>
                <a:gd name="T17" fmla="*/ 40822 h 1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
                <a:gd name="T28" fmla="*/ 0 h 105"/>
                <a:gd name="T29" fmla="*/ 87 w 87"/>
                <a:gd name="T30" fmla="*/ 105 h 1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 h="105">
                  <a:moveTo>
                    <a:pt x="17" y="100"/>
                  </a:moveTo>
                  <a:lnTo>
                    <a:pt x="0" y="59"/>
                  </a:lnTo>
                  <a:lnTo>
                    <a:pt x="28" y="0"/>
                  </a:lnTo>
                  <a:lnTo>
                    <a:pt x="52" y="12"/>
                  </a:lnTo>
                  <a:lnTo>
                    <a:pt x="40" y="47"/>
                  </a:lnTo>
                  <a:lnTo>
                    <a:pt x="87" y="70"/>
                  </a:lnTo>
                  <a:lnTo>
                    <a:pt x="75" y="105"/>
                  </a:lnTo>
                  <a:lnTo>
                    <a:pt x="28" y="100"/>
                  </a:lnTo>
                  <a:lnTo>
                    <a:pt x="17" y="100"/>
                  </a:lnTo>
                  <a:close/>
                </a:path>
              </a:pathLst>
            </a:custGeom>
            <a:grpFill/>
            <a:ln w="9525">
              <a:solidFill>
                <a:schemeClr val="bg1">
                  <a:lumMod val="85000"/>
                </a:schemeClr>
              </a:solidFill>
              <a:round/>
              <a:headEnd/>
              <a:tailEnd/>
            </a:ln>
          </p:spPr>
          <p:txBody>
            <a:bodyPr/>
            <a:lstStyle/>
            <a:p>
              <a:endParaRPr lang="zh-CN" altLang="en-US"/>
            </a:p>
          </p:txBody>
        </p:sp>
        <p:sp>
          <p:nvSpPr>
            <p:cNvPr id="89" name="Freeform 39"/>
            <p:cNvSpPr>
              <a:spLocks noChangeAspect="1"/>
            </p:cNvSpPr>
            <p:nvPr>
              <p:custDataLst>
                <p:tags r:id="rId72"/>
              </p:custDataLst>
            </p:nvPr>
          </p:nvSpPr>
          <p:spPr bwMode="auto">
            <a:xfrm rot="20717457">
              <a:off x="6132841" y="2159369"/>
              <a:ext cx="35940" cy="105906"/>
            </a:xfrm>
            <a:custGeom>
              <a:avLst/>
              <a:gdLst>
                <a:gd name="T0" fmla="*/ 29243 w 76"/>
                <a:gd name="T1" fmla="*/ 90789 h 232"/>
                <a:gd name="T2" fmla="*/ 24648 w 76"/>
                <a:gd name="T3" fmla="*/ 66607 h 232"/>
                <a:gd name="T4" fmla="*/ 31750 w 76"/>
                <a:gd name="T5" fmla="*/ 24606 h 232"/>
                <a:gd name="T6" fmla="*/ 24648 w 76"/>
                <a:gd name="T7" fmla="*/ 0 h 232"/>
                <a:gd name="T8" fmla="*/ 0 w 76"/>
                <a:gd name="T9" fmla="*/ 0 h 232"/>
                <a:gd name="T10" fmla="*/ 19635 w 76"/>
                <a:gd name="T11" fmla="*/ 19515 h 232"/>
                <a:gd name="T12" fmla="*/ 0 w 76"/>
                <a:gd name="T13" fmla="*/ 53879 h 232"/>
                <a:gd name="T14" fmla="*/ 12115 w 76"/>
                <a:gd name="T15" fmla="*/ 73819 h 232"/>
                <a:gd name="T16" fmla="*/ 17128 w 76"/>
                <a:gd name="T17" fmla="*/ 93334 h 232"/>
                <a:gd name="T18" fmla="*/ 26737 w 76"/>
                <a:gd name="T19" fmla="*/ 98425 h 232"/>
                <a:gd name="T20" fmla="*/ 29243 w 76"/>
                <a:gd name="T21" fmla="*/ 90789 h 2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6"/>
                <a:gd name="T34" fmla="*/ 0 h 232"/>
                <a:gd name="T35" fmla="*/ 76 w 76"/>
                <a:gd name="T36" fmla="*/ 232 h 2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6" h="232">
                  <a:moveTo>
                    <a:pt x="70" y="214"/>
                  </a:moveTo>
                  <a:lnTo>
                    <a:pt x="59" y="157"/>
                  </a:lnTo>
                  <a:lnTo>
                    <a:pt x="76" y="58"/>
                  </a:lnTo>
                  <a:lnTo>
                    <a:pt x="59" y="0"/>
                  </a:lnTo>
                  <a:lnTo>
                    <a:pt x="0" y="0"/>
                  </a:lnTo>
                  <a:lnTo>
                    <a:pt x="47" y="46"/>
                  </a:lnTo>
                  <a:lnTo>
                    <a:pt x="0" y="127"/>
                  </a:lnTo>
                  <a:lnTo>
                    <a:pt x="29" y="174"/>
                  </a:lnTo>
                  <a:lnTo>
                    <a:pt x="41" y="220"/>
                  </a:lnTo>
                  <a:lnTo>
                    <a:pt x="64" y="232"/>
                  </a:lnTo>
                  <a:lnTo>
                    <a:pt x="70" y="214"/>
                  </a:lnTo>
                  <a:close/>
                </a:path>
              </a:pathLst>
            </a:custGeom>
            <a:grpFill/>
            <a:ln w="9525">
              <a:solidFill>
                <a:schemeClr val="bg1">
                  <a:lumMod val="85000"/>
                </a:schemeClr>
              </a:solidFill>
              <a:round/>
              <a:headEnd/>
              <a:tailEnd/>
            </a:ln>
          </p:spPr>
          <p:txBody>
            <a:bodyPr/>
            <a:lstStyle/>
            <a:p>
              <a:endParaRPr lang="zh-CN" altLang="en-US"/>
            </a:p>
          </p:txBody>
        </p:sp>
        <p:sp>
          <p:nvSpPr>
            <p:cNvPr id="90" name="Freeform 40"/>
            <p:cNvSpPr>
              <a:spLocks noChangeAspect="1"/>
            </p:cNvSpPr>
            <p:nvPr>
              <p:custDataLst>
                <p:tags r:id="rId73"/>
              </p:custDataLst>
            </p:nvPr>
          </p:nvSpPr>
          <p:spPr bwMode="auto">
            <a:xfrm rot="20717457">
              <a:off x="7153524" y="1715245"/>
              <a:ext cx="115006" cy="83700"/>
            </a:xfrm>
            <a:custGeom>
              <a:avLst/>
              <a:gdLst>
                <a:gd name="T0" fmla="*/ 11509 w 256"/>
                <a:gd name="T1" fmla="*/ 0 h 187"/>
                <a:gd name="T2" fmla="*/ 16272 w 256"/>
                <a:gd name="T3" fmla="*/ 12479 h 187"/>
                <a:gd name="T4" fmla="*/ 0 w 256"/>
                <a:gd name="T5" fmla="*/ 50749 h 187"/>
                <a:gd name="T6" fmla="*/ 27384 w 256"/>
                <a:gd name="T7" fmla="*/ 77787 h 187"/>
                <a:gd name="T8" fmla="*/ 44053 w 256"/>
                <a:gd name="T9" fmla="*/ 70299 h 187"/>
                <a:gd name="T10" fmla="*/ 41275 w 256"/>
                <a:gd name="T11" fmla="*/ 50749 h 187"/>
                <a:gd name="T12" fmla="*/ 62309 w 256"/>
                <a:gd name="T13" fmla="*/ 70299 h 187"/>
                <a:gd name="T14" fmla="*/ 85328 w 256"/>
                <a:gd name="T15" fmla="*/ 77787 h 187"/>
                <a:gd name="T16" fmla="*/ 101600 w 256"/>
                <a:gd name="T17" fmla="*/ 68220 h 187"/>
                <a:gd name="T18" fmla="*/ 94456 w 256"/>
                <a:gd name="T19" fmla="*/ 46173 h 187"/>
                <a:gd name="T20" fmla="*/ 75803 w 256"/>
                <a:gd name="T21" fmla="*/ 48669 h 187"/>
                <a:gd name="T22" fmla="*/ 62309 w 256"/>
                <a:gd name="T23" fmla="*/ 19551 h 187"/>
                <a:gd name="T24" fmla="*/ 34528 w 256"/>
                <a:gd name="T25" fmla="*/ 0 h 187"/>
                <a:gd name="T26" fmla="*/ 11509 w 256"/>
                <a:gd name="T27" fmla="*/ 0 h 1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6"/>
                <a:gd name="T43" fmla="*/ 0 h 187"/>
                <a:gd name="T44" fmla="*/ 256 w 256"/>
                <a:gd name="T45" fmla="*/ 187 h 1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6" h="187">
                  <a:moveTo>
                    <a:pt x="29" y="0"/>
                  </a:moveTo>
                  <a:lnTo>
                    <a:pt x="41" y="30"/>
                  </a:lnTo>
                  <a:lnTo>
                    <a:pt x="0" y="122"/>
                  </a:lnTo>
                  <a:lnTo>
                    <a:pt x="69" y="187"/>
                  </a:lnTo>
                  <a:lnTo>
                    <a:pt x="111" y="169"/>
                  </a:lnTo>
                  <a:lnTo>
                    <a:pt x="104" y="122"/>
                  </a:lnTo>
                  <a:lnTo>
                    <a:pt x="157" y="169"/>
                  </a:lnTo>
                  <a:lnTo>
                    <a:pt x="215" y="187"/>
                  </a:lnTo>
                  <a:lnTo>
                    <a:pt x="256" y="164"/>
                  </a:lnTo>
                  <a:lnTo>
                    <a:pt x="238" y="111"/>
                  </a:lnTo>
                  <a:lnTo>
                    <a:pt x="191" y="117"/>
                  </a:lnTo>
                  <a:lnTo>
                    <a:pt x="157" y="47"/>
                  </a:lnTo>
                  <a:lnTo>
                    <a:pt x="87" y="0"/>
                  </a:lnTo>
                  <a:lnTo>
                    <a:pt x="29" y="0"/>
                  </a:lnTo>
                  <a:close/>
                </a:path>
              </a:pathLst>
            </a:custGeom>
            <a:grpFill/>
            <a:ln w="9525">
              <a:solidFill>
                <a:schemeClr val="bg1">
                  <a:lumMod val="85000"/>
                </a:schemeClr>
              </a:solidFill>
              <a:round/>
              <a:headEnd/>
              <a:tailEnd/>
            </a:ln>
          </p:spPr>
          <p:txBody>
            <a:bodyPr/>
            <a:lstStyle/>
            <a:p>
              <a:endParaRPr lang="zh-CN" altLang="en-US"/>
            </a:p>
          </p:txBody>
        </p:sp>
        <p:sp>
          <p:nvSpPr>
            <p:cNvPr id="91" name="Freeform 41"/>
            <p:cNvSpPr>
              <a:spLocks noChangeAspect="1"/>
            </p:cNvSpPr>
            <p:nvPr>
              <p:custDataLst>
                <p:tags r:id="rId74"/>
              </p:custDataLst>
            </p:nvPr>
          </p:nvSpPr>
          <p:spPr bwMode="auto">
            <a:xfrm rot="20717457">
              <a:off x="7194854" y="1826276"/>
              <a:ext cx="25157" cy="34163"/>
            </a:xfrm>
            <a:custGeom>
              <a:avLst/>
              <a:gdLst>
                <a:gd name="T0" fmla="*/ 17524 w 52"/>
                <a:gd name="T1" fmla="*/ 0 h 70"/>
                <a:gd name="T2" fmla="*/ 0 w 52"/>
                <a:gd name="T3" fmla="*/ 2268 h 70"/>
                <a:gd name="T4" fmla="*/ 0 w 52"/>
                <a:gd name="T5" fmla="*/ 31750 h 70"/>
                <a:gd name="T6" fmla="*/ 10258 w 52"/>
                <a:gd name="T7" fmla="*/ 23586 h 70"/>
                <a:gd name="T8" fmla="*/ 20088 w 52"/>
                <a:gd name="T9" fmla="*/ 21318 h 70"/>
                <a:gd name="T10" fmla="*/ 22225 w 52"/>
                <a:gd name="T11" fmla="*/ 13154 h 70"/>
                <a:gd name="T12" fmla="*/ 17524 w 52"/>
                <a:gd name="T13" fmla="*/ 0 h 70"/>
                <a:gd name="T14" fmla="*/ 0 60000 65536"/>
                <a:gd name="T15" fmla="*/ 0 60000 65536"/>
                <a:gd name="T16" fmla="*/ 0 60000 65536"/>
                <a:gd name="T17" fmla="*/ 0 60000 65536"/>
                <a:gd name="T18" fmla="*/ 0 60000 65536"/>
                <a:gd name="T19" fmla="*/ 0 60000 65536"/>
                <a:gd name="T20" fmla="*/ 0 60000 65536"/>
                <a:gd name="T21" fmla="*/ 0 w 52"/>
                <a:gd name="T22" fmla="*/ 0 h 70"/>
                <a:gd name="T23" fmla="*/ 52 w 52"/>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70">
                  <a:moveTo>
                    <a:pt x="41" y="0"/>
                  </a:moveTo>
                  <a:lnTo>
                    <a:pt x="0" y="5"/>
                  </a:lnTo>
                  <a:lnTo>
                    <a:pt x="0" y="70"/>
                  </a:lnTo>
                  <a:lnTo>
                    <a:pt x="24" y="52"/>
                  </a:lnTo>
                  <a:lnTo>
                    <a:pt x="47" y="47"/>
                  </a:lnTo>
                  <a:lnTo>
                    <a:pt x="52" y="29"/>
                  </a:lnTo>
                  <a:lnTo>
                    <a:pt x="41" y="0"/>
                  </a:lnTo>
                  <a:close/>
                </a:path>
              </a:pathLst>
            </a:custGeom>
            <a:grpFill/>
            <a:ln w="9525">
              <a:solidFill>
                <a:schemeClr val="bg1">
                  <a:lumMod val="85000"/>
                </a:schemeClr>
              </a:solidFill>
              <a:round/>
              <a:headEnd/>
              <a:tailEnd/>
            </a:ln>
          </p:spPr>
          <p:txBody>
            <a:bodyPr/>
            <a:lstStyle/>
            <a:p>
              <a:endParaRPr lang="zh-CN" altLang="en-US"/>
            </a:p>
          </p:txBody>
        </p:sp>
        <p:sp>
          <p:nvSpPr>
            <p:cNvPr id="92" name="Freeform 42"/>
            <p:cNvSpPr>
              <a:spLocks noChangeAspect="1"/>
            </p:cNvSpPr>
            <p:nvPr>
              <p:custDataLst>
                <p:tags r:id="rId75"/>
              </p:custDataLst>
            </p:nvPr>
          </p:nvSpPr>
          <p:spPr bwMode="auto">
            <a:xfrm rot="20717457">
              <a:off x="6616228" y="1339446"/>
              <a:ext cx="138367" cy="111030"/>
            </a:xfrm>
            <a:custGeom>
              <a:avLst/>
              <a:gdLst>
                <a:gd name="T0" fmla="*/ 73975 w 309"/>
                <a:gd name="T1" fmla="*/ 0 h 244"/>
                <a:gd name="T2" fmla="*/ 34812 w 309"/>
                <a:gd name="T3" fmla="*/ 44404 h 244"/>
                <a:gd name="T4" fmla="*/ 0 w 309"/>
                <a:gd name="T5" fmla="*/ 54131 h 244"/>
                <a:gd name="T6" fmla="*/ 7121 w 309"/>
                <a:gd name="T7" fmla="*/ 98112 h 244"/>
                <a:gd name="T8" fmla="*/ 39559 w 309"/>
                <a:gd name="T9" fmla="*/ 103187 h 244"/>
                <a:gd name="T10" fmla="*/ 57360 w 309"/>
                <a:gd name="T11" fmla="*/ 74007 h 244"/>
                <a:gd name="T12" fmla="*/ 122237 w 309"/>
                <a:gd name="T13" fmla="*/ 76122 h 244"/>
                <a:gd name="T14" fmla="*/ 96919 w 309"/>
                <a:gd name="T15" fmla="*/ 7612 h 244"/>
                <a:gd name="T16" fmla="*/ 73975 w 309"/>
                <a:gd name="T17" fmla="*/ 0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9"/>
                <a:gd name="T28" fmla="*/ 0 h 244"/>
                <a:gd name="T29" fmla="*/ 309 w 309"/>
                <a:gd name="T30" fmla="*/ 244 h 2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9" h="244">
                  <a:moveTo>
                    <a:pt x="187" y="0"/>
                  </a:moveTo>
                  <a:lnTo>
                    <a:pt x="88" y="105"/>
                  </a:lnTo>
                  <a:lnTo>
                    <a:pt x="0" y="128"/>
                  </a:lnTo>
                  <a:lnTo>
                    <a:pt x="18" y="232"/>
                  </a:lnTo>
                  <a:lnTo>
                    <a:pt x="100" y="244"/>
                  </a:lnTo>
                  <a:lnTo>
                    <a:pt x="145" y="175"/>
                  </a:lnTo>
                  <a:lnTo>
                    <a:pt x="309" y="180"/>
                  </a:lnTo>
                  <a:lnTo>
                    <a:pt x="245" y="18"/>
                  </a:lnTo>
                  <a:lnTo>
                    <a:pt x="187" y="0"/>
                  </a:lnTo>
                  <a:close/>
                </a:path>
              </a:pathLst>
            </a:custGeom>
            <a:grpFill/>
            <a:ln w="9525">
              <a:solidFill>
                <a:schemeClr val="bg1">
                  <a:lumMod val="85000"/>
                </a:schemeClr>
              </a:solidFill>
              <a:round/>
              <a:headEnd/>
              <a:tailEnd/>
            </a:ln>
          </p:spPr>
          <p:txBody>
            <a:bodyPr/>
            <a:lstStyle/>
            <a:p>
              <a:endParaRPr lang="zh-CN" altLang="en-US"/>
            </a:p>
          </p:txBody>
        </p:sp>
        <p:sp>
          <p:nvSpPr>
            <p:cNvPr id="93" name="Freeform 43"/>
            <p:cNvSpPr>
              <a:spLocks noChangeAspect="1"/>
            </p:cNvSpPr>
            <p:nvPr>
              <p:custDataLst>
                <p:tags r:id="rId76"/>
              </p:custDataLst>
            </p:nvPr>
          </p:nvSpPr>
          <p:spPr bwMode="auto">
            <a:xfrm rot="20717457">
              <a:off x="6698889" y="1406064"/>
              <a:ext cx="190479" cy="218646"/>
            </a:xfrm>
            <a:custGeom>
              <a:avLst/>
              <a:gdLst>
                <a:gd name="T0" fmla="*/ 78184 w 424"/>
                <a:gd name="T1" fmla="*/ 2561 h 476"/>
                <a:gd name="T2" fmla="*/ 29766 w 424"/>
                <a:gd name="T3" fmla="*/ 0 h 476"/>
                <a:gd name="T4" fmla="*/ 27781 w 424"/>
                <a:gd name="T5" fmla="*/ 14941 h 476"/>
                <a:gd name="T6" fmla="*/ 25003 w 424"/>
                <a:gd name="T7" fmla="*/ 40128 h 476"/>
                <a:gd name="T8" fmla="*/ 18256 w 424"/>
                <a:gd name="T9" fmla="*/ 62326 h 476"/>
                <a:gd name="T10" fmla="*/ 41672 w 424"/>
                <a:gd name="T11" fmla="*/ 89220 h 476"/>
                <a:gd name="T12" fmla="*/ 0 w 424"/>
                <a:gd name="T13" fmla="*/ 89220 h 476"/>
                <a:gd name="T14" fmla="*/ 29766 w 424"/>
                <a:gd name="T15" fmla="*/ 119103 h 476"/>
                <a:gd name="T16" fmla="*/ 41672 w 424"/>
                <a:gd name="T17" fmla="*/ 163499 h 476"/>
                <a:gd name="T18" fmla="*/ 96837 w 424"/>
                <a:gd name="T19" fmla="*/ 168622 h 476"/>
                <a:gd name="T20" fmla="*/ 140494 w 424"/>
                <a:gd name="T21" fmla="*/ 203200 h 476"/>
                <a:gd name="T22" fmla="*/ 161528 w 424"/>
                <a:gd name="T23" fmla="*/ 186124 h 476"/>
                <a:gd name="T24" fmla="*/ 152400 w 424"/>
                <a:gd name="T25" fmla="*/ 168622 h 476"/>
                <a:gd name="T26" fmla="*/ 166291 w 424"/>
                <a:gd name="T27" fmla="*/ 171183 h 476"/>
                <a:gd name="T28" fmla="*/ 147638 w 424"/>
                <a:gd name="T29" fmla="*/ 113980 h 476"/>
                <a:gd name="T30" fmla="*/ 168275 w 424"/>
                <a:gd name="T31" fmla="*/ 47385 h 476"/>
                <a:gd name="T32" fmla="*/ 152400 w 424"/>
                <a:gd name="T33" fmla="*/ 32444 h 476"/>
                <a:gd name="T34" fmla="*/ 135731 w 424"/>
                <a:gd name="T35" fmla="*/ 74279 h 476"/>
                <a:gd name="T36" fmla="*/ 138509 w 424"/>
                <a:gd name="T37" fmla="*/ 69156 h 476"/>
                <a:gd name="T38" fmla="*/ 124619 w 424"/>
                <a:gd name="T39" fmla="*/ 37139 h 476"/>
                <a:gd name="T40" fmla="*/ 94456 w 424"/>
                <a:gd name="T41" fmla="*/ 25187 h 476"/>
                <a:gd name="T42" fmla="*/ 78184 w 424"/>
                <a:gd name="T43" fmla="*/ 2561 h 47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4"/>
                <a:gd name="T67" fmla="*/ 0 h 476"/>
                <a:gd name="T68" fmla="*/ 424 w 424"/>
                <a:gd name="T69" fmla="*/ 476 h 47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4" h="476">
                  <a:moveTo>
                    <a:pt x="197" y="6"/>
                  </a:moveTo>
                  <a:lnTo>
                    <a:pt x="75" y="0"/>
                  </a:lnTo>
                  <a:lnTo>
                    <a:pt x="70" y="35"/>
                  </a:lnTo>
                  <a:lnTo>
                    <a:pt x="63" y="94"/>
                  </a:lnTo>
                  <a:lnTo>
                    <a:pt x="46" y="146"/>
                  </a:lnTo>
                  <a:lnTo>
                    <a:pt x="105" y="209"/>
                  </a:lnTo>
                  <a:lnTo>
                    <a:pt x="0" y="209"/>
                  </a:lnTo>
                  <a:lnTo>
                    <a:pt x="75" y="279"/>
                  </a:lnTo>
                  <a:lnTo>
                    <a:pt x="105" y="383"/>
                  </a:lnTo>
                  <a:lnTo>
                    <a:pt x="244" y="395"/>
                  </a:lnTo>
                  <a:lnTo>
                    <a:pt x="354" y="476"/>
                  </a:lnTo>
                  <a:lnTo>
                    <a:pt x="407" y="436"/>
                  </a:lnTo>
                  <a:lnTo>
                    <a:pt x="384" y="395"/>
                  </a:lnTo>
                  <a:lnTo>
                    <a:pt x="419" y="401"/>
                  </a:lnTo>
                  <a:lnTo>
                    <a:pt x="372" y="267"/>
                  </a:lnTo>
                  <a:lnTo>
                    <a:pt x="424" y="111"/>
                  </a:lnTo>
                  <a:lnTo>
                    <a:pt x="384" y="76"/>
                  </a:lnTo>
                  <a:lnTo>
                    <a:pt x="342" y="174"/>
                  </a:lnTo>
                  <a:lnTo>
                    <a:pt x="349" y="162"/>
                  </a:lnTo>
                  <a:lnTo>
                    <a:pt x="314" y="87"/>
                  </a:lnTo>
                  <a:lnTo>
                    <a:pt x="238" y="59"/>
                  </a:lnTo>
                  <a:lnTo>
                    <a:pt x="197" y="6"/>
                  </a:lnTo>
                  <a:close/>
                </a:path>
              </a:pathLst>
            </a:custGeom>
            <a:grpFill/>
            <a:ln w="9525">
              <a:solidFill>
                <a:schemeClr val="bg1">
                  <a:lumMod val="85000"/>
                </a:schemeClr>
              </a:solidFill>
              <a:round/>
              <a:headEnd/>
              <a:tailEnd/>
            </a:ln>
          </p:spPr>
          <p:txBody>
            <a:bodyPr/>
            <a:lstStyle/>
            <a:p>
              <a:endParaRPr lang="zh-CN" altLang="en-US"/>
            </a:p>
          </p:txBody>
        </p:sp>
        <p:sp>
          <p:nvSpPr>
            <p:cNvPr id="94" name="Freeform 44"/>
            <p:cNvSpPr>
              <a:spLocks noChangeAspect="1"/>
            </p:cNvSpPr>
            <p:nvPr>
              <p:custDataLst>
                <p:tags r:id="rId77"/>
              </p:custDataLst>
            </p:nvPr>
          </p:nvSpPr>
          <p:spPr bwMode="auto">
            <a:xfrm rot="20717457">
              <a:off x="6909134" y="1411189"/>
              <a:ext cx="79068" cy="105906"/>
            </a:xfrm>
            <a:custGeom>
              <a:avLst/>
              <a:gdLst>
                <a:gd name="T0" fmla="*/ 0 w 163"/>
                <a:gd name="T1" fmla="*/ 34639 h 233"/>
                <a:gd name="T2" fmla="*/ 22283 w 163"/>
                <a:gd name="T3" fmla="*/ 68855 h 233"/>
                <a:gd name="T4" fmla="*/ 12427 w 163"/>
                <a:gd name="T5" fmla="*/ 98425 h 233"/>
                <a:gd name="T6" fmla="*/ 29997 w 163"/>
                <a:gd name="T7" fmla="*/ 98425 h 233"/>
                <a:gd name="T8" fmla="*/ 64708 w 163"/>
                <a:gd name="T9" fmla="*/ 76036 h 233"/>
                <a:gd name="T10" fmla="*/ 69850 w 163"/>
                <a:gd name="T11" fmla="*/ 61252 h 233"/>
                <a:gd name="T12" fmla="*/ 62565 w 163"/>
                <a:gd name="T13" fmla="*/ 7604 h 233"/>
                <a:gd name="T14" fmla="*/ 40282 w 163"/>
                <a:gd name="T15" fmla="*/ 0 h 233"/>
                <a:gd name="T16" fmla="*/ 27426 w 163"/>
                <a:gd name="T17" fmla="*/ 29570 h 233"/>
                <a:gd name="T18" fmla="*/ 12427 w 163"/>
                <a:gd name="T19" fmla="*/ 24501 h 233"/>
                <a:gd name="T20" fmla="*/ 0 w 163"/>
                <a:gd name="T21" fmla="*/ 34639 h 2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233"/>
                <a:gd name="T35" fmla="*/ 163 w 163"/>
                <a:gd name="T36" fmla="*/ 233 h 23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233">
                  <a:moveTo>
                    <a:pt x="0" y="82"/>
                  </a:moveTo>
                  <a:lnTo>
                    <a:pt x="52" y="163"/>
                  </a:lnTo>
                  <a:lnTo>
                    <a:pt x="29" y="233"/>
                  </a:lnTo>
                  <a:lnTo>
                    <a:pt x="70" y="233"/>
                  </a:lnTo>
                  <a:lnTo>
                    <a:pt x="151" y="180"/>
                  </a:lnTo>
                  <a:lnTo>
                    <a:pt x="163" y="145"/>
                  </a:lnTo>
                  <a:lnTo>
                    <a:pt x="146" y="18"/>
                  </a:lnTo>
                  <a:lnTo>
                    <a:pt x="94" y="0"/>
                  </a:lnTo>
                  <a:lnTo>
                    <a:pt x="64" y="70"/>
                  </a:lnTo>
                  <a:lnTo>
                    <a:pt x="29" y="58"/>
                  </a:lnTo>
                  <a:lnTo>
                    <a:pt x="0" y="82"/>
                  </a:lnTo>
                  <a:close/>
                </a:path>
              </a:pathLst>
            </a:custGeom>
            <a:grpFill/>
            <a:ln w="9525">
              <a:solidFill>
                <a:schemeClr val="bg1">
                  <a:lumMod val="85000"/>
                </a:schemeClr>
              </a:solidFill>
              <a:round/>
              <a:headEnd/>
              <a:tailEnd/>
            </a:ln>
          </p:spPr>
          <p:txBody>
            <a:bodyPr/>
            <a:lstStyle/>
            <a:p>
              <a:endParaRPr lang="zh-CN" altLang="en-US"/>
            </a:p>
          </p:txBody>
        </p:sp>
        <p:sp>
          <p:nvSpPr>
            <p:cNvPr id="95" name="Freeform 45"/>
            <p:cNvSpPr>
              <a:spLocks noChangeAspect="1"/>
            </p:cNvSpPr>
            <p:nvPr>
              <p:custDataLst>
                <p:tags r:id="rId78"/>
              </p:custDataLst>
            </p:nvPr>
          </p:nvSpPr>
          <p:spPr bwMode="auto">
            <a:xfrm rot="20717457">
              <a:off x="6995390" y="1395814"/>
              <a:ext cx="55707" cy="70036"/>
            </a:xfrm>
            <a:custGeom>
              <a:avLst/>
              <a:gdLst>
                <a:gd name="T0" fmla="*/ 4667 w 116"/>
                <a:gd name="T1" fmla="*/ 19960 h 150"/>
                <a:gd name="T2" fmla="*/ 0 w 116"/>
                <a:gd name="T3" fmla="*/ 62918 h 150"/>
                <a:gd name="T4" fmla="*/ 24607 w 116"/>
                <a:gd name="T5" fmla="*/ 65088 h 150"/>
                <a:gd name="T6" fmla="*/ 49213 w 116"/>
                <a:gd name="T7" fmla="*/ 19960 h 150"/>
                <a:gd name="T8" fmla="*/ 31819 w 116"/>
                <a:gd name="T9" fmla="*/ 0 h 150"/>
                <a:gd name="T10" fmla="*/ 12303 w 116"/>
                <a:gd name="T11" fmla="*/ 0 h 150"/>
                <a:gd name="T12" fmla="*/ 4667 w 116"/>
                <a:gd name="T13" fmla="*/ 19960 h 150"/>
                <a:gd name="T14" fmla="*/ 0 60000 65536"/>
                <a:gd name="T15" fmla="*/ 0 60000 65536"/>
                <a:gd name="T16" fmla="*/ 0 60000 65536"/>
                <a:gd name="T17" fmla="*/ 0 60000 65536"/>
                <a:gd name="T18" fmla="*/ 0 60000 65536"/>
                <a:gd name="T19" fmla="*/ 0 60000 65536"/>
                <a:gd name="T20" fmla="*/ 0 60000 65536"/>
                <a:gd name="T21" fmla="*/ 0 w 116"/>
                <a:gd name="T22" fmla="*/ 0 h 150"/>
                <a:gd name="T23" fmla="*/ 116 w 116"/>
                <a:gd name="T24" fmla="*/ 150 h 1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6" h="150">
                  <a:moveTo>
                    <a:pt x="11" y="46"/>
                  </a:moveTo>
                  <a:lnTo>
                    <a:pt x="0" y="145"/>
                  </a:lnTo>
                  <a:lnTo>
                    <a:pt x="58" y="150"/>
                  </a:lnTo>
                  <a:lnTo>
                    <a:pt x="116" y="46"/>
                  </a:lnTo>
                  <a:lnTo>
                    <a:pt x="75" y="0"/>
                  </a:lnTo>
                  <a:lnTo>
                    <a:pt x="29" y="0"/>
                  </a:lnTo>
                  <a:lnTo>
                    <a:pt x="11" y="46"/>
                  </a:lnTo>
                  <a:close/>
                </a:path>
              </a:pathLst>
            </a:custGeom>
            <a:grpFill/>
            <a:ln w="9525">
              <a:solidFill>
                <a:schemeClr val="bg1">
                  <a:lumMod val="85000"/>
                </a:schemeClr>
              </a:solidFill>
              <a:round/>
              <a:headEnd/>
              <a:tailEnd/>
            </a:ln>
          </p:spPr>
          <p:txBody>
            <a:bodyPr/>
            <a:lstStyle/>
            <a:p>
              <a:endParaRPr lang="zh-CN" altLang="en-US"/>
            </a:p>
          </p:txBody>
        </p:sp>
        <p:sp>
          <p:nvSpPr>
            <p:cNvPr id="96" name="Freeform 46"/>
            <p:cNvSpPr>
              <a:spLocks noChangeAspect="1"/>
            </p:cNvSpPr>
            <p:nvPr>
              <p:custDataLst>
                <p:tags r:id="rId79"/>
              </p:custDataLst>
            </p:nvPr>
          </p:nvSpPr>
          <p:spPr bwMode="auto">
            <a:xfrm rot="20717457">
              <a:off x="7088832" y="1351403"/>
              <a:ext cx="449244" cy="486832"/>
            </a:xfrm>
            <a:custGeom>
              <a:avLst/>
              <a:gdLst>
                <a:gd name="T0" fmla="*/ 37396 w 987"/>
                <a:gd name="T1" fmla="*/ 21906 h 1074"/>
                <a:gd name="T2" fmla="*/ 0 w 987"/>
                <a:gd name="T3" fmla="*/ 56028 h 1074"/>
                <a:gd name="T4" fmla="*/ 11259 w 987"/>
                <a:gd name="T5" fmla="*/ 95206 h 1074"/>
                <a:gd name="T6" fmla="*/ 76802 w 987"/>
                <a:gd name="T7" fmla="*/ 124694 h 1074"/>
                <a:gd name="T8" fmla="*/ 137519 w 987"/>
                <a:gd name="T9" fmla="*/ 141545 h 1074"/>
                <a:gd name="T10" fmla="*/ 151593 w 987"/>
                <a:gd name="T11" fmla="*/ 124694 h 1074"/>
                <a:gd name="T12" fmla="*/ 198639 w 987"/>
                <a:gd name="T13" fmla="*/ 158817 h 1074"/>
                <a:gd name="T14" fmla="*/ 193813 w 987"/>
                <a:gd name="T15" fmla="*/ 197994 h 1074"/>
                <a:gd name="T16" fmla="*/ 226384 w 987"/>
                <a:gd name="T17" fmla="*/ 249389 h 1074"/>
                <a:gd name="T18" fmla="*/ 223971 w 987"/>
                <a:gd name="T19" fmla="*/ 300783 h 1074"/>
                <a:gd name="T20" fmla="*/ 174915 w 987"/>
                <a:gd name="T21" fmla="*/ 305417 h 1074"/>
                <a:gd name="T22" fmla="*/ 212712 w 987"/>
                <a:gd name="T23" fmla="*/ 361866 h 1074"/>
                <a:gd name="T24" fmla="*/ 268604 w 987"/>
                <a:gd name="T25" fmla="*/ 411154 h 1074"/>
                <a:gd name="T26" fmla="*/ 296752 w 987"/>
                <a:gd name="T27" fmla="*/ 425898 h 1074"/>
                <a:gd name="T28" fmla="*/ 378378 w 987"/>
                <a:gd name="T29" fmla="*/ 433060 h 1074"/>
                <a:gd name="T30" fmla="*/ 331734 w 987"/>
                <a:gd name="T31" fmla="*/ 384193 h 1074"/>
                <a:gd name="T32" fmla="*/ 390039 w 987"/>
                <a:gd name="T33" fmla="*/ 398516 h 1074"/>
                <a:gd name="T34" fmla="*/ 371140 w 987"/>
                <a:gd name="T35" fmla="*/ 356811 h 1074"/>
                <a:gd name="T36" fmla="*/ 338570 w 987"/>
                <a:gd name="T37" fmla="*/ 303310 h 1074"/>
                <a:gd name="T38" fmla="*/ 373955 w 987"/>
                <a:gd name="T39" fmla="*/ 300783 h 1074"/>
                <a:gd name="T40" fmla="*/ 380791 w 987"/>
                <a:gd name="T41" fmla="*/ 327744 h 1074"/>
                <a:gd name="T42" fmla="*/ 396875 w 987"/>
                <a:gd name="T43" fmla="*/ 283511 h 1074"/>
                <a:gd name="T44" fmla="*/ 359882 w 987"/>
                <a:gd name="T45" fmla="*/ 244333 h 1074"/>
                <a:gd name="T46" fmla="*/ 301175 w 987"/>
                <a:gd name="T47" fmla="*/ 205577 h 1074"/>
                <a:gd name="T48" fmla="*/ 296752 w 987"/>
                <a:gd name="T49" fmla="*/ 163872 h 1074"/>
                <a:gd name="T50" fmla="*/ 254531 w 987"/>
                <a:gd name="T51" fmla="*/ 119639 h 1074"/>
                <a:gd name="T52" fmla="*/ 212712 w 987"/>
                <a:gd name="T53" fmla="*/ 73300 h 1074"/>
                <a:gd name="T54" fmla="*/ 165666 w 987"/>
                <a:gd name="T55" fmla="*/ 61083 h 1074"/>
                <a:gd name="T56" fmla="*/ 121435 w 987"/>
                <a:gd name="T57" fmla="*/ 43811 h 1074"/>
                <a:gd name="T58" fmla="*/ 111784 w 987"/>
                <a:gd name="T59" fmla="*/ 24012 h 1074"/>
                <a:gd name="T60" fmla="*/ 67553 w 987"/>
                <a:gd name="T61" fmla="*/ 75406 h 1074"/>
                <a:gd name="T62" fmla="*/ 60315 w 987"/>
                <a:gd name="T63" fmla="*/ 21906 h 10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87"/>
                <a:gd name="T97" fmla="*/ 0 h 1074"/>
                <a:gd name="T98" fmla="*/ 987 w 987"/>
                <a:gd name="T99" fmla="*/ 1074 h 107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87" h="1074">
                  <a:moveTo>
                    <a:pt x="110" y="0"/>
                  </a:moveTo>
                  <a:lnTo>
                    <a:pt x="93" y="52"/>
                  </a:lnTo>
                  <a:lnTo>
                    <a:pt x="16" y="80"/>
                  </a:lnTo>
                  <a:lnTo>
                    <a:pt x="0" y="133"/>
                  </a:lnTo>
                  <a:lnTo>
                    <a:pt x="58" y="197"/>
                  </a:lnTo>
                  <a:lnTo>
                    <a:pt x="28" y="226"/>
                  </a:lnTo>
                  <a:lnTo>
                    <a:pt x="86" y="284"/>
                  </a:lnTo>
                  <a:lnTo>
                    <a:pt x="191" y="296"/>
                  </a:lnTo>
                  <a:lnTo>
                    <a:pt x="330" y="377"/>
                  </a:lnTo>
                  <a:lnTo>
                    <a:pt x="342" y="336"/>
                  </a:lnTo>
                  <a:lnTo>
                    <a:pt x="307" y="267"/>
                  </a:lnTo>
                  <a:lnTo>
                    <a:pt x="377" y="296"/>
                  </a:lnTo>
                  <a:lnTo>
                    <a:pt x="394" y="359"/>
                  </a:lnTo>
                  <a:lnTo>
                    <a:pt x="494" y="377"/>
                  </a:lnTo>
                  <a:lnTo>
                    <a:pt x="522" y="418"/>
                  </a:lnTo>
                  <a:lnTo>
                    <a:pt x="482" y="470"/>
                  </a:lnTo>
                  <a:lnTo>
                    <a:pt x="586" y="523"/>
                  </a:lnTo>
                  <a:lnTo>
                    <a:pt x="563" y="592"/>
                  </a:lnTo>
                  <a:lnTo>
                    <a:pt x="539" y="610"/>
                  </a:lnTo>
                  <a:lnTo>
                    <a:pt x="557" y="714"/>
                  </a:lnTo>
                  <a:lnTo>
                    <a:pt x="499" y="755"/>
                  </a:lnTo>
                  <a:lnTo>
                    <a:pt x="435" y="725"/>
                  </a:lnTo>
                  <a:lnTo>
                    <a:pt x="424" y="865"/>
                  </a:lnTo>
                  <a:lnTo>
                    <a:pt x="529" y="859"/>
                  </a:lnTo>
                  <a:lnTo>
                    <a:pt x="557" y="836"/>
                  </a:lnTo>
                  <a:lnTo>
                    <a:pt x="668" y="976"/>
                  </a:lnTo>
                  <a:lnTo>
                    <a:pt x="714" y="976"/>
                  </a:lnTo>
                  <a:lnTo>
                    <a:pt x="738" y="1011"/>
                  </a:lnTo>
                  <a:lnTo>
                    <a:pt x="947" y="1074"/>
                  </a:lnTo>
                  <a:lnTo>
                    <a:pt x="941" y="1028"/>
                  </a:lnTo>
                  <a:lnTo>
                    <a:pt x="842" y="952"/>
                  </a:lnTo>
                  <a:lnTo>
                    <a:pt x="825" y="912"/>
                  </a:lnTo>
                  <a:lnTo>
                    <a:pt x="953" y="993"/>
                  </a:lnTo>
                  <a:lnTo>
                    <a:pt x="970" y="946"/>
                  </a:lnTo>
                  <a:lnTo>
                    <a:pt x="918" y="865"/>
                  </a:lnTo>
                  <a:lnTo>
                    <a:pt x="923" y="847"/>
                  </a:lnTo>
                  <a:lnTo>
                    <a:pt x="825" y="772"/>
                  </a:lnTo>
                  <a:lnTo>
                    <a:pt x="842" y="720"/>
                  </a:lnTo>
                  <a:lnTo>
                    <a:pt x="784" y="673"/>
                  </a:lnTo>
                  <a:lnTo>
                    <a:pt x="930" y="714"/>
                  </a:lnTo>
                  <a:lnTo>
                    <a:pt x="930" y="772"/>
                  </a:lnTo>
                  <a:lnTo>
                    <a:pt x="947" y="778"/>
                  </a:lnTo>
                  <a:lnTo>
                    <a:pt x="965" y="702"/>
                  </a:lnTo>
                  <a:lnTo>
                    <a:pt x="987" y="673"/>
                  </a:lnTo>
                  <a:lnTo>
                    <a:pt x="975" y="586"/>
                  </a:lnTo>
                  <a:lnTo>
                    <a:pt x="895" y="580"/>
                  </a:lnTo>
                  <a:lnTo>
                    <a:pt x="860" y="523"/>
                  </a:lnTo>
                  <a:lnTo>
                    <a:pt x="749" y="488"/>
                  </a:lnTo>
                  <a:lnTo>
                    <a:pt x="714" y="435"/>
                  </a:lnTo>
                  <a:lnTo>
                    <a:pt x="738" y="389"/>
                  </a:lnTo>
                  <a:lnTo>
                    <a:pt x="703" y="313"/>
                  </a:lnTo>
                  <a:lnTo>
                    <a:pt x="633" y="284"/>
                  </a:lnTo>
                  <a:lnTo>
                    <a:pt x="539" y="249"/>
                  </a:lnTo>
                  <a:lnTo>
                    <a:pt x="529" y="174"/>
                  </a:lnTo>
                  <a:lnTo>
                    <a:pt x="435" y="197"/>
                  </a:lnTo>
                  <a:lnTo>
                    <a:pt x="412" y="145"/>
                  </a:lnTo>
                  <a:lnTo>
                    <a:pt x="319" y="174"/>
                  </a:lnTo>
                  <a:lnTo>
                    <a:pt x="302" y="104"/>
                  </a:lnTo>
                  <a:lnTo>
                    <a:pt x="382" y="92"/>
                  </a:lnTo>
                  <a:lnTo>
                    <a:pt x="278" y="57"/>
                  </a:lnTo>
                  <a:lnTo>
                    <a:pt x="191" y="63"/>
                  </a:lnTo>
                  <a:lnTo>
                    <a:pt x="168" y="179"/>
                  </a:lnTo>
                  <a:lnTo>
                    <a:pt x="133" y="122"/>
                  </a:lnTo>
                  <a:lnTo>
                    <a:pt x="150" y="52"/>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97" name="Freeform 47"/>
            <p:cNvSpPr>
              <a:spLocks noChangeAspect="1"/>
            </p:cNvSpPr>
            <p:nvPr>
              <p:custDataLst>
                <p:tags r:id="rId80"/>
              </p:custDataLst>
            </p:nvPr>
          </p:nvSpPr>
          <p:spPr bwMode="auto">
            <a:xfrm rot="20717457">
              <a:off x="7000781" y="1276244"/>
              <a:ext cx="158134" cy="102490"/>
            </a:xfrm>
            <a:custGeom>
              <a:avLst/>
              <a:gdLst>
                <a:gd name="T0" fmla="*/ 0 w 354"/>
                <a:gd name="T1" fmla="*/ 17204 h 227"/>
                <a:gd name="T2" fmla="*/ 20521 w 354"/>
                <a:gd name="T3" fmla="*/ 34407 h 227"/>
                <a:gd name="T4" fmla="*/ 20521 w 354"/>
                <a:gd name="T5" fmla="*/ 82662 h 227"/>
                <a:gd name="T6" fmla="*/ 139700 w 354"/>
                <a:gd name="T7" fmla="*/ 95250 h 227"/>
                <a:gd name="T8" fmla="*/ 139700 w 354"/>
                <a:gd name="T9" fmla="*/ 70913 h 227"/>
                <a:gd name="T10" fmla="*/ 63931 w 354"/>
                <a:gd name="T11" fmla="*/ 51192 h 227"/>
                <a:gd name="T12" fmla="*/ 22494 w 354"/>
                <a:gd name="T13" fmla="*/ 7553 h 227"/>
                <a:gd name="T14" fmla="*/ 0 w 354"/>
                <a:gd name="T15" fmla="*/ 0 h 227"/>
                <a:gd name="T16" fmla="*/ 0 w 354"/>
                <a:gd name="T17" fmla="*/ 17204 h 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4"/>
                <a:gd name="T28" fmla="*/ 0 h 227"/>
                <a:gd name="T29" fmla="*/ 354 w 354"/>
                <a:gd name="T30" fmla="*/ 227 h 2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4" h="227">
                  <a:moveTo>
                    <a:pt x="0" y="41"/>
                  </a:moveTo>
                  <a:lnTo>
                    <a:pt x="52" y="82"/>
                  </a:lnTo>
                  <a:lnTo>
                    <a:pt x="52" y="197"/>
                  </a:lnTo>
                  <a:lnTo>
                    <a:pt x="354" y="227"/>
                  </a:lnTo>
                  <a:lnTo>
                    <a:pt x="354" y="169"/>
                  </a:lnTo>
                  <a:lnTo>
                    <a:pt x="162" y="122"/>
                  </a:lnTo>
                  <a:lnTo>
                    <a:pt x="57" y="18"/>
                  </a:lnTo>
                  <a:lnTo>
                    <a:pt x="0" y="0"/>
                  </a:lnTo>
                  <a:lnTo>
                    <a:pt x="0" y="41"/>
                  </a:lnTo>
                  <a:close/>
                </a:path>
              </a:pathLst>
            </a:custGeom>
            <a:grpFill/>
            <a:ln w="9525">
              <a:solidFill>
                <a:schemeClr val="bg1">
                  <a:lumMod val="85000"/>
                </a:schemeClr>
              </a:solidFill>
              <a:round/>
              <a:headEnd/>
              <a:tailEnd/>
            </a:ln>
          </p:spPr>
          <p:txBody>
            <a:bodyPr/>
            <a:lstStyle/>
            <a:p>
              <a:endParaRPr lang="zh-CN" altLang="en-US"/>
            </a:p>
          </p:txBody>
        </p:sp>
        <p:sp>
          <p:nvSpPr>
            <p:cNvPr id="98" name="Freeform 48"/>
            <p:cNvSpPr>
              <a:spLocks noChangeAspect="1"/>
            </p:cNvSpPr>
            <p:nvPr>
              <p:custDataLst>
                <p:tags r:id="rId81"/>
              </p:custDataLst>
            </p:nvPr>
          </p:nvSpPr>
          <p:spPr bwMode="auto">
            <a:xfrm rot="20717457">
              <a:off x="6779753" y="1288200"/>
              <a:ext cx="125788" cy="85409"/>
            </a:xfrm>
            <a:custGeom>
              <a:avLst/>
              <a:gdLst>
                <a:gd name="T0" fmla="*/ 24651 w 284"/>
                <a:gd name="T1" fmla="*/ 0 h 185"/>
                <a:gd name="T2" fmla="*/ 79040 w 284"/>
                <a:gd name="T3" fmla="*/ 22311 h 185"/>
                <a:gd name="T4" fmla="*/ 111125 w 284"/>
                <a:gd name="T5" fmla="*/ 52345 h 185"/>
                <a:gd name="T6" fmla="*/ 77083 w 284"/>
                <a:gd name="T7" fmla="*/ 79375 h 185"/>
                <a:gd name="T8" fmla="*/ 43041 w 284"/>
                <a:gd name="T9" fmla="*/ 69507 h 185"/>
                <a:gd name="T10" fmla="*/ 20347 w 284"/>
                <a:gd name="T11" fmla="*/ 57064 h 185"/>
                <a:gd name="T12" fmla="*/ 17608 w 284"/>
                <a:gd name="T13" fmla="*/ 39473 h 185"/>
                <a:gd name="T14" fmla="*/ 0 w 284"/>
                <a:gd name="T15" fmla="*/ 22311 h 185"/>
                <a:gd name="T16" fmla="*/ 24651 w 284"/>
                <a:gd name="T17" fmla="*/ 0 h 1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4"/>
                <a:gd name="T28" fmla="*/ 0 h 185"/>
                <a:gd name="T29" fmla="*/ 284 w 284"/>
                <a:gd name="T30" fmla="*/ 185 h 1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4" h="185">
                  <a:moveTo>
                    <a:pt x="63" y="0"/>
                  </a:moveTo>
                  <a:lnTo>
                    <a:pt x="202" y="52"/>
                  </a:lnTo>
                  <a:lnTo>
                    <a:pt x="284" y="122"/>
                  </a:lnTo>
                  <a:lnTo>
                    <a:pt x="197" y="185"/>
                  </a:lnTo>
                  <a:lnTo>
                    <a:pt x="110" y="162"/>
                  </a:lnTo>
                  <a:lnTo>
                    <a:pt x="52" y="133"/>
                  </a:lnTo>
                  <a:lnTo>
                    <a:pt x="45" y="92"/>
                  </a:lnTo>
                  <a:lnTo>
                    <a:pt x="0" y="52"/>
                  </a:lnTo>
                  <a:lnTo>
                    <a:pt x="63" y="0"/>
                  </a:lnTo>
                  <a:close/>
                </a:path>
              </a:pathLst>
            </a:custGeom>
            <a:grpFill/>
            <a:ln w="9525">
              <a:solidFill>
                <a:schemeClr val="bg1">
                  <a:lumMod val="85000"/>
                </a:schemeClr>
              </a:solidFill>
              <a:round/>
              <a:headEnd/>
              <a:tailEnd/>
            </a:ln>
          </p:spPr>
          <p:txBody>
            <a:bodyPr/>
            <a:lstStyle/>
            <a:p>
              <a:endParaRPr lang="zh-CN" altLang="en-US"/>
            </a:p>
          </p:txBody>
        </p:sp>
        <p:sp>
          <p:nvSpPr>
            <p:cNvPr id="99" name="Freeform 49"/>
            <p:cNvSpPr>
              <a:spLocks noChangeAspect="1"/>
            </p:cNvSpPr>
            <p:nvPr>
              <p:custDataLst>
                <p:tags r:id="rId82"/>
              </p:custDataLst>
            </p:nvPr>
          </p:nvSpPr>
          <p:spPr bwMode="auto">
            <a:xfrm rot="20717457">
              <a:off x="6912729" y="1310407"/>
              <a:ext cx="57503" cy="63204"/>
            </a:xfrm>
            <a:custGeom>
              <a:avLst/>
              <a:gdLst>
                <a:gd name="T0" fmla="*/ 36800 w 127"/>
                <a:gd name="T1" fmla="*/ 0 h 134"/>
                <a:gd name="T2" fmla="*/ 6800 w 127"/>
                <a:gd name="T3" fmla="*/ 10520 h 134"/>
                <a:gd name="T4" fmla="*/ 0 w 127"/>
                <a:gd name="T5" fmla="*/ 28492 h 134"/>
                <a:gd name="T6" fmla="*/ 16000 w 127"/>
                <a:gd name="T7" fmla="*/ 33752 h 134"/>
                <a:gd name="T8" fmla="*/ 16000 w 127"/>
                <a:gd name="T9" fmla="*/ 51286 h 134"/>
                <a:gd name="T10" fmla="*/ 39200 w 127"/>
                <a:gd name="T11" fmla="*/ 58738 h 134"/>
                <a:gd name="T12" fmla="*/ 50800 w 127"/>
                <a:gd name="T13" fmla="*/ 56546 h 134"/>
                <a:gd name="T14" fmla="*/ 39200 w 127"/>
                <a:gd name="T15" fmla="*/ 33752 h 134"/>
                <a:gd name="T16" fmla="*/ 50800 w 127"/>
                <a:gd name="T17" fmla="*/ 28492 h 134"/>
                <a:gd name="T18" fmla="*/ 36800 w 127"/>
                <a:gd name="T19" fmla="*/ 0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7"/>
                <a:gd name="T31" fmla="*/ 0 h 134"/>
                <a:gd name="T32" fmla="*/ 127 w 127"/>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7" h="134">
                  <a:moveTo>
                    <a:pt x="92" y="0"/>
                  </a:moveTo>
                  <a:lnTo>
                    <a:pt x="17" y="24"/>
                  </a:lnTo>
                  <a:lnTo>
                    <a:pt x="0" y="65"/>
                  </a:lnTo>
                  <a:lnTo>
                    <a:pt x="40" y="77"/>
                  </a:lnTo>
                  <a:lnTo>
                    <a:pt x="40" y="117"/>
                  </a:lnTo>
                  <a:lnTo>
                    <a:pt x="98" y="134"/>
                  </a:lnTo>
                  <a:lnTo>
                    <a:pt x="127" y="129"/>
                  </a:lnTo>
                  <a:lnTo>
                    <a:pt x="98" y="77"/>
                  </a:lnTo>
                  <a:lnTo>
                    <a:pt x="127" y="65"/>
                  </a:lnTo>
                  <a:lnTo>
                    <a:pt x="92" y="0"/>
                  </a:lnTo>
                  <a:close/>
                </a:path>
              </a:pathLst>
            </a:custGeom>
            <a:grpFill/>
            <a:ln w="9525">
              <a:solidFill>
                <a:schemeClr val="bg1">
                  <a:lumMod val="85000"/>
                </a:schemeClr>
              </a:solidFill>
              <a:round/>
              <a:headEnd/>
              <a:tailEnd/>
            </a:ln>
          </p:spPr>
          <p:txBody>
            <a:bodyPr/>
            <a:lstStyle/>
            <a:p>
              <a:endParaRPr lang="zh-CN" altLang="en-US"/>
            </a:p>
          </p:txBody>
        </p:sp>
        <p:sp>
          <p:nvSpPr>
            <p:cNvPr id="100" name="Freeform 50"/>
            <p:cNvSpPr>
              <a:spLocks noChangeAspect="1"/>
            </p:cNvSpPr>
            <p:nvPr>
              <p:custDataLst>
                <p:tags r:id="rId83"/>
              </p:custDataLst>
            </p:nvPr>
          </p:nvSpPr>
          <p:spPr bwMode="auto">
            <a:xfrm rot="20717457">
              <a:off x="6727641" y="1303574"/>
              <a:ext cx="21563" cy="18790"/>
            </a:xfrm>
            <a:custGeom>
              <a:avLst/>
              <a:gdLst>
                <a:gd name="T0" fmla="*/ 11754 w 47"/>
                <a:gd name="T1" fmla="*/ 0 h 35"/>
                <a:gd name="T2" fmla="*/ 0 w 47"/>
                <a:gd name="T3" fmla="*/ 0 h 35"/>
                <a:gd name="T4" fmla="*/ 6890 w 47"/>
                <a:gd name="T5" fmla="*/ 17463 h 35"/>
                <a:gd name="T6" fmla="*/ 19050 w 47"/>
                <a:gd name="T7" fmla="*/ 11476 h 35"/>
                <a:gd name="T8" fmla="*/ 11754 w 47"/>
                <a:gd name="T9" fmla="*/ 0 h 35"/>
                <a:gd name="T10" fmla="*/ 0 60000 65536"/>
                <a:gd name="T11" fmla="*/ 0 60000 65536"/>
                <a:gd name="T12" fmla="*/ 0 60000 65536"/>
                <a:gd name="T13" fmla="*/ 0 60000 65536"/>
                <a:gd name="T14" fmla="*/ 0 60000 65536"/>
                <a:gd name="T15" fmla="*/ 0 w 47"/>
                <a:gd name="T16" fmla="*/ 0 h 35"/>
                <a:gd name="T17" fmla="*/ 47 w 47"/>
                <a:gd name="T18" fmla="*/ 35 h 35"/>
              </a:gdLst>
              <a:ahLst/>
              <a:cxnLst>
                <a:cxn ang="T10">
                  <a:pos x="T0" y="T1"/>
                </a:cxn>
                <a:cxn ang="T11">
                  <a:pos x="T2" y="T3"/>
                </a:cxn>
                <a:cxn ang="T12">
                  <a:pos x="T4" y="T5"/>
                </a:cxn>
                <a:cxn ang="T13">
                  <a:pos x="T6" y="T7"/>
                </a:cxn>
                <a:cxn ang="T14">
                  <a:pos x="T8" y="T9"/>
                </a:cxn>
              </a:cxnLst>
              <a:rect l="T15" t="T16" r="T17" b="T18"/>
              <a:pathLst>
                <a:path w="47" h="35">
                  <a:moveTo>
                    <a:pt x="29" y="0"/>
                  </a:moveTo>
                  <a:lnTo>
                    <a:pt x="0" y="0"/>
                  </a:lnTo>
                  <a:lnTo>
                    <a:pt x="17" y="35"/>
                  </a:lnTo>
                  <a:lnTo>
                    <a:pt x="47" y="23"/>
                  </a:lnTo>
                  <a:lnTo>
                    <a:pt x="29" y="0"/>
                  </a:lnTo>
                  <a:close/>
                </a:path>
              </a:pathLst>
            </a:custGeom>
            <a:grpFill/>
            <a:ln w="9525">
              <a:solidFill>
                <a:schemeClr val="bg1">
                  <a:lumMod val="85000"/>
                </a:schemeClr>
              </a:solidFill>
              <a:round/>
              <a:headEnd/>
              <a:tailEnd/>
            </a:ln>
          </p:spPr>
          <p:txBody>
            <a:bodyPr/>
            <a:lstStyle/>
            <a:p>
              <a:endParaRPr lang="zh-CN" altLang="en-US"/>
            </a:p>
          </p:txBody>
        </p:sp>
        <p:sp>
          <p:nvSpPr>
            <p:cNvPr id="101" name="Freeform 51"/>
            <p:cNvSpPr>
              <a:spLocks noChangeAspect="1"/>
            </p:cNvSpPr>
            <p:nvPr>
              <p:custDataLst>
                <p:tags r:id="rId84"/>
              </p:custDataLst>
            </p:nvPr>
          </p:nvSpPr>
          <p:spPr bwMode="auto">
            <a:xfrm rot="20717457">
              <a:off x="7000781" y="1341152"/>
              <a:ext cx="8986" cy="18790"/>
            </a:xfrm>
            <a:custGeom>
              <a:avLst/>
              <a:gdLst>
                <a:gd name="T0" fmla="*/ 7937 w 24"/>
                <a:gd name="T1" fmla="*/ 7667 h 41"/>
                <a:gd name="T2" fmla="*/ 3969 w 24"/>
                <a:gd name="T3" fmla="*/ 0 h 41"/>
                <a:gd name="T4" fmla="*/ 0 w 24"/>
                <a:gd name="T5" fmla="*/ 17463 h 41"/>
                <a:gd name="T6" fmla="*/ 5622 w 24"/>
                <a:gd name="T7" fmla="*/ 17463 h 41"/>
                <a:gd name="T8" fmla="*/ 7937 w 24"/>
                <a:gd name="T9" fmla="*/ 7667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24" y="18"/>
                  </a:moveTo>
                  <a:lnTo>
                    <a:pt x="12" y="0"/>
                  </a:lnTo>
                  <a:lnTo>
                    <a:pt x="0" y="41"/>
                  </a:lnTo>
                  <a:lnTo>
                    <a:pt x="17" y="41"/>
                  </a:lnTo>
                  <a:lnTo>
                    <a:pt x="24" y="18"/>
                  </a:lnTo>
                  <a:close/>
                </a:path>
              </a:pathLst>
            </a:custGeom>
            <a:grpFill/>
            <a:ln w="9525">
              <a:solidFill>
                <a:schemeClr val="bg1">
                  <a:lumMod val="85000"/>
                </a:schemeClr>
              </a:solidFill>
              <a:round/>
              <a:headEnd/>
              <a:tailEnd/>
            </a:ln>
          </p:spPr>
          <p:txBody>
            <a:bodyPr/>
            <a:lstStyle/>
            <a:p>
              <a:endParaRPr lang="zh-CN" altLang="en-US"/>
            </a:p>
          </p:txBody>
        </p:sp>
        <p:sp>
          <p:nvSpPr>
            <p:cNvPr id="102" name="Freeform 52"/>
            <p:cNvSpPr>
              <a:spLocks noChangeAspect="1"/>
            </p:cNvSpPr>
            <p:nvPr>
              <p:custDataLst>
                <p:tags r:id="rId85"/>
              </p:custDataLst>
            </p:nvPr>
          </p:nvSpPr>
          <p:spPr bwMode="auto">
            <a:xfrm rot="20717457">
              <a:off x="7275718" y="1570049"/>
              <a:ext cx="30549" cy="51245"/>
            </a:xfrm>
            <a:custGeom>
              <a:avLst/>
              <a:gdLst>
                <a:gd name="T0" fmla="*/ 22361 w 70"/>
                <a:gd name="T1" fmla="*/ 42130 h 104"/>
                <a:gd name="T2" fmla="*/ 26988 w 70"/>
                <a:gd name="T3" fmla="*/ 21523 h 104"/>
                <a:gd name="T4" fmla="*/ 8867 w 70"/>
                <a:gd name="T5" fmla="*/ 0 h 104"/>
                <a:gd name="T6" fmla="*/ 4627 w 70"/>
                <a:gd name="T7" fmla="*/ 5495 h 104"/>
                <a:gd name="T8" fmla="*/ 6554 w 70"/>
                <a:gd name="T9" fmla="*/ 26560 h 104"/>
                <a:gd name="T10" fmla="*/ 0 w 70"/>
                <a:gd name="T11" fmla="*/ 47625 h 104"/>
                <a:gd name="T12" fmla="*/ 18121 w 70"/>
                <a:gd name="T13" fmla="*/ 47625 h 104"/>
                <a:gd name="T14" fmla="*/ 22361 w 70"/>
                <a:gd name="T15" fmla="*/ 42130 h 104"/>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104"/>
                <a:gd name="T26" fmla="*/ 70 w 70"/>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104">
                  <a:moveTo>
                    <a:pt x="58" y="92"/>
                  </a:moveTo>
                  <a:lnTo>
                    <a:pt x="70" y="47"/>
                  </a:lnTo>
                  <a:lnTo>
                    <a:pt x="23" y="0"/>
                  </a:lnTo>
                  <a:lnTo>
                    <a:pt x="12" y="12"/>
                  </a:lnTo>
                  <a:lnTo>
                    <a:pt x="17" y="58"/>
                  </a:lnTo>
                  <a:lnTo>
                    <a:pt x="0" y="104"/>
                  </a:lnTo>
                  <a:lnTo>
                    <a:pt x="47" y="104"/>
                  </a:lnTo>
                  <a:lnTo>
                    <a:pt x="58" y="92"/>
                  </a:lnTo>
                  <a:close/>
                </a:path>
              </a:pathLst>
            </a:custGeom>
            <a:grpFill/>
            <a:ln w="9525">
              <a:solidFill>
                <a:schemeClr val="bg1">
                  <a:lumMod val="85000"/>
                </a:schemeClr>
              </a:solidFill>
              <a:round/>
              <a:headEnd/>
              <a:tailEnd/>
            </a:ln>
          </p:spPr>
          <p:txBody>
            <a:bodyPr/>
            <a:lstStyle/>
            <a:p>
              <a:endParaRPr lang="zh-CN" altLang="en-US"/>
            </a:p>
          </p:txBody>
        </p:sp>
        <p:sp>
          <p:nvSpPr>
            <p:cNvPr id="103" name="Freeform 53"/>
            <p:cNvSpPr>
              <a:spLocks noChangeAspect="1"/>
            </p:cNvSpPr>
            <p:nvPr>
              <p:custDataLst>
                <p:tags r:id="rId86"/>
              </p:custDataLst>
            </p:nvPr>
          </p:nvSpPr>
          <p:spPr bwMode="auto">
            <a:xfrm rot="20717457">
              <a:off x="5665626" y="1160087"/>
              <a:ext cx="688242" cy="819924"/>
            </a:xfrm>
            <a:custGeom>
              <a:avLst/>
              <a:gdLst>
                <a:gd name="T0" fmla="*/ 305208 w 1518"/>
                <a:gd name="T1" fmla="*/ 762000 h 1801"/>
                <a:gd name="T2" fmla="*/ 363286 w 1518"/>
                <a:gd name="T3" fmla="*/ 747192 h 1801"/>
                <a:gd name="T4" fmla="*/ 375302 w 1518"/>
                <a:gd name="T5" fmla="*/ 550451 h 1801"/>
                <a:gd name="T6" fmla="*/ 349267 w 1518"/>
                <a:gd name="T7" fmla="*/ 530565 h 1801"/>
                <a:gd name="T8" fmla="*/ 342458 w 1518"/>
                <a:gd name="T9" fmla="*/ 486563 h 1801"/>
                <a:gd name="T10" fmla="*/ 368092 w 1518"/>
                <a:gd name="T11" fmla="*/ 427752 h 1801"/>
                <a:gd name="T12" fmla="*/ 608013 w 1518"/>
                <a:gd name="T13" fmla="*/ 255551 h 1801"/>
                <a:gd name="T14" fmla="*/ 603207 w 1518"/>
                <a:gd name="T15" fmla="*/ 231012 h 1801"/>
                <a:gd name="T16" fmla="*/ 575169 w 1518"/>
                <a:gd name="T17" fmla="*/ 196741 h 1801"/>
                <a:gd name="T18" fmla="*/ 575169 w 1518"/>
                <a:gd name="T19" fmla="*/ 172201 h 1801"/>
                <a:gd name="T20" fmla="*/ 551938 w 1518"/>
                <a:gd name="T21" fmla="*/ 137507 h 1801"/>
                <a:gd name="T22" fmla="*/ 558747 w 1518"/>
                <a:gd name="T23" fmla="*/ 88851 h 1801"/>
                <a:gd name="T24" fmla="*/ 531110 w 1518"/>
                <a:gd name="T25" fmla="*/ 51618 h 1801"/>
                <a:gd name="T26" fmla="*/ 461016 w 1518"/>
                <a:gd name="T27" fmla="*/ 44425 h 1801"/>
                <a:gd name="T28" fmla="*/ 419361 w 1518"/>
                <a:gd name="T29" fmla="*/ 0 h 1801"/>
                <a:gd name="T30" fmla="*/ 363286 w 1518"/>
                <a:gd name="T31" fmla="*/ 63888 h 1801"/>
                <a:gd name="T32" fmla="*/ 368092 w 1518"/>
                <a:gd name="T33" fmla="*/ 76158 h 1801"/>
                <a:gd name="T34" fmla="*/ 347264 w 1518"/>
                <a:gd name="T35" fmla="*/ 90966 h 1801"/>
                <a:gd name="T36" fmla="*/ 337651 w 1518"/>
                <a:gd name="T37" fmla="*/ 74042 h 1801"/>
                <a:gd name="T38" fmla="*/ 340055 w 1518"/>
                <a:gd name="T39" fmla="*/ 46541 h 1801"/>
                <a:gd name="T40" fmla="*/ 321630 w 1518"/>
                <a:gd name="T41" fmla="*/ 12270 h 1801"/>
                <a:gd name="T42" fmla="*/ 281577 w 1518"/>
                <a:gd name="T43" fmla="*/ 24540 h 1801"/>
                <a:gd name="T44" fmla="*/ 265555 w 1518"/>
                <a:gd name="T45" fmla="*/ 76158 h 1801"/>
                <a:gd name="T46" fmla="*/ 279574 w 1518"/>
                <a:gd name="T47" fmla="*/ 107890 h 1801"/>
                <a:gd name="T48" fmla="*/ 260749 w 1518"/>
                <a:gd name="T49" fmla="*/ 112967 h 1801"/>
                <a:gd name="T50" fmla="*/ 188652 w 1518"/>
                <a:gd name="T51" fmla="*/ 68965 h 1801"/>
                <a:gd name="T52" fmla="*/ 106943 w 1518"/>
                <a:gd name="T53" fmla="*/ 118044 h 1801"/>
                <a:gd name="T54" fmla="*/ 102537 w 1518"/>
                <a:gd name="T55" fmla="*/ 157393 h 1801"/>
                <a:gd name="T56" fmla="*/ 116556 w 1518"/>
                <a:gd name="T57" fmla="*/ 162470 h 1801"/>
                <a:gd name="T58" fmla="*/ 79306 w 1518"/>
                <a:gd name="T59" fmla="*/ 189125 h 1801"/>
                <a:gd name="T60" fmla="*/ 104940 w 1518"/>
                <a:gd name="T61" fmla="*/ 201818 h 1801"/>
                <a:gd name="T62" fmla="*/ 92924 w 1518"/>
                <a:gd name="T63" fmla="*/ 228896 h 1801"/>
                <a:gd name="T64" fmla="*/ 118959 w 1518"/>
                <a:gd name="T65" fmla="*/ 265706 h 1801"/>
                <a:gd name="T66" fmla="*/ 2804 w 1518"/>
                <a:gd name="T67" fmla="*/ 258513 h 1801"/>
                <a:gd name="T68" fmla="*/ 0 w 1518"/>
                <a:gd name="T69" fmla="*/ 270360 h 1801"/>
                <a:gd name="T70" fmla="*/ 137784 w 1518"/>
                <a:gd name="T71" fmla="*/ 305054 h 1801"/>
                <a:gd name="T72" fmla="*/ 218692 w 1518"/>
                <a:gd name="T73" fmla="*/ 312247 h 1801"/>
                <a:gd name="T74" fmla="*/ 181843 w 1518"/>
                <a:gd name="T75" fmla="*/ 339325 h 1801"/>
                <a:gd name="T76" fmla="*/ 204674 w 1518"/>
                <a:gd name="T77" fmla="*/ 368942 h 1801"/>
                <a:gd name="T78" fmla="*/ 249534 w 1518"/>
                <a:gd name="T79" fmla="*/ 368942 h 1801"/>
                <a:gd name="T80" fmla="*/ 256343 w 1518"/>
                <a:gd name="T81" fmla="*/ 341863 h 1801"/>
                <a:gd name="T82" fmla="*/ 274767 w 1518"/>
                <a:gd name="T83" fmla="*/ 356672 h 1801"/>
                <a:gd name="T84" fmla="*/ 267558 w 1518"/>
                <a:gd name="T85" fmla="*/ 385866 h 1801"/>
                <a:gd name="T86" fmla="*/ 279574 w 1518"/>
                <a:gd name="T87" fmla="*/ 390943 h 1801"/>
                <a:gd name="T88" fmla="*/ 279574 w 1518"/>
                <a:gd name="T89" fmla="*/ 420560 h 1801"/>
                <a:gd name="T90" fmla="*/ 305208 w 1518"/>
                <a:gd name="T91" fmla="*/ 454831 h 1801"/>
                <a:gd name="T92" fmla="*/ 312418 w 1518"/>
                <a:gd name="T93" fmla="*/ 493756 h 1801"/>
                <a:gd name="T94" fmla="*/ 305208 w 1518"/>
                <a:gd name="T95" fmla="*/ 523373 h 1801"/>
                <a:gd name="T96" fmla="*/ 319227 w 1518"/>
                <a:gd name="T97" fmla="*/ 565259 h 1801"/>
                <a:gd name="T98" fmla="*/ 337651 w 1518"/>
                <a:gd name="T99" fmla="*/ 577952 h 1801"/>
                <a:gd name="T100" fmla="*/ 349267 w 1518"/>
                <a:gd name="T101" fmla="*/ 596992 h 1801"/>
                <a:gd name="T102" fmla="*/ 312418 w 1518"/>
                <a:gd name="T103" fmla="*/ 678227 h 1801"/>
                <a:gd name="T104" fmla="*/ 305208 w 1518"/>
                <a:gd name="T105" fmla="*/ 762000 h 18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18"/>
                <a:gd name="T160" fmla="*/ 0 h 1801"/>
                <a:gd name="T161" fmla="*/ 1518 w 1518"/>
                <a:gd name="T162" fmla="*/ 1801 h 180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18" h="1801">
                  <a:moveTo>
                    <a:pt x="762" y="1801"/>
                  </a:moveTo>
                  <a:lnTo>
                    <a:pt x="907" y="1766"/>
                  </a:lnTo>
                  <a:lnTo>
                    <a:pt x="937" y="1301"/>
                  </a:lnTo>
                  <a:lnTo>
                    <a:pt x="872" y="1254"/>
                  </a:lnTo>
                  <a:lnTo>
                    <a:pt x="855" y="1150"/>
                  </a:lnTo>
                  <a:lnTo>
                    <a:pt x="919" y="1011"/>
                  </a:lnTo>
                  <a:lnTo>
                    <a:pt x="1518" y="604"/>
                  </a:lnTo>
                  <a:lnTo>
                    <a:pt x="1506" y="546"/>
                  </a:lnTo>
                  <a:lnTo>
                    <a:pt x="1436" y="465"/>
                  </a:lnTo>
                  <a:lnTo>
                    <a:pt x="1436" y="407"/>
                  </a:lnTo>
                  <a:lnTo>
                    <a:pt x="1378" y="325"/>
                  </a:lnTo>
                  <a:lnTo>
                    <a:pt x="1395" y="210"/>
                  </a:lnTo>
                  <a:lnTo>
                    <a:pt x="1326" y="122"/>
                  </a:lnTo>
                  <a:lnTo>
                    <a:pt x="1151" y="105"/>
                  </a:lnTo>
                  <a:lnTo>
                    <a:pt x="1047" y="0"/>
                  </a:lnTo>
                  <a:lnTo>
                    <a:pt x="907" y="151"/>
                  </a:lnTo>
                  <a:lnTo>
                    <a:pt x="919" y="180"/>
                  </a:lnTo>
                  <a:lnTo>
                    <a:pt x="867" y="215"/>
                  </a:lnTo>
                  <a:lnTo>
                    <a:pt x="843" y="175"/>
                  </a:lnTo>
                  <a:lnTo>
                    <a:pt x="849" y="110"/>
                  </a:lnTo>
                  <a:lnTo>
                    <a:pt x="803" y="29"/>
                  </a:lnTo>
                  <a:lnTo>
                    <a:pt x="703" y="58"/>
                  </a:lnTo>
                  <a:lnTo>
                    <a:pt x="663" y="180"/>
                  </a:lnTo>
                  <a:lnTo>
                    <a:pt x="698" y="255"/>
                  </a:lnTo>
                  <a:lnTo>
                    <a:pt x="651" y="267"/>
                  </a:lnTo>
                  <a:lnTo>
                    <a:pt x="471" y="163"/>
                  </a:lnTo>
                  <a:lnTo>
                    <a:pt x="267" y="279"/>
                  </a:lnTo>
                  <a:lnTo>
                    <a:pt x="256" y="372"/>
                  </a:lnTo>
                  <a:lnTo>
                    <a:pt x="291" y="384"/>
                  </a:lnTo>
                  <a:lnTo>
                    <a:pt x="198" y="447"/>
                  </a:lnTo>
                  <a:lnTo>
                    <a:pt x="262" y="477"/>
                  </a:lnTo>
                  <a:lnTo>
                    <a:pt x="232" y="541"/>
                  </a:lnTo>
                  <a:lnTo>
                    <a:pt x="297" y="628"/>
                  </a:lnTo>
                  <a:lnTo>
                    <a:pt x="7" y="611"/>
                  </a:lnTo>
                  <a:lnTo>
                    <a:pt x="0" y="639"/>
                  </a:lnTo>
                  <a:lnTo>
                    <a:pt x="344" y="721"/>
                  </a:lnTo>
                  <a:lnTo>
                    <a:pt x="546" y="738"/>
                  </a:lnTo>
                  <a:lnTo>
                    <a:pt x="454" y="802"/>
                  </a:lnTo>
                  <a:lnTo>
                    <a:pt x="511" y="872"/>
                  </a:lnTo>
                  <a:lnTo>
                    <a:pt x="623" y="872"/>
                  </a:lnTo>
                  <a:lnTo>
                    <a:pt x="640" y="808"/>
                  </a:lnTo>
                  <a:lnTo>
                    <a:pt x="686" y="843"/>
                  </a:lnTo>
                  <a:lnTo>
                    <a:pt x="668" y="912"/>
                  </a:lnTo>
                  <a:lnTo>
                    <a:pt x="698" y="924"/>
                  </a:lnTo>
                  <a:lnTo>
                    <a:pt x="698" y="994"/>
                  </a:lnTo>
                  <a:lnTo>
                    <a:pt x="762" y="1075"/>
                  </a:lnTo>
                  <a:lnTo>
                    <a:pt x="780" y="1167"/>
                  </a:lnTo>
                  <a:lnTo>
                    <a:pt x="762" y="1237"/>
                  </a:lnTo>
                  <a:lnTo>
                    <a:pt x="797" y="1336"/>
                  </a:lnTo>
                  <a:lnTo>
                    <a:pt x="843" y="1366"/>
                  </a:lnTo>
                  <a:lnTo>
                    <a:pt x="872" y="1411"/>
                  </a:lnTo>
                  <a:lnTo>
                    <a:pt x="780" y="1603"/>
                  </a:lnTo>
                  <a:lnTo>
                    <a:pt x="762" y="1801"/>
                  </a:lnTo>
                  <a:close/>
                </a:path>
              </a:pathLst>
            </a:custGeom>
            <a:grpFill/>
            <a:ln w="9525">
              <a:solidFill>
                <a:schemeClr val="bg1">
                  <a:lumMod val="85000"/>
                </a:schemeClr>
              </a:solidFill>
              <a:round/>
              <a:headEnd/>
              <a:tailEnd/>
            </a:ln>
          </p:spPr>
          <p:txBody>
            <a:bodyPr/>
            <a:lstStyle/>
            <a:p>
              <a:endParaRPr lang="zh-CN" altLang="en-US"/>
            </a:p>
          </p:txBody>
        </p:sp>
        <p:sp>
          <p:nvSpPr>
            <p:cNvPr id="104" name="Freeform 54"/>
            <p:cNvSpPr>
              <a:spLocks noChangeAspect="1"/>
            </p:cNvSpPr>
            <p:nvPr>
              <p:custDataLst>
                <p:tags r:id="rId87"/>
              </p:custDataLst>
            </p:nvPr>
          </p:nvSpPr>
          <p:spPr bwMode="auto">
            <a:xfrm rot="20717457">
              <a:off x="6172374" y="1224997"/>
              <a:ext cx="1698143" cy="1487821"/>
            </a:xfrm>
            <a:custGeom>
              <a:avLst/>
              <a:gdLst>
                <a:gd name="T0" fmla="*/ 1268956 w 3724"/>
                <a:gd name="T1" fmla="*/ 1257320 h 3264"/>
                <a:gd name="T2" fmla="*/ 1254857 w 3724"/>
                <a:gd name="T3" fmla="*/ 1220465 h 3264"/>
                <a:gd name="T4" fmla="*/ 1072369 w 3724"/>
                <a:gd name="T5" fmla="*/ 1326371 h 3264"/>
                <a:gd name="T6" fmla="*/ 917677 w 3724"/>
                <a:gd name="T7" fmla="*/ 1382713 h 3264"/>
                <a:gd name="T8" fmla="*/ 950307 w 3724"/>
                <a:gd name="T9" fmla="*/ 1333572 h 3264"/>
                <a:gd name="T10" fmla="*/ 980923 w 3724"/>
                <a:gd name="T11" fmla="*/ 1341198 h 3264"/>
                <a:gd name="T12" fmla="*/ 873364 w 3724"/>
                <a:gd name="T13" fmla="*/ 1186151 h 3264"/>
                <a:gd name="T14" fmla="*/ 762985 w 3724"/>
                <a:gd name="T15" fmla="*/ 1134469 h 3264"/>
                <a:gd name="T16" fmla="*/ 18531 w 3724"/>
                <a:gd name="T17" fmla="*/ 772269 h 3264"/>
                <a:gd name="T18" fmla="*/ 14100 w 3724"/>
                <a:gd name="T19" fmla="*/ 671870 h 3264"/>
                <a:gd name="T20" fmla="*/ 18531 w 3724"/>
                <a:gd name="T21" fmla="*/ 533768 h 3264"/>
                <a:gd name="T22" fmla="*/ 91445 w 3724"/>
                <a:gd name="T23" fmla="*/ 299927 h 3264"/>
                <a:gd name="T24" fmla="*/ 84194 w 3724"/>
                <a:gd name="T25" fmla="*/ 177075 h 3264"/>
                <a:gd name="T26" fmla="*/ 414123 w 3724"/>
                <a:gd name="T27" fmla="*/ 83454 h 3264"/>
                <a:gd name="T28" fmla="*/ 465687 w 3724"/>
                <a:gd name="T29" fmla="*/ 115650 h 3264"/>
                <a:gd name="T30" fmla="*/ 517251 w 3724"/>
                <a:gd name="T31" fmla="*/ 188937 h 3264"/>
                <a:gd name="T32" fmla="*/ 547464 w 3724"/>
                <a:gd name="T33" fmla="*/ 263071 h 3264"/>
                <a:gd name="T34" fmla="*/ 622393 w 3724"/>
                <a:gd name="T35" fmla="*/ 341866 h 3264"/>
                <a:gd name="T36" fmla="*/ 683625 w 3724"/>
                <a:gd name="T37" fmla="*/ 324921 h 3264"/>
                <a:gd name="T38" fmla="*/ 744051 w 3724"/>
                <a:gd name="T39" fmla="*/ 339324 h 3264"/>
                <a:gd name="T40" fmla="*/ 786350 w 3724"/>
                <a:gd name="T41" fmla="*/ 339324 h 3264"/>
                <a:gd name="T42" fmla="*/ 793601 w 3724"/>
                <a:gd name="T43" fmla="*/ 385923 h 3264"/>
                <a:gd name="T44" fmla="*/ 826232 w 3724"/>
                <a:gd name="T45" fmla="*/ 354151 h 3264"/>
                <a:gd name="T46" fmla="*/ 835497 w 3724"/>
                <a:gd name="T47" fmla="*/ 273238 h 3264"/>
                <a:gd name="T48" fmla="*/ 856445 w 3724"/>
                <a:gd name="T49" fmla="*/ 378721 h 3264"/>
                <a:gd name="T50" fmla="*/ 891895 w 3724"/>
                <a:gd name="T51" fmla="*/ 403291 h 3264"/>
                <a:gd name="T52" fmla="*/ 938625 w 3724"/>
                <a:gd name="T53" fmla="*/ 361776 h 3264"/>
                <a:gd name="T54" fmla="*/ 966824 w 3724"/>
                <a:gd name="T55" fmla="*/ 482086 h 3264"/>
                <a:gd name="T56" fmla="*/ 863696 w 3724"/>
                <a:gd name="T57" fmla="*/ 499031 h 3264"/>
                <a:gd name="T58" fmla="*/ 845165 w 3724"/>
                <a:gd name="T59" fmla="*/ 546477 h 3264"/>
                <a:gd name="T60" fmla="*/ 821397 w 3724"/>
                <a:gd name="T61" fmla="*/ 580367 h 3264"/>
                <a:gd name="T62" fmla="*/ 753720 w 3724"/>
                <a:gd name="T63" fmla="*/ 740497 h 3264"/>
                <a:gd name="T64" fmla="*/ 893909 w 3724"/>
                <a:gd name="T65" fmla="*/ 883259 h 3264"/>
                <a:gd name="T66" fmla="*/ 966824 w 3724"/>
                <a:gd name="T67" fmla="*/ 940025 h 3264"/>
                <a:gd name="T68" fmla="*/ 1025236 w 3724"/>
                <a:gd name="T69" fmla="*/ 1031104 h 3264"/>
                <a:gd name="T70" fmla="*/ 999454 w 3724"/>
                <a:gd name="T71" fmla="*/ 910371 h 3264"/>
                <a:gd name="T72" fmla="*/ 1011137 w 3724"/>
                <a:gd name="T73" fmla="*/ 779894 h 3264"/>
                <a:gd name="T74" fmla="*/ 1032084 w 3724"/>
                <a:gd name="T75" fmla="*/ 703642 h 3264"/>
                <a:gd name="T76" fmla="*/ 1114264 w 3724"/>
                <a:gd name="T77" fmla="*/ 637132 h 3264"/>
                <a:gd name="T78" fmla="*/ 1194027 w 3724"/>
                <a:gd name="T79" fmla="*/ 713385 h 3264"/>
                <a:gd name="T80" fmla="*/ 1245188 w 3724"/>
                <a:gd name="T81" fmla="*/ 784978 h 3264"/>
                <a:gd name="T82" fmla="*/ 1346302 w 3724"/>
                <a:gd name="T83" fmla="*/ 804464 h 3264"/>
                <a:gd name="T84" fmla="*/ 1455875 w 3724"/>
                <a:gd name="T85" fmla="*/ 885377 h 3264"/>
                <a:gd name="T86" fmla="*/ 1500188 w 3724"/>
                <a:gd name="T87" fmla="*/ 973915 h 3264"/>
                <a:gd name="T88" fmla="*/ 1444596 w 3724"/>
                <a:gd name="T89" fmla="*/ 1058216 h 3264"/>
                <a:gd name="T90" fmla="*/ 1264122 w 3724"/>
                <a:gd name="T91" fmla="*/ 1141670 h 3264"/>
                <a:gd name="T92" fmla="*/ 1238340 w 3724"/>
                <a:gd name="T93" fmla="*/ 1198436 h 3264"/>
                <a:gd name="T94" fmla="*/ 1343482 w 3724"/>
                <a:gd name="T95" fmla="*/ 1146754 h 3264"/>
                <a:gd name="T96" fmla="*/ 1348316 w 3724"/>
                <a:gd name="T97" fmla="*/ 1188269 h 3264"/>
                <a:gd name="T98" fmla="*/ 1397463 w 3724"/>
                <a:gd name="T99" fmla="*/ 1276807 h 3264"/>
                <a:gd name="T100" fmla="*/ 1357582 w 3724"/>
                <a:gd name="T101" fmla="*/ 1274689 h 326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24"/>
                <a:gd name="T154" fmla="*/ 0 h 3264"/>
                <a:gd name="T155" fmla="*/ 3724 w 3724"/>
                <a:gd name="T156" fmla="*/ 3264 h 326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24" h="3264">
                  <a:moveTo>
                    <a:pt x="3248" y="3056"/>
                  </a:moveTo>
                  <a:lnTo>
                    <a:pt x="3196" y="3049"/>
                  </a:lnTo>
                  <a:lnTo>
                    <a:pt x="3150" y="2968"/>
                  </a:lnTo>
                  <a:lnTo>
                    <a:pt x="3185" y="2904"/>
                  </a:lnTo>
                  <a:lnTo>
                    <a:pt x="3190" y="2887"/>
                  </a:lnTo>
                  <a:lnTo>
                    <a:pt x="3115" y="2881"/>
                  </a:lnTo>
                  <a:lnTo>
                    <a:pt x="2981" y="3026"/>
                  </a:lnTo>
                  <a:lnTo>
                    <a:pt x="2795" y="3061"/>
                  </a:lnTo>
                  <a:lnTo>
                    <a:pt x="2662" y="3131"/>
                  </a:lnTo>
                  <a:lnTo>
                    <a:pt x="2574" y="3096"/>
                  </a:lnTo>
                  <a:lnTo>
                    <a:pt x="2470" y="3212"/>
                  </a:lnTo>
                  <a:lnTo>
                    <a:pt x="2278" y="3264"/>
                  </a:lnTo>
                  <a:lnTo>
                    <a:pt x="2237" y="3264"/>
                  </a:lnTo>
                  <a:lnTo>
                    <a:pt x="2266" y="3212"/>
                  </a:lnTo>
                  <a:lnTo>
                    <a:pt x="2359" y="3148"/>
                  </a:lnTo>
                  <a:lnTo>
                    <a:pt x="2365" y="3078"/>
                  </a:lnTo>
                  <a:lnTo>
                    <a:pt x="2400" y="3148"/>
                  </a:lnTo>
                  <a:lnTo>
                    <a:pt x="2435" y="3166"/>
                  </a:lnTo>
                  <a:lnTo>
                    <a:pt x="2428" y="3026"/>
                  </a:lnTo>
                  <a:lnTo>
                    <a:pt x="2226" y="2916"/>
                  </a:lnTo>
                  <a:lnTo>
                    <a:pt x="2168" y="2800"/>
                  </a:lnTo>
                  <a:lnTo>
                    <a:pt x="2104" y="2695"/>
                  </a:lnTo>
                  <a:lnTo>
                    <a:pt x="2004" y="2637"/>
                  </a:lnTo>
                  <a:lnTo>
                    <a:pt x="1894" y="2678"/>
                  </a:lnTo>
                  <a:lnTo>
                    <a:pt x="1069" y="2352"/>
                  </a:lnTo>
                  <a:lnTo>
                    <a:pt x="506" y="2073"/>
                  </a:lnTo>
                  <a:lnTo>
                    <a:pt x="46" y="1823"/>
                  </a:lnTo>
                  <a:lnTo>
                    <a:pt x="17" y="1725"/>
                  </a:lnTo>
                  <a:lnTo>
                    <a:pt x="5" y="1656"/>
                  </a:lnTo>
                  <a:lnTo>
                    <a:pt x="35" y="1586"/>
                  </a:lnTo>
                  <a:lnTo>
                    <a:pt x="0" y="1551"/>
                  </a:lnTo>
                  <a:lnTo>
                    <a:pt x="70" y="1300"/>
                  </a:lnTo>
                  <a:lnTo>
                    <a:pt x="46" y="1260"/>
                  </a:lnTo>
                  <a:lnTo>
                    <a:pt x="58" y="1185"/>
                  </a:lnTo>
                  <a:lnTo>
                    <a:pt x="192" y="1173"/>
                  </a:lnTo>
                  <a:lnTo>
                    <a:pt x="227" y="708"/>
                  </a:lnTo>
                  <a:lnTo>
                    <a:pt x="162" y="650"/>
                  </a:lnTo>
                  <a:lnTo>
                    <a:pt x="145" y="545"/>
                  </a:lnTo>
                  <a:lnTo>
                    <a:pt x="209" y="418"/>
                  </a:lnTo>
                  <a:lnTo>
                    <a:pt x="808" y="0"/>
                  </a:lnTo>
                  <a:lnTo>
                    <a:pt x="848" y="151"/>
                  </a:lnTo>
                  <a:lnTo>
                    <a:pt x="1028" y="197"/>
                  </a:lnTo>
                  <a:lnTo>
                    <a:pt x="1045" y="266"/>
                  </a:lnTo>
                  <a:lnTo>
                    <a:pt x="1139" y="244"/>
                  </a:lnTo>
                  <a:lnTo>
                    <a:pt x="1156" y="273"/>
                  </a:lnTo>
                  <a:lnTo>
                    <a:pt x="1115" y="331"/>
                  </a:lnTo>
                  <a:lnTo>
                    <a:pt x="1174" y="360"/>
                  </a:lnTo>
                  <a:lnTo>
                    <a:pt x="1284" y="446"/>
                  </a:lnTo>
                  <a:lnTo>
                    <a:pt x="1301" y="540"/>
                  </a:lnTo>
                  <a:lnTo>
                    <a:pt x="1394" y="575"/>
                  </a:lnTo>
                  <a:lnTo>
                    <a:pt x="1359" y="621"/>
                  </a:lnTo>
                  <a:lnTo>
                    <a:pt x="1366" y="662"/>
                  </a:lnTo>
                  <a:lnTo>
                    <a:pt x="1534" y="743"/>
                  </a:lnTo>
                  <a:lnTo>
                    <a:pt x="1545" y="807"/>
                  </a:lnTo>
                  <a:lnTo>
                    <a:pt x="1627" y="801"/>
                  </a:lnTo>
                  <a:lnTo>
                    <a:pt x="1603" y="732"/>
                  </a:lnTo>
                  <a:lnTo>
                    <a:pt x="1697" y="767"/>
                  </a:lnTo>
                  <a:lnTo>
                    <a:pt x="1807" y="894"/>
                  </a:lnTo>
                  <a:lnTo>
                    <a:pt x="1859" y="854"/>
                  </a:lnTo>
                  <a:lnTo>
                    <a:pt x="1847" y="801"/>
                  </a:lnTo>
                  <a:lnTo>
                    <a:pt x="1859" y="767"/>
                  </a:lnTo>
                  <a:lnTo>
                    <a:pt x="1935" y="772"/>
                  </a:lnTo>
                  <a:lnTo>
                    <a:pt x="1952" y="801"/>
                  </a:lnTo>
                  <a:lnTo>
                    <a:pt x="1929" y="941"/>
                  </a:lnTo>
                  <a:lnTo>
                    <a:pt x="1947" y="946"/>
                  </a:lnTo>
                  <a:lnTo>
                    <a:pt x="1970" y="911"/>
                  </a:lnTo>
                  <a:lnTo>
                    <a:pt x="2016" y="917"/>
                  </a:lnTo>
                  <a:lnTo>
                    <a:pt x="2011" y="882"/>
                  </a:lnTo>
                  <a:lnTo>
                    <a:pt x="2051" y="836"/>
                  </a:lnTo>
                  <a:lnTo>
                    <a:pt x="1987" y="714"/>
                  </a:lnTo>
                  <a:lnTo>
                    <a:pt x="2039" y="633"/>
                  </a:lnTo>
                  <a:lnTo>
                    <a:pt x="2074" y="645"/>
                  </a:lnTo>
                  <a:lnTo>
                    <a:pt x="2126" y="737"/>
                  </a:lnTo>
                  <a:lnTo>
                    <a:pt x="2109" y="777"/>
                  </a:lnTo>
                  <a:lnTo>
                    <a:pt x="2126" y="894"/>
                  </a:lnTo>
                  <a:lnTo>
                    <a:pt x="2196" y="894"/>
                  </a:lnTo>
                  <a:lnTo>
                    <a:pt x="2226" y="911"/>
                  </a:lnTo>
                  <a:lnTo>
                    <a:pt x="2214" y="952"/>
                  </a:lnTo>
                  <a:lnTo>
                    <a:pt x="2243" y="1028"/>
                  </a:lnTo>
                  <a:lnTo>
                    <a:pt x="2341" y="941"/>
                  </a:lnTo>
                  <a:lnTo>
                    <a:pt x="2330" y="854"/>
                  </a:lnTo>
                  <a:lnTo>
                    <a:pt x="2423" y="882"/>
                  </a:lnTo>
                  <a:lnTo>
                    <a:pt x="2446" y="1045"/>
                  </a:lnTo>
                  <a:lnTo>
                    <a:pt x="2400" y="1138"/>
                  </a:lnTo>
                  <a:lnTo>
                    <a:pt x="2278" y="1121"/>
                  </a:lnTo>
                  <a:lnTo>
                    <a:pt x="2226" y="1178"/>
                  </a:lnTo>
                  <a:lnTo>
                    <a:pt x="2144" y="1178"/>
                  </a:lnTo>
                  <a:lnTo>
                    <a:pt x="2184" y="1225"/>
                  </a:lnTo>
                  <a:lnTo>
                    <a:pt x="2138" y="1300"/>
                  </a:lnTo>
                  <a:lnTo>
                    <a:pt x="2098" y="1290"/>
                  </a:lnTo>
                  <a:lnTo>
                    <a:pt x="2081" y="1318"/>
                  </a:lnTo>
                  <a:lnTo>
                    <a:pt x="2028" y="1324"/>
                  </a:lnTo>
                  <a:lnTo>
                    <a:pt x="2039" y="1370"/>
                  </a:lnTo>
                  <a:lnTo>
                    <a:pt x="1859" y="1499"/>
                  </a:lnTo>
                  <a:lnTo>
                    <a:pt x="1772" y="1644"/>
                  </a:lnTo>
                  <a:lnTo>
                    <a:pt x="1871" y="1748"/>
                  </a:lnTo>
                  <a:lnTo>
                    <a:pt x="1871" y="1858"/>
                  </a:lnTo>
                  <a:lnTo>
                    <a:pt x="2069" y="1933"/>
                  </a:lnTo>
                  <a:lnTo>
                    <a:pt x="2219" y="2085"/>
                  </a:lnTo>
                  <a:lnTo>
                    <a:pt x="2353" y="2114"/>
                  </a:lnTo>
                  <a:lnTo>
                    <a:pt x="2324" y="2195"/>
                  </a:lnTo>
                  <a:lnTo>
                    <a:pt x="2400" y="2219"/>
                  </a:lnTo>
                  <a:lnTo>
                    <a:pt x="2365" y="2306"/>
                  </a:lnTo>
                  <a:lnTo>
                    <a:pt x="2463" y="2445"/>
                  </a:lnTo>
                  <a:lnTo>
                    <a:pt x="2545" y="2434"/>
                  </a:lnTo>
                  <a:lnTo>
                    <a:pt x="2550" y="2311"/>
                  </a:lnTo>
                  <a:lnTo>
                    <a:pt x="2458" y="2230"/>
                  </a:lnTo>
                  <a:lnTo>
                    <a:pt x="2481" y="2149"/>
                  </a:lnTo>
                  <a:lnTo>
                    <a:pt x="2597" y="2055"/>
                  </a:lnTo>
                  <a:lnTo>
                    <a:pt x="2562" y="1858"/>
                  </a:lnTo>
                  <a:lnTo>
                    <a:pt x="2510" y="1841"/>
                  </a:lnTo>
                  <a:lnTo>
                    <a:pt x="2516" y="1783"/>
                  </a:lnTo>
                  <a:lnTo>
                    <a:pt x="2585" y="1713"/>
                  </a:lnTo>
                  <a:lnTo>
                    <a:pt x="2562" y="1661"/>
                  </a:lnTo>
                  <a:lnTo>
                    <a:pt x="2557" y="1510"/>
                  </a:lnTo>
                  <a:lnTo>
                    <a:pt x="2697" y="1527"/>
                  </a:lnTo>
                  <a:lnTo>
                    <a:pt x="2766" y="1504"/>
                  </a:lnTo>
                  <a:lnTo>
                    <a:pt x="2847" y="1562"/>
                  </a:lnTo>
                  <a:lnTo>
                    <a:pt x="2864" y="1603"/>
                  </a:lnTo>
                  <a:lnTo>
                    <a:pt x="2964" y="1684"/>
                  </a:lnTo>
                  <a:lnTo>
                    <a:pt x="2981" y="1812"/>
                  </a:lnTo>
                  <a:lnTo>
                    <a:pt x="3028" y="1841"/>
                  </a:lnTo>
                  <a:lnTo>
                    <a:pt x="3091" y="1853"/>
                  </a:lnTo>
                  <a:lnTo>
                    <a:pt x="3150" y="1708"/>
                  </a:lnTo>
                  <a:lnTo>
                    <a:pt x="3255" y="1864"/>
                  </a:lnTo>
                  <a:lnTo>
                    <a:pt x="3342" y="1899"/>
                  </a:lnTo>
                  <a:lnTo>
                    <a:pt x="3335" y="1975"/>
                  </a:lnTo>
                  <a:lnTo>
                    <a:pt x="3429" y="2090"/>
                  </a:lnTo>
                  <a:lnTo>
                    <a:pt x="3614" y="2090"/>
                  </a:lnTo>
                  <a:lnTo>
                    <a:pt x="3661" y="2132"/>
                  </a:lnTo>
                  <a:lnTo>
                    <a:pt x="3667" y="2224"/>
                  </a:lnTo>
                  <a:lnTo>
                    <a:pt x="3724" y="2299"/>
                  </a:lnTo>
                  <a:lnTo>
                    <a:pt x="3724" y="2352"/>
                  </a:lnTo>
                  <a:lnTo>
                    <a:pt x="3679" y="2376"/>
                  </a:lnTo>
                  <a:lnTo>
                    <a:pt x="3586" y="2498"/>
                  </a:lnTo>
                  <a:lnTo>
                    <a:pt x="3446" y="2544"/>
                  </a:lnTo>
                  <a:lnTo>
                    <a:pt x="3272" y="2550"/>
                  </a:lnTo>
                  <a:lnTo>
                    <a:pt x="3138" y="2695"/>
                  </a:lnTo>
                  <a:lnTo>
                    <a:pt x="3033" y="2753"/>
                  </a:lnTo>
                  <a:lnTo>
                    <a:pt x="2969" y="2834"/>
                  </a:lnTo>
                  <a:lnTo>
                    <a:pt x="3074" y="2829"/>
                  </a:lnTo>
                  <a:lnTo>
                    <a:pt x="3255" y="2678"/>
                  </a:lnTo>
                  <a:lnTo>
                    <a:pt x="3272" y="2666"/>
                  </a:lnTo>
                  <a:lnTo>
                    <a:pt x="3335" y="2707"/>
                  </a:lnTo>
                  <a:lnTo>
                    <a:pt x="3370" y="2759"/>
                  </a:lnTo>
                  <a:lnTo>
                    <a:pt x="3312" y="2800"/>
                  </a:lnTo>
                  <a:lnTo>
                    <a:pt x="3347" y="2805"/>
                  </a:lnTo>
                  <a:lnTo>
                    <a:pt x="3342" y="2881"/>
                  </a:lnTo>
                  <a:lnTo>
                    <a:pt x="3562" y="2956"/>
                  </a:lnTo>
                  <a:lnTo>
                    <a:pt x="3469" y="3014"/>
                  </a:lnTo>
                  <a:lnTo>
                    <a:pt x="3347" y="3160"/>
                  </a:lnTo>
                  <a:lnTo>
                    <a:pt x="3312" y="3108"/>
                  </a:lnTo>
                  <a:lnTo>
                    <a:pt x="3370" y="3009"/>
                  </a:lnTo>
                  <a:lnTo>
                    <a:pt x="3272" y="3044"/>
                  </a:lnTo>
                  <a:lnTo>
                    <a:pt x="3248" y="3056"/>
                  </a:lnTo>
                  <a:close/>
                </a:path>
              </a:pathLst>
            </a:custGeom>
            <a:grpFill/>
            <a:ln w="9525">
              <a:solidFill>
                <a:schemeClr val="bg1">
                  <a:lumMod val="85000"/>
                </a:schemeClr>
              </a:solidFill>
              <a:round/>
              <a:headEnd/>
              <a:tailEnd/>
            </a:ln>
          </p:spPr>
          <p:txBody>
            <a:bodyPr/>
            <a:lstStyle/>
            <a:p>
              <a:endParaRPr lang="zh-CN" altLang="en-US"/>
            </a:p>
          </p:txBody>
        </p:sp>
        <p:sp>
          <p:nvSpPr>
            <p:cNvPr id="105" name="Freeform 55"/>
            <p:cNvSpPr>
              <a:spLocks noChangeAspect="1"/>
            </p:cNvSpPr>
            <p:nvPr>
              <p:custDataLst>
                <p:tags r:id="rId88"/>
              </p:custDataLst>
            </p:nvPr>
          </p:nvSpPr>
          <p:spPr bwMode="auto">
            <a:xfrm rot="20717457">
              <a:off x="6107683" y="2072252"/>
              <a:ext cx="1717909" cy="1363124"/>
            </a:xfrm>
            <a:custGeom>
              <a:avLst/>
              <a:gdLst>
                <a:gd name="T0" fmla="*/ 203455 w 3767"/>
                <a:gd name="T1" fmla="*/ 22017 h 2992"/>
                <a:gd name="T2" fmla="*/ 166390 w 3767"/>
                <a:gd name="T3" fmla="*/ 59277 h 2992"/>
                <a:gd name="T4" fmla="*/ 70101 w 3767"/>
                <a:gd name="T5" fmla="*/ 152849 h 2992"/>
                <a:gd name="T6" fmla="*/ 27799 w 3767"/>
                <a:gd name="T7" fmla="*/ 226521 h 2992"/>
                <a:gd name="T8" fmla="*/ 0 w 3767"/>
                <a:gd name="T9" fmla="*/ 472519 h 2992"/>
                <a:gd name="T10" fmla="*/ 51569 w 3767"/>
                <a:gd name="T11" fmla="*/ 575830 h 2992"/>
                <a:gd name="T12" fmla="*/ 178073 w 3767"/>
                <a:gd name="T13" fmla="*/ 730795 h 2992"/>
                <a:gd name="T14" fmla="*/ 285642 w 3767"/>
                <a:gd name="T15" fmla="*/ 760434 h 2992"/>
                <a:gd name="T16" fmla="*/ 360981 w 3767"/>
                <a:gd name="T17" fmla="*/ 823944 h 2992"/>
                <a:gd name="T18" fmla="*/ 386362 w 3767"/>
                <a:gd name="T19" fmla="*/ 915400 h 2992"/>
                <a:gd name="T20" fmla="*/ 475399 w 3767"/>
                <a:gd name="T21" fmla="*/ 1025908 h 2992"/>
                <a:gd name="T22" fmla="*/ 531802 w 3767"/>
                <a:gd name="T23" fmla="*/ 1097040 h 2992"/>
                <a:gd name="T24" fmla="*/ 573702 w 3767"/>
                <a:gd name="T25" fmla="*/ 996270 h 2992"/>
                <a:gd name="T26" fmla="*/ 711487 w 3767"/>
                <a:gd name="T27" fmla="*/ 1006008 h 2992"/>
                <a:gd name="T28" fmla="*/ 744523 w 3767"/>
                <a:gd name="T29" fmla="*/ 1008549 h 2992"/>
                <a:gd name="T30" fmla="*/ 772724 w 3767"/>
                <a:gd name="T31" fmla="*/ 1035646 h 2992"/>
                <a:gd name="T32" fmla="*/ 805761 w 3767"/>
                <a:gd name="T33" fmla="*/ 1040727 h 2992"/>
                <a:gd name="T34" fmla="*/ 831142 w 3767"/>
                <a:gd name="T35" fmla="*/ 1050466 h 2992"/>
                <a:gd name="T36" fmla="*/ 880294 w 3767"/>
                <a:gd name="T37" fmla="*/ 1028449 h 2992"/>
                <a:gd name="T38" fmla="*/ 929445 w 3767"/>
                <a:gd name="T39" fmla="*/ 1030566 h 2992"/>
                <a:gd name="T40" fmla="*/ 1006798 w 3767"/>
                <a:gd name="T41" fmla="*/ 1070366 h 2992"/>
                <a:gd name="T42" fmla="*/ 1023316 w 3767"/>
                <a:gd name="T43" fmla="*/ 1170712 h 2992"/>
                <a:gd name="T44" fmla="*/ 1049100 w 3767"/>
                <a:gd name="T45" fmla="*/ 1220251 h 2992"/>
                <a:gd name="T46" fmla="*/ 1058769 w 3767"/>
                <a:gd name="T47" fmla="*/ 1266825 h 2992"/>
                <a:gd name="T48" fmla="*/ 1105101 w 3767"/>
                <a:gd name="T49" fmla="*/ 1198234 h 2992"/>
                <a:gd name="T50" fmla="*/ 1100266 w 3767"/>
                <a:gd name="T51" fmla="*/ 1008549 h 2992"/>
                <a:gd name="T52" fmla="*/ 1257389 w 3767"/>
                <a:gd name="T53" fmla="*/ 882798 h 2992"/>
                <a:gd name="T54" fmla="*/ 1257389 w 3767"/>
                <a:gd name="T55" fmla="*/ 812089 h 2992"/>
                <a:gd name="T56" fmla="*/ 1269073 w 3767"/>
                <a:gd name="T57" fmla="*/ 807008 h 2992"/>
                <a:gd name="T58" fmla="*/ 1288008 w 3767"/>
                <a:gd name="T59" fmla="*/ 769749 h 2992"/>
                <a:gd name="T60" fmla="*/ 1341994 w 3767"/>
                <a:gd name="T61" fmla="*/ 696076 h 2992"/>
                <a:gd name="T62" fmla="*/ 1444729 w 3767"/>
                <a:gd name="T63" fmla="*/ 637223 h 2992"/>
                <a:gd name="T64" fmla="*/ 1423376 w 3767"/>
                <a:gd name="T65" fmla="*/ 624521 h 2992"/>
                <a:gd name="T66" fmla="*/ 1503549 w 3767"/>
                <a:gd name="T67" fmla="*/ 566091 h 2992"/>
                <a:gd name="T68" fmla="*/ 1496297 w 3767"/>
                <a:gd name="T69" fmla="*/ 538993 h 2992"/>
                <a:gd name="T70" fmla="*/ 1493880 w 3767"/>
                <a:gd name="T71" fmla="*/ 472519 h 2992"/>
                <a:gd name="T72" fmla="*/ 1405246 w 3767"/>
                <a:gd name="T73" fmla="*/ 531372 h 2992"/>
                <a:gd name="T74" fmla="*/ 1278742 w 3767"/>
                <a:gd name="T75" fmla="*/ 575830 h 2992"/>
                <a:gd name="T76" fmla="*/ 1243289 w 3767"/>
                <a:gd name="T77" fmla="*/ 617323 h 2992"/>
                <a:gd name="T78" fmla="*/ 1173187 w 3767"/>
                <a:gd name="T79" fmla="*/ 657123 h 2992"/>
                <a:gd name="T80" fmla="*/ 1103086 w 3767"/>
                <a:gd name="T81" fmla="*/ 646961 h 2992"/>
                <a:gd name="T82" fmla="*/ 1107518 w 3767"/>
                <a:gd name="T83" fmla="*/ 632142 h 2992"/>
                <a:gd name="T84" fmla="*/ 1100266 w 3767"/>
                <a:gd name="T85" fmla="*/ 605468 h 2992"/>
                <a:gd name="T86" fmla="*/ 1093417 w 3767"/>
                <a:gd name="T87" fmla="*/ 575830 h 2992"/>
                <a:gd name="T88" fmla="*/ 1055949 w 3767"/>
                <a:gd name="T89" fmla="*/ 570749 h 2992"/>
                <a:gd name="T90" fmla="*/ 1076899 w 3767"/>
                <a:gd name="T91" fmla="*/ 506815 h 2992"/>
                <a:gd name="T92" fmla="*/ 1051518 w 3767"/>
                <a:gd name="T93" fmla="*/ 496653 h 2992"/>
                <a:gd name="T94" fmla="*/ 999949 w 3767"/>
                <a:gd name="T95" fmla="*/ 566091 h 2992"/>
                <a:gd name="T96" fmla="*/ 988265 w 3767"/>
                <a:gd name="T97" fmla="*/ 622404 h 2992"/>
                <a:gd name="T98" fmla="*/ 932265 w 3767"/>
                <a:gd name="T99" fmla="*/ 602927 h 2992"/>
                <a:gd name="T100" fmla="*/ 978596 w 3767"/>
                <a:gd name="T101" fmla="*/ 516553 h 2992"/>
                <a:gd name="T102" fmla="*/ 969330 w 3767"/>
                <a:gd name="T103" fmla="*/ 492419 h 2992"/>
                <a:gd name="T104" fmla="*/ 1070050 w 3767"/>
                <a:gd name="T105" fmla="*/ 487338 h 2992"/>
                <a:gd name="T106" fmla="*/ 1006798 w 3767"/>
                <a:gd name="T107" fmla="*/ 455159 h 2992"/>
                <a:gd name="T108" fmla="*/ 997532 w 3767"/>
                <a:gd name="T109" fmla="*/ 437800 h 2992"/>
                <a:gd name="T110" fmla="*/ 925013 w 3767"/>
                <a:gd name="T111" fmla="*/ 442881 h 2992"/>
                <a:gd name="T112" fmla="*/ 885128 w 3767"/>
                <a:gd name="T113" fmla="*/ 437800 h 2992"/>
                <a:gd name="T114" fmla="*/ 915344 w 3767"/>
                <a:gd name="T115" fmla="*/ 396306 h 2992"/>
                <a:gd name="T116" fmla="*/ 651055 w 3767"/>
                <a:gd name="T117" fmla="*/ 248538 h 2992"/>
                <a:gd name="T118" fmla="*/ 229642 w 3767"/>
                <a:gd name="T119" fmla="*/ 24981 h 29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67"/>
                <a:gd name="T181" fmla="*/ 0 h 2992"/>
                <a:gd name="T182" fmla="*/ 3767 w 3767"/>
                <a:gd name="T183" fmla="*/ 2992 h 29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67" h="2992">
                  <a:moveTo>
                    <a:pt x="570" y="59"/>
                  </a:moveTo>
                  <a:lnTo>
                    <a:pt x="505" y="52"/>
                  </a:lnTo>
                  <a:lnTo>
                    <a:pt x="425" y="0"/>
                  </a:lnTo>
                  <a:lnTo>
                    <a:pt x="413" y="140"/>
                  </a:lnTo>
                  <a:lnTo>
                    <a:pt x="296" y="314"/>
                  </a:lnTo>
                  <a:lnTo>
                    <a:pt x="174" y="361"/>
                  </a:lnTo>
                  <a:lnTo>
                    <a:pt x="157" y="465"/>
                  </a:lnTo>
                  <a:lnTo>
                    <a:pt x="69" y="535"/>
                  </a:lnTo>
                  <a:lnTo>
                    <a:pt x="12" y="802"/>
                  </a:lnTo>
                  <a:lnTo>
                    <a:pt x="0" y="1116"/>
                  </a:lnTo>
                  <a:lnTo>
                    <a:pt x="122" y="1302"/>
                  </a:lnTo>
                  <a:lnTo>
                    <a:pt x="128" y="1360"/>
                  </a:lnTo>
                  <a:lnTo>
                    <a:pt x="320" y="1487"/>
                  </a:lnTo>
                  <a:lnTo>
                    <a:pt x="442" y="1726"/>
                  </a:lnTo>
                  <a:lnTo>
                    <a:pt x="697" y="1830"/>
                  </a:lnTo>
                  <a:lnTo>
                    <a:pt x="709" y="1796"/>
                  </a:lnTo>
                  <a:lnTo>
                    <a:pt x="831" y="1836"/>
                  </a:lnTo>
                  <a:lnTo>
                    <a:pt x="896" y="1946"/>
                  </a:lnTo>
                  <a:lnTo>
                    <a:pt x="906" y="2080"/>
                  </a:lnTo>
                  <a:lnTo>
                    <a:pt x="959" y="2162"/>
                  </a:lnTo>
                  <a:lnTo>
                    <a:pt x="1116" y="2162"/>
                  </a:lnTo>
                  <a:lnTo>
                    <a:pt x="1180" y="2423"/>
                  </a:lnTo>
                  <a:lnTo>
                    <a:pt x="1255" y="2551"/>
                  </a:lnTo>
                  <a:lnTo>
                    <a:pt x="1320" y="2591"/>
                  </a:lnTo>
                  <a:lnTo>
                    <a:pt x="1372" y="2399"/>
                  </a:lnTo>
                  <a:lnTo>
                    <a:pt x="1424" y="2353"/>
                  </a:lnTo>
                  <a:lnTo>
                    <a:pt x="1703" y="2336"/>
                  </a:lnTo>
                  <a:lnTo>
                    <a:pt x="1766" y="2376"/>
                  </a:lnTo>
                  <a:lnTo>
                    <a:pt x="1790" y="2388"/>
                  </a:lnTo>
                  <a:lnTo>
                    <a:pt x="1848" y="2382"/>
                  </a:lnTo>
                  <a:lnTo>
                    <a:pt x="1878" y="2429"/>
                  </a:lnTo>
                  <a:lnTo>
                    <a:pt x="1918" y="2446"/>
                  </a:lnTo>
                  <a:lnTo>
                    <a:pt x="1941" y="2486"/>
                  </a:lnTo>
                  <a:lnTo>
                    <a:pt x="2000" y="2458"/>
                  </a:lnTo>
                  <a:lnTo>
                    <a:pt x="2028" y="2486"/>
                  </a:lnTo>
                  <a:lnTo>
                    <a:pt x="2063" y="2481"/>
                  </a:lnTo>
                  <a:lnTo>
                    <a:pt x="2046" y="2399"/>
                  </a:lnTo>
                  <a:lnTo>
                    <a:pt x="2185" y="2429"/>
                  </a:lnTo>
                  <a:lnTo>
                    <a:pt x="2232" y="2406"/>
                  </a:lnTo>
                  <a:lnTo>
                    <a:pt x="2307" y="2434"/>
                  </a:lnTo>
                  <a:lnTo>
                    <a:pt x="2325" y="2481"/>
                  </a:lnTo>
                  <a:lnTo>
                    <a:pt x="2499" y="2528"/>
                  </a:lnTo>
                  <a:lnTo>
                    <a:pt x="2569" y="2591"/>
                  </a:lnTo>
                  <a:lnTo>
                    <a:pt x="2540" y="2765"/>
                  </a:lnTo>
                  <a:lnTo>
                    <a:pt x="2586" y="2789"/>
                  </a:lnTo>
                  <a:lnTo>
                    <a:pt x="2604" y="2882"/>
                  </a:lnTo>
                  <a:lnTo>
                    <a:pt x="2633" y="2962"/>
                  </a:lnTo>
                  <a:lnTo>
                    <a:pt x="2628" y="2992"/>
                  </a:lnTo>
                  <a:lnTo>
                    <a:pt x="2708" y="2945"/>
                  </a:lnTo>
                  <a:lnTo>
                    <a:pt x="2743" y="2830"/>
                  </a:lnTo>
                  <a:lnTo>
                    <a:pt x="2696" y="2516"/>
                  </a:lnTo>
                  <a:lnTo>
                    <a:pt x="2731" y="2382"/>
                  </a:lnTo>
                  <a:lnTo>
                    <a:pt x="3069" y="2173"/>
                  </a:lnTo>
                  <a:lnTo>
                    <a:pt x="3121" y="2085"/>
                  </a:lnTo>
                  <a:lnTo>
                    <a:pt x="3197" y="2068"/>
                  </a:lnTo>
                  <a:lnTo>
                    <a:pt x="3121" y="1918"/>
                  </a:lnTo>
                  <a:lnTo>
                    <a:pt x="3127" y="1859"/>
                  </a:lnTo>
                  <a:lnTo>
                    <a:pt x="3150" y="1906"/>
                  </a:lnTo>
                  <a:lnTo>
                    <a:pt x="3179" y="1888"/>
                  </a:lnTo>
                  <a:lnTo>
                    <a:pt x="3197" y="1818"/>
                  </a:lnTo>
                  <a:lnTo>
                    <a:pt x="3307" y="1719"/>
                  </a:lnTo>
                  <a:lnTo>
                    <a:pt x="3331" y="1644"/>
                  </a:lnTo>
                  <a:lnTo>
                    <a:pt x="3505" y="1604"/>
                  </a:lnTo>
                  <a:lnTo>
                    <a:pt x="3586" y="1505"/>
                  </a:lnTo>
                  <a:lnTo>
                    <a:pt x="3540" y="1510"/>
                  </a:lnTo>
                  <a:lnTo>
                    <a:pt x="3533" y="1475"/>
                  </a:lnTo>
                  <a:lnTo>
                    <a:pt x="3690" y="1330"/>
                  </a:lnTo>
                  <a:lnTo>
                    <a:pt x="3732" y="1337"/>
                  </a:lnTo>
                  <a:lnTo>
                    <a:pt x="3767" y="1285"/>
                  </a:lnTo>
                  <a:lnTo>
                    <a:pt x="3714" y="1273"/>
                  </a:lnTo>
                  <a:lnTo>
                    <a:pt x="3662" y="1197"/>
                  </a:lnTo>
                  <a:lnTo>
                    <a:pt x="3708" y="1116"/>
                  </a:lnTo>
                  <a:lnTo>
                    <a:pt x="3627" y="1104"/>
                  </a:lnTo>
                  <a:lnTo>
                    <a:pt x="3488" y="1255"/>
                  </a:lnTo>
                  <a:lnTo>
                    <a:pt x="3307" y="1290"/>
                  </a:lnTo>
                  <a:lnTo>
                    <a:pt x="3174" y="1360"/>
                  </a:lnTo>
                  <a:lnTo>
                    <a:pt x="3156" y="1430"/>
                  </a:lnTo>
                  <a:lnTo>
                    <a:pt x="3086" y="1458"/>
                  </a:lnTo>
                  <a:lnTo>
                    <a:pt x="3017" y="1470"/>
                  </a:lnTo>
                  <a:lnTo>
                    <a:pt x="2912" y="1552"/>
                  </a:lnTo>
                  <a:lnTo>
                    <a:pt x="2818" y="1580"/>
                  </a:lnTo>
                  <a:lnTo>
                    <a:pt x="2738" y="1528"/>
                  </a:lnTo>
                  <a:lnTo>
                    <a:pt x="2731" y="1505"/>
                  </a:lnTo>
                  <a:lnTo>
                    <a:pt x="2749" y="1493"/>
                  </a:lnTo>
                  <a:lnTo>
                    <a:pt x="2778" y="1435"/>
                  </a:lnTo>
                  <a:lnTo>
                    <a:pt x="2731" y="1430"/>
                  </a:lnTo>
                  <a:lnTo>
                    <a:pt x="2714" y="1424"/>
                  </a:lnTo>
                  <a:lnTo>
                    <a:pt x="2714" y="1360"/>
                  </a:lnTo>
                  <a:lnTo>
                    <a:pt x="2645" y="1395"/>
                  </a:lnTo>
                  <a:lnTo>
                    <a:pt x="2621" y="1348"/>
                  </a:lnTo>
                  <a:lnTo>
                    <a:pt x="2703" y="1285"/>
                  </a:lnTo>
                  <a:lnTo>
                    <a:pt x="2673" y="1197"/>
                  </a:lnTo>
                  <a:lnTo>
                    <a:pt x="2638" y="1185"/>
                  </a:lnTo>
                  <a:lnTo>
                    <a:pt x="2610" y="1173"/>
                  </a:lnTo>
                  <a:lnTo>
                    <a:pt x="2523" y="1238"/>
                  </a:lnTo>
                  <a:lnTo>
                    <a:pt x="2482" y="1337"/>
                  </a:lnTo>
                  <a:lnTo>
                    <a:pt x="2488" y="1424"/>
                  </a:lnTo>
                  <a:lnTo>
                    <a:pt x="2453" y="1470"/>
                  </a:lnTo>
                  <a:lnTo>
                    <a:pt x="2389" y="1505"/>
                  </a:lnTo>
                  <a:lnTo>
                    <a:pt x="2314" y="1424"/>
                  </a:lnTo>
                  <a:lnTo>
                    <a:pt x="2366" y="1278"/>
                  </a:lnTo>
                  <a:lnTo>
                    <a:pt x="2429" y="1220"/>
                  </a:lnTo>
                  <a:lnTo>
                    <a:pt x="2394" y="1208"/>
                  </a:lnTo>
                  <a:lnTo>
                    <a:pt x="2406" y="1163"/>
                  </a:lnTo>
                  <a:lnTo>
                    <a:pt x="2528" y="1110"/>
                  </a:lnTo>
                  <a:lnTo>
                    <a:pt x="2656" y="1151"/>
                  </a:lnTo>
                  <a:lnTo>
                    <a:pt x="2569" y="1063"/>
                  </a:lnTo>
                  <a:lnTo>
                    <a:pt x="2499" y="1075"/>
                  </a:lnTo>
                  <a:lnTo>
                    <a:pt x="2441" y="1034"/>
                  </a:lnTo>
                  <a:lnTo>
                    <a:pt x="2476" y="1034"/>
                  </a:lnTo>
                  <a:lnTo>
                    <a:pt x="2436" y="976"/>
                  </a:lnTo>
                  <a:lnTo>
                    <a:pt x="2296" y="1046"/>
                  </a:lnTo>
                  <a:lnTo>
                    <a:pt x="2220" y="1017"/>
                  </a:lnTo>
                  <a:lnTo>
                    <a:pt x="2197" y="1034"/>
                  </a:lnTo>
                  <a:lnTo>
                    <a:pt x="2145" y="1017"/>
                  </a:lnTo>
                  <a:lnTo>
                    <a:pt x="2272" y="936"/>
                  </a:lnTo>
                  <a:lnTo>
                    <a:pt x="2406" y="907"/>
                  </a:lnTo>
                  <a:lnTo>
                    <a:pt x="1616" y="587"/>
                  </a:lnTo>
                  <a:lnTo>
                    <a:pt x="1023" y="302"/>
                  </a:lnTo>
                  <a:lnTo>
                    <a:pt x="570" y="59"/>
                  </a:lnTo>
                  <a:close/>
                </a:path>
              </a:pathLst>
            </a:custGeom>
            <a:grpFill/>
            <a:ln w="9525">
              <a:solidFill>
                <a:schemeClr val="bg1">
                  <a:lumMod val="85000"/>
                </a:schemeClr>
              </a:solidFill>
              <a:round/>
              <a:headEnd/>
              <a:tailEnd/>
            </a:ln>
          </p:spPr>
          <p:txBody>
            <a:bodyPr/>
            <a:lstStyle/>
            <a:p>
              <a:endParaRPr lang="zh-CN" altLang="en-US"/>
            </a:p>
          </p:txBody>
        </p:sp>
        <p:sp>
          <p:nvSpPr>
            <p:cNvPr id="106" name="Freeform 56"/>
            <p:cNvSpPr>
              <a:spLocks noChangeAspect="1"/>
            </p:cNvSpPr>
            <p:nvPr>
              <p:custDataLst>
                <p:tags r:id="rId89"/>
              </p:custDataLst>
            </p:nvPr>
          </p:nvSpPr>
          <p:spPr bwMode="auto">
            <a:xfrm rot="20717457">
              <a:off x="7694412" y="3421712"/>
              <a:ext cx="149148" cy="81993"/>
            </a:xfrm>
            <a:custGeom>
              <a:avLst/>
              <a:gdLst>
                <a:gd name="T0" fmla="*/ 106220 w 325"/>
                <a:gd name="T1" fmla="*/ 0 h 186"/>
                <a:gd name="T2" fmla="*/ 131762 w 325"/>
                <a:gd name="T3" fmla="*/ 23352 h 186"/>
                <a:gd name="T4" fmla="*/ 120410 w 325"/>
                <a:gd name="T5" fmla="*/ 30726 h 186"/>
                <a:gd name="T6" fmla="*/ 129735 w 325"/>
                <a:gd name="T7" fmla="*/ 73332 h 186"/>
                <a:gd name="T8" fmla="*/ 103788 w 325"/>
                <a:gd name="T9" fmla="*/ 76200 h 186"/>
                <a:gd name="T10" fmla="*/ 66084 w 325"/>
                <a:gd name="T11" fmla="*/ 61861 h 186"/>
                <a:gd name="T12" fmla="*/ 35677 w 325"/>
                <a:gd name="T13" fmla="*/ 66368 h 186"/>
                <a:gd name="T14" fmla="*/ 0 w 325"/>
                <a:gd name="T15" fmla="*/ 47523 h 186"/>
                <a:gd name="T16" fmla="*/ 35677 w 325"/>
                <a:gd name="T17" fmla="*/ 26219 h 186"/>
                <a:gd name="T18" fmla="*/ 70949 w 325"/>
                <a:gd name="T19" fmla="*/ 30726 h 186"/>
                <a:gd name="T20" fmla="*/ 75408 w 325"/>
                <a:gd name="T21" fmla="*/ 23352 h 186"/>
                <a:gd name="T22" fmla="*/ 51894 w 325"/>
                <a:gd name="T23" fmla="*/ 0 h 186"/>
                <a:gd name="T24" fmla="*/ 92031 w 325"/>
                <a:gd name="T25" fmla="*/ 4916 h 186"/>
                <a:gd name="T26" fmla="*/ 106220 w 325"/>
                <a:gd name="T27" fmla="*/ 0 h 18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5"/>
                <a:gd name="T43" fmla="*/ 0 h 186"/>
                <a:gd name="T44" fmla="*/ 325 w 325"/>
                <a:gd name="T45" fmla="*/ 186 h 18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5" h="186">
                  <a:moveTo>
                    <a:pt x="262" y="0"/>
                  </a:moveTo>
                  <a:lnTo>
                    <a:pt x="325" y="57"/>
                  </a:lnTo>
                  <a:lnTo>
                    <a:pt x="297" y="75"/>
                  </a:lnTo>
                  <a:lnTo>
                    <a:pt x="320" y="179"/>
                  </a:lnTo>
                  <a:lnTo>
                    <a:pt x="256" y="186"/>
                  </a:lnTo>
                  <a:lnTo>
                    <a:pt x="163" y="151"/>
                  </a:lnTo>
                  <a:lnTo>
                    <a:pt x="88" y="162"/>
                  </a:lnTo>
                  <a:lnTo>
                    <a:pt x="0" y="116"/>
                  </a:lnTo>
                  <a:lnTo>
                    <a:pt x="88" y="64"/>
                  </a:lnTo>
                  <a:lnTo>
                    <a:pt x="175" y="75"/>
                  </a:lnTo>
                  <a:lnTo>
                    <a:pt x="186" y="57"/>
                  </a:lnTo>
                  <a:lnTo>
                    <a:pt x="128" y="0"/>
                  </a:lnTo>
                  <a:lnTo>
                    <a:pt x="227" y="12"/>
                  </a:lnTo>
                  <a:lnTo>
                    <a:pt x="262" y="0"/>
                  </a:lnTo>
                  <a:close/>
                </a:path>
              </a:pathLst>
            </a:custGeom>
            <a:grpFill/>
            <a:ln w="9525">
              <a:solidFill>
                <a:schemeClr val="bg1">
                  <a:lumMod val="85000"/>
                </a:schemeClr>
              </a:solidFill>
              <a:round/>
              <a:headEnd/>
              <a:tailEnd/>
            </a:ln>
          </p:spPr>
          <p:txBody>
            <a:bodyPr/>
            <a:lstStyle/>
            <a:p>
              <a:endParaRPr lang="zh-CN" altLang="en-US"/>
            </a:p>
          </p:txBody>
        </p:sp>
        <p:sp>
          <p:nvSpPr>
            <p:cNvPr id="107" name="Freeform 57"/>
            <p:cNvSpPr>
              <a:spLocks noChangeAspect="1"/>
            </p:cNvSpPr>
            <p:nvPr>
              <p:custDataLst>
                <p:tags r:id="rId90"/>
              </p:custDataLst>
            </p:nvPr>
          </p:nvSpPr>
          <p:spPr bwMode="auto">
            <a:xfrm rot="20717457">
              <a:off x="7813015" y="3382425"/>
              <a:ext cx="138367" cy="92242"/>
            </a:xfrm>
            <a:custGeom>
              <a:avLst/>
              <a:gdLst>
                <a:gd name="T0" fmla="*/ 0 w 307"/>
                <a:gd name="T1" fmla="*/ 2611 h 197"/>
                <a:gd name="T2" fmla="*/ 23094 w 307"/>
                <a:gd name="T3" fmla="*/ 0 h 197"/>
                <a:gd name="T4" fmla="*/ 69281 w 307"/>
                <a:gd name="T5" fmla="*/ 7833 h 197"/>
                <a:gd name="T6" fmla="*/ 76448 w 307"/>
                <a:gd name="T7" fmla="*/ 35247 h 197"/>
                <a:gd name="T8" fmla="*/ 108699 w 307"/>
                <a:gd name="T9" fmla="*/ 40469 h 197"/>
                <a:gd name="T10" fmla="*/ 122237 w 307"/>
                <a:gd name="T11" fmla="*/ 73106 h 197"/>
                <a:gd name="T12" fmla="*/ 111088 w 307"/>
                <a:gd name="T13" fmla="*/ 76152 h 197"/>
                <a:gd name="T14" fmla="*/ 76448 w 307"/>
                <a:gd name="T15" fmla="*/ 63097 h 197"/>
                <a:gd name="T16" fmla="*/ 50965 w 307"/>
                <a:gd name="T17" fmla="*/ 85725 h 197"/>
                <a:gd name="T18" fmla="*/ 37029 w 307"/>
                <a:gd name="T19" fmla="*/ 78327 h 197"/>
                <a:gd name="T20" fmla="*/ 23094 w 307"/>
                <a:gd name="T21" fmla="*/ 78327 h 197"/>
                <a:gd name="T22" fmla="*/ 13936 w 307"/>
                <a:gd name="T23" fmla="*/ 35247 h 197"/>
                <a:gd name="T24" fmla="*/ 25084 w 307"/>
                <a:gd name="T25" fmla="*/ 27415 h 197"/>
                <a:gd name="T26" fmla="*/ 0 w 307"/>
                <a:gd name="T27" fmla="*/ 2611 h 1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7"/>
                <a:gd name="T43" fmla="*/ 0 h 197"/>
                <a:gd name="T44" fmla="*/ 307 w 307"/>
                <a:gd name="T45" fmla="*/ 197 h 1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7" h="197">
                  <a:moveTo>
                    <a:pt x="0" y="6"/>
                  </a:moveTo>
                  <a:lnTo>
                    <a:pt x="58" y="0"/>
                  </a:lnTo>
                  <a:lnTo>
                    <a:pt x="174" y="18"/>
                  </a:lnTo>
                  <a:lnTo>
                    <a:pt x="192" y="81"/>
                  </a:lnTo>
                  <a:lnTo>
                    <a:pt x="273" y="93"/>
                  </a:lnTo>
                  <a:lnTo>
                    <a:pt x="307" y="168"/>
                  </a:lnTo>
                  <a:lnTo>
                    <a:pt x="279" y="175"/>
                  </a:lnTo>
                  <a:lnTo>
                    <a:pt x="192" y="145"/>
                  </a:lnTo>
                  <a:lnTo>
                    <a:pt x="128" y="197"/>
                  </a:lnTo>
                  <a:lnTo>
                    <a:pt x="93" y="180"/>
                  </a:lnTo>
                  <a:lnTo>
                    <a:pt x="58" y="180"/>
                  </a:lnTo>
                  <a:lnTo>
                    <a:pt x="35" y="81"/>
                  </a:lnTo>
                  <a:lnTo>
                    <a:pt x="63" y="63"/>
                  </a:lnTo>
                  <a:lnTo>
                    <a:pt x="0" y="6"/>
                  </a:lnTo>
                  <a:close/>
                </a:path>
              </a:pathLst>
            </a:custGeom>
            <a:grpFill/>
            <a:ln w="9525">
              <a:solidFill>
                <a:schemeClr val="bg1">
                  <a:lumMod val="85000"/>
                </a:schemeClr>
              </a:solidFill>
              <a:round/>
              <a:headEnd/>
              <a:tailEnd/>
            </a:ln>
          </p:spPr>
          <p:txBody>
            <a:bodyPr/>
            <a:lstStyle/>
            <a:p>
              <a:endParaRPr lang="zh-CN" altLang="en-US"/>
            </a:p>
          </p:txBody>
        </p:sp>
        <p:sp>
          <p:nvSpPr>
            <p:cNvPr id="108" name="Freeform 58"/>
            <p:cNvSpPr>
              <a:spLocks noChangeAspect="1"/>
            </p:cNvSpPr>
            <p:nvPr>
              <p:custDataLst>
                <p:tags r:id="rId91"/>
              </p:custDataLst>
            </p:nvPr>
          </p:nvSpPr>
          <p:spPr bwMode="auto">
            <a:xfrm rot="20717457">
              <a:off x="6255035" y="2787979"/>
              <a:ext cx="902082" cy="1030028"/>
            </a:xfrm>
            <a:custGeom>
              <a:avLst/>
              <a:gdLst>
                <a:gd name="T0" fmla="*/ 18955 w 1976"/>
                <a:gd name="T1" fmla="*/ 16950 h 2259"/>
                <a:gd name="T2" fmla="*/ 42347 w 1976"/>
                <a:gd name="T3" fmla="*/ 191961 h 2259"/>
                <a:gd name="T4" fmla="*/ 0 w 1976"/>
                <a:gd name="T5" fmla="*/ 191961 h 2259"/>
                <a:gd name="T6" fmla="*/ 33071 w 1976"/>
                <a:gd name="T7" fmla="*/ 273322 h 2259"/>
                <a:gd name="T8" fmla="*/ 30651 w 1976"/>
                <a:gd name="T9" fmla="*/ 358920 h 2259"/>
                <a:gd name="T10" fmla="*/ 89533 w 1976"/>
                <a:gd name="T11" fmla="*/ 406381 h 2259"/>
                <a:gd name="T12" fmla="*/ 75418 w 1976"/>
                <a:gd name="T13" fmla="*/ 339851 h 2259"/>
                <a:gd name="T14" fmla="*/ 72594 w 1976"/>
                <a:gd name="T15" fmla="*/ 206792 h 2259"/>
                <a:gd name="T16" fmla="*/ 61302 w 1976"/>
                <a:gd name="T17" fmla="*/ 90684 h 2259"/>
                <a:gd name="T18" fmla="*/ 100826 w 1976"/>
                <a:gd name="T19" fmla="*/ 130093 h 2259"/>
                <a:gd name="T20" fmla="*/ 131477 w 1976"/>
                <a:gd name="T21" fmla="*/ 265694 h 2259"/>
                <a:gd name="T22" fmla="*/ 133896 w 1976"/>
                <a:gd name="T23" fmla="*/ 336885 h 2259"/>
                <a:gd name="T24" fmla="*/ 133896 w 1976"/>
                <a:gd name="T25" fmla="*/ 364005 h 2259"/>
                <a:gd name="T26" fmla="*/ 204071 w 1976"/>
                <a:gd name="T27" fmla="*/ 546644 h 2259"/>
                <a:gd name="T28" fmla="*/ 211330 w 1976"/>
                <a:gd name="T29" fmla="*/ 706399 h 2259"/>
                <a:gd name="T30" fmla="*/ 307316 w 1976"/>
                <a:gd name="T31" fmla="*/ 785217 h 2259"/>
                <a:gd name="T32" fmla="*/ 501708 w 1976"/>
                <a:gd name="T33" fmla="*/ 878444 h 2259"/>
                <a:gd name="T34" fmla="*/ 555750 w 1976"/>
                <a:gd name="T35" fmla="*/ 957262 h 2259"/>
                <a:gd name="T36" fmla="*/ 647300 w 1976"/>
                <a:gd name="T37" fmla="*/ 918277 h 2259"/>
                <a:gd name="T38" fmla="*/ 651736 w 1976"/>
                <a:gd name="T39" fmla="*/ 861493 h 2259"/>
                <a:gd name="T40" fmla="*/ 717475 w 1976"/>
                <a:gd name="T41" fmla="*/ 873782 h 2259"/>
                <a:gd name="T42" fmla="*/ 752562 w 1976"/>
                <a:gd name="T43" fmla="*/ 861493 h 2259"/>
                <a:gd name="T44" fmla="*/ 771114 w 1976"/>
                <a:gd name="T45" fmla="*/ 814880 h 2259"/>
                <a:gd name="T46" fmla="*/ 794908 w 1976"/>
                <a:gd name="T47" fmla="*/ 755555 h 2259"/>
                <a:gd name="T48" fmla="*/ 693680 w 1976"/>
                <a:gd name="T49" fmla="*/ 755555 h 2259"/>
                <a:gd name="T50" fmla="*/ 644477 w 1976"/>
                <a:gd name="T51" fmla="*/ 829712 h 2259"/>
                <a:gd name="T52" fmla="*/ 553331 w 1976"/>
                <a:gd name="T53" fmla="*/ 811914 h 2259"/>
                <a:gd name="T54" fmla="*/ 454925 w 1976"/>
                <a:gd name="T55" fmla="*/ 740723 h 2259"/>
                <a:gd name="T56" fmla="*/ 443229 w 1976"/>
                <a:gd name="T57" fmla="*/ 634785 h 2259"/>
                <a:gd name="T58" fmla="*/ 490012 w 1976"/>
                <a:gd name="T59" fmla="*/ 553847 h 2259"/>
                <a:gd name="T60" fmla="*/ 454925 w 1976"/>
                <a:gd name="T61" fmla="*/ 467402 h 2259"/>
                <a:gd name="T62" fmla="*/ 356519 w 1976"/>
                <a:gd name="T63" fmla="*/ 339851 h 2259"/>
                <a:gd name="T64" fmla="*/ 328691 w 1976"/>
                <a:gd name="T65" fmla="*/ 248320 h 2259"/>
                <a:gd name="T66" fmla="*/ 253274 w 1976"/>
                <a:gd name="T67" fmla="*/ 184757 h 2259"/>
                <a:gd name="T68" fmla="*/ 148012 w 1976"/>
                <a:gd name="T69" fmla="*/ 155094 h 2259"/>
                <a:gd name="T70" fmla="*/ 18955 w 1976"/>
                <a:gd name="T71" fmla="*/ 0 h 22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6"/>
                <a:gd name="T109" fmla="*/ 0 h 2259"/>
                <a:gd name="T110" fmla="*/ 1976 w 1976"/>
                <a:gd name="T111" fmla="*/ 2259 h 22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6" h="2259">
                  <a:moveTo>
                    <a:pt x="47" y="0"/>
                  </a:moveTo>
                  <a:lnTo>
                    <a:pt x="47" y="40"/>
                  </a:lnTo>
                  <a:lnTo>
                    <a:pt x="18" y="122"/>
                  </a:lnTo>
                  <a:lnTo>
                    <a:pt x="105" y="453"/>
                  </a:lnTo>
                  <a:lnTo>
                    <a:pt x="65" y="499"/>
                  </a:lnTo>
                  <a:lnTo>
                    <a:pt x="0" y="453"/>
                  </a:lnTo>
                  <a:lnTo>
                    <a:pt x="47" y="633"/>
                  </a:lnTo>
                  <a:lnTo>
                    <a:pt x="82" y="645"/>
                  </a:lnTo>
                  <a:lnTo>
                    <a:pt x="128" y="720"/>
                  </a:lnTo>
                  <a:lnTo>
                    <a:pt x="76" y="847"/>
                  </a:lnTo>
                  <a:lnTo>
                    <a:pt x="198" y="1063"/>
                  </a:lnTo>
                  <a:lnTo>
                    <a:pt x="222" y="959"/>
                  </a:lnTo>
                  <a:lnTo>
                    <a:pt x="180" y="900"/>
                  </a:lnTo>
                  <a:lnTo>
                    <a:pt x="187" y="802"/>
                  </a:lnTo>
                  <a:lnTo>
                    <a:pt x="140" y="580"/>
                  </a:lnTo>
                  <a:lnTo>
                    <a:pt x="180" y="488"/>
                  </a:lnTo>
                  <a:lnTo>
                    <a:pt x="117" y="359"/>
                  </a:lnTo>
                  <a:lnTo>
                    <a:pt x="152" y="214"/>
                  </a:lnTo>
                  <a:lnTo>
                    <a:pt x="187" y="232"/>
                  </a:lnTo>
                  <a:lnTo>
                    <a:pt x="250" y="307"/>
                  </a:lnTo>
                  <a:lnTo>
                    <a:pt x="285" y="603"/>
                  </a:lnTo>
                  <a:lnTo>
                    <a:pt x="326" y="627"/>
                  </a:lnTo>
                  <a:lnTo>
                    <a:pt x="302" y="703"/>
                  </a:lnTo>
                  <a:lnTo>
                    <a:pt x="332" y="795"/>
                  </a:lnTo>
                  <a:lnTo>
                    <a:pt x="372" y="807"/>
                  </a:lnTo>
                  <a:lnTo>
                    <a:pt x="332" y="859"/>
                  </a:lnTo>
                  <a:lnTo>
                    <a:pt x="407" y="935"/>
                  </a:lnTo>
                  <a:lnTo>
                    <a:pt x="506" y="1290"/>
                  </a:lnTo>
                  <a:lnTo>
                    <a:pt x="396" y="1423"/>
                  </a:lnTo>
                  <a:lnTo>
                    <a:pt x="524" y="1667"/>
                  </a:lnTo>
                  <a:lnTo>
                    <a:pt x="634" y="1731"/>
                  </a:lnTo>
                  <a:lnTo>
                    <a:pt x="762" y="1853"/>
                  </a:lnTo>
                  <a:lnTo>
                    <a:pt x="1070" y="2050"/>
                  </a:lnTo>
                  <a:lnTo>
                    <a:pt x="1244" y="2073"/>
                  </a:lnTo>
                  <a:lnTo>
                    <a:pt x="1343" y="2143"/>
                  </a:lnTo>
                  <a:lnTo>
                    <a:pt x="1378" y="2259"/>
                  </a:lnTo>
                  <a:lnTo>
                    <a:pt x="1406" y="2213"/>
                  </a:lnTo>
                  <a:lnTo>
                    <a:pt x="1605" y="2167"/>
                  </a:lnTo>
                  <a:lnTo>
                    <a:pt x="1558" y="2091"/>
                  </a:lnTo>
                  <a:lnTo>
                    <a:pt x="1616" y="2033"/>
                  </a:lnTo>
                  <a:lnTo>
                    <a:pt x="1709" y="2068"/>
                  </a:lnTo>
                  <a:lnTo>
                    <a:pt x="1779" y="2062"/>
                  </a:lnTo>
                  <a:lnTo>
                    <a:pt x="1837" y="2085"/>
                  </a:lnTo>
                  <a:lnTo>
                    <a:pt x="1866" y="2033"/>
                  </a:lnTo>
                  <a:lnTo>
                    <a:pt x="1912" y="1998"/>
                  </a:lnTo>
                  <a:lnTo>
                    <a:pt x="1912" y="1923"/>
                  </a:lnTo>
                  <a:lnTo>
                    <a:pt x="1976" y="1864"/>
                  </a:lnTo>
                  <a:lnTo>
                    <a:pt x="1971" y="1783"/>
                  </a:lnTo>
                  <a:lnTo>
                    <a:pt x="1895" y="1754"/>
                  </a:lnTo>
                  <a:lnTo>
                    <a:pt x="1720" y="1783"/>
                  </a:lnTo>
                  <a:lnTo>
                    <a:pt x="1663" y="1905"/>
                  </a:lnTo>
                  <a:lnTo>
                    <a:pt x="1598" y="1958"/>
                  </a:lnTo>
                  <a:lnTo>
                    <a:pt x="1465" y="1911"/>
                  </a:lnTo>
                  <a:lnTo>
                    <a:pt x="1372" y="1916"/>
                  </a:lnTo>
                  <a:lnTo>
                    <a:pt x="1181" y="1812"/>
                  </a:lnTo>
                  <a:lnTo>
                    <a:pt x="1128" y="1748"/>
                  </a:lnTo>
                  <a:lnTo>
                    <a:pt x="1169" y="1602"/>
                  </a:lnTo>
                  <a:lnTo>
                    <a:pt x="1099" y="1498"/>
                  </a:lnTo>
                  <a:lnTo>
                    <a:pt x="1139" y="1365"/>
                  </a:lnTo>
                  <a:lnTo>
                    <a:pt x="1215" y="1307"/>
                  </a:lnTo>
                  <a:lnTo>
                    <a:pt x="1244" y="1225"/>
                  </a:lnTo>
                  <a:lnTo>
                    <a:pt x="1128" y="1103"/>
                  </a:lnTo>
                  <a:lnTo>
                    <a:pt x="1029" y="795"/>
                  </a:lnTo>
                  <a:lnTo>
                    <a:pt x="884" y="802"/>
                  </a:lnTo>
                  <a:lnTo>
                    <a:pt x="825" y="725"/>
                  </a:lnTo>
                  <a:lnTo>
                    <a:pt x="815" y="586"/>
                  </a:lnTo>
                  <a:lnTo>
                    <a:pt x="750" y="476"/>
                  </a:lnTo>
                  <a:lnTo>
                    <a:pt x="628" y="436"/>
                  </a:lnTo>
                  <a:lnTo>
                    <a:pt x="616" y="470"/>
                  </a:lnTo>
                  <a:lnTo>
                    <a:pt x="367" y="366"/>
                  </a:lnTo>
                  <a:lnTo>
                    <a:pt x="239" y="127"/>
                  </a:lnTo>
                  <a:lnTo>
                    <a:pt x="47"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109" name="Freeform 59"/>
            <p:cNvSpPr>
              <a:spLocks noChangeAspect="1"/>
            </p:cNvSpPr>
            <p:nvPr>
              <p:custDataLst>
                <p:tags r:id="rId92"/>
              </p:custDataLst>
            </p:nvPr>
          </p:nvSpPr>
          <p:spPr bwMode="auto">
            <a:xfrm rot="20717457">
              <a:off x="7126570" y="3606193"/>
              <a:ext cx="57503" cy="80286"/>
            </a:xfrm>
            <a:custGeom>
              <a:avLst/>
              <a:gdLst>
                <a:gd name="T0" fmla="*/ 50800 w 128"/>
                <a:gd name="T1" fmla="*/ 9806 h 175"/>
                <a:gd name="T2" fmla="*/ 39291 w 128"/>
                <a:gd name="T3" fmla="*/ 49458 h 175"/>
                <a:gd name="T4" fmla="*/ 23019 w 128"/>
                <a:gd name="T5" fmla="*/ 74613 h 175"/>
                <a:gd name="T6" fmla="*/ 0 w 128"/>
                <a:gd name="T7" fmla="*/ 64380 h 175"/>
                <a:gd name="T8" fmla="*/ 13891 w 128"/>
                <a:gd name="T9" fmla="*/ 37093 h 175"/>
                <a:gd name="T10" fmla="*/ 16272 w 128"/>
                <a:gd name="T11" fmla="*/ 0 h 175"/>
                <a:gd name="T12" fmla="*/ 30162 w 128"/>
                <a:gd name="T13" fmla="*/ 0 h 175"/>
                <a:gd name="T14" fmla="*/ 50800 w 128"/>
                <a:gd name="T15" fmla="*/ 9806 h 175"/>
                <a:gd name="T16" fmla="*/ 0 60000 65536"/>
                <a:gd name="T17" fmla="*/ 0 60000 65536"/>
                <a:gd name="T18" fmla="*/ 0 60000 65536"/>
                <a:gd name="T19" fmla="*/ 0 60000 65536"/>
                <a:gd name="T20" fmla="*/ 0 60000 65536"/>
                <a:gd name="T21" fmla="*/ 0 60000 65536"/>
                <a:gd name="T22" fmla="*/ 0 60000 65536"/>
                <a:gd name="T23" fmla="*/ 0 60000 65536"/>
                <a:gd name="T24" fmla="*/ 0 w 128"/>
                <a:gd name="T25" fmla="*/ 0 h 175"/>
                <a:gd name="T26" fmla="*/ 128 w 128"/>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8" h="175">
                  <a:moveTo>
                    <a:pt x="128" y="23"/>
                  </a:moveTo>
                  <a:lnTo>
                    <a:pt x="99" y="116"/>
                  </a:lnTo>
                  <a:lnTo>
                    <a:pt x="58" y="175"/>
                  </a:lnTo>
                  <a:lnTo>
                    <a:pt x="0" y="151"/>
                  </a:lnTo>
                  <a:lnTo>
                    <a:pt x="35" y="87"/>
                  </a:lnTo>
                  <a:lnTo>
                    <a:pt x="41" y="0"/>
                  </a:lnTo>
                  <a:lnTo>
                    <a:pt x="76" y="0"/>
                  </a:lnTo>
                  <a:lnTo>
                    <a:pt x="128" y="23"/>
                  </a:lnTo>
                  <a:close/>
                </a:path>
              </a:pathLst>
            </a:custGeom>
            <a:grpFill/>
            <a:ln w="9525">
              <a:solidFill>
                <a:schemeClr val="bg1">
                  <a:lumMod val="85000"/>
                </a:schemeClr>
              </a:solidFill>
              <a:round/>
              <a:headEnd/>
              <a:tailEnd/>
            </a:ln>
          </p:spPr>
          <p:txBody>
            <a:bodyPr/>
            <a:lstStyle/>
            <a:p>
              <a:endParaRPr lang="zh-CN" altLang="en-US"/>
            </a:p>
          </p:txBody>
        </p:sp>
        <p:sp>
          <p:nvSpPr>
            <p:cNvPr id="110" name="Freeform 60"/>
            <p:cNvSpPr>
              <a:spLocks noChangeAspect="1"/>
            </p:cNvSpPr>
            <p:nvPr>
              <p:custDataLst>
                <p:tags r:id="rId93"/>
              </p:custDataLst>
            </p:nvPr>
          </p:nvSpPr>
          <p:spPr bwMode="auto">
            <a:xfrm rot="20717457">
              <a:off x="6984607" y="3614735"/>
              <a:ext cx="179697" cy="160570"/>
            </a:xfrm>
            <a:custGeom>
              <a:avLst/>
              <a:gdLst>
                <a:gd name="T0" fmla="*/ 153927 w 395"/>
                <a:gd name="T1" fmla="*/ 87477 h 348"/>
                <a:gd name="T2" fmla="*/ 158750 w 395"/>
                <a:gd name="T3" fmla="*/ 94766 h 348"/>
                <a:gd name="T4" fmla="*/ 128206 w 395"/>
                <a:gd name="T5" fmla="*/ 106773 h 348"/>
                <a:gd name="T6" fmla="*/ 116953 w 395"/>
                <a:gd name="T7" fmla="*/ 129500 h 348"/>
                <a:gd name="T8" fmla="*/ 90829 w 395"/>
                <a:gd name="T9" fmla="*/ 149225 h 348"/>
                <a:gd name="T10" fmla="*/ 36975 w 395"/>
                <a:gd name="T11" fmla="*/ 136790 h 348"/>
                <a:gd name="T12" fmla="*/ 0 w 395"/>
                <a:gd name="T13" fmla="*/ 96910 h 348"/>
                <a:gd name="T14" fmla="*/ 8842 w 395"/>
                <a:gd name="T15" fmla="*/ 77185 h 348"/>
                <a:gd name="T16" fmla="*/ 88820 w 395"/>
                <a:gd name="T17" fmla="*/ 54459 h 348"/>
                <a:gd name="T18" fmla="*/ 69930 w 395"/>
                <a:gd name="T19" fmla="*/ 24871 h 348"/>
                <a:gd name="T20" fmla="*/ 90829 w 395"/>
                <a:gd name="T21" fmla="*/ 0 h 348"/>
                <a:gd name="T22" fmla="*/ 130617 w 395"/>
                <a:gd name="T23" fmla="*/ 15008 h 348"/>
                <a:gd name="T24" fmla="*/ 147095 w 395"/>
                <a:gd name="T25" fmla="*/ 12435 h 348"/>
                <a:gd name="T26" fmla="*/ 144684 w 395"/>
                <a:gd name="T27" fmla="*/ 52315 h 348"/>
                <a:gd name="T28" fmla="*/ 130617 w 395"/>
                <a:gd name="T29" fmla="*/ 74613 h 348"/>
                <a:gd name="T30" fmla="*/ 153927 w 395"/>
                <a:gd name="T31" fmla="*/ 87477 h 3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95"/>
                <a:gd name="T49" fmla="*/ 0 h 348"/>
                <a:gd name="T50" fmla="*/ 395 w 395"/>
                <a:gd name="T51" fmla="*/ 348 h 34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95" h="348">
                  <a:moveTo>
                    <a:pt x="383" y="204"/>
                  </a:moveTo>
                  <a:lnTo>
                    <a:pt x="395" y="221"/>
                  </a:lnTo>
                  <a:lnTo>
                    <a:pt x="319" y="249"/>
                  </a:lnTo>
                  <a:lnTo>
                    <a:pt x="291" y="302"/>
                  </a:lnTo>
                  <a:lnTo>
                    <a:pt x="226" y="348"/>
                  </a:lnTo>
                  <a:lnTo>
                    <a:pt x="92" y="319"/>
                  </a:lnTo>
                  <a:lnTo>
                    <a:pt x="0" y="226"/>
                  </a:lnTo>
                  <a:lnTo>
                    <a:pt x="22" y="180"/>
                  </a:lnTo>
                  <a:lnTo>
                    <a:pt x="221" y="127"/>
                  </a:lnTo>
                  <a:lnTo>
                    <a:pt x="174" y="58"/>
                  </a:lnTo>
                  <a:lnTo>
                    <a:pt x="226" y="0"/>
                  </a:lnTo>
                  <a:lnTo>
                    <a:pt x="325" y="35"/>
                  </a:lnTo>
                  <a:lnTo>
                    <a:pt x="366" y="29"/>
                  </a:lnTo>
                  <a:lnTo>
                    <a:pt x="360" y="122"/>
                  </a:lnTo>
                  <a:lnTo>
                    <a:pt x="325" y="174"/>
                  </a:lnTo>
                  <a:lnTo>
                    <a:pt x="383" y="204"/>
                  </a:lnTo>
                  <a:close/>
                </a:path>
              </a:pathLst>
            </a:custGeom>
            <a:grpFill/>
            <a:ln w="9525">
              <a:solidFill>
                <a:schemeClr val="bg1">
                  <a:lumMod val="85000"/>
                </a:schemeClr>
              </a:solidFill>
              <a:round/>
              <a:headEnd/>
              <a:tailEnd/>
            </a:ln>
          </p:spPr>
          <p:txBody>
            <a:bodyPr/>
            <a:lstStyle/>
            <a:p>
              <a:endParaRPr lang="zh-CN" altLang="en-US"/>
            </a:p>
          </p:txBody>
        </p:sp>
        <p:sp>
          <p:nvSpPr>
            <p:cNvPr id="111" name="Freeform 61"/>
            <p:cNvSpPr>
              <a:spLocks noChangeAspect="1"/>
            </p:cNvSpPr>
            <p:nvPr>
              <p:custDataLst>
                <p:tags r:id="rId94"/>
              </p:custDataLst>
            </p:nvPr>
          </p:nvSpPr>
          <p:spPr bwMode="auto">
            <a:xfrm rot="20717457">
              <a:off x="7130164" y="3671106"/>
              <a:ext cx="206653" cy="114448"/>
            </a:xfrm>
            <a:custGeom>
              <a:avLst/>
              <a:gdLst>
                <a:gd name="T0" fmla="*/ 41455 w 458"/>
                <a:gd name="T1" fmla="*/ 0 h 249"/>
                <a:gd name="T2" fmla="*/ 11161 w 458"/>
                <a:gd name="T3" fmla="*/ 9825 h 249"/>
                <a:gd name="T4" fmla="*/ 0 w 458"/>
                <a:gd name="T5" fmla="*/ 37163 h 249"/>
                <a:gd name="T6" fmla="*/ 48630 w 458"/>
                <a:gd name="T7" fmla="*/ 54249 h 249"/>
                <a:gd name="T8" fmla="*/ 48630 w 458"/>
                <a:gd name="T9" fmla="*/ 99101 h 249"/>
                <a:gd name="T10" fmla="*/ 53015 w 458"/>
                <a:gd name="T11" fmla="*/ 106363 h 249"/>
                <a:gd name="T12" fmla="*/ 99253 w 458"/>
                <a:gd name="T13" fmla="*/ 93975 h 249"/>
                <a:gd name="T14" fmla="*/ 115596 w 458"/>
                <a:gd name="T15" fmla="*/ 96965 h 249"/>
                <a:gd name="T16" fmla="*/ 182562 w 458"/>
                <a:gd name="T17" fmla="*/ 49123 h 249"/>
                <a:gd name="T18" fmla="*/ 175786 w 458"/>
                <a:gd name="T19" fmla="*/ 39726 h 249"/>
                <a:gd name="T20" fmla="*/ 50623 w 458"/>
                <a:gd name="T21" fmla="*/ 19649 h 249"/>
                <a:gd name="T22" fmla="*/ 41455 w 458"/>
                <a:gd name="T23" fmla="*/ 0 h 2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8"/>
                <a:gd name="T37" fmla="*/ 0 h 249"/>
                <a:gd name="T38" fmla="*/ 458 w 458"/>
                <a:gd name="T39" fmla="*/ 249 h 24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8" h="249">
                  <a:moveTo>
                    <a:pt x="104" y="0"/>
                  </a:moveTo>
                  <a:lnTo>
                    <a:pt x="28" y="23"/>
                  </a:lnTo>
                  <a:lnTo>
                    <a:pt x="0" y="87"/>
                  </a:lnTo>
                  <a:lnTo>
                    <a:pt x="122" y="127"/>
                  </a:lnTo>
                  <a:lnTo>
                    <a:pt x="122" y="232"/>
                  </a:lnTo>
                  <a:lnTo>
                    <a:pt x="133" y="249"/>
                  </a:lnTo>
                  <a:lnTo>
                    <a:pt x="249" y="220"/>
                  </a:lnTo>
                  <a:lnTo>
                    <a:pt x="290" y="227"/>
                  </a:lnTo>
                  <a:lnTo>
                    <a:pt x="458" y="115"/>
                  </a:lnTo>
                  <a:lnTo>
                    <a:pt x="441" y="93"/>
                  </a:lnTo>
                  <a:lnTo>
                    <a:pt x="127" y="46"/>
                  </a:lnTo>
                  <a:lnTo>
                    <a:pt x="104" y="0"/>
                  </a:lnTo>
                  <a:close/>
                </a:path>
              </a:pathLst>
            </a:custGeom>
            <a:grpFill/>
            <a:ln w="9525">
              <a:solidFill>
                <a:schemeClr val="bg1">
                  <a:lumMod val="85000"/>
                </a:schemeClr>
              </a:solidFill>
              <a:round/>
              <a:headEnd/>
              <a:tailEnd/>
            </a:ln>
          </p:spPr>
          <p:txBody>
            <a:bodyPr/>
            <a:lstStyle/>
            <a:p>
              <a:endParaRPr lang="zh-CN" altLang="en-US"/>
            </a:p>
          </p:txBody>
        </p:sp>
        <p:sp>
          <p:nvSpPr>
            <p:cNvPr id="112" name="Freeform 62"/>
            <p:cNvSpPr>
              <a:spLocks noChangeAspect="1"/>
            </p:cNvSpPr>
            <p:nvPr>
              <p:custDataLst>
                <p:tags r:id="rId95"/>
              </p:custDataLst>
            </p:nvPr>
          </p:nvSpPr>
          <p:spPr bwMode="auto">
            <a:xfrm rot="20717457">
              <a:off x="7108600" y="3732598"/>
              <a:ext cx="84457" cy="71742"/>
            </a:xfrm>
            <a:custGeom>
              <a:avLst/>
              <a:gdLst>
                <a:gd name="T0" fmla="*/ 25935 w 187"/>
                <a:gd name="T1" fmla="*/ 0 h 151"/>
                <a:gd name="T2" fmla="*/ 74612 w 187"/>
                <a:gd name="T3" fmla="*/ 20312 h 151"/>
                <a:gd name="T4" fmla="*/ 74612 w 187"/>
                <a:gd name="T5" fmla="*/ 66675 h 151"/>
                <a:gd name="T6" fmla="*/ 29925 w 187"/>
                <a:gd name="T7" fmla="*/ 49013 h 151"/>
                <a:gd name="T8" fmla="*/ 0 w 187"/>
                <a:gd name="T9" fmla="*/ 20312 h 151"/>
                <a:gd name="T10" fmla="*/ 25935 w 187"/>
                <a:gd name="T11" fmla="*/ 0 h 151"/>
                <a:gd name="T12" fmla="*/ 0 60000 65536"/>
                <a:gd name="T13" fmla="*/ 0 60000 65536"/>
                <a:gd name="T14" fmla="*/ 0 60000 65536"/>
                <a:gd name="T15" fmla="*/ 0 60000 65536"/>
                <a:gd name="T16" fmla="*/ 0 60000 65536"/>
                <a:gd name="T17" fmla="*/ 0 60000 65536"/>
                <a:gd name="T18" fmla="*/ 0 w 187"/>
                <a:gd name="T19" fmla="*/ 0 h 151"/>
                <a:gd name="T20" fmla="*/ 187 w 187"/>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187" h="151">
                  <a:moveTo>
                    <a:pt x="65" y="0"/>
                  </a:moveTo>
                  <a:lnTo>
                    <a:pt x="187" y="46"/>
                  </a:lnTo>
                  <a:lnTo>
                    <a:pt x="187" y="151"/>
                  </a:lnTo>
                  <a:lnTo>
                    <a:pt x="75" y="111"/>
                  </a:lnTo>
                  <a:lnTo>
                    <a:pt x="0" y="46"/>
                  </a:lnTo>
                  <a:lnTo>
                    <a:pt x="65" y="0"/>
                  </a:lnTo>
                  <a:close/>
                </a:path>
              </a:pathLst>
            </a:custGeom>
            <a:grpFill/>
            <a:ln w="9525">
              <a:solidFill>
                <a:schemeClr val="bg1">
                  <a:lumMod val="85000"/>
                </a:schemeClr>
              </a:solidFill>
              <a:round/>
              <a:headEnd/>
              <a:tailEnd/>
            </a:ln>
          </p:spPr>
          <p:txBody>
            <a:bodyPr/>
            <a:lstStyle/>
            <a:p>
              <a:endParaRPr lang="zh-CN" altLang="en-US"/>
            </a:p>
          </p:txBody>
        </p:sp>
        <p:sp>
          <p:nvSpPr>
            <p:cNvPr id="113" name="Freeform 63"/>
            <p:cNvSpPr>
              <a:spLocks noChangeAspect="1"/>
            </p:cNvSpPr>
            <p:nvPr>
              <p:custDataLst>
                <p:tags r:id="rId96"/>
              </p:custDataLst>
            </p:nvPr>
          </p:nvSpPr>
          <p:spPr bwMode="auto">
            <a:xfrm rot="20717457">
              <a:off x="7205636" y="3706976"/>
              <a:ext cx="194074" cy="172526"/>
            </a:xfrm>
            <a:custGeom>
              <a:avLst/>
              <a:gdLst>
                <a:gd name="T0" fmla="*/ 46796 w 425"/>
                <a:gd name="T1" fmla="*/ 148429 h 377"/>
                <a:gd name="T2" fmla="*/ 81893 w 425"/>
                <a:gd name="T3" fmla="*/ 160337 h 377"/>
                <a:gd name="T4" fmla="*/ 91171 w 425"/>
                <a:gd name="T5" fmla="*/ 145452 h 377"/>
                <a:gd name="T6" fmla="*/ 108114 w 425"/>
                <a:gd name="T7" fmla="*/ 150555 h 377"/>
                <a:gd name="T8" fmla="*/ 112552 w 425"/>
                <a:gd name="T9" fmla="*/ 118658 h 377"/>
                <a:gd name="T10" fmla="*/ 171450 w 425"/>
                <a:gd name="T11" fmla="*/ 46783 h 377"/>
                <a:gd name="T12" fmla="*/ 171450 w 425"/>
                <a:gd name="T13" fmla="*/ 24667 h 377"/>
                <a:gd name="T14" fmla="*/ 131109 w 425"/>
                <a:gd name="T15" fmla="*/ 0 h 377"/>
                <a:gd name="T16" fmla="*/ 63336 w 425"/>
                <a:gd name="T17" fmla="*/ 44656 h 377"/>
                <a:gd name="T18" fmla="*/ 44779 w 425"/>
                <a:gd name="T19" fmla="*/ 41679 h 377"/>
                <a:gd name="T20" fmla="*/ 0 w 425"/>
                <a:gd name="T21" fmla="*/ 54013 h 377"/>
                <a:gd name="T22" fmla="*/ 35097 w 425"/>
                <a:gd name="T23" fmla="*/ 120784 h 377"/>
                <a:gd name="T24" fmla="*/ 46796 w 425"/>
                <a:gd name="T25" fmla="*/ 135670 h 377"/>
                <a:gd name="T26" fmla="*/ 46796 w 425"/>
                <a:gd name="T27" fmla="*/ 148429 h 37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25"/>
                <a:gd name="T43" fmla="*/ 0 h 377"/>
                <a:gd name="T44" fmla="*/ 425 w 425"/>
                <a:gd name="T45" fmla="*/ 377 h 37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25" h="377">
                  <a:moveTo>
                    <a:pt x="116" y="349"/>
                  </a:moveTo>
                  <a:lnTo>
                    <a:pt x="203" y="377"/>
                  </a:lnTo>
                  <a:lnTo>
                    <a:pt x="226" y="342"/>
                  </a:lnTo>
                  <a:lnTo>
                    <a:pt x="268" y="354"/>
                  </a:lnTo>
                  <a:lnTo>
                    <a:pt x="279" y="279"/>
                  </a:lnTo>
                  <a:lnTo>
                    <a:pt x="425" y="110"/>
                  </a:lnTo>
                  <a:lnTo>
                    <a:pt x="425" y="58"/>
                  </a:lnTo>
                  <a:lnTo>
                    <a:pt x="325" y="0"/>
                  </a:lnTo>
                  <a:lnTo>
                    <a:pt x="157" y="105"/>
                  </a:lnTo>
                  <a:lnTo>
                    <a:pt x="111" y="98"/>
                  </a:lnTo>
                  <a:lnTo>
                    <a:pt x="0" y="127"/>
                  </a:lnTo>
                  <a:lnTo>
                    <a:pt x="87" y="284"/>
                  </a:lnTo>
                  <a:lnTo>
                    <a:pt x="116" y="319"/>
                  </a:lnTo>
                  <a:lnTo>
                    <a:pt x="116" y="349"/>
                  </a:lnTo>
                  <a:close/>
                </a:path>
              </a:pathLst>
            </a:custGeom>
            <a:grpFill/>
            <a:ln w="9525">
              <a:solidFill>
                <a:schemeClr val="bg1">
                  <a:lumMod val="85000"/>
                </a:schemeClr>
              </a:solidFill>
              <a:round/>
              <a:headEnd/>
              <a:tailEnd/>
            </a:ln>
          </p:spPr>
          <p:txBody>
            <a:bodyPr/>
            <a:lstStyle/>
            <a:p>
              <a:endParaRPr lang="zh-CN" altLang="en-US"/>
            </a:p>
          </p:txBody>
        </p:sp>
        <p:sp>
          <p:nvSpPr>
            <p:cNvPr id="114" name="Freeform 64"/>
            <p:cNvSpPr>
              <a:spLocks noChangeAspect="1"/>
            </p:cNvSpPr>
            <p:nvPr>
              <p:custDataLst>
                <p:tags r:id="rId97"/>
              </p:custDataLst>
            </p:nvPr>
          </p:nvSpPr>
          <p:spPr bwMode="auto">
            <a:xfrm rot="20717457">
              <a:off x="7286499" y="3859005"/>
              <a:ext cx="106023" cy="121282"/>
            </a:xfrm>
            <a:custGeom>
              <a:avLst/>
              <a:gdLst>
                <a:gd name="T0" fmla="*/ 2072 w 226"/>
                <a:gd name="T1" fmla="*/ 4936 h 274"/>
                <a:gd name="T2" fmla="*/ 38128 w 226"/>
                <a:gd name="T3" fmla="*/ 14398 h 274"/>
                <a:gd name="T4" fmla="*/ 47660 w 226"/>
                <a:gd name="T5" fmla="*/ 0 h 274"/>
                <a:gd name="T6" fmla="*/ 65067 w 226"/>
                <a:gd name="T7" fmla="*/ 4936 h 274"/>
                <a:gd name="T8" fmla="*/ 57607 w 226"/>
                <a:gd name="T9" fmla="*/ 50186 h 274"/>
                <a:gd name="T10" fmla="*/ 91176 w 226"/>
                <a:gd name="T11" fmla="*/ 74045 h 274"/>
                <a:gd name="T12" fmla="*/ 93663 w 226"/>
                <a:gd name="T13" fmla="*/ 85975 h 274"/>
                <a:gd name="T14" fmla="*/ 88690 w 226"/>
                <a:gd name="T15" fmla="*/ 112713 h 274"/>
                <a:gd name="T16" fmla="*/ 81644 w 226"/>
                <a:gd name="T17" fmla="*/ 107777 h 274"/>
                <a:gd name="T18" fmla="*/ 0 w 226"/>
                <a:gd name="T19" fmla="*/ 21391 h 274"/>
                <a:gd name="T20" fmla="*/ 2072 w 226"/>
                <a:gd name="T21" fmla="*/ 4936 h 2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6"/>
                <a:gd name="T34" fmla="*/ 0 h 274"/>
                <a:gd name="T35" fmla="*/ 226 w 226"/>
                <a:gd name="T36" fmla="*/ 274 h 2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6" h="274">
                  <a:moveTo>
                    <a:pt x="5" y="12"/>
                  </a:moveTo>
                  <a:lnTo>
                    <a:pt x="92" y="35"/>
                  </a:lnTo>
                  <a:lnTo>
                    <a:pt x="115" y="0"/>
                  </a:lnTo>
                  <a:lnTo>
                    <a:pt x="157" y="12"/>
                  </a:lnTo>
                  <a:lnTo>
                    <a:pt x="139" y="122"/>
                  </a:lnTo>
                  <a:lnTo>
                    <a:pt x="220" y="180"/>
                  </a:lnTo>
                  <a:lnTo>
                    <a:pt x="226" y="209"/>
                  </a:lnTo>
                  <a:lnTo>
                    <a:pt x="214" y="274"/>
                  </a:lnTo>
                  <a:lnTo>
                    <a:pt x="197" y="262"/>
                  </a:lnTo>
                  <a:lnTo>
                    <a:pt x="0" y="52"/>
                  </a:lnTo>
                  <a:lnTo>
                    <a:pt x="5" y="12"/>
                  </a:lnTo>
                  <a:close/>
                </a:path>
              </a:pathLst>
            </a:custGeom>
            <a:grpFill/>
            <a:ln w="9525">
              <a:solidFill>
                <a:schemeClr val="bg1">
                  <a:lumMod val="85000"/>
                </a:schemeClr>
              </a:solidFill>
              <a:round/>
              <a:headEnd/>
              <a:tailEnd/>
            </a:ln>
          </p:spPr>
          <p:txBody>
            <a:bodyPr/>
            <a:lstStyle/>
            <a:p>
              <a:endParaRPr lang="zh-CN" altLang="en-US"/>
            </a:p>
          </p:txBody>
        </p:sp>
        <p:sp>
          <p:nvSpPr>
            <p:cNvPr id="115" name="Freeform 65"/>
            <p:cNvSpPr>
              <a:spLocks noChangeAspect="1"/>
            </p:cNvSpPr>
            <p:nvPr>
              <p:custDataLst>
                <p:tags r:id="rId98"/>
              </p:custDataLst>
            </p:nvPr>
          </p:nvSpPr>
          <p:spPr bwMode="auto">
            <a:xfrm rot="20717457">
              <a:off x="7397912" y="3891460"/>
              <a:ext cx="228216" cy="128111"/>
            </a:xfrm>
            <a:custGeom>
              <a:avLst/>
              <a:gdLst>
                <a:gd name="T0" fmla="*/ 4781 w 506"/>
                <a:gd name="T1" fmla="*/ 0 h 285"/>
                <a:gd name="T2" fmla="*/ 44227 w 506"/>
                <a:gd name="T3" fmla="*/ 26737 h 285"/>
                <a:gd name="T4" fmla="*/ 129893 w 506"/>
                <a:gd name="T5" fmla="*/ 2507 h 285"/>
                <a:gd name="T6" fmla="*/ 190058 w 506"/>
                <a:gd name="T7" fmla="*/ 43447 h 285"/>
                <a:gd name="T8" fmla="*/ 201613 w 506"/>
                <a:gd name="T9" fmla="*/ 104440 h 285"/>
                <a:gd name="T10" fmla="*/ 178503 w 506"/>
                <a:gd name="T11" fmla="*/ 119062 h 285"/>
                <a:gd name="T12" fmla="*/ 141448 w 506"/>
                <a:gd name="T13" fmla="*/ 82717 h 285"/>
                <a:gd name="T14" fmla="*/ 155393 w 506"/>
                <a:gd name="T15" fmla="*/ 70602 h 285"/>
                <a:gd name="T16" fmla="*/ 157784 w 506"/>
                <a:gd name="T17" fmla="*/ 63082 h 285"/>
                <a:gd name="T18" fmla="*/ 125112 w 506"/>
                <a:gd name="T19" fmla="*/ 36345 h 285"/>
                <a:gd name="T20" fmla="*/ 106783 w 506"/>
                <a:gd name="T21" fmla="*/ 43447 h 285"/>
                <a:gd name="T22" fmla="*/ 71720 w 506"/>
                <a:gd name="T23" fmla="*/ 46372 h 285"/>
                <a:gd name="T24" fmla="*/ 104393 w 506"/>
                <a:gd name="T25" fmla="*/ 75615 h 285"/>
                <a:gd name="T26" fmla="*/ 81283 w 506"/>
                <a:gd name="T27" fmla="*/ 82717 h 285"/>
                <a:gd name="T28" fmla="*/ 0 w 506"/>
                <a:gd name="T29" fmla="*/ 39270 h 285"/>
                <a:gd name="T30" fmla="*/ 7172 w 506"/>
                <a:gd name="T31" fmla="*/ 12115 h 285"/>
                <a:gd name="T32" fmla="*/ 4781 w 506"/>
                <a:gd name="T33" fmla="*/ 0 h 2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6"/>
                <a:gd name="T52" fmla="*/ 0 h 285"/>
                <a:gd name="T53" fmla="*/ 506 w 506"/>
                <a:gd name="T54" fmla="*/ 285 h 2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6" h="285">
                  <a:moveTo>
                    <a:pt x="12" y="0"/>
                  </a:moveTo>
                  <a:lnTo>
                    <a:pt x="111" y="64"/>
                  </a:lnTo>
                  <a:lnTo>
                    <a:pt x="326" y="6"/>
                  </a:lnTo>
                  <a:lnTo>
                    <a:pt x="477" y="104"/>
                  </a:lnTo>
                  <a:lnTo>
                    <a:pt x="506" y="250"/>
                  </a:lnTo>
                  <a:lnTo>
                    <a:pt x="448" y="285"/>
                  </a:lnTo>
                  <a:lnTo>
                    <a:pt x="355" y="198"/>
                  </a:lnTo>
                  <a:lnTo>
                    <a:pt x="390" y="169"/>
                  </a:lnTo>
                  <a:lnTo>
                    <a:pt x="396" y="151"/>
                  </a:lnTo>
                  <a:lnTo>
                    <a:pt x="314" y="87"/>
                  </a:lnTo>
                  <a:lnTo>
                    <a:pt x="268" y="104"/>
                  </a:lnTo>
                  <a:lnTo>
                    <a:pt x="180" y="111"/>
                  </a:lnTo>
                  <a:lnTo>
                    <a:pt x="262" y="181"/>
                  </a:lnTo>
                  <a:lnTo>
                    <a:pt x="204" y="198"/>
                  </a:lnTo>
                  <a:lnTo>
                    <a:pt x="0" y="94"/>
                  </a:lnTo>
                  <a:lnTo>
                    <a:pt x="18" y="29"/>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116" name="Freeform 66"/>
            <p:cNvSpPr>
              <a:spLocks noChangeAspect="1"/>
            </p:cNvSpPr>
            <p:nvPr>
              <p:custDataLst>
                <p:tags r:id="rId99"/>
              </p:custDataLst>
            </p:nvPr>
          </p:nvSpPr>
          <p:spPr bwMode="auto">
            <a:xfrm rot="20717457">
              <a:off x="6864210" y="1143005"/>
              <a:ext cx="190479" cy="119573"/>
            </a:xfrm>
            <a:custGeom>
              <a:avLst/>
              <a:gdLst>
                <a:gd name="T0" fmla="*/ 149079 w 412"/>
                <a:gd name="T1" fmla="*/ 0 h 268"/>
                <a:gd name="T2" fmla="*/ 123347 w 412"/>
                <a:gd name="T3" fmla="*/ 4976 h 268"/>
                <a:gd name="T4" fmla="*/ 118446 w 412"/>
                <a:gd name="T5" fmla="*/ 36074 h 268"/>
                <a:gd name="T6" fmla="*/ 106601 w 412"/>
                <a:gd name="T7" fmla="*/ 43123 h 268"/>
                <a:gd name="T8" fmla="*/ 89856 w 412"/>
                <a:gd name="T9" fmla="*/ 36074 h 268"/>
                <a:gd name="T10" fmla="*/ 75560 w 412"/>
                <a:gd name="T11" fmla="*/ 33586 h 268"/>
                <a:gd name="T12" fmla="*/ 64124 w 412"/>
                <a:gd name="T13" fmla="*/ 33586 h 268"/>
                <a:gd name="T14" fmla="*/ 61265 w 412"/>
                <a:gd name="T15" fmla="*/ 2488 h 268"/>
                <a:gd name="T16" fmla="*/ 44928 w 412"/>
                <a:gd name="T17" fmla="*/ 0 h 268"/>
                <a:gd name="T18" fmla="*/ 18788 w 412"/>
                <a:gd name="T19" fmla="*/ 7049 h 268"/>
                <a:gd name="T20" fmla="*/ 28590 w 412"/>
                <a:gd name="T21" fmla="*/ 28611 h 268"/>
                <a:gd name="T22" fmla="*/ 23689 w 412"/>
                <a:gd name="T23" fmla="*/ 36074 h 268"/>
                <a:gd name="T24" fmla="*/ 2042 w 412"/>
                <a:gd name="T25" fmla="*/ 43123 h 268"/>
                <a:gd name="T26" fmla="*/ 2042 w 412"/>
                <a:gd name="T27" fmla="*/ 57636 h 268"/>
                <a:gd name="T28" fmla="*/ 23689 w 412"/>
                <a:gd name="T29" fmla="*/ 67587 h 268"/>
                <a:gd name="T30" fmla="*/ 28590 w 412"/>
                <a:gd name="T31" fmla="*/ 79197 h 268"/>
                <a:gd name="T32" fmla="*/ 0 w 412"/>
                <a:gd name="T33" fmla="*/ 91637 h 268"/>
                <a:gd name="T34" fmla="*/ 9394 w 412"/>
                <a:gd name="T35" fmla="*/ 111125 h 268"/>
                <a:gd name="T36" fmla="*/ 56772 w 412"/>
                <a:gd name="T37" fmla="*/ 111125 h 268"/>
                <a:gd name="T38" fmla="*/ 78419 w 412"/>
                <a:gd name="T39" fmla="*/ 93710 h 268"/>
                <a:gd name="T40" fmla="*/ 106601 w 412"/>
                <a:gd name="T41" fmla="*/ 103661 h 268"/>
                <a:gd name="T42" fmla="*/ 123347 w 412"/>
                <a:gd name="T43" fmla="*/ 103661 h 268"/>
                <a:gd name="T44" fmla="*/ 137642 w 412"/>
                <a:gd name="T45" fmla="*/ 84173 h 268"/>
                <a:gd name="T46" fmla="*/ 130291 w 412"/>
                <a:gd name="T47" fmla="*/ 62611 h 268"/>
                <a:gd name="T48" fmla="*/ 151938 w 412"/>
                <a:gd name="T49" fmla="*/ 43123 h 268"/>
                <a:gd name="T50" fmla="*/ 168275 w 412"/>
                <a:gd name="T51" fmla="*/ 7049 h 268"/>
                <a:gd name="T52" fmla="*/ 151938 w 412"/>
                <a:gd name="T53" fmla="*/ 0 h 268"/>
                <a:gd name="T54" fmla="*/ 149079 w 412"/>
                <a:gd name="T55" fmla="*/ 0 h 26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12"/>
                <a:gd name="T85" fmla="*/ 0 h 268"/>
                <a:gd name="T86" fmla="*/ 412 w 412"/>
                <a:gd name="T87" fmla="*/ 268 h 26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12" h="268">
                  <a:moveTo>
                    <a:pt x="365" y="0"/>
                  </a:moveTo>
                  <a:lnTo>
                    <a:pt x="302" y="12"/>
                  </a:lnTo>
                  <a:lnTo>
                    <a:pt x="290" y="87"/>
                  </a:lnTo>
                  <a:lnTo>
                    <a:pt x="261" y="104"/>
                  </a:lnTo>
                  <a:lnTo>
                    <a:pt x="220" y="87"/>
                  </a:lnTo>
                  <a:lnTo>
                    <a:pt x="185" y="81"/>
                  </a:lnTo>
                  <a:lnTo>
                    <a:pt x="157" y="81"/>
                  </a:lnTo>
                  <a:lnTo>
                    <a:pt x="150" y="6"/>
                  </a:lnTo>
                  <a:lnTo>
                    <a:pt x="110" y="0"/>
                  </a:lnTo>
                  <a:lnTo>
                    <a:pt x="46" y="17"/>
                  </a:lnTo>
                  <a:lnTo>
                    <a:pt x="70" y="69"/>
                  </a:lnTo>
                  <a:lnTo>
                    <a:pt x="58" y="87"/>
                  </a:lnTo>
                  <a:lnTo>
                    <a:pt x="5" y="104"/>
                  </a:lnTo>
                  <a:lnTo>
                    <a:pt x="5" y="139"/>
                  </a:lnTo>
                  <a:lnTo>
                    <a:pt x="58" y="163"/>
                  </a:lnTo>
                  <a:lnTo>
                    <a:pt x="70" y="191"/>
                  </a:lnTo>
                  <a:lnTo>
                    <a:pt x="0" y="221"/>
                  </a:lnTo>
                  <a:lnTo>
                    <a:pt x="23" y="268"/>
                  </a:lnTo>
                  <a:lnTo>
                    <a:pt x="139" y="268"/>
                  </a:lnTo>
                  <a:lnTo>
                    <a:pt x="192" y="226"/>
                  </a:lnTo>
                  <a:lnTo>
                    <a:pt x="261" y="250"/>
                  </a:lnTo>
                  <a:lnTo>
                    <a:pt x="302" y="250"/>
                  </a:lnTo>
                  <a:lnTo>
                    <a:pt x="337" y="203"/>
                  </a:lnTo>
                  <a:lnTo>
                    <a:pt x="319" y="151"/>
                  </a:lnTo>
                  <a:lnTo>
                    <a:pt x="372" y="104"/>
                  </a:lnTo>
                  <a:lnTo>
                    <a:pt x="412" y="17"/>
                  </a:lnTo>
                  <a:lnTo>
                    <a:pt x="372" y="0"/>
                  </a:lnTo>
                  <a:lnTo>
                    <a:pt x="365" y="0"/>
                  </a:lnTo>
                  <a:close/>
                </a:path>
              </a:pathLst>
            </a:custGeom>
            <a:grpFill/>
            <a:ln w="9525">
              <a:solidFill>
                <a:schemeClr val="bg1">
                  <a:lumMod val="85000"/>
                </a:schemeClr>
              </a:solidFill>
              <a:round/>
              <a:headEnd/>
              <a:tailEnd/>
            </a:ln>
          </p:spPr>
          <p:txBody>
            <a:bodyPr/>
            <a:lstStyle/>
            <a:p>
              <a:endParaRPr lang="zh-CN" altLang="en-US"/>
            </a:p>
          </p:txBody>
        </p:sp>
        <p:sp>
          <p:nvSpPr>
            <p:cNvPr id="117" name="Freeform 67"/>
            <p:cNvSpPr>
              <a:spLocks noChangeAspect="1"/>
            </p:cNvSpPr>
            <p:nvPr>
              <p:custDataLst>
                <p:tags r:id="rId100"/>
              </p:custDataLst>
            </p:nvPr>
          </p:nvSpPr>
          <p:spPr bwMode="auto">
            <a:xfrm>
              <a:off x="1327725" y="1061013"/>
              <a:ext cx="170714" cy="242561"/>
            </a:xfrm>
            <a:custGeom>
              <a:avLst/>
              <a:gdLst>
                <a:gd name="T0" fmla="*/ 76807 w 377"/>
                <a:gd name="T1" fmla="*/ 45920 h 540"/>
                <a:gd name="T2" fmla="*/ 62805 w 377"/>
                <a:gd name="T3" fmla="*/ 41328 h 540"/>
                <a:gd name="T4" fmla="*/ 60005 w 377"/>
                <a:gd name="T5" fmla="*/ 16698 h 540"/>
                <a:gd name="T6" fmla="*/ 55605 w 377"/>
                <a:gd name="T7" fmla="*/ 5009 h 540"/>
                <a:gd name="T8" fmla="*/ 44004 w 377"/>
                <a:gd name="T9" fmla="*/ 0 h 540"/>
                <a:gd name="T10" fmla="*/ 32003 w 377"/>
                <a:gd name="T11" fmla="*/ 7097 h 540"/>
                <a:gd name="T12" fmla="*/ 25202 w 377"/>
                <a:gd name="T13" fmla="*/ 19203 h 540"/>
                <a:gd name="T14" fmla="*/ 0 w 377"/>
                <a:gd name="T15" fmla="*/ 5009 h 540"/>
                <a:gd name="T16" fmla="*/ 0 w 377"/>
                <a:gd name="T17" fmla="*/ 16698 h 540"/>
                <a:gd name="T18" fmla="*/ 11201 w 377"/>
                <a:gd name="T19" fmla="*/ 53017 h 540"/>
                <a:gd name="T20" fmla="*/ 18402 w 377"/>
                <a:gd name="T21" fmla="*/ 65123 h 540"/>
                <a:gd name="T22" fmla="*/ 20802 w 377"/>
                <a:gd name="T23" fmla="*/ 87248 h 540"/>
                <a:gd name="T24" fmla="*/ 41604 w 377"/>
                <a:gd name="T25" fmla="*/ 103946 h 540"/>
                <a:gd name="T26" fmla="*/ 55605 w 377"/>
                <a:gd name="T27" fmla="*/ 111460 h 540"/>
                <a:gd name="T28" fmla="*/ 74006 w 377"/>
                <a:gd name="T29" fmla="*/ 101859 h 540"/>
                <a:gd name="T30" fmla="*/ 74006 w 377"/>
                <a:gd name="T31" fmla="*/ 87248 h 540"/>
                <a:gd name="T32" fmla="*/ 90808 w 377"/>
                <a:gd name="T33" fmla="*/ 94345 h 540"/>
                <a:gd name="T34" fmla="*/ 94808 w 377"/>
                <a:gd name="T35" fmla="*/ 116470 h 540"/>
                <a:gd name="T36" fmla="*/ 81207 w 377"/>
                <a:gd name="T37" fmla="*/ 123566 h 540"/>
                <a:gd name="T38" fmla="*/ 67206 w 377"/>
                <a:gd name="T39" fmla="*/ 123566 h 540"/>
                <a:gd name="T40" fmla="*/ 67206 w 377"/>
                <a:gd name="T41" fmla="*/ 135672 h 540"/>
                <a:gd name="T42" fmla="*/ 81207 w 377"/>
                <a:gd name="T43" fmla="*/ 138177 h 540"/>
                <a:gd name="T44" fmla="*/ 94808 w 377"/>
                <a:gd name="T45" fmla="*/ 143187 h 540"/>
                <a:gd name="T46" fmla="*/ 86007 w 377"/>
                <a:gd name="T47" fmla="*/ 162389 h 540"/>
                <a:gd name="T48" fmla="*/ 67206 w 377"/>
                <a:gd name="T49" fmla="*/ 167399 h 540"/>
                <a:gd name="T50" fmla="*/ 81207 w 377"/>
                <a:gd name="T51" fmla="*/ 194116 h 540"/>
                <a:gd name="T52" fmla="*/ 104409 w 377"/>
                <a:gd name="T53" fmla="*/ 205805 h 540"/>
                <a:gd name="T54" fmla="*/ 111610 w 377"/>
                <a:gd name="T55" fmla="*/ 225425 h 540"/>
                <a:gd name="T56" fmla="*/ 118410 w 377"/>
                <a:gd name="T57" fmla="*/ 194116 h 540"/>
                <a:gd name="T58" fmla="*/ 120810 w 377"/>
                <a:gd name="T59" fmla="*/ 164894 h 540"/>
                <a:gd name="T60" fmla="*/ 125611 w 377"/>
                <a:gd name="T61" fmla="*/ 135672 h 540"/>
                <a:gd name="T62" fmla="*/ 139612 w 377"/>
                <a:gd name="T63" fmla="*/ 106868 h 540"/>
                <a:gd name="T64" fmla="*/ 141612 w 377"/>
                <a:gd name="T65" fmla="*/ 77646 h 540"/>
                <a:gd name="T66" fmla="*/ 150813 w 377"/>
                <a:gd name="T67" fmla="*/ 65123 h 540"/>
                <a:gd name="T68" fmla="*/ 139612 w 377"/>
                <a:gd name="T69" fmla="*/ 63036 h 540"/>
                <a:gd name="T70" fmla="*/ 118410 w 377"/>
                <a:gd name="T71" fmla="*/ 45920 h 540"/>
                <a:gd name="T72" fmla="*/ 102009 w 377"/>
                <a:gd name="T73" fmla="*/ 21708 h 540"/>
                <a:gd name="T74" fmla="*/ 92808 w 377"/>
                <a:gd name="T75" fmla="*/ 33814 h 540"/>
                <a:gd name="T76" fmla="*/ 72006 w 377"/>
                <a:gd name="T77" fmla="*/ 41328 h 540"/>
                <a:gd name="T78" fmla="*/ 76807 w 377"/>
                <a:gd name="T79" fmla="*/ 45920 h 5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77"/>
                <a:gd name="T121" fmla="*/ 0 h 540"/>
                <a:gd name="T122" fmla="*/ 377 w 377"/>
                <a:gd name="T123" fmla="*/ 540 h 5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77" h="540">
                  <a:moveTo>
                    <a:pt x="192" y="110"/>
                  </a:moveTo>
                  <a:lnTo>
                    <a:pt x="157" y="99"/>
                  </a:lnTo>
                  <a:lnTo>
                    <a:pt x="150" y="40"/>
                  </a:lnTo>
                  <a:lnTo>
                    <a:pt x="139" y="12"/>
                  </a:lnTo>
                  <a:lnTo>
                    <a:pt x="110" y="0"/>
                  </a:lnTo>
                  <a:lnTo>
                    <a:pt x="80" y="17"/>
                  </a:lnTo>
                  <a:lnTo>
                    <a:pt x="63" y="46"/>
                  </a:lnTo>
                  <a:lnTo>
                    <a:pt x="0" y="12"/>
                  </a:lnTo>
                  <a:lnTo>
                    <a:pt x="0" y="40"/>
                  </a:lnTo>
                  <a:lnTo>
                    <a:pt x="28" y="127"/>
                  </a:lnTo>
                  <a:lnTo>
                    <a:pt x="46" y="156"/>
                  </a:lnTo>
                  <a:lnTo>
                    <a:pt x="52" y="209"/>
                  </a:lnTo>
                  <a:lnTo>
                    <a:pt x="104" y="249"/>
                  </a:lnTo>
                  <a:lnTo>
                    <a:pt x="139" y="267"/>
                  </a:lnTo>
                  <a:lnTo>
                    <a:pt x="185" y="244"/>
                  </a:lnTo>
                  <a:lnTo>
                    <a:pt x="185" y="209"/>
                  </a:lnTo>
                  <a:lnTo>
                    <a:pt x="227" y="226"/>
                  </a:lnTo>
                  <a:lnTo>
                    <a:pt x="237" y="279"/>
                  </a:lnTo>
                  <a:lnTo>
                    <a:pt x="203" y="296"/>
                  </a:lnTo>
                  <a:lnTo>
                    <a:pt x="168" y="296"/>
                  </a:lnTo>
                  <a:lnTo>
                    <a:pt x="168" y="325"/>
                  </a:lnTo>
                  <a:lnTo>
                    <a:pt x="203" y="331"/>
                  </a:lnTo>
                  <a:lnTo>
                    <a:pt x="237" y="343"/>
                  </a:lnTo>
                  <a:lnTo>
                    <a:pt x="215" y="389"/>
                  </a:lnTo>
                  <a:lnTo>
                    <a:pt x="168" y="401"/>
                  </a:lnTo>
                  <a:lnTo>
                    <a:pt x="203" y="465"/>
                  </a:lnTo>
                  <a:lnTo>
                    <a:pt x="261" y="493"/>
                  </a:lnTo>
                  <a:lnTo>
                    <a:pt x="279" y="540"/>
                  </a:lnTo>
                  <a:lnTo>
                    <a:pt x="296" y="465"/>
                  </a:lnTo>
                  <a:lnTo>
                    <a:pt x="302" y="395"/>
                  </a:lnTo>
                  <a:lnTo>
                    <a:pt x="314" y="325"/>
                  </a:lnTo>
                  <a:lnTo>
                    <a:pt x="349" y="256"/>
                  </a:lnTo>
                  <a:lnTo>
                    <a:pt x="354" y="186"/>
                  </a:lnTo>
                  <a:lnTo>
                    <a:pt x="377" y="156"/>
                  </a:lnTo>
                  <a:lnTo>
                    <a:pt x="349" y="151"/>
                  </a:lnTo>
                  <a:lnTo>
                    <a:pt x="296" y="110"/>
                  </a:lnTo>
                  <a:lnTo>
                    <a:pt x="255" y="52"/>
                  </a:lnTo>
                  <a:lnTo>
                    <a:pt x="232" y="81"/>
                  </a:lnTo>
                  <a:lnTo>
                    <a:pt x="180" y="99"/>
                  </a:lnTo>
                  <a:lnTo>
                    <a:pt x="192" y="110"/>
                  </a:lnTo>
                  <a:close/>
                </a:path>
              </a:pathLst>
            </a:custGeom>
            <a:grpFill/>
            <a:ln w="9525">
              <a:solidFill>
                <a:schemeClr val="bg1">
                  <a:lumMod val="85000"/>
                </a:schemeClr>
              </a:solidFill>
              <a:round/>
              <a:headEnd/>
              <a:tailEnd/>
            </a:ln>
          </p:spPr>
          <p:txBody>
            <a:bodyPr/>
            <a:lstStyle/>
            <a:p>
              <a:endParaRPr lang="zh-CN" altLang="en-US"/>
            </a:p>
          </p:txBody>
        </p:sp>
        <p:sp>
          <p:nvSpPr>
            <p:cNvPr id="118" name="Freeform 68"/>
            <p:cNvSpPr>
              <a:spLocks noChangeAspect="1"/>
            </p:cNvSpPr>
            <p:nvPr>
              <p:custDataLst>
                <p:tags r:id="rId101"/>
              </p:custDataLst>
            </p:nvPr>
          </p:nvSpPr>
          <p:spPr bwMode="auto">
            <a:xfrm>
              <a:off x="1505628" y="1045641"/>
              <a:ext cx="89848" cy="93949"/>
            </a:xfrm>
            <a:custGeom>
              <a:avLst/>
              <a:gdLst>
                <a:gd name="T0" fmla="*/ 9508 w 192"/>
                <a:gd name="T1" fmla="*/ 14980 h 204"/>
                <a:gd name="T2" fmla="*/ 0 w 192"/>
                <a:gd name="T3" fmla="*/ 32528 h 204"/>
                <a:gd name="T4" fmla="*/ 0 w 192"/>
                <a:gd name="T5" fmla="*/ 57352 h 204"/>
                <a:gd name="T6" fmla="*/ 4961 w 192"/>
                <a:gd name="T7" fmla="*/ 74900 h 204"/>
                <a:gd name="T8" fmla="*/ 16536 w 192"/>
                <a:gd name="T9" fmla="*/ 87312 h 204"/>
                <a:gd name="T10" fmla="*/ 31006 w 192"/>
                <a:gd name="T11" fmla="*/ 84744 h 204"/>
                <a:gd name="T12" fmla="*/ 38447 w 192"/>
                <a:gd name="T13" fmla="*/ 72332 h 204"/>
                <a:gd name="T14" fmla="*/ 55397 w 192"/>
                <a:gd name="T15" fmla="*/ 57352 h 204"/>
                <a:gd name="T16" fmla="*/ 69867 w 192"/>
                <a:gd name="T17" fmla="*/ 55212 h 204"/>
                <a:gd name="T18" fmla="*/ 79375 w 192"/>
                <a:gd name="T19" fmla="*/ 32528 h 204"/>
                <a:gd name="T20" fmla="*/ 79375 w 192"/>
                <a:gd name="T21" fmla="*/ 12840 h 204"/>
                <a:gd name="T22" fmla="*/ 50436 w 192"/>
                <a:gd name="T23" fmla="*/ 0 h 204"/>
                <a:gd name="T24" fmla="*/ 16536 w 192"/>
                <a:gd name="T25" fmla="*/ 20116 h 204"/>
                <a:gd name="T26" fmla="*/ 9508 w 192"/>
                <a:gd name="T27" fmla="*/ 25252 h 204"/>
                <a:gd name="T28" fmla="*/ 9508 w 192"/>
                <a:gd name="T29" fmla="*/ 14980 h 2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204"/>
                <a:gd name="T47" fmla="*/ 192 w 192"/>
                <a:gd name="T48" fmla="*/ 204 h 2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204">
                  <a:moveTo>
                    <a:pt x="23" y="35"/>
                  </a:moveTo>
                  <a:lnTo>
                    <a:pt x="0" y="76"/>
                  </a:lnTo>
                  <a:lnTo>
                    <a:pt x="0" y="134"/>
                  </a:lnTo>
                  <a:lnTo>
                    <a:pt x="12" y="175"/>
                  </a:lnTo>
                  <a:lnTo>
                    <a:pt x="40" y="204"/>
                  </a:lnTo>
                  <a:lnTo>
                    <a:pt x="75" y="198"/>
                  </a:lnTo>
                  <a:lnTo>
                    <a:pt x="93" y="169"/>
                  </a:lnTo>
                  <a:lnTo>
                    <a:pt x="134" y="134"/>
                  </a:lnTo>
                  <a:lnTo>
                    <a:pt x="169" y="129"/>
                  </a:lnTo>
                  <a:lnTo>
                    <a:pt x="192" y="76"/>
                  </a:lnTo>
                  <a:lnTo>
                    <a:pt x="192" y="30"/>
                  </a:lnTo>
                  <a:lnTo>
                    <a:pt x="122" y="0"/>
                  </a:lnTo>
                  <a:lnTo>
                    <a:pt x="40" y="47"/>
                  </a:lnTo>
                  <a:lnTo>
                    <a:pt x="23" y="59"/>
                  </a:lnTo>
                  <a:lnTo>
                    <a:pt x="23" y="35"/>
                  </a:lnTo>
                  <a:close/>
                </a:path>
              </a:pathLst>
            </a:custGeom>
            <a:grpFill/>
            <a:ln w="9525">
              <a:solidFill>
                <a:schemeClr val="bg1">
                  <a:lumMod val="85000"/>
                </a:schemeClr>
              </a:solidFill>
              <a:round/>
              <a:headEnd/>
              <a:tailEnd/>
            </a:ln>
          </p:spPr>
          <p:txBody>
            <a:bodyPr/>
            <a:lstStyle/>
            <a:p>
              <a:endParaRPr lang="zh-CN" altLang="en-US"/>
            </a:p>
          </p:txBody>
        </p:sp>
        <p:sp>
          <p:nvSpPr>
            <p:cNvPr id="119" name="Freeform 69"/>
            <p:cNvSpPr>
              <a:spLocks noChangeAspect="1"/>
            </p:cNvSpPr>
            <p:nvPr>
              <p:custDataLst>
                <p:tags r:id="rId102"/>
              </p:custDataLst>
            </p:nvPr>
          </p:nvSpPr>
          <p:spPr bwMode="auto">
            <a:xfrm>
              <a:off x="1505628" y="1187418"/>
              <a:ext cx="57503" cy="90534"/>
            </a:xfrm>
            <a:custGeom>
              <a:avLst/>
              <a:gdLst>
                <a:gd name="T0" fmla="*/ 30000 w 127"/>
                <a:gd name="T1" fmla="*/ 26526 h 203"/>
                <a:gd name="T2" fmla="*/ 16000 w 127"/>
                <a:gd name="T3" fmla="*/ 14092 h 203"/>
                <a:gd name="T4" fmla="*/ 0 w 127"/>
                <a:gd name="T5" fmla="*/ 0 h 203"/>
                <a:gd name="T6" fmla="*/ 0 w 127"/>
                <a:gd name="T7" fmla="*/ 45592 h 203"/>
                <a:gd name="T8" fmla="*/ 18800 w 127"/>
                <a:gd name="T9" fmla="*/ 57612 h 203"/>
                <a:gd name="T10" fmla="*/ 30000 w 127"/>
                <a:gd name="T11" fmla="*/ 77092 h 203"/>
                <a:gd name="T12" fmla="*/ 42000 w 127"/>
                <a:gd name="T13" fmla="*/ 84138 h 203"/>
                <a:gd name="T14" fmla="*/ 48800 w 127"/>
                <a:gd name="T15" fmla="*/ 62585 h 203"/>
                <a:gd name="T16" fmla="*/ 50800 w 127"/>
                <a:gd name="T17" fmla="*/ 41033 h 203"/>
                <a:gd name="T18" fmla="*/ 37200 w 127"/>
                <a:gd name="T19" fmla="*/ 31085 h 203"/>
                <a:gd name="T20" fmla="*/ 23200 w 127"/>
                <a:gd name="T21" fmla="*/ 33572 h 203"/>
                <a:gd name="T22" fmla="*/ 11600 w 127"/>
                <a:gd name="T23" fmla="*/ 21553 h 203"/>
                <a:gd name="T24" fmla="*/ 0 w 127"/>
                <a:gd name="T25" fmla="*/ 14092 h 203"/>
                <a:gd name="T26" fmla="*/ 30000 w 127"/>
                <a:gd name="T27" fmla="*/ 26526 h 2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7"/>
                <a:gd name="T43" fmla="*/ 0 h 203"/>
                <a:gd name="T44" fmla="*/ 127 w 127"/>
                <a:gd name="T45" fmla="*/ 203 h 2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7" h="203">
                  <a:moveTo>
                    <a:pt x="75" y="64"/>
                  </a:moveTo>
                  <a:lnTo>
                    <a:pt x="40" y="34"/>
                  </a:lnTo>
                  <a:lnTo>
                    <a:pt x="0" y="0"/>
                  </a:lnTo>
                  <a:lnTo>
                    <a:pt x="0" y="110"/>
                  </a:lnTo>
                  <a:lnTo>
                    <a:pt x="47" y="139"/>
                  </a:lnTo>
                  <a:lnTo>
                    <a:pt x="75" y="186"/>
                  </a:lnTo>
                  <a:lnTo>
                    <a:pt x="105" y="203"/>
                  </a:lnTo>
                  <a:lnTo>
                    <a:pt x="122" y="151"/>
                  </a:lnTo>
                  <a:lnTo>
                    <a:pt x="127" y="99"/>
                  </a:lnTo>
                  <a:lnTo>
                    <a:pt x="93" y="75"/>
                  </a:lnTo>
                  <a:lnTo>
                    <a:pt x="58" y="81"/>
                  </a:lnTo>
                  <a:lnTo>
                    <a:pt x="29" y="52"/>
                  </a:lnTo>
                  <a:lnTo>
                    <a:pt x="0" y="34"/>
                  </a:lnTo>
                  <a:lnTo>
                    <a:pt x="75" y="64"/>
                  </a:lnTo>
                  <a:close/>
                </a:path>
              </a:pathLst>
            </a:custGeom>
            <a:grpFill/>
            <a:ln w="9525">
              <a:solidFill>
                <a:schemeClr val="bg1">
                  <a:lumMod val="85000"/>
                </a:schemeClr>
              </a:solidFill>
              <a:round/>
              <a:headEnd/>
              <a:tailEnd/>
            </a:ln>
          </p:spPr>
          <p:txBody>
            <a:bodyPr/>
            <a:lstStyle/>
            <a:p>
              <a:endParaRPr lang="zh-CN" altLang="en-US"/>
            </a:p>
          </p:txBody>
        </p:sp>
        <p:sp>
          <p:nvSpPr>
            <p:cNvPr id="120" name="Freeform 70"/>
            <p:cNvSpPr>
              <a:spLocks noChangeAspect="1"/>
            </p:cNvSpPr>
            <p:nvPr>
              <p:custDataLst>
                <p:tags r:id="rId103"/>
              </p:custDataLst>
            </p:nvPr>
          </p:nvSpPr>
          <p:spPr bwMode="auto">
            <a:xfrm>
              <a:off x="3575743" y="4034946"/>
              <a:ext cx="283923" cy="298929"/>
            </a:xfrm>
            <a:custGeom>
              <a:avLst/>
              <a:gdLst>
                <a:gd name="T0" fmla="*/ 109211 w 627"/>
                <a:gd name="T1" fmla="*/ 56149 h 663"/>
                <a:gd name="T2" fmla="*/ 100010 w 627"/>
                <a:gd name="T3" fmla="*/ 46931 h 663"/>
                <a:gd name="T4" fmla="*/ 79208 w 627"/>
                <a:gd name="T5" fmla="*/ 29332 h 663"/>
                <a:gd name="T6" fmla="*/ 62806 w 627"/>
                <a:gd name="T7" fmla="*/ 10057 h 663"/>
                <a:gd name="T8" fmla="*/ 46405 w 627"/>
                <a:gd name="T9" fmla="*/ 0 h 663"/>
                <a:gd name="T10" fmla="*/ 25203 w 627"/>
                <a:gd name="T11" fmla="*/ 19694 h 663"/>
                <a:gd name="T12" fmla="*/ 11601 w 627"/>
                <a:gd name="T13" fmla="*/ 5028 h 663"/>
                <a:gd name="T14" fmla="*/ 0 w 627"/>
                <a:gd name="T15" fmla="*/ 0 h 663"/>
                <a:gd name="T16" fmla="*/ 11601 w 627"/>
                <a:gd name="T17" fmla="*/ 24722 h 663"/>
                <a:gd name="T18" fmla="*/ 39204 w 627"/>
                <a:gd name="T19" fmla="*/ 54054 h 663"/>
                <a:gd name="T20" fmla="*/ 58006 w 627"/>
                <a:gd name="T21" fmla="*/ 70815 h 663"/>
                <a:gd name="T22" fmla="*/ 84008 w 627"/>
                <a:gd name="T23" fmla="*/ 114812 h 663"/>
                <a:gd name="T24" fmla="*/ 95209 w 627"/>
                <a:gd name="T25" fmla="*/ 129478 h 663"/>
                <a:gd name="T26" fmla="*/ 97210 w 627"/>
                <a:gd name="T27" fmla="*/ 149172 h 663"/>
                <a:gd name="T28" fmla="*/ 95209 w 627"/>
                <a:gd name="T29" fmla="*/ 187722 h 663"/>
                <a:gd name="T30" fmla="*/ 118412 w 627"/>
                <a:gd name="T31" fmla="*/ 202388 h 663"/>
                <a:gd name="T32" fmla="*/ 141614 w 627"/>
                <a:gd name="T33" fmla="*/ 224177 h 663"/>
                <a:gd name="T34" fmla="*/ 167217 w 627"/>
                <a:gd name="T35" fmla="*/ 251414 h 663"/>
                <a:gd name="T36" fmla="*/ 186019 w 627"/>
                <a:gd name="T37" fmla="*/ 266079 h 663"/>
                <a:gd name="T38" fmla="*/ 204420 w 627"/>
                <a:gd name="T39" fmla="*/ 277812 h 663"/>
                <a:gd name="T40" fmla="*/ 234823 w 627"/>
                <a:gd name="T41" fmla="*/ 277812 h 663"/>
                <a:gd name="T42" fmla="*/ 250825 w 627"/>
                <a:gd name="T43" fmla="*/ 256023 h 663"/>
                <a:gd name="T44" fmla="*/ 250825 w 627"/>
                <a:gd name="T45" fmla="*/ 236748 h 663"/>
                <a:gd name="T46" fmla="*/ 236824 w 627"/>
                <a:gd name="T47" fmla="*/ 217054 h 663"/>
                <a:gd name="T48" fmla="*/ 220822 w 627"/>
                <a:gd name="T49" fmla="*/ 197360 h 663"/>
                <a:gd name="T50" fmla="*/ 211621 w 627"/>
                <a:gd name="T51" fmla="*/ 178085 h 663"/>
                <a:gd name="T52" fmla="*/ 197620 w 627"/>
                <a:gd name="T53" fmla="*/ 158810 h 663"/>
                <a:gd name="T54" fmla="*/ 169617 w 627"/>
                <a:gd name="T55" fmla="*/ 134506 h 663"/>
                <a:gd name="T56" fmla="*/ 158016 w 627"/>
                <a:gd name="T57" fmla="*/ 124450 h 663"/>
                <a:gd name="T58" fmla="*/ 144014 w 627"/>
                <a:gd name="T59" fmla="*/ 107270 h 663"/>
                <a:gd name="T60" fmla="*/ 123212 w 627"/>
                <a:gd name="T61" fmla="*/ 93023 h 663"/>
                <a:gd name="T62" fmla="*/ 116012 w 627"/>
                <a:gd name="T63" fmla="*/ 80452 h 663"/>
                <a:gd name="T64" fmla="*/ 109211 w 627"/>
                <a:gd name="T65" fmla="*/ 58663 h 663"/>
                <a:gd name="T66" fmla="*/ 109211 w 627"/>
                <a:gd name="T67" fmla="*/ 56149 h 6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27"/>
                <a:gd name="T103" fmla="*/ 0 h 663"/>
                <a:gd name="T104" fmla="*/ 627 w 627"/>
                <a:gd name="T105" fmla="*/ 663 h 6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27" h="663">
                  <a:moveTo>
                    <a:pt x="273" y="134"/>
                  </a:moveTo>
                  <a:lnTo>
                    <a:pt x="250" y="112"/>
                  </a:lnTo>
                  <a:lnTo>
                    <a:pt x="198" y="70"/>
                  </a:lnTo>
                  <a:lnTo>
                    <a:pt x="157" y="24"/>
                  </a:lnTo>
                  <a:lnTo>
                    <a:pt x="116" y="0"/>
                  </a:lnTo>
                  <a:lnTo>
                    <a:pt x="63" y="47"/>
                  </a:lnTo>
                  <a:lnTo>
                    <a:pt x="29" y="12"/>
                  </a:lnTo>
                  <a:lnTo>
                    <a:pt x="0" y="0"/>
                  </a:lnTo>
                  <a:lnTo>
                    <a:pt x="29" y="59"/>
                  </a:lnTo>
                  <a:lnTo>
                    <a:pt x="98" y="129"/>
                  </a:lnTo>
                  <a:lnTo>
                    <a:pt x="145" y="169"/>
                  </a:lnTo>
                  <a:lnTo>
                    <a:pt x="210" y="274"/>
                  </a:lnTo>
                  <a:lnTo>
                    <a:pt x="238" y="309"/>
                  </a:lnTo>
                  <a:lnTo>
                    <a:pt x="243" y="356"/>
                  </a:lnTo>
                  <a:lnTo>
                    <a:pt x="238" y="448"/>
                  </a:lnTo>
                  <a:lnTo>
                    <a:pt x="296" y="483"/>
                  </a:lnTo>
                  <a:lnTo>
                    <a:pt x="354" y="535"/>
                  </a:lnTo>
                  <a:lnTo>
                    <a:pt x="418" y="600"/>
                  </a:lnTo>
                  <a:lnTo>
                    <a:pt x="465" y="635"/>
                  </a:lnTo>
                  <a:lnTo>
                    <a:pt x="511" y="663"/>
                  </a:lnTo>
                  <a:lnTo>
                    <a:pt x="587" y="663"/>
                  </a:lnTo>
                  <a:lnTo>
                    <a:pt x="627" y="611"/>
                  </a:lnTo>
                  <a:lnTo>
                    <a:pt x="627" y="565"/>
                  </a:lnTo>
                  <a:lnTo>
                    <a:pt x="592" y="518"/>
                  </a:lnTo>
                  <a:lnTo>
                    <a:pt x="552" y="471"/>
                  </a:lnTo>
                  <a:lnTo>
                    <a:pt x="529" y="425"/>
                  </a:lnTo>
                  <a:lnTo>
                    <a:pt x="494" y="379"/>
                  </a:lnTo>
                  <a:lnTo>
                    <a:pt x="424" y="321"/>
                  </a:lnTo>
                  <a:lnTo>
                    <a:pt x="395" y="297"/>
                  </a:lnTo>
                  <a:lnTo>
                    <a:pt x="360" y="256"/>
                  </a:lnTo>
                  <a:lnTo>
                    <a:pt x="308" y="222"/>
                  </a:lnTo>
                  <a:lnTo>
                    <a:pt x="290" y="192"/>
                  </a:lnTo>
                  <a:lnTo>
                    <a:pt x="273" y="140"/>
                  </a:lnTo>
                  <a:lnTo>
                    <a:pt x="273" y="134"/>
                  </a:lnTo>
                  <a:close/>
                </a:path>
              </a:pathLst>
            </a:custGeom>
            <a:grpFill/>
            <a:ln w="9525">
              <a:solidFill>
                <a:schemeClr val="bg1">
                  <a:lumMod val="85000"/>
                </a:schemeClr>
              </a:solidFill>
              <a:round/>
              <a:headEnd/>
              <a:tailEnd/>
            </a:ln>
          </p:spPr>
          <p:txBody>
            <a:bodyPr/>
            <a:lstStyle/>
            <a:p>
              <a:endParaRPr lang="zh-CN" altLang="en-US"/>
            </a:p>
          </p:txBody>
        </p:sp>
        <p:sp>
          <p:nvSpPr>
            <p:cNvPr id="121" name="Freeform 71"/>
            <p:cNvSpPr>
              <a:spLocks noChangeAspect="1"/>
            </p:cNvSpPr>
            <p:nvPr>
              <p:custDataLst>
                <p:tags r:id="rId104"/>
              </p:custDataLst>
            </p:nvPr>
          </p:nvSpPr>
          <p:spPr bwMode="auto">
            <a:xfrm>
              <a:off x="3847087" y="4345834"/>
              <a:ext cx="224622" cy="49536"/>
            </a:xfrm>
            <a:custGeom>
              <a:avLst/>
              <a:gdLst>
                <a:gd name="T0" fmla="*/ 48419 w 500"/>
                <a:gd name="T1" fmla="*/ 23215 h 117"/>
                <a:gd name="T2" fmla="*/ 23416 w 500"/>
                <a:gd name="T3" fmla="*/ 38954 h 117"/>
                <a:gd name="T4" fmla="*/ 7144 w 500"/>
                <a:gd name="T5" fmla="*/ 32265 h 117"/>
                <a:gd name="T6" fmla="*/ 0 w 500"/>
                <a:gd name="T7" fmla="*/ 20854 h 117"/>
                <a:gd name="T8" fmla="*/ 7144 w 500"/>
                <a:gd name="T9" fmla="*/ 7083 h 117"/>
                <a:gd name="T10" fmla="*/ 27781 w 500"/>
                <a:gd name="T11" fmla="*/ 7083 h 117"/>
                <a:gd name="T12" fmla="*/ 53181 w 500"/>
                <a:gd name="T13" fmla="*/ 9443 h 117"/>
                <a:gd name="T14" fmla="*/ 71835 w 500"/>
                <a:gd name="T15" fmla="*/ 16526 h 117"/>
                <a:gd name="T16" fmla="*/ 76200 w 500"/>
                <a:gd name="T17" fmla="*/ 4722 h 117"/>
                <a:gd name="T18" fmla="*/ 113507 w 500"/>
                <a:gd name="T19" fmla="*/ 0 h 117"/>
                <a:gd name="T20" fmla="*/ 138510 w 500"/>
                <a:gd name="T21" fmla="*/ 0 h 117"/>
                <a:gd name="T22" fmla="*/ 157163 w 500"/>
                <a:gd name="T23" fmla="*/ 9443 h 117"/>
                <a:gd name="T24" fmla="*/ 171054 w 500"/>
                <a:gd name="T25" fmla="*/ 16526 h 117"/>
                <a:gd name="T26" fmla="*/ 189707 w 500"/>
                <a:gd name="T27" fmla="*/ 30298 h 117"/>
                <a:gd name="T28" fmla="*/ 198438 w 500"/>
                <a:gd name="T29" fmla="*/ 32265 h 117"/>
                <a:gd name="T30" fmla="*/ 198438 w 500"/>
                <a:gd name="T31" fmla="*/ 38954 h 117"/>
                <a:gd name="T32" fmla="*/ 152400 w 500"/>
                <a:gd name="T33" fmla="*/ 43676 h 117"/>
                <a:gd name="T34" fmla="*/ 124619 w 500"/>
                <a:gd name="T35" fmla="*/ 46037 h 117"/>
                <a:gd name="T36" fmla="*/ 106363 w 500"/>
                <a:gd name="T37" fmla="*/ 38954 h 117"/>
                <a:gd name="T38" fmla="*/ 80963 w 500"/>
                <a:gd name="T39" fmla="*/ 32265 h 117"/>
                <a:gd name="T40" fmla="*/ 65088 w 500"/>
                <a:gd name="T41" fmla="*/ 20854 h 117"/>
                <a:gd name="T42" fmla="*/ 51197 w 500"/>
                <a:gd name="T43" fmla="*/ 18493 h 117"/>
                <a:gd name="T44" fmla="*/ 46434 w 500"/>
                <a:gd name="T45" fmla="*/ 18493 h 117"/>
                <a:gd name="T46" fmla="*/ 48419 w 500"/>
                <a:gd name="T47" fmla="*/ 23215 h 11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117"/>
                <a:gd name="T74" fmla="*/ 500 w 500"/>
                <a:gd name="T75" fmla="*/ 117 h 11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117">
                  <a:moveTo>
                    <a:pt x="122" y="59"/>
                  </a:moveTo>
                  <a:lnTo>
                    <a:pt x="59" y="99"/>
                  </a:lnTo>
                  <a:lnTo>
                    <a:pt x="18" y="82"/>
                  </a:lnTo>
                  <a:lnTo>
                    <a:pt x="0" y="53"/>
                  </a:lnTo>
                  <a:lnTo>
                    <a:pt x="18" y="18"/>
                  </a:lnTo>
                  <a:lnTo>
                    <a:pt x="70" y="18"/>
                  </a:lnTo>
                  <a:lnTo>
                    <a:pt x="134" y="24"/>
                  </a:lnTo>
                  <a:lnTo>
                    <a:pt x="181" y="42"/>
                  </a:lnTo>
                  <a:lnTo>
                    <a:pt x="192" y="12"/>
                  </a:lnTo>
                  <a:lnTo>
                    <a:pt x="286" y="0"/>
                  </a:lnTo>
                  <a:lnTo>
                    <a:pt x="349" y="0"/>
                  </a:lnTo>
                  <a:lnTo>
                    <a:pt x="396" y="24"/>
                  </a:lnTo>
                  <a:lnTo>
                    <a:pt x="431" y="42"/>
                  </a:lnTo>
                  <a:lnTo>
                    <a:pt x="478" y="77"/>
                  </a:lnTo>
                  <a:lnTo>
                    <a:pt x="500" y="82"/>
                  </a:lnTo>
                  <a:lnTo>
                    <a:pt x="500" y="99"/>
                  </a:lnTo>
                  <a:lnTo>
                    <a:pt x="384" y="111"/>
                  </a:lnTo>
                  <a:lnTo>
                    <a:pt x="314" y="117"/>
                  </a:lnTo>
                  <a:lnTo>
                    <a:pt x="268" y="99"/>
                  </a:lnTo>
                  <a:lnTo>
                    <a:pt x="204" y="82"/>
                  </a:lnTo>
                  <a:lnTo>
                    <a:pt x="164" y="53"/>
                  </a:lnTo>
                  <a:lnTo>
                    <a:pt x="129" y="47"/>
                  </a:lnTo>
                  <a:lnTo>
                    <a:pt x="117" y="47"/>
                  </a:lnTo>
                  <a:lnTo>
                    <a:pt x="122" y="59"/>
                  </a:lnTo>
                  <a:close/>
                </a:path>
              </a:pathLst>
            </a:custGeom>
            <a:grpFill/>
            <a:ln w="9525">
              <a:solidFill>
                <a:schemeClr val="bg1">
                  <a:lumMod val="85000"/>
                </a:schemeClr>
              </a:solidFill>
              <a:round/>
              <a:headEnd/>
              <a:tailEnd/>
            </a:ln>
          </p:spPr>
          <p:txBody>
            <a:bodyPr/>
            <a:lstStyle/>
            <a:p>
              <a:endParaRPr lang="zh-CN" altLang="en-US"/>
            </a:p>
          </p:txBody>
        </p:sp>
        <p:sp>
          <p:nvSpPr>
            <p:cNvPr id="122" name="Freeform 72"/>
            <p:cNvSpPr>
              <a:spLocks noChangeAspect="1"/>
            </p:cNvSpPr>
            <p:nvPr>
              <p:custDataLst>
                <p:tags r:id="rId105"/>
              </p:custDataLst>
            </p:nvPr>
          </p:nvSpPr>
          <p:spPr bwMode="auto">
            <a:xfrm>
              <a:off x="4188512" y="4354375"/>
              <a:ext cx="70083" cy="15373"/>
            </a:xfrm>
            <a:custGeom>
              <a:avLst/>
              <a:gdLst>
                <a:gd name="T0" fmla="*/ 13802 w 157"/>
                <a:gd name="T1" fmla="*/ 11839 h 35"/>
                <a:gd name="T2" fmla="*/ 0 w 157"/>
                <a:gd name="T3" fmla="*/ 0 h 35"/>
                <a:gd name="T4" fmla="*/ 20506 w 157"/>
                <a:gd name="T5" fmla="*/ 0 h 35"/>
                <a:gd name="T6" fmla="*/ 39041 w 157"/>
                <a:gd name="T7" fmla="*/ 0 h 35"/>
                <a:gd name="T8" fmla="*/ 55209 w 157"/>
                <a:gd name="T9" fmla="*/ 0 h 35"/>
                <a:gd name="T10" fmla="*/ 61913 w 157"/>
                <a:gd name="T11" fmla="*/ 14288 h 35"/>
                <a:gd name="T12" fmla="*/ 39041 w 157"/>
                <a:gd name="T13" fmla="*/ 11839 h 35"/>
                <a:gd name="T14" fmla="*/ 13802 w 157"/>
                <a:gd name="T15" fmla="*/ 9389 h 35"/>
                <a:gd name="T16" fmla="*/ 13802 w 157"/>
                <a:gd name="T17" fmla="*/ 11839 h 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7"/>
                <a:gd name="T28" fmla="*/ 0 h 35"/>
                <a:gd name="T29" fmla="*/ 157 w 157"/>
                <a:gd name="T30" fmla="*/ 35 h 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7" h="35">
                  <a:moveTo>
                    <a:pt x="35" y="29"/>
                  </a:moveTo>
                  <a:lnTo>
                    <a:pt x="0" y="0"/>
                  </a:lnTo>
                  <a:lnTo>
                    <a:pt x="52" y="0"/>
                  </a:lnTo>
                  <a:lnTo>
                    <a:pt x="99" y="0"/>
                  </a:lnTo>
                  <a:lnTo>
                    <a:pt x="140" y="0"/>
                  </a:lnTo>
                  <a:lnTo>
                    <a:pt x="157" y="35"/>
                  </a:lnTo>
                  <a:lnTo>
                    <a:pt x="99" y="29"/>
                  </a:lnTo>
                  <a:lnTo>
                    <a:pt x="35" y="23"/>
                  </a:lnTo>
                  <a:lnTo>
                    <a:pt x="35" y="29"/>
                  </a:lnTo>
                  <a:close/>
                </a:path>
              </a:pathLst>
            </a:custGeom>
            <a:grpFill/>
            <a:ln w="9525">
              <a:solidFill>
                <a:schemeClr val="bg1">
                  <a:lumMod val="85000"/>
                </a:schemeClr>
              </a:solidFill>
              <a:round/>
              <a:headEnd/>
              <a:tailEnd/>
            </a:ln>
          </p:spPr>
          <p:txBody>
            <a:bodyPr/>
            <a:lstStyle/>
            <a:p>
              <a:endParaRPr lang="zh-CN" altLang="en-US"/>
            </a:p>
          </p:txBody>
        </p:sp>
        <p:sp>
          <p:nvSpPr>
            <p:cNvPr id="123" name="Freeform 73"/>
            <p:cNvSpPr>
              <a:spLocks noChangeAspect="1"/>
            </p:cNvSpPr>
            <p:nvPr>
              <p:custDataLst>
                <p:tags r:id="rId106"/>
              </p:custDataLst>
            </p:nvPr>
          </p:nvSpPr>
          <p:spPr bwMode="auto">
            <a:xfrm>
              <a:off x="4174137" y="4395372"/>
              <a:ext cx="44925" cy="18790"/>
            </a:xfrm>
            <a:custGeom>
              <a:avLst/>
              <a:gdLst>
                <a:gd name="T0" fmla="*/ 0 w 98"/>
                <a:gd name="T1" fmla="*/ 2556 h 41"/>
                <a:gd name="T2" fmla="*/ 14174 w 98"/>
                <a:gd name="T3" fmla="*/ 0 h 41"/>
                <a:gd name="T4" fmla="*/ 35233 w 98"/>
                <a:gd name="T5" fmla="*/ 0 h 41"/>
                <a:gd name="T6" fmla="*/ 39688 w 98"/>
                <a:gd name="T7" fmla="*/ 17463 h 41"/>
                <a:gd name="T8" fmla="*/ 27944 w 98"/>
                <a:gd name="T9" fmla="*/ 12352 h 41"/>
                <a:gd name="T10" fmla="*/ 14174 w 98"/>
                <a:gd name="T11" fmla="*/ 4685 h 41"/>
                <a:gd name="T12" fmla="*/ 2025 w 98"/>
                <a:gd name="T13" fmla="*/ 4685 h 41"/>
                <a:gd name="T14" fmla="*/ 0 w 98"/>
                <a:gd name="T15" fmla="*/ 2556 h 41"/>
                <a:gd name="T16" fmla="*/ 0 60000 65536"/>
                <a:gd name="T17" fmla="*/ 0 60000 65536"/>
                <a:gd name="T18" fmla="*/ 0 60000 65536"/>
                <a:gd name="T19" fmla="*/ 0 60000 65536"/>
                <a:gd name="T20" fmla="*/ 0 60000 65536"/>
                <a:gd name="T21" fmla="*/ 0 60000 65536"/>
                <a:gd name="T22" fmla="*/ 0 60000 65536"/>
                <a:gd name="T23" fmla="*/ 0 60000 65536"/>
                <a:gd name="T24" fmla="*/ 0 w 98"/>
                <a:gd name="T25" fmla="*/ 0 h 41"/>
                <a:gd name="T26" fmla="*/ 98 w 98"/>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 h="41">
                  <a:moveTo>
                    <a:pt x="0" y="6"/>
                  </a:moveTo>
                  <a:lnTo>
                    <a:pt x="35" y="0"/>
                  </a:lnTo>
                  <a:lnTo>
                    <a:pt x="87" y="0"/>
                  </a:lnTo>
                  <a:lnTo>
                    <a:pt x="98" y="41"/>
                  </a:lnTo>
                  <a:lnTo>
                    <a:pt x="69" y="29"/>
                  </a:lnTo>
                  <a:lnTo>
                    <a:pt x="35" y="11"/>
                  </a:lnTo>
                  <a:lnTo>
                    <a:pt x="5" y="11"/>
                  </a:lnTo>
                  <a:lnTo>
                    <a:pt x="0" y="6"/>
                  </a:lnTo>
                  <a:close/>
                </a:path>
              </a:pathLst>
            </a:custGeom>
            <a:grpFill/>
            <a:ln w="9525">
              <a:solidFill>
                <a:schemeClr val="bg1">
                  <a:lumMod val="85000"/>
                </a:schemeClr>
              </a:solidFill>
              <a:round/>
              <a:headEnd/>
              <a:tailEnd/>
            </a:ln>
          </p:spPr>
          <p:txBody>
            <a:bodyPr/>
            <a:lstStyle/>
            <a:p>
              <a:endParaRPr lang="zh-CN" altLang="en-US"/>
            </a:p>
          </p:txBody>
        </p:sp>
        <p:sp>
          <p:nvSpPr>
            <p:cNvPr id="124" name="Freeform 74"/>
            <p:cNvSpPr>
              <a:spLocks noChangeAspect="1"/>
            </p:cNvSpPr>
            <p:nvPr>
              <p:custDataLst>
                <p:tags r:id="rId107"/>
              </p:custDataLst>
            </p:nvPr>
          </p:nvSpPr>
          <p:spPr bwMode="auto">
            <a:xfrm>
              <a:off x="4292737" y="4311672"/>
              <a:ext cx="82660" cy="71742"/>
            </a:xfrm>
            <a:custGeom>
              <a:avLst/>
              <a:gdLst>
                <a:gd name="T0" fmla="*/ 0 w 174"/>
                <a:gd name="T1" fmla="*/ 66675 h 156"/>
                <a:gd name="T2" fmla="*/ 14689 w 174"/>
                <a:gd name="T3" fmla="*/ 49579 h 156"/>
                <a:gd name="T4" fmla="*/ 38611 w 174"/>
                <a:gd name="T5" fmla="*/ 29491 h 156"/>
                <a:gd name="T6" fmla="*/ 51201 w 174"/>
                <a:gd name="T7" fmla="*/ 19661 h 156"/>
                <a:gd name="T8" fmla="*/ 73025 w 174"/>
                <a:gd name="T9" fmla="*/ 0 h 156"/>
                <a:gd name="T10" fmla="*/ 65890 w 174"/>
                <a:gd name="T11" fmla="*/ 24789 h 156"/>
                <a:gd name="T12" fmla="*/ 43647 w 174"/>
                <a:gd name="T13" fmla="*/ 37184 h 156"/>
                <a:gd name="T14" fmla="*/ 21824 w 174"/>
                <a:gd name="T15" fmla="*/ 57272 h 156"/>
                <a:gd name="T16" fmla="*/ 7135 w 174"/>
                <a:gd name="T17" fmla="*/ 64538 h 156"/>
                <a:gd name="T18" fmla="*/ 0 w 174"/>
                <a:gd name="T19" fmla="*/ 66675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4"/>
                <a:gd name="T31" fmla="*/ 0 h 156"/>
                <a:gd name="T32" fmla="*/ 174 w 174"/>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4" h="156">
                  <a:moveTo>
                    <a:pt x="0" y="156"/>
                  </a:moveTo>
                  <a:lnTo>
                    <a:pt x="35" y="116"/>
                  </a:lnTo>
                  <a:lnTo>
                    <a:pt x="92" y="69"/>
                  </a:lnTo>
                  <a:lnTo>
                    <a:pt x="122" y="46"/>
                  </a:lnTo>
                  <a:lnTo>
                    <a:pt x="174" y="0"/>
                  </a:lnTo>
                  <a:lnTo>
                    <a:pt x="157" y="58"/>
                  </a:lnTo>
                  <a:lnTo>
                    <a:pt x="104" y="87"/>
                  </a:lnTo>
                  <a:lnTo>
                    <a:pt x="52" y="134"/>
                  </a:lnTo>
                  <a:lnTo>
                    <a:pt x="17" y="151"/>
                  </a:lnTo>
                  <a:lnTo>
                    <a:pt x="0" y="156"/>
                  </a:lnTo>
                  <a:close/>
                </a:path>
              </a:pathLst>
            </a:custGeom>
            <a:grpFill/>
            <a:ln w="9525">
              <a:solidFill>
                <a:schemeClr val="bg1">
                  <a:lumMod val="85000"/>
                </a:schemeClr>
              </a:solidFill>
              <a:round/>
              <a:headEnd/>
              <a:tailEnd/>
            </a:ln>
          </p:spPr>
          <p:txBody>
            <a:bodyPr/>
            <a:lstStyle/>
            <a:p>
              <a:endParaRPr lang="zh-CN" altLang="en-US"/>
            </a:p>
          </p:txBody>
        </p:sp>
        <p:sp>
          <p:nvSpPr>
            <p:cNvPr id="125" name="Freeform 75"/>
            <p:cNvSpPr>
              <a:spLocks noChangeAspect="1"/>
            </p:cNvSpPr>
            <p:nvPr>
              <p:custDataLst>
                <p:tags r:id="rId108"/>
              </p:custDataLst>
            </p:nvPr>
          </p:nvSpPr>
          <p:spPr bwMode="auto">
            <a:xfrm>
              <a:off x="3947718" y="4021280"/>
              <a:ext cx="240796" cy="254518"/>
            </a:xfrm>
            <a:custGeom>
              <a:avLst/>
              <a:gdLst>
                <a:gd name="T0" fmla="*/ 113480 w 523"/>
                <a:gd name="T1" fmla="*/ 226363 h 558"/>
                <a:gd name="T2" fmla="*/ 78094 w 523"/>
                <a:gd name="T3" fmla="*/ 224244 h 558"/>
                <a:gd name="T4" fmla="*/ 54503 w 523"/>
                <a:gd name="T5" fmla="*/ 236537 h 558"/>
                <a:gd name="T6" fmla="*/ 38234 w 523"/>
                <a:gd name="T7" fmla="*/ 236537 h 558"/>
                <a:gd name="T8" fmla="*/ 21150 w 523"/>
                <a:gd name="T9" fmla="*/ 226363 h 558"/>
                <a:gd name="T10" fmla="*/ 16676 w 523"/>
                <a:gd name="T11" fmla="*/ 214494 h 558"/>
                <a:gd name="T12" fmla="*/ 21150 w 523"/>
                <a:gd name="T13" fmla="*/ 196690 h 558"/>
                <a:gd name="T14" fmla="*/ 16676 w 523"/>
                <a:gd name="T15" fmla="*/ 192027 h 558"/>
                <a:gd name="T16" fmla="*/ 0 w 523"/>
                <a:gd name="T17" fmla="*/ 181854 h 558"/>
                <a:gd name="T18" fmla="*/ 0 w 523"/>
                <a:gd name="T19" fmla="*/ 162778 h 558"/>
                <a:gd name="T20" fmla="*/ 6915 w 523"/>
                <a:gd name="T21" fmla="*/ 142855 h 558"/>
                <a:gd name="T22" fmla="*/ 6915 w 523"/>
                <a:gd name="T23" fmla="*/ 118269 h 558"/>
                <a:gd name="T24" fmla="*/ 19117 w 523"/>
                <a:gd name="T25" fmla="*/ 93258 h 558"/>
                <a:gd name="T26" fmla="*/ 38234 w 523"/>
                <a:gd name="T27" fmla="*/ 103432 h 558"/>
                <a:gd name="T28" fmla="*/ 47182 w 523"/>
                <a:gd name="T29" fmla="*/ 111062 h 558"/>
                <a:gd name="T30" fmla="*/ 66299 w 523"/>
                <a:gd name="T31" fmla="*/ 108095 h 558"/>
                <a:gd name="T32" fmla="*/ 97211 w 523"/>
                <a:gd name="T33" fmla="*/ 83509 h 558"/>
                <a:gd name="T34" fmla="*/ 111040 w 523"/>
                <a:gd name="T35" fmla="*/ 76302 h 558"/>
                <a:gd name="T36" fmla="*/ 123242 w 523"/>
                <a:gd name="T37" fmla="*/ 59346 h 558"/>
                <a:gd name="T38" fmla="*/ 137478 w 523"/>
                <a:gd name="T39" fmla="*/ 31793 h 558"/>
                <a:gd name="T40" fmla="*/ 151714 w 523"/>
                <a:gd name="T41" fmla="*/ 9750 h 558"/>
                <a:gd name="T42" fmla="*/ 165543 w 523"/>
                <a:gd name="T43" fmla="*/ 2543 h 558"/>
                <a:gd name="T44" fmla="*/ 179779 w 523"/>
                <a:gd name="T45" fmla="*/ 0 h 558"/>
                <a:gd name="T46" fmla="*/ 187100 w 523"/>
                <a:gd name="T47" fmla="*/ 0 h 558"/>
                <a:gd name="T48" fmla="*/ 189134 w 523"/>
                <a:gd name="T49" fmla="*/ 26706 h 558"/>
                <a:gd name="T50" fmla="*/ 201336 w 523"/>
                <a:gd name="T51" fmla="*/ 41542 h 558"/>
                <a:gd name="T52" fmla="*/ 212725 w 523"/>
                <a:gd name="T53" fmla="*/ 59346 h 558"/>
                <a:gd name="T54" fmla="*/ 212725 w 523"/>
                <a:gd name="T55" fmla="*/ 78422 h 558"/>
                <a:gd name="T56" fmla="*/ 187100 w 523"/>
                <a:gd name="T57" fmla="*/ 98345 h 558"/>
                <a:gd name="T58" fmla="*/ 184253 w 523"/>
                <a:gd name="T59" fmla="*/ 130138 h 558"/>
                <a:gd name="T60" fmla="*/ 167984 w 523"/>
                <a:gd name="T61" fmla="*/ 147942 h 558"/>
                <a:gd name="T62" fmla="*/ 158629 w 523"/>
                <a:gd name="T63" fmla="*/ 157691 h 558"/>
                <a:gd name="T64" fmla="*/ 153748 w 523"/>
                <a:gd name="T65" fmla="*/ 186941 h 558"/>
                <a:gd name="T66" fmla="*/ 153748 w 523"/>
                <a:gd name="T67" fmla="*/ 201777 h 558"/>
                <a:gd name="T68" fmla="*/ 141952 w 523"/>
                <a:gd name="T69" fmla="*/ 226363 h 558"/>
                <a:gd name="T70" fmla="*/ 111040 w 523"/>
                <a:gd name="T71" fmla="*/ 226363 h 558"/>
                <a:gd name="T72" fmla="*/ 113480 w 523"/>
                <a:gd name="T73" fmla="*/ 226363 h 5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3"/>
                <a:gd name="T112" fmla="*/ 0 h 558"/>
                <a:gd name="T113" fmla="*/ 523 w 523"/>
                <a:gd name="T114" fmla="*/ 558 h 5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3" h="558">
                  <a:moveTo>
                    <a:pt x="279" y="534"/>
                  </a:moveTo>
                  <a:lnTo>
                    <a:pt x="192" y="529"/>
                  </a:lnTo>
                  <a:lnTo>
                    <a:pt x="134" y="558"/>
                  </a:lnTo>
                  <a:lnTo>
                    <a:pt x="94" y="558"/>
                  </a:lnTo>
                  <a:lnTo>
                    <a:pt x="52" y="534"/>
                  </a:lnTo>
                  <a:lnTo>
                    <a:pt x="41" y="506"/>
                  </a:lnTo>
                  <a:lnTo>
                    <a:pt x="52" y="464"/>
                  </a:lnTo>
                  <a:lnTo>
                    <a:pt x="41" y="453"/>
                  </a:lnTo>
                  <a:lnTo>
                    <a:pt x="0" y="429"/>
                  </a:lnTo>
                  <a:lnTo>
                    <a:pt x="0" y="384"/>
                  </a:lnTo>
                  <a:lnTo>
                    <a:pt x="17" y="337"/>
                  </a:lnTo>
                  <a:lnTo>
                    <a:pt x="17" y="279"/>
                  </a:lnTo>
                  <a:lnTo>
                    <a:pt x="47" y="220"/>
                  </a:lnTo>
                  <a:lnTo>
                    <a:pt x="94" y="244"/>
                  </a:lnTo>
                  <a:lnTo>
                    <a:pt x="116" y="262"/>
                  </a:lnTo>
                  <a:lnTo>
                    <a:pt x="163" y="255"/>
                  </a:lnTo>
                  <a:lnTo>
                    <a:pt x="239" y="197"/>
                  </a:lnTo>
                  <a:lnTo>
                    <a:pt x="273" y="180"/>
                  </a:lnTo>
                  <a:lnTo>
                    <a:pt x="303" y="140"/>
                  </a:lnTo>
                  <a:lnTo>
                    <a:pt x="338" y="75"/>
                  </a:lnTo>
                  <a:lnTo>
                    <a:pt x="373" y="23"/>
                  </a:lnTo>
                  <a:lnTo>
                    <a:pt x="407" y="6"/>
                  </a:lnTo>
                  <a:lnTo>
                    <a:pt x="442" y="0"/>
                  </a:lnTo>
                  <a:lnTo>
                    <a:pt x="460" y="0"/>
                  </a:lnTo>
                  <a:lnTo>
                    <a:pt x="465" y="63"/>
                  </a:lnTo>
                  <a:lnTo>
                    <a:pt x="495" y="98"/>
                  </a:lnTo>
                  <a:lnTo>
                    <a:pt x="523" y="140"/>
                  </a:lnTo>
                  <a:lnTo>
                    <a:pt x="523" y="185"/>
                  </a:lnTo>
                  <a:lnTo>
                    <a:pt x="460" y="232"/>
                  </a:lnTo>
                  <a:lnTo>
                    <a:pt x="453" y="307"/>
                  </a:lnTo>
                  <a:lnTo>
                    <a:pt x="413" y="349"/>
                  </a:lnTo>
                  <a:lnTo>
                    <a:pt x="390" y="372"/>
                  </a:lnTo>
                  <a:lnTo>
                    <a:pt x="378" y="441"/>
                  </a:lnTo>
                  <a:lnTo>
                    <a:pt x="378" y="476"/>
                  </a:lnTo>
                  <a:lnTo>
                    <a:pt x="349" y="534"/>
                  </a:lnTo>
                  <a:lnTo>
                    <a:pt x="273" y="534"/>
                  </a:lnTo>
                  <a:lnTo>
                    <a:pt x="279" y="534"/>
                  </a:lnTo>
                  <a:close/>
                </a:path>
              </a:pathLst>
            </a:custGeom>
            <a:grpFill/>
            <a:ln w="9525">
              <a:solidFill>
                <a:schemeClr val="bg1">
                  <a:lumMod val="85000"/>
                </a:schemeClr>
              </a:solidFill>
              <a:round/>
              <a:headEnd/>
              <a:tailEnd/>
            </a:ln>
          </p:spPr>
          <p:txBody>
            <a:bodyPr/>
            <a:lstStyle/>
            <a:p>
              <a:endParaRPr lang="zh-CN" altLang="en-US"/>
            </a:p>
          </p:txBody>
        </p:sp>
        <p:sp>
          <p:nvSpPr>
            <p:cNvPr id="126" name="Freeform 76"/>
            <p:cNvSpPr>
              <a:spLocks noChangeAspect="1"/>
            </p:cNvSpPr>
            <p:nvPr>
              <p:custDataLst>
                <p:tags r:id="rId109"/>
              </p:custDataLst>
            </p:nvPr>
          </p:nvSpPr>
          <p:spPr bwMode="auto">
            <a:xfrm>
              <a:off x="4190310" y="3806051"/>
              <a:ext cx="37737" cy="47829"/>
            </a:xfrm>
            <a:custGeom>
              <a:avLst/>
              <a:gdLst>
                <a:gd name="T0" fmla="*/ 0 w 75"/>
                <a:gd name="T1" fmla="*/ 44450 h 110"/>
                <a:gd name="T2" fmla="*/ 12890 w 75"/>
                <a:gd name="T3" fmla="*/ 23437 h 110"/>
                <a:gd name="T4" fmla="*/ 33337 w 75"/>
                <a:gd name="T5" fmla="*/ 0 h 110"/>
                <a:gd name="T6" fmla="*/ 25781 w 75"/>
                <a:gd name="T7" fmla="*/ 23437 h 110"/>
                <a:gd name="T8" fmla="*/ 10223 w 75"/>
                <a:gd name="T9" fmla="*/ 37580 h 110"/>
                <a:gd name="T10" fmla="*/ 7556 w 75"/>
                <a:gd name="T11" fmla="*/ 42430 h 110"/>
                <a:gd name="T12" fmla="*/ 0 w 75"/>
                <a:gd name="T13" fmla="*/ 44450 h 110"/>
                <a:gd name="T14" fmla="*/ 0 60000 65536"/>
                <a:gd name="T15" fmla="*/ 0 60000 65536"/>
                <a:gd name="T16" fmla="*/ 0 60000 65536"/>
                <a:gd name="T17" fmla="*/ 0 60000 65536"/>
                <a:gd name="T18" fmla="*/ 0 60000 65536"/>
                <a:gd name="T19" fmla="*/ 0 60000 65536"/>
                <a:gd name="T20" fmla="*/ 0 60000 65536"/>
                <a:gd name="T21" fmla="*/ 0 w 75"/>
                <a:gd name="T22" fmla="*/ 0 h 110"/>
                <a:gd name="T23" fmla="*/ 75 w 75"/>
                <a:gd name="T24" fmla="*/ 110 h 1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110">
                  <a:moveTo>
                    <a:pt x="0" y="110"/>
                  </a:moveTo>
                  <a:lnTo>
                    <a:pt x="29" y="58"/>
                  </a:lnTo>
                  <a:lnTo>
                    <a:pt x="75" y="0"/>
                  </a:lnTo>
                  <a:lnTo>
                    <a:pt x="58" y="58"/>
                  </a:lnTo>
                  <a:lnTo>
                    <a:pt x="23" y="93"/>
                  </a:lnTo>
                  <a:lnTo>
                    <a:pt x="17" y="105"/>
                  </a:lnTo>
                  <a:lnTo>
                    <a:pt x="0" y="110"/>
                  </a:lnTo>
                  <a:close/>
                </a:path>
              </a:pathLst>
            </a:custGeom>
            <a:grpFill/>
            <a:ln w="9525">
              <a:solidFill>
                <a:schemeClr val="bg1">
                  <a:lumMod val="85000"/>
                </a:schemeClr>
              </a:solidFill>
              <a:round/>
              <a:headEnd/>
              <a:tailEnd/>
            </a:ln>
          </p:spPr>
          <p:txBody>
            <a:bodyPr/>
            <a:lstStyle/>
            <a:p>
              <a:endParaRPr lang="zh-CN" altLang="en-US"/>
            </a:p>
          </p:txBody>
        </p:sp>
        <p:sp>
          <p:nvSpPr>
            <p:cNvPr id="127" name="Freeform 77"/>
            <p:cNvSpPr>
              <a:spLocks noChangeAspect="1"/>
            </p:cNvSpPr>
            <p:nvPr>
              <p:custDataLst>
                <p:tags r:id="rId110"/>
              </p:custDataLst>
            </p:nvPr>
          </p:nvSpPr>
          <p:spPr bwMode="auto">
            <a:xfrm>
              <a:off x="4199295" y="4063985"/>
              <a:ext cx="154539" cy="240853"/>
            </a:xfrm>
            <a:custGeom>
              <a:avLst/>
              <a:gdLst>
                <a:gd name="T0" fmla="*/ 61578 w 337"/>
                <a:gd name="T1" fmla="*/ 146800 h 523"/>
                <a:gd name="T2" fmla="*/ 49830 w 337"/>
                <a:gd name="T3" fmla="*/ 144660 h 523"/>
                <a:gd name="T4" fmla="*/ 33220 w 337"/>
                <a:gd name="T5" fmla="*/ 164348 h 523"/>
                <a:gd name="T6" fmla="*/ 28358 w 337"/>
                <a:gd name="T7" fmla="*/ 196875 h 523"/>
                <a:gd name="T8" fmla="*/ 28358 w 337"/>
                <a:gd name="T9" fmla="*/ 221698 h 523"/>
                <a:gd name="T10" fmla="*/ 12154 w 337"/>
                <a:gd name="T11" fmla="*/ 223838 h 523"/>
                <a:gd name="T12" fmla="*/ 0 w 337"/>
                <a:gd name="T13" fmla="*/ 191739 h 523"/>
                <a:gd name="T14" fmla="*/ 4861 w 337"/>
                <a:gd name="T15" fmla="*/ 156644 h 523"/>
                <a:gd name="T16" fmla="*/ 4861 w 337"/>
                <a:gd name="T17" fmla="*/ 129681 h 523"/>
                <a:gd name="T18" fmla="*/ 9318 w 337"/>
                <a:gd name="T19" fmla="*/ 97153 h 523"/>
                <a:gd name="T20" fmla="*/ 21471 w 337"/>
                <a:gd name="T21" fmla="*/ 62486 h 523"/>
                <a:gd name="T22" fmla="*/ 40512 w 337"/>
                <a:gd name="T23" fmla="*/ 32527 h 523"/>
                <a:gd name="T24" fmla="*/ 56717 w 337"/>
                <a:gd name="T25" fmla="*/ 22255 h 523"/>
                <a:gd name="T26" fmla="*/ 82644 w 337"/>
                <a:gd name="T27" fmla="*/ 22255 h 523"/>
                <a:gd name="T28" fmla="*/ 122346 w 337"/>
                <a:gd name="T29" fmla="*/ 10272 h 523"/>
                <a:gd name="T30" fmla="*/ 136525 w 337"/>
                <a:gd name="T31" fmla="*/ 0 h 523"/>
                <a:gd name="T32" fmla="*/ 106141 w 337"/>
                <a:gd name="T33" fmla="*/ 47507 h 523"/>
                <a:gd name="T34" fmla="*/ 77783 w 337"/>
                <a:gd name="T35" fmla="*/ 57350 h 523"/>
                <a:gd name="T36" fmla="*/ 63604 w 337"/>
                <a:gd name="T37" fmla="*/ 70190 h 523"/>
                <a:gd name="T38" fmla="*/ 99254 w 337"/>
                <a:gd name="T39" fmla="*/ 77466 h 523"/>
                <a:gd name="T40" fmla="*/ 113028 w 337"/>
                <a:gd name="T41" fmla="*/ 65054 h 523"/>
                <a:gd name="T42" fmla="*/ 94393 w 337"/>
                <a:gd name="T43" fmla="*/ 102289 h 523"/>
                <a:gd name="T44" fmla="*/ 89936 w 337"/>
                <a:gd name="T45" fmla="*/ 117269 h 523"/>
                <a:gd name="T46" fmla="*/ 91962 w 337"/>
                <a:gd name="T47" fmla="*/ 137384 h 523"/>
                <a:gd name="T48" fmla="*/ 70896 w 337"/>
                <a:gd name="T49" fmla="*/ 151936 h 523"/>
                <a:gd name="T50" fmla="*/ 63604 w 337"/>
                <a:gd name="T51" fmla="*/ 151936 h 523"/>
                <a:gd name="T52" fmla="*/ 61578 w 337"/>
                <a:gd name="T53" fmla="*/ 146800 h 5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37"/>
                <a:gd name="T82" fmla="*/ 0 h 523"/>
                <a:gd name="T83" fmla="*/ 337 w 337"/>
                <a:gd name="T84" fmla="*/ 523 h 5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37" h="523">
                  <a:moveTo>
                    <a:pt x="152" y="343"/>
                  </a:moveTo>
                  <a:lnTo>
                    <a:pt x="123" y="338"/>
                  </a:lnTo>
                  <a:lnTo>
                    <a:pt x="82" y="384"/>
                  </a:lnTo>
                  <a:lnTo>
                    <a:pt x="70" y="460"/>
                  </a:lnTo>
                  <a:lnTo>
                    <a:pt x="70" y="518"/>
                  </a:lnTo>
                  <a:lnTo>
                    <a:pt x="30" y="523"/>
                  </a:lnTo>
                  <a:lnTo>
                    <a:pt x="0" y="448"/>
                  </a:lnTo>
                  <a:lnTo>
                    <a:pt x="12" y="366"/>
                  </a:lnTo>
                  <a:lnTo>
                    <a:pt x="12" y="303"/>
                  </a:lnTo>
                  <a:lnTo>
                    <a:pt x="23" y="227"/>
                  </a:lnTo>
                  <a:lnTo>
                    <a:pt x="53" y="146"/>
                  </a:lnTo>
                  <a:lnTo>
                    <a:pt x="100" y="76"/>
                  </a:lnTo>
                  <a:lnTo>
                    <a:pt x="140" y="52"/>
                  </a:lnTo>
                  <a:lnTo>
                    <a:pt x="204" y="52"/>
                  </a:lnTo>
                  <a:lnTo>
                    <a:pt x="302" y="24"/>
                  </a:lnTo>
                  <a:lnTo>
                    <a:pt x="337" y="0"/>
                  </a:lnTo>
                  <a:lnTo>
                    <a:pt x="262" y="111"/>
                  </a:lnTo>
                  <a:lnTo>
                    <a:pt x="192" y="134"/>
                  </a:lnTo>
                  <a:lnTo>
                    <a:pt x="157" y="164"/>
                  </a:lnTo>
                  <a:lnTo>
                    <a:pt x="245" y="181"/>
                  </a:lnTo>
                  <a:lnTo>
                    <a:pt x="279" y="152"/>
                  </a:lnTo>
                  <a:lnTo>
                    <a:pt x="233" y="239"/>
                  </a:lnTo>
                  <a:lnTo>
                    <a:pt x="222" y="274"/>
                  </a:lnTo>
                  <a:lnTo>
                    <a:pt x="227" y="321"/>
                  </a:lnTo>
                  <a:lnTo>
                    <a:pt x="175" y="355"/>
                  </a:lnTo>
                  <a:lnTo>
                    <a:pt x="157" y="355"/>
                  </a:lnTo>
                  <a:lnTo>
                    <a:pt x="152" y="343"/>
                  </a:lnTo>
                  <a:close/>
                </a:path>
              </a:pathLst>
            </a:custGeom>
            <a:grpFill/>
            <a:ln w="9525">
              <a:solidFill>
                <a:schemeClr val="bg1">
                  <a:lumMod val="85000"/>
                </a:schemeClr>
              </a:solidFill>
              <a:round/>
              <a:headEnd/>
              <a:tailEnd/>
            </a:ln>
          </p:spPr>
          <p:txBody>
            <a:bodyPr/>
            <a:lstStyle/>
            <a:p>
              <a:endParaRPr lang="zh-CN" altLang="en-US"/>
            </a:p>
          </p:txBody>
        </p:sp>
        <p:sp>
          <p:nvSpPr>
            <p:cNvPr id="128" name="Freeform 78"/>
            <p:cNvSpPr>
              <a:spLocks noChangeAspect="1"/>
            </p:cNvSpPr>
            <p:nvPr>
              <p:custDataLst>
                <p:tags r:id="rId111"/>
              </p:custDataLst>
            </p:nvPr>
          </p:nvSpPr>
          <p:spPr bwMode="auto">
            <a:xfrm>
              <a:off x="4378992" y="4173308"/>
              <a:ext cx="12579" cy="17081"/>
            </a:xfrm>
            <a:custGeom>
              <a:avLst/>
              <a:gdLst>
                <a:gd name="T0" fmla="*/ 11113 w 22"/>
                <a:gd name="T1" fmla="*/ 0 h 41"/>
                <a:gd name="T2" fmla="*/ 0 w 22"/>
                <a:gd name="T3" fmla="*/ 11229 h 41"/>
                <a:gd name="T4" fmla="*/ 0 w 22"/>
                <a:gd name="T5" fmla="*/ 15875 h 41"/>
                <a:gd name="T6" fmla="*/ 11113 w 22"/>
                <a:gd name="T7" fmla="*/ 11229 h 41"/>
                <a:gd name="T8" fmla="*/ 11113 w 22"/>
                <a:gd name="T9" fmla="*/ 2323 h 41"/>
                <a:gd name="T10" fmla="*/ 11113 w 22"/>
                <a:gd name="T11" fmla="*/ 0 h 41"/>
                <a:gd name="T12" fmla="*/ 0 60000 65536"/>
                <a:gd name="T13" fmla="*/ 0 60000 65536"/>
                <a:gd name="T14" fmla="*/ 0 60000 65536"/>
                <a:gd name="T15" fmla="*/ 0 60000 65536"/>
                <a:gd name="T16" fmla="*/ 0 60000 65536"/>
                <a:gd name="T17" fmla="*/ 0 60000 65536"/>
                <a:gd name="T18" fmla="*/ 0 w 22"/>
                <a:gd name="T19" fmla="*/ 0 h 41"/>
                <a:gd name="T20" fmla="*/ 22 w 2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22" h="41">
                  <a:moveTo>
                    <a:pt x="22" y="0"/>
                  </a:moveTo>
                  <a:lnTo>
                    <a:pt x="0" y="29"/>
                  </a:lnTo>
                  <a:lnTo>
                    <a:pt x="0" y="41"/>
                  </a:lnTo>
                  <a:lnTo>
                    <a:pt x="22" y="29"/>
                  </a:lnTo>
                  <a:lnTo>
                    <a:pt x="22" y="6"/>
                  </a:lnTo>
                  <a:lnTo>
                    <a:pt x="22" y="0"/>
                  </a:lnTo>
                  <a:close/>
                </a:path>
              </a:pathLst>
            </a:custGeom>
            <a:grpFill/>
            <a:ln w="9525">
              <a:solidFill>
                <a:schemeClr val="bg1">
                  <a:lumMod val="85000"/>
                </a:schemeClr>
              </a:solidFill>
              <a:round/>
              <a:headEnd/>
              <a:tailEnd/>
            </a:ln>
          </p:spPr>
          <p:txBody>
            <a:bodyPr/>
            <a:lstStyle/>
            <a:p>
              <a:endParaRPr lang="zh-CN" altLang="en-US"/>
            </a:p>
          </p:txBody>
        </p:sp>
        <p:sp>
          <p:nvSpPr>
            <p:cNvPr id="129" name="Freeform 79"/>
            <p:cNvSpPr>
              <a:spLocks noChangeAspect="1"/>
            </p:cNvSpPr>
            <p:nvPr>
              <p:custDataLst>
                <p:tags r:id="rId112"/>
              </p:custDataLst>
            </p:nvPr>
          </p:nvSpPr>
          <p:spPr bwMode="auto">
            <a:xfrm>
              <a:off x="4450871" y="4152810"/>
              <a:ext cx="28751" cy="20498"/>
            </a:xfrm>
            <a:custGeom>
              <a:avLst/>
              <a:gdLst>
                <a:gd name="T0" fmla="*/ 13891 w 64"/>
                <a:gd name="T1" fmla="*/ 9728 h 47"/>
                <a:gd name="T2" fmla="*/ 9525 w 64"/>
                <a:gd name="T3" fmla="*/ 4864 h 47"/>
                <a:gd name="T4" fmla="*/ 4762 w 64"/>
                <a:gd name="T5" fmla="*/ 6890 h 47"/>
                <a:gd name="T6" fmla="*/ 0 w 64"/>
                <a:gd name="T7" fmla="*/ 16618 h 47"/>
                <a:gd name="T8" fmla="*/ 13891 w 64"/>
                <a:gd name="T9" fmla="*/ 19050 h 47"/>
                <a:gd name="T10" fmla="*/ 25400 w 64"/>
                <a:gd name="T11" fmla="*/ 14186 h 47"/>
                <a:gd name="T12" fmla="*/ 25400 w 64"/>
                <a:gd name="T13" fmla="*/ 4864 h 47"/>
                <a:gd name="T14" fmla="*/ 20637 w 64"/>
                <a:gd name="T15" fmla="*/ 0 h 47"/>
                <a:gd name="T16" fmla="*/ 16272 w 64"/>
                <a:gd name="T17" fmla="*/ 0 h 47"/>
                <a:gd name="T18" fmla="*/ 9525 w 64"/>
                <a:gd name="T19" fmla="*/ 0 h 47"/>
                <a:gd name="T20" fmla="*/ 13891 w 64"/>
                <a:gd name="T21" fmla="*/ 9728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
                <a:gd name="T34" fmla="*/ 0 h 47"/>
                <a:gd name="T35" fmla="*/ 64 w 64"/>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 h="47">
                  <a:moveTo>
                    <a:pt x="35" y="24"/>
                  </a:moveTo>
                  <a:lnTo>
                    <a:pt x="24" y="12"/>
                  </a:lnTo>
                  <a:lnTo>
                    <a:pt x="12" y="17"/>
                  </a:lnTo>
                  <a:lnTo>
                    <a:pt x="0" y="41"/>
                  </a:lnTo>
                  <a:lnTo>
                    <a:pt x="35" y="47"/>
                  </a:lnTo>
                  <a:lnTo>
                    <a:pt x="64" y="35"/>
                  </a:lnTo>
                  <a:lnTo>
                    <a:pt x="64" y="12"/>
                  </a:lnTo>
                  <a:lnTo>
                    <a:pt x="52" y="0"/>
                  </a:lnTo>
                  <a:lnTo>
                    <a:pt x="41" y="0"/>
                  </a:lnTo>
                  <a:lnTo>
                    <a:pt x="24" y="0"/>
                  </a:lnTo>
                  <a:lnTo>
                    <a:pt x="35" y="24"/>
                  </a:lnTo>
                  <a:close/>
                </a:path>
              </a:pathLst>
            </a:custGeom>
            <a:grpFill/>
            <a:ln w="9525">
              <a:solidFill>
                <a:schemeClr val="bg1">
                  <a:lumMod val="85000"/>
                </a:schemeClr>
              </a:solidFill>
              <a:round/>
              <a:headEnd/>
              <a:tailEnd/>
            </a:ln>
          </p:spPr>
          <p:txBody>
            <a:bodyPr/>
            <a:lstStyle/>
            <a:p>
              <a:endParaRPr lang="zh-CN" altLang="en-US"/>
            </a:p>
          </p:txBody>
        </p:sp>
        <p:sp>
          <p:nvSpPr>
            <p:cNvPr id="130" name="Freeform 80"/>
            <p:cNvSpPr>
              <a:spLocks noChangeAspect="1"/>
            </p:cNvSpPr>
            <p:nvPr>
              <p:custDataLst>
                <p:tags r:id="rId113"/>
              </p:custDataLst>
            </p:nvPr>
          </p:nvSpPr>
          <p:spPr bwMode="auto">
            <a:xfrm>
              <a:off x="4431105" y="3997366"/>
              <a:ext cx="23361" cy="78576"/>
            </a:xfrm>
            <a:custGeom>
              <a:avLst/>
              <a:gdLst>
                <a:gd name="T0" fmla="*/ 2336 w 53"/>
                <a:gd name="T1" fmla="*/ 65201 h 168"/>
                <a:gd name="T2" fmla="*/ 17911 w 53"/>
                <a:gd name="T3" fmla="*/ 55203 h 168"/>
                <a:gd name="T4" fmla="*/ 20637 w 53"/>
                <a:gd name="T5" fmla="*/ 34774 h 168"/>
                <a:gd name="T6" fmla="*/ 20637 w 53"/>
                <a:gd name="T7" fmla="*/ 17387 h 168"/>
                <a:gd name="T8" fmla="*/ 17911 w 53"/>
                <a:gd name="T9" fmla="*/ 0 h 168"/>
                <a:gd name="T10" fmla="*/ 13628 w 53"/>
                <a:gd name="T11" fmla="*/ 25211 h 168"/>
                <a:gd name="T12" fmla="*/ 7009 w 53"/>
                <a:gd name="T13" fmla="*/ 47814 h 168"/>
                <a:gd name="T14" fmla="*/ 0 w 53"/>
                <a:gd name="T15" fmla="*/ 60419 h 168"/>
                <a:gd name="T16" fmla="*/ 0 w 53"/>
                <a:gd name="T17" fmla="*/ 73025 h 168"/>
                <a:gd name="T18" fmla="*/ 2336 w 53"/>
                <a:gd name="T19" fmla="*/ 65201 h 1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
                <a:gd name="T31" fmla="*/ 0 h 168"/>
                <a:gd name="T32" fmla="*/ 53 w 53"/>
                <a:gd name="T33" fmla="*/ 168 h 1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 h="168">
                  <a:moveTo>
                    <a:pt x="6" y="150"/>
                  </a:moveTo>
                  <a:lnTo>
                    <a:pt x="46" y="127"/>
                  </a:lnTo>
                  <a:lnTo>
                    <a:pt x="53" y="80"/>
                  </a:lnTo>
                  <a:lnTo>
                    <a:pt x="53" y="40"/>
                  </a:lnTo>
                  <a:lnTo>
                    <a:pt x="46" y="0"/>
                  </a:lnTo>
                  <a:lnTo>
                    <a:pt x="35" y="58"/>
                  </a:lnTo>
                  <a:lnTo>
                    <a:pt x="18" y="110"/>
                  </a:lnTo>
                  <a:lnTo>
                    <a:pt x="0" y="139"/>
                  </a:lnTo>
                  <a:lnTo>
                    <a:pt x="0" y="168"/>
                  </a:lnTo>
                  <a:lnTo>
                    <a:pt x="6" y="150"/>
                  </a:lnTo>
                  <a:close/>
                </a:path>
              </a:pathLst>
            </a:custGeom>
            <a:grpFill/>
            <a:ln w="9525">
              <a:solidFill>
                <a:schemeClr val="bg1">
                  <a:lumMod val="85000"/>
                </a:schemeClr>
              </a:solidFill>
              <a:round/>
              <a:headEnd/>
              <a:tailEnd/>
            </a:ln>
          </p:spPr>
          <p:txBody>
            <a:bodyPr/>
            <a:lstStyle/>
            <a:p>
              <a:endParaRPr lang="zh-CN" altLang="en-US"/>
            </a:p>
          </p:txBody>
        </p:sp>
        <p:sp>
          <p:nvSpPr>
            <p:cNvPr id="131" name="Freeform 81"/>
            <p:cNvSpPr>
              <a:spLocks noChangeAspect="1"/>
            </p:cNvSpPr>
            <p:nvPr>
              <p:custDataLst>
                <p:tags r:id="rId114"/>
              </p:custDataLst>
            </p:nvPr>
          </p:nvSpPr>
          <p:spPr bwMode="auto">
            <a:xfrm>
              <a:off x="4272970" y="3828256"/>
              <a:ext cx="134773" cy="99073"/>
            </a:xfrm>
            <a:custGeom>
              <a:avLst/>
              <a:gdLst>
                <a:gd name="T0" fmla="*/ 53317 w 297"/>
                <a:gd name="T1" fmla="*/ 67236 h 215"/>
                <a:gd name="T2" fmla="*/ 40088 w 297"/>
                <a:gd name="T3" fmla="*/ 62097 h 215"/>
                <a:gd name="T4" fmla="*/ 30467 w 297"/>
                <a:gd name="T5" fmla="*/ 67236 h 215"/>
                <a:gd name="T6" fmla="*/ 16436 w 297"/>
                <a:gd name="T7" fmla="*/ 79656 h 215"/>
                <a:gd name="T8" fmla="*/ 0 w 297"/>
                <a:gd name="T9" fmla="*/ 79656 h 215"/>
                <a:gd name="T10" fmla="*/ 16436 w 297"/>
                <a:gd name="T11" fmla="*/ 52247 h 215"/>
                <a:gd name="T12" fmla="*/ 30467 w 297"/>
                <a:gd name="T13" fmla="*/ 34689 h 215"/>
                <a:gd name="T14" fmla="*/ 46502 w 297"/>
                <a:gd name="T15" fmla="*/ 27408 h 215"/>
                <a:gd name="T16" fmla="*/ 74564 w 297"/>
                <a:gd name="T17" fmla="*/ 14989 h 215"/>
                <a:gd name="T18" fmla="*/ 93406 w 297"/>
                <a:gd name="T19" fmla="*/ 0 h 215"/>
                <a:gd name="T20" fmla="*/ 116256 w 297"/>
                <a:gd name="T21" fmla="*/ 0 h 215"/>
                <a:gd name="T22" fmla="*/ 119062 w 297"/>
                <a:gd name="T23" fmla="*/ 22698 h 215"/>
                <a:gd name="T24" fmla="*/ 114251 w 297"/>
                <a:gd name="T25" fmla="*/ 41969 h 215"/>
                <a:gd name="T26" fmla="*/ 102225 w 297"/>
                <a:gd name="T27" fmla="*/ 71947 h 215"/>
                <a:gd name="T28" fmla="*/ 72159 w 297"/>
                <a:gd name="T29" fmla="*/ 92075 h 215"/>
                <a:gd name="T30" fmla="*/ 60533 w 297"/>
                <a:gd name="T31" fmla="*/ 79656 h 215"/>
                <a:gd name="T32" fmla="*/ 53317 w 297"/>
                <a:gd name="T33" fmla="*/ 62097 h 215"/>
                <a:gd name="T34" fmla="*/ 53317 w 297"/>
                <a:gd name="T35" fmla="*/ 67236 h 2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7"/>
                <a:gd name="T55" fmla="*/ 0 h 215"/>
                <a:gd name="T56" fmla="*/ 297 w 297"/>
                <a:gd name="T57" fmla="*/ 215 h 2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7" h="215">
                  <a:moveTo>
                    <a:pt x="133" y="157"/>
                  </a:moveTo>
                  <a:lnTo>
                    <a:pt x="100" y="145"/>
                  </a:lnTo>
                  <a:lnTo>
                    <a:pt x="76" y="157"/>
                  </a:lnTo>
                  <a:lnTo>
                    <a:pt x="41" y="186"/>
                  </a:lnTo>
                  <a:lnTo>
                    <a:pt x="0" y="186"/>
                  </a:lnTo>
                  <a:lnTo>
                    <a:pt x="41" y="122"/>
                  </a:lnTo>
                  <a:lnTo>
                    <a:pt x="76" y="81"/>
                  </a:lnTo>
                  <a:lnTo>
                    <a:pt x="116" y="64"/>
                  </a:lnTo>
                  <a:lnTo>
                    <a:pt x="186" y="35"/>
                  </a:lnTo>
                  <a:lnTo>
                    <a:pt x="233" y="0"/>
                  </a:lnTo>
                  <a:lnTo>
                    <a:pt x="290" y="0"/>
                  </a:lnTo>
                  <a:lnTo>
                    <a:pt x="297" y="53"/>
                  </a:lnTo>
                  <a:lnTo>
                    <a:pt x="285" y="98"/>
                  </a:lnTo>
                  <a:lnTo>
                    <a:pt x="255" y="168"/>
                  </a:lnTo>
                  <a:lnTo>
                    <a:pt x="180" y="215"/>
                  </a:lnTo>
                  <a:lnTo>
                    <a:pt x="151" y="186"/>
                  </a:lnTo>
                  <a:lnTo>
                    <a:pt x="133" y="145"/>
                  </a:lnTo>
                  <a:lnTo>
                    <a:pt x="133" y="157"/>
                  </a:lnTo>
                  <a:close/>
                </a:path>
              </a:pathLst>
            </a:custGeom>
            <a:grpFill/>
            <a:ln w="9525">
              <a:solidFill>
                <a:schemeClr val="bg1">
                  <a:lumMod val="85000"/>
                </a:schemeClr>
              </a:solidFill>
              <a:round/>
              <a:headEnd/>
              <a:tailEnd/>
            </a:ln>
          </p:spPr>
          <p:txBody>
            <a:bodyPr/>
            <a:lstStyle/>
            <a:p>
              <a:endParaRPr lang="zh-CN" altLang="en-US"/>
            </a:p>
          </p:txBody>
        </p:sp>
        <p:sp>
          <p:nvSpPr>
            <p:cNvPr id="132" name="Freeform 82"/>
            <p:cNvSpPr>
              <a:spLocks noChangeAspect="1"/>
            </p:cNvSpPr>
            <p:nvPr>
              <p:custDataLst>
                <p:tags r:id="rId115"/>
              </p:custDataLst>
            </p:nvPr>
          </p:nvSpPr>
          <p:spPr bwMode="auto">
            <a:xfrm>
              <a:off x="4213671" y="3578862"/>
              <a:ext cx="75473" cy="150319"/>
            </a:xfrm>
            <a:custGeom>
              <a:avLst/>
              <a:gdLst>
                <a:gd name="T0" fmla="*/ 36947 w 157"/>
                <a:gd name="T1" fmla="*/ 114845 h 326"/>
                <a:gd name="T2" fmla="*/ 36947 w 157"/>
                <a:gd name="T3" fmla="*/ 100275 h 326"/>
                <a:gd name="T4" fmla="*/ 44592 w 157"/>
                <a:gd name="T5" fmla="*/ 80135 h 326"/>
                <a:gd name="T6" fmla="*/ 53935 w 157"/>
                <a:gd name="T7" fmla="*/ 67279 h 326"/>
                <a:gd name="T8" fmla="*/ 53935 w 157"/>
                <a:gd name="T9" fmla="*/ 40282 h 326"/>
                <a:gd name="T10" fmla="*/ 66675 w 157"/>
                <a:gd name="T11" fmla="*/ 20141 h 326"/>
                <a:gd name="T12" fmla="*/ 46715 w 157"/>
                <a:gd name="T13" fmla="*/ 3000 h 326"/>
                <a:gd name="T14" fmla="*/ 24632 w 157"/>
                <a:gd name="T15" fmla="*/ 0 h 326"/>
                <a:gd name="T16" fmla="*/ 16987 w 157"/>
                <a:gd name="T17" fmla="*/ 17998 h 326"/>
                <a:gd name="T18" fmla="*/ 16987 w 157"/>
                <a:gd name="T19" fmla="*/ 40282 h 326"/>
                <a:gd name="T20" fmla="*/ 11891 w 157"/>
                <a:gd name="T21" fmla="*/ 70279 h 326"/>
                <a:gd name="T22" fmla="*/ 0 w 157"/>
                <a:gd name="T23" fmla="*/ 114845 h 326"/>
                <a:gd name="T24" fmla="*/ 4671 w 157"/>
                <a:gd name="T25" fmla="*/ 134558 h 326"/>
                <a:gd name="T26" fmla="*/ 16987 w 157"/>
                <a:gd name="T27" fmla="*/ 139700 h 326"/>
                <a:gd name="T28" fmla="*/ 34399 w 157"/>
                <a:gd name="T29" fmla="*/ 129844 h 326"/>
                <a:gd name="T30" fmla="*/ 36947 w 157"/>
                <a:gd name="T31" fmla="*/ 114845 h 3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7"/>
                <a:gd name="T49" fmla="*/ 0 h 326"/>
                <a:gd name="T50" fmla="*/ 157 w 157"/>
                <a:gd name="T51" fmla="*/ 326 h 3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7" h="326">
                  <a:moveTo>
                    <a:pt x="87" y="268"/>
                  </a:moveTo>
                  <a:lnTo>
                    <a:pt x="87" y="234"/>
                  </a:lnTo>
                  <a:lnTo>
                    <a:pt x="105" y="187"/>
                  </a:lnTo>
                  <a:lnTo>
                    <a:pt x="127" y="157"/>
                  </a:lnTo>
                  <a:lnTo>
                    <a:pt x="127" y="94"/>
                  </a:lnTo>
                  <a:lnTo>
                    <a:pt x="157" y="47"/>
                  </a:lnTo>
                  <a:lnTo>
                    <a:pt x="110" y="7"/>
                  </a:lnTo>
                  <a:lnTo>
                    <a:pt x="58" y="0"/>
                  </a:lnTo>
                  <a:lnTo>
                    <a:pt x="40" y="42"/>
                  </a:lnTo>
                  <a:lnTo>
                    <a:pt x="40" y="94"/>
                  </a:lnTo>
                  <a:lnTo>
                    <a:pt x="28" y="164"/>
                  </a:lnTo>
                  <a:lnTo>
                    <a:pt x="0" y="268"/>
                  </a:lnTo>
                  <a:lnTo>
                    <a:pt x="11" y="314"/>
                  </a:lnTo>
                  <a:lnTo>
                    <a:pt x="40" y="326"/>
                  </a:lnTo>
                  <a:lnTo>
                    <a:pt x="81" y="303"/>
                  </a:lnTo>
                  <a:lnTo>
                    <a:pt x="87" y="268"/>
                  </a:lnTo>
                  <a:close/>
                </a:path>
              </a:pathLst>
            </a:custGeom>
            <a:grpFill/>
            <a:ln w="9525">
              <a:solidFill>
                <a:schemeClr val="bg1">
                  <a:lumMod val="85000"/>
                </a:schemeClr>
              </a:solidFill>
              <a:round/>
              <a:headEnd/>
              <a:tailEnd/>
            </a:ln>
          </p:spPr>
          <p:txBody>
            <a:bodyPr/>
            <a:lstStyle/>
            <a:p>
              <a:endParaRPr lang="zh-CN" altLang="en-US"/>
            </a:p>
          </p:txBody>
        </p:sp>
        <p:sp>
          <p:nvSpPr>
            <p:cNvPr id="133" name="Freeform 83"/>
            <p:cNvSpPr>
              <a:spLocks noChangeAspect="1"/>
            </p:cNvSpPr>
            <p:nvPr>
              <p:custDataLst>
                <p:tags r:id="rId116"/>
              </p:custDataLst>
            </p:nvPr>
          </p:nvSpPr>
          <p:spPr bwMode="auto">
            <a:xfrm>
              <a:off x="4289144" y="3729182"/>
              <a:ext cx="23361" cy="25623"/>
            </a:xfrm>
            <a:custGeom>
              <a:avLst/>
              <a:gdLst>
                <a:gd name="T0" fmla="*/ 20638 w 53"/>
                <a:gd name="T1" fmla="*/ 10991 h 52"/>
                <a:gd name="T2" fmla="*/ 13629 w 53"/>
                <a:gd name="T3" fmla="*/ 0 h 52"/>
                <a:gd name="T4" fmla="*/ 0 w 53"/>
                <a:gd name="T5" fmla="*/ 0 h 52"/>
                <a:gd name="T6" fmla="*/ 0 w 53"/>
                <a:gd name="T7" fmla="*/ 13280 h 52"/>
                <a:gd name="T8" fmla="*/ 11682 w 53"/>
                <a:gd name="T9" fmla="*/ 23813 h 52"/>
                <a:gd name="T10" fmla="*/ 15965 w 53"/>
                <a:gd name="T11" fmla="*/ 18776 h 52"/>
                <a:gd name="T12" fmla="*/ 20638 w 53"/>
                <a:gd name="T13" fmla="*/ 10991 h 52"/>
                <a:gd name="T14" fmla="*/ 0 60000 65536"/>
                <a:gd name="T15" fmla="*/ 0 60000 65536"/>
                <a:gd name="T16" fmla="*/ 0 60000 65536"/>
                <a:gd name="T17" fmla="*/ 0 60000 65536"/>
                <a:gd name="T18" fmla="*/ 0 60000 65536"/>
                <a:gd name="T19" fmla="*/ 0 60000 65536"/>
                <a:gd name="T20" fmla="*/ 0 60000 65536"/>
                <a:gd name="T21" fmla="*/ 0 w 53"/>
                <a:gd name="T22" fmla="*/ 0 h 52"/>
                <a:gd name="T23" fmla="*/ 53 w 53"/>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2">
                  <a:moveTo>
                    <a:pt x="53" y="24"/>
                  </a:moveTo>
                  <a:lnTo>
                    <a:pt x="35" y="0"/>
                  </a:lnTo>
                  <a:lnTo>
                    <a:pt x="0" y="0"/>
                  </a:lnTo>
                  <a:lnTo>
                    <a:pt x="0" y="29"/>
                  </a:lnTo>
                  <a:lnTo>
                    <a:pt x="30" y="52"/>
                  </a:lnTo>
                  <a:lnTo>
                    <a:pt x="41" y="41"/>
                  </a:lnTo>
                  <a:lnTo>
                    <a:pt x="53" y="24"/>
                  </a:lnTo>
                  <a:close/>
                </a:path>
              </a:pathLst>
            </a:custGeom>
            <a:grpFill/>
            <a:ln w="9525">
              <a:solidFill>
                <a:schemeClr val="bg1">
                  <a:lumMod val="85000"/>
                </a:schemeClr>
              </a:solidFill>
              <a:round/>
              <a:headEnd/>
              <a:tailEnd/>
            </a:ln>
          </p:spPr>
          <p:txBody>
            <a:bodyPr/>
            <a:lstStyle/>
            <a:p>
              <a:endParaRPr lang="zh-CN" altLang="en-US"/>
            </a:p>
          </p:txBody>
        </p:sp>
        <p:sp>
          <p:nvSpPr>
            <p:cNvPr id="134" name="Freeform 84"/>
            <p:cNvSpPr>
              <a:spLocks noChangeAspect="1"/>
            </p:cNvSpPr>
            <p:nvPr>
              <p:custDataLst>
                <p:tags r:id="rId117"/>
              </p:custDataLst>
            </p:nvPr>
          </p:nvSpPr>
          <p:spPr bwMode="auto">
            <a:xfrm>
              <a:off x="4334068" y="3729182"/>
              <a:ext cx="23361" cy="18790"/>
            </a:xfrm>
            <a:custGeom>
              <a:avLst/>
              <a:gdLst>
                <a:gd name="T0" fmla="*/ 20637 w 53"/>
                <a:gd name="T1" fmla="*/ 0 h 41"/>
                <a:gd name="T2" fmla="*/ 9345 w 53"/>
                <a:gd name="T3" fmla="*/ 0 h 41"/>
                <a:gd name="T4" fmla="*/ 0 w 53"/>
                <a:gd name="T5" fmla="*/ 17463 h 41"/>
                <a:gd name="T6" fmla="*/ 7009 w 53"/>
                <a:gd name="T7" fmla="*/ 17463 h 41"/>
                <a:gd name="T8" fmla="*/ 9345 w 53"/>
                <a:gd name="T9" fmla="*/ 10222 h 41"/>
                <a:gd name="T10" fmla="*/ 20637 w 53"/>
                <a:gd name="T11" fmla="*/ 0 h 41"/>
                <a:gd name="T12" fmla="*/ 0 60000 65536"/>
                <a:gd name="T13" fmla="*/ 0 60000 65536"/>
                <a:gd name="T14" fmla="*/ 0 60000 65536"/>
                <a:gd name="T15" fmla="*/ 0 60000 65536"/>
                <a:gd name="T16" fmla="*/ 0 60000 65536"/>
                <a:gd name="T17" fmla="*/ 0 60000 65536"/>
                <a:gd name="T18" fmla="*/ 0 w 53"/>
                <a:gd name="T19" fmla="*/ 0 h 41"/>
                <a:gd name="T20" fmla="*/ 53 w 5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3" h="41">
                  <a:moveTo>
                    <a:pt x="53" y="0"/>
                  </a:moveTo>
                  <a:lnTo>
                    <a:pt x="24" y="0"/>
                  </a:lnTo>
                  <a:lnTo>
                    <a:pt x="0" y="41"/>
                  </a:lnTo>
                  <a:lnTo>
                    <a:pt x="18" y="41"/>
                  </a:lnTo>
                  <a:lnTo>
                    <a:pt x="24" y="24"/>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135" name="Freeform 85"/>
            <p:cNvSpPr>
              <a:spLocks noChangeAspect="1"/>
            </p:cNvSpPr>
            <p:nvPr>
              <p:custDataLst>
                <p:tags r:id="rId118"/>
              </p:custDataLst>
            </p:nvPr>
          </p:nvSpPr>
          <p:spPr bwMode="auto">
            <a:xfrm>
              <a:off x="5002543" y="4460281"/>
              <a:ext cx="127585" cy="49537"/>
            </a:xfrm>
            <a:custGeom>
              <a:avLst/>
              <a:gdLst>
                <a:gd name="T0" fmla="*/ 49286 w 279"/>
                <a:gd name="T1" fmla="*/ 7906 h 99"/>
                <a:gd name="T2" fmla="*/ 35551 w 279"/>
                <a:gd name="T3" fmla="*/ 5580 h 99"/>
                <a:gd name="T4" fmla="*/ 23431 w 279"/>
                <a:gd name="T5" fmla="*/ 0 h 99"/>
                <a:gd name="T6" fmla="*/ 0 w 279"/>
                <a:gd name="T7" fmla="*/ 7906 h 99"/>
                <a:gd name="T8" fmla="*/ 9292 w 279"/>
                <a:gd name="T9" fmla="*/ 29762 h 99"/>
                <a:gd name="T10" fmla="*/ 33127 w 279"/>
                <a:gd name="T11" fmla="*/ 32552 h 99"/>
                <a:gd name="T12" fmla="*/ 47266 w 279"/>
                <a:gd name="T13" fmla="*/ 35342 h 99"/>
                <a:gd name="T14" fmla="*/ 68274 w 279"/>
                <a:gd name="T15" fmla="*/ 46038 h 99"/>
                <a:gd name="T16" fmla="*/ 84837 w 279"/>
                <a:gd name="T17" fmla="*/ 46038 h 99"/>
                <a:gd name="T18" fmla="*/ 107864 w 279"/>
                <a:gd name="T19" fmla="*/ 32552 h 99"/>
                <a:gd name="T20" fmla="*/ 112712 w 279"/>
                <a:gd name="T21" fmla="*/ 16276 h 99"/>
                <a:gd name="T22" fmla="*/ 96553 w 279"/>
                <a:gd name="T23" fmla="*/ 5580 h 99"/>
                <a:gd name="T24" fmla="*/ 77565 w 279"/>
                <a:gd name="T25" fmla="*/ 5580 h 99"/>
                <a:gd name="T26" fmla="*/ 58578 w 279"/>
                <a:gd name="T27" fmla="*/ 16276 h 99"/>
                <a:gd name="T28" fmla="*/ 49286 w 279"/>
                <a:gd name="T29" fmla="*/ 19066 h 99"/>
                <a:gd name="T30" fmla="*/ 47266 w 279"/>
                <a:gd name="T31" fmla="*/ 13486 h 99"/>
                <a:gd name="T32" fmla="*/ 49286 w 279"/>
                <a:gd name="T33" fmla="*/ 7906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9"/>
                <a:gd name="T52" fmla="*/ 0 h 99"/>
                <a:gd name="T53" fmla="*/ 279 w 279"/>
                <a:gd name="T54" fmla="*/ 99 h 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9" h="99">
                  <a:moveTo>
                    <a:pt x="122" y="17"/>
                  </a:moveTo>
                  <a:lnTo>
                    <a:pt x="88" y="12"/>
                  </a:lnTo>
                  <a:lnTo>
                    <a:pt x="58" y="0"/>
                  </a:lnTo>
                  <a:lnTo>
                    <a:pt x="0" y="17"/>
                  </a:lnTo>
                  <a:lnTo>
                    <a:pt x="23" y="64"/>
                  </a:lnTo>
                  <a:lnTo>
                    <a:pt x="82" y="70"/>
                  </a:lnTo>
                  <a:lnTo>
                    <a:pt x="117" y="76"/>
                  </a:lnTo>
                  <a:lnTo>
                    <a:pt x="169" y="99"/>
                  </a:lnTo>
                  <a:lnTo>
                    <a:pt x="210" y="99"/>
                  </a:lnTo>
                  <a:lnTo>
                    <a:pt x="267" y="70"/>
                  </a:lnTo>
                  <a:lnTo>
                    <a:pt x="279" y="35"/>
                  </a:lnTo>
                  <a:lnTo>
                    <a:pt x="239" y="12"/>
                  </a:lnTo>
                  <a:lnTo>
                    <a:pt x="192" y="12"/>
                  </a:lnTo>
                  <a:lnTo>
                    <a:pt x="145" y="35"/>
                  </a:lnTo>
                  <a:lnTo>
                    <a:pt x="122" y="41"/>
                  </a:lnTo>
                  <a:lnTo>
                    <a:pt x="117" y="29"/>
                  </a:lnTo>
                  <a:lnTo>
                    <a:pt x="122" y="17"/>
                  </a:lnTo>
                  <a:close/>
                </a:path>
              </a:pathLst>
            </a:custGeom>
            <a:grpFill/>
            <a:ln w="9525">
              <a:solidFill>
                <a:schemeClr val="bg1">
                  <a:lumMod val="85000"/>
                </a:schemeClr>
              </a:solidFill>
              <a:round/>
              <a:headEnd/>
              <a:tailEnd/>
            </a:ln>
          </p:spPr>
          <p:txBody>
            <a:bodyPr/>
            <a:lstStyle/>
            <a:p>
              <a:endParaRPr lang="zh-CN" altLang="en-US"/>
            </a:p>
          </p:txBody>
        </p:sp>
        <p:sp>
          <p:nvSpPr>
            <p:cNvPr id="136" name="Freeform 86"/>
            <p:cNvSpPr>
              <a:spLocks noChangeAspect="1"/>
            </p:cNvSpPr>
            <p:nvPr>
              <p:custDataLst>
                <p:tags r:id="rId119"/>
              </p:custDataLst>
            </p:nvPr>
          </p:nvSpPr>
          <p:spPr bwMode="auto">
            <a:xfrm>
              <a:off x="5078016" y="4414162"/>
              <a:ext cx="46721" cy="66619"/>
            </a:xfrm>
            <a:custGeom>
              <a:avLst/>
              <a:gdLst>
                <a:gd name="T0" fmla="*/ 24181 w 99"/>
                <a:gd name="T1" fmla="*/ 52091 h 145"/>
                <a:gd name="T2" fmla="*/ 24181 w 99"/>
                <a:gd name="T3" fmla="*/ 44406 h 145"/>
                <a:gd name="T4" fmla="*/ 14592 w 99"/>
                <a:gd name="T5" fmla="*/ 34585 h 145"/>
                <a:gd name="T6" fmla="*/ 12091 w 99"/>
                <a:gd name="T7" fmla="*/ 14944 h 145"/>
                <a:gd name="T8" fmla="*/ 0 w 99"/>
                <a:gd name="T9" fmla="*/ 0 h 145"/>
                <a:gd name="T10" fmla="*/ 24181 w 99"/>
                <a:gd name="T11" fmla="*/ 5124 h 145"/>
                <a:gd name="T12" fmla="*/ 38357 w 99"/>
                <a:gd name="T13" fmla="*/ 22203 h 145"/>
                <a:gd name="T14" fmla="*/ 41275 w 99"/>
                <a:gd name="T15" fmla="*/ 39282 h 145"/>
                <a:gd name="T16" fmla="*/ 41275 w 99"/>
                <a:gd name="T17" fmla="*/ 52091 h 145"/>
                <a:gd name="T18" fmla="*/ 38357 w 99"/>
                <a:gd name="T19" fmla="*/ 61912 h 145"/>
                <a:gd name="T20" fmla="*/ 36272 w 99"/>
                <a:gd name="T21" fmla="*/ 61912 h 145"/>
                <a:gd name="T22" fmla="*/ 24181 w 99"/>
                <a:gd name="T23" fmla="*/ 52091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9"/>
                <a:gd name="T37" fmla="*/ 0 h 145"/>
                <a:gd name="T38" fmla="*/ 99 w 99"/>
                <a:gd name="T39" fmla="*/ 145 h 1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9" h="145">
                  <a:moveTo>
                    <a:pt x="58" y="122"/>
                  </a:moveTo>
                  <a:lnTo>
                    <a:pt x="58" y="104"/>
                  </a:lnTo>
                  <a:lnTo>
                    <a:pt x="35" y="81"/>
                  </a:lnTo>
                  <a:lnTo>
                    <a:pt x="29" y="35"/>
                  </a:lnTo>
                  <a:lnTo>
                    <a:pt x="0" y="0"/>
                  </a:lnTo>
                  <a:lnTo>
                    <a:pt x="58" y="12"/>
                  </a:lnTo>
                  <a:lnTo>
                    <a:pt x="92" y="52"/>
                  </a:lnTo>
                  <a:lnTo>
                    <a:pt x="99" y="92"/>
                  </a:lnTo>
                  <a:lnTo>
                    <a:pt x="99" y="122"/>
                  </a:lnTo>
                  <a:lnTo>
                    <a:pt x="92" y="145"/>
                  </a:lnTo>
                  <a:lnTo>
                    <a:pt x="87" y="145"/>
                  </a:lnTo>
                  <a:lnTo>
                    <a:pt x="58" y="122"/>
                  </a:lnTo>
                  <a:close/>
                </a:path>
              </a:pathLst>
            </a:custGeom>
            <a:grpFill/>
            <a:ln w="9525">
              <a:solidFill>
                <a:schemeClr val="bg1">
                  <a:lumMod val="85000"/>
                </a:schemeClr>
              </a:solidFill>
              <a:round/>
              <a:headEnd/>
              <a:tailEnd/>
            </a:ln>
          </p:spPr>
          <p:txBody>
            <a:bodyPr/>
            <a:lstStyle/>
            <a:p>
              <a:endParaRPr lang="zh-CN" altLang="en-US"/>
            </a:p>
          </p:txBody>
        </p:sp>
        <p:sp>
          <p:nvSpPr>
            <p:cNvPr id="137" name="Freeform 87"/>
            <p:cNvSpPr>
              <a:spLocks noChangeAspect="1"/>
            </p:cNvSpPr>
            <p:nvPr>
              <p:custDataLst>
                <p:tags r:id="rId120"/>
              </p:custDataLst>
            </p:nvPr>
          </p:nvSpPr>
          <p:spPr bwMode="auto">
            <a:xfrm>
              <a:off x="5297248" y="4632807"/>
              <a:ext cx="14376" cy="11956"/>
            </a:xfrm>
            <a:custGeom>
              <a:avLst/>
              <a:gdLst>
                <a:gd name="T0" fmla="*/ 0 w 30"/>
                <a:gd name="T1" fmla="*/ 0 h 24"/>
                <a:gd name="T2" fmla="*/ 2963 w 30"/>
                <a:gd name="T3" fmla="*/ 11112 h 24"/>
                <a:gd name="T4" fmla="*/ 12700 w 30"/>
                <a:gd name="T5" fmla="*/ 11112 h 24"/>
                <a:gd name="T6" fmla="*/ 5080 w 30"/>
                <a:gd name="T7" fmla="*/ 0 h 24"/>
                <a:gd name="T8" fmla="*/ 2963 w 30"/>
                <a:gd name="T9" fmla="*/ 0 h 24"/>
                <a:gd name="T10" fmla="*/ 0 w 30"/>
                <a:gd name="T11" fmla="*/ 0 h 24"/>
                <a:gd name="T12" fmla="*/ 0 60000 65536"/>
                <a:gd name="T13" fmla="*/ 0 60000 65536"/>
                <a:gd name="T14" fmla="*/ 0 60000 65536"/>
                <a:gd name="T15" fmla="*/ 0 60000 65536"/>
                <a:gd name="T16" fmla="*/ 0 60000 65536"/>
                <a:gd name="T17" fmla="*/ 0 60000 65536"/>
                <a:gd name="T18" fmla="*/ 0 w 30"/>
                <a:gd name="T19" fmla="*/ 0 h 24"/>
                <a:gd name="T20" fmla="*/ 30 w 30"/>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30" h="24">
                  <a:moveTo>
                    <a:pt x="0" y="0"/>
                  </a:moveTo>
                  <a:lnTo>
                    <a:pt x="7" y="24"/>
                  </a:lnTo>
                  <a:lnTo>
                    <a:pt x="30" y="24"/>
                  </a:lnTo>
                  <a:lnTo>
                    <a:pt x="12" y="0"/>
                  </a:lnTo>
                  <a:lnTo>
                    <a:pt x="7"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138" name="Freeform 88"/>
            <p:cNvSpPr>
              <a:spLocks noChangeAspect="1"/>
            </p:cNvSpPr>
            <p:nvPr>
              <p:custDataLst>
                <p:tags r:id="rId121"/>
              </p:custDataLst>
            </p:nvPr>
          </p:nvSpPr>
          <p:spPr bwMode="auto">
            <a:xfrm>
              <a:off x="5358345" y="5022272"/>
              <a:ext cx="37737" cy="35872"/>
            </a:xfrm>
            <a:custGeom>
              <a:avLst/>
              <a:gdLst>
                <a:gd name="T0" fmla="*/ 30491 w 82"/>
                <a:gd name="T1" fmla="*/ 25781 h 75"/>
                <a:gd name="T2" fmla="*/ 30491 w 82"/>
                <a:gd name="T3" fmla="*/ 23114 h 75"/>
                <a:gd name="T4" fmla="*/ 19108 w 82"/>
                <a:gd name="T5" fmla="*/ 10223 h 75"/>
                <a:gd name="T6" fmla="*/ 0 w 82"/>
                <a:gd name="T7" fmla="*/ 0 h 75"/>
                <a:gd name="T8" fmla="*/ 14229 w 82"/>
                <a:gd name="T9" fmla="*/ 17780 h 75"/>
                <a:gd name="T10" fmla="*/ 26019 w 82"/>
                <a:gd name="T11" fmla="*/ 25781 h 75"/>
                <a:gd name="T12" fmla="*/ 33337 w 82"/>
                <a:gd name="T13" fmla="*/ 33337 h 75"/>
                <a:gd name="T14" fmla="*/ 30491 w 82"/>
                <a:gd name="T15" fmla="*/ 25781 h 7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75"/>
                <a:gd name="T26" fmla="*/ 82 w 82"/>
                <a:gd name="T27" fmla="*/ 75 h 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75">
                  <a:moveTo>
                    <a:pt x="75" y="58"/>
                  </a:moveTo>
                  <a:lnTo>
                    <a:pt x="75" y="52"/>
                  </a:lnTo>
                  <a:lnTo>
                    <a:pt x="47" y="23"/>
                  </a:lnTo>
                  <a:lnTo>
                    <a:pt x="0" y="0"/>
                  </a:lnTo>
                  <a:lnTo>
                    <a:pt x="35" y="40"/>
                  </a:lnTo>
                  <a:lnTo>
                    <a:pt x="64" y="58"/>
                  </a:lnTo>
                  <a:lnTo>
                    <a:pt x="82" y="75"/>
                  </a:lnTo>
                  <a:lnTo>
                    <a:pt x="75" y="58"/>
                  </a:lnTo>
                  <a:close/>
                </a:path>
              </a:pathLst>
            </a:custGeom>
            <a:grpFill/>
            <a:ln w="9525">
              <a:solidFill>
                <a:schemeClr val="bg1">
                  <a:lumMod val="85000"/>
                </a:schemeClr>
              </a:solidFill>
              <a:round/>
              <a:headEnd/>
              <a:tailEnd/>
            </a:ln>
          </p:spPr>
          <p:txBody>
            <a:bodyPr/>
            <a:lstStyle/>
            <a:p>
              <a:endParaRPr lang="zh-CN" altLang="en-US"/>
            </a:p>
          </p:txBody>
        </p:sp>
        <p:sp>
          <p:nvSpPr>
            <p:cNvPr id="139" name="Freeform 89"/>
            <p:cNvSpPr>
              <a:spLocks noChangeAspect="1"/>
            </p:cNvSpPr>
            <p:nvPr>
              <p:custDataLst>
                <p:tags r:id="rId122"/>
              </p:custDataLst>
            </p:nvPr>
          </p:nvSpPr>
          <p:spPr bwMode="auto">
            <a:xfrm>
              <a:off x="5489524" y="4916365"/>
              <a:ext cx="3593" cy="6833"/>
            </a:xfrm>
            <a:custGeom>
              <a:avLst/>
              <a:gdLst>
                <a:gd name="T0" fmla="*/ 0 w 3175"/>
                <a:gd name="T1" fmla="*/ 6350 h 12"/>
                <a:gd name="T2" fmla="*/ 0 w 3175"/>
                <a:gd name="T3" fmla="*/ 0 h 12"/>
                <a:gd name="T4" fmla="*/ 0 w 3175"/>
                <a:gd name="T5" fmla="*/ 6350 h 12"/>
                <a:gd name="T6" fmla="*/ 0 60000 65536"/>
                <a:gd name="T7" fmla="*/ 0 60000 65536"/>
                <a:gd name="T8" fmla="*/ 0 60000 65536"/>
                <a:gd name="T9" fmla="*/ 0 w 3175"/>
                <a:gd name="T10" fmla="*/ 0 h 12"/>
                <a:gd name="T11" fmla="*/ 3175 w 3175"/>
                <a:gd name="T12" fmla="*/ 12 h 12"/>
              </a:gdLst>
              <a:ahLst/>
              <a:cxnLst>
                <a:cxn ang="T6">
                  <a:pos x="T0" y="T1"/>
                </a:cxn>
                <a:cxn ang="T7">
                  <a:pos x="T2" y="T3"/>
                </a:cxn>
                <a:cxn ang="T8">
                  <a:pos x="T4" y="T5"/>
                </a:cxn>
              </a:cxnLst>
              <a:rect l="T9" t="T10" r="T11" b="T12"/>
              <a:pathLst>
                <a:path w="3175" h="12">
                  <a:moveTo>
                    <a:pt x="0" y="12"/>
                  </a:moveTo>
                  <a:lnTo>
                    <a:pt x="0" y="0"/>
                  </a:lnTo>
                  <a:lnTo>
                    <a:pt x="0" y="12"/>
                  </a:lnTo>
                  <a:close/>
                </a:path>
              </a:pathLst>
            </a:custGeom>
            <a:grpFill/>
            <a:ln w="9525">
              <a:solidFill>
                <a:schemeClr val="bg1">
                  <a:lumMod val="85000"/>
                </a:schemeClr>
              </a:solidFill>
              <a:round/>
              <a:headEnd/>
              <a:tailEnd/>
            </a:ln>
          </p:spPr>
          <p:txBody>
            <a:bodyPr/>
            <a:lstStyle/>
            <a:p>
              <a:endParaRPr lang="zh-CN" altLang="en-US"/>
            </a:p>
          </p:txBody>
        </p:sp>
        <p:sp>
          <p:nvSpPr>
            <p:cNvPr id="140" name="Freeform 90"/>
            <p:cNvSpPr>
              <a:spLocks noChangeAspect="1"/>
            </p:cNvSpPr>
            <p:nvPr>
              <p:custDataLst>
                <p:tags r:id="rId123"/>
              </p:custDataLst>
            </p:nvPr>
          </p:nvSpPr>
          <p:spPr bwMode="auto">
            <a:xfrm>
              <a:off x="5446396" y="4887326"/>
              <a:ext cx="3593" cy="3416"/>
            </a:xfrm>
            <a:custGeom>
              <a:avLst/>
              <a:gdLst>
                <a:gd name="T0" fmla="*/ 3175 w 12"/>
                <a:gd name="T1" fmla="*/ 0 h 7"/>
                <a:gd name="T2" fmla="*/ 0 w 12"/>
                <a:gd name="T3" fmla="*/ 3175 h 7"/>
                <a:gd name="T4" fmla="*/ 3175 w 12"/>
                <a:gd name="T5" fmla="*/ 0 h 7"/>
                <a:gd name="T6" fmla="*/ 0 60000 65536"/>
                <a:gd name="T7" fmla="*/ 0 60000 65536"/>
                <a:gd name="T8" fmla="*/ 0 60000 65536"/>
                <a:gd name="T9" fmla="*/ 0 w 12"/>
                <a:gd name="T10" fmla="*/ 0 h 7"/>
                <a:gd name="T11" fmla="*/ 12 w 12"/>
                <a:gd name="T12" fmla="*/ 7 h 7"/>
              </a:gdLst>
              <a:ahLst/>
              <a:cxnLst>
                <a:cxn ang="T6">
                  <a:pos x="T0" y="T1"/>
                </a:cxn>
                <a:cxn ang="T7">
                  <a:pos x="T2" y="T3"/>
                </a:cxn>
                <a:cxn ang="T8">
                  <a:pos x="T4" y="T5"/>
                </a:cxn>
              </a:cxnLst>
              <a:rect l="T9" t="T10" r="T11" b="T12"/>
              <a:pathLst>
                <a:path w="12" h="7">
                  <a:moveTo>
                    <a:pt x="12" y="0"/>
                  </a:moveTo>
                  <a:lnTo>
                    <a:pt x="0" y="7"/>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141" name="Freeform 91"/>
            <p:cNvSpPr>
              <a:spLocks noChangeAspect="1"/>
            </p:cNvSpPr>
            <p:nvPr>
              <p:custDataLst>
                <p:tags r:id="rId124"/>
              </p:custDataLst>
            </p:nvPr>
          </p:nvSpPr>
          <p:spPr bwMode="auto">
            <a:xfrm>
              <a:off x="5690786" y="5010314"/>
              <a:ext cx="46721" cy="29039"/>
            </a:xfrm>
            <a:custGeom>
              <a:avLst/>
              <a:gdLst>
                <a:gd name="T0" fmla="*/ 32234 w 105"/>
                <a:gd name="T1" fmla="*/ 25032 h 69"/>
                <a:gd name="T2" fmla="*/ 38916 w 105"/>
                <a:gd name="T3" fmla="*/ 17992 h 69"/>
                <a:gd name="T4" fmla="*/ 23193 w 105"/>
                <a:gd name="T5" fmla="*/ 0 h 69"/>
                <a:gd name="T6" fmla="*/ 0 w 105"/>
                <a:gd name="T7" fmla="*/ 0 h 69"/>
                <a:gd name="T8" fmla="*/ 2752 w 105"/>
                <a:gd name="T9" fmla="*/ 17992 h 69"/>
                <a:gd name="T10" fmla="*/ 27517 w 105"/>
                <a:gd name="T11" fmla="*/ 25032 h 69"/>
                <a:gd name="T12" fmla="*/ 41275 w 105"/>
                <a:gd name="T13" fmla="*/ 26988 h 69"/>
                <a:gd name="T14" fmla="*/ 41275 w 105"/>
                <a:gd name="T15" fmla="*/ 20339 h 69"/>
                <a:gd name="T16" fmla="*/ 32234 w 105"/>
                <a:gd name="T17" fmla="*/ 25032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5"/>
                <a:gd name="T28" fmla="*/ 0 h 69"/>
                <a:gd name="T29" fmla="*/ 105 w 105"/>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5" h="69">
                  <a:moveTo>
                    <a:pt x="82" y="64"/>
                  </a:moveTo>
                  <a:lnTo>
                    <a:pt x="99" y="46"/>
                  </a:lnTo>
                  <a:lnTo>
                    <a:pt x="59" y="0"/>
                  </a:lnTo>
                  <a:lnTo>
                    <a:pt x="0" y="0"/>
                  </a:lnTo>
                  <a:lnTo>
                    <a:pt x="7" y="46"/>
                  </a:lnTo>
                  <a:lnTo>
                    <a:pt x="70" y="64"/>
                  </a:lnTo>
                  <a:lnTo>
                    <a:pt x="105" y="69"/>
                  </a:lnTo>
                  <a:lnTo>
                    <a:pt x="105" y="52"/>
                  </a:lnTo>
                  <a:lnTo>
                    <a:pt x="82" y="64"/>
                  </a:lnTo>
                  <a:close/>
                </a:path>
              </a:pathLst>
            </a:custGeom>
            <a:grpFill/>
            <a:ln w="9525">
              <a:solidFill>
                <a:schemeClr val="bg1">
                  <a:lumMod val="85000"/>
                </a:schemeClr>
              </a:solidFill>
              <a:round/>
              <a:headEnd/>
              <a:tailEnd/>
            </a:ln>
          </p:spPr>
          <p:txBody>
            <a:bodyPr/>
            <a:lstStyle/>
            <a:p>
              <a:endParaRPr lang="zh-CN" altLang="en-US"/>
            </a:p>
          </p:txBody>
        </p:sp>
        <p:sp>
          <p:nvSpPr>
            <p:cNvPr id="142" name="Freeform 92"/>
            <p:cNvSpPr>
              <a:spLocks noChangeAspect="1"/>
            </p:cNvSpPr>
            <p:nvPr>
              <p:custDataLst>
                <p:tags r:id="rId125"/>
              </p:custDataLst>
            </p:nvPr>
          </p:nvSpPr>
          <p:spPr bwMode="auto">
            <a:xfrm>
              <a:off x="4679087" y="5563763"/>
              <a:ext cx="107819" cy="117865"/>
            </a:xfrm>
            <a:custGeom>
              <a:avLst/>
              <a:gdLst>
                <a:gd name="T0" fmla="*/ 83449 w 226"/>
                <a:gd name="T1" fmla="*/ 12028 h 255"/>
                <a:gd name="T2" fmla="*/ 68698 w 226"/>
                <a:gd name="T3" fmla="*/ 2148 h 255"/>
                <a:gd name="T4" fmla="*/ 32031 w 226"/>
                <a:gd name="T5" fmla="*/ 0 h 255"/>
                <a:gd name="T6" fmla="*/ 0 w 226"/>
                <a:gd name="T7" fmla="*/ 0 h 255"/>
                <a:gd name="T8" fmla="*/ 10115 w 226"/>
                <a:gd name="T9" fmla="*/ 27062 h 255"/>
                <a:gd name="T10" fmla="*/ 10115 w 226"/>
                <a:gd name="T11" fmla="*/ 44674 h 255"/>
                <a:gd name="T12" fmla="*/ 19809 w 226"/>
                <a:gd name="T13" fmla="*/ 72166 h 255"/>
                <a:gd name="T14" fmla="*/ 19809 w 226"/>
                <a:gd name="T15" fmla="*/ 99658 h 255"/>
                <a:gd name="T16" fmla="*/ 43832 w 226"/>
                <a:gd name="T17" fmla="*/ 109538 h 255"/>
                <a:gd name="T18" fmla="*/ 58583 w 226"/>
                <a:gd name="T19" fmla="*/ 97081 h 255"/>
                <a:gd name="T20" fmla="*/ 80920 w 226"/>
                <a:gd name="T21" fmla="*/ 72166 h 255"/>
                <a:gd name="T22" fmla="*/ 95250 w 226"/>
                <a:gd name="T23" fmla="*/ 52406 h 255"/>
                <a:gd name="T24" fmla="*/ 95250 w 226"/>
                <a:gd name="T25" fmla="*/ 30069 h 255"/>
                <a:gd name="T26" fmla="*/ 88085 w 226"/>
                <a:gd name="T27" fmla="*/ 17182 h 255"/>
                <a:gd name="T28" fmla="*/ 83449 w 226"/>
                <a:gd name="T29" fmla="*/ 17182 h 255"/>
                <a:gd name="T30" fmla="*/ 83449 w 226"/>
                <a:gd name="T31" fmla="*/ 12028 h 2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6"/>
                <a:gd name="T49" fmla="*/ 0 h 255"/>
                <a:gd name="T50" fmla="*/ 226 w 226"/>
                <a:gd name="T51" fmla="*/ 255 h 2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6" h="255">
                  <a:moveTo>
                    <a:pt x="198" y="28"/>
                  </a:moveTo>
                  <a:lnTo>
                    <a:pt x="163" y="5"/>
                  </a:lnTo>
                  <a:lnTo>
                    <a:pt x="76" y="0"/>
                  </a:lnTo>
                  <a:lnTo>
                    <a:pt x="0" y="0"/>
                  </a:lnTo>
                  <a:lnTo>
                    <a:pt x="24" y="63"/>
                  </a:lnTo>
                  <a:lnTo>
                    <a:pt x="24" y="104"/>
                  </a:lnTo>
                  <a:lnTo>
                    <a:pt x="47" y="168"/>
                  </a:lnTo>
                  <a:lnTo>
                    <a:pt x="47" y="232"/>
                  </a:lnTo>
                  <a:lnTo>
                    <a:pt x="104" y="255"/>
                  </a:lnTo>
                  <a:lnTo>
                    <a:pt x="139" y="226"/>
                  </a:lnTo>
                  <a:lnTo>
                    <a:pt x="192" y="168"/>
                  </a:lnTo>
                  <a:lnTo>
                    <a:pt x="226" y="122"/>
                  </a:lnTo>
                  <a:lnTo>
                    <a:pt x="226" y="70"/>
                  </a:lnTo>
                  <a:lnTo>
                    <a:pt x="209" y="40"/>
                  </a:lnTo>
                  <a:lnTo>
                    <a:pt x="198" y="40"/>
                  </a:lnTo>
                  <a:lnTo>
                    <a:pt x="198" y="28"/>
                  </a:lnTo>
                  <a:close/>
                </a:path>
              </a:pathLst>
            </a:custGeom>
            <a:grpFill/>
            <a:ln w="9525">
              <a:solidFill>
                <a:schemeClr val="bg1">
                  <a:lumMod val="85000"/>
                </a:schemeClr>
              </a:solidFill>
              <a:round/>
              <a:headEnd/>
              <a:tailEnd/>
            </a:ln>
          </p:spPr>
          <p:txBody>
            <a:bodyPr/>
            <a:lstStyle/>
            <a:p>
              <a:endParaRPr lang="zh-CN" altLang="en-US"/>
            </a:p>
          </p:txBody>
        </p:sp>
        <p:sp>
          <p:nvSpPr>
            <p:cNvPr id="143" name="Freeform 93"/>
            <p:cNvSpPr>
              <a:spLocks noChangeAspect="1"/>
            </p:cNvSpPr>
            <p:nvPr>
              <p:custDataLst>
                <p:tags r:id="rId126"/>
              </p:custDataLst>
            </p:nvPr>
          </p:nvSpPr>
          <p:spPr bwMode="auto">
            <a:xfrm>
              <a:off x="5246931" y="5652588"/>
              <a:ext cx="265953" cy="206689"/>
            </a:xfrm>
            <a:custGeom>
              <a:avLst/>
              <a:gdLst>
                <a:gd name="T0" fmla="*/ 68342 w 581"/>
                <a:gd name="T1" fmla="*/ 189120 h 453"/>
                <a:gd name="T2" fmla="*/ 47314 w 581"/>
                <a:gd name="T3" fmla="*/ 189120 h 453"/>
                <a:gd name="T4" fmla="*/ 37608 w 581"/>
                <a:gd name="T5" fmla="*/ 174279 h 453"/>
                <a:gd name="T6" fmla="*/ 14154 w 581"/>
                <a:gd name="T7" fmla="*/ 162406 h 453"/>
                <a:gd name="T8" fmla="*/ 2022 w 581"/>
                <a:gd name="T9" fmla="*/ 159861 h 453"/>
                <a:gd name="T10" fmla="*/ 0 w 581"/>
                <a:gd name="T11" fmla="*/ 135267 h 453"/>
                <a:gd name="T12" fmla="*/ 35182 w 581"/>
                <a:gd name="T13" fmla="*/ 122546 h 453"/>
                <a:gd name="T14" fmla="*/ 47314 w 581"/>
                <a:gd name="T15" fmla="*/ 105585 h 453"/>
                <a:gd name="T16" fmla="*/ 72790 w 581"/>
                <a:gd name="T17" fmla="*/ 95832 h 453"/>
                <a:gd name="T18" fmla="*/ 110803 w 581"/>
                <a:gd name="T19" fmla="*/ 80991 h 453"/>
                <a:gd name="T20" fmla="*/ 124552 w 581"/>
                <a:gd name="T21" fmla="*/ 63605 h 453"/>
                <a:gd name="T22" fmla="*/ 148006 w 581"/>
                <a:gd name="T23" fmla="*/ 44100 h 453"/>
                <a:gd name="T24" fmla="*/ 190467 w 581"/>
                <a:gd name="T25" fmla="*/ 14417 h 453"/>
                <a:gd name="T26" fmla="*/ 202194 w 581"/>
                <a:gd name="T27" fmla="*/ 0 h 453"/>
                <a:gd name="T28" fmla="*/ 218774 w 581"/>
                <a:gd name="T29" fmla="*/ 0 h 453"/>
                <a:gd name="T30" fmla="*/ 209474 w 581"/>
                <a:gd name="T31" fmla="*/ 26714 h 453"/>
                <a:gd name="T32" fmla="*/ 220796 w 581"/>
                <a:gd name="T33" fmla="*/ 36891 h 453"/>
                <a:gd name="T34" fmla="*/ 234950 w 581"/>
                <a:gd name="T35" fmla="*/ 41555 h 453"/>
                <a:gd name="T36" fmla="*/ 218774 w 581"/>
                <a:gd name="T37" fmla="*/ 75902 h 453"/>
                <a:gd name="T38" fmla="*/ 195320 w 581"/>
                <a:gd name="T39" fmla="*/ 85655 h 453"/>
                <a:gd name="T40" fmla="*/ 181166 w 581"/>
                <a:gd name="T41" fmla="*/ 105585 h 453"/>
                <a:gd name="T42" fmla="*/ 162160 w 581"/>
                <a:gd name="T43" fmla="*/ 110673 h 453"/>
                <a:gd name="T44" fmla="*/ 148006 w 581"/>
                <a:gd name="T45" fmla="*/ 108129 h 453"/>
                <a:gd name="T46" fmla="*/ 136279 w 581"/>
                <a:gd name="T47" fmla="*/ 122546 h 453"/>
                <a:gd name="T48" fmla="*/ 124552 w 581"/>
                <a:gd name="T49" fmla="*/ 145020 h 453"/>
                <a:gd name="T50" fmla="*/ 112825 w 581"/>
                <a:gd name="T51" fmla="*/ 164950 h 453"/>
                <a:gd name="T52" fmla="*/ 98671 w 581"/>
                <a:gd name="T53" fmla="*/ 184455 h 453"/>
                <a:gd name="T54" fmla="*/ 84517 w 581"/>
                <a:gd name="T55" fmla="*/ 189120 h 453"/>
                <a:gd name="T56" fmla="*/ 75216 w 581"/>
                <a:gd name="T57" fmla="*/ 192088 h 453"/>
                <a:gd name="T58" fmla="*/ 68342 w 581"/>
                <a:gd name="T59" fmla="*/ 189120 h 4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1"/>
                <a:gd name="T91" fmla="*/ 0 h 453"/>
                <a:gd name="T92" fmla="*/ 581 w 581"/>
                <a:gd name="T93" fmla="*/ 453 h 4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1" h="453">
                  <a:moveTo>
                    <a:pt x="169" y="446"/>
                  </a:moveTo>
                  <a:lnTo>
                    <a:pt x="117" y="446"/>
                  </a:lnTo>
                  <a:lnTo>
                    <a:pt x="93" y="411"/>
                  </a:lnTo>
                  <a:lnTo>
                    <a:pt x="35" y="383"/>
                  </a:lnTo>
                  <a:lnTo>
                    <a:pt x="5" y="377"/>
                  </a:lnTo>
                  <a:lnTo>
                    <a:pt x="0" y="319"/>
                  </a:lnTo>
                  <a:lnTo>
                    <a:pt x="87" y="289"/>
                  </a:lnTo>
                  <a:lnTo>
                    <a:pt x="117" y="249"/>
                  </a:lnTo>
                  <a:lnTo>
                    <a:pt x="180" y="226"/>
                  </a:lnTo>
                  <a:lnTo>
                    <a:pt x="274" y="191"/>
                  </a:lnTo>
                  <a:lnTo>
                    <a:pt x="308" y="150"/>
                  </a:lnTo>
                  <a:lnTo>
                    <a:pt x="366" y="104"/>
                  </a:lnTo>
                  <a:lnTo>
                    <a:pt x="471" y="34"/>
                  </a:lnTo>
                  <a:lnTo>
                    <a:pt x="500" y="0"/>
                  </a:lnTo>
                  <a:lnTo>
                    <a:pt x="541" y="0"/>
                  </a:lnTo>
                  <a:lnTo>
                    <a:pt x="518" y="63"/>
                  </a:lnTo>
                  <a:lnTo>
                    <a:pt x="546" y="87"/>
                  </a:lnTo>
                  <a:lnTo>
                    <a:pt x="581" y="98"/>
                  </a:lnTo>
                  <a:lnTo>
                    <a:pt x="541" y="179"/>
                  </a:lnTo>
                  <a:lnTo>
                    <a:pt x="483" y="202"/>
                  </a:lnTo>
                  <a:lnTo>
                    <a:pt x="448" y="249"/>
                  </a:lnTo>
                  <a:lnTo>
                    <a:pt x="401" y="261"/>
                  </a:lnTo>
                  <a:lnTo>
                    <a:pt x="366" y="255"/>
                  </a:lnTo>
                  <a:lnTo>
                    <a:pt x="337" y="289"/>
                  </a:lnTo>
                  <a:lnTo>
                    <a:pt x="308" y="342"/>
                  </a:lnTo>
                  <a:lnTo>
                    <a:pt x="279" y="389"/>
                  </a:lnTo>
                  <a:lnTo>
                    <a:pt x="244" y="435"/>
                  </a:lnTo>
                  <a:lnTo>
                    <a:pt x="209" y="446"/>
                  </a:lnTo>
                  <a:lnTo>
                    <a:pt x="186" y="453"/>
                  </a:lnTo>
                  <a:lnTo>
                    <a:pt x="169" y="44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44" name="Freeform 94"/>
            <p:cNvSpPr>
              <a:spLocks noChangeAspect="1"/>
            </p:cNvSpPr>
            <p:nvPr>
              <p:custDataLst>
                <p:tags r:id="rId127"/>
              </p:custDataLst>
            </p:nvPr>
          </p:nvSpPr>
          <p:spPr bwMode="auto">
            <a:xfrm>
              <a:off x="5521870" y="5469814"/>
              <a:ext cx="111413" cy="218646"/>
            </a:xfrm>
            <a:custGeom>
              <a:avLst/>
              <a:gdLst>
                <a:gd name="T0" fmla="*/ 0 w 243"/>
                <a:gd name="T1" fmla="*/ 201088 h 481"/>
                <a:gd name="T2" fmla="*/ 0 w 243"/>
                <a:gd name="T3" fmla="*/ 176585 h 481"/>
                <a:gd name="T4" fmla="*/ 0 w 243"/>
                <a:gd name="T5" fmla="*/ 156730 h 481"/>
                <a:gd name="T6" fmla="*/ 2025 w 243"/>
                <a:gd name="T7" fmla="*/ 139832 h 481"/>
                <a:gd name="T8" fmla="*/ 25518 w 243"/>
                <a:gd name="T9" fmla="*/ 117864 h 481"/>
                <a:gd name="T10" fmla="*/ 28353 w 243"/>
                <a:gd name="T11" fmla="*/ 95474 h 481"/>
                <a:gd name="T12" fmla="*/ 28353 w 243"/>
                <a:gd name="T13" fmla="*/ 68437 h 481"/>
                <a:gd name="T14" fmla="*/ 28353 w 243"/>
                <a:gd name="T15" fmla="*/ 33796 h 481"/>
                <a:gd name="T16" fmla="*/ 16202 w 243"/>
                <a:gd name="T17" fmla="*/ 0 h 481"/>
                <a:gd name="T18" fmla="*/ 30378 w 243"/>
                <a:gd name="T19" fmla="*/ 36753 h 481"/>
                <a:gd name="T20" fmla="*/ 46580 w 243"/>
                <a:gd name="T21" fmla="*/ 83223 h 481"/>
                <a:gd name="T22" fmla="*/ 60756 w 243"/>
                <a:gd name="T23" fmla="*/ 107726 h 481"/>
                <a:gd name="T24" fmla="*/ 82223 w 243"/>
                <a:gd name="T25" fmla="*/ 114907 h 481"/>
                <a:gd name="T26" fmla="*/ 93970 w 243"/>
                <a:gd name="T27" fmla="*/ 95474 h 481"/>
                <a:gd name="T28" fmla="*/ 98425 w 243"/>
                <a:gd name="T29" fmla="*/ 129693 h 481"/>
                <a:gd name="T30" fmla="*/ 91539 w 243"/>
                <a:gd name="T31" fmla="*/ 139832 h 481"/>
                <a:gd name="T32" fmla="*/ 68047 w 243"/>
                <a:gd name="T33" fmla="*/ 161800 h 481"/>
                <a:gd name="T34" fmla="*/ 49415 w 243"/>
                <a:gd name="T35" fmla="*/ 183767 h 481"/>
                <a:gd name="T36" fmla="*/ 37669 w 243"/>
                <a:gd name="T37" fmla="*/ 198553 h 481"/>
                <a:gd name="T38" fmla="*/ 16202 w 243"/>
                <a:gd name="T39" fmla="*/ 203200 h 481"/>
                <a:gd name="T40" fmla="*/ 4455 w 243"/>
                <a:gd name="T41" fmla="*/ 203200 h 481"/>
                <a:gd name="T42" fmla="*/ 0 w 243"/>
                <a:gd name="T43" fmla="*/ 201088 h 4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3"/>
                <a:gd name="T67" fmla="*/ 0 h 481"/>
                <a:gd name="T68" fmla="*/ 243 w 243"/>
                <a:gd name="T69" fmla="*/ 481 h 48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3" h="481">
                  <a:moveTo>
                    <a:pt x="0" y="476"/>
                  </a:moveTo>
                  <a:lnTo>
                    <a:pt x="0" y="418"/>
                  </a:lnTo>
                  <a:lnTo>
                    <a:pt x="0" y="371"/>
                  </a:lnTo>
                  <a:lnTo>
                    <a:pt x="5" y="331"/>
                  </a:lnTo>
                  <a:lnTo>
                    <a:pt x="63" y="279"/>
                  </a:lnTo>
                  <a:lnTo>
                    <a:pt x="70" y="226"/>
                  </a:lnTo>
                  <a:lnTo>
                    <a:pt x="70" y="162"/>
                  </a:lnTo>
                  <a:lnTo>
                    <a:pt x="70" y="80"/>
                  </a:lnTo>
                  <a:lnTo>
                    <a:pt x="40" y="0"/>
                  </a:lnTo>
                  <a:lnTo>
                    <a:pt x="75" y="87"/>
                  </a:lnTo>
                  <a:lnTo>
                    <a:pt x="115" y="197"/>
                  </a:lnTo>
                  <a:lnTo>
                    <a:pt x="150" y="255"/>
                  </a:lnTo>
                  <a:lnTo>
                    <a:pt x="203" y="272"/>
                  </a:lnTo>
                  <a:lnTo>
                    <a:pt x="232" y="226"/>
                  </a:lnTo>
                  <a:lnTo>
                    <a:pt x="243" y="307"/>
                  </a:lnTo>
                  <a:lnTo>
                    <a:pt x="226" y="331"/>
                  </a:lnTo>
                  <a:lnTo>
                    <a:pt x="168" y="383"/>
                  </a:lnTo>
                  <a:lnTo>
                    <a:pt x="122" y="435"/>
                  </a:lnTo>
                  <a:lnTo>
                    <a:pt x="93" y="470"/>
                  </a:lnTo>
                  <a:lnTo>
                    <a:pt x="40" y="481"/>
                  </a:lnTo>
                  <a:lnTo>
                    <a:pt x="11" y="481"/>
                  </a:lnTo>
                  <a:lnTo>
                    <a:pt x="0" y="47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45" name="Freeform 95"/>
            <p:cNvSpPr>
              <a:spLocks noChangeAspect="1"/>
            </p:cNvSpPr>
            <p:nvPr>
              <p:custDataLst>
                <p:tags r:id="rId128"/>
              </p:custDataLst>
            </p:nvPr>
          </p:nvSpPr>
          <p:spPr bwMode="auto">
            <a:xfrm>
              <a:off x="497524" y="3368758"/>
              <a:ext cx="276736" cy="193023"/>
            </a:xfrm>
            <a:custGeom>
              <a:avLst/>
              <a:gdLst>
                <a:gd name="T0" fmla="*/ 133754 w 605"/>
                <a:gd name="T1" fmla="*/ 7509 h 430"/>
                <a:gd name="T2" fmla="*/ 244475 w 605"/>
                <a:gd name="T3" fmla="*/ 0 h 430"/>
                <a:gd name="T4" fmla="*/ 235181 w 605"/>
                <a:gd name="T5" fmla="*/ 29203 h 430"/>
                <a:gd name="T6" fmla="*/ 155171 w 605"/>
                <a:gd name="T7" fmla="*/ 33792 h 430"/>
                <a:gd name="T8" fmla="*/ 138603 w 605"/>
                <a:gd name="T9" fmla="*/ 106381 h 430"/>
                <a:gd name="T10" fmla="*/ 103447 w 605"/>
                <a:gd name="T11" fmla="*/ 113890 h 430"/>
                <a:gd name="T12" fmla="*/ 94153 w 605"/>
                <a:gd name="T13" fmla="*/ 167289 h 430"/>
                <a:gd name="T14" fmla="*/ 4849 w 605"/>
                <a:gd name="T15" fmla="*/ 179387 h 430"/>
                <a:gd name="T16" fmla="*/ 0 w 605"/>
                <a:gd name="T17" fmla="*/ 162283 h 430"/>
                <a:gd name="T18" fmla="*/ 91729 w 605"/>
                <a:gd name="T19" fmla="*/ 38798 h 430"/>
                <a:gd name="T20" fmla="*/ 133754 w 605"/>
                <a:gd name="T21" fmla="*/ 7509 h 4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5"/>
                <a:gd name="T34" fmla="*/ 0 h 430"/>
                <a:gd name="T35" fmla="*/ 605 w 605"/>
                <a:gd name="T36" fmla="*/ 430 h 4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5" h="430">
                  <a:moveTo>
                    <a:pt x="331" y="18"/>
                  </a:moveTo>
                  <a:lnTo>
                    <a:pt x="605" y="0"/>
                  </a:lnTo>
                  <a:lnTo>
                    <a:pt x="582" y="70"/>
                  </a:lnTo>
                  <a:lnTo>
                    <a:pt x="384" y="81"/>
                  </a:lnTo>
                  <a:lnTo>
                    <a:pt x="343" y="255"/>
                  </a:lnTo>
                  <a:lnTo>
                    <a:pt x="256" y="273"/>
                  </a:lnTo>
                  <a:lnTo>
                    <a:pt x="233" y="401"/>
                  </a:lnTo>
                  <a:lnTo>
                    <a:pt x="12" y="430"/>
                  </a:lnTo>
                  <a:lnTo>
                    <a:pt x="0" y="389"/>
                  </a:lnTo>
                  <a:lnTo>
                    <a:pt x="227" y="93"/>
                  </a:lnTo>
                  <a:lnTo>
                    <a:pt x="331" y="18"/>
                  </a:lnTo>
                  <a:close/>
                </a:path>
              </a:pathLst>
            </a:custGeom>
            <a:grpFill/>
            <a:ln w="9525">
              <a:solidFill>
                <a:schemeClr val="bg1">
                  <a:lumMod val="85000"/>
                </a:schemeClr>
              </a:solidFill>
              <a:round/>
              <a:headEnd/>
              <a:tailEnd/>
            </a:ln>
          </p:spPr>
          <p:txBody>
            <a:bodyPr/>
            <a:lstStyle/>
            <a:p>
              <a:endParaRPr lang="zh-CN" altLang="en-US"/>
            </a:p>
          </p:txBody>
        </p:sp>
        <p:sp>
          <p:nvSpPr>
            <p:cNvPr id="146" name="Freeform 96"/>
            <p:cNvSpPr>
              <a:spLocks noChangeAspect="1"/>
            </p:cNvSpPr>
            <p:nvPr>
              <p:custDataLst>
                <p:tags r:id="rId129"/>
              </p:custDataLst>
            </p:nvPr>
          </p:nvSpPr>
          <p:spPr bwMode="auto">
            <a:xfrm>
              <a:off x="644875" y="3095450"/>
              <a:ext cx="370177" cy="280140"/>
            </a:xfrm>
            <a:custGeom>
              <a:avLst/>
              <a:gdLst>
                <a:gd name="T0" fmla="*/ 0 w 814"/>
                <a:gd name="T1" fmla="*/ 260350 h 616"/>
                <a:gd name="T2" fmla="*/ 105259 w 814"/>
                <a:gd name="T3" fmla="*/ 176666 h 616"/>
                <a:gd name="T4" fmla="*/ 110080 w 814"/>
                <a:gd name="T5" fmla="*/ 142432 h 616"/>
                <a:gd name="T6" fmla="*/ 151862 w 814"/>
                <a:gd name="T7" fmla="*/ 85797 h 616"/>
                <a:gd name="T8" fmla="*/ 214937 w 814"/>
                <a:gd name="T9" fmla="*/ 44378 h 616"/>
                <a:gd name="T10" fmla="*/ 235828 w 814"/>
                <a:gd name="T11" fmla="*/ 0 h 616"/>
                <a:gd name="T12" fmla="*/ 289260 w 814"/>
                <a:gd name="T13" fmla="*/ 29585 h 616"/>
                <a:gd name="T14" fmla="*/ 327025 w 814"/>
                <a:gd name="T15" fmla="*/ 24513 h 616"/>
                <a:gd name="T16" fmla="*/ 322204 w 814"/>
                <a:gd name="T17" fmla="*/ 100590 h 616"/>
                <a:gd name="T18" fmla="*/ 287252 w 814"/>
                <a:gd name="T19" fmla="*/ 110733 h 616"/>
                <a:gd name="T20" fmla="*/ 212526 w 814"/>
                <a:gd name="T21" fmla="*/ 181315 h 616"/>
                <a:gd name="T22" fmla="*/ 142220 w 814"/>
                <a:gd name="T23" fmla="*/ 196108 h 616"/>
                <a:gd name="T24" fmla="*/ 112088 w 814"/>
                <a:gd name="T25" fmla="*/ 252742 h 616"/>
                <a:gd name="T26" fmla="*/ 4821 w 814"/>
                <a:gd name="T27" fmla="*/ 260350 h 616"/>
                <a:gd name="T28" fmla="*/ 0 w 814"/>
                <a:gd name="T29" fmla="*/ 260350 h 6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14"/>
                <a:gd name="T46" fmla="*/ 0 h 616"/>
                <a:gd name="T47" fmla="*/ 814 w 814"/>
                <a:gd name="T48" fmla="*/ 616 h 6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14" h="616">
                  <a:moveTo>
                    <a:pt x="0" y="616"/>
                  </a:moveTo>
                  <a:lnTo>
                    <a:pt x="262" y="418"/>
                  </a:lnTo>
                  <a:lnTo>
                    <a:pt x="274" y="337"/>
                  </a:lnTo>
                  <a:lnTo>
                    <a:pt x="378" y="203"/>
                  </a:lnTo>
                  <a:lnTo>
                    <a:pt x="535" y="105"/>
                  </a:lnTo>
                  <a:lnTo>
                    <a:pt x="587" y="0"/>
                  </a:lnTo>
                  <a:lnTo>
                    <a:pt x="720" y="70"/>
                  </a:lnTo>
                  <a:lnTo>
                    <a:pt x="814" y="58"/>
                  </a:lnTo>
                  <a:lnTo>
                    <a:pt x="802" y="238"/>
                  </a:lnTo>
                  <a:lnTo>
                    <a:pt x="715" y="262"/>
                  </a:lnTo>
                  <a:lnTo>
                    <a:pt x="529" y="429"/>
                  </a:lnTo>
                  <a:lnTo>
                    <a:pt x="354" y="464"/>
                  </a:lnTo>
                  <a:lnTo>
                    <a:pt x="279" y="598"/>
                  </a:lnTo>
                  <a:lnTo>
                    <a:pt x="12" y="616"/>
                  </a:lnTo>
                  <a:lnTo>
                    <a:pt x="0" y="616"/>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47" name="Freeform 97"/>
            <p:cNvSpPr>
              <a:spLocks noChangeAspect="1"/>
            </p:cNvSpPr>
            <p:nvPr>
              <p:custDataLst>
                <p:tags r:id="rId130"/>
              </p:custDataLst>
            </p:nvPr>
          </p:nvSpPr>
          <p:spPr bwMode="auto">
            <a:xfrm>
              <a:off x="484944" y="3368758"/>
              <a:ext cx="377364" cy="389463"/>
            </a:xfrm>
            <a:custGeom>
              <a:avLst/>
              <a:gdLst>
                <a:gd name="T0" fmla="*/ 253769 w 825"/>
                <a:gd name="T1" fmla="*/ 0 h 860"/>
                <a:gd name="T2" fmla="*/ 333375 w 825"/>
                <a:gd name="T3" fmla="*/ 63552 h 860"/>
                <a:gd name="T4" fmla="*/ 291350 w 825"/>
                <a:gd name="T5" fmla="*/ 61026 h 860"/>
                <a:gd name="T6" fmla="*/ 272761 w 825"/>
                <a:gd name="T7" fmla="*/ 297977 h 860"/>
                <a:gd name="T8" fmla="*/ 301048 w 825"/>
                <a:gd name="T9" fmla="*/ 297977 h 860"/>
                <a:gd name="T10" fmla="*/ 298219 w 825"/>
                <a:gd name="T11" fmla="*/ 332489 h 860"/>
                <a:gd name="T12" fmla="*/ 204470 w 825"/>
                <a:gd name="T13" fmla="*/ 332489 h 860"/>
                <a:gd name="T14" fmla="*/ 192347 w 825"/>
                <a:gd name="T15" fmla="*/ 315654 h 860"/>
                <a:gd name="T16" fmla="*/ 178608 w 825"/>
                <a:gd name="T17" fmla="*/ 347219 h 860"/>
                <a:gd name="T18" fmla="*/ 145877 w 825"/>
                <a:gd name="T19" fmla="*/ 347219 h 860"/>
                <a:gd name="T20" fmla="*/ 139007 w 825"/>
                <a:gd name="T21" fmla="*/ 332489 h 860"/>
                <a:gd name="T22" fmla="*/ 129309 w 825"/>
                <a:gd name="T23" fmla="*/ 361950 h 860"/>
                <a:gd name="T24" fmla="*/ 110721 w 825"/>
                <a:gd name="T25" fmla="*/ 361950 h 860"/>
                <a:gd name="T26" fmla="*/ 51724 w 825"/>
                <a:gd name="T27" fmla="*/ 308078 h 860"/>
                <a:gd name="T28" fmla="*/ 30307 w 825"/>
                <a:gd name="T29" fmla="*/ 327438 h 860"/>
                <a:gd name="T30" fmla="*/ 0 w 825"/>
                <a:gd name="T31" fmla="*/ 325334 h 860"/>
                <a:gd name="T32" fmla="*/ 16164 w 825"/>
                <a:gd name="T33" fmla="*/ 297977 h 860"/>
                <a:gd name="T34" fmla="*/ 12123 w 825"/>
                <a:gd name="T35" fmla="*/ 222641 h 860"/>
                <a:gd name="T36" fmla="*/ 23437 w 825"/>
                <a:gd name="T37" fmla="*/ 202860 h 860"/>
                <a:gd name="T38" fmla="*/ 14143 w 825"/>
                <a:gd name="T39" fmla="*/ 180975 h 860"/>
                <a:gd name="T40" fmla="*/ 103447 w 825"/>
                <a:gd name="T41" fmla="*/ 168770 h 860"/>
                <a:gd name="T42" fmla="*/ 112741 w 825"/>
                <a:gd name="T43" fmla="*/ 114898 h 860"/>
                <a:gd name="T44" fmla="*/ 147897 w 825"/>
                <a:gd name="T45" fmla="*/ 107322 h 860"/>
                <a:gd name="T46" fmla="*/ 164465 w 825"/>
                <a:gd name="T47" fmla="*/ 34091 h 860"/>
                <a:gd name="T48" fmla="*/ 244475 w 825"/>
                <a:gd name="T49" fmla="*/ 29461 h 860"/>
                <a:gd name="T50" fmla="*/ 253769 w 825"/>
                <a:gd name="T51" fmla="*/ 0 h 86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25"/>
                <a:gd name="T79" fmla="*/ 0 h 860"/>
                <a:gd name="T80" fmla="*/ 825 w 825"/>
                <a:gd name="T81" fmla="*/ 860 h 86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25" h="860">
                  <a:moveTo>
                    <a:pt x="628" y="0"/>
                  </a:moveTo>
                  <a:lnTo>
                    <a:pt x="825" y="151"/>
                  </a:lnTo>
                  <a:lnTo>
                    <a:pt x="721" y="145"/>
                  </a:lnTo>
                  <a:lnTo>
                    <a:pt x="675" y="708"/>
                  </a:lnTo>
                  <a:lnTo>
                    <a:pt x="745" y="708"/>
                  </a:lnTo>
                  <a:lnTo>
                    <a:pt x="738" y="790"/>
                  </a:lnTo>
                  <a:lnTo>
                    <a:pt x="506" y="790"/>
                  </a:lnTo>
                  <a:lnTo>
                    <a:pt x="476" y="750"/>
                  </a:lnTo>
                  <a:lnTo>
                    <a:pt x="442" y="825"/>
                  </a:lnTo>
                  <a:lnTo>
                    <a:pt x="361" y="825"/>
                  </a:lnTo>
                  <a:lnTo>
                    <a:pt x="344" y="790"/>
                  </a:lnTo>
                  <a:lnTo>
                    <a:pt x="320" y="860"/>
                  </a:lnTo>
                  <a:lnTo>
                    <a:pt x="274" y="860"/>
                  </a:lnTo>
                  <a:lnTo>
                    <a:pt x="128" y="732"/>
                  </a:lnTo>
                  <a:lnTo>
                    <a:pt x="75" y="778"/>
                  </a:lnTo>
                  <a:lnTo>
                    <a:pt x="0" y="773"/>
                  </a:lnTo>
                  <a:lnTo>
                    <a:pt x="40" y="708"/>
                  </a:lnTo>
                  <a:lnTo>
                    <a:pt x="30" y="529"/>
                  </a:lnTo>
                  <a:lnTo>
                    <a:pt x="58" y="482"/>
                  </a:lnTo>
                  <a:lnTo>
                    <a:pt x="35" y="430"/>
                  </a:lnTo>
                  <a:lnTo>
                    <a:pt x="256" y="401"/>
                  </a:lnTo>
                  <a:lnTo>
                    <a:pt x="279" y="273"/>
                  </a:lnTo>
                  <a:lnTo>
                    <a:pt x="366" y="255"/>
                  </a:lnTo>
                  <a:lnTo>
                    <a:pt x="407" y="81"/>
                  </a:lnTo>
                  <a:lnTo>
                    <a:pt x="605" y="70"/>
                  </a:lnTo>
                  <a:lnTo>
                    <a:pt x="628" y="0"/>
                  </a:lnTo>
                  <a:close/>
                </a:path>
              </a:pathLst>
            </a:custGeom>
            <a:grpFill/>
            <a:ln w="9525">
              <a:solidFill>
                <a:schemeClr val="bg1">
                  <a:lumMod val="85000"/>
                </a:schemeClr>
              </a:solidFill>
              <a:round/>
              <a:headEnd/>
              <a:tailEnd/>
            </a:ln>
          </p:spPr>
          <p:txBody>
            <a:bodyPr/>
            <a:lstStyle/>
            <a:p>
              <a:endParaRPr lang="zh-CN" altLang="en-US"/>
            </a:p>
          </p:txBody>
        </p:sp>
        <p:sp>
          <p:nvSpPr>
            <p:cNvPr id="148" name="Freeform 98"/>
            <p:cNvSpPr>
              <a:spLocks noChangeAspect="1"/>
            </p:cNvSpPr>
            <p:nvPr>
              <p:custDataLst>
                <p:tags r:id="rId131"/>
              </p:custDataLst>
            </p:nvPr>
          </p:nvSpPr>
          <p:spPr bwMode="auto">
            <a:xfrm>
              <a:off x="774256" y="3059577"/>
              <a:ext cx="539091" cy="560282"/>
            </a:xfrm>
            <a:custGeom>
              <a:avLst/>
              <a:gdLst>
                <a:gd name="T0" fmla="*/ 0 w 1191"/>
                <a:gd name="T1" fmla="*/ 286258 h 1226"/>
                <a:gd name="T2" fmla="*/ 243923 w 1191"/>
                <a:gd name="T3" fmla="*/ 483325 h 1226"/>
                <a:gd name="T4" fmla="*/ 257919 w 1191"/>
                <a:gd name="T5" fmla="*/ 486298 h 1226"/>
                <a:gd name="T6" fmla="*/ 260318 w 1191"/>
                <a:gd name="T7" fmla="*/ 510932 h 1226"/>
                <a:gd name="T8" fmla="*/ 279112 w 1191"/>
                <a:gd name="T9" fmla="*/ 520700 h 1226"/>
                <a:gd name="T10" fmla="*/ 476250 w 1191"/>
                <a:gd name="T11" fmla="*/ 399656 h 1226"/>
                <a:gd name="T12" fmla="*/ 448659 w 1191"/>
                <a:gd name="T13" fmla="*/ 377571 h 1226"/>
                <a:gd name="T14" fmla="*/ 420668 w 1191"/>
                <a:gd name="T15" fmla="*/ 313015 h 1226"/>
                <a:gd name="T16" fmla="*/ 439462 w 1191"/>
                <a:gd name="T17" fmla="*/ 271393 h 1226"/>
                <a:gd name="T18" fmla="*/ 436662 w 1191"/>
                <a:gd name="T19" fmla="*/ 200041 h 1226"/>
                <a:gd name="T20" fmla="*/ 448659 w 1191"/>
                <a:gd name="T21" fmla="*/ 187724 h 1226"/>
                <a:gd name="T22" fmla="*/ 401873 w 1191"/>
                <a:gd name="T23" fmla="*/ 84093 h 1226"/>
                <a:gd name="T24" fmla="*/ 420668 w 1191"/>
                <a:gd name="T25" fmla="*/ 64132 h 1226"/>
                <a:gd name="T26" fmla="*/ 429865 w 1191"/>
                <a:gd name="T27" fmla="*/ 0 h 1226"/>
                <a:gd name="T28" fmla="*/ 364685 w 1191"/>
                <a:gd name="T29" fmla="*/ 7220 h 1226"/>
                <a:gd name="T30" fmla="*/ 318300 w 1191"/>
                <a:gd name="T31" fmla="*/ 2548 h 1226"/>
                <a:gd name="T32" fmla="*/ 211533 w 1191"/>
                <a:gd name="T33" fmla="*/ 54363 h 1226"/>
                <a:gd name="T34" fmla="*/ 209134 w 1191"/>
                <a:gd name="T35" fmla="*/ 133360 h 1226"/>
                <a:gd name="T36" fmla="*/ 174345 w 1191"/>
                <a:gd name="T37" fmla="*/ 143554 h 1226"/>
                <a:gd name="T38" fmla="*/ 99968 w 1191"/>
                <a:gd name="T39" fmla="*/ 214481 h 1226"/>
                <a:gd name="T40" fmla="*/ 29991 w 1191"/>
                <a:gd name="T41" fmla="*/ 229346 h 1226"/>
                <a:gd name="T42" fmla="*/ 0 w 1191"/>
                <a:gd name="T43" fmla="*/ 286258 h 12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91"/>
                <a:gd name="T67" fmla="*/ 0 h 1226"/>
                <a:gd name="T68" fmla="*/ 1191 w 1191"/>
                <a:gd name="T69" fmla="*/ 1226 h 12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91" h="1226">
                  <a:moveTo>
                    <a:pt x="0" y="674"/>
                  </a:moveTo>
                  <a:lnTo>
                    <a:pt x="610" y="1138"/>
                  </a:lnTo>
                  <a:lnTo>
                    <a:pt x="645" y="1145"/>
                  </a:lnTo>
                  <a:lnTo>
                    <a:pt x="651" y="1203"/>
                  </a:lnTo>
                  <a:lnTo>
                    <a:pt x="698" y="1226"/>
                  </a:lnTo>
                  <a:lnTo>
                    <a:pt x="1191" y="941"/>
                  </a:lnTo>
                  <a:lnTo>
                    <a:pt x="1122" y="889"/>
                  </a:lnTo>
                  <a:lnTo>
                    <a:pt x="1052" y="737"/>
                  </a:lnTo>
                  <a:lnTo>
                    <a:pt x="1099" y="639"/>
                  </a:lnTo>
                  <a:lnTo>
                    <a:pt x="1092" y="471"/>
                  </a:lnTo>
                  <a:lnTo>
                    <a:pt x="1122" y="442"/>
                  </a:lnTo>
                  <a:lnTo>
                    <a:pt x="1005" y="198"/>
                  </a:lnTo>
                  <a:lnTo>
                    <a:pt x="1052" y="151"/>
                  </a:lnTo>
                  <a:lnTo>
                    <a:pt x="1075" y="0"/>
                  </a:lnTo>
                  <a:lnTo>
                    <a:pt x="912" y="17"/>
                  </a:lnTo>
                  <a:lnTo>
                    <a:pt x="796" y="6"/>
                  </a:lnTo>
                  <a:lnTo>
                    <a:pt x="529" y="128"/>
                  </a:lnTo>
                  <a:lnTo>
                    <a:pt x="523" y="314"/>
                  </a:lnTo>
                  <a:lnTo>
                    <a:pt x="436" y="338"/>
                  </a:lnTo>
                  <a:lnTo>
                    <a:pt x="250" y="505"/>
                  </a:lnTo>
                  <a:lnTo>
                    <a:pt x="75" y="540"/>
                  </a:lnTo>
                  <a:lnTo>
                    <a:pt x="0" y="674"/>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49" name="Freeform 99"/>
            <p:cNvSpPr>
              <a:spLocks noChangeAspect="1"/>
            </p:cNvSpPr>
            <p:nvPr>
              <p:custDataLst>
                <p:tags r:id="rId132"/>
              </p:custDataLst>
            </p:nvPr>
          </p:nvSpPr>
          <p:spPr bwMode="auto">
            <a:xfrm>
              <a:off x="456192" y="3828256"/>
              <a:ext cx="102427" cy="54661"/>
            </a:xfrm>
            <a:custGeom>
              <a:avLst/>
              <a:gdLst>
                <a:gd name="T0" fmla="*/ 88440 w 221"/>
                <a:gd name="T1" fmla="*/ 0 h 116"/>
                <a:gd name="T2" fmla="*/ 90487 w 221"/>
                <a:gd name="T3" fmla="*/ 20145 h 116"/>
                <a:gd name="T4" fmla="*/ 54865 w 221"/>
                <a:gd name="T5" fmla="*/ 23210 h 116"/>
                <a:gd name="T6" fmla="*/ 45448 w 221"/>
                <a:gd name="T7" fmla="*/ 50800 h 116"/>
                <a:gd name="T8" fmla="*/ 0 w 221"/>
                <a:gd name="T9" fmla="*/ 7883 h 116"/>
                <a:gd name="T10" fmla="*/ 88440 w 221"/>
                <a:gd name="T11" fmla="*/ 0 h 116"/>
                <a:gd name="T12" fmla="*/ 0 60000 65536"/>
                <a:gd name="T13" fmla="*/ 0 60000 65536"/>
                <a:gd name="T14" fmla="*/ 0 60000 65536"/>
                <a:gd name="T15" fmla="*/ 0 60000 65536"/>
                <a:gd name="T16" fmla="*/ 0 60000 65536"/>
                <a:gd name="T17" fmla="*/ 0 60000 65536"/>
                <a:gd name="T18" fmla="*/ 0 w 221"/>
                <a:gd name="T19" fmla="*/ 0 h 116"/>
                <a:gd name="T20" fmla="*/ 221 w 221"/>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21" h="116">
                  <a:moveTo>
                    <a:pt x="216" y="0"/>
                  </a:moveTo>
                  <a:lnTo>
                    <a:pt x="221" y="46"/>
                  </a:lnTo>
                  <a:lnTo>
                    <a:pt x="134" y="53"/>
                  </a:lnTo>
                  <a:lnTo>
                    <a:pt x="111" y="116"/>
                  </a:lnTo>
                  <a:lnTo>
                    <a:pt x="0" y="18"/>
                  </a:lnTo>
                  <a:lnTo>
                    <a:pt x="216" y="0"/>
                  </a:lnTo>
                  <a:close/>
                </a:path>
              </a:pathLst>
            </a:custGeom>
            <a:grpFill/>
            <a:ln w="9525">
              <a:solidFill>
                <a:schemeClr val="bg1">
                  <a:lumMod val="85000"/>
                </a:schemeClr>
              </a:solidFill>
              <a:round/>
              <a:headEnd/>
              <a:tailEnd/>
            </a:ln>
          </p:spPr>
          <p:txBody>
            <a:bodyPr/>
            <a:lstStyle/>
            <a:p>
              <a:endParaRPr lang="zh-CN" altLang="en-US"/>
            </a:p>
          </p:txBody>
        </p:sp>
        <p:sp>
          <p:nvSpPr>
            <p:cNvPr id="150" name="Freeform 100"/>
            <p:cNvSpPr>
              <a:spLocks noChangeAspect="1"/>
            </p:cNvSpPr>
            <p:nvPr>
              <p:custDataLst>
                <p:tags r:id="rId133"/>
              </p:custDataLst>
            </p:nvPr>
          </p:nvSpPr>
          <p:spPr bwMode="auto">
            <a:xfrm>
              <a:off x="452599" y="3700145"/>
              <a:ext cx="156336" cy="134945"/>
            </a:xfrm>
            <a:custGeom>
              <a:avLst/>
              <a:gdLst>
                <a:gd name="T0" fmla="*/ 0 w 344"/>
                <a:gd name="T1" fmla="*/ 70940 h 297"/>
                <a:gd name="T2" fmla="*/ 0 w 344"/>
                <a:gd name="T3" fmla="*/ 54050 h 297"/>
                <a:gd name="T4" fmla="*/ 30513 w 344"/>
                <a:gd name="T5" fmla="*/ 9712 h 297"/>
                <a:gd name="T6" fmla="*/ 53799 w 344"/>
                <a:gd name="T7" fmla="*/ 19424 h 297"/>
                <a:gd name="T8" fmla="*/ 79495 w 344"/>
                <a:gd name="T9" fmla="*/ 0 h 297"/>
                <a:gd name="T10" fmla="*/ 138112 w 344"/>
                <a:gd name="T11" fmla="*/ 54050 h 297"/>
                <a:gd name="T12" fmla="*/ 128476 w 344"/>
                <a:gd name="T13" fmla="*/ 115278 h 297"/>
                <a:gd name="T14" fmla="*/ 4818 w 344"/>
                <a:gd name="T15" fmla="*/ 125412 h 297"/>
                <a:gd name="T16" fmla="*/ 2409 w 344"/>
                <a:gd name="T17" fmla="*/ 107677 h 297"/>
                <a:gd name="T18" fmla="*/ 100372 w 344"/>
                <a:gd name="T19" fmla="*/ 76007 h 297"/>
                <a:gd name="T20" fmla="*/ 0 w 344"/>
                <a:gd name="T21" fmla="*/ 70940 h 2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4"/>
                <a:gd name="T34" fmla="*/ 0 h 297"/>
                <a:gd name="T35" fmla="*/ 344 w 344"/>
                <a:gd name="T36" fmla="*/ 297 h 2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4" h="297">
                  <a:moveTo>
                    <a:pt x="0" y="168"/>
                  </a:moveTo>
                  <a:lnTo>
                    <a:pt x="0" y="128"/>
                  </a:lnTo>
                  <a:lnTo>
                    <a:pt x="76" y="23"/>
                  </a:lnTo>
                  <a:lnTo>
                    <a:pt x="134" y="46"/>
                  </a:lnTo>
                  <a:lnTo>
                    <a:pt x="198" y="0"/>
                  </a:lnTo>
                  <a:lnTo>
                    <a:pt x="344" y="128"/>
                  </a:lnTo>
                  <a:lnTo>
                    <a:pt x="320" y="273"/>
                  </a:lnTo>
                  <a:lnTo>
                    <a:pt x="12" y="297"/>
                  </a:lnTo>
                  <a:lnTo>
                    <a:pt x="6" y="255"/>
                  </a:lnTo>
                  <a:lnTo>
                    <a:pt x="250" y="180"/>
                  </a:lnTo>
                  <a:lnTo>
                    <a:pt x="0" y="168"/>
                  </a:lnTo>
                  <a:close/>
                </a:path>
              </a:pathLst>
            </a:custGeom>
            <a:grpFill/>
            <a:ln w="9525">
              <a:solidFill>
                <a:schemeClr val="bg1">
                  <a:lumMod val="85000"/>
                </a:schemeClr>
              </a:solidFill>
              <a:round/>
              <a:headEnd/>
              <a:tailEnd/>
            </a:ln>
          </p:spPr>
          <p:txBody>
            <a:bodyPr/>
            <a:lstStyle/>
            <a:p>
              <a:endParaRPr lang="zh-CN" altLang="en-US"/>
            </a:p>
          </p:txBody>
        </p:sp>
        <p:sp>
          <p:nvSpPr>
            <p:cNvPr id="151" name="Freeform 101"/>
            <p:cNvSpPr>
              <a:spLocks noChangeAspect="1"/>
            </p:cNvSpPr>
            <p:nvPr>
              <p:custDataLst>
                <p:tags r:id="rId134"/>
              </p:custDataLst>
            </p:nvPr>
          </p:nvSpPr>
          <p:spPr bwMode="auto">
            <a:xfrm>
              <a:off x="452599" y="3777012"/>
              <a:ext cx="116802" cy="39289"/>
            </a:xfrm>
            <a:custGeom>
              <a:avLst/>
              <a:gdLst>
                <a:gd name="T0" fmla="*/ 0 w 250"/>
                <a:gd name="T1" fmla="*/ 0 h 87"/>
                <a:gd name="T2" fmla="*/ 103187 w 250"/>
                <a:gd name="T3" fmla="*/ 5036 h 87"/>
                <a:gd name="T4" fmla="*/ 2476 w 250"/>
                <a:gd name="T5" fmla="*/ 36513 h 87"/>
                <a:gd name="T6" fmla="*/ 0 w 250"/>
                <a:gd name="T7" fmla="*/ 0 h 87"/>
                <a:gd name="T8" fmla="*/ 0 60000 65536"/>
                <a:gd name="T9" fmla="*/ 0 60000 65536"/>
                <a:gd name="T10" fmla="*/ 0 60000 65536"/>
                <a:gd name="T11" fmla="*/ 0 60000 65536"/>
                <a:gd name="T12" fmla="*/ 0 w 250"/>
                <a:gd name="T13" fmla="*/ 0 h 87"/>
                <a:gd name="T14" fmla="*/ 250 w 250"/>
                <a:gd name="T15" fmla="*/ 87 h 87"/>
              </a:gdLst>
              <a:ahLst/>
              <a:cxnLst>
                <a:cxn ang="T8">
                  <a:pos x="T0" y="T1"/>
                </a:cxn>
                <a:cxn ang="T9">
                  <a:pos x="T2" y="T3"/>
                </a:cxn>
                <a:cxn ang="T10">
                  <a:pos x="T4" y="T5"/>
                </a:cxn>
                <a:cxn ang="T11">
                  <a:pos x="T6" y="T7"/>
                </a:cxn>
              </a:cxnLst>
              <a:rect l="T12" t="T13" r="T14" b="T15"/>
              <a:pathLst>
                <a:path w="250" h="87">
                  <a:moveTo>
                    <a:pt x="0" y="0"/>
                  </a:moveTo>
                  <a:lnTo>
                    <a:pt x="250" y="12"/>
                  </a:lnTo>
                  <a:lnTo>
                    <a:pt x="6" y="87"/>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152" name="Freeform 102"/>
            <p:cNvSpPr>
              <a:spLocks noChangeAspect="1"/>
            </p:cNvSpPr>
            <p:nvPr>
              <p:custDataLst>
                <p:tags r:id="rId135"/>
              </p:custDataLst>
            </p:nvPr>
          </p:nvSpPr>
          <p:spPr bwMode="auto">
            <a:xfrm>
              <a:off x="598154" y="3435376"/>
              <a:ext cx="495965" cy="450957"/>
            </a:xfrm>
            <a:custGeom>
              <a:avLst/>
              <a:gdLst>
                <a:gd name="T0" fmla="*/ 0 w 1093"/>
                <a:gd name="T1" fmla="*/ 362602 h 994"/>
                <a:gd name="T2" fmla="*/ 2405 w 1093"/>
                <a:gd name="T3" fmla="*/ 374829 h 994"/>
                <a:gd name="T4" fmla="*/ 81777 w 1093"/>
                <a:gd name="T5" fmla="*/ 382418 h 994"/>
                <a:gd name="T6" fmla="*/ 100217 w 1093"/>
                <a:gd name="T7" fmla="*/ 409403 h 994"/>
                <a:gd name="T8" fmla="*/ 111842 w 1093"/>
                <a:gd name="T9" fmla="*/ 409403 h 994"/>
                <a:gd name="T10" fmla="*/ 116653 w 1093"/>
                <a:gd name="T11" fmla="*/ 419100 h 994"/>
                <a:gd name="T12" fmla="*/ 163154 w 1093"/>
                <a:gd name="T13" fmla="*/ 416570 h 994"/>
                <a:gd name="T14" fmla="*/ 210055 w 1093"/>
                <a:gd name="T15" fmla="*/ 355012 h 994"/>
                <a:gd name="T16" fmla="*/ 246935 w 1093"/>
                <a:gd name="T17" fmla="*/ 345315 h 994"/>
                <a:gd name="T18" fmla="*/ 251746 w 1093"/>
                <a:gd name="T19" fmla="*/ 325920 h 994"/>
                <a:gd name="T20" fmla="*/ 340338 w 1093"/>
                <a:gd name="T21" fmla="*/ 291768 h 994"/>
                <a:gd name="T22" fmla="*/ 410490 w 1093"/>
                <a:gd name="T23" fmla="*/ 259724 h 994"/>
                <a:gd name="T24" fmla="*/ 438150 w 1093"/>
                <a:gd name="T25" fmla="*/ 171603 h 994"/>
                <a:gd name="T26" fmla="*/ 414900 w 1093"/>
                <a:gd name="T27" fmla="*/ 156846 h 994"/>
                <a:gd name="T28" fmla="*/ 412494 w 1093"/>
                <a:gd name="T29" fmla="*/ 137451 h 994"/>
                <a:gd name="T30" fmla="*/ 230901 w 1093"/>
                <a:gd name="T31" fmla="*/ 0 h 994"/>
                <a:gd name="T32" fmla="*/ 191215 w 1093"/>
                <a:gd name="T33" fmla="*/ 0 h 994"/>
                <a:gd name="T34" fmla="*/ 167964 w 1093"/>
                <a:gd name="T35" fmla="*/ 237378 h 994"/>
                <a:gd name="T36" fmla="*/ 200835 w 1093"/>
                <a:gd name="T37" fmla="*/ 237378 h 994"/>
                <a:gd name="T38" fmla="*/ 198029 w 1093"/>
                <a:gd name="T39" fmla="*/ 271951 h 994"/>
                <a:gd name="T40" fmla="*/ 105028 w 1093"/>
                <a:gd name="T41" fmla="*/ 271951 h 994"/>
                <a:gd name="T42" fmla="*/ 93002 w 1093"/>
                <a:gd name="T43" fmla="*/ 255086 h 994"/>
                <a:gd name="T44" fmla="*/ 84183 w 1093"/>
                <a:gd name="T45" fmla="*/ 279541 h 994"/>
                <a:gd name="T46" fmla="*/ 46902 w 1093"/>
                <a:gd name="T47" fmla="*/ 286708 h 994"/>
                <a:gd name="T48" fmla="*/ 40087 w 1093"/>
                <a:gd name="T49" fmla="*/ 271951 h 994"/>
                <a:gd name="T50" fmla="*/ 30466 w 1093"/>
                <a:gd name="T51" fmla="*/ 301465 h 994"/>
                <a:gd name="T52" fmla="*/ 12026 w 1093"/>
                <a:gd name="T53" fmla="*/ 301465 h 994"/>
                <a:gd name="T54" fmla="*/ 0 w 1093"/>
                <a:gd name="T55" fmla="*/ 362602 h 99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093"/>
                <a:gd name="T85" fmla="*/ 0 h 994"/>
                <a:gd name="T86" fmla="*/ 1093 w 1093"/>
                <a:gd name="T87" fmla="*/ 994 h 99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093" h="994">
                  <a:moveTo>
                    <a:pt x="0" y="860"/>
                  </a:moveTo>
                  <a:lnTo>
                    <a:pt x="6" y="889"/>
                  </a:lnTo>
                  <a:lnTo>
                    <a:pt x="204" y="907"/>
                  </a:lnTo>
                  <a:lnTo>
                    <a:pt x="250" y="971"/>
                  </a:lnTo>
                  <a:lnTo>
                    <a:pt x="279" y="971"/>
                  </a:lnTo>
                  <a:lnTo>
                    <a:pt x="291" y="994"/>
                  </a:lnTo>
                  <a:lnTo>
                    <a:pt x="407" y="988"/>
                  </a:lnTo>
                  <a:lnTo>
                    <a:pt x="524" y="842"/>
                  </a:lnTo>
                  <a:lnTo>
                    <a:pt x="616" y="819"/>
                  </a:lnTo>
                  <a:lnTo>
                    <a:pt x="628" y="773"/>
                  </a:lnTo>
                  <a:lnTo>
                    <a:pt x="849" y="692"/>
                  </a:lnTo>
                  <a:lnTo>
                    <a:pt x="1024" y="616"/>
                  </a:lnTo>
                  <a:lnTo>
                    <a:pt x="1093" y="407"/>
                  </a:lnTo>
                  <a:lnTo>
                    <a:pt x="1035" y="372"/>
                  </a:lnTo>
                  <a:lnTo>
                    <a:pt x="1029" y="326"/>
                  </a:lnTo>
                  <a:lnTo>
                    <a:pt x="576" y="0"/>
                  </a:lnTo>
                  <a:lnTo>
                    <a:pt x="477" y="0"/>
                  </a:lnTo>
                  <a:lnTo>
                    <a:pt x="419" y="563"/>
                  </a:lnTo>
                  <a:lnTo>
                    <a:pt x="501" y="563"/>
                  </a:lnTo>
                  <a:lnTo>
                    <a:pt x="494" y="645"/>
                  </a:lnTo>
                  <a:lnTo>
                    <a:pt x="262" y="645"/>
                  </a:lnTo>
                  <a:lnTo>
                    <a:pt x="232" y="605"/>
                  </a:lnTo>
                  <a:lnTo>
                    <a:pt x="210" y="663"/>
                  </a:lnTo>
                  <a:lnTo>
                    <a:pt x="117" y="680"/>
                  </a:lnTo>
                  <a:lnTo>
                    <a:pt x="100" y="645"/>
                  </a:lnTo>
                  <a:lnTo>
                    <a:pt x="76" y="715"/>
                  </a:lnTo>
                  <a:lnTo>
                    <a:pt x="30" y="715"/>
                  </a:lnTo>
                  <a:lnTo>
                    <a:pt x="0" y="860"/>
                  </a:lnTo>
                  <a:close/>
                </a:path>
              </a:pathLst>
            </a:custGeom>
            <a:grpFill/>
            <a:ln w="9525">
              <a:solidFill>
                <a:schemeClr val="bg1">
                  <a:lumMod val="85000"/>
                </a:schemeClr>
              </a:solidFill>
              <a:round/>
              <a:headEnd/>
              <a:tailEnd/>
            </a:ln>
          </p:spPr>
          <p:txBody>
            <a:bodyPr/>
            <a:lstStyle/>
            <a:p>
              <a:endParaRPr lang="zh-CN" altLang="en-US"/>
            </a:p>
          </p:txBody>
        </p:sp>
        <p:sp>
          <p:nvSpPr>
            <p:cNvPr id="153" name="Freeform 103"/>
            <p:cNvSpPr>
              <a:spLocks noChangeAspect="1"/>
            </p:cNvSpPr>
            <p:nvPr>
              <p:custDataLst>
                <p:tags r:id="rId136"/>
              </p:custDataLst>
            </p:nvPr>
          </p:nvSpPr>
          <p:spPr bwMode="auto">
            <a:xfrm>
              <a:off x="1228893" y="3049329"/>
              <a:ext cx="122194" cy="213523"/>
            </a:xfrm>
            <a:custGeom>
              <a:avLst/>
              <a:gdLst>
                <a:gd name="T0" fmla="*/ 28842 w 262"/>
                <a:gd name="T1" fmla="*/ 11822 h 470"/>
                <a:gd name="T2" fmla="*/ 19365 w 262"/>
                <a:gd name="T3" fmla="*/ 75575 h 470"/>
                <a:gd name="T4" fmla="*/ 0 w 262"/>
                <a:gd name="T5" fmla="*/ 95419 h 470"/>
                <a:gd name="T6" fmla="*/ 48207 w 262"/>
                <a:gd name="T7" fmla="*/ 198438 h 470"/>
                <a:gd name="T8" fmla="*/ 103418 w 262"/>
                <a:gd name="T9" fmla="*/ 117374 h 470"/>
                <a:gd name="T10" fmla="*/ 74576 w 262"/>
                <a:gd name="T11" fmla="*/ 95419 h 470"/>
                <a:gd name="T12" fmla="*/ 107950 w 262"/>
                <a:gd name="T13" fmla="*/ 46443 h 470"/>
                <a:gd name="T14" fmla="*/ 79108 w 262"/>
                <a:gd name="T15" fmla="*/ 0 h 470"/>
                <a:gd name="T16" fmla="*/ 28842 w 262"/>
                <a:gd name="T17" fmla="*/ 11822 h 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2"/>
                <a:gd name="T28" fmla="*/ 0 h 470"/>
                <a:gd name="T29" fmla="*/ 262 w 262"/>
                <a:gd name="T30" fmla="*/ 470 h 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2" h="470">
                  <a:moveTo>
                    <a:pt x="70" y="28"/>
                  </a:moveTo>
                  <a:lnTo>
                    <a:pt x="47" y="179"/>
                  </a:lnTo>
                  <a:lnTo>
                    <a:pt x="0" y="226"/>
                  </a:lnTo>
                  <a:lnTo>
                    <a:pt x="117" y="470"/>
                  </a:lnTo>
                  <a:lnTo>
                    <a:pt x="251" y="278"/>
                  </a:lnTo>
                  <a:lnTo>
                    <a:pt x="181" y="226"/>
                  </a:lnTo>
                  <a:lnTo>
                    <a:pt x="262" y="110"/>
                  </a:lnTo>
                  <a:lnTo>
                    <a:pt x="192" y="0"/>
                  </a:lnTo>
                  <a:lnTo>
                    <a:pt x="70" y="28"/>
                  </a:lnTo>
                  <a:close/>
                </a:path>
              </a:pathLst>
            </a:custGeom>
            <a:grpFill/>
            <a:ln w="9525">
              <a:solidFill>
                <a:schemeClr val="bg1">
                  <a:lumMod val="85000"/>
                </a:schemeClr>
              </a:solidFill>
              <a:round/>
              <a:headEnd/>
              <a:tailEnd/>
            </a:ln>
          </p:spPr>
          <p:txBody>
            <a:bodyPr/>
            <a:lstStyle/>
            <a:p>
              <a:endParaRPr lang="zh-CN" altLang="en-US"/>
            </a:p>
          </p:txBody>
        </p:sp>
        <p:sp>
          <p:nvSpPr>
            <p:cNvPr id="154" name="Freeform 104"/>
            <p:cNvSpPr>
              <a:spLocks noChangeAspect="1"/>
            </p:cNvSpPr>
            <p:nvPr>
              <p:custDataLst>
                <p:tags r:id="rId137"/>
              </p:custDataLst>
            </p:nvPr>
          </p:nvSpPr>
          <p:spPr bwMode="auto">
            <a:xfrm>
              <a:off x="506507" y="3824840"/>
              <a:ext cx="231809" cy="152028"/>
            </a:xfrm>
            <a:custGeom>
              <a:avLst/>
              <a:gdLst>
                <a:gd name="T0" fmla="*/ 0 w 506"/>
                <a:gd name="T1" fmla="*/ 54637 h 331"/>
                <a:gd name="T2" fmla="*/ 9309 w 506"/>
                <a:gd name="T3" fmla="*/ 25184 h 331"/>
                <a:gd name="T4" fmla="*/ 44519 w 506"/>
                <a:gd name="T5" fmla="*/ 22196 h 331"/>
                <a:gd name="T6" fmla="*/ 42495 w 506"/>
                <a:gd name="T7" fmla="*/ 2561 h 331"/>
                <a:gd name="T8" fmla="*/ 79729 w 506"/>
                <a:gd name="T9" fmla="*/ 0 h 331"/>
                <a:gd name="T10" fmla="*/ 82158 w 506"/>
                <a:gd name="T11" fmla="*/ 12379 h 331"/>
                <a:gd name="T12" fmla="*/ 162292 w 506"/>
                <a:gd name="T13" fmla="*/ 20062 h 331"/>
                <a:gd name="T14" fmla="*/ 180909 w 506"/>
                <a:gd name="T15" fmla="*/ 47381 h 331"/>
                <a:gd name="T16" fmla="*/ 192645 w 506"/>
                <a:gd name="T17" fmla="*/ 47381 h 331"/>
                <a:gd name="T18" fmla="*/ 204787 w 506"/>
                <a:gd name="T19" fmla="*/ 69577 h 331"/>
                <a:gd name="T20" fmla="*/ 176457 w 506"/>
                <a:gd name="T21" fmla="*/ 72138 h 331"/>
                <a:gd name="T22" fmla="*/ 192645 w 506"/>
                <a:gd name="T23" fmla="*/ 124214 h 331"/>
                <a:gd name="T24" fmla="*/ 157435 w 506"/>
                <a:gd name="T25" fmla="*/ 119092 h 331"/>
                <a:gd name="T26" fmla="*/ 162292 w 506"/>
                <a:gd name="T27" fmla="*/ 129336 h 331"/>
                <a:gd name="T28" fmla="*/ 148127 w 506"/>
                <a:gd name="T29" fmla="*/ 141288 h 331"/>
                <a:gd name="T30" fmla="*/ 133961 w 506"/>
                <a:gd name="T31" fmla="*/ 116531 h 331"/>
                <a:gd name="T32" fmla="*/ 122225 w 506"/>
                <a:gd name="T33" fmla="*/ 119092 h 331"/>
                <a:gd name="T34" fmla="*/ 91871 w 506"/>
                <a:gd name="T35" fmla="*/ 59332 h 331"/>
                <a:gd name="T36" fmla="*/ 42495 w 506"/>
                <a:gd name="T37" fmla="*/ 104152 h 331"/>
                <a:gd name="T38" fmla="*/ 32782 w 506"/>
                <a:gd name="T39" fmla="*/ 87078 h 331"/>
                <a:gd name="T40" fmla="*/ 0 w 506"/>
                <a:gd name="T41" fmla="*/ 54637 h 3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31"/>
                <a:gd name="T65" fmla="*/ 506 w 506"/>
                <a:gd name="T66" fmla="*/ 331 h 3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31">
                  <a:moveTo>
                    <a:pt x="0" y="128"/>
                  </a:moveTo>
                  <a:lnTo>
                    <a:pt x="23" y="59"/>
                  </a:lnTo>
                  <a:lnTo>
                    <a:pt x="110" y="52"/>
                  </a:lnTo>
                  <a:lnTo>
                    <a:pt x="105" y="6"/>
                  </a:lnTo>
                  <a:lnTo>
                    <a:pt x="197" y="0"/>
                  </a:lnTo>
                  <a:lnTo>
                    <a:pt x="203" y="29"/>
                  </a:lnTo>
                  <a:lnTo>
                    <a:pt x="401" y="47"/>
                  </a:lnTo>
                  <a:lnTo>
                    <a:pt x="447" y="111"/>
                  </a:lnTo>
                  <a:lnTo>
                    <a:pt x="476" y="111"/>
                  </a:lnTo>
                  <a:lnTo>
                    <a:pt x="506" y="163"/>
                  </a:lnTo>
                  <a:lnTo>
                    <a:pt x="436" y="169"/>
                  </a:lnTo>
                  <a:lnTo>
                    <a:pt x="476" y="291"/>
                  </a:lnTo>
                  <a:lnTo>
                    <a:pt x="389" y="279"/>
                  </a:lnTo>
                  <a:lnTo>
                    <a:pt x="401" y="303"/>
                  </a:lnTo>
                  <a:lnTo>
                    <a:pt x="366" y="331"/>
                  </a:lnTo>
                  <a:lnTo>
                    <a:pt x="331" y="273"/>
                  </a:lnTo>
                  <a:lnTo>
                    <a:pt x="302" y="279"/>
                  </a:lnTo>
                  <a:lnTo>
                    <a:pt x="227" y="139"/>
                  </a:lnTo>
                  <a:lnTo>
                    <a:pt x="105" y="244"/>
                  </a:lnTo>
                  <a:lnTo>
                    <a:pt x="81" y="204"/>
                  </a:lnTo>
                  <a:lnTo>
                    <a:pt x="0" y="128"/>
                  </a:lnTo>
                  <a:close/>
                </a:path>
              </a:pathLst>
            </a:custGeom>
            <a:grpFill/>
            <a:ln w="9525">
              <a:solidFill>
                <a:schemeClr val="bg1">
                  <a:lumMod val="85000"/>
                </a:schemeClr>
              </a:solidFill>
              <a:round/>
              <a:headEnd/>
              <a:tailEnd/>
            </a:ln>
          </p:spPr>
          <p:txBody>
            <a:bodyPr/>
            <a:lstStyle/>
            <a:p>
              <a:endParaRPr lang="zh-CN" altLang="en-US"/>
            </a:p>
          </p:txBody>
        </p:sp>
        <p:sp>
          <p:nvSpPr>
            <p:cNvPr id="155" name="Freeform 105"/>
            <p:cNvSpPr>
              <a:spLocks noChangeAspect="1"/>
            </p:cNvSpPr>
            <p:nvPr>
              <p:custDataLst>
                <p:tags r:id="rId138"/>
              </p:custDataLst>
            </p:nvPr>
          </p:nvSpPr>
          <p:spPr bwMode="auto">
            <a:xfrm>
              <a:off x="553230" y="3889751"/>
              <a:ext cx="91645" cy="116155"/>
            </a:xfrm>
            <a:custGeom>
              <a:avLst/>
              <a:gdLst>
                <a:gd name="T0" fmla="*/ 0 w 197"/>
                <a:gd name="T1" fmla="*/ 44276 h 256"/>
                <a:gd name="T2" fmla="*/ 21371 w 197"/>
                <a:gd name="T3" fmla="*/ 90661 h 256"/>
                <a:gd name="T4" fmla="*/ 42741 w 197"/>
                <a:gd name="T5" fmla="*/ 107950 h 256"/>
                <a:gd name="T6" fmla="*/ 80962 w 197"/>
                <a:gd name="T7" fmla="*/ 59035 h 256"/>
                <a:gd name="T8" fmla="*/ 50139 w 197"/>
                <a:gd name="T9" fmla="*/ 0 h 256"/>
                <a:gd name="T10" fmla="*/ 0 w 197"/>
                <a:gd name="T11" fmla="*/ 44276 h 256"/>
                <a:gd name="T12" fmla="*/ 0 60000 65536"/>
                <a:gd name="T13" fmla="*/ 0 60000 65536"/>
                <a:gd name="T14" fmla="*/ 0 60000 65536"/>
                <a:gd name="T15" fmla="*/ 0 60000 65536"/>
                <a:gd name="T16" fmla="*/ 0 60000 65536"/>
                <a:gd name="T17" fmla="*/ 0 60000 65536"/>
                <a:gd name="T18" fmla="*/ 0 w 197"/>
                <a:gd name="T19" fmla="*/ 0 h 256"/>
                <a:gd name="T20" fmla="*/ 197 w 197"/>
                <a:gd name="T21" fmla="*/ 256 h 256"/>
              </a:gdLst>
              <a:ahLst/>
              <a:cxnLst>
                <a:cxn ang="T12">
                  <a:pos x="T0" y="T1"/>
                </a:cxn>
                <a:cxn ang="T13">
                  <a:pos x="T2" y="T3"/>
                </a:cxn>
                <a:cxn ang="T14">
                  <a:pos x="T4" y="T5"/>
                </a:cxn>
                <a:cxn ang="T15">
                  <a:pos x="T6" y="T7"/>
                </a:cxn>
                <a:cxn ang="T16">
                  <a:pos x="T8" y="T9"/>
                </a:cxn>
                <a:cxn ang="T17">
                  <a:pos x="T10" y="T11"/>
                </a:cxn>
              </a:cxnLst>
              <a:rect l="T18" t="T19" r="T20" b="T21"/>
              <a:pathLst>
                <a:path w="197" h="256">
                  <a:moveTo>
                    <a:pt x="0" y="105"/>
                  </a:moveTo>
                  <a:lnTo>
                    <a:pt x="52" y="215"/>
                  </a:lnTo>
                  <a:lnTo>
                    <a:pt x="104" y="256"/>
                  </a:lnTo>
                  <a:lnTo>
                    <a:pt x="197" y="140"/>
                  </a:lnTo>
                  <a:lnTo>
                    <a:pt x="122" y="0"/>
                  </a:lnTo>
                  <a:lnTo>
                    <a:pt x="0" y="105"/>
                  </a:lnTo>
                  <a:close/>
                </a:path>
              </a:pathLst>
            </a:custGeom>
            <a:grpFill/>
            <a:ln w="9525">
              <a:solidFill>
                <a:schemeClr val="bg1">
                  <a:lumMod val="85000"/>
                </a:schemeClr>
              </a:solidFill>
              <a:round/>
              <a:headEnd/>
              <a:tailEnd/>
            </a:ln>
          </p:spPr>
          <p:txBody>
            <a:bodyPr/>
            <a:lstStyle/>
            <a:p>
              <a:endParaRPr lang="zh-CN" altLang="en-US"/>
            </a:p>
          </p:txBody>
        </p:sp>
        <p:sp>
          <p:nvSpPr>
            <p:cNvPr id="156" name="Freeform 106"/>
            <p:cNvSpPr>
              <a:spLocks noChangeAspect="1"/>
            </p:cNvSpPr>
            <p:nvPr>
              <p:custDataLst>
                <p:tags r:id="rId139"/>
              </p:custDataLst>
            </p:nvPr>
          </p:nvSpPr>
          <p:spPr bwMode="auto">
            <a:xfrm>
              <a:off x="603545" y="3951245"/>
              <a:ext cx="118599" cy="124697"/>
            </a:xfrm>
            <a:custGeom>
              <a:avLst/>
              <a:gdLst>
                <a:gd name="T0" fmla="*/ 0 w 262"/>
                <a:gd name="T1" fmla="*/ 51789 h 273"/>
                <a:gd name="T2" fmla="*/ 101976 w 262"/>
                <a:gd name="T3" fmla="*/ 115888 h 273"/>
                <a:gd name="T4" fmla="*/ 104775 w 262"/>
                <a:gd name="T5" fmla="*/ 78532 h 273"/>
                <a:gd name="T6" fmla="*/ 85979 w 262"/>
                <a:gd name="T7" fmla="*/ 56458 h 273"/>
                <a:gd name="T8" fmla="*/ 97577 w 262"/>
                <a:gd name="T9" fmla="*/ 39478 h 273"/>
                <a:gd name="T10" fmla="*/ 76782 w 262"/>
                <a:gd name="T11" fmla="*/ 14857 h 273"/>
                <a:gd name="T12" fmla="*/ 62785 w 262"/>
                <a:gd name="T13" fmla="*/ 24621 h 273"/>
                <a:gd name="T14" fmla="*/ 48788 w 262"/>
                <a:gd name="T15" fmla="*/ 0 h 273"/>
                <a:gd name="T16" fmla="*/ 37191 w 262"/>
                <a:gd name="T17" fmla="*/ 2547 h 273"/>
                <a:gd name="T18" fmla="*/ 0 w 262"/>
                <a:gd name="T19" fmla="*/ 51789 h 2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273"/>
                <a:gd name="T32" fmla="*/ 262 w 262"/>
                <a:gd name="T33" fmla="*/ 273 h 2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273">
                  <a:moveTo>
                    <a:pt x="0" y="122"/>
                  </a:moveTo>
                  <a:lnTo>
                    <a:pt x="255" y="273"/>
                  </a:lnTo>
                  <a:lnTo>
                    <a:pt x="262" y="185"/>
                  </a:lnTo>
                  <a:lnTo>
                    <a:pt x="215" y="133"/>
                  </a:lnTo>
                  <a:lnTo>
                    <a:pt x="244" y="93"/>
                  </a:lnTo>
                  <a:lnTo>
                    <a:pt x="192" y="35"/>
                  </a:lnTo>
                  <a:lnTo>
                    <a:pt x="157" y="58"/>
                  </a:lnTo>
                  <a:lnTo>
                    <a:pt x="122" y="0"/>
                  </a:lnTo>
                  <a:lnTo>
                    <a:pt x="93" y="6"/>
                  </a:lnTo>
                  <a:lnTo>
                    <a:pt x="0" y="122"/>
                  </a:lnTo>
                  <a:close/>
                </a:path>
              </a:pathLst>
            </a:custGeom>
            <a:grpFill/>
            <a:ln w="9525">
              <a:solidFill>
                <a:schemeClr val="bg1">
                  <a:lumMod val="85000"/>
                </a:schemeClr>
              </a:solidFill>
              <a:round/>
              <a:headEnd/>
              <a:tailEnd/>
            </a:ln>
          </p:spPr>
          <p:txBody>
            <a:bodyPr/>
            <a:lstStyle/>
            <a:p>
              <a:endParaRPr lang="zh-CN" altLang="en-US"/>
            </a:p>
          </p:txBody>
        </p:sp>
        <p:sp>
          <p:nvSpPr>
            <p:cNvPr id="157" name="Freeform 107"/>
            <p:cNvSpPr>
              <a:spLocks noChangeAspect="1"/>
            </p:cNvSpPr>
            <p:nvPr>
              <p:custDataLst>
                <p:tags r:id="rId140"/>
              </p:custDataLst>
            </p:nvPr>
          </p:nvSpPr>
          <p:spPr bwMode="auto">
            <a:xfrm>
              <a:off x="684408" y="3882917"/>
              <a:ext cx="206654" cy="193025"/>
            </a:xfrm>
            <a:custGeom>
              <a:avLst/>
              <a:gdLst>
                <a:gd name="T0" fmla="*/ 30159 w 454"/>
                <a:gd name="T1" fmla="*/ 179388 h 418"/>
                <a:gd name="T2" fmla="*/ 107366 w 454"/>
                <a:gd name="T3" fmla="*/ 161793 h 418"/>
                <a:gd name="T4" fmla="*/ 182563 w 454"/>
                <a:gd name="T5" fmla="*/ 174667 h 418"/>
                <a:gd name="T6" fmla="*/ 152002 w 454"/>
                <a:gd name="T7" fmla="*/ 96990 h 418"/>
                <a:gd name="T8" fmla="*/ 175325 w 454"/>
                <a:gd name="T9" fmla="*/ 64803 h 418"/>
                <a:gd name="T10" fmla="*/ 173314 w 454"/>
                <a:gd name="T11" fmla="*/ 47207 h 418"/>
                <a:gd name="T12" fmla="*/ 154415 w 454"/>
                <a:gd name="T13" fmla="*/ 24891 h 418"/>
                <a:gd name="T14" fmla="*/ 110181 w 454"/>
                <a:gd name="T15" fmla="*/ 27466 h 418"/>
                <a:gd name="T16" fmla="*/ 86456 w 454"/>
                <a:gd name="T17" fmla="*/ 0 h 418"/>
                <a:gd name="T18" fmla="*/ 39810 w 454"/>
                <a:gd name="T19" fmla="*/ 2575 h 418"/>
                <a:gd name="T20" fmla="*/ 47048 w 454"/>
                <a:gd name="T21" fmla="*/ 15021 h 418"/>
                <a:gd name="T22" fmla="*/ 18900 w 454"/>
                <a:gd name="T23" fmla="*/ 17595 h 418"/>
                <a:gd name="T24" fmla="*/ 32974 w 454"/>
                <a:gd name="T25" fmla="*/ 67378 h 418"/>
                <a:gd name="T26" fmla="*/ 0 w 454"/>
                <a:gd name="T27" fmla="*/ 62228 h 418"/>
                <a:gd name="T28" fmla="*/ 2413 w 454"/>
                <a:gd name="T29" fmla="*/ 77248 h 418"/>
                <a:gd name="T30" fmla="*/ 25736 w 454"/>
                <a:gd name="T31" fmla="*/ 102140 h 418"/>
                <a:gd name="T32" fmla="*/ 14074 w 454"/>
                <a:gd name="T33" fmla="*/ 119306 h 418"/>
                <a:gd name="T34" fmla="*/ 32974 w 454"/>
                <a:gd name="T35" fmla="*/ 141622 h 418"/>
                <a:gd name="T36" fmla="*/ 30159 w 454"/>
                <a:gd name="T37" fmla="*/ 166942 h 418"/>
                <a:gd name="T38" fmla="*/ 30159 w 454"/>
                <a:gd name="T39" fmla="*/ 179388 h 4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4"/>
                <a:gd name="T61" fmla="*/ 0 h 418"/>
                <a:gd name="T62" fmla="*/ 454 w 454"/>
                <a:gd name="T63" fmla="*/ 418 h 4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4" h="418">
                  <a:moveTo>
                    <a:pt x="75" y="418"/>
                  </a:moveTo>
                  <a:lnTo>
                    <a:pt x="267" y="377"/>
                  </a:lnTo>
                  <a:lnTo>
                    <a:pt x="454" y="407"/>
                  </a:lnTo>
                  <a:lnTo>
                    <a:pt x="378" y="226"/>
                  </a:lnTo>
                  <a:lnTo>
                    <a:pt x="436" y="151"/>
                  </a:lnTo>
                  <a:lnTo>
                    <a:pt x="431" y="110"/>
                  </a:lnTo>
                  <a:lnTo>
                    <a:pt x="384" y="58"/>
                  </a:lnTo>
                  <a:lnTo>
                    <a:pt x="274" y="64"/>
                  </a:lnTo>
                  <a:lnTo>
                    <a:pt x="215" y="0"/>
                  </a:lnTo>
                  <a:lnTo>
                    <a:pt x="99" y="6"/>
                  </a:lnTo>
                  <a:lnTo>
                    <a:pt x="117" y="35"/>
                  </a:lnTo>
                  <a:lnTo>
                    <a:pt x="47" y="41"/>
                  </a:lnTo>
                  <a:lnTo>
                    <a:pt x="82" y="157"/>
                  </a:lnTo>
                  <a:lnTo>
                    <a:pt x="0" y="145"/>
                  </a:lnTo>
                  <a:lnTo>
                    <a:pt x="6" y="180"/>
                  </a:lnTo>
                  <a:lnTo>
                    <a:pt x="64" y="238"/>
                  </a:lnTo>
                  <a:lnTo>
                    <a:pt x="35" y="278"/>
                  </a:lnTo>
                  <a:lnTo>
                    <a:pt x="82" y="330"/>
                  </a:lnTo>
                  <a:lnTo>
                    <a:pt x="75" y="389"/>
                  </a:lnTo>
                  <a:lnTo>
                    <a:pt x="75" y="418"/>
                  </a:lnTo>
                  <a:close/>
                </a:path>
              </a:pathLst>
            </a:custGeom>
            <a:grpFill/>
            <a:ln w="9525">
              <a:solidFill>
                <a:schemeClr val="bg1">
                  <a:lumMod val="85000"/>
                </a:schemeClr>
              </a:solidFill>
              <a:round/>
              <a:headEnd/>
              <a:tailEnd/>
            </a:ln>
          </p:spPr>
          <p:txBody>
            <a:bodyPr/>
            <a:lstStyle/>
            <a:p>
              <a:endParaRPr lang="zh-CN" altLang="en-US"/>
            </a:p>
          </p:txBody>
        </p:sp>
        <p:sp>
          <p:nvSpPr>
            <p:cNvPr id="158" name="Freeform 108"/>
            <p:cNvSpPr>
              <a:spLocks noChangeAspect="1"/>
            </p:cNvSpPr>
            <p:nvPr>
              <p:custDataLst>
                <p:tags r:id="rId141"/>
              </p:custDataLst>
            </p:nvPr>
          </p:nvSpPr>
          <p:spPr bwMode="auto">
            <a:xfrm>
              <a:off x="779648" y="3747971"/>
              <a:ext cx="260561" cy="199857"/>
            </a:xfrm>
            <a:custGeom>
              <a:avLst/>
              <a:gdLst>
                <a:gd name="T0" fmla="*/ 180075 w 565"/>
                <a:gd name="T1" fmla="*/ 0 h 436"/>
                <a:gd name="T2" fmla="*/ 230187 w 565"/>
                <a:gd name="T3" fmla="*/ 78810 h 436"/>
                <a:gd name="T4" fmla="*/ 215928 w 565"/>
                <a:gd name="T5" fmla="*/ 103945 h 436"/>
                <a:gd name="T6" fmla="*/ 118556 w 565"/>
                <a:gd name="T7" fmla="*/ 115873 h 436"/>
                <a:gd name="T8" fmla="*/ 90038 w 565"/>
                <a:gd name="T9" fmla="*/ 108631 h 436"/>
                <a:gd name="T10" fmla="*/ 90038 w 565"/>
                <a:gd name="T11" fmla="*/ 185737 h 436"/>
                <a:gd name="T12" fmla="*/ 80667 w 565"/>
                <a:gd name="T13" fmla="*/ 165715 h 436"/>
                <a:gd name="T14" fmla="*/ 68852 w 565"/>
                <a:gd name="T15" fmla="*/ 150805 h 436"/>
                <a:gd name="T16" fmla="*/ 24037 w 565"/>
                <a:gd name="T17" fmla="*/ 153361 h 436"/>
                <a:gd name="T18" fmla="*/ 0 w 565"/>
                <a:gd name="T19" fmla="*/ 126097 h 436"/>
                <a:gd name="T20" fmla="*/ 47667 w 565"/>
                <a:gd name="T21" fmla="*/ 63900 h 436"/>
                <a:gd name="T22" fmla="*/ 88001 w 565"/>
                <a:gd name="T23" fmla="*/ 54102 h 436"/>
                <a:gd name="T24" fmla="*/ 90038 w 565"/>
                <a:gd name="T25" fmla="*/ 34506 h 436"/>
                <a:gd name="T26" fmla="*/ 180075 w 565"/>
                <a:gd name="T27" fmla="*/ 0 h 4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5"/>
                <a:gd name="T43" fmla="*/ 0 h 436"/>
                <a:gd name="T44" fmla="*/ 565 w 565"/>
                <a:gd name="T45" fmla="*/ 436 h 4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5" h="436">
                  <a:moveTo>
                    <a:pt x="442" y="0"/>
                  </a:moveTo>
                  <a:lnTo>
                    <a:pt x="565" y="185"/>
                  </a:lnTo>
                  <a:lnTo>
                    <a:pt x="530" y="244"/>
                  </a:lnTo>
                  <a:lnTo>
                    <a:pt x="291" y="272"/>
                  </a:lnTo>
                  <a:lnTo>
                    <a:pt x="221" y="255"/>
                  </a:lnTo>
                  <a:lnTo>
                    <a:pt x="221" y="436"/>
                  </a:lnTo>
                  <a:lnTo>
                    <a:pt x="198" y="389"/>
                  </a:lnTo>
                  <a:lnTo>
                    <a:pt x="169" y="354"/>
                  </a:lnTo>
                  <a:lnTo>
                    <a:pt x="59" y="360"/>
                  </a:lnTo>
                  <a:lnTo>
                    <a:pt x="0" y="296"/>
                  </a:lnTo>
                  <a:lnTo>
                    <a:pt x="117" y="150"/>
                  </a:lnTo>
                  <a:lnTo>
                    <a:pt x="216" y="127"/>
                  </a:lnTo>
                  <a:lnTo>
                    <a:pt x="221" y="81"/>
                  </a:lnTo>
                  <a:lnTo>
                    <a:pt x="442" y="0"/>
                  </a:lnTo>
                  <a:close/>
                </a:path>
              </a:pathLst>
            </a:custGeom>
            <a:grpFill/>
            <a:ln w="9525">
              <a:solidFill>
                <a:schemeClr val="bg1">
                  <a:lumMod val="85000"/>
                </a:schemeClr>
              </a:solidFill>
              <a:round/>
              <a:headEnd/>
              <a:tailEnd/>
            </a:ln>
          </p:spPr>
          <p:txBody>
            <a:bodyPr/>
            <a:lstStyle/>
            <a:p>
              <a:endParaRPr lang="zh-CN" altLang="en-US"/>
            </a:p>
          </p:txBody>
        </p:sp>
        <p:sp>
          <p:nvSpPr>
            <p:cNvPr id="159" name="Freeform 109"/>
            <p:cNvSpPr>
              <a:spLocks noChangeAspect="1"/>
            </p:cNvSpPr>
            <p:nvPr>
              <p:custDataLst>
                <p:tags r:id="rId142"/>
              </p:custDataLst>
            </p:nvPr>
          </p:nvSpPr>
          <p:spPr bwMode="auto">
            <a:xfrm>
              <a:off x="856919" y="3862421"/>
              <a:ext cx="98835" cy="204981"/>
            </a:xfrm>
            <a:custGeom>
              <a:avLst/>
              <a:gdLst>
                <a:gd name="T0" fmla="*/ 78226 w 221"/>
                <a:gd name="T1" fmla="*/ 5103 h 448"/>
                <a:gd name="T2" fmla="*/ 87313 w 221"/>
                <a:gd name="T3" fmla="*/ 160734 h 448"/>
                <a:gd name="T4" fmla="*/ 30026 w 221"/>
                <a:gd name="T5" fmla="*/ 190500 h 448"/>
                <a:gd name="T6" fmla="*/ 0 w 221"/>
                <a:gd name="T7" fmla="*/ 113535 h 448"/>
                <a:gd name="T8" fmla="*/ 22915 w 221"/>
                <a:gd name="T9" fmla="*/ 81643 h 448"/>
                <a:gd name="T10" fmla="*/ 22915 w 221"/>
                <a:gd name="T11" fmla="*/ 0 h 448"/>
                <a:gd name="T12" fmla="*/ 50570 w 221"/>
                <a:gd name="T13" fmla="*/ 7229 h 448"/>
                <a:gd name="T14" fmla="*/ 78226 w 221"/>
                <a:gd name="T15" fmla="*/ 5103 h 448"/>
                <a:gd name="T16" fmla="*/ 0 60000 65536"/>
                <a:gd name="T17" fmla="*/ 0 60000 65536"/>
                <a:gd name="T18" fmla="*/ 0 60000 65536"/>
                <a:gd name="T19" fmla="*/ 0 60000 65536"/>
                <a:gd name="T20" fmla="*/ 0 60000 65536"/>
                <a:gd name="T21" fmla="*/ 0 60000 65536"/>
                <a:gd name="T22" fmla="*/ 0 60000 65536"/>
                <a:gd name="T23" fmla="*/ 0 60000 65536"/>
                <a:gd name="T24" fmla="*/ 0 w 221"/>
                <a:gd name="T25" fmla="*/ 0 h 448"/>
                <a:gd name="T26" fmla="*/ 221 w 221"/>
                <a:gd name="T27" fmla="*/ 448 h 4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1" h="448">
                  <a:moveTo>
                    <a:pt x="198" y="12"/>
                  </a:moveTo>
                  <a:lnTo>
                    <a:pt x="221" y="378"/>
                  </a:lnTo>
                  <a:lnTo>
                    <a:pt x="76" y="448"/>
                  </a:lnTo>
                  <a:lnTo>
                    <a:pt x="0" y="267"/>
                  </a:lnTo>
                  <a:lnTo>
                    <a:pt x="58" y="192"/>
                  </a:lnTo>
                  <a:lnTo>
                    <a:pt x="58" y="0"/>
                  </a:lnTo>
                  <a:lnTo>
                    <a:pt x="128" y="17"/>
                  </a:lnTo>
                  <a:lnTo>
                    <a:pt x="198" y="12"/>
                  </a:lnTo>
                  <a:close/>
                </a:path>
              </a:pathLst>
            </a:custGeom>
            <a:grpFill/>
            <a:ln w="9525">
              <a:solidFill>
                <a:schemeClr val="bg1">
                  <a:lumMod val="85000"/>
                </a:schemeClr>
              </a:solidFill>
              <a:round/>
              <a:headEnd/>
              <a:tailEnd/>
            </a:ln>
          </p:spPr>
          <p:txBody>
            <a:bodyPr/>
            <a:lstStyle/>
            <a:p>
              <a:endParaRPr lang="zh-CN" altLang="en-US"/>
            </a:p>
          </p:txBody>
        </p:sp>
        <p:sp>
          <p:nvSpPr>
            <p:cNvPr id="160" name="Freeform 110"/>
            <p:cNvSpPr>
              <a:spLocks noChangeAspect="1"/>
            </p:cNvSpPr>
            <p:nvPr>
              <p:custDataLst>
                <p:tags r:id="rId143"/>
              </p:custDataLst>
            </p:nvPr>
          </p:nvSpPr>
          <p:spPr bwMode="auto">
            <a:xfrm>
              <a:off x="944970" y="3862421"/>
              <a:ext cx="59300" cy="172527"/>
            </a:xfrm>
            <a:custGeom>
              <a:avLst/>
              <a:gdLst>
                <a:gd name="T0" fmla="*/ 0 w 127"/>
                <a:gd name="T1" fmla="*/ 7516 h 384"/>
                <a:gd name="T2" fmla="*/ 9487 w 127"/>
                <a:gd name="T3" fmla="*/ 160338 h 384"/>
                <a:gd name="T4" fmla="*/ 42900 w 127"/>
                <a:gd name="T5" fmla="*/ 145724 h 384"/>
                <a:gd name="T6" fmla="*/ 37950 w 127"/>
                <a:gd name="T7" fmla="*/ 63467 h 384"/>
                <a:gd name="T8" fmla="*/ 52387 w 127"/>
                <a:gd name="T9" fmla="*/ 41755 h 384"/>
                <a:gd name="T10" fmla="*/ 45375 w 127"/>
                <a:gd name="T11" fmla="*/ 0 h 384"/>
                <a:gd name="T12" fmla="*/ 0 w 127"/>
                <a:gd name="T13" fmla="*/ 7516 h 384"/>
                <a:gd name="T14" fmla="*/ 0 60000 65536"/>
                <a:gd name="T15" fmla="*/ 0 60000 65536"/>
                <a:gd name="T16" fmla="*/ 0 60000 65536"/>
                <a:gd name="T17" fmla="*/ 0 60000 65536"/>
                <a:gd name="T18" fmla="*/ 0 60000 65536"/>
                <a:gd name="T19" fmla="*/ 0 60000 65536"/>
                <a:gd name="T20" fmla="*/ 0 60000 65536"/>
                <a:gd name="T21" fmla="*/ 0 w 127"/>
                <a:gd name="T22" fmla="*/ 0 h 384"/>
                <a:gd name="T23" fmla="*/ 127 w 127"/>
                <a:gd name="T24" fmla="*/ 384 h 3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 h="384">
                  <a:moveTo>
                    <a:pt x="0" y="18"/>
                  </a:moveTo>
                  <a:lnTo>
                    <a:pt x="23" y="384"/>
                  </a:lnTo>
                  <a:lnTo>
                    <a:pt x="104" y="349"/>
                  </a:lnTo>
                  <a:lnTo>
                    <a:pt x="92" y="152"/>
                  </a:lnTo>
                  <a:lnTo>
                    <a:pt x="127" y="100"/>
                  </a:lnTo>
                  <a:lnTo>
                    <a:pt x="110" y="0"/>
                  </a:lnTo>
                  <a:lnTo>
                    <a:pt x="0" y="18"/>
                  </a:lnTo>
                  <a:close/>
                </a:path>
              </a:pathLst>
            </a:custGeom>
            <a:grpFill/>
            <a:ln w="9525">
              <a:solidFill>
                <a:schemeClr val="bg1">
                  <a:lumMod val="85000"/>
                </a:schemeClr>
              </a:solidFill>
              <a:round/>
              <a:headEnd/>
              <a:tailEnd/>
            </a:ln>
          </p:spPr>
          <p:txBody>
            <a:bodyPr/>
            <a:lstStyle/>
            <a:p>
              <a:endParaRPr lang="zh-CN" altLang="en-US"/>
            </a:p>
          </p:txBody>
        </p:sp>
        <p:sp>
          <p:nvSpPr>
            <p:cNvPr id="161" name="Freeform 111"/>
            <p:cNvSpPr>
              <a:spLocks noChangeAspect="1"/>
            </p:cNvSpPr>
            <p:nvPr>
              <p:custDataLst>
                <p:tags r:id="rId144"/>
              </p:custDataLst>
            </p:nvPr>
          </p:nvSpPr>
          <p:spPr bwMode="auto">
            <a:xfrm>
              <a:off x="988098" y="3829965"/>
              <a:ext cx="95239" cy="191315"/>
            </a:xfrm>
            <a:custGeom>
              <a:avLst/>
              <a:gdLst>
                <a:gd name="T0" fmla="*/ 7212 w 210"/>
                <a:gd name="T1" fmla="*/ 29350 h 418"/>
                <a:gd name="T2" fmla="*/ 12020 w 210"/>
                <a:gd name="T3" fmla="*/ 71886 h 418"/>
                <a:gd name="T4" fmla="*/ 0 w 210"/>
                <a:gd name="T5" fmla="*/ 94004 h 418"/>
                <a:gd name="T6" fmla="*/ 4808 w 210"/>
                <a:gd name="T7" fmla="*/ 177800 h 418"/>
                <a:gd name="T8" fmla="*/ 48880 w 210"/>
                <a:gd name="T9" fmla="*/ 162912 h 418"/>
                <a:gd name="T10" fmla="*/ 44873 w 210"/>
                <a:gd name="T11" fmla="*/ 86773 h 418"/>
                <a:gd name="T12" fmla="*/ 74922 w 210"/>
                <a:gd name="T13" fmla="*/ 59125 h 418"/>
                <a:gd name="T14" fmla="*/ 84137 w 210"/>
                <a:gd name="T15" fmla="*/ 37006 h 418"/>
                <a:gd name="T16" fmla="*/ 79730 w 210"/>
                <a:gd name="T17" fmla="*/ 0 h 418"/>
                <a:gd name="T18" fmla="*/ 44873 w 210"/>
                <a:gd name="T19" fmla="*/ 2127 h 418"/>
                <a:gd name="T20" fmla="*/ 35257 w 210"/>
                <a:gd name="T21" fmla="*/ 14888 h 418"/>
                <a:gd name="T22" fmla="*/ 7212 w 210"/>
                <a:gd name="T23" fmla="*/ 29350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0"/>
                <a:gd name="T37" fmla="*/ 0 h 418"/>
                <a:gd name="T38" fmla="*/ 210 w 210"/>
                <a:gd name="T39" fmla="*/ 418 h 41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0" h="418">
                  <a:moveTo>
                    <a:pt x="18" y="69"/>
                  </a:moveTo>
                  <a:lnTo>
                    <a:pt x="30" y="169"/>
                  </a:lnTo>
                  <a:lnTo>
                    <a:pt x="0" y="221"/>
                  </a:lnTo>
                  <a:lnTo>
                    <a:pt x="12" y="418"/>
                  </a:lnTo>
                  <a:lnTo>
                    <a:pt x="122" y="383"/>
                  </a:lnTo>
                  <a:lnTo>
                    <a:pt x="112" y="204"/>
                  </a:lnTo>
                  <a:lnTo>
                    <a:pt x="187" y="139"/>
                  </a:lnTo>
                  <a:lnTo>
                    <a:pt x="210" y="87"/>
                  </a:lnTo>
                  <a:lnTo>
                    <a:pt x="199" y="0"/>
                  </a:lnTo>
                  <a:lnTo>
                    <a:pt x="112" y="5"/>
                  </a:lnTo>
                  <a:lnTo>
                    <a:pt x="88" y="35"/>
                  </a:lnTo>
                  <a:lnTo>
                    <a:pt x="18" y="69"/>
                  </a:lnTo>
                  <a:close/>
                </a:path>
              </a:pathLst>
            </a:custGeom>
            <a:grpFill/>
            <a:ln w="9525">
              <a:solidFill>
                <a:schemeClr val="bg1">
                  <a:lumMod val="85000"/>
                </a:schemeClr>
              </a:solidFill>
              <a:round/>
              <a:headEnd/>
              <a:tailEnd/>
            </a:ln>
          </p:spPr>
          <p:txBody>
            <a:bodyPr/>
            <a:lstStyle/>
            <a:p>
              <a:endParaRPr lang="zh-CN" altLang="en-US"/>
            </a:p>
          </p:txBody>
        </p:sp>
        <p:sp>
          <p:nvSpPr>
            <p:cNvPr id="162" name="Freeform 112"/>
            <p:cNvSpPr>
              <a:spLocks noChangeAspect="1"/>
            </p:cNvSpPr>
            <p:nvPr>
              <p:custDataLst>
                <p:tags r:id="rId145"/>
              </p:custDataLst>
            </p:nvPr>
          </p:nvSpPr>
          <p:spPr bwMode="auto">
            <a:xfrm>
              <a:off x="984504" y="3472956"/>
              <a:ext cx="463620" cy="362132"/>
            </a:xfrm>
            <a:custGeom>
              <a:avLst/>
              <a:gdLst>
                <a:gd name="T0" fmla="*/ 0 w 1023"/>
                <a:gd name="T1" fmla="*/ 257738 h 790"/>
                <a:gd name="T2" fmla="*/ 49245 w 1023"/>
                <a:gd name="T3" fmla="*/ 336550 h 790"/>
                <a:gd name="T4" fmla="*/ 84077 w 1023"/>
                <a:gd name="T5" fmla="*/ 334420 h 790"/>
                <a:gd name="T6" fmla="*/ 102093 w 1023"/>
                <a:gd name="T7" fmla="*/ 284576 h 790"/>
                <a:gd name="T8" fmla="*/ 151339 w 1023"/>
                <a:gd name="T9" fmla="*/ 269666 h 790"/>
                <a:gd name="T10" fmla="*/ 169755 w 1023"/>
                <a:gd name="T11" fmla="*/ 297357 h 790"/>
                <a:gd name="T12" fmla="*/ 195379 w 1023"/>
                <a:gd name="T13" fmla="*/ 297357 h 790"/>
                <a:gd name="T14" fmla="*/ 221002 w 1023"/>
                <a:gd name="T15" fmla="*/ 306729 h 790"/>
                <a:gd name="T16" fmla="*/ 265043 w 1023"/>
                <a:gd name="T17" fmla="*/ 284576 h 790"/>
                <a:gd name="T18" fmla="*/ 295471 w 1023"/>
                <a:gd name="T19" fmla="*/ 302469 h 790"/>
                <a:gd name="T20" fmla="*/ 341913 w 1023"/>
                <a:gd name="T21" fmla="*/ 272648 h 790"/>
                <a:gd name="T22" fmla="*/ 341913 w 1023"/>
                <a:gd name="T23" fmla="*/ 250495 h 790"/>
                <a:gd name="T24" fmla="*/ 409575 w 1023"/>
                <a:gd name="T25" fmla="*/ 165719 h 790"/>
                <a:gd name="T26" fmla="*/ 409575 w 1023"/>
                <a:gd name="T27" fmla="*/ 101817 h 790"/>
                <a:gd name="T28" fmla="*/ 393560 w 1023"/>
                <a:gd name="T29" fmla="*/ 79664 h 790"/>
                <a:gd name="T30" fmla="*/ 397564 w 1023"/>
                <a:gd name="T31" fmla="*/ 0 h 790"/>
                <a:gd name="T32" fmla="*/ 365535 w 1023"/>
                <a:gd name="T33" fmla="*/ 27691 h 790"/>
                <a:gd name="T34" fmla="*/ 290666 w 1023"/>
                <a:gd name="T35" fmla="*/ 14910 h 790"/>
                <a:gd name="T36" fmla="*/ 97689 w 1023"/>
                <a:gd name="T37" fmla="*/ 133768 h 790"/>
                <a:gd name="T38" fmla="*/ 70064 w 1023"/>
                <a:gd name="T39" fmla="*/ 225361 h 790"/>
                <a:gd name="T40" fmla="*/ 0 w 1023"/>
                <a:gd name="T41" fmla="*/ 257738 h 79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23"/>
                <a:gd name="T64" fmla="*/ 0 h 790"/>
                <a:gd name="T65" fmla="*/ 1023 w 1023"/>
                <a:gd name="T66" fmla="*/ 790 h 79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23" h="790">
                  <a:moveTo>
                    <a:pt x="0" y="605"/>
                  </a:moveTo>
                  <a:lnTo>
                    <a:pt x="123" y="790"/>
                  </a:lnTo>
                  <a:lnTo>
                    <a:pt x="210" y="785"/>
                  </a:lnTo>
                  <a:lnTo>
                    <a:pt x="255" y="668"/>
                  </a:lnTo>
                  <a:lnTo>
                    <a:pt x="378" y="633"/>
                  </a:lnTo>
                  <a:lnTo>
                    <a:pt x="424" y="698"/>
                  </a:lnTo>
                  <a:lnTo>
                    <a:pt x="488" y="698"/>
                  </a:lnTo>
                  <a:lnTo>
                    <a:pt x="552" y="720"/>
                  </a:lnTo>
                  <a:lnTo>
                    <a:pt x="662" y="668"/>
                  </a:lnTo>
                  <a:lnTo>
                    <a:pt x="738" y="710"/>
                  </a:lnTo>
                  <a:lnTo>
                    <a:pt x="854" y="640"/>
                  </a:lnTo>
                  <a:lnTo>
                    <a:pt x="854" y="588"/>
                  </a:lnTo>
                  <a:lnTo>
                    <a:pt x="1023" y="389"/>
                  </a:lnTo>
                  <a:lnTo>
                    <a:pt x="1023" y="239"/>
                  </a:lnTo>
                  <a:lnTo>
                    <a:pt x="983" y="187"/>
                  </a:lnTo>
                  <a:lnTo>
                    <a:pt x="993" y="0"/>
                  </a:lnTo>
                  <a:lnTo>
                    <a:pt x="913" y="65"/>
                  </a:lnTo>
                  <a:lnTo>
                    <a:pt x="726" y="35"/>
                  </a:lnTo>
                  <a:lnTo>
                    <a:pt x="244" y="314"/>
                  </a:lnTo>
                  <a:lnTo>
                    <a:pt x="175" y="529"/>
                  </a:lnTo>
                  <a:lnTo>
                    <a:pt x="0" y="605"/>
                  </a:lnTo>
                  <a:close/>
                </a:path>
              </a:pathLst>
            </a:custGeom>
            <a:grpFill/>
            <a:ln w="9525">
              <a:solidFill>
                <a:schemeClr val="bg1">
                  <a:lumMod val="85000"/>
                </a:schemeClr>
              </a:solidFill>
              <a:round/>
              <a:headEnd/>
              <a:tailEnd/>
            </a:ln>
          </p:spPr>
          <p:txBody>
            <a:bodyPr/>
            <a:lstStyle/>
            <a:p>
              <a:endParaRPr lang="zh-CN" altLang="en-US"/>
            </a:p>
          </p:txBody>
        </p:sp>
        <p:sp>
          <p:nvSpPr>
            <p:cNvPr id="163" name="Freeform 113"/>
            <p:cNvSpPr>
              <a:spLocks noChangeAspect="1"/>
            </p:cNvSpPr>
            <p:nvPr>
              <p:custDataLst>
                <p:tags r:id="rId146"/>
              </p:custDataLst>
            </p:nvPr>
          </p:nvSpPr>
          <p:spPr bwMode="auto">
            <a:xfrm>
              <a:off x="1252253" y="3175733"/>
              <a:ext cx="445650" cy="427044"/>
            </a:xfrm>
            <a:custGeom>
              <a:avLst/>
              <a:gdLst>
                <a:gd name="T0" fmla="*/ 81787 w 982"/>
                <a:gd name="T1" fmla="*/ 0 h 935"/>
                <a:gd name="T2" fmla="*/ 16037 w 982"/>
                <a:gd name="T3" fmla="*/ 93807 h 935"/>
                <a:gd name="T4" fmla="*/ 18843 w 982"/>
                <a:gd name="T5" fmla="*/ 165117 h 935"/>
                <a:gd name="T6" fmla="*/ 0 w 982"/>
                <a:gd name="T7" fmla="*/ 206715 h 935"/>
                <a:gd name="T8" fmla="*/ 28064 w 982"/>
                <a:gd name="T9" fmla="*/ 268687 h 935"/>
                <a:gd name="T10" fmla="*/ 60538 w 982"/>
                <a:gd name="T11" fmla="*/ 293306 h 935"/>
                <a:gd name="T12" fmla="*/ 132703 w 982"/>
                <a:gd name="T13" fmla="*/ 306039 h 935"/>
                <a:gd name="T14" fmla="*/ 162772 w 982"/>
                <a:gd name="T15" fmla="*/ 278449 h 935"/>
                <a:gd name="T16" fmla="*/ 361226 w 982"/>
                <a:gd name="T17" fmla="*/ 396875 h 935"/>
                <a:gd name="T18" fmla="*/ 358820 w 982"/>
                <a:gd name="T19" fmla="*/ 374803 h 935"/>
                <a:gd name="T20" fmla="*/ 393700 w 982"/>
                <a:gd name="T21" fmla="*/ 374803 h 935"/>
                <a:gd name="T22" fmla="*/ 372852 w 982"/>
                <a:gd name="T23" fmla="*/ 98900 h 935"/>
                <a:gd name="T24" fmla="*/ 389290 w 982"/>
                <a:gd name="T25" fmla="*/ 86166 h 935"/>
                <a:gd name="T26" fmla="*/ 382474 w 982"/>
                <a:gd name="T27" fmla="*/ 44569 h 935"/>
                <a:gd name="T28" fmla="*/ 323941 w 982"/>
                <a:gd name="T29" fmla="*/ 7640 h 935"/>
                <a:gd name="T30" fmla="*/ 279439 w 982"/>
                <a:gd name="T31" fmla="*/ 14856 h 935"/>
                <a:gd name="T32" fmla="*/ 263402 w 982"/>
                <a:gd name="T33" fmla="*/ 76404 h 935"/>
                <a:gd name="T34" fmla="*/ 246965 w 982"/>
                <a:gd name="T35" fmla="*/ 84044 h 935"/>
                <a:gd name="T36" fmla="*/ 179611 w 982"/>
                <a:gd name="T37" fmla="*/ 46691 h 935"/>
                <a:gd name="T38" fmla="*/ 153952 w 982"/>
                <a:gd name="T39" fmla="*/ 12309 h 935"/>
                <a:gd name="T40" fmla="*/ 81787 w 982"/>
                <a:gd name="T41" fmla="*/ 0 h 9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2"/>
                <a:gd name="T64" fmla="*/ 0 h 935"/>
                <a:gd name="T65" fmla="*/ 982 w 982"/>
                <a:gd name="T66" fmla="*/ 935 h 93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2" h="935">
                  <a:moveTo>
                    <a:pt x="204" y="0"/>
                  </a:moveTo>
                  <a:lnTo>
                    <a:pt x="40" y="221"/>
                  </a:lnTo>
                  <a:lnTo>
                    <a:pt x="47" y="389"/>
                  </a:lnTo>
                  <a:lnTo>
                    <a:pt x="0" y="487"/>
                  </a:lnTo>
                  <a:lnTo>
                    <a:pt x="70" y="633"/>
                  </a:lnTo>
                  <a:lnTo>
                    <a:pt x="151" y="691"/>
                  </a:lnTo>
                  <a:lnTo>
                    <a:pt x="331" y="721"/>
                  </a:lnTo>
                  <a:lnTo>
                    <a:pt x="406" y="656"/>
                  </a:lnTo>
                  <a:lnTo>
                    <a:pt x="901" y="935"/>
                  </a:lnTo>
                  <a:lnTo>
                    <a:pt x="895" y="883"/>
                  </a:lnTo>
                  <a:lnTo>
                    <a:pt x="982" y="883"/>
                  </a:lnTo>
                  <a:lnTo>
                    <a:pt x="930" y="233"/>
                  </a:lnTo>
                  <a:lnTo>
                    <a:pt x="971" y="203"/>
                  </a:lnTo>
                  <a:lnTo>
                    <a:pt x="954" y="105"/>
                  </a:lnTo>
                  <a:lnTo>
                    <a:pt x="808" y="18"/>
                  </a:lnTo>
                  <a:lnTo>
                    <a:pt x="697" y="35"/>
                  </a:lnTo>
                  <a:lnTo>
                    <a:pt x="657" y="180"/>
                  </a:lnTo>
                  <a:lnTo>
                    <a:pt x="616" y="198"/>
                  </a:lnTo>
                  <a:lnTo>
                    <a:pt x="448" y="110"/>
                  </a:lnTo>
                  <a:lnTo>
                    <a:pt x="384" y="29"/>
                  </a:lnTo>
                  <a:lnTo>
                    <a:pt x="204" y="0"/>
                  </a:lnTo>
                  <a:close/>
                </a:path>
              </a:pathLst>
            </a:custGeom>
            <a:grpFill/>
            <a:ln w="9525">
              <a:solidFill>
                <a:schemeClr val="bg1">
                  <a:lumMod val="85000"/>
                </a:schemeClr>
              </a:solidFill>
              <a:round/>
              <a:headEnd/>
              <a:tailEnd/>
            </a:ln>
          </p:spPr>
          <p:txBody>
            <a:bodyPr/>
            <a:lstStyle/>
            <a:p>
              <a:endParaRPr lang="zh-CN" altLang="en-US"/>
            </a:p>
          </p:txBody>
        </p:sp>
        <p:sp>
          <p:nvSpPr>
            <p:cNvPr id="164" name="Freeform 114"/>
            <p:cNvSpPr>
              <a:spLocks noChangeAspect="1"/>
            </p:cNvSpPr>
            <p:nvPr>
              <p:custDataLst>
                <p:tags r:id="rId147"/>
              </p:custDataLst>
            </p:nvPr>
          </p:nvSpPr>
          <p:spPr bwMode="auto">
            <a:xfrm>
              <a:off x="1040209" y="3763348"/>
              <a:ext cx="362989" cy="316012"/>
            </a:xfrm>
            <a:custGeom>
              <a:avLst/>
              <a:gdLst>
                <a:gd name="T0" fmla="*/ 292651 w 801"/>
                <a:gd name="T1" fmla="*/ 2945 h 698"/>
                <a:gd name="T2" fmla="*/ 320675 w 801"/>
                <a:gd name="T3" fmla="*/ 61430 h 698"/>
                <a:gd name="T4" fmla="*/ 283443 w 801"/>
                <a:gd name="T5" fmla="*/ 105610 h 698"/>
                <a:gd name="T6" fmla="*/ 290249 w 801"/>
                <a:gd name="T7" fmla="*/ 122440 h 698"/>
                <a:gd name="T8" fmla="*/ 253417 w 801"/>
                <a:gd name="T9" fmla="*/ 146844 h 698"/>
                <a:gd name="T10" fmla="*/ 250615 w 801"/>
                <a:gd name="T11" fmla="*/ 198176 h 698"/>
                <a:gd name="T12" fmla="*/ 229797 w 801"/>
                <a:gd name="T13" fmla="*/ 215007 h 698"/>
                <a:gd name="T14" fmla="*/ 218587 w 801"/>
                <a:gd name="T15" fmla="*/ 198176 h 698"/>
                <a:gd name="T16" fmla="*/ 190563 w 801"/>
                <a:gd name="T17" fmla="*/ 200280 h 698"/>
                <a:gd name="T18" fmla="*/ 152931 w 801"/>
                <a:gd name="T19" fmla="*/ 266339 h 698"/>
                <a:gd name="T20" fmla="*/ 120503 w 801"/>
                <a:gd name="T21" fmla="*/ 293688 h 698"/>
                <a:gd name="T22" fmla="*/ 83271 w 801"/>
                <a:gd name="T23" fmla="*/ 286114 h 698"/>
                <a:gd name="T24" fmla="*/ 50844 w 801"/>
                <a:gd name="T25" fmla="*/ 234782 h 698"/>
                <a:gd name="T26" fmla="*/ 4003 w 801"/>
                <a:gd name="T27" fmla="*/ 225105 h 698"/>
                <a:gd name="T28" fmla="*/ 0 w 801"/>
                <a:gd name="T29" fmla="*/ 149789 h 698"/>
                <a:gd name="T30" fmla="*/ 30026 w 801"/>
                <a:gd name="T31" fmla="*/ 124965 h 698"/>
                <a:gd name="T32" fmla="*/ 39234 w 801"/>
                <a:gd name="T33" fmla="*/ 100561 h 698"/>
                <a:gd name="T34" fmla="*/ 36832 w 801"/>
                <a:gd name="T35" fmla="*/ 80785 h 698"/>
                <a:gd name="T36" fmla="*/ 34830 w 801"/>
                <a:gd name="T37" fmla="*/ 66059 h 698"/>
                <a:gd name="T38" fmla="*/ 52845 w 801"/>
                <a:gd name="T39" fmla="*/ 14726 h 698"/>
                <a:gd name="T40" fmla="*/ 102088 w 801"/>
                <a:gd name="T41" fmla="*/ 0 h 698"/>
                <a:gd name="T42" fmla="*/ 120503 w 801"/>
                <a:gd name="T43" fmla="*/ 27349 h 698"/>
                <a:gd name="T44" fmla="*/ 148527 w 801"/>
                <a:gd name="T45" fmla="*/ 27349 h 698"/>
                <a:gd name="T46" fmla="*/ 171747 w 801"/>
                <a:gd name="T47" fmla="*/ 36606 h 698"/>
                <a:gd name="T48" fmla="*/ 215785 w 801"/>
                <a:gd name="T49" fmla="*/ 14726 h 698"/>
                <a:gd name="T50" fmla="*/ 246211 w 801"/>
                <a:gd name="T51" fmla="*/ 32398 h 698"/>
                <a:gd name="T52" fmla="*/ 292651 w 801"/>
                <a:gd name="T53" fmla="*/ 2945 h 6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01"/>
                <a:gd name="T82" fmla="*/ 0 h 698"/>
                <a:gd name="T83" fmla="*/ 801 w 801"/>
                <a:gd name="T84" fmla="*/ 698 h 6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01" h="698">
                  <a:moveTo>
                    <a:pt x="731" y="7"/>
                  </a:moveTo>
                  <a:lnTo>
                    <a:pt x="801" y="146"/>
                  </a:lnTo>
                  <a:lnTo>
                    <a:pt x="708" y="251"/>
                  </a:lnTo>
                  <a:lnTo>
                    <a:pt x="725" y="291"/>
                  </a:lnTo>
                  <a:lnTo>
                    <a:pt x="633" y="349"/>
                  </a:lnTo>
                  <a:lnTo>
                    <a:pt x="626" y="471"/>
                  </a:lnTo>
                  <a:lnTo>
                    <a:pt x="574" y="511"/>
                  </a:lnTo>
                  <a:lnTo>
                    <a:pt x="546" y="471"/>
                  </a:lnTo>
                  <a:lnTo>
                    <a:pt x="476" y="476"/>
                  </a:lnTo>
                  <a:lnTo>
                    <a:pt x="382" y="633"/>
                  </a:lnTo>
                  <a:lnTo>
                    <a:pt x="301" y="698"/>
                  </a:lnTo>
                  <a:lnTo>
                    <a:pt x="208" y="680"/>
                  </a:lnTo>
                  <a:lnTo>
                    <a:pt x="127" y="558"/>
                  </a:lnTo>
                  <a:lnTo>
                    <a:pt x="10" y="535"/>
                  </a:lnTo>
                  <a:lnTo>
                    <a:pt x="0" y="356"/>
                  </a:lnTo>
                  <a:lnTo>
                    <a:pt x="75" y="297"/>
                  </a:lnTo>
                  <a:lnTo>
                    <a:pt x="98" y="239"/>
                  </a:lnTo>
                  <a:lnTo>
                    <a:pt x="92" y="192"/>
                  </a:lnTo>
                  <a:lnTo>
                    <a:pt x="87" y="157"/>
                  </a:lnTo>
                  <a:lnTo>
                    <a:pt x="132" y="35"/>
                  </a:lnTo>
                  <a:lnTo>
                    <a:pt x="255" y="0"/>
                  </a:lnTo>
                  <a:lnTo>
                    <a:pt x="301" y="65"/>
                  </a:lnTo>
                  <a:lnTo>
                    <a:pt x="371" y="65"/>
                  </a:lnTo>
                  <a:lnTo>
                    <a:pt x="429" y="87"/>
                  </a:lnTo>
                  <a:lnTo>
                    <a:pt x="539" y="35"/>
                  </a:lnTo>
                  <a:lnTo>
                    <a:pt x="615" y="77"/>
                  </a:lnTo>
                  <a:lnTo>
                    <a:pt x="731" y="7"/>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65" name="Freeform 115"/>
            <p:cNvSpPr>
              <a:spLocks noChangeAspect="1"/>
            </p:cNvSpPr>
            <p:nvPr>
              <p:custDataLst>
                <p:tags r:id="rId148"/>
              </p:custDataLst>
            </p:nvPr>
          </p:nvSpPr>
          <p:spPr bwMode="auto">
            <a:xfrm>
              <a:off x="1372651" y="3472956"/>
              <a:ext cx="300094" cy="520994"/>
            </a:xfrm>
            <a:custGeom>
              <a:avLst/>
              <a:gdLst>
                <a:gd name="T0" fmla="*/ 0 w 657"/>
                <a:gd name="T1" fmla="*/ 270874 h 1144"/>
                <a:gd name="T2" fmla="*/ 42369 w 657"/>
                <a:gd name="T3" fmla="*/ 309813 h 1144"/>
                <a:gd name="T4" fmla="*/ 49229 w 657"/>
                <a:gd name="T5" fmla="*/ 388959 h 1144"/>
                <a:gd name="T6" fmla="*/ 16544 w 657"/>
                <a:gd name="T7" fmla="*/ 388959 h 1144"/>
                <a:gd name="T8" fmla="*/ 52054 w 657"/>
                <a:gd name="T9" fmla="*/ 447789 h 1144"/>
                <a:gd name="T10" fmla="*/ 33089 w 657"/>
                <a:gd name="T11" fmla="*/ 484188 h 1144"/>
                <a:gd name="T12" fmla="*/ 129126 w 657"/>
                <a:gd name="T13" fmla="*/ 447789 h 1144"/>
                <a:gd name="T14" fmla="*/ 166653 w 657"/>
                <a:gd name="T15" fmla="*/ 420702 h 1144"/>
                <a:gd name="T16" fmla="*/ 199742 w 657"/>
                <a:gd name="T17" fmla="*/ 415623 h 1144"/>
                <a:gd name="T18" fmla="*/ 236866 w 657"/>
                <a:gd name="T19" fmla="*/ 366527 h 1144"/>
                <a:gd name="T20" fmla="*/ 253410 w 657"/>
                <a:gd name="T21" fmla="*/ 366527 h 1144"/>
                <a:gd name="T22" fmla="*/ 220725 w 657"/>
                <a:gd name="T23" fmla="*/ 297539 h 1144"/>
                <a:gd name="T24" fmla="*/ 239287 w 657"/>
                <a:gd name="T25" fmla="*/ 223895 h 1144"/>
                <a:gd name="T26" fmla="*/ 265112 w 657"/>
                <a:gd name="T27" fmla="*/ 216276 h 1144"/>
                <a:gd name="T28" fmla="*/ 255831 w 657"/>
                <a:gd name="T29" fmla="*/ 118084 h 1144"/>
                <a:gd name="T30" fmla="*/ 56089 w 657"/>
                <a:gd name="T31" fmla="*/ 0 h 1144"/>
                <a:gd name="T32" fmla="*/ 52054 w 657"/>
                <a:gd name="T33" fmla="*/ 79146 h 1144"/>
                <a:gd name="T34" fmla="*/ 68195 w 657"/>
                <a:gd name="T35" fmla="*/ 101155 h 1144"/>
                <a:gd name="T36" fmla="*/ 68195 w 657"/>
                <a:gd name="T37" fmla="*/ 164641 h 1144"/>
                <a:gd name="T38" fmla="*/ 0 w 657"/>
                <a:gd name="T39" fmla="*/ 248866 h 1144"/>
                <a:gd name="T40" fmla="*/ 0 w 657"/>
                <a:gd name="T41" fmla="*/ 265796 h 1144"/>
                <a:gd name="T42" fmla="*/ 0 w 657"/>
                <a:gd name="T43" fmla="*/ 270874 h 11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57"/>
                <a:gd name="T67" fmla="*/ 0 h 1144"/>
                <a:gd name="T68" fmla="*/ 657 w 657"/>
                <a:gd name="T69" fmla="*/ 1144 h 114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57" h="1144">
                  <a:moveTo>
                    <a:pt x="0" y="640"/>
                  </a:moveTo>
                  <a:lnTo>
                    <a:pt x="105" y="732"/>
                  </a:lnTo>
                  <a:lnTo>
                    <a:pt x="122" y="919"/>
                  </a:lnTo>
                  <a:lnTo>
                    <a:pt x="41" y="919"/>
                  </a:lnTo>
                  <a:lnTo>
                    <a:pt x="129" y="1058"/>
                  </a:lnTo>
                  <a:lnTo>
                    <a:pt x="82" y="1144"/>
                  </a:lnTo>
                  <a:lnTo>
                    <a:pt x="320" y="1058"/>
                  </a:lnTo>
                  <a:lnTo>
                    <a:pt x="413" y="994"/>
                  </a:lnTo>
                  <a:lnTo>
                    <a:pt x="495" y="982"/>
                  </a:lnTo>
                  <a:lnTo>
                    <a:pt x="587" y="866"/>
                  </a:lnTo>
                  <a:lnTo>
                    <a:pt x="628" y="866"/>
                  </a:lnTo>
                  <a:lnTo>
                    <a:pt x="547" y="703"/>
                  </a:lnTo>
                  <a:lnTo>
                    <a:pt x="593" y="529"/>
                  </a:lnTo>
                  <a:lnTo>
                    <a:pt x="657" y="511"/>
                  </a:lnTo>
                  <a:lnTo>
                    <a:pt x="634" y="279"/>
                  </a:lnTo>
                  <a:lnTo>
                    <a:pt x="139" y="0"/>
                  </a:lnTo>
                  <a:lnTo>
                    <a:pt x="129" y="187"/>
                  </a:lnTo>
                  <a:lnTo>
                    <a:pt x="169" y="239"/>
                  </a:lnTo>
                  <a:lnTo>
                    <a:pt x="169" y="389"/>
                  </a:lnTo>
                  <a:lnTo>
                    <a:pt x="0" y="588"/>
                  </a:lnTo>
                  <a:lnTo>
                    <a:pt x="0" y="628"/>
                  </a:lnTo>
                  <a:lnTo>
                    <a:pt x="0" y="640"/>
                  </a:lnTo>
                  <a:close/>
                </a:path>
              </a:pathLst>
            </a:custGeom>
            <a:grpFill/>
            <a:ln w="9525">
              <a:solidFill>
                <a:schemeClr val="bg1">
                  <a:lumMod val="85000"/>
                </a:schemeClr>
              </a:solidFill>
              <a:round/>
              <a:headEnd/>
              <a:tailEnd/>
            </a:ln>
          </p:spPr>
          <p:txBody>
            <a:bodyPr/>
            <a:lstStyle/>
            <a:p>
              <a:endParaRPr lang="zh-CN" altLang="en-US"/>
            </a:p>
          </p:txBody>
        </p:sp>
        <p:sp>
          <p:nvSpPr>
            <p:cNvPr id="166" name="Freeform 116"/>
            <p:cNvSpPr>
              <a:spLocks noChangeAspect="1"/>
            </p:cNvSpPr>
            <p:nvPr>
              <p:custDataLst>
                <p:tags r:id="rId149"/>
              </p:custDataLst>
            </p:nvPr>
          </p:nvSpPr>
          <p:spPr bwMode="auto">
            <a:xfrm>
              <a:off x="1672745" y="3215021"/>
              <a:ext cx="332442" cy="298929"/>
            </a:xfrm>
            <a:custGeom>
              <a:avLst/>
              <a:gdLst>
                <a:gd name="T0" fmla="*/ 9695 w 727"/>
                <a:gd name="T1" fmla="*/ 4241 h 655"/>
                <a:gd name="T2" fmla="*/ 103417 w 727"/>
                <a:gd name="T3" fmla="*/ 33931 h 655"/>
                <a:gd name="T4" fmla="*/ 147854 w 727"/>
                <a:gd name="T5" fmla="*/ 0 h 655"/>
                <a:gd name="T6" fmla="*/ 220569 w 727"/>
                <a:gd name="T7" fmla="*/ 19086 h 655"/>
                <a:gd name="T8" fmla="*/ 241576 w 727"/>
                <a:gd name="T9" fmla="*/ 48776 h 655"/>
                <a:gd name="T10" fmla="*/ 244403 w 727"/>
                <a:gd name="T11" fmla="*/ 63621 h 655"/>
                <a:gd name="T12" fmla="*/ 234708 w 727"/>
                <a:gd name="T13" fmla="*/ 110701 h 655"/>
                <a:gd name="T14" fmla="*/ 197139 w 727"/>
                <a:gd name="T15" fmla="*/ 68711 h 655"/>
                <a:gd name="T16" fmla="*/ 173708 w 727"/>
                <a:gd name="T17" fmla="*/ 53866 h 655"/>
                <a:gd name="T18" fmla="*/ 187847 w 727"/>
                <a:gd name="T19" fmla="*/ 98401 h 655"/>
                <a:gd name="T20" fmla="*/ 293688 w 727"/>
                <a:gd name="T21" fmla="*/ 258302 h 655"/>
                <a:gd name="T22" fmla="*/ 16563 w 727"/>
                <a:gd name="T23" fmla="*/ 277812 h 655"/>
                <a:gd name="T24" fmla="*/ 0 w 727"/>
                <a:gd name="T25" fmla="*/ 61500 h 655"/>
                <a:gd name="T26" fmla="*/ 16563 w 727"/>
                <a:gd name="T27" fmla="*/ 48776 h 655"/>
                <a:gd name="T28" fmla="*/ 9695 w 727"/>
                <a:gd name="T29" fmla="*/ 4241 h 6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7"/>
                <a:gd name="T46" fmla="*/ 0 h 655"/>
                <a:gd name="T47" fmla="*/ 727 w 727"/>
                <a:gd name="T48" fmla="*/ 655 h 6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7" h="655">
                  <a:moveTo>
                    <a:pt x="24" y="10"/>
                  </a:moveTo>
                  <a:lnTo>
                    <a:pt x="256" y="80"/>
                  </a:lnTo>
                  <a:lnTo>
                    <a:pt x="366" y="0"/>
                  </a:lnTo>
                  <a:lnTo>
                    <a:pt x="546" y="45"/>
                  </a:lnTo>
                  <a:lnTo>
                    <a:pt x="598" y="115"/>
                  </a:lnTo>
                  <a:lnTo>
                    <a:pt x="605" y="150"/>
                  </a:lnTo>
                  <a:lnTo>
                    <a:pt x="581" y="261"/>
                  </a:lnTo>
                  <a:lnTo>
                    <a:pt x="488" y="162"/>
                  </a:lnTo>
                  <a:lnTo>
                    <a:pt x="430" y="127"/>
                  </a:lnTo>
                  <a:lnTo>
                    <a:pt x="465" y="232"/>
                  </a:lnTo>
                  <a:lnTo>
                    <a:pt x="727" y="609"/>
                  </a:lnTo>
                  <a:lnTo>
                    <a:pt x="41" y="655"/>
                  </a:lnTo>
                  <a:lnTo>
                    <a:pt x="0" y="145"/>
                  </a:lnTo>
                  <a:lnTo>
                    <a:pt x="41" y="115"/>
                  </a:lnTo>
                  <a:lnTo>
                    <a:pt x="24" y="10"/>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67" name="Freeform 117"/>
            <p:cNvSpPr>
              <a:spLocks noChangeAspect="1"/>
            </p:cNvSpPr>
            <p:nvPr>
              <p:custDataLst>
                <p:tags r:id="rId150"/>
              </p:custDataLst>
            </p:nvPr>
          </p:nvSpPr>
          <p:spPr bwMode="auto">
            <a:xfrm>
              <a:off x="1214518" y="3765055"/>
              <a:ext cx="224621" cy="368966"/>
            </a:xfrm>
            <a:custGeom>
              <a:avLst/>
              <a:gdLst>
                <a:gd name="T0" fmla="*/ 0 w 495"/>
                <a:gd name="T1" fmla="*/ 265992 h 807"/>
                <a:gd name="T2" fmla="*/ 34877 w 495"/>
                <a:gd name="T3" fmla="*/ 288512 h 807"/>
                <a:gd name="T4" fmla="*/ 32872 w 495"/>
                <a:gd name="T5" fmla="*/ 342900 h 807"/>
                <a:gd name="T6" fmla="*/ 198437 w 495"/>
                <a:gd name="T7" fmla="*/ 342900 h 807"/>
                <a:gd name="T8" fmla="*/ 195631 w 495"/>
                <a:gd name="T9" fmla="*/ 305933 h 807"/>
                <a:gd name="T10" fmla="*/ 163560 w 495"/>
                <a:gd name="T11" fmla="*/ 243897 h 807"/>
                <a:gd name="T12" fmla="*/ 193626 w 495"/>
                <a:gd name="T13" fmla="*/ 175062 h 807"/>
                <a:gd name="T14" fmla="*/ 156344 w 495"/>
                <a:gd name="T15" fmla="*/ 118549 h 807"/>
                <a:gd name="T16" fmla="*/ 188816 w 495"/>
                <a:gd name="T17" fmla="*/ 118549 h 807"/>
                <a:gd name="T18" fmla="*/ 182001 w 495"/>
                <a:gd name="T19" fmla="*/ 39091 h 807"/>
                <a:gd name="T20" fmla="*/ 139908 w 495"/>
                <a:gd name="T21" fmla="*/ 0 h 807"/>
                <a:gd name="T22" fmla="*/ 167970 w 495"/>
                <a:gd name="T23" fmla="*/ 59062 h 807"/>
                <a:gd name="T24" fmla="*/ 125877 w 495"/>
                <a:gd name="T25" fmla="*/ 103677 h 807"/>
                <a:gd name="T26" fmla="*/ 137503 w 495"/>
                <a:gd name="T27" fmla="*/ 120674 h 807"/>
                <a:gd name="T28" fmla="*/ 100622 w 495"/>
                <a:gd name="T29" fmla="*/ 143194 h 807"/>
                <a:gd name="T30" fmla="*/ 97815 w 495"/>
                <a:gd name="T31" fmla="*/ 189933 h 807"/>
                <a:gd name="T32" fmla="*/ 76970 w 495"/>
                <a:gd name="T33" fmla="*/ 214153 h 807"/>
                <a:gd name="T34" fmla="*/ 65745 w 495"/>
                <a:gd name="T35" fmla="*/ 197157 h 807"/>
                <a:gd name="T36" fmla="*/ 37683 w 495"/>
                <a:gd name="T37" fmla="*/ 199281 h 807"/>
                <a:gd name="T38" fmla="*/ 0 w 495"/>
                <a:gd name="T39" fmla="*/ 265992 h 8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95"/>
                <a:gd name="T61" fmla="*/ 0 h 807"/>
                <a:gd name="T62" fmla="*/ 495 w 495"/>
                <a:gd name="T63" fmla="*/ 807 h 8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95" h="807">
                  <a:moveTo>
                    <a:pt x="0" y="626"/>
                  </a:moveTo>
                  <a:lnTo>
                    <a:pt x="87" y="679"/>
                  </a:lnTo>
                  <a:lnTo>
                    <a:pt x="82" y="807"/>
                  </a:lnTo>
                  <a:lnTo>
                    <a:pt x="495" y="807"/>
                  </a:lnTo>
                  <a:lnTo>
                    <a:pt x="488" y="720"/>
                  </a:lnTo>
                  <a:lnTo>
                    <a:pt x="408" y="574"/>
                  </a:lnTo>
                  <a:lnTo>
                    <a:pt x="483" y="412"/>
                  </a:lnTo>
                  <a:lnTo>
                    <a:pt x="390" y="279"/>
                  </a:lnTo>
                  <a:lnTo>
                    <a:pt x="471" y="279"/>
                  </a:lnTo>
                  <a:lnTo>
                    <a:pt x="454" y="92"/>
                  </a:lnTo>
                  <a:lnTo>
                    <a:pt x="349" y="0"/>
                  </a:lnTo>
                  <a:lnTo>
                    <a:pt x="419" y="139"/>
                  </a:lnTo>
                  <a:lnTo>
                    <a:pt x="314" y="244"/>
                  </a:lnTo>
                  <a:lnTo>
                    <a:pt x="343" y="284"/>
                  </a:lnTo>
                  <a:lnTo>
                    <a:pt x="251" y="337"/>
                  </a:lnTo>
                  <a:lnTo>
                    <a:pt x="244" y="447"/>
                  </a:lnTo>
                  <a:lnTo>
                    <a:pt x="192" y="504"/>
                  </a:lnTo>
                  <a:lnTo>
                    <a:pt x="164" y="464"/>
                  </a:lnTo>
                  <a:lnTo>
                    <a:pt x="94" y="469"/>
                  </a:lnTo>
                  <a:lnTo>
                    <a:pt x="0" y="626"/>
                  </a:lnTo>
                  <a:close/>
                </a:path>
              </a:pathLst>
            </a:custGeom>
            <a:grpFill/>
            <a:ln w="9525">
              <a:solidFill>
                <a:schemeClr val="bg1">
                  <a:lumMod val="85000"/>
                </a:schemeClr>
              </a:solidFill>
              <a:round/>
              <a:headEnd/>
              <a:tailEnd/>
            </a:ln>
          </p:spPr>
          <p:txBody>
            <a:bodyPr/>
            <a:lstStyle/>
            <a:p>
              <a:endParaRPr lang="zh-CN" altLang="en-US"/>
            </a:p>
          </p:txBody>
        </p:sp>
        <p:sp>
          <p:nvSpPr>
            <p:cNvPr id="168" name="Freeform 118"/>
            <p:cNvSpPr>
              <a:spLocks noChangeAspect="1"/>
            </p:cNvSpPr>
            <p:nvPr>
              <p:custDataLst>
                <p:tags r:id="rId151"/>
              </p:custDataLst>
            </p:nvPr>
          </p:nvSpPr>
          <p:spPr bwMode="auto">
            <a:xfrm>
              <a:off x="1624227" y="3493454"/>
              <a:ext cx="465417" cy="582489"/>
            </a:xfrm>
            <a:custGeom>
              <a:avLst/>
              <a:gdLst>
                <a:gd name="T0" fmla="*/ 339169 w 1028"/>
                <a:gd name="T1" fmla="*/ 0 h 1284"/>
                <a:gd name="T2" fmla="*/ 62794 w 1028"/>
                <a:gd name="T3" fmla="*/ 19394 h 1284"/>
                <a:gd name="T4" fmla="*/ 67194 w 1028"/>
                <a:gd name="T5" fmla="*/ 78418 h 1284"/>
                <a:gd name="T6" fmla="*/ 29997 w 1028"/>
                <a:gd name="T7" fmla="*/ 75889 h 1284"/>
                <a:gd name="T8" fmla="*/ 43996 w 1028"/>
                <a:gd name="T9" fmla="*/ 198153 h 1284"/>
                <a:gd name="T10" fmla="*/ 18398 w 1028"/>
                <a:gd name="T11" fmla="*/ 205742 h 1284"/>
                <a:gd name="T12" fmla="*/ 0 w 1028"/>
                <a:gd name="T13" fmla="*/ 279101 h 1284"/>
                <a:gd name="T14" fmla="*/ 46396 w 1028"/>
                <a:gd name="T15" fmla="*/ 387031 h 1284"/>
                <a:gd name="T16" fmla="*/ 87992 w 1028"/>
                <a:gd name="T17" fmla="*/ 421603 h 1284"/>
                <a:gd name="T18" fmla="*/ 92791 w 1028"/>
                <a:gd name="T19" fmla="*/ 436359 h 1284"/>
                <a:gd name="T20" fmla="*/ 122789 w 1028"/>
                <a:gd name="T21" fmla="*/ 453223 h 1284"/>
                <a:gd name="T22" fmla="*/ 141587 w 1028"/>
                <a:gd name="T23" fmla="*/ 499599 h 1284"/>
                <a:gd name="T24" fmla="*/ 164785 w 1028"/>
                <a:gd name="T25" fmla="*/ 514355 h 1284"/>
                <a:gd name="T26" fmla="*/ 187983 w 1028"/>
                <a:gd name="T27" fmla="*/ 514355 h 1284"/>
                <a:gd name="T28" fmla="*/ 199582 w 1028"/>
                <a:gd name="T29" fmla="*/ 524052 h 1284"/>
                <a:gd name="T30" fmla="*/ 208781 w 1028"/>
                <a:gd name="T31" fmla="*/ 511826 h 1284"/>
                <a:gd name="T32" fmla="*/ 234778 w 1028"/>
                <a:gd name="T33" fmla="*/ 541338 h 1284"/>
                <a:gd name="T34" fmla="*/ 290373 w 1028"/>
                <a:gd name="T35" fmla="*/ 536279 h 1284"/>
                <a:gd name="T36" fmla="*/ 339169 w 1028"/>
                <a:gd name="T37" fmla="*/ 506767 h 1284"/>
                <a:gd name="T38" fmla="*/ 371966 w 1028"/>
                <a:gd name="T39" fmla="*/ 504659 h 1284"/>
                <a:gd name="T40" fmla="*/ 364766 w 1028"/>
                <a:gd name="T41" fmla="*/ 475146 h 1284"/>
                <a:gd name="T42" fmla="*/ 329969 w 1028"/>
                <a:gd name="T43" fmla="*/ 460390 h 1284"/>
                <a:gd name="T44" fmla="*/ 327570 w 1028"/>
                <a:gd name="T45" fmla="*/ 414014 h 1284"/>
                <a:gd name="T46" fmla="*/ 297172 w 1028"/>
                <a:gd name="T47" fmla="*/ 416544 h 1284"/>
                <a:gd name="T48" fmla="*/ 297172 w 1028"/>
                <a:gd name="T49" fmla="*/ 399679 h 1284"/>
                <a:gd name="T50" fmla="*/ 329969 w 1028"/>
                <a:gd name="T51" fmla="*/ 372275 h 1284"/>
                <a:gd name="T52" fmla="*/ 332369 w 1028"/>
                <a:gd name="T53" fmla="*/ 325899 h 1284"/>
                <a:gd name="T54" fmla="*/ 376365 w 1028"/>
                <a:gd name="T55" fmla="*/ 257178 h 1284"/>
                <a:gd name="T56" fmla="*/ 369166 w 1028"/>
                <a:gd name="T57" fmla="*/ 205742 h 1284"/>
                <a:gd name="T58" fmla="*/ 376365 w 1028"/>
                <a:gd name="T59" fmla="*/ 164425 h 1284"/>
                <a:gd name="T60" fmla="*/ 411162 w 1028"/>
                <a:gd name="T61" fmla="*/ 124794 h 1284"/>
                <a:gd name="T62" fmla="*/ 373965 w 1028"/>
                <a:gd name="T63" fmla="*/ 102871 h 1284"/>
                <a:gd name="T64" fmla="*/ 369166 w 1028"/>
                <a:gd name="T65" fmla="*/ 51436 h 1284"/>
                <a:gd name="T66" fmla="*/ 339169 w 1028"/>
                <a:gd name="T67" fmla="*/ 0 h 12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8"/>
                <a:gd name="T103" fmla="*/ 0 h 1284"/>
                <a:gd name="T104" fmla="*/ 1028 w 1028"/>
                <a:gd name="T105" fmla="*/ 1284 h 12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8" h="1284">
                  <a:moveTo>
                    <a:pt x="848" y="0"/>
                  </a:moveTo>
                  <a:lnTo>
                    <a:pt x="157" y="46"/>
                  </a:lnTo>
                  <a:lnTo>
                    <a:pt x="168" y="186"/>
                  </a:lnTo>
                  <a:lnTo>
                    <a:pt x="75" y="180"/>
                  </a:lnTo>
                  <a:lnTo>
                    <a:pt x="110" y="470"/>
                  </a:lnTo>
                  <a:lnTo>
                    <a:pt x="46" y="488"/>
                  </a:lnTo>
                  <a:lnTo>
                    <a:pt x="0" y="662"/>
                  </a:lnTo>
                  <a:lnTo>
                    <a:pt x="116" y="918"/>
                  </a:lnTo>
                  <a:lnTo>
                    <a:pt x="220" y="1000"/>
                  </a:lnTo>
                  <a:lnTo>
                    <a:pt x="232" y="1035"/>
                  </a:lnTo>
                  <a:lnTo>
                    <a:pt x="307" y="1075"/>
                  </a:lnTo>
                  <a:lnTo>
                    <a:pt x="354" y="1185"/>
                  </a:lnTo>
                  <a:lnTo>
                    <a:pt x="412" y="1220"/>
                  </a:lnTo>
                  <a:lnTo>
                    <a:pt x="470" y="1220"/>
                  </a:lnTo>
                  <a:lnTo>
                    <a:pt x="499" y="1243"/>
                  </a:lnTo>
                  <a:lnTo>
                    <a:pt x="522" y="1214"/>
                  </a:lnTo>
                  <a:lnTo>
                    <a:pt x="587" y="1284"/>
                  </a:lnTo>
                  <a:lnTo>
                    <a:pt x="726" y="1272"/>
                  </a:lnTo>
                  <a:lnTo>
                    <a:pt x="848" y="1202"/>
                  </a:lnTo>
                  <a:lnTo>
                    <a:pt x="930" y="1197"/>
                  </a:lnTo>
                  <a:lnTo>
                    <a:pt x="912" y="1127"/>
                  </a:lnTo>
                  <a:lnTo>
                    <a:pt x="825" y="1092"/>
                  </a:lnTo>
                  <a:lnTo>
                    <a:pt x="819" y="982"/>
                  </a:lnTo>
                  <a:lnTo>
                    <a:pt x="743" y="988"/>
                  </a:lnTo>
                  <a:lnTo>
                    <a:pt x="743" y="948"/>
                  </a:lnTo>
                  <a:lnTo>
                    <a:pt x="825" y="883"/>
                  </a:lnTo>
                  <a:lnTo>
                    <a:pt x="831" y="773"/>
                  </a:lnTo>
                  <a:lnTo>
                    <a:pt x="941" y="610"/>
                  </a:lnTo>
                  <a:lnTo>
                    <a:pt x="923" y="488"/>
                  </a:lnTo>
                  <a:lnTo>
                    <a:pt x="941" y="390"/>
                  </a:lnTo>
                  <a:lnTo>
                    <a:pt x="1028" y="296"/>
                  </a:lnTo>
                  <a:lnTo>
                    <a:pt x="935" y="244"/>
                  </a:lnTo>
                  <a:lnTo>
                    <a:pt x="923" y="122"/>
                  </a:lnTo>
                  <a:lnTo>
                    <a:pt x="848" y="0"/>
                  </a:lnTo>
                  <a:close/>
                </a:path>
              </a:pathLst>
            </a:custGeom>
            <a:grpFill/>
            <a:ln w="9525">
              <a:solidFill>
                <a:schemeClr val="bg1">
                  <a:lumMod val="85000"/>
                </a:schemeClr>
              </a:solidFill>
              <a:round/>
              <a:headEnd/>
              <a:tailEnd/>
            </a:ln>
          </p:spPr>
          <p:txBody>
            <a:bodyPr/>
            <a:lstStyle/>
            <a:p>
              <a:endParaRPr lang="zh-CN" altLang="en-US"/>
            </a:p>
          </p:txBody>
        </p:sp>
        <p:sp>
          <p:nvSpPr>
            <p:cNvPr id="169" name="Freeform 119"/>
            <p:cNvSpPr>
              <a:spLocks noChangeAspect="1"/>
            </p:cNvSpPr>
            <p:nvPr>
              <p:custDataLst>
                <p:tags r:id="rId152"/>
              </p:custDataLst>
            </p:nvPr>
          </p:nvSpPr>
          <p:spPr bwMode="auto">
            <a:xfrm>
              <a:off x="1399605" y="3862421"/>
              <a:ext cx="382756" cy="237437"/>
            </a:xfrm>
            <a:custGeom>
              <a:avLst/>
              <a:gdLst>
                <a:gd name="T0" fmla="*/ 14056 w 842"/>
                <a:gd name="T1" fmla="*/ 119081 h 517"/>
                <a:gd name="T2" fmla="*/ 0 w 842"/>
                <a:gd name="T3" fmla="*/ 151092 h 517"/>
                <a:gd name="T4" fmla="*/ 30119 w 842"/>
                <a:gd name="T5" fmla="*/ 213407 h 517"/>
                <a:gd name="T6" fmla="*/ 58230 w 842"/>
                <a:gd name="T7" fmla="*/ 195908 h 517"/>
                <a:gd name="T8" fmla="*/ 107224 w 842"/>
                <a:gd name="T9" fmla="*/ 220663 h 517"/>
                <a:gd name="T10" fmla="*/ 116461 w 842"/>
                <a:gd name="T11" fmla="*/ 178408 h 517"/>
                <a:gd name="T12" fmla="*/ 144170 w 842"/>
                <a:gd name="T13" fmla="*/ 163470 h 517"/>
                <a:gd name="T14" fmla="*/ 207220 w 842"/>
                <a:gd name="T15" fmla="*/ 183530 h 517"/>
                <a:gd name="T16" fmla="*/ 249387 w 842"/>
                <a:gd name="T17" fmla="*/ 156214 h 517"/>
                <a:gd name="T18" fmla="*/ 277498 w 842"/>
                <a:gd name="T19" fmla="*/ 158348 h 517"/>
                <a:gd name="T20" fmla="*/ 300790 w 842"/>
                <a:gd name="T21" fmla="*/ 146397 h 517"/>
                <a:gd name="T22" fmla="*/ 338138 w 842"/>
                <a:gd name="T23" fmla="*/ 154080 h 517"/>
                <a:gd name="T24" fmla="*/ 319263 w 842"/>
                <a:gd name="T25" fmla="*/ 109264 h 517"/>
                <a:gd name="T26" fmla="*/ 289144 w 842"/>
                <a:gd name="T27" fmla="*/ 92192 h 517"/>
                <a:gd name="T28" fmla="*/ 287136 w 842"/>
                <a:gd name="T29" fmla="*/ 77253 h 517"/>
                <a:gd name="T30" fmla="*/ 249387 w 842"/>
                <a:gd name="T31" fmla="*/ 47376 h 517"/>
                <a:gd name="T32" fmla="*/ 226095 w 842"/>
                <a:gd name="T33" fmla="*/ 0 h 517"/>
                <a:gd name="T34" fmla="*/ 212039 w 842"/>
                <a:gd name="T35" fmla="*/ 2561 h 517"/>
                <a:gd name="T36" fmla="*/ 175093 w 842"/>
                <a:gd name="T37" fmla="*/ 52071 h 517"/>
                <a:gd name="T38" fmla="*/ 142163 w 842"/>
                <a:gd name="T39" fmla="*/ 57193 h 517"/>
                <a:gd name="T40" fmla="*/ 107224 w 842"/>
                <a:gd name="T41" fmla="*/ 81948 h 517"/>
                <a:gd name="T42" fmla="*/ 14056 w 842"/>
                <a:gd name="T43" fmla="*/ 119081 h 5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42"/>
                <a:gd name="T67" fmla="*/ 0 h 517"/>
                <a:gd name="T68" fmla="*/ 842 w 842"/>
                <a:gd name="T69" fmla="*/ 517 h 5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42" h="517">
                  <a:moveTo>
                    <a:pt x="35" y="279"/>
                  </a:moveTo>
                  <a:lnTo>
                    <a:pt x="0" y="354"/>
                  </a:lnTo>
                  <a:lnTo>
                    <a:pt x="75" y="500"/>
                  </a:lnTo>
                  <a:lnTo>
                    <a:pt x="145" y="459"/>
                  </a:lnTo>
                  <a:lnTo>
                    <a:pt x="267" y="517"/>
                  </a:lnTo>
                  <a:lnTo>
                    <a:pt x="290" y="418"/>
                  </a:lnTo>
                  <a:lnTo>
                    <a:pt x="359" y="383"/>
                  </a:lnTo>
                  <a:lnTo>
                    <a:pt x="516" y="430"/>
                  </a:lnTo>
                  <a:lnTo>
                    <a:pt x="621" y="366"/>
                  </a:lnTo>
                  <a:lnTo>
                    <a:pt x="691" y="371"/>
                  </a:lnTo>
                  <a:lnTo>
                    <a:pt x="749" y="343"/>
                  </a:lnTo>
                  <a:lnTo>
                    <a:pt x="842" y="361"/>
                  </a:lnTo>
                  <a:lnTo>
                    <a:pt x="795" y="256"/>
                  </a:lnTo>
                  <a:lnTo>
                    <a:pt x="720" y="216"/>
                  </a:lnTo>
                  <a:lnTo>
                    <a:pt x="715" y="181"/>
                  </a:lnTo>
                  <a:lnTo>
                    <a:pt x="621" y="111"/>
                  </a:lnTo>
                  <a:lnTo>
                    <a:pt x="563" y="0"/>
                  </a:lnTo>
                  <a:lnTo>
                    <a:pt x="528" y="6"/>
                  </a:lnTo>
                  <a:lnTo>
                    <a:pt x="436" y="122"/>
                  </a:lnTo>
                  <a:lnTo>
                    <a:pt x="354" y="134"/>
                  </a:lnTo>
                  <a:lnTo>
                    <a:pt x="267" y="192"/>
                  </a:lnTo>
                  <a:lnTo>
                    <a:pt x="35" y="279"/>
                  </a:lnTo>
                  <a:close/>
                </a:path>
              </a:pathLst>
            </a:custGeom>
            <a:grpFill/>
            <a:ln w="9525">
              <a:solidFill>
                <a:schemeClr val="bg1">
                  <a:lumMod val="85000"/>
                </a:schemeClr>
              </a:solidFill>
              <a:round/>
              <a:headEnd/>
              <a:tailEnd/>
            </a:ln>
          </p:spPr>
          <p:txBody>
            <a:bodyPr/>
            <a:lstStyle/>
            <a:p>
              <a:endParaRPr lang="zh-CN" altLang="en-US"/>
            </a:p>
          </p:txBody>
        </p:sp>
        <p:sp>
          <p:nvSpPr>
            <p:cNvPr id="170" name="Freeform 120"/>
            <p:cNvSpPr>
              <a:spLocks noChangeAspect="1"/>
            </p:cNvSpPr>
            <p:nvPr>
              <p:custDataLst>
                <p:tags r:id="rId153"/>
              </p:custDataLst>
            </p:nvPr>
          </p:nvSpPr>
          <p:spPr bwMode="auto">
            <a:xfrm>
              <a:off x="1962060" y="3628401"/>
              <a:ext cx="425883" cy="447543"/>
            </a:xfrm>
            <a:custGeom>
              <a:avLst/>
              <a:gdLst>
                <a:gd name="T0" fmla="*/ 111833 w 942"/>
                <a:gd name="T1" fmla="*/ 0 h 988"/>
                <a:gd name="T2" fmla="*/ 144184 w 942"/>
                <a:gd name="T3" fmla="*/ 78302 h 988"/>
                <a:gd name="T4" fmla="*/ 232053 w 942"/>
                <a:gd name="T5" fmla="*/ 144395 h 988"/>
                <a:gd name="T6" fmla="*/ 206890 w 942"/>
                <a:gd name="T7" fmla="*/ 171338 h 988"/>
                <a:gd name="T8" fmla="*/ 202098 w 942"/>
                <a:gd name="T9" fmla="*/ 200806 h 988"/>
                <a:gd name="T10" fmla="*/ 253221 w 942"/>
                <a:gd name="T11" fmla="*/ 190702 h 988"/>
                <a:gd name="T12" fmla="*/ 236846 w 942"/>
                <a:gd name="T13" fmla="*/ 210488 h 988"/>
                <a:gd name="T14" fmla="*/ 262807 w 942"/>
                <a:gd name="T15" fmla="*/ 249639 h 988"/>
                <a:gd name="T16" fmla="*/ 301948 w 942"/>
                <a:gd name="T17" fmla="*/ 269425 h 988"/>
                <a:gd name="T18" fmla="*/ 376237 w 942"/>
                <a:gd name="T19" fmla="*/ 269425 h 988"/>
                <a:gd name="T20" fmla="*/ 318324 w 942"/>
                <a:gd name="T21" fmla="*/ 349832 h 988"/>
                <a:gd name="T22" fmla="*/ 211284 w 942"/>
                <a:gd name="T23" fmla="*/ 401191 h 988"/>
                <a:gd name="T24" fmla="*/ 181329 w 942"/>
                <a:gd name="T25" fmla="*/ 388982 h 988"/>
                <a:gd name="T26" fmla="*/ 160560 w 942"/>
                <a:gd name="T27" fmla="*/ 415925 h 988"/>
                <a:gd name="T28" fmla="*/ 132602 w 942"/>
                <a:gd name="T29" fmla="*/ 413399 h 988"/>
                <a:gd name="T30" fmla="*/ 95457 w 942"/>
                <a:gd name="T31" fmla="*/ 376353 h 988"/>
                <a:gd name="T32" fmla="*/ 74688 w 942"/>
                <a:gd name="T33" fmla="*/ 376353 h 988"/>
                <a:gd name="T34" fmla="*/ 67499 w 942"/>
                <a:gd name="T35" fmla="*/ 349832 h 988"/>
                <a:gd name="T36" fmla="*/ 32751 w 942"/>
                <a:gd name="T37" fmla="*/ 335097 h 988"/>
                <a:gd name="T38" fmla="*/ 30355 w 942"/>
                <a:gd name="T39" fmla="*/ 288790 h 988"/>
                <a:gd name="T40" fmla="*/ 0 w 942"/>
                <a:gd name="T41" fmla="*/ 291316 h 988"/>
                <a:gd name="T42" fmla="*/ 0 w 942"/>
                <a:gd name="T43" fmla="*/ 274477 h 988"/>
                <a:gd name="T44" fmla="*/ 32751 w 942"/>
                <a:gd name="T45" fmla="*/ 247113 h 988"/>
                <a:gd name="T46" fmla="*/ 35147 w 942"/>
                <a:gd name="T47" fmla="*/ 200806 h 988"/>
                <a:gd name="T48" fmla="*/ 79082 w 942"/>
                <a:gd name="T49" fmla="*/ 132187 h 988"/>
                <a:gd name="T50" fmla="*/ 71892 w 942"/>
                <a:gd name="T51" fmla="*/ 78302 h 988"/>
                <a:gd name="T52" fmla="*/ 79082 w 942"/>
                <a:gd name="T53" fmla="*/ 39572 h 988"/>
                <a:gd name="T54" fmla="*/ 111833 w 942"/>
                <a:gd name="T55" fmla="*/ 0 h 9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42"/>
                <a:gd name="T85" fmla="*/ 0 h 988"/>
                <a:gd name="T86" fmla="*/ 942 w 942"/>
                <a:gd name="T87" fmla="*/ 988 h 98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42" h="988">
                  <a:moveTo>
                    <a:pt x="280" y="0"/>
                  </a:moveTo>
                  <a:lnTo>
                    <a:pt x="361" y="186"/>
                  </a:lnTo>
                  <a:lnTo>
                    <a:pt x="581" y="343"/>
                  </a:lnTo>
                  <a:lnTo>
                    <a:pt x="518" y="407"/>
                  </a:lnTo>
                  <a:lnTo>
                    <a:pt x="506" y="477"/>
                  </a:lnTo>
                  <a:lnTo>
                    <a:pt x="634" y="453"/>
                  </a:lnTo>
                  <a:lnTo>
                    <a:pt x="593" y="500"/>
                  </a:lnTo>
                  <a:lnTo>
                    <a:pt x="658" y="593"/>
                  </a:lnTo>
                  <a:lnTo>
                    <a:pt x="756" y="640"/>
                  </a:lnTo>
                  <a:lnTo>
                    <a:pt x="942" y="640"/>
                  </a:lnTo>
                  <a:lnTo>
                    <a:pt x="797" y="831"/>
                  </a:lnTo>
                  <a:lnTo>
                    <a:pt x="529" y="953"/>
                  </a:lnTo>
                  <a:lnTo>
                    <a:pt x="454" y="924"/>
                  </a:lnTo>
                  <a:lnTo>
                    <a:pt x="402" y="988"/>
                  </a:lnTo>
                  <a:lnTo>
                    <a:pt x="332" y="982"/>
                  </a:lnTo>
                  <a:lnTo>
                    <a:pt x="239" y="894"/>
                  </a:lnTo>
                  <a:lnTo>
                    <a:pt x="187" y="894"/>
                  </a:lnTo>
                  <a:lnTo>
                    <a:pt x="169" y="831"/>
                  </a:lnTo>
                  <a:lnTo>
                    <a:pt x="82" y="796"/>
                  </a:lnTo>
                  <a:lnTo>
                    <a:pt x="76" y="686"/>
                  </a:lnTo>
                  <a:lnTo>
                    <a:pt x="0" y="692"/>
                  </a:lnTo>
                  <a:lnTo>
                    <a:pt x="0" y="652"/>
                  </a:lnTo>
                  <a:lnTo>
                    <a:pt x="82" y="587"/>
                  </a:lnTo>
                  <a:lnTo>
                    <a:pt x="88" y="477"/>
                  </a:lnTo>
                  <a:lnTo>
                    <a:pt x="198" y="314"/>
                  </a:lnTo>
                  <a:lnTo>
                    <a:pt x="180" y="186"/>
                  </a:lnTo>
                  <a:lnTo>
                    <a:pt x="198" y="94"/>
                  </a:lnTo>
                  <a:lnTo>
                    <a:pt x="280" y="0"/>
                  </a:lnTo>
                  <a:close/>
                </a:path>
              </a:pathLst>
            </a:custGeom>
            <a:grpFill/>
            <a:ln w="9525">
              <a:solidFill>
                <a:schemeClr val="bg1">
                  <a:lumMod val="85000"/>
                </a:schemeClr>
              </a:solidFill>
              <a:round/>
              <a:headEnd/>
              <a:tailEnd/>
            </a:ln>
          </p:spPr>
          <p:txBody>
            <a:bodyPr/>
            <a:lstStyle/>
            <a:p>
              <a:endParaRPr lang="zh-CN" altLang="en-US"/>
            </a:p>
          </p:txBody>
        </p:sp>
        <p:sp>
          <p:nvSpPr>
            <p:cNvPr id="171" name="Freeform 121"/>
            <p:cNvSpPr>
              <a:spLocks noChangeAspect="1"/>
            </p:cNvSpPr>
            <p:nvPr>
              <p:custDataLst>
                <p:tags r:id="rId154"/>
              </p:custDataLst>
            </p:nvPr>
          </p:nvSpPr>
          <p:spPr bwMode="auto">
            <a:xfrm>
              <a:off x="2193869" y="3783845"/>
              <a:ext cx="55707" cy="61494"/>
            </a:xfrm>
            <a:custGeom>
              <a:avLst/>
              <a:gdLst>
                <a:gd name="T0" fmla="*/ 25817 w 122"/>
                <a:gd name="T1" fmla="*/ 0 h 134"/>
                <a:gd name="T2" fmla="*/ 2420 w 122"/>
                <a:gd name="T3" fmla="*/ 27296 h 134"/>
                <a:gd name="T4" fmla="*/ 0 w 122"/>
                <a:gd name="T5" fmla="*/ 57150 h 134"/>
                <a:gd name="T6" fmla="*/ 49213 w 122"/>
                <a:gd name="T7" fmla="*/ 46914 h 134"/>
                <a:gd name="T8" fmla="*/ 25817 w 122"/>
                <a:gd name="T9" fmla="*/ 0 h 134"/>
                <a:gd name="T10" fmla="*/ 0 60000 65536"/>
                <a:gd name="T11" fmla="*/ 0 60000 65536"/>
                <a:gd name="T12" fmla="*/ 0 60000 65536"/>
                <a:gd name="T13" fmla="*/ 0 60000 65536"/>
                <a:gd name="T14" fmla="*/ 0 60000 65536"/>
                <a:gd name="T15" fmla="*/ 0 w 122"/>
                <a:gd name="T16" fmla="*/ 0 h 134"/>
                <a:gd name="T17" fmla="*/ 122 w 122"/>
                <a:gd name="T18" fmla="*/ 134 h 134"/>
              </a:gdLst>
              <a:ahLst/>
              <a:cxnLst>
                <a:cxn ang="T10">
                  <a:pos x="T0" y="T1"/>
                </a:cxn>
                <a:cxn ang="T11">
                  <a:pos x="T2" y="T3"/>
                </a:cxn>
                <a:cxn ang="T12">
                  <a:pos x="T4" y="T5"/>
                </a:cxn>
                <a:cxn ang="T13">
                  <a:pos x="T6" y="T7"/>
                </a:cxn>
                <a:cxn ang="T14">
                  <a:pos x="T8" y="T9"/>
                </a:cxn>
              </a:cxnLst>
              <a:rect l="T15" t="T16" r="T17" b="T18"/>
              <a:pathLst>
                <a:path w="122" h="134">
                  <a:moveTo>
                    <a:pt x="64" y="0"/>
                  </a:moveTo>
                  <a:lnTo>
                    <a:pt x="6" y="64"/>
                  </a:lnTo>
                  <a:lnTo>
                    <a:pt x="0" y="134"/>
                  </a:lnTo>
                  <a:lnTo>
                    <a:pt x="122" y="110"/>
                  </a:lnTo>
                  <a:lnTo>
                    <a:pt x="64" y="0"/>
                  </a:lnTo>
                  <a:close/>
                </a:path>
              </a:pathLst>
            </a:custGeom>
            <a:grpFill/>
            <a:ln w="9525">
              <a:solidFill>
                <a:schemeClr val="bg1">
                  <a:lumMod val="85000"/>
                </a:schemeClr>
              </a:solidFill>
              <a:round/>
              <a:headEnd/>
              <a:tailEnd/>
            </a:ln>
          </p:spPr>
          <p:txBody>
            <a:bodyPr/>
            <a:lstStyle/>
            <a:p>
              <a:endParaRPr lang="zh-CN" altLang="en-US"/>
            </a:p>
          </p:txBody>
        </p:sp>
        <p:sp>
          <p:nvSpPr>
            <p:cNvPr id="172" name="Freeform 122"/>
            <p:cNvSpPr>
              <a:spLocks noChangeAspect="1"/>
            </p:cNvSpPr>
            <p:nvPr>
              <p:custDataLst>
                <p:tags r:id="rId155"/>
              </p:custDataLst>
            </p:nvPr>
          </p:nvSpPr>
          <p:spPr bwMode="auto">
            <a:xfrm>
              <a:off x="2183087" y="3797509"/>
              <a:ext cx="300095" cy="423627"/>
            </a:xfrm>
            <a:custGeom>
              <a:avLst/>
              <a:gdLst>
                <a:gd name="T0" fmla="*/ 57014 w 651"/>
                <a:gd name="T1" fmla="*/ 31784 h 929"/>
                <a:gd name="T2" fmla="*/ 63937 w 651"/>
                <a:gd name="T3" fmla="*/ 49583 h 929"/>
                <a:gd name="T4" fmla="*/ 120950 w 651"/>
                <a:gd name="T5" fmla="*/ 44498 h 929"/>
                <a:gd name="T6" fmla="*/ 177556 w 651"/>
                <a:gd name="T7" fmla="*/ 36870 h 929"/>
                <a:gd name="T8" fmla="*/ 217873 w 651"/>
                <a:gd name="T9" fmla="*/ 24580 h 929"/>
                <a:gd name="T10" fmla="*/ 248823 w 651"/>
                <a:gd name="T11" fmla="*/ 0 h 929"/>
                <a:gd name="T12" fmla="*/ 265113 w 651"/>
                <a:gd name="T13" fmla="*/ 34751 h 929"/>
                <a:gd name="T14" fmla="*/ 182443 w 651"/>
                <a:gd name="T15" fmla="*/ 228846 h 929"/>
                <a:gd name="T16" fmla="*/ 14253 w 651"/>
                <a:gd name="T17" fmla="*/ 393700 h 929"/>
                <a:gd name="T18" fmla="*/ 0 w 651"/>
                <a:gd name="T19" fmla="*/ 359373 h 929"/>
                <a:gd name="T20" fmla="*/ 12217 w 651"/>
                <a:gd name="T21" fmla="*/ 243679 h 929"/>
                <a:gd name="T22" fmla="*/ 123394 w 651"/>
                <a:gd name="T23" fmla="*/ 191976 h 929"/>
                <a:gd name="T24" fmla="*/ 182443 w 651"/>
                <a:gd name="T25" fmla="*/ 111033 h 929"/>
                <a:gd name="T26" fmla="*/ 106697 w 651"/>
                <a:gd name="T27" fmla="*/ 111033 h 929"/>
                <a:gd name="T28" fmla="*/ 66787 w 651"/>
                <a:gd name="T29" fmla="*/ 91115 h 929"/>
                <a:gd name="T30" fmla="*/ 40317 w 651"/>
                <a:gd name="T31" fmla="*/ 51702 h 929"/>
                <a:gd name="T32" fmla="*/ 57014 w 651"/>
                <a:gd name="T33" fmla="*/ 31784 h 9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51"/>
                <a:gd name="T52" fmla="*/ 0 h 929"/>
                <a:gd name="T53" fmla="*/ 651 w 651"/>
                <a:gd name="T54" fmla="*/ 929 h 9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51" h="929">
                  <a:moveTo>
                    <a:pt x="140" y="75"/>
                  </a:moveTo>
                  <a:lnTo>
                    <a:pt x="157" y="117"/>
                  </a:lnTo>
                  <a:lnTo>
                    <a:pt x="297" y="105"/>
                  </a:lnTo>
                  <a:lnTo>
                    <a:pt x="436" y="87"/>
                  </a:lnTo>
                  <a:lnTo>
                    <a:pt x="535" y="58"/>
                  </a:lnTo>
                  <a:lnTo>
                    <a:pt x="611" y="0"/>
                  </a:lnTo>
                  <a:lnTo>
                    <a:pt x="651" y="82"/>
                  </a:lnTo>
                  <a:lnTo>
                    <a:pt x="448" y="540"/>
                  </a:lnTo>
                  <a:lnTo>
                    <a:pt x="35" y="929"/>
                  </a:lnTo>
                  <a:lnTo>
                    <a:pt x="0" y="848"/>
                  </a:lnTo>
                  <a:lnTo>
                    <a:pt x="30" y="575"/>
                  </a:lnTo>
                  <a:lnTo>
                    <a:pt x="303" y="453"/>
                  </a:lnTo>
                  <a:lnTo>
                    <a:pt x="448" y="262"/>
                  </a:lnTo>
                  <a:lnTo>
                    <a:pt x="262" y="262"/>
                  </a:lnTo>
                  <a:lnTo>
                    <a:pt x="164" y="215"/>
                  </a:lnTo>
                  <a:lnTo>
                    <a:pt x="99" y="122"/>
                  </a:lnTo>
                  <a:lnTo>
                    <a:pt x="140" y="75"/>
                  </a:lnTo>
                  <a:close/>
                </a:path>
              </a:pathLst>
            </a:custGeom>
            <a:grpFill/>
            <a:ln w="9525">
              <a:solidFill>
                <a:schemeClr val="bg1">
                  <a:lumMod val="85000"/>
                </a:schemeClr>
              </a:solidFill>
              <a:round/>
              <a:headEnd/>
              <a:tailEnd/>
            </a:ln>
          </p:spPr>
          <p:txBody>
            <a:bodyPr/>
            <a:lstStyle/>
            <a:p>
              <a:endParaRPr lang="zh-CN" altLang="en-US"/>
            </a:p>
          </p:txBody>
        </p:sp>
        <p:sp>
          <p:nvSpPr>
            <p:cNvPr id="173" name="Freeform 123"/>
            <p:cNvSpPr>
              <a:spLocks noChangeAspect="1"/>
            </p:cNvSpPr>
            <p:nvPr>
              <p:custDataLst>
                <p:tags r:id="rId156"/>
              </p:custDataLst>
            </p:nvPr>
          </p:nvSpPr>
          <p:spPr bwMode="auto">
            <a:xfrm>
              <a:off x="1245064" y="4128896"/>
              <a:ext cx="52114" cy="37580"/>
            </a:xfrm>
            <a:custGeom>
              <a:avLst/>
              <a:gdLst>
                <a:gd name="T0" fmla="*/ 6792 w 122"/>
                <a:gd name="T1" fmla="*/ 0 h 81"/>
                <a:gd name="T2" fmla="*/ 46038 w 122"/>
                <a:gd name="T3" fmla="*/ 2587 h 81"/>
                <a:gd name="T4" fmla="*/ 41887 w 122"/>
                <a:gd name="T5" fmla="*/ 34925 h 81"/>
                <a:gd name="T6" fmla="*/ 0 w 122"/>
                <a:gd name="T7" fmla="*/ 32769 h 81"/>
                <a:gd name="T8" fmla="*/ 6792 w 122"/>
                <a:gd name="T9" fmla="*/ 0 h 81"/>
                <a:gd name="T10" fmla="*/ 0 60000 65536"/>
                <a:gd name="T11" fmla="*/ 0 60000 65536"/>
                <a:gd name="T12" fmla="*/ 0 60000 65536"/>
                <a:gd name="T13" fmla="*/ 0 60000 65536"/>
                <a:gd name="T14" fmla="*/ 0 60000 65536"/>
                <a:gd name="T15" fmla="*/ 0 w 122"/>
                <a:gd name="T16" fmla="*/ 0 h 81"/>
                <a:gd name="T17" fmla="*/ 122 w 122"/>
                <a:gd name="T18" fmla="*/ 81 h 81"/>
              </a:gdLst>
              <a:ahLst/>
              <a:cxnLst>
                <a:cxn ang="T10">
                  <a:pos x="T0" y="T1"/>
                </a:cxn>
                <a:cxn ang="T11">
                  <a:pos x="T2" y="T3"/>
                </a:cxn>
                <a:cxn ang="T12">
                  <a:pos x="T4" y="T5"/>
                </a:cxn>
                <a:cxn ang="T13">
                  <a:pos x="T6" y="T7"/>
                </a:cxn>
                <a:cxn ang="T14">
                  <a:pos x="T8" y="T9"/>
                </a:cxn>
              </a:cxnLst>
              <a:rect l="T15" t="T16" r="T17" b="T18"/>
              <a:pathLst>
                <a:path w="122" h="81">
                  <a:moveTo>
                    <a:pt x="18" y="0"/>
                  </a:moveTo>
                  <a:lnTo>
                    <a:pt x="122" y="6"/>
                  </a:lnTo>
                  <a:lnTo>
                    <a:pt x="111" y="81"/>
                  </a:lnTo>
                  <a:lnTo>
                    <a:pt x="0" y="76"/>
                  </a:lnTo>
                  <a:lnTo>
                    <a:pt x="18" y="0"/>
                  </a:lnTo>
                  <a:close/>
                </a:path>
              </a:pathLst>
            </a:custGeom>
            <a:grpFill/>
            <a:ln w="9525">
              <a:solidFill>
                <a:schemeClr val="bg1">
                  <a:lumMod val="85000"/>
                </a:schemeClr>
              </a:solidFill>
              <a:round/>
              <a:headEnd/>
              <a:tailEnd/>
            </a:ln>
          </p:spPr>
          <p:txBody>
            <a:bodyPr/>
            <a:lstStyle/>
            <a:p>
              <a:endParaRPr lang="zh-CN" altLang="en-US"/>
            </a:p>
          </p:txBody>
        </p:sp>
        <p:sp>
          <p:nvSpPr>
            <p:cNvPr id="174" name="Freeform 124"/>
            <p:cNvSpPr>
              <a:spLocks noChangeAspect="1"/>
            </p:cNvSpPr>
            <p:nvPr>
              <p:custDataLst>
                <p:tags r:id="rId157"/>
              </p:custDataLst>
            </p:nvPr>
          </p:nvSpPr>
          <p:spPr bwMode="auto">
            <a:xfrm>
              <a:off x="1225299" y="4134021"/>
              <a:ext cx="168916" cy="215231"/>
            </a:xfrm>
            <a:custGeom>
              <a:avLst/>
              <a:gdLst>
                <a:gd name="T0" fmla="*/ 62747 w 371"/>
                <a:gd name="T1" fmla="*/ 0 h 476"/>
                <a:gd name="T2" fmla="*/ 123885 w 371"/>
                <a:gd name="T3" fmla="*/ 0 h 476"/>
                <a:gd name="T4" fmla="*/ 125896 w 371"/>
                <a:gd name="T5" fmla="*/ 21851 h 476"/>
                <a:gd name="T6" fmla="*/ 142387 w 371"/>
                <a:gd name="T7" fmla="*/ 19330 h 476"/>
                <a:gd name="T8" fmla="*/ 149225 w 371"/>
                <a:gd name="T9" fmla="*/ 129008 h 476"/>
                <a:gd name="T10" fmla="*/ 76825 w 371"/>
                <a:gd name="T11" fmla="*/ 134050 h 476"/>
                <a:gd name="T12" fmla="*/ 81651 w 371"/>
                <a:gd name="T13" fmla="*/ 200025 h 476"/>
                <a:gd name="T14" fmla="*/ 60736 w 371"/>
                <a:gd name="T15" fmla="*/ 163466 h 476"/>
                <a:gd name="T16" fmla="*/ 18502 w 371"/>
                <a:gd name="T17" fmla="*/ 121864 h 476"/>
                <a:gd name="T18" fmla="*/ 0 w 371"/>
                <a:gd name="T19" fmla="*/ 85305 h 476"/>
                <a:gd name="T20" fmla="*/ 13676 w 371"/>
                <a:gd name="T21" fmla="*/ 29415 h 476"/>
                <a:gd name="T22" fmla="*/ 58322 w 371"/>
                <a:gd name="T23" fmla="*/ 31517 h 476"/>
                <a:gd name="T24" fmla="*/ 62747 w 371"/>
                <a:gd name="T25" fmla="*/ 0 h 4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71"/>
                <a:gd name="T40" fmla="*/ 0 h 476"/>
                <a:gd name="T41" fmla="*/ 371 w 371"/>
                <a:gd name="T42" fmla="*/ 476 h 4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71" h="476">
                  <a:moveTo>
                    <a:pt x="156" y="0"/>
                  </a:moveTo>
                  <a:lnTo>
                    <a:pt x="308" y="0"/>
                  </a:lnTo>
                  <a:lnTo>
                    <a:pt x="313" y="52"/>
                  </a:lnTo>
                  <a:lnTo>
                    <a:pt x="354" y="46"/>
                  </a:lnTo>
                  <a:lnTo>
                    <a:pt x="371" y="307"/>
                  </a:lnTo>
                  <a:lnTo>
                    <a:pt x="191" y="319"/>
                  </a:lnTo>
                  <a:lnTo>
                    <a:pt x="203" y="476"/>
                  </a:lnTo>
                  <a:lnTo>
                    <a:pt x="151" y="389"/>
                  </a:lnTo>
                  <a:lnTo>
                    <a:pt x="46" y="290"/>
                  </a:lnTo>
                  <a:lnTo>
                    <a:pt x="0" y="203"/>
                  </a:lnTo>
                  <a:lnTo>
                    <a:pt x="34" y="70"/>
                  </a:lnTo>
                  <a:lnTo>
                    <a:pt x="145" y="75"/>
                  </a:lnTo>
                  <a:lnTo>
                    <a:pt x="156" y="0"/>
                  </a:lnTo>
                  <a:close/>
                </a:path>
              </a:pathLst>
            </a:custGeom>
            <a:grpFill/>
            <a:ln w="9525">
              <a:solidFill>
                <a:schemeClr val="bg1">
                  <a:lumMod val="85000"/>
                </a:schemeClr>
              </a:solidFill>
              <a:round/>
              <a:headEnd/>
              <a:tailEnd/>
            </a:ln>
          </p:spPr>
          <p:txBody>
            <a:bodyPr/>
            <a:lstStyle/>
            <a:p>
              <a:endParaRPr lang="zh-CN" altLang="en-US"/>
            </a:p>
          </p:txBody>
        </p:sp>
        <p:sp>
          <p:nvSpPr>
            <p:cNvPr id="175" name="Freeform 125"/>
            <p:cNvSpPr>
              <a:spLocks noChangeAspect="1"/>
            </p:cNvSpPr>
            <p:nvPr>
              <p:custDataLst>
                <p:tags r:id="rId158"/>
              </p:custDataLst>
            </p:nvPr>
          </p:nvSpPr>
          <p:spPr bwMode="auto">
            <a:xfrm>
              <a:off x="1313352" y="4075941"/>
              <a:ext cx="208449" cy="269892"/>
            </a:xfrm>
            <a:custGeom>
              <a:avLst/>
              <a:gdLst>
                <a:gd name="T0" fmla="*/ 0 w 454"/>
                <a:gd name="T1" fmla="*/ 187177 h 599"/>
                <a:gd name="T2" fmla="*/ 4867 w 454"/>
                <a:gd name="T3" fmla="*/ 250825 h 599"/>
                <a:gd name="T4" fmla="*/ 33261 w 454"/>
                <a:gd name="T5" fmla="*/ 247894 h 599"/>
                <a:gd name="T6" fmla="*/ 49485 w 454"/>
                <a:gd name="T7" fmla="*/ 231144 h 599"/>
                <a:gd name="T8" fmla="*/ 82746 w 454"/>
                <a:gd name="T9" fmla="*/ 233238 h 599"/>
                <a:gd name="T10" fmla="*/ 115601 w 454"/>
                <a:gd name="T11" fmla="*/ 214395 h 599"/>
                <a:gd name="T12" fmla="*/ 118034 w 454"/>
                <a:gd name="T13" fmla="*/ 165402 h 599"/>
                <a:gd name="T14" fmla="*/ 167520 w 454"/>
                <a:gd name="T15" fmla="*/ 116828 h 599"/>
                <a:gd name="T16" fmla="*/ 184150 w 454"/>
                <a:gd name="T17" fmla="*/ 24287 h 599"/>
                <a:gd name="T18" fmla="*/ 134665 w 454"/>
                <a:gd name="T19" fmla="*/ 0 h 599"/>
                <a:gd name="T20" fmla="*/ 108300 w 454"/>
                <a:gd name="T21" fmla="*/ 17168 h 599"/>
                <a:gd name="T22" fmla="*/ 111139 w 454"/>
                <a:gd name="T23" fmla="*/ 53599 h 599"/>
                <a:gd name="T24" fmla="*/ 47457 w 454"/>
                <a:gd name="T25" fmla="*/ 53599 h 599"/>
                <a:gd name="T26" fmla="*/ 49485 w 454"/>
                <a:gd name="T27" fmla="*/ 75373 h 599"/>
                <a:gd name="T28" fmla="*/ 68549 w 454"/>
                <a:gd name="T29" fmla="*/ 77886 h 599"/>
                <a:gd name="T30" fmla="*/ 73011 w 454"/>
                <a:gd name="T31" fmla="*/ 182152 h 599"/>
                <a:gd name="T32" fmla="*/ 0 w 454"/>
                <a:gd name="T33" fmla="*/ 187177 h 5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4"/>
                <a:gd name="T52" fmla="*/ 0 h 599"/>
                <a:gd name="T53" fmla="*/ 454 w 454"/>
                <a:gd name="T54" fmla="*/ 599 h 5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4" h="599">
                  <a:moveTo>
                    <a:pt x="0" y="447"/>
                  </a:moveTo>
                  <a:lnTo>
                    <a:pt x="12" y="599"/>
                  </a:lnTo>
                  <a:lnTo>
                    <a:pt x="82" y="592"/>
                  </a:lnTo>
                  <a:lnTo>
                    <a:pt x="122" y="552"/>
                  </a:lnTo>
                  <a:lnTo>
                    <a:pt x="204" y="557"/>
                  </a:lnTo>
                  <a:lnTo>
                    <a:pt x="285" y="512"/>
                  </a:lnTo>
                  <a:lnTo>
                    <a:pt x="291" y="395"/>
                  </a:lnTo>
                  <a:lnTo>
                    <a:pt x="413" y="279"/>
                  </a:lnTo>
                  <a:lnTo>
                    <a:pt x="454" y="58"/>
                  </a:lnTo>
                  <a:lnTo>
                    <a:pt x="332" y="0"/>
                  </a:lnTo>
                  <a:lnTo>
                    <a:pt x="267" y="41"/>
                  </a:lnTo>
                  <a:lnTo>
                    <a:pt x="274" y="128"/>
                  </a:lnTo>
                  <a:lnTo>
                    <a:pt x="117" y="128"/>
                  </a:lnTo>
                  <a:lnTo>
                    <a:pt x="122" y="180"/>
                  </a:lnTo>
                  <a:lnTo>
                    <a:pt x="169" y="186"/>
                  </a:lnTo>
                  <a:lnTo>
                    <a:pt x="180" y="435"/>
                  </a:lnTo>
                  <a:lnTo>
                    <a:pt x="0" y="447"/>
                  </a:lnTo>
                  <a:close/>
                </a:path>
              </a:pathLst>
            </a:custGeom>
            <a:grpFill/>
            <a:ln w="9525">
              <a:solidFill>
                <a:schemeClr val="bg1">
                  <a:lumMod val="85000"/>
                </a:schemeClr>
              </a:solidFill>
              <a:round/>
              <a:headEnd/>
              <a:tailEnd/>
            </a:ln>
          </p:spPr>
          <p:txBody>
            <a:bodyPr/>
            <a:lstStyle/>
            <a:p>
              <a:endParaRPr lang="zh-CN" altLang="en-US"/>
            </a:p>
          </p:txBody>
        </p:sp>
        <p:sp>
          <p:nvSpPr>
            <p:cNvPr id="176" name="Freeform 126"/>
            <p:cNvSpPr>
              <a:spLocks noChangeAspect="1"/>
            </p:cNvSpPr>
            <p:nvPr>
              <p:custDataLst>
                <p:tags r:id="rId159"/>
              </p:custDataLst>
            </p:nvPr>
          </p:nvSpPr>
          <p:spPr bwMode="auto">
            <a:xfrm>
              <a:off x="1316945" y="4340711"/>
              <a:ext cx="35940" cy="37580"/>
            </a:xfrm>
            <a:custGeom>
              <a:avLst/>
              <a:gdLst>
                <a:gd name="T0" fmla="*/ 31750 w 76"/>
                <a:gd name="T1" fmla="*/ 0 h 82"/>
                <a:gd name="T2" fmla="*/ 0 w 76"/>
                <a:gd name="T3" fmla="*/ 2130 h 82"/>
                <a:gd name="T4" fmla="*/ 17128 w 76"/>
                <a:gd name="T5" fmla="*/ 34925 h 82"/>
                <a:gd name="T6" fmla="*/ 31750 w 76"/>
                <a:gd name="T7" fmla="*/ 0 h 82"/>
                <a:gd name="T8" fmla="*/ 0 60000 65536"/>
                <a:gd name="T9" fmla="*/ 0 60000 65536"/>
                <a:gd name="T10" fmla="*/ 0 60000 65536"/>
                <a:gd name="T11" fmla="*/ 0 60000 65536"/>
                <a:gd name="T12" fmla="*/ 0 w 76"/>
                <a:gd name="T13" fmla="*/ 0 h 82"/>
                <a:gd name="T14" fmla="*/ 76 w 76"/>
                <a:gd name="T15" fmla="*/ 82 h 82"/>
              </a:gdLst>
              <a:ahLst/>
              <a:cxnLst>
                <a:cxn ang="T8">
                  <a:pos x="T0" y="T1"/>
                </a:cxn>
                <a:cxn ang="T9">
                  <a:pos x="T2" y="T3"/>
                </a:cxn>
                <a:cxn ang="T10">
                  <a:pos x="T4" y="T5"/>
                </a:cxn>
                <a:cxn ang="T11">
                  <a:pos x="T6" y="T7"/>
                </a:cxn>
              </a:cxnLst>
              <a:rect l="T12" t="T13" r="T14" b="T15"/>
              <a:pathLst>
                <a:path w="76" h="82">
                  <a:moveTo>
                    <a:pt x="76" y="0"/>
                  </a:moveTo>
                  <a:lnTo>
                    <a:pt x="0" y="5"/>
                  </a:lnTo>
                  <a:lnTo>
                    <a:pt x="41" y="82"/>
                  </a:lnTo>
                  <a:lnTo>
                    <a:pt x="76" y="0"/>
                  </a:lnTo>
                  <a:close/>
                </a:path>
              </a:pathLst>
            </a:custGeom>
            <a:grpFill/>
            <a:ln w="9525">
              <a:solidFill>
                <a:schemeClr val="bg1">
                  <a:lumMod val="85000"/>
                </a:schemeClr>
              </a:solidFill>
              <a:round/>
              <a:headEnd/>
              <a:tailEnd/>
            </a:ln>
          </p:spPr>
          <p:txBody>
            <a:bodyPr/>
            <a:lstStyle/>
            <a:p>
              <a:endParaRPr lang="zh-CN" altLang="en-US"/>
            </a:p>
          </p:txBody>
        </p:sp>
        <p:sp>
          <p:nvSpPr>
            <p:cNvPr id="177" name="Freeform 127"/>
            <p:cNvSpPr>
              <a:spLocks noChangeAspect="1"/>
            </p:cNvSpPr>
            <p:nvPr>
              <p:custDataLst>
                <p:tags r:id="rId160"/>
              </p:custDataLst>
            </p:nvPr>
          </p:nvSpPr>
          <p:spPr bwMode="auto">
            <a:xfrm>
              <a:off x="1334914" y="4021280"/>
              <a:ext cx="567844" cy="573947"/>
            </a:xfrm>
            <a:custGeom>
              <a:avLst/>
              <a:gdLst>
                <a:gd name="T0" fmla="*/ 0 w 1244"/>
                <a:gd name="T1" fmla="*/ 330742 h 1266"/>
                <a:gd name="T2" fmla="*/ 14114 w 1244"/>
                <a:gd name="T3" fmla="*/ 296193 h 1266"/>
                <a:gd name="T4" fmla="*/ 30244 w 1244"/>
                <a:gd name="T5" fmla="*/ 281446 h 1266"/>
                <a:gd name="T6" fmla="*/ 46778 w 1244"/>
                <a:gd name="T7" fmla="*/ 279340 h 1266"/>
                <a:gd name="T8" fmla="*/ 67747 w 1244"/>
                <a:gd name="T9" fmla="*/ 283553 h 1266"/>
                <a:gd name="T10" fmla="*/ 95975 w 1244"/>
                <a:gd name="T11" fmla="*/ 264593 h 1266"/>
                <a:gd name="T12" fmla="*/ 98394 w 1244"/>
                <a:gd name="T13" fmla="*/ 215298 h 1266"/>
                <a:gd name="T14" fmla="*/ 147592 w 1244"/>
                <a:gd name="T15" fmla="*/ 166424 h 1266"/>
                <a:gd name="T16" fmla="*/ 173400 w 1244"/>
                <a:gd name="T17" fmla="*/ 31600 h 1266"/>
                <a:gd name="T18" fmla="*/ 201225 w 1244"/>
                <a:gd name="T19" fmla="*/ 16853 h 1266"/>
                <a:gd name="T20" fmla="*/ 264536 w 1244"/>
                <a:gd name="T21" fmla="*/ 36655 h 1266"/>
                <a:gd name="T22" fmla="*/ 311717 w 1244"/>
                <a:gd name="T23" fmla="*/ 7584 h 1266"/>
                <a:gd name="T24" fmla="*/ 335105 w 1244"/>
                <a:gd name="T25" fmla="*/ 11797 h 1266"/>
                <a:gd name="T26" fmla="*/ 358494 w 1244"/>
                <a:gd name="T27" fmla="*/ 0 h 1266"/>
                <a:gd name="T28" fmla="*/ 393577 w 1244"/>
                <a:gd name="T29" fmla="*/ 9691 h 1266"/>
                <a:gd name="T30" fmla="*/ 419386 w 1244"/>
                <a:gd name="T31" fmla="*/ 24437 h 1266"/>
                <a:gd name="T32" fmla="*/ 442775 w 1244"/>
                <a:gd name="T33" fmla="*/ 24437 h 1266"/>
                <a:gd name="T34" fmla="*/ 454469 w 1244"/>
                <a:gd name="T35" fmla="*/ 34127 h 1266"/>
                <a:gd name="T36" fmla="*/ 463744 w 1244"/>
                <a:gd name="T37" fmla="*/ 21909 h 1266"/>
                <a:gd name="T38" fmla="*/ 489956 w 1244"/>
                <a:gd name="T39" fmla="*/ 53930 h 1266"/>
                <a:gd name="T40" fmla="*/ 491972 w 1244"/>
                <a:gd name="T41" fmla="*/ 77945 h 1266"/>
                <a:gd name="T42" fmla="*/ 501650 w 1244"/>
                <a:gd name="T43" fmla="*/ 95641 h 1266"/>
                <a:gd name="T44" fmla="*/ 471003 w 1244"/>
                <a:gd name="T45" fmla="*/ 124713 h 1266"/>
                <a:gd name="T46" fmla="*/ 459308 w 1244"/>
                <a:gd name="T47" fmla="*/ 190861 h 1266"/>
                <a:gd name="T48" fmla="*/ 449630 w 1244"/>
                <a:gd name="T49" fmla="*/ 215298 h 1266"/>
                <a:gd name="T50" fmla="*/ 449630 w 1244"/>
                <a:gd name="T51" fmla="*/ 320630 h 1266"/>
                <a:gd name="T52" fmla="*/ 482697 w 1244"/>
                <a:gd name="T53" fmla="*/ 354757 h 1266"/>
                <a:gd name="T54" fmla="*/ 482697 w 1244"/>
                <a:gd name="T55" fmla="*/ 372032 h 1266"/>
                <a:gd name="T56" fmla="*/ 431484 w 1244"/>
                <a:gd name="T57" fmla="*/ 379194 h 1266"/>
                <a:gd name="T58" fmla="*/ 417370 w 1244"/>
                <a:gd name="T59" fmla="*/ 430596 h 1266"/>
                <a:gd name="T60" fmla="*/ 440355 w 1244"/>
                <a:gd name="T61" fmla="*/ 433546 h 1266"/>
                <a:gd name="T62" fmla="*/ 426644 w 1244"/>
                <a:gd name="T63" fmla="*/ 481998 h 1266"/>
                <a:gd name="T64" fmla="*/ 456889 w 1244"/>
                <a:gd name="T65" fmla="*/ 496745 h 1266"/>
                <a:gd name="T66" fmla="*/ 468583 w 1244"/>
                <a:gd name="T67" fmla="*/ 487054 h 1266"/>
                <a:gd name="T68" fmla="*/ 471003 w 1244"/>
                <a:gd name="T69" fmla="*/ 533400 h 1266"/>
                <a:gd name="T70" fmla="*/ 447614 w 1244"/>
                <a:gd name="T71" fmla="*/ 533400 h 1266"/>
                <a:gd name="T72" fmla="*/ 389142 w 1244"/>
                <a:gd name="T73" fmla="*/ 487054 h 1266"/>
                <a:gd name="T74" fmla="*/ 389142 w 1244"/>
                <a:gd name="T75" fmla="*/ 496745 h 1266"/>
                <a:gd name="T76" fmla="*/ 372205 w 1244"/>
                <a:gd name="T77" fmla="*/ 496745 h 1266"/>
                <a:gd name="T78" fmla="*/ 337525 w 1244"/>
                <a:gd name="T79" fmla="*/ 470201 h 1266"/>
                <a:gd name="T80" fmla="*/ 316556 w 1244"/>
                <a:gd name="T81" fmla="*/ 472308 h 1266"/>
                <a:gd name="T82" fmla="*/ 314136 w 1244"/>
                <a:gd name="T83" fmla="*/ 460089 h 1266"/>
                <a:gd name="T84" fmla="*/ 262519 w 1244"/>
                <a:gd name="T85" fmla="*/ 465145 h 1266"/>
                <a:gd name="T86" fmla="*/ 241550 w 1244"/>
                <a:gd name="T87" fmla="*/ 359813 h 1266"/>
                <a:gd name="T88" fmla="*/ 227436 w 1244"/>
                <a:gd name="T89" fmla="*/ 359813 h 1266"/>
                <a:gd name="T90" fmla="*/ 222597 w 1244"/>
                <a:gd name="T91" fmla="*/ 342539 h 1266"/>
                <a:gd name="T92" fmla="*/ 199208 w 1244"/>
                <a:gd name="T93" fmla="*/ 345067 h 1266"/>
                <a:gd name="T94" fmla="*/ 197192 w 1244"/>
                <a:gd name="T95" fmla="*/ 374560 h 1266"/>
                <a:gd name="T96" fmla="*/ 138317 w 1244"/>
                <a:gd name="T97" fmla="*/ 379194 h 1266"/>
                <a:gd name="T98" fmla="*/ 135897 w 1244"/>
                <a:gd name="T99" fmla="*/ 367397 h 1266"/>
                <a:gd name="T100" fmla="*/ 126622 w 1244"/>
                <a:gd name="T101" fmla="*/ 367397 h 1266"/>
                <a:gd name="T102" fmla="*/ 110089 w 1244"/>
                <a:gd name="T103" fmla="*/ 315995 h 1266"/>
                <a:gd name="T104" fmla="*/ 0 w 1244"/>
                <a:gd name="T105" fmla="*/ 330742 h 126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44"/>
                <a:gd name="T160" fmla="*/ 0 h 1266"/>
                <a:gd name="T161" fmla="*/ 1244 w 1244"/>
                <a:gd name="T162" fmla="*/ 1266 h 126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44" h="1266">
                  <a:moveTo>
                    <a:pt x="0" y="785"/>
                  </a:moveTo>
                  <a:lnTo>
                    <a:pt x="35" y="703"/>
                  </a:lnTo>
                  <a:lnTo>
                    <a:pt x="75" y="668"/>
                  </a:lnTo>
                  <a:lnTo>
                    <a:pt x="116" y="663"/>
                  </a:lnTo>
                  <a:lnTo>
                    <a:pt x="168" y="673"/>
                  </a:lnTo>
                  <a:lnTo>
                    <a:pt x="238" y="628"/>
                  </a:lnTo>
                  <a:lnTo>
                    <a:pt x="244" y="511"/>
                  </a:lnTo>
                  <a:lnTo>
                    <a:pt x="366" y="395"/>
                  </a:lnTo>
                  <a:lnTo>
                    <a:pt x="430" y="75"/>
                  </a:lnTo>
                  <a:lnTo>
                    <a:pt x="499" y="40"/>
                  </a:lnTo>
                  <a:lnTo>
                    <a:pt x="656" y="87"/>
                  </a:lnTo>
                  <a:lnTo>
                    <a:pt x="773" y="18"/>
                  </a:lnTo>
                  <a:lnTo>
                    <a:pt x="831" y="28"/>
                  </a:lnTo>
                  <a:lnTo>
                    <a:pt x="889" y="0"/>
                  </a:lnTo>
                  <a:lnTo>
                    <a:pt x="976" y="23"/>
                  </a:lnTo>
                  <a:lnTo>
                    <a:pt x="1040" y="58"/>
                  </a:lnTo>
                  <a:lnTo>
                    <a:pt x="1098" y="58"/>
                  </a:lnTo>
                  <a:lnTo>
                    <a:pt x="1127" y="81"/>
                  </a:lnTo>
                  <a:lnTo>
                    <a:pt x="1150" y="52"/>
                  </a:lnTo>
                  <a:lnTo>
                    <a:pt x="1215" y="128"/>
                  </a:lnTo>
                  <a:lnTo>
                    <a:pt x="1220" y="185"/>
                  </a:lnTo>
                  <a:lnTo>
                    <a:pt x="1244" y="227"/>
                  </a:lnTo>
                  <a:lnTo>
                    <a:pt x="1168" y="296"/>
                  </a:lnTo>
                  <a:lnTo>
                    <a:pt x="1139" y="453"/>
                  </a:lnTo>
                  <a:lnTo>
                    <a:pt x="1115" y="511"/>
                  </a:lnTo>
                  <a:lnTo>
                    <a:pt x="1115" y="761"/>
                  </a:lnTo>
                  <a:lnTo>
                    <a:pt x="1197" y="842"/>
                  </a:lnTo>
                  <a:lnTo>
                    <a:pt x="1197" y="883"/>
                  </a:lnTo>
                  <a:lnTo>
                    <a:pt x="1070" y="900"/>
                  </a:lnTo>
                  <a:lnTo>
                    <a:pt x="1035" y="1022"/>
                  </a:lnTo>
                  <a:lnTo>
                    <a:pt x="1092" y="1029"/>
                  </a:lnTo>
                  <a:lnTo>
                    <a:pt x="1058" y="1144"/>
                  </a:lnTo>
                  <a:lnTo>
                    <a:pt x="1133" y="1179"/>
                  </a:lnTo>
                  <a:lnTo>
                    <a:pt x="1162" y="1156"/>
                  </a:lnTo>
                  <a:lnTo>
                    <a:pt x="1168" y="1266"/>
                  </a:lnTo>
                  <a:lnTo>
                    <a:pt x="1110" y="1266"/>
                  </a:lnTo>
                  <a:lnTo>
                    <a:pt x="965" y="1156"/>
                  </a:lnTo>
                  <a:lnTo>
                    <a:pt x="965" y="1179"/>
                  </a:lnTo>
                  <a:lnTo>
                    <a:pt x="923" y="1179"/>
                  </a:lnTo>
                  <a:lnTo>
                    <a:pt x="837" y="1116"/>
                  </a:lnTo>
                  <a:lnTo>
                    <a:pt x="785" y="1121"/>
                  </a:lnTo>
                  <a:lnTo>
                    <a:pt x="779" y="1092"/>
                  </a:lnTo>
                  <a:lnTo>
                    <a:pt x="651" y="1104"/>
                  </a:lnTo>
                  <a:lnTo>
                    <a:pt x="599" y="854"/>
                  </a:lnTo>
                  <a:lnTo>
                    <a:pt x="564" y="854"/>
                  </a:lnTo>
                  <a:lnTo>
                    <a:pt x="552" y="813"/>
                  </a:lnTo>
                  <a:lnTo>
                    <a:pt x="494" y="819"/>
                  </a:lnTo>
                  <a:lnTo>
                    <a:pt x="489" y="889"/>
                  </a:lnTo>
                  <a:lnTo>
                    <a:pt x="343" y="900"/>
                  </a:lnTo>
                  <a:lnTo>
                    <a:pt x="337" y="872"/>
                  </a:lnTo>
                  <a:lnTo>
                    <a:pt x="314" y="872"/>
                  </a:lnTo>
                  <a:lnTo>
                    <a:pt x="273" y="750"/>
                  </a:lnTo>
                  <a:lnTo>
                    <a:pt x="0" y="785"/>
                  </a:lnTo>
                  <a:close/>
                </a:path>
              </a:pathLst>
            </a:custGeom>
            <a:grpFill/>
            <a:ln w="9525">
              <a:solidFill>
                <a:schemeClr val="bg1">
                  <a:lumMod val="85000"/>
                </a:schemeClr>
              </a:solidFill>
              <a:round/>
              <a:headEnd/>
              <a:tailEnd/>
            </a:ln>
          </p:spPr>
          <p:txBody>
            <a:bodyPr/>
            <a:lstStyle/>
            <a:p>
              <a:endParaRPr lang="zh-CN" altLang="en-US"/>
            </a:p>
          </p:txBody>
        </p:sp>
        <p:sp>
          <p:nvSpPr>
            <p:cNvPr id="178" name="Freeform 128"/>
            <p:cNvSpPr>
              <a:spLocks noChangeAspect="1"/>
            </p:cNvSpPr>
            <p:nvPr>
              <p:custDataLst>
                <p:tags r:id="rId161"/>
              </p:custDataLst>
            </p:nvPr>
          </p:nvSpPr>
          <p:spPr bwMode="auto">
            <a:xfrm>
              <a:off x="1856037" y="4046902"/>
              <a:ext cx="156338" cy="174234"/>
            </a:xfrm>
            <a:custGeom>
              <a:avLst/>
              <a:gdLst>
                <a:gd name="T0" fmla="*/ 117175 w 343"/>
                <a:gd name="T1" fmla="*/ 0 h 383"/>
                <a:gd name="T2" fmla="*/ 138113 w 343"/>
                <a:gd name="T3" fmla="*/ 71450 h 383"/>
                <a:gd name="T4" fmla="*/ 117175 w 343"/>
                <a:gd name="T5" fmla="*/ 103158 h 383"/>
                <a:gd name="T6" fmla="*/ 107511 w 343"/>
                <a:gd name="T7" fmla="*/ 110346 h 383"/>
                <a:gd name="T8" fmla="*/ 103081 w 343"/>
                <a:gd name="T9" fmla="*/ 145014 h 383"/>
                <a:gd name="T10" fmla="*/ 0 w 343"/>
                <a:gd name="T11" fmla="*/ 161925 h 383"/>
                <a:gd name="T12" fmla="*/ 9261 w 343"/>
                <a:gd name="T13" fmla="*/ 100622 h 383"/>
                <a:gd name="T14" fmla="*/ 39864 w 343"/>
                <a:gd name="T15" fmla="*/ 71450 h 383"/>
                <a:gd name="T16" fmla="*/ 30200 w 343"/>
                <a:gd name="T17" fmla="*/ 53693 h 383"/>
                <a:gd name="T18" fmla="*/ 28186 w 343"/>
                <a:gd name="T19" fmla="*/ 27058 h 383"/>
                <a:gd name="T20" fmla="*/ 86170 w 343"/>
                <a:gd name="T21" fmla="*/ 21985 h 383"/>
                <a:gd name="T22" fmla="*/ 117175 w 343"/>
                <a:gd name="T23" fmla="*/ 0 h 3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3"/>
                <a:gd name="T37" fmla="*/ 0 h 383"/>
                <a:gd name="T38" fmla="*/ 343 w 343"/>
                <a:gd name="T39" fmla="*/ 383 h 38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3" h="383">
                  <a:moveTo>
                    <a:pt x="291" y="0"/>
                  </a:moveTo>
                  <a:lnTo>
                    <a:pt x="343" y="169"/>
                  </a:lnTo>
                  <a:lnTo>
                    <a:pt x="291" y="244"/>
                  </a:lnTo>
                  <a:lnTo>
                    <a:pt x="267" y="261"/>
                  </a:lnTo>
                  <a:lnTo>
                    <a:pt x="256" y="343"/>
                  </a:lnTo>
                  <a:lnTo>
                    <a:pt x="0" y="383"/>
                  </a:lnTo>
                  <a:lnTo>
                    <a:pt x="23" y="238"/>
                  </a:lnTo>
                  <a:lnTo>
                    <a:pt x="99" y="169"/>
                  </a:lnTo>
                  <a:lnTo>
                    <a:pt x="75" y="127"/>
                  </a:lnTo>
                  <a:lnTo>
                    <a:pt x="70" y="64"/>
                  </a:lnTo>
                  <a:lnTo>
                    <a:pt x="214" y="52"/>
                  </a:lnTo>
                  <a:lnTo>
                    <a:pt x="291" y="0"/>
                  </a:lnTo>
                  <a:close/>
                </a:path>
              </a:pathLst>
            </a:custGeom>
            <a:grpFill/>
            <a:ln w="9525">
              <a:solidFill>
                <a:schemeClr val="bg1">
                  <a:lumMod val="85000"/>
                </a:schemeClr>
              </a:solidFill>
              <a:round/>
              <a:headEnd/>
              <a:tailEnd/>
            </a:ln>
          </p:spPr>
          <p:txBody>
            <a:bodyPr/>
            <a:lstStyle/>
            <a:p>
              <a:endParaRPr lang="zh-CN" altLang="en-US"/>
            </a:p>
          </p:txBody>
        </p:sp>
        <p:sp>
          <p:nvSpPr>
            <p:cNvPr id="179" name="Freeform 129"/>
            <p:cNvSpPr>
              <a:spLocks noChangeAspect="1"/>
            </p:cNvSpPr>
            <p:nvPr>
              <p:custDataLst>
                <p:tags r:id="rId162"/>
              </p:custDataLst>
            </p:nvPr>
          </p:nvSpPr>
          <p:spPr bwMode="auto">
            <a:xfrm>
              <a:off x="1971044" y="4034946"/>
              <a:ext cx="235404" cy="286973"/>
            </a:xfrm>
            <a:custGeom>
              <a:avLst/>
              <a:gdLst>
                <a:gd name="T0" fmla="*/ 0 w 506"/>
                <a:gd name="T1" fmla="*/ 156660 h 635"/>
                <a:gd name="T2" fmla="*/ 59594 w 506"/>
                <a:gd name="T3" fmla="*/ 183120 h 635"/>
                <a:gd name="T4" fmla="*/ 95351 w 506"/>
                <a:gd name="T5" fmla="*/ 222600 h 635"/>
                <a:gd name="T6" fmla="*/ 121654 w 506"/>
                <a:gd name="T7" fmla="*/ 232260 h 635"/>
                <a:gd name="T8" fmla="*/ 138505 w 506"/>
                <a:gd name="T9" fmla="*/ 261660 h 635"/>
                <a:gd name="T10" fmla="*/ 157822 w 506"/>
                <a:gd name="T11" fmla="*/ 266700 h 635"/>
                <a:gd name="T12" fmla="*/ 207963 w 506"/>
                <a:gd name="T13" fmla="*/ 173460 h 635"/>
                <a:gd name="T14" fmla="*/ 188646 w 506"/>
                <a:gd name="T15" fmla="*/ 131880 h 635"/>
                <a:gd name="T16" fmla="*/ 205086 w 506"/>
                <a:gd name="T17" fmla="*/ 24780 h 635"/>
                <a:gd name="T18" fmla="*/ 174261 w 506"/>
                <a:gd name="T19" fmla="*/ 12600 h 635"/>
                <a:gd name="T20" fmla="*/ 152890 w 506"/>
                <a:gd name="T21" fmla="*/ 39480 h 635"/>
                <a:gd name="T22" fmla="*/ 124120 w 506"/>
                <a:gd name="T23" fmla="*/ 36960 h 635"/>
                <a:gd name="T24" fmla="*/ 88364 w 506"/>
                <a:gd name="T25" fmla="*/ 0 h 635"/>
                <a:gd name="T26" fmla="*/ 28770 w 506"/>
                <a:gd name="T27" fmla="*/ 5040 h 635"/>
                <a:gd name="T28" fmla="*/ 16440 w 506"/>
                <a:gd name="T29" fmla="*/ 12600 h 635"/>
                <a:gd name="T30" fmla="*/ 35756 w 506"/>
                <a:gd name="T31" fmla="*/ 83580 h 635"/>
                <a:gd name="T32" fmla="*/ 14385 w 506"/>
                <a:gd name="T33" fmla="*/ 112560 h 635"/>
                <a:gd name="T34" fmla="*/ 4521 w 506"/>
                <a:gd name="T35" fmla="*/ 120120 h 635"/>
                <a:gd name="T36" fmla="*/ 0 w 506"/>
                <a:gd name="T37" fmla="*/ 156660 h 6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06"/>
                <a:gd name="T58" fmla="*/ 0 h 635"/>
                <a:gd name="T59" fmla="*/ 506 w 506"/>
                <a:gd name="T60" fmla="*/ 635 h 6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06" h="635">
                  <a:moveTo>
                    <a:pt x="0" y="373"/>
                  </a:moveTo>
                  <a:lnTo>
                    <a:pt x="145" y="436"/>
                  </a:lnTo>
                  <a:lnTo>
                    <a:pt x="232" y="530"/>
                  </a:lnTo>
                  <a:lnTo>
                    <a:pt x="296" y="553"/>
                  </a:lnTo>
                  <a:lnTo>
                    <a:pt x="337" y="623"/>
                  </a:lnTo>
                  <a:lnTo>
                    <a:pt x="384" y="635"/>
                  </a:lnTo>
                  <a:lnTo>
                    <a:pt x="506" y="413"/>
                  </a:lnTo>
                  <a:lnTo>
                    <a:pt x="459" y="314"/>
                  </a:lnTo>
                  <a:lnTo>
                    <a:pt x="499" y="59"/>
                  </a:lnTo>
                  <a:lnTo>
                    <a:pt x="424" y="30"/>
                  </a:lnTo>
                  <a:lnTo>
                    <a:pt x="372" y="94"/>
                  </a:lnTo>
                  <a:lnTo>
                    <a:pt x="302" y="88"/>
                  </a:lnTo>
                  <a:lnTo>
                    <a:pt x="215" y="0"/>
                  </a:lnTo>
                  <a:lnTo>
                    <a:pt x="70" y="12"/>
                  </a:lnTo>
                  <a:lnTo>
                    <a:pt x="40" y="30"/>
                  </a:lnTo>
                  <a:lnTo>
                    <a:pt x="87" y="199"/>
                  </a:lnTo>
                  <a:lnTo>
                    <a:pt x="35" y="268"/>
                  </a:lnTo>
                  <a:lnTo>
                    <a:pt x="11" y="286"/>
                  </a:lnTo>
                  <a:lnTo>
                    <a:pt x="0" y="373"/>
                  </a:lnTo>
                  <a:close/>
                </a:path>
              </a:pathLst>
            </a:custGeom>
            <a:grpFill/>
            <a:ln w="9525">
              <a:solidFill>
                <a:schemeClr val="bg1">
                  <a:lumMod val="85000"/>
                </a:schemeClr>
              </a:solidFill>
              <a:round/>
              <a:headEnd/>
              <a:tailEnd/>
            </a:ln>
          </p:spPr>
          <p:txBody>
            <a:bodyPr/>
            <a:lstStyle/>
            <a:p>
              <a:endParaRPr lang="zh-CN" altLang="en-US"/>
            </a:p>
          </p:txBody>
        </p:sp>
        <p:sp>
          <p:nvSpPr>
            <p:cNvPr id="180" name="Freeform 130"/>
            <p:cNvSpPr>
              <a:spLocks noChangeAspect="1"/>
            </p:cNvSpPr>
            <p:nvPr>
              <p:custDataLst>
                <p:tags r:id="rId163"/>
              </p:custDataLst>
            </p:nvPr>
          </p:nvSpPr>
          <p:spPr bwMode="auto">
            <a:xfrm>
              <a:off x="1845255" y="4202348"/>
              <a:ext cx="330644" cy="339926"/>
            </a:xfrm>
            <a:custGeom>
              <a:avLst/>
              <a:gdLst>
                <a:gd name="T0" fmla="*/ 49018 w 727"/>
                <a:gd name="T1" fmla="*/ 9779 h 743"/>
                <a:gd name="T2" fmla="*/ 37768 w 727"/>
                <a:gd name="T3" fmla="*/ 49321 h 743"/>
                <a:gd name="T4" fmla="*/ 51831 w 727"/>
                <a:gd name="T5" fmla="*/ 71431 h 743"/>
                <a:gd name="T6" fmla="*/ 0 w 727"/>
                <a:gd name="T7" fmla="*/ 135634 h 743"/>
                <a:gd name="T8" fmla="*/ 0 w 727"/>
                <a:gd name="T9" fmla="*/ 153066 h 743"/>
                <a:gd name="T10" fmla="*/ 32947 w 727"/>
                <a:gd name="T11" fmla="*/ 187506 h 743"/>
                <a:gd name="T12" fmla="*/ 32947 w 727"/>
                <a:gd name="T13" fmla="*/ 204939 h 743"/>
                <a:gd name="T14" fmla="*/ 102858 w 727"/>
                <a:gd name="T15" fmla="*/ 241930 h 743"/>
                <a:gd name="T16" fmla="*/ 128974 w 727"/>
                <a:gd name="T17" fmla="*/ 315912 h 743"/>
                <a:gd name="T18" fmla="*/ 147456 w 727"/>
                <a:gd name="T19" fmla="*/ 304007 h 743"/>
                <a:gd name="T20" fmla="*/ 208126 w 727"/>
                <a:gd name="T21" fmla="*/ 311235 h 743"/>
                <a:gd name="T22" fmla="*/ 219778 w 727"/>
                <a:gd name="T23" fmla="*/ 291251 h 743"/>
                <a:gd name="T24" fmla="*/ 292100 w 727"/>
                <a:gd name="T25" fmla="*/ 286149 h 743"/>
                <a:gd name="T26" fmla="*/ 278037 w 727"/>
                <a:gd name="T27" fmla="*/ 252134 h 743"/>
                <a:gd name="T28" fmla="*/ 278037 w 727"/>
                <a:gd name="T29" fmla="*/ 167523 h 743"/>
                <a:gd name="T30" fmla="*/ 266386 w 727"/>
                <a:gd name="T31" fmla="*/ 155617 h 743"/>
                <a:gd name="T32" fmla="*/ 269198 w 727"/>
                <a:gd name="T33" fmla="*/ 108422 h 743"/>
                <a:gd name="T34" fmla="*/ 250314 w 727"/>
                <a:gd name="T35" fmla="*/ 106296 h 743"/>
                <a:gd name="T36" fmla="*/ 233841 w 727"/>
                <a:gd name="T37" fmla="*/ 76533 h 743"/>
                <a:gd name="T38" fmla="*/ 208126 w 727"/>
                <a:gd name="T39" fmla="*/ 66754 h 743"/>
                <a:gd name="T40" fmla="*/ 173171 w 727"/>
                <a:gd name="T41" fmla="*/ 26787 h 743"/>
                <a:gd name="T42" fmla="*/ 114911 w 727"/>
                <a:gd name="T43" fmla="*/ 0 h 743"/>
                <a:gd name="T44" fmla="*/ 49018 w 727"/>
                <a:gd name="T45" fmla="*/ 9779 h 74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27"/>
                <a:gd name="T70" fmla="*/ 0 h 743"/>
                <a:gd name="T71" fmla="*/ 727 w 727"/>
                <a:gd name="T72" fmla="*/ 743 h 74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27" h="743">
                  <a:moveTo>
                    <a:pt x="122" y="23"/>
                  </a:moveTo>
                  <a:lnTo>
                    <a:pt x="94" y="116"/>
                  </a:lnTo>
                  <a:lnTo>
                    <a:pt x="129" y="168"/>
                  </a:lnTo>
                  <a:lnTo>
                    <a:pt x="0" y="319"/>
                  </a:lnTo>
                  <a:lnTo>
                    <a:pt x="0" y="360"/>
                  </a:lnTo>
                  <a:lnTo>
                    <a:pt x="82" y="441"/>
                  </a:lnTo>
                  <a:lnTo>
                    <a:pt x="82" y="482"/>
                  </a:lnTo>
                  <a:lnTo>
                    <a:pt x="256" y="569"/>
                  </a:lnTo>
                  <a:lnTo>
                    <a:pt x="321" y="743"/>
                  </a:lnTo>
                  <a:lnTo>
                    <a:pt x="367" y="715"/>
                  </a:lnTo>
                  <a:lnTo>
                    <a:pt x="518" y="732"/>
                  </a:lnTo>
                  <a:lnTo>
                    <a:pt x="547" y="685"/>
                  </a:lnTo>
                  <a:lnTo>
                    <a:pt x="727" y="673"/>
                  </a:lnTo>
                  <a:lnTo>
                    <a:pt x="692" y="593"/>
                  </a:lnTo>
                  <a:lnTo>
                    <a:pt x="692" y="394"/>
                  </a:lnTo>
                  <a:lnTo>
                    <a:pt x="663" y="366"/>
                  </a:lnTo>
                  <a:lnTo>
                    <a:pt x="670" y="255"/>
                  </a:lnTo>
                  <a:lnTo>
                    <a:pt x="623" y="250"/>
                  </a:lnTo>
                  <a:lnTo>
                    <a:pt x="582" y="180"/>
                  </a:lnTo>
                  <a:lnTo>
                    <a:pt x="518" y="157"/>
                  </a:lnTo>
                  <a:lnTo>
                    <a:pt x="431" y="63"/>
                  </a:lnTo>
                  <a:lnTo>
                    <a:pt x="286" y="0"/>
                  </a:lnTo>
                  <a:lnTo>
                    <a:pt x="122" y="23"/>
                  </a:lnTo>
                  <a:close/>
                </a:path>
              </a:pathLst>
            </a:custGeom>
            <a:grpFill/>
            <a:ln w="9525">
              <a:solidFill>
                <a:schemeClr val="bg1">
                  <a:lumMod val="85000"/>
                </a:schemeClr>
              </a:solidFill>
              <a:round/>
              <a:headEnd/>
              <a:tailEnd/>
            </a:ln>
          </p:spPr>
          <p:txBody>
            <a:bodyPr/>
            <a:lstStyle/>
            <a:p>
              <a:endParaRPr lang="zh-CN" altLang="en-US"/>
            </a:p>
          </p:txBody>
        </p:sp>
        <p:sp>
          <p:nvSpPr>
            <p:cNvPr id="181" name="Freeform 131"/>
            <p:cNvSpPr>
              <a:spLocks noChangeAspect="1"/>
            </p:cNvSpPr>
            <p:nvPr>
              <p:custDataLst>
                <p:tags r:id="rId164"/>
              </p:custDataLst>
            </p:nvPr>
          </p:nvSpPr>
          <p:spPr bwMode="auto">
            <a:xfrm>
              <a:off x="1845255" y="4263842"/>
              <a:ext cx="57503" cy="85409"/>
            </a:xfrm>
            <a:custGeom>
              <a:avLst/>
              <a:gdLst>
                <a:gd name="T0" fmla="*/ 0 w 129"/>
                <a:gd name="T1" fmla="*/ 79375 h 186"/>
                <a:gd name="T2" fmla="*/ 50800 w 129"/>
                <a:gd name="T3" fmla="*/ 14936 h 186"/>
                <a:gd name="T4" fmla="*/ 46074 w 129"/>
                <a:gd name="T5" fmla="*/ 7255 h 186"/>
                <a:gd name="T6" fmla="*/ 25597 w 129"/>
                <a:gd name="T7" fmla="*/ 0 h 186"/>
                <a:gd name="T8" fmla="*/ 0 w 129"/>
                <a:gd name="T9" fmla="*/ 14936 h 186"/>
                <a:gd name="T10" fmla="*/ 0 w 129"/>
                <a:gd name="T11" fmla="*/ 79375 h 186"/>
                <a:gd name="T12" fmla="*/ 0 60000 65536"/>
                <a:gd name="T13" fmla="*/ 0 60000 65536"/>
                <a:gd name="T14" fmla="*/ 0 60000 65536"/>
                <a:gd name="T15" fmla="*/ 0 60000 65536"/>
                <a:gd name="T16" fmla="*/ 0 60000 65536"/>
                <a:gd name="T17" fmla="*/ 0 60000 65536"/>
                <a:gd name="T18" fmla="*/ 0 w 129"/>
                <a:gd name="T19" fmla="*/ 0 h 186"/>
                <a:gd name="T20" fmla="*/ 129 w 129"/>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29" h="186">
                  <a:moveTo>
                    <a:pt x="0" y="186"/>
                  </a:moveTo>
                  <a:lnTo>
                    <a:pt x="129" y="35"/>
                  </a:lnTo>
                  <a:lnTo>
                    <a:pt x="117" y="17"/>
                  </a:lnTo>
                  <a:lnTo>
                    <a:pt x="65" y="0"/>
                  </a:lnTo>
                  <a:lnTo>
                    <a:pt x="0" y="35"/>
                  </a:lnTo>
                  <a:lnTo>
                    <a:pt x="0" y="186"/>
                  </a:lnTo>
                  <a:close/>
                </a:path>
              </a:pathLst>
            </a:custGeom>
            <a:grpFill/>
            <a:ln w="9525">
              <a:solidFill>
                <a:schemeClr val="bg1">
                  <a:lumMod val="85000"/>
                </a:schemeClr>
              </a:solidFill>
              <a:round/>
              <a:headEnd/>
              <a:tailEnd/>
            </a:ln>
          </p:spPr>
          <p:txBody>
            <a:bodyPr/>
            <a:lstStyle/>
            <a:p>
              <a:endParaRPr lang="zh-CN" altLang="en-US"/>
            </a:p>
          </p:txBody>
        </p:sp>
        <p:sp>
          <p:nvSpPr>
            <p:cNvPr id="182" name="Freeform 132"/>
            <p:cNvSpPr>
              <a:spLocks noChangeAspect="1"/>
            </p:cNvSpPr>
            <p:nvPr>
              <p:custDataLst>
                <p:tags r:id="rId165"/>
              </p:custDataLst>
            </p:nvPr>
          </p:nvSpPr>
          <p:spPr bwMode="auto">
            <a:xfrm>
              <a:off x="1845255" y="4214305"/>
              <a:ext cx="55707" cy="64912"/>
            </a:xfrm>
            <a:custGeom>
              <a:avLst/>
              <a:gdLst>
                <a:gd name="T0" fmla="*/ 0 w 122"/>
                <a:gd name="T1" fmla="*/ 36195 h 145"/>
                <a:gd name="T2" fmla="*/ 0 w 122"/>
                <a:gd name="T3" fmla="*/ 60325 h 145"/>
                <a:gd name="T4" fmla="*/ 26220 w 122"/>
                <a:gd name="T5" fmla="*/ 45764 h 145"/>
                <a:gd name="T6" fmla="*/ 47196 w 122"/>
                <a:gd name="T7" fmla="*/ 52836 h 145"/>
                <a:gd name="T8" fmla="*/ 37918 w 122"/>
                <a:gd name="T9" fmla="*/ 36195 h 145"/>
                <a:gd name="T10" fmla="*/ 49213 w 122"/>
                <a:gd name="T11" fmla="*/ 0 h 145"/>
                <a:gd name="T12" fmla="*/ 9681 w 122"/>
                <a:gd name="T13" fmla="*/ 7073 h 145"/>
                <a:gd name="T14" fmla="*/ 0 w 122"/>
                <a:gd name="T15" fmla="*/ 36195 h 145"/>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145"/>
                <a:gd name="T26" fmla="*/ 122 w 122"/>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145">
                  <a:moveTo>
                    <a:pt x="0" y="87"/>
                  </a:moveTo>
                  <a:lnTo>
                    <a:pt x="0" y="145"/>
                  </a:lnTo>
                  <a:lnTo>
                    <a:pt x="65" y="110"/>
                  </a:lnTo>
                  <a:lnTo>
                    <a:pt x="117" y="127"/>
                  </a:lnTo>
                  <a:lnTo>
                    <a:pt x="94" y="87"/>
                  </a:lnTo>
                  <a:lnTo>
                    <a:pt x="122" y="0"/>
                  </a:lnTo>
                  <a:lnTo>
                    <a:pt x="24" y="17"/>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183" name="Freeform 133"/>
            <p:cNvSpPr>
              <a:spLocks noChangeAspect="1"/>
            </p:cNvSpPr>
            <p:nvPr>
              <p:custDataLst>
                <p:tags r:id="rId166"/>
              </p:custDataLst>
            </p:nvPr>
          </p:nvSpPr>
          <p:spPr bwMode="auto">
            <a:xfrm>
              <a:off x="1327725" y="4362916"/>
              <a:ext cx="364786" cy="389463"/>
            </a:xfrm>
            <a:custGeom>
              <a:avLst/>
              <a:gdLst>
                <a:gd name="T0" fmla="*/ 6831 w 802"/>
                <a:gd name="T1" fmla="*/ 14748 h 859"/>
                <a:gd name="T2" fmla="*/ 36968 w 802"/>
                <a:gd name="T3" fmla="*/ 66154 h 859"/>
                <a:gd name="T4" fmla="*/ 20895 w 802"/>
                <a:gd name="T5" fmla="*/ 102812 h 859"/>
                <a:gd name="T6" fmla="*/ 30137 w 802"/>
                <a:gd name="T7" fmla="*/ 139471 h 859"/>
                <a:gd name="T8" fmla="*/ 49023 w 802"/>
                <a:gd name="T9" fmla="*/ 149162 h 859"/>
                <a:gd name="T10" fmla="*/ 44201 w 802"/>
                <a:gd name="T11" fmla="*/ 190877 h 859"/>
                <a:gd name="T12" fmla="*/ 6831 w 802"/>
                <a:gd name="T13" fmla="*/ 239334 h 859"/>
                <a:gd name="T14" fmla="*/ 0 w 802"/>
                <a:gd name="T15" fmla="*/ 293268 h 859"/>
                <a:gd name="T16" fmla="*/ 0 w 802"/>
                <a:gd name="T17" fmla="*/ 351837 h 859"/>
                <a:gd name="T18" fmla="*/ 36968 w 802"/>
                <a:gd name="T19" fmla="*/ 325292 h 859"/>
                <a:gd name="T20" fmla="*/ 63086 w 802"/>
                <a:gd name="T21" fmla="*/ 347202 h 859"/>
                <a:gd name="T22" fmla="*/ 172383 w 802"/>
                <a:gd name="T23" fmla="*/ 327820 h 859"/>
                <a:gd name="T24" fmla="*/ 240291 w 802"/>
                <a:gd name="T25" fmla="*/ 361950 h 859"/>
                <a:gd name="T26" fmla="*/ 294135 w 802"/>
                <a:gd name="T27" fmla="*/ 347202 h 859"/>
                <a:gd name="T28" fmla="*/ 263597 w 802"/>
                <a:gd name="T29" fmla="*/ 320235 h 859"/>
                <a:gd name="T30" fmla="*/ 263597 w 802"/>
                <a:gd name="T31" fmla="*/ 212788 h 859"/>
                <a:gd name="T32" fmla="*/ 308199 w 802"/>
                <a:gd name="T33" fmla="*/ 207731 h 859"/>
                <a:gd name="T34" fmla="*/ 303377 w 802"/>
                <a:gd name="T35" fmla="*/ 176129 h 859"/>
                <a:gd name="T36" fmla="*/ 322263 w 802"/>
                <a:gd name="T37" fmla="*/ 176129 h 859"/>
                <a:gd name="T38" fmla="*/ 319852 w 802"/>
                <a:gd name="T39" fmla="*/ 144106 h 859"/>
                <a:gd name="T40" fmla="*/ 268419 w 802"/>
                <a:gd name="T41" fmla="*/ 149162 h 859"/>
                <a:gd name="T42" fmla="*/ 247524 w 802"/>
                <a:gd name="T43" fmla="*/ 43822 h 859"/>
                <a:gd name="T44" fmla="*/ 233460 w 802"/>
                <a:gd name="T45" fmla="*/ 43822 h 859"/>
                <a:gd name="T46" fmla="*/ 228638 w 802"/>
                <a:gd name="T47" fmla="*/ 26546 h 859"/>
                <a:gd name="T48" fmla="*/ 205332 w 802"/>
                <a:gd name="T49" fmla="*/ 29074 h 859"/>
                <a:gd name="T50" fmla="*/ 203323 w 802"/>
                <a:gd name="T51" fmla="*/ 58569 h 859"/>
                <a:gd name="T52" fmla="*/ 144657 w 802"/>
                <a:gd name="T53" fmla="*/ 63204 h 859"/>
                <a:gd name="T54" fmla="*/ 142246 w 802"/>
                <a:gd name="T55" fmla="*/ 51406 h 859"/>
                <a:gd name="T56" fmla="*/ 133004 w 802"/>
                <a:gd name="T57" fmla="*/ 51406 h 859"/>
                <a:gd name="T58" fmla="*/ 116529 w 802"/>
                <a:gd name="T59" fmla="*/ 0 h 859"/>
                <a:gd name="T60" fmla="*/ 6831 w 802"/>
                <a:gd name="T61" fmla="*/ 14748 h 85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02"/>
                <a:gd name="T94" fmla="*/ 0 h 859"/>
                <a:gd name="T95" fmla="*/ 802 w 802"/>
                <a:gd name="T96" fmla="*/ 859 h 85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02" h="859">
                  <a:moveTo>
                    <a:pt x="17" y="35"/>
                  </a:moveTo>
                  <a:lnTo>
                    <a:pt x="92" y="157"/>
                  </a:lnTo>
                  <a:lnTo>
                    <a:pt x="52" y="244"/>
                  </a:lnTo>
                  <a:lnTo>
                    <a:pt x="75" y="331"/>
                  </a:lnTo>
                  <a:lnTo>
                    <a:pt x="122" y="354"/>
                  </a:lnTo>
                  <a:lnTo>
                    <a:pt x="110" y="453"/>
                  </a:lnTo>
                  <a:lnTo>
                    <a:pt x="17" y="568"/>
                  </a:lnTo>
                  <a:lnTo>
                    <a:pt x="0" y="696"/>
                  </a:lnTo>
                  <a:lnTo>
                    <a:pt x="0" y="835"/>
                  </a:lnTo>
                  <a:lnTo>
                    <a:pt x="92" y="772"/>
                  </a:lnTo>
                  <a:lnTo>
                    <a:pt x="157" y="824"/>
                  </a:lnTo>
                  <a:lnTo>
                    <a:pt x="429" y="778"/>
                  </a:lnTo>
                  <a:lnTo>
                    <a:pt x="598" y="859"/>
                  </a:lnTo>
                  <a:lnTo>
                    <a:pt x="732" y="824"/>
                  </a:lnTo>
                  <a:lnTo>
                    <a:pt x="656" y="760"/>
                  </a:lnTo>
                  <a:lnTo>
                    <a:pt x="656" y="505"/>
                  </a:lnTo>
                  <a:lnTo>
                    <a:pt x="767" y="493"/>
                  </a:lnTo>
                  <a:lnTo>
                    <a:pt x="755" y="418"/>
                  </a:lnTo>
                  <a:lnTo>
                    <a:pt x="802" y="418"/>
                  </a:lnTo>
                  <a:lnTo>
                    <a:pt x="796" y="342"/>
                  </a:lnTo>
                  <a:lnTo>
                    <a:pt x="668" y="354"/>
                  </a:lnTo>
                  <a:lnTo>
                    <a:pt x="616" y="104"/>
                  </a:lnTo>
                  <a:lnTo>
                    <a:pt x="581" y="104"/>
                  </a:lnTo>
                  <a:lnTo>
                    <a:pt x="569" y="63"/>
                  </a:lnTo>
                  <a:lnTo>
                    <a:pt x="511" y="69"/>
                  </a:lnTo>
                  <a:lnTo>
                    <a:pt x="506" y="139"/>
                  </a:lnTo>
                  <a:lnTo>
                    <a:pt x="360" y="150"/>
                  </a:lnTo>
                  <a:lnTo>
                    <a:pt x="354" y="122"/>
                  </a:lnTo>
                  <a:lnTo>
                    <a:pt x="331" y="122"/>
                  </a:lnTo>
                  <a:lnTo>
                    <a:pt x="290" y="0"/>
                  </a:lnTo>
                  <a:lnTo>
                    <a:pt x="17" y="35"/>
                  </a:lnTo>
                  <a:close/>
                </a:path>
              </a:pathLst>
            </a:custGeom>
            <a:grpFill/>
            <a:ln w="9525">
              <a:solidFill>
                <a:schemeClr val="bg1">
                  <a:lumMod val="85000"/>
                </a:schemeClr>
              </a:solidFill>
              <a:round/>
              <a:headEnd/>
              <a:tailEnd/>
            </a:ln>
          </p:spPr>
          <p:txBody>
            <a:bodyPr/>
            <a:lstStyle/>
            <a:p>
              <a:endParaRPr lang="zh-CN" altLang="en-US"/>
            </a:p>
          </p:txBody>
        </p:sp>
        <p:sp>
          <p:nvSpPr>
            <p:cNvPr id="184" name="Freeform 134"/>
            <p:cNvSpPr>
              <a:spLocks noChangeAspect="1"/>
            </p:cNvSpPr>
            <p:nvPr>
              <p:custDataLst>
                <p:tags r:id="rId167"/>
              </p:custDataLst>
            </p:nvPr>
          </p:nvSpPr>
          <p:spPr bwMode="auto">
            <a:xfrm>
              <a:off x="1627822" y="4420994"/>
              <a:ext cx="355801" cy="321136"/>
            </a:xfrm>
            <a:custGeom>
              <a:avLst/>
              <a:gdLst>
                <a:gd name="T0" fmla="*/ 314325 w 779"/>
                <a:gd name="T1" fmla="*/ 86304 h 702"/>
                <a:gd name="T2" fmla="*/ 290519 w 779"/>
                <a:gd name="T3" fmla="*/ 125842 h 702"/>
                <a:gd name="T4" fmla="*/ 274379 w 779"/>
                <a:gd name="T5" fmla="*/ 138171 h 702"/>
                <a:gd name="T6" fmla="*/ 276800 w 779"/>
                <a:gd name="T7" fmla="*/ 175584 h 702"/>
                <a:gd name="T8" fmla="*/ 211030 w 779"/>
                <a:gd name="T9" fmla="*/ 204919 h 702"/>
                <a:gd name="T10" fmla="*/ 223134 w 779"/>
                <a:gd name="T11" fmla="*/ 227451 h 702"/>
                <a:gd name="T12" fmla="*/ 194890 w 779"/>
                <a:gd name="T13" fmla="*/ 229577 h 702"/>
                <a:gd name="T14" fmla="*/ 135979 w 779"/>
                <a:gd name="T15" fmla="*/ 298450 h 702"/>
                <a:gd name="T16" fmla="*/ 89173 w 779"/>
                <a:gd name="T17" fmla="*/ 296324 h 702"/>
                <a:gd name="T18" fmla="*/ 63349 w 779"/>
                <a:gd name="T19" fmla="*/ 281444 h 702"/>
                <a:gd name="T20" fmla="*/ 30666 w 779"/>
                <a:gd name="T21" fmla="*/ 293773 h 702"/>
                <a:gd name="T22" fmla="*/ 0 w 779"/>
                <a:gd name="T23" fmla="*/ 266564 h 702"/>
                <a:gd name="T24" fmla="*/ 0 w 779"/>
                <a:gd name="T25" fmla="*/ 158153 h 702"/>
                <a:gd name="T26" fmla="*/ 42367 w 779"/>
                <a:gd name="T27" fmla="*/ 150926 h 702"/>
                <a:gd name="T28" fmla="*/ 39946 w 779"/>
                <a:gd name="T29" fmla="*/ 121166 h 702"/>
                <a:gd name="T30" fmla="*/ 58911 w 779"/>
                <a:gd name="T31" fmla="*/ 121166 h 702"/>
                <a:gd name="T32" fmla="*/ 58911 w 779"/>
                <a:gd name="T33" fmla="*/ 101184 h 702"/>
                <a:gd name="T34" fmla="*/ 82314 w 779"/>
                <a:gd name="T35" fmla="*/ 99058 h 702"/>
                <a:gd name="T36" fmla="*/ 114593 w 779"/>
                <a:gd name="T37" fmla="*/ 128818 h 702"/>
                <a:gd name="T38" fmla="*/ 131540 w 779"/>
                <a:gd name="T39" fmla="*/ 125842 h 702"/>
                <a:gd name="T40" fmla="*/ 131540 w 779"/>
                <a:gd name="T41" fmla="*/ 116064 h 702"/>
                <a:gd name="T42" fmla="*/ 192065 w 779"/>
                <a:gd name="T43" fmla="*/ 162830 h 702"/>
                <a:gd name="T44" fmla="*/ 213451 w 779"/>
                <a:gd name="T45" fmla="*/ 162830 h 702"/>
                <a:gd name="T46" fmla="*/ 211030 w 779"/>
                <a:gd name="T47" fmla="*/ 116064 h 702"/>
                <a:gd name="T48" fmla="*/ 199328 w 779"/>
                <a:gd name="T49" fmla="*/ 125842 h 702"/>
                <a:gd name="T50" fmla="*/ 169066 w 779"/>
                <a:gd name="T51" fmla="*/ 110962 h 702"/>
                <a:gd name="T52" fmla="*/ 182785 w 779"/>
                <a:gd name="T53" fmla="*/ 62071 h 702"/>
                <a:gd name="T54" fmla="*/ 159785 w 779"/>
                <a:gd name="T55" fmla="*/ 59095 h 702"/>
                <a:gd name="T56" fmla="*/ 173908 w 779"/>
                <a:gd name="T57" fmla="*/ 7227 h 702"/>
                <a:gd name="T58" fmla="*/ 225152 w 779"/>
                <a:gd name="T59" fmla="*/ 0 h 702"/>
                <a:gd name="T60" fmla="*/ 295361 w 779"/>
                <a:gd name="T61" fmla="*/ 36987 h 702"/>
                <a:gd name="T62" fmla="*/ 314325 w 779"/>
                <a:gd name="T63" fmla="*/ 86304 h 70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79"/>
                <a:gd name="T97" fmla="*/ 0 h 702"/>
                <a:gd name="T98" fmla="*/ 779 w 779"/>
                <a:gd name="T99" fmla="*/ 702 h 70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79" h="702">
                  <a:moveTo>
                    <a:pt x="779" y="203"/>
                  </a:moveTo>
                  <a:lnTo>
                    <a:pt x="720" y="296"/>
                  </a:lnTo>
                  <a:lnTo>
                    <a:pt x="680" y="325"/>
                  </a:lnTo>
                  <a:lnTo>
                    <a:pt x="686" y="413"/>
                  </a:lnTo>
                  <a:lnTo>
                    <a:pt x="523" y="482"/>
                  </a:lnTo>
                  <a:lnTo>
                    <a:pt x="553" y="535"/>
                  </a:lnTo>
                  <a:lnTo>
                    <a:pt x="483" y="540"/>
                  </a:lnTo>
                  <a:lnTo>
                    <a:pt x="337" y="702"/>
                  </a:lnTo>
                  <a:lnTo>
                    <a:pt x="221" y="697"/>
                  </a:lnTo>
                  <a:lnTo>
                    <a:pt x="157" y="662"/>
                  </a:lnTo>
                  <a:lnTo>
                    <a:pt x="76" y="691"/>
                  </a:lnTo>
                  <a:lnTo>
                    <a:pt x="0" y="627"/>
                  </a:lnTo>
                  <a:lnTo>
                    <a:pt x="0" y="372"/>
                  </a:lnTo>
                  <a:lnTo>
                    <a:pt x="105" y="355"/>
                  </a:lnTo>
                  <a:lnTo>
                    <a:pt x="99" y="285"/>
                  </a:lnTo>
                  <a:lnTo>
                    <a:pt x="146" y="285"/>
                  </a:lnTo>
                  <a:lnTo>
                    <a:pt x="146" y="238"/>
                  </a:lnTo>
                  <a:lnTo>
                    <a:pt x="204" y="233"/>
                  </a:lnTo>
                  <a:lnTo>
                    <a:pt x="284" y="303"/>
                  </a:lnTo>
                  <a:lnTo>
                    <a:pt x="326" y="296"/>
                  </a:lnTo>
                  <a:lnTo>
                    <a:pt x="326" y="273"/>
                  </a:lnTo>
                  <a:lnTo>
                    <a:pt x="476" y="383"/>
                  </a:lnTo>
                  <a:lnTo>
                    <a:pt x="529" y="383"/>
                  </a:lnTo>
                  <a:lnTo>
                    <a:pt x="523" y="273"/>
                  </a:lnTo>
                  <a:lnTo>
                    <a:pt x="494" y="296"/>
                  </a:lnTo>
                  <a:lnTo>
                    <a:pt x="419" y="261"/>
                  </a:lnTo>
                  <a:lnTo>
                    <a:pt x="453" y="146"/>
                  </a:lnTo>
                  <a:lnTo>
                    <a:pt x="396" y="139"/>
                  </a:lnTo>
                  <a:lnTo>
                    <a:pt x="431" y="17"/>
                  </a:lnTo>
                  <a:lnTo>
                    <a:pt x="558" y="0"/>
                  </a:lnTo>
                  <a:lnTo>
                    <a:pt x="732" y="87"/>
                  </a:lnTo>
                  <a:lnTo>
                    <a:pt x="779" y="203"/>
                  </a:lnTo>
                  <a:close/>
                </a:path>
              </a:pathLst>
            </a:custGeom>
            <a:grpFill/>
            <a:ln w="9525">
              <a:solidFill>
                <a:schemeClr val="bg1">
                  <a:lumMod val="85000"/>
                </a:schemeClr>
              </a:solidFill>
              <a:round/>
              <a:headEnd/>
              <a:tailEnd/>
            </a:ln>
          </p:spPr>
          <p:txBody>
            <a:bodyPr/>
            <a:lstStyle/>
            <a:p>
              <a:endParaRPr lang="zh-CN" altLang="en-US"/>
            </a:p>
          </p:txBody>
        </p:sp>
        <p:sp>
          <p:nvSpPr>
            <p:cNvPr id="185" name="Freeform 135"/>
            <p:cNvSpPr>
              <a:spLocks noChangeAspect="1"/>
            </p:cNvSpPr>
            <p:nvPr>
              <p:custDataLst>
                <p:tags r:id="rId168"/>
              </p:custDataLst>
            </p:nvPr>
          </p:nvSpPr>
          <p:spPr bwMode="auto">
            <a:xfrm>
              <a:off x="1936902" y="4513234"/>
              <a:ext cx="88052" cy="210105"/>
            </a:xfrm>
            <a:custGeom>
              <a:avLst/>
              <a:gdLst>
                <a:gd name="T0" fmla="*/ 2431 w 192"/>
                <a:gd name="T1" fmla="*/ 91463 h 459"/>
                <a:gd name="T2" fmla="*/ 42540 w 192"/>
                <a:gd name="T3" fmla="*/ 105926 h 459"/>
                <a:gd name="T4" fmla="*/ 58745 w 192"/>
                <a:gd name="T5" fmla="*/ 195262 h 459"/>
                <a:gd name="T6" fmla="*/ 75761 w 192"/>
                <a:gd name="T7" fmla="*/ 157826 h 459"/>
                <a:gd name="T8" fmla="*/ 77787 w 192"/>
                <a:gd name="T9" fmla="*/ 95717 h 459"/>
                <a:gd name="T10" fmla="*/ 40109 w 192"/>
                <a:gd name="T11" fmla="*/ 0 h 459"/>
                <a:gd name="T12" fmla="*/ 16206 w 192"/>
                <a:gd name="T13" fmla="*/ 39563 h 459"/>
                <a:gd name="T14" fmla="*/ 0 w 192"/>
                <a:gd name="T15" fmla="*/ 54027 h 459"/>
                <a:gd name="T16" fmla="*/ 2431 w 192"/>
                <a:gd name="T17" fmla="*/ 91463 h 4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459"/>
                <a:gd name="T29" fmla="*/ 192 w 192"/>
                <a:gd name="T30" fmla="*/ 459 h 4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459">
                  <a:moveTo>
                    <a:pt x="6" y="215"/>
                  </a:moveTo>
                  <a:lnTo>
                    <a:pt x="105" y="249"/>
                  </a:lnTo>
                  <a:lnTo>
                    <a:pt x="145" y="459"/>
                  </a:lnTo>
                  <a:lnTo>
                    <a:pt x="187" y="371"/>
                  </a:lnTo>
                  <a:lnTo>
                    <a:pt x="192" y="225"/>
                  </a:lnTo>
                  <a:lnTo>
                    <a:pt x="99" y="0"/>
                  </a:lnTo>
                  <a:lnTo>
                    <a:pt x="40" y="93"/>
                  </a:lnTo>
                  <a:lnTo>
                    <a:pt x="0" y="127"/>
                  </a:lnTo>
                  <a:lnTo>
                    <a:pt x="6" y="215"/>
                  </a:lnTo>
                  <a:close/>
                </a:path>
              </a:pathLst>
            </a:custGeom>
            <a:grpFill/>
            <a:ln w="9525">
              <a:solidFill>
                <a:schemeClr val="bg1">
                  <a:lumMod val="85000"/>
                </a:schemeClr>
              </a:solidFill>
              <a:round/>
              <a:headEnd/>
              <a:tailEnd/>
            </a:ln>
          </p:spPr>
          <p:txBody>
            <a:bodyPr/>
            <a:lstStyle/>
            <a:p>
              <a:endParaRPr lang="zh-CN" altLang="en-US"/>
            </a:p>
          </p:txBody>
        </p:sp>
        <p:sp>
          <p:nvSpPr>
            <p:cNvPr id="186" name="Freeform 136"/>
            <p:cNvSpPr>
              <a:spLocks noChangeAspect="1"/>
            </p:cNvSpPr>
            <p:nvPr>
              <p:custDataLst>
                <p:tags r:id="rId169"/>
              </p:custDataLst>
            </p:nvPr>
          </p:nvSpPr>
          <p:spPr bwMode="auto">
            <a:xfrm>
              <a:off x="1327725" y="4711384"/>
              <a:ext cx="276736" cy="394587"/>
            </a:xfrm>
            <a:custGeom>
              <a:avLst/>
              <a:gdLst>
                <a:gd name="T0" fmla="*/ 244475 w 610"/>
                <a:gd name="T1" fmla="*/ 37098 h 860"/>
                <a:gd name="T2" fmla="*/ 239666 w 610"/>
                <a:gd name="T3" fmla="*/ 133893 h 860"/>
                <a:gd name="T4" fmla="*/ 206802 w 610"/>
                <a:gd name="T5" fmla="*/ 156066 h 860"/>
                <a:gd name="T6" fmla="*/ 206802 w 610"/>
                <a:gd name="T7" fmla="*/ 339422 h 860"/>
                <a:gd name="T8" fmla="*/ 185961 w 610"/>
                <a:gd name="T9" fmla="*/ 366712 h 860"/>
                <a:gd name="T10" fmla="*/ 155903 w 610"/>
                <a:gd name="T11" fmla="*/ 356905 h 860"/>
                <a:gd name="T12" fmla="*/ 153498 w 610"/>
                <a:gd name="T13" fmla="*/ 321939 h 860"/>
                <a:gd name="T14" fmla="*/ 135062 w 610"/>
                <a:gd name="T15" fmla="*/ 351788 h 860"/>
                <a:gd name="T16" fmla="*/ 94985 w 610"/>
                <a:gd name="T17" fmla="*/ 299766 h 860"/>
                <a:gd name="T18" fmla="*/ 69735 w 610"/>
                <a:gd name="T19" fmla="*/ 148817 h 860"/>
                <a:gd name="T20" fmla="*/ 44086 w 610"/>
                <a:gd name="T21" fmla="*/ 123659 h 860"/>
                <a:gd name="T22" fmla="*/ 0 w 610"/>
                <a:gd name="T23" fmla="*/ 26864 h 860"/>
                <a:gd name="T24" fmla="*/ 36872 w 610"/>
                <a:gd name="T25" fmla="*/ 0 h 860"/>
                <a:gd name="T26" fmla="*/ 62922 w 610"/>
                <a:gd name="T27" fmla="*/ 22173 h 860"/>
                <a:gd name="T28" fmla="*/ 171934 w 610"/>
                <a:gd name="T29" fmla="*/ 2558 h 860"/>
                <a:gd name="T30" fmla="*/ 244475 w 610"/>
                <a:gd name="T31" fmla="*/ 37098 h 86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0"/>
                <a:gd name="T49" fmla="*/ 0 h 860"/>
                <a:gd name="T50" fmla="*/ 610 w 610"/>
                <a:gd name="T51" fmla="*/ 860 h 86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0" h="860">
                  <a:moveTo>
                    <a:pt x="610" y="87"/>
                  </a:moveTo>
                  <a:lnTo>
                    <a:pt x="598" y="314"/>
                  </a:lnTo>
                  <a:lnTo>
                    <a:pt x="516" y="366"/>
                  </a:lnTo>
                  <a:lnTo>
                    <a:pt x="516" y="796"/>
                  </a:lnTo>
                  <a:lnTo>
                    <a:pt x="464" y="860"/>
                  </a:lnTo>
                  <a:lnTo>
                    <a:pt x="389" y="837"/>
                  </a:lnTo>
                  <a:lnTo>
                    <a:pt x="383" y="755"/>
                  </a:lnTo>
                  <a:lnTo>
                    <a:pt x="337" y="825"/>
                  </a:lnTo>
                  <a:lnTo>
                    <a:pt x="237" y="703"/>
                  </a:lnTo>
                  <a:lnTo>
                    <a:pt x="174" y="349"/>
                  </a:lnTo>
                  <a:lnTo>
                    <a:pt x="110" y="290"/>
                  </a:lnTo>
                  <a:lnTo>
                    <a:pt x="0" y="63"/>
                  </a:lnTo>
                  <a:lnTo>
                    <a:pt x="92" y="0"/>
                  </a:lnTo>
                  <a:lnTo>
                    <a:pt x="157" y="52"/>
                  </a:lnTo>
                  <a:lnTo>
                    <a:pt x="429" y="6"/>
                  </a:lnTo>
                  <a:lnTo>
                    <a:pt x="610" y="87"/>
                  </a:lnTo>
                  <a:close/>
                </a:path>
              </a:pathLst>
            </a:custGeom>
            <a:grpFill/>
            <a:ln w="9525">
              <a:solidFill>
                <a:schemeClr val="bg1">
                  <a:lumMod val="85000"/>
                </a:schemeClr>
              </a:solidFill>
              <a:round/>
              <a:headEnd/>
              <a:tailEnd/>
            </a:ln>
          </p:spPr>
          <p:txBody>
            <a:bodyPr/>
            <a:lstStyle/>
            <a:p>
              <a:endParaRPr lang="zh-CN" altLang="en-US"/>
            </a:p>
          </p:txBody>
        </p:sp>
        <p:sp>
          <p:nvSpPr>
            <p:cNvPr id="187" name="Freeform 137"/>
            <p:cNvSpPr>
              <a:spLocks noChangeAspect="1"/>
            </p:cNvSpPr>
            <p:nvPr>
              <p:custDataLst>
                <p:tags r:id="rId170"/>
              </p:custDataLst>
            </p:nvPr>
          </p:nvSpPr>
          <p:spPr bwMode="auto">
            <a:xfrm>
              <a:off x="1868616" y="4504695"/>
              <a:ext cx="307282" cy="520994"/>
            </a:xfrm>
            <a:custGeom>
              <a:avLst/>
              <a:gdLst>
                <a:gd name="T0" fmla="*/ 11976 w 680"/>
                <a:gd name="T1" fmla="*/ 150251 h 1144"/>
                <a:gd name="T2" fmla="*/ 69862 w 680"/>
                <a:gd name="T3" fmla="*/ 191728 h 1144"/>
                <a:gd name="T4" fmla="*/ 74652 w 680"/>
                <a:gd name="T5" fmla="*/ 238708 h 1144"/>
                <a:gd name="T6" fmla="*/ 51099 w 680"/>
                <a:gd name="T7" fmla="*/ 240824 h 1144"/>
                <a:gd name="T8" fmla="*/ 65071 w 680"/>
                <a:gd name="T9" fmla="*/ 280186 h 1144"/>
                <a:gd name="T10" fmla="*/ 18763 w 680"/>
                <a:gd name="T11" fmla="*/ 351713 h 1144"/>
                <a:gd name="T12" fmla="*/ 32735 w 680"/>
                <a:gd name="T13" fmla="*/ 479109 h 1144"/>
                <a:gd name="T14" fmla="*/ 57885 w 680"/>
                <a:gd name="T15" fmla="*/ 484188 h 1144"/>
                <a:gd name="T16" fmla="*/ 69862 w 680"/>
                <a:gd name="T17" fmla="*/ 435092 h 1144"/>
                <a:gd name="T18" fmla="*/ 127747 w 680"/>
                <a:gd name="T19" fmla="*/ 390652 h 1144"/>
                <a:gd name="T20" fmla="*/ 123356 w 680"/>
                <a:gd name="T21" fmla="*/ 300078 h 1144"/>
                <a:gd name="T22" fmla="*/ 106589 w 680"/>
                <a:gd name="T23" fmla="*/ 290343 h 1144"/>
                <a:gd name="T24" fmla="*/ 116170 w 680"/>
                <a:gd name="T25" fmla="*/ 265372 h 1144"/>
                <a:gd name="T26" fmla="*/ 150901 w 680"/>
                <a:gd name="T27" fmla="*/ 240824 h 1144"/>
                <a:gd name="T28" fmla="*/ 162478 w 680"/>
                <a:gd name="T29" fmla="*/ 218816 h 1144"/>
                <a:gd name="T30" fmla="*/ 255494 w 680"/>
                <a:gd name="T31" fmla="*/ 145172 h 1144"/>
                <a:gd name="T32" fmla="*/ 271462 w 680"/>
                <a:gd name="T33" fmla="*/ 0 h 1144"/>
                <a:gd name="T34" fmla="*/ 199604 w 680"/>
                <a:gd name="T35" fmla="*/ 9735 h 1144"/>
                <a:gd name="T36" fmla="*/ 188027 w 680"/>
                <a:gd name="T37" fmla="*/ 29627 h 1144"/>
                <a:gd name="T38" fmla="*/ 132537 w 680"/>
                <a:gd name="T39" fmla="*/ 22432 h 1144"/>
                <a:gd name="T40" fmla="*/ 109383 w 680"/>
                <a:gd name="T41" fmla="*/ 34283 h 1144"/>
                <a:gd name="T42" fmla="*/ 137328 w 680"/>
                <a:gd name="T43" fmla="*/ 98615 h 1144"/>
                <a:gd name="T44" fmla="*/ 137328 w 680"/>
                <a:gd name="T45" fmla="*/ 169296 h 1144"/>
                <a:gd name="T46" fmla="*/ 120561 w 680"/>
                <a:gd name="T47" fmla="*/ 201886 h 1144"/>
                <a:gd name="T48" fmla="*/ 104593 w 680"/>
                <a:gd name="T49" fmla="*/ 113005 h 1144"/>
                <a:gd name="T50" fmla="*/ 65071 w 680"/>
                <a:gd name="T51" fmla="*/ 98615 h 1144"/>
                <a:gd name="T52" fmla="*/ 0 w 680"/>
                <a:gd name="T53" fmla="*/ 127819 h 1144"/>
                <a:gd name="T54" fmla="*/ 11976 w 680"/>
                <a:gd name="T55" fmla="*/ 150251 h 11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0"/>
                <a:gd name="T85" fmla="*/ 0 h 1144"/>
                <a:gd name="T86" fmla="*/ 680 w 680"/>
                <a:gd name="T87" fmla="*/ 1144 h 11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0" h="1144">
                  <a:moveTo>
                    <a:pt x="30" y="355"/>
                  </a:moveTo>
                  <a:lnTo>
                    <a:pt x="175" y="453"/>
                  </a:lnTo>
                  <a:lnTo>
                    <a:pt x="187" y="564"/>
                  </a:lnTo>
                  <a:lnTo>
                    <a:pt x="128" y="569"/>
                  </a:lnTo>
                  <a:lnTo>
                    <a:pt x="163" y="662"/>
                  </a:lnTo>
                  <a:lnTo>
                    <a:pt x="47" y="831"/>
                  </a:lnTo>
                  <a:lnTo>
                    <a:pt x="82" y="1132"/>
                  </a:lnTo>
                  <a:lnTo>
                    <a:pt x="145" y="1144"/>
                  </a:lnTo>
                  <a:lnTo>
                    <a:pt x="175" y="1028"/>
                  </a:lnTo>
                  <a:lnTo>
                    <a:pt x="320" y="923"/>
                  </a:lnTo>
                  <a:lnTo>
                    <a:pt x="309" y="709"/>
                  </a:lnTo>
                  <a:lnTo>
                    <a:pt x="267" y="686"/>
                  </a:lnTo>
                  <a:lnTo>
                    <a:pt x="291" y="627"/>
                  </a:lnTo>
                  <a:lnTo>
                    <a:pt x="378" y="569"/>
                  </a:lnTo>
                  <a:lnTo>
                    <a:pt x="407" y="517"/>
                  </a:lnTo>
                  <a:lnTo>
                    <a:pt x="640" y="343"/>
                  </a:lnTo>
                  <a:lnTo>
                    <a:pt x="680" y="0"/>
                  </a:lnTo>
                  <a:lnTo>
                    <a:pt x="500" y="23"/>
                  </a:lnTo>
                  <a:lnTo>
                    <a:pt x="471" y="70"/>
                  </a:lnTo>
                  <a:lnTo>
                    <a:pt x="332" y="53"/>
                  </a:lnTo>
                  <a:lnTo>
                    <a:pt x="274" y="81"/>
                  </a:lnTo>
                  <a:lnTo>
                    <a:pt x="344" y="233"/>
                  </a:lnTo>
                  <a:lnTo>
                    <a:pt x="344" y="400"/>
                  </a:lnTo>
                  <a:lnTo>
                    <a:pt x="302" y="477"/>
                  </a:lnTo>
                  <a:lnTo>
                    <a:pt x="262" y="267"/>
                  </a:lnTo>
                  <a:lnTo>
                    <a:pt x="163" y="233"/>
                  </a:lnTo>
                  <a:lnTo>
                    <a:pt x="0" y="302"/>
                  </a:lnTo>
                  <a:lnTo>
                    <a:pt x="30" y="355"/>
                  </a:lnTo>
                  <a:close/>
                </a:path>
              </a:pathLst>
            </a:custGeom>
            <a:grpFill/>
            <a:ln w="9525">
              <a:solidFill>
                <a:schemeClr val="bg1">
                  <a:lumMod val="85000"/>
                </a:schemeClr>
              </a:solidFill>
              <a:round/>
              <a:headEnd/>
              <a:tailEnd/>
            </a:ln>
          </p:spPr>
          <p:txBody>
            <a:bodyPr/>
            <a:lstStyle/>
            <a:p>
              <a:endParaRPr lang="zh-CN" altLang="en-US"/>
            </a:p>
          </p:txBody>
        </p:sp>
        <p:sp>
          <p:nvSpPr>
            <p:cNvPr id="188" name="Freeform 138"/>
            <p:cNvSpPr>
              <a:spLocks noChangeAspect="1"/>
            </p:cNvSpPr>
            <p:nvPr>
              <p:custDataLst>
                <p:tags r:id="rId171"/>
              </p:custDataLst>
            </p:nvPr>
          </p:nvSpPr>
          <p:spPr bwMode="auto">
            <a:xfrm>
              <a:off x="1728452" y="4665263"/>
              <a:ext cx="221028" cy="218646"/>
            </a:xfrm>
            <a:custGeom>
              <a:avLst/>
              <a:gdLst>
                <a:gd name="T0" fmla="*/ 0 w 489"/>
                <a:gd name="T1" fmla="*/ 69156 h 476"/>
                <a:gd name="T2" fmla="*/ 25156 w 489"/>
                <a:gd name="T3" fmla="*/ 143435 h 476"/>
                <a:gd name="T4" fmla="*/ 46320 w 489"/>
                <a:gd name="T5" fmla="*/ 143435 h 476"/>
                <a:gd name="T6" fmla="*/ 53108 w 489"/>
                <a:gd name="T7" fmla="*/ 166061 h 476"/>
                <a:gd name="T8" fmla="*/ 139359 w 489"/>
                <a:gd name="T9" fmla="*/ 203200 h 476"/>
                <a:gd name="T10" fmla="*/ 185679 w 489"/>
                <a:gd name="T11" fmla="*/ 131055 h 476"/>
                <a:gd name="T12" fmla="*/ 171703 w 489"/>
                <a:gd name="T13" fmla="*/ 91355 h 476"/>
                <a:gd name="T14" fmla="*/ 195262 w 489"/>
                <a:gd name="T15" fmla="*/ 89220 h 476"/>
                <a:gd name="T16" fmla="*/ 190470 w 489"/>
                <a:gd name="T17" fmla="*/ 41835 h 476"/>
                <a:gd name="T18" fmla="*/ 132571 w 489"/>
                <a:gd name="T19" fmla="*/ 0 h 476"/>
                <a:gd name="T20" fmla="*/ 104619 w 489"/>
                <a:gd name="T21" fmla="*/ 2134 h 476"/>
                <a:gd name="T22" fmla="*/ 46320 w 489"/>
                <a:gd name="T23" fmla="*/ 71291 h 476"/>
                <a:gd name="T24" fmla="*/ 0 w 489"/>
                <a:gd name="T25" fmla="*/ 69156 h 4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9"/>
                <a:gd name="T40" fmla="*/ 0 h 476"/>
                <a:gd name="T41" fmla="*/ 489 w 489"/>
                <a:gd name="T42" fmla="*/ 476 h 4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9" h="476">
                  <a:moveTo>
                    <a:pt x="0" y="162"/>
                  </a:moveTo>
                  <a:lnTo>
                    <a:pt x="63" y="336"/>
                  </a:lnTo>
                  <a:lnTo>
                    <a:pt x="116" y="336"/>
                  </a:lnTo>
                  <a:lnTo>
                    <a:pt x="133" y="389"/>
                  </a:lnTo>
                  <a:lnTo>
                    <a:pt x="349" y="476"/>
                  </a:lnTo>
                  <a:lnTo>
                    <a:pt x="465" y="307"/>
                  </a:lnTo>
                  <a:lnTo>
                    <a:pt x="430" y="214"/>
                  </a:lnTo>
                  <a:lnTo>
                    <a:pt x="489" y="209"/>
                  </a:lnTo>
                  <a:lnTo>
                    <a:pt x="477" y="98"/>
                  </a:lnTo>
                  <a:lnTo>
                    <a:pt x="332" y="0"/>
                  </a:lnTo>
                  <a:lnTo>
                    <a:pt x="262" y="5"/>
                  </a:lnTo>
                  <a:lnTo>
                    <a:pt x="116" y="167"/>
                  </a:lnTo>
                  <a:lnTo>
                    <a:pt x="0" y="162"/>
                  </a:lnTo>
                  <a:close/>
                </a:path>
              </a:pathLst>
            </a:custGeom>
            <a:grpFill/>
            <a:ln w="9525">
              <a:solidFill>
                <a:schemeClr val="bg1">
                  <a:lumMod val="85000"/>
                </a:schemeClr>
              </a:solidFill>
              <a:round/>
              <a:headEnd/>
              <a:tailEnd/>
            </a:ln>
          </p:spPr>
          <p:txBody>
            <a:bodyPr/>
            <a:lstStyle/>
            <a:p>
              <a:endParaRPr lang="zh-CN" altLang="en-US"/>
            </a:p>
          </p:txBody>
        </p:sp>
        <p:sp>
          <p:nvSpPr>
            <p:cNvPr id="189" name="Freeform 139"/>
            <p:cNvSpPr>
              <a:spLocks noChangeAspect="1"/>
            </p:cNvSpPr>
            <p:nvPr>
              <p:custDataLst>
                <p:tags r:id="rId172"/>
              </p:custDataLst>
            </p:nvPr>
          </p:nvSpPr>
          <p:spPr bwMode="auto">
            <a:xfrm>
              <a:off x="1563131" y="4723341"/>
              <a:ext cx="271342" cy="310888"/>
            </a:xfrm>
            <a:custGeom>
              <a:avLst/>
              <a:gdLst>
                <a:gd name="T0" fmla="*/ 0 w 593"/>
                <a:gd name="T1" fmla="*/ 266634 h 674"/>
                <a:gd name="T2" fmla="*/ 21425 w 593"/>
                <a:gd name="T3" fmla="*/ 288925 h 674"/>
                <a:gd name="T4" fmla="*/ 54572 w 593"/>
                <a:gd name="T5" fmla="*/ 274350 h 674"/>
                <a:gd name="T6" fmla="*/ 87315 w 593"/>
                <a:gd name="T7" fmla="*/ 236627 h 674"/>
                <a:gd name="T8" fmla="*/ 136632 w 593"/>
                <a:gd name="T9" fmla="*/ 249059 h 674"/>
                <a:gd name="T10" fmla="*/ 153205 w 593"/>
                <a:gd name="T11" fmla="*/ 236627 h 674"/>
                <a:gd name="T12" fmla="*/ 145929 w 593"/>
                <a:gd name="T13" fmla="*/ 209192 h 674"/>
                <a:gd name="T14" fmla="*/ 239712 w 593"/>
                <a:gd name="T15" fmla="*/ 126887 h 674"/>
                <a:gd name="T16" fmla="*/ 202522 w 593"/>
                <a:gd name="T17" fmla="*/ 112312 h 674"/>
                <a:gd name="T18" fmla="*/ 192821 w 593"/>
                <a:gd name="T19" fmla="*/ 89592 h 674"/>
                <a:gd name="T20" fmla="*/ 171396 w 593"/>
                <a:gd name="T21" fmla="*/ 89592 h 674"/>
                <a:gd name="T22" fmla="*/ 145929 w 593"/>
                <a:gd name="T23" fmla="*/ 15004 h 674"/>
                <a:gd name="T24" fmla="*/ 120058 w 593"/>
                <a:gd name="T25" fmla="*/ 0 h 674"/>
                <a:gd name="T26" fmla="*/ 37998 w 593"/>
                <a:gd name="T27" fmla="*/ 27435 h 674"/>
                <a:gd name="T28" fmla="*/ 33147 w 593"/>
                <a:gd name="T29" fmla="*/ 124744 h 674"/>
                <a:gd name="T30" fmla="*/ 0 w 593"/>
                <a:gd name="T31" fmla="*/ 144463 h 674"/>
                <a:gd name="T32" fmla="*/ 0 w 593"/>
                <a:gd name="T33" fmla="*/ 266634 h 67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3"/>
                <a:gd name="T52" fmla="*/ 0 h 674"/>
                <a:gd name="T53" fmla="*/ 593 w 593"/>
                <a:gd name="T54" fmla="*/ 674 h 67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3" h="674">
                  <a:moveTo>
                    <a:pt x="0" y="622"/>
                  </a:moveTo>
                  <a:lnTo>
                    <a:pt x="53" y="674"/>
                  </a:lnTo>
                  <a:lnTo>
                    <a:pt x="135" y="640"/>
                  </a:lnTo>
                  <a:lnTo>
                    <a:pt x="216" y="552"/>
                  </a:lnTo>
                  <a:lnTo>
                    <a:pt x="338" y="581"/>
                  </a:lnTo>
                  <a:lnTo>
                    <a:pt x="379" y="552"/>
                  </a:lnTo>
                  <a:lnTo>
                    <a:pt x="361" y="488"/>
                  </a:lnTo>
                  <a:lnTo>
                    <a:pt x="593" y="296"/>
                  </a:lnTo>
                  <a:lnTo>
                    <a:pt x="501" y="262"/>
                  </a:lnTo>
                  <a:lnTo>
                    <a:pt x="477" y="209"/>
                  </a:lnTo>
                  <a:lnTo>
                    <a:pt x="424" y="209"/>
                  </a:lnTo>
                  <a:lnTo>
                    <a:pt x="361" y="35"/>
                  </a:lnTo>
                  <a:lnTo>
                    <a:pt x="297" y="0"/>
                  </a:lnTo>
                  <a:lnTo>
                    <a:pt x="94" y="64"/>
                  </a:lnTo>
                  <a:lnTo>
                    <a:pt x="82" y="291"/>
                  </a:lnTo>
                  <a:lnTo>
                    <a:pt x="0" y="337"/>
                  </a:lnTo>
                  <a:lnTo>
                    <a:pt x="0" y="622"/>
                  </a:lnTo>
                  <a:close/>
                </a:path>
              </a:pathLst>
            </a:custGeom>
            <a:grpFill/>
            <a:ln w="9525">
              <a:solidFill>
                <a:schemeClr val="bg1">
                  <a:lumMod val="85000"/>
                </a:schemeClr>
              </a:solidFill>
              <a:round/>
              <a:headEnd/>
              <a:tailEnd/>
            </a:ln>
          </p:spPr>
          <p:txBody>
            <a:bodyPr/>
            <a:lstStyle/>
            <a:p>
              <a:endParaRPr lang="zh-CN" altLang="en-US"/>
            </a:p>
          </p:txBody>
        </p:sp>
        <p:sp>
          <p:nvSpPr>
            <p:cNvPr id="190" name="Freeform 140"/>
            <p:cNvSpPr>
              <a:spLocks noChangeAspect="1"/>
            </p:cNvSpPr>
            <p:nvPr>
              <p:custDataLst>
                <p:tags r:id="rId173"/>
              </p:custDataLst>
            </p:nvPr>
          </p:nvSpPr>
          <p:spPr bwMode="auto">
            <a:xfrm>
              <a:off x="1480470" y="4858287"/>
              <a:ext cx="447446" cy="444126"/>
            </a:xfrm>
            <a:custGeom>
              <a:avLst/>
              <a:gdLst>
                <a:gd name="T0" fmla="*/ 0 w 982"/>
                <a:gd name="T1" fmla="*/ 212758 h 970"/>
                <a:gd name="T2" fmla="*/ 44279 w 982"/>
                <a:gd name="T3" fmla="*/ 302116 h 970"/>
                <a:gd name="T4" fmla="*/ 35020 w 982"/>
                <a:gd name="T5" fmla="*/ 353603 h 970"/>
                <a:gd name="T6" fmla="*/ 51122 w 982"/>
                <a:gd name="T7" fmla="*/ 400836 h 970"/>
                <a:gd name="T8" fmla="*/ 81714 w 982"/>
                <a:gd name="T9" fmla="*/ 412750 h 970"/>
                <a:gd name="T10" fmla="*/ 119150 w 982"/>
                <a:gd name="T11" fmla="*/ 385943 h 970"/>
                <a:gd name="T12" fmla="*/ 168259 w 982"/>
                <a:gd name="T13" fmla="*/ 380836 h 970"/>
                <a:gd name="T14" fmla="*/ 238702 w 982"/>
                <a:gd name="T15" fmla="*/ 346370 h 970"/>
                <a:gd name="T16" fmla="*/ 303912 w 982"/>
                <a:gd name="T17" fmla="*/ 306797 h 970"/>
                <a:gd name="T18" fmla="*/ 388041 w 982"/>
                <a:gd name="T19" fmla="*/ 183397 h 970"/>
                <a:gd name="T20" fmla="*/ 395287 w 982"/>
                <a:gd name="T21" fmla="*/ 155739 h 970"/>
                <a:gd name="T22" fmla="*/ 371940 w 982"/>
                <a:gd name="T23" fmla="*/ 150632 h 970"/>
                <a:gd name="T24" fmla="*/ 346178 w 982"/>
                <a:gd name="T25" fmla="*/ 175738 h 970"/>
                <a:gd name="T26" fmla="*/ 329674 w 982"/>
                <a:gd name="T27" fmla="*/ 173185 h 970"/>
                <a:gd name="T28" fmla="*/ 338932 w 982"/>
                <a:gd name="T29" fmla="*/ 141271 h 970"/>
                <a:gd name="T30" fmla="*/ 341348 w 982"/>
                <a:gd name="T31" fmla="*/ 128506 h 970"/>
                <a:gd name="T32" fmla="*/ 371940 w 982"/>
                <a:gd name="T33" fmla="*/ 128506 h 970"/>
                <a:gd name="T34" fmla="*/ 357851 w 982"/>
                <a:gd name="T35" fmla="*/ 22552 h 970"/>
                <a:gd name="T36" fmla="*/ 305925 w 982"/>
                <a:gd name="T37" fmla="*/ 0 h 970"/>
                <a:gd name="T38" fmla="*/ 217368 w 982"/>
                <a:gd name="T39" fmla="*/ 74465 h 970"/>
                <a:gd name="T40" fmla="*/ 224613 w 982"/>
                <a:gd name="T41" fmla="*/ 108932 h 970"/>
                <a:gd name="T42" fmla="*/ 208109 w 982"/>
                <a:gd name="T43" fmla="*/ 121272 h 970"/>
                <a:gd name="T44" fmla="*/ 159000 w 982"/>
                <a:gd name="T45" fmla="*/ 108932 h 970"/>
                <a:gd name="T46" fmla="*/ 131226 w 982"/>
                <a:gd name="T47" fmla="*/ 141271 h 970"/>
                <a:gd name="T48" fmla="*/ 93388 w 982"/>
                <a:gd name="T49" fmla="*/ 160845 h 970"/>
                <a:gd name="T50" fmla="*/ 72053 w 982"/>
                <a:gd name="T51" fmla="*/ 138718 h 970"/>
                <a:gd name="T52" fmla="*/ 72053 w 982"/>
                <a:gd name="T53" fmla="*/ 202971 h 970"/>
                <a:gd name="T54" fmla="*/ 51122 w 982"/>
                <a:gd name="T55" fmla="*/ 230204 h 970"/>
                <a:gd name="T56" fmla="*/ 25762 w 982"/>
                <a:gd name="T57" fmla="*/ 220417 h 970"/>
                <a:gd name="T58" fmla="*/ 18517 w 982"/>
                <a:gd name="T59" fmla="*/ 185525 h 970"/>
                <a:gd name="T60" fmla="*/ 0 w 982"/>
                <a:gd name="T61" fmla="*/ 212758 h 97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82"/>
                <a:gd name="T94" fmla="*/ 0 h 970"/>
                <a:gd name="T95" fmla="*/ 982 w 982"/>
                <a:gd name="T96" fmla="*/ 970 h 97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82" h="970">
                  <a:moveTo>
                    <a:pt x="0" y="500"/>
                  </a:moveTo>
                  <a:lnTo>
                    <a:pt x="110" y="710"/>
                  </a:lnTo>
                  <a:lnTo>
                    <a:pt x="87" y="831"/>
                  </a:lnTo>
                  <a:lnTo>
                    <a:pt x="127" y="942"/>
                  </a:lnTo>
                  <a:lnTo>
                    <a:pt x="203" y="970"/>
                  </a:lnTo>
                  <a:lnTo>
                    <a:pt x="296" y="907"/>
                  </a:lnTo>
                  <a:lnTo>
                    <a:pt x="418" y="895"/>
                  </a:lnTo>
                  <a:lnTo>
                    <a:pt x="593" y="814"/>
                  </a:lnTo>
                  <a:lnTo>
                    <a:pt x="755" y="721"/>
                  </a:lnTo>
                  <a:lnTo>
                    <a:pt x="964" y="431"/>
                  </a:lnTo>
                  <a:lnTo>
                    <a:pt x="982" y="366"/>
                  </a:lnTo>
                  <a:lnTo>
                    <a:pt x="924" y="354"/>
                  </a:lnTo>
                  <a:lnTo>
                    <a:pt x="860" y="413"/>
                  </a:lnTo>
                  <a:lnTo>
                    <a:pt x="819" y="407"/>
                  </a:lnTo>
                  <a:lnTo>
                    <a:pt x="842" y="332"/>
                  </a:lnTo>
                  <a:lnTo>
                    <a:pt x="848" y="302"/>
                  </a:lnTo>
                  <a:lnTo>
                    <a:pt x="924" y="302"/>
                  </a:lnTo>
                  <a:lnTo>
                    <a:pt x="889" y="53"/>
                  </a:lnTo>
                  <a:lnTo>
                    <a:pt x="760" y="0"/>
                  </a:lnTo>
                  <a:lnTo>
                    <a:pt x="540" y="175"/>
                  </a:lnTo>
                  <a:lnTo>
                    <a:pt x="558" y="256"/>
                  </a:lnTo>
                  <a:lnTo>
                    <a:pt x="517" y="285"/>
                  </a:lnTo>
                  <a:lnTo>
                    <a:pt x="395" y="256"/>
                  </a:lnTo>
                  <a:lnTo>
                    <a:pt x="326" y="332"/>
                  </a:lnTo>
                  <a:lnTo>
                    <a:pt x="232" y="378"/>
                  </a:lnTo>
                  <a:lnTo>
                    <a:pt x="179" y="326"/>
                  </a:lnTo>
                  <a:lnTo>
                    <a:pt x="179" y="477"/>
                  </a:lnTo>
                  <a:lnTo>
                    <a:pt x="127" y="541"/>
                  </a:lnTo>
                  <a:lnTo>
                    <a:pt x="64" y="518"/>
                  </a:lnTo>
                  <a:lnTo>
                    <a:pt x="46" y="436"/>
                  </a:lnTo>
                  <a:lnTo>
                    <a:pt x="0" y="50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91" name="Freeform 141"/>
            <p:cNvSpPr>
              <a:spLocks noChangeAspect="1"/>
            </p:cNvSpPr>
            <p:nvPr>
              <p:custDataLst>
                <p:tags r:id="rId174"/>
              </p:custDataLst>
            </p:nvPr>
          </p:nvSpPr>
          <p:spPr bwMode="auto">
            <a:xfrm>
              <a:off x="1852443" y="4996649"/>
              <a:ext cx="50315" cy="51245"/>
            </a:xfrm>
            <a:custGeom>
              <a:avLst/>
              <a:gdLst>
                <a:gd name="T0" fmla="*/ 39852 w 116"/>
                <a:gd name="T1" fmla="*/ 0 h 111"/>
                <a:gd name="T2" fmla="*/ 15711 w 116"/>
                <a:gd name="T3" fmla="*/ 0 h 111"/>
                <a:gd name="T4" fmla="*/ 0 w 116"/>
                <a:gd name="T5" fmla="*/ 42476 h 111"/>
                <a:gd name="T6" fmla="*/ 18010 w 116"/>
                <a:gd name="T7" fmla="*/ 47625 h 111"/>
                <a:gd name="T8" fmla="*/ 44450 w 116"/>
                <a:gd name="T9" fmla="*/ 22311 h 111"/>
                <a:gd name="T10" fmla="*/ 39852 w 116"/>
                <a:gd name="T11" fmla="*/ 0 h 111"/>
                <a:gd name="T12" fmla="*/ 0 60000 65536"/>
                <a:gd name="T13" fmla="*/ 0 60000 65536"/>
                <a:gd name="T14" fmla="*/ 0 60000 65536"/>
                <a:gd name="T15" fmla="*/ 0 60000 65536"/>
                <a:gd name="T16" fmla="*/ 0 60000 65536"/>
                <a:gd name="T17" fmla="*/ 0 60000 65536"/>
                <a:gd name="T18" fmla="*/ 0 w 116"/>
                <a:gd name="T19" fmla="*/ 0 h 111"/>
                <a:gd name="T20" fmla="*/ 116 w 116"/>
                <a:gd name="T21" fmla="*/ 111 h 111"/>
              </a:gdLst>
              <a:ahLst/>
              <a:cxnLst>
                <a:cxn ang="T12">
                  <a:pos x="T0" y="T1"/>
                </a:cxn>
                <a:cxn ang="T13">
                  <a:pos x="T2" y="T3"/>
                </a:cxn>
                <a:cxn ang="T14">
                  <a:pos x="T4" y="T5"/>
                </a:cxn>
                <a:cxn ang="T15">
                  <a:pos x="T6" y="T7"/>
                </a:cxn>
                <a:cxn ang="T16">
                  <a:pos x="T8" y="T9"/>
                </a:cxn>
                <a:cxn ang="T17">
                  <a:pos x="T10" y="T11"/>
                </a:cxn>
              </a:cxnLst>
              <a:rect l="T18" t="T19" r="T20" b="T21"/>
              <a:pathLst>
                <a:path w="116" h="111">
                  <a:moveTo>
                    <a:pt x="104" y="0"/>
                  </a:moveTo>
                  <a:lnTo>
                    <a:pt x="41" y="0"/>
                  </a:lnTo>
                  <a:lnTo>
                    <a:pt x="0" y="99"/>
                  </a:lnTo>
                  <a:lnTo>
                    <a:pt x="47" y="111"/>
                  </a:lnTo>
                  <a:lnTo>
                    <a:pt x="116" y="52"/>
                  </a:lnTo>
                  <a:lnTo>
                    <a:pt x="104" y="0"/>
                  </a:lnTo>
                  <a:close/>
                </a:path>
              </a:pathLst>
            </a:custGeom>
            <a:grpFill/>
            <a:ln w="9525">
              <a:solidFill>
                <a:schemeClr val="bg1">
                  <a:lumMod val="85000"/>
                </a:schemeClr>
              </a:solidFill>
              <a:round/>
              <a:headEnd/>
              <a:tailEnd/>
            </a:ln>
          </p:spPr>
          <p:txBody>
            <a:bodyPr/>
            <a:lstStyle/>
            <a:p>
              <a:endParaRPr lang="zh-CN" altLang="en-US"/>
            </a:p>
          </p:txBody>
        </p:sp>
        <p:sp>
          <p:nvSpPr>
            <p:cNvPr id="192" name="Freeform 142"/>
            <p:cNvSpPr>
              <a:spLocks noChangeAspect="1"/>
            </p:cNvSpPr>
            <p:nvPr>
              <p:custDataLst>
                <p:tags r:id="rId175"/>
              </p:custDataLst>
            </p:nvPr>
          </p:nvSpPr>
          <p:spPr bwMode="auto">
            <a:xfrm>
              <a:off x="1762595" y="5080350"/>
              <a:ext cx="55707" cy="64912"/>
            </a:xfrm>
            <a:custGeom>
              <a:avLst/>
              <a:gdLst>
                <a:gd name="T0" fmla="*/ 36262 w 133"/>
                <a:gd name="T1" fmla="*/ 0 h 145"/>
                <a:gd name="T2" fmla="*/ 6290 w 133"/>
                <a:gd name="T3" fmla="*/ 9569 h 145"/>
                <a:gd name="T4" fmla="*/ 0 w 133"/>
                <a:gd name="T5" fmla="*/ 33699 h 145"/>
                <a:gd name="T6" fmla="*/ 10361 w 133"/>
                <a:gd name="T7" fmla="*/ 60325 h 145"/>
                <a:gd name="T8" fmla="*/ 29972 w 133"/>
                <a:gd name="T9" fmla="*/ 60325 h 145"/>
                <a:gd name="T10" fmla="*/ 49213 w 133"/>
                <a:gd name="T11" fmla="*/ 29122 h 145"/>
                <a:gd name="T12" fmla="*/ 49213 w 133"/>
                <a:gd name="T13" fmla="*/ 16641 h 145"/>
                <a:gd name="T14" fmla="*/ 47363 w 133"/>
                <a:gd name="T15" fmla="*/ 7073 h 145"/>
                <a:gd name="T16" fmla="*/ 36262 w 133"/>
                <a:gd name="T17" fmla="*/ 0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3"/>
                <a:gd name="T28" fmla="*/ 0 h 145"/>
                <a:gd name="T29" fmla="*/ 133 w 133"/>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3" h="145">
                  <a:moveTo>
                    <a:pt x="98" y="0"/>
                  </a:moveTo>
                  <a:lnTo>
                    <a:pt x="17" y="23"/>
                  </a:lnTo>
                  <a:lnTo>
                    <a:pt x="0" y="81"/>
                  </a:lnTo>
                  <a:lnTo>
                    <a:pt x="28" y="145"/>
                  </a:lnTo>
                  <a:lnTo>
                    <a:pt x="81" y="145"/>
                  </a:lnTo>
                  <a:lnTo>
                    <a:pt x="133" y="70"/>
                  </a:lnTo>
                  <a:lnTo>
                    <a:pt x="133" y="40"/>
                  </a:lnTo>
                  <a:lnTo>
                    <a:pt x="128" y="17"/>
                  </a:lnTo>
                  <a:lnTo>
                    <a:pt x="98" y="0"/>
                  </a:lnTo>
                  <a:close/>
                </a:path>
              </a:pathLst>
            </a:custGeom>
            <a:grpFill/>
            <a:ln w="9525">
              <a:solidFill>
                <a:schemeClr val="bg1">
                  <a:lumMod val="85000"/>
                </a:schemeClr>
              </a:solidFill>
              <a:round/>
              <a:headEnd/>
              <a:tailEnd/>
            </a:ln>
          </p:spPr>
          <p:txBody>
            <a:bodyPr/>
            <a:lstStyle/>
            <a:p>
              <a:endParaRPr lang="zh-CN" altLang="en-US"/>
            </a:p>
          </p:txBody>
        </p:sp>
        <p:sp>
          <p:nvSpPr>
            <p:cNvPr id="193" name="Freeform 143"/>
            <p:cNvSpPr>
              <a:spLocks noChangeAspect="1"/>
            </p:cNvSpPr>
            <p:nvPr>
              <p:custDataLst>
                <p:tags r:id="rId176"/>
              </p:custDataLst>
            </p:nvPr>
          </p:nvSpPr>
          <p:spPr bwMode="auto">
            <a:xfrm>
              <a:off x="2228011" y="4533733"/>
              <a:ext cx="237201" cy="430460"/>
            </a:xfrm>
            <a:custGeom>
              <a:avLst/>
              <a:gdLst>
                <a:gd name="T0" fmla="*/ 37695 w 517"/>
                <a:gd name="T1" fmla="*/ 160700 h 941"/>
                <a:gd name="T2" fmla="*/ 39721 w 517"/>
                <a:gd name="T3" fmla="*/ 224470 h 941"/>
                <a:gd name="T4" fmla="*/ 0 w 517"/>
                <a:gd name="T5" fmla="*/ 294192 h 941"/>
                <a:gd name="T6" fmla="*/ 6890 w 517"/>
                <a:gd name="T7" fmla="*/ 306096 h 941"/>
                <a:gd name="T8" fmla="*/ 9322 w 517"/>
                <a:gd name="T9" fmla="*/ 383045 h 941"/>
                <a:gd name="T10" fmla="*/ 42559 w 517"/>
                <a:gd name="T11" fmla="*/ 400050 h 941"/>
                <a:gd name="T12" fmla="*/ 63635 w 517"/>
                <a:gd name="T13" fmla="*/ 385170 h 941"/>
                <a:gd name="T14" fmla="*/ 92007 w 517"/>
                <a:gd name="T15" fmla="*/ 390272 h 941"/>
                <a:gd name="T16" fmla="*/ 117543 w 517"/>
                <a:gd name="T17" fmla="*/ 346058 h 941"/>
                <a:gd name="T18" fmla="*/ 119974 w 517"/>
                <a:gd name="T19" fmla="*/ 316299 h 941"/>
                <a:gd name="T20" fmla="*/ 173882 w 517"/>
                <a:gd name="T21" fmla="*/ 184933 h 941"/>
                <a:gd name="T22" fmla="*/ 173882 w 517"/>
                <a:gd name="T23" fmla="*/ 157724 h 941"/>
                <a:gd name="T24" fmla="*/ 183204 w 517"/>
                <a:gd name="T25" fmla="*/ 150497 h 941"/>
                <a:gd name="T26" fmla="*/ 178746 w 517"/>
                <a:gd name="T27" fmla="*/ 90978 h 941"/>
                <a:gd name="T28" fmla="*/ 192932 w 517"/>
                <a:gd name="T29" fmla="*/ 105858 h 941"/>
                <a:gd name="T30" fmla="*/ 200228 w 517"/>
                <a:gd name="T31" fmla="*/ 138168 h 941"/>
                <a:gd name="T32" fmla="*/ 204686 w 517"/>
                <a:gd name="T33" fmla="*/ 130941 h 941"/>
                <a:gd name="T34" fmla="*/ 209550 w 517"/>
                <a:gd name="T35" fmla="*/ 83751 h 941"/>
                <a:gd name="T36" fmla="*/ 200228 w 517"/>
                <a:gd name="T37" fmla="*/ 49315 h 941"/>
                <a:gd name="T38" fmla="*/ 186041 w 517"/>
                <a:gd name="T39" fmla="*/ 19981 h 941"/>
                <a:gd name="T40" fmla="*/ 173882 w 517"/>
                <a:gd name="T41" fmla="*/ 0 h 941"/>
                <a:gd name="T42" fmla="*/ 122406 w 517"/>
                <a:gd name="T43" fmla="*/ 105858 h 941"/>
                <a:gd name="T44" fmla="*/ 101330 w 517"/>
                <a:gd name="T45" fmla="*/ 103732 h 941"/>
                <a:gd name="T46" fmla="*/ 96466 w 517"/>
                <a:gd name="T47" fmla="*/ 125839 h 941"/>
                <a:gd name="T48" fmla="*/ 79848 w 517"/>
                <a:gd name="T49" fmla="*/ 123714 h 941"/>
                <a:gd name="T50" fmla="*/ 47017 w 517"/>
                <a:gd name="T51" fmla="*/ 147946 h 941"/>
                <a:gd name="T52" fmla="*/ 37695 w 517"/>
                <a:gd name="T53" fmla="*/ 160700 h 94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17"/>
                <a:gd name="T82" fmla="*/ 0 h 941"/>
                <a:gd name="T83" fmla="*/ 517 w 517"/>
                <a:gd name="T84" fmla="*/ 941 h 94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17" h="941">
                  <a:moveTo>
                    <a:pt x="93" y="378"/>
                  </a:moveTo>
                  <a:lnTo>
                    <a:pt x="98" y="528"/>
                  </a:lnTo>
                  <a:lnTo>
                    <a:pt x="0" y="692"/>
                  </a:lnTo>
                  <a:lnTo>
                    <a:pt x="17" y="720"/>
                  </a:lnTo>
                  <a:lnTo>
                    <a:pt x="23" y="901"/>
                  </a:lnTo>
                  <a:lnTo>
                    <a:pt x="105" y="941"/>
                  </a:lnTo>
                  <a:lnTo>
                    <a:pt x="157" y="906"/>
                  </a:lnTo>
                  <a:lnTo>
                    <a:pt x="227" y="918"/>
                  </a:lnTo>
                  <a:lnTo>
                    <a:pt x="290" y="814"/>
                  </a:lnTo>
                  <a:lnTo>
                    <a:pt x="296" y="744"/>
                  </a:lnTo>
                  <a:lnTo>
                    <a:pt x="429" y="435"/>
                  </a:lnTo>
                  <a:lnTo>
                    <a:pt x="429" y="371"/>
                  </a:lnTo>
                  <a:lnTo>
                    <a:pt x="452" y="354"/>
                  </a:lnTo>
                  <a:lnTo>
                    <a:pt x="441" y="214"/>
                  </a:lnTo>
                  <a:lnTo>
                    <a:pt x="476" y="249"/>
                  </a:lnTo>
                  <a:lnTo>
                    <a:pt x="494" y="325"/>
                  </a:lnTo>
                  <a:lnTo>
                    <a:pt x="505" y="308"/>
                  </a:lnTo>
                  <a:lnTo>
                    <a:pt x="517" y="197"/>
                  </a:lnTo>
                  <a:lnTo>
                    <a:pt x="494" y="116"/>
                  </a:lnTo>
                  <a:lnTo>
                    <a:pt x="459" y="47"/>
                  </a:lnTo>
                  <a:lnTo>
                    <a:pt x="429" y="0"/>
                  </a:lnTo>
                  <a:lnTo>
                    <a:pt x="302" y="249"/>
                  </a:lnTo>
                  <a:lnTo>
                    <a:pt x="250" y="244"/>
                  </a:lnTo>
                  <a:lnTo>
                    <a:pt x="238" y="296"/>
                  </a:lnTo>
                  <a:lnTo>
                    <a:pt x="197" y="291"/>
                  </a:lnTo>
                  <a:lnTo>
                    <a:pt x="116" y="348"/>
                  </a:lnTo>
                  <a:lnTo>
                    <a:pt x="93" y="378"/>
                  </a:lnTo>
                  <a:close/>
                </a:path>
              </a:pathLst>
            </a:custGeom>
            <a:grpFill/>
            <a:ln w="9525">
              <a:solidFill>
                <a:schemeClr val="bg1">
                  <a:lumMod val="85000"/>
                </a:schemeClr>
              </a:solidFill>
              <a:round/>
              <a:headEnd/>
              <a:tailEnd/>
            </a:ln>
          </p:spPr>
          <p:txBody>
            <a:bodyPr/>
            <a:lstStyle/>
            <a:p>
              <a:endParaRPr lang="zh-CN" altLang="en-US"/>
            </a:p>
          </p:txBody>
        </p:sp>
        <p:sp>
          <p:nvSpPr>
            <p:cNvPr id="194" name="Freeform 144"/>
            <p:cNvSpPr>
              <a:spLocks noChangeAspect="1"/>
            </p:cNvSpPr>
            <p:nvPr>
              <p:custDataLst>
                <p:tags r:id="rId177"/>
              </p:custDataLst>
            </p:nvPr>
          </p:nvSpPr>
          <p:spPr bwMode="auto">
            <a:xfrm>
              <a:off x="1015053" y="2173035"/>
              <a:ext cx="8986" cy="27331"/>
            </a:xfrm>
            <a:custGeom>
              <a:avLst/>
              <a:gdLst>
                <a:gd name="T0" fmla="*/ 3969 w 24"/>
                <a:gd name="T1" fmla="*/ 0 h 58"/>
                <a:gd name="T2" fmla="*/ 7938 w 24"/>
                <a:gd name="T3" fmla="*/ 15328 h 58"/>
                <a:gd name="T4" fmla="*/ 1985 w 24"/>
                <a:gd name="T5" fmla="*/ 25400 h 58"/>
                <a:gd name="T6" fmla="*/ 1985 w 24"/>
                <a:gd name="T7" fmla="*/ 22772 h 58"/>
                <a:gd name="T8" fmla="*/ 1985 w 24"/>
                <a:gd name="T9" fmla="*/ 17517 h 58"/>
                <a:gd name="T10" fmla="*/ 0 w 24"/>
                <a:gd name="T11" fmla="*/ 5255 h 58"/>
                <a:gd name="T12" fmla="*/ 3969 w 24"/>
                <a:gd name="T13" fmla="*/ 0 h 58"/>
                <a:gd name="T14" fmla="*/ 0 60000 65536"/>
                <a:gd name="T15" fmla="*/ 0 60000 65536"/>
                <a:gd name="T16" fmla="*/ 0 60000 65536"/>
                <a:gd name="T17" fmla="*/ 0 60000 65536"/>
                <a:gd name="T18" fmla="*/ 0 60000 65536"/>
                <a:gd name="T19" fmla="*/ 0 60000 65536"/>
                <a:gd name="T20" fmla="*/ 0 60000 65536"/>
                <a:gd name="T21" fmla="*/ 0 w 24"/>
                <a:gd name="T22" fmla="*/ 0 h 58"/>
                <a:gd name="T23" fmla="*/ 24 w 2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58">
                  <a:moveTo>
                    <a:pt x="12" y="0"/>
                  </a:moveTo>
                  <a:lnTo>
                    <a:pt x="24" y="35"/>
                  </a:lnTo>
                  <a:lnTo>
                    <a:pt x="6" y="58"/>
                  </a:lnTo>
                  <a:lnTo>
                    <a:pt x="6" y="52"/>
                  </a:lnTo>
                  <a:lnTo>
                    <a:pt x="6" y="40"/>
                  </a:lnTo>
                  <a:lnTo>
                    <a:pt x="0" y="12"/>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195" name="Freeform 145"/>
            <p:cNvSpPr>
              <a:spLocks noChangeAspect="1"/>
            </p:cNvSpPr>
            <p:nvPr>
              <p:custDataLst>
                <p:tags r:id="rId178"/>
              </p:custDataLst>
            </p:nvPr>
          </p:nvSpPr>
          <p:spPr bwMode="auto">
            <a:xfrm>
              <a:off x="1000676" y="2178160"/>
              <a:ext cx="7188" cy="15373"/>
            </a:xfrm>
            <a:custGeom>
              <a:avLst/>
              <a:gdLst>
                <a:gd name="T0" fmla="*/ 2117 w 18"/>
                <a:gd name="T1" fmla="*/ 0 h 35"/>
                <a:gd name="T2" fmla="*/ 0 w 18"/>
                <a:gd name="T3" fmla="*/ 9797 h 35"/>
                <a:gd name="T4" fmla="*/ 3881 w 18"/>
                <a:gd name="T5" fmla="*/ 14288 h 35"/>
                <a:gd name="T6" fmla="*/ 6350 w 18"/>
                <a:gd name="T7" fmla="*/ 7348 h 35"/>
                <a:gd name="T8" fmla="*/ 6350 w 18"/>
                <a:gd name="T9" fmla="*/ 2858 h 35"/>
                <a:gd name="T10" fmla="*/ 2117 w 18"/>
                <a:gd name="T11" fmla="*/ 0 h 35"/>
                <a:gd name="T12" fmla="*/ 0 60000 65536"/>
                <a:gd name="T13" fmla="*/ 0 60000 65536"/>
                <a:gd name="T14" fmla="*/ 0 60000 65536"/>
                <a:gd name="T15" fmla="*/ 0 60000 65536"/>
                <a:gd name="T16" fmla="*/ 0 60000 65536"/>
                <a:gd name="T17" fmla="*/ 0 60000 65536"/>
                <a:gd name="T18" fmla="*/ 0 w 18"/>
                <a:gd name="T19" fmla="*/ 0 h 35"/>
                <a:gd name="T20" fmla="*/ 18 w 18"/>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18" h="35">
                  <a:moveTo>
                    <a:pt x="6" y="0"/>
                  </a:moveTo>
                  <a:lnTo>
                    <a:pt x="0" y="24"/>
                  </a:lnTo>
                  <a:lnTo>
                    <a:pt x="11" y="35"/>
                  </a:lnTo>
                  <a:lnTo>
                    <a:pt x="18" y="18"/>
                  </a:lnTo>
                  <a:lnTo>
                    <a:pt x="18" y="7"/>
                  </a:lnTo>
                  <a:lnTo>
                    <a:pt x="6" y="0"/>
                  </a:lnTo>
                  <a:close/>
                </a:path>
              </a:pathLst>
            </a:custGeom>
            <a:grpFill/>
            <a:ln w="9525">
              <a:solidFill>
                <a:schemeClr val="bg1">
                  <a:lumMod val="85000"/>
                </a:schemeClr>
              </a:solidFill>
              <a:round/>
              <a:headEnd/>
              <a:tailEnd/>
            </a:ln>
          </p:spPr>
          <p:txBody>
            <a:bodyPr/>
            <a:lstStyle/>
            <a:p>
              <a:endParaRPr lang="zh-CN" altLang="en-US"/>
            </a:p>
          </p:txBody>
        </p:sp>
        <p:sp>
          <p:nvSpPr>
            <p:cNvPr id="196" name="Freeform 146"/>
            <p:cNvSpPr>
              <a:spLocks noChangeAspect="1"/>
            </p:cNvSpPr>
            <p:nvPr>
              <p:custDataLst>
                <p:tags r:id="rId179"/>
              </p:custDataLst>
            </p:nvPr>
          </p:nvSpPr>
          <p:spPr bwMode="auto">
            <a:xfrm>
              <a:off x="1004271" y="2143996"/>
              <a:ext cx="23361" cy="20498"/>
            </a:xfrm>
            <a:custGeom>
              <a:avLst/>
              <a:gdLst>
                <a:gd name="T0" fmla="*/ 2726 w 53"/>
                <a:gd name="T1" fmla="*/ 7296 h 47"/>
                <a:gd name="T2" fmla="*/ 0 w 53"/>
                <a:gd name="T3" fmla="*/ 12160 h 47"/>
                <a:gd name="T4" fmla="*/ 7009 w 53"/>
                <a:gd name="T5" fmla="*/ 19050 h 47"/>
                <a:gd name="T6" fmla="*/ 16355 w 53"/>
                <a:gd name="T7" fmla="*/ 16618 h 47"/>
                <a:gd name="T8" fmla="*/ 20638 w 53"/>
                <a:gd name="T9" fmla="*/ 7296 h 47"/>
                <a:gd name="T10" fmla="*/ 11682 w 53"/>
                <a:gd name="T11" fmla="*/ 0 h 47"/>
                <a:gd name="T12" fmla="*/ 2726 w 53"/>
                <a:gd name="T13" fmla="*/ 0 h 47"/>
                <a:gd name="T14" fmla="*/ 2726 w 53"/>
                <a:gd name="T15" fmla="*/ 7296 h 47"/>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47"/>
                <a:gd name="T26" fmla="*/ 53 w 53"/>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47">
                  <a:moveTo>
                    <a:pt x="7" y="18"/>
                  </a:moveTo>
                  <a:lnTo>
                    <a:pt x="0" y="30"/>
                  </a:lnTo>
                  <a:lnTo>
                    <a:pt x="18" y="47"/>
                  </a:lnTo>
                  <a:lnTo>
                    <a:pt x="42" y="41"/>
                  </a:lnTo>
                  <a:lnTo>
                    <a:pt x="53" y="18"/>
                  </a:lnTo>
                  <a:lnTo>
                    <a:pt x="30" y="0"/>
                  </a:lnTo>
                  <a:lnTo>
                    <a:pt x="7" y="0"/>
                  </a:lnTo>
                  <a:lnTo>
                    <a:pt x="7" y="18"/>
                  </a:lnTo>
                  <a:close/>
                </a:path>
              </a:pathLst>
            </a:custGeom>
            <a:grpFill/>
            <a:ln w="9525">
              <a:solidFill>
                <a:schemeClr val="bg1">
                  <a:lumMod val="85000"/>
                </a:schemeClr>
              </a:solidFill>
              <a:round/>
              <a:headEnd/>
              <a:tailEnd/>
            </a:ln>
          </p:spPr>
          <p:txBody>
            <a:bodyPr/>
            <a:lstStyle/>
            <a:p>
              <a:endParaRPr lang="zh-CN" altLang="en-US"/>
            </a:p>
          </p:txBody>
        </p:sp>
        <p:sp>
          <p:nvSpPr>
            <p:cNvPr id="197" name="Freeform 147"/>
            <p:cNvSpPr>
              <a:spLocks noChangeAspect="1"/>
            </p:cNvSpPr>
            <p:nvPr>
              <p:custDataLst>
                <p:tags r:id="rId180"/>
              </p:custDataLst>
            </p:nvPr>
          </p:nvSpPr>
          <p:spPr bwMode="auto">
            <a:xfrm>
              <a:off x="1085135" y="2135455"/>
              <a:ext cx="16174" cy="8541"/>
            </a:xfrm>
            <a:custGeom>
              <a:avLst/>
              <a:gdLst>
                <a:gd name="T0" fmla="*/ 5613 w 28"/>
                <a:gd name="T1" fmla="*/ 2071 h 23"/>
                <a:gd name="T2" fmla="*/ 0 w 28"/>
                <a:gd name="T3" fmla="*/ 6212 h 23"/>
                <a:gd name="T4" fmla="*/ 5613 w 28"/>
                <a:gd name="T5" fmla="*/ 7937 h 23"/>
                <a:gd name="T6" fmla="*/ 14287 w 28"/>
                <a:gd name="T7" fmla="*/ 7937 h 23"/>
                <a:gd name="T8" fmla="*/ 11736 w 28"/>
                <a:gd name="T9" fmla="*/ 2071 h 23"/>
                <a:gd name="T10" fmla="*/ 8674 w 28"/>
                <a:gd name="T11" fmla="*/ 0 h 23"/>
                <a:gd name="T12" fmla="*/ 5613 w 28"/>
                <a:gd name="T13" fmla="*/ 2071 h 23"/>
                <a:gd name="T14" fmla="*/ 0 60000 65536"/>
                <a:gd name="T15" fmla="*/ 0 60000 65536"/>
                <a:gd name="T16" fmla="*/ 0 60000 65536"/>
                <a:gd name="T17" fmla="*/ 0 60000 65536"/>
                <a:gd name="T18" fmla="*/ 0 60000 65536"/>
                <a:gd name="T19" fmla="*/ 0 60000 65536"/>
                <a:gd name="T20" fmla="*/ 0 60000 65536"/>
                <a:gd name="T21" fmla="*/ 0 w 28"/>
                <a:gd name="T22" fmla="*/ 0 h 23"/>
                <a:gd name="T23" fmla="*/ 28 w 28"/>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3">
                  <a:moveTo>
                    <a:pt x="11" y="6"/>
                  </a:moveTo>
                  <a:lnTo>
                    <a:pt x="0" y="18"/>
                  </a:lnTo>
                  <a:lnTo>
                    <a:pt x="11" y="23"/>
                  </a:lnTo>
                  <a:lnTo>
                    <a:pt x="28" y="23"/>
                  </a:lnTo>
                  <a:lnTo>
                    <a:pt x="23" y="6"/>
                  </a:lnTo>
                  <a:lnTo>
                    <a:pt x="17" y="0"/>
                  </a:lnTo>
                  <a:lnTo>
                    <a:pt x="11" y="6"/>
                  </a:lnTo>
                  <a:close/>
                </a:path>
              </a:pathLst>
            </a:custGeom>
            <a:grpFill/>
            <a:ln w="9525">
              <a:solidFill>
                <a:schemeClr val="bg1">
                  <a:lumMod val="85000"/>
                </a:schemeClr>
              </a:solidFill>
              <a:round/>
              <a:headEnd/>
              <a:tailEnd/>
            </a:ln>
          </p:spPr>
          <p:txBody>
            <a:bodyPr/>
            <a:lstStyle/>
            <a:p>
              <a:endParaRPr lang="zh-CN" altLang="en-US"/>
            </a:p>
          </p:txBody>
        </p:sp>
        <p:sp>
          <p:nvSpPr>
            <p:cNvPr id="198" name="Freeform 148"/>
            <p:cNvSpPr>
              <a:spLocks noChangeAspect="1"/>
            </p:cNvSpPr>
            <p:nvPr>
              <p:custDataLst>
                <p:tags r:id="rId181"/>
              </p:custDataLst>
            </p:nvPr>
          </p:nvSpPr>
          <p:spPr bwMode="auto">
            <a:xfrm>
              <a:off x="979113" y="2268693"/>
              <a:ext cx="52114" cy="59785"/>
            </a:xfrm>
            <a:custGeom>
              <a:avLst/>
              <a:gdLst>
                <a:gd name="T0" fmla="*/ 19838 w 123"/>
                <a:gd name="T1" fmla="*/ 0 h 127"/>
                <a:gd name="T2" fmla="*/ 4492 w 123"/>
                <a:gd name="T3" fmla="*/ 15312 h 127"/>
                <a:gd name="T4" fmla="*/ 0 w 123"/>
                <a:gd name="T5" fmla="*/ 35000 h 127"/>
                <a:gd name="T6" fmla="*/ 4492 w 123"/>
                <a:gd name="T7" fmla="*/ 45500 h 127"/>
                <a:gd name="T8" fmla="*/ 11229 w 123"/>
                <a:gd name="T9" fmla="*/ 42875 h 127"/>
                <a:gd name="T10" fmla="*/ 30692 w 123"/>
                <a:gd name="T11" fmla="*/ 55562 h 127"/>
                <a:gd name="T12" fmla="*/ 32938 w 123"/>
                <a:gd name="T13" fmla="*/ 53375 h 127"/>
                <a:gd name="T14" fmla="*/ 46038 w 123"/>
                <a:gd name="T15" fmla="*/ 35000 h 127"/>
                <a:gd name="T16" fmla="*/ 41546 w 123"/>
                <a:gd name="T17" fmla="*/ 10062 h 127"/>
                <a:gd name="T18" fmla="*/ 26200 w 123"/>
                <a:gd name="T19" fmla="*/ 4812 h 127"/>
                <a:gd name="T20" fmla="*/ 19838 w 123"/>
                <a:gd name="T21" fmla="*/ 0 h 1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3"/>
                <a:gd name="T34" fmla="*/ 0 h 127"/>
                <a:gd name="T35" fmla="*/ 123 w 123"/>
                <a:gd name="T36" fmla="*/ 127 h 1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3" h="127">
                  <a:moveTo>
                    <a:pt x="53" y="0"/>
                  </a:moveTo>
                  <a:lnTo>
                    <a:pt x="12" y="35"/>
                  </a:lnTo>
                  <a:lnTo>
                    <a:pt x="0" y="80"/>
                  </a:lnTo>
                  <a:lnTo>
                    <a:pt x="12" y="104"/>
                  </a:lnTo>
                  <a:lnTo>
                    <a:pt x="30" y="98"/>
                  </a:lnTo>
                  <a:lnTo>
                    <a:pt x="82" y="127"/>
                  </a:lnTo>
                  <a:lnTo>
                    <a:pt x="88" y="122"/>
                  </a:lnTo>
                  <a:lnTo>
                    <a:pt x="123" y="80"/>
                  </a:lnTo>
                  <a:lnTo>
                    <a:pt x="111" y="23"/>
                  </a:lnTo>
                  <a:lnTo>
                    <a:pt x="70" y="11"/>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199" name="Freeform 149"/>
            <p:cNvSpPr>
              <a:spLocks noChangeAspect="1"/>
            </p:cNvSpPr>
            <p:nvPr>
              <p:custDataLst>
                <p:tags r:id="rId182"/>
              </p:custDataLst>
            </p:nvPr>
          </p:nvSpPr>
          <p:spPr bwMode="auto">
            <a:xfrm>
              <a:off x="912626" y="2261861"/>
              <a:ext cx="104224" cy="138362"/>
            </a:xfrm>
            <a:custGeom>
              <a:avLst/>
              <a:gdLst>
                <a:gd name="T0" fmla="*/ 78244 w 233"/>
                <a:gd name="T1" fmla="*/ 7515 h 308"/>
                <a:gd name="T2" fmla="*/ 75873 w 233"/>
                <a:gd name="T3" fmla="*/ 0 h 308"/>
                <a:gd name="T4" fmla="*/ 62042 w 233"/>
                <a:gd name="T5" fmla="*/ 12107 h 308"/>
                <a:gd name="T6" fmla="*/ 48606 w 233"/>
                <a:gd name="T7" fmla="*/ 14612 h 308"/>
                <a:gd name="T8" fmla="*/ 34775 w 233"/>
                <a:gd name="T9" fmla="*/ 19205 h 308"/>
                <a:gd name="T10" fmla="*/ 45840 w 233"/>
                <a:gd name="T11" fmla="*/ 33817 h 308"/>
                <a:gd name="T12" fmla="*/ 27662 w 233"/>
                <a:gd name="T13" fmla="*/ 29224 h 308"/>
                <a:gd name="T14" fmla="*/ 20944 w 233"/>
                <a:gd name="T15" fmla="*/ 36322 h 308"/>
                <a:gd name="T16" fmla="*/ 25291 w 233"/>
                <a:gd name="T17" fmla="*/ 55526 h 308"/>
                <a:gd name="T18" fmla="*/ 16202 w 233"/>
                <a:gd name="T19" fmla="*/ 58449 h 308"/>
                <a:gd name="T20" fmla="*/ 16202 w 233"/>
                <a:gd name="T21" fmla="*/ 63041 h 308"/>
                <a:gd name="T22" fmla="*/ 25291 w 233"/>
                <a:gd name="T23" fmla="*/ 75148 h 308"/>
                <a:gd name="T24" fmla="*/ 0 w 233"/>
                <a:gd name="T25" fmla="*/ 101868 h 308"/>
                <a:gd name="T26" fmla="*/ 18178 w 233"/>
                <a:gd name="T27" fmla="*/ 121072 h 308"/>
                <a:gd name="T28" fmla="*/ 45840 w 233"/>
                <a:gd name="T29" fmla="*/ 128587 h 308"/>
                <a:gd name="T30" fmla="*/ 64413 w 233"/>
                <a:gd name="T31" fmla="*/ 106460 h 308"/>
                <a:gd name="T32" fmla="*/ 78244 w 233"/>
                <a:gd name="T33" fmla="*/ 123995 h 308"/>
                <a:gd name="T34" fmla="*/ 87333 w 233"/>
                <a:gd name="T35" fmla="*/ 113975 h 308"/>
                <a:gd name="T36" fmla="*/ 82986 w 233"/>
                <a:gd name="T37" fmla="*/ 87255 h 308"/>
                <a:gd name="T38" fmla="*/ 89704 w 233"/>
                <a:gd name="T39" fmla="*/ 77653 h 308"/>
                <a:gd name="T40" fmla="*/ 92075 w 233"/>
                <a:gd name="T41" fmla="*/ 58449 h 308"/>
                <a:gd name="T42" fmla="*/ 89704 w 233"/>
                <a:gd name="T43" fmla="*/ 60536 h 308"/>
                <a:gd name="T44" fmla="*/ 69155 w 233"/>
                <a:gd name="T45" fmla="*/ 48429 h 308"/>
                <a:gd name="T46" fmla="*/ 62042 w 233"/>
                <a:gd name="T47" fmla="*/ 50934 h 308"/>
                <a:gd name="T48" fmla="*/ 57300 w 233"/>
                <a:gd name="T49" fmla="*/ 40914 h 308"/>
                <a:gd name="T50" fmla="*/ 62042 w 233"/>
                <a:gd name="T51" fmla="*/ 22127 h 308"/>
                <a:gd name="T52" fmla="*/ 78244 w 233"/>
                <a:gd name="T53" fmla="*/ 7515 h 30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33"/>
                <a:gd name="T82" fmla="*/ 0 h 308"/>
                <a:gd name="T83" fmla="*/ 233 w 233"/>
                <a:gd name="T84" fmla="*/ 308 h 30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33" h="308">
                  <a:moveTo>
                    <a:pt x="198" y="18"/>
                  </a:moveTo>
                  <a:lnTo>
                    <a:pt x="192" y="0"/>
                  </a:lnTo>
                  <a:lnTo>
                    <a:pt x="157" y="29"/>
                  </a:lnTo>
                  <a:lnTo>
                    <a:pt x="123" y="35"/>
                  </a:lnTo>
                  <a:lnTo>
                    <a:pt x="88" y="46"/>
                  </a:lnTo>
                  <a:lnTo>
                    <a:pt x="116" y="81"/>
                  </a:lnTo>
                  <a:lnTo>
                    <a:pt x="70" y="70"/>
                  </a:lnTo>
                  <a:lnTo>
                    <a:pt x="53" y="87"/>
                  </a:lnTo>
                  <a:lnTo>
                    <a:pt x="64" y="133"/>
                  </a:lnTo>
                  <a:lnTo>
                    <a:pt x="41" y="140"/>
                  </a:lnTo>
                  <a:lnTo>
                    <a:pt x="41" y="151"/>
                  </a:lnTo>
                  <a:lnTo>
                    <a:pt x="64" y="180"/>
                  </a:lnTo>
                  <a:lnTo>
                    <a:pt x="0" y="244"/>
                  </a:lnTo>
                  <a:lnTo>
                    <a:pt x="46" y="290"/>
                  </a:lnTo>
                  <a:lnTo>
                    <a:pt x="116" y="308"/>
                  </a:lnTo>
                  <a:lnTo>
                    <a:pt x="163" y="255"/>
                  </a:lnTo>
                  <a:lnTo>
                    <a:pt x="198" y="297"/>
                  </a:lnTo>
                  <a:lnTo>
                    <a:pt x="221" y="273"/>
                  </a:lnTo>
                  <a:lnTo>
                    <a:pt x="210" y="209"/>
                  </a:lnTo>
                  <a:lnTo>
                    <a:pt x="227" y="186"/>
                  </a:lnTo>
                  <a:lnTo>
                    <a:pt x="233" y="140"/>
                  </a:lnTo>
                  <a:lnTo>
                    <a:pt x="227" y="145"/>
                  </a:lnTo>
                  <a:lnTo>
                    <a:pt x="175" y="116"/>
                  </a:lnTo>
                  <a:lnTo>
                    <a:pt x="157" y="122"/>
                  </a:lnTo>
                  <a:lnTo>
                    <a:pt x="145" y="98"/>
                  </a:lnTo>
                  <a:lnTo>
                    <a:pt x="157" y="53"/>
                  </a:lnTo>
                  <a:lnTo>
                    <a:pt x="198" y="1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00" name="Freeform 150"/>
            <p:cNvSpPr>
              <a:spLocks noChangeAspect="1"/>
            </p:cNvSpPr>
            <p:nvPr>
              <p:custDataLst>
                <p:tags r:id="rId183"/>
              </p:custDataLst>
            </p:nvPr>
          </p:nvSpPr>
          <p:spPr bwMode="auto">
            <a:xfrm>
              <a:off x="1031225" y="2345561"/>
              <a:ext cx="53908" cy="73451"/>
            </a:xfrm>
            <a:custGeom>
              <a:avLst/>
              <a:gdLst>
                <a:gd name="T0" fmla="*/ 38256 w 122"/>
                <a:gd name="T1" fmla="*/ 2513 h 163"/>
                <a:gd name="T2" fmla="*/ 47625 w 122"/>
                <a:gd name="T3" fmla="*/ 19264 h 163"/>
                <a:gd name="T4" fmla="*/ 38256 w 122"/>
                <a:gd name="T5" fmla="*/ 21777 h 163"/>
                <a:gd name="T6" fmla="*/ 42941 w 122"/>
                <a:gd name="T7" fmla="*/ 31828 h 163"/>
                <a:gd name="T8" fmla="*/ 36304 w 122"/>
                <a:gd name="T9" fmla="*/ 46486 h 163"/>
                <a:gd name="T10" fmla="*/ 38256 w 122"/>
                <a:gd name="T11" fmla="*/ 51093 h 163"/>
                <a:gd name="T12" fmla="*/ 24593 w 122"/>
                <a:gd name="T13" fmla="*/ 68263 h 163"/>
                <a:gd name="T14" fmla="*/ 0 w 122"/>
                <a:gd name="T15" fmla="*/ 61144 h 163"/>
                <a:gd name="T16" fmla="*/ 2342 w 122"/>
                <a:gd name="T17" fmla="*/ 43554 h 163"/>
                <a:gd name="T18" fmla="*/ 13663 w 122"/>
                <a:gd name="T19" fmla="*/ 41460 h 163"/>
                <a:gd name="T20" fmla="*/ 15615 w 122"/>
                <a:gd name="T21" fmla="*/ 14239 h 163"/>
                <a:gd name="T22" fmla="*/ 13663 w 122"/>
                <a:gd name="T23" fmla="*/ 2513 h 163"/>
                <a:gd name="T24" fmla="*/ 17957 w 122"/>
                <a:gd name="T25" fmla="*/ 0 h 163"/>
                <a:gd name="T26" fmla="*/ 27326 w 122"/>
                <a:gd name="T27" fmla="*/ 5025 h 163"/>
                <a:gd name="T28" fmla="*/ 38256 w 122"/>
                <a:gd name="T29" fmla="*/ 2513 h 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2"/>
                <a:gd name="T46" fmla="*/ 0 h 163"/>
                <a:gd name="T47" fmla="*/ 122 w 122"/>
                <a:gd name="T48" fmla="*/ 163 h 1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2" h="163">
                  <a:moveTo>
                    <a:pt x="98" y="6"/>
                  </a:moveTo>
                  <a:lnTo>
                    <a:pt x="122" y="46"/>
                  </a:lnTo>
                  <a:lnTo>
                    <a:pt x="98" y="52"/>
                  </a:lnTo>
                  <a:lnTo>
                    <a:pt x="110" y="76"/>
                  </a:lnTo>
                  <a:lnTo>
                    <a:pt x="93" y="111"/>
                  </a:lnTo>
                  <a:lnTo>
                    <a:pt x="98" y="122"/>
                  </a:lnTo>
                  <a:lnTo>
                    <a:pt x="63" y="163"/>
                  </a:lnTo>
                  <a:lnTo>
                    <a:pt x="0" y="146"/>
                  </a:lnTo>
                  <a:lnTo>
                    <a:pt x="6" y="104"/>
                  </a:lnTo>
                  <a:lnTo>
                    <a:pt x="35" y="99"/>
                  </a:lnTo>
                  <a:lnTo>
                    <a:pt x="40" y="34"/>
                  </a:lnTo>
                  <a:lnTo>
                    <a:pt x="35" y="6"/>
                  </a:lnTo>
                  <a:lnTo>
                    <a:pt x="46" y="0"/>
                  </a:lnTo>
                  <a:lnTo>
                    <a:pt x="70" y="12"/>
                  </a:lnTo>
                  <a:lnTo>
                    <a:pt x="98" y="6"/>
                  </a:lnTo>
                  <a:close/>
                </a:path>
              </a:pathLst>
            </a:custGeom>
            <a:grpFill/>
            <a:ln w="9525">
              <a:solidFill>
                <a:schemeClr val="bg1">
                  <a:lumMod val="85000"/>
                </a:schemeClr>
              </a:solidFill>
              <a:round/>
              <a:headEnd/>
              <a:tailEnd/>
            </a:ln>
          </p:spPr>
          <p:txBody>
            <a:bodyPr/>
            <a:lstStyle/>
            <a:p>
              <a:endParaRPr lang="zh-CN" altLang="en-US"/>
            </a:p>
          </p:txBody>
        </p:sp>
        <p:sp>
          <p:nvSpPr>
            <p:cNvPr id="201" name="Freeform 151"/>
            <p:cNvSpPr>
              <a:spLocks noChangeAspect="1"/>
            </p:cNvSpPr>
            <p:nvPr>
              <p:custDataLst>
                <p:tags r:id="rId184"/>
              </p:custDataLst>
            </p:nvPr>
          </p:nvSpPr>
          <p:spPr bwMode="auto">
            <a:xfrm>
              <a:off x="1015053" y="2272110"/>
              <a:ext cx="163526" cy="189607"/>
            </a:xfrm>
            <a:custGeom>
              <a:avLst/>
              <a:gdLst>
                <a:gd name="T0" fmla="*/ 51365 w 360"/>
                <a:gd name="T1" fmla="*/ 49493 h 413"/>
                <a:gd name="T2" fmla="*/ 63002 w 360"/>
                <a:gd name="T3" fmla="*/ 44373 h 413"/>
                <a:gd name="T4" fmla="*/ 65410 w 360"/>
                <a:gd name="T5" fmla="*/ 29440 h 413"/>
                <a:gd name="T6" fmla="*/ 81461 w 360"/>
                <a:gd name="T7" fmla="*/ 12373 h 413"/>
                <a:gd name="T8" fmla="*/ 83468 w 360"/>
                <a:gd name="T9" fmla="*/ 2560 h 413"/>
                <a:gd name="T10" fmla="*/ 86277 w 360"/>
                <a:gd name="T11" fmla="*/ 0 h 413"/>
                <a:gd name="T12" fmla="*/ 90691 w 360"/>
                <a:gd name="T13" fmla="*/ 10240 h 413"/>
                <a:gd name="T14" fmla="*/ 86277 w 360"/>
                <a:gd name="T15" fmla="*/ 29440 h 413"/>
                <a:gd name="T16" fmla="*/ 97513 w 360"/>
                <a:gd name="T17" fmla="*/ 29440 h 413"/>
                <a:gd name="T18" fmla="*/ 107143 w 360"/>
                <a:gd name="T19" fmla="*/ 39680 h 413"/>
                <a:gd name="T20" fmla="*/ 104736 w 360"/>
                <a:gd name="T21" fmla="*/ 59306 h 413"/>
                <a:gd name="T22" fmla="*/ 111558 w 360"/>
                <a:gd name="T23" fmla="*/ 81493 h 413"/>
                <a:gd name="T24" fmla="*/ 125603 w 360"/>
                <a:gd name="T25" fmla="*/ 84479 h 413"/>
                <a:gd name="T26" fmla="*/ 144463 w 360"/>
                <a:gd name="T27" fmla="*/ 109226 h 413"/>
                <a:gd name="T28" fmla="*/ 139648 w 360"/>
                <a:gd name="T29" fmla="*/ 126292 h 413"/>
                <a:gd name="T30" fmla="*/ 118781 w 360"/>
                <a:gd name="T31" fmla="*/ 138666 h 413"/>
                <a:gd name="T32" fmla="*/ 135233 w 360"/>
                <a:gd name="T33" fmla="*/ 156159 h 413"/>
                <a:gd name="T34" fmla="*/ 125603 w 360"/>
                <a:gd name="T35" fmla="*/ 163412 h 413"/>
                <a:gd name="T36" fmla="*/ 107143 w 360"/>
                <a:gd name="T37" fmla="*/ 166399 h 413"/>
                <a:gd name="T38" fmla="*/ 100322 w 360"/>
                <a:gd name="T39" fmla="*/ 163412 h 413"/>
                <a:gd name="T40" fmla="*/ 93098 w 360"/>
                <a:gd name="T41" fmla="*/ 168532 h 413"/>
                <a:gd name="T42" fmla="*/ 65410 w 360"/>
                <a:gd name="T43" fmla="*/ 171092 h 413"/>
                <a:gd name="T44" fmla="*/ 53371 w 360"/>
                <a:gd name="T45" fmla="*/ 163412 h 413"/>
                <a:gd name="T46" fmla="*/ 23275 w 360"/>
                <a:gd name="T47" fmla="*/ 176212 h 413"/>
                <a:gd name="T48" fmla="*/ 2408 w 360"/>
                <a:gd name="T49" fmla="*/ 168532 h 413"/>
                <a:gd name="T50" fmla="*/ 0 w 360"/>
                <a:gd name="T51" fmla="*/ 163412 h 413"/>
                <a:gd name="T52" fmla="*/ 11637 w 360"/>
                <a:gd name="T53" fmla="*/ 161279 h 413"/>
                <a:gd name="T54" fmla="*/ 21268 w 360"/>
                <a:gd name="T55" fmla="*/ 143786 h 413"/>
                <a:gd name="T56" fmla="*/ 39326 w 360"/>
                <a:gd name="T57" fmla="*/ 136532 h 413"/>
                <a:gd name="T58" fmla="*/ 51365 w 360"/>
                <a:gd name="T59" fmla="*/ 119039 h 413"/>
                <a:gd name="T60" fmla="*/ 51365 w 360"/>
                <a:gd name="T61" fmla="*/ 114346 h 413"/>
                <a:gd name="T62" fmla="*/ 58186 w 360"/>
                <a:gd name="T63" fmla="*/ 99413 h 413"/>
                <a:gd name="T64" fmla="*/ 56180 w 360"/>
                <a:gd name="T65" fmla="*/ 86613 h 413"/>
                <a:gd name="T66" fmla="*/ 63002 w 360"/>
                <a:gd name="T67" fmla="*/ 84479 h 413"/>
                <a:gd name="T68" fmla="*/ 53371 w 360"/>
                <a:gd name="T69" fmla="*/ 69546 h 413"/>
                <a:gd name="T70" fmla="*/ 51365 w 360"/>
                <a:gd name="T71" fmla="*/ 49493 h 4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60"/>
                <a:gd name="T109" fmla="*/ 0 h 413"/>
                <a:gd name="T110" fmla="*/ 360 w 360"/>
                <a:gd name="T111" fmla="*/ 413 h 4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60" h="413">
                  <a:moveTo>
                    <a:pt x="128" y="116"/>
                  </a:moveTo>
                  <a:lnTo>
                    <a:pt x="157" y="104"/>
                  </a:lnTo>
                  <a:lnTo>
                    <a:pt x="163" y="69"/>
                  </a:lnTo>
                  <a:lnTo>
                    <a:pt x="203" y="29"/>
                  </a:lnTo>
                  <a:lnTo>
                    <a:pt x="208" y="6"/>
                  </a:lnTo>
                  <a:lnTo>
                    <a:pt x="215" y="0"/>
                  </a:lnTo>
                  <a:lnTo>
                    <a:pt x="226" y="24"/>
                  </a:lnTo>
                  <a:lnTo>
                    <a:pt x="215" y="69"/>
                  </a:lnTo>
                  <a:lnTo>
                    <a:pt x="243" y="69"/>
                  </a:lnTo>
                  <a:lnTo>
                    <a:pt x="267" y="93"/>
                  </a:lnTo>
                  <a:lnTo>
                    <a:pt x="261" y="139"/>
                  </a:lnTo>
                  <a:lnTo>
                    <a:pt x="278" y="191"/>
                  </a:lnTo>
                  <a:lnTo>
                    <a:pt x="313" y="198"/>
                  </a:lnTo>
                  <a:lnTo>
                    <a:pt x="360" y="256"/>
                  </a:lnTo>
                  <a:lnTo>
                    <a:pt x="348" y="296"/>
                  </a:lnTo>
                  <a:lnTo>
                    <a:pt x="296" y="325"/>
                  </a:lnTo>
                  <a:lnTo>
                    <a:pt x="337" y="366"/>
                  </a:lnTo>
                  <a:lnTo>
                    <a:pt x="313" y="383"/>
                  </a:lnTo>
                  <a:lnTo>
                    <a:pt x="267" y="390"/>
                  </a:lnTo>
                  <a:lnTo>
                    <a:pt x="250" y="383"/>
                  </a:lnTo>
                  <a:lnTo>
                    <a:pt x="232" y="395"/>
                  </a:lnTo>
                  <a:lnTo>
                    <a:pt x="163" y="401"/>
                  </a:lnTo>
                  <a:lnTo>
                    <a:pt x="133" y="383"/>
                  </a:lnTo>
                  <a:lnTo>
                    <a:pt x="58" y="413"/>
                  </a:lnTo>
                  <a:lnTo>
                    <a:pt x="6" y="395"/>
                  </a:lnTo>
                  <a:lnTo>
                    <a:pt x="0" y="383"/>
                  </a:lnTo>
                  <a:lnTo>
                    <a:pt x="29" y="378"/>
                  </a:lnTo>
                  <a:lnTo>
                    <a:pt x="53" y="337"/>
                  </a:lnTo>
                  <a:lnTo>
                    <a:pt x="98" y="320"/>
                  </a:lnTo>
                  <a:lnTo>
                    <a:pt x="128" y="279"/>
                  </a:lnTo>
                  <a:lnTo>
                    <a:pt x="128" y="268"/>
                  </a:lnTo>
                  <a:lnTo>
                    <a:pt x="145" y="233"/>
                  </a:lnTo>
                  <a:lnTo>
                    <a:pt x="140" y="203"/>
                  </a:lnTo>
                  <a:lnTo>
                    <a:pt x="157" y="198"/>
                  </a:lnTo>
                  <a:lnTo>
                    <a:pt x="133" y="163"/>
                  </a:lnTo>
                  <a:lnTo>
                    <a:pt x="128" y="116"/>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02" name="Freeform 152"/>
            <p:cNvSpPr>
              <a:spLocks noChangeAspect="1"/>
            </p:cNvSpPr>
            <p:nvPr>
              <p:custDataLst>
                <p:tags r:id="rId185"/>
              </p:custDataLst>
            </p:nvPr>
          </p:nvSpPr>
          <p:spPr bwMode="auto">
            <a:xfrm>
              <a:off x="1024038" y="2143996"/>
              <a:ext cx="89848" cy="184481"/>
            </a:xfrm>
            <a:custGeom>
              <a:avLst/>
              <a:gdLst>
                <a:gd name="T0" fmla="*/ 46336 w 197"/>
                <a:gd name="T1" fmla="*/ 171450 h 401"/>
                <a:gd name="T2" fmla="*/ 39486 w 197"/>
                <a:gd name="T3" fmla="*/ 151355 h 401"/>
                <a:gd name="T4" fmla="*/ 41904 w 197"/>
                <a:gd name="T5" fmla="*/ 134253 h 401"/>
                <a:gd name="T6" fmla="*/ 27801 w 197"/>
                <a:gd name="T7" fmla="*/ 144086 h 401"/>
                <a:gd name="T8" fmla="*/ 16117 w 197"/>
                <a:gd name="T9" fmla="*/ 132115 h 401"/>
                <a:gd name="T10" fmla="*/ 14102 w 197"/>
                <a:gd name="T11" fmla="*/ 106889 h 401"/>
                <a:gd name="T12" fmla="*/ 6850 w 197"/>
                <a:gd name="T13" fmla="*/ 87221 h 401"/>
                <a:gd name="T14" fmla="*/ 0 w 197"/>
                <a:gd name="T15" fmla="*/ 89359 h 401"/>
                <a:gd name="T16" fmla="*/ 0 w 197"/>
                <a:gd name="T17" fmla="*/ 74822 h 401"/>
                <a:gd name="T18" fmla="*/ 9267 w 197"/>
                <a:gd name="T19" fmla="*/ 59858 h 401"/>
                <a:gd name="T20" fmla="*/ 6850 w 197"/>
                <a:gd name="T21" fmla="*/ 52162 h 401"/>
                <a:gd name="T22" fmla="*/ 9267 w 197"/>
                <a:gd name="T23" fmla="*/ 32067 h 401"/>
                <a:gd name="T24" fmla="*/ 16117 w 197"/>
                <a:gd name="T25" fmla="*/ 27791 h 401"/>
                <a:gd name="T26" fmla="*/ 11282 w 197"/>
                <a:gd name="T27" fmla="*/ 20095 h 401"/>
                <a:gd name="T28" fmla="*/ 16117 w 197"/>
                <a:gd name="T29" fmla="*/ 2565 h 401"/>
                <a:gd name="T30" fmla="*/ 18131 w 197"/>
                <a:gd name="T31" fmla="*/ 0 h 401"/>
                <a:gd name="T32" fmla="*/ 51171 w 197"/>
                <a:gd name="T33" fmla="*/ 7696 h 401"/>
                <a:gd name="T34" fmla="*/ 51171 w 197"/>
                <a:gd name="T35" fmla="*/ 17530 h 401"/>
                <a:gd name="T36" fmla="*/ 39486 w 197"/>
                <a:gd name="T37" fmla="*/ 20095 h 401"/>
                <a:gd name="T38" fmla="*/ 35054 w 197"/>
                <a:gd name="T39" fmla="*/ 37197 h 401"/>
                <a:gd name="T40" fmla="*/ 44321 w 197"/>
                <a:gd name="T41" fmla="*/ 35060 h 401"/>
                <a:gd name="T42" fmla="*/ 46336 w 197"/>
                <a:gd name="T43" fmla="*/ 42328 h 401"/>
                <a:gd name="T44" fmla="*/ 58423 w 197"/>
                <a:gd name="T45" fmla="*/ 42328 h 401"/>
                <a:gd name="T46" fmla="*/ 69705 w 197"/>
                <a:gd name="T47" fmla="*/ 54727 h 401"/>
                <a:gd name="T48" fmla="*/ 51171 w 197"/>
                <a:gd name="T49" fmla="*/ 99193 h 401"/>
                <a:gd name="T50" fmla="*/ 72122 w 197"/>
                <a:gd name="T51" fmla="*/ 104324 h 401"/>
                <a:gd name="T52" fmla="*/ 79375 w 197"/>
                <a:gd name="T53" fmla="*/ 121854 h 401"/>
                <a:gd name="T54" fmla="*/ 76555 w 197"/>
                <a:gd name="T55" fmla="*/ 124419 h 401"/>
                <a:gd name="T56" fmla="*/ 74540 w 197"/>
                <a:gd name="T57" fmla="*/ 134253 h 401"/>
                <a:gd name="T58" fmla="*/ 58423 w 197"/>
                <a:gd name="T59" fmla="*/ 151355 h 401"/>
                <a:gd name="T60" fmla="*/ 56006 w 197"/>
                <a:gd name="T61" fmla="*/ 166319 h 401"/>
                <a:gd name="T62" fmla="*/ 46336 w 197"/>
                <a:gd name="T63" fmla="*/ 17145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7"/>
                <a:gd name="T97" fmla="*/ 0 h 401"/>
                <a:gd name="T98" fmla="*/ 197 w 197"/>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7" h="401">
                  <a:moveTo>
                    <a:pt x="115" y="401"/>
                  </a:moveTo>
                  <a:lnTo>
                    <a:pt x="98" y="354"/>
                  </a:lnTo>
                  <a:lnTo>
                    <a:pt x="104" y="314"/>
                  </a:lnTo>
                  <a:lnTo>
                    <a:pt x="69" y="337"/>
                  </a:lnTo>
                  <a:lnTo>
                    <a:pt x="40" y="309"/>
                  </a:lnTo>
                  <a:lnTo>
                    <a:pt x="35" y="250"/>
                  </a:lnTo>
                  <a:lnTo>
                    <a:pt x="17" y="204"/>
                  </a:lnTo>
                  <a:lnTo>
                    <a:pt x="0" y="209"/>
                  </a:lnTo>
                  <a:lnTo>
                    <a:pt x="0" y="175"/>
                  </a:lnTo>
                  <a:lnTo>
                    <a:pt x="23" y="140"/>
                  </a:lnTo>
                  <a:lnTo>
                    <a:pt x="17" y="122"/>
                  </a:lnTo>
                  <a:lnTo>
                    <a:pt x="23" y="75"/>
                  </a:lnTo>
                  <a:lnTo>
                    <a:pt x="40" y="65"/>
                  </a:lnTo>
                  <a:lnTo>
                    <a:pt x="28" y="47"/>
                  </a:lnTo>
                  <a:lnTo>
                    <a:pt x="40" y="6"/>
                  </a:lnTo>
                  <a:lnTo>
                    <a:pt x="45" y="0"/>
                  </a:lnTo>
                  <a:lnTo>
                    <a:pt x="127" y="18"/>
                  </a:lnTo>
                  <a:lnTo>
                    <a:pt x="127" y="41"/>
                  </a:lnTo>
                  <a:lnTo>
                    <a:pt x="98" y="47"/>
                  </a:lnTo>
                  <a:lnTo>
                    <a:pt x="87" y="87"/>
                  </a:lnTo>
                  <a:lnTo>
                    <a:pt x="110" y="82"/>
                  </a:lnTo>
                  <a:lnTo>
                    <a:pt x="115" y="99"/>
                  </a:lnTo>
                  <a:lnTo>
                    <a:pt x="145" y="99"/>
                  </a:lnTo>
                  <a:lnTo>
                    <a:pt x="173" y="128"/>
                  </a:lnTo>
                  <a:lnTo>
                    <a:pt x="127" y="232"/>
                  </a:lnTo>
                  <a:lnTo>
                    <a:pt x="179" y="244"/>
                  </a:lnTo>
                  <a:lnTo>
                    <a:pt x="197" y="285"/>
                  </a:lnTo>
                  <a:lnTo>
                    <a:pt x="190" y="291"/>
                  </a:lnTo>
                  <a:lnTo>
                    <a:pt x="185" y="314"/>
                  </a:lnTo>
                  <a:lnTo>
                    <a:pt x="145" y="354"/>
                  </a:lnTo>
                  <a:lnTo>
                    <a:pt x="139" y="389"/>
                  </a:lnTo>
                  <a:lnTo>
                    <a:pt x="115" y="401"/>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03" name="Freeform 153"/>
            <p:cNvSpPr>
              <a:spLocks noChangeAspect="1"/>
            </p:cNvSpPr>
            <p:nvPr>
              <p:custDataLst>
                <p:tags r:id="rId186"/>
              </p:custDataLst>
            </p:nvPr>
          </p:nvSpPr>
          <p:spPr bwMode="auto">
            <a:xfrm>
              <a:off x="2953990" y="2357519"/>
              <a:ext cx="1471724" cy="1197431"/>
            </a:xfrm>
            <a:custGeom>
              <a:avLst/>
              <a:gdLst>
                <a:gd name="T0" fmla="*/ 103015 w 3231"/>
                <a:gd name="T1" fmla="*/ 674370 h 2637"/>
                <a:gd name="T2" fmla="*/ 109856 w 3231"/>
                <a:gd name="T3" fmla="*/ 745689 h 2637"/>
                <a:gd name="T4" fmla="*/ 138024 w 3231"/>
                <a:gd name="T5" fmla="*/ 821229 h 2637"/>
                <a:gd name="T6" fmla="*/ 261964 w 3231"/>
                <a:gd name="T7" fmla="*/ 887484 h 2637"/>
                <a:gd name="T8" fmla="*/ 362565 w 3231"/>
                <a:gd name="T9" fmla="*/ 907319 h 2637"/>
                <a:gd name="T10" fmla="*/ 490931 w 3231"/>
                <a:gd name="T11" fmla="*/ 867650 h 2637"/>
                <a:gd name="T12" fmla="*/ 591934 w 3231"/>
                <a:gd name="T13" fmla="*/ 907319 h 2637"/>
                <a:gd name="T14" fmla="*/ 636198 w 3231"/>
                <a:gd name="T15" fmla="*/ 1014931 h 2637"/>
                <a:gd name="T16" fmla="*/ 701387 w 3231"/>
                <a:gd name="T17" fmla="*/ 1073590 h 2637"/>
                <a:gd name="T18" fmla="*/ 781063 w 3231"/>
                <a:gd name="T19" fmla="*/ 1066416 h 2637"/>
                <a:gd name="T20" fmla="*/ 846655 w 3231"/>
                <a:gd name="T21" fmla="*/ 1112837 h 2637"/>
                <a:gd name="T22" fmla="*/ 917075 w 3231"/>
                <a:gd name="T23" fmla="*/ 1076122 h 2637"/>
                <a:gd name="T24" fmla="*/ 1008018 w 3231"/>
                <a:gd name="T25" fmla="*/ 1027169 h 2637"/>
                <a:gd name="T26" fmla="*/ 1080450 w 3231"/>
                <a:gd name="T27" fmla="*/ 933905 h 2637"/>
                <a:gd name="T28" fmla="*/ 1108619 w 3231"/>
                <a:gd name="T29" fmla="*/ 838531 h 2637"/>
                <a:gd name="T30" fmla="*/ 1073610 w 3231"/>
                <a:gd name="T31" fmla="*/ 801394 h 2637"/>
                <a:gd name="T32" fmla="*/ 1080450 w 3231"/>
                <a:gd name="T33" fmla="*/ 745689 h 2637"/>
                <a:gd name="T34" fmla="*/ 1026528 w 3231"/>
                <a:gd name="T35" fmla="*/ 659600 h 2637"/>
                <a:gd name="T36" fmla="*/ 1036186 w 3231"/>
                <a:gd name="T37" fmla="*/ 583638 h 2637"/>
                <a:gd name="T38" fmla="*/ 973009 w 3231"/>
                <a:gd name="T39" fmla="*/ 573510 h 2637"/>
                <a:gd name="T40" fmla="*/ 1045441 w 3231"/>
                <a:gd name="T41" fmla="*/ 477714 h 2637"/>
                <a:gd name="T42" fmla="*/ 1054697 w 3231"/>
                <a:gd name="T43" fmla="*/ 534263 h 2637"/>
                <a:gd name="T44" fmla="*/ 1146042 w 3231"/>
                <a:gd name="T45" fmla="*/ 468430 h 2637"/>
                <a:gd name="T46" fmla="*/ 1199964 w 3231"/>
                <a:gd name="T47" fmla="*/ 402174 h 2637"/>
                <a:gd name="T48" fmla="*/ 1234973 w 3231"/>
                <a:gd name="T49" fmla="*/ 335919 h 2637"/>
                <a:gd name="T50" fmla="*/ 1300162 w 3231"/>
                <a:gd name="T51" fmla="*/ 230417 h 2637"/>
                <a:gd name="T52" fmla="*/ 1190709 w 3231"/>
                <a:gd name="T53" fmla="*/ 191592 h 2637"/>
                <a:gd name="T54" fmla="*/ 1117874 w 3231"/>
                <a:gd name="T55" fmla="*/ 151923 h 2637"/>
                <a:gd name="T56" fmla="*/ 1017273 w 3231"/>
                <a:gd name="T57" fmla="*/ 0 h 2637"/>
                <a:gd name="T58" fmla="*/ 935183 w 3231"/>
                <a:gd name="T59" fmla="*/ 68787 h 2637"/>
                <a:gd name="T60" fmla="*/ 872006 w 3231"/>
                <a:gd name="T61" fmla="*/ 183996 h 2637"/>
                <a:gd name="T62" fmla="*/ 935183 w 3231"/>
                <a:gd name="T63" fmla="*/ 220711 h 2637"/>
                <a:gd name="T64" fmla="*/ 954096 w 3231"/>
                <a:gd name="T65" fmla="*/ 286966 h 2637"/>
                <a:gd name="T66" fmla="*/ 808829 w 3231"/>
                <a:gd name="T67" fmla="*/ 362927 h 2637"/>
                <a:gd name="T68" fmla="*/ 673622 w 3231"/>
                <a:gd name="T69" fmla="*/ 468430 h 2637"/>
                <a:gd name="T70" fmla="*/ 554108 w 3231"/>
                <a:gd name="T71" fmla="*/ 440999 h 2637"/>
                <a:gd name="T72" fmla="*/ 381477 w 3231"/>
                <a:gd name="T73" fmla="*/ 382340 h 2637"/>
                <a:gd name="T74" fmla="*/ 318300 w 3231"/>
                <a:gd name="T75" fmla="*/ 276838 h 2637"/>
                <a:gd name="T76" fmla="*/ 236210 w 3231"/>
                <a:gd name="T77" fmla="*/ 286966 h 2637"/>
                <a:gd name="T78" fmla="*/ 173033 w 3231"/>
                <a:gd name="T79" fmla="*/ 372634 h 2637"/>
                <a:gd name="T80" fmla="*/ 144865 w 3231"/>
                <a:gd name="T81" fmla="*/ 448595 h 2637"/>
                <a:gd name="T82" fmla="*/ 46679 w 3231"/>
                <a:gd name="T83" fmla="*/ 517383 h 263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231"/>
                <a:gd name="T127" fmla="*/ 0 h 2637"/>
                <a:gd name="T128" fmla="*/ 3231 w 3231"/>
                <a:gd name="T129" fmla="*/ 2637 h 263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231" h="2637">
                  <a:moveTo>
                    <a:pt x="81" y="1458"/>
                  </a:moveTo>
                  <a:lnTo>
                    <a:pt x="133" y="1580"/>
                  </a:lnTo>
                  <a:lnTo>
                    <a:pt x="256" y="1598"/>
                  </a:lnTo>
                  <a:lnTo>
                    <a:pt x="337" y="1545"/>
                  </a:lnTo>
                  <a:lnTo>
                    <a:pt x="337" y="1638"/>
                  </a:lnTo>
                  <a:lnTo>
                    <a:pt x="273" y="1767"/>
                  </a:lnTo>
                  <a:lnTo>
                    <a:pt x="261" y="1807"/>
                  </a:lnTo>
                  <a:lnTo>
                    <a:pt x="302" y="1911"/>
                  </a:lnTo>
                  <a:lnTo>
                    <a:pt x="343" y="1946"/>
                  </a:lnTo>
                  <a:lnTo>
                    <a:pt x="400" y="1958"/>
                  </a:lnTo>
                  <a:lnTo>
                    <a:pt x="540" y="2011"/>
                  </a:lnTo>
                  <a:lnTo>
                    <a:pt x="651" y="2103"/>
                  </a:lnTo>
                  <a:lnTo>
                    <a:pt x="767" y="2080"/>
                  </a:lnTo>
                  <a:lnTo>
                    <a:pt x="791" y="2150"/>
                  </a:lnTo>
                  <a:lnTo>
                    <a:pt x="901" y="2150"/>
                  </a:lnTo>
                  <a:lnTo>
                    <a:pt x="1017" y="2150"/>
                  </a:lnTo>
                  <a:lnTo>
                    <a:pt x="1133" y="2126"/>
                  </a:lnTo>
                  <a:lnTo>
                    <a:pt x="1220" y="2056"/>
                  </a:lnTo>
                  <a:lnTo>
                    <a:pt x="1307" y="2056"/>
                  </a:lnTo>
                  <a:lnTo>
                    <a:pt x="1307" y="2103"/>
                  </a:lnTo>
                  <a:lnTo>
                    <a:pt x="1471" y="2150"/>
                  </a:lnTo>
                  <a:lnTo>
                    <a:pt x="1517" y="2260"/>
                  </a:lnTo>
                  <a:lnTo>
                    <a:pt x="1517" y="2341"/>
                  </a:lnTo>
                  <a:lnTo>
                    <a:pt x="1581" y="2405"/>
                  </a:lnTo>
                  <a:lnTo>
                    <a:pt x="1668" y="2422"/>
                  </a:lnTo>
                  <a:lnTo>
                    <a:pt x="1691" y="2527"/>
                  </a:lnTo>
                  <a:lnTo>
                    <a:pt x="1743" y="2544"/>
                  </a:lnTo>
                  <a:lnTo>
                    <a:pt x="1865" y="2475"/>
                  </a:lnTo>
                  <a:lnTo>
                    <a:pt x="1935" y="2480"/>
                  </a:lnTo>
                  <a:lnTo>
                    <a:pt x="1941" y="2527"/>
                  </a:lnTo>
                  <a:lnTo>
                    <a:pt x="1988" y="2567"/>
                  </a:lnTo>
                  <a:lnTo>
                    <a:pt x="2075" y="2550"/>
                  </a:lnTo>
                  <a:lnTo>
                    <a:pt x="2104" y="2637"/>
                  </a:lnTo>
                  <a:lnTo>
                    <a:pt x="2167" y="2637"/>
                  </a:lnTo>
                  <a:lnTo>
                    <a:pt x="2167" y="2567"/>
                  </a:lnTo>
                  <a:lnTo>
                    <a:pt x="2279" y="2550"/>
                  </a:lnTo>
                  <a:lnTo>
                    <a:pt x="2324" y="2480"/>
                  </a:lnTo>
                  <a:lnTo>
                    <a:pt x="2394" y="2504"/>
                  </a:lnTo>
                  <a:lnTo>
                    <a:pt x="2505" y="2434"/>
                  </a:lnTo>
                  <a:lnTo>
                    <a:pt x="2638" y="2283"/>
                  </a:lnTo>
                  <a:lnTo>
                    <a:pt x="2638" y="2236"/>
                  </a:lnTo>
                  <a:lnTo>
                    <a:pt x="2685" y="2213"/>
                  </a:lnTo>
                  <a:lnTo>
                    <a:pt x="2715" y="2126"/>
                  </a:lnTo>
                  <a:lnTo>
                    <a:pt x="2755" y="2011"/>
                  </a:lnTo>
                  <a:lnTo>
                    <a:pt x="2755" y="1987"/>
                  </a:lnTo>
                  <a:lnTo>
                    <a:pt x="2685" y="2011"/>
                  </a:lnTo>
                  <a:lnTo>
                    <a:pt x="2638" y="1946"/>
                  </a:lnTo>
                  <a:lnTo>
                    <a:pt x="2668" y="1899"/>
                  </a:lnTo>
                  <a:lnTo>
                    <a:pt x="2621" y="1830"/>
                  </a:lnTo>
                  <a:lnTo>
                    <a:pt x="2715" y="1830"/>
                  </a:lnTo>
                  <a:lnTo>
                    <a:pt x="2685" y="1767"/>
                  </a:lnTo>
                  <a:lnTo>
                    <a:pt x="2621" y="1650"/>
                  </a:lnTo>
                  <a:lnTo>
                    <a:pt x="2551" y="1603"/>
                  </a:lnTo>
                  <a:lnTo>
                    <a:pt x="2551" y="1563"/>
                  </a:lnTo>
                  <a:lnTo>
                    <a:pt x="2668" y="1446"/>
                  </a:lnTo>
                  <a:lnTo>
                    <a:pt x="2598" y="1401"/>
                  </a:lnTo>
                  <a:lnTo>
                    <a:pt x="2575" y="1383"/>
                  </a:lnTo>
                  <a:lnTo>
                    <a:pt x="2528" y="1446"/>
                  </a:lnTo>
                  <a:lnTo>
                    <a:pt x="2464" y="1401"/>
                  </a:lnTo>
                  <a:lnTo>
                    <a:pt x="2418" y="1359"/>
                  </a:lnTo>
                  <a:lnTo>
                    <a:pt x="2418" y="1289"/>
                  </a:lnTo>
                  <a:lnTo>
                    <a:pt x="2528" y="1226"/>
                  </a:lnTo>
                  <a:lnTo>
                    <a:pt x="2598" y="1132"/>
                  </a:lnTo>
                  <a:lnTo>
                    <a:pt x="2621" y="1156"/>
                  </a:lnTo>
                  <a:lnTo>
                    <a:pt x="2621" y="1226"/>
                  </a:lnTo>
                  <a:lnTo>
                    <a:pt x="2621" y="1266"/>
                  </a:lnTo>
                  <a:lnTo>
                    <a:pt x="2715" y="1226"/>
                  </a:lnTo>
                  <a:lnTo>
                    <a:pt x="2778" y="1202"/>
                  </a:lnTo>
                  <a:lnTo>
                    <a:pt x="2848" y="1110"/>
                  </a:lnTo>
                  <a:lnTo>
                    <a:pt x="2889" y="1063"/>
                  </a:lnTo>
                  <a:lnTo>
                    <a:pt x="2959" y="1017"/>
                  </a:lnTo>
                  <a:lnTo>
                    <a:pt x="2982" y="953"/>
                  </a:lnTo>
                  <a:lnTo>
                    <a:pt x="3045" y="883"/>
                  </a:lnTo>
                  <a:lnTo>
                    <a:pt x="3045" y="836"/>
                  </a:lnTo>
                  <a:lnTo>
                    <a:pt x="3069" y="796"/>
                  </a:lnTo>
                  <a:lnTo>
                    <a:pt x="3092" y="703"/>
                  </a:lnTo>
                  <a:lnTo>
                    <a:pt x="3161" y="726"/>
                  </a:lnTo>
                  <a:lnTo>
                    <a:pt x="3231" y="546"/>
                  </a:lnTo>
                  <a:lnTo>
                    <a:pt x="3184" y="436"/>
                  </a:lnTo>
                  <a:lnTo>
                    <a:pt x="3080" y="494"/>
                  </a:lnTo>
                  <a:lnTo>
                    <a:pt x="2959" y="454"/>
                  </a:lnTo>
                  <a:lnTo>
                    <a:pt x="2959" y="407"/>
                  </a:lnTo>
                  <a:lnTo>
                    <a:pt x="2889" y="360"/>
                  </a:lnTo>
                  <a:lnTo>
                    <a:pt x="2778" y="360"/>
                  </a:lnTo>
                  <a:lnTo>
                    <a:pt x="2638" y="203"/>
                  </a:lnTo>
                  <a:lnTo>
                    <a:pt x="2621" y="70"/>
                  </a:lnTo>
                  <a:lnTo>
                    <a:pt x="2528" y="0"/>
                  </a:lnTo>
                  <a:lnTo>
                    <a:pt x="2279" y="93"/>
                  </a:lnTo>
                  <a:lnTo>
                    <a:pt x="2348" y="116"/>
                  </a:lnTo>
                  <a:lnTo>
                    <a:pt x="2324" y="163"/>
                  </a:lnTo>
                  <a:lnTo>
                    <a:pt x="2324" y="320"/>
                  </a:lnTo>
                  <a:lnTo>
                    <a:pt x="2214" y="389"/>
                  </a:lnTo>
                  <a:lnTo>
                    <a:pt x="2167" y="436"/>
                  </a:lnTo>
                  <a:lnTo>
                    <a:pt x="2167" y="546"/>
                  </a:lnTo>
                  <a:lnTo>
                    <a:pt x="2279" y="546"/>
                  </a:lnTo>
                  <a:lnTo>
                    <a:pt x="2324" y="523"/>
                  </a:lnTo>
                  <a:lnTo>
                    <a:pt x="2371" y="593"/>
                  </a:lnTo>
                  <a:lnTo>
                    <a:pt x="2371" y="639"/>
                  </a:lnTo>
                  <a:lnTo>
                    <a:pt x="2371" y="680"/>
                  </a:lnTo>
                  <a:lnTo>
                    <a:pt x="2301" y="680"/>
                  </a:lnTo>
                  <a:lnTo>
                    <a:pt x="2167" y="813"/>
                  </a:lnTo>
                  <a:lnTo>
                    <a:pt x="2010" y="860"/>
                  </a:lnTo>
                  <a:lnTo>
                    <a:pt x="2010" y="953"/>
                  </a:lnTo>
                  <a:lnTo>
                    <a:pt x="1900" y="1045"/>
                  </a:lnTo>
                  <a:lnTo>
                    <a:pt x="1674" y="1110"/>
                  </a:lnTo>
                  <a:lnTo>
                    <a:pt x="1627" y="1132"/>
                  </a:lnTo>
                  <a:lnTo>
                    <a:pt x="1424" y="1063"/>
                  </a:lnTo>
                  <a:lnTo>
                    <a:pt x="1377" y="1045"/>
                  </a:lnTo>
                  <a:lnTo>
                    <a:pt x="1220" y="1045"/>
                  </a:lnTo>
                  <a:lnTo>
                    <a:pt x="1063" y="906"/>
                  </a:lnTo>
                  <a:lnTo>
                    <a:pt x="948" y="906"/>
                  </a:lnTo>
                  <a:lnTo>
                    <a:pt x="836" y="860"/>
                  </a:lnTo>
                  <a:lnTo>
                    <a:pt x="836" y="726"/>
                  </a:lnTo>
                  <a:lnTo>
                    <a:pt x="791" y="656"/>
                  </a:lnTo>
                  <a:lnTo>
                    <a:pt x="680" y="639"/>
                  </a:lnTo>
                  <a:lnTo>
                    <a:pt x="634" y="593"/>
                  </a:lnTo>
                  <a:lnTo>
                    <a:pt x="587" y="680"/>
                  </a:lnTo>
                  <a:lnTo>
                    <a:pt x="447" y="726"/>
                  </a:lnTo>
                  <a:lnTo>
                    <a:pt x="383" y="813"/>
                  </a:lnTo>
                  <a:lnTo>
                    <a:pt x="430" y="883"/>
                  </a:lnTo>
                  <a:lnTo>
                    <a:pt x="290" y="906"/>
                  </a:lnTo>
                  <a:lnTo>
                    <a:pt x="360" y="1000"/>
                  </a:lnTo>
                  <a:lnTo>
                    <a:pt x="360" y="1063"/>
                  </a:lnTo>
                  <a:lnTo>
                    <a:pt x="273" y="1156"/>
                  </a:lnTo>
                  <a:lnTo>
                    <a:pt x="203" y="1226"/>
                  </a:lnTo>
                  <a:lnTo>
                    <a:pt x="116" y="1226"/>
                  </a:lnTo>
                  <a:lnTo>
                    <a:pt x="0" y="1313"/>
                  </a:lnTo>
                  <a:lnTo>
                    <a:pt x="81" y="1458"/>
                  </a:lnTo>
                  <a:close/>
                </a:path>
              </a:pathLst>
            </a:custGeom>
            <a:grpFill/>
            <a:ln w="9525">
              <a:solidFill>
                <a:schemeClr val="bg1">
                  <a:lumMod val="85000"/>
                </a:schemeClr>
              </a:solidFill>
              <a:round/>
              <a:headEnd/>
              <a:tailEnd/>
            </a:ln>
          </p:spPr>
          <p:txBody>
            <a:bodyPr/>
            <a:lstStyle/>
            <a:p>
              <a:endParaRPr lang="zh-CN" altLang="en-US"/>
            </a:p>
          </p:txBody>
        </p:sp>
        <p:sp>
          <p:nvSpPr>
            <p:cNvPr id="204" name="Freeform 154"/>
            <p:cNvSpPr>
              <a:spLocks noChangeAspect="1"/>
            </p:cNvSpPr>
            <p:nvPr>
              <p:custDataLst>
                <p:tags r:id="rId187"/>
              </p:custDataLst>
            </p:nvPr>
          </p:nvSpPr>
          <p:spPr bwMode="auto">
            <a:xfrm>
              <a:off x="3241507" y="2492464"/>
              <a:ext cx="794264" cy="377507"/>
            </a:xfrm>
            <a:custGeom>
              <a:avLst/>
              <a:gdLst>
                <a:gd name="T0" fmla="*/ 0 w 1744"/>
                <a:gd name="T1" fmla="*/ 112184 h 835"/>
                <a:gd name="T2" fmla="*/ 39831 w 1744"/>
                <a:gd name="T3" fmla="*/ 84873 h 835"/>
                <a:gd name="T4" fmla="*/ 107826 w 1744"/>
                <a:gd name="T5" fmla="*/ 41176 h 835"/>
                <a:gd name="T6" fmla="*/ 131162 w 1744"/>
                <a:gd name="T7" fmla="*/ 38655 h 835"/>
                <a:gd name="T8" fmla="*/ 182661 w 1744"/>
                <a:gd name="T9" fmla="*/ 73109 h 835"/>
                <a:gd name="T10" fmla="*/ 213238 w 1744"/>
                <a:gd name="T11" fmla="*/ 65966 h 835"/>
                <a:gd name="T12" fmla="*/ 248242 w 1744"/>
                <a:gd name="T13" fmla="*/ 0 h 835"/>
                <a:gd name="T14" fmla="*/ 285659 w 1744"/>
                <a:gd name="T15" fmla="*/ 0 h 835"/>
                <a:gd name="T16" fmla="*/ 320662 w 1744"/>
                <a:gd name="T17" fmla="*/ 58403 h 835"/>
                <a:gd name="T18" fmla="*/ 348826 w 1744"/>
                <a:gd name="T19" fmla="*/ 58403 h 835"/>
                <a:gd name="T20" fmla="*/ 399923 w 1744"/>
                <a:gd name="T21" fmla="*/ 31512 h 835"/>
                <a:gd name="T22" fmla="*/ 446996 w 1744"/>
                <a:gd name="T23" fmla="*/ 65966 h 835"/>
                <a:gd name="T24" fmla="*/ 538326 w 1744"/>
                <a:gd name="T25" fmla="*/ 58403 h 835"/>
                <a:gd name="T26" fmla="*/ 566088 w 1744"/>
                <a:gd name="T27" fmla="*/ 19328 h 835"/>
                <a:gd name="T28" fmla="*/ 598677 w 1744"/>
                <a:gd name="T29" fmla="*/ 36554 h 835"/>
                <a:gd name="T30" fmla="*/ 636496 w 1744"/>
                <a:gd name="T31" fmla="*/ 38655 h 835"/>
                <a:gd name="T32" fmla="*/ 619598 w 1744"/>
                <a:gd name="T33" fmla="*/ 53361 h 835"/>
                <a:gd name="T34" fmla="*/ 619598 w 1744"/>
                <a:gd name="T35" fmla="*/ 104621 h 835"/>
                <a:gd name="T36" fmla="*/ 664660 w 1744"/>
                <a:gd name="T37" fmla="*/ 102520 h 835"/>
                <a:gd name="T38" fmla="*/ 685582 w 1744"/>
                <a:gd name="T39" fmla="*/ 97478 h 835"/>
                <a:gd name="T40" fmla="*/ 701675 w 1744"/>
                <a:gd name="T41" fmla="*/ 126890 h 835"/>
                <a:gd name="T42" fmla="*/ 701675 w 1744"/>
                <a:gd name="T43" fmla="*/ 160923 h 835"/>
                <a:gd name="T44" fmla="*/ 673511 w 1744"/>
                <a:gd name="T45" fmla="*/ 160923 h 835"/>
                <a:gd name="T46" fmla="*/ 617587 w 1744"/>
                <a:gd name="T47" fmla="*/ 221847 h 835"/>
                <a:gd name="T48" fmla="*/ 556432 w 1744"/>
                <a:gd name="T49" fmla="*/ 234032 h 835"/>
                <a:gd name="T50" fmla="*/ 556432 w 1744"/>
                <a:gd name="T51" fmla="*/ 273107 h 835"/>
                <a:gd name="T52" fmla="*/ 510163 w 1744"/>
                <a:gd name="T53" fmla="*/ 312183 h 835"/>
                <a:gd name="T54" fmla="*/ 402337 w 1744"/>
                <a:gd name="T55" fmla="*/ 350838 h 835"/>
                <a:gd name="T56" fmla="*/ 315834 w 1744"/>
                <a:gd name="T57" fmla="*/ 321847 h 835"/>
                <a:gd name="T58" fmla="*/ 301752 w 1744"/>
                <a:gd name="T59" fmla="*/ 314284 h 835"/>
                <a:gd name="T60" fmla="*/ 238586 w 1744"/>
                <a:gd name="T61" fmla="*/ 314284 h 835"/>
                <a:gd name="T62" fmla="*/ 175419 w 1744"/>
                <a:gd name="T63" fmla="*/ 255881 h 835"/>
                <a:gd name="T64" fmla="*/ 121908 w 1744"/>
                <a:gd name="T65" fmla="*/ 255881 h 835"/>
                <a:gd name="T66" fmla="*/ 84088 w 1744"/>
                <a:gd name="T67" fmla="*/ 236553 h 835"/>
                <a:gd name="T68" fmla="*/ 84088 w 1744"/>
                <a:gd name="T69" fmla="*/ 180251 h 835"/>
                <a:gd name="T70" fmla="*/ 56327 w 1744"/>
                <a:gd name="T71" fmla="*/ 150839 h 835"/>
                <a:gd name="T72" fmla="*/ 23738 w 1744"/>
                <a:gd name="T73" fmla="*/ 143697 h 835"/>
                <a:gd name="T74" fmla="*/ 0 w 1744"/>
                <a:gd name="T75" fmla="*/ 128991 h 835"/>
                <a:gd name="T76" fmla="*/ 0 w 1744"/>
                <a:gd name="T77" fmla="*/ 112184 h 83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44"/>
                <a:gd name="T118" fmla="*/ 0 h 835"/>
                <a:gd name="T119" fmla="*/ 1744 w 1744"/>
                <a:gd name="T120" fmla="*/ 835 h 83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44" h="835">
                  <a:moveTo>
                    <a:pt x="0" y="267"/>
                  </a:moveTo>
                  <a:lnTo>
                    <a:pt x="99" y="202"/>
                  </a:lnTo>
                  <a:lnTo>
                    <a:pt x="268" y="98"/>
                  </a:lnTo>
                  <a:lnTo>
                    <a:pt x="326" y="92"/>
                  </a:lnTo>
                  <a:lnTo>
                    <a:pt x="454" y="174"/>
                  </a:lnTo>
                  <a:lnTo>
                    <a:pt x="530" y="157"/>
                  </a:lnTo>
                  <a:lnTo>
                    <a:pt x="617" y="0"/>
                  </a:lnTo>
                  <a:lnTo>
                    <a:pt x="710" y="0"/>
                  </a:lnTo>
                  <a:lnTo>
                    <a:pt x="797" y="139"/>
                  </a:lnTo>
                  <a:lnTo>
                    <a:pt x="867" y="139"/>
                  </a:lnTo>
                  <a:lnTo>
                    <a:pt x="994" y="75"/>
                  </a:lnTo>
                  <a:lnTo>
                    <a:pt x="1111" y="157"/>
                  </a:lnTo>
                  <a:lnTo>
                    <a:pt x="1338" y="139"/>
                  </a:lnTo>
                  <a:lnTo>
                    <a:pt x="1407" y="46"/>
                  </a:lnTo>
                  <a:lnTo>
                    <a:pt x="1488" y="87"/>
                  </a:lnTo>
                  <a:lnTo>
                    <a:pt x="1582" y="92"/>
                  </a:lnTo>
                  <a:lnTo>
                    <a:pt x="1540" y="127"/>
                  </a:lnTo>
                  <a:lnTo>
                    <a:pt x="1540" y="249"/>
                  </a:lnTo>
                  <a:lnTo>
                    <a:pt x="1652" y="244"/>
                  </a:lnTo>
                  <a:lnTo>
                    <a:pt x="1704" y="232"/>
                  </a:lnTo>
                  <a:lnTo>
                    <a:pt x="1744" y="302"/>
                  </a:lnTo>
                  <a:lnTo>
                    <a:pt x="1744" y="383"/>
                  </a:lnTo>
                  <a:lnTo>
                    <a:pt x="1674" y="383"/>
                  </a:lnTo>
                  <a:lnTo>
                    <a:pt x="1535" y="528"/>
                  </a:lnTo>
                  <a:lnTo>
                    <a:pt x="1383" y="557"/>
                  </a:lnTo>
                  <a:lnTo>
                    <a:pt x="1383" y="650"/>
                  </a:lnTo>
                  <a:lnTo>
                    <a:pt x="1268" y="743"/>
                  </a:lnTo>
                  <a:lnTo>
                    <a:pt x="1000" y="835"/>
                  </a:lnTo>
                  <a:lnTo>
                    <a:pt x="785" y="766"/>
                  </a:lnTo>
                  <a:lnTo>
                    <a:pt x="750" y="748"/>
                  </a:lnTo>
                  <a:lnTo>
                    <a:pt x="593" y="748"/>
                  </a:lnTo>
                  <a:lnTo>
                    <a:pt x="436" y="609"/>
                  </a:lnTo>
                  <a:lnTo>
                    <a:pt x="303" y="609"/>
                  </a:lnTo>
                  <a:lnTo>
                    <a:pt x="209" y="563"/>
                  </a:lnTo>
                  <a:lnTo>
                    <a:pt x="209" y="429"/>
                  </a:lnTo>
                  <a:lnTo>
                    <a:pt x="140" y="359"/>
                  </a:lnTo>
                  <a:lnTo>
                    <a:pt x="59" y="342"/>
                  </a:lnTo>
                  <a:lnTo>
                    <a:pt x="0" y="307"/>
                  </a:lnTo>
                  <a:lnTo>
                    <a:pt x="0" y="267"/>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05" name="Freeform 155"/>
            <p:cNvSpPr>
              <a:spLocks noChangeAspect="1"/>
            </p:cNvSpPr>
            <p:nvPr>
              <p:custDataLst>
                <p:tags r:id="rId188"/>
              </p:custDataLst>
            </p:nvPr>
          </p:nvSpPr>
          <p:spPr bwMode="auto">
            <a:xfrm>
              <a:off x="4228046" y="2717942"/>
              <a:ext cx="154539" cy="257934"/>
            </a:xfrm>
            <a:custGeom>
              <a:avLst/>
              <a:gdLst>
                <a:gd name="T0" fmla="*/ 108167 w 337"/>
                <a:gd name="T1" fmla="*/ 0 h 563"/>
                <a:gd name="T2" fmla="*/ 136525 w 337"/>
                <a:gd name="T3" fmla="*/ 27250 h 563"/>
                <a:gd name="T4" fmla="*/ 117484 w 337"/>
                <a:gd name="T5" fmla="*/ 57054 h 563"/>
                <a:gd name="T6" fmla="*/ 108167 w 337"/>
                <a:gd name="T7" fmla="*/ 94097 h 563"/>
                <a:gd name="T8" fmla="*/ 108167 w 337"/>
                <a:gd name="T9" fmla="*/ 123901 h 563"/>
                <a:gd name="T10" fmla="*/ 72921 w 337"/>
                <a:gd name="T11" fmla="*/ 163073 h 563"/>
                <a:gd name="T12" fmla="*/ 63604 w 337"/>
                <a:gd name="T13" fmla="*/ 190749 h 563"/>
                <a:gd name="T14" fmla="*/ 91152 w 337"/>
                <a:gd name="T15" fmla="*/ 220127 h 563"/>
                <a:gd name="T16" fmla="*/ 82239 w 337"/>
                <a:gd name="T17" fmla="*/ 229920 h 563"/>
                <a:gd name="T18" fmla="*/ 53881 w 337"/>
                <a:gd name="T19" fmla="*/ 239713 h 563"/>
                <a:gd name="T20" fmla="*/ 28358 w 337"/>
                <a:gd name="T21" fmla="*/ 239713 h 563"/>
                <a:gd name="T22" fmla="*/ 28358 w 337"/>
                <a:gd name="T23" fmla="*/ 200116 h 563"/>
                <a:gd name="T24" fmla="*/ 18635 w 337"/>
                <a:gd name="T25" fmla="*/ 183085 h 563"/>
                <a:gd name="T26" fmla="*/ 0 w 337"/>
                <a:gd name="T27" fmla="*/ 163073 h 563"/>
                <a:gd name="T28" fmla="*/ 32409 w 337"/>
                <a:gd name="T29" fmla="*/ 116237 h 563"/>
                <a:gd name="T30" fmla="*/ 53881 w 337"/>
                <a:gd name="T31" fmla="*/ 106019 h 563"/>
                <a:gd name="T32" fmla="*/ 72921 w 337"/>
                <a:gd name="T33" fmla="*/ 66847 h 563"/>
                <a:gd name="T34" fmla="*/ 98444 w 337"/>
                <a:gd name="T35" fmla="*/ 37043 h 563"/>
                <a:gd name="T36" fmla="*/ 98444 w 337"/>
                <a:gd name="T37" fmla="*/ 7238 h 563"/>
                <a:gd name="T38" fmla="*/ 108167 w 337"/>
                <a:gd name="T39" fmla="*/ 0 h 5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37"/>
                <a:gd name="T61" fmla="*/ 0 h 563"/>
                <a:gd name="T62" fmla="*/ 337 w 337"/>
                <a:gd name="T63" fmla="*/ 563 h 56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37" h="563">
                  <a:moveTo>
                    <a:pt x="267" y="0"/>
                  </a:moveTo>
                  <a:lnTo>
                    <a:pt x="337" y="64"/>
                  </a:lnTo>
                  <a:lnTo>
                    <a:pt x="290" y="134"/>
                  </a:lnTo>
                  <a:lnTo>
                    <a:pt x="267" y="221"/>
                  </a:lnTo>
                  <a:lnTo>
                    <a:pt x="267" y="291"/>
                  </a:lnTo>
                  <a:lnTo>
                    <a:pt x="180" y="383"/>
                  </a:lnTo>
                  <a:lnTo>
                    <a:pt x="157" y="448"/>
                  </a:lnTo>
                  <a:lnTo>
                    <a:pt x="225" y="517"/>
                  </a:lnTo>
                  <a:lnTo>
                    <a:pt x="203" y="540"/>
                  </a:lnTo>
                  <a:lnTo>
                    <a:pt x="133" y="563"/>
                  </a:lnTo>
                  <a:lnTo>
                    <a:pt x="70" y="563"/>
                  </a:lnTo>
                  <a:lnTo>
                    <a:pt x="70" y="470"/>
                  </a:lnTo>
                  <a:lnTo>
                    <a:pt x="46" y="430"/>
                  </a:lnTo>
                  <a:lnTo>
                    <a:pt x="0" y="383"/>
                  </a:lnTo>
                  <a:lnTo>
                    <a:pt x="80" y="273"/>
                  </a:lnTo>
                  <a:lnTo>
                    <a:pt x="133" y="249"/>
                  </a:lnTo>
                  <a:lnTo>
                    <a:pt x="180" y="157"/>
                  </a:lnTo>
                  <a:lnTo>
                    <a:pt x="243" y="87"/>
                  </a:lnTo>
                  <a:lnTo>
                    <a:pt x="243" y="17"/>
                  </a:lnTo>
                  <a:lnTo>
                    <a:pt x="267"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06" name="Freeform 156"/>
            <p:cNvSpPr>
              <a:spLocks noChangeAspect="1"/>
            </p:cNvSpPr>
            <p:nvPr>
              <p:custDataLst>
                <p:tags r:id="rId189"/>
              </p:custDataLst>
            </p:nvPr>
          </p:nvSpPr>
          <p:spPr bwMode="auto">
            <a:xfrm>
              <a:off x="4280158" y="2953671"/>
              <a:ext cx="89848" cy="121282"/>
            </a:xfrm>
            <a:custGeom>
              <a:avLst/>
              <a:gdLst>
                <a:gd name="T0" fmla="*/ 0 w 203"/>
                <a:gd name="T1" fmla="*/ 19419 h 267"/>
                <a:gd name="T2" fmla="*/ 18377 w 203"/>
                <a:gd name="T3" fmla="*/ 37149 h 267"/>
                <a:gd name="T4" fmla="*/ 27371 w 203"/>
                <a:gd name="T5" fmla="*/ 75986 h 267"/>
                <a:gd name="T6" fmla="*/ 27371 w 203"/>
                <a:gd name="T7" fmla="*/ 112713 h 267"/>
                <a:gd name="T8" fmla="*/ 44966 w 203"/>
                <a:gd name="T9" fmla="*/ 112713 h 267"/>
                <a:gd name="T10" fmla="*/ 79375 w 203"/>
                <a:gd name="T11" fmla="*/ 105536 h 267"/>
                <a:gd name="T12" fmla="*/ 79375 w 203"/>
                <a:gd name="T13" fmla="*/ 75986 h 267"/>
                <a:gd name="T14" fmla="*/ 61389 w 203"/>
                <a:gd name="T15" fmla="*/ 37149 h 267"/>
                <a:gd name="T16" fmla="*/ 44966 w 203"/>
                <a:gd name="T17" fmla="*/ 0 h 267"/>
                <a:gd name="T18" fmla="*/ 27371 w 203"/>
                <a:gd name="T19" fmla="*/ 9709 h 267"/>
                <a:gd name="T20" fmla="*/ 0 w 203"/>
                <a:gd name="T21" fmla="*/ 19419 h 2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3"/>
                <a:gd name="T34" fmla="*/ 0 h 267"/>
                <a:gd name="T35" fmla="*/ 203 w 203"/>
                <a:gd name="T36" fmla="*/ 267 h 2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3" h="267">
                  <a:moveTo>
                    <a:pt x="0" y="46"/>
                  </a:moveTo>
                  <a:lnTo>
                    <a:pt x="47" y="88"/>
                  </a:lnTo>
                  <a:lnTo>
                    <a:pt x="70" y="180"/>
                  </a:lnTo>
                  <a:lnTo>
                    <a:pt x="70" y="267"/>
                  </a:lnTo>
                  <a:lnTo>
                    <a:pt x="115" y="267"/>
                  </a:lnTo>
                  <a:lnTo>
                    <a:pt x="203" y="250"/>
                  </a:lnTo>
                  <a:lnTo>
                    <a:pt x="203" y="180"/>
                  </a:lnTo>
                  <a:lnTo>
                    <a:pt x="157" y="88"/>
                  </a:lnTo>
                  <a:lnTo>
                    <a:pt x="115" y="0"/>
                  </a:lnTo>
                  <a:lnTo>
                    <a:pt x="70" y="23"/>
                  </a:lnTo>
                  <a:lnTo>
                    <a:pt x="0" y="46"/>
                  </a:lnTo>
                  <a:close/>
                </a:path>
              </a:pathLst>
            </a:custGeom>
            <a:grpFill/>
            <a:ln w="9525">
              <a:solidFill>
                <a:schemeClr val="bg1">
                  <a:lumMod val="85000"/>
                </a:schemeClr>
              </a:solidFill>
              <a:round/>
              <a:headEnd/>
              <a:tailEnd/>
            </a:ln>
          </p:spPr>
          <p:txBody>
            <a:bodyPr/>
            <a:lstStyle/>
            <a:p>
              <a:endParaRPr lang="zh-CN" altLang="en-US"/>
            </a:p>
          </p:txBody>
        </p:sp>
        <p:sp>
          <p:nvSpPr>
            <p:cNvPr id="207" name="Freeform 157"/>
            <p:cNvSpPr>
              <a:spLocks noChangeAspect="1"/>
            </p:cNvSpPr>
            <p:nvPr>
              <p:custDataLst>
                <p:tags r:id="rId190"/>
              </p:custDataLst>
            </p:nvPr>
          </p:nvSpPr>
          <p:spPr bwMode="auto">
            <a:xfrm>
              <a:off x="4517360" y="2266985"/>
              <a:ext cx="123990" cy="358717"/>
            </a:xfrm>
            <a:custGeom>
              <a:avLst/>
              <a:gdLst>
                <a:gd name="T0" fmla="*/ 0 w 273"/>
                <a:gd name="T1" fmla="*/ 0 h 791"/>
                <a:gd name="T2" fmla="*/ 18457 w 273"/>
                <a:gd name="T3" fmla="*/ 36667 h 791"/>
                <a:gd name="T4" fmla="*/ 27685 w 273"/>
                <a:gd name="T5" fmla="*/ 105786 h 791"/>
                <a:gd name="T6" fmla="*/ 46543 w 273"/>
                <a:gd name="T7" fmla="*/ 247397 h 791"/>
                <a:gd name="T8" fmla="*/ 55772 w 273"/>
                <a:gd name="T9" fmla="*/ 323260 h 791"/>
                <a:gd name="T10" fmla="*/ 55772 w 273"/>
                <a:gd name="T11" fmla="*/ 333375 h 791"/>
                <a:gd name="T12" fmla="*/ 81451 w 273"/>
                <a:gd name="T13" fmla="*/ 313566 h 791"/>
                <a:gd name="T14" fmla="*/ 100309 w 273"/>
                <a:gd name="T15" fmla="*/ 333375 h 791"/>
                <a:gd name="T16" fmla="*/ 109537 w 273"/>
                <a:gd name="T17" fmla="*/ 313566 h 791"/>
                <a:gd name="T18" fmla="*/ 81451 w 273"/>
                <a:gd name="T19" fmla="*/ 293758 h 791"/>
                <a:gd name="T20" fmla="*/ 65401 w 273"/>
                <a:gd name="T21" fmla="*/ 208623 h 791"/>
                <a:gd name="T22" fmla="*/ 81451 w 273"/>
                <a:gd name="T23" fmla="*/ 208623 h 791"/>
                <a:gd name="T24" fmla="*/ 81451 w 273"/>
                <a:gd name="T25" fmla="*/ 179121 h 791"/>
                <a:gd name="T26" fmla="*/ 46543 w 273"/>
                <a:gd name="T27" fmla="*/ 132339 h 791"/>
                <a:gd name="T28" fmla="*/ 46543 w 273"/>
                <a:gd name="T29" fmla="*/ 66169 h 791"/>
                <a:gd name="T30" fmla="*/ 27685 w 273"/>
                <a:gd name="T31" fmla="*/ 10115 h 791"/>
                <a:gd name="T32" fmla="*/ 9228 w 273"/>
                <a:gd name="T33" fmla="*/ 0 h 791"/>
                <a:gd name="T34" fmla="*/ 0 w 273"/>
                <a:gd name="T35" fmla="*/ 0 h 79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73"/>
                <a:gd name="T55" fmla="*/ 0 h 791"/>
                <a:gd name="T56" fmla="*/ 273 w 273"/>
                <a:gd name="T57" fmla="*/ 791 h 79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73" h="791">
                  <a:moveTo>
                    <a:pt x="0" y="0"/>
                  </a:moveTo>
                  <a:lnTo>
                    <a:pt x="46" y="87"/>
                  </a:lnTo>
                  <a:lnTo>
                    <a:pt x="69" y="251"/>
                  </a:lnTo>
                  <a:lnTo>
                    <a:pt x="116" y="587"/>
                  </a:lnTo>
                  <a:lnTo>
                    <a:pt x="139" y="767"/>
                  </a:lnTo>
                  <a:lnTo>
                    <a:pt x="139" y="791"/>
                  </a:lnTo>
                  <a:lnTo>
                    <a:pt x="203" y="744"/>
                  </a:lnTo>
                  <a:lnTo>
                    <a:pt x="250" y="791"/>
                  </a:lnTo>
                  <a:lnTo>
                    <a:pt x="273" y="744"/>
                  </a:lnTo>
                  <a:lnTo>
                    <a:pt x="203" y="697"/>
                  </a:lnTo>
                  <a:lnTo>
                    <a:pt x="163" y="495"/>
                  </a:lnTo>
                  <a:lnTo>
                    <a:pt x="203" y="495"/>
                  </a:lnTo>
                  <a:lnTo>
                    <a:pt x="203" y="425"/>
                  </a:lnTo>
                  <a:lnTo>
                    <a:pt x="116" y="314"/>
                  </a:lnTo>
                  <a:lnTo>
                    <a:pt x="116" y="157"/>
                  </a:lnTo>
                  <a:lnTo>
                    <a:pt x="69" y="24"/>
                  </a:lnTo>
                  <a:lnTo>
                    <a:pt x="23"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08" name="Freeform 158"/>
            <p:cNvSpPr>
              <a:spLocks noChangeAspect="1"/>
            </p:cNvSpPr>
            <p:nvPr>
              <p:custDataLst>
                <p:tags r:id="rId191"/>
              </p:custDataLst>
            </p:nvPr>
          </p:nvSpPr>
          <p:spPr bwMode="auto">
            <a:xfrm>
              <a:off x="4600021" y="2644492"/>
              <a:ext cx="132976" cy="152027"/>
            </a:xfrm>
            <a:custGeom>
              <a:avLst/>
              <a:gdLst>
                <a:gd name="T0" fmla="*/ 0 w 291"/>
                <a:gd name="T1" fmla="*/ 0 h 331"/>
                <a:gd name="T2" fmla="*/ 6863 w 291"/>
                <a:gd name="T3" fmla="*/ 57198 h 331"/>
                <a:gd name="T4" fmla="*/ 0 w 291"/>
                <a:gd name="T5" fmla="*/ 134031 h 331"/>
                <a:gd name="T6" fmla="*/ 35121 w 291"/>
                <a:gd name="T7" fmla="*/ 124213 h 331"/>
                <a:gd name="T8" fmla="*/ 60958 w 291"/>
                <a:gd name="T9" fmla="*/ 141287 h 331"/>
                <a:gd name="T10" fmla="*/ 72665 w 291"/>
                <a:gd name="T11" fmla="*/ 134031 h 331"/>
                <a:gd name="T12" fmla="*/ 72665 w 291"/>
                <a:gd name="T13" fmla="*/ 113969 h 331"/>
                <a:gd name="T14" fmla="*/ 117475 w 291"/>
                <a:gd name="T15" fmla="*/ 74272 h 331"/>
                <a:gd name="T16" fmla="*/ 98501 w 291"/>
                <a:gd name="T17" fmla="*/ 57198 h 331"/>
                <a:gd name="T18" fmla="*/ 60958 w 291"/>
                <a:gd name="T19" fmla="*/ 47380 h 331"/>
                <a:gd name="T20" fmla="*/ 16148 w 291"/>
                <a:gd name="T21" fmla="*/ 7256 h 331"/>
                <a:gd name="T22" fmla="*/ 0 w 291"/>
                <a:gd name="T23" fmla="*/ 0 h 3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1"/>
                <a:gd name="T37" fmla="*/ 0 h 331"/>
                <a:gd name="T38" fmla="*/ 291 w 291"/>
                <a:gd name="T39" fmla="*/ 331 h 3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1" h="331">
                  <a:moveTo>
                    <a:pt x="0" y="0"/>
                  </a:moveTo>
                  <a:lnTo>
                    <a:pt x="17" y="134"/>
                  </a:lnTo>
                  <a:lnTo>
                    <a:pt x="0" y="314"/>
                  </a:lnTo>
                  <a:lnTo>
                    <a:pt x="87" y="291"/>
                  </a:lnTo>
                  <a:lnTo>
                    <a:pt x="151" y="331"/>
                  </a:lnTo>
                  <a:lnTo>
                    <a:pt x="180" y="314"/>
                  </a:lnTo>
                  <a:lnTo>
                    <a:pt x="180" y="267"/>
                  </a:lnTo>
                  <a:lnTo>
                    <a:pt x="291" y="174"/>
                  </a:lnTo>
                  <a:lnTo>
                    <a:pt x="244" y="134"/>
                  </a:lnTo>
                  <a:lnTo>
                    <a:pt x="151" y="111"/>
                  </a:lnTo>
                  <a:lnTo>
                    <a:pt x="40" y="17"/>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09" name="Freeform 159"/>
            <p:cNvSpPr>
              <a:spLocks noChangeAspect="1"/>
            </p:cNvSpPr>
            <p:nvPr>
              <p:custDataLst>
                <p:tags r:id="rId192"/>
              </p:custDataLst>
            </p:nvPr>
          </p:nvSpPr>
          <p:spPr bwMode="auto">
            <a:xfrm>
              <a:off x="4425713" y="2820434"/>
              <a:ext cx="238999" cy="286973"/>
            </a:xfrm>
            <a:custGeom>
              <a:avLst/>
              <a:gdLst>
                <a:gd name="T0" fmla="*/ 156519 w 518"/>
                <a:gd name="T1" fmla="*/ 0 h 633"/>
                <a:gd name="T2" fmla="*/ 147144 w 518"/>
                <a:gd name="T3" fmla="*/ 88057 h 633"/>
                <a:gd name="T4" fmla="*/ 147144 w 518"/>
                <a:gd name="T5" fmla="*/ 124713 h 633"/>
                <a:gd name="T6" fmla="*/ 80705 w 518"/>
                <a:gd name="T7" fmla="*/ 180749 h 633"/>
                <a:gd name="T8" fmla="*/ 80705 w 518"/>
                <a:gd name="T9" fmla="*/ 200552 h 633"/>
                <a:gd name="T10" fmla="*/ 19157 w 518"/>
                <a:gd name="T11" fmla="*/ 220354 h 633"/>
                <a:gd name="T12" fmla="*/ 0 w 518"/>
                <a:gd name="T13" fmla="*/ 246898 h 633"/>
                <a:gd name="T14" fmla="*/ 26494 w 518"/>
                <a:gd name="T15" fmla="*/ 257009 h 633"/>
                <a:gd name="T16" fmla="*/ 44836 w 518"/>
                <a:gd name="T17" fmla="*/ 246898 h 633"/>
                <a:gd name="T18" fmla="*/ 63994 w 518"/>
                <a:gd name="T19" fmla="*/ 246898 h 633"/>
                <a:gd name="T20" fmla="*/ 90080 w 518"/>
                <a:gd name="T21" fmla="*/ 237207 h 633"/>
                <a:gd name="T22" fmla="*/ 99455 w 518"/>
                <a:gd name="T23" fmla="*/ 266700 h 633"/>
                <a:gd name="T24" fmla="*/ 127987 w 518"/>
                <a:gd name="T25" fmla="*/ 257009 h 633"/>
                <a:gd name="T26" fmla="*/ 127987 w 518"/>
                <a:gd name="T27" fmla="*/ 230045 h 633"/>
                <a:gd name="T28" fmla="*/ 137362 w 518"/>
                <a:gd name="T29" fmla="*/ 230045 h 633"/>
                <a:gd name="T30" fmla="*/ 147144 w 518"/>
                <a:gd name="T31" fmla="*/ 220354 h 633"/>
                <a:gd name="T32" fmla="*/ 182606 w 518"/>
                <a:gd name="T33" fmla="*/ 220354 h 633"/>
                <a:gd name="T34" fmla="*/ 182606 w 518"/>
                <a:gd name="T35" fmla="*/ 200552 h 633"/>
                <a:gd name="T36" fmla="*/ 211138 w 518"/>
                <a:gd name="T37" fmla="*/ 210242 h 633"/>
                <a:gd name="T38" fmla="*/ 201355 w 518"/>
                <a:gd name="T39" fmla="*/ 154206 h 633"/>
                <a:gd name="T40" fmla="*/ 191981 w 518"/>
                <a:gd name="T41" fmla="*/ 124713 h 633"/>
                <a:gd name="T42" fmla="*/ 201355 w 518"/>
                <a:gd name="T43" fmla="*/ 95641 h 633"/>
                <a:gd name="T44" fmla="*/ 201355 w 518"/>
                <a:gd name="T45" fmla="*/ 77945 h 633"/>
                <a:gd name="T46" fmla="*/ 211138 w 518"/>
                <a:gd name="T47" fmla="*/ 48453 h 633"/>
                <a:gd name="T48" fmla="*/ 191981 w 518"/>
                <a:gd name="T49" fmla="*/ 11797 h 633"/>
                <a:gd name="T50" fmla="*/ 182606 w 518"/>
                <a:gd name="T51" fmla="*/ 11797 h 633"/>
                <a:gd name="T52" fmla="*/ 156519 w 518"/>
                <a:gd name="T53" fmla="*/ 0 h 63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18"/>
                <a:gd name="T82" fmla="*/ 0 h 633"/>
                <a:gd name="T83" fmla="*/ 518 w 518"/>
                <a:gd name="T84" fmla="*/ 633 h 63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18" h="633">
                  <a:moveTo>
                    <a:pt x="384" y="0"/>
                  </a:moveTo>
                  <a:lnTo>
                    <a:pt x="361" y="209"/>
                  </a:lnTo>
                  <a:lnTo>
                    <a:pt x="361" y="296"/>
                  </a:lnTo>
                  <a:lnTo>
                    <a:pt x="198" y="429"/>
                  </a:lnTo>
                  <a:lnTo>
                    <a:pt x="198" y="476"/>
                  </a:lnTo>
                  <a:lnTo>
                    <a:pt x="47" y="523"/>
                  </a:lnTo>
                  <a:lnTo>
                    <a:pt x="0" y="586"/>
                  </a:lnTo>
                  <a:lnTo>
                    <a:pt x="65" y="610"/>
                  </a:lnTo>
                  <a:lnTo>
                    <a:pt x="110" y="586"/>
                  </a:lnTo>
                  <a:lnTo>
                    <a:pt x="157" y="586"/>
                  </a:lnTo>
                  <a:lnTo>
                    <a:pt x="221" y="563"/>
                  </a:lnTo>
                  <a:lnTo>
                    <a:pt x="244" y="633"/>
                  </a:lnTo>
                  <a:lnTo>
                    <a:pt x="314" y="610"/>
                  </a:lnTo>
                  <a:lnTo>
                    <a:pt x="314" y="546"/>
                  </a:lnTo>
                  <a:lnTo>
                    <a:pt x="337" y="546"/>
                  </a:lnTo>
                  <a:lnTo>
                    <a:pt x="361" y="523"/>
                  </a:lnTo>
                  <a:lnTo>
                    <a:pt x="448" y="523"/>
                  </a:lnTo>
                  <a:lnTo>
                    <a:pt x="448" y="476"/>
                  </a:lnTo>
                  <a:lnTo>
                    <a:pt x="518" y="499"/>
                  </a:lnTo>
                  <a:lnTo>
                    <a:pt x="494" y="366"/>
                  </a:lnTo>
                  <a:lnTo>
                    <a:pt x="471" y="296"/>
                  </a:lnTo>
                  <a:lnTo>
                    <a:pt x="494" y="227"/>
                  </a:lnTo>
                  <a:lnTo>
                    <a:pt x="494" y="185"/>
                  </a:lnTo>
                  <a:lnTo>
                    <a:pt x="518" y="115"/>
                  </a:lnTo>
                  <a:lnTo>
                    <a:pt x="471" y="28"/>
                  </a:lnTo>
                  <a:lnTo>
                    <a:pt x="448" y="28"/>
                  </a:lnTo>
                  <a:lnTo>
                    <a:pt x="384"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10" name="Freeform 160"/>
            <p:cNvSpPr>
              <a:spLocks noChangeAspect="1"/>
            </p:cNvSpPr>
            <p:nvPr>
              <p:custDataLst>
                <p:tags r:id="rId193"/>
              </p:custDataLst>
            </p:nvPr>
          </p:nvSpPr>
          <p:spPr bwMode="auto">
            <a:xfrm>
              <a:off x="4476028" y="3107407"/>
              <a:ext cx="41332" cy="32455"/>
            </a:xfrm>
            <a:custGeom>
              <a:avLst/>
              <a:gdLst>
                <a:gd name="T0" fmla="*/ 19501 w 88"/>
                <a:gd name="T1" fmla="*/ 0 h 70"/>
                <a:gd name="T2" fmla="*/ 0 w 88"/>
                <a:gd name="T3" fmla="*/ 9911 h 70"/>
                <a:gd name="T4" fmla="*/ 0 w 88"/>
                <a:gd name="T5" fmla="*/ 30163 h 70"/>
                <a:gd name="T6" fmla="*/ 36513 w 88"/>
                <a:gd name="T7" fmla="*/ 30163 h 70"/>
                <a:gd name="T8" fmla="*/ 36513 w 88"/>
                <a:gd name="T9" fmla="*/ 9911 h 70"/>
                <a:gd name="T10" fmla="*/ 19501 w 88"/>
                <a:gd name="T11" fmla="*/ 0 h 70"/>
                <a:gd name="T12" fmla="*/ 0 60000 65536"/>
                <a:gd name="T13" fmla="*/ 0 60000 65536"/>
                <a:gd name="T14" fmla="*/ 0 60000 65536"/>
                <a:gd name="T15" fmla="*/ 0 60000 65536"/>
                <a:gd name="T16" fmla="*/ 0 60000 65536"/>
                <a:gd name="T17" fmla="*/ 0 60000 65536"/>
                <a:gd name="T18" fmla="*/ 0 w 88"/>
                <a:gd name="T19" fmla="*/ 0 h 70"/>
                <a:gd name="T20" fmla="*/ 88 w 8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88" h="70">
                  <a:moveTo>
                    <a:pt x="47" y="0"/>
                  </a:moveTo>
                  <a:lnTo>
                    <a:pt x="0" y="23"/>
                  </a:lnTo>
                  <a:lnTo>
                    <a:pt x="0" y="70"/>
                  </a:lnTo>
                  <a:lnTo>
                    <a:pt x="88" y="70"/>
                  </a:lnTo>
                  <a:lnTo>
                    <a:pt x="88" y="23"/>
                  </a:lnTo>
                  <a:lnTo>
                    <a:pt x="47" y="0"/>
                  </a:lnTo>
                  <a:close/>
                </a:path>
              </a:pathLst>
            </a:custGeom>
            <a:grpFill/>
            <a:ln w="9525">
              <a:solidFill>
                <a:schemeClr val="bg1">
                  <a:lumMod val="85000"/>
                </a:schemeClr>
              </a:solidFill>
              <a:round/>
              <a:headEnd/>
              <a:tailEnd/>
            </a:ln>
          </p:spPr>
          <p:txBody>
            <a:bodyPr/>
            <a:lstStyle/>
            <a:p>
              <a:endParaRPr lang="zh-CN" altLang="en-US"/>
            </a:p>
          </p:txBody>
        </p:sp>
        <p:sp>
          <p:nvSpPr>
            <p:cNvPr id="211" name="Freeform 161"/>
            <p:cNvSpPr>
              <a:spLocks noChangeAspect="1"/>
            </p:cNvSpPr>
            <p:nvPr>
              <p:custDataLst>
                <p:tags r:id="rId194"/>
              </p:custDataLst>
            </p:nvPr>
          </p:nvSpPr>
          <p:spPr bwMode="auto">
            <a:xfrm>
              <a:off x="4414932" y="3117655"/>
              <a:ext cx="39533" cy="92242"/>
            </a:xfrm>
            <a:custGeom>
              <a:avLst/>
              <a:gdLst>
                <a:gd name="T0" fmla="*/ 34925 w 88"/>
                <a:gd name="T1" fmla="*/ 19750 h 204"/>
                <a:gd name="T2" fmla="*/ 16272 w 88"/>
                <a:gd name="T3" fmla="*/ 0 h 204"/>
                <a:gd name="T4" fmla="*/ 0 w 88"/>
                <a:gd name="T5" fmla="*/ 19750 h 204"/>
                <a:gd name="T6" fmla="*/ 0 w 88"/>
                <a:gd name="T7" fmla="*/ 65975 h 204"/>
                <a:gd name="T8" fmla="*/ 16272 w 88"/>
                <a:gd name="T9" fmla="*/ 85725 h 204"/>
                <a:gd name="T10" fmla="*/ 27781 w 88"/>
                <a:gd name="T11" fmla="*/ 65975 h 204"/>
                <a:gd name="T12" fmla="*/ 27781 w 88"/>
                <a:gd name="T13" fmla="*/ 39501 h 204"/>
                <a:gd name="T14" fmla="*/ 34925 w 88"/>
                <a:gd name="T15" fmla="*/ 19750 h 204"/>
                <a:gd name="T16" fmla="*/ 0 60000 65536"/>
                <a:gd name="T17" fmla="*/ 0 60000 65536"/>
                <a:gd name="T18" fmla="*/ 0 60000 65536"/>
                <a:gd name="T19" fmla="*/ 0 60000 65536"/>
                <a:gd name="T20" fmla="*/ 0 60000 65536"/>
                <a:gd name="T21" fmla="*/ 0 60000 65536"/>
                <a:gd name="T22" fmla="*/ 0 60000 65536"/>
                <a:gd name="T23" fmla="*/ 0 60000 65536"/>
                <a:gd name="T24" fmla="*/ 0 w 88"/>
                <a:gd name="T25" fmla="*/ 0 h 204"/>
                <a:gd name="T26" fmla="*/ 88 w 88"/>
                <a:gd name="T27" fmla="*/ 204 h 2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 h="204">
                  <a:moveTo>
                    <a:pt x="88" y="47"/>
                  </a:moveTo>
                  <a:lnTo>
                    <a:pt x="41" y="0"/>
                  </a:lnTo>
                  <a:lnTo>
                    <a:pt x="0" y="47"/>
                  </a:lnTo>
                  <a:lnTo>
                    <a:pt x="0" y="157"/>
                  </a:lnTo>
                  <a:lnTo>
                    <a:pt x="41" y="204"/>
                  </a:lnTo>
                  <a:lnTo>
                    <a:pt x="70" y="157"/>
                  </a:lnTo>
                  <a:lnTo>
                    <a:pt x="70" y="94"/>
                  </a:lnTo>
                  <a:lnTo>
                    <a:pt x="88" y="47"/>
                  </a:lnTo>
                  <a:close/>
                </a:path>
              </a:pathLst>
            </a:custGeom>
            <a:grpFill/>
            <a:ln w="9525">
              <a:solidFill>
                <a:schemeClr val="bg1">
                  <a:lumMod val="85000"/>
                </a:schemeClr>
              </a:solidFill>
              <a:round/>
              <a:headEnd/>
              <a:tailEnd/>
            </a:ln>
          </p:spPr>
          <p:txBody>
            <a:bodyPr/>
            <a:lstStyle/>
            <a:p>
              <a:endParaRPr lang="zh-CN" altLang="en-US"/>
            </a:p>
          </p:txBody>
        </p:sp>
        <p:sp>
          <p:nvSpPr>
            <p:cNvPr id="212" name="Freeform 162"/>
            <p:cNvSpPr>
              <a:spLocks noChangeAspect="1"/>
            </p:cNvSpPr>
            <p:nvPr>
              <p:custDataLst>
                <p:tags r:id="rId195"/>
              </p:custDataLst>
            </p:nvPr>
          </p:nvSpPr>
          <p:spPr bwMode="auto">
            <a:xfrm>
              <a:off x="4199295" y="3361925"/>
              <a:ext cx="28751" cy="78576"/>
            </a:xfrm>
            <a:custGeom>
              <a:avLst/>
              <a:gdLst>
                <a:gd name="T0" fmla="*/ 8346 w 70"/>
                <a:gd name="T1" fmla="*/ 0 h 175"/>
                <a:gd name="T2" fmla="*/ 0 w 70"/>
                <a:gd name="T3" fmla="*/ 19612 h 175"/>
                <a:gd name="T4" fmla="*/ 0 w 70"/>
                <a:gd name="T5" fmla="*/ 36304 h 175"/>
                <a:gd name="T6" fmla="*/ 8346 w 70"/>
                <a:gd name="T7" fmla="*/ 63427 h 175"/>
                <a:gd name="T8" fmla="*/ 8346 w 70"/>
                <a:gd name="T9" fmla="*/ 73025 h 175"/>
                <a:gd name="T10" fmla="*/ 25400 w 70"/>
                <a:gd name="T11" fmla="*/ 55916 h 175"/>
                <a:gd name="T12" fmla="*/ 25400 w 70"/>
                <a:gd name="T13" fmla="*/ 36304 h 175"/>
                <a:gd name="T14" fmla="*/ 8346 w 70"/>
                <a:gd name="T15" fmla="*/ 0 h 175"/>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175"/>
                <a:gd name="T26" fmla="*/ 70 w 70"/>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175">
                  <a:moveTo>
                    <a:pt x="23" y="0"/>
                  </a:moveTo>
                  <a:lnTo>
                    <a:pt x="0" y="47"/>
                  </a:lnTo>
                  <a:lnTo>
                    <a:pt x="0" y="87"/>
                  </a:lnTo>
                  <a:lnTo>
                    <a:pt x="23" y="152"/>
                  </a:lnTo>
                  <a:lnTo>
                    <a:pt x="23" y="175"/>
                  </a:lnTo>
                  <a:lnTo>
                    <a:pt x="70" y="134"/>
                  </a:lnTo>
                  <a:lnTo>
                    <a:pt x="70" y="87"/>
                  </a:lnTo>
                  <a:lnTo>
                    <a:pt x="23" y="0"/>
                  </a:lnTo>
                  <a:close/>
                </a:path>
              </a:pathLst>
            </a:custGeom>
            <a:grpFill/>
            <a:ln w="9525">
              <a:solidFill>
                <a:schemeClr val="bg1">
                  <a:lumMod val="85000"/>
                </a:schemeClr>
              </a:solidFill>
              <a:round/>
              <a:headEnd/>
              <a:tailEnd/>
            </a:ln>
          </p:spPr>
          <p:txBody>
            <a:bodyPr/>
            <a:lstStyle/>
            <a:p>
              <a:endParaRPr lang="zh-CN" altLang="en-US"/>
            </a:p>
          </p:txBody>
        </p:sp>
        <p:sp>
          <p:nvSpPr>
            <p:cNvPr id="213" name="Freeform 163"/>
            <p:cNvSpPr>
              <a:spLocks noChangeAspect="1"/>
            </p:cNvSpPr>
            <p:nvPr>
              <p:custDataLst>
                <p:tags r:id="rId196"/>
              </p:custDataLst>
            </p:nvPr>
          </p:nvSpPr>
          <p:spPr bwMode="auto">
            <a:xfrm>
              <a:off x="3890215" y="3575448"/>
              <a:ext cx="61096" cy="44412"/>
            </a:xfrm>
            <a:custGeom>
              <a:avLst/>
              <a:gdLst>
                <a:gd name="T0" fmla="*/ 44308 w 134"/>
                <a:gd name="T1" fmla="*/ 0 h 93"/>
                <a:gd name="T2" fmla="*/ 18932 w 134"/>
                <a:gd name="T3" fmla="*/ 0 h 93"/>
                <a:gd name="T4" fmla="*/ 0 w 134"/>
                <a:gd name="T5" fmla="*/ 20859 h 93"/>
                <a:gd name="T6" fmla="*/ 18932 w 134"/>
                <a:gd name="T7" fmla="*/ 41275 h 93"/>
                <a:gd name="T8" fmla="*/ 53975 w 134"/>
                <a:gd name="T9" fmla="*/ 20859 h 93"/>
                <a:gd name="T10" fmla="*/ 44308 w 134"/>
                <a:gd name="T11" fmla="*/ 0 h 93"/>
                <a:gd name="T12" fmla="*/ 0 60000 65536"/>
                <a:gd name="T13" fmla="*/ 0 60000 65536"/>
                <a:gd name="T14" fmla="*/ 0 60000 65536"/>
                <a:gd name="T15" fmla="*/ 0 60000 65536"/>
                <a:gd name="T16" fmla="*/ 0 60000 65536"/>
                <a:gd name="T17" fmla="*/ 0 60000 65536"/>
                <a:gd name="T18" fmla="*/ 0 w 134"/>
                <a:gd name="T19" fmla="*/ 0 h 93"/>
                <a:gd name="T20" fmla="*/ 134 w 134"/>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34" h="93">
                  <a:moveTo>
                    <a:pt x="110" y="0"/>
                  </a:moveTo>
                  <a:lnTo>
                    <a:pt x="47" y="0"/>
                  </a:lnTo>
                  <a:lnTo>
                    <a:pt x="0" y="47"/>
                  </a:lnTo>
                  <a:lnTo>
                    <a:pt x="47" y="93"/>
                  </a:lnTo>
                  <a:lnTo>
                    <a:pt x="134" y="47"/>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214" name="Freeform 164"/>
            <p:cNvSpPr>
              <a:spLocks noChangeAspect="1"/>
            </p:cNvSpPr>
            <p:nvPr>
              <p:custDataLst>
                <p:tags r:id="rId197"/>
              </p:custDataLst>
            </p:nvPr>
          </p:nvSpPr>
          <p:spPr bwMode="auto">
            <a:xfrm>
              <a:off x="3737472" y="3484914"/>
              <a:ext cx="192276" cy="408254"/>
            </a:xfrm>
            <a:custGeom>
              <a:avLst/>
              <a:gdLst>
                <a:gd name="T0" fmla="*/ 0 w 424"/>
                <a:gd name="T1" fmla="*/ 19792 h 901"/>
                <a:gd name="T2" fmla="*/ 7211 w 424"/>
                <a:gd name="T3" fmla="*/ 46742 h 901"/>
                <a:gd name="T4" fmla="*/ 35254 w 424"/>
                <a:gd name="T5" fmla="*/ 46742 h 901"/>
                <a:gd name="T6" fmla="*/ 53282 w 424"/>
                <a:gd name="T7" fmla="*/ 76219 h 901"/>
                <a:gd name="T8" fmla="*/ 44469 w 424"/>
                <a:gd name="T9" fmla="*/ 105696 h 901"/>
                <a:gd name="T10" fmla="*/ 88537 w 424"/>
                <a:gd name="T11" fmla="*/ 161703 h 901"/>
                <a:gd name="T12" fmla="*/ 125794 w 424"/>
                <a:gd name="T13" fmla="*/ 218130 h 901"/>
                <a:gd name="T14" fmla="*/ 107366 w 424"/>
                <a:gd name="T15" fmla="*/ 247186 h 901"/>
                <a:gd name="T16" fmla="*/ 125794 w 424"/>
                <a:gd name="T17" fmla="*/ 296455 h 901"/>
                <a:gd name="T18" fmla="*/ 88537 w 424"/>
                <a:gd name="T19" fmla="*/ 313299 h 901"/>
                <a:gd name="T20" fmla="*/ 88537 w 424"/>
                <a:gd name="T21" fmla="*/ 333091 h 901"/>
                <a:gd name="T22" fmla="*/ 62897 w 424"/>
                <a:gd name="T23" fmla="*/ 342776 h 901"/>
                <a:gd name="T24" fmla="*/ 62897 w 424"/>
                <a:gd name="T25" fmla="*/ 362568 h 901"/>
                <a:gd name="T26" fmla="*/ 72111 w 424"/>
                <a:gd name="T27" fmla="*/ 379412 h 901"/>
                <a:gd name="T28" fmla="*/ 88537 w 424"/>
                <a:gd name="T29" fmla="*/ 369727 h 901"/>
                <a:gd name="T30" fmla="*/ 142219 w 424"/>
                <a:gd name="T31" fmla="*/ 322984 h 901"/>
                <a:gd name="T32" fmla="*/ 161048 w 424"/>
                <a:gd name="T33" fmla="*/ 303614 h 901"/>
                <a:gd name="T34" fmla="*/ 169862 w 424"/>
                <a:gd name="T35" fmla="*/ 266978 h 901"/>
                <a:gd name="T36" fmla="*/ 161048 w 424"/>
                <a:gd name="T37" fmla="*/ 218130 h 901"/>
                <a:gd name="T38" fmla="*/ 142219 w 424"/>
                <a:gd name="T39" fmla="*/ 190759 h 901"/>
                <a:gd name="T40" fmla="*/ 142219 w 424"/>
                <a:gd name="T41" fmla="*/ 171809 h 901"/>
                <a:gd name="T42" fmla="*/ 116179 w 424"/>
                <a:gd name="T43" fmla="*/ 171809 h 901"/>
                <a:gd name="T44" fmla="*/ 98151 w 424"/>
                <a:gd name="T45" fmla="*/ 142332 h 901"/>
                <a:gd name="T46" fmla="*/ 79322 w 424"/>
                <a:gd name="T47" fmla="*/ 105696 h 901"/>
                <a:gd name="T48" fmla="*/ 79322 w 424"/>
                <a:gd name="T49" fmla="*/ 76219 h 901"/>
                <a:gd name="T50" fmla="*/ 107366 w 424"/>
                <a:gd name="T51" fmla="*/ 46742 h 901"/>
                <a:gd name="T52" fmla="*/ 116179 w 424"/>
                <a:gd name="T53" fmla="*/ 36636 h 901"/>
                <a:gd name="T54" fmla="*/ 107366 w 424"/>
                <a:gd name="T55" fmla="*/ 36636 h 901"/>
                <a:gd name="T56" fmla="*/ 88537 w 424"/>
                <a:gd name="T57" fmla="*/ 19792 h 901"/>
                <a:gd name="T58" fmla="*/ 88537 w 424"/>
                <a:gd name="T59" fmla="*/ 0 h 901"/>
                <a:gd name="T60" fmla="*/ 79322 w 424"/>
                <a:gd name="T61" fmla="*/ 0 h 901"/>
                <a:gd name="T62" fmla="*/ 53282 w 424"/>
                <a:gd name="T63" fmla="*/ 0 h 901"/>
                <a:gd name="T64" fmla="*/ 7211 w 424"/>
                <a:gd name="T65" fmla="*/ 29477 h 901"/>
                <a:gd name="T66" fmla="*/ 0 w 424"/>
                <a:gd name="T67" fmla="*/ 19792 h 90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24"/>
                <a:gd name="T103" fmla="*/ 0 h 901"/>
                <a:gd name="T104" fmla="*/ 424 w 424"/>
                <a:gd name="T105" fmla="*/ 901 h 90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24" h="901">
                  <a:moveTo>
                    <a:pt x="0" y="47"/>
                  </a:moveTo>
                  <a:lnTo>
                    <a:pt x="18" y="111"/>
                  </a:lnTo>
                  <a:lnTo>
                    <a:pt x="88" y="111"/>
                  </a:lnTo>
                  <a:lnTo>
                    <a:pt x="133" y="181"/>
                  </a:lnTo>
                  <a:lnTo>
                    <a:pt x="111" y="251"/>
                  </a:lnTo>
                  <a:lnTo>
                    <a:pt x="221" y="384"/>
                  </a:lnTo>
                  <a:lnTo>
                    <a:pt x="314" y="518"/>
                  </a:lnTo>
                  <a:lnTo>
                    <a:pt x="268" y="587"/>
                  </a:lnTo>
                  <a:lnTo>
                    <a:pt x="314" y="704"/>
                  </a:lnTo>
                  <a:lnTo>
                    <a:pt x="221" y="744"/>
                  </a:lnTo>
                  <a:lnTo>
                    <a:pt x="221" y="791"/>
                  </a:lnTo>
                  <a:lnTo>
                    <a:pt x="157" y="814"/>
                  </a:lnTo>
                  <a:lnTo>
                    <a:pt x="157" y="861"/>
                  </a:lnTo>
                  <a:lnTo>
                    <a:pt x="180" y="901"/>
                  </a:lnTo>
                  <a:lnTo>
                    <a:pt x="221" y="878"/>
                  </a:lnTo>
                  <a:lnTo>
                    <a:pt x="355" y="767"/>
                  </a:lnTo>
                  <a:lnTo>
                    <a:pt x="402" y="721"/>
                  </a:lnTo>
                  <a:lnTo>
                    <a:pt x="424" y="634"/>
                  </a:lnTo>
                  <a:lnTo>
                    <a:pt x="402" y="518"/>
                  </a:lnTo>
                  <a:lnTo>
                    <a:pt x="355" y="453"/>
                  </a:lnTo>
                  <a:lnTo>
                    <a:pt x="355" y="408"/>
                  </a:lnTo>
                  <a:lnTo>
                    <a:pt x="290" y="408"/>
                  </a:lnTo>
                  <a:lnTo>
                    <a:pt x="245" y="338"/>
                  </a:lnTo>
                  <a:lnTo>
                    <a:pt x="198" y="251"/>
                  </a:lnTo>
                  <a:lnTo>
                    <a:pt x="198" y="181"/>
                  </a:lnTo>
                  <a:lnTo>
                    <a:pt x="268" y="111"/>
                  </a:lnTo>
                  <a:lnTo>
                    <a:pt x="290" y="87"/>
                  </a:lnTo>
                  <a:lnTo>
                    <a:pt x="268" y="87"/>
                  </a:lnTo>
                  <a:lnTo>
                    <a:pt x="221" y="47"/>
                  </a:lnTo>
                  <a:lnTo>
                    <a:pt x="221" y="0"/>
                  </a:lnTo>
                  <a:lnTo>
                    <a:pt x="198" y="0"/>
                  </a:lnTo>
                  <a:lnTo>
                    <a:pt x="133" y="0"/>
                  </a:lnTo>
                  <a:lnTo>
                    <a:pt x="18" y="70"/>
                  </a:lnTo>
                  <a:lnTo>
                    <a:pt x="0" y="47"/>
                  </a:lnTo>
                  <a:close/>
                </a:path>
              </a:pathLst>
            </a:custGeom>
            <a:grpFill/>
            <a:ln w="9525">
              <a:solidFill>
                <a:schemeClr val="bg1">
                  <a:lumMod val="85000"/>
                </a:schemeClr>
              </a:solidFill>
              <a:round/>
              <a:headEnd/>
              <a:tailEnd/>
            </a:ln>
          </p:spPr>
          <p:txBody>
            <a:bodyPr/>
            <a:lstStyle/>
            <a:p>
              <a:endParaRPr lang="zh-CN" altLang="en-US"/>
            </a:p>
          </p:txBody>
        </p:sp>
        <p:sp>
          <p:nvSpPr>
            <p:cNvPr id="215" name="Freeform 165"/>
            <p:cNvSpPr>
              <a:spLocks noChangeAspect="1"/>
            </p:cNvSpPr>
            <p:nvPr>
              <p:custDataLst>
                <p:tags r:id="rId198"/>
              </p:custDataLst>
            </p:nvPr>
          </p:nvSpPr>
          <p:spPr bwMode="auto">
            <a:xfrm>
              <a:off x="3674576" y="3507120"/>
              <a:ext cx="206654" cy="367259"/>
            </a:xfrm>
            <a:custGeom>
              <a:avLst/>
              <a:gdLst>
                <a:gd name="T0" fmla="*/ 44331 w 453"/>
                <a:gd name="T1" fmla="*/ 0 h 814"/>
                <a:gd name="T2" fmla="*/ 20956 w 453"/>
                <a:gd name="T3" fmla="*/ 21804 h 814"/>
                <a:gd name="T4" fmla="*/ 0 w 453"/>
                <a:gd name="T5" fmla="*/ 56187 h 814"/>
                <a:gd name="T6" fmla="*/ 28211 w 453"/>
                <a:gd name="T7" fmla="*/ 75475 h 814"/>
                <a:gd name="T8" fmla="*/ 28211 w 453"/>
                <a:gd name="T9" fmla="*/ 122017 h 814"/>
                <a:gd name="T10" fmla="*/ 44331 w 453"/>
                <a:gd name="T11" fmla="*/ 131661 h 814"/>
                <a:gd name="T12" fmla="*/ 72542 w 453"/>
                <a:gd name="T13" fmla="*/ 111954 h 814"/>
                <a:gd name="T14" fmla="*/ 91483 w 453"/>
                <a:gd name="T15" fmla="*/ 111954 h 814"/>
                <a:gd name="T16" fmla="*/ 135814 w 453"/>
                <a:gd name="T17" fmla="*/ 170237 h 814"/>
                <a:gd name="T18" fmla="*/ 135814 w 453"/>
                <a:gd name="T19" fmla="*/ 189944 h 814"/>
                <a:gd name="T20" fmla="*/ 145083 w 453"/>
                <a:gd name="T21" fmla="*/ 207136 h 814"/>
                <a:gd name="T22" fmla="*/ 145083 w 453"/>
                <a:gd name="T23" fmla="*/ 236068 h 814"/>
                <a:gd name="T24" fmla="*/ 135814 w 453"/>
                <a:gd name="T25" fmla="*/ 246131 h 814"/>
                <a:gd name="T26" fmla="*/ 109618 w 453"/>
                <a:gd name="T27" fmla="*/ 236068 h 814"/>
                <a:gd name="T28" fmla="*/ 91483 w 453"/>
                <a:gd name="T29" fmla="*/ 217199 h 814"/>
                <a:gd name="T30" fmla="*/ 70124 w 453"/>
                <a:gd name="T31" fmla="*/ 239003 h 814"/>
                <a:gd name="T32" fmla="*/ 63272 w 453"/>
                <a:gd name="T33" fmla="*/ 255775 h 814"/>
                <a:gd name="T34" fmla="*/ 72542 w 453"/>
                <a:gd name="T35" fmla="*/ 292255 h 814"/>
                <a:gd name="T36" fmla="*/ 91483 w 453"/>
                <a:gd name="T37" fmla="*/ 311962 h 814"/>
                <a:gd name="T38" fmla="*/ 119291 w 453"/>
                <a:gd name="T39" fmla="*/ 341313 h 814"/>
                <a:gd name="T40" fmla="*/ 128560 w 453"/>
                <a:gd name="T41" fmla="*/ 331250 h 814"/>
                <a:gd name="T42" fmla="*/ 145083 w 453"/>
                <a:gd name="T43" fmla="*/ 311962 h 814"/>
                <a:gd name="T44" fmla="*/ 145083 w 453"/>
                <a:gd name="T45" fmla="*/ 292255 h 814"/>
                <a:gd name="T46" fmla="*/ 164025 w 453"/>
                <a:gd name="T47" fmla="*/ 282611 h 814"/>
                <a:gd name="T48" fmla="*/ 180145 w 453"/>
                <a:gd name="T49" fmla="*/ 272547 h 814"/>
                <a:gd name="T50" fmla="*/ 182563 w 453"/>
                <a:gd name="T51" fmla="*/ 255775 h 814"/>
                <a:gd name="T52" fmla="*/ 164025 w 453"/>
                <a:gd name="T53" fmla="*/ 236068 h 814"/>
                <a:gd name="T54" fmla="*/ 175712 w 453"/>
                <a:gd name="T55" fmla="*/ 207136 h 814"/>
                <a:gd name="T56" fmla="*/ 180145 w 453"/>
                <a:gd name="T57" fmla="*/ 197492 h 814"/>
                <a:gd name="T58" fmla="*/ 170876 w 453"/>
                <a:gd name="T59" fmla="*/ 177785 h 814"/>
                <a:gd name="T60" fmla="*/ 128560 w 453"/>
                <a:gd name="T61" fmla="*/ 111954 h 814"/>
                <a:gd name="T62" fmla="*/ 100752 w 453"/>
                <a:gd name="T63" fmla="*/ 85538 h 814"/>
                <a:gd name="T64" fmla="*/ 109618 w 453"/>
                <a:gd name="T65" fmla="*/ 56187 h 814"/>
                <a:gd name="T66" fmla="*/ 100752 w 453"/>
                <a:gd name="T67" fmla="*/ 36479 h 814"/>
                <a:gd name="T68" fmla="*/ 91483 w 453"/>
                <a:gd name="T69" fmla="*/ 26835 h 814"/>
                <a:gd name="T70" fmla="*/ 63272 w 453"/>
                <a:gd name="T71" fmla="*/ 26835 h 814"/>
                <a:gd name="T72" fmla="*/ 63272 w 453"/>
                <a:gd name="T73" fmla="*/ 9644 h 814"/>
                <a:gd name="T74" fmla="*/ 44331 w 453"/>
                <a:gd name="T75" fmla="*/ 0 h 81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53"/>
                <a:gd name="T115" fmla="*/ 0 h 814"/>
                <a:gd name="T116" fmla="*/ 453 w 453"/>
                <a:gd name="T117" fmla="*/ 814 h 81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53" h="814">
                  <a:moveTo>
                    <a:pt x="110" y="0"/>
                  </a:moveTo>
                  <a:lnTo>
                    <a:pt x="52" y="52"/>
                  </a:lnTo>
                  <a:lnTo>
                    <a:pt x="0" y="134"/>
                  </a:lnTo>
                  <a:lnTo>
                    <a:pt x="70" y="180"/>
                  </a:lnTo>
                  <a:lnTo>
                    <a:pt x="70" y="291"/>
                  </a:lnTo>
                  <a:lnTo>
                    <a:pt x="110" y="314"/>
                  </a:lnTo>
                  <a:lnTo>
                    <a:pt x="180" y="267"/>
                  </a:lnTo>
                  <a:lnTo>
                    <a:pt x="227" y="267"/>
                  </a:lnTo>
                  <a:lnTo>
                    <a:pt x="337" y="406"/>
                  </a:lnTo>
                  <a:lnTo>
                    <a:pt x="337" y="453"/>
                  </a:lnTo>
                  <a:lnTo>
                    <a:pt x="360" y="494"/>
                  </a:lnTo>
                  <a:lnTo>
                    <a:pt x="360" y="563"/>
                  </a:lnTo>
                  <a:lnTo>
                    <a:pt x="337" y="587"/>
                  </a:lnTo>
                  <a:lnTo>
                    <a:pt x="272" y="563"/>
                  </a:lnTo>
                  <a:lnTo>
                    <a:pt x="227" y="518"/>
                  </a:lnTo>
                  <a:lnTo>
                    <a:pt x="174" y="570"/>
                  </a:lnTo>
                  <a:lnTo>
                    <a:pt x="157" y="610"/>
                  </a:lnTo>
                  <a:lnTo>
                    <a:pt x="180" y="697"/>
                  </a:lnTo>
                  <a:lnTo>
                    <a:pt x="227" y="744"/>
                  </a:lnTo>
                  <a:lnTo>
                    <a:pt x="296" y="814"/>
                  </a:lnTo>
                  <a:lnTo>
                    <a:pt x="319" y="790"/>
                  </a:lnTo>
                  <a:lnTo>
                    <a:pt x="360" y="744"/>
                  </a:lnTo>
                  <a:lnTo>
                    <a:pt x="360" y="697"/>
                  </a:lnTo>
                  <a:lnTo>
                    <a:pt x="407" y="674"/>
                  </a:lnTo>
                  <a:lnTo>
                    <a:pt x="447" y="650"/>
                  </a:lnTo>
                  <a:lnTo>
                    <a:pt x="453" y="610"/>
                  </a:lnTo>
                  <a:lnTo>
                    <a:pt x="407" y="563"/>
                  </a:lnTo>
                  <a:lnTo>
                    <a:pt x="436" y="494"/>
                  </a:lnTo>
                  <a:lnTo>
                    <a:pt x="447" y="471"/>
                  </a:lnTo>
                  <a:lnTo>
                    <a:pt x="424" y="424"/>
                  </a:lnTo>
                  <a:lnTo>
                    <a:pt x="319" y="267"/>
                  </a:lnTo>
                  <a:lnTo>
                    <a:pt x="250" y="204"/>
                  </a:lnTo>
                  <a:lnTo>
                    <a:pt x="272" y="134"/>
                  </a:lnTo>
                  <a:lnTo>
                    <a:pt x="250" y="87"/>
                  </a:lnTo>
                  <a:lnTo>
                    <a:pt x="227" y="64"/>
                  </a:lnTo>
                  <a:lnTo>
                    <a:pt x="157" y="64"/>
                  </a:lnTo>
                  <a:lnTo>
                    <a:pt x="157" y="23"/>
                  </a:lnTo>
                  <a:lnTo>
                    <a:pt x="110"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16" name="Freeform 166"/>
            <p:cNvSpPr>
              <a:spLocks noChangeAspect="1"/>
            </p:cNvSpPr>
            <p:nvPr>
              <p:custDataLst>
                <p:tags r:id="rId199"/>
              </p:custDataLst>
            </p:nvPr>
          </p:nvSpPr>
          <p:spPr bwMode="auto">
            <a:xfrm>
              <a:off x="3615278" y="3565198"/>
              <a:ext cx="222825" cy="391174"/>
            </a:xfrm>
            <a:custGeom>
              <a:avLst/>
              <a:gdLst>
                <a:gd name="T0" fmla="*/ 49825 w 482"/>
                <a:gd name="T1" fmla="*/ 0 h 854"/>
                <a:gd name="T2" fmla="*/ 40432 w 482"/>
                <a:gd name="T3" fmla="*/ 11919 h 854"/>
                <a:gd name="T4" fmla="*/ 23687 w 482"/>
                <a:gd name="T5" fmla="*/ 31927 h 854"/>
                <a:gd name="T6" fmla="*/ 0 w 482"/>
                <a:gd name="T7" fmla="*/ 59596 h 854"/>
                <a:gd name="T8" fmla="*/ 30630 w 482"/>
                <a:gd name="T9" fmla="*/ 115787 h 854"/>
                <a:gd name="T10" fmla="*/ 30630 w 482"/>
                <a:gd name="T11" fmla="*/ 153248 h 854"/>
                <a:gd name="T12" fmla="*/ 30630 w 482"/>
                <a:gd name="T13" fmla="*/ 172830 h 854"/>
                <a:gd name="T14" fmla="*/ 40432 w 482"/>
                <a:gd name="T15" fmla="*/ 202628 h 854"/>
                <a:gd name="T16" fmla="*/ 30630 w 482"/>
                <a:gd name="T17" fmla="*/ 279252 h 854"/>
                <a:gd name="T18" fmla="*/ 30630 w 482"/>
                <a:gd name="T19" fmla="*/ 306496 h 854"/>
                <a:gd name="T20" fmla="*/ 59218 w 482"/>
                <a:gd name="T21" fmla="*/ 326503 h 854"/>
                <a:gd name="T22" fmla="*/ 68612 w 482"/>
                <a:gd name="T23" fmla="*/ 360984 h 854"/>
                <a:gd name="T24" fmla="*/ 94749 w 482"/>
                <a:gd name="T25" fmla="*/ 363538 h 854"/>
                <a:gd name="T26" fmla="*/ 78413 w 482"/>
                <a:gd name="T27" fmla="*/ 316287 h 854"/>
                <a:gd name="T28" fmla="*/ 59218 w 482"/>
                <a:gd name="T29" fmla="*/ 296705 h 854"/>
                <a:gd name="T30" fmla="*/ 68612 w 482"/>
                <a:gd name="T31" fmla="*/ 229872 h 854"/>
                <a:gd name="T32" fmla="*/ 68612 w 482"/>
                <a:gd name="T33" fmla="*/ 192837 h 854"/>
                <a:gd name="T34" fmla="*/ 94749 w 482"/>
                <a:gd name="T35" fmla="*/ 202628 h 854"/>
                <a:gd name="T36" fmla="*/ 113944 w 482"/>
                <a:gd name="T37" fmla="*/ 202628 h 854"/>
                <a:gd name="T38" fmla="*/ 123338 w 482"/>
                <a:gd name="T39" fmla="*/ 182620 h 854"/>
                <a:gd name="T40" fmla="*/ 142532 w 482"/>
                <a:gd name="T41" fmla="*/ 163464 h 854"/>
                <a:gd name="T42" fmla="*/ 160911 w 482"/>
                <a:gd name="T43" fmla="*/ 182620 h 854"/>
                <a:gd name="T44" fmla="*/ 194400 w 482"/>
                <a:gd name="T45" fmla="*/ 192837 h 854"/>
                <a:gd name="T46" fmla="*/ 196850 w 482"/>
                <a:gd name="T47" fmla="*/ 172830 h 854"/>
                <a:gd name="T48" fmla="*/ 196850 w 482"/>
                <a:gd name="T49" fmla="*/ 143457 h 854"/>
                <a:gd name="T50" fmla="*/ 187457 w 482"/>
                <a:gd name="T51" fmla="*/ 115787 h 854"/>
                <a:gd name="T52" fmla="*/ 160911 w 482"/>
                <a:gd name="T53" fmla="*/ 76624 h 854"/>
                <a:gd name="T54" fmla="*/ 142532 w 482"/>
                <a:gd name="T55" fmla="*/ 56617 h 854"/>
                <a:gd name="T56" fmla="*/ 120887 w 482"/>
                <a:gd name="T57" fmla="*/ 59596 h 854"/>
                <a:gd name="T58" fmla="*/ 94749 w 482"/>
                <a:gd name="T59" fmla="*/ 76624 h 854"/>
                <a:gd name="T60" fmla="*/ 78413 w 482"/>
                <a:gd name="T61" fmla="*/ 56617 h 854"/>
                <a:gd name="T62" fmla="*/ 75554 w 482"/>
                <a:gd name="T63" fmla="*/ 24690 h 854"/>
                <a:gd name="T64" fmla="*/ 68612 w 482"/>
                <a:gd name="T65" fmla="*/ 9791 h 854"/>
                <a:gd name="T66" fmla="*/ 49825 w 482"/>
                <a:gd name="T67" fmla="*/ 0 h 8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82"/>
                <a:gd name="T103" fmla="*/ 0 h 854"/>
                <a:gd name="T104" fmla="*/ 482 w 482"/>
                <a:gd name="T105" fmla="*/ 854 h 8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82" h="854">
                  <a:moveTo>
                    <a:pt x="122" y="0"/>
                  </a:moveTo>
                  <a:lnTo>
                    <a:pt x="99" y="28"/>
                  </a:lnTo>
                  <a:lnTo>
                    <a:pt x="58" y="75"/>
                  </a:lnTo>
                  <a:lnTo>
                    <a:pt x="0" y="140"/>
                  </a:lnTo>
                  <a:lnTo>
                    <a:pt x="75" y="272"/>
                  </a:lnTo>
                  <a:lnTo>
                    <a:pt x="75" y="360"/>
                  </a:lnTo>
                  <a:lnTo>
                    <a:pt x="75" y="406"/>
                  </a:lnTo>
                  <a:lnTo>
                    <a:pt x="99" y="476"/>
                  </a:lnTo>
                  <a:lnTo>
                    <a:pt x="75" y="656"/>
                  </a:lnTo>
                  <a:lnTo>
                    <a:pt x="75" y="720"/>
                  </a:lnTo>
                  <a:lnTo>
                    <a:pt x="145" y="767"/>
                  </a:lnTo>
                  <a:lnTo>
                    <a:pt x="168" y="848"/>
                  </a:lnTo>
                  <a:lnTo>
                    <a:pt x="232" y="854"/>
                  </a:lnTo>
                  <a:lnTo>
                    <a:pt x="192" y="743"/>
                  </a:lnTo>
                  <a:lnTo>
                    <a:pt x="145" y="697"/>
                  </a:lnTo>
                  <a:lnTo>
                    <a:pt x="168" y="540"/>
                  </a:lnTo>
                  <a:lnTo>
                    <a:pt x="168" y="453"/>
                  </a:lnTo>
                  <a:lnTo>
                    <a:pt x="232" y="476"/>
                  </a:lnTo>
                  <a:lnTo>
                    <a:pt x="279" y="476"/>
                  </a:lnTo>
                  <a:lnTo>
                    <a:pt x="302" y="429"/>
                  </a:lnTo>
                  <a:lnTo>
                    <a:pt x="349" y="384"/>
                  </a:lnTo>
                  <a:lnTo>
                    <a:pt x="394" y="429"/>
                  </a:lnTo>
                  <a:lnTo>
                    <a:pt x="476" y="453"/>
                  </a:lnTo>
                  <a:lnTo>
                    <a:pt x="482" y="406"/>
                  </a:lnTo>
                  <a:lnTo>
                    <a:pt x="482" y="337"/>
                  </a:lnTo>
                  <a:lnTo>
                    <a:pt x="459" y="272"/>
                  </a:lnTo>
                  <a:lnTo>
                    <a:pt x="394" y="180"/>
                  </a:lnTo>
                  <a:lnTo>
                    <a:pt x="349" y="133"/>
                  </a:lnTo>
                  <a:lnTo>
                    <a:pt x="296" y="140"/>
                  </a:lnTo>
                  <a:lnTo>
                    <a:pt x="232" y="180"/>
                  </a:lnTo>
                  <a:lnTo>
                    <a:pt x="192" y="133"/>
                  </a:lnTo>
                  <a:lnTo>
                    <a:pt x="185" y="58"/>
                  </a:lnTo>
                  <a:lnTo>
                    <a:pt x="168" y="23"/>
                  </a:lnTo>
                  <a:lnTo>
                    <a:pt x="122" y="0"/>
                  </a:lnTo>
                  <a:close/>
                </a:path>
              </a:pathLst>
            </a:custGeom>
            <a:grpFill/>
            <a:ln w="9525">
              <a:solidFill>
                <a:schemeClr val="bg1">
                  <a:lumMod val="85000"/>
                </a:schemeClr>
              </a:solidFill>
              <a:round/>
              <a:headEnd/>
              <a:tailEnd/>
            </a:ln>
          </p:spPr>
          <p:txBody>
            <a:bodyPr/>
            <a:lstStyle/>
            <a:p>
              <a:endParaRPr lang="zh-CN" altLang="en-US"/>
            </a:p>
          </p:txBody>
        </p:sp>
        <p:sp>
          <p:nvSpPr>
            <p:cNvPr id="217" name="Freeform 167"/>
            <p:cNvSpPr>
              <a:spLocks noChangeAspect="1"/>
            </p:cNvSpPr>
            <p:nvPr>
              <p:custDataLst>
                <p:tags r:id="rId200"/>
              </p:custDataLst>
            </p:nvPr>
          </p:nvSpPr>
          <p:spPr bwMode="auto">
            <a:xfrm>
              <a:off x="3480503" y="3320930"/>
              <a:ext cx="244390" cy="491954"/>
            </a:xfrm>
            <a:custGeom>
              <a:avLst/>
              <a:gdLst>
                <a:gd name="T0" fmla="*/ 98651 w 534"/>
                <a:gd name="T1" fmla="*/ 0 h 1075"/>
                <a:gd name="T2" fmla="*/ 82074 w 534"/>
                <a:gd name="T3" fmla="*/ 19989 h 1075"/>
                <a:gd name="T4" fmla="*/ 53773 w 534"/>
                <a:gd name="T5" fmla="*/ 46783 h 1075"/>
                <a:gd name="T6" fmla="*/ 37601 w 534"/>
                <a:gd name="T7" fmla="*/ 86762 h 1075"/>
                <a:gd name="T8" fmla="*/ 37601 w 534"/>
                <a:gd name="T9" fmla="*/ 130993 h 1075"/>
                <a:gd name="T10" fmla="*/ 14151 w 534"/>
                <a:gd name="T11" fmla="*/ 130993 h 1075"/>
                <a:gd name="T12" fmla="*/ 9299 w 534"/>
                <a:gd name="T13" fmla="*/ 150557 h 1075"/>
                <a:gd name="T14" fmla="*/ 6873 w 534"/>
                <a:gd name="T15" fmla="*/ 195214 h 1075"/>
                <a:gd name="T16" fmla="*/ 0 w 534"/>
                <a:gd name="T17" fmla="*/ 217329 h 1075"/>
                <a:gd name="T18" fmla="*/ 25471 w 534"/>
                <a:gd name="T19" fmla="*/ 237319 h 1075"/>
                <a:gd name="T20" fmla="*/ 44474 w 534"/>
                <a:gd name="T21" fmla="*/ 304091 h 1075"/>
                <a:gd name="T22" fmla="*/ 60646 w 534"/>
                <a:gd name="T23" fmla="*/ 333862 h 1075"/>
                <a:gd name="T24" fmla="*/ 72775 w 534"/>
                <a:gd name="T25" fmla="*/ 343219 h 1075"/>
                <a:gd name="T26" fmla="*/ 88948 w 534"/>
                <a:gd name="T27" fmla="*/ 343219 h 1075"/>
                <a:gd name="T28" fmla="*/ 98651 w 534"/>
                <a:gd name="T29" fmla="*/ 304091 h 1075"/>
                <a:gd name="T30" fmla="*/ 117249 w 534"/>
                <a:gd name="T31" fmla="*/ 324080 h 1075"/>
                <a:gd name="T32" fmla="*/ 117249 w 534"/>
                <a:gd name="T33" fmla="*/ 350874 h 1075"/>
                <a:gd name="T34" fmla="*/ 136251 w 534"/>
                <a:gd name="T35" fmla="*/ 380646 h 1075"/>
                <a:gd name="T36" fmla="*/ 143125 w 534"/>
                <a:gd name="T37" fmla="*/ 390853 h 1075"/>
                <a:gd name="T38" fmla="*/ 143125 w 534"/>
                <a:gd name="T39" fmla="*/ 429981 h 1075"/>
                <a:gd name="T40" fmla="*/ 162127 w 534"/>
                <a:gd name="T41" fmla="*/ 457200 h 1075"/>
                <a:gd name="T42" fmla="*/ 162127 w 534"/>
                <a:gd name="T43" fmla="*/ 420199 h 1075"/>
                <a:gd name="T44" fmla="*/ 152424 w 534"/>
                <a:gd name="T45" fmla="*/ 400209 h 1075"/>
                <a:gd name="T46" fmla="*/ 152424 w 534"/>
                <a:gd name="T47" fmla="*/ 350874 h 1075"/>
                <a:gd name="T48" fmla="*/ 136251 w 534"/>
                <a:gd name="T49" fmla="*/ 313873 h 1075"/>
                <a:gd name="T50" fmla="*/ 122101 w 534"/>
                <a:gd name="T51" fmla="*/ 281975 h 1075"/>
                <a:gd name="T52" fmla="*/ 141103 w 534"/>
                <a:gd name="T53" fmla="*/ 259434 h 1075"/>
                <a:gd name="T54" fmla="*/ 155254 w 534"/>
                <a:gd name="T55" fmla="*/ 244549 h 1075"/>
                <a:gd name="T56" fmla="*/ 171426 w 534"/>
                <a:gd name="T57" fmla="*/ 227537 h 1075"/>
                <a:gd name="T58" fmla="*/ 190024 w 534"/>
                <a:gd name="T59" fmla="*/ 197766 h 1075"/>
                <a:gd name="T60" fmla="*/ 215900 w 534"/>
                <a:gd name="T61" fmla="*/ 172673 h 1075"/>
                <a:gd name="T62" fmla="*/ 204175 w 534"/>
                <a:gd name="T63" fmla="*/ 123763 h 1075"/>
                <a:gd name="T64" fmla="*/ 171426 w 534"/>
                <a:gd name="T65" fmla="*/ 120786 h 1075"/>
                <a:gd name="T66" fmla="*/ 143125 w 534"/>
                <a:gd name="T67" fmla="*/ 93992 h 1075"/>
                <a:gd name="T68" fmla="*/ 143125 w 534"/>
                <a:gd name="T69" fmla="*/ 56991 h 1075"/>
                <a:gd name="T70" fmla="*/ 126952 w 534"/>
                <a:gd name="T71" fmla="*/ 12759 h 1075"/>
                <a:gd name="T72" fmla="*/ 117249 w 534"/>
                <a:gd name="T73" fmla="*/ 10207 h 1075"/>
                <a:gd name="T74" fmla="*/ 98651 w 534"/>
                <a:gd name="T75" fmla="*/ 0 h 10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34"/>
                <a:gd name="T115" fmla="*/ 0 h 1075"/>
                <a:gd name="T116" fmla="*/ 534 w 534"/>
                <a:gd name="T117" fmla="*/ 1075 h 10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34" h="1075">
                  <a:moveTo>
                    <a:pt x="244" y="0"/>
                  </a:moveTo>
                  <a:lnTo>
                    <a:pt x="203" y="47"/>
                  </a:lnTo>
                  <a:lnTo>
                    <a:pt x="133" y="110"/>
                  </a:lnTo>
                  <a:lnTo>
                    <a:pt x="93" y="204"/>
                  </a:lnTo>
                  <a:lnTo>
                    <a:pt x="93" y="308"/>
                  </a:lnTo>
                  <a:lnTo>
                    <a:pt x="35" y="308"/>
                  </a:lnTo>
                  <a:lnTo>
                    <a:pt x="23" y="354"/>
                  </a:lnTo>
                  <a:lnTo>
                    <a:pt x="17" y="459"/>
                  </a:lnTo>
                  <a:lnTo>
                    <a:pt x="0" y="511"/>
                  </a:lnTo>
                  <a:lnTo>
                    <a:pt x="63" y="558"/>
                  </a:lnTo>
                  <a:lnTo>
                    <a:pt x="110" y="715"/>
                  </a:lnTo>
                  <a:lnTo>
                    <a:pt x="150" y="785"/>
                  </a:lnTo>
                  <a:lnTo>
                    <a:pt x="180" y="807"/>
                  </a:lnTo>
                  <a:lnTo>
                    <a:pt x="220" y="807"/>
                  </a:lnTo>
                  <a:lnTo>
                    <a:pt x="244" y="715"/>
                  </a:lnTo>
                  <a:lnTo>
                    <a:pt x="290" y="762"/>
                  </a:lnTo>
                  <a:lnTo>
                    <a:pt x="290" y="825"/>
                  </a:lnTo>
                  <a:lnTo>
                    <a:pt x="337" y="895"/>
                  </a:lnTo>
                  <a:lnTo>
                    <a:pt x="354" y="919"/>
                  </a:lnTo>
                  <a:lnTo>
                    <a:pt x="354" y="1011"/>
                  </a:lnTo>
                  <a:lnTo>
                    <a:pt x="401" y="1075"/>
                  </a:lnTo>
                  <a:lnTo>
                    <a:pt x="401" y="988"/>
                  </a:lnTo>
                  <a:lnTo>
                    <a:pt x="377" y="941"/>
                  </a:lnTo>
                  <a:lnTo>
                    <a:pt x="377" y="825"/>
                  </a:lnTo>
                  <a:lnTo>
                    <a:pt x="337" y="738"/>
                  </a:lnTo>
                  <a:lnTo>
                    <a:pt x="302" y="663"/>
                  </a:lnTo>
                  <a:lnTo>
                    <a:pt x="349" y="610"/>
                  </a:lnTo>
                  <a:lnTo>
                    <a:pt x="384" y="575"/>
                  </a:lnTo>
                  <a:lnTo>
                    <a:pt x="424" y="535"/>
                  </a:lnTo>
                  <a:lnTo>
                    <a:pt x="470" y="465"/>
                  </a:lnTo>
                  <a:lnTo>
                    <a:pt x="534" y="406"/>
                  </a:lnTo>
                  <a:lnTo>
                    <a:pt x="505" y="291"/>
                  </a:lnTo>
                  <a:lnTo>
                    <a:pt x="424" y="284"/>
                  </a:lnTo>
                  <a:lnTo>
                    <a:pt x="354" y="221"/>
                  </a:lnTo>
                  <a:lnTo>
                    <a:pt x="354" y="134"/>
                  </a:lnTo>
                  <a:lnTo>
                    <a:pt x="314" y="30"/>
                  </a:lnTo>
                  <a:lnTo>
                    <a:pt x="290" y="24"/>
                  </a:lnTo>
                  <a:lnTo>
                    <a:pt x="244" y="0"/>
                  </a:lnTo>
                  <a:close/>
                </a:path>
              </a:pathLst>
            </a:custGeom>
            <a:grpFill/>
            <a:ln w="9525">
              <a:solidFill>
                <a:schemeClr val="bg1">
                  <a:lumMod val="85000"/>
                </a:schemeClr>
              </a:solidFill>
              <a:round/>
              <a:headEnd/>
              <a:tailEnd/>
            </a:ln>
          </p:spPr>
          <p:txBody>
            <a:bodyPr/>
            <a:lstStyle/>
            <a:p>
              <a:endParaRPr lang="zh-CN" altLang="en-US"/>
            </a:p>
          </p:txBody>
        </p:sp>
        <p:sp>
          <p:nvSpPr>
            <p:cNvPr id="218" name="Freeform 168"/>
            <p:cNvSpPr>
              <a:spLocks noChangeAspect="1"/>
            </p:cNvSpPr>
            <p:nvPr>
              <p:custDataLst>
                <p:tags r:id="rId201"/>
              </p:custDataLst>
            </p:nvPr>
          </p:nvSpPr>
          <p:spPr bwMode="auto">
            <a:xfrm>
              <a:off x="3358309" y="3390963"/>
              <a:ext cx="131180" cy="167400"/>
            </a:xfrm>
            <a:custGeom>
              <a:avLst/>
              <a:gdLst>
                <a:gd name="T0" fmla="*/ 109118 w 291"/>
                <a:gd name="T1" fmla="*/ 155575 h 366"/>
                <a:gd name="T2" fmla="*/ 97569 w 291"/>
                <a:gd name="T3" fmla="*/ 122845 h 366"/>
                <a:gd name="T4" fmla="*/ 69692 w 291"/>
                <a:gd name="T5" fmla="*/ 85864 h 366"/>
                <a:gd name="T6" fmla="*/ 53364 w 291"/>
                <a:gd name="T7" fmla="*/ 66311 h 366"/>
                <a:gd name="T8" fmla="*/ 35045 w 291"/>
                <a:gd name="T9" fmla="*/ 39106 h 366"/>
                <a:gd name="T10" fmla="*/ 25886 w 291"/>
                <a:gd name="T11" fmla="*/ 46758 h 366"/>
                <a:gd name="T12" fmla="*/ 25886 w 291"/>
                <a:gd name="T13" fmla="*/ 76087 h 366"/>
                <a:gd name="T14" fmla="*/ 7168 w 291"/>
                <a:gd name="T15" fmla="*/ 105842 h 366"/>
                <a:gd name="T16" fmla="*/ 7168 w 291"/>
                <a:gd name="T17" fmla="*/ 76087 h 366"/>
                <a:gd name="T18" fmla="*/ 7168 w 291"/>
                <a:gd name="T19" fmla="*/ 29330 h 366"/>
                <a:gd name="T20" fmla="*/ 0 w 291"/>
                <a:gd name="T21" fmla="*/ 19128 h 366"/>
                <a:gd name="T22" fmla="*/ 0 w 291"/>
                <a:gd name="T23" fmla="*/ 2125 h 366"/>
                <a:gd name="T24" fmla="*/ 11947 w 291"/>
                <a:gd name="T25" fmla="*/ 0 h 366"/>
                <a:gd name="T26" fmla="*/ 55754 w 291"/>
                <a:gd name="T27" fmla="*/ 9352 h 366"/>
                <a:gd name="T28" fmla="*/ 60533 w 291"/>
                <a:gd name="T29" fmla="*/ 26779 h 366"/>
                <a:gd name="T30" fmla="*/ 81241 w 291"/>
                <a:gd name="T31" fmla="*/ 24229 h 366"/>
                <a:gd name="T32" fmla="*/ 90401 w 291"/>
                <a:gd name="T33" fmla="*/ 41657 h 366"/>
                <a:gd name="T34" fmla="*/ 92790 w 291"/>
                <a:gd name="T35" fmla="*/ 68861 h 366"/>
                <a:gd name="T36" fmla="*/ 111109 w 291"/>
                <a:gd name="T37" fmla="*/ 96065 h 366"/>
                <a:gd name="T38" fmla="*/ 115888 w 291"/>
                <a:gd name="T39" fmla="*/ 105842 h 366"/>
                <a:gd name="T40" fmla="*/ 113499 w 291"/>
                <a:gd name="T41" fmla="*/ 133046 h 366"/>
                <a:gd name="T42" fmla="*/ 109118 w 291"/>
                <a:gd name="T43" fmla="*/ 155575 h 36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91"/>
                <a:gd name="T67" fmla="*/ 0 h 366"/>
                <a:gd name="T68" fmla="*/ 291 w 291"/>
                <a:gd name="T69" fmla="*/ 366 h 36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91" h="366">
                  <a:moveTo>
                    <a:pt x="274" y="366"/>
                  </a:moveTo>
                  <a:lnTo>
                    <a:pt x="245" y="289"/>
                  </a:lnTo>
                  <a:lnTo>
                    <a:pt x="175" y="202"/>
                  </a:lnTo>
                  <a:lnTo>
                    <a:pt x="134" y="156"/>
                  </a:lnTo>
                  <a:lnTo>
                    <a:pt x="88" y="92"/>
                  </a:lnTo>
                  <a:lnTo>
                    <a:pt x="65" y="110"/>
                  </a:lnTo>
                  <a:lnTo>
                    <a:pt x="65" y="179"/>
                  </a:lnTo>
                  <a:lnTo>
                    <a:pt x="18" y="249"/>
                  </a:lnTo>
                  <a:lnTo>
                    <a:pt x="18" y="179"/>
                  </a:lnTo>
                  <a:lnTo>
                    <a:pt x="18" y="69"/>
                  </a:lnTo>
                  <a:lnTo>
                    <a:pt x="0" y="45"/>
                  </a:lnTo>
                  <a:lnTo>
                    <a:pt x="0" y="5"/>
                  </a:lnTo>
                  <a:lnTo>
                    <a:pt x="30" y="0"/>
                  </a:lnTo>
                  <a:lnTo>
                    <a:pt x="140" y="22"/>
                  </a:lnTo>
                  <a:lnTo>
                    <a:pt x="152" y="63"/>
                  </a:lnTo>
                  <a:lnTo>
                    <a:pt x="204" y="57"/>
                  </a:lnTo>
                  <a:lnTo>
                    <a:pt x="227" y="98"/>
                  </a:lnTo>
                  <a:lnTo>
                    <a:pt x="233" y="162"/>
                  </a:lnTo>
                  <a:lnTo>
                    <a:pt x="279" y="226"/>
                  </a:lnTo>
                  <a:lnTo>
                    <a:pt x="291" y="249"/>
                  </a:lnTo>
                  <a:lnTo>
                    <a:pt x="285" y="313"/>
                  </a:lnTo>
                  <a:lnTo>
                    <a:pt x="274" y="366"/>
                  </a:lnTo>
                  <a:close/>
                </a:path>
              </a:pathLst>
            </a:custGeom>
            <a:grpFill/>
            <a:ln w="9525">
              <a:solidFill>
                <a:schemeClr val="bg1">
                  <a:lumMod val="85000"/>
                </a:schemeClr>
              </a:solidFill>
              <a:round/>
              <a:headEnd/>
              <a:tailEnd/>
            </a:ln>
          </p:spPr>
          <p:txBody>
            <a:bodyPr/>
            <a:lstStyle/>
            <a:p>
              <a:endParaRPr lang="zh-CN" altLang="en-US"/>
            </a:p>
          </p:txBody>
        </p:sp>
        <p:sp>
          <p:nvSpPr>
            <p:cNvPr id="219" name="Freeform 169"/>
            <p:cNvSpPr>
              <a:spLocks noChangeAspect="1"/>
            </p:cNvSpPr>
            <p:nvPr>
              <p:custDataLst>
                <p:tags r:id="rId202"/>
              </p:custDataLst>
            </p:nvPr>
          </p:nvSpPr>
          <p:spPr bwMode="auto">
            <a:xfrm>
              <a:off x="3347528" y="3291889"/>
              <a:ext cx="238999" cy="245978"/>
            </a:xfrm>
            <a:custGeom>
              <a:avLst/>
              <a:gdLst>
                <a:gd name="T0" fmla="*/ 123920 w 535"/>
                <a:gd name="T1" fmla="*/ 228600 h 535"/>
                <a:gd name="T2" fmla="*/ 123920 w 535"/>
                <a:gd name="T3" fmla="*/ 201253 h 535"/>
                <a:gd name="T4" fmla="*/ 98663 w 535"/>
                <a:gd name="T5" fmla="*/ 161515 h 535"/>
                <a:gd name="T6" fmla="*/ 98663 w 535"/>
                <a:gd name="T7" fmla="*/ 141860 h 535"/>
                <a:gd name="T8" fmla="*/ 98663 w 535"/>
                <a:gd name="T9" fmla="*/ 132033 h 535"/>
                <a:gd name="T10" fmla="*/ 93927 w 535"/>
                <a:gd name="T11" fmla="*/ 121778 h 535"/>
                <a:gd name="T12" fmla="*/ 69064 w 535"/>
                <a:gd name="T13" fmla="*/ 124341 h 535"/>
                <a:gd name="T14" fmla="*/ 64328 w 535"/>
                <a:gd name="T15" fmla="*/ 106822 h 535"/>
                <a:gd name="T16" fmla="*/ 16181 w 535"/>
                <a:gd name="T17" fmla="*/ 94858 h 535"/>
                <a:gd name="T18" fmla="*/ 2368 w 535"/>
                <a:gd name="T19" fmla="*/ 94858 h 535"/>
                <a:gd name="T20" fmla="*/ 0 w 535"/>
                <a:gd name="T21" fmla="*/ 84603 h 535"/>
                <a:gd name="T22" fmla="*/ 13813 w 535"/>
                <a:gd name="T23" fmla="*/ 40165 h 535"/>
                <a:gd name="T24" fmla="*/ 27626 w 535"/>
                <a:gd name="T25" fmla="*/ 40165 h 535"/>
                <a:gd name="T26" fmla="*/ 27626 w 535"/>
                <a:gd name="T27" fmla="*/ 67084 h 535"/>
                <a:gd name="T28" fmla="*/ 43806 w 535"/>
                <a:gd name="T29" fmla="*/ 87167 h 535"/>
                <a:gd name="T30" fmla="*/ 89586 w 535"/>
                <a:gd name="T31" fmla="*/ 76912 h 535"/>
                <a:gd name="T32" fmla="*/ 89586 w 535"/>
                <a:gd name="T33" fmla="*/ 32901 h 535"/>
                <a:gd name="T34" fmla="*/ 107740 w 535"/>
                <a:gd name="T35" fmla="*/ 27774 h 535"/>
                <a:gd name="T36" fmla="*/ 128261 w 535"/>
                <a:gd name="T37" fmla="*/ 12819 h 535"/>
                <a:gd name="T38" fmla="*/ 144837 w 535"/>
                <a:gd name="T39" fmla="*/ 0 h 535"/>
                <a:gd name="T40" fmla="*/ 167332 w 535"/>
                <a:gd name="T41" fmla="*/ 0 h 535"/>
                <a:gd name="T42" fmla="*/ 174435 w 535"/>
                <a:gd name="T43" fmla="*/ 0 h 535"/>
                <a:gd name="T44" fmla="*/ 181145 w 535"/>
                <a:gd name="T45" fmla="*/ 17946 h 535"/>
                <a:gd name="T46" fmla="*/ 211138 w 535"/>
                <a:gd name="T47" fmla="*/ 29910 h 535"/>
                <a:gd name="T48" fmla="*/ 199693 w 535"/>
                <a:gd name="T49" fmla="*/ 44865 h 535"/>
                <a:gd name="T50" fmla="*/ 167332 w 535"/>
                <a:gd name="T51" fmla="*/ 82040 h 535"/>
                <a:gd name="T52" fmla="*/ 155887 w 535"/>
                <a:gd name="T53" fmla="*/ 106822 h 535"/>
                <a:gd name="T54" fmla="*/ 151546 w 535"/>
                <a:gd name="T55" fmla="*/ 141860 h 535"/>
                <a:gd name="T56" fmla="*/ 151546 w 535"/>
                <a:gd name="T57" fmla="*/ 161515 h 535"/>
                <a:gd name="T58" fmla="*/ 132997 w 535"/>
                <a:gd name="T59" fmla="*/ 161515 h 535"/>
                <a:gd name="T60" fmla="*/ 123920 w 535"/>
                <a:gd name="T61" fmla="*/ 191426 h 535"/>
                <a:gd name="T62" fmla="*/ 123920 w 535"/>
                <a:gd name="T63" fmla="*/ 228600 h 53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35"/>
                <a:gd name="T97" fmla="*/ 0 h 535"/>
                <a:gd name="T98" fmla="*/ 535 w 535"/>
                <a:gd name="T99" fmla="*/ 535 h 53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35" h="535">
                  <a:moveTo>
                    <a:pt x="314" y="535"/>
                  </a:moveTo>
                  <a:lnTo>
                    <a:pt x="314" y="471"/>
                  </a:lnTo>
                  <a:lnTo>
                    <a:pt x="250" y="378"/>
                  </a:lnTo>
                  <a:lnTo>
                    <a:pt x="250" y="332"/>
                  </a:lnTo>
                  <a:lnTo>
                    <a:pt x="250" y="309"/>
                  </a:lnTo>
                  <a:lnTo>
                    <a:pt x="238" y="285"/>
                  </a:lnTo>
                  <a:lnTo>
                    <a:pt x="175" y="291"/>
                  </a:lnTo>
                  <a:lnTo>
                    <a:pt x="163" y="250"/>
                  </a:lnTo>
                  <a:lnTo>
                    <a:pt x="41" y="222"/>
                  </a:lnTo>
                  <a:lnTo>
                    <a:pt x="6" y="222"/>
                  </a:lnTo>
                  <a:lnTo>
                    <a:pt x="0" y="198"/>
                  </a:lnTo>
                  <a:lnTo>
                    <a:pt x="35" y="94"/>
                  </a:lnTo>
                  <a:lnTo>
                    <a:pt x="70" y="94"/>
                  </a:lnTo>
                  <a:lnTo>
                    <a:pt x="70" y="157"/>
                  </a:lnTo>
                  <a:lnTo>
                    <a:pt x="111" y="204"/>
                  </a:lnTo>
                  <a:lnTo>
                    <a:pt x="227" y="180"/>
                  </a:lnTo>
                  <a:lnTo>
                    <a:pt x="227" y="77"/>
                  </a:lnTo>
                  <a:lnTo>
                    <a:pt x="273" y="65"/>
                  </a:lnTo>
                  <a:lnTo>
                    <a:pt x="325" y="30"/>
                  </a:lnTo>
                  <a:lnTo>
                    <a:pt x="367" y="0"/>
                  </a:lnTo>
                  <a:lnTo>
                    <a:pt x="424" y="0"/>
                  </a:lnTo>
                  <a:lnTo>
                    <a:pt x="442" y="0"/>
                  </a:lnTo>
                  <a:lnTo>
                    <a:pt x="459" y="42"/>
                  </a:lnTo>
                  <a:lnTo>
                    <a:pt x="535" y="70"/>
                  </a:lnTo>
                  <a:lnTo>
                    <a:pt x="506" y="105"/>
                  </a:lnTo>
                  <a:lnTo>
                    <a:pt x="424" y="192"/>
                  </a:lnTo>
                  <a:lnTo>
                    <a:pt x="395" y="250"/>
                  </a:lnTo>
                  <a:lnTo>
                    <a:pt x="384" y="332"/>
                  </a:lnTo>
                  <a:lnTo>
                    <a:pt x="384" y="378"/>
                  </a:lnTo>
                  <a:lnTo>
                    <a:pt x="337" y="378"/>
                  </a:lnTo>
                  <a:lnTo>
                    <a:pt x="314" y="448"/>
                  </a:lnTo>
                  <a:lnTo>
                    <a:pt x="314" y="535"/>
                  </a:lnTo>
                  <a:close/>
                </a:path>
              </a:pathLst>
            </a:custGeom>
            <a:grpFill/>
            <a:ln w="9525">
              <a:solidFill>
                <a:schemeClr val="bg1">
                  <a:lumMod val="85000"/>
                </a:schemeClr>
              </a:solidFill>
              <a:round/>
              <a:headEnd/>
              <a:tailEnd/>
            </a:ln>
          </p:spPr>
          <p:txBody>
            <a:bodyPr/>
            <a:lstStyle/>
            <a:p>
              <a:endParaRPr lang="zh-CN" altLang="en-US"/>
            </a:p>
          </p:txBody>
        </p:sp>
        <p:sp>
          <p:nvSpPr>
            <p:cNvPr id="220" name="Freeform 170"/>
            <p:cNvSpPr>
              <a:spLocks noChangeAspect="1"/>
            </p:cNvSpPr>
            <p:nvPr>
              <p:custDataLst>
                <p:tags r:id="rId203"/>
              </p:custDataLst>
            </p:nvPr>
          </p:nvSpPr>
          <p:spPr bwMode="auto">
            <a:xfrm>
              <a:off x="3376279" y="3324345"/>
              <a:ext cx="75473" cy="58078"/>
            </a:xfrm>
            <a:custGeom>
              <a:avLst/>
              <a:gdLst>
                <a:gd name="T0" fmla="*/ 0 w 168"/>
                <a:gd name="T1" fmla="*/ 7225 h 127"/>
                <a:gd name="T2" fmla="*/ 0 w 168"/>
                <a:gd name="T3" fmla="*/ 31875 h 127"/>
                <a:gd name="T4" fmla="*/ 7144 w 168"/>
                <a:gd name="T5" fmla="*/ 43775 h 127"/>
                <a:gd name="T6" fmla="*/ 18256 w 168"/>
                <a:gd name="T7" fmla="*/ 53975 h 127"/>
                <a:gd name="T8" fmla="*/ 46037 w 168"/>
                <a:gd name="T9" fmla="*/ 46750 h 127"/>
                <a:gd name="T10" fmla="*/ 66675 w 168"/>
                <a:gd name="T11" fmla="*/ 41650 h 127"/>
                <a:gd name="T12" fmla="*/ 64691 w 168"/>
                <a:gd name="T13" fmla="*/ 14025 h 127"/>
                <a:gd name="T14" fmla="*/ 66675 w 168"/>
                <a:gd name="T15" fmla="*/ 0 h 127"/>
                <a:gd name="T16" fmla="*/ 38894 w 168"/>
                <a:gd name="T17" fmla="*/ 7225 h 127"/>
                <a:gd name="T18" fmla="*/ 11509 w 168"/>
                <a:gd name="T19" fmla="*/ 7225 h 127"/>
                <a:gd name="T20" fmla="*/ 0 w 168"/>
                <a:gd name="T21" fmla="*/ 7225 h 1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
                <a:gd name="T34" fmla="*/ 0 h 127"/>
                <a:gd name="T35" fmla="*/ 168 w 168"/>
                <a:gd name="T36" fmla="*/ 127 h 1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 h="127">
                  <a:moveTo>
                    <a:pt x="0" y="17"/>
                  </a:moveTo>
                  <a:lnTo>
                    <a:pt x="0" y="75"/>
                  </a:lnTo>
                  <a:lnTo>
                    <a:pt x="18" y="103"/>
                  </a:lnTo>
                  <a:lnTo>
                    <a:pt x="46" y="127"/>
                  </a:lnTo>
                  <a:lnTo>
                    <a:pt x="116" y="110"/>
                  </a:lnTo>
                  <a:lnTo>
                    <a:pt x="168" y="98"/>
                  </a:lnTo>
                  <a:lnTo>
                    <a:pt x="163" y="33"/>
                  </a:lnTo>
                  <a:lnTo>
                    <a:pt x="168" y="0"/>
                  </a:lnTo>
                  <a:lnTo>
                    <a:pt x="98" y="17"/>
                  </a:lnTo>
                  <a:lnTo>
                    <a:pt x="29" y="17"/>
                  </a:lnTo>
                  <a:lnTo>
                    <a:pt x="0" y="17"/>
                  </a:lnTo>
                  <a:close/>
                </a:path>
              </a:pathLst>
            </a:custGeom>
            <a:grpFill/>
            <a:ln w="9525">
              <a:solidFill>
                <a:schemeClr val="bg1">
                  <a:lumMod val="85000"/>
                </a:schemeClr>
              </a:solidFill>
              <a:round/>
              <a:headEnd/>
              <a:tailEnd/>
            </a:ln>
          </p:spPr>
          <p:txBody>
            <a:bodyPr/>
            <a:lstStyle/>
            <a:p>
              <a:endParaRPr lang="zh-CN" altLang="en-US"/>
            </a:p>
          </p:txBody>
        </p:sp>
        <p:sp>
          <p:nvSpPr>
            <p:cNvPr id="221" name="Freeform 171"/>
            <p:cNvSpPr>
              <a:spLocks noChangeAspect="1"/>
            </p:cNvSpPr>
            <p:nvPr>
              <p:custDataLst>
                <p:tags r:id="rId204"/>
              </p:custDataLst>
            </p:nvPr>
          </p:nvSpPr>
          <p:spPr bwMode="auto">
            <a:xfrm>
              <a:off x="2831795" y="3033955"/>
              <a:ext cx="533702" cy="840422"/>
            </a:xfrm>
            <a:custGeom>
              <a:avLst/>
              <a:gdLst>
                <a:gd name="T0" fmla="*/ 143584 w 1169"/>
                <a:gd name="T1" fmla="*/ 0 h 1848"/>
                <a:gd name="T2" fmla="*/ 89538 w 1169"/>
                <a:gd name="T3" fmla="*/ 19864 h 1848"/>
                <a:gd name="T4" fmla="*/ 80262 w 1169"/>
                <a:gd name="T5" fmla="*/ 29585 h 1848"/>
                <a:gd name="T6" fmla="*/ 80262 w 1169"/>
                <a:gd name="T7" fmla="*/ 46491 h 1848"/>
                <a:gd name="T8" fmla="*/ 108091 w 1169"/>
                <a:gd name="T9" fmla="*/ 76076 h 1848"/>
                <a:gd name="T10" fmla="*/ 89538 w 1169"/>
                <a:gd name="T11" fmla="*/ 105662 h 1848"/>
                <a:gd name="T12" fmla="*/ 98411 w 1169"/>
                <a:gd name="T13" fmla="*/ 132711 h 1848"/>
                <a:gd name="T14" fmla="*/ 154877 w 1169"/>
                <a:gd name="T15" fmla="*/ 142432 h 1848"/>
                <a:gd name="T16" fmla="*/ 154877 w 1169"/>
                <a:gd name="T17" fmla="*/ 152575 h 1848"/>
                <a:gd name="T18" fmla="*/ 136324 w 1169"/>
                <a:gd name="T19" fmla="*/ 171594 h 1848"/>
                <a:gd name="T20" fmla="*/ 108091 w 1169"/>
                <a:gd name="T21" fmla="*/ 248093 h 1848"/>
                <a:gd name="T22" fmla="*/ 89538 w 1169"/>
                <a:gd name="T23" fmla="*/ 277679 h 1848"/>
                <a:gd name="T24" fmla="*/ 35493 w 1169"/>
                <a:gd name="T25" fmla="*/ 294584 h 1848"/>
                <a:gd name="T26" fmla="*/ 45172 w 1169"/>
                <a:gd name="T27" fmla="*/ 324170 h 1848"/>
                <a:gd name="T28" fmla="*/ 70582 w 1169"/>
                <a:gd name="T29" fmla="*/ 360940 h 1848"/>
                <a:gd name="T30" fmla="*/ 45172 w 1169"/>
                <a:gd name="T31" fmla="*/ 378268 h 1848"/>
                <a:gd name="T32" fmla="*/ 26216 w 1169"/>
                <a:gd name="T33" fmla="*/ 368547 h 1848"/>
                <a:gd name="T34" fmla="*/ 0 w 1169"/>
                <a:gd name="T35" fmla="*/ 360940 h 1848"/>
                <a:gd name="T36" fmla="*/ 0 w 1169"/>
                <a:gd name="T37" fmla="*/ 378268 h 1848"/>
                <a:gd name="T38" fmla="*/ 9680 w 1169"/>
                <a:gd name="T39" fmla="*/ 397710 h 1848"/>
                <a:gd name="T40" fmla="*/ 54046 w 1169"/>
                <a:gd name="T41" fmla="*/ 397710 h 1848"/>
                <a:gd name="T42" fmla="*/ 54046 w 1169"/>
                <a:gd name="T43" fmla="*/ 407431 h 1848"/>
                <a:gd name="T44" fmla="*/ 26216 w 1169"/>
                <a:gd name="T45" fmla="*/ 417152 h 1848"/>
                <a:gd name="T46" fmla="*/ 54046 w 1169"/>
                <a:gd name="T47" fmla="*/ 453922 h 1848"/>
                <a:gd name="T48" fmla="*/ 80262 w 1169"/>
                <a:gd name="T49" fmla="*/ 453922 h 1848"/>
                <a:gd name="T50" fmla="*/ 98411 w 1169"/>
                <a:gd name="T51" fmla="*/ 407431 h 1848"/>
                <a:gd name="T52" fmla="*/ 108091 w 1169"/>
                <a:gd name="T53" fmla="*/ 437016 h 1848"/>
                <a:gd name="T54" fmla="*/ 117368 w 1169"/>
                <a:gd name="T55" fmla="*/ 532957 h 1848"/>
                <a:gd name="T56" fmla="*/ 161733 w 1169"/>
                <a:gd name="T57" fmla="*/ 655947 h 1848"/>
                <a:gd name="T58" fmla="*/ 189966 w 1169"/>
                <a:gd name="T59" fmla="*/ 721880 h 1848"/>
                <a:gd name="T60" fmla="*/ 218199 w 1169"/>
                <a:gd name="T61" fmla="*/ 770906 h 1848"/>
                <a:gd name="T62" fmla="*/ 225055 w 1169"/>
                <a:gd name="T63" fmla="*/ 781050 h 1848"/>
                <a:gd name="T64" fmla="*/ 272244 w 1169"/>
                <a:gd name="T65" fmla="*/ 751465 h 1848"/>
                <a:gd name="T66" fmla="*/ 316610 w 1169"/>
                <a:gd name="T67" fmla="*/ 655947 h 1848"/>
                <a:gd name="T68" fmla="*/ 335566 w 1169"/>
                <a:gd name="T69" fmla="*/ 560006 h 1848"/>
                <a:gd name="T70" fmla="*/ 363799 w 1169"/>
                <a:gd name="T71" fmla="*/ 542678 h 1848"/>
                <a:gd name="T72" fmla="*/ 436398 w 1169"/>
                <a:gd name="T73" fmla="*/ 493651 h 1848"/>
                <a:gd name="T74" fmla="*/ 464227 w 1169"/>
                <a:gd name="T75" fmla="*/ 446737 h 1848"/>
                <a:gd name="T76" fmla="*/ 471487 w 1169"/>
                <a:gd name="T77" fmla="*/ 437016 h 1848"/>
                <a:gd name="T78" fmla="*/ 471487 w 1169"/>
                <a:gd name="T79" fmla="*/ 360940 h 1848"/>
                <a:gd name="T80" fmla="*/ 464227 w 1169"/>
                <a:gd name="T81" fmla="*/ 341075 h 1848"/>
                <a:gd name="T82" fmla="*/ 454951 w 1169"/>
                <a:gd name="T83" fmla="*/ 324170 h 1848"/>
                <a:gd name="T84" fmla="*/ 454951 w 1169"/>
                <a:gd name="T85" fmla="*/ 314026 h 1848"/>
                <a:gd name="T86" fmla="*/ 400905 w 1169"/>
                <a:gd name="T87" fmla="*/ 314026 h 1848"/>
                <a:gd name="T88" fmla="*/ 382352 w 1169"/>
                <a:gd name="T89" fmla="*/ 304305 h 1848"/>
                <a:gd name="T90" fmla="*/ 354119 w 1169"/>
                <a:gd name="T91" fmla="*/ 287399 h 1848"/>
                <a:gd name="T92" fmla="*/ 316610 w 1169"/>
                <a:gd name="T93" fmla="*/ 287399 h 1848"/>
                <a:gd name="T94" fmla="*/ 272244 w 1169"/>
                <a:gd name="T95" fmla="*/ 237950 h 1848"/>
                <a:gd name="T96" fmla="*/ 272244 w 1169"/>
                <a:gd name="T97" fmla="*/ 228652 h 1848"/>
                <a:gd name="T98" fmla="*/ 272244 w 1169"/>
                <a:gd name="T99" fmla="*/ 199066 h 1848"/>
                <a:gd name="T100" fmla="*/ 244012 w 1169"/>
                <a:gd name="T101" fmla="*/ 191459 h 1848"/>
                <a:gd name="T102" fmla="*/ 225055 w 1169"/>
                <a:gd name="T103" fmla="*/ 171594 h 1848"/>
                <a:gd name="T104" fmla="*/ 218199 w 1169"/>
                <a:gd name="T105" fmla="*/ 132711 h 1848"/>
                <a:gd name="T106" fmla="*/ 218199 w 1169"/>
                <a:gd name="T107" fmla="*/ 115805 h 1848"/>
                <a:gd name="T108" fmla="*/ 234332 w 1169"/>
                <a:gd name="T109" fmla="*/ 76076 h 1848"/>
                <a:gd name="T110" fmla="*/ 244012 w 1169"/>
                <a:gd name="T111" fmla="*/ 56635 h 1848"/>
                <a:gd name="T112" fmla="*/ 244012 w 1169"/>
                <a:gd name="T113" fmla="*/ 19864 h 1848"/>
                <a:gd name="T114" fmla="*/ 218199 w 1169"/>
                <a:gd name="T115" fmla="*/ 41842 h 1848"/>
                <a:gd name="T116" fmla="*/ 204082 w 1169"/>
                <a:gd name="T117" fmla="*/ 44378 h 1848"/>
                <a:gd name="T118" fmla="*/ 161733 w 1169"/>
                <a:gd name="T119" fmla="*/ 39306 h 1848"/>
                <a:gd name="T120" fmla="*/ 150440 w 1169"/>
                <a:gd name="T121" fmla="*/ 9721 h 1848"/>
                <a:gd name="T122" fmla="*/ 143584 w 1169"/>
                <a:gd name="T123" fmla="*/ 0 h 18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69"/>
                <a:gd name="T187" fmla="*/ 0 h 1848"/>
                <a:gd name="T188" fmla="*/ 1169 w 1169"/>
                <a:gd name="T189" fmla="*/ 1848 h 184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69" h="1848">
                  <a:moveTo>
                    <a:pt x="356" y="0"/>
                  </a:moveTo>
                  <a:lnTo>
                    <a:pt x="222" y="47"/>
                  </a:lnTo>
                  <a:lnTo>
                    <a:pt x="199" y="70"/>
                  </a:lnTo>
                  <a:lnTo>
                    <a:pt x="199" y="110"/>
                  </a:lnTo>
                  <a:lnTo>
                    <a:pt x="268" y="180"/>
                  </a:lnTo>
                  <a:lnTo>
                    <a:pt x="222" y="250"/>
                  </a:lnTo>
                  <a:lnTo>
                    <a:pt x="244" y="314"/>
                  </a:lnTo>
                  <a:lnTo>
                    <a:pt x="384" y="337"/>
                  </a:lnTo>
                  <a:lnTo>
                    <a:pt x="384" y="361"/>
                  </a:lnTo>
                  <a:lnTo>
                    <a:pt x="338" y="406"/>
                  </a:lnTo>
                  <a:lnTo>
                    <a:pt x="268" y="587"/>
                  </a:lnTo>
                  <a:lnTo>
                    <a:pt x="222" y="657"/>
                  </a:lnTo>
                  <a:lnTo>
                    <a:pt x="88" y="697"/>
                  </a:lnTo>
                  <a:lnTo>
                    <a:pt x="112" y="767"/>
                  </a:lnTo>
                  <a:lnTo>
                    <a:pt x="175" y="854"/>
                  </a:lnTo>
                  <a:lnTo>
                    <a:pt x="112" y="895"/>
                  </a:lnTo>
                  <a:lnTo>
                    <a:pt x="65" y="872"/>
                  </a:lnTo>
                  <a:lnTo>
                    <a:pt x="0" y="854"/>
                  </a:lnTo>
                  <a:lnTo>
                    <a:pt x="0" y="895"/>
                  </a:lnTo>
                  <a:lnTo>
                    <a:pt x="24" y="941"/>
                  </a:lnTo>
                  <a:lnTo>
                    <a:pt x="134" y="941"/>
                  </a:lnTo>
                  <a:lnTo>
                    <a:pt x="134" y="964"/>
                  </a:lnTo>
                  <a:lnTo>
                    <a:pt x="65" y="987"/>
                  </a:lnTo>
                  <a:lnTo>
                    <a:pt x="134" y="1074"/>
                  </a:lnTo>
                  <a:lnTo>
                    <a:pt x="199" y="1074"/>
                  </a:lnTo>
                  <a:lnTo>
                    <a:pt x="244" y="964"/>
                  </a:lnTo>
                  <a:lnTo>
                    <a:pt x="268" y="1034"/>
                  </a:lnTo>
                  <a:lnTo>
                    <a:pt x="291" y="1261"/>
                  </a:lnTo>
                  <a:lnTo>
                    <a:pt x="401" y="1552"/>
                  </a:lnTo>
                  <a:lnTo>
                    <a:pt x="471" y="1708"/>
                  </a:lnTo>
                  <a:lnTo>
                    <a:pt x="541" y="1824"/>
                  </a:lnTo>
                  <a:lnTo>
                    <a:pt x="558" y="1848"/>
                  </a:lnTo>
                  <a:lnTo>
                    <a:pt x="675" y="1778"/>
                  </a:lnTo>
                  <a:lnTo>
                    <a:pt x="785" y="1552"/>
                  </a:lnTo>
                  <a:lnTo>
                    <a:pt x="832" y="1325"/>
                  </a:lnTo>
                  <a:lnTo>
                    <a:pt x="902" y="1284"/>
                  </a:lnTo>
                  <a:lnTo>
                    <a:pt x="1082" y="1168"/>
                  </a:lnTo>
                  <a:lnTo>
                    <a:pt x="1151" y="1057"/>
                  </a:lnTo>
                  <a:lnTo>
                    <a:pt x="1169" y="1034"/>
                  </a:lnTo>
                  <a:lnTo>
                    <a:pt x="1169" y="854"/>
                  </a:lnTo>
                  <a:lnTo>
                    <a:pt x="1151" y="807"/>
                  </a:lnTo>
                  <a:lnTo>
                    <a:pt x="1128" y="767"/>
                  </a:lnTo>
                  <a:lnTo>
                    <a:pt x="1128" y="743"/>
                  </a:lnTo>
                  <a:lnTo>
                    <a:pt x="994" y="743"/>
                  </a:lnTo>
                  <a:lnTo>
                    <a:pt x="948" y="720"/>
                  </a:lnTo>
                  <a:lnTo>
                    <a:pt x="878" y="680"/>
                  </a:lnTo>
                  <a:lnTo>
                    <a:pt x="785" y="680"/>
                  </a:lnTo>
                  <a:lnTo>
                    <a:pt x="675" y="563"/>
                  </a:lnTo>
                  <a:lnTo>
                    <a:pt x="675" y="541"/>
                  </a:lnTo>
                  <a:lnTo>
                    <a:pt x="675" y="471"/>
                  </a:lnTo>
                  <a:lnTo>
                    <a:pt x="605" y="453"/>
                  </a:lnTo>
                  <a:lnTo>
                    <a:pt x="558" y="406"/>
                  </a:lnTo>
                  <a:lnTo>
                    <a:pt x="541" y="314"/>
                  </a:lnTo>
                  <a:lnTo>
                    <a:pt x="541" y="274"/>
                  </a:lnTo>
                  <a:lnTo>
                    <a:pt x="581" y="180"/>
                  </a:lnTo>
                  <a:lnTo>
                    <a:pt x="605" y="134"/>
                  </a:lnTo>
                  <a:lnTo>
                    <a:pt x="605" y="47"/>
                  </a:lnTo>
                  <a:lnTo>
                    <a:pt x="541" y="99"/>
                  </a:lnTo>
                  <a:lnTo>
                    <a:pt x="506" y="105"/>
                  </a:lnTo>
                  <a:lnTo>
                    <a:pt x="401" y="93"/>
                  </a:lnTo>
                  <a:lnTo>
                    <a:pt x="373" y="23"/>
                  </a:lnTo>
                  <a:lnTo>
                    <a:pt x="356" y="0"/>
                  </a:lnTo>
                  <a:close/>
                </a:path>
              </a:pathLst>
            </a:custGeom>
            <a:grpFill/>
            <a:ln w="9525">
              <a:solidFill>
                <a:schemeClr val="bg1">
                  <a:lumMod val="85000"/>
                </a:schemeClr>
              </a:solidFill>
              <a:round/>
              <a:headEnd/>
              <a:tailEnd/>
            </a:ln>
          </p:spPr>
          <p:txBody>
            <a:bodyPr/>
            <a:lstStyle/>
            <a:p>
              <a:endParaRPr lang="zh-CN" altLang="en-US"/>
            </a:p>
          </p:txBody>
        </p:sp>
        <p:sp>
          <p:nvSpPr>
            <p:cNvPr id="222" name="Freeform 172"/>
            <p:cNvSpPr>
              <a:spLocks noChangeAspect="1"/>
            </p:cNvSpPr>
            <p:nvPr>
              <p:custDataLst>
                <p:tags r:id="rId205"/>
              </p:custDataLst>
            </p:nvPr>
          </p:nvSpPr>
          <p:spPr bwMode="auto">
            <a:xfrm>
              <a:off x="3139079" y="3247478"/>
              <a:ext cx="222825" cy="126405"/>
            </a:xfrm>
            <a:custGeom>
              <a:avLst/>
              <a:gdLst>
                <a:gd name="T0" fmla="*/ 0 w 488"/>
                <a:gd name="T1" fmla="*/ 0 h 272"/>
                <a:gd name="T2" fmla="*/ 0 w 488"/>
                <a:gd name="T3" fmla="*/ 20299 h 272"/>
                <a:gd name="T4" fmla="*/ 0 w 488"/>
                <a:gd name="T5" fmla="*/ 39734 h 272"/>
                <a:gd name="T6" fmla="*/ 37514 w 488"/>
                <a:gd name="T7" fmla="*/ 80332 h 272"/>
                <a:gd name="T8" fmla="*/ 46792 w 488"/>
                <a:gd name="T9" fmla="*/ 90266 h 272"/>
                <a:gd name="T10" fmla="*/ 81886 w 488"/>
                <a:gd name="T11" fmla="*/ 90266 h 272"/>
                <a:gd name="T12" fmla="*/ 110123 w 488"/>
                <a:gd name="T13" fmla="*/ 107541 h 272"/>
                <a:gd name="T14" fmla="*/ 126662 w 488"/>
                <a:gd name="T15" fmla="*/ 117475 h 272"/>
                <a:gd name="T16" fmla="*/ 135939 w 488"/>
                <a:gd name="T17" fmla="*/ 117475 h 272"/>
                <a:gd name="T18" fmla="*/ 173051 w 488"/>
                <a:gd name="T19" fmla="*/ 117475 h 272"/>
                <a:gd name="T20" fmla="*/ 185152 w 488"/>
                <a:gd name="T21" fmla="*/ 117475 h 272"/>
                <a:gd name="T22" fmla="*/ 196850 w 488"/>
                <a:gd name="T23" fmla="*/ 97608 h 272"/>
                <a:gd name="T24" fmla="*/ 196850 w 488"/>
                <a:gd name="T25" fmla="*/ 80332 h 272"/>
                <a:gd name="T26" fmla="*/ 164176 w 488"/>
                <a:gd name="T27" fmla="*/ 80332 h 272"/>
                <a:gd name="T28" fmla="*/ 154898 w 488"/>
                <a:gd name="T29" fmla="*/ 69967 h 272"/>
                <a:gd name="T30" fmla="*/ 145217 w 488"/>
                <a:gd name="T31" fmla="*/ 52691 h 272"/>
                <a:gd name="T32" fmla="*/ 128679 w 488"/>
                <a:gd name="T33" fmla="*/ 52691 h 272"/>
                <a:gd name="T34" fmla="*/ 112543 w 488"/>
                <a:gd name="T35" fmla="*/ 57874 h 272"/>
                <a:gd name="T36" fmla="*/ 77449 w 488"/>
                <a:gd name="T37" fmla="*/ 39734 h 272"/>
                <a:gd name="T38" fmla="*/ 51633 w 488"/>
                <a:gd name="T39" fmla="*/ 20299 h 272"/>
                <a:gd name="T40" fmla="*/ 25413 w 488"/>
                <a:gd name="T41" fmla="*/ 9934 h 272"/>
                <a:gd name="T42" fmla="*/ 0 w 488"/>
                <a:gd name="T43" fmla="*/ 0 h 2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8"/>
                <a:gd name="T67" fmla="*/ 0 h 272"/>
                <a:gd name="T68" fmla="*/ 488 w 488"/>
                <a:gd name="T69" fmla="*/ 272 h 27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8" h="272">
                  <a:moveTo>
                    <a:pt x="0" y="0"/>
                  </a:moveTo>
                  <a:lnTo>
                    <a:pt x="0" y="47"/>
                  </a:lnTo>
                  <a:lnTo>
                    <a:pt x="0" y="92"/>
                  </a:lnTo>
                  <a:lnTo>
                    <a:pt x="93" y="186"/>
                  </a:lnTo>
                  <a:lnTo>
                    <a:pt x="116" y="209"/>
                  </a:lnTo>
                  <a:lnTo>
                    <a:pt x="203" y="209"/>
                  </a:lnTo>
                  <a:lnTo>
                    <a:pt x="273" y="249"/>
                  </a:lnTo>
                  <a:lnTo>
                    <a:pt x="314" y="272"/>
                  </a:lnTo>
                  <a:lnTo>
                    <a:pt x="337" y="272"/>
                  </a:lnTo>
                  <a:lnTo>
                    <a:pt x="429" y="272"/>
                  </a:lnTo>
                  <a:lnTo>
                    <a:pt x="459" y="272"/>
                  </a:lnTo>
                  <a:lnTo>
                    <a:pt x="488" y="226"/>
                  </a:lnTo>
                  <a:lnTo>
                    <a:pt x="488" y="186"/>
                  </a:lnTo>
                  <a:lnTo>
                    <a:pt x="407" y="186"/>
                  </a:lnTo>
                  <a:lnTo>
                    <a:pt x="384" y="162"/>
                  </a:lnTo>
                  <a:lnTo>
                    <a:pt x="360" y="122"/>
                  </a:lnTo>
                  <a:lnTo>
                    <a:pt x="319" y="122"/>
                  </a:lnTo>
                  <a:lnTo>
                    <a:pt x="279" y="134"/>
                  </a:lnTo>
                  <a:lnTo>
                    <a:pt x="192" y="92"/>
                  </a:lnTo>
                  <a:lnTo>
                    <a:pt x="128" y="47"/>
                  </a:lnTo>
                  <a:lnTo>
                    <a:pt x="63" y="23"/>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23" name="Freeform 173"/>
            <p:cNvSpPr>
              <a:spLocks noChangeAspect="1"/>
            </p:cNvSpPr>
            <p:nvPr>
              <p:custDataLst>
                <p:tags r:id="rId206"/>
              </p:custDataLst>
            </p:nvPr>
          </p:nvSpPr>
          <p:spPr bwMode="auto">
            <a:xfrm>
              <a:off x="3149859" y="3874379"/>
              <a:ext cx="61096" cy="81993"/>
            </a:xfrm>
            <a:custGeom>
              <a:avLst/>
              <a:gdLst>
                <a:gd name="T0" fmla="*/ 25779 w 134"/>
                <a:gd name="T1" fmla="*/ 0 h 174"/>
                <a:gd name="T2" fmla="*/ 18932 w 134"/>
                <a:gd name="T3" fmla="*/ 17517 h 174"/>
                <a:gd name="T4" fmla="*/ 0 w 134"/>
                <a:gd name="T5" fmla="*/ 38100 h 174"/>
                <a:gd name="T6" fmla="*/ 0 w 134"/>
                <a:gd name="T7" fmla="*/ 58245 h 174"/>
                <a:gd name="T8" fmla="*/ 18932 w 134"/>
                <a:gd name="T9" fmla="*/ 68755 h 174"/>
                <a:gd name="T10" fmla="*/ 44308 w 134"/>
                <a:gd name="T11" fmla="*/ 76200 h 174"/>
                <a:gd name="T12" fmla="*/ 53975 w 134"/>
                <a:gd name="T13" fmla="*/ 58245 h 174"/>
                <a:gd name="T14" fmla="*/ 44308 w 134"/>
                <a:gd name="T15" fmla="*/ 38100 h 174"/>
                <a:gd name="T16" fmla="*/ 44308 w 134"/>
                <a:gd name="T17" fmla="*/ 27590 h 174"/>
                <a:gd name="T18" fmla="*/ 25779 w 134"/>
                <a:gd name="T19" fmla="*/ 0 h 1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4"/>
                <a:gd name="T31" fmla="*/ 0 h 174"/>
                <a:gd name="T32" fmla="*/ 134 w 134"/>
                <a:gd name="T33" fmla="*/ 174 h 1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4" h="174">
                  <a:moveTo>
                    <a:pt x="64" y="0"/>
                  </a:moveTo>
                  <a:lnTo>
                    <a:pt x="47" y="40"/>
                  </a:lnTo>
                  <a:lnTo>
                    <a:pt x="0" y="87"/>
                  </a:lnTo>
                  <a:lnTo>
                    <a:pt x="0" y="133"/>
                  </a:lnTo>
                  <a:lnTo>
                    <a:pt x="47" y="157"/>
                  </a:lnTo>
                  <a:lnTo>
                    <a:pt x="110" y="174"/>
                  </a:lnTo>
                  <a:lnTo>
                    <a:pt x="134" y="133"/>
                  </a:lnTo>
                  <a:lnTo>
                    <a:pt x="110" y="87"/>
                  </a:lnTo>
                  <a:lnTo>
                    <a:pt x="110" y="63"/>
                  </a:lnTo>
                  <a:lnTo>
                    <a:pt x="64" y="0"/>
                  </a:lnTo>
                  <a:close/>
                </a:path>
              </a:pathLst>
            </a:custGeom>
            <a:grpFill/>
            <a:ln w="9525">
              <a:solidFill>
                <a:schemeClr val="bg1">
                  <a:lumMod val="85000"/>
                </a:schemeClr>
              </a:solidFill>
              <a:round/>
              <a:headEnd/>
              <a:tailEnd/>
            </a:ln>
          </p:spPr>
          <p:txBody>
            <a:bodyPr/>
            <a:lstStyle/>
            <a:p>
              <a:endParaRPr lang="zh-CN" altLang="en-US"/>
            </a:p>
          </p:txBody>
        </p:sp>
        <p:sp>
          <p:nvSpPr>
            <p:cNvPr id="224" name="Freeform 174"/>
            <p:cNvSpPr>
              <a:spLocks noChangeAspect="1"/>
            </p:cNvSpPr>
            <p:nvPr>
              <p:custDataLst>
                <p:tags r:id="rId207"/>
              </p:custDataLst>
            </p:nvPr>
          </p:nvSpPr>
          <p:spPr bwMode="auto">
            <a:xfrm>
              <a:off x="2644910" y="3066411"/>
              <a:ext cx="362989" cy="374090"/>
            </a:xfrm>
            <a:custGeom>
              <a:avLst/>
              <a:gdLst>
                <a:gd name="T0" fmla="*/ 246146 w 796"/>
                <a:gd name="T1" fmla="*/ 0 h 825"/>
                <a:gd name="T2" fmla="*/ 219961 w 796"/>
                <a:gd name="T3" fmla="*/ 7164 h 825"/>
                <a:gd name="T4" fmla="*/ 211098 w 796"/>
                <a:gd name="T5" fmla="*/ 7164 h 825"/>
                <a:gd name="T6" fmla="*/ 208278 w 796"/>
                <a:gd name="T7" fmla="*/ 38770 h 825"/>
                <a:gd name="T8" fmla="*/ 201429 w 796"/>
                <a:gd name="T9" fmla="*/ 66161 h 825"/>
                <a:gd name="T10" fmla="*/ 192163 w 796"/>
                <a:gd name="T11" fmla="*/ 66161 h 825"/>
                <a:gd name="T12" fmla="*/ 175646 w 796"/>
                <a:gd name="T13" fmla="*/ 112516 h 825"/>
                <a:gd name="T14" fmla="*/ 156712 w 796"/>
                <a:gd name="T15" fmla="*/ 124737 h 825"/>
                <a:gd name="T16" fmla="*/ 145029 w 796"/>
                <a:gd name="T17" fmla="*/ 149179 h 825"/>
                <a:gd name="T18" fmla="*/ 100715 w 796"/>
                <a:gd name="T19" fmla="*/ 151707 h 825"/>
                <a:gd name="T20" fmla="*/ 100715 w 796"/>
                <a:gd name="T21" fmla="*/ 188792 h 825"/>
                <a:gd name="T22" fmla="*/ 65666 w 796"/>
                <a:gd name="T23" fmla="*/ 198484 h 825"/>
                <a:gd name="T24" fmla="*/ 37466 w 796"/>
                <a:gd name="T25" fmla="*/ 188792 h 825"/>
                <a:gd name="T26" fmla="*/ 0 w 796"/>
                <a:gd name="T27" fmla="*/ 178678 h 825"/>
                <a:gd name="T28" fmla="*/ 0 w 796"/>
                <a:gd name="T29" fmla="*/ 207755 h 825"/>
                <a:gd name="T30" fmla="*/ 37466 w 796"/>
                <a:gd name="T31" fmla="*/ 237254 h 825"/>
                <a:gd name="T32" fmla="*/ 37466 w 796"/>
                <a:gd name="T33" fmla="*/ 264224 h 825"/>
                <a:gd name="T34" fmla="*/ 18531 w 796"/>
                <a:gd name="T35" fmla="*/ 264224 h 825"/>
                <a:gd name="T36" fmla="*/ 9266 w 796"/>
                <a:gd name="T37" fmla="*/ 303415 h 825"/>
                <a:gd name="T38" fmla="*/ 46732 w 796"/>
                <a:gd name="T39" fmla="*/ 303415 h 825"/>
                <a:gd name="T40" fmla="*/ 119649 w 796"/>
                <a:gd name="T41" fmla="*/ 303415 h 825"/>
                <a:gd name="T42" fmla="*/ 138180 w 796"/>
                <a:gd name="T43" fmla="*/ 320271 h 825"/>
                <a:gd name="T44" fmla="*/ 165978 w 796"/>
                <a:gd name="T45" fmla="*/ 347663 h 825"/>
                <a:gd name="T46" fmla="*/ 165978 w 796"/>
                <a:gd name="T47" fmla="*/ 330385 h 825"/>
                <a:gd name="T48" fmla="*/ 182898 w 796"/>
                <a:gd name="T49" fmla="*/ 337971 h 825"/>
                <a:gd name="T50" fmla="*/ 208278 w 796"/>
                <a:gd name="T51" fmla="*/ 347663 h 825"/>
                <a:gd name="T52" fmla="*/ 236478 w 796"/>
                <a:gd name="T53" fmla="*/ 330385 h 825"/>
                <a:gd name="T54" fmla="*/ 201429 w 796"/>
                <a:gd name="T55" fmla="*/ 264224 h 825"/>
                <a:gd name="T56" fmla="*/ 227212 w 796"/>
                <a:gd name="T57" fmla="*/ 257060 h 825"/>
                <a:gd name="T58" fmla="*/ 255412 w 796"/>
                <a:gd name="T59" fmla="*/ 247368 h 825"/>
                <a:gd name="T60" fmla="*/ 302144 w 796"/>
                <a:gd name="T61" fmla="*/ 168985 h 825"/>
                <a:gd name="T62" fmla="*/ 302144 w 796"/>
                <a:gd name="T63" fmla="*/ 151707 h 825"/>
                <a:gd name="T64" fmla="*/ 320675 w 796"/>
                <a:gd name="T65" fmla="*/ 112516 h 825"/>
                <a:gd name="T66" fmla="*/ 283209 w 796"/>
                <a:gd name="T67" fmla="*/ 102824 h 825"/>
                <a:gd name="T68" fmla="*/ 267095 w 796"/>
                <a:gd name="T69" fmla="*/ 102824 h 825"/>
                <a:gd name="T70" fmla="*/ 255412 w 796"/>
                <a:gd name="T71" fmla="*/ 71218 h 825"/>
                <a:gd name="T72" fmla="*/ 273943 w 796"/>
                <a:gd name="T73" fmla="*/ 46355 h 825"/>
                <a:gd name="T74" fmla="*/ 250578 w 796"/>
                <a:gd name="T75" fmla="*/ 21913 h 825"/>
                <a:gd name="T76" fmla="*/ 246146 w 796"/>
                <a:gd name="T77" fmla="*/ 7164 h 825"/>
                <a:gd name="T78" fmla="*/ 246146 w 796"/>
                <a:gd name="T79" fmla="*/ 0 h 82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96"/>
                <a:gd name="T121" fmla="*/ 0 h 825"/>
                <a:gd name="T122" fmla="*/ 796 w 796"/>
                <a:gd name="T123" fmla="*/ 825 h 82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96" h="825">
                  <a:moveTo>
                    <a:pt x="611" y="0"/>
                  </a:moveTo>
                  <a:lnTo>
                    <a:pt x="546" y="17"/>
                  </a:lnTo>
                  <a:lnTo>
                    <a:pt x="524" y="17"/>
                  </a:lnTo>
                  <a:lnTo>
                    <a:pt x="517" y="92"/>
                  </a:lnTo>
                  <a:lnTo>
                    <a:pt x="500" y="157"/>
                  </a:lnTo>
                  <a:lnTo>
                    <a:pt x="477" y="157"/>
                  </a:lnTo>
                  <a:lnTo>
                    <a:pt x="436" y="267"/>
                  </a:lnTo>
                  <a:lnTo>
                    <a:pt x="389" y="296"/>
                  </a:lnTo>
                  <a:lnTo>
                    <a:pt x="360" y="354"/>
                  </a:lnTo>
                  <a:lnTo>
                    <a:pt x="250" y="360"/>
                  </a:lnTo>
                  <a:lnTo>
                    <a:pt x="250" y="448"/>
                  </a:lnTo>
                  <a:lnTo>
                    <a:pt x="163" y="471"/>
                  </a:lnTo>
                  <a:lnTo>
                    <a:pt x="93" y="448"/>
                  </a:lnTo>
                  <a:lnTo>
                    <a:pt x="0" y="424"/>
                  </a:lnTo>
                  <a:lnTo>
                    <a:pt x="0" y="493"/>
                  </a:lnTo>
                  <a:lnTo>
                    <a:pt x="93" y="563"/>
                  </a:lnTo>
                  <a:lnTo>
                    <a:pt x="93" y="627"/>
                  </a:lnTo>
                  <a:lnTo>
                    <a:pt x="46" y="627"/>
                  </a:lnTo>
                  <a:lnTo>
                    <a:pt x="23" y="720"/>
                  </a:lnTo>
                  <a:lnTo>
                    <a:pt x="116" y="720"/>
                  </a:lnTo>
                  <a:lnTo>
                    <a:pt x="297" y="720"/>
                  </a:lnTo>
                  <a:lnTo>
                    <a:pt x="343" y="760"/>
                  </a:lnTo>
                  <a:lnTo>
                    <a:pt x="412" y="825"/>
                  </a:lnTo>
                  <a:lnTo>
                    <a:pt x="412" y="784"/>
                  </a:lnTo>
                  <a:lnTo>
                    <a:pt x="454" y="802"/>
                  </a:lnTo>
                  <a:lnTo>
                    <a:pt x="517" y="825"/>
                  </a:lnTo>
                  <a:lnTo>
                    <a:pt x="587" y="784"/>
                  </a:lnTo>
                  <a:lnTo>
                    <a:pt x="500" y="627"/>
                  </a:lnTo>
                  <a:lnTo>
                    <a:pt x="564" y="610"/>
                  </a:lnTo>
                  <a:lnTo>
                    <a:pt x="634" y="587"/>
                  </a:lnTo>
                  <a:lnTo>
                    <a:pt x="750" y="401"/>
                  </a:lnTo>
                  <a:lnTo>
                    <a:pt x="750" y="360"/>
                  </a:lnTo>
                  <a:lnTo>
                    <a:pt x="796" y="267"/>
                  </a:lnTo>
                  <a:lnTo>
                    <a:pt x="703" y="244"/>
                  </a:lnTo>
                  <a:lnTo>
                    <a:pt x="663" y="244"/>
                  </a:lnTo>
                  <a:lnTo>
                    <a:pt x="634" y="169"/>
                  </a:lnTo>
                  <a:lnTo>
                    <a:pt x="680" y="110"/>
                  </a:lnTo>
                  <a:lnTo>
                    <a:pt x="622" y="52"/>
                  </a:lnTo>
                  <a:lnTo>
                    <a:pt x="611" y="17"/>
                  </a:lnTo>
                  <a:lnTo>
                    <a:pt x="611" y="0"/>
                  </a:lnTo>
                  <a:close/>
                </a:path>
              </a:pathLst>
            </a:custGeom>
            <a:grpFill/>
            <a:ln w="9525">
              <a:solidFill>
                <a:schemeClr val="bg1">
                  <a:lumMod val="85000"/>
                </a:schemeClr>
              </a:solidFill>
              <a:round/>
              <a:headEnd/>
              <a:tailEnd/>
            </a:ln>
          </p:spPr>
          <p:txBody>
            <a:bodyPr/>
            <a:lstStyle/>
            <a:p>
              <a:endParaRPr lang="zh-CN" altLang="en-US"/>
            </a:p>
          </p:txBody>
        </p:sp>
        <p:sp>
          <p:nvSpPr>
            <p:cNvPr id="225" name="Freeform 175"/>
            <p:cNvSpPr>
              <a:spLocks noChangeAspect="1"/>
            </p:cNvSpPr>
            <p:nvPr>
              <p:custDataLst>
                <p:tags r:id="rId208"/>
              </p:custDataLst>
            </p:nvPr>
          </p:nvSpPr>
          <p:spPr bwMode="auto">
            <a:xfrm>
              <a:off x="2603579" y="3004916"/>
              <a:ext cx="389943" cy="275017"/>
            </a:xfrm>
            <a:custGeom>
              <a:avLst/>
              <a:gdLst>
                <a:gd name="T0" fmla="*/ 25383 w 855"/>
                <a:gd name="T1" fmla="*/ 70695 h 611"/>
                <a:gd name="T2" fmla="*/ 7252 w 855"/>
                <a:gd name="T3" fmla="*/ 114617 h 611"/>
                <a:gd name="T4" fmla="*/ 18534 w 855"/>
                <a:gd name="T5" fmla="*/ 143899 h 611"/>
                <a:gd name="T6" fmla="*/ 0 w 855"/>
                <a:gd name="T7" fmla="*/ 180292 h 611"/>
                <a:gd name="T8" fmla="*/ 18534 w 855"/>
                <a:gd name="T9" fmla="*/ 199116 h 611"/>
                <a:gd name="T10" fmla="*/ 44320 w 855"/>
                <a:gd name="T11" fmla="*/ 199116 h 611"/>
                <a:gd name="T12" fmla="*/ 44320 w 855"/>
                <a:gd name="T13" fmla="*/ 226306 h 611"/>
                <a:gd name="T14" fmla="*/ 35053 w 855"/>
                <a:gd name="T15" fmla="*/ 235927 h 611"/>
                <a:gd name="T16" fmla="*/ 100727 w 855"/>
                <a:gd name="T17" fmla="*/ 255588 h 611"/>
                <a:gd name="T18" fmla="*/ 135781 w 855"/>
                <a:gd name="T19" fmla="*/ 245967 h 611"/>
                <a:gd name="T20" fmla="*/ 135781 w 855"/>
                <a:gd name="T21" fmla="*/ 209155 h 611"/>
                <a:gd name="T22" fmla="*/ 182921 w 855"/>
                <a:gd name="T23" fmla="*/ 209155 h 611"/>
                <a:gd name="T24" fmla="*/ 191785 w 855"/>
                <a:gd name="T25" fmla="*/ 180292 h 611"/>
                <a:gd name="T26" fmla="*/ 210722 w 855"/>
                <a:gd name="T27" fmla="*/ 170253 h 611"/>
                <a:gd name="T28" fmla="*/ 227241 w 855"/>
                <a:gd name="T29" fmla="*/ 124238 h 611"/>
                <a:gd name="T30" fmla="*/ 236508 w 855"/>
                <a:gd name="T31" fmla="*/ 124238 h 611"/>
                <a:gd name="T32" fmla="*/ 246178 w 855"/>
                <a:gd name="T33" fmla="*/ 94957 h 611"/>
                <a:gd name="T34" fmla="*/ 246178 w 855"/>
                <a:gd name="T35" fmla="*/ 65675 h 611"/>
                <a:gd name="T36" fmla="*/ 255042 w 855"/>
                <a:gd name="T37" fmla="*/ 65675 h 611"/>
                <a:gd name="T38" fmla="*/ 281231 w 855"/>
                <a:gd name="T39" fmla="*/ 58564 h 611"/>
                <a:gd name="T40" fmla="*/ 290498 w 855"/>
                <a:gd name="T41" fmla="*/ 48942 h 611"/>
                <a:gd name="T42" fmla="*/ 344488 w 855"/>
                <a:gd name="T43" fmla="*/ 29282 h 611"/>
                <a:gd name="T44" fmla="*/ 332401 w 855"/>
                <a:gd name="T45" fmla="*/ 0 h 611"/>
                <a:gd name="T46" fmla="*/ 288081 w 855"/>
                <a:gd name="T47" fmla="*/ 12549 h 611"/>
                <a:gd name="T48" fmla="*/ 262294 w 855"/>
                <a:gd name="T49" fmla="*/ 17151 h 611"/>
                <a:gd name="T50" fmla="*/ 246178 w 855"/>
                <a:gd name="T51" fmla="*/ 2510 h 611"/>
                <a:gd name="T52" fmla="*/ 201052 w 855"/>
                <a:gd name="T53" fmla="*/ 19661 h 611"/>
                <a:gd name="T54" fmla="*/ 156732 w 855"/>
                <a:gd name="T55" fmla="*/ 12549 h 611"/>
                <a:gd name="T56" fmla="*/ 112412 w 855"/>
                <a:gd name="T57" fmla="*/ 43923 h 611"/>
                <a:gd name="T58" fmla="*/ 91461 w 855"/>
                <a:gd name="T59" fmla="*/ 60655 h 611"/>
                <a:gd name="T60" fmla="*/ 56407 w 855"/>
                <a:gd name="T61" fmla="*/ 85335 h 611"/>
                <a:gd name="T62" fmla="*/ 37471 w 855"/>
                <a:gd name="T63" fmla="*/ 75296 h 611"/>
                <a:gd name="T64" fmla="*/ 25383 w 855"/>
                <a:gd name="T65" fmla="*/ 70695 h 6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55"/>
                <a:gd name="T100" fmla="*/ 0 h 611"/>
                <a:gd name="T101" fmla="*/ 855 w 855"/>
                <a:gd name="T102" fmla="*/ 611 h 6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55" h="611">
                  <a:moveTo>
                    <a:pt x="63" y="169"/>
                  </a:moveTo>
                  <a:lnTo>
                    <a:pt x="18" y="274"/>
                  </a:lnTo>
                  <a:lnTo>
                    <a:pt x="46" y="344"/>
                  </a:lnTo>
                  <a:lnTo>
                    <a:pt x="0" y="431"/>
                  </a:lnTo>
                  <a:lnTo>
                    <a:pt x="46" y="476"/>
                  </a:lnTo>
                  <a:lnTo>
                    <a:pt x="110" y="476"/>
                  </a:lnTo>
                  <a:lnTo>
                    <a:pt x="110" y="541"/>
                  </a:lnTo>
                  <a:lnTo>
                    <a:pt x="87" y="564"/>
                  </a:lnTo>
                  <a:lnTo>
                    <a:pt x="250" y="611"/>
                  </a:lnTo>
                  <a:lnTo>
                    <a:pt x="337" y="588"/>
                  </a:lnTo>
                  <a:lnTo>
                    <a:pt x="337" y="500"/>
                  </a:lnTo>
                  <a:lnTo>
                    <a:pt x="454" y="500"/>
                  </a:lnTo>
                  <a:lnTo>
                    <a:pt x="476" y="431"/>
                  </a:lnTo>
                  <a:lnTo>
                    <a:pt x="523" y="407"/>
                  </a:lnTo>
                  <a:lnTo>
                    <a:pt x="564" y="297"/>
                  </a:lnTo>
                  <a:lnTo>
                    <a:pt x="587" y="297"/>
                  </a:lnTo>
                  <a:lnTo>
                    <a:pt x="611" y="227"/>
                  </a:lnTo>
                  <a:lnTo>
                    <a:pt x="611" y="157"/>
                  </a:lnTo>
                  <a:lnTo>
                    <a:pt x="633" y="157"/>
                  </a:lnTo>
                  <a:lnTo>
                    <a:pt x="698" y="140"/>
                  </a:lnTo>
                  <a:lnTo>
                    <a:pt x="721" y="117"/>
                  </a:lnTo>
                  <a:lnTo>
                    <a:pt x="855" y="70"/>
                  </a:lnTo>
                  <a:lnTo>
                    <a:pt x="825" y="0"/>
                  </a:lnTo>
                  <a:lnTo>
                    <a:pt x="715" y="30"/>
                  </a:lnTo>
                  <a:lnTo>
                    <a:pt x="651" y="41"/>
                  </a:lnTo>
                  <a:lnTo>
                    <a:pt x="611" y="6"/>
                  </a:lnTo>
                  <a:lnTo>
                    <a:pt x="499" y="47"/>
                  </a:lnTo>
                  <a:lnTo>
                    <a:pt x="389" y="30"/>
                  </a:lnTo>
                  <a:lnTo>
                    <a:pt x="279" y="105"/>
                  </a:lnTo>
                  <a:lnTo>
                    <a:pt x="227" y="145"/>
                  </a:lnTo>
                  <a:lnTo>
                    <a:pt x="140" y="204"/>
                  </a:lnTo>
                  <a:lnTo>
                    <a:pt x="93" y="180"/>
                  </a:lnTo>
                  <a:lnTo>
                    <a:pt x="63" y="169"/>
                  </a:lnTo>
                  <a:close/>
                </a:path>
              </a:pathLst>
            </a:custGeom>
            <a:grpFill/>
            <a:ln w="9525">
              <a:solidFill>
                <a:schemeClr val="bg1">
                  <a:lumMod val="85000"/>
                </a:schemeClr>
              </a:solidFill>
              <a:round/>
              <a:headEnd/>
              <a:tailEnd/>
            </a:ln>
          </p:spPr>
          <p:txBody>
            <a:bodyPr/>
            <a:lstStyle/>
            <a:p>
              <a:endParaRPr lang="zh-CN" altLang="en-US"/>
            </a:p>
          </p:txBody>
        </p:sp>
        <p:sp>
          <p:nvSpPr>
            <p:cNvPr id="226" name="Freeform 176"/>
            <p:cNvSpPr>
              <a:spLocks noChangeAspect="1"/>
            </p:cNvSpPr>
            <p:nvPr>
              <p:custDataLst>
                <p:tags r:id="rId209"/>
              </p:custDataLst>
            </p:nvPr>
          </p:nvSpPr>
          <p:spPr bwMode="auto">
            <a:xfrm>
              <a:off x="2183087" y="2946838"/>
              <a:ext cx="504952" cy="447543"/>
            </a:xfrm>
            <a:custGeom>
              <a:avLst/>
              <a:gdLst>
                <a:gd name="T0" fmla="*/ 6869 w 1104"/>
                <a:gd name="T1" fmla="*/ 0 h 982"/>
                <a:gd name="T2" fmla="*/ 0 w 1104"/>
                <a:gd name="T3" fmla="*/ 42355 h 982"/>
                <a:gd name="T4" fmla="*/ 0 w 1104"/>
                <a:gd name="T5" fmla="*/ 61415 h 982"/>
                <a:gd name="T6" fmla="*/ 28285 w 1104"/>
                <a:gd name="T7" fmla="*/ 110970 h 982"/>
                <a:gd name="T8" fmla="*/ 63438 w 1104"/>
                <a:gd name="T9" fmla="*/ 118170 h 982"/>
                <a:gd name="T10" fmla="*/ 44447 w 1104"/>
                <a:gd name="T11" fmla="*/ 157560 h 982"/>
                <a:gd name="T12" fmla="*/ 54145 w 1104"/>
                <a:gd name="T13" fmla="*/ 187209 h 982"/>
                <a:gd name="T14" fmla="*/ 91723 w 1104"/>
                <a:gd name="T15" fmla="*/ 197374 h 982"/>
                <a:gd name="T16" fmla="*/ 100612 w 1104"/>
                <a:gd name="T17" fmla="*/ 243964 h 982"/>
                <a:gd name="T18" fmla="*/ 126876 w 1104"/>
                <a:gd name="T19" fmla="*/ 280813 h 982"/>
                <a:gd name="T20" fmla="*/ 154757 w 1104"/>
                <a:gd name="T21" fmla="*/ 290555 h 982"/>
                <a:gd name="T22" fmla="*/ 173748 w 1104"/>
                <a:gd name="T23" fmla="*/ 329945 h 982"/>
                <a:gd name="T24" fmla="*/ 190315 w 1104"/>
                <a:gd name="T25" fmla="*/ 339686 h 982"/>
                <a:gd name="T26" fmla="*/ 236782 w 1104"/>
                <a:gd name="T27" fmla="*/ 369335 h 982"/>
                <a:gd name="T28" fmla="*/ 263046 w 1104"/>
                <a:gd name="T29" fmla="*/ 376535 h 982"/>
                <a:gd name="T30" fmla="*/ 309918 w 1104"/>
                <a:gd name="T31" fmla="*/ 369335 h 982"/>
                <a:gd name="T32" fmla="*/ 319211 w 1104"/>
                <a:gd name="T33" fmla="*/ 396018 h 982"/>
                <a:gd name="T34" fmla="*/ 382650 w 1104"/>
                <a:gd name="T35" fmla="*/ 406183 h 982"/>
                <a:gd name="T36" fmla="*/ 425077 w 1104"/>
                <a:gd name="T37" fmla="*/ 415925 h 982"/>
                <a:gd name="T38" fmla="*/ 427097 w 1104"/>
                <a:gd name="T39" fmla="*/ 384159 h 982"/>
                <a:gd name="T40" fmla="*/ 446088 w 1104"/>
                <a:gd name="T41" fmla="*/ 373994 h 982"/>
                <a:gd name="T42" fmla="*/ 446088 w 1104"/>
                <a:gd name="T43" fmla="*/ 349428 h 982"/>
                <a:gd name="T44" fmla="*/ 408510 w 1104"/>
                <a:gd name="T45" fmla="*/ 319779 h 982"/>
                <a:gd name="T46" fmla="*/ 408510 w 1104"/>
                <a:gd name="T47" fmla="*/ 290555 h 982"/>
                <a:gd name="T48" fmla="*/ 417803 w 1104"/>
                <a:gd name="T49" fmla="*/ 280813 h 982"/>
                <a:gd name="T50" fmla="*/ 417803 w 1104"/>
                <a:gd name="T51" fmla="*/ 253282 h 982"/>
                <a:gd name="T52" fmla="*/ 391943 w 1104"/>
                <a:gd name="T53" fmla="*/ 253282 h 982"/>
                <a:gd name="T54" fmla="*/ 373356 w 1104"/>
                <a:gd name="T55" fmla="*/ 234223 h 982"/>
                <a:gd name="T56" fmla="*/ 391943 w 1104"/>
                <a:gd name="T57" fmla="*/ 199492 h 982"/>
                <a:gd name="T58" fmla="*/ 382650 w 1104"/>
                <a:gd name="T59" fmla="*/ 167725 h 982"/>
                <a:gd name="T60" fmla="*/ 398812 w 1104"/>
                <a:gd name="T61" fmla="*/ 118170 h 982"/>
                <a:gd name="T62" fmla="*/ 391943 w 1104"/>
                <a:gd name="T63" fmla="*/ 91063 h 982"/>
                <a:gd name="T64" fmla="*/ 363659 w 1104"/>
                <a:gd name="T65" fmla="*/ 61415 h 982"/>
                <a:gd name="T66" fmla="*/ 309918 w 1104"/>
                <a:gd name="T67" fmla="*/ 54214 h 982"/>
                <a:gd name="T68" fmla="*/ 276785 w 1104"/>
                <a:gd name="T69" fmla="*/ 51673 h 982"/>
                <a:gd name="T70" fmla="*/ 258198 w 1104"/>
                <a:gd name="T71" fmla="*/ 54214 h 982"/>
                <a:gd name="T72" fmla="*/ 236782 w 1104"/>
                <a:gd name="T73" fmla="*/ 61415 h 982"/>
                <a:gd name="T74" fmla="*/ 234762 w 1104"/>
                <a:gd name="T75" fmla="*/ 81321 h 982"/>
                <a:gd name="T76" fmla="*/ 183042 w 1104"/>
                <a:gd name="T77" fmla="*/ 91063 h 982"/>
                <a:gd name="T78" fmla="*/ 145868 w 1104"/>
                <a:gd name="T79" fmla="*/ 71580 h 982"/>
                <a:gd name="T80" fmla="*/ 107885 w 1104"/>
                <a:gd name="T81" fmla="*/ 24566 h 982"/>
                <a:gd name="T82" fmla="*/ 98592 w 1104"/>
                <a:gd name="T83" fmla="*/ 14824 h 982"/>
                <a:gd name="T84" fmla="*/ 49296 w 1104"/>
                <a:gd name="T85" fmla="*/ 34731 h 982"/>
                <a:gd name="T86" fmla="*/ 25860 w 1104"/>
                <a:gd name="T87" fmla="*/ 0 h 982"/>
                <a:gd name="T88" fmla="*/ 16163 w 1104"/>
                <a:gd name="T89" fmla="*/ 0 h 982"/>
                <a:gd name="T90" fmla="*/ 6869 w 1104"/>
                <a:gd name="T91" fmla="*/ 0 h 9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04"/>
                <a:gd name="T139" fmla="*/ 0 h 982"/>
                <a:gd name="T140" fmla="*/ 1104 w 1104"/>
                <a:gd name="T141" fmla="*/ 982 h 9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04" h="982">
                  <a:moveTo>
                    <a:pt x="17" y="0"/>
                  </a:moveTo>
                  <a:lnTo>
                    <a:pt x="0" y="100"/>
                  </a:lnTo>
                  <a:lnTo>
                    <a:pt x="0" y="145"/>
                  </a:lnTo>
                  <a:lnTo>
                    <a:pt x="70" y="262"/>
                  </a:lnTo>
                  <a:lnTo>
                    <a:pt x="157" y="279"/>
                  </a:lnTo>
                  <a:lnTo>
                    <a:pt x="110" y="372"/>
                  </a:lnTo>
                  <a:lnTo>
                    <a:pt x="134" y="442"/>
                  </a:lnTo>
                  <a:lnTo>
                    <a:pt x="227" y="466"/>
                  </a:lnTo>
                  <a:lnTo>
                    <a:pt x="249" y="576"/>
                  </a:lnTo>
                  <a:lnTo>
                    <a:pt x="314" y="663"/>
                  </a:lnTo>
                  <a:lnTo>
                    <a:pt x="383" y="686"/>
                  </a:lnTo>
                  <a:lnTo>
                    <a:pt x="430" y="779"/>
                  </a:lnTo>
                  <a:lnTo>
                    <a:pt x="471" y="802"/>
                  </a:lnTo>
                  <a:lnTo>
                    <a:pt x="586" y="872"/>
                  </a:lnTo>
                  <a:lnTo>
                    <a:pt x="651" y="889"/>
                  </a:lnTo>
                  <a:lnTo>
                    <a:pt x="767" y="872"/>
                  </a:lnTo>
                  <a:lnTo>
                    <a:pt x="790" y="935"/>
                  </a:lnTo>
                  <a:lnTo>
                    <a:pt x="947" y="959"/>
                  </a:lnTo>
                  <a:lnTo>
                    <a:pt x="1052" y="982"/>
                  </a:lnTo>
                  <a:lnTo>
                    <a:pt x="1057" y="907"/>
                  </a:lnTo>
                  <a:lnTo>
                    <a:pt x="1104" y="883"/>
                  </a:lnTo>
                  <a:lnTo>
                    <a:pt x="1104" y="825"/>
                  </a:lnTo>
                  <a:lnTo>
                    <a:pt x="1011" y="755"/>
                  </a:lnTo>
                  <a:lnTo>
                    <a:pt x="1011" y="686"/>
                  </a:lnTo>
                  <a:lnTo>
                    <a:pt x="1034" y="663"/>
                  </a:lnTo>
                  <a:lnTo>
                    <a:pt x="1034" y="598"/>
                  </a:lnTo>
                  <a:lnTo>
                    <a:pt x="970" y="598"/>
                  </a:lnTo>
                  <a:lnTo>
                    <a:pt x="924" y="553"/>
                  </a:lnTo>
                  <a:lnTo>
                    <a:pt x="970" y="471"/>
                  </a:lnTo>
                  <a:lnTo>
                    <a:pt x="947" y="396"/>
                  </a:lnTo>
                  <a:lnTo>
                    <a:pt x="987" y="279"/>
                  </a:lnTo>
                  <a:lnTo>
                    <a:pt x="970" y="215"/>
                  </a:lnTo>
                  <a:lnTo>
                    <a:pt x="900" y="145"/>
                  </a:lnTo>
                  <a:lnTo>
                    <a:pt x="767" y="128"/>
                  </a:lnTo>
                  <a:lnTo>
                    <a:pt x="685" y="122"/>
                  </a:lnTo>
                  <a:lnTo>
                    <a:pt x="639" y="128"/>
                  </a:lnTo>
                  <a:lnTo>
                    <a:pt x="586" y="145"/>
                  </a:lnTo>
                  <a:lnTo>
                    <a:pt x="581" y="192"/>
                  </a:lnTo>
                  <a:lnTo>
                    <a:pt x="453" y="215"/>
                  </a:lnTo>
                  <a:lnTo>
                    <a:pt x="361" y="169"/>
                  </a:lnTo>
                  <a:lnTo>
                    <a:pt x="267" y="58"/>
                  </a:lnTo>
                  <a:lnTo>
                    <a:pt x="244" y="35"/>
                  </a:lnTo>
                  <a:lnTo>
                    <a:pt x="122" y="82"/>
                  </a:lnTo>
                  <a:lnTo>
                    <a:pt x="64" y="0"/>
                  </a:lnTo>
                  <a:lnTo>
                    <a:pt x="40" y="0"/>
                  </a:lnTo>
                  <a:lnTo>
                    <a:pt x="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7" name="Freeform 177"/>
            <p:cNvSpPr>
              <a:spLocks noChangeAspect="1"/>
            </p:cNvSpPr>
            <p:nvPr>
              <p:custDataLst>
                <p:tags r:id="rId210"/>
              </p:custDataLst>
            </p:nvPr>
          </p:nvSpPr>
          <p:spPr bwMode="auto">
            <a:xfrm>
              <a:off x="2380754" y="3343136"/>
              <a:ext cx="19767" cy="30747"/>
            </a:xfrm>
            <a:custGeom>
              <a:avLst/>
              <a:gdLst>
                <a:gd name="T0" fmla="*/ 17463 w 41"/>
                <a:gd name="T1" fmla="*/ 18143 h 63"/>
                <a:gd name="T2" fmla="*/ 9796 w 41"/>
                <a:gd name="T3" fmla="*/ 0 h 63"/>
                <a:gd name="T4" fmla="*/ 0 w 41"/>
                <a:gd name="T5" fmla="*/ 0 h 63"/>
                <a:gd name="T6" fmla="*/ 0 w 41"/>
                <a:gd name="T7" fmla="*/ 18143 h 63"/>
                <a:gd name="T8" fmla="*/ 17463 w 41"/>
                <a:gd name="T9" fmla="*/ 28575 h 63"/>
                <a:gd name="T10" fmla="*/ 17463 w 41"/>
                <a:gd name="T11" fmla="*/ 18143 h 63"/>
                <a:gd name="T12" fmla="*/ 0 60000 65536"/>
                <a:gd name="T13" fmla="*/ 0 60000 65536"/>
                <a:gd name="T14" fmla="*/ 0 60000 65536"/>
                <a:gd name="T15" fmla="*/ 0 60000 65536"/>
                <a:gd name="T16" fmla="*/ 0 60000 65536"/>
                <a:gd name="T17" fmla="*/ 0 60000 65536"/>
                <a:gd name="T18" fmla="*/ 0 w 41"/>
                <a:gd name="T19" fmla="*/ 0 h 63"/>
                <a:gd name="T20" fmla="*/ 41 w 41"/>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41" h="63">
                  <a:moveTo>
                    <a:pt x="41" y="40"/>
                  </a:moveTo>
                  <a:lnTo>
                    <a:pt x="23" y="0"/>
                  </a:lnTo>
                  <a:lnTo>
                    <a:pt x="0" y="0"/>
                  </a:lnTo>
                  <a:lnTo>
                    <a:pt x="0" y="40"/>
                  </a:lnTo>
                  <a:lnTo>
                    <a:pt x="41" y="63"/>
                  </a:lnTo>
                  <a:lnTo>
                    <a:pt x="41" y="40"/>
                  </a:lnTo>
                  <a:close/>
                </a:path>
              </a:pathLst>
            </a:custGeom>
            <a:grpFill/>
            <a:ln w="9525">
              <a:solidFill>
                <a:schemeClr val="bg1">
                  <a:lumMod val="85000"/>
                </a:schemeClr>
              </a:solidFill>
              <a:round/>
              <a:headEnd/>
              <a:tailEnd/>
            </a:ln>
          </p:spPr>
          <p:txBody>
            <a:bodyPr/>
            <a:lstStyle/>
            <a:p>
              <a:endParaRPr lang="zh-CN" altLang="en-US"/>
            </a:p>
          </p:txBody>
        </p:sp>
        <p:sp>
          <p:nvSpPr>
            <p:cNvPr id="228" name="Freeform 178"/>
            <p:cNvSpPr>
              <a:spLocks noChangeAspect="1"/>
            </p:cNvSpPr>
            <p:nvPr>
              <p:custDataLst>
                <p:tags r:id="rId211"/>
              </p:custDataLst>
            </p:nvPr>
          </p:nvSpPr>
          <p:spPr bwMode="auto">
            <a:xfrm>
              <a:off x="1942291" y="3197940"/>
              <a:ext cx="548078" cy="462915"/>
            </a:xfrm>
            <a:custGeom>
              <a:avLst/>
              <a:gdLst>
                <a:gd name="T0" fmla="*/ 0 w 1196"/>
                <a:gd name="T1" fmla="*/ 66875 h 1010"/>
                <a:gd name="T2" fmla="*/ 0 w 1196"/>
                <a:gd name="T3" fmla="*/ 96265 h 1010"/>
                <a:gd name="T4" fmla="*/ 18623 w 1196"/>
                <a:gd name="T5" fmla="*/ 115859 h 1010"/>
                <a:gd name="T6" fmla="*/ 65584 w 1196"/>
                <a:gd name="T7" fmla="*/ 172937 h 1010"/>
                <a:gd name="T8" fmla="*/ 75300 w 1196"/>
                <a:gd name="T9" fmla="*/ 189975 h 1010"/>
                <a:gd name="T10" fmla="*/ 91494 w 1196"/>
                <a:gd name="T11" fmla="*/ 266646 h 1010"/>
                <a:gd name="T12" fmla="*/ 148171 w 1196"/>
                <a:gd name="T13" fmla="*/ 343744 h 1010"/>
                <a:gd name="T14" fmla="*/ 183392 w 1196"/>
                <a:gd name="T15" fmla="*/ 430212 h 1010"/>
                <a:gd name="T16" fmla="*/ 202420 w 1196"/>
                <a:gd name="T17" fmla="*/ 415304 h 1010"/>
                <a:gd name="T18" fmla="*/ 202420 w 1196"/>
                <a:gd name="T19" fmla="*/ 393154 h 1010"/>
                <a:gd name="T20" fmla="*/ 237641 w 1196"/>
                <a:gd name="T21" fmla="*/ 390598 h 1010"/>
                <a:gd name="T22" fmla="*/ 258692 w 1196"/>
                <a:gd name="T23" fmla="*/ 400395 h 1010"/>
                <a:gd name="T24" fmla="*/ 270433 w 1196"/>
                <a:gd name="T25" fmla="*/ 407637 h 1010"/>
                <a:gd name="T26" fmla="*/ 294318 w 1196"/>
                <a:gd name="T27" fmla="*/ 420415 h 1010"/>
                <a:gd name="T28" fmla="*/ 301201 w 1196"/>
                <a:gd name="T29" fmla="*/ 420415 h 1010"/>
                <a:gd name="T30" fmla="*/ 319823 w 1196"/>
                <a:gd name="T31" fmla="*/ 373560 h 1010"/>
                <a:gd name="T32" fmla="*/ 458683 w 1196"/>
                <a:gd name="T33" fmla="*/ 333521 h 1010"/>
                <a:gd name="T34" fmla="*/ 475282 w 1196"/>
                <a:gd name="T35" fmla="*/ 333521 h 1010"/>
                <a:gd name="T36" fmla="*/ 484188 w 1196"/>
                <a:gd name="T37" fmla="*/ 286666 h 1010"/>
                <a:gd name="T38" fmla="*/ 475282 w 1196"/>
                <a:gd name="T39" fmla="*/ 256849 h 1010"/>
                <a:gd name="T40" fmla="*/ 385812 w 1196"/>
                <a:gd name="T41" fmla="*/ 247052 h 1010"/>
                <a:gd name="T42" fmla="*/ 357878 w 1196"/>
                <a:gd name="T43" fmla="*/ 189975 h 1010"/>
                <a:gd name="T44" fmla="*/ 366785 w 1196"/>
                <a:gd name="T45" fmla="*/ 126082 h 1010"/>
                <a:gd name="T46" fmla="*/ 338851 w 1196"/>
                <a:gd name="T47" fmla="*/ 96265 h 1010"/>
                <a:gd name="T48" fmla="*/ 312536 w 1196"/>
                <a:gd name="T49" fmla="*/ 96265 h 1010"/>
                <a:gd name="T50" fmla="*/ 275291 w 1196"/>
                <a:gd name="T51" fmla="*/ 76671 h 1010"/>
                <a:gd name="T52" fmla="*/ 230758 w 1196"/>
                <a:gd name="T53" fmla="*/ 96265 h 1010"/>
                <a:gd name="T54" fmla="*/ 202420 w 1196"/>
                <a:gd name="T55" fmla="*/ 56652 h 1010"/>
                <a:gd name="T56" fmla="*/ 202420 w 1196"/>
                <a:gd name="T57" fmla="*/ 46855 h 1010"/>
                <a:gd name="T58" fmla="*/ 155054 w 1196"/>
                <a:gd name="T59" fmla="*/ 0 h 1010"/>
                <a:gd name="T60" fmla="*/ 138860 w 1196"/>
                <a:gd name="T61" fmla="*/ 0 h 1010"/>
                <a:gd name="T62" fmla="*/ 65584 w 1196"/>
                <a:gd name="T63" fmla="*/ 9797 h 1010"/>
                <a:gd name="T64" fmla="*/ 65584 w 1196"/>
                <a:gd name="T65" fmla="*/ 29391 h 1010"/>
                <a:gd name="T66" fmla="*/ 100805 w 1196"/>
                <a:gd name="T67" fmla="*/ 39188 h 1010"/>
                <a:gd name="T68" fmla="*/ 91494 w 1196"/>
                <a:gd name="T69" fmla="*/ 66875 h 1010"/>
                <a:gd name="T70" fmla="*/ 63560 w 1196"/>
                <a:gd name="T71" fmla="*/ 66875 h 1010"/>
                <a:gd name="T72" fmla="*/ 46961 w 1196"/>
                <a:gd name="T73" fmla="*/ 76671 h 1010"/>
                <a:gd name="T74" fmla="*/ 18623 w 1196"/>
                <a:gd name="T75" fmla="*/ 71560 h 1010"/>
                <a:gd name="T76" fmla="*/ 0 w 1196"/>
                <a:gd name="T77" fmla="*/ 66875 h 10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96"/>
                <a:gd name="T118" fmla="*/ 0 h 1010"/>
                <a:gd name="T119" fmla="*/ 1196 w 1196"/>
                <a:gd name="T120" fmla="*/ 1010 h 10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96" h="1010">
                  <a:moveTo>
                    <a:pt x="0" y="157"/>
                  </a:moveTo>
                  <a:lnTo>
                    <a:pt x="0" y="226"/>
                  </a:lnTo>
                  <a:lnTo>
                    <a:pt x="46" y="272"/>
                  </a:lnTo>
                  <a:lnTo>
                    <a:pt x="162" y="406"/>
                  </a:lnTo>
                  <a:lnTo>
                    <a:pt x="186" y="446"/>
                  </a:lnTo>
                  <a:lnTo>
                    <a:pt x="226" y="626"/>
                  </a:lnTo>
                  <a:lnTo>
                    <a:pt x="366" y="807"/>
                  </a:lnTo>
                  <a:lnTo>
                    <a:pt x="453" y="1010"/>
                  </a:lnTo>
                  <a:lnTo>
                    <a:pt x="500" y="975"/>
                  </a:lnTo>
                  <a:lnTo>
                    <a:pt x="500" y="923"/>
                  </a:lnTo>
                  <a:lnTo>
                    <a:pt x="587" y="917"/>
                  </a:lnTo>
                  <a:lnTo>
                    <a:pt x="639" y="940"/>
                  </a:lnTo>
                  <a:lnTo>
                    <a:pt x="668" y="957"/>
                  </a:lnTo>
                  <a:lnTo>
                    <a:pt x="727" y="987"/>
                  </a:lnTo>
                  <a:lnTo>
                    <a:pt x="744" y="987"/>
                  </a:lnTo>
                  <a:lnTo>
                    <a:pt x="790" y="877"/>
                  </a:lnTo>
                  <a:lnTo>
                    <a:pt x="1133" y="783"/>
                  </a:lnTo>
                  <a:lnTo>
                    <a:pt x="1174" y="783"/>
                  </a:lnTo>
                  <a:lnTo>
                    <a:pt x="1196" y="673"/>
                  </a:lnTo>
                  <a:lnTo>
                    <a:pt x="1174" y="603"/>
                  </a:lnTo>
                  <a:lnTo>
                    <a:pt x="953" y="580"/>
                  </a:lnTo>
                  <a:lnTo>
                    <a:pt x="884" y="446"/>
                  </a:lnTo>
                  <a:lnTo>
                    <a:pt x="906" y="296"/>
                  </a:lnTo>
                  <a:lnTo>
                    <a:pt x="837" y="226"/>
                  </a:lnTo>
                  <a:lnTo>
                    <a:pt x="772" y="226"/>
                  </a:lnTo>
                  <a:lnTo>
                    <a:pt x="680" y="180"/>
                  </a:lnTo>
                  <a:lnTo>
                    <a:pt x="570" y="226"/>
                  </a:lnTo>
                  <a:lnTo>
                    <a:pt x="500" y="133"/>
                  </a:lnTo>
                  <a:lnTo>
                    <a:pt x="500" y="110"/>
                  </a:lnTo>
                  <a:lnTo>
                    <a:pt x="383" y="0"/>
                  </a:lnTo>
                  <a:lnTo>
                    <a:pt x="343" y="0"/>
                  </a:lnTo>
                  <a:lnTo>
                    <a:pt x="162" y="23"/>
                  </a:lnTo>
                  <a:lnTo>
                    <a:pt x="162" y="69"/>
                  </a:lnTo>
                  <a:lnTo>
                    <a:pt x="249" y="92"/>
                  </a:lnTo>
                  <a:lnTo>
                    <a:pt x="226" y="157"/>
                  </a:lnTo>
                  <a:lnTo>
                    <a:pt x="157" y="157"/>
                  </a:lnTo>
                  <a:lnTo>
                    <a:pt x="116" y="180"/>
                  </a:lnTo>
                  <a:lnTo>
                    <a:pt x="46" y="168"/>
                  </a:lnTo>
                  <a:lnTo>
                    <a:pt x="0" y="15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9" name="Freeform 179"/>
            <p:cNvSpPr>
              <a:spLocks noChangeAspect="1"/>
            </p:cNvSpPr>
            <p:nvPr>
              <p:custDataLst>
                <p:tags r:id="rId212"/>
              </p:custDataLst>
            </p:nvPr>
          </p:nvSpPr>
          <p:spPr bwMode="auto">
            <a:xfrm>
              <a:off x="2150741" y="3619859"/>
              <a:ext cx="131180" cy="109323"/>
            </a:xfrm>
            <a:custGeom>
              <a:avLst/>
              <a:gdLst>
                <a:gd name="T0" fmla="*/ 0 w 291"/>
                <a:gd name="T1" fmla="*/ 36226 h 244"/>
                <a:gd name="T2" fmla="*/ 18717 w 291"/>
                <a:gd name="T3" fmla="*/ 84528 h 244"/>
                <a:gd name="T4" fmla="*/ 48585 w 291"/>
                <a:gd name="T5" fmla="*/ 101600 h 244"/>
                <a:gd name="T6" fmla="*/ 64515 w 291"/>
                <a:gd name="T7" fmla="*/ 79531 h 244"/>
                <a:gd name="T8" fmla="*/ 83232 w 291"/>
                <a:gd name="T9" fmla="*/ 69954 h 244"/>
                <a:gd name="T10" fmla="*/ 90401 w 291"/>
                <a:gd name="T11" fmla="*/ 53298 h 244"/>
                <a:gd name="T12" fmla="*/ 115888 w 291"/>
                <a:gd name="T13" fmla="*/ 28731 h 244"/>
                <a:gd name="T14" fmla="*/ 78453 w 291"/>
                <a:gd name="T15" fmla="*/ 7079 h 244"/>
                <a:gd name="T16" fmla="*/ 55754 w 291"/>
                <a:gd name="T17" fmla="*/ 0 h 244"/>
                <a:gd name="T18" fmla="*/ 18717 w 291"/>
                <a:gd name="T19" fmla="*/ 0 h 244"/>
                <a:gd name="T20" fmla="*/ 18717 w 291"/>
                <a:gd name="T21" fmla="*/ 21652 h 244"/>
                <a:gd name="T22" fmla="*/ 0 w 291"/>
                <a:gd name="T23" fmla="*/ 36226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1"/>
                <a:gd name="T37" fmla="*/ 0 h 244"/>
                <a:gd name="T38" fmla="*/ 291 w 291"/>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1" h="244">
                  <a:moveTo>
                    <a:pt x="0" y="87"/>
                  </a:moveTo>
                  <a:lnTo>
                    <a:pt x="47" y="203"/>
                  </a:lnTo>
                  <a:lnTo>
                    <a:pt x="122" y="244"/>
                  </a:lnTo>
                  <a:lnTo>
                    <a:pt x="162" y="191"/>
                  </a:lnTo>
                  <a:lnTo>
                    <a:pt x="209" y="168"/>
                  </a:lnTo>
                  <a:lnTo>
                    <a:pt x="227" y="128"/>
                  </a:lnTo>
                  <a:lnTo>
                    <a:pt x="291" y="69"/>
                  </a:lnTo>
                  <a:lnTo>
                    <a:pt x="197" y="17"/>
                  </a:lnTo>
                  <a:lnTo>
                    <a:pt x="140" y="0"/>
                  </a:lnTo>
                  <a:lnTo>
                    <a:pt x="47" y="0"/>
                  </a:lnTo>
                  <a:lnTo>
                    <a:pt x="47" y="52"/>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230" name="Freeform 180"/>
            <p:cNvSpPr>
              <a:spLocks noChangeAspect="1"/>
            </p:cNvSpPr>
            <p:nvPr>
              <p:custDataLst>
                <p:tags r:id="rId213"/>
              </p:custDataLst>
            </p:nvPr>
          </p:nvSpPr>
          <p:spPr bwMode="auto">
            <a:xfrm>
              <a:off x="2210042" y="3565198"/>
              <a:ext cx="224621" cy="163984"/>
            </a:xfrm>
            <a:custGeom>
              <a:avLst/>
              <a:gdLst>
                <a:gd name="T0" fmla="*/ 0 w 493"/>
                <a:gd name="T1" fmla="*/ 152400 h 360"/>
                <a:gd name="T2" fmla="*/ 39848 w 493"/>
                <a:gd name="T3" fmla="*/ 142663 h 360"/>
                <a:gd name="T4" fmla="*/ 76879 w 493"/>
                <a:gd name="T5" fmla="*/ 122767 h 360"/>
                <a:gd name="T6" fmla="*/ 103042 w 493"/>
                <a:gd name="T7" fmla="*/ 115147 h 360"/>
                <a:gd name="T8" fmla="*/ 166236 w 493"/>
                <a:gd name="T9" fmla="*/ 96097 h 360"/>
                <a:gd name="T10" fmla="*/ 198437 w 493"/>
                <a:gd name="T11" fmla="*/ 71120 h 360"/>
                <a:gd name="T12" fmla="*/ 191594 w 493"/>
                <a:gd name="T13" fmla="*/ 51647 h 360"/>
                <a:gd name="T14" fmla="*/ 191594 w 493"/>
                <a:gd name="T15" fmla="*/ 36830 h 360"/>
                <a:gd name="T16" fmla="*/ 184349 w 493"/>
                <a:gd name="T17" fmla="*/ 0 h 360"/>
                <a:gd name="T18" fmla="*/ 103042 w 493"/>
                <a:gd name="T19" fmla="*/ 19473 h 360"/>
                <a:gd name="T20" fmla="*/ 84124 w 493"/>
                <a:gd name="T21" fmla="*/ 29633 h 360"/>
                <a:gd name="T22" fmla="*/ 68024 w 493"/>
                <a:gd name="T23" fmla="*/ 76200 h 360"/>
                <a:gd name="T24" fmla="*/ 58766 w 493"/>
                <a:gd name="T25" fmla="*/ 85937 h 360"/>
                <a:gd name="T26" fmla="*/ 39848 w 493"/>
                <a:gd name="T27" fmla="*/ 105833 h 360"/>
                <a:gd name="T28" fmla="*/ 35018 w 493"/>
                <a:gd name="T29" fmla="*/ 120227 h 360"/>
                <a:gd name="T30" fmla="*/ 13685 w 493"/>
                <a:gd name="T31" fmla="*/ 132927 h 360"/>
                <a:gd name="T32" fmla="*/ 0 w 493"/>
                <a:gd name="T33" fmla="*/ 152400 h 36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3"/>
                <a:gd name="T52" fmla="*/ 0 h 360"/>
                <a:gd name="T53" fmla="*/ 493 w 493"/>
                <a:gd name="T54" fmla="*/ 360 h 36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3" h="360">
                  <a:moveTo>
                    <a:pt x="0" y="360"/>
                  </a:moveTo>
                  <a:lnTo>
                    <a:pt x="99" y="337"/>
                  </a:lnTo>
                  <a:lnTo>
                    <a:pt x="191" y="290"/>
                  </a:lnTo>
                  <a:lnTo>
                    <a:pt x="256" y="272"/>
                  </a:lnTo>
                  <a:lnTo>
                    <a:pt x="413" y="227"/>
                  </a:lnTo>
                  <a:lnTo>
                    <a:pt x="493" y="168"/>
                  </a:lnTo>
                  <a:lnTo>
                    <a:pt x="476" y="122"/>
                  </a:lnTo>
                  <a:lnTo>
                    <a:pt x="476" y="87"/>
                  </a:lnTo>
                  <a:lnTo>
                    <a:pt x="458" y="0"/>
                  </a:lnTo>
                  <a:lnTo>
                    <a:pt x="256" y="46"/>
                  </a:lnTo>
                  <a:lnTo>
                    <a:pt x="209" y="70"/>
                  </a:lnTo>
                  <a:lnTo>
                    <a:pt x="169" y="180"/>
                  </a:lnTo>
                  <a:lnTo>
                    <a:pt x="146" y="203"/>
                  </a:lnTo>
                  <a:lnTo>
                    <a:pt x="99" y="250"/>
                  </a:lnTo>
                  <a:lnTo>
                    <a:pt x="87" y="284"/>
                  </a:lnTo>
                  <a:lnTo>
                    <a:pt x="34" y="314"/>
                  </a:lnTo>
                  <a:lnTo>
                    <a:pt x="0" y="360"/>
                  </a:lnTo>
                  <a:close/>
                </a:path>
              </a:pathLst>
            </a:custGeom>
            <a:grpFill/>
            <a:ln w="9525">
              <a:solidFill>
                <a:schemeClr val="bg1">
                  <a:lumMod val="85000"/>
                </a:schemeClr>
              </a:solidFill>
              <a:round/>
              <a:headEnd/>
              <a:tailEnd/>
            </a:ln>
          </p:spPr>
          <p:txBody>
            <a:bodyPr/>
            <a:lstStyle/>
            <a:p>
              <a:endParaRPr lang="zh-CN" altLang="en-US"/>
            </a:p>
          </p:txBody>
        </p:sp>
        <p:sp>
          <p:nvSpPr>
            <p:cNvPr id="231" name="Freeform 181"/>
            <p:cNvSpPr>
              <a:spLocks noChangeAspect="1"/>
            </p:cNvSpPr>
            <p:nvPr>
              <p:custDataLst>
                <p:tags r:id="rId214"/>
              </p:custDataLst>
            </p:nvPr>
          </p:nvSpPr>
          <p:spPr bwMode="auto">
            <a:xfrm>
              <a:off x="2405911" y="3402920"/>
              <a:ext cx="186885" cy="239145"/>
            </a:xfrm>
            <a:custGeom>
              <a:avLst/>
              <a:gdLst>
                <a:gd name="T0" fmla="*/ 0 w 406"/>
                <a:gd name="T1" fmla="*/ 151668 h 529"/>
                <a:gd name="T2" fmla="*/ 56524 w 406"/>
                <a:gd name="T3" fmla="*/ 131922 h 529"/>
                <a:gd name="T4" fmla="*/ 70757 w 406"/>
                <a:gd name="T5" fmla="*/ 112175 h 529"/>
                <a:gd name="T6" fmla="*/ 65877 w 406"/>
                <a:gd name="T7" fmla="*/ 68482 h 529"/>
                <a:gd name="T8" fmla="*/ 80110 w 406"/>
                <a:gd name="T9" fmla="*/ 39072 h 529"/>
                <a:gd name="T10" fmla="*/ 87023 w 406"/>
                <a:gd name="T11" fmla="*/ 17225 h 529"/>
                <a:gd name="T12" fmla="*/ 84990 w 406"/>
                <a:gd name="T13" fmla="*/ 0 h 529"/>
                <a:gd name="T14" fmla="*/ 104102 w 406"/>
                <a:gd name="T15" fmla="*/ 27309 h 529"/>
                <a:gd name="T16" fmla="*/ 132161 w 406"/>
                <a:gd name="T17" fmla="*/ 51256 h 529"/>
                <a:gd name="T18" fmla="*/ 155747 w 406"/>
                <a:gd name="T19" fmla="*/ 56298 h 529"/>
                <a:gd name="T20" fmla="*/ 158187 w 406"/>
                <a:gd name="T21" fmla="*/ 73523 h 529"/>
                <a:gd name="T22" fmla="*/ 165100 w 406"/>
                <a:gd name="T23" fmla="*/ 85707 h 529"/>
                <a:gd name="T24" fmla="*/ 165100 w 406"/>
                <a:gd name="T25" fmla="*/ 105033 h 529"/>
                <a:gd name="T26" fmla="*/ 136634 w 406"/>
                <a:gd name="T27" fmla="*/ 122259 h 529"/>
                <a:gd name="T28" fmla="*/ 120368 w 406"/>
                <a:gd name="T29" fmla="*/ 161331 h 529"/>
                <a:gd name="T30" fmla="*/ 91903 w 406"/>
                <a:gd name="T31" fmla="*/ 181077 h 529"/>
                <a:gd name="T32" fmla="*/ 47171 w 406"/>
                <a:gd name="T33" fmla="*/ 207545 h 529"/>
                <a:gd name="T34" fmla="*/ 23179 w 406"/>
                <a:gd name="T35" fmla="*/ 222250 h 529"/>
                <a:gd name="T36" fmla="*/ 16266 w 406"/>
                <a:gd name="T37" fmla="*/ 202924 h 529"/>
                <a:gd name="T38" fmla="*/ 13826 w 406"/>
                <a:gd name="T39" fmla="*/ 188219 h 529"/>
                <a:gd name="T40" fmla="*/ 0 w 406"/>
                <a:gd name="T41" fmla="*/ 151668 h 5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6"/>
                <a:gd name="T64" fmla="*/ 0 h 529"/>
                <a:gd name="T65" fmla="*/ 406 w 406"/>
                <a:gd name="T66" fmla="*/ 529 h 52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6" h="529">
                  <a:moveTo>
                    <a:pt x="0" y="361"/>
                  </a:moveTo>
                  <a:lnTo>
                    <a:pt x="139" y="314"/>
                  </a:lnTo>
                  <a:lnTo>
                    <a:pt x="174" y="267"/>
                  </a:lnTo>
                  <a:lnTo>
                    <a:pt x="162" y="163"/>
                  </a:lnTo>
                  <a:lnTo>
                    <a:pt x="197" y="93"/>
                  </a:lnTo>
                  <a:lnTo>
                    <a:pt x="214" y="41"/>
                  </a:lnTo>
                  <a:lnTo>
                    <a:pt x="209" y="0"/>
                  </a:lnTo>
                  <a:lnTo>
                    <a:pt x="256" y="65"/>
                  </a:lnTo>
                  <a:lnTo>
                    <a:pt x="325" y="122"/>
                  </a:lnTo>
                  <a:lnTo>
                    <a:pt x="383" y="134"/>
                  </a:lnTo>
                  <a:lnTo>
                    <a:pt x="389" y="175"/>
                  </a:lnTo>
                  <a:lnTo>
                    <a:pt x="406" y="204"/>
                  </a:lnTo>
                  <a:lnTo>
                    <a:pt x="406" y="250"/>
                  </a:lnTo>
                  <a:lnTo>
                    <a:pt x="336" y="291"/>
                  </a:lnTo>
                  <a:lnTo>
                    <a:pt x="296" y="384"/>
                  </a:lnTo>
                  <a:lnTo>
                    <a:pt x="226" y="431"/>
                  </a:lnTo>
                  <a:lnTo>
                    <a:pt x="116" y="494"/>
                  </a:lnTo>
                  <a:lnTo>
                    <a:pt x="57" y="529"/>
                  </a:lnTo>
                  <a:lnTo>
                    <a:pt x="40" y="483"/>
                  </a:lnTo>
                  <a:lnTo>
                    <a:pt x="34" y="448"/>
                  </a:lnTo>
                  <a:lnTo>
                    <a:pt x="0" y="361"/>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32" name="Freeform 182"/>
            <p:cNvSpPr>
              <a:spLocks noChangeAspect="1"/>
            </p:cNvSpPr>
            <p:nvPr>
              <p:custDataLst>
                <p:tags r:id="rId215"/>
              </p:custDataLst>
            </p:nvPr>
          </p:nvSpPr>
          <p:spPr bwMode="auto">
            <a:xfrm>
              <a:off x="2348408" y="3343136"/>
              <a:ext cx="161727" cy="129820"/>
            </a:xfrm>
            <a:custGeom>
              <a:avLst/>
              <a:gdLst>
                <a:gd name="T0" fmla="*/ 8879 w 354"/>
                <a:gd name="T1" fmla="*/ 0 h 284"/>
                <a:gd name="T2" fmla="*/ 0 w 354"/>
                <a:gd name="T3" fmla="*/ 44607 h 284"/>
                <a:gd name="T4" fmla="*/ 0 w 354"/>
                <a:gd name="T5" fmla="*/ 51829 h 284"/>
                <a:gd name="T6" fmla="*/ 20987 w 354"/>
                <a:gd name="T7" fmla="*/ 98559 h 284"/>
                <a:gd name="T8" fmla="*/ 27849 w 354"/>
                <a:gd name="T9" fmla="*/ 110879 h 284"/>
                <a:gd name="T10" fmla="*/ 100497 w 354"/>
                <a:gd name="T11" fmla="*/ 120650 h 284"/>
                <a:gd name="T12" fmla="*/ 117045 w 354"/>
                <a:gd name="T13" fmla="*/ 120650 h 284"/>
                <a:gd name="T14" fmla="*/ 142875 w 354"/>
                <a:gd name="T15" fmla="*/ 71370 h 284"/>
                <a:gd name="T16" fmla="*/ 135610 w 354"/>
                <a:gd name="T17" fmla="*/ 46731 h 284"/>
                <a:gd name="T18" fmla="*/ 125924 w 354"/>
                <a:gd name="T19" fmla="*/ 46731 h 284"/>
                <a:gd name="T20" fmla="*/ 100497 w 354"/>
                <a:gd name="T21" fmla="*/ 63724 h 284"/>
                <a:gd name="T22" fmla="*/ 100497 w 354"/>
                <a:gd name="T23" fmla="*/ 73919 h 284"/>
                <a:gd name="T24" fmla="*/ 48836 w 354"/>
                <a:gd name="T25" fmla="*/ 66697 h 284"/>
                <a:gd name="T26" fmla="*/ 44396 w 354"/>
                <a:gd name="T27" fmla="*/ 53953 h 284"/>
                <a:gd name="T28" fmla="*/ 44396 w 354"/>
                <a:gd name="T29" fmla="*/ 46731 h 284"/>
                <a:gd name="T30" fmla="*/ 27849 w 354"/>
                <a:gd name="T31" fmla="*/ 53953 h 284"/>
                <a:gd name="T32" fmla="*/ 8879 w 354"/>
                <a:gd name="T33" fmla="*/ 7222 h 284"/>
                <a:gd name="T34" fmla="*/ 8879 w 354"/>
                <a:gd name="T35" fmla="*/ 0 h 2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54"/>
                <a:gd name="T55" fmla="*/ 0 h 284"/>
                <a:gd name="T56" fmla="*/ 354 w 354"/>
                <a:gd name="T57" fmla="*/ 284 h 2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54" h="284">
                  <a:moveTo>
                    <a:pt x="22" y="0"/>
                  </a:moveTo>
                  <a:lnTo>
                    <a:pt x="0" y="105"/>
                  </a:lnTo>
                  <a:lnTo>
                    <a:pt x="0" y="122"/>
                  </a:lnTo>
                  <a:lnTo>
                    <a:pt x="52" y="232"/>
                  </a:lnTo>
                  <a:lnTo>
                    <a:pt x="69" y="261"/>
                  </a:lnTo>
                  <a:lnTo>
                    <a:pt x="249" y="284"/>
                  </a:lnTo>
                  <a:lnTo>
                    <a:pt x="290" y="284"/>
                  </a:lnTo>
                  <a:lnTo>
                    <a:pt x="354" y="168"/>
                  </a:lnTo>
                  <a:lnTo>
                    <a:pt x="336" y="110"/>
                  </a:lnTo>
                  <a:lnTo>
                    <a:pt x="312" y="110"/>
                  </a:lnTo>
                  <a:lnTo>
                    <a:pt x="249" y="150"/>
                  </a:lnTo>
                  <a:lnTo>
                    <a:pt x="249" y="174"/>
                  </a:lnTo>
                  <a:lnTo>
                    <a:pt x="121" y="157"/>
                  </a:lnTo>
                  <a:lnTo>
                    <a:pt x="110" y="127"/>
                  </a:lnTo>
                  <a:lnTo>
                    <a:pt x="110" y="110"/>
                  </a:lnTo>
                  <a:lnTo>
                    <a:pt x="69" y="127"/>
                  </a:lnTo>
                  <a:lnTo>
                    <a:pt x="22" y="17"/>
                  </a:lnTo>
                  <a:lnTo>
                    <a:pt x="2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33" name="Freeform 183"/>
            <p:cNvSpPr>
              <a:spLocks noChangeAspect="1"/>
            </p:cNvSpPr>
            <p:nvPr>
              <p:custDataLst>
                <p:tags r:id="rId216"/>
              </p:custDataLst>
            </p:nvPr>
          </p:nvSpPr>
          <p:spPr bwMode="auto">
            <a:xfrm>
              <a:off x="2265747" y="3259436"/>
              <a:ext cx="52114" cy="44412"/>
            </a:xfrm>
            <a:custGeom>
              <a:avLst/>
              <a:gdLst>
                <a:gd name="T0" fmla="*/ 46038 w 122"/>
                <a:gd name="T1" fmla="*/ 41275 h 93"/>
                <a:gd name="T2" fmla="*/ 35095 w 122"/>
                <a:gd name="T3" fmla="*/ 0 h 93"/>
                <a:gd name="T4" fmla="*/ 13208 w 122"/>
                <a:gd name="T5" fmla="*/ 2663 h 93"/>
                <a:gd name="T6" fmla="*/ 0 w 122"/>
                <a:gd name="T7" fmla="*/ 23078 h 93"/>
                <a:gd name="T8" fmla="*/ 28302 w 122"/>
                <a:gd name="T9" fmla="*/ 41275 h 93"/>
                <a:gd name="T10" fmla="*/ 46038 w 122"/>
                <a:gd name="T11" fmla="*/ 41275 h 93"/>
                <a:gd name="T12" fmla="*/ 0 60000 65536"/>
                <a:gd name="T13" fmla="*/ 0 60000 65536"/>
                <a:gd name="T14" fmla="*/ 0 60000 65536"/>
                <a:gd name="T15" fmla="*/ 0 60000 65536"/>
                <a:gd name="T16" fmla="*/ 0 60000 65536"/>
                <a:gd name="T17" fmla="*/ 0 60000 65536"/>
                <a:gd name="T18" fmla="*/ 0 w 122"/>
                <a:gd name="T19" fmla="*/ 0 h 93"/>
                <a:gd name="T20" fmla="*/ 122 w 122"/>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22" h="93">
                  <a:moveTo>
                    <a:pt x="122" y="93"/>
                  </a:moveTo>
                  <a:lnTo>
                    <a:pt x="93" y="0"/>
                  </a:lnTo>
                  <a:lnTo>
                    <a:pt x="35" y="6"/>
                  </a:lnTo>
                  <a:lnTo>
                    <a:pt x="0" y="52"/>
                  </a:lnTo>
                  <a:lnTo>
                    <a:pt x="75" y="93"/>
                  </a:lnTo>
                  <a:lnTo>
                    <a:pt x="122" y="93"/>
                  </a:lnTo>
                  <a:close/>
                </a:path>
              </a:pathLst>
            </a:custGeom>
            <a:grpFill/>
            <a:ln w="9525">
              <a:solidFill>
                <a:schemeClr val="bg1">
                  <a:lumMod val="85000"/>
                </a:schemeClr>
              </a:solidFill>
              <a:round/>
              <a:headEnd/>
              <a:tailEnd/>
            </a:ln>
          </p:spPr>
          <p:txBody>
            <a:bodyPr/>
            <a:lstStyle/>
            <a:p>
              <a:endParaRPr lang="zh-CN" altLang="en-US"/>
            </a:p>
          </p:txBody>
        </p:sp>
        <p:sp>
          <p:nvSpPr>
            <p:cNvPr id="234" name="Freeform 184"/>
            <p:cNvSpPr>
              <a:spLocks noChangeAspect="1"/>
            </p:cNvSpPr>
            <p:nvPr>
              <p:custDataLst>
                <p:tags r:id="rId217"/>
              </p:custDataLst>
            </p:nvPr>
          </p:nvSpPr>
          <p:spPr bwMode="auto">
            <a:xfrm>
              <a:off x="2060892" y="3021996"/>
              <a:ext cx="256967" cy="281849"/>
            </a:xfrm>
            <a:custGeom>
              <a:avLst/>
              <a:gdLst>
                <a:gd name="T0" fmla="*/ 215463 w 570"/>
                <a:gd name="T1" fmla="*/ 222003 h 610"/>
                <a:gd name="T2" fmla="*/ 227013 w 570"/>
                <a:gd name="T3" fmla="*/ 204397 h 610"/>
                <a:gd name="T4" fmla="*/ 208294 w 570"/>
                <a:gd name="T5" fmla="*/ 164892 h 610"/>
                <a:gd name="T6" fmla="*/ 199532 w 570"/>
                <a:gd name="T7" fmla="*/ 127534 h 610"/>
                <a:gd name="T8" fmla="*/ 162493 w 570"/>
                <a:gd name="T9" fmla="*/ 117228 h 610"/>
                <a:gd name="T10" fmla="*/ 155325 w 570"/>
                <a:gd name="T11" fmla="*/ 89746 h 610"/>
                <a:gd name="T12" fmla="*/ 171654 w 570"/>
                <a:gd name="T13" fmla="*/ 47235 h 610"/>
                <a:gd name="T14" fmla="*/ 143775 w 570"/>
                <a:gd name="T15" fmla="*/ 39935 h 610"/>
                <a:gd name="T16" fmla="*/ 129835 w 570"/>
                <a:gd name="T17" fmla="*/ 30058 h 610"/>
                <a:gd name="T18" fmla="*/ 115896 w 570"/>
                <a:gd name="T19" fmla="*/ 0 h 610"/>
                <a:gd name="T20" fmla="*/ 92797 w 570"/>
                <a:gd name="T21" fmla="*/ 0 h 610"/>
                <a:gd name="T22" fmla="*/ 51377 w 570"/>
                <a:gd name="T23" fmla="*/ 17606 h 610"/>
                <a:gd name="T24" fmla="*/ 55758 w 570"/>
                <a:gd name="T25" fmla="*/ 37358 h 610"/>
                <a:gd name="T26" fmla="*/ 41818 w 570"/>
                <a:gd name="T27" fmla="*/ 79440 h 610"/>
                <a:gd name="T28" fmla="*/ 9558 w 570"/>
                <a:gd name="T29" fmla="*/ 107352 h 610"/>
                <a:gd name="T30" fmla="*/ 0 w 570"/>
                <a:gd name="T31" fmla="*/ 134834 h 610"/>
                <a:gd name="T32" fmla="*/ 11948 w 570"/>
                <a:gd name="T33" fmla="*/ 167039 h 610"/>
                <a:gd name="T34" fmla="*/ 53368 w 570"/>
                <a:gd name="T35" fmla="*/ 164892 h 610"/>
                <a:gd name="T36" fmla="*/ 99965 w 570"/>
                <a:gd name="T37" fmla="*/ 212127 h 610"/>
                <a:gd name="T38" fmla="*/ 99965 w 570"/>
                <a:gd name="T39" fmla="*/ 224580 h 610"/>
                <a:gd name="T40" fmla="*/ 127844 w 570"/>
                <a:gd name="T41" fmla="*/ 261938 h 610"/>
                <a:gd name="T42" fmla="*/ 169264 w 570"/>
                <a:gd name="T43" fmla="*/ 242185 h 610"/>
                <a:gd name="T44" fmla="*/ 180814 w 570"/>
                <a:gd name="T45" fmla="*/ 242185 h 610"/>
                <a:gd name="T46" fmla="*/ 190372 w 570"/>
                <a:gd name="T47" fmla="*/ 224580 h 610"/>
                <a:gd name="T48" fmla="*/ 208294 w 570"/>
                <a:gd name="T49" fmla="*/ 222003 h 610"/>
                <a:gd name="T50" fmla="*/ 215463 w 570"/>
                <a:gd name="T51" fmla="*/ 222003 h 61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70"/>
                <a:gd name="T79" fmla="*/ 0 h 610"/>
                <a:gd name="T80" fmla="*/ 570 w 570"/>
                <a:gd name="T81" fmla="*/ 610 h 61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70" h="610">
                  <a:moveTo>
                    <a:pt x="541" y="517"/>
                  </a:moveTo>
                  <a:lnTo>
                    <a:pt x="570" y="476"/>
                  </a:lnTo>
                  <a:lnTo>
                    <a:pt x="523" y="384"/>
                  </a:lnTo>
                  <a:lnTo>
                    <a:pt x="501" y="297"/>
                  </a:lnTo>
                  <a:lnTo>
                    <a:pt x="408" y="273"/>
                  </a:lnTo>
                  <a:lnTo>
                    <a:pt x="390" y="209"/>
                  </a:lnTo>
                  <a:lnTo>
                    <a:pt x="431" y="110"/>
                  </a:lnTo>
                  <a:lnTo>
                    <a:pt x="361" y="93"/>
                  </a:lnTo>
                  <a:lnTo>
                    <a:pt x="326" y="70"/>
                  </a:lnTo>
                  <a:lnTo>
                    <a:pt x="291" y="0"/>
                  </a:lnTo>
                  <a:lnTo>
                    <a:pt x="233" y="0"/>
                  </a:lnTo>
                  <a:lnTo>
                    <a:pt x="129" y="41"/>
                  </a:lnTo>
                  <a:lnTo>
                    <a:pt x="140" y="87"/>
                  </a:lnTo>
                  <a:lnTo>
                    <a:pt x="105" y="185"/>
                  </a:lnTo>
                  <a:lnTo>
                    <a:pt x="24" y="250"/>
                  </a:lnTo>
                  <a:lnTo>
                    <a:pt x="0" y="314"/>
                  </a:lnTo>
                  <a:lnTo>
                    <a:pt x="30" y="389"/>
                  </a:lnTo>
                  <a:lnTo>
                    <a:pt x="134" y="384"/>
                  </a:lnTo>
                  <a:lnTo>
                    <a:pt x="251" y="494"/>
                  </a:lnTo>
                  <a:lnTo>
                    <a:pt x="251" y="523"/>
                  </a:lnTo>
                  <a:lnTo>
                    <a:pt x="321" y="610"/>
                  </a:lnTo>
                  <a:lnTo>
                    <a:pt x="425" y="564"/>
                  </a:lnTo>
                  <a:lnTo>
                    <a:pt x="454" y="564"/>
                  </a:lnTo>
                  <a:lnTo>
                    <a:pt x="478" y="523"/>
                  </a:lnTo>
                  <a:lnTo>
                    <a:pt x="523" y="517"/>
                  </a:lnTo>
                  <a:lnTo>
                    <a:pt x="541" y="517"/>
                  </a:lnTo>
                  <a:close/>
                </a:path>
              </a:pathLst>
            </a:custGeom>
            <a:grpFill/>
            <a:ln w="9525">
              <a:solidFill>
                <a:schemeClr val="bg1">
                  <a:lumMod val="85000"/>
                </a:schemeClr>
              </a:solidFill>
              <a:round/>
              <a:headEnd/>
              <a:tailEnd/>
            </a:ln>
          </p:spPr>
          <p:txBody>
            <a:bodyPr/>
            <a:lstStyle/>
            <a:p>
              <a:endParaRPr lang="zh-CN" altLang="en-US"/>
            </a:p>
          </p:txBody>
        </p:sp>
        <p:sp>
          <p:nvSpPr>
            <p:cNvPr id="235" name="Freeform 185"/>
            <p:cNvSpPr>
              <a:spLocks noChangeAspect="1"/>
            </p:cNvSpPr>
            <p:nvPr>
              <p:custDataLst>
                <p:tags r:id="rId218"/>
              </p:custDataLst>
            </p:nvPr>
          </p:nvSpPr>
          <p:spPr bwMode="auto">
            <a:xfrm>
              <a:off x="1936902" y="3165485"/>
              <a:ext cx="136571" cy="114448"/>
            </a:xfrm>
            <a:custGeom>
              <a:avLst/>
              <a:gdLst>
                <a:gd name="T0" fmla="*/ 106667 w 302"/>
                <a:gd name="T1" fmla="*/ 4966 h 257"/>
                <a:gd name="T2" fmla="*/ 85893 w 302"/>
                <a:gd name="T3" fmla="*/ 4966 h 257"/>
                <a:gd name="T4" fmla="*/ 74707 w 302"/>
                <a:gd name="T5" fmla="*/ 12416 h 257"/>
                <a:gd name="T6" fmla="*/ 46742 w 302"/>
                <a:gd name="T7" fmla="*/ 12416 h 257"/>
                <a:gd name="T8" fmla="*/ 13983 w 302"/>
                <a:gd name="T9" fmla="*/ 0 h 257"/>
                <a:gd name="T10" fmla="*/ 9189 w 302"/>
                <a:gd name="T11" fmla="*/ 24418 h 257"/>
                <a:gd name="T12" fmla="*/ 18777 w 302"/>
                <a:gd name="T13" fmla="*/ 57941 h 257"/>
                <a:gd name="T14" fmla="*/ 7191 w 302"/>
                <a:gd name="T15" fmla="*/ 69943 h 257"/>
                <a:gd name="T16" fmla="*/ 0 w 302"/>
                <a:gd name="T17" fmla="*/ 77393 h 257"/>
                <a:gd name="T18" fmla="*/ 7191 w 302"/>
                <a:gd name="T19" fmla="*/ 96844 h 257"/>
                <a:gd name="T20" fmla="*/ 29963 w 302"/>
                <a:gd name="T21" fmla="*/ 103880 h 257"/>
                <a:gd name="T22" fmla="*/ 53533 w 302"/>
                <a:gd name="T23" fmla="*/ 106363 h 257"/>
                <a:gd name="T24" fmla="*/ 69913 w 302"/>
                <a:gd name="T25" fmla="*/ 96844 h 257"/>
                <a:gd name="T26" fmla="*/ 97479 w 302"/>
                <a:gd name="T27" fmla="*/ 96844 h 257"/>
                <a:gd name="T28" fmla="*/ 106667 w 302"/>
                <a:gd name="T29" fmla="*/ 69943 h 257"/>
                <a:gd name="T30" fmla="*/ 71911 w 302"/>
                <a:gd name="T31" fmla="*/ 60424 h 257"/>
                <a:gd name="T32" fmla="*/ 71911 w 302"/>
                <a:gd name="T33" fmla="*/ 41386 h 257"/>
                <a:gd name="T34" fmla="*/ 99876 w 302"/>
                <a:gd name="T35" fmla="*/ 36420 h 257"/>
                <a:gd name="T36" fmla="*/ 120650 w 302"/>
                <a:gd name="T37" fmla="*/ 33937 h 257"/>
                <a:gd name="T38" fmla="*/ 106667 w 302"/>
                <a:gd name="T39" fmla="*/ 4966 h 25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2"/>
                <a:gd name="T61" fmla="*/ 0 h 257"/>
                <a:gd name="T62" fmla="*/ 302 w 302"/>
                <a:gd name="T63" fmla="*/ 257 h 25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2" h="257">
                  <a:moveTo>
                    <a:pt x="267" y="12"/>
                  </a:moveTo>
                  <a:lnTo>
                    <a:pt x="215" y="12"/>
                  </a:lnTo>
                  <a:lnTo>
                    <a:pt x="187" y="30"/>
                  </a:lnTo>
                  <a:lnTo>
                    <a:pt x="117" y="30"/>
                  </a:lnTo>
                  <a:lnTo>
                    <a:pt x="35" y="0"/>
                  </a:lnTo>
                  <a:lnTo>
                    <a:pt x="23" y="59"/>
                  </a:lnTo>
                  <a:lnTo>
                    <a:pt x="47" y="140"/>
                  </a:lnTo>
                  <a:lnTo>
                    <a:pt x="18" y="169"/>
                  </a:lnTo>
                  <a:lnTo>
                    <a:pt x="0" y="187"/>
                  </a:lnTo>
                  <a:lnTo>
                    <a:pt x="18" y="234"/>
                  </a:lnTo>
                  <a:lnTo>
                    <a:pt x="75" y="251"/>
                  </a:lnTo>
                  <a:lnTo>
                    <a:pt x="134" y="257"/>
                  </a:lnTo>
                  <a:lnTo>
                    <a:pt x="175" y="234"/>
                  </a:lnTo>
                  <a:lnTo>
                    <a:pt x="244" y="234"/>
                  </a:lnTo>
                  <a:lnTo>
                    <a:pt x="267" y="169"/>
                  </a:lnTo>
                  <a:lnTo>
                    <a:pt x="180" y="146"/>
                  </a:lnTo>
                  <a:lnTo>
                    <a:pt x="180" y="100"/>
                  </a:lnTo>
                  <a:lnTo>
                    <a:pt x="250" y="88"/>
                  </a:lnTo>
                  <a:lnTo>
                    <a:pt x="302" y="82"/>
                  </a:lnTo>
                  <a:lnTo>
                    <a:pt x="267" y="12"/>
                  </a:lnTo>
                  <a:close/>
                </a:path>
              </a:pathLst>
            </a:custGeom>
            <a:grpFill/>
            <a:ln w="9525">
              <a:solidFill>
                <a:schemeClr val="bg1">
                  <a:lumMod val="85000"/>
                </a:schemeClr>
              </a:solidFill>
              <a:round/>
              <a:headEnd/>
              <a:tailEnd/>
            </a:ln>
          </p:spPr>
          <p:txBody>
            <a:bodyPr/>
            <a:lstStyle/>
            <a:p>
              <a:endParaRPr lang="zh-CN" altLang="en-US"/>
            </a:p>
          </p:txBody>
        </p:sp>
        <p:sp>
          <p:nvSpPr>
            <p:cNvPr id="236" name="Freeform 186"/>
            <p:cNvSpPr>
              <a:spLocks noChangeAspect="1"/>
            </p:cNvSpPr>
            <p:nvPr>
              <p:custDataLst>
                <p:tags r:id="rId219"/>
              </p:custDataLst>
            </p:nvPr>
          </p:nvSpPr>
          <p:spPr bwMode="auto">
            <a:xfrm>
              <a:off x="1920728" y="3153528"/>
              <a:ext cx="41332" cy="93949"/>
            </a:xfrm>
            <a:custGeom>
              <a:avLst/>
              <a:gdLst>
                <a:gd name="T0" fmla="*/ 36513 w 87"/>
                <a:gd name="T1" fmla="*/ 12115 h 209"/>
                <a:gd name="T2" fmla="*/ 19725 w 87"/>
                <a:gd name="T3" fmla="*/ 0 h 209"/>
                <a:gd name="T4" fmla="*/ 7135 w 87"/>
                <a:gd name="T5" fmla="*/ 43447 h 209"/>
                <a:gd name="T6" fmla="*/ 10073 w 87"/>
                <a:gd name="T7" fmla="*/ 60158 h 209"/>
                <a:gd name="T8" fmla="*/ 0 w 87"/>
                <a:gd name="T9" fmla="*/ 72690 h 209"/>
                <a:gd name="T10" fmla="*/ 12171 w 87"/>
                <a:gd name="T11" fmla="*/ 87312 h 209"/>
                <a:gd name="T12" fmla="*/ 31896 w 87"/>
                <a:gd name="T13" fmla="*/ 70184 h 209"/>
                <a:gd name="T14" fmla="*/ 31896 w 87"/>
                <a:gd name="T15" fmla="*/ 60158 h 209"/>
                <a:gd name="T16" fmla="*/ 24762 w 87"/>
                <a:gd name="T17" fmla="*/ 33839 h 209"/>
                <a:gd name="T18" fmla="*/ 28959 w 87"/>
                <a:gd name="T19" fmla="*/ 16710 h 209"/>
                <a:gd name="T20" fmla="*/ 36513 w 87"/>
                <a:gd name="T21" fmla="*/ 12115 h 2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7"/>
                <a:gd name="T34" fmla="*/ 0 h 209"/>
                <a:gd name="T35" fmla="*/ 87 w 87"/>
                <a:gd name="T36" fmla="*/ 209 h 2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7" h="209">
                  <a:moveTo>
                    <a:pt x="87" y="29"/>
                  </a:moveTo>
                  <a:lnTo>
                    <a:pt x="47" y="0"/>
                  </a:lnTo>
                  <a:lnTo>
                    <a:pt x="17" y="104"/>
                  </a:lnTo>
                  <a:lnTo>
                    <a:pt x="24" y="144"/>
                  </a:lnTo>
                  <a:lnTo>
                    <a:pt x="0" y="174"/>
                  </a:lnTo>
                  <a:lnTo>
                    <a:pt x="29" y="209"/>
                  </a:lnTo>
                  <a:lnTo>
                    <a:pt x="76" y="168"/>
                  </a:lnTo>
                  <a:lnTo>
                    <a:pt x="76" y="144"/>
                  </a:lnTo>
                  <a:lnTo>
                    <a:pt x="59" y="81"/>
                  </a:lnTo>
                  <a:lnTo>
                    <a:pt x="69" y="40"/>
                  </a:lnTo>
                  <a:lnTo>
                    <a:pt x="87" y="29"/>
                  </a:lnTo>
                  <a:close/>
                </a:path>
              </a:pathLst>
            </a:custGeom>
            <a:grpFill/>
            <a:ln w="9525">
              <a:solidFill>
                <a:schemeClr val="bg1">
                  <a:lumMod val="85000"/>
                </a:schemeClr>
              </a:solidFill>
              <a:round/>
              <a:headEnd/>
              <a:tailEnd/>
            </a:ln>
          </p:spPr>
          <p:txBody>
            <a:bodyPr/>
            <a:lstStyle/>
            <a:p>
              <a:endParaRPr lang="zh-CN" altLang="en-US"/>
            </a:p>
          </p:txBody>
        </p:sp>
        <p:sp>
          <p:nvSpPr>
            <p:cNvPr id="237" name="Freeform 187"/>
            <p:cNvSpPr>
              <a:spLocks noChangeAspect="1"/>
            </p:cNvSpPr>
            <p:nvPr>
              <p:custDataLst>
                <p:tags r:id="rId220"/>
              </p:custDataLst>
            </p:nvPr>
          </p:nvSpPr>
          <p:spPr bwMode="auto">
            <a:xfrm>
              <a:off x="1942291" y="3107407"/>
              <a:ext cx="44925" cy="61494"/>
            </a:xfrm>
            <a:custGeom>
              <a:avLst/>
              <a:gdLst>
                <a:gd name="T0" fmla="*/ 0 w 92"/>
                <a:gd name="T1" fmla="*/ 48105 h 139"/>
                <a:gd name="T2" fmla="*/ 12510 w 92"/>
                <a:gd name="T3" fmla="*/ 28781 h 139"/>
                <a:gd name="T4" fmla="*/ 19844 w 92"/>
                <a:gd name="T5" fmla="*/ 0 h 139"/>
                <a:gd name="T6" fmla="*/ 39688 w 92"/>
                <a:gd name="T7" fmla="*/ 9456 h 139"/>
                <a:gd name="T8" fmla="*/ 29766 w 92"/>
                <a:gd name="T9" fmla="*/ 28781 h 139"/>
                <a:gd name="T10" fmla="*/ 19844 w 92"/>
                <a:gd name="T11" fmla="*/ 57150 h 139"/>
                <a:gd name="T12" fmla="*/ 0 w 92"/>
                <a:gd name="T13" fmla="*/ 48105 h 139"/>
                <a:gd name="T14" fmla="*/ 0 60000 65536"/>
                <a:gd name="T15" fmla="*/ 0 60000 65536"/>
                <a:gd name="T16" fmla="*/ 0 60000 65536"/>
                <a:gd name="T17" fmla="*/ 0 60000 65536"/>
                <a:gd name="T18" fmla="*/ 0 60000 65536"/>
                <a:gd name="T19" fmla="*/ 0 60000 65536"/>
                <a:gd name="T20" fmla="*/ 0 60000 65536"/>
                <a:gd name="T21" fmla="*/ 0 w 92"/>
                <a:gd name="T22" fmla="*/ 0 h 139"/>
                <a:gd name="T23" fmla="*/ 92 w 92"/>
                <a:gd name="T24" fmla="*/ 139 h 1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 h="139">
                  <a:moveTo>
                    <a:pt x="0" y="117"/>
                  </a:moveTo>
                  <a:lnTo>
                    <a:pt x="29" y="70"/>
                  </a:lnTo>
                  <a:lnTo>
                    <a:pt x="46" y="0"/>
                  </a:lnTo>
                  <a:lnTo>
                    <a:pt x="92" y="23"/>
                  </a:lnTo>
                  <a:lnTo>
                    <a:pt x="69" y="70"/>
                  </a:lnTo>
                  <a:lnTo>
                    <a:pt x="46" y="139"/>
                  </a:lnTo>
                  <a:lnTo>
                    <a:pt x="0" y="117"/>
                  </a:lnTo>
                  <a:close/>
                </a:path>
              </a:pathLst>
            </a:custGeom>
            <a:grpFill/>
            <a:ln w="9525">
              <a:solidFill>
                <a:schemeClr val="bg1">
                  <a:lumMod val="85000"/>
                </a:schemeClr>
              </a:solidFill>
              <a:round/>
              <a:headEnd/>
              <a:tailEnd/>
            </a:ln>
          </p:spPr>
          <p:txBody>
            <a:bodyPr/>
            <a:lstStyle/>
            <a:p>
              <a:endParaRPr lang="zh-CN" altLang="en-US"/>
            </a:p>
          </p:txBody>
        </p:sp>
        <p:sp>
          <p:nvSpPr>
            <p:cNvPr id="238" name="Freeform 188"/>
            <p:cNvSpPr>
              <a:spLocks noChangeAspect="1"/>
            </p:cNvSpPr>
            <p:nvPr>
              <p:custDataLst>
                <p:tags r:id="rId221"/>
              </p:custDataLst>
            </p:nvPr>
          </p:nvSpPr>
          <p:spPr bwMode="auto">
            <a:xfrm>
              <a:off x="1958466" y="3033955"/>
              <a:ext cx="159930" cy="141778"/>
            </a:xfrm>
            <a:custGeom>
              <a:avLst/>
              <a:gdLst>
                <a:gd name="T0" fmla="*/ 0 w 354"/>
                <a:gd name="T1" fmla="*/ 122111 h 314"/>
                <a:gd name="T2" fmla="*/ 25144 w 354"/>
                <a:gd name="T3" fmla="*/ 131762 h 314"/>
                <a:gd name="T4" fmla="*/ 53082 w 354"/>
                <a:gd name="T5" fmla="*/ 131762 h 314"/>
                <a:gd name="T6" fmla="*/ 67051 w 354"/>
                <a:gd name="T7" fmla="*/ 126727 h 314"/>
                <a:gd name="T8" fmla="*/ 87805 w 354"/>
                <a:gd name="T9" fmla="*/ 124209 h 314"/>
                <a:gd name="T10" fmla="*/ 97384 w 354"/>
                <a:gd name="T11" fmla="*/ 95255 h 314"/>
                <a:gd name="T12" fmla="*/ 134502 w 354"/>
                <a:gd name="T13" fmla="*/ 65881 h 314"/>
                <a:gd name="T14" fmla="*/ 141287 w 354"/>
                <a:gd name="T15" fmla="*/ 29374 h 314"/>
                <a:gd name="T16" fmla="*/ 141287 w 354"/>
                <a:gd name="T17" fmla="*/ 9651 h 314"/>
                <a:gd name="T18" fmla="*/ 134502 w 354"/>
                <a:gd name="T19" fmla="*/ 7553 h 314"/>
                <a:gd name="T20" fmla="*/ 115744 w 354"/>
                <a:gd name="T21" fmla="*/ 2518 h 314"/>
                <a:gd name="T22" fmla="*/ 101775 w 354"/>
                <a:gd name="T23" fmla="*/ 9651 h 314"/>
                <a:gd name="T24" fmla="*/ 81021 w 354"/>
                <a:gd name="T25" fmla="*/ 7553 h 314"/>
                <a:gd name="T26" fmla="*/ 69446 w 354"/>
                <a:gd name="T27" fmla="*/ 0 h 314"/>
                <a:gd name="T28" fmla="*/ 53082 w 354"/>
                <a:gd name="T29" fmla="*/ 2518 h 314"/>
                <a:gd name="T30" fmla="*/ 32328 w 354"/>
                <a:gd name="T31" fmla="*/ 9651 h 314"/>
                <a:gd name="T32" fmla="*/ 15965 w 354"/>
                <a:gd name="T33" fmla="*/ 29374 h 314"/>
                <a:gd name="T34" fmla="*/ 6785 w 354"/>
                <a:gd name="T35" fmla="*/ 65881 h 314"/>
                <a:gd name="T36" fmla="*/ 18359 w 354"/>
                <a:gd name="T37" fmla="*/ 70916 h 314"/>
                <a:gd name="T38" fmla="*/ 25144 w 354"/>
                <a:gd name="T39" fmla="*/ 78050 h 314"/>
                <a:gd name="T40" fmla="*/ 15965 w 354"/>
                <a:gd name="T41" fmla="*/ 92737 h 314"/>
                <a:gd name="T42" fmla="*/ 0 w 354"/>
                <a:gd name="T43" fmla="*/ 122111 h 31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4"/>
                <a:gd name="T67" fmla="*/ 0 h 314"/>
                <a:gd name="T68" fmla="*/ 354 w 354"/>
                <a:gd name="T69" fmla="*/ 314 h 31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4" h="314">
                  <a:moveTo>
                    <a:pt x="0" y="291"/>
                  </a:moveTo>
                  <a:lnTo>
                    <a:pt x="63" y="314"/>
                  </a:lnTo>
                  <a:lnTo>
                    <a:pt x="133" y="314"/>
                  </a:lnTo>
                  <a:lnTo>
                    <a:pt x="168" y="302"/>
                  </a:lnTo>
                  <a:lnTo>
                    <a:pt x="220" y="296"/>
                  </a:lnTo>
                  <a:lnTo>
                    <a:pt x="244" y="227"/>
                  </a:lnTo>
                  <a:lnTo>
                    <a:pt x="337" y="157"/>
                  </a:lnTo>
                  <a:lnTo>
                    <a:pt x="354" y="70"/>
                  </a:lnTo>
                  <a:lnTo>
                    <a:pt x="354" y="23"/>
                  </a:lnTo>
                  <a:lnTo>
                    <a:pt x="337" y="18"/>
                  </a:lnTo>
                  <a:lnTo>
                    <a:pt x="290" y="6"/>
                  </a:lnTo>
                  <a:lnTo>
                    <a:pt x="255" y="23"/>
                  </a:lnTo>
                  <a:lnTo>
                    <a:pt x="203" y="18"/>
                  </a:lnTo>
                  <a:lnTo>
                    <a:pt x="174" y="0"/>
                  </a:lnTo>
                  <a:lnTo>
                    <a:pt x="133" y="6"/>
                  </a:lnTo>
                  <a:lnTo>
                    <a:pt x="81" y="23"/>
                  </a:lnTo>
                  <a:lnTo>
                    <a:pt x="40" y="70"/>
                  </a:lnTo>
                  <a:lnTo>
                    <a:pt x="17" y="157"/>
                  </a:lnTo>
                  <a:lnTo>
                    <a:pt x="46" y="169"/>
                  </a:lnTo>
                  <a:lnTo>
                    <a:pt x="63" y="186"/>
                  </a:lnTo>
                  <a:lnTo>
                    <a:pt x="40" y="221"/>
                  </a:lnTo>
                  <a:lnTo>
                    <a:pt x="0" y="291"/>
                  </a:lnTo>
                  <a:close/>
                </a:path>
              </a:pathLst>
            </a:custGeom>
            <a:grpFill/>
            <a:ln w="9525">
              <a:solidFill>
                <a:schemeClr val="bg1">
                  <a:lumMod val="85000"/>
                </a:schemeClr>
              </a:solidFill>
              <a:round/>
              <a:headEnd/>
              <a:tailEnd/>
            </a:ln>
          </p:spPr>
          <p:txBody>
            <a:bodyPr/>
            <a:lstStyle/>
            <a:p>
              <a:endParaRPr lang="zh-CN" altLang="en-US"/>
            </a:p>
          </p:txBody>
        </p:sp>
        <p:sp>
          <p:nvSpPr>
            <p:cNvPr id="239" name="Freeform 189"/>
            <p:cNvSpPr>
              <a:spLocks noChangeAspect="1"/>
            </p:cNvSpPr>
            <p:nvPr>
              <p:custDataLst>
                <p:tags r:id="rId222"/>
              </p:custDataLst>
            </p:nvPr>
          </p:nvSpPr>
          <p:spPr bwMode="auto">
            <a:xfrm>
              <a:off x="1721263" y="2858012"/>
              <a:ext cx="472606" cy="208397"/>
            </a:xfrm>
            <a:custGeom>
              <a:avLst/>
              <a:gdLst>
                <a:gd name="T0" fmla="*/ 9681 w 1035"/>
                <a:gd name="T1" fmla="*/ 49594 h 453"/>
                <a:gd name="T2" fmla="*/ 9681 w 1035"/>
                <a:gd name="T3" fmla="*/ 76529 h 453"/>
                <a:gd name="T4" fmla="*/ 0 w 1035"/>
                <a:gd name="T5" fmla="*/ 116718 h 453"/>
                <a:gd name="T6" fmla="*/ 18959 w 1035"/>
                <a:gd name="T7" fmla="*/ 124414 h 453"/>
                <a:gd name="T8" fmla="*/ 37516 w 1035"/>
                <a:gd name="T9" fmla="*/ 143653 h 453"/>
                <a:gd name="T10" fmla="*/ 51634 w 1035"/>
                <a:gd name="T11" fmla="*/ 163747 h 453"/>
                <a:gd name="T12" fmla="*/ 79872 w 1035"/>
                <a:gd name="T13" fmla="*/ 173581 h 453"/>
                <a:gd name="T14" fmla="*/ 126665 w 1035"/>
                <a:gd name="T15" fmla="*/ 163747 h 453"/>
                <a:gd name="T16" fmla="*/ 143205 w 1035"/>
                <a:gd name="T17" fmla="*/ 183842 h 453"/>
                <a:gd name="T18" fmla="*/ 152483 w 1035"/>
                <a:gd name="T19" fmla="*/ 183842 h 453"/>
                <a:gd name="T20" fmla="*/ 189998 w 1035"/>
                <a:gd name="T21" fmla="*/ 173581 h 453"/>
                <a:gd name="T22" fmla="*/ 208958 w 1035"/>
                <a:gd name="T23" fmla="*/ 173581 h 453"/>
                <a:gd name="T24" fmla="*/ 215815 w 1035"/>
                <a:gd name="T25" fmla="*/ 173581 h 453"/>
                <a:gd name="T26" fmla="*/ 225093 w 1035"/>
                <a:gd name="T27" fmla="*/ 193675 h 453"/>
                <a:gd name="T28" fmla="*/ 244053 w 1035"/>
                <a:gd name="T29" fmla="*/ 173581 h 453"/>
                <a:gd name="T30" fmla="*/ 272290 w 1035"/>
                <a:gd name="T31" fmla="*/ 163747 h 453"/>
                <a:gd name="T32" fmla="*/ 281568 w 1035"/>
                <a:gd name="T33" fmla="*/ 163747 h 453"/>
                <a:gd name="T34" fmla="*/ 288426 w 1035"/>
                <a:gd name="T35" fmla="*/ 173581 h 453"/>
                <a:gd name="T36" fmla="*/ 307386 w 1035"/>
                <a:gd name="T37" fmla="*/ 173581 h 453"/>
                <a:gd name="T38" fmla="*/ 325942 w 1035"/>
                <a:gd name="T39" fmla="*/ 163747 h 453"/>
                <a:gd name="T40" fmla="*/ 344901 w 1035"/>
                <a:gd name="T41" fmla="*/ 173581 h 453"/>
                <a:gd name="T42" fmla="*/ 361037 w 1035"/>
                <a:gd name="T43" fmla="*/ 163747 h 453"/>
                <a:gd name="T44" fmla="*/ 389274 w 1035"/>
                <a:gd name="T45" fmla="*/ 153914 h 453"/>
                <a:gd name="T46" fmla="*/ 408234 w 1035"/>
                <a:gd name="T47" fmla="*/ 153914 h 453"/>
                <a:gd name="T48" fmla="*/ 408234 w 1035"/>
                <a:gd name="T49" fmla="*/ 124414 h 453"/>
                <a:gd name="T50" fmla="*/ 417512 w 1035"/>
                <a:gd name="T51" fmla="*/ 86790 h 453"/>
                <a:gd name="T52" fmla="*/ 408234 w 1035"/>
                <a:gd name="T53" fmla="*/ 66696 h 453"/>
                <a:gd name="T54" fmla="*/ 389274 w 1035"/>
                <a:gd name="T55" fmla="*/ 19667 h 453"/>
                <a:gd name="T56" fmla="*/ 370718 w 1035"/>
                <a:gd name="T57" fmla="*/ 9406 h 453"/>
                <a:gd name="T58" fmla="*/ 344901 w 1035"/>
                <a:gd name="T59" fmla="*/ 9406 h 453"/>
                <a:gd name="T60" fmla="*/ 307386 w 1035"/>
                <a:gd name="T61" fmla="*/ 19667 h 453"/>
                <a:gd name="T62" fmla="*/ 288426 w 1035"/>
                <a:gd name="T63" fmla="*/ 39334 h 453"/>
                <a:gd name="T64" fmla="*/ 262609 w 1035"/>
                <a:gd name="T65" fmla="*/ 29500 h 453"/>
                <a:gd name="T66" fmla="*/ 180720 w 1035"/>
                <a:gd name="T67" fmla="*/ 0 h 453"/>
                <a:gd name="T68" fmla="*/ 133927 w 1035"/>
                <a:gd name="T69" fmla="*/ 0 h 453"/>
                <a:gd name="T70" fmla="*/ 89553 w 1035"/>
                <a:gd name="T71" fmla="*/ 19667 h 453"/>
                <a:gd name="T72" fmla="*/ 51634 w 1035"/>
                <a:gd name="T73" fmla="*/ 29500 h 453"/>
                <a:gd name="T74" fmla="*/ 47197 w 1035"/>
                <a:gd name="T75" fmla="*/ 37196 h 453"/>
                <a:gd name="T76" fmla="*/ 49214 w 1035"/>
                <a:gd name="T77" fmla="*/ 49594 h 453"/>
                <a:gd name="T78" fmla="*/ 23397 w 1035"/>
                <a:gd name="T79" fmla="*/ 44464 h 453"/>
                <a:gd name="T80" fmla="*/ 9681 w 1035"/>
                <a:gd name="T81" fmla="*/ 49594 h 45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5"/>
                <a:gd name="T124" fmla="*/ 0 h 453"/>
                <a:gd name="T125" fmla="*/ 1035 w 1035"/>
                <a:gd name="T126" fmla="*/ 453 h 45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5" h="453">
                  <a:moveTo>
                    <a:pt x="24" y="116"/>
                  </a:moveTo>
                  <a:lnTo>
                    <a:pt x="24" y="179"/>
                  </a:lnTo>
                  <a:lnTo>
                    <a:pt x="0" y="273"/>
                  </a:lnTo>
                  <a:lnTo>
                    <a:pt x="47" y="291"/>
                  </a:lnTo>
                  <a:lnTo>
                    <a:pt x="93" y="336"/>
                  </a:lnTo>
                  <a:lnTo>
                    <a:pt x="128" y="383"/>
                  </a:lnTo>
                  <a:lnTo>
                    <a:pt x="198" y="406"/>
                  </a:lnTo>
                  <a:lnTo>
                    <a:pt x="314" y="383"/>
                  </a:lnTo>
                  <a:lnTo>
                    <a:pt x="355" y="430"/>
                  </a:lnTo>
                  <a:lnTo>
                    <a:pt x="378" y="430"/>
                  </a:lnTo>
                  <a:lnTo>
                    <a:pt x="471" y="406"/>
                  </a:lnTo>
                  <a:lnTo>
                    <a:pt x="518" y="406"/>
                  </a:lnTo>
                  <a:lnTo>
                    <a:pt x="535" y="406"/>
                  </a:lnTo>
                  <a:lnTo>
                    <a:pt x="558" y="453"/>
                  </a:lnTo>
                  <a:lnTo>
                    <a:pt x="605" y="406"/>
                  </a:lnTo>
                  <a:lnTo>
                    <a:pt x="675" y="383"/>
                  </a:lnTo>
                  <a:lnTo>
                    <a:pt x="698" y="383"/>
                  </a:lnTo>
                  <a:lnTo>
                    <a:pt x="715" y="406"/>
                  </a:lnTo>
                  <a:lnTo>
                    <a:pt x="762" y="406"/>
                  </a:lnTo>
                  <a:lnTo>
                    <a:pt x="808" y="383"/>
                  </a:lnTo>
                  <a:lnTo>
                    <a:pt x="855" y="406"/>
                  </a:lnTo>
                  <a:lnTo>
                    <a:pt x="895" y="383"/>
                  </a:lnTo>
                  <a:lnTo>
                    <a:pt x="965" y="360"/>
                  </a:lnTo>
                  <a:lnTo>
                    <a:pt x="1012" y="360"/>
                  </a:lnTo>
                  <a:lnTo>
                    <a:pt x="1012" y="291"/>
                  </a:lnTo>
                  <a:lnTo>
                    <a:pt x="1035" y="203"/>
                  </a:lnTo>
                  <a:lnTo>
                    <a:pt x="1012" y="156"/>
                  </a:lnTo>
                  <a:lnTo>
                    <a:pt x="965" y="46"/>
                  </a:lnTo>
                  <a:lnTo>
                    <a:pt x="919" y="22"/>
                  </a:lnTo>
                  <a:lnTo>
                    <a:pt x="855" y="22"/>
                  </a:lnTo>
                  <a:lnTo>
                    <a:pt x="762" y="46"/>
                  </a:lnTo>
                  <a:lnTo>
                    <a:pt x="715" y="92"/>
                  </a:lnTo>
                  <a:lnTo>
                    <a:pt x="651" y="69"/>
                  </a:lnTo>
                  <a:lnTo>
                    <a:pt x="448" y="0"/>
                  </a:lnTo>
                  <a:lnTo>
                    <a:pt x="332" y="0"/>
                  </a:lnTo>
                  <a:lnTo>
                    <a:pt x="222" y="46"/>
                  </a:lnTo>
                  <a:lnTo>
                    <a:pt x="128" y="69"/>
                  </a:lnTo>
                  <a:lnTo>
                    <a:pt x="117" y="87"/>
                  </a:lnTo>
                  <a:lnTo>
                    <a:pt x="122" y="116"/>
                  </a:lnTo>
                  <a:lnTo>
                    <a:pt x="58" y="104"/>
                  </a:lnTo>
                  <a:lnTo>
                    <a:pt x="24" y="11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0" name="Freeform 190"/>
            <p:cNvSpPr>
              <a:spLocks noChangeAspect="1"/>
            </p:cNvSpPr>
            <p:nvPr>
              <p:custDataLst>
                <p:tags r:id="rId223"/>
              </p:custDataLst>
            </p:nvPr>
          </p:nvSpPr>
          <p:spPr bwMode="auto">
            <a:xfrm>
              <a:off x="1874007" y="3083493"/>
              <a:ext cx="39533" cy="34163"/>
            </a:xfrm>
            <a:custGeom>
              <a:avLst/>
              <a:gdLst>
                <a:gd name="T0" fmla="*/ 34925 w 92"/>
                <a:gd name="T1" fmla="*/ 0 h 70"/>
                <a:gd name="T2" fmla="*/ 17463 w 92"/>
                <a:gd name="T3" fmla="*/ 0 h 70"/>
                <a:gd name="T4" fmla="*/ 0 w 92"/>
                <a:gd name="T5" fmla="*/ 10886 h 70"/>
                <a:gd name="T6" fmla="*/ 0 w 92"/>
                <a:gd name="T7" fmla="*/ 31750 h 70"/>
                <a:gd name="T8" fmla="*/ 8731 w 92"/>
                <a:gd name="T9" fmla="*/ 31750 h 70"/>
                <a:gd name="T10" fmla="*/ 17463 w 92"/>
                <a:gd name="T11" fmla="*/ 21318 h 70"/>
                <a:gd name="T12" fmla="*/ 26194 w 92"/>
                <a:gd name="T13" fmla="*/ 21318 h 70"/>
                <a:gd name="T14" fmla="*/ 34925 w 92"/>
                <a:gd name="T15" fmla="*/ 10886 h 70"/>
                <a:gd name="T16" fmla="*/ 34925 w 92"/>
                <a:gd name="T17" fmla="*/ 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70"/>
                <a:gd name="T29" fmla="*/ 92 w 92"/>
                <a:gd name="T30" fmla="*/ 70 h 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70">
                  <a:moveTo>
                    <a:pt x="92" y="0"/>
                  </a:moveTo>
                  <a:lnTo>
                    <a:pt x="46" y="0"/>
                  </a:lnTo>
                  <a:lnTo>
                    <a:pt x="0" y="24"/>
                  </a:lnTo>
                  <a:lnTo>
                    <a:pt x="0" y="70"/>
                  </a:lnTo>
                  <a:lnTo>
                    <a:pt x="23" y="70"/>
                  </a:lnTo>
                  <a:lnTo>
                    <a:pt x="46" y="47"/>
                  </a:lnTo>
                  <a:lnTo>
                    <a:pt x="69" y="47"/>
                  </a:lnTo>
                  <a:lnTo>
                    <a:pt x="92" y="24"/>
                  </a:lnTo>
                  <a:lnTo>
                    <a:pt x="92" y="0"/>
                  </a:lnTo>
                  <a:close/>
                </a:path>
              </a:pathLst>
            </a:custGeom>
            <a:grpFill/>
            <a:ln w="9525">
              <a:solidFill>
                <a:schemeClr val="bg1">
                  <a:lumMod val="85000"/>
                </a:schemeClr>
              </a:solidFill>
              <a:round/>
              <a:headEnd/>
              <a:tailEnd/>
            </a:ln>
          </p:spPr>
          <p:txBody>
            <a:bodyPr/>
            <a:lstStyle/>
            <a:p>
              <a:endParaRPr lang="zh-CN" altLang="en-US"/>
            </a:p>
          </p:txBody>
        </p:sp>
        <p:sp>
          <p:nvSpPr>
            <p:cNvPr id="241" name="Freeform 191"/>
            <p:cNvSpPr>
              <a:spLocks noChangeAspect="1"/>
            </p:cNvSpPr>
            <p:nvPr>
              <p:custDataLst>
                <p:tags r:id="rId224"/>
              </p:custDataLst>
            </p:nvPr>
          </p:nvSpPr>
          <p:spPr bwMode="auto">
            <a:xfrm>
              <a:off x="1608055" y="2501005"/>
              <a:ext cx="422289" cy="252809"/>
            </a:xfrm>
            <a:custGeom>
              <a:avLst/>
              <a:gdLst>
                <a:gd name="T0" fmla="*/ 354087 w 924"/>
                <a:gd name="T1" fmla="*/ 151581 h 558"/>
                <a:gd name="T2" fmla="*/ 335111 w 924"/>
                <a:gd name="T3" fmla="*/ 161265 h 558"/>
                <a:gd name="T4" fmla="*/ 316538 w 924"/>
                <a:gd name="T5" fmla="*/ 181055 h 558"/>
                <a:gd name="T6" fmla="*/ 281412 w 924"/>
                <a:gd name="T7" fmla="*/ 190739 h 558"/>
                <a:gd name="T8" fmla="*/ 262436 w 924"/>
                <a:gd name="T9" fmla="*/ 190739 h 558"/>
                <a:gd name="T10" fmla="*/ 262436 w 924"/>
                <a:gd name="T11" fmla="*/ 207581 h 558"/>
                <a:gd name="T12" fmla="*/ 281412 w 924"/>
                <a:gd name="T13" fmla="*/ 217266 h 558"/>
                <a:gd name="T14" fmla="*/ 262436 w 924"/>
                <a:gd name="T15" fmla="*/ 227371 h 558"/>
                <a:gd name="T16" fmla="*/ 253150 w 924"/>
                <a:gd name="T17" fmla="*/ 227371 h 558"/>
                <a:gd name="T18" fmla="*/ 234578 w 924"/>
                <a:gd name="T19" fmla="*/ 200423 h 558"/>
                <a:gd name="T20" fmla="*/ 227310 w 924"/>
                <a:gd name="T21" fmla="*/ 190739 h 558"/>
                <a:gd name="T22" fmla="*/ 208334 w 924"/>
                <a:gd name="T23" fmla="*/ 190739 h 558"/>
                <a:gd name="T24" fmla="*/ 190165 w 924"/>
                <a:gd name="T25" fmla="*/ 190739 h 558"/>
                <a:gd name="T26" fmla="*/ 180475 w 924"/>
                <a:gd name="T27" fmla="*/ 217266 h 558"/>
                <a:gd name="T28" fmla="*/ 161903 w 924"/>
                <a:gd name="T29" fmla="*/ 227371 h 558"/>
                <a:gd name="T30" fmla="*/ 152213 w 924"/>
                <a:gd name="T31" fmla="*/ 227371 h 558"/>
                <a:gd name="T32" fmla="*/ 144945 w 924"/>
                <a:gd name="T33" fmla="*/ 234950 h 558"/>
                <a:gd name="T34" fmla="*/ 144945 w 924"/>
                <a:gd name="T35" fmla="*/ 185686 h 558"/>
                <a:gd name="T36" fmla="*/ 166344 w 924"/>
                <a:gd name="T37" fmla="*/ 166318 h 558"/>
                <a:gd name="T38" fmla="*/ 180475 w 924"/>
                <a:gd name="T39" fmla="*/ 161265 h 558"/>
                <a:gd name="T40" fmla="*/ 171189 w 924"/>
                <a:gd name="T41" fmla="*/ 141475 h 558"/>
                <a:gd name="T42" fmla="*/ 152213 w 924"/>
                <a:gd name="T43" fmla="*/ 114949 h 558"/>
                <a:gd name="T44" fmla="*/ 138082 w 924"/>
                <a:gd name="T45" fmla="*/ 114949 h 558"/>
                <a:gd name="T46" fmla="*/ 110223 w 924"/>
                <a:gd name="T47" fmla="*/ 124633 h 558"/>
                <a:gd name="T48" fmla="*/ 100533 w 924"/>
                <a:gd name="T49" fmla="*/ 144423 h 558"/>
                <a:gd name="T50" fmla="*/ 65407 w 924"/>
                <a:gd name="T51" fmla="*/ 141475 h 558"/>
                <a:gd name="T52" fmla="*/ 23014 w 924"/>
                <a:gd name="T53" fmla="*/ 144423 h 558"/>
                <a:gd name="T54" fmla="*/ 6864 w 924"/>
                <a:gd name="T55" fmla="*/ 129686 h 558"/>
                <a:gd name="T56" fmla="*/ 0 w 924"/>
                <a:gd name="T57" fmla="*/ 104843 h 558"/>
                <a:gd name="T58" fmla="*/ 37145 w 924"/>
                <a:gd name="T59" fmla="*/ 48843 h 558"/>
                <a:gd name="T60" fmla="*/ 27859 w 924"/>
                <a:gd name="T61" fmla="*/ 29053 h 558"/>
                <a:gd name="T62" fmla="*/ 46835 w 924"/>
                <a:gd name="T63" fmla="*/ 16842 h 558"/>
                <a:gd name="T64" fmla="*/ 65407 w 924"/>
                <a:gd name="T65" fmla="*/ 16842 h 558"/>
                <a:gd name="T66" fmla="*/ 72675 w 924"/>
                <a:gd name="T67" fmla="*/ 16842 h 558"/>
                <a:gd name="T68" fmla="*/ 100533 w 924"/>
                <a:gd name="T69" fmla="*/ 36632 h 558"/>
                <a:gd name="T70" fmla="*/ 144945 w 924"/>
                <a:gd name="T71" fmla="*/ 16842 h 558"/>
                <a:gd name="T72" fmla="*/ 152213 w 924"/>
                <a:gd name="T73" fmla="*/ 29053 h 558"/>
                <a:gd name="T74" fmla="*/ 161903 w 924"/>
                <a:gd name="T75" fmla="*/ 16842 h 558"/>
                <a:gd name="T76" fmla="*/ 180475 w 924"/>
                <a:gd name="T77" fmla="*/ 9684 h 558"/>
                <a:gd name="T78" fmla="*/ 199048 w 924"/>
                <a:gd name="T79" fmla="*/ 9684 h 558"/>
                <a:gd name="T80" fmla="*/ 234578 w 924"/>
                <a:gd name="T81" fmla="*/ 0 h 558"/>
                <a:gd name="T82" fmla="*/ 281412 w 924"/>
                <a:gd name="T83" fmla="*/ 0 h 558"/>
                <a:gd name="T84" fmla="*/ 297966 w 924"/>
                <a:gd name="T85" fmla="*/ 29053 h 558"/>
                <a:gd name="T86" fmla="*/ 316538 w 924"/>
                <a:gd name="T87" fmla="*/ 48843 h 558"/>
                <a:gd name="T88" fmla="*/ 344801 w 924"/>
                <a:gd name="T89" fmla="*/ 48843 h 558"/>
                <a:gd name="T90" fmla="*/ 363373 w 924"/>
                <a:gd name="T91" fmla="*/ 95159 h 558"/>
                <a:gd name="T92" fmla="*/ 363373 w 924"/>
                <a:gd name="T93" fmla="*/ 104843 h 558"/>
                <a:gd name="T94" fmla="*/ 373063 w 924"/>
                <a:gd name="T95" fmla="*/ 134317 h 558"/>
                <a:gd name="T96" fmla="*/ 344801 w 924"/>
                <a:gd name="T97" fmla="*/ 141475 h 558"/>
                <a:gd name="T98" fmla="*/ 354087 w 924"/>
                <a:gd name="T99" fmla="*/ 151581 h 5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24"/>
                <a:gd name="T151" fmla="*/ 0 h 558"/>
                <a:gd name="T152" fmla="*/ 924 w 924"/>
                <a:gd name="T153" fmla="*/ 558 h 5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24" h="558">
                  <a:moveTo>
                    <a:pt x="877" y="360"/>
                  </a:moveTo>
                  <a:lnTo>
                    <a:pt x="830" y="383"/>
                  </a:lnTo>
                  <a:lnTo>
                    <a:pt x="784" y="430"/>
                  </a:lnTo>
                  <a:lnTo>
                    <a:pt x="697" y="453"/>
                  </a:lnTo>
                  <a:lnTo>
                    <a:pt x="650" y="453"/>
                  </a:lnTo>
                  <a:lnTo>
                    <a:pt x="650" y="493"/>
                  </a:lnTo>
                  <a:lnTo>
                    <a:pt x="697" y="516"/>
                  </a:lnTo>
                  <a:lnTo>
                    <a:pt x="650" y="540"/>
                  </a:lnTo>
                  <a:lnTo>
                    <a:pt x="627" y="540"/>
                  </a:lnTo>
                  <a:lnTo>
                    <a:pt x="581" y="476"/>
                  </a:lnTo>
                  <a:lnTo>
                    <a:pt x="563" y="453"/>
                  </a:lnTo>
                  <a:lnTo>
                    <a:pt x="516" y="453"/>
                  </a:lnTo>
                  <a:lnTo>
                    <a:pt x="471" y="453"/>
                  </a:lnTo>
                  <a:lnTo>
                    <a:pt x="447" y="516"/>
                  </a:lnTo>
                  <a:lnTo>
                    <a:pt x="401" y="540"/>
                  </a:lnTo>
                  <a:lnTo>
                    <a:pt x="377" y="540"/>
                  </a:lnTo>
                  <a:lnTo>
                    <a:pt x="359" y="558"/>
                  </a:lnTo>
                  <a:lnTo>
                    <a:pt x="359" y="441"/>
                  </a:lnTo>
                  <a:lnTo>
                    <a:pt x="412" y="395"/>
                  </a:lnTo>
                  <a:lnTo>
                    <a:pt x="447" y="383"/>
                  </a:lnTo>
                  <a:lnTo>
                    <a:pt x="424" y="336"/>
                  </a:lnTo>
                  <a:lnTo>
                    <a:pt x="377" y="273"/>
                  </a:lnTo>
                  <a:lnTo>
                    <a:pt x="342" y="273"/>
                  </a:lnTo>
                  <a:lnTo>
                    <a:pt x="273" y="296"/>
                  </a:lnTo>
                  <a:lnTo>
                    <a:pt x="249" y="343"/>
                  </a:lnTo>
                  <a:lnTo>
                    <a:pt x="162" y="336"/>
                  </a:lnTo>
                  <a:lnTo>
                    <a:pt x="57" y="343"/>
                  </a:lnTo>
                  <a:lnTo>
                    <a:pt x="17" y="308"/>
                  </a:lnTo>
                  <a:lnTo>
                    <a:pt x="0" y="249"/>
                  </a:lnTo>
                  <a:lnTo>
                    <a:pt x="92" y="116"/>
                  </a:lnTo>
                  <a:lnTo>
                    <a:pt x="69" y="69"/>
                  </a:lnTo>
                  <a:lnTo>
                    <a:pt x="116" y="40"/>
                  </a:lnTo>
                  <a:lnTo>
                    <a:pt x="162" y="40"/>
                  </a:lnTo>
                  <a:lnTo>
                    <a:pt x="180" y="40"/>
                  </a:lnTo>
                  <a:lnTo>
                    <a:pt x="249" y="87"/>
                  </a:lnTo>
                  <a:lnTo>
                    <a:pt x="359" y="40"/>
                  </a:lnTo>
                  <a:lnTo>
                    <a:pt x="377" y="69"/>
                  </a:lnTo>
                  <a:lnTo>
                    <a:pt x="401" y="40"/>
                  </a:lnTo>
                  <a:lnTo>
                    <a:pt x="447" y="23"/>
                  </a:lnTo>
                  <a:lnTo>
                    <a:pt x="493" y="23"/>
                  </a:lnTo>
                  <a:lnTo>
                    <a:pt x="581" y="0"/>
                  </a:lnTo>
                  <a:lnTo>
                    <a:pt x="697" y="0"/>
                  </a:lnTo>
                  <a:lnTo>
                    <a:pt x="738" y="69"/>
                  </a:lnTo>
                  <a:lnTo>
                    <a:pt x="784" y="116"/>
                  </a:lnTo>
                  <a:lnTo>
                    <a:pt x="854" y="116"/>
                  </a:lnTo>
                  <a:lnTo>
                    <a:pt x="900" y="226"/>
                  </a:lnTo>
                  <a:lnTo>
                    <a:pt x="900" y="249"/>
                  </a:lnTo>
                  <a:lnTo>
                    <a:pt x="924" y="319"/>
                  </a:lnTo>
                  <a:lnTo>
                    <a:pt x="854" y="336"/>
                  </a:lnTo>
                  <a:lnTo>
                    <a:pt x="877" y="36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42" name="Freeform 192"/>
            <p:cNvSpPr>
              <a:spLocks noChangeAspect="1"/>
            </p:cNvSpPr>
            <p:nvPr>
              <p:custDataLst>
                <p:tags r:id="rId225"/>
              </p:custDataLst>
            </p:nvPr>
          </p:nvSpPr>
          <p:spPr bwMode="auto">
            <a:xfrm>
              <a:off x="1735640" y="2625700"/>
              <a:ext cx="80864" cy="76868"/>
            </a:xfrm>
            <a:custGeom>
              <a:avLst/>
              <a:gdLst>
                <a:gd name="T0" fmla="*/ 0 w 174"/>
                <a:gd name="T1" fmla="*/ 7654 h 168"/>
                <a:gd name="T2" fmla="*/ 30792 w 174"/>
                <a:gd name="T3" fmla="*/ 56555 h 168"/>
                <a:gd name="T4" fmla="*/ 32845 w 174"/>
                <a:gd name="T5" fmla="*/ 71438 h 168"/>
                <a:gd name="T6" fmla="*/ 54604 w 174"/>
                <a:gd name="T7" fmla="*/ 51878 h 168"/>
                <a:gd name="T8" fmla="*/ 71437 w 174"/>
                <a:gd name="T9" fmla="*/ 46775 h 168"/>
                <a:gd name="T10" fmla="*/ 52141 w 174"/>
                <a:gd name="T11" fmla="*/ 14883 h 168"/>
                <a:gd name="T12" fmla="*/ 40235 w 174"/>
                <a:gd name="T13" fmla="*/ 0 h 168"/>
                <a:gd name="T14" fmla="*/ 25865 w 174"/>
                <a:gd name="T15" fmla="*/ 0 h 168"/>
                <a:gd name="T16" fmla="*/ 9443 w 174"/>
                <a:gd name="T17" fmla="*/ 4677 h 168"/>
                <a:gd name="T18" fmla="*/ 0 w 174"/>
                <a:gd name="T19" fmla="*/ 7654 h 1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4"/>
                <a:gd name="T31" fmla="*/ 0 h 168"/>
                <a:gd name="T32" fmla="*/ 174 w 174"/>
                <a:gd name="T33" fmla="*/ 168 h 1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4" h="168">
                  <a:moveTo>
                    <a:pt x="0" y="18"/>
                  </a:moveTo>
                  <a:lnTo>
                    <a:pt x="75" y="133"/>
                  </a:lnTo>
                  <a:lnTo>
                    <a:pt x="80" y="168"/>
                  </a:lnTo>
                  <a:lnTo>
                    <a:pt x="133" y="122"/>
                  </a:lnTo>
                  <a:lnTo>
                    <a:pt x="174" y="110"/>
                  </a:lnTo>
                  <a:lnTo>
                    <a:pt x="127" y="35"/>
                  </a:lnTo>
                  <a:lnTo>
                    <a:pt x="98" y="0"/>
                  </a:lnTo>
                  <a:lnTo>
                    <a:pt x="63" y="0"/>
                  </a:lnTo>
                  <a:lnTo>
                    <a:pt x="23" y="11"/>
                  </a:lnTo>
                  <a:lnTo>
                    <a:pt x="0" y="18"/>
                  </a:lnTo>
                  <a:close/>
                </a:path>
              </a:pathLst>
            </a:custGeom>
            <a:grpFill/>
            <a:ln w="9525">
              <a:solidFill>
                <a:schemeClr val="bg1">
                  <a:lumMod val="85000"/>
                </a:schemeClr>
              </a:solidFill>
              <a:round/>
              <a:headEnd/>
              <a:tailEnd/>
            </a:ln>
          </p:spPr>
          <p:txBody>
            <a:bodyPr/>
            <a:lstStyle/>
            <a:p>
              <a:endParaRPr lang="zh-CN" altLang="en-US"/>
            </a:p>
          </p:txBody>
        </p:sp>
        <p:sp>
          <p:nvSpPr>
            <p:cNvPr id="243" name="Freeform 193"/>
            <p:cNvSpPr>
              <a:spLocks noChangeAspect="1"/>
            </p:cNvSpPr>
            <p:nvPr>
              <p:custDataLst>
                <p:tags r:id="rId226"/>
              </p:custDataLst>
            </p:nvPr>
          </p:nvSpPr>
          <p:spPr bwMode="auto">
            <a:xfrm>
              <a:off x="1629618" y="2348977"/>
              <a:ext cx="253374" cy="189607"/>
            </a:xfrm>
            <a:custGeom>
              <a:avLst/>
              <a:gdLst>
                <a:gd name="T0" fmla="*/ 16250 w 551"/>
                <a:gd name="T1" fmla="*/ 166654 h 424"/>
                <a:gd name="T2" fmla="*/ 0 w 551"/>
                <a:gd name="T3" fmla="*/ 140056 h 424"/>
                <a:gd name="T4" fmla="*/ 8937 w 551"/>
                <a:gd name="T5" fmla="*/ 120523 h 424"/>
                <a:gd name="T6" fmla="*/ 8937 w 551"/>
                <a:gd name="T7" fmla="*/ 96418 h 424"/>
                <a:gd name="T8" fmla="*/ 35343 w 551"/>
                <a:gd name="T9" fmla="*/ 86860 h 424"/>
                <a:gd name="T10" fmla="*/ 54030 w 551"/>
                <a:gd name="T11" fmla="*/ 65249 h 424"/>
                <a:gd name="T12" fmla="*/ 65811 w 551"/>
                <a:gd name="T13" fmla="*/ 36157 h 424"/>
                <a:gd name="T14" fmla="*/ 110497 w 551"/>
                <a:gd name="T15" fmla="*/ 0 h 424"/>
                <a:gd name="T16" fmla="*/ 150715 w 551"/>
                <a:gd name="T17" fmla="*/ 19117 h 424"/>
                <a:gd name="T18" fmla="*/ 186058 w 551"/>
                <a:gd name="T19" fmla="*/ 24105 h 424"/>
                <a:gd name="T20" fmla="*/ 193370 w 551"/>
                <a:gd name="T21" fmla="*/ 43638 h 424"/>
                <a:gd name="T22" fmla="*/ 214494 w 551"/>
                <a:gd name="T23" fmla="*/ 58184 h 424"/>
                <a:gd name="T24" fmla="*/ 223838 w 551"/>
                <a:gd name="T25" fmla="*/ 81873 h 424"/>
                <a:gd name="T26" fmla="*/ 209620 w 551"/>
                <a:gd name="T27" fmla="*/ 118029 h 424"/>
                <a:gd name="T28" fmla="*/ 214494 w 551"/>
                <a:gd name="T29" fmla="*/ 142134 h 424"/>
                <a:gd name="T30" fmla="*/ 188495 w 551"/>
                <a:gd name="T31" fmla="*/ 152108 h 424"/>
                <a:gd name="T32" fmla="*/ 162496 w 551"/>
                <a:gd name="T33" fmla="*/ 149615 h 424"/>
                <a:gd name="T34" fmla="*/ 134059 w 551"/>
                <a:gd name="T35" fmla="*/ 168732 h 424"/>
                <a:gd name="T36" fmla="*/ 126747 w 551"/>
                <a:gd name="T37" fmla="*/ 156680 h 424"/>
                <a:gd name="T38" fmla="*/ 110497 w 551"/>
                <a:gd name="T39" fmla="*/ 163745 h 424"/>
                <a:gd name="T40" fmla="*/ 82060 w 551"/>
                <a:gd name="T41" fmla="*/ 176213 h 424"/>
                <a:gd name="T42" fmla="*/ 54030 w 551"/>
                <a:gd name="T43" fmla="*/ 156680 h 424"/>
                <a:gd name="T44" fmla="*/ 28031 w 551"/>
                <a:gd name="T45" fmla="*/ 156680 h 424"/>
                <a:gd name="T46" fmla="*/ 16250 w 551"/>
                <a:gd name="T47" fmla="*/ 166654 h 4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51"/>
                <a:gd name="T73" fmla="*/ 0 h 424"/>
                <a:gd name="T74" fmla="*/ 551 w 551"/>
                <a:gd name="T75" fmla="*/ 424 h 4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51" h="424">
                  <a:moveTo>
                    <a:pt x="40" y="401"/>
                  </a:moveTo>
                  <a:lnTo>
                    <a:pt x="0" y="337"/>
                  </a:lnTo>
                  <a:lnTo>
                    <a:pt x="22" y="290"/>
                  </a:lnTo>
                  <a:lnTo>
                    <a:pt x="22" y="232"/>
                  </a:lnTo>
                  <a:lnTo>
                    <a:pt x="87" y="209"/>
                  </a:lnTo>
                  <a:lnTo>
                    <a:pt x="133" y="157"/>
                  </a:lnTo>
                  <a:lnTo>
                    <a:pt x="162" y="87"/>
                  </a:lnTo>
                  <a:lnTo>
                    <a:pt x="272" y="0"/>
                  </a:lnTo>
                  <a:lnTo>
                    <a:pt x="371" y="46"/>
                  </a:lnTo>
                  <a:lnTo>
                    <a:pt x="458" y="58"/>
                  </a:lnTo>
                  <a:lnTo>
                    <a:pt x="476" y="105"/>
                  </a:lnTo>
                  <a:lnTo>
                    <a:pt x="528" y="140"/>
                  </a:lnTo>
                  <a:lnTo>
                    <a:pt x="551" y="197"/>
                  </a:lnTo>
                  <a:lnTo>
                    <a:pt x="516" y="284"/>
                  </a:lnTo>
                  <a:lnTo>
                    <a:pt x="528" y="342"/>
                  </a:lnTo>
                  <a:lnTo>
                    <a:pt x="464" y="366"/>
                  </a:lnTo>
                  <a:lnTo>
                    <a:pt x="400" y="360"/>
                  </a:lnTo>
                  <a:lnTo>
                    <a:pt x="330" y="406"/>
                  </a:lnTo>
                  <a:lnTo>
                    <a:pt x="312" y="377"/>
                  </a:lnTo>
                  <a:lnTo>
                    <a:pt x="272" y="394"/>
                  </a:lnTo>
                  <a:lnTo>
                    <a:pt x="202" y="424"/>
                  </a:lnTo>
                  <a:lnTo>
                    <a:pt x="133" y="377"/>
                  </a:lnTo>
                  <a:lnTo>
                    <a:pt x="69" y="377"/>
                  </a:lnTo>
                  <a:lnTo>
                    <a:pt x="40" y="401"/>
                  </a:lnTo>
                  <a:close/>
                </a:path>
              </a:pathLst>
            </a:custGeom>
            <a:grpFill/>
            <a:ln w="9525">
              <a:solidFill>
                <a:schemeClr val="bg1">
                  <a:lumMod val="85000"/>
                </a:schemeClr>
              </a:solidFill>
              <a:round/>
              <a:headEnd/>
              <a:tailEnd/>
            </a:ln>
          </p:spPr>
          <p:txBody>
            <a:bodyPr/>
            <a:lstStyle/>
            <a:p>
              <a:endParaRPr lang="zh-CN" altLang="en-US"/>
            </a:p>
          </p:txBody>
        </p:sp>
        <p:sp>
          <p:nvSpPr>
            <p:cNvPr id="244" name="Freeform 194"/>
            <p:cNvSpPr>
              <a:spLocks noChangeAspect="1"/>
            </p:cNvSpPr>
            <p:nvPr>
              <p:custDataLst>
                <p:tags r:id="rId227"/>
              </p:custDataLst>
            </p:nvPr>
          </p:nvSpPr>
          <p:spPr bwMode="auto">
            <a:xfrm>
              <a:off x="1566724" y="2632534"/>
              <a:ext cx="204855" cy="163984"/>
            </a:xfrm>
            <a:custGeom>
              <a:avLst/>
              <a:gdLst>
                <a:gd name="T0" fmla="*/ 44940 w 447"/>
                <a:gd name="T1" fmla="*/ 11886 h 359"/>
                <a:gd name="T2" fmla="*/ 26316 w 447"/>
                <a:gd name="T3" fmla="*/ 48819 h 359"/>
                <a:gd name="T4" fmla="*/ 0 w 447"/>
                <a:gd name="T5" fmla="*/ 78535 h 359"/>
                <a:gd name="T6" fmla="*/ 0 w 447"/>
                <a:gd name="T7" fmla="*/ 95515 h 359"/>
                <a:gd name="T8" fmla="*/ 16599 w 447"/>
                <a:gd name="T9" fmla="*/ 115467 h 359"/>
                <a:gd name="T10" fmla="*/ 44940 w 447"/>
                <a:gd name="T11" fmla="*/ 125231 h 359"/>
                <a:gd name="T12" fmla="*/ 54657 w 447"/>
                <a:gd name="T13" fmla="*/ 132448 h 359"/>
                <a:gd name="T14" fmla="*/ 91905 w 447"/>
                <a:gd name="T15" fmla="*/ 152400 h 359"/>
                <a:gd name="T16" fmla="*/ 127128 w 447"/>
                <a:gd name="T17" fmla="*/ 125231 h 359"/>
                <a:gd name="T18" fmla="*/ 146157 w 447"/>
                <a:gd name="T19" fmla="*/ 142636 h 359"/>
                <a:gd name="T20" fmla="*/ 174092 w 447"/>
                <a:gd name="T21" fmla="*/ 132448 h 359"/>
                <a:gd name="T22" fmla="*/ 176521 w 447"/>
                <a:gd name="T23" fmla="*/ 125231 h 359"/>
                <a:gd name="T24" fmla="*/ 178951 w 447"/>
                <a:gd name="T25" fmla="*/ 115467 h 359"/>
                <a:gd name="T26" fmla="*/ 180975 w 447"/>
                <a:gd name="T27" fmla="*/ 85752 h 359"/>
                <a:gd name="T28" fmla="*/ 180975 w 447"/>
                <a:gd name="T29" fmla="*/ 48819 h 359"/>
                <a:gd name="T30" fmla="*/ 164780 w 447"/>
                <a:gd name="T31" fmla="*/ 19103 h 359"/>
                <a:gd name="T32" fmla="*/ 146157 w 447"/>
                <a:gd name="T33" fmla="*/ 0 h 359"/>
                <a:gd name="T34" fmla="*/ 136440 w 447"/>
                <a:gd name="T35" fmla="*/ 19103 h 359"/>
                <a:gd name="T36" fmla="*/ 63564 w 447"/>
                <a:gd name="T37" fmla="*/ 19103 h 359"/>
                <a:gd name="T38" fmla="*/ 44940 w 447"/>
                <a:gd name="T39" fmla="*/ 11886 h 3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7"/>
                <a:gd name="T61" fmla="*/ 0 h 359"/>
                <a:gd name="T62" fmla="*/ 447 w 447"/>
                <a:gd name="T63" fmla="*/ 359 h 35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7" h="359">
                  <a:moveTo>
                    <a:pt x="111" y="28"/>
                  </a:moveTo>
                  <a:lnTo>
                    <a:pt x="65" y="115"/>
                  </a:lnTo>
                  <a:lnTo>
                    <a:pt x="0" y="185"/>
                  </a:lnTo>
                  <a:lnTo>
                    <a:pt x="0" y="225"/>
                  </a:lnTo>
                  <a:lnTo>
                    <a:pt x="41" y="272"/>
                  </a:lnTo>
                  <a:lnTo>
                    <a:pt x="111" y="295"/>
                  </a:lnTo>
                  <a:lnTo>
                    <a:pt x="135" y="312"/>
                  </a:lnTo>
                  <a:lnTo>
                    <a:pt x="227" y="359"/>
                  </a:lnTo>
                  <a:lnTo>
                    <a:pt x="314" y="295"/>
                  </a:lnTo>
                  <a:lnTo>
                    <a:pt x="361" y="336"/>
                  </a:lnTo>
                  <a:lnTo>
                    <a:pt x="430" y="312"/>
                  </a:lnTo>
                  <a:lnTo>
                    <a:pt x="436" y="295"/>
                  </a:lnTo>
                  <a:lnTo>
                    <a:pt x="442" y="272"/>
                  </a:lnTo>
                  <a:lnTo>
                    <a:pt x="447" y="202"/>
                  </a:lnTo>
                  <a:lnTo>
                    <a:pt x="447" y="115"/>
                  </a:lnTo>
                  <a:lnTo>
                    <a:pt x="407" y="45"/>
                  </a:lnTo>
                  <a:lnTo>
                    <a:pt x="361" y="0"/>
                  </a:lnTo>
                  <a:lnTo>
                    <a:pt x="337" y="45"/>
                  </a:lnTo>
                  <a:lnTo>
                    <a:pt x="157" y="45"/>
                  </a:lnTo>
                  <a:lnTo>
                    <a:pt x="111" y="2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5" name="Freeform 195"/>
            <p:cNvSpPr>
              <a:spLocks noChangeAspect="1"/>
            </p:cNvSpPr>
            <p:nvPr>
              <p:custDataLst>
                <p:tags r:id="rId228"/>
              </p:custDataLst>
            </p:nvPr>
          </p:nvSpPr>
          <p:spPr bwMode="auto">
            <a:xfrm>
              <a:off x="1372651" y="2538586"/>
              <a:ext cx="244390" cy="117864"/>
            </a:xfrm>
            <a:custGeom>
              <a:avLst/>
              <a:gdLst>
                <a:gd name="T0" fmla="*/ 209040 w 535"/>
                <a:gd name="T1" fmla="*/ 76544 h 249"/>
                <a:gd name="T2" fmla="*/ 182809 w 535"/>
                <a:gd name="T3" fmla="*/ 61147 h 249"/>
                <a:gd name="T4" fmla="*/ 154964 w 535"/>
                <a:gd name="T5" fmla="*/ 61147 h 249"/>
                <a:gd name="T6" fmla="*/ 138418 w 535"/>
                <a:gd name="T7" fmla="*/ 61147 h 249"/>
                <a:gd name="T8" fmla="*/ 110170 w 535"/>
                <a:gd name="T9" fmla="*/ 30794 h 249"/>
                <a:gd name="T10" fmla="*/ 47216 w 535"/>
                <a:gd name="T11" fmla="*/ 0 h 249"/>
                <a:gd name="T12" fmla="*/ 0 w 535"/>
                <a:gd name="T13" fmla="*/ 40472 h 249"/>
                <a:gd name="T14" fmla="*/ 18967 w 535"/>
                <a:gd name="T15" fmla="*/ 61147 h 249"/>
                <a:gd name="T16" fmla="*/ 18967 w 535"/>
                <a:gd name="T17" fmla="*/ 81823 h 249"/>
                <a:gd name="T18" fmla="*/ 47216 w 535"/>
                <a:gd name="T19" fmla="*/ 81823 h 249"/>
                <a:gd name="T20" fmla="*/ 63358 w 535"/>
                <a:gd name="T21" fmla="*/ 71265 h 249"/>
                <a:gd name="T22" fmla="*/ 73043 w 535"/>
                <a:gd name="T23" fmla="*/ 81823 h 249"/>
                <a:gd name="T24" fmla="*/ 91606 w 535"/>
                <a:gd name="T25" fmla="*/ 81823 h 249"/>
                <a:gd name="T26" fmla="*/ 101291 w 535"/>
                <a:gd name="T27" fmla="*/ 109537 h 249"/>
                <a:gd name="T28" fmla="*/ 147700 w 535"/>
                <a:gd name="T29" fmla="*/ 109537 h 249"/>
                <a:gd name="T30" fmla="*/ 164649 w 535"/>
                <a:gd name="T31" fmla="*/ 102059 h 249"/>
                <a:gd name="T32" fmla="*/ 192494 w 535"/>
                <a:gd name="T33" fmla="*/ 102059 h 249"/>
                <a:gd name="T34" fmla="*/ 215900 w 535"/>
                <a:gd name="T35" fmla="*/ 97220 h 249"/>
                <a:gd name="T36" fmla="*/ 209040 w 535"/>
                <a:gd name="T37" fmla="*/ 76544 h 2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5"/>
                <a:gd name="T58" fmla="*/ 0 h 249"/>
                <a:gd name="T59" fmla="*/ 535 w 535"/>
                <a:gd name="T60" fmla="*/ 249 h 2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5" h="249">
                  <a:moveTo>
                    <a:pt x="518" y="174"/>
                  </a:moveTo>
                  <a:lnTo>
                    <a:pt x="453" y="139"/>
                  </a:lnTo>
                  <a:lnTo>
                    <a:pt x="384" y="139"/>
                  </a:lnTo>
                  <a:lnTo>
                    <a:pt x="343" y="139"/>
                  </a:lnTo>
                  <a:lnTo>
                    <a:pt x="273" y="70"/>
                  </a:lnTo>
                  <a:lnTo>
                    <a:pt x="117" y="0"/>
                  </a:lnTo>
                  <a:lnTo>
                    <a:pt x="0" y="92"/>
                  </a:lnTo>
                  <a:lnTo>
                    <a:pt x="47" y="139"/>
                  </a:lnTo>
                  <a:lnTo>
                    <a:pt x="47" y="186"/>
                  </a:lnTo>
                  <a:lnTo>
                    <a:pt x="117" y="186"/>
                  </a:lnTo>
                  <a:lnTo>
                    <a:pt x="157" y="162"/>
                  </a:lnTo>
                  <a:lnTo>
                    <a:pt x="181" y="186"/>
                  </a:lnTo>
                  <a:lnTo>
                    <a:pt x="227" y="186"/>
                  </a:lnTo>
                  <a:lnTo>
                    <a:pt x="251" y="249"/>
                  </a:lnTo>
                  <a:lnTo>
                    <a:pt x="366" y="249"/>
                  </a:lnTo>
                  <a:lnTo>
                    <a:pt x="408" y="232"/>
                  </a:lnTo>
                  <a:lnTo>
                    <a:pt x="477" y="232"/>
                  </a:lnTo>
                  <a:lnTo>
                    <a:pt x="535" y="221"/>
                  </a:lnTo>
                  <a:lnTo>
                    <a:pt x="518" y="17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6" name="Freeform 196"/>
            <p:cNvSpPr>
              <a:spLocks noChangeAspect="1"/>
            </p:cNvSpPr>
            <p:nvPr>
              <p:custDataLst>
                <p:tags r:id="rId229"/>
              </p:custDataLst>
            </p:nvPr>
          </p:nvSpPr>
          <p:spPr bwMode="auto">
            <a:xfrm>
              <a:off x="1403200" y="2407055"/>
              <a:ext cx="247983" cy="211814"/>
            </a:xfrm>
            <a:custGeom>
              <a:avLst/>
              <a:gdLst>
                <a:gd name="T0" fmla="*/ 19068 w 540"/>
                <a:gd name="T1" fmla="*/ 125307 h 465"/>
                <a:gd name="T2" fmla="*/ 19068 w 540"/>
                <a:gd name="T3" fmla="*/ 103293 h 465"/>
                <a:gd name="T4" fmla="*/ 19068 w 540"/>
                <a:gd name="T5" fmla="*/ 86360 h 465"/>
                <a:gd name="T6" fmla="*/ 0 w 540"/>
                <a:gd name="T7" fmla="*/ 76623 h 465"/>
                <a:gd name="T8" fmla="*/ 6897 w 540"/>
                <a:gd name="T9" fmla="*/ 46990 h 465"/>
                <a:gd name="T10" fmla="*/ 6897 w 540"/>
                <a:gd name="T11" fmla="*/ 29633 h 465"/>
                <a:gd name="T12" fmla="*/ 63694 w 540"/>
                <a:gd name="T13" fmla="*/ 0 h 465"/>
                <a:gd name="T14" fmla="*/ 110755 w 540"/>
                <a:gd name="T15" fmla="*/ 0 h 465"/>
                <a:gd name="T16" fmla="*/ 120086 w 540"/>
                <a:gd name="T17" fmla="*/ 0 h 465"/>
                <a:gd name="T18" fmla="*/ 165118 w 540"/>
                <a:gd name="T19" fmla="*/ 19897 h 465"/>
                <a:gd name="T20" fmla="*/ 181751 w 540"/>
                <a:gd name="T21" fmla="*/ 29633 h 465"/>
                <a:gd name="T22" fmla="*/ 209744 w 540"/>
                <a:gd name="T23" fmla="*/ 36830 h 465"/>
                <a:gd name="T24" fmla="*/ 209744 w 540"/>
                <a:gd name="T25" fmla="*/ 66463 h 465"/>
                <a:gd name="T26" fmla="*/ 200819 w 540"/>
                <a:gd name="T27" fmla="*/ 86360 h 465"/>
                <a:gd name="T28" fmla="*/ 209744 w 540"/>
                <a:gd name="T29" fmla="*/ 103293 h 465"/>
                <a:gd name="T30" fmla="*/ 219075 w 540"/>
                <a:gd name="T31" fmla="*/ 123190 h 465"/>
                <a:gd name="T32" fmla="*/ 212178 w 540"/>
                <a:gd name="T33" fmla="*/ 150283 h 465"/>
                <a:gd name="T34" fmla="*/ 188648 w 540"/>
                <a:gd name="T35" fmla="*/ 182033 h 465"/>
                <a:gd name="T36" fmla="*/ 181751 w 540"/>
                <a:gd name="T37" fmla="*/ 196850 h 465"/>
                <a:gd name="T38" fmla="*/ 148484 w 540"/>
                <a:gd name="T39" fmla="*/ 182033 h 465"/>
                <a:gd name="T40" fmla="*/ 108726 w 540"/>
                <a:gd name="T41" fmla="*/ 182033 h 465"/>
                <a:gd name="T42" fmla="*/ 80327 w 540"/>
                <a:gd name="T43" fmla="*/ 150283 h 465"/>
                <a:gd name="T44" fmla="*/ 56392 w 540"/>
                <a:gd name="T45" fmla="*/ 138007 h 465"/>
                <a:gd name="T46" fmla="*/ 19068 w 540"/>
                <a:gd name="T47" fmla="*/ 125307 h 4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0"/>
                <a:gd name="T73" fmla="*/ 0 h 465"/>
                <a:gd name="T74" fmla="*/ 540 w 540"/>
                <a:gd name="T75" fmla="*/ 465 h 46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0" h="465">
                  <a:moveTo>
                    <a:pt x="47" y="296"/>
                  </a:moveTo>
                  <a:lnTo>
                    <a:pt x="47" y="244"/>
                  </a:lnTo>
                  <a:lnTo>
                    <a:pt x="47" y="204"/>
                  </a:lnTo>
                  <a:lnTo>
                    <a:pt x="0" y="181"/>
                  </a:lnTo>
                  <a:lnTo>
                    <a:pt x="17" y="111"/>
                  </a:lnTo>
                  <a:lnTo>
                    <a:pt x="17" y="70"/>
                  </a:lnTo>
                  <a:lnTo>
                    <a:pt x="157" y="0"/>
                  </a:lnTo>
                  <a:lnTo>
                    <a:pt x="273" y="0"/>
                  </a:lnTo>
                  <a:lnTo>
                    <a:pt x="296" y="0"/>
                  </a:lnTo>
                  <a:lnTo>
                    <a:pt x="407" y="47"/>
                  </a:lnTo>
                  <a:lnTo>
                    <a:pt x="448" y="70"/>
                  </a:lnTo>
                  <a:lnTo>
                    <a:pt x="517" y="87"/>
                  </a:lnTo>
                  <a:lnTo>
                    <a:pt x="517" y="157"/>
                  </a:lnTo>
                  <a:lnTo>
                    <a:pt x="495" y="204"/>
                  </a:lnTo>
                  <a:lnTo>
                    <a:pt x="517" y="244"/>
                  </a:lnTo>
                  <a:lnTo>
                    <a:pt x="540" y="291"/>
                  </a:lnTo>
                  <a:lnTo>
                    <a:pt x="523" y="355"/>
                  </a:lnTo>
                  <a:lnTo>
                    <a:pt x="465" y="430"/>
                  </a:lnTo>
                  <a:lnTo>
                    <a:pt x="448" y="465"/>
                  </a:lnTo>
                  <a:lnTo>
                    <a:pt x="366" y="430"/>
                  </a:lnTo>
                  <a:lnTo>
                    <a:pt x="268" y="430"/>
                  </a:lnTo>
                  <a:lnTo>
                    <a:pt x="198" y="355"/>
                  </a:lnTo>
                  <a:lnTo>
                    <a:pt x="139" y="326"/>
                  </a:lnTo>
                  <a:lnTo>
                    <a:pt x="47" y="29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7" name="Freeform 197"/>
            <p:cNvSpPr>
              <a:spLocks noChangeAspect="1"/>
            </p:cNvSpPr>
            <p:nvPr>
              <p:custDataLst>
                <p:tags r:id="rId230"/>
              </p:custDataLst>
            </p:nvPr>
          </p:nvSpPr>
          <p:spPr bwMode="auto">
            <a:xfrm>
              <a:off x="1537974" y="2342145"/>
              <a:ext cx="163525" cy="109323"/>
            </a:xfrm>
            <a:custGeom>
              <a:avLst/>
              <a:gdLst>
                <a:gd name="T0" fmla="*/ 0 w 361"/>
                <a:gd name="T1" fmla="*/ 61640 h 239"/>
                <a:gd name="T2" fmla="*/ 16807 w 361"/>
                <a:gd name="T3" fmla="*/ 49737 h 239"/>
                <a:gd name="T4" fmla="*/ 16807 w 361"/>
                <a:gd name="T5" fmla="*/ 36984 h 239"/>
                <a:gd name="T6" fmla="*/ 20809 w 361"/>
                <a:gd name="T7" fmla="*/ 12328 h 239"/>
                <a:gd name="T8" fmla="*/ 34815 w 361"/>
                <a:gd name="T9" fmla="*/ 7652 h 239"/>
                <a:gd name="T10" fmla="*/ 44419 w 361"/>
                <a:gd name="T11" fmla="*/ 0 h 239"/>
                <a:gd name="T12" fmla="*/ 51622 w 361"/>
                <a:gd name="T13" fmla="*/ 12328 h 239"/>
                <a:gd name="T14" fmla="*/ 60826 w 361"/>
                <a:gd name="T15" fmla="*/ 24656 h 239"/>
                <a:gd name="T16" fmla="*/ 88438 w 361"/>
                <a:gd name="T17" fmla="*/ 31883 h 239"/>
                <a:gd name="T18" fmla="*/ 114449 w 361"/>
                <a:gd name="T19" fmla="*/ 24656 h 239"/>
                <a:gd name="T20" fmla="*/ 125654 w 361"/>
                <a:gd name="T21" fmla="*/ 31883 h 239"/>
                <a:gd name="T22" fmla="*/ 144462 w 361"/>
                <a:gd name="T23" fmla="*/ 44636 h 239"/>
                <a:gd name="T24" fmla="*/ 132857 w 361"/>
                <a:gd name="T25" fmla="*/ 71843 h 239"/>
                <a:gd name="T26" fmla="*/ 111648 w 361"/>
                <a:gd name="T27" fmla="*/ 93948 h 239"/>
                <a:gd name="T28" fmla="*/ 88438 w 361"/>
                <a:gd name="T29" fmla="*/ 101600 h 239"/>
                <a:gd name="T30" fmla="*/ 60826 w 361"/>
                <a:gd name="T31" fmla="*/ 91397 h 239"/>
                <a:gd name="T32" fmla="*/ 16807 w 361"/>
                <a:gd name="T33" fmla="*/ 71843 h 239"/>
                <a:gd name="T34" fmla="*/ 0 w 361"/>
                <a:gd name="T35" fmla="*/ 61640 h 2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61"/>
                <a:gd name="T55" fmla="*/ 0 h 239"/>
                <a:gd name="T56" fmla="*/ 361 w 361"/>
                <a:gd name="T57" fmla="*/ 239 h 2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61" h="239">
                  <a:moveTo>
                    <a:pt x="0" y="145"/>
                  </a:moveTo>
                  <a:lnTo>
                    <a:pt x="42" y="117"/>
                  </a:lnTo>
                  <a:lnTo>
                    <a:pt x="42" y="87"/>
                  </a:lnTo>
                  <a:lnTo>
                    <a:pt x="52" y="29"/>
                  </a:lnTo>
                  <a:lnTo>
                    <a:pt x="87" y="18"/>
                  </a:lnTo>
                  <a:lnTo>
                    <a:pt x="111" y="0"/>
                  </a:lnTo>
                  <a:lnTo>
                    <a:pt x="129" y="29"/>
                  </a:lnTo>
                  <a:lnTo>
                    <a:pt x="152" y="58"/>
                  </a:lnTo>
                  <a:lnTo>
                    <a:pt x="221" y="75"/>
                  </a:lnTo>
                  <a:lnTo>
                    <a:pt x="286" y="58"/>
                  </a:lnTo>
                  <a:lnTo>
                    <a:pt x="314" y="75"/>
                  </a:lnTo>
                  <a:lnTo>
                    <a:pt x="361" y="105"/>
                  </a:lnTo>
                  <a:lnTo>
                    <a:pt x="332" y="169"/>
                  </a:lnTo>
                  <a:lnTo>
                    <a:pt x="279" y="221"/>
                  </a:lnTo>
                  <a:lnTo>
                    <a:pt x="221" y="239"/>
                  </a:lnTo>
                  <a:lnTo>
                    <a:pt x="152" y="215"/>
                  </a:lnTo>
                  <a:lnTo>
                    <a:pt x="42" y="169"/>
                  </a:lnTo>
                  <a:lnTo>
                    <a:pt x="0" y="145"/>
                  </a:lnTo>
                  <a:close/>
                </a:path>
              </a:pathLst>
            </a:custGeom>
            <a:grpFill/>
            <a:ln w="9525">
              <a:solidFill>
                <a:schemeClr val="bg1">
                  <a:lumMod val="85000"/>
                </a:schemeClr>
              </a:solidFill>
              <a:round/>
              <a:headEnd/>
              <a:tailEnd/>
            </a:ln>
          </p:spPr>
          <p:txBody>
            <a:bodyPr/>
            <a:lstStyle/>
            <a:p>
              <a:endParaRPr lang="zh-CN" altLang="en-US"/>
            </a:p>
          </p:txBody>
        </p:sp>
        <p:sp>
          <p:nvSpPr>
            <p:cNvPr id="248" name="Freeform 198"/>
            <p:cNvSpPr>
              <a:spLocks noChangeAspect="1"/>
            </p:cNvSpPr>
            <p:nvPr>
              <p:custDataLst>
                <p:tags r:id="rId231"/>
              </p:custDataLst>
            </p:nvPr>
          </p:nvSpPr>
          <p:spPr bwMode="auto">
            <a:xfrm>
              <a:off x="1566724" y="2275525"/>
              <a:ext cx="188681" cy="111030"/>
            </a:xfrm>
            <a:custGeom>
              <a:avLst/>
              <a:gdLst>
                <a:gd name="T0" fmla="*/ 0 w 407"/>
                <a:gd name="T1" fmla="*/ 73584 h 244"/>
                <a:gd name="T2" fmla="*/ 0 w 407"/>
                <a:gd name="T3" fmla="*/ 46519 h 244"/>
                <a:gd name="T4" fmla="*/ 19249 w 407"/>
                <a:gd name="T5" fmla="*/ 26643 h 244"/>
                <a:gd name="T6" fmla="*/ 55289 w 407"/>
                <a:gd name="T7" fmla="*/ 36792 h 244"/>
                <a:gd name="T8" fmla="*/ 64299 w 407"/>
                <a:gd name="T9" fmla="*/ 36792 h 244"/>
                <a:gd name="T10" fmla="*/ 55289 w 407"/>
                <a:gd name="T11" fmla="*/ 0 h 244"/>
                <a:gd name="T12" fmla="*/ 83548 w 407"/>
                <a:gd name="T13" fmla="*/ 26643 h 244"/>
                <a:gd name="T14" fmla="*/ 102388 w 407"/>
                <a:gd name="T15" fmla="*/ 26643 h 244"/>
                <a:gd name="T16" fmla="*/ 121636 w 407"/>
                <a:gd name="T17" fmla="*/ 29603 h 244"/>
                <a:gd name="T18" fmla="*/ 166687 w 407"/>
                <a:gd name="T19" fmla="*/ 63858 h 244"/>
                <a:gd name="T20" fmla="*/ 154810 w 407"/>
                <a:gd name="T21" fmla="*/ 76122 h 244"/>
                <a:gd name="T22" fmla="*/ 121636 w 407"/>
                <a:gd name="T23" fmla="*/ 103187 h 244"/>
                <a:gd name="T24" fmla="*/ 90920 w 407"/>
                <a:gd name="T25" fmla="*/ 85848 h 244"/>
                <a:gd name="T26" fmla="*/ 59385 w 407"/>
                <a:gd name="T27" fmla="*/ 93037 h 244"/>
                <a:gd name="T28" fmla="*/ 36040 w 407"/>
                <a:gd name="T29" fmla="*/ 85848 h 244"/>
                <a:gd name="T30" fmla="*/ 26621 w 407"/>
                <a:gd name="T31" fmla="*/ 73584 h 244"/>
                <a:gd name="T32" fmla="*/ 19249 w 407"/>
                <a:gd name="T33" fmla="*/ 56245 h 244"/>
                <a:gd name="T34" fmla="*/ 9420 w 407"/>
                <a:gd name="T35" fmla="*/ 68932 h 244"/>
                <a:gd name="T36" fmla="*/ 0 w 407"/>
                <a:gd name="T37" fmla="*/ 73584 h 2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7"/>
                <a:gd name="T58" fmla="*/ 0 h 244"/>
                <a:gd name="T59" fmla="*/ 407 w 407"/>
                <a:gd name="T60" fmla="*/ 244 h 2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7" h="244">
                  <a:moveTo>
                    <a:pt x="0" y="174"/>
                  </a:moveTo>
                  <a:lnTo>
                    <a:pt x="0" y="110"/>
                  </a:lnTo>
                  <a:lnTo>
                    <a:pt x="47" y="63"/>
                  </a:lnTo>
                  <a:lnTo>
                    <a:pt x="135" y="87"/>
                  </a:lnTo>
                  <a:lnTo>
                    <a:pt x="157" y="87"/>
                  </a:lnTo>
                  <a:lnTo>
                    <a:pt x="135" y="0"/>
                  </a:lnTo>
                  <a:lnTo>
                    <a:pt x="204" y="63"/>
                  </a:lnTo>
                  <a:lnTo>
                    <a:pt x="250" y="63"/>
                  </a:lnTo>
                  <a:lnTo>
                    <a:pt x="297" y="70"/>
                  </a:lnTo>
                  <a:lnTo>
                    <a:pt x="407" y="151"/>
                  </a:lnTo>
                  <a:lnTo>
                    <a:pt x="378" y="180"/>
                  </a:lnTo>
                  <a:lnTo>
                    <a:pt x="297" y="244"/>
                  </a:lnTo>
                  <a:lnTo>
                    <a:pt x="222" y="203"/>
                  </a:lnTo>
                  <a:lnTo>
                    <a:pt x="145" y="220"/>
                  </a:lnTo>
                  <a:lnTo>
                    <a:pt x="88" y="203"/>
                  </a:lnTo>
                  <a:lnTo>
                    <a:pt x="65" y="174"/>
                  </a:lnTo>
                  <a:lnTo>
                    <a:pt x="47" y="133"/>
                  </a:lnTo>
                  <a:lnTo>
                    <a:pt x="23" y="163"/>
                  </a:lnTo>
                  <a:lnTo>
                    <a:pt x="0" y="174"/>
                  </a:lnTo>
                  <a:close/>
                </a:path>
              </a:pathLst>
            </a:custGeom>
            <a:grpFill/>
            <a:ln w="9525">
              <a:solidFill>
                <a:schemeClr val="bg1">
                  <a:lumMod val="85000"/>
                </a:schemeClr>
              </a:solidFill>
              <a:round/>
              <a:headEnd/>
              <a:tailEnd/>
            </a:ln>
          </p:spPr>
          <p:txBody>
            <a:bodyPr/>
            <a:lstStyle/>
            <a:p>
              <a:endParaRPr lang="zh-CN" altLang="en-US"/>
            </a:p>
          </p:txBody>
        </p:sp>
        <p:sp>
          <p:nvSpPr>
            <p:cNvPr id="249" name="Freeform 199"/>
            <p:cNvSpPr>
              <a:spLocks noChangeAspect="1"/>
            </p:cNvSpPr>
            <p:nvPr>
              <p:custDataLst>
                <p:tags r:id="rId232"/>
              </p:custDataLst>
            </p:nvPr>
          </p:nvSpPr>
          <p:spPr bwMode="auto">
            <a:xfrm>
              <a:off x="1629618" y="2210616"/>
              <a:ext cx="136571" cy="126405"/>
            </a:xfrm>
            <a:custGeom>
              <a:avLst/>
              <a:gdLst>
                <a:gd name="T0" fmla="*/ 0 w 295"/>
                <a:gd name="T1" fmla="*/ 60033 h 272"/>
                <a:gd name="T2" fmla="*/ 0 w 295"/>
                <a:gd name="T3" fmla="*/ 29801 h 272"/>
                <a:gd name="T4" fmla="*/ 18404 w 295"/>
                <a:gd name="T5" fmla="*/ 19435 h 272"/>
                <a:gd name="T6" fmla="*/ 54395 w 295"/>
                <a:gd name="T7" fmla="*/ 9934 h 272"/>
                <a:gd name="T8" fmla="*/ 66255 w 295"/>
                <a:gd name="T9" fmla="*/ 0 h 272"/>
                <a:gd name="T10" fmla="*/ 82615 w 295"/>
                <a:gd name="T11" fmla="*/ 0 h 272"/>
                <a:gd name="T12" fmla="*/ 120650 w 295"/>
                <a:gd name="T13" fmla="*/ 9934 h 272"/>
                <a:gd name="T14" fmla="*/ 101837 w 295"/>
                <a:gd name="T15" fmla="*/ 19435 h 272"/>
                <a:gd name="T16" fmla="*/ 111243 w 295"/>
                <a:gd name="T17" fmla="*/ 49668 h 272"/>
                <a:gd name="T18" fmla="*/ 120650 w 295"/>
                <a:gd name="T19" fmla="*/ 67807 h 272"/>
                <a:gd name="T20" fmla="*/ 111243 w 295"/>
                <a:gd name="T21" fmla="*/ 95017 h 272"/>
                <a:gd name="T22" fmla="*/ 101837 w 295"/>
                <a:gd name="T23" fmla="*/ 117475 h 272"/>
                <a:gd name="T24" fmla="*/ 66255 w 295"/>
                <a:gd name="T25" fmla="*/ 87242 h 272"/>
                <a:gd name="T26" fmla="*/ 28220 w 295"/>
                <a:gd name="T27" fmla="*/ 87242 h 272"/>
                <a:gd name="T28" fmla="*/ 8998 w 295"/>
                <a:gd name="T29" fmla="*/ 67807 h 272"/>
                <a:gd name="T30" fmla="*/ 0 w 295"/>
                <a:gd name="T31" fmla="*/ 60033 h 2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5"/>
                <a:gd name="T49" fmla="*/ 0 h 272"/>
                <a:gd name="T50" fmla="*/ 295 w 295"/>
                <a:gd name="T51" fmla="*/ 272 h 27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5" h="272">
                  <a:moveTo>
                    <a:pt x="0" y="139"/>
                  </a:moveTo>
                  <a:lnTo>
                    <a:pt x="0" y="69"/>
                  </a:lnTo>
                  <a:lnTo>
                    <a:pt x="45" y="45"/>
                  </a:lnTo>
                  <a:lnTo>
                    <a:pt x="133" y="23"/>
                  </a:lnTo>
                  <a:lnTo>
                    <a:pt x="162" y="0"/>
                  </a:lnTo>
                  <a:lnTo>
                    <a:pt x="202" y="0"/>
                  </a:lnTo>
                  <a:lnTo>
                    <a:pt x="295" y="23"/>
                  </a:lnTo>
                  <a:lnTo>
                    <a:pt x="249" y="45"/>
                  </a:lnTo>
                  <a:lnTo>
                    <a:pt x="272" y="115"/>
                  </a:lnTo>
                  <a:lnTo>
                    <a:pt x="295" y="157"/>
                  </a:lnTo>
                  <a:lnTo>
                    <a:pt x="272" y="220"/>
                  </a:lnTo>
                  <a:lnTo>
                    <a:pt x="249" y="272"/>
                  </a:lnTo>
                  <a:lnTo>
                    <a:pt x="162" y="202"/>
                  </a:lnTo>
                  <a:lnTo>
                    <a:pt x="69" y="202"/>
                  </a:lnTo>
                  <a:lnTo>
                    <a:pt x="22" y="157"/>
                  </a:lnTo>
                  <a:lnTo>
                    <a:pt x="0" y="139"/>
                  </a:lnTo>
                  <a:close/>
                </a:path>
              </a:pathLst>
            </a:custGeom>
            <a:grpFill/>
            <a:ln w="9525">
              <a:solidFill>
                <a:schemeClr val="bg1">
                  <a:lumMod val="85000"/>
                </a:schemeClr>
              </a:solidFill>
              <a:round/>
              <a:headEnd/>
              <a:tailEnd/>
            </a:ln>
          </p:spPr>
          <p:txBody>
            <a:bodyPr/>
            <a:lstStyle/>
            <a:p>
              <a:endParaRPr lang="zh-CN" altLang="en-US"/>
            </a:p>
          </p:txBody>
        </p:sp>
        <p:sp>
          <p:nvSpPr>
            <p:cNvPr id="250" name="Freeform 200"/>
            <p:cNvSpPr>
              <a:spLocks noChangeAspect="1"/>
            </p:cNvSpPr>
            <p:nvPr>
              <p:custDataLst>
                <p:tags r:id="rId233"/>
              </p:custDataLst>
            </p:nvPr>
          </p:nvSpPr>
          <p:spPr bwMode="auto">
            <a:xfrm>
              <a:off x="1518204" y="1745992"/>
              <a:ext cx="292907" cy="435584"/>
            </a:xfrm>
            <a:custGeom>
              <a:avLst/>
              <a:gdLst>
                <a:gd name="T0" fmla="*/ 217027 w 651"/>
                <a:gd name="T1" fmla="*/ 397636 h 959"/>
                <a:gd name="T2" fmla="*/ 207885 w 651"/>
                <a:gd name="T3" fmla="*/ 397636 h 959"/>
                <a:gd name="T4" fmla="*/ 189601 w 651"/>
                <a:gd name="T5" fmla="*/ 387505 h 959"/>
                <a:gd name="T6" fmla="*/ 189601 w 651"/>
                <a:gd name="T7" fmla="*/ 368088 h 959"/>
                <a:gd name="T8" fmla="*/ 180061 w 651"/>
                <a:gd name="T9" fmla="*/ 368088 h 959"/>
                <a:gd name="T10" fmla="*/ 170919 w 651"/>
                <a:gd name="T11" fmla="*/ 387505 h 959"/>
                <a:gd name="T12" fmla="*/ 108514 w 651"/>
                <a:gd name="T13" fmla="*/ 404812 h 959"/>
                <a:gd name="T14" fmla="*/ 71945 w 651"/>
                <a:gd name="T15" fmla="*/ 397636 h 959"/>
                <a:gd name="T16" fmla="*/ 46108 w 651"/>
                <a:gd name="T17" fmla="*/ 397636 h 959"/>
                <a:gd name="T18" fmla="*/ 46108 w 651"/>
                <a:gd name="T19" fmla="*/ 377796 h 959"/>
                <a:gd name="T20" fmla="*/ 55250 w 651"/>
                <a:gd name="T21" fmla="*/ 357957 h 959"/>
                <a:gd name="T22" fmla="*/ 37364 w 651"/>
                <a:gd name="T23" fmla="*/ 338539 h 959"/>
                <a:gd name="T24" fmla="*/ 37364 w 651"/>
                <a:gd name="T25" fmla="*/ 311524 h 959"/>
                <a:gd name="T26" fmla="*/ 46108 w 651"/>
                <a:gd name="T27" fmla="*/ 292106 h 959"/>
                <a:gd name="T28" fmla="*/ 64790 w 651"/>
                <a:gd name="T29" fmla="*/ 292106 h 959"/>
                <a:gd name="T30" fmla="*/ 64790 w 651"/>
                <a:gd name="T31" fmla="*/ 272267 h 959"/>
                <a:gd name="T32" fmla="*/ 108514 w 651"/>
                <a:gd name="T33" fmla="*/ 235542 h 959"/>
                <a:gd name="T34" fmla="*/ 117656 w 651"/>
                <a:gd name="T35" fmla="*/ 215703 h 959"/>
                <a:gd name="T36" fmla="*/ 108514 w 651"/>
                <a:gd name="T37" fmla="*/ 196285 h 959"/>
                <a:gd name="T38" fmla="*/ 90229 w 651"/>
                <a:gd name="T39" fmla="*/ 178978 h 959"/>
                <a:gd name="T40" fmla="*/ 71945 w 651"/>
                <a:gd name="T41" fmla="*/ 178978 h 959"/>
                <a:gd name="T42" fmla="*/ 71945 w 651"/>
                <a:gd name="T43" fmla="*/ 139721 h 959"/>
                <a:gd name="T44" fmla="*/ 55250 w 651"/>
                <a:gd name="T45" fmla="*/ 90756 h 959"/>
                <a:gd name="T46" fmla="*/ 0 w 651"/>
                <a:gd name="T47" fmla="*/ 31659 h 959"/>
                <a:gd name="T48" fmla="*/ 16297 w 651"/>
                <a:gd name="T49" fmla="*/ 27016 h 959"/>
                <a:gd name="T50" fmla="*/ 64790 w 651"/>
                <a:gd name="T51" fmla="*/ 49388 h 959"/>
                <a:gd name="T52" fmla="*/ 90229 w 651"/>
                <a:gd name="T53" fmla="*/ 41790 h 959"/>
                <a:gd name="T54" fmla="*/ 127195 w 651"/>
                <a:gd name="T55" fmla="*/ 7598 h 959"/>
                <a:gd name="T56" fmla="*/ 159392 w 651"/>
                <a:gd name="T57" fmla="*/ 0 h 959"/>
                <a:gd name="T58" fmla="*/ 155019 w 651"/>
                <a:gd name="T59" fmla="*/ 17307 h 959"/>
                <a:gd name="T60" fmla="*/ 170919 w 651"/>
                <a:gd name="T61" fmla="*/ 54031 h 959"/>
                <a:gd name="T62" fmla="*/ 170919 w 651"/>
                <a:gd name="T63" fmla="*/ 93288 h 959"/>
                <a:gd name="T64" fmla="*/ 180061 w 651"/>
                <a:gd name="T65" fmla="*/ 112706 h 959"/>
                <a:gd name="T66" fmla="*/ 198743 w 651"/>
                <a:gd name="T67" fmla="*/ 139721 h 959"/>
                <a:gd name="T68" fmla="*/ 198743 w 651"/>
                <a:gd name="T69" fmla="*/ 178978 h 959"/>
                <a:gd name="T70" fmla="*/ 217027 w 651"/>
                <a:gd name="T71" fmla="*/ 205994 h 959"/>
                <a:gd name="T72" fmla="*/ 217027 w 651"/>
                <a:gd name="T73" fmla="*/ 245251 h 959"/>
                <a:gd name="T74" fmla="*/ 240479 w 651"/>
                <a:gd name="T75" fmla="*/ 292106 h 959"/>
                <a:gd name="T76" fmla="*/ 258763 w 651"/>
                <a:gd name="T77" fmla="*/ 321232 h 959"/>
                <a:gd name="T78" fmla="*/ 240479 w 651"/>
                <a:gd name="T79" fmla="*/ 368088 h 959"/>
                <a:gd name="T80" fmla="*/ 207885 w 651"/>
                <a:gd name="T81" fmla="*/ 377796 h 959"/>
                <a:gd name="T82" fmla="*/ 217027 w 651"/>
                <a:gd name="T83" fmla="*/ 397636 h 9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51"/>
                <a:gd name="T127" fmla="*/ 0 h 959"/>
                <a:gd name="T128" fmla="*/ 651 w 651"/>
                <a:gd name="T129" fmla="*/ 959 h 95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51" h="959">
                  <a:moveTo>
                    <a:pt x="546" y="942"/>
                  </a:moveTo>
                  <a:lnTo>
                    <a:pt x="523" y="942"/>
                  </a:lnTo>
                  <a:lnTo>
                    <a:pt x="477" y="918"/>
                  </a:lnTo>
                  <a:lnTo>
                    <a:pt x="477" y="872"/>
                  </a:lnTo>
                  <a:lnTo>
                    <a:pt x="453" y="872"/>
                  </a:lnTo>
                  <a:lnTo>
                    <a:pt x="430" y="918"/>
                  </a:lnTo>
                  <a:lnTo>
                    <a:pt x="273" y="959"/>
                  </a:lnTo>
                  <a:lnTo>
                    <a:pt x="181" y="942"/>
                  </a:lnTo>
                  <a:lnTo>
                    <a:pt x="116" y="942"/>
                  </a:lnTo>
                  <a:lnTo>
                    <a:pt x="116" y="895"/>
                  </a:lnTo>
                  <a:lnTo>
                    <a:pt x="139" y="848"/>
                  </a:lnTo>
                  <a:lnTo>
                    <a:pt x="94" y="802"/>
                  </a:lnTo>
                  <a:lnTo>
                    <a:pt x="94" y="738"/>
                  </a:lnTo>
                  <a:lnTo>
                    <a:pt x="116" y="692"/>
                  </a:lnTo>
                  <a:lnTo>
                    <a:pt x="163" y="692"/>
                  </a:lnTo>
                  <a:lnTo>
                    <a:pt x="163" y="645"/>
                  </a:lnTo>
                  <a:lnTo>
                    <a:pt x="273" y="558"/>
                  </a:lnTo>
                  <a:lnTo>
                    <a:pt x="296" y="511"/>
                  </a:lnTo>
                  <a:lnTo>
                    <a:pt x="273" y="465"/>
                  </a:lnTo>
                  <a:lnTo>
                    <a:pt x="227" y="424"/>
                  </a:lnTo>
                  <a:lnTo>
                    <a:pt x="181" y="424"/>
                  </a:lnTo>
                  <a:lnTo>
                    <a:pt x="181" y="331"/>
                  </a:lnTo>
                  <a:lnTo>
                    <a:pt x="139" y="215"/>
                  </a:lnTo>
                  <a:lnTo>
                    <a:pt x="0" y="75"/>
                  </a:lnTo>
                  <a:lnTo>
                    <a:pt x="41" y="64"/>
                  </a:lnTo>
                  <a:lnTo>
                    <a:pt x="163" y="117"/>
                  </a:lnTo>
                  <a:lnTo>
                    <a:pt x="227" y="99"/>
                  </a:lnTo>
                  <a:lnTo>
                    <a:pt x="320" y="18"/>
                  </a:lnTo>
                  <a:lnTo>
                    <a:pt x="401" y="0"/>
                  </a:lnTo>
                  <a:lnTo>
                    <a:pt x="390" y="41"/>
                  </a:lnTo>
                  <a:lnTo>
                    <a:pt x="430" y="128"/>
                  </a:lnTo>
                  <a:lnTo>
                    <a:pt x="430" y="221"/>
                  </a:lnTo>
                  <a:lnTo>
                    <a:pt x="453" y="267"/>
                  </a:lnTo>
                  <a:lnTo>
                    <a:pt x="500" y="331"/>
                  </a:lnTo>
                  <a:lnTo>
                    <a:pt x="500" y="424"/>
                  </a:lnTo>
                  <a:lnTo>
                    <a:pt x="546" y="488"/>
                  </a:lnTo>
                  <a:lnTo>
                    <a:pt x="546" y="581"/>
                  </a:lnTo>
                  <a:lnTo>
                    <a:pt x="605" y="692"/>
                  </a:lnTo>
                  <a:lnTo>
                    <a:pt x="651" y="761"/>
                  </a:lnTo>
                  <a:lnTo>
                    <a:pt x="605" y="872"/>
                  </a:lnTo>
                  <a:lnTo>
                    <a:pt x="523" y="895"/>
                  </a:lnTo>
                  <a:lnTo>
                    <a:pt x="546" y="94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1" name="Freeform 201"/>
            <p:cNvSpPr>
              <a:spLocks noChangeAspect="1"/>
            </p:cNvSpPr>
            <p:nvPr>
              <p:custDataLst>
                <p:tags r:id="rId234"/>
              </p:custDataLst>
            </p:nvPr>
          </p:nvSpPr>
          <p:spPr bwMode="auto">
            <a:xfrm>
              <a:off x="1342102" y="1812610"/>
              <a:ext cx="262360" cy="553448"/>
            </a:xfrm>
            <a:custGeom>
              <a:avLst/>
              <a:gdLst>
                <a:gd name="T0" fmla="*/ 231775 w 576"/>
                <a:gd name="T1" fmla="*/ 114769 h 1219"/>
                <a:gd name="T2" fmla="*/ 201194 w 576"/>
                <a:gd name="T3" fmla="*/ 141773 h 1219"/>
                <a:gd name="T4" fmla="*/ 192341 w 576"/>
                <a:gd name="T5" fmla="*/ 188187 h 1219"/>
                <a:gd name="T6" fmla="*/ 182684 w 576"/>
                <a:gd name="T7" fmla="*/ 217723 h 1219"/>
                <a:gd name="T8" fmla="*/ 156931 w 576"/>
                <a:gd name="T9" fmla="*/ 247259 h 1219"/>
                <a:gd name="T10" fmla="*/ 129166 w 576"/>
                <a:gd name="T11" fmla="*/ 256964 h 1219"/>
                <a:gd name="T12" fmla="*/ 110254 w 576"/>
                <a:gd name="T13" fmla="*/ 303800 h 1219"/>
                <a:gd name="T14" fmla="*/ 110254 w 576"/>
                <a:gd name="T15" fmla="*/ 323209 h 1219"/>
                <a:gd name="T16" fmla="*/ 138019 w 576"/>
                <a:gd name="T17" fmla="*/ 359918 h 1219"/>
                <a:gd name="T18" fmla="*/ 138019 w 576"/>
                <a:gd name="T19" fmla="*/ 370045 h 1219"/>
                <a:gd name="T20" fmla="*/ 119509 w 576"/>
                <a:gd name="T21" fmla="*/ 379750 h 1219"/>
                <a:gd name="T22" fmla="*/ 110254 w 576"/>
                <a:gd name="T23" fmla="*/ 370045 h 1219"/>
                <a:gd name="T24" fmla="*/ 100999 w 576"/>
                <a:gd name="T25" fmla="*/ 379750 h 1219"/>
                <a:gd name="T26" fmla="*/ 110254 w 576"/>
                <a:gd name="T27" fmla="*/ 389033 h 1219"/>
                <a:gd name="T28" fmla="*/ 110254 w 576"/>
                <a:gd name="T29" fmla="*/ 408864 h 1219"/>
                <a:gd name="T30" fmla="*/ 110254 w 576"/>
                <a:gd name="T31" fmla="*/ 418569 h 1219"/>
                <a:gd name="T32" fmla="*/ 110254 w 576"/>
                <a:gd name="T33" fmla="*/ 455278 h 1219"/>
                <a:gd name="T34" fmla="*/ 91342 w 576"/>
                <a:gd name="T35" fmla="*/ 475109 h 1219"/>
                <a:gd name="T36" fmla="*/ 63175 w 576"/>
                <a:gd name="T37" fmla="*/ 484814 h 1219"/>
                <a:gd name="T38" fmla="*/ 56334 w 576"/>
                <a:gd name="T39" fmla="*/ 514350 h 1219"/>
                <a:gd name="T40" fmla="*/ 37824 w 576"/>
                <a:gd name="T41" fmla="*/ 514350 h 1219"/>
                <a:gd name="T42" fmla="*/ 28167 w 576"/>
                <a:gd name="T43" fmla="*/ 484814 h 1219"/>
                <a:gd name="T44" fmla="*/ 18912 w 576"/>
                <a:gd name="T45" fmla="*/ 455278 h 1219"/>
                <a:gd name="T46" fmla="*/ 2817 w 576"/>
                <a:gd name="T47" fmla="*/ 440510 h 1219"/>
                <a:gd name="T48" fmla="*/ 0 w 576"/>
                <a:gd name="T49" fmla="*/ 408864 h 1219"/>
                <a:gd name="T50" fmla="*/ 0 w 576"/>
                <a:gd name="T51" fmla="*/ 379750 h 1219"/>
                <a:gd name="T52" fmla="*/ 0 w 576"/>
                <a:gd name="T53" fmla="*/ 370045 h 1219"/>
                <a:gd name="T54" fmla="*/ 18912 w 576"/>
                <a:gd name="T55" fmla="*/ 340509 h 1219"/>
                <a:gd name="T56" fmla="*/ 28167 w 576"/>
                <a:gd name="T57" fmla="*/ 283968 h 1219"/>
                <a:gd name="T58" fmla="*/ 18912 w 576"/>
                <a:gd name="T59" fmla="*/ 227850 h 1219"/>
                <a:gd name="T60" fmla="*/ 28167 w 576"/>
                <a:gd name="T61" fmla="*/ 200845 h 1219"/>
                <a:gd name="T62" fmla="*/ 70418 w 576"/>
                <a:gd name="T63" fmla="*/ 154432 h 1219"/>
                <a:gd name="T64" fmla="*/ 75246 w 576"/>
                <a:gd name="T65" fmla="*/ 124895 h 1219"/>
                <a:gd name="T66" fmla="*/ 110254 w 576"/>
                <a:gd name="T67" fmla="*/ 58650 h 1219"/>
                <a:gd name="T68" fmla="*/ 121923 w 576"/>
                <a:gd name="T69" fmla="*/ 24051 h 1219"/>
                <a:gd name="T70" fmla="*/ 152102 w 576"/>
                <a:gd name="T71" fmla="*/ 14768 h 1219"/>
                <a:gd name="T72" fmla="*/ 166186 w 576"/>
                <a:gd name="T73" fmla="*/ 0 h 1219"/>
                <a:gd name="T74" fmla="*/ 194353 w 576"/>
                <a:gd name="T75" fmla="*/ 0 h 1219"/>
                <a:gd name="T76" fmla="*/ 208437 w 576"/>
                <a:gd name="T77" fmla="*/ 24051 h 1219"/>
                <a:gd name="T78" fmla="*/ 227349 w 576"/>
                <a:gd name="T79" fmla="*/ 66245 h 1219"/>
                <a:gd name="T80" fmla="*/ 227349 w 576"/>
                <a:gd name="T81" fmla="*/ 85233 h 1219"/>
                <a:gd name="T82" fmla="*/ 231775 w 576"/>
                <a:gd name="T83" fmla="*/ 114769 h 1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6"/>
                <a:gd name="T127" fmla="*/ 0 h 1219"/>
                <a:gd name="T128" fmla="*/ 576 w 576"/>
                <a:gd name="T129" fmla="*/ 1219 h 1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6" h="1219">
                  <a:moveTo>
                    <a:pt x="576" y="272"/>
                  </a:moveTo>
                  <a:lnTo>
                    <a:pt x="500" y="336"/>
                  </a:lnTo>
                  <a:lnTo>
                    <a:pt x="478" y="446"/>
                  </a:lnTo>
                  <a:lnTo>
                    <a:pt x="454" y="516"/>
                  </a:lnTo>
                  <a:lnTo>
                    <a:pt x="390" y="586"/>
                  </a:lnTo>
                  <a:lnTo>
                    <a:pt x="321" y="609"/>
                  </a:lnTo>
                  <a:lnTo>
                    <a:pt x="274" y="720"/>
                  </a:lnTo>
                  <a:lnTo>
                    <a:pt x="274" y="766"/>
                  </a:lnTo>
                  <a:lnTo>
                    <a:pt x="343" y="853"/>
                  </a:lnTo>
                  <a:lnTo>
                    <a:pt x="343" y="877"/>
                  </a:lnTo>
                  <a:lnTo>
                    <a:pt x="297" y="900"/>
                  </a:lnTo>
                  <a:lnTo>
                    <a:pt x="274" y="877"/>
                  </a:lnTo>
                  <a:lnTo>
                    <a:pt x="251" y="900"/>
                  </a:lnTo>
                  <a:lnTo>
                    <a:pt x="274" y="922"/>
                  </a:lnTo>
                  <a:lnTo>
                    <a:pt x="274" y="969"/>
                  </a:lnTo>
                  <a:lnTo>
                    <a:pt x="274" y="992"/>
                  </a:lnTo>
                  <a:lnTo>
                    <a:pt x="274" y="1079"/>
                  </a:lnTo>
                  <a:lnTo>
                    <a:pt x="227" y="1126"/>
                  </a:lnTo>
                  <a:lnTo>
                    <a:pt x="157" y="1149"/>
                  </a:lnTo>
                  <a:lnTo>
                    <a:pt x="140" y="1219"/>
                  </a:lnTo>
                  <a:lnTo>
                    <a:pt x="94" y="1219"/>
                  </a:lnTo>
                  <a:lnTo>
                    <a:pt x="70" y="1149"/>
                  </a:lnTo>
                  <a:lnTo>
                    <a:pt x="47" y="1079"/>
                  </a:lnTo>
                  <a:lnTo>
                    <a:pt x="7" y="1044"/>
                  </a:lnTo>
                  <a:lnTo>
                    <a:pt x="0" y="969"/>
                  </a:lnTo>
                  <a:lnTo>
                    <a:pt x="0" y="900"/>
                  </a:lnTo>
                  <a:lnTo>
                    <a:pt x="0" y="877"/>
                  </a:lnTo>
                  <a:lnTo>
                    <a:pt x="47" y="807"/>
                  </a:lnTo>
                  <a:lnTo>
                    <a:pt x="70" y="673"/>
                  </a:lnTo>
                  <a:lnTo>
                    <a:pt x="47" y="540"/>
                  </a:lnTo>
                  <a:lnTo>
                    <a:pt x="70" y="476"/>
                  </a:lnTo>
                  <a:lnTo>
                    <a:pt x="175" y="366"/>
                  </a:lnTo>
                  <a:lnTo>
                    <a:pt x="187" y="296"/>
                  </a:lnTo>
                  <a:lnTo>
                    <a:pt x="274" y="139"/>
                  </a:lnTo>
                  <a:lnTo>
                    <a:pt x="303" y="57"/>
                  </a:lnTo>
                  <a:lnTo>
                    <a:pt x="378" y="35"/>
                  </a:lnTo>
                  <a:lnTo>
                    <a:pt x="413" y="0"/>
                  </a:lnTo>
                  <a:lnTo>
                    <a:pt x="483" y="0"/>
                  </a:lnTo>
                  <a:lnTo>
                    <a:pt x="518" y="57"/>
                  </a:lnTo>
                  <a:lnTo>
                    <a:pt x="565" y="157"/>
                  </a:lnTo>
                  <a:lnTo>
                    <a:pt x="565" y="202"/>
                  </a:lnTo>
                  <a:lnTo>
                    <a:pt x="576" y="27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2" name="Freeform 202"/>
            <p:cNvSpPr>
              <a:spLocks noChangeAspect="1"/>
            </p:cNvSpPr>
            <p:nvPr>
              <p:custDataLst>
                <p:tags r:id="rId235"/>
              </p:custDataLst>
            </p:nvPr>
          </p:nvSpPr>
          <p:spPr bwMode="auto">
            <a:xfrm>
              <a:off x="1207330" y="1701579"/>
              <a:ext cx="524716" cy="573947"/>
            </a:xfrm>
            <a:custGeom>
              <a:avLst/>
              <a:gdLst>
                <a:gd name="T0" fmla="*/ 407570 w 1151"/>
                <a:gd name="T1" fmla="*/ 0 h 1267"/>
                <a:gd name="T2" fmla="*/ 381392 w 1151"/>
                <a:gd name="T3" fmla="*/ 0 h 1267"/>
                <a:gd name="T4" fmla="*/ 353603 w 1151"/>
                <a:gd name="T5" fmla="*/ 10104 h 1267"/>
                <a:gd name="T6" fmla="*/ 309302 w 1151"/>
                <a:gd name="T7" fmla="*/ 19787 h 1267"/>
                <a:gd name="T8" fmla="*/ 273861 w 1151"/>
                <a:gd name="T9" fmla="*/ 49256 h 1267"/>
                <a:gd name="T10" fmla="*/ 208215 w 1151"/>
                <a:gd name="T11" fmla="*/ 105670 h 1267"/>
                <a:gd name="T12" fmla="*/ 198952 w 1151"/>
                <a:gd name="T13" fmla="*/ 124614 h 1267"/>
                <a:gd name="T14" fmla="*/ 192105 w 1151"/>
                <a:gd name="T15" fmla="*/ 154084 h 1267"/>
                <a:gd name="T16" fmla="*/ 154651 w 1151"/>
                <a:gd name="T17" fmla="*/ 181028 h 1267"/>
                <a:gd name="T18" fmla="*/ 116794 w 1151"/>
                <a:gd name="T19" fmla="*/ 256807 h 1267"/>
                <a:gd name="T20" fmla="*/ 81756 w 1151"/>
                <a:gd name="T21" fmla="*/ 313220 h 1267"/>
                <a:gd name="T22" fmla="*/ 98268 w 1151"/>
                <a:gd name="T23" fmla="*/ 322903 h 1267"/>
                <a:gd name="T24" fmla="*/ 63230 w 1151"/>
                <a:gd name="T25" fmla="*/ 342689 h 1267"/>
                <a:gd name="T26" fmla="*/ 0 w 1151"/>
                <a:gd name="T27" fmla="*/ 388999 h 1267"/>
                <a:gd name="T28" fmla="*/ 25372 w 1151"/>
                <a:gd name="T29" fmla="*/ 408786 h 1267"/>
                <a:gd name="T30" fmla="*/ 25372 w 1151"/>
                <a:gd name="T31" fmla="*/ 428151 h 1267"/>
                <a:gd name="T32" fmla="*/ 9263 w 1151"/>
                <a:gd name="T33" fmla="*/ 445412 h 1267"/>
                <a:gd name="T34" fmla="*/ 9263 w 1151"/>
                <a:gd name="T35" fmla="*/ 474882 h 1267"/>
                <a:gd name="T36" fmla="*/ 9263 w 1151"/>
                <a:gd name="T37" fmla="*/ 503930 h 1267"/>
                <a:gd name="T38" fmla="*/ 18526 w 1151"/>
                <a:gd name="T39" fmla="*/ 533400 h 1267"/>
                <a:gd name="T40" fmla="*/ 91421 w 1151"/>
                <a:gd name="T41" fmla="*/ 503930 h 1267"/>
                <a:gd name="T42" fmla="*/ 135722 w 1151"/>
                <a:gd name="T43" fmla="*/ 445412 h 1267"/>
                <a:gd name="T44" fmla="*/ 144985 w 1151"/>
                <a:gd name="T45" fmla="*/ 372159 h 1267"/>
                <a:gd name="T46" fmla="*/ 154651 w 1151"/>
                <a:gd name="T47" fmla="*/ 293433 h 1267"/>
                <a:gd name="T48" fmla="*/ 192105 w 1151"/>
                <a:gd name="T49" fmla="*/ 256807 h 1267"/>
                <a:gd name="T50" fmla="*/ 208215 w 1151"/>
                <a:gd name="T51" fmla="*/ 200814 h 1267"/>
                <a:gd name="T52" fmla="*/ 264195 w 1151"/>
                <a:gd name="T53" fmla="*/ 124614 h 1267"/>
                <a:gd name="T54" fmla="*/ 273861 w 1151"/>
                <a:gd name="T55" fmla="*/ 68622 h 1267"/>
                <a:gd name="T56" fmla="*/ 334674 w 1151"/>
                <a:gd name="T57" fmla="*/ 93040 h 1267"/>
                <a:gd name="T58" fmla="*/ 388641 w 1151"/>
                <a:gd name="T59" fmla="*/ 58939 h 1267"/>
                <a:gd name="T60" fmla="*/ 437775 w 1151"/>
                <a:gd name="T61" fmla="*/ 39573 h 1267"/>
                <a:gd name="T62" fmla="*/ 463550 w 1151"/>
                <a:gd name="T63" fmla="*/ 19787 h 12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51"/>
                <a:gd name="T97" fmla="*/ 0 h 1267"/>
                <a:gd name="T98" fmla="*/ 1151 w 1151"/>
                <a:gd name="T99" fmla="*/ 1267 h 12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51" h="1267">
                  <a:moveTo>
                    <a:pt x="1127" y="0"/>
                  </a:moveTo>
                  <a:lnTo>
                    <a:pt x="1012" y="0"/>
                  </a:lnTo>
                  <a:lnTo>
                    <a:pt x="970" y="47"/>
                  </a:lnTo>
                  <a:lnTo>
                    <a:pt x="947" y="0"/>
                  </a:lnTo>
                  <a:lnTo>
                    <a:pt x="878" y="0"/>
                  </a:lnTo>
                  <a:lnTo>
                    <a:pt x="878" y="24"/>
                  </a:lnTo>
                  <a:lnTo>
                    <a:pt x="837" y="24"/>
                  </a:lnTo>
                  <a:lnTo>
                    <a:pt x="768" y="47"/>
                  </a:lnTo>
                  <a:lnTo>
                    <a:pt x="761" y="117"/>
                  </a:lnTo>
                  <a:lnTo>
                    <a:pt x="680" y="117"/>
                  </a:lnTo>
                  <a:lnTo>
                    <a:pt x="611" y="140"/>
                  </a:lnTo>
                  <a:lnTo>
                    <a:pt x="517" y="251"/>
                  </a:lnTo>
                  <a:lnTo>
                    <a:pt x="564" y="274"/>
                  </a:lnTo>
                  <a:lnTo>
                    <a:pt x="494" y="296"/>
                  </a:lnTo>
                  <a:lnTo>
                    <a:pt x="494" y="338"/>
                  </a:lnTo>
                  <a:lnTo>
                    <a:pt x="477" y="366"/>
                  </a:lnTo>
                  <a:lnTo>
                    <a:pt x="430" y="338"/>
                  </a:lnTo>
                  <a:lnTo>
                    <a:pt x="384" y="430"/>
                  </a:lnTo>
                  <a:lnTo>
                    <a:pt x="384" y="477"/>
                  </a:lnTo>
                  <a:lnTo>
                    <a:pt x="290" y="610"/>
                  </a:lnTo>
                  <a:lnTo>
                    <a:pt x="203" y="727"/>
                  </a:lnTo>
                  <a:lnTo>
                    <a:pt x="203" y="744"/>
                  </a:lnTo>
                  <a:lnTo>
                    <a:pt x="267" y="744"/>
                  </a:lnTo>
                  <a:lnTo>
                    <a:pt x="244" y="767"/>
                  </a:lnTo>
                  <a:lnTo>
                    <a:pt x="180" y="767"/>
                  </a:lnTo>
                  <a:lnTo>
                    <a:pt x="157" y="814"/>
                  </a:lnTo>
                  <a:lnTo>
                    <a:pt x="46" y="884"/>
                  </a:lnTo>
                  <a:lnTo>
                    <a:pt x="0" y="924"/>
                  </a:lnTo>
                  <a:lnTo>
                    <a:pt x="0" y="994"/>
                  </a:lnTo>
                  <a:lnTo>
                    <a:pt x="63" y="971"/>
                  </a:lnTo>
                  <a:lnTo>
                    <a:pt x="93" y="971"/>
                  </a:lnTo>
                  <a:lnTo>
                    <a:pt x="63" y="1017"/>
                  </a:lnTo>
                  <a:lnTo>
                    <a:pt x="23" y="1017"/>
                  </a:lnTo>
                  <a:lnTo>
                    <a:pt x="23" y="1058"/>
                  </a:lnTo>
                  <a:lnTo>
                    <a:pt x="6" y="1104"/>
                  </a:lnTo>
                  <a:lnTo>
                    <a:pt x="23" y="1128"/>
                  </a:lnTo>
                  <a:lnTo>
                    <a:pt x="6" y="1145"/>
                  </a:lnTo>
                  <a:lnTo>
                    <a:pt x="23" y="1197"/>
                  </a:lnTo>
                  <a:lnTo>
                    <a:pt x="0" y="1220"/>
                  </a:lnTo>
                  <a:lnTo>
                    <a:pt x="46" y="1267"/>
                  </a:lnTo>
                  <a:lnTo>
                    <a:pt x="157" y="1243"/>
                  </a:lnTo>
                  <a:lnTo>
                    <a:pt x="227" y="1197"/>
                  </a:lnTo>
                  <a:lnTo>
                    <a:pt x="290" y="1151"/>
                  </a:lnTo>
                  <a:lnTo>
                    <a:pt x="337" y="1058"/>
                  </a:lnTo>
                  <a:lnTo>
                    <a:pt x="360" y="924"/>
                  </a:lnTo>
                  <a:lnTo>
                    <a:pt x="360" y="884"/>
                  </a:lnTo>
                  <a:lnTo>
                    <a:pt x="337" y="791"/>
                  </a:lnTo>
                  <a:lnTo>
                    <a:pt x="384" y="697"/>
                  </a:lnTo>
                  <a:lnTo>
                    <a:pt x="430" y="657"/>
                  </a:lnTo>
                  <a:lnTo>
                    <a:pt x="477" y="610"/>
                  </a:lnTo>
                  <a:lnTo>
                    <a:pt x="477" y="564"/>
                  </a:lnTo>
                  <a:lnTo>
                    <a:pt x="517" y="477"/>
                  </a:lnTo>
                  <a:lnTo>
                    <a:pt x="587" y="320"/>
                  </a:lnTo>
                  <a:lnTo>
                    <a:pt x="656" y="296"/>
                  </a:lnTo>
                  <a:lnTo>
                    <a:pt x="778" y="256"/>
                  </a:lnTo>
                  <a:lnTo>
                    <a:pt x="680" y="163"/>
                  </a:lnTo>
                  <a:lnTo>
                    <a:pt x="715" y="157"/>
                  </a:lnTo>
                  <a:lnTo>
                    <a:pt x="831" y="221"/>
                  </a:lnTo>
                  <a:lnTo>
                    <a:pt x="883" y="216"/>
                  </a:lnTo>
                  <a:lnTo>
                    <a:pt x="965" y="140"/>
                  </a:lnTo>
                  <a:lnTo>
                    <a:pt x="994" y="117"/>
                  </a:lnTo>
                  <a:lnTo>
                    <a:pt x="1087" y="94"/>
                  </a:lnTo>
                  <a:lnTo>
                    <a:pt x="1087" y="70"/>
                  </a:lnTo>
                  <a:lnTo>
                    <a:pt x="1151" y="47"/>
                  </a:lnTo>
                  <a:lnTo>
                    <a:pt x="112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3" name="Freeform 203"/>
            <p:cNvSpPr>
              <a:spLocks noChangeAspect="1"/>
            </p:cNvSpPr>
            <p:nvPr>
              <p:custDataLst>
                <p:tags r:id="rId236"/>
              </p:custDataLst>
            </p:nvPr>
          </p:nvSpPr>
          <p:spPr bwMode="auto">
            <a:xfrm>
              <a:off x="1476875" y="2275525"/>
              <a:ext cx="28751" cy="40997"/>
            </a:xfrm>
            <a:custGeom>
              <a:avLst/>
              <a:gdLst>
                <a:gd name="T0" fmla="*/ 16933 w 69"/>
                <a:gd name="T1" fmla="*/ 0 h 87"/>
                <a:gd name="T2" fmla="*/ 0 w 69"/>
                <a:gd name="T3" fmla="*/ 7883 h 87"/>
                <a:gd name="T4" fmla="*/ 8835 w 69"/>
                <a:gd name="T5" fmla="*/ 38100 h 87"/>
                <a:gd name="T6" fmla="*/ 16933 w 69"/>
                <a:gd name="T7" fmla="*/ 27590 h 87"/>
                <a:gd name="T8" fmla="*/ 25400 w 69"/>
                <a:gd name="T9" fmla="*/ 17517 h 87"/>
                <a:gd name="T10" fmla="*/ 16933 w 69"/>
                <a:gd name="T11" fmla="*/ 0 h 87"/>
                <a:gd name="T12" fmla="*/ 0 60000 65536"/>
                <a:gd name="T13" fmla="*/ 0 60000 65536"/>
                <a:gd name="T14" fmla="*/ 0 60000 65536"/>
                <a:gd name="T15" fmla="*/ 0 60000 65536"/>
                <a:gd name="T16" fmla="*/ 0 60000 65536"/>
                <a:gd name="T17" fmla="*/ 0 60000 65536"/>
                <a:gd name="T18" fmla="*/ 0 w 69"/>
                <a:gd name="T19" fmla="*/ 0 h 87"/>
                <a:gd name="T20" fmla="*/ 69 w 69"/>
                <a:gd name="T21" fmla="*/ 87 h 87"/>
              </a:gdLst>
              <a:ahLst/>
              <a:cxnLst>
                <a:cxn ang="T12">
                  <a:pos x="T0" y="T1"/>
                </a:cxn>
                <a:cxn ang="T13">
                  <a:pos x="T2" y="T3"/>
                </a:cxn>
                <a:cxn ang="T14">
                  <a:pos x="T4" y="T5"/>
                </a:cxn>
                <a:cxn ang="T15">
                  <a:pos x="T6" y="T7"/>
                </a:cxn>
                <a:cxn ang="T16">
                  <a:pos x="T8" y="T9"/>
                </a:cxn>
                <a:cxn ang="T17">
                  <a:pos x="T10" y="T11"/>
                </a:cxn>
              </a:cxnLst>
              <a:rect l="T18" t="T19" r="T20" b="T21"/>
              <a:pathLst>
                <a:path w="69" h="87">
                  <a:moveTo>
                    <a:pt x="46" y="0"/>
                  </a:moveTo>
                  <a:lnTo>
                    <a:pt x="0" y="18"/>
                  </a:lnTo>
                  <a:lnTo>
                    <a:pt x="24" y="87"/>
                  </a:lnTo>
                  <a:lnTo>
                    <a:pt x="46" y="63"/>
                  </a:lnTo>
                  <a:lnTo>
                    <a:pt x="69" y="40"/>
                  </a:lnTo>
                  <a:lnTo>
                    <a:pt x="46" y="0"/>
                  </a:lnTo>
                  <a:close/>
                </a:path>
              </a:pathLst>
            </a:custGeom>
            <a:grpFill/>
            <a:ln w="9525">
              <a:solidFill>
                <a:schemeClr val="bg1">
                  <a:lumMod val="85000"/>
                </a:schemeClr>
              </a:solidFill>
              <a:round/>
              <a:headEnd/>
              <a:tailEnd/>
            </a:ln>
          </p:spPr>
          <p:txBody>
            <a:bodyPr/>
            <a:lstStyle/>
            <a:p>
              <a:endParaRPr lang="zh-CN" altLang="en-US"/>
            </a:p>
          </p:txBody>
        </p:sp>
        <p:sp>
          <p:nvSpPr>
            <p:cNvPr id="254" name="Freeform 204"/>
            <p:cNvSpPr>
              <a:spLocks noChangeAspect="1"/>
            </p:cNvSpPr>
            <p:nvPr>
              <p:custDataLst>
                <p:tags r:id="rId237"/>
              </p:custDataLst>
            </p:nvPr>
          </p:nvSpPr>
          <p:spPr bwMode="auto">
            <a:xfrm>
              <a:off x="1329523" y="2378016"/>
              <a:ext cx="34142" cy="29039"/>
            </a:xfrm>
            <a:custGeom>
              <a:avLst/>
              <a:gdLst>
                <a:gd name="T0" fmla="*/ 20252 w 70"/>
                <a:gd name="T1" fmla="*/ 0 h 63"/>
                <a:gd name="T2" fmla="*/ 0 w 70"/>
                <a:gd name="T3" fmla="*/ 17135 h 63"/>
                <a:gd name="T4" fmla="*/ 9910 w 70"/>
                <a:gd name="T5" fmla="*/ 26987 h 63"/>
                <a:gd name="T6" fmla="*/ 30162 w 70"/>
                <a:gd name="T7" fmla="*/ 17135 h 63"/>
                <a:gd name="T8" fmla="*/ 20252 w 70"/>
                <a:gd name="T9" fmla="*/ 0 h 63"/>
                <a:gd name="T10" fmla="*/ 0 60000 65536"/>
                <a:gd name="T11" fmla="*/ 0 60000 65536"/>
                <a:gd name="T12" fmla="*/ 0 60000 65536"/>
                <a:gd name="T13" fmla="*/ 0 60000 65536"/>
                <a:gd name="T14" fmla="*/ 0 60000 65536"/>
                <a:gd name="T15" fmla="*/ 0 w 70"/>
                <a:gd name="T16" fmla="*/ 0 h 63"/>
                <a:gd name="T17" fmla="*/ 70 w 70"/>
                <a:gd name="T18" fmla="*/ 63 h 63"/>
              </a:gdLst>
              <a:ahLst/>
              <a:cxnLst>
                <a:cxn ang="T10">
                  <a:pos x="T0" y="T1"/>
                </a:cxn>
                <a:cxn ang="T11">
                  <a:pos x="T2" y="T3"/>
                </a:cxn>
                <a:cxn ang="T12">
                  <a:pos x="T4" y="T5"/>
                </a:cxn>
                <a:cxn ang="T13">
                  <a:pos x="T6" y="T7"/>
                </a:cxn>
                <a:cxn ang="T14">
                  <a:pos x="T8" y="T9"/>
                </a:cxn>
              </a:cxnLst>
              <a:rect l="T15" t="T16" r="T17" b="T18"/>
              <a:pathLst>
                <a:path w="70" h="63">
                  <a:moveTo>
                    <a:pt x="47" y="0"/>
                  </a:moveTo>
                  <a:lnTo>
                    <a:pt x="0" y="40"/>
                  </a:lnTo>
                  <a:lnTo>
                    <a:pt x="23" y="63"/>
                  </a:lnTo>
                  <a:lnTo>
                    <a:pt x="70" y="40"/>
                  </a:lnTo>
                  <a:lnTo>
                    <a:pt x="47" y="0"/>
                  </a:lnTo>
                  <a:close/>
                </a:path>
              </a:pathLst>
            </a:custGeom>
            <a:grpFill/>
            <a:ln w="9525">
              <a:solidFill>
                <a:schemeClr val="bg1">
                  <a:lumMod val="85000"/>
                </a:schemeClr>
              </a:solidFill>
              <a:round/>
              <a:headEnd/>
              <a:tailEnd/>
            </a:ln>
          </p:spPr>
          <p:txBody>
            <a:bodyPr/>
            <a:lstStyle/>
            <a:p>
              <a:endParaRPr lang="zh-CN" altLang="en-US"/>
            </a:p>
          </p:txBody>
        </p:sp>
        <p:sp>
          <p:nvSpPr>
            <p:cNvPr id="255" name="Freeform 205"/>
            <p:cNvSpPr>
              <a:spLocks noChangeAspect="1"/>
            </p:cNvSpPr>
            <p:nvPr>
              <p:custDataLst>
                <p:tags r:id="rId238"/>
              </p:custDataLst>
            </p:nvPr>
          </p:nvSpPr>
          <p:spPr bwMode="auto">
            <a:xfrm>
              <a:off x="1611648" y="2767481"/>
              <a:ext cx="154539" cy="99073"/>
            </a:xfrm>
            <a:custGeom>
              <a:avLst/>
              <a:gdLst>
                <a:gd name="T0" fmla="*/ 136525 w 337"/>
                <a:gd name="T1" fmla="*/ 10231 h 216"/>
                <a:gd name="T2" fmla="*/ 127207 w 337"/>
                <a:gd name="T3" fmla="*/ 27281 h 216"/>
                <a:gd name="T4" fmla="*/ 108572 w 337"/>
                <a:gd name="T5" fmla="*/ 47316 h 216"/>
                <a:gd name="T6" fmla="*/ 127207 w 337"/>
                <a:gd name="T7" fmla="*/ 66925 h 216"/>
                <a:gd name="T8" fmla="*/ 108572 w 337"/>
                <a:gd name="T9" fmla="*/ 86960 h 216"/>
                <a:gd name="T10" fmla="*/ 89531 w 337"/>
                <a:gd name="T11" fmla="*/ 86960 h 216"/>
                <a:gd name="T12" fmla="*/ 44968 w 337"/>
                <a:gd name="T13" fmla="*/ 86960 h 216"/>
                <a:gd name="T14" fmla="*/ 17015 w 337"/>
                <a:gd name="T15" fmla="*/ 92075 h 216"/>
                <a:gd name="T16" fmla="*/ 7292 w 337"/>
                <a:gd name="T17" fmla="*/ 77155 h 216"/>
                <a:gd name="T18" fmla="*/ 14179 w 337"/>
                <a:gd name="T19" fmla="*/ 66925 h 216"/>
                <a:gd name="T20" fmla="*/ 0 w 337"/>
                <a:gd name="T21" fmla="*/ 42201 h 216"/>
                <a:gd name="T22" fmla="*/ 7292 w 337"/>
                <a:gd name="T23" fmla="*/ 37086 h 216"/>
                <a:gd name="T24" fmla="*/ 9723 w 337"/>
                <a:gd name="T25" fmla="*/ 14920 h 216"/>
                <a:gd name="T26" fmla="*/ 17015 w 337"/>
                <a:gd name="T27" fmla="*/ 10231 h 216"/>
                <a:gd name="T28" fmla="*/ 52260 w 337"/>
                <a:gd name="T29" fmla="*/ 27281 h 216"/>
                <a:gd name="T30" fmla="*/ 89531 w 337"/>
                <a:gd name="T31" fmla="*/ 0 h 216"/>
                <a:gd name="T32" fmla="*/ 108572 w 337"/>
                <a:gd name="T33" fmla="*/ 20035 h 216"/>
                <a:gd name="T34" fmla="*/ 136525 w 337"/>
                <a:gd name="T35" fmla="*/ 10231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7"/>
                <a:gd name="T55" fmla="*/ 0 h 216"/>
                <a:gd name="T56" fmla="*/ 337 w 337"/>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7" h="216">
                  <a:moveTo>
                    <a:pt x="337" y="24"/>
                  </a:moveTo>
                  <a:lnTo>
                    <a:pt x="314" y="64"/>
                  </a:lnTo>
                  <a:lnTo>
                    <a:pt x="268" y="111"/>
                  </a:lnTo>
                  <a:lnTo>
                    <a:pt x="314" y="157"/>
                  </a:lnTo>
                  <a:lnTo>
                    <a:pt x="268" y="204"/>
                  </a:lnTo>
                  <a:lnTo>
                    <a:pt x="221" y="204"/>
                  </a:lnTo>
                  <a:lnTo>
                    <a:pt x="111" y="204"/>
                  </a:lnTo>
                  <a:lnTo>
                    <a:pt x="42" y="216"/>
                  </a:lnTo>
                  <a:lnTo>
                    <a:pt x="18" y="181"/>
                  </a:lnTo>
                  <a:lnTo>
                    <a:pt x="35" y="157"/>
                  </a:lnTo>
                  <a:lnTo>
                    <a:pt x="0" y="99"/>
                  </a:lnTo>
                  <a:lnTo>
                    <a:pt x="18" y="87"/>
                  </a:lnTo>
                  <a:lnTo>
                    <a:pt x="24" y="35"/>
                  </a:lnTo>
                  <a:lnTo>
                    <a:pt x="42" y="24"/>
                  </a:lnTo>
                  <a:lnTo>
                    <a:pt x="129" y="64"/>
                  </a:lnTo>
                  <a:lnTo>
                    <a:pt x="221" y="0"/>
                  </a:lnTo>
                  <a:lnTo>
                    <a:pt x="268" y="47"/>
                  </a:lnTo>
                  <a:lnTo>
                    <a:pt x="337" y="2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6" name="Freeform 206"/>
            <p:cNvSpPr>
              <a:spLocks noChangeAspect="1"/>
            </p:cNvSpPr>
            <p:nvPr>
              <p:custDataLst>
                <p:tags r:id="rId239"/>
              </p:custDataLst>
            </p:nvPr>
          </p:nvSpPr>
          <p:spPr bwMode="auto">
            <a:xfrm>
              <a:off x="1701498" y="2844348"/>
              <a:ext cx="66490" cy="66619"/>
            </a:xfrm>
            <a:custGeom>
              <a:avLst/>
              <a:gdLst>
                <a:gd name="T0" fmla="*/ 46483 w 139"/>
                <a:gd name="T1" fmla="*/ 0 h 145"/>
                <a:gd name="T2" fmla="*/ 14790 w 139"/>
                <a:gd name="T3" fmla="*/ 27327 h 145"/>
                <a:gd name="T4" fmla="*/ 0 w 139"/>
                <a:gd name="T5" fmla="*/ 44407 h 145"/>
                <a:gd name="T6" fmla="*/ 21974 w 139"/>
                <a:gd name="T7" fmla="*/ 61913 h 145"/>
                <a:gd name="T8" fmla="*/ 39300 w 139"/>
                <a:gd name="T9" fmla="*/ 44407 h 145"/>
                <a:gd name="T10" fmla="*/ 58738 w 139"/>
                <a:gd name="T11" fmla="*/ 27327 h 145"/>
                <a:gd name="T12" fmla="*/ 53667 w 139"/>
                <a:gd name="T13" fmla="*/ 2135 h 145"/>
                <a:gd name="T14" fmla="*/ 46483 w 139"/>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39"/>
                <a:gd name="T25" fmla="*/ 0 h 145"/>
                <a:gd name="T26" fmla="*/ 139 w 139"/>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9" h="145">
                  <a:moveTo>
                    <a:pt x="110" y="0"/>
                  </a:moveTo>
                  <a:lnTo>
                    <a:pt x="35" y="64"/>
                  </a:lnTo>
                  <a:lnTo>
                    <a:pt x="0" y="104"/>
                  </a:lnTo>
                  <a:lnTo>
                    <a:pt x="52" y="145"/>
                  </a:lnTo>
                  <a:lnTo>
                    <a:pt x="93" y="104"/>
                  </a:lnTo>
                  <a:lnTo>
                    <a:pt x="139" y="64"/>
                  </a:lnTo>
                  <a:lnTo>
                    <a:pt x="127" y="5"/>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257" name="Freeform 207"/>
            <p:cNvSpPr>
              <a:spLocks noChangeAspect="1"/>
            </p:cNvSpPr>
            <p:nvPr>
              <p:custDataLst>
                <p:tags r:id="rId240"/>
              </p:custDataLst>
            </p:nvPr>
          </p:nvSpPr>
          <p:spPr bwMode="auto">
            <a:xfrm>
              <a:off x="1579303" y="2858012"/>
              <a:ext cx="141963" cy="163984"/>
            </a:xfrm>
            <a:custGeom>
              <a:avLst/>
              <a:gdLst>
                <a:gd name="T0" fmla="*/ 109437 w 314"/>
                <a:gd name="T1" fmla="*/ 29210 h 360"/>
                <a:gd name="T2" fmla="*/ 97854 w 314"/>
                <a:gd name="T3" fmla="*/ 29210 h 360"/>
                <a:gd name="T4" fmla="*/ 79481 w 314"/>
                <a:gd name="T5" fmla="*/ 38947 h 360"/>
                <a:gd name="T6" fmla="*/ 62707 w 314"/>
                <a:gd name="T7" fmla="*/ 29210 h 360"/>
                <a:gd name="T8" fmla="*/ 62707 w 314"/>
                <a:gd name="T9" fmla="*/ 49107 h 360"/>
                <a:gd name="T10" fmla="*/ 44733 w 314"/>
                <a:gd name="T11" fmla="*/ 38947 h 360"/>
                <a:gd name="T12" fmla="*/ 30754 w 314"/>
                <a:gd name="T13" fmla="*/ 36830 h 360"/>
                <a:gd name="T14" fmla="*/ 62707 w 314"/>
                <a:gd name="T15" fmla="*/ 66040 h 360"/>
                <a:gd name="T16" fmla="*/ 35148 w 314"/>
                <a:gd name="T17" fmla="*/ 56727 h 360"/>
                <a:gd name="T18" fmla="*/ 35148 w 314"/>
                <a:gd name="T19" fmla="*/ 75777 h 360"/>
                <a:gd name="T20" fmla="*/ 53520 w 314"/>
                <a:gd name="T21" fmla="*/ 95673 h 360"/>
                <a:gd name="T22" fmla="*/ 62707 w 314"/>
                <a:gd name="T23" fmla="*/ 115570 h 360"/>
                <a:gd name="T24" fmla="*/ 48727 w 314"/>
                <a:gd name="T25" fmla="*/ 108373 h 360"/>
                <a:gd name="T26" fmla="*/ 72292 w 314"/>
                <a:gd name="T27" fmla="*/ 135043 h 360"/>
                <a:gd name="T28" fmla="*/ 53520 w 314"/>
                <a:gd name="T29" fmla="*/ 123190 h 360"/>
                <a:gd name="T30" fmla="*/ 39940 w 314"/>
                <a:gd name="T31" fmla="*/ 118110 h 360"/>
                <a:gd name="T32" fmla="*/ 60709 w 314"/>
                <a:gd name="T33" fmla="*/ 140123 h 360"/>
                <a:gd name="T34" fmla="*/ 62707 w 314"/>
                <a:gd name="T35" fmla="*/ 152400 h 360"/>
                <a:gd name="T36" fmla="*/ 35148 w 314"/>
                <a:gd name="T37" fmla="*/ 149860 h 360"/>
                <a:gd name="T38" fmla="*/ 16775 w 314"/>
                <a:gd name="T39" fmla="*/ 142240 h 360"/>
                <a:gd name="T40" fmla="*/ 9586 w 314"/>
                <a:gd name="T41" fmla="*/ 105410 h 360"/>
                <a:gd name="T42" fmla="*/ 4793 w 314"/>
                <a:gd name="T43" fmla="*/ 88477 h 360"/>
                <a:gd name="T44" fmla="*/ 39940 w 314"/>
                <a:gd name="T45" fmla="*/ 113030 h 360"/>
                <a:gd name="T46" fmla="*/ 16775 w 314"/>
                <a:gd name="T47" fmla="*/ 80857 h 360"/>
                <a:gd name="T48" fmla="*/ 4793 w 314"/>
                <a:gd name="T49" fmla="*/ 66040 h 360"/>
                <a:gd name="T50" fmla="*/ 0 w 314"/>
                <a:gd name="T51" fmla="*/ 36830 h 360"/>
                <a:gd name="T52" fmla="*/ 16775 w 314"/>
                <a:gd name="T53" fmla="*/ 29210 h 360"/>
                <a:gd name="T54" fmla="*/ 35148 w 314"/>
                <a:gd name="T55" fmla="*/ 9313 h 360"/>
                <a:gd name="T56" fmla="*/ 62707 w 314"/>
                <a:gd name="T57" fmla="*/ 0 h 360"/>
                <a:gd name="T58" fmla="*/ 109437 w 314"/>
                <a:gd name="T59" fmla="*/ 0 h 360"/>
                <a:gd name="T60" fmla="*/ 125413 w 314"/>
                <a:gd name="T61" fmla="*/ 0 h 360"/>
                <a:gd name="T62" fmla="*/ 125413 w 314"/>
                <a:gd name="T63" fmla="*/ 9313 h 360"/>
                <a:gd name="T64" fmla="*/ 109437 w 314"/>
                <a:gd name="T65" fmla="*/ 29210 h 3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4"/>
                <a:gd name="T100" fmla="*/ 0 h 360"/>
                <a:gd name="T101" fmla="*/ 314 w 314"/>
                <a:gd name="T102" fmla="*/ 360 h 3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4" h="360">
                  <a:moveTo>
                    <a:pt x="274" y="69"/>
                  </a:moveTo>
                  <a:lnTo>
                    <a:pt x="245" y="69"/>
                  </a:lnTo>
                  <a:lnTo>
                    <a:pt x="199" y="92"/>
                  </a:lnTo>
                  <a:lnTo>
                    <a:pt x="157" y="69"/>
                  </a:lnTo>
                  <a:lnTo>
                    <a:pt x="157" y="116"/>
                  </a:lnTo>
                  <a:lnTo>
                    <a:pt x="112" y="92"/>
                  </a:lnTo>
                  <a:lnTo>
                    <a:pt x="77" y="87"/>
                  </a:lnTo>
                  <a:lnTo>
                    <a:pt x="157" y="156"/>
                  </a:lnTo>
                  <a:lnTo>
                    <a:pt x="88" y="134"/>
                  </a:lnTo>
                  <a:lnTo>
                    <a:pt x="88" y="179"/>
                  </a:lnTo>
                  <a:lnTo>
                    <a:pt x="134" y="226"/>
                  </a:lnTo>
                  <a:lnTo>
                    <a:pt x="157" y="273"/>
                  </a:lnTo>
                  <a:lnTo>
                    <a:pt x="122" y="256"/>
                  </a:lnTo>
                  <a:lnTo>
                    <a:pt x="181" y="319"/>
                  </a:lnTo>
                  <a:lnTo>
                    <a:pt x="134" y="291"/>
                  </a:lnTo>
                  <a:lnTo>
                    <a:pt x="100" y="279"/>
                  </a:lnTo>
                  <a:lnTo>
                    <a:pt x="152" y="331"/>
                  </a:lnTo>
                  <a:lnTo>
                    <a:pt x="157" y="360"/>
                  </a:lnTo>
                  <a:lnTo>
                    <a:pt x="88" y="354"/>
                  </a:lnTo>
                  <a:lnTo>
                    <a:pt x="42" y="336"/>
                  </a:lnTo>
                  <a:lnTo>
                    <a:pt x="24" y="249"/>
                  </a:lnTo>
                  <a:lnTo>
                    <a:pt x="12" y="209"/>
                  </a:lnTo>
                  <a:lnTo>
                    <a:pt x="100" y="267"/>
                  </a:lnTo>
                  <a:lnTo>
                    <a:pt x="42" y="191"/>
                  </a:lnTo>
                  <a:lnTo>
                    <a:pt x="12" y="156"/>
                  </a:lnTo>
                  <a:lnTo>
                    <a:pt x="0" y="87"/>
                  </a:lnTo>
                  <a:lnTo>
                    <a:pt x="42" y="69"/>
                  </a:lnTo>
                  <a:lnTo>
                    <a:pt x="88" y="22"/>
                  </a:lnTo>
                  <a:lnTo>
                    <a:pt x="157" y="0"/>
                  </a:lnTo>
                  <a:lnTo>
                    <a:pt x="274" y="0"/>
                  </a:lnTo>
                  <a:lnTo>
                    <a:pt x="314" y="0"/>
                  </a:lnTo>
                  <a:lnTo>
                    <a:pt x="314" y="22"/>
                  </a:lnTo>
                  <a:lnTo>
                    <a:pt x="274" y="69"/>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8" name="Freeform 208"/>
            <p:cNvSpPr>
              <a:spLocks noChangeAspect="1"/>
            </p:cNvSpPr>
            <p:nvPr>
              <p:custDataLst>
                <p:tags r:id="rId241"/>
              </p:custDataLst>
            </p:nvPr>
          </p:nvSpPr>
          <p:spPr bwMode="auto">
            <a:xfrm>
              <a:off x="1661963" y="2963920"/>
              <a:ext cx="39533" cy="47829"/>
            </a:xfrm>
            <a:custGeom>
              <a:avLst/>
              <a:gdLst>
                <a:gd name="T0" fmla="*/ 0 w 93"/>
                <a:gd name="T1" fmla="*/ 0 h 110"/>
                <a:gd name="T2" fmla="*/ 17275 w 93"/>
                <a:gd name="T3" fmla="*/ 18992 h 110"/>
                <a:gd name="T4" fmla="*/ 34925 w 93"/>
                <a:gd name="T5" fmla="*/ 44450 h 110"/>
                <a:gd name="T6" fmla="*/ 24034 w 93"/>
                <a:gd name="T7" fmla="*/ 26266 h 110"/>
                <a:gd name="T8" fmla="*/ 6760 w 93"/>
                <a:gd name="T9" fmla="*/ 9294 h 110"/>
                <a:gd name="T10" fmla="*/ 0 w 93"/>
                <a:gd name="T11" fmla="*/ 0 h 110"/>
                <a:gd name="T12" fmla="*/ 0 60000 65536"/>
                <a:gd name="T13" fmla="*/ 0 60000 65536"/>
                <a:gd name="T14" fmla="*/ 0 60000 65536"/>
                <a:gd name="T15" fmla="*/ 0 60000 65536"/>
                <a:gd name="T16" fmla="*/ 0 60000 65536"/>
                <a:gd name="T17" fmla="*/ 0 60000 65536"/>
                <a:gd name="T18" fmla="*/ 0 w 93"/>
                <a:gd name="T19" fmla="*/ 0 h 110"/>
                <a:gd name="T20" fmla="*/ 93 w 93"/>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93" h="110">
                  <a:moveTo>
                    <a:pt x="0" y="0"/>
                  </a:moveTo>
                  <a:lnTo>
                    <a:pt x="46" y="47"/>
                  </a:lnTo>
                  <a:lnTo>
                    <a:pt x="93" y="110"/>
                  </a:lnTo>
                  <a:lnTo>
                    <a:pt x="64" y="65"/>
                  </a:lnTo>
                  <a:lnTo>
                    <a:pt x="18" y="23"/>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59" name="Freeform 209"/>
            <p:cNvSpPr>
              <a:spLocks noChangeAspect="1"/>
            </p:cNvSpPr>
            <p:nvPr>
              <p:custDataLst>
                <p:tags r:id="rId242"/>
              </p:custDataLst>
            </p:nvPr>
          </p:nvSpPr>
          <p:spPr bwMode="auto">
            <a:xfrm>
              <a:off x="1640400" y="3074952"/>
              <a:ext cx="61096" cy="20498"/>
            </a:xfrm>
            <a:custGeom>
              <a:avLst/>
              <a:gdLst>
                <a:gd name="T0" fmla="*/ 0 w 140"/>
                <a:gd name="T1" fmla="*/ 9322 h 47"/>
                <a:gd name="T2" fmla="*/ 8867 w 140"/>
                <a:gd name="T3" fmla="*/ 19050 h 47"/>
                <a:gd name="T4" fmla="*/ 25060 w 140"/>
                <a:gd name="T5" fmla="*/ 19050 h 47"/>
                <a:gd name="T6" fmla="*/ 53975 w 140"/>
                <a:gd name="T7" fmla="*/ 9322 h 47"/>
                <a:gd name="T8" fmla="*/ 35855 w 140"/>
                <a:gd name="T9" fmla="*/ 9322 h 47"/>
                <a:gd name="T10" fmla="*/ 0 w 140"/>
                <a:gd name="T11" fmla="*/ 0 h 47"/>
                <a:gd name="T12" fmla="*/ 0 w 140"/>
                <a:gd name="T13" fmla="*/ 9322 h 47"/>
                <a:gd name="T14" fmla="*/ 0 60000 65536"/>
                <a:gd name="T15" fmla="*/ 0 60000 65536"/>
                <a:gd name="T16" fmla="*/ 0 60000 65536"/>
                <a:gd name="T17" fmla="*/ 0 60000 65536"/>
                <a:gd name="T18" fmla="*/ 0 60000 65536"/>
                <a:gd name="T19" fmla="*/ 0 60000 65536"/>
                <a:gd name="T20" fmla="*/ 0 60000 65536"/>
                <a:gd name="T21" fmla="*/ 0 w 140"/>
                <a:gd name="T22" fmla="*/ 0 h 47"/>
                <a:gd name="T23" fmla="*/ 140 w 140"/>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0" h="47">
                  <a:moveTo>
                    <a:pt x="0" y="23"/>
                  </a:moveTo>
                  <a:lnTo>
                    <a:pt x="23" y="47"/>
                  </a:lnTo>
                  <a:lnTo>
                    <a:pt x="65" y="47"/>
                  </a:lnTo>
                  <a:lnTo>
                    <a:pt x="140" y="23"/>
                  </a:lnTo>
                  <a:lnTo>
                    <a:pt x="93" y="23"/>
                  </a:lnTo>
                  <a:lnTo>
                    <a:pt x="0" y="0"/>
                  </a:lnTo>
                  <a:lnTo>
                    <a:pt x="0" y="23"/>
                  </a:lnTo>
                  <a:close/>
                </a:path>
              </a:pathLst>
            </a:custGeom>
            <a:grpFill/>
            <a:ln w="9525">
              <a:solidFill>
                <a:schemeClr val="bg1">
                  <a:lumMod val="85000"/>
                </a:schemeClr>
              </a:solidFill>
              <a:round/>
              <a:headEnd/>
              <a:tailEnd/>
            </a:ln>
          </p:spPr>
          <p:txBody>
            <a:bodyPr/>
            <a:lstStyle/>
            <a:p>
              <a:endParaRPr lang="zh-CN" altLang="en-US"/>
            </a:p>
          </p:txBody>
        </p:sp>
        <p:sp>
          <p:nvSpPr>
            <p:cNvPr id="260" name="Rectangle 210"/>
            <p:cNvSpPr>
              <a:spLocks noChangeAspect="1" noChangeArrowheads="1"/>
            </p:cNvSpPr>
            <p:nvPr>
              <p:custDataLst>
                <p:tags r:id="rId243"/>
              </p:custDataLst>
            </p:nvPr>
          </p:nvSpPr>
          <p:spPr bwMode="auto">
            <a:xfrm>
              <a:off x="1742827" y="3054455"/>
              <a:ext cx="23361" cy="11956"/>
            </a:xfrm>
            <a:prstGeom prst="rect">
              <a:avLst/>
            </a:prstGeom>
            <a:grpFill/>
            <a:ln w="9525">
              <a:solidFill>
                <a:schemeClr val="bg1">
                  <a:lumMod val="85000"/>
                </a:schemeClr>
              </a:solidFill>
              <a:miter lim="800000"/>
              <a:headEnd/>
              <a:tailEnd/>
            </a:ln>
          </p:spPr>
          <p:txBody>
            <a:bodyPr/>
            <a:lstStyle/>
            <a:p>
              <a:endParaRPr lang="zh-CN" altLang="en-US"/>
            </a:p>
          </p:txBody>
        </p:sp>
        <p:sp>
          <p:nvSpPr>
            <p:cNvPr id="261" name="Freeform 211"/>
            <p:cNvSpPr>
              <a:spLocks noChangeAspect="1"/>
            </p:cNvSpPr>
            <p:nvPr>
              <p:custDataLst>
                <p:tags r:id="rId244"/>
              </p:custDataLst>
            </p:nvPr>
          </p:nvSpPr>
          <p:spPr bwMode="auto">
            <a:xfrm>
              <a:off x="1363665" y="2694028"/>
              <a:ext cx="265953" cy="187900"/>
            </a:xfrm>
            <a:custGeom>
              <a:avLst/>
              <a:gdLst>
                <a:gd name="T0" fmla="*/ 9190 w 588"/>
                <a:gd name="T1" fmla="*/ 9893 h 406"/>
                <a:gd name="T2" fmla="*/ 0 w 588"/>
                <a:gd name="T3" fmla="*/ 27097 h 406"/>
                <a:gd name="T4" fmla="*/ 18780 w 588"/>
                <a:gd name="T5" fmla="*/ 36990 h 406"/>
                <a:gd name="T6" fmla="*/ 71923 w 588"/>
                <a:gd name="T7" fmla="*/ 47312 h 406"/>
                <a:gd name="T8" fmla="*/ 71923 w 588"/>
                <a:gd name="T9" fmla="*/ 57205 h 406"/>
                <a:gd name="T10" fmla="*/ 62733 w 588"/>
                <a:gd name="T11" fmla="*/ 57205 h 406"/>
                <a:gd name="T12" fmla="*/ 81513 w 588"/>
                <a:gd name="T13" fmla="*/ 87313 h 406"/>
                <a:gd name="T14" fmla="*/ 109484 w 588"/>
                <a:gd name="T15" fmla="*/ 107528 h 406"/>
                <a:gd name="T16" fmla="*/ 146244 w 588"/>
                <a:gd name="T17" fmla="*/ 114840 h 406"/>
                <a:gd name="T18" fmla="*/ 155435 w 588"/>
                <a:gd name="T19" fmla="*/ 134625 h 406"/>
                <a:gd name="T20" fmla="*/ 172217 w 588"/>
                <a:gd name="T21" fmla="*/ 134625 h 406"/>
                <a:gd name="T22" fmla="*/ 190198 w 588"/>
                <a:gd name="T23" fmla="*/ 144947 h 406"/>
                <a:gd name="T24" fmla="*/ 206980 w 588"/>
                <a:gd name="T25" fmla="*/ 164302 h 406"/>
                <a:gd name="T26" fmla="*/ 216170 w 588"/>
                <a:gd name="T27" fmla="*/ 174625 h 406"/>
                <a:gd name="T28" fmla="*/ 234950 w 588"/>
                <a:gd name="T29" fmla="*/ 164302 h 406"/>
                <a:gd name="T30" fmla="*/ 225360 w 588"/>
                <a:gd name="T31" fmla="*/ 144947 h 406"/>
                <a:gd name="T32" fmla="*/ 234950 w 588"/>
                <a:gd name="T33" fmla="*/ 134625 h 406"/>
                <a:gd name="T34" fmla="*/ 216170 w 588"/>
                <a:gd name="T35" fmla="*/ 107528 h 406"/>
                <a:gd name="T36" fmla="*/ 227758 w 588"/>
                <a:gd name="T37" fmla="*/ 104517 h 406"/>
                <a:gd name="T38" fmla="*/ 227758 w 588"/>
                <a:gd name="T39" fmla="*/ 87313 h 406"/>
                <a:gd name="T40" fmla="*/ 232153 w 588"/>
                <a:gd name="T41" fmla="*/ 74409 h 406"/>
                <a:gd name="T42" fmla="*/ 227758 w 588"/>
                <a:gd name="T43" fmla="*/ 67097 h 406"/>
                <a:gd name="T44" fmla="*/ 199787 w 588"/>
                <a:gd name="T45" fmla="*/ 57205 h 406"/>
                <a:gd name="T46" fmla="*/ 181007 w 588"/>
                <a:gd name="T47" fmla="*/ 36990 h 406"/>
                <a:gd name="T48" fmla="*/ 181007 w 588"/>
                <a:gd name="T49" fmla="*/ 27097 h 406"/>
                <a:gd name="T50" fmla="*/ 146244 w 588"/>
                <a:gd name="T51" fmla="*/ 36990 h 406"/>
                <a:gd name="T52" fmla="*/ 127464 w 588"/>
                <a:gd name="T53" fmla="*/ 47312 h 406"/>
                <a:gd name="T54" fmla="*/ 109484 w 588"/>
                <a:gd name="T55" fmla="*/ 19785 h 406"/>
                <a:gd name="T56" fmla="*/ 71923 w 588"/>
                <a:gd name="T57" fmla="*/ 0 h 406"/>
                <a:gd name="T58" fmla="*/ 55940 w 588"/>
                <a:gd name="T59" fmla="*/ 9893 h 406"/>
                <a:gd name="T60" fmla="*/ 43953 w 588"/>
                <a:gd name="T61" fmla="*/ 9893 h 406"/>
                <a:gd name="T62" fmla="*/ 27970 w 588"/>
                <a:gd name="T63" fmla="*/ 9893 h 406"/>
                <a:gd name="T64" fmla="*/ 9190 w 588"/>
                <a:gd name="T65" fmla="*/ 9893 h 4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8"/>
                <a:gd name="T100" fmla="*/ 0 h 406"/>
                <a:gd name="T101" fmla="*/ 588 w 588"/>
                <a:gd name="T102" fmla="*/ 406 h 4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8" h="406">
                  <a:moveTo>
                    <a:pt x="23" y="23"/>
                  </a:moveTo>
                  <a:lnTo>
                    <a:pt x="0" y="63"/>
                  </a:lnTo>
                  <a:lnTo>
                    <a:pt x="47" y="86"/>
                  </a:lnTo>
                  <a:lnTo>
                    <a:pt x="180" y="110"/>
                  </a:lnTo>
                  <a:lnTo>
                    <a:pt x="180" y="133"/>
                  </a:lnTo>
                  <a:lnTo>
                    <a:pt x="157" y="133"/>
                  </a:lnTo>
                  <a:lnTo>
                    <a:pt x="204" y="203"/>
                  </a:lnTo>
                  <a:lnTo>
                    <a:pt x="274" y="250"/>
                  </a:lnTo>
                  <a:lnTo>
                    <a:pt x="366" y="267"/>
                  </a:lnTo>
                  <a:lnTo>
                    <a:pt x="389" y="313"/>
                  </a:lnTo>
                  <a:lnTo>
                    <a:pt x="431" y="313"/>
                  </a:lnTo>
                  <a:lnTo>
                    <a:pt x="476" y="337"/>
                  </a:lnTo>
                  <a:lnTo>
                    <a:pt x="518" y="382"/>
                  </a:lnTo>
                  <a:lnTo>
                    <a:pt x="541" y="406"/>
                  </a:lnTo>
                  <a:lnTo>
                    <a:pt x="588" y="382"/>
                  </a:lnTo>
                  <a:lnTo>
                    <a:pt x="564" y="337"/>
                  </a:lnTo>
                  <a:lnTo>
                    <a:pt x="588" y="313"/>
                  </a:lnTo>
                  <a:lnTo>
                    <a:pt x="541" y="250"/>
                  </a:lnTo>
                  <a:lnTo>
                    <a:pt x="570" y="243"/>
                  </a:lnTo>
                  <a:lnTo>
                    <a:pt x="570" y="203"/>
                  </a:lnTo>
                  <a:lnTo>
                    <a:pt x="581" y="173"/>
                  </a:lnTo>
                  <a:lnTo>
                    <a:pt x="570" y="156"/>
                  </a:lnTo>
                  <a:lnTo>
                    <a:pt x="500" y="133"/>
                  </a:lnTo>
                  <a:lnTo>
                    <a:pt x="453" y="86"/>
                  </a:lnTo>
                  <a:lnTo>
                    <a:pt x="453" y="63"/>
                  </a:lnTo>
                  <a:lnTo>
                    <a:pt x="366" y="86"/>
                  </a:lnTo>
                  <a:lnTo>
                    <a:pt x="319" y="110"/>
                  </a:lnTo>
                  <a:lnTo>
                    <a:pt x="274" y="46"/>
                  </a:lnTo>
                  <a:lnTo>
                    <a:pt x="180" y="0"/>
                  </a:lnTo>
                  <a:lnTo>
                    <a:pt x="140" y="23"/>
                  </a:lnTo>
                  <a:lnTo>
                    <a:pt x="110" y="23"/>
                  </a:lnTo>
                  <a:lnTo>
                    <a:pt x="70" y="23"/>
                  </a:lnTo>
                  <a:lnTo>
                    <a:pt x="23"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2" name="Freeform 212"/>
            <p:cNvSpPr>
              <a:spLocks noChangeAspect="1"/>
            </p:cNvSpPr>
            <p:nvPr>
              <p:custDataLst>
                <p:tags r:id="rId245"/>
              </p:custDataLst>
            </p:nvPr>
          </p:nvSpPr>
          <p:spPr bwMode="auto">
            <a:xfrm>
              <a:off x="1297178" y="2615453"/>
              <a:ext cx="195870" cy="90534"/>
            </a:xfrm>
            <a:custGeom>
              <a:avLst/>
              <a:gdLst>
                <a:gd name="T0" fmla="*/ 0 w 425"/>
                <a:gd name="T1" fmla="*/ 55267 h 204"/>
                <a:gd name="T2" fmla="*/ 2443 w 425"/>
                <a:gd name="T3" fmla="*/ 64753 h 204"/>
                <a:gd name="T4" fmla="*/ 28500 w 425"/>
                <a:gd name="T5" fmla="*/ 74652 h 204"/>
                <a:gd name="T6" fmla="*/ 40715 w 425"/>
                <a:gd name="T7" fmla="*/ 55267 h 204"/>
                <a:gd name="T8" fmla="*/ 76136 w 425"/>
                <a:gd name="T9" fmla="*/ 62691 h 204"/>
                <a:gd name="T10" fmla="*/ 76136 w 425"/>
                <a:gd name="T11" fmla="*/ 74652 h 204"/>
                <a:gd name="T12" fmla="*/ 66365 w 425"/>
                <a:gd name="T13" fmla="*/ 84138 h 204"/>
                <a:gd name="T14" fmla="*/ 116037 w 425"/>
                <a:gd name="T15" fmla="*/ 81663 h 204"/>
                <a:gd name="T16" fmla="*/ 130287 w 425"/>
                <a:gd name="T17" fmla="*/ 74652 h 204"/>
                <a:gd name="T18" fmla="*/ 140058 w 425"/>
                <a:gd name="T19" fmla="*/ 74652 h 204"/>
                <a:gd name="T20" fmla="*/ 149423 w 425"/>
                <a:gd name="T21" fmla="*/ 55267 h 204"/>
                <a:gd name="T22" fmla="*/ 173037 w 425"/>
                <a:gd name="T23" fmla="*/ 38769 h 204"/>
                <a:gd name="T24" fmla="*/ 165708 w 425"/>
                <a:gd name="T25" fmla="*/ 19385 h 204"/>
                <a:gd name="T26" fmla="*/ 158787 w 425"/>
                <a:gd name="T27" fmla="*/ 9899 h 204"/>
                <a:gd name="T28" fmla="*/ 151458 w 425"/>
                <a:gd name="T29" fmla="*/ 9899 h 204"/>
                <a:gd name="T30" fmla="*/ 130287 w 425"/>
                <a:gd name="T31" fmla="*/ 0 h 204"/>
                <a:gd name="T32" fmla="*/ 114001 w 425"/>
                <a:gd name="T33" fmla="*/ 4949 h 204"/>
                <a:gd name="T34" fmla="*/ 85501 w 425"/>
                <a:gd name="T35" fmla="*/ 9899 h 204"/>
                <a:gd name="T36" fmla="*/ 66365 w 425"/>
                <a:gd name="T37" fmla="*/ 17323 h 204"/>
                <a:gd name="T38" fmla="*/ 66365 w 425"/>
                <a:gd name="T39" fmla="*/ 35882 h 204"/>
                <a:gd name="T40" fmla="*/ 57000 w 425"/>
                <a:gd name="T41" fmla="*/ 35882 h 204"/>
                <a:gd name="T42" fmla="*/ 21579 w 425"/>
                <a:gd name="T43" fmla="*/ 35882 h 204"/>
                <a:gd name="T44" fmla="*/ 4886 w 425"/>
                <a:gd name="T45" fmla="*/ 40832 h 204"/>
                <a:gd name="T46" fmla="*/ 0 w 425"/>
                <a:gd name="T47" fmla="*/ 55267 h 2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5"/>
                <a:gd name="T73" fmla="*/ 0 h 204"/>
                <a:gd name="T74" fmla="*/ 425 w 425"/>
                <a:gd name="T75" fmla="*/ 204 h 20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5" h="204">
                  <a:moveTo>
                    <a:pt x="0" y="134"/>
                  </a:moveTo>
                  <a:lnTo>
                    <a:pt x="6" y="157"/>
                  </a:lnTo>
                  <a:lnTo>
                    <a:pt x="70" y="181"/>
                  </a:lnTo>
                  <a:lnTo>
                    <a:pt x="100" y="134"/>
                  </a:lnTo>
                  <a:lnTo>
                    <a:pt x="187" y="152"/>
                  </a:lnTo>
                  <a:lnTo>
                    <a:pt x="187" y="181"/>
                  </a:lnTo>
                  <a:lnTo>
                    <a:pt x="163" y="204"/>
                  </a:lnTo>
                  <a:lnTo>
                    <a:pt x="285" y="198"/>
                  </a:lnTo>
                  <a:lnTo>
                    <a:pt x="320" y="181"/>
                  </a:lnTo>
                  <a:lnTo>
                    <a:pt x="344" y="181"/>
                  </a:lnTo>
                  <a:lnTo>
                    <a:pt x="367" y="134"/>
                  </a:lnTo>
                  <a:lnTo>
                    <a:pt x="425" y="94"/>
                  </a:lnTo>
                  <a:lnTo>
                    <a:pt x="407" y="47"/>
                  </a:lnTo>
                  <a:lnTo>
                    <a:pt x="390" y="24"/>
                  </a:lnTo>
                  <a:lnTo>
                    <a:pt x="372" y="24"/>
                  </a:lnTo>
                  <a:lnTo>
                    <a:pt x="320" y="0"/>
                  </a:lnTo>
                  <a:lnTo>
                    <a:pt x="280" y="12"/>
                  </a:lnTo>
                  <a:lnTo>
                    <a:pt x="210" y="24"/>
                  </a:lnTo>
                  <a:lnTo>
                    <a:pt x="163" y="42"/>
                  </a:lnTo>
                  <a:lnTo>
                    <a:pt x="163" y="87"/>
                  </a:lnTo>
                  <a:lnTo>
                    <a:pt x="140" y="87"/>
                  </a:lnTo>
                  <a:lnTo>
                    <a:pt x="53" y="87"/>
                  </a:lnTo>
                  <a:lnTo>
                    <a:pt x="12" y="99"/>
                  </a:lnTo>
                  <a:lnTo>
                    <a:pt x="0" y="13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3" name="Freeform 213"/>
            <p:cNvSpPr>
              <a:spLocks noChangeAspect="1"/>
            </p:cNvSpPr>
            <p:nvPr>
              <p:custDataLst>
                <p:tags r:id="rId246"/>
              </p:custDataLst>
            </p:nvPr>
          </p:nvSpPr>
          <p:spPr bwMode="auto">
            <a:xfrm>
              <a:off x="1448124" y="2644492"/>
              <a:ext cx="170713" cy="102490"/>
            </a:xfrm>
            <a:custGeom>
              <a:avLst/>
              <a:gdLst>
                <a:gd name="T0" fmla="*/ 42162 w 372"/>
                <a:gd name="T1" fmla="*/ 9651 h 227"/>
                <a:gd name="T2" fmla="*/ 14189 w 372"/>
                <a:gd name="T3" fmla="*/ 29372 h 227"/>
                <a:gd name="T4" fmla="*/ 0 w 372"/>
                <a:gd name="T5" fmla="*/ 51611 h 227"/>
                <a:gd name="T6" fmla="*/ 28379 w 372"/>
                <a:gd name="T7" fmla="*/ 65878 h 227"/>
                <a:gd name="T8" fmla="*/ 42162 w 372"/>
                <a:gd name="T9" fmla="*/ 85180 h 227"/>
                <a:gd name="T10" fmla="*/ 47027 w 372"/>
                <a:gd name="T11" fmla="*/ 95250 h 227"/>
                <a:gd name="T12" fmla="*/ 70541 w 372"/>
                <a:gd name="T13" fmla="*/ 85180 h 227"/>
                <a:gd name="T14" fmla="*/ 82703 w 372"/>
                <a:gd name="T15" fmla="*/ 83082 h 227"/>
                <a:gd name="T16" fmla="*/ 96893 w 372"/>
                <a:gd name="T17" fmla="*/ 75529 h 227"/>
                <a:gd name="T18" fmla="*/ 105812 w 372"/>
                <a:gd name="T19" fmla="*/ 68395 h 227"/>
                <a:gd name="T20" fmla="*/ 124866 w 372"/>
                <a:gd name="T21" fmla="*/ 49094 h 227"/>
                <a:gd name="T22" fmla="*/ 141488 w 372"/>
                <a:gd name="T23" fmla="*/ 27274 h 227"/>
                <a:gd name="T24" fmla="*/ 150812 w 372"/>
                <a:gd name="T25" fmla="*/ 0 h 227"/>
                <a:gd name="T26" fmla="*/ 105812 w 372"/>
                <a:gd name="T27" fmla="*/ 2518 h 227"/>
                <a:gd name="T28" fmla="*/ 79865 w 372"/>
                <a:gd name="T29" fmla="*/ 9651 h 227"/>
                <a:gd name="T30" fmla="*/ 42162 w 372"/>
                <a:gd name="T31" fmla="*/ 9651 h 2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2"/>
                <a:gd name="T49" fmla="*/ 0 h 227"/>
                <a:gd name="T50" fmla="*/ 372 w 372"/>
                <a:gd name="T51" fmla="*/ 227 h 2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2" h="227">
                  <a:moveTo>
                    <a:pt x="104" y="23"/>
                  </a:moveTo>
                  <a:lnTo>
                    <a:pt x="35" y="70"/>
                  </a:lnTo>
                  <a:lnTo>
                    <a:pt x="0" y="123"/>
                  </a:lnTo>
                  <a:lnTo>
                    <a:pt x="70" y="157"/>
                  </a:lnTo>
                  <a:lnTo>
                    <a:pt x="104" y="203"/>
                  </a:lnTo>
                  <a:lnTo>
                    <a:pt x="116" y="227"/>
                  </a:lnTo>
                  <a:lnTo>
                    <a:pt x="174" y="203"/>
                  </a:lnTo>
                  <a:lnTo>
                    <a:pt x="204" y="198"/>
                  </a:lnTo>
                  <a:lnTo>
                    <a:pt x="239" y="180"/>
                  </a:lnTo>
                  <a:lnTo>
                    <a:pt x="261" y="163"/>
                  </a:lnTo>
                  <a:lnTo>
                    <a:pt x="308" y="117"/>
                  </a:lnTo>
                  <a:lnTo>
                    <a:pt x="349" y="65"/>
                  </a:lnTo>
                  <a:lnTo>
                    <a:pt x="372" y="0"/>
                  </a:lnTo>
                  <a:lnTo>
                    <a:pt x="261" y="6"/>
                  </a:lnTo>
                  <a:lnTo>
                    <a:pt x="197" y="23"/>
                  </a:lnTo>
                  <a:lnTo>
                    <a:pt x="104"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4" name="Freeform 214"/>
            <p:cNvSpPr>
              <a:spLocks noChangeAspect="1"/>
            </p:cNvSpPr>
            <p:nvPr>
              <p:custDataLst>
                <p:tags r:id="rId247"/>
              </p:custDataLst>
            </p:nvPr>
          </p:nvSpPr>
          <p:spPr bwMode="auto">
            <a:xfrm>
              <a:off x="1279208" y="2658157"/>
              <a:ext cx="26954" cy="18789"/>
            </a:xfrm>
            <a:custGeom>
              <a:avLst/>
              <a:gdLst>
                <a:gd name="T0" fmla="*/ 23812 w 52"/>
                <a:gd name="T1" fmla="*/ 0 h 41"/>
                <a:gd name="T2" fmla="*/ 0 w 52"/>
                <a:gd name="T3" fmla="*/ 0 h 41"/>
                <a:gd name="T4" fmla="*/ 2748 w 52"/>
                <a:gd name="T5" fmla="*/ 14907 h 41"/>
                <a:gd name="T6" fmla="*/ 16027 w 52"/>
                <a:gd name="T7" fmla="*/ 17462 h 41"/>
                <a:gd name="T8" fmla="*/ 23812 w 52"/>
                <a:gd name="T9" fmla="*/ 0 h 41"/>
                <a:gd name="T10" fmla="*/ 0 60000 65536"/>
                <a:gd name="T11" fmla="*/ 0 60000 65536"/>
                <a:gd name="T12" fmla="*/ 0 60000 65536"/>
                <a:gd name="T13" fmla="*/ 0 60000 65536"/>
                <a:gd name="T14" fmla="*/ 0 60000 65536"/>
                <a:gd name="T15" fmla="*/ 0 w 52"/>
                <a:gd name="T16" fmla="*/ 0 h 41"/>
                <a:gd name="T17" fmla="*/ 52 w 52"/>
                <a:gd name="T18" fmla="*/ 41 h 41"/>
              </a:gdLst>
              <a:ahLst/>
              <a:cxnLst>
                <a:cxn ang="T10">
                  <a:pos x="T0" y="T1"/>
                </a:cxn>
                <a:cxn ang="T11">
                  <a:pos x="T2" y="T3"/>
                </a:cxn>
                <a:cxn ang="T12">
                  <a:pos x="T4" y="T5"/>
                </a:cxn>
                <a:cxn ang="T13">
                  <a:pos x="T6" y="T7"/>
                </a:cxn>
                <a:cxn ang="T14">
                  <a:pos x="T8" y="T9"/>
                </a:cxn>
              </a:cxnLst>
              <a:rect l="T15" t="T16" r="T17" b="T18"/>
              <a:pathLst>
                <a:path w="52" h="41">
                  <a:moveTo>
                    <a:pt x="52" y="0"/>
                  </a:moveTo>
                  <a:lnTo>
                    <a:pt x="0" y="0"/>
                  </a:lnTo>
                  <a:lnTo>
                    <a:pt x="6" y="35"/>
                  </a:lnTo>
                  <a:lnTo>
                    <a:pt x="35" y="41"/>
                  </a:lnTo>
                  <a:lnTo>
                    <a:pt x="5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5" name="Freeform 215"/>
            <p:cNvSpPr>
              <a:spLocks noChangeAspect="1"/>
            </p:cNvSpPr>
            <p:nvPr>
              <p:custDataLst>
                <p:tags r:id="rId248"/>
              </p:custDataLst>
            </p:nvPr>
          </p:nvSpPr>
          <p:spPr bwMode="auto">
            <a:xfrm>
              <a:off x="1194748" y="2651325"/>
              <a:ext cx="89848" cy="71742"/>
            </a:xfrm>
            <a:custGeom>
              <a:avLst/>
              <a:gdLst>
                <a:gd name="T0" fmla="*/ 74827 w 192"/>
                <a:gd name="T1" fmla="*/ 9466 h 162"/>
                <a:gd name="T2" fmla="*/ 40928 w 192"/>
                <a:gd name="T3" fmla="*/ 0 h 162"/>
                <a:gd name="T4" fmla="*/ 19430 w 192"/>
                <a:gd name="T5" fmla="*/ 11936 h 162"/>
                <a:gd name="T6" fmla="*/ 0 w 192"/>
                <a:gd name="T7" fmla="*/ 30868 h 162"/>
                <a:gd name="T8" fmla="*/ 9922 w 192"/>
                <a:gd name="T9" fmla="*/ 59678 h 162"/>
                <a:gd name="T10" fmla="*/ 28939 w 192"/>
                <a:gd name="T11" fmla="*/ 66675 h 162"/>
                <a:gd name="T12" fmla="*/ 48369 w 192"/>
                <a:gd name="T13" fmla="*/ 59678 h 162"/>
                <a:gd name="T14" fmla="*/ 50436 w 192"/>
                <a:gd name="T15" fmla="*/ 40746 h 162"/>
                <a:gd name="T16" fmla="*/ 57878 w 192"/>
                <a:gd name="T17" fmla="*/ 40746 h 162"/>
                <a:gd name="T18" fmla="*/ 67799 w 192"/>
                <a:gd name="T19" fmla="*/ 35807 h 162"/>
                <a:gd name="T20" fmla="*/ 74827 w 192"/>
                <a:gd name="T21" fmla="*/ 30868 h 162"/>
                <a:gd name="T22" fmla="*/ 79375 w 192"/>
                <a:gd name="T23" fmla="*/ 21402 h 162"/>
                <a:gd name="T24" fmla="*/ 74827 w 192"/>
                <a:gd name="T25" fmla="*/ 9466 h 1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2"/>
                <a:gd name="T40" fmla="*/ 0 h 162"/>
                <a:gd name="T41" fmla="*/ 192 w 192"/>
                <a:gd name="T42" fmla="*/ 162 h 16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2" h="162">
                  <a:moveTo>
                    <a:pt x="181" y="23"/>
                  </a:moveTo>
                  <a:lnTo>
                    <a:pt x="99" y="0"/>
                  </a:lnTo>
                  <a:lnTo>
                    <a:pt x="47" y="29"/>
                  </a:lnTo>
                  <a:lnTo>
                    <a:pt x="0" y="75"/>
                  </a:lnTo>
                  <a:lnTo>
                    <a:pt x="24" y="145"/>
                  </a:lnTo>
                  <a:lnTo>
                    <a:pt x="70" y="162"/>
                  </a:lnTo>
                  <a:lnTo>
                    <a:pt x="117" y="145"/>
                  </a:lnTo>
                  <a:lnTo>
                    <a:pt x="122" y="99"/>
                  </a:lnTo>
                  <a:lnTo>
                    <a:pt x="140" y="99"/>
                  </a:lnTo>
                  <a:lnTo>
                    <a:pt x="164" y="87"/>
                  </a:lnTo>
                  <a:lnTo>
                    <a:pt x="181" y="75"/>
                  </a:lnTo>
                  <a:lnTo>
                    <a:pt x="192" y="52"/>
                  </a:lnTo>
                  <a:lnTo>
                    <a:pt x="181"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6" name="Freeform 216"/>
            <p:cNvSpPr>
              <a:spLocks noChangeAspect="1"/>
            </p:cNvSpPr>
            <p:nvPr>
              <p:custDataLst>
                <p:tags r:id="rId249"/>
              </p:custDataLst>
            </p:nvPr>
          </p:nvSpPr>
          <p:spPr bwMode="auto">
            <a:xfrm>
              <a:off x="1187560" y="2676945"/>
              <a:ext cx="310877" cy="298931"/>
            </a:xfrm>
            <a:custGeom>
              <a:avLst/>
              <a:gdLst>
                <a:gd name="T0" fmla="*/ 21406 w 680"/>
                <a:gd name="T1" fmla="*/ 39385 h 656"/>
                <a:gd name="T2" fmla="*/ 16559 w 680"/>
                <a:gd name="T3" fmla="*/ 54207 h 656"/>
                <a:gd name="T4" fmla="*/ 7270 w 680"/>
                <a:gd name="T5" fmla="*/ 59289 h 656"/>
                <a:gd name="T6" fmla="*/ 2423 w 680"/>
                <a:gd name="T7" fmla="*/ 74112 h 656"/>
                <a:gd name="T8" fmla="*/ 0 w 680"/>
                <a:gd name="T9" fmla="*/ 85970 h 656"/>
                <a:gd name="T10" fmla="*/ 0 w 680"/>
                <a:gd name="T11" fmla="*/ 107991 h 656"/>
                <a:gd name="T12" fmla="*/ 12116 w 680"/>
                <a:gd name="T13" fmla="*/ 100792 h 656"/>
                <a:gd name="T14" fmla="*/ 26252 w 680"/>
                <a:gd name="T15" fmla="*/ 93169 h 656"/>
                <a:gd name="T16" fmla="*/ 49273 w 680"/>
                <a:gd name="T17" fmla="*/ 85970 h 656"/>
                <a:gd name="T18" fmla="*/ 72698 w 680"/>
                <a:gd name="T19" fmla="*/ 76229 h 656"/>
                <a:gd name="T20" fmla="*/ 110663 w 680"/>
                <a:gd name="T21" fmla="*/ 85970 h 656"/>
                <a:gd name="T22" fmla="*/ 119952 w 680"/>
                <a:gd name="T23" fmla="*/ 105874 h 656"/>
                <a:gd name="T24" fmla="*/ 119952 w 680"/>
                <a:gd name="T25" fmla="*/ 122814 h 656"/>
                <a:gd name="T26" fmla="*/ 174072 w 680"/>
                <a:gd name="T27" fmla="*/ 181680 h 656"/>
                <a:gd name="T28" fmla="*/ 199516 w 680"/>
                <a:gd name="T29" fmla="*/ 186761 h 656"/>
                <a:gd name="T30" fmla="*/ 227788 w 680"/>
                <a:gd name="T31" fmla="*/ 211324 h 656"/>
                <a:gd name="T32" fmla="*/ 237481 w 680"/>
                <a:gd name="T33" fmla="*/ 238428 h 656"/>
                <a:gd name="T34" fmla="*/ 225365 w 680"/>
                <a:gd name="T35" fmla="*/ 258332 h 656"/>
                <a:gd name="T36" fmla="*/ 227788 w 680"/>
                <a:gd name="T37" fmla="*/ 277813 h 656"/>
                <a:gd name="T38" fmla="*/ 253636 w 680"/>
                <a:gd name="T39" fmla="*/ 243510 h 656"/>
                <a:gd name="T40" fmla="*/ 244347 w 680"/>
                <a:gd name="T41" fmla="*/ 216406 h 656"/>
                <a:gd name="T42" fmla="*/ 246770 w 680"/>
                <a:gd name="T43" fmla="*/ 191843 h 656"/>
                <a:gd name="T44" fmla="*/ 262926 w 680"/>
                <a:gd name="T45" fmla="*/ 211324 h 656"/>
                <a:gd name="T46" fmla="*/ 274638 w 680"/>
                <a:gd name="T47" fmla="*/ 221488 h 656"/>
                <a:gd name="T48" fmla="*/ 274638 w 680"/>
                <a:gd name="T49" fmla="*/ 201584 h 656"/>
                <a:gd name="T50" fmla="*/ 246770 w 680"/>
                <a:gd name="T51" fmla="*/ 172363 h 656"/>
                <a:gd name="T52" fmla="*/ 237481 w 680"/>
                <a:gd name="T53" fmla="*/ 172363 h 656"/>
                <a:gd name="T54" fmla="*/ 227788 w 680"/>
                <a:gd name="T55" fmla="*/ 152458 h 656"/>
                <a:gd name="T56" fmla="*/ 211633 w 680"/>
                <a:gd name="T57" fmla="*/ 144835 h 656"/>
                <a:gd name="T58" fmla="*/ 192650 w 680"/>
                <a:gd name="T59" fmla="*/ 132978 h 656"/>
                <a:gd name="T60" fmla="*/ 171245 w 680"/>
                <a:gd name="T61" fmla="*/ 118155 h 656"/>
                <a:gd name="T62" fmla="*/ 155090 w 680"/>
                <a:gd name="T63" fmla="*/ 96133 h 656"/>
                <a:gd name="T64" fmla="*/ 145800 w 680"/>
                <a:gd name="T65" fmla="*/ 76229 h 656"/>
                <a:gd name="T66" fmla="*/ 145800 w 680"/>
                <a:gd name="T67" fmla="*/ 66489 h 656"/>
                <a:gd name="T68" fmla="*/ 145800 w 680"/>
                <a:gd name="T69" fmla="*/ 46584 h 656"/>
                <a:gd name="T70" fmla="*/ 155090 w 680"/>
                <a:gd name="T71" fmla="*/ 46584 h 656"/>
                <a:gd name="T72" fmla="*/ 164379 w 680"/>
                <a:gd name="T73" fmla="*/ 29645 h 656"/>
                <a:gd name="T74" fmla="*/ 174072 w 680"/>
                <a:gd name="T75" fmla="*/ 19904 h 656"/>
                <a:gd name="T76" fmla="*/ 174072 w 680"/>
                <a:gd name="T77" fmla="*/ 9740 h 656"/>
                <a:gd name="T78" fmla="*/ 136107 w 680"/>
                <a:gd name="T79" fmla="*/ 0 h 656"/>
                <a:gd name="T80" fmla="*/ 126818 w 680"/>
                <a:gd name="T81" fmla="*/ 19904 h 656"/>
                <a:gd name="T82" fmla="*/ 100970 w 680"/>
                <a:gd name="T83" fmla="*/ 9740 h 656"/>
                <a:gd name="T84" fmla="*/ 91681 w 680"/>
                <a:gd name="T85" fmla="*/ 0 h 656"/>
                <a:gd name="T86" fmla="*/ 72698 w 680"/>
                <a:gd name="T87" fmla="*/ 17363 h 656"/>
                <a:gd name="T88" fmla="*/ 56543 w 680"/>
                <a:gd name="T89" fmla="*/ 19904 h 656"/>
                <a:gd name="T90" fmla="*/ 54120 w 680"/>
                <a:gd name="T91" fmla="*/ 36844 h 656"/>
                <a:gd name="T92" fmla="*/ 40388 w 680"/>
                <a:gd name="T93" fmla="*/ 46584 h 656"/>
                <a:gd name="T94" fmla="*/ 28272 w 680"/>
                <a:gd name="T95" fmla="*/ 46584 h 656"/>
                <a:gd name="T96" fmla="*/ 21406 w 680"/>
                <a:gd name="T97" fmla="*/ 39385 h 6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80"/>
                <a:gd name="T148" fmla="*/ 0 h 656"/>
                <a:gd name="T149" fmla="*/ 680 w 680"/>
                <a:gd name="T150" fmla="*/ 656 h 6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80" h="656">
                  <a:moveTo>
                    <a:pt x="53" y="93"/>
                  </a:moveTo>
                  <a:lnTo>
                    <a:pt x="41" y="128"/>
                  </a:lnTo>
                  <a:lnTo>
                    <a:pt x="18" y="140"/>
                  </a:lnTo>
                  <a:lnTo>
                    <a:pt x="6" y="175"/>
                  </a:lnTo>
                  <a:lnTo>
                    <a:pt x="0" y="203"/>
                  </a:lnTo>
                  <a:lnTo>
                    <a:pt x="0" y="255"/>
                  </a:lnTo>
                  <a:lnTo>
                    <a:pt x="30" y="238"/>
                  </a:lnTo>
                  <a:lnTo>
                    <a:pt x="65" y="220"/>
                  </a:lnTo>
                  <a:lnTo>
                    <a:pt x="122" y="203"/>
                  </a:lnTo>
                  <a:lnTo>
                    <a:pt x="180" y="180"/>
                  </a:lnTo>
                  <a:lnTo>
                    <a:pt x="274" y="203"/>
                  </a:lnTo>
                  <a:lnTo>
                    <a:pt x="297" y="250"/>
                  </a:lnTo>
                  <a:lnTo>
                    <a:pt x="297" y="290"/>
                  </a:lnTo>
                  <a:lnTo>
                    <a:pt x="431" y="429"/>
                  </a:lnTo>
                  <a:lnTo>
                    <a:pt x="494" y="441"/>
                  </a:lnTo>
                  <a:lnTo>
                    <a:pt x="564" y="499"/>
                  </a:lnTo>
                  <a:lnTo>
                    <a:pt x="588" y="563"/>
                  </a:lnTo>
                  <a:lnTo>
                    <a:pt x="558" y="610"/>
                  </a:lnTo>
                  <a:lnTo>
                    <a:pt x="564" y="656"/>
                  </a:lnTo>
                  <a:lnTo>
                    <a:pt x="628" y="575"/>
                  </a:lnTo>
                  <a:lnTo>
                    <a:pt x="605" y="511"/>
                  </a:lnTo>
                  <a:lnTo>
                    <a:pt x="611" y="453"/>
                  </a:lnTo>
                  <a:lnTo>
                    <a:pt x="651" y="499"/>
                  </a:lnTo>
                  <a:lnTo>
                    <a:pt x="680" y="523"/>
                  </a:lnTo>
                  <a:lnTo>
                    <a:pt x="680" y="476"/>
                  </a:lnTo>
                  <a:lnTo>
                    <a:pt x="611" y="407"/>
                  </a:lnTo>
                  <a:lnTo>
                    <a:pt x="588" y="407"/>
                  </a:lnTo>
                  <a:lnTo>
                    <a:pt x="564" y="360"/>
                  </a:lnTo>
                  <a:lnTo>
                    <a:pt x="524" y="342"/>
                  </a:lnTo>
                  <a:lnTo>
                    <a:pt x="477" y="314"/>
                  </a:lnTo>
                  <a:lnTo>
                    <a:pt x="424" y="279"/>
                  </a:lnTo>
                  <a:lnTo>
                    <a:pt x="384" y="227"/>
                  </a:lnTo>
                  <a:lnTo>
                    <a:pt x="361" y="180"/>
                  </a:lnTo>
                  <a:lnTo>
                    <a:pt x="361" y="157"/>
                  </a:lnTo>
                  <a:lnTo>
                    <a:pt x="361" y="110"/>
                  </a:lnTo>
                  <a:lnTo>
                    <a:pt x="384" y="110"/>
                  </a:lnTo>
                  <a:lnTo>
                    <a:pt x="407" y="70"/>
                  </a:lnTo>
                  <a:lnTo>
                    <a:pt x="431" y="47"/>
                  </a:lnTo>
                  <a:lnTo>
                    <a:pt x="431" y="23"/>
                  </a:lnTo>
                  <a:lnTo>
                    <a:pt x="337" y="0"/>
                  </a:lnTo>
                  <a:lnTo>
                    <a:pt x="314" y="47"/>
                  </a:lnTo>
                  <a:lnTo>
                    <a:pt x="250" y="23"/>
                  </a:lnTo>
                  <a:lnTo>
                    <a:pt x="227" y="0"/>
                  </a:lnTo>
                  <a:lnTo>
                    <a:pt x="180" y="41"/>
                  </a:lnTo>
                  <a:lnTo>
                    <a:pt x="140" y="47"/>
                  </a:lnTo>
                  <a:lnTo>
                    <a:pt x="134" y="87"/>
                  </a:lnTo>
                  <a:lnTo>
                    <a:pt x="100" y="110"/>
                  </a:lnTo>
                  <a:lnTo>
                    <a:pt x="70" y="110"/>
                  </a:lnTo>
                  <a:lnTo>
                    <a:pt x="53" y="9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7" name="Freeform 217"/>
            <p:cNvSpPr>
              <a:spLocks noChangeAspect="1"/>
            </p:cNvSpPr>
            <p:nvPr>
              <p:custDataLst>
                <p:tags r:id="rId250"/>
              </p:custDataLst>
            </p:nvPr>
          </p:nvSpPr>
          <p:spPr bwMode="auto">
            <a:xfrm>
              <a:off x="1352884" y="2963920"/>
              <a:ext cx="71879" cy="47829"/>
            </a:xfrm>
            <a:custGeom>
              <a:avLst/>
              <a:gdLst>
                <a:gd name="T0" fmla="*/ 63500 w 163"/>
                <a:gd name="T1" fmla="*/ 9737 h 105"/>
                <a:gd name="T2" fmla="*/ 51813 w 163"/>
                <a:gd name="T3" fmla="*/ 19897 h 105"/>
                <a:gd name="T4" fmla="*/ 56488 w 163"/>
                <a:gd name="T5" fmla="*/ 44450 h 105"/>
                <a:gd name="T6" fmla="*/ 27270 w 163"/>
                <a:gd name="T7" fmla="*/ 39370 h 105"/>
                <a:gd name="T8" fmla="*/ 0 w 163"/>
                <a:gd name="T9" fmla="*/ 39370 h 105"/>
                <a:gd name="T10" fmla="*/ 0 w 163"/>
                <a:gd name="T11" fmla="*/ 27517 h 105"/>
                <a:gd name="T12" fmla="*/ 8960 w 163"/>
                <a:gd name="T13" fmla="*/ 9737 h 105"/>
                <a:gd name="T14" fmla="*/ 27270 w 163"/>
                <a:gd name="T15" fmla="*/ 9737 h 105"/>
                <a:gd name="T16" fmla="*/ 45190 w 163"/>
                <a:gd name="T17" fmla="*/ 0 h 105"/>
                <a:gd name="T18" fmla="*/ 51813 w 163"/>
                <a:gd name="T19" fmla="*/ 0 h 105"/>
                <a:gd name="T20" fmla="*/ 63500 w 163"/>
                <a:gd name="T21" fmla="*/ 9737 h 1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105"/>
                <a:gd name="T35" fmla="*/ 163 w 163"/>
                <a:gd name="T36" fmla="*/ 105 h 10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105">
                  <a:moveTo>
                    <a:pt x="163" y="23"/>
                  </a:moveTo>
                  <a:lnTo>
                    <a:pt x="133" y="47"/>
                  </a:lnTo>
                  <a:lnTo>
                    <a:pt x="145" y="105"/>
                  </a:lnTo>
                  <a:lnTo>
                    <a:pt x="70" y="93"/>
                  </a:lnTo>
                  <a:lnTo>
                    <a:pt x="0" y="93"/>
                  </a:lnTo>
                  <a:lnTo>
                    <a:pt x="0" y="65"/>
                  </a:lnTo>
                  <a:lnTo>
                    <a:pt x="23" y="23"/>
                  </a:lnTo>
                  <a:lnTo>
                    <a:pt x="70" y="23"/>
                  </a:lnTo>
                  <a:lnTo>
                    <a:pt x="116" y="0"/>
                  </a:lnTo>
                  <a:lnTo>
                    <a:pt x="133" y="0"/>
                  </a:lnTo>
                  <a:lnTo>
                    <a:pt x="163" y="23"/>
                  </a:lnTo>
                  <a:close/>
                </a:path>
              </a:pathLst>
            </a:custGeom>
            <a:grpFill/>
            <a:ln w="9525">
              <a:solidFill>
                <a:schemeClr val="bg1">
                  <a:lumMod val="85000"/>
                </a:schemeClr>
              </a:solidFill>
              <a:round/>
              <a:headEnd/>
              <a:tailEnd/>
            </a:ln>
          </p:spPr>
          <p:txBody>
            <a:bodyPr/>
            <a:lstStyle/>
            <a:p>
              <a:endParaRPr lang="zh-CN" altLang="en-US"/>
            </a:p>
          </p:txBody>
        </p:sp>
        <p:sp>
          <p:nvSpPr>
            <p:cNvPr id="268" name="Freeform 218"/>
            <p:cNvSpPr>
              <a:spLocks noChangeAspect="1"/>
            </p:cNvSpPr>
            <p:nvPr>
              <p:custDataLst>
                <p:tags r:id="rId251"/>
              </p:custDataLst>
            </p:nvPr>
          </p:nvSpPr>
          <p:spPr bwMode="auto">
            <a:xfrm>
              <a:off x="941376" y="2538586"/>
              <a:ext cx="298299" cy="309179"/>
            </a:xfrm>
            <a:custGeom>
              <a:avLst/>
              <a:gdLst>
                <a:gd name="T0" fmla="*/ 216596 w 657"/>
                <a:gd name="T1" fmla="*/ 230715 h 680"/>
                <a:gd name="T2" fmla="*/ 188920 w 657"/>
                <a:gd name="T3" fmla="*/ 230715 h 680"/>
                <a:gd name="T4" fmla="*/ 188920 w 657"/>
                <a:gd name="T5" fmla="*/ 250575 h 680"/>
                <a:gd name="T6" fmla="*/ 172474 w 657"/>
                <a:gd name="T7" fmla="*/ 250575 h 680"/>
                <a:gd name="T8" fmla="*/ 162848 w 657"/>
                <a:gd name="T9" fmla="*/ 257758 h 680"/>
                <a:gd name="T10" fmla="*/ 153623 w 657"/>
                <a:gd name="T11" fmla="*/ 287337 h 680"/>
                <a:gd name="T12" fmla="*/ 109501 w 657"/>
                <a:gd name="T13" fmla="*/ 250575 h 680"/>
                <a:gd name="T14" fmla="*/ 100276 w 657"/>
                <a:gd name="T15" fmla="*/ 237898 h 680"/>
                <a:gd name="T16" fmla="*/ 46528 w 657"/>
                <a:gd name="T17" fmla="*/ 230715 h 680"/>
                <a:gd name="T18" fmla="*/ 27676 w 657"/>
                <a:gd name="T19" fmla="*/ 210855 h 680"/>
                <a:gd name="T20" fmla="*/ 46528 w 657"/>
                <a:gd name="T21" fmla="*/ 191417 h 680"/>
                <a:gd name="T22" fmla="*/ 53748 w 657"/>
                <a:gd name="T23" fmla="*/ 134795 h 680"/>
                <a:gd name="T24" fmla="*/ 46528 w 657"/>
                <a:gd name="T25" fmla="*/ 115357 h 680"/>
                <a:gd name="T26" fmla="*/ 27676 w 657"/>
                <a:gd name="T27" fmla="*/ 98033 h 680"/>
                <a:gd name="T28" fmla="*/ 0 w 657"/>
                <a:gd name="T29" fmla="*/ 78595 h 680"/>
                <a:gd name="T30" fmla="*/ 0 w 657"/>
                <a:gd name="T31" fmla="*/ 68454 h 680"/>
                <a:gd name="T32" fmla="*/ 18852 w 657"/>
                <a:gd name="T33" fmla="*/ 58735 h 680"/>
                <a:gd name="T34" fmla="*/ 37303 w 657"/>
                <a:gd name="T35" fmla="*/ 49016 h 680"/>
                <a:gd name="T36" fmla="*/ 81825 w 657"/>
                <a:gd name="T37" fmla="*/ 29579 h 680"/>
                <a:gd name="T38" fmla="*/ 109501 w 657"/>
                <a:gd name="T39" fmla="*/ 29579 h 680"/>
                <a:gd name="T40" fmla="*/ 144397 w 657"/>
                <a:gd name="T41" fmla="*/ 0 h 680"/>
                <a:gd name="T42" fmla="*/ 170068 w 657"/>
                <a:gd name="T43" fmla="*/ 19860 h 680"/>
                <a:gd name="T44" fmla="*/ 216596 w 657"/>
                <a:gd name="T45" fmla="*/ 49016 h 680"/>
                <a:gd name="T46" fmla="*/ 233041 w 657"/>
                <a:gd name="T47" fmla="*/ 58735 h 680"/>
                <a:gd name="T48" fmla="*/ 247080 w 657"/>
                <a:gd name="T49" fmla="*/ 56622 h 680"/>
                <a:gd name="T50" fmla="*/ 260717 w 657"/>
                <a:gd name="T51" fmla="*/ 68454 h 680"/>
                <a:gd name="T52" fmla="*/ 260717 w 657"/>
                <a:gd name="T53" fmla="*/ 83243 h 680"/>
                <a:gd name="T54" fmla="*/ 263525 w 657"/>
                <a:gd name="T55" fmla="*/ 103103 h 680"/>
                <a:gd name="T56" fmla="*/ 235448 w 657"/>
                <a:gd name="T57" fmla="*/ 125076 h 680"/>
                <a:gd name="T58" fmla="*/ 225821 w 657"/>
                <a:gd name="T59" fmla="*/ 134795 h 680"/>
                <a:gd name="T60" fmla="*/ 235448 w 657"/>
                <a:gd name="T61" fmla="*/ 171557 h 680"/>
                <a:gd name="T62" fmla="*/ 235448 w 657"/>
                <a:gd name="T63" fmla="*/ 181276 h 680"/>
                <a:gd name="T64" fmla="*/ 225821 w 657"/>
                <a:gd name="T65" fmla="*/ 181276 h 680"/>
                <a:gd name="T66" fmla="*/ 216596 w 657"/>
                <a:gd name="T67" fmla="*/ 210855 h 680"/>
                <a:gd name="T68" fmla="*/ 216596 w 657"/>
                <a:gd name="T69" fmla="*/ 230715 h 68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57"/>
                <a:gd name="T106" fmla="*/ 0 h 680"/>
                <a:gd name="T107" fmla="*/ 657 w 657"/>
                <a:gd name="T108" fmla="*/ 680 h 68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57" h="680">
                  <a:moveTo>
                    <a:pt x="540" y="546"/>
                  </a:moveTo>
                  <a:lnTo>
                    <a:pt x="471" y="546"/>
                  </a:lnTo>
                  <a:lnTo>
                    <a:pt x="471" y="593"/>
                  </a:lnTo>
                  <a:lnTo>
                    <a:pt x="430" y="593"/>
                  </a:lnTo>
                  <a:lnTo>
                    <a:pt x="406" y="610"/>
                  </a:lnTo>
                  <a:lnTo>
                    <a:pt x="383" y="680"/>
                  </a:lnTo>
                  <a:lnTo>
                    <a:pt x="273" y="593"/>
                  </a:lnTo>
                  <a:lnTo>
                    <a:pt x="250" y="563"/>
                  </a:lnTo>
                  <a:lnTo>
                    <a:pt x="116" y="546"/>
                  </a:lnTo>
                  <a:lnTo>
                    <a:pt x="69" y="499"/>
                  </a:lnTo>
                  <a:lnTo>
                    <a:pt x="116" y="453"/>
                  </a:lnTo>
                  <a:lnTo>
                    <a:pt x="134" y="319"/>
                  </a:lnTo>
                  <a:lnTo>
                    <a:pt x="116" y="273"/>
                  </a:lnTo>
                  <a:lnTo>
                    <a:pt x="69" y="232"/>
                  </a:lnTo>
                  <a:lnTo>
                    <a:pt x="0" y="186"/>
                  </a:lnTo>
                  <a:lnTo>
                    <a:pt x="0" y="162"/>
                  </a:lnTo>
                  <a:lnTo>
                    <a:pt x="47" y="139"/>
                  </a:lnTo>
                  <a:lnTo>
                    <a:pt x="93" y="116"/>
                  </a:lnTo>
                  <a:lnTo>
                    <a:pt x="204" y="70"/>
                  </a:lnTo>
                  <a:lnTo>
                    <a:pt x="273" y="70"/>
                  </a:lnTo>
                  <a:lnTo>
                    <a:pt x="360" y="0"/>
                  </a:lnTo>
                  <a:lnTo>
                    <a:pt x="424" y="47"/>
                  </a:lnTo>
                  <a:lnTo>
                    <a:pt x="540" y="116"/>
                  </a:lnTo>
                  <a:lnTo>
                    <a:pt x="581" y="139"/>
                  </a:lnTo>
                  <a:lnTo>
                    <a:pt x="616" y="134"/>
                  </a:lnTo>
                  <a:lnTo>
                    <a:pt x="650" y="162"/>
                  </a:lnTo>
                  <a:lnTo>
                    <a:pt x="650" y="197"/>
                  </a:lnTo>
                  <a:lnTo>
                    <a:pt x="657" y="244"/>
                  </a:lnTo>
                  <a:lnTo>
                    <a:pt x="587" y="296"/>
                  </a:lnTo>
                  <a:lnTo>
                    <a:pt x="563" y="319"/>
                  </a:lnTo>
                  <a:lnTo>
                    <a:pt x="587" y="406"/>
                  </a:lnTo>
                  <a:lnTo>
                    <a:pt x="587" y="429"/>
                  </a:lnTo>
                  <a:lnTo>
                    <a:pt x="563" y="429"/>
                  </a:lnTo>
                  <a:lnTo>
                    <a:pt x="540" y="499"/>
                  </a:lnTo>
                  <a:lnTo>
                    <a:pt x="540" y="54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9" name="Freeform 219"/>
            <p:cNvSpPr>
              <a:spLocks noChangeAspect="1"/>
            </p:cNvSpPr>
            <p:nvPr>
              <p:custDataLst>
                <p:tags r:id="rId252"/>
              </p:custDataLst>
            </p:nvPr>
          </p:nvSpPr>
          <p:spPr bwMode="auto">
            <a:xfrm>
              <a:off x="817384" y="2753815"/>
              <a:ext cx="300095" cy="305762"/>
            </a:xfrm>
            <a:custGeom>
              <a:avLst/>
              <a:gdLst>
                <a:gd name="T0" fmla="*/ 138214 w 656"/>
                <a:gd name="T1" fmla="*/ 11822 h 673"/>
                <a:gd name="T2" fmla="*/ 120028 w 656"/>
                <a:gd name="T3" fmla="*/ 11822 h 673"/>
                <a:gd name="T4" fmla="*/ 101034 w 656"/>
                <a:gd name="T5" fmla="*/ 7178 h 673"/>
                <a:gd name="T6" fmla="*/ 74765 w 656"/>
                <a:gd name="T7" fmla="*/ 0 h 673"/>
                <a:gd name="T8" fmla="*/ 46880 w 656"/>
                <a:gd name="T9" fmla="*/ 2111 h 673"/>
                <a:gd name="T10" fmla="*/ 28289 w 656"/>
                <a:gd name="T11" fmla="*/ 2111 h 673"/>
                <a:gd name="T12" fmla="*/ 0 w 656"/>
                <a:gd name="T13" fmla="*/ 21956 h 673"/>
                <a:gd name="T14" fmla="*/ 0 w 656"/>
                <a:gd name="T15" fmla="*/ 51512 h 673"/>
                <a:gd name="T16" fmla="*/ 23440 w 656"/>
                <a:gd name="T17" fmla="*/ 60801 h 673"/>
                <a:gd name="T18" fmla="*/ 49305 w 656"/>
                <a:gd name="T19" fmla="*/ 60801 h 673"/>
                <a:gd name="T20" fmla="*/ 63449 w 656"/>
                <a:gd name="T21" fmla="*/ 78113 h 673"/>
                <a:gd name="T22" fmla="*/ 46880 w 656"/>
                <a:gd name="T23" fmla="*/ 110203 h 673"/>
                <a:gd name="T24" fmla="*/ 46880 w 656"/>
                <a:gd name="T25" fmla="*/ 146937 h 673"/>
                <a:gd name="T26" fmla="*/ 30310 w 656"/>
                <a:gd name="T27" fmla="*/ 193382 h 673"/>
                <a:gd name="T28" fmla="*/ 46880 w 656"/>
                <a:gd name="T29" fmla="*/ 213227 h 673"/>
                <a:gd name="T30" fmla="*/ 46880 w 656"/>
                <a:gd name="T31" fmla="*/ 232650 h 673"/>
                <a:gd name="T32" fmla="*/ 63449 w 656"/>
                <a:gd name="T33" fmla="*/ 284162 h 673"/>
                <a:gd name="T34" fmla="*/ 96184 w 656"/>
                <a:gd name="T35" fmla="*/ 264739 h 673"/>
                <a:gd name="T36" fmla="*/ 136194 w 656"/>
                <a:gd name="T37" fmla="*/ 267273 h 673"/>
                <a:gd name="T38" fmla="*/ 164483 w 656"/>
                <a:gd name="T39" fmla="*/ 252495 h 673"/>
                <a:gd name="T40" fmla="*/ 180649 w 656"/>
                <a:gd name="T41" fmla="*/ 239828 h 673"/>
                <a:gd name="T42" fmla="*/ 194793 w 656"/>
                <a:gd name="T43" fmla="*/ 193382 h 673"/>
                <a:gd name="T44" fmla="*/ 227933 w 656"/>
                <a:gd name="T45" fmla="*/ 127092 h 673"/>
                <a:gd name="T46" fmla="*/ 265113 w 656"/>
                <a:gd name="T47" fmla="*/ 88246 h 673"/>
                <a:gd name="T48" fmla="*/ 208938 w 656"/>
                <a:gd name="T49" fmla="*/ 41379 h 673"/>
                <a:gd name="T50" fmla="*/ 187923 w 656"/>
                <a:gd name="T51" fmla="*/ 36734 h 673"/>
                <a:gd name="T52" fmla="*/ 152359 w 656"/>
                <a:gd name="T53" fmla="*/ 24067 h 673"/>
                <a:gd name="T54" fmla="*/ 138214 w 656"/>
                <a:gd name="T55" fmla="*/ 11822 h 67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56"/>
                <a:gd name="T85" fmla="*/ 0 h 673"/>
                <a:gd name="T86" fmla="*/ 656 w 656"/>
                <a:gd name="T87" fmla="*/ 673 h 67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56" h="673">
                  <a:moveTo>
                    <a:pt x="342" y="28"/>
                  </a:moveTo>
                  <a:lnTo>
                    <a:pt x="297" y="28"/>
                  </a:lnTo>
                  <a:lnTo>
                    <a:pt x="250" y="17"/>
                  </a:lnTo>
                  <a:lnTo>
                    <a:pt x="185" y="0"/>
                  </a:lnTo>
                  <a:lnTo>
                    <a:pt x="116" y="5"/>
                  </a:lnTo>
                  <a:lnTo>
                    <a:pt x="70" y="5"/>
                  </a:lnTo>
                  <a:lnTo>
                    <a:pt x="0" y="52"/>
                  </a:lnTo>
                  <a:lnTo>
                    <a:pt x="0" y="122"/>
                  </a:lnTo>
                  <a:lnTo>
                    <a:pt x="58" y="144"/>
                  </a:lnTo>
                  <a:lnTo>
                    <a:pt x="122" y="144"/>
                  </a:lnTo>
                  <a:lnTo>
                    <a:pt x="157" y="185"/>
                  </a:lnTo>
                  <a:lnTo>
                    <a:pt x="116" y="261"/>
                  </a:lnTo>
                  <a:lnTo>
                    <a:pt x="116" y="348"/>
                  </a:lnTo>
                  <a:lnTo>
                    <a:pt x="75" y="458"/>
                  </a:lnTo>
                  <a:lnTo>
                    <a:pt x="116" y="505"/>
                  </a:lnTo>
                  <a:lnTo>
                    <a:pt x="116" y="551"/>
                  </a:lnTo>
                  <a:lnTo>
                    <a:pt x="157" y="673"/>
                  </a:lnTo>
                  <a:lnTo>
                    <a:pt x="238" y="627"/>
                  </a:lnTo>
                  <a:lnTo>
                    <a:pt x="337" y="633"/>
                  </a:lnTo>
                  <a:lnTo>
                    <a:pt x="407" y="598"/>
                  </a:lnTo>
                  <a:lnTo>
                    <a:pt x="447" y="568"/>
                  </a:lnTo>
                  <a:lnTo>
                    <a:pt x="482" y="458"/>
                  </a:lnTo>
                  <a:lnTo>
                    <a:pt x="564" y="301"/>
                  </a:lnTo>
                  <a:lnTo>
                    <a:pt x="656" y="209"/>
                  </a:lnTo>
                  <a:lnTo>
                    <a:pt x="517" y="98"/>
                  </a:lnTo>
                  <a:lnTo>
                    <a:pt x="465" y="87"/>
                  </a:lnTo>
                  <a:lnTo>
                    <a:pt x="377" y="57"/>
                  </a:lnTo>
                  <a:lnTo>
                    <a:pt x="342" y="28"/>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70" name="Freeform 220"/>
            <p:cNvSpPr>
              <a:spLocks noChangeAspect="1"/>
            </p:cNvSpPr>
            <p:nvPr>
              <p:custDataLst>
                <p:tags r:id="rId253"/>
              </p:custDataLst>
            </p:nvPr>
          </p:nvSpPr>
          <p:spPr bwMode="auto">
            <a:xfrm>
              <a:off x="797618" y="2811893"/>
              <a:ext cx="93443" cy="199857"/>
            </a:xfrm>
            <a:custGeom>
              <a:avLst/>
              <a:gdLst>
                <a:gd name="T0" fmla="*/ 17094 w 198"/>
                <a:gd name="T1" fmla="*/ 0 h 441"/>
                <a:gd name="T2" fmla="*/ 24598 w 198"/>
                <a:gd name="T3" fmla="*/ 46329 h 441"/>
                <a:gd name="T4" fmla="*/ 10006 w 198"/>
                <a:gd name="T5" fmla="*/ 85077 h 441"/>
                <a:gd name="T6" fmla="*/ 0 w 198"/>
                <a:gd name="T7" fmla="*/ 112032 h 441"/>
                <a:gd name="T8" fmla="*/ 10006 w 198"/>
                <a:gd name="T9" fmla="*/ 141514 h 441"/>
                <a:gd name="T10" fmla="*/ 0 w 198"/>
                <a:gd name="T11" fmla="*/ 180683 h 441"/>
                <a:gd name="T12" fmla="*/ 43360 w 198"/>
                <a:gd name="T13" fmla="*/ 185737 h 441"/>
                <a:gd name="T14" fmla="*/ 65456 w 198"/>
                <a:gd name="T15" fmla="*/ 180683 h 441"/>
                <a:gd name="T16" fmla="*/ 65456 w 198"/>
                <a:gd name="T17" fmla="*/ 161309 h 441"/>
                <a:gd name="T18" fmla="*/ 48363 w 198"/>
                <a:gd name="T19" fmla="*/ 144041 h 441"/>
                <a:gd name="T20" fmla="*/ 65456 w 198"/>
                <a:gd name="T21" fmla="*/ 92658 h 441"/>
                <a:gd name="T22" fmla="*/ 65456 w 198"/>
                <a:gd name="T23" fmla="*/ 65703 h 441"/>
                <a:gd name="T24" fmla="*/ 75462 w 198"/>
                <a:gd name="T25" fmla="*/ 46329 h 441"/>
                <a:gd name="T26" fmla="*/ 82550 w 198"/>
                <a:gd name="T27" fmla="*/ 26534 h 441"/>
                <a:gd name="T28" fmla="*/ 65456 w 198"/>
                <a:gd name="T29" fmla="*/ 7160 h 441"/>
                <a:gd name="T30" fmla="*/ 46278 w 198"/>
                <a:gd name="T31" fmla="*/ 7160 h 441"/>
                <a:gd name="T32" fmla="*/ 17094 w 198"/>
                <a:gd name="T33" fmla="*/ 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8"/>
                <a:gd name="T52" fmla="*/ 0 h 441"/>
                <a:gd name="T53" fmla="*/ 198 w 198"/>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8" h="441">
                  <a:moveTo>
                    <a:pt x="41" y="0"/>
                  </a:moveTo>
                  <a:lnTo>
                    <a:pt x="59" y="110"/>
                  </a:lnTo>
                  <a:lnTo>
                    <a:pt x="24" y="202"/>
                  </a:lnTo>
                  <a:lnTo>
                    <a:pt x="0" y="266"/>
                  </a:lnTo>
                  <a:lnTo>
                    <a:pt x="24" y="336"/>
                  </a:lnTo>
                  <a:lnTo>
                    <a:pt x="0" y="429"/>
                  </a:lnTo>
                  <a:lnTo>
                    <a:pt x="104" y="441"/>
                  </a:lnTo>
                  <a:lnTo>
                    <a:pt x="157" y="429"/>
                  </a:lnTo>
                  <a:lnTo>
                    <a:pt x="157" y="383"/>
                  </a:lnTo>
                  <a:lnTo>
                    <a:pt x="116" y="342"/>
                  </a:lnTo>
                  <a:lnTo>
                    <a:pt x="157" y="220"/>
                  </a:lnTo>
                  <a:lnTo>
                    <a:pt x="157" y="156"/>
                  </a:lnTo>
                  <a:lnTo>
                    <a:pt x="181" y="110"/>
                  </a:lnTo>
                  <a:lnTo>
                    <a:pt x="198" y="63"/>
                  </a:lnTo>
                  <a:lnTo>
                    <a:pt x="157" y="17"/>
                  </a:lnTo>
                  <a:lnTo>
                    <a:pt x="111" y="17"/>
                  </a:lnTo>
                  <a:lnTo>
                    <a:pt x="41"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1" name="Freeform 221"/>
            <p:cNvSpPr>
              <a:spLocks noChangeAspect="1"/>
            </p:cNvSpPr>
            <p:nvPr>
              <p:custDataLst>
                <p:tags r:id="rId254"/>
              </p:custDataLst>
            </p:nvPr>
          </p:nvSpPr>
          <p:spPr bwMode="auto">
            <a:xfrm>
              <a:off x="1072555" y="2902427"/>
              <a:ext cx="21563" cy="29039"/>
            </a:xfrm>
            <a:custGeom>
              <a:avLst/>
              <a:gdLst>
                <a:gd name="T0" fmla="*/ 19050 w 46"/>
                <a:gd name="T1" fmla="*/ 0 h 64"/>
                <a:gd name="T2" fmla="*/ 0 w 46"/>
                <a:gd name="T3" fmla="*/ 17711 h 64"/>
                <a:gd name="T4" fmla="*/ 19050 w 46"/>
                <a:gd name="T5" fmla="*/ 26988 h 64"/>
                <a:gd name="T6" fmla="*/ 19050 w 46"/>
                <a:gd name="T7" fmla="*/ 10120 h 64"/>
                <a:gd name="T8" fmla="*/ 19050 w 46"/>
                <a:gd name="T9" fmla="*/ 0 h 64"/>
                <a:gd name="T10" fmla="*/ 0 60000 65536"/>
                <a:gd name="T11" fmla="*/ 0 60000 65536"/>
                <a:gd name="T12" fmla="*/ 0 60000 65536"/>
                <a:gd name="T13" fmla="*/ 0 60000 65536"/>
                <a:gd name="T14" fmla="*/ 0 60000 65536"/>
                <a:gd name="T15" fmla="*/ 0 w 46"/>
                <a:gd name="T16" fmla="*/ 0 h 64"/>
                <a:gd name="T17" fmla="*/ 46 w 46"/>
                <a:gd name="T18" fmla="*/ 64 h 64"/>
              </a:gdLst>
              <a:ahLst/>
              <a:cxnLst>
                <a:cxn ang="T10">
                  <a:pos x="T0" y="T1"/>
                </a:cxn>
                <a:cxn ang="T11">
                  <a:pos x="T2" y="T3"/>
                </a:cxn>
                <a:cxn ang="T12">
                  <a:pos x="T4" y="T5"/>
                </a:cxn>
                <a:cxn ang="T13">
                  <a:pos x="T6" y="T7"/>
                </a:cxn>
                <a:cxn ang="T14">
                  <a:pos x="T8" y="T9"/>
                </a:cxn>
              </a:cxnLst>
              <a:rect l="T15" t="T16" r="T17" b="T18"/>
              <a:pathLst>
                <a:path w="46" h="64">
                  <a:moveTo>
                    <a:pt x="46" y="0"/>
                  </a:moveTo>
                  <a:lnTo>
                    <a:pt x="0" y="42"/>
                  </a:lnTo>
                  <a:lnTo>
                    <a:pt x="46" y="64"/>
                  </a:lnTo>
                  <a:lnTo>
                    <a:pt x="46" y="24"/>
                  </a:lnTo>
                  <a:lnTo>
                    <a:pt x="46"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2" name="Freeform 222"/>
            <p:cNvSpPr>
              <a:spLocks noChangeAspect="1"/>
            </p:cNvSpPr>
            <p:nvPr>
              <p:custDataLst>
                <p:tags r:id="rId255"/>
              </p:custDataLst>
            </p:nvPr>
          </p:nvSpPr>
          <p:spPr bwMode="auto">
            <a:xfrm>
              <a:off x="1236080" y="2820434"/>
              <a:ext cx="43128" cy="37580"/>
            </a:xfrm>
            <a:custGeom>
              <a:avLst/>
              <a:gdLst>
                <a:gd name="T0" fmla="*/ 28372 w 94"/>
                <a:gd name="T1" fmla="*/ 0 h 93"/>
                <a:gd name="T2" fmla="*/ 0 w 94"/>
                <a:gd name="T3" fmla="*/ 17275 h 93"/>
                <a:gd name="T4" fmla="*/ 19050 w 94"/>
                <a:gd name="T5" fmla="*/ 26288 h 93"/>
                <a:gd name="T6" fmla="*/ 19050 w 94"/>
                <a:gd name="T7" fmla="*/ 34925 h 93"/>
                <a:gd name="T8" fmla="*/ 38100 w 94"/>
                <a:gd name="T9" fmla="*/ 34925 h 93"/>
                <a:gd name="T10" fmla="*/ 38100 w 94"/>
                <a:gd name="T11" fmla="*/ 10515 h 93"/>
                <a:gd name="T12" fmla="*/ 38100 w 94"/>
                <a:gd name="T13" fmla="*/ 0 h 93"/>
                <a:gd name="T14" fmla="*/ 28372 w 94"/>
                <a:gd name="T15" fmla="*/ 0 h 93"/>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93"/>
                <a:gd name="T26" fmla="*/ 94 w 94"/>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93">
                  <a:moveTo>
                    <a:pt x="70" y="0"/>
                  </a:moveTo>
                  <a:lnTo>
                    <a:pt x="0" y="46"/>
                  </a:lnTo>
                  <a:lnTo>
                    <a:pt x="47" y="70"/>
                  </a:lnTo>
                  <a:lnTo>
                    <a:pt x="47" y="93"/>
                  </a:lnTo>
                  <a:lnTo>
                    <a:pt x="94" y="93"/>
                  </a:lnTo>
                  <a:lnTo>
                    <a:pt x="94" y="28"/>
                  </a:lnTo>
                  <a:lnTo>
                    <a:pt x="94" y="0"/>
                  </a:lnTo>
                  <a:lnTo>
                    <a:pt x="7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3" name="Freeform 223"/>
            <p:cNvSpPr>
              <a:spLocks noChangeAspect="1"/>
            </p:cNvSpPr>
            <p:nvPr>
              <p:custDataLst>
                <p:tags r:id="rId256"/>
              </p:custDataLst>
            </p:nvPr>
          </p:nvSpPr>
          <p:spPr bwMode="auto">
            <a:xfrm>
              <a:off x="1218112" y="2869970"/>
              <a:ext cx="61096" cy="83700"/>
            </a:xfrm>
            <a:custGeom>
              <a:avLst/>
              <a:gdLst>
                <a:gd name="T0" fmla="*/ 37460 w 134"/>
                <a:gd name="T1" fmla="*/ 15042 h 181"/>
                <a:gd name="T2" fmla="*/ 18932 w 134"/>
                <a:gd name="T3" fmla="*/ 15042 h 181"/>
                <a:gd name="T4" fmla="*/ 0 w 134"/>
                <a:gd name="T5" fmla="*/ 48133 h 181"/>
                <a:gd name="T6" fmla="*/ 0 w 134"/>
                <a:gd name="T7" fmla="*/ 67473 h 181"/>
                <a:gd name="T8" fmla="*/ 9264 w 134"/>
                <a:gd name="T9" fmla="*/ 67473 h 181"/>
                <a:gd name="T10" fmla="*/ 33029 w 134"/>
                <a:gd name="T11" fmla="*/ 77787 h 181"/>
                <a:gd name="T12" fmla="*/ 44308 w 134"/>
                <a:gd name="T13" fmla="*/ 48133 h 181"/>
                <a:gd name="T14" fmla="*/ 35043 w 134"/>
                <a:gd name="T15" fmla="*/ 48133 h 181"/>
                <a:gd name="T16" fmla="*/ 53975 w 134"/>
                <a:gd name="T17" fmla="*/ 10314 h 181"/>
                <a:gd name="T18" fmla="*/ 53975 w 134"/>
                <a:gd name="T19" fmla="*/ 0 h 181"/>
                <a:gd name="T20" fmla="*/ 37460 w 134"/>
                <a:gd name="T21" fmla="*/ 15042 h 1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4"/>
                <a:gd name="T34" fmla="*/ 0 h 181"/>
                <a:gd name="T35" fmla="*/ 134 w 134"/>
                <a:gd name="T36" fmla="*/ 181 h 1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4" h="181">
                  <a:moveTo>
                    <a:pt x="93" y="35"/>
                  </a:moveTo>
                  <a:lnTo>
                    <a:pt x="47" y="35"/>
                  </a:lnTo>
                  <a:lnTo>
                    <a:pt x="0" y="112"/>
                  </a:lnTo>
                  <a:lnTo>
                    <a:pt x="0" y="157"/>
                  </a:lnTo>
                  <a:lnTo>
                    <a:pt x="23" y="157"/>
                  </a:lnTo>
                  <a:lnTo>
                    <a:pt x="82" y="181"/>
                  </a:lnTo>
                  <a:lnTo>
                    <a:pt x="110" y="112"/>
                  </a:lnTo>
                  <a:lnTo>
                    <a:pt x="87" y="112"/>
                  </a:lnTo>
                  <a:lnTo>
                    <a:pt x="134" y="24"/>
                  </a:lnTo>
                  <a:lnTo>
                    <a:pt x="134" y="0"/>
                  </a:lnTo>
                  <a:lnTo>
                    <a:pt x="93" y="35"/>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4" name="Freeform 224"/>
            <p:cNvSpPr>
              <a:spLocks noChangeAspect="1"/>
            </p:cNvSpPr>
            <p:nvPr>
              <p:custDataLst>
                <p:tags r:id="rId257"/>
              </p:custDataLst>
            </p:nvPr>
          </p:nvSpPr>
          <p:spPr bwMode="auto">
            <a:xfrm>
              <a:off x="1187560" y="2574457"/>
              <a:ext cx="30549" cy="29039"/>
            </a:xfrm>
            <a:custGeom>
              <a:avLst/>
              <a:gdLst>
                <a:gd name="T0" fmla="*/ 20434 w 70"/>
                <a:gd name="T1" fmla="*/ 0 h 64"/>
                <a:gd name="T2" fmla="*/ 8867 w 70"/>
                <a:gd name="T3" fmla="*/ 7169 h 64"/>
                <a:gd name="T4" fmla="*/ 0 w 70"/>
                <a:gd name="T5" fmla="*/ 14759 h 64"/>
                <a:gd name="T6" fmla="*/ 18121 w 70"/>
                <a:gd name="T7" fmla="*/ 26988 h 64"/>
                <a:gd name="T8" fmla="*/ 26988 w 70"/>
                <a:gd name="T9" fmla="*/ 24880 h 64"/>
                <a:gd name="T10" fmla="*/ 26988 w 70"/>
                <a:gd name="T11" fmla="*/ 7169 h 64"/>
                <a:gd name="T12" fmla="*/ 20434 w 70"/>
                <a:gd name="T13" fmla="*/ 0 h 64"/>
                <a:gd name="T14" fmla="*/ 0 60000 65536"/>
                <a:gd name="T15" fmla="*/ 0 60000 65536"/>
                <a:gd name="T16" fmla="*/ 0 60000 65536"/>
                <a:gd name="T17" fmla="*/ 0 60000 65536"/>
                <a:gd name="T18" fmla="*/ 0 60000 65536"/>
                <a:gd name="T19" fmla="*/ 0 60000 65536"/>
                <a:gd name="T20" fmla="*/ 0 60000 65536"/>
                <a:gd name="T21" fmla="*/ 0 w 70"/>
                <a:gd name="T22" fmla="*/ 0 h 64"/>
                <a:gd name="T23" fmla="*/ 70 w 70"/>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64">
                  <a:moveTo>
                    <a:pt x="53" y="0"/>
                  </a:moveTo>
                  <a:lnTo>
                    <a:pt x="23" y="17"/>
                  </a:lnTo>
                  <a:lnTo>
                    <a:pt x="0" y="35"/>
                  </a:lnTo>
                  <a:lnTo>
                    <a:pt x="47" y="64"/>
                  </a:lnTo>
                  <a:lnTo>
                    <a:pt x="70" y="59"/>
                  </a:lnTo>
                  <a:lnTo>
                    <a:pt x="70" y="17"/>
                  </a:lnTo>
                  <a:lnTo>
                    <a:pt x="5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5" name="Freeform 225"/>
            <p:cNvSpPr>
              <a:spLocks noChangeAspect="1"/>
            </p:cNvSpPr>
            <p:nvPr>
              <p:custDataLst>
                <p:tags r:id="rId258"/>
              </p:custDataLst>
            </p:nvPr>
          </p:nvSpPr>
          <p:spPr bwMode="auto">
            <a:xfrm>
              <a:off x="1207330" y="2419013"/>
              <a:ext cx="217433" cy="242561"/>
            </a:xfrm>
            <a:custGeom>
              <a:avLst/>
              <a:gdLst>
                <a:gd name="T0" fmla="*/ 0 w 477"/>
                <a:gd name="T1" fmla="*/ 112713 h 534"/>
                <a:gd name="T2" fmla="*/ 0 w 477"/>
                <a:gd name="T3" fmla="*/ 132553 h 534"/>
                <a:gd name="T4" fmla="*/ 9262 w 477"/>
                <a:gd name="T5" fmla="*/ 151550 h 534"/>
                <a:gd name="T6" fmla="*/ 9262 w 477"/>
                <a:gd name="T7" fmla="*/ 161681 h 534"/>
                <a:gd name="T8" fmla="*/ 25370 w 477"/>
                <a:gd name="T9" fmla="*/ 181100 h 534"/>
                <a:gd name="T10" fmla="*/ 25370 w 477"/>
                <a:gd name="T11" fmla="*/ 210650 h 534"/>
                <a:gd name="T12" fmla="*/ 35035 w 477"/>
                <a:gd name="T13" fmla="*/ 217826 h 534"/>
                <a:gd name="T14" fmla="*/ 56378 w 477"/>
                <a:gd name="T15" fmla="*/ 225425 h 534"/>
                <a:gd name="T16" fmla="*/ 79332 w 477"/>
                <a:gd name="T17" fmla="*/ 222892 h 534"/>
                <a:gd name="T18" fmla="*/ 100675 w 477"/>
                <a:gd name="T19" fmla="*/ 217826 h 534"/>
                <a:gd name="T20" fmla="*/ 119601 w 477"/>
                <a:gd name="T21" fmla="*/ 217826 h 534"/>
                <a:gd name="T22" fmla="*/ 144971 w 477"/>
                <a:gd name="T23" fmla="*/ 217826 h 534"/>
                <a:gd name="T24" fmla="*/ 149804 w 477"/>
                <a:gd name="T25" fmla="*/ 200941 h 534"/>
                <a:gd name="T26" fmla="*/ 163898 w 477"/>
                <a:gd name="T27" fmla="*/ 193764 h 534"/>
                <a:gd name="T28" fmla="*/ 163898 w 477"/>
                <a:gd name="T29" fmla="*/ 171391 h 534"/>
                <a:gd name="T30" fmla="*/ 144971 w 477"/>
                <a:gd name="T31" fmla="*/ 151550 h 534"/>
                <a:gd name="T32" fmla="*/ 154636 w 477"/>
                <a:gd name="T33" fmla="*/ 142263 h 534"/>
                <a:gd name="T34" fmla="*/ 182825 w 477"/>
                <a:gd name="T35" fmla="*/ 117778 h 534"/>
                <a:gd name="T36" fmla="*/ 192087 w 477"/>
                <a:gd name="T37" fmla="*/ 110180 h 534"/>
                <a:gd name="T38" fmla="*/ 192087 w 477"/>
                <a:gd name="T39" fmla="*/ 75986 h 534"/>
                <a:gd name="T40" fmla="*/ 173160 w 477"/>
                <a:gd name="T41" fmla="*/ 66277 h 534"/>
                <a:gd name="T42" fmla="*/ 180006 w 477"/>
                <a:gd name="T43" fmla="*/ 36727 h 534"/>
                <a:gd name="T44" fmla="*/ 180006 w 477"/>
                <a:gd name="T45" fmla="*/ 19419 h 534"/>
                <a:gd name="T46" fmla="*/ 144971 w 477"/>
                <a:gd name="T47" fmla="*/ 9709 h 534"/>
                <a:gd name="T48" fmla="*/ 107520 w 477"/>
                <a:gd name="T49" fmla="*/ 9709 h 534"/>
                <a:gd name="T50" fmla="*/ 84164 w 477"/>
                <a:gd name="T51" fmla="*/ 0 h 534"/>
                <a:gd name="T52" fmla="*/ 63224 w 477"/>
                <a:gd name="T53" fmla="*/ 0 h 534"/>
                <a:gd name="T54" fmla="*/ 63224 w 477"/>
                <a:gd name="T55" fmla="*/ 19419 h 534"/>
                <a:gd name="T56" fmla="*/ 44297 w 477"/>
                <a:gd name="T57" fmla="*/ 26595 h 534"/>
                <a:gd name="T58" fmla="*/ 25370 w 477"/>
                <a:gd name="T59" fmla="*/ 36727 h 534"/>
                <a:gd name="T60" fmla="*/ 37451 w 477"/>
                <a:gd name="T61" fmla="*/ 56145 h 534"/>
                <a:gd name="T62" fmla="*/ 18524 w 477"/>
                <a:gd name="T63" fmla="*/ 75986 h 534"/>
                <a:gd name="T64" fmla="*/ 25370 w 477"/>
                <a:gd name="T65" fmla="*/ 92872 h 534"/>
                <a:gd name="T66" fmla="*/ 25370 w 477"/>
                <a:gd name="T67" fmla="*/ 105114 h 534"/>
                <a:gd name="T68" fmla="*/ 18524 w 477"/>
                <a:gd name="T69" fmla="*/ 105114 h 534"/>
                <a:gd name="T70" fmla="*/ 0 w 477"/>
                <a:gd name="T71" fmla="*/ 112713 h 53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77"/>
                <a:gd name="T109" fmla="*/ 0 h 534"/>
                <a:gd name="T110" fmla="*/ 477 w 477"/>
                <a:gd name="T111" fmla="*/ 534 h 53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77" h="534">
                  <a:moveTo>
                    <a:pt x="0" y="267"/>
                  </a:moveTo>
                  <a:lnTo>
                    <a:pt x="0" y="314"/>
                  </a:lnTo>
                  <a:lnTo>
                    <a:pt x="23" y="359"/>
                  </a:lnTo>
                  <a:lnTo>
                    <a:pt x="23" y="383"/>
                  </a:lnTo>
                  <a:lnTo>
                    <a:pt x="63" y="429"/>
                  </a:lnTo>
                  <a:lnTo>
                    <a:pt x="63" y="499"/>
                  </a:lnTo>
                  <a:lnTo>
                    <a:pt x="87" y="516"/>
                  </a:lnTo>
                  <a:lnTo>
                    <a:pt x="140" y="534"/>
                  </a:lnTo>
                  <a:lnTo>
                    <a:pt x="197" y="528"/>
                  </a:lnTo>
                  <a:lnTo>
                    <a:pt x="250" y="516"/>
                  </a:lnTo>
                  <a:lnTo>
                    <a:pt x="297" y="516"/>
                  </a:lnTo>
                  <a:lnTo>
                    <a:pt x="360" y="516"/>
                  </a:lnTo>
                  <a:lnTo>
                    <a:pt x="372" y="476"/>
                  </a:lnTo>
                  <a:lnTo>
                    <a:pt x="407" y="459"/>
                  </a:lnTo>
                  <a:lnTo>
                    <a:pt x="407" y="406"/>
                  </a:lnTo>
                  <a:lnTo>
                    <a:pt x="360" y="359"/>
                  </a:lnTo>
                  <a:lnTo>
                    <a:pt x="384" y="337"/>
                  </a:lnTo>
                  <a:lnTo>
                    <a:pt x="454" y="279"/>
                  </a:lnTo>
                  <a:lnTo>
                    <a:pt x="477" y="261"/>
                  </a:lnTo>
                  <a:lnTo>
                    <a:pt x="477" y="180"/>
                  </a:lnTo>
                  <a:lnTo>
                    <a:pt x="430" y="157"/>
                  </a:lnTo>
                  <a:lnTo>
                    <a:pt x="447" y="87"/>
                  </a:lnTo>
                  <a:lnTo>
                    <a:pt x="447" y="46"/>
                  </a:lnTo>
                  <a:lnTo>
                    <a:pt x="360" y="23"/>
                  </a:lnTo>
                  <a:lnTo>
                    <a:pt x="267" y="23"/>
                  </a:lnTo>
                  <a:lnTo>
                    <a:pt x="209" y="0"/>
                  </a:lnTo>
                  <a:lnTo>
                    <a:pt x="157" y="0"/>
                  </a:lnTo>
                  <a:lnTo>
                    <a:pt x="157" y="46"/>
                  </a:lnTo>
                  <a:lnTo>
                    <a:pt x="110" y="63"/>
                  </a:lnTo>
                  <a:lnTo>
                    <a:pt x="63" y="87"/>
                  </a:lnTo>
                  <a:lnTo>
                    <a:pt x="93" y="133"/>
                  </a:lnTo>
                  <a:lnTo>
                    <a:pt x="46" y="180"/>
                  </a:lnTo>
                  <a:lnTo>
                    <a:pt x="63" y="220"/>
                  </a:lnTo>
                  <a:lnTo>
                    <a:pt x="63" y="249"/>
                  </a:lnTo>
                  <a:lnTo>
                    <a:pt x="46" y="249"/>
                  </a:lnTo>
                  <a:lnTo>
                    <a:pt x="0" y="26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6" name="Freeform 226"/>
            <p:cNvSpPr>
              <a:spLocks noChangeAspect="1"/>
            </p:cNvSpPr>
            <p:nvPr>
              <p:custDataLst>
                <p:tags r:id="rId259"/>
              </p:custDataLst>
            </p:nvPr>
          </p:nvSpPr>
          <p:spPr bwMode="auto">
            <a:xfrm>
              <a:off x="1106699" y="2521504"/>
              <a:ext cx="104224" cy="68327"/>
            </a:xfrm>
            <a:custGeom>
              <a:avLst/>
              <a:gdLst>
                <a:gd name="T0" fmla="*/ 55324 w 233"/>
                <a:gd name="T1" fmla="*/ 0 h 157"/>
                <a:gd name="T2" fmla="*/ 89704 w 233"/>
                <a:gd name="T3" fmla="*/ 30739 h 157"/>
                <a:gd name="T4" fmla="*/ 89704 w 233"/>
                <a:gd name="T5" fmla="*/ 38019 h 157"/>
                <a:gd name="T6" fmla="*/ 92075 w 233"/>
                <a:gd name="T7" fmla="*/ 47322 h 157"/>
                <a:gd name="T8" fmla="*/ 80220 w 233"/>
                <a:gd name="T9" fmla="*/ 56220 h 157"/>
                <a:gd name="T10" fmla="*/ 66389 w 233"/>
                <a:gd name="T11" fmla="*/ 63500 h 157"/>
                <a:gd name="T12" fmla="*/ 9089 w 233"/>
                <a:gd name="T13" fmla="*/ 30739 h 157"/>
                <a:gd name="T14" fmla="*/ 0 w 233"/>
                <a:gd name="T15" fmla="*/ 19010 h 157"/>
                <a:gd name="T16" fmla="*/ 18178 w 233"/>
                <a:gd name="T17" fmla="*/ 11729 h 157"/>
                <a:gd name="T18" fmla="*/ 27662 w 233"/>
                <a:gd name="T19" fmla="*/ 11729 h 157"/>
                <a:gd name="T20" fmla="*/ 36751 w 233"/>
                <a:gd name="T21" fmla="*/ 0 h 157"/>
                <a:gd name="T22" fmla="*/ 55324 w 233"/>
                <a:gd name="T23" fmla="*/ 0 h 1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3"/>
                <a:gd name="T37" fmla="*/ 0 h 157"/>
                <a:gd name="T38" fmla="*/ 233 w 233"/>
                <a:gd name="T39" fmla="*/ 157 h 1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3" h="157">
                  <a:moveTo>
                    <a:pt x="140" y="0"/>
                  </a:moveTo>
                  <a:lnTo>
                    <a:pt x="227" y="76"/>
                  </a:lnTo>
                  <a:lnTo>
                    <a:pt x="227" y="94"/>
                  </a:lnTo>
                  <a:lnTo>
                    <a:pt x="233" y="117"/>
                  </a:lnTo>
                  <a:lnTo>
                    <a:pt x="203" y="139"/>
                  </a:lnTo>
                  <a:lnTo>
                    <a:pt x="168" y="157"/>
                  </a:lnTo>
                  <a:lnTo>
                    <a:pt x="23" y="76"/>
                  </a:lnTo>
                  <a:lnTo>
                    <a:pt x="0" y="47"/>
                  </a:lnTo>
                  <a:lnTo>
                    <a:pt x="46" y="29"/>
                  </a:lnTo>
                  <a:lnTo>
                    <a:pt x="70" y="29"/>
                  </a:lnTo>
                  <a:lnTo>
                    <a:pt x="93" y="0"/>
                  </a:lnTo>
                  <a:lnTo>
                    <a:pt x="14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7" name="Freeform 227"/>
            <p:cNvSpPr>
              <a:spLocks noChangeAspect="1"/>
            </p:cNvSpPr>
            <p:nvPr>
              <p:custDataLst>
                <p:tags r:id="rId260"/>
              </p:custDataLst>
            </p:nvPr>
          </p:nvSpPr>
          <p:spPr bwMode="auto">
            <a:xfrm>
              <a:off x="1155215" y="2451467"/>
              <a:ext cx="97036" cy="102490"/>
            </a:xfrm>
            <a:custGeom>
              <a:avLst/>
              <a:gdLst>
                <a:gd name="T0" fmla="*/ 0 w 209"/>
                <a:gd name="T1" fmla="*/ 63219 h 226"/>
                <a:gd name="T2" fmla="*/ 18868 w 209"/>
                <a:gd name="T3" fmla="*/ 75441 h 226"/>
                <a:gd name="T4" fmla="*/ 47579 w 209"/>
                <a:gd name="T5" fmla="*/ 95250 h 226"/>
                <a:gd name="T6" fmla="*/ 50040 w 209"/>
                <a:gd name="T7" fmla="*/ 83028 h 226"/>
                <a:gd name="T8" fmla="*/ 64396 w 209"/>
                <a:gd name="T9" fmla="*/ 77970 h 226"/>
                <a:gd name="T10" fmla="*/ 73420 w 209"/>
                <a:gd name="T11" fmla="*/ 75441 h 226"/>
                <a:gd name="T12" fmla="*/ 76291 w 209"/>
                <a:gd name="T13" fmla="*/ 63219 h 226"/>
                <a:gd name="T14" fmla="*/ 66447 w 209"/>
                <a:gd name="T15" fmla="*/ 46361 h 226"/>
                <a:gd name="T16" fmla="*/ 85725 w 209"/>
                <a:gd name="T17" fmla="*/ 26552 h 226"/>
                <a:gd name="T18" fmla="*/ 85725 w 209"/>
                <a:gd name="T19" fmla="*/ 16858 h 226"/>
                <a:gd name="T20" fmla="*/ 78342 w 209"/>
                <a:gd name="T21" fmla="*/ 9694 h 226"/>
                <a:gd name="T22" fmla="*/ 85725 w 209"/>
                <a:gd name="T23" fmla="*/ 0 h 226"/>
                <a:gd name="T24" fmla="*/ 37735 w 209"/>
                <a:gd name="T25" fmla="*/ 16858 h 226"/>
                <a:gd name="T26" fmla="*/ 37735 w 209"/>
                <a:gd name="T27" fmla="*/ 36667 h 226"/>
                <a:gd name="T28" fmla="*/ 18868 w 209"/>
                <a:gd name="T29" fmla="*/ 46361 h 226"/>
                <a:gd name="T30" fmla="*/ 2051 w 209"/>
                <a:gd name="T31" fmla="*/ 48468 h 226"/>
                <a:gd name="T32" fmla="*/ 0 w 209"/>
                <a:gd name="T33" fmla="*/ 63219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26"/>
                <a:gd name="T53" fmla="*/ 209 w 209"/>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26">
                  <a:moveTo>
                    <a:pt x="0" y="150"/>
                  </a:moveTo>
                  <a:lnTo>
                    <a:pt x="46" y="179"/>
                  </a:lnTo>
                  <a:lnTo>
                    <a:pt x="116" y="226"/>
                  </a:lnTo>
                  <a:lnTo>
                    <a:pt x="122" y="197"/>
                  </a:lnTo>
                  <a:lnTo>
                    <a:pt x="157" y="185"/>
                  </a:lnTo>
                  <a:lnTo>
                    <a:pt x="179" y="179"/>
                  </a:lnTo>
                  <a:lnTo>
                    <a:pt x="186" y="150"/>
                  </a:lnTo>
                  <a:lnTo>
                    <a:pt x="162" y="110"/>
                  </a:lnTo>
                  <a:lnTo>
                    <a:pt x="209" y="63"/>
                  </a:lnTo>
                  <a:lnTo>
                    <a:pt x="209" y="40"/>
                  </a:lnTo>
                  <a:lnTo>
                    <a:pt x="191" y="23"/>
                  </a:lnTo>
                  <a:lnTo>
                    <a:pt x="209" y="0"/>
                  </a:lnTo>
                  <a:lnTo>
                    <a:pt x="92" y="40"/>
                  </a:lnTo>
                  <a:lnTo>
                    <a:pt x="92" y="87"/>
                  </a:lnTo>
                  <a:lnTo>
                    <a:pt x="46" y="110"/>
                  </a:lnTo>
                  <a:lnTo>
                    <a:pt x="5" y="115"/>
                  </a:lnTo>
                  <a:lnTo>
                    <a:pt x="0" y="15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8" name="Freeform 228"/>
            <p:cNvSpPr>
              <a:spLocks noChangeAspect="1"/>
            </p:cNvSpPr>
            <p:nvPr>
              <p:custDataLst>
                <p:tags r:id="rId261"/>
              </p:custDataLst>
            </p:nvPr>
          </p:nvSpPr>
          <p:spPr bwMode="auto">
            <a:xfrm>
              <a:off x="1279208" y="2294315"/>
              <a:ext cx="50315" cy="128112"/>
            </a:xfrm>
            <a:custGeom>
              <a:avLst/>
              <a:gdLst>
                <a:gd name="T0" fmla="*/ 0 w 110"/>
                <a:gd name="T1" fmla="*/ 116929 h 279"/>
                <a:gd name="T2" fmla="*/ 0 w 110"/>
                <a:gd name="T3" fmla="*/ 87057 h 279"/>
                <a:gd name="T4" fmla="*/ 9294 w 110"/>
                <a:gd name="T5" fmla="*/ 49930 h 279"/>
                <a:gd name="T6" fmla="*/ 0 w 110"/>
                <a:gd name="T7" fmla="*/ 29872 h 279"/>
                <a:gd name="T8" fmla="*/ 18588 w 110"/>
                <a:gd name="T9" fmla="*/ 0 h 279"/>
                <a:gd name="T10" fmla="*/ 37580 w 110"/>
                <a:gd name="T11" fmla="*/ 29872 h 279"/>
                <a:gd name="T12" fmla="*/ 44450 w 110"/>
                <a:gd name="T13" fmla="*/ 49930 h 279"/>
                <a:gd name="T14" fmla="*/ 28286 w 110"/>
                <a:gd name="T15" fmla="*/ 79802 h 279"/>
                <a:gd name="T16" fmla="*/ 28286 w 110"/>
                <a:gd name="T17" fmla="*/ 106687 h 279"/>
                <a:gd name="T18" fmla="*/ 37580 w 110"/>
                <a:gd name="T19" fmla="*/ 119063 h 279"/>
                <a:gd name="T20" fmla="*/ 16164 w 110"/>
                <a:gd name="T21" fmla="*/ 116929 h 279"/>
                <a:gd name="T22" fmla="*/ 0 w 110"/>
                <a:gd name="T23" fmla="*/ 116929 h 2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0"/>
                <a:gd name="T37" fmla="*/ 0 h 279"/>
                <a:gd name="T38" fmla="*/ 110 w 110"/>
                <a:gd name="T39" fmla="*/ 279 h 2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0" h="279">
                  <a:moveTo>
                    <a:pt x="0" y="274"/>
                  </a:moveTo>
                  <a:lnTo>
                    <a:pt x="0" y="204"/>
                  </a:lnTo>
                  <a:lnTo>
                    <a:pt x="23" y="117"/>
                  </a:lnTo>
                  <a:lnTo>
                    <a:pt x="0" y="70"/>
                  </a:lnTo>
                  <a:lnTo>
                    <a:pt x="46" y="0"/>
                  </a:lnTo>
                  <a:lnTo>
                    <a:pt x="93" y="70"/>
                  </a:lnTo>
                  <a:lnTo>
                    <a:pt x="110" y="117"/>
                  </a:lnTo>
                  <a:lnTo>
                    <a:pt x="70" y="187"/>
                  </a:lnTo>
                  <a:lnTo>
                    <a:pt x="70" y="250"/>
                  </a:lnTo>
                  <a:lnTo>
                    <a:pt x="93" y="279"/>
                  </a:lnTo>
                  <a:lnTo>
                    <a:pt x="40" y="274"/>
                  </a:lnTo>
                  <a:lnTo>
                    <a:pt x="0" y="27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9" name="Freeform 229"/>
            <p:cNvSpPr>
              <a:spLocks noChangeAspect="1"/>
            </p:cNvSpPr>
            <p:nvPr>
              <p:custDataLst>
                <p:tags r:id="rId262"/>
              </p:custDataLst>
            </p:nvPr>
          </p:nvSpPr>
          <p:spPr bwMode="auto">
            <a:xfrm>
              <a:off x="1739235" y="1238663"/>
              <a:ext cx="3547231" cy="1856787"/>
            </a:xfrm>
            <a:custGeom>
              <a:avLst/>
              <a:gdLst>
                <a:gd name="T0" fmla="*/ 18524 w 7782"/>
                <a:gd name="T1" fmla="*/ 864922 h 4078"/>
                <a:gd name="T2" fmla="*/ 0 w 7782"/>
                <a:gd name="T3" fmla="*/ 923741 h 4078"/>
                <a:gd name="T4" fmla="*/ 58793 w 7782"/>
                <a:gd name="T5" fmla="*/ 1051956 h 4078"/>
                <a:gd name="T6" fmla="*/ 124028 w 7782"/>
                <a:gd name="T7" fmla="*/ 1113313 h 4078"/>
                <a:gd name="T8" fmla="*/ 180405 w 7782"/>
                <a:gd name="T9" fmla="*/ 1201751 h 4078"/>
                <a:gd name="T10" fmla="*/ 245640 w 7782"/>
                <a:gd name="T11" fmla="*/ 1280881 h 4078"/>
                <a:gd name="T12" fmla="*/ 220271 w 7782"/>
                <a:gd name="T13" fmla="*/ 1332505 h 4078"/>
                <a:gd name="T14" fmla="*/ 250473 w 7782"/>
                <a:gd name="T15" fmla="*/ 1430676 h 4078"/>
                <a:gd name="T16" fmla="*/ 334634 w 7782"/>
                <a:gd name="T17" fmla="*/ 1516153 h 4078"/>
                <a:gd name="T18" fmla="*/ 416783 w 7782"/>
                <a:gd name="T19" fmla="*/ 1587666 h 4078"/>
                <a:gd name="T20" fmla="*/ 526717 w 7782"/>
                <a:gd name="T21" fmla="*/ 1565662 h 4078"/>
                <a:gd name="T22" fmla="*/ 461079 w 7782"/>
                <a:gd name="T23" fmla="*/ 1373974 h 4078"/>
                <a:gd name="T24" fmla="*/ 589939 w 7782"/>
                <a:gd name="T25" fmla="*/ 1373974 h 4078"/>
                <a:gd name="T26" fmla="*/ 543227 w 7782"/>
                <a:gd name="T27" fmla="*/ 1469606 h 4078"/>
                <a:gd name="T28" fmla="*/ 626987 w 7782"/>
                <a:gd name="T29" fmla="*/ 1602476 h 4078"/>
                <a:gd name="T30" fmla="*/ 753431 w 7782"/>
                <a:gd name="T31" fmla="*/ 1651985 h 4078"/>
                <a:gd name="T32" fmla="*/ 851687 w 7782"/>
                <a:gd name="T33" fmla="*/ 1705725 h 4078"/>
                <a:gd name="T34" fmla="*/ 1006320 w 7782"/>
                <a:gd name="T35" fmla="*/ 1641829 h 4078"/>
                <a:gd name="T36" fmla="*/ 1123502 w 7782"/>
                <a:gd name="T37" fmla="*/ 1555929 h 4078"/>
                <a:gd name="T38" fmla="*/ 1242698 w 7782"/>
                <a:gd name="T39" fmla="*/ 1408672 h 4078"/>
                <a:gd name="T40" fmla="*/ 1324444 w 7782"/>
                <a:gd name="T41" fmla="*/ 1275803 h 4078"/>
                <a:gd name="T42" fmla="*/ 1502835 w 7782"/>
                <a:gd name="T43" fmla="*/ 1236450 h 4078"/>
                <a:gd name="T44" fmla="*/ 1624447 w 7782"/>
                <a:gd name="T45" fmla="*/ 1187364 h 4078"/>
                <a:gd name="T46" fmla="*/ 1769013 w 7782"/>
                <a:gd name="T47" fmla="*/ 1229256 h 4078"/>
                <a:gd name="T48" fmla="*/ 1961498 w 7782"/>
                <a:gd name="T49" fmla="*/ 1201751 h 4078"/>
                <a:gd name="T50" fmla="*/ 1993713 w 7782"/>
                <a:gd name="T51" fmla="*/ 1076498 h 4078"/>
                <a:gd name="T52" fmla="*/ 2137070 w 7782"/>
                <a:gd name="T53" fmla="*/ 1123045 h 4078"/>
                <a:gd name="T54" fmla="*/ 2263515 w 7782"/>
                <a:gd name="T55" fmla="*/ 1229256 h 4078"/>
                <a:gd name="T56" fmla="*/ 2344858 w 7782"/>
                <a:gd name="T57" fmla="*/ 1342238 h 4078"/>
                <a:gd name="T58" fmla="*/ 2356938 w 7782"/>
                <a:gd name="T59" fmla="*/ 1440409 h 4078"/>
                <a:gd name="T60" fmla="*/ 2448349 w 7782"/>
                <a:gd name="T61" fmla="*/ 1037145 h 4078"/>
                <a:gd name="T62" fmla="*/ 2338012 w 7782"/>
                <a:gd name="T63" fmla="*/ 941513 h 4078"/>
                <a:gd name="T64" fmla="*/ 2373046 w 7782"/>
                <a:gd name="T65" fmla="*/ 710472 h 4078"/>
                <a:gd name="T66" fmla="*/ 2539356 w 7782"/>
                <a:gd name="T67" fmla="*/ 690584 h 4078"/>
                <a:gd name="T68" fmla="*/ 2611840 w 7782"/>
                <a:gd name="T69" fmla="*/ 528517 h 4078"/>
                <a:gd name="T70" fmla="*/ 2703251 w 7782"/>
                <a:gd name="T71" fmla="*/ 449387 h 4078"/>
                <a:gd name="T72" fmla="*/ 2722177 w 7782"/>
                <a:gd name="T73" fmla="*/ 585219 h 4078"/>
                <a:gd name="T74" fmla="*/ 2731439 w 7782"/>
                <a:gd name="T75" fmla="*/ 951245 h 4078"/>
                <a:gd name="T76" fmla="*/ 2822447 w 7782"/>
                <a:gd name="T77" fmla="*/ 931357 h 4078"/>
                <a:gd name="T78" fmla="*/ 2813185 w 7782"/>
                <a:gd name="T79" fmla="*/ 798487 h 4078"/>
                <a:gd name="T80" fmla="*/ 2775735 w 7782"/>
                <a:gd name="T81" fmla="*/ 604261 h 4078"/>
                <a:gd name="T82" fmla="*/ 2904192 w 7782"/>
                <a:gd name="T83" fmla="*/ 575063 h 4078"/>
                <a:gd name="T84" fmla="*/ 2970233 w 7782"/>
                <a:gd name="T85" fmla="*/ 307208 h 4078"/>
                <a:gd name="T86" fmla="*/ 2876004 w 7782"/>
                <a:gd name="T87" fmla="*/ 231041 h 4078"/>
                <a:gd name="T88" fmla="*/ 2904192 w 7782"/>
                <a:gd name="T89" fmla="*/ 142602 h 4078"/>
                <a:gd name="T90" fmla="*/ 3096678 w 7782"/>
                <a:gd name="T91" fmla="*/ 191265 h 4078"/>
                <a:gd name="T92" fmla="*/ 3033455 w 7782"/>
                <a:gd name="T93" fmla="*/ 49086 h 4078"/>
                <a:gd name="T94" fmla="*/ 2869158 w 7782"/>
                <a:gd name="T95" fmla="*/ 19465 h 40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782"/>
                <a:gd name="T145" fmla="*/ 0 h 4078"/>
                <a:gd name="T146" fmla="*/ 7782 w 7782"/>
                <a:gd name="T147" fmla="*/ 4078 h 40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782" h="4078">
                  <a:moveTo>
                    <a:pt x="146" y="1887"/>
                  </a:moveTo>
                  <a:lnTo>
                    <a:pt x="116" y="1981"/>
                  </a:lnTo>
                  <a:lnTo>
                    <a:pt x="29" y="2004"/>
                  </a:lnTo>
                  <a:lnTo>
                    <a:pt x="46" y="2044"/>
                  </a:lnTo>
                  <a:lnTo>
                    <a:pt x="87" y="2114"/>
                  </a:lnTo>
                  <a:lnTo>
                    <a:pt x="58" y="2138"/>
                  </a:lnTo>
                  <a:lnTo>
                    <a:pt x="41" y="2155"/>
                  </a:lnTo>
                  <a:lnTo>
                    <a:pt x="0" y="2183"/>
                  </a:lnTo>
                  <a:lnTo>
                    <a:pt x="46" y="2288"/>
                  </a:lnTo>
                  <a:lnTo>
                    <a:pt x="0" y="2410"/>
                  </a:lnTo>
                  <a:lnTo>
                    <a:pt x="34" y="2434"/>
                  </a:lnTo>
                  <a:lnTo>
                    <a:pt x="146" y="2486"/>
                  </a:lnTo>
                  <a:lnTo>
                    <a:pt x="215" y="2497"/>
                  </a:lnTo>
                  <a:lnTo>
                    <a:pt x="238" y="2544"/>
                  </a:lnTo>
                  <a:lnTo>
                    <a:pt x="285" y="2562"/>
                  </a:lnTo>
                  <a:lnTo>
                    <a:pt x="308" y="2631"/>
                  </a:lnTo>
                  <a:lnTo>
                    <a:pt x="273" y="2724"/>
                  </a:lnTo>
                  <a:lnTo>
                    <a:pt x="285" y="2771"/>
                  </a:lnTo>
                  <a:lnTo>
                    <a:pt x="407" y="2776"/>
                  </a:lnTo>
                  <a:lnTo>
                    <a:pt x="448" y="2840"/>
                  </a:lnTo>
                  <a:lnTo>
                    <a:pt x="494" y="2881"/>
                  </a:lnTo>
                  <a:lnTo>
                    <a:pt x="558" y="2881"/>
                  </a:lnTo>
                  <a:lnTo>
                    <a:pt x="605" y="2974"/>
                  </a:lnTo>
                  <a:lnTo>
                    <a:pt x="610" y="3027"/>
                  </a:lnTo>
                  <a:lnTo>
                    <a:pt x="622" y="3090"/>
                  </a:lnTo>
                  <a:lnTo>
                    <a:pt x="570" y="3107"/>
                  </a:lnTo>
                  <a:lnTo>
                    <a:pt x="587" y="3125"/>
                  </a:lnTo>
                  <a:lnTo>
                    <a:pt x="547" y="3149"/>
                  </a:lnTo>
                  <a:lnTo>
                    <a:pt x="622" y="3177"/>
                  </a:lnTo>
                  <a:lnTo>
                    <a:pt x="622" y="3224"/>
                  </a:lnTo>
                  <a:lnTo>
                    <a:pt x="605" y="3311"/>
                  </a:lnTo>
                  <a:lnTo>
                    <a:pt x="622" y="3381"/>
                  </a:lnTo>
                  <a:lnTo>
                    <a:pt x="692" y="3427"/>
                  </a:lnTo>
                  <a:lnTo>
                    <a:pt x="784" y="3473"/>
                  </a:lnTo>
                  <a:lnTo>
                    <a:pt x="831" y="3561"/>
                  </a:lnTo>
                  <a:lnTo>
                    <a:pt x="831" y="3583"/>
                  </a:lnTo>
                  <a:lnTo>
                    <a:pt x="918" y="3607"/>
                  </a:lnTo>
                  <a:lnTo>
                    <a:pt x="976" y="3729"/>
                  </a:lnTo>
                  <a:lnTo>
                    <a:pt x="1006" y="3752"/>
                  </a:lnTo>
                  <a:lnTo>
                    <a:pt x="1035" y="3752"/>
                  </a:lnTo>
                  <a:lnTo>
                    <a:pt x="1087" y="3845"/>
                  </a:lnTo>
                  <a:lnTo>
                    <a:pt x="1220" y="3787"/>
                  </a:lnTo>
                  <a:lnTo>
                    <a:pt x="1244" y="3810"/>
                  </a:lnTo>
                  <a:lnTo>
                    <a:pt x="1308" y="3700"/>
                  </a:lnTo>
                  <a:lnTo>
                    <a:pt x="1238" y="3653"/>
                  </a:lnTo>
                  <a:lnTo>
                    <a:pt x="1105" y="3404"/>
                  </a:lnTo>
                  <a:lnTo>
                    <a:pt x="1105" y="3381"/>
                  </a:lnTo>
                  <a:lnTo>
                    <a:pt x="1145" y="3247"/>
                  </a:lnTo>
                  <a:lnTo>
                    <a:pt x="1215" y="3247"/>
                  </a:lnTo>
                  <a:lnTo>
                    <a:pt x="1285" y="3247"/>
                  </a:lnTo>
                  <a:lnTo>
                    <a:pt x="1395" y="3177"/>
                  </a:lnTo>
                  <a:lnTo>
                    <a:pt x="1465" y="3247"/>
                  </a:lnTo>
                  <a:lnTo>
                    <a:pt x="1442" y="3311"/>
                  </a:lnTo>
                  <a:lnTo>
                    <a:pt x="1372" y="3311"/>
                  </a:lnTo>
                  <a:lnTo>
                    <a:pt x="1349" y="3381"/>
                  </a:lnTo>
                  <a:lnTo>
                    <a:pt x="1349" y="3473"/>
                  </a:lnTo>
                  <a:lnTo>
                    <a:pt x="1581" y="3630"/>
                  </a:lnTo>
                  <a:lnTo>
                    <a:pt x="1557" y="3677"/>
                  </a:lnTo>
                  <a:lnTo>
                    <a:pt x="1487" y="3677"/>
                  </a:lnTo>
                  <a:lnTo>
                    <a:pt x="1557" y="3787"/>
                  </a:lnTo>
                  <a:lnTo>
                    <a:pt x="1552" y="3904"/>
                  </a:lnTo>
                  <a:lnTo>
                    <a:pt x="1616" y="3874"/>
                  </a:lnTo>
                  <a:lnTo>
                    <a:pt x="1761" y="3880"/>
                  </a:lnTo>
                  <a:lnTo>
                    <a:pt x="1871" y="3904"/>
                  </a:lnTo>
                  <a:lnTo>
                    <a:pt x="1935" y="3962"/>
                  </a:lnTo>
                  <a:lnTo>
                    <a:pt x="1970" y="4043"/>
                  </a:lnTo>
                  <a:lnTo>
                    <a:pt x="2028" y="4078"/>
                  </a:lnTo>
                  <a:lnTo>
                    <a:pt x="2115" y="4031"/>
                  </a:lnTo>
                  <a:lnTo>
                    <a:pt x="2174" y="3974"/>
                  </a:lnTo>
                  <a:lnTo>
                    <a:pt x="2284" y="3904"/>
                  </a:lnTo>
                  <a:lnTo>
                    <a:pt x="2394" y="3927"/>
                  </a:lnTo>
                  <a:lnTo>
                    <a:pt x="2499" y="3880"/>
                  </a:lnTo>
                  <a:lnTo>
                    <a:pt x="2540" y="3921"/>
                  </a:lnTo>
                  <a:lnTo>
                    <a:pt x="2720" y="3880"/>
                  </a:lnTo>
                  <a:lnTo>
                    <a:pt x="2668" y="3764"/>
                  </a:lnTo>
                  <a:lnTo>
                    <a:pt x="2790" y="3677"/>
                  </a:lnTo>
                  <a:lnTo>
                    <a:pt x="2865" y="3677"/>
                  </a:lnTo>
                  <a:lnTo>
                    <a:pt x="3017" y="3508"/>
                  </a:lnTo>
                  <a:lnTo>
                    <a:pt x="2987" y="3357"/>
                  </a:lnTo>
                  <a:lnTo>
                    <a:pt x="3086" y="3329"/>
                  </a:lnTo>
                  <a:lnTo>
                    <a:pt x="3057" y="3264"/>
                  </a:lnTo>
                  <a:lnTo>
                    <a:pt x="3115" y="3184"/>
                  </a:lnTo>
                  <a:lnTo>
                    <a:pt x="3266" y="3114"/>
                  </a:lnTo>
                  <a:lnTo>
                    <a:pt x="3289" y="3015"/>
                  </a:lnTo>
                  <a:lnTo>
                    <a:pt x="3366" y="2968"/>
                  </a:lnTo>
                  <a:lnTo>
                    <a:pt x="3545" y="2852"/>
                  </a:lnTo>
                  <a:lnTo>
                    <a:pt x="3610" y="2846"/>
                  </a:lnTo>
                  <a:lnTo>
                    <a:pt x="3732" y="2922"/>
                  </a:lnTo>
                  <a:lnTo>
                    <a:pt x="3824" y="2893"/>
                  </a:lnTo>
                  <a:lnTo>
                    <a:pt x="3912" y="2748"/>
                  </a:lnTo>
                  <a:lnTo>
                    <a:pt x="3987" y="2741"/>
                  </a:lnTo>
                  <a:lnTo>
                    <a:pt x="4034" y="2806"/>
                  </a:lnTo>
                  <a:lnTo>
                    <a:pt x="4091" y="2881"/>
                  </a:lnTo>
                  <a:lnTo>
                    <a:pt x="4156" y="2875"/>
                  </a:lnTo>
                  <a:lnTo>
                    <a:pt x="4278" y="2823"/>
                  </a:lnTo>
                  <a:lnTo>
                    <a:pt x="4393" y="2905"/>
                  </a:lnTo>
                  <a:lnTo>
                    <a:pt x="4620" y="2881"/>
                  </a:lnTo>
                  <a:lnTo>
                    <a:pt x="4690" y="2794"/>
                  </a:lnTo>
                  <a:lnTo>
                    <a:pt x="4784" y="2840"/>
                  </a:lnTo>
                  <a:lnTo>
                    <a:pt x="4871" y="2840"/>
                  </a:lnTo>
                  <a:lnTo>
                    <a:pt x="4986" y="2765"/>
                  </a:lnTo>
                  <a:lnTo>
                    <a:pt x="4986" y="2631"/>
                  </a:lnTo>
                  <a:lnTo>
                    <a:pt x="5010" y="2562"/>
                  </a:lnTo>
                  <a:lnTo>
                    <a:pt x="4951" y="2544"/>
                  </a:lnTo>
                  <a:lnTo>
                    <a:pt x="5045" y="2497"/>
                  </a:lnTo>
                  <a:lnTo>
                    <a:pt x="5190" y="2457"/>
                  </a:lnTo>
                  <a:lnTo>
                    <a:pt x="5283" y="2515"/>
                  </a:lnTo>
                  <a:lnTo>
                    <a:pt x="5307" y="2654"/>
                  </a:lnTo>
                  <a:lnTo>
                    <a:pt x="5440" y="2811"/>
                  </a:lnTo>
                  <a:lnTo>
                    <a:pt x="5568" y="2818"/>
                  </a:lnTo>
                  <a:lnTo>
                    <a:pt x="5603" y="2846"/>
                  </a:lnTo>
                  <a:lnTo>
                    <a:pt x="5621" y="2905"/>
                  </a:lnTo>
                  <a:lnTo>
                    <a:pt x="5736" y="2945"/>
                  </a:lnTo>
                  <a:lnTo>
                    <a:pt x="5853" y="2881"/>
                  </a:lnTo>
                  <a:lnTo>
                    <a:pt x="5888" y="2985"/>
                  </a:lnTo>
                  <a:lnTo>
                    <a:pt x="5823" y="3172"/>
                  </a:lnTo>
                  <a:lnTo>
                    <a:pt x="5754" y="3154"/>
                  </a:lnTo>
                  <a:lnTo>
                    <a:pt x="5731" y="3247"/>
                  </a:lnTo>
                  <a:lnTo>
                    <a:pt x="5829" y="3334"/>
                  </a:lnTo>
                  <a:lnTo>
                    <a:pt x="5853" y="3404"/>
                  </a:lnTo>
                  <a:lnTo>
                    <a:pt x="5916" y="3357"/>
                  </a:lnTo>
                  <a:lnTo>
                    <a:pt x="6097" y="3107"/>
                  </a:lnTo>
                  <a:lnTo>
                    <a:pt x="6143" y="2474"/>
                  </a:lnTo>
                  <a:lnTo>
                    <a:pt x="6080" y="2451"/>
                  </a:lnTo>
                  <a:lnTo>
                    <a:pt x="6080" y="2312"/>
                  </a:lnTo>
                  <a:lnTo>
                    <a:pt x="5986" y="2271"/>
                  </a:lnTo>
                  <a:lnTo>
                    <a:pt x="5829" y="2340"/>
                  </a:lnTo>
                  <a:lnTo>
                    <a:pt x="5806" y="2225"/>
                  </a:lnTo>
                  <a:lnTo>
                    <a:pt x="5713" y="2201"/>
                  </a:lnTo>
                  <a:lnTo>
                    <a:pt x="5829" y="1929"/>
                  </a:lnTo>
                  <a:lnTo>
                    <a:pt x="5829" y="1749"/>
                  </a:lnTo>
                  <a:lnTo>
                    <a:pt x="5893" y="1679"/>
                  </a:lnTo>
                  <a:lnTo>
                    <a:pt x="6097" y="1632"/>
                  </a:lnTo>
                  <a:lnTo>
                    <a:pt x="6190" y="1562"/>
                  </a:lnTo>
                  <a:lnTo>
                    <a:pt x="6329" y="1545"/>
                  </a:lnTo>
                  <a:lnTo>
                    <a:pt x="6306" y="1632"/>
                  </a:lnTo>
                  <a:lnTo>
                    <a:pt x="6416" y="1592"/>
                  </a:lnTo>
                  <a:lnTo>
                    <a:pt x="6486" y="1516"/>
                  </a:lnTo>
                  <a:lnTo>
                    <a:pt x="6439" y="1475"/>
                  </a:lnTo>
                  <a:lnTo>
                    <a:pt x="6486" y="1249"/>
                  </a:lnTo>
                  <a:lnTo>
                    <a:pt x="6579" y="1202"/>
                  </a:lnTo>
                  <a:lnTo>
                    <a:pt x="6620" y="1266"/>
                  </a:lnTo>
                  <a:lnTo>
                    <a:pt x="6643" y="1266"/>
                  </a:lnTo>
                  <a:lnTo>
                    <a:pt x="6713" y="1062"/>
                  </a:lnTo>
                  <a:lnTo>
                    <a:pt x="6736" y="1062"/>
                  </a:lnTo>
                  <a:lnTo>
                    <a:pt x="6783" y="1226"/>
                  </a:lnTo>
                  <a:lnTo>
                    <a:pt x="6806" y="1266"/>
                  </a:lnTo>
                  <a:lnTo>
                    <a:pt x="6760" y="1383"/>
                  </a:lnTo>
                  <a:lnTo>
                    <a:pt x="6713" y="1609"/>
                  </a:lnTo>
                  <a:lnTo>
                    <a:pt x="6666" y="1725"/>
                  </a:lnTo>
                  <a:lnTo>
                    <a:pt x="6666" y="1929"/>
                  </a:lnTo>
                  <a:lnTo>
                    <a:pt x="6783" y="2248"/>
                  </a:lnTo>
                  <a:lnTo>
                    <a:pt x="6870" y="2312"/>
                  </a:lnTo>
                  <a:lnTo>
                    <a:pt x="6940" y="2474"/>
                  </a:lnTo>
                  <a:lnTo>
                    <a:pt x="7009" y="2312"/>
                  </a:lnTo>
                  <a:lnTo>
                    <a:pt x="7009" y="2201"/>
                  </a:lnTo>
                  <a:lnTo>
                    <a:pt x="7056" y="2178"/>
                  </a:lnTo>
                  <a:lnTo>
                    <a:pt x="7032" y="2091"/>
                  </a:lnTo>
                  <a:lnTo>
                    <a:pt x="7056" y="2021"/>
                  </a:lnTo>
                  <a:lnTo>
                    <a:pt x="6986" y="1887"/>
                  </a:lnTo>
                  <a:lnTo>
                    <a:pt x="7009" y="1795"/>
                  </a:lnTo>
                  <a:lnTo>
                    <a:pt x="6986" y="1632"/>
                  </a:lnTo>
                  <a:lnTo>
                    <a:pt x="6917" y="1679"/>
                  </a:lnTo>
                  <a:lnTo>
                    <a:pt x="6893" y="1428"/>
                  </a:lnTo>
                  <a:lnTo>
                    <a:pt x="6893" y="1383"/>
                  </a:lnTo>
                  <a:lnTo>
                    <a:pt x="7009" y="1289"/>
                  </a:lnTo>
                  <a:lnTo>
                    <a:pt x="7125" y="1249"/>
                  </a:lnTo>
                  <a:lnTo>
                    <a:pt x="7212" y="1359"/>
                  </a:lnTo>
                  <a:lnTo>
                    <a:pt x="7282" y="952"/>
                  </a:lnTo>
                  <a:lnTo>
                    <a:pt x="7439" y="860"/>
                  </a:lnTo>
                  <a:lnTo>
                    <a:pt x="7346" y="790"/>
                  </a:lnTo>
                  <a:lnTo>
                    <a:pt x="7376" y="726"/>
                  </a:lnTo>
                  <a:lnTo>
                    <a:pt x="7259" y="726"/>
                  </a:lnTo>
                  <a:lnTo>
                    <a:pt x="7189" y="656"/>
                  </a:lnTo>
                  <a:lnTo>
                    <a:pt x="7079" y="563"/>
                  </a:lnTo>
                  <a:lnTo>
                    <a:pt x="7142" y="546"/>
                  </a:lnTo>
                  <a:lnTo>
                    <a:pt x="7189" y="563"/>
                  </a:lnTo>
                  <a:lnTo>
                    <a:pt x="7299" y="499"/>
                  </a:lnTo>
                  <a:lnTo>
                    <a:pt x="7236" y="452"/>
                  </a:lnTo>
                  <a:lnTo>
                    <a:pt x="7212" y="337"/>
                  </a:lnTo>
                  <a:lnTo>
                    <a:pt x="7282" y="384"/>
                  </a:lnTo>
                  <a:lnTo>
                    <a:pt x="7463" y="406"/>
                  </a:lnTo>
                  <a:lnTo>
                    <a:pt x="7533" y="476"/>
                  </a:lnTo>
                  <a:lnTo>
                    <a:pt x="7690" y="452"/>
                  </a:lnTo>
                  <a:lnTo>
                    <a:pt x="7782" y="360"/>
                  </a:lnTo>
                  <a:lnTo>
                    <a:pt x="7596" y="337"/>
                  </a:lnTo>
                  <a:lnTo>
                    <a:pt x="7666" y="203"/>
                  </a:lnTo>
                  <a:lnTo>
                    <a:pt x="7533" y="116"/>
                  </a:lnTo>
                  <a:lnTo>
                    <a:pt x="7393" y="180"/>
                  </a:lnTo>
                  <a:lnTo>
                    <a:pt x="7259" y="70"/>
                  </a:lnTo>
                  <a:lnTo>
                    <a:pt x="7166" y="23"/>
                  </a:lnTo>
                  <a:lnTo>
                    <a:pt x="7125" y="46"/>
                  </a:lnTo>
                  <a:lnTo>
                    <a:pt x="7056" y="0"/>
                  </a:lnTo>
                  <a:lnTo>
                    <a:pt x="1308" y="2724"/>
                  </a:lnTo>
                  <a:lnTo>
                    <a:pt x="146" y="1887"/>
                  </a:lnTo>
                  <a:close/>
                </a:path>
              </a:pathLst>
            </a:custGeom>
            <a:grpFill/>
            <a:ln w="9525">
              <a:solidFill>
                <a:schemeClr val="bg1">
                  <a:lumMod val="85000"/>
                </a:schemeClr>
              </a:solidFill>
              <a:round/>
              <a:headEnd/>
              <a:tailEnd/>
            </a:ln>
          </p:spPr>
          <p:txBody>
            <a:bodyPr/>
            <a:lstStyle/>
            <a:p>
              <a:endParaRPr lang="zh-CN" altLang="en-US"/>
            </a:p>
          </p:txBody>
        </p:sp>
        <p:sp>
          <p:nvSpPr>
            <p:cNvPr id="280" name="Freeform 230"/>
            <p:cNvSpPr>
              <a:spLocks noChangeAspect="1"/>
            </p:cNvSpPr>
            <p:nvPr>
              <p:custDataLst>
                <p:tags r:id="rId263"/>
              </p:custDataLst>
            </p:nvPr>
          </p:nvSpPr>
          <p:spPr bwMode="auto">
            <a:xfrm>
              <a:off x="1692513" y="1052471"/>
              <a:ext cx="3261511" cy="1424618"/>
            </a:xfrm>
            <a:custGeom>
              <a:avLst/>
              <a:gdLst>
                <a:gd name="T0" fmla="*/ 2724369 w 7160"/>
                <a:gd name="T1" fmla="*/ 123289 h 3125"/>
                <a:gd name="T2" fmla="*/ 2595998 w 7160"/>
                <a:gd name="T3" fmla="*/ 162266 h 3125"/>
                <a:gd name="T4" fmla="*/ 2623765 w 7160"/>
                <a:gd name="T5" fmla="*/ 221580 h 3125"/>
                <a:gd name="T6" fmla="*/ 2469639 w 7160"/>
                <a:gd name="T7" fmla="*/ 248695 h 3125"/>
                <a:gd name="T8" fmla="*/ 2359376 w 7160"/>
                <a:gd name="T9" fmla="*/ 162266 h 3125"/>
                <a:gd name="T10" fmla="*/ 2195995 w 7160"/>
                <a:gd name="T11" fmla="*/ 172435 h 3125"/>
                <a:gd name="T12" fmla="*/ 2121145 w 7160"/>
                <a:gd name="T13" fmla="*/ 132609 h 3125"/>
                <a:gd name="T14" fmla="*/ 1994786 w 7160"/>
                <a:gd name="T15" fmla="*/ 152522 h 3125"/>
                <a:gd name="T16" fmla="*/ 1975872 w 7160"/>
                <a:gd name="T17" fmla="*/ 228783 h 3125"/>
                <a:gd name="T18" fmla="*/ 1913095 w 7160"/>
                <a:gd name="T19" fmla="*/ 238951 h 3125"/>
                <a:gd name="T20" fmla="*/ 1828587 w 7160"/>
                <a:gd name="T21" fmla="*/ 287673 h 3125"/>
                <a:gd name="T22" fmla="*/ 1784321 w 7160"/>
                <a:gd name="T23" fmla="*/ 238951 h 3125"/>
                <a:gd name="T24" fmla="*/ 1655950 w 7160"/>
                <a:gd name="T25" fmla="*/ 191923 h 3125"/>
                <a:gd name="T26" fmla="*/ 1573856 w 7160"/>
                <a:gd name="T27" fmla="*/ 228783 h 3125"/>
                <a:gd name="T28" fmla="*/ 1417316 w 7160"/>
                <a:gd name="T29" fmla="*/ 228783 h 3125"/>
                <a:gd name="T30" fmla="*/ 1363392 w 7160"/>
                <a:gd name="T31" fmla="*/ 315212 h 3125"/>
                <a:gd name="T32" fmla="*/ 1398402 w 7160"/>
                <a:gd name="T33" fmla="*/ 202092 h 3125"/>
                <a:gd name="T34" fmla="*/ 1391561 w 7160"/>
                <a:gd name="T35" fmla="*/ 95750 h 3125"/>
                <a:gd name="T36" fmla="*/ 1281299 w 7160"/>
                <a:gd name="T37" fmla="*/ 36859 h 3125"/>
                <a:gd name="T38" fmla="*/ 1243874 w 7160"/>
                <a:gd name="T39" fmla="*/ 76261 h 3125"/>
                <a:gd name="T40" fmla="*/ 1171439 w 7160"/>
                <a:gd name="T41" fmla="*/ 0 h 3125"/>
                <a:gd name="T42" fmla="*/ 1134416 w 7160"/>
                <a:gd name="T43" fmla="*/ 66517 h 3125"/>
                <a:gd name="T44" fmla="*/ 1178682 w 7160"/>
                <a:gd name="T45" fmla="*/ 113544 h 3125"/>
                <a:gd name="T46" fmla="*/ 1078078 w 7160"/>
                <a:gd name="T47" fmla="*/ 162266 h 3125"/>
                <a:gd name="T48" fmla="*/ 1043067 w 7160"/>
                <a:gd name="T49" fmla="*/ 182179 h 3125"/>
                <a:gd name="T50" fmla="*/ 1005240 w 7160"/>
                <a:gd name="T51" fmla="*/ 335125 h 3125"/>
                <a:gd name="T52" fmla="*/ 905038 w 7160"/>
                <a:gd name="T53" fmla="*/ 363934 h 3125"/>
                <a:gd name="T54" fmla="*/ 987131 w 7160"/>
                <a:gd name="T55" fmla="*/ 460108 h 3125"/>
                <a:gd name="T56" fmla="*/ 995984 w 7160"/>
                <a:gd name="T57" fmla="*/ 536792 h 3125"/>
                <a:gd name="T58" fmla="*/ 886124 w 7160"/>
                <a:gd name="T59" fmla="*/ 430451 h 3125"/>
                <a:gd name="T60" fmla="*/ 851114 w 7160"/>
                <a:gd name="T61" fmla="*/ 489765 h 3125"/>
                <a:gd name="T62" fmla="*/ 851114 w 7160"/>
                <a:gd name="T63" fmla="*/ 507135 h 3125"/>
                <a:gd name="T64" fmla="*/ 841858 w 7160"/>
                <a:gd name="T65" fmla="*/ 575770 h 3125"/>
                <a:gd name="T66" fmla="*/ 914294 w 7160"/>
                <a:gd name="T67" fmla="*/ 612630 h 3125"/>
                <a:gd name="T68" fmla="*/ 905038 w 7160"/>
                <a:gd name="T69" fmla="*/ 632542 h 3125"/>
                <a:gd name="T70" fmla="*/ 878881 w 7160"/>
                <a:gd name="T71" fmla="*/ 708803 h 3125"/>
                <a:gd name="T72" fmla="*/ 778679 w 7160"/>
                <a:gd name="T73" fmla="*/ 768117 h 3125"/>
                <a:gd name="T74" fmla="*/ 832603 w 7160"/>
                <a:gd name="T75" fmla="*/ 632542 h 3125"/>
                <a:gd name="T76" fmla="*/ 713084 w 7160"/>
                <a:gd name="T77" fmla="*/ 430451 h 3125"/>
                <a:gd name="T78" fmla="*/ 741254 w 7160"/>
                <a:gd name="T79" fmla="*/ 642287 h 3125"/>
                <a:gd name="T80" fmla="*/ 668416 w 7160"/>
                <a:gd name="T81" fmla="*/ 605427 h 3125"/>
                <a:gd name="T82" fmla="*/ 603224 w 7160"/>
                <a:gd name="T83" fmla="*/ 681688 h 3125"/>
                <a:gd name="T84" fmla="*/ 502620 w 7160"/>
                <a:gd name="T85" fmla="*/ 701601 h 3125"/>
                <a:gd name="T86" fmla="*/ 411271 w 7160"/>
                <a:gd name="T87" fmla="*/ 708803 h 3125"/>
                <a:gd name="T88" fmla="*/ 348494 w 7160"/>
                <a:gd name="T89" fmla="*/ 768117 h 3125"/>
                <a:gd name="T90" fmla="*/ 311069 w 7160"/>
                <a:gd name="T91" fmla="*/ 708803 h 3125"/>
                <a:gd name="T92" fmla="*/ 292155 w 7160"/>
                <a:gd name="T93" fmla="*/ 807095 h 3125"/>
                <a:gd name="T94" fmla="*/ 247889 w 7160"/>
                <a:gd name="T95" fmla="*/ 873612 h 3125"/>
                <a:gd name="T96" fmla="*/ 184710 w 7160"/>
                <a:gd name="T97" fmla="*/ 893524 h 3125"/>
                <a:gd name="T98" fmla="*/ 146883 w 7160"/>
                <a:gd name="T99" fmla="*/ 827008 h 3125"/>
                <a:gd name="T100" fmla="*/ 146883 w 7160"/>
                <a:gd name="T101" fmla="*/ 797351 h 3125"/>
                <a:gd name="T102" fmla="*/ 247889 w 7160"/>
                <a:gd name="T103" fmla="*/ 768117 h 3125"/>
                <a:gd name="T104" fmla="*/ 93361 w 7160"/>
                <a:gd name="T105" fmla="*/ 671944 h 3125"/>
                <a:gd name="T106" fmla="*/ 30181 w 7160"/>
                <a:gd name="T107" fmla="*/ 622374 h 3125"/>
                <a:gd name="T108" fmla="*/ 16097 w 7160"/>
                <a:gd name="T109" fmla="*/ 696517 h 3125"/>
                <a:gd name="T110" fmla="*/ 44266 w 7160"/>
                <a:gd name="T111" fmla="*/ 814721 h 3125"/>
                <a:gd name="T112" fmla="*/ 102617 w 7160"/>
                <a:gd name="T113" fmla="*/ 960041 h 3125"/>
                <a:gd name="T114" fmla="*/ 2881312 w 7160"/>
                <a:gd name="T115" fmla="*/ 172435 h 31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160"/>
                <a:gd name="T175" fmla="*/ 0 h 3125"/>
                <a:gd name="T176" fmla="*/ 7160 w 7160"/>
                <a:gd name="T177" fmla="*/ 3125 h 312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160" h="3125">
                  <a:moveTo>
                    <a:pt x="7160" y="407"/>
                  </a:moveTo>
                  <a:lnTo>
                    <a:pt x="7021" y="383"/>
                  </a:lnTo>
                  <a:lnTo>
                    <a:pt x="6770" y="291"/>
                  </a:lnTo>
                  <a:lnTo>
                    <a:pt x="6590" y="291"/>
                  </a:lnTo>
                  <a:lnTo>
                    <a:pt x="6451" y="360"/>
                  </a:lnTo>
                  <a:lnTo>
                    <a:pt x="6451" y="383"/>
                  </a:lnTo>
                  <a:lnTo>
                    <a:pt x="6567" y="453"/>
                  </a:lnTo>
                  <a:lnTo>
                    <a:pt x="6567" y="523"/>
                  </a:lnTo>
                  <a:lnTo>
                    <a:pt x="6520" y="523"/>
                  </a:lnTo>
                  <a:lnTo>
                    <a:pt x="6410" y="430"/>
                  </a:lnTo>
                  <a:lnTo>
                    <a:pt x="6184" y="477"/>
                  </a:lnTo>
                  <a:lnTo>
                    <a:pt x="6137" y="587"/>
                  </a:lnTo>
                  <a:lnTo>
                    <a:pt x="6044" y="540"/>
                  </a:lnTo>
                  <a:lnTo>
                    <a:pt x="5957" y="540"/>
                  </a:lnTo>
                  <a:lnTo>
                    <a:pt x="5863" y="383"/>
                  </a:lnTo>
                  <a:lnTo>
                    <a:pt x="5638" y="383"/>
                  </a:lnTo>
                  <a:lnTo>
                    <a:pt x="5573" y="477"/>
                  </a:lnTo>
                  <a:lnTo>
                    <a:pt x="5457" y="407"/>
                  </a:lnTo>
                  <a:lnTo>
                    <a:pt x="5341" y="430"/>
                  </a:lnTo>
                  <a:lnTo>
                    <a:pt x="5364" y="313"/>
                  </a:lnTo>
                  <a:lnTo>
                    <a:pt x="5271" y="313"/>
                  </a:lnTo>
                  <a:lnTo>
                    <a:pt x="5114" y="477"/>
                  </a:lnTo>
                  <a:lnTo>
                    <a:pt x="5090" y="360"/>
                  </a:lnTo>
                  <a:lnTo>
                    <a:pt x="4957" y="360"/>
                  </a:lnTo>
                  <a:lnTo>
                    <a:pt x="4864" y="407"/>
                  </a:lnTo>
                  <a:lnTo>
                    <a:pt x="4957" y="540"/>
                  </a:lnTo>
                  <a:lnTo>
                    <a:pt x="4910" y="540"/>
                  </a:lnTo>
                  <a:lnTo>
                    <a:pt x="4910" y="587"/>
                  </a:lnTo>
                  <a:lnTo>
                    <a:pt x="4818" y="587"/>
                  </a:lnTo>
                  <a:lnTo>
                    <a:pt x="4754" y="564"/>
                  </a:lnTo>
                  <a:lnTo>
                    <a:pt x="4637" y="657"/>
                  </a:lnTo>
                  <a:lnTo>
                    <a:pt x="4661" y="744"/>
                  </a:lnTo>
                  <a:lnTo>
                    <a:pt x="4544" y="679"/>
                  </a:lnTo>
                  <a:lnTo>
                    <a:pt x="4497" y="610"/>
                  </a:lnTo>
                  <a:lnTo>
                    <a:pt x="4434" y="610"/>
                  </a:lnTo>
                  <a:lnTo>
                    <a:pt x="4434" y="564"/>
                  </a:lnTo>
                  <a:lnTo>
                    <a:pt x="4318" y="430"/>
                  </a:lnTo>
                  <a:lnTo>
                    <a:pt x="4161" y="430"/>
                  </a:lnTo>
                  <a:lnTo>
                    <a:pt x="4115" y="453"/>
                  </a:lnTo>
                  <a:lnTo>
                    <a:pt x="4138" y="523"/>
                  </a:lnTo>
                  <a:lnTo>
                    <a:pt x="3934" y="564"/>
                  </a:lnTo>
                  <a:lnTo>
                    <a:pt x="3911" y="540"/>
                  </a:lnTo>
                  <a:lnTo>
                    <a:pt x="3888" y="523"/>
                  </a:lnTo>
                  <a:lnTo>
                    <a:pt x="3731" y="564"/>
                  </a:lnTo>
                  <a:lnTo>
                    <a:pt x="3522" y="540"/>
                  </a:lnTo>
                  <a:lnTo>
                    <a:pt x="3522" y="610"/>
                  </a:lnTo>
                  <a:lnTo>
                    <a:pt x="3458" y="657"/>
                  </a:lnTo>
                  <a:lnTo>
                    <a:pt x="3388" y="744"/>
                  </a:lnTo>
                  <a:lnTo>
                    <a:pt x="3365" y="721"/>
                  </a:lnTo>
                  <a:lnTo>
                    <a:pt x="3435" y="540"/>
                  </a:lnTo>
                  <a:lnTo>
                    <a:pt x="3475" y="477"/>
                  </a:lnTo>
                  <a:lnTo>
                    <a:pt x="3475" y="407"/>
                  </a:lnTo>
                  <a:lnTo>
                    <a:pt x="3498" y="313"/>
                  </a:lnTo>
                  <a:lnTo>
                    <a:pt x="3458" y="226"/>
                  </a:lnTo>
                  <a:lnTo>
                    <a:pt x="3458" y="157"/>
                  </a:lnTo>
                  <a:lnTo>
                    <a:pt x="3301" y="111"/>
                  </a:lnTo>
                  <a:lnTo>
                    <a:pt x="3184" y="87"/>
                  </a:lnTo>
                  <a:lnTo>
                    <a:pt x="3138" y="111"/>
                  </a:lnTo>
                  <a:lnTo>
                    <a:pt x="3138" y="180"/>
                  </a:lnTo>
                  <a:lnTo>
                    <a:pt x="3091" y="180"/>
                  </a:lnTo>
                  <a:lnTo>
                    <a:pt x="3044" y="111"/>
                  </a:lnTo>
                  <a:lnTo>
                    <a:pt x="2957" y="64"/>
                  </a:lnTo>
                  <a:lnTo>
                    <a:pt x="2911" y="0"/>
                  </a:lnTo>
                  <a:lnTo>
                    <a:pt x="2865" y="17"/>
                  </a:lnTo>
                  <a:lnTo>
                    <a:pt x="2819" y="111"/>
                  </a:lnTo>
                  <a:lnTo>
                    <a:pt x="2819" y="157"/>
                  </a:lnTo>
                  <a:lnTo>
                    <a:pt x="2911" y="203"/>
                  </a:lnTo>
                  <a:lnTo>
                    <a:pt x="2889" y="226"/>
                  </a:lnTo>
                  <a:lnTo>
                    <a:pt x="2929" y="268"/>
                  </a:lnTo>
                  <a:lnTo>
                    <a:pt x="2889" y="268"/>
                  </a:lnTo>
                  <a:lnTo>
                    <a:pt x="2819" y="360"/>
                  </a:lnTo>
                  <a:lnTo>
                    <a:pt x="2679" y="383"/>
                  </a:lnTo>
                  <a:lnTo>
                    <a:pt x="2638" y="360"/>
                  </a:lnTo>
                  <a:lnTo>
                    <a:pt x="2568" y="383"/>
                  </a:lnTo>
                  <a:lnTo>
                    <a:pt x="2592" y="430"/>
                  </a:lnTo>
                  <a:lnTo>
                    <a:pt x="2453" y="540"/>
                  </a:lnTo>
                  <a:lnTo>
                    <a:pt x="2435" y="679"/>
                  </a:lnTo>
                  <a:lnTo>
                    <a:pt x="2498" y="791"/>
                  </a:lnTo>
                  <a:lnTo>
                    <a:pt x="2435" y="767"/>
                  </a:lnTo>
                  <a:lnTo>
                    <a:pt x="2296" y="836"/>
                  </a:lnTo>
                  <a:lnTo>
                    <a:pt x="2249" y="859"/>
                  </a:lnTo>
                  <a:lnTo>
                    <a:pt x="2272" y="999"/>
                  </a:lnTo>
                  <a:lnTo>
                    <a:pt x="2411" y="1016"/>
                  </a:lnTo>
                  <a:lnTo>
                    <a:pt x="2453" y="1086"/>
                  </a:lnTo>
                  <a:lnTo>
                    <a:pt x="2545" y="1220"/>
                  </a:lnTo>
                  <a:lnTo>
                    <a:pt x="2592" y="1359"/>
                  </a:lnTo>
                  <a:lnTo>
                    <a:pt x="2475" y="1267"/>
                  </a:lnTo>
                  <a:lnTo>
                    <a:pt x="2411" y="1086"/>
                  </a:lnTo>
                  <a:lnTo>
                    <a:pt x="2249" y="1016"/>
                  </a:lnTo>
                  <a:lnTo>
                    <a:pt x="2202" y="1016"/>
                  </a:lnTo>
                  <a:lnTo>
                    <a:pt x="2184" y="1063"/>
                  </a:lnTo>
                  <a:lnTo>
                    <a:pt x="2092" y="1133"/>
                  </a:lnTo>
                  <a:lnTo>
                    <a:pt x="2115" y="1156"/>
                  </a:lnTo>
                  <a:lnTo>
                    <a:pt x="2202" y="1156"/>
                  </a:lnTo>
                  <a:lnTo>
                    <a:pt x="2226" y="1220"/>
                  </a:lnTo>
                  <a:lnTo>
                    <a:pt x="2115" y="1197"/>
                  </a:lnTo>
                  <a:lnTo>
                    <a:pt x="1999" y="1110"/>
                  </a:lnTo>
                  <a:lnTo>
                    <a:pt x="1999" y="1197"/>
                  </a:lnTo>
                  <a:lnTo>
                    <a:pt x="2092" y="1359"/>
                  </a:lnTo>
                  <a:lnTo>
                    <a:pt x="2092" y="1406"/>
                  </a:lnTo>
                  <a:lnTo>
                    <a:pt x="2162" y="1446"/>
                  </a:lnTo>
                  <a:lnTo>
                    <a:pt x="2272" y="1446"/>
                  </a:lnTo>
                  <a:lnTo>
                    <a:pt x="2365" y="1586"/>
                  </a:lnTo>
                  <a:lnTo>
                    <a:pt x="2411" y="1609"/>
                  </a:lnTo>
                  <a:lnTo>
                    <a:pt x="2249" y="1493"/>
                  </a:lnTo>
                  <a:lnTo>
                    <a:pt x="2202" y="1493"/>
                  </a:lnTo>
                  <a:lnTo>
                    <a:pt x="2139" y="1563"/>
                  </a:lnTo>
                  <a:lnTo>
                    <a:pt x="2184" y="1673"/>
                  </a:lnTo>
                  <a:lnTo>
                    <a:pt x="2139" y="1813"/>
                  </a:lnTo>
                  <a:lnTo>
                    <a:pt x="2045" y="1835"/>
                  </a:lnTo>
                  <a:lnTo>
                    <a:pt x="1935" y="1813"/>
                  </a:lnTo>
                  <a:lnTo>
                    <a:pt x="2022" y="1766"/>
                  </a:lnTo>
                  <a:lnTo>
                    <a:pt x="2069" y="1609"/>
                  </a:lnTo>
                  <a:lnTo>
                    <a:pt x="2069" y="1493"/>
                  </a:lnTo>
                  <a:lnTo>
                    <a:pt x="1912" y="1220"/>
                  </a:lnTo>
                  <a:lnTo>
                    <a:pt x="1842" y="1040"/>
                  </a:lnTo>
                  <a:lnTo>
                    <a:pt x="1772" y="1016"/>
                  </a:lnTo>
                  <a:lnTo>
                    <a:pt x="1726" y="1243"/>
                  </a:lnTo>
                  <a:lnTo>
                    <a:pt x="1748" y="1406"/>
                  </a:lnTo>
                  <a:lnTo>
                    <a:pt x="1842" y="1516"/>
                  </a:lnTo>
                  <a:lnTo>
                    <a:pt x="1842" y="1539"/>
                  </a:lnTo>
                  <a:lnTo>
                    <a:pt x="1748" y="1493"/>
                  </a:lnTo>
                  <a:lnTo>
                    <a:pt x="1661" y="1429"/>
                  </a:lnTo>
                  <a:lnTo>
                    <a:pt x="1476" y="1446"/>
                  </a:lnTo>
                  <a:lnTo>
                    <a:pt x="1499" y="1539"/>
                  </a:lnTo>
                  <a:lnTo>
                    <a:pt x="1499" y="1609"/>
                  </a:lnTo>
                  <a:lnTo>
                    <a:pt x="1453" y="1609"/>
                  </a:lnTo>
                  <a:lnTo>
                    <a:pt x="1436" y="1539"/>
                  </a:lnTo>
                  <a:lnTo>
                    <a:pt x="1249" y="1656"/>
                  </a:lnTo>
                  <a:lnTo>
                    <a:pt x="1209" y="1633"/>
                  </a:lnTo>
                  <a:lnTo>
                    <a:pt x="1185" y="1586"/>
                  </a:lnTo>
                  <a:lnTo>
                    <a:pt x="1022" y="1673"/>
                  </a:lnTo>
                  <a:lnTo>
                    <a:pt x="1000" y="1743"/>
                  </a:lnTo>
                  <a:lnTo>
                    <a:pt x="935" y="1743"/>
                  </a:lnTo>
                  <a:lnTo>
                    <a:pt x="866" y="1813"/>
                  </a:lnTo>
                  <a:lnTo>
                    <a:pt x="843" y="1766"/>
                  </a:lnTo>
                  <a:lnTo>
                    <a:pt x="843" y="1656"/>
                  </a:lnTo>
                  <a:lnTo>
                    <a:pt x="773" y="1673"/>
                  </a:lnTo>
                  <a:lnTo>
                    <a:pt x="749" y="1743"/>
                  </a:lnTo>
                  <a:lnTo>
                    <a:pt x="773" y="1859"/>
                  </a:lnTo>
                  <a:lnTo>
                    <a:pt x="726" y="1905"/>
                  </a:lnTo>
                  <a:lnTo>
                    <a:pt x="662" y="1923"/>
                  </a:lnTo>
                  <a:lnTo>
                    <a:pt x="592" y="2016"/>
                  </a:lnTo>
                  <a:lnTo>
                    <a:pt x="616" y="2062"/>
                  </a:lnTo>
                  <a:lnTo>
                    <a:pt x="592" y="2109"/>
                  </a:lnTo>
                  <a:lnTo>
                    <a:pt x="482" y="2039"/>
                  </a:lnTo>
                  <a:lnTo>
                    <a:pt x="459" y="2109"/>
                  </a:lnTo>
                  <a:lnTo>
                    <a:pt x="459" y="2156"/>
                  </a:lnTo>
                  <a:lnTo>
                    <a:pt x="342" y="2062"/>
                  </a:lnTo>
                  <a:lnTo>
                    <a:pt x="365" y="1952"/>
                  </a:lnTo>
                  <a:lnTo>
                    <a:pt x="273" y="1882"/>
                  </a:lnTo>
                  <a:lnTo>
                    <a:pt x="232" y="1835"/>
                  </a:lnTo>
                  <a:lnTo>
                    <a:pt x="365" y="1882"/>
                  </a:lnTo>
                  <a:lnTo>
                    <a:pt x="459" y="1905"/>
                  </a:lnTo>
                  <a:lnTo>
                    <a:pt x="546" y="1882"/>
                  </a:lnTo>
                  <a:lnTo>
                    <a:pt x="616" y="1813"/>
                  </a:lnTo>
                  <a:lnTo>
                    <a:pt x="459" y="1633"/>
                  </a:lnTo>
                  <a:lnTo>
                    <a:pt x="365" y="1586"/>
                  </a:lnTo>
                  <a:lnTo>
                    <a:pt x="232" y="1586"/>
                  </a:lnTo>
                  <a:lnTo>
                    <a:pt x="162" y="1539"/>
                  </a:lnTo>
                  <a:lnTo>
                    <a:pt x="98" y="1469"/>
                  </a:lnTo>
                  <a:lnTo>
                    <a:pt x="75" y="1469"/>
                  </a:lnTo>
                  <a:lnTo>
                    <a:pt x="23" y="1481"/>
                  </a:lnTo>
                  <a:lnTo>
                    <a:pt x="0" y="1551"/>
                  </a:lnTo>
                  <a:lnTo>
                    <a:pt x="40" y="1644"/>
                  </a:lnTo>
                  <a:lnTo>
                    <a:pt x="46" y="1743"/>
                  </a:lnTo>
                  <a:lnTo>
                    <a:pt x="104" y="1847"/>
                  </a:lnTo>
                  <a:lnTo>
                    <a:pt x="110" y="1923"/>
                  </a:lnTo>
                  <a:lnTo>
                    <a:pt x="150" y="1999"/>
                  </a:lnTo>
                  <a:lnTo>
                    <a:pt x="150" y="2086"/>
                  </a:lnTo>
                  <a:lnTo>
                    <a:pt x="255" y="2266"/>
                  </a:lnTo>
                  <a:lnTo>
                    <a:pt x="255" y="2301"/>
                  </a:lnTo>
                  <a:lnTo>
                    <a:pt x="1418" y="3125"/>
                  </a:lnTo>
                  <a:lnTo>
                    <a:pt x="7160" y="407"/>
                  </a:lnTo>
                  <a:close/>
                </a:path>
              </a:pathLst>
            </a:custGeom>
            <a:grpFill/>
            <a:ln w="9525">
              <a:solidFill>
                <a:schemeClr val="bg1">
                  <a:lumMod val="85000"/>
                </a:schemeClr>
              </a:solidFill>
              <a:round/>
              <a:headEnd/>
              <a:tailEnd/>
            </a:ln>
          </p:spPr>
          <p:txBody>
            <a:bodyPr/>
            <a:lstStyle/>
            <a:p>
              <a:endParaRPr lang="zh-CN" altLang="en-US"/>
            </a:p>
          </p:txBody>
        </p:sp>
        <p:sp>
          <p:nvSpPr>
            <p:cNvPr id="281" name="Freeform 231"/>
            <p:cNvSpPr>
              <a:spLocks noChangeAspect="1"/>
            </p:cNvSpPr>
            <p:nvPr>
              <p:custDataLst>
                <p:tags r:id="rId264"/>
              </p:custDataLst>
            </p:nvPr>
          </p:nvSpPr>
          <p:spPr bwMode="auto">
            <a:xfrm>
              <a:off x="2129178" y="1537595"/>
              <a:ext cx="154539" cy="163984"/>
            </a:xfrm>
            <a:custGeom>
              <a:avLst/>
              <a:gdLst>
                <a:gd name="T0" fmla="*/ 65088 w 344"/>
                <a:gd name="T1" fmla="*/ 0 h 359"/>
                <a:gd name="T2" fmla="*/ 65088 w 344"/>
                <a:gd name="T3" fmla="*/ 39055 h 359"/>
                <a:gd name="T4" fmla="*/ 74216 w 344"/>
                <a:gd name="T5" fmla="*/ 88723 h 359"/>
                <a:gd name="T6" fmla="*/ 117872 w 344"/>
                <a:gd name="T7" fmla="*/ 132872 h 359"/>
                <a:gd name="T8" fmla="*/ 136525 w 344"/>
                <a:gd name="T9" fmla="*/ 152400 h 359"/>
                <a:gd name="T10" fmla="*/ 80962 w 344"/>
                <a:gd name="T11" fmla="*/ 142636 h 359"/>
                <a:gd name="T12" fmla="*/ 55563 w 344"/>
                <a:gd name="T13" fmla="*/ 105704 h 359"/>
                <a:gd name="T14" fmla="*/ 18653 w 344"/>
                <a:gd name="T15" fmla="*/ 95940 h 359"/>
                <a:gd name="T16" fmla="*/ 9525 w 344"/>
                <a:gd name="T17" fmla="*/ 95940 h 359"/>
                <a:gd name="T18" fmla="*/ 0 w 344"/>
                <a:gd name="T19" fmla="*/ 66224 h 359"/>
                <a:gd name="T20" fmla="*/ 9525 w 344"/>
                <a:gd name="T21" fmla="*/ 66224 h 359"/>
                <a:gd name="T22" fmla="*/ 9525 w 344"/>
                <a:gd name="T23" fmla="*/ 48819 h 359"/>
                <a:gd name="T24" fmla="*/ 27781 w 344"/>
                <a:gd name="T25" fmla="*/ 29291 h 359"/>
                <a:gd name="T26" fmla="*/ 18653 w 344"/>
                <a:gd name="T27" fmla="*/ 0 h 359"/>
                <a:gd name="T28" fmla="*/ 46434 w 344"/>
                <a:gd name="T29" fmla="*/ 0 h 359"/>
                <a:gd name="T30" fmla="*/ 65088 w 344"/>
                <a:gd name="T31" fmla="*/ 0 h 3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44"/>
                <a:gd name="T49" fmla="*/ 0 h 359"/>
                <a:gd name="T50" fmla="*/ 344 w 344"/>
                <a:gd name="T51" fmla="*/ 359 h 3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44" h="359">
                  <a:moveTo>
                    <a:pt x="164" y="0"/>
                  </a:moveTo>
                  <a:lnTo>
                    <a:pt x="164" y="92"/>
                  </a:lnTo>
                  <a:lnTo>
                    <a:pt x="187" y="209"/>
                  </a:lnTo>
                  <a:lnTo>
                    <a:pt x="297" y="313"/>
                  </a:lnTo>
                  <a:lnTo>
                    <a:pt x="344" y="359"/>
                  </a:lnTo>
                  <a:lnTo>
                    <a:pt x="204" y="336"/>
                  </a:lnTo>
                  <a:lnTo>
                    <a:pt x="140" y="249"/>
                  </a:lnTo>
                  <a:lnTo>
                    <a:pt x="47" y="226"/>
                  </a:lnTo>
                  <a:lnTo>
                    <a:pt x="24" y="226"/>
                  </a:lnTo>
                  <a:lnTo>
                    <a:pt x="0" y="156"/>
                  </a:lnTo>
                  <a:lnTo>
                    <a:pt x="24" y="156"/>
                  </a:lnTo>
                  <a:lnTo>
                    <a:pt x="24" y="115"/>
                  </a:lnTo>
                  <a:lnTo>
                    <a:pt x="70" y="69"/>
                  </a:lnTo>
                  <a:lnTo>
                    <a:pt x="47" y="0"/>
                  </a:lnTo>
                  <a:lnTo>
                    <a:pt x="117" y="0"/>
                  </a:lnTo>
                  <a:lnTo>
                    <a:pt x="164" y="0"/>
                  </a:lnTo>
                  <a:close/>
                </a:path>
              </a:pathLst>
            </a:custGeom>
            <a:grpFill/>
            <a:ln w="9525">
              <a:solidFill>
                <a:schemeClr val="bg1">
                  <a:lumMod val="85000"/>
                </a:schemeClr>
              </a:solidFill>
              <a:round/>
              <a:headEnd/>
              <a:tailEnd/>
            </a:ln>
          </p:spPr>
          <p:txBody>
            <a:bodyPr/>
            <a:lstStyle/>
            <a:p>
              <a:endParaRPr lang="zh-CN" altLang="en-US"/>
            </a:p>
          </p:txBody>
        </p:sp>
        <p:sp>
          <p:nvSpPr>
            <p:cNvPr id="282" name="Freeform 232"/>
            <p:cNvSpPr>
              <a:spLocks noChangeAspect="1"/>
            </p:cNvSpPr>
            <p:nvPr>
              <p:custDataLst>
                <p:tags r:id="rId265"/>
              </p:custDataLst>
            </p:nvPr>
          </p:nvSpPr>
          <p:spPr bwMode="auto">
            <a:xfrm>
              <a:off x="2296297" y="1689622"/>
              <a:ext cx="30549" cy="22208"/>
            </a:xfrm>
            <a:custGeom>
              <a:avLst/>
              <a:gdLst>
                <a:gd name="T0" fmla="*/ 0 w 65"/>
                <a:gd name="T1" fmla="*/ 0 h 47"/>
                <a:gd name="T2" fmla="*/ 7473 w 65"/>
                <a:gd name="T3" fmla="*/ 20638 h 47"/>
                <a:gd name="T4" fmla="*/ 19514 w 65"/>
                <a:gd name="T5" fmla="*/ 20638 h 47"/>
                <a:gd name="T6" fmla="*/ 26987 w 65"/>
                <a:gd name="T7" fmla="*/ 10099 h 47"/>
                <a:gd name="T8" fmla="*/ 26987 w 65"/>
                <a:gd name="T9" fmla="*/ 0 h 47"/>
                <a:gd name="T10" fmla="*/ 0 w 65"/>
                <a:gd name="T11" fmla="*/ 0 h 47"/>
                <a:gd name="T12" fmla="*/ 0 60000 65536"/>
                <a:gd name="T13" fmla="*/ 0 60000 65536"/>
                <a:gd name="T14" fmla="*/ 0 60000 65536"/>
                <a:gd name="T15" fmla="*/ 0 60000 65536"/>
                <a:gd name="T16" fmla="*/ 0 60000 65536"/>
                <a:gd name="T17" fmla="*/ 0 60000 65536"/>
                <a:gd name="T18" fmla="*/ 0 w 65"/>
                <a:gd name="T19" fmla="*/ 0 h 47"/>
                <a:gd name="T20" fmla="*/ 65 w 6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65" h="47">
                  <a:moveTo>
                    <a:pt x="0" y="0"/>
                  </a:moveTo>
                  <a:lnTo>
                    <a:pt x="18" y="47"/>
                  </a:lnTo>
                  <a:lnTo>
                    <a:pt x="47" y="47"/>
                  </a:lnTo>
                  <a:lnTo>
                    <a:pt x="65" y="23"/>
                  </a:lnTo>
                  <a:lnTo>
                    <a:pt x="65"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83" name="Freeform 233"/>
            <p:cNvSpPr>
              <a:spLocks noChangeAspect="1"/>
            </p:cNvSpPr>
            <p:nvPr>
              <p:custDataLst>
                <p:tags r:id="rId266"/>
              </p:custDataLst>
            </p:nvPr>
          </p:nvSpPr>
          <p:spPr bwMode="auto">
            <a:xfrm>
              <a:off x="3685359" y="980729"/>
              <a:ext cx="141963" cy="122989"/>
            </a:xfrm>
            <a:custGeom>
              <a:avLst/>
              <a:gdLst>
                <a:gd name="T0" fmla="*/ 9186 w 314"/>
                <a:gd name="T1" fmla="*/ 0 h 274"/>
                <a:gd name="T2" fmla="*/ 0 w 314"/>
                <a:gd name="T3" fmla="*/ 38795 h 274"/>
                <a:gd name="T4" fmla="*/ 18772 w 314"/>
                <a:gd name="T5" fmla="*/ 65493 h 274"/>
                <a:gd name="T6" fmla="*/ 9186 w 314"/>
                <a:gd name="T7" fmla="*/ 94694 h 274"/>
                <a:gd name="T8" fmla="*/ 34748 w 314"/>
                <a:gd name="T9" fmla="*/ 114300 h 274"/>
                <a:gd name="T10" fmla="*/ 53520 w 314"/>
                <a:gd name="T11" fmla="*/ 114300 h 274"/>
                <a:gd name="T12" fmla="*/ 62707 w 314"/>
                <a:gd name="T13" fmla="*/ 85099 h 274"/>
                <a:gd name="T14" fmla="*/ 90665 w 314"/>
                <a:gd name="T15" fmla="*/ 94694 h 274"/>
                <a:gd name="T16" fmla="*/ 109037 w 314"/>
                <a:gd name="T17" fmla="*/ 65493 h 274"/>
                <a:gd name="T18" fmla="*/ 81479 w 314"/>
                <a:gd name="T19" fmla="*/ 48807 h 274"/>
                <a:gd name="T20" fmla="*/ 81479 w 314"/>
                <a:gd name="T21" fmla="*/ 29201 h 274"/>
                <a:gd name="T22" fmla="*/ 118224 w 314"/>
                <a:gd name="T23" fmla="*/ 58401 h 274"/>
                <a:gd name="T24" fmla="*/ 125413 w 314"/>
                <a:gd name="T25" fmla="*/ 48807 h 274"/>
                <a:gd name="T26" fmla="*/ 125413 w 314"/>
                <a:gd name="T27" fmla="*/ 29201 h 274"/>
                <a:gd name="T28" fmla="*/ 90665 w 314"/>
                <a:gd name="T29" fmla="*/ 0 h 274"/>
                <a:gd name="T30" fmla="*/ 71893 w 314"/>
                <a:gd name="T31" fmla="*/ 0 h 274"/>
                <a:gd name="T32" fmla="*/ 53520 w 314"/>
                <a:gd name="T33" fmla="*/ 9595 h 274"/>
                <a:gd name="T34" fmla="*/ 46331 w 314"/>
                <a:gd name="T35" fmla="*/ 29201 h 274"/>
                <a:gd name="T36" fmla="*/ 27958 w 314"/>
                <a:gd name="T37" fmla="*/ 9595 h 274"/>
                <a:gd name="T38" fmla="*/ 9186 w 314"/>
                <a:gd name="T39" fmla="*/ 0 h 2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4"/>
                <a:gd name="T61" fmla="*/ 0 h 274"/>
                <a:gd name="T62" fmla="*/ 314 w 314"/>
                <a:gd name="T63" fmla="*/ 274 h 2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4" h="274">
                  <a:moveTo>
                    <a:pt x="23" y="0"/>
                  </a:moveTo>
                  <a:lnTo>
                    <a:pt x="0" y="93"/>
                  </a:lnTo>
                  <a:lnTo>
                    <a:pt x="47" y="157"/>
                  </a:lnTo>
                  <a:lnTo>
                    <a:pt x="23" y="227"/>
                  </a:lnTo>
                  <a:lnTo>
                    <a:pt x="87" y="274"/>
                  </a:lnTo>
                  <a:lnTo>
                    <a:pt x="134" y="274"/>
                  </a:lnTo>
                  <a:lnTo>
                    <a:pt x="157" y="204"/>
                  </a:lnTo>
                  <a:lnTo>
                    <a:pt x="227" y="227"/>
                  </a:lnTo>
                  <a:lnTo>
                    <a:pt x="273" y="157"/>
                  </a:lnTo>
                  <a:lnTo>
                    <a:pt x="204" y="117"/>
                  </a:lnTo>
                  <a:lnTo>
                    <a:pt x="204" y="70"/>
                  </a:lnTo>
                  <a:lnTo>
                    <a:pt x="296" y="140"/>
                  </a:lnTo>
                  <a:lnTo>
                    <a:pt x="314" y="117"/>
                  </a:lnTo>
                  <a:lnTo>
                    <a:pt x="314" y="70"/>
                  </a:lnTo>
                  <a:lnTo>
                    <a:pt x="227" y="0"/>
                  </a:lnTo>
                  <a:lnTo>
                    <a:pt x="180" y="0"/>
                  </a:lnTo>
                  <a:lnTo>
                    <a:pt x="134" y="23"/>
                  </a:lnTo>
                  <a:lnTo>
                    <a:pt x="116" y="70"/>
                  </a:lnTo>
                  <a:lnTo>
                    <a:pt x="70" y="23"/>
                  </a:lnTo>
                  <a:lnTo>
                    <a:pt x="23" y="0"/>
                  </a:lnTo>
                  <a:close/>
                </a:path>
              </a:pathLst>
            </a:custGeom>
            <a:grpFill/>
            <a:ln w="9525">
              <a:solidFill>
                <a:schemeClr val="bg1">
                  <a:lumMod val="85000"/>
                </a:schemeClr>
              </a:solidFill>
              <a:round/>
              <a:headEnd/>
              <a:tailEnd/>
            </a:ln>
          </p:spPr>
          <p:txBody>
            <a:bodyPr/>
            <a:lstStyle/>
            <a:p>
              <a:endParaRPr lang="zh-CN" altLang="en-US"/>
            </a:p>
          </p:txBody>
        </p:sp>
        <p:sp>
          <p:nvSpPr>
            <p:cNvPr id="284" name="Freeform 234"/>
            <p:cNvSpPr>
              <a:spLocks noChangeAspect="1"/>
            </p:cNvSpPr>
            <p:nvPr>
              <p:custDataLst>
                <p:tags r:id="rId267"/>
              </p:custDataLst>
            </p:nvPr>
          </p:nvSpPr>
          <p:spPr bwMode="auto">
            <a:xfrm>
              <a:off x="1807519" y="1238663"/>
              <a:ext cx="3146505" cy="1368248"/>
            </a:xfrm>
            <a:custGeom>
              <a:avLst/>
              <a:gdLst>
                <a:gd name="T0" fmla="*/ 7246 w 6905"/>
                <a:gd name="T1" fmla="*/ 790252 h 3009"/>
                <a:gd name="T2" fmla="*/ 0 w 6905"/>
                <a:gd name="T3" fmla="*/ 812227 h 3009"/>
                <a:gd name="T4" fmla="*/ 402565 w 6905"/>
                <a:gd name="T5" fmla="*/ 1271588 h 3009"/>
                <a:gd name="T6" fmla="*/ 2760791 w 6905"/>
                <a:gd name="T7" fmla="*/ 88322 h 3009"/>
                <a:gd name="T8" fmla="*/ 2779712 w 6905"/>
                <a:gd name="T9" fmla="*/ 4649 h 3009"/>
                <a:gd name="T10" fmla="*/ 2763207 w 6905"/>
                <a:gd name="T11" fmla="*/ 2536 h 3009"/>
                <a:gd name="T12" fmla="*/ 2643645 w 6905"/>
                <a:gd name="T13" fmla="*/ 0 h 3009"/>
                <a:gd name="T14" fmla="*/ 2562327 w 6905"/>
                <a:gd name="T15" fmla="*/ 78180 h 3009"/>
                <a:gd name="T16" fmla="*/ 458522 w 6905"/>
                <a:gd name="T17" fmla="*/ 942387 h 3009"/>
                <a:gd name="T18" fmla="*/ 74877 w 6905"/>
                <a:gd name="T19" fmla="*/ 797436 h 3009"/>
                <a:gd name="T20" fmla="*/ 7246 w 6905"/>
                <a:gd name="T21" fmla="*/ 790252 h 30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905"/>
                <a:gd name="T34" fmla="*/ 0 h 3009"/>
                <a:gd name="T35" fmla="*/ 6905 w 6905"/>
                <a:gd name="T36" fmla="*/ 3009 h 30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905" h="3009">
                  <a:moveTo>
                    <a:pt x="18" y="1870"/>
                  </a:moveTo>
                  <a:lnTo>
                    <a:pt x="0" y="1922"/>
                  </a:lnTo>
                  <a:lnTo>
                    <a:pt x="1000" y="3009"/>
                  </a:lnTo>
                  <a:lnTo>
                    <a:pt x="6858" y="209"/>
                  </a:lnTo>
                  <a:lnTo>
                    <a:pt x="6905" y="11"/>
                  </a:lnTo>
                  <a:lnTo>
                    <a:pt x="6864" y="6"/>
                  </a:lnTo>
                  <a:lnTo>
                    <a:pt x="6567" y="0"/>
                  </a:lnTo>
                  <a:lnTo>
                    <a:pt x="6365" y="185"/>
                  </a:lnTo>
                  <a:lnTo>
                    <a:pt x="1139" y="2230"/>
                  </a:lnTo>
                  <a:lnTo>
                    <a:pt x="186" y="1887"/>
                  </a:lnTo>
                  <a:lnTo>
                    <a:pt x="18" y="1870"/>
                  </a:lnTo>
                  <a:close/>
                </a:path>
              </a:pathLst>
            </a:custGeom>
            <a:solidFill>
              <a:schemeClr val="bg1"/>
            </a:solidFill>
            <a:ln w="9525">
              <a:solidFill>
                <a:schemeClr val="bg1"/>
              </a:solidFill>
              <a:round/>
              <a:headEnd/>
              <a:tailEnd/>
            </a:ln>
          </p:spPr>
          <p:txBody>
            <a:bodyPr/>
            <a:lstStyle/>
            <a:p>
              <a:endParaRPr lang="zh-CN" altLang="en-US"/>
            </a:p>
          </p:txBody>
        </p:sp>
        <p:sp>
          <p:nvSpPr>
            <p:cNvPr id="285" name="Freeform 235"/>
            <p:cNvSpPr>
              <a:spLocks noChangeAspect="1"/>
            </p:cNvSpPr>
            <p:nvPr>
              <p:custDataLst>
                <p:tags r:id="rId268"/>
              </p:custDataLst>
            </p:nvPr>
          </p:nvSpPr>
          <p:spPr bwMode="auto">
            <a:xfrm>
              <a:off x="1537974" y="2837515"/>
              <a:ext cx="70082" cy="61494"/>
            </a:xfrm>
            <a:custGeom>
              <a:avLst/>
              <a:gdLst>
                <a:gd name="T0" fmla="*/ 0 w 152"/>
                <a:gd name="T1" fmla="*/ 5358 h 128"/>
                <a:gd name="T2" fmla="*/ 14256 w 152"/>
                <a:gd name="T3" fmla="*/ 0 h 128"/>
                <a:gd name="T4" fmla="*/ 35436 w 152"/>
                <a:gd name="T5" fmla="*/ 7590 h 128"/>
                <a:gd name="T6" fmla="*/ 61912 w 152"/>
                <a:gd name="T7" fmla="*/ 41523 h 128"/>
                <a:gd name="T8" fmla="*/ 45212 w 152"/>
                <a:gd name="T9" fmla="*/ 54471 h 128"/>
                <a:gd name="T10" fmla="*/ 33400 w 152"/>
                <a:gd name="T11" fmla="*/ 57150 h 128"/>
                <a:gd name="T12" fmla="*/ 7332 w 152"/>
                <a:gd name="T13" fmla="*/ 49560 h 128"/>
                <a:gd name="T14" fmla="*/ 7332 w 152"/>
                <a:gd name="T15" fmla="*/ 26343 h 128"/>
                <a:gd name="T16" fmla="*/ 0 w 152"/>
                <a:gd name="T17" fmla="*/ 5358 h 1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2"/>
                <a:gd name="T28" fmla="*/ 0 h 128"/>
                <a:gd name="T29" fmla="*/ 152 w 152"/>
                <a:gd name="T30" fmla="*/ 128 h 1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2" h="128">
                  <a:moveTo>
                    <a:pt x="0" y="12"/>
                  </a:moveTo>
                  <a:lnTo>
                    <a:pt x="35" y="0"/>
                  </a:lnTo>
                  <a:lnTo>
                    <a:pt x="87" y="17"/>
                  </a:lnTo>
                  <a:lnTo>
                    <a:pt x="152" y="93"/>
                  </a:lnTo>
                  <a:lnTo>
                    <a:pt x="111" y="122"/>
                  </a:lnTo>
                  <a:lnTo>
                    <a:pt x="82" y="128"/>
                  </a:lnTo>
                  <a:lnTo>
                    <a:pt x="18" y="111"/>
                  </a:lnTo>
                  <a:lnTo>
                    <a:pt x="18" y="59"/>
                  </a:lnTo>
                  <a:lnTo>
                    <a:pt x="0" y="12"/>
                  </a:lnTo>
                  <a:close/>
                </a:path>
              </a:pathLst>
            </a:custGeom>
            <a:grpFill/>
            <a:ln w="9525">
              <a:solidFill>
                <a:schemeClr val="bg1">
                  <a:lumMod val="85000"/>
                </a:schemeClr>
              </a:solidFill>
              <a:round/>
              <a:headEnd/>
              <a:tailEnd/>
            </a:ln>
          </p:spPr>
          <p:txBody>
            <a:bodyPr/>
            <a:lstStyle/>
            <a:p>
              <a:endParaRPr lang="zh-CN" altLang="en-US"/>
            </a:p>
          </p:txBody>
        </p:sp>
        <p:sp>
          <p:nvSpPr>
            <p:cNvPr id="286" name="Freeform 236"/>
            <p:cNvSpPr>
              <a:spLocks noChangeAspect="1"/>
            </p:cNvSpPr>
            <p:nvPr>
              <p:custDataLst>
                <p:tags r:id="rId269"/>
              </p:custDataLst>
            </p:nvPr>
          </p:nvSpPr>
          <p:spPr bwMode="auto">
            <a:xfrm>
              <a:off x="3692547" y="3951245"/>
              <a:ext cx="106023" cy="160570"/>
            </a:xfrm>
            <a:custGeom>
              <a:avLst/>
              <a:gdLst>
                <a:gd name="T0" fmla="*/ 0 w 232"/>
                <a:gd name="T1" fmla="*/ 0 h 354"/>
                <a:gd name="T2" fmla="*/ 9286 w 232"/>
                <a:gd name="T3" fmla="*/ 46369 h 354"/>
                <a:gd name="T4" fmla="*/ 28260 w 232"/>
                <a:gd name="T5" fmla="*/ 102856 h 354"/>
                <a:gd name="T6" fmla="*/ 93663 w 232"/>
                <a:gd name="T7" fmla="*/ 149225 h 354"/>
                <a:gd name="T8" fmla="*/ 93663 w 232"/>
                <a:gd name="T9" fmla="*/ 107493 h 354"/>
                <a:gd name="T10" fmla="*/ 75496 w 232"/>
                <a:gd name="T11" fmla="*/ 92739 h 354"/>
                <a:gd name="T12" fmla="*/ 75496 w 232"/>
                <a:gd name="T13" fmla="*/ 36674 h 354"/>
                <a:gd name="T14" fmla="*/ 58539 w 232"/>
                <a:gd name="T15" fmla="*/ 5058 h 354"/>
                <a:gd name="T16" fmla="*/ 28260 w 232"/>
                <a:gd name="T17" fmla="*/ 5058 h 354"/>
                <a:gd name="T18" fmla="*/ 4845 w 232"/>
                <a:gd name="T19" fmla="*/ 2529 h 354"/>
                <a:gd name="T20" fmla="*/ 0 w 232"/>
                <a:gd name="T21" fmla="*/ 0 h 3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2"/>
                <a:gd name="T34" fmla="*/ 0 h 354"/>
                <a:gd name="T35" fmla="*/ 232 w 232"/>
                <a:gd name="T36" fmla="*/ 354 h 3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2" h="354">
                  <a:moveTo>
                    <a:pt x="0" y="0"/>
                  </a:moveTo>
                  <a:lnTo>
                    <a:pt x="23" y="110"/>
                  </a:lnTo>
                  <a:lnTo>
                    <a:pt x="70" y="244"/>
                  </a:lnTo>
                  <a:lnTo>
                    <a:pt x="232" y="354"/>
                  </a:lnTo>
                  <a:lnTo>
                    <a:pt x="232" y="255"/>
                  </a:lnTo>
                  <a:lnTo>
                    <a:pt x="187" y="220"/>
                  </a:lnTo>
                  <a:lnTo>
                    <a:pt x="187" y="87"/>
                  </a:lnTo>
                  <a:lnTo>
                    <a:pt x="145" y="12"/>
                  </a:lnTo>
                  <a:lnTo>
                    <a:pt x="70" y="12"/>
                  </a:lnTo>
                  <a:lnTo>
                    <a:pt x="12" y="6"/>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87" name="Freeform 237"/>
            <p:cNvSpPr>
              <a:spLocks noChangeAspect="1"/>
            </p:cNvSpPr>
            <p:nvPr>
              <p:custDataLst>
                <p:tags r:id="rId270"/>
              </p:custDataLst>
            </p:nvPr>
          </p:nvSpPr>
          <p:spPr bwMode="auto">
            <a:xfrm>
              <a:off x="3974672" y="3956371"/>
              <a:ext cx="203058" cy="184481"/>
            </a:xfrm>
            <a:custGeom>
              <a:avLst/>
              <a:gdLst>
                <a:gd name="T0" fmla="*/ 0 w 448"/>
                <a:gd name="T1" fmla="*/ 153757 h 407"/>
                <a:gd name="T2" fmla="*/ 9610 w 448"/>
                <a:gd name="T3" fmla="*/ 163867 h 407"/>
                <a:gd name="T4" fmla="*/ 25627 w 448"/>
                <a:gd name="T5" fmla="*/ 171450 h 407"/>
                <a:gd name="T6" fmla="*/ 44446 w 448"/>
                <a:gd name="T7" fmla="*/ 171450 h 407"/>
                <a:gd name="T8" fmla="*/ 56058 w 448"/>
                <a:gd name="T9" fmla="*/ 158812 h 407"/>
                <a:gd name="T10" fmla="*/ 72476 w 448"/>
                <a:gd name="T11" fmla="*/ 146596 h 407"/>
                <a:gd name="T12" fmla="*/ 88492 w 448"/>
                <a:gd name="T13" fmla="*/ 136907 h 407"/>
                <a:gd name="T14" fmla="*/ 100505 w 448"/>
                <a:gd name="T15" fmla="*/ 117108 h 407"/>
                <a:gd name="T16" fmla="*/ 111716 w 448"/>
                <a:gd name="T17" fmla="*/ 92676 h 407"/>
                <a:gd name="T18" fmla="*/ 116521 w 448"/>
                <a:gd name="T19" fmla="*/ 82987 h 407"/>
                <a:gd name="T20" fmla="*/ 132939 w 448"/>
                <a:gd name="T21" fmla="*/ 68664 h 407"/>
                <a:gd name="T22" fmla="*/ 153760 w 448"/>
                <a:gd name="T23" fmla="*/ 58554 h 407"/>
                <a:gd name="T24" fmla="*/ 170177 w 448"/>
                <a:gd name="T25" fmla="*/ 58554 h 407"/>
                <a:gd name="T26" fmla="*/ 179387 w 448"/>
                <a:gd name="T27" fmla="*/ 50972 h 407"/>
                <a:gd name="T28" fmla="*/ 179387 w 448"/>
                <a:gd name="T29" fmla="*/ 41283 h 407"/>
                <a:gd name="T30" fmla="*/ 163370 w 448"/>
                <a:gd name="T31" fmla="*/ 9689 h 407"/>
                <a:gd name="T32" fmla="*/ 151358 w 448"/>
                <a:gd name="T33" fmla="*/ 0 h 407"/>
                <a:gd name="T34" fmla="*/ 139746 w 448"/>
                <a:gd name="T35" fmla="*/ 0 h 407"/>
                <a:gd name="T36" fmla="*/ 121326 w 448"/>
                <a:gd name="T37" fmla="*/ 21484 h 407"/>
                <a:gd name="T38" fmla="*/ 118924 w 448"/>
                <a:gd name="T39" fmla="*/ 50972 h 407"/>
                <a:gd name="T40" fmla="*/ 107312 w 448"/>
                <a:gd name="T41" fmla="*/ 63609 h 407"/>
                <a:gd name="T42" fmla="*/ 109714 w 448"/>
                <a:gd name="T43" fmla="*/ 77932 h 407"/>
                <a:gd name="T44" fmla="*/ 107312 w 448"/>
                <a:gd name="T45" fmla="*/ 92676 h 407"/>
                <a:gd name="T46" fmla="*/ 95700 w 448"/>
                <a:gd name="T47" fmla="*/ 92676 h 407"/>
                <a:gd name="T48" fmla="*/ 86490 w 448"/>
                <a:gd name="T49" fmla="*/ 80459 h 407"/>
                <a:gd name="T50" fmla="*/ 62866 w 448"/>
                <a:gd name="T51" fmla="*/ 107420 h 407"/>
                <a:gd name="T52" fmla="*/ 34836 w 448"/>
                <a:gd name="T53" fmla="*/ 129325 h 407"/>
                <a:gd name="T54" fmla="*/ 28029 w 448"/>
                <a:gd name="T55" fmla="*/ 146596 h 407"/>
                <a:gd name="T56" fmla="*/ 14015 w 448"/>
                <a:gd name="T57" fmla="*/ 151651 h 407"/>
                <a:gd name="T58" fmla="*/ 4805 w 448"/>
                <a:gd name="T59" fmla="*/ 151651 h 407"/>
                <a:gd name="T60" fmla="*/ 0 w 448"/>
                <a:gd name="T61" fmla="*/ 153757 h 40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48"/>
                <a:gd name="T94" fmla="*/ 0 h 407"/>
                <a:gd name="T95" fmla="*/ 448 w 448"/>
                <a:gd name="T96" fmla="*/ 407 h 40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48" h="407">
                  <a:moveTo>
                    <a:pt x="0" y="365"/>
                  </a:moveTo>
                  <a:lnTo>
                    <a:pt x="24" y="389"/>
                  </a:lnTo>
                  <a:lnTo>
                    <a:pt x="64" y="407"/>
                  </a:lnTo>
                  <a:lnTo>
                    <a:pt x="111" y="407"/>
                  </a:lnTo>
                  <a:lnTo>
                    <a:pt x="140" y="377"/>
                  </a:lnTo>
                  <a:lnTo>
                    <a:pt x="181" y="348"/>
                  </a:lnTo>
                  <a:lnTo>
                    <a:pt x="221" y="325"/>
                  </a:lnTo>
                  <a:lnTo>
                    <a:pt x="251" y="278"/>
                  </a:lnTo>
                  <a:lnTo>
                    <a:pt x="279" y="220"/>
                  </a:lnTo>
                  <a:lnTo>
                    <a:pt x="291" y="197"/>
                  </a:lnTo>
                  <a:lnTo>
                    <a:pt x="332" y="163"/>
                  </a:lnTo>
                  <a:lnTo>
                    <a:pt x="384" y="139"/>
                  </a:lnTo>
                  <a:lnTo>
                    <a:pt x="425" y="139"/>
                  </a:lnTo>
                  <a:lnTo>
                    <a:pt x="448" y="121"/>
                  </a:lnTo>
                  <a:lnTo>
                    <a:pt x="448" y="98"/>
                  </a:lnTo>
                  <a:lnTo>
                    <a:pt x="408" y="23"/>
                  </a:lnTo>
                  <a:lnTo>
                    <a:pt x="378" y="0"/>
                  </a:lnTo>
                  <a:lnTo>
                    <a:pt x="349" y="0"/>
                  </a:lnTo>
                  <a:lnTo>
                    <a:pt x="303" y="51"/>
                  </a:lnTo>
                  <a:lnTo>
                    <a:pt x="297" y="121"/>
                  </a:lnTo>
                  <a:lnTo>
                    <a:pt x="268" y="151"/>
                  </a:lnTo>
                  <a:lnTo>
                    <a:pt x="274" y="185"/>
                  </a:lnTo>
                  <a:lnTo>
                    <a:pt x="268" y="220"/>
                  </a:lnTo>
                  <a:lnTo>
                    <a:pt x="239" y="220"/>
                  </a:lnTo>
                  <a:lnTo>
                    <a:pt x="216" y="191"/>
                  </a:lnTo>
                  <a:lnTo>
                    <a:pt x="157" y="255"/>
                  </a:lnTo>
                  <a:lnTo>
                    <a:pt x="87" y="307"/>
                  </a:lnTo>
                  <a:lnTo>
                    <a:pt x="70" y="348"/>
                  </a:lnTo>
                  <a:lnTo>
                    <a:pt x="35" y="360"/>
                  </a:lnTo>
                  <a:lnTo>
                    <a:pt x="12" y="360"/>
                  </a:lnTo>
                  <a:lnTo>
                    <a:pt x="0" y="365"/>
                  </a:lnTo>
                  <a:close/>
                </a:path>
              </a:pathLst>
            </a:custGeom>
            <a:grpFill/>
            <a:ln w="9525">
              <a:solidFill>
                <a:schemeClr val="bg1">
                  <a:lumMod val="85000"/>
                </a:schemeClr>
              </a:solidFill>
              <a:round/>
              <a:headEnd/>
              <a:tailEnd/>
            </a:ln>
          </p:spPr>
          <p:txBody>
            <a:bodyPr/>
            <a:lstStyle/>
            <a:p>
              <a:endParaRPr lang="zh-CN" altLang="en-US"/>
            </a:p>
          </p:txBody>
        </p:sp>
        <p:sp>
          <p:nvSpPr>
            <p:cNvPr id="288" name="Freeform 238"/>
            <p:cNvSpPr>
              <a:spLocks noChangeAspect="1"/>
            </p:cNvSpPr>
            <p:nvPr>
              <p:custDataLst>
                <p:tags r:id="rId271"/>
              </p:custDataLst>
            </p:nvPr>
          </p:nvSpPr>
          <p:spPr bwMode="auto">
            <a:xfrm>
              <a:off x="4071710" y="4021280"/>
              <a:ext cx="25157" cy="35872"/>
            </a:xfrm>
            <a:custGeom>
              <a:avLst/>
              <a:gdLst>
                <a:gd name="T0" fmla="*/ 0 w 53"/>
                <a:gd name="T1" fmla="*/ 17780 h 75"/>
                <a:gd name="T2" fmla="*/ 5032 w 53"/>
                <a:gd name="T3" fmla="*/ 33337 h 75"/>
                <a:gd name="T4" fmla="*/ 17193 w 53"/>
                <a:gd name="T5" fmla="*/ 33337 h 75"/>
                <a:gd name="T6" fmla="*/ 22225 w 53"/>
                <a:gd name="T7" fmla="*/ 17780 h 75"/>
                <a:gd name="T8" fmla="*/ 17193 w 53"/>
                <a:gd name="T9" fmla="*/ 0 h 75"/>
                <a:gd name="T10" fmla="*/ 2516 w 53"/>
                <a:gd name="T11" fmla="*/ 17780 h 75"/>
                <a:gd name="T12" fmla="*/ 0 w 53"/>
                <a:gd name="T13" fmla="*/ 17780 h 75"/>
                <a:gd name="T14" fmla="*/ 0 60000 65536"/>
                <a:gd name="T15" fmla="*/ 0 60000 65536"/>
                <a:gd name="T16" fmla="*/ 0 60000 65536"/>
                <a:gd name="T17" fmla="*/ 0 60000 65536"/>
                <a:gd name="T18" fmla="*/ 0 60000 65536"/>
                <a:gd name="T19" fmla="*/ 0 60000 65536"/>
                <a:gd name="T20" fmla="*/ 0 60000 65536"/>
                <a:gd name="T21" fmla="*/ 0 w 53"/>
                <a:gd name="T22" fmla="*/ 0 h 75"/>
                <a:gd name="T23" fmla="*/ 53 w 53"/>
                <a:gd name="T24" fmla="*/ 75 h 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75">
                  <a:moveTo>
                    <a:pt x="0" y="40"/>
                  </a:moveTo>
                  <a:lnTo>
                    <a:pt x="12" y="75"/>
                  </a:lnTo>
                  <a:lnTo>
                    <a:pt x="41" y="75"/>
                  </a:lnTo>
                  <a:lnTo>
                    <a:pt x="53" y="40"/>
                  </a:lnTo>
                  <a:lnTo>
                    <a:pt x="41" y="0"/>
                  </a:lnTo>
                  <a:lnTo>
                    <a:pt x="6" y="40"/>
                  </a:lnTo>
                  <a:lnTo>
                    <a:pt x="0" y="40"/>
                  </a:lnTo>
                  <a:close/>
                </a:path>
              </a:pathLst>
            </a:custGeom>
            <a:grpFill/>
            <a:ln w="9525">
              <a:solidFill>
                <a:schemeClr val="bg1">
                  <a:lumMod val="85000"/>
                </a:schemeClr>
              </a:solidFill>
              <a:round/>
              <a:headEnd/>
              <a:tailEnd/>
            </a:ln>
          </p:spPr>
          <p:txBody>
            <a:bodyPr/>
            <a:lstStyle/>
            <a:p>
              <a:endParaRPr lang="zh-CN" altLang="en-US"/>
            </a:p>
          </p:txBody>
        </p:sp>
        <p:sp>
          <p:nvSpPr>
            <p:cNvPr id="289" name="Freeform 239"/>
            <p:cNvSpPr>
              <a:spLocks noChangeAspect="1"/>
            </p:cNvSpPr>
            <p:nvPr>
              <p:custDataLst>
                <p:tags r:id="rId272"/>
              </p:custDataLst>
            </p:nvPr>
          </p:nvSpPr>
          <p:spPr bwMode="auto">
            <a:xfrm>
              <a:off x="4547907" y="4250177"/>
              <a:ext cx="282125" cy="292097"/>
            </a:xfrm>
            <a:custGeom>
              <a:avLst/>
              <a:gdLst>
                <a:gd name="T0" fmla="*/ 249238 w 616"/>
                <a:gd name="T1" fmla="*/ 98063 h 645"/>
                <a:gd name="T2" fmla="*/ 211610 w 616"/>
                <a:gd name="T3" fmla="*/ 66077 h 645"/>
                <a:gd name="T4" fmla="*/ 185715 w 616"/>
                <a:gd name="T5" fmla="*/ 51346 h 645"/>
                <a:gd name="T6" fmla="*/ 164270 w 616"/>
                <a:gd name="T7" fmla="*/ 56397 h 645"/>
                <a:gd name="T8" fmla="*/ 136353 w 616"/>
                <a:gd name="T9" fmla="*/ 76178 h 645"/>
                <a:gd name="T10" fmla="*/ 112885 w 616"/>
                <a:gd name="T11" fmla="*/ 78282 h 645"/>
                <a:gd name="T12" fmla="*/ 86991 w 616"/>
                <a:gd name="T13" fmla="*/ 73232 h 645"/>
                <a:gd name="T14" fmla="*/ 79708 w 616"/>
                <a:gd name="T15" fmla="*/ 21885 h 645"/>
                <a:gd name="T16" fmla="*/ 56240 w 616"/>
                <a:gd name="T17" fmla="*/ 0 h 645"/>
                <a:gd name="T18" fmla="*/ 32369 w 616"/>
                <a:gd name="T19" fmla="*/ 0 h 645"/>
                <a:gd name="T20" fmla="*/ 2023 w 616"/>
                <a:gd name="T21" fmla="*/ 10101 h 645"/>
                <a:gd name="T22" fmla="*/ 0 w 616"/>
                <a:gd name="T23" fmla="*/ 21885 h 645"/>
                <a:gd name="T24" fmla="*/ 23467 w 616"/>
                <a:gd name="T25" fmla="*/ 24831 h 645"/>
                <a:gd name="T26" fmla="*/ 25490 w 616"/>
                <a:gd name="T27" fmla="*/ 41666 h 645"/>
                <a:gd name="T28" fmla="*/ 39651 w 616"/>
                <a:gd name="T29" fmla="*/ 54292 h 645"/>
                <a:gd name="T30" fmla="*/ 53813 w 616"/>
                <a:gd name="T31" fmla="*/ 61447 h 645"/>
                <a:gd name="T32" fmla="*/ 65546 w 616"/>
                <a:gd name="T33" fmla="*/ 61447 h 645"/>
                <a:gd name="T34" fmla="*/ 46530 w 616"/>
                <a:gd name="T35" fmla="*/ 73232 h 645"/>
                <a:gd name="T36" fmla="*/ 39651 w 616"/>
                <a:gd name="T37" fmla="*/ 85858 h 645"/>
                <a:gd name="T38" fmla="*/ 46530 w 616"/>
                <a:gd name="T39" fmla="*/ 100588 h 645"/>
                <a:gd name="T40" fmla="*/ 77685 w 616"/>
                <a:gd name="T41" fmla="*/ 100588 h 645"/>
                <a:gd name="T42" fmla="*/ 91846 w 616"/>
                <a:gd name="T43" fmla="*/ 98063 h 645"/>
                <a:gd name="T44" fmla="*/ 127047 w 616"/>
                <a:gd name="T45" fmla="*/ 117423 h 645"/>
                <a:gd name="T46" fmla="*/ 162247 w 616"/>
                <a:gd name="T47" fmla="*/ 156985 h 645"/>
                <a:gd name="T48" fmla="*/ 169126 w 616"/>
                <a:gd name="T49" fmla="*/ 168769 h 645"/>
                <a:gd name="T50" fmla="*/ 166698 w 616"/>
                <a:gd name="T51" fmla="*/ 183500 h 645"/>
                <a:gd name="T52" fmla="*/ 178432 w 616"/>
                <a:gd name="T53" fmla="*/ 190655 h 645"/>
                <a:gd name="T54" fmla="*/ 145659 w 616"/>
                <a:gd name="T55" fmla="*/ 203281 h 645"/>
                <a:gd name="T56" fmla="*/ 148086 w 616"/>
                <a:gd name="T57" fmla="*/ 210436 h 645"/>
                <a:gd name="T58" fmla="*/ 169126 w 616"/>
                <a:gd name="T59" fmla="*/ 220116 h 645"/>
                <a:gd name="T60" fmla="*/ 159415 w 616"/>
                <a:gd name="T61" fmla="*/ 237371 h 645"/>
                <a:gd name="T62" fmla="*/ 159415 w 616"/>
                <a:gd name="T63" fmla="*/ 256732 h 645"/>
                <a:gd name="T64" fmla="*/ 187738 w 616"/>
                <a:gd name="T65" fmla="*/ 249577 h 645"/>
                <a:gd name="T66" fmla="*/ 197448 w 616"/>
                <a:gd name="T67" fmla="*/ 266832 h 645"/>
                <a:gd name="T68" fmla="*/ 206754 w 616"/>
                <a:gd name="T69" fmla="*/ 271462 h 645"/>
                <a:gd name="T70" fmla="*/ 249238 w 616"/>
                <a:gd name="T71" fmla="*/ 98063 h 6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16"/>
                <a:gd name="T109" fmla="*/ 0 h 645"/>
                <a:gd name="T110" fmla="*/ 616 w 616"/>
                <a:gd name="T111" fmla="*/ 645 h 6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16" h="645">
                  <a:moveTo>
                    <a:pt x="616" y="233"/>
                  </a:moveTo>
                  <a:lnTo>
                    <a:pt x="523" y="157"/>
                  </a:lnTo>
                  <a:lnTo>
                    <a:pt x="459" y="122"/>
                  </a:lnTo>
                  <a:lnTo>
                    <a:pt x="406" y="134"/>
                  </a:lnTo>
                  <a:lnTo>
                    <a:pt x="337" y="181"/>
                  </a:lnTo>
                  <a:lnTo>
                    <a:pt x="279" y="186"/>
                  </a:lnTo>
                  <a:lnTo>
                    <a:pt x="215" y="174"/>
                  </a:lnTo>
                  <a:lnTo>
                    <a:pt x="197" y="52"/>
                  </a:lnTo>
                  <a:lnTo>
                    <a:pt x="139" y="0"/>
                  </a:lnTo>
                  <a:lnTo>
                    <a:pt x="80" y="0"/>
                  </a:lnTo>
                  <a:lnTo>
                    <a:pt x="5" y="24"/>
                  </a:lnTo>
                  <a:lnTo>
                    <a:pt x="0" y="52"/>
                  </a:lnTo>
                  <a:lnTo>
                    <a:pt x="58" y="59"/>
                  </a:lnTo>
                  <a:lnTo>
                    <a:pt x="63" y="99"/>
                  </a:lnTo>
                  <a:lnTo>
                    <a:pt x="98" y="129"/>
                  </a:lnTo>
                  <a:lnTo>
                    <a:pt x="133" y="146"/>
                  </a:lnTo>
                  <a:lnTo>
                    <a:pt x="162" y="146"/>
                  </a:lnTo>
                  <a:lnTo>
                    <a:pt x="115" y="174"/>
                  </a:lnTo>
                  <a:lnTo>
                    <a:pt x="98" y="204"/>
                  </a:lnTo>
                  <a:lnTo>
                    <a:pt x="115" y="239"/>
                  </a:lnTo>
                  <a:lnTo>
                    <a:pt x="192" y="239"/>
                  </a:lnTo>
                  <a:lnTo>
                    <a:pt x="227" y="233"/>
                  </a:lnTo>
                  <a:lnTo>
                    <a:pt x="314" y="279"/>
                  </a:lnTo>
                  <a:lnTo>
                    <a:pt x="401" y="373"/>
                  </a:lnTo>
                  <a:lnTo>
                    <a:pt x="418" y="401"/>
                  </a:lnTo>
                  <a:lnTo>
                    <a:pt x="412" y="436"/>
                  </a:lnTo>
                  <a:lnTo>
                    <a:pt x="441" y="453"/>
                  </a:lnTo>
                  <a:lnTo>
                    <a:pt x="360" y="483"/>
                  </a:lnTo>
                  <a:lnTo>
                    <a:pt x="366" y="500"/>
                  </a:lnTo>
                  <a:lnTo>
                    <a:pt x="418" y="523"/>
                  </a:lnTo>
                  <a:lnTo>
                    <a:pt x="394" y="564"/>
                  </a:lnTo>
                  <a:lnTo>
                    <a:pt x="394" y="610"/>
                  </a:lnTo>
                  <a:lnTo>
                    <a:pt x="464" y="593"/>
                  </a:lnTo>
                  <a:lnTo>
                    <a:pt x="488" y="634"/>
                  </a:lnTo>
                  <a:lnTo>
                    <a:pt x="511" y="645"/>
                  </a:lnTo>
                  <a:lnTo>
                    <a:pt x="616" y="233"/>
                  </a:lnTo>
                  <a:close/>
                </a:path>
              </a:pathLst>
            </a:custGeom>
            <a:grpFill/>
            <a:ln w="9525">
              <a:solidFill>
                <a:schemeClr val="bg1">
                  <a:lumMod val="85000"/>
                </a:schemeClr>
              </a:solidFill>
              <a:round/>
              <a:headEnd/>
              <a:tailEnd/>
            </a:ln>
          </p:spPr>
          <p:txBody>
            <a:bodyPr/>
            <a:lstStyle/>
            <a:p>
              <a:endParaRPr lang="zh-CN" altLang="en-US"/>
            </a:p>
          </p:txBody>
        </p:sp>
        <p:sp>
          <p:nvSpPr>
            <p:cNvPr id="290" name="Freeform 240"/>
            <p:cNvSpPr>
              <a:spLocks noChangeAspect="1"/>
            </p:cNvSpPr>
            <p:nvPr>
              <p:custDataLst>
                <p:tags r:id="rId273"/>
              </p:custDataLst>
            </p:nvPr>
          </p:nvSpPr>
          <p:spPr bwMode="auto">
            <a:xfrm>
              <a:off x="4679087" y="4489321"/>
              <a:ext cx="34142" cy="37580"/>
            </a:xfrm>
            <a:custGeom>
              <a:avLst/>
              <a:gdLst>
                <a:gd name="T0" fmla="*/ 17666 w 70"/>
                <a:gd name="T1" fmla="*/ 0 h 75"/>
                <a:gd name="T2" fmla="*/ 2585 w 70"/>
                <a:gd name="T3" fmla="*/ 0 h 75"/>
                <a:gd name="T4" fmla="*/ 0 w 70"/>
                <a:gd name="T5" fmla="*/ 13504 h 75"/>
                <a:gd name="T6" fmla="*/ 10341 w 70"/>
                <a:gd name="T7" fmla="*/ 29803 h 75"/>
                <a:gd name="T8" fmla="*/ 12496 w 70"/>
                <a:gd name="T9" fmla="*/ 34925 h 75"/>
                <a:gd name="T10" fmla="*/ 30162 w 70"/>
                <a:gd name="T11" fmla="*/ 10710 h 75"/>
                <a:gd name="T12" fmla="*/ 25422 w 70"/>
                <a:gd name="T13" fmla="*/ 2794 h 75"/>
                <a:gd name="T14" fmla="*/ 17666 w 70"/>
                <a:gd name="T15" fmla="*/ 0 h 75"/>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75"/>
                <a:gd name="T26" fmla="*/ 70 w 70"/>
                <a:gd name="T27" fmla="*/ 75 h 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75">
                  <a:moveTo>
                    <a:pt x="41" y="0"/>
                  </a:moveTo>
                  <a:lnTo>
                    <a:pt x="6" y="0"/>
                  </a:lnTo>
                  <a:lnTo>
                    <a:pt x="0" y="29"/>
                  </a:lnTo>
                  <a:lnTo>
                    <a:pt x="24" y="64"/>
                  </a:lnTo>
                  <a:lnTo>
                    <a:pt x="29" y="75"/>
                  </a:lnTo>
                  <a:lnTo>
                    <a:pt x="70" y="23"/>
                  </a:lnTo>
                  <a:lnTo>
                    <a:pt x="59" y="6"/>
                  </a:lnTo>
                  <a:lnTo>
                    <a:pt x="41" y="0"/>
                  </a:lnTo>
                  <a:close/>
                </a:path>
              </a:pathLst>
            </a:custGeom>
            <a:grpFill/>
            <a:ln w="9525">
              <a:solidFill>
                <a:schemeClr val="bg1">
                  <a:lumMod val="85000"/>
                </a:schemeClr>
              </a:solidFill>
              <a:round/>
              <a:headEnd/>
              <a:tailEnd/>
            </a:ln>
          </p:spPr>
          <p:txBody>
            <a:bodyPr/>
            <a:lstStyle/>
            <a:p>
              <a:endParaRPr lang="zh-CN" altLang="en-US"/>
            </a:p>
          </p:txBody>
        </p:sp>
        <p:sp>
          <p:nvSpPr>
            <p:cNvPr id="291" name="Freeform 241"/>
            <p:cNvSpPr>
              <a:spLocks noChangeAspect="1"/>
            </p:cNvSpPr>
            <p:nvPr>
              <p:custDataLst>
                <p:tags r:id="rId274"/>
              </p:custDataLst>
            </p:nvPr>
          </p:nvSpPr>
          <p:spPr bwMode="auto">
            <a:xfrm>
              <a:off x="4779717" y="4349250"/>
              <a:ext cx="267749" cy="309179"/>
            </a:xfrm>
            <a:custGeom>
              <a:avLst/>
              <a:gdLst>
                <a:gd name="T0" fmla="*/ 46027 w 591"/>
                <a:gd name="T1" fmla="*/ 0 h 680"/>
                <a:gd name="T2" fmla="*/ 0 w 591"/>
                <a:gd name="T3" fmla="*/ 179163 h 680"/>
                <a:gd name="T4" fmla="*/ 22813 w 591"/>
                <a:gd name="T5" fmla="*/ 199023 h 680"/>
                <a:gd name="T6" fmla="*/ 39223 w 591"/>
                <a:gd name="T7" fmla="*/ 193952 h 680"/>
                <a:gd name="T8" fmla="*/ 41624 w 591"/>
                <a:gd name="T9" fmla="*/ 204094 h 680"/>
                <a:gd name="T10" fmla="*/ 66839 w 591"/>
                <a:gd name="T11" fmla="*/ 204094 h 680"/>
                <a:gd name="T12" fmla="*/ 69640 w 591"/>
                <a:gd name="T13" fmla="*/ 199023 h 680"/>
                <a:gd name="T14" fmla="*/ 62836 w 591"/>
                <a:gd name="T15" fmla="*/ 177050 h 680"/>
                <a:gd name="T16" fmla="*/ 36821 w 591"/>
                <a:gd name="T17" fmla="*/ 167332 h 680"/>
                <a:gd name="T18" fmla="*/ 69640 w 591"/>
                <a:gd name="T19" fmla="*/ 167332 h 680"/>
                <a:gd name="T20" fmla="*/ 83648 w 591"/>
                <a:gd name="T21" fmla="*/ 164374 h 680"/>
                <a:gd name="T22" fmla="*/ 122871 w 591"/>
                <a:gd name="T23" fmla="*/ 182121 h 680"/>
                <a:gd name="T24" fmla="*/ 146485 w 591"/>
                <a:gd name="T25" fmla="*/ 204094 h 680"/>
                <a:gd name="T26" fmla="*/ 160493 w 591"/>
                <a:gd name="T27" fmla="*/ 218883 h 680"/>
                <a:gd name="T28" fmla="*/ 160493 w 591"/>
                <a:gd name="T29" fmla="*/ 230715 h 680"/>
                <a:gd name="T30" fmla="*/ 173701 w 591"/>
                <a:gd name="T31" fmla="*/ 240433 h 680"/>
                <a:gd name="T32" fmla="*/ 178503 w 591"/>
                <a:gd name="T33" fmla="*/ 265364 h 680"/>
                <a:gd name="T34" fmla="*/ 211322 w 591"/>
                <a:gd name="T35" fmla="*/ 287337 h 680"/>
                <a:gd name="T36" fmla="*/ 236537 w 591"/>
                <a:gd name="T37" fmla="*/ 287337 h 680"/>
                <a:gd name="T38" fmla="*/ 225331 w 591"/>
                <a:gd name="T39" fmla="*/ 272548 h 680"/>
                <a:gd name="T40" fmla="*/ 234536 w 591"/>
                <a:gd name="T41" fmla="*/ 265364 h 680"/>
                <a:gd name="T42" fmla="*/ 220528 w 591"/>
                <a:gd name="T43" fmla="*/ 250575 h 680"/>
                <a:gd name="T44" fmla="*/ 176502 w 591"/>
                <a:gd name="T45" fmla="*/ 199023 h 680"/>
                <a:gd name="T46" fmla="*/ 162494 w 591"/>
                <a:gd name="T47" fmla="*/ 164374 h 680"/>
                <a:gd name="T48" fmla="*/ 169698 w 591"/>
                <a:gd name="T49" fmla="*/ 152542 h 680"/>
                <a:gd name="T50" fmla="*/ 176502 w 591"/>
                <a:gd name="T51" fmla="*/ 137753 h 680"/>
                <a:gd name="T52" fmla="*/ 173701 w 591"/>
                <a:gd name="T53" fmla="*/ 127611 h 680"/>
                <a:gd name="T54" fmla="*/ 150887 w 591"/>
                <a:gd name="T55" fmla="*/ 108174 h 680"/>
                <a:gd name="T56" fmla="*/ 141682 w 591"/>
                <a:gd name="T57" fmla="*/ 100990 h 680"/>
                <a:gd name="T58" fmla="*/ 141682 w 591"/>
                <a:gd name="T59" fmla="*/ 81130 h 680"/>
                <a:gd name="T60" fmla="*/ 111665 w 591"/>
                <a:gd name="T61" fmla="*/ 44368 h 680"/>
                <a:gd name="T62" fmla="*/ 78846 w 591"/>
                <a:gd name="T63" fmla="*/ 22395 h 680"/>
                <a:gd name="T64" fmla="*/ 60035 w 591"/>
                <a:gd name="T65" fmla="*/ 9719 h 680"/>
                <a:gd name="T66" fmla="*/ 46027 w 591"/>
                <a:gd name="T67" fmla="*/ 0 h 6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91"/>
                <a:gd name="T103" fmla="*/ 0 h 680"/>
                <a:gd name="T104" fmla="*/ 591 w 591"/>
                <a:gd name="T105" fmla="*/ 680 h 68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91" h="680">
                  <a:moveTo>
                    <a:pt x="115" y="0"/>
                  </a:moveTo>
                  <a:lnTo>
                    <a:pt x="0" y="424"/>
                  </a:lnTo>
                  <a:lnTo>
                    <a:pt x="57" y="471"/>
                  </a:lnTo>
                  <a:lnTo>
                    <a:pt x="98" y="459"/>
                  </a:lnTo>
                  <a:lnTo>
                    <a:pt x="104" y="483"/>
                  </a:lnTo>
                  <a:lnTo>
                    <a:pt x="167" y="483"/>
                  </a:lnTo>
                  <a:lnTo>
                    <a:pt x="174" y="471"/>
                  </a:lnTo>
                  <a:lnTo>
                    <a:pt x="157" y="419"/>
                  </a:lnTo>
                  <a:lnTo>
                    <a:pt x="92" y="396"/>
                  </a:lnTo>
                  <a:lnTo>
                    <a:pt x="174" y="396"/>
                  </a:lnTo>
                  <a:lnTo>
                    <a:pt x="209" y="389"/>
                  </a:lnTo>
                  <a:lnTo>
                    <a:pt x="307" y="431"/>
                  </a:lnTo>
                  <a:lnTo>
                    <a:pt x="366" y="483"/>
                  </a:lnTo>
                  <a:lnTo>
                    <a:pt x="401" y="518"/>
                  </a:lnTo>
                  <a:lnTo>
                    <a:pt x="401" y="546"/>
                  </a:lnTo>
                  <a:lnTo>
                    <a:pt x="434" y="569"/>
                  </a:lnTo>
                  <a:lnTo>
                    <a:pt x="446" y="628"/>
                  </a:lnTo>
                  <a:lnTo>
                    <a:pt x="528" y="680"/>
                  </a:lnTo>
                  <a:lnTo>
                    <a:pt x="591" y="680"/>
                  </a:lnTo>
                  <a:lnTo>
                    <a:pt x="563" y="645"/>
                  </a:lnTo>
                  <a:lnTo>
                    <a:pt x="586" y="628"/>
                  </a:lnTo>
                  <a:lnTo>
                    <a:pt x="551" y="593"/>
                  </a:lnTo>
                  <a:lnTo>
                    <a:pt x="441" y="471"/>
                  </a:lnTo>
                  <a:lnTo>
                    <a:pt x="406" y="389"/>
                  </a:lnTo>
                  <a:lnTo>
                    <a:pt x="424" y="361"/>
                  </a:lnTo>
                  <a:lnTo>
                    <a:pt x="441" y="326"/>
                  </a:lnTo>
                  <a:lnTo>
                    <a:pt x="434" y="302"/>
                  </a:lnTo>
                  <a:lnTo>
                    <a:pt x="377" y="256"/>
                  </a:lnTo>
                  <a:lnTo>
                    <a:pt x="354" y="239"/>
                  </a:lnTo>
                  <a:lnTo>
                    <a:pt x="354" y="192"/>
                  </a:lnTo>
                  <a:lnTo>
                    <a:pt x="279" y="105"/>
                  </a:lnTo>
                  <a:lnTo>
                    <a:pt x="197" y="53"/>
                  </a:lnTo>
                  <a:lnTo>
                    <a:pt x="150" y="23"/>
                  </a:lnTo>
                  <a:lnTo>
                    <a:pt x="115" y="0"/>
                  </a:lnTo>
                  <a:close/>
                </a:path>
              </a:pathLst>
            </a:custGeom>
            <a:grpFill/>
            <a:ln w="9525">
              <a:solidFill>
                <a:schemeClr val="bg1">
                  <a:lumMod val="85000"/>
                </a:schemeClr>
              </a:solidFill>
              <a:round/>
              <a:headEnd/>
              <a:tailEnd/>
            </a:ln>
          </p:spPr>
          <p:txBody>
            <a:bodyPr/>
            <a:lstStyle/>
            <a:p>
              <a:endParaRPr lang="zh-CN" altLang="en-US"/>
            </a:p>
          </p:txBody>
        </p:sp>
        <p:sp>
          <p:nvSpPr>
            <p:cNvPr id="292" name="Freeform 242"/>
            <p:cNvSpPr>
              <a:spLocks noChangeAspect="1"/>
            </p:cNvSpPr>
            <p:nvPr>
              <p:custDataLst>
                <p:tags r:id="rId275"/>
              </p:custDataLst>
            </p:nvPr>
          </p:nvSpPr>
          <p:spPr bwMode="auto">
            <a:xfrm>
              <a:off x="3947718" y="4547399"/>
              <a:ext cx="1063811" cy="948037"/>
            </a:xfrm>
            <a:custGeom>
              <a:avLst/>
              <a:gdLst>
                <a:gd name="T0" fmla="*/ 527058 w 2343"/>
                <a:gd name="T1" fmla="*/ 34410 h 2074"/>
                <a:gd name="T2" fmla="*/ 459271 w 2343"/>
                <a:gd name="T3" fmla="*/ 46729 h 2074"/>
                <a:gd name="T4" fmla="*/ 443226 w 2343"/>
                <a:gd name="T5" fmla="*/ 81139 h 2074"/>
                <a:gd name="T6" fmla="*/ 398703 w 2343"/>
                <a:gd name="T7" fmla="*/ 71369 h 2074"/>
                <a:gd name="T8" fmla="*/ 338135 w 2343"/>
                <a:gd name="T9" fmla="*/ 71369 h 2074"/>
                <a:gd name="T10" fmla="*/ 265936 w 2343"/>
                <a:gd name="T11" fmla="*/ 110876 h 2074"/>
                <a:gd name="T12" fmla="*/ 249891 w 2343"/>
                <a:gd name="T13" fmla="*/ 150384 h 2074"/>
                <a:gd name="T14" fmla="*/ 198148 w 2343"/>
                <a:gd name="T15" fmla="*/ 189891 h 2074"/>
                <a:gd name="T16" fmla="*/ 103085 w 2343"/>
                <a:gd name="T17" fmla="*/ 209433 h 2074"/>
                <a:gd name="T18" fmla="*/ 35298 w 2343"/>
                <a:gd name="T19" fmla="*/ 214530 h 2074"/>
                <a:gd name="T20" fmla="*/ 37303 w 2343"/>
                <a:gd name="T21" fmla="*/ 353019 h 2074"/>
                <a:gd name="T22" fmla="*/ 2407 w 2343"/>
                <a:gd name="T23" fmla="*/ 382756 h 2074"/>
                <a:gd name="T24" fmla="*/ 21259 w 2343"/>
                <a:gd name="T25" fmla="*/ 542911 h 2074"/>
                <a:gd name="T26" fmla="*/ 18852 w 2343"/>
                <a:gd name="T27" fmla="*/ 604934 h 2074"/>
                <a:gd name="T28" fmla="*/ 44122 w 2343"/>
                <a:gd name="T29" fmla="*/ 627024 h 2074"/>
                <a:gd name="T30" fmla="*/ 116723 w 2343"/>
                <a:gd name="T31" fmla="*/ 601960 h 2074"/>
                <a:gd name="T32" fmla="*/ 184109 w 2343"/>
                <a:gd name="T33" fmla="*/ 616828 h 2074"/>
                <a:gd name="T34" fmla="*/ 231039 w 2343"/>
                <a:gd name="T35" fmla="*/ 579870 h 2074"/>
                <a:gd name="T36" fmla="*/ 310058 w 2343"/>
                <a:gd name="T37" fmla="*/ 567550 h 2074"/>
                <a:gd name="T38" fmla="*/ 436006 w 2343"/>
                <a:gd name="T39" fmla="*/ 607058 h 2074"/>
                <a:gd name="T40" fmla="*/ 473309 w 2343"/>
                <a:gd name="T41" fmla="*/ 666107 h 2074"/>
                <a:gd name="T42" fmla="*/ 527058 w 2343"/>
                <a:gd name="T43" fmla="*/ 655911 h 2074"/>
                <a:gd name="T44" fmla="*/ 543102 w 2343"/>
                <a:gd name="T45" fmla="*/ 661009 h 2074"/>
                <a:gd name="T46" fmla="*/ 501387 w 2343"/>
                <a:gd name="T47" fmla="*/ 707738 h 2074"/>
                <a:gd name="T48" fmla="*/ 577999 w 2343"/>
                <a:gd name="T49" fmla="*/ 675877 h 2074"/>
                <a:gd name="T50" fmla="*/ 529064 w 2343"/>
                <a:gd name="T51" fmla="*/ 735351 h 2074"/>
                <a:gd name="T52" fmla="*/ 575993 w 2343"/>
                <a:gd name="T53" fmla="*/ 722607 h 2074"/>
                <a:gd name="T54" fmla="*/ 555136 w 2343"/>
                <a:gd name="T55" fmla="*/ 779532 h 2074"/>
                <a:gd name="T56" fmla="*/ 608884 w 2343"/>
                <a:gd name="T57" fmla="*/ 844103 h 2074"/>
                <a:gd name="T58" fmla="*/ 657820 w 2343"/>
                <a:gd name="T59" fmla="*/ 853874 h 2074"/>
                <a:gd name="T60" fmla="*/ 681084 w 2343"/>
                <a:gd name="T61" fmla="*/ 868742 h 2074"/>
                <a:gd name="T62" fmla="*/ 748471 w 2343"/>
                <a:gd name="T63" fmla="*/ 868742 h 2074"/>
                <a:gd name="T64" fmla="*/ 804626 w 2343"/>
                <a:gd name="T65" fmla="*/ 853874 h 2074"/>
                <a:gd name="T66" fmla="*/ 860380 w 2343"/>
                <a:gd name="T67" fmla="*/ 755317 h 2074"/>
                <a:gd name="T68" fmla="*/ 904903 w 2343"/>
                <a:gd name="T69" fmla="*/ 666107 h 2074"/>
                <a:gd name="T70" fmla="*/ 939800 w 2343"/>
                <a:gd name="T71" fmla="*/ 528042 h 2074"/>
                <a:gd name="T72" fmla="*/ 904903 w 2343"/>
                <a:gd name="T73" fmla="*/ 360241 h 2074"/>
                <a:gd name="T74" fmla="*/ 855968 w 2343"/>
                <a:gd name="T75" fmla="*/ 293546 h 2074"/>
                <a:gd name="T76" fmla="*/ 823077 w 2343"/>
                <a:gd name="T77" fmla="*/ 249365 h 2074"/>
                <a:gd name="T78" fmla="*/ 813851 w 2343"/>
                <a:gd name="T79" fmla="*/ 162703 h 2074"/>
                <a:gd name="T80" fmla="*/ 785774 w 2343"/>
                <a:gd name="T81" fmla="*/ 98557 h 2074"/>
                <a:gd name="T82" fmla="*/ 760103 w 2343"/>
                <a:gd name="T83" fmla="*/ 76042 h 2074"/>
                <a:gd name="T84" fmla="*/ 734833 w 2343"/>
                <a:gd name="T85" fmla="*/ 182670 h 2074"/>
                <a:gd name="T86" fmla="*/ 699535 w 2343"/>
                <a:gd name="T87" fmla="*/ 194564 h 2074"/>
                <a:gd name="T88" fmla="*/ 634154 w 2343"/>
                <a:gd name="T89" fmla="*/ 145711 h 2074"/>
                <a:gd name="T90" fmla="*/ 610890 w 2343"/>
                <a:gd name="T91" fmla="*/ 105778 h 2074"/>
                <a:gd name="T92" fmla="*/ 634154 w 2343"/>
                <a:gd name="T93" fmla="*/ 51827 h 2074"/>
                <a:gd name="T94" fmla="*/ 620116 w 2343"/>
                <a:gd name="T95" fmla="*/ 46729 h 2074"/>
                <a:gd name="T96" fmla="*/ 552729 w 2343"/>
                <a:gd name="T97" fmla="*/ 0 h 20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343"/>
                <a:gd name="T148" fmla="*/ 0 h 2074"/>
                <a:gd name="T149" fmla="*/ 2343 w 2343"/>
                <a:gd name="T150" fmla="*/ 2074 h 20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343" h="2074">
                  <a:moveTo>
                    <a:pt x="1337" y="0"/>
                  </a:moveTo>
                  <a:lnTo>
                    <a:pt x="1314" y="81"/>
                  </a:lnTo>
                  <a:lnTo>
                    <a:pt x="1250" y="58"/>
                  </a:lnTo>
                  <a:lnTo>
                    <a:pt x="1145" y="110"/>
                  </a:lnTo>
                  <a:lnTo>
                    <a:pt x="1145" y="191"/>
                  </a:lnTo>
                  <a:lnTo>
                    <a:pt x="1105" y="191"/>
                  </a:lnTo>
                  <a:lnTo>
                    <a:pt x="1029" y="168"/>
                  </a:lnTo>
                  <a:lnTo>
                    <a:pt x="994" y="168"/>
                  </a:lnTo>
                  <a:lnTo>
                    <a:pt x="948" y="127"/>
                  </a:lnTo>
                  <a:lnTo>
                    <a:pt x="843" y="168"/>
                  </a:lnTo>
                  <a:lnTo>
                    <a:pt x="785" y="249"/>
                  </a:lnTo>
                  <a:lnTo>
                    <a:pt x="663" y="261"/>
                  </a:lnTo>
                  <a:lnTo>
                    <a:pt x="628" y="290"/>
                  </a:lnTo>
                  <a:lnTo>
                    <a:pt x="623" y="354"/>
                  </a:lnTo>
                  <a:lnTo>
                    <a:pt x="536" y="447"/>
                  </a:lnTo>
                  <a:lnTo>
                    <a:pt x="494" y="447"/>
                  </a:lnTo>
                  <a:lnTo>
                    <a:pt x="466" y="493"/>
                  </a:lnTo>
                  <a:lnTo>
                    <a:pt x="257" y="493"/>
                  </a:lnTo>
                  <a:lnTo>
                    <a:pt x="134" y="465"/>
                  </a:lnTo>
                  <a:lnTo>
                    <a:pt x="88" y="505"/>
                  </a:lnTo>
                  <a:lnTo>
                    <a:pt x="70" y="667"/>
                  </a:lnTo>
                  <a:lnTo>
                    <a:pt x="93" y="831"/>
                  </a:lnTo>
                  <a:lnTo>
                    <a:pt x="6" y="789"/>
                  </a:lnTo>
                  <a:lnTo>
                    <a:pt x="6" y="901"/>
                  </a:lnTo>
                  <a:lnTo>
                    <a:pt x="53" y="1202"/>
                  </a:lnTo>
                  <a:lnTo>
                    <a:pt x="53" y="1278"/>
                  </a:lnTo>
                  <a:lnTo>
                    <a:pt x="0" y="1382"/>
                  </a:lnTo>
                  <a:lnTo>
                    <a:pt x="47" y="1424"/>
                  </a:lnTo>
                  <a:lnTo>
                    <a:pt x="76" y="1429"/>
                  </a:lnTo>
                  <a:lnTo>
                    <a:pt x="110" y="1476"/>
                  </a:lnTo>
                  <a:lnTo>
                    <a:pt x="180" y="1476"/>
                  </a:lnTo>
                  <a:lnTo>
                    <a:pt x="291" y="1417"/>
                  </a:lnTo>
                  <a:lnTo>
                    <a:pt x="367" y="1424"/>
                  </a:lnTo>
                  <a:lnTo>
                    <a:pt x="459" y="1452"/>
                  </a:lnTo>
                  <a:lnTo>
                    <a:pt x="518" y="1446"/>
                  </a:lnTo>
                  <a:lnTo>
                    <a:pt x="576" y="1365"/>
                  </a:lnTo>
                  <a:lnTo>
                    <a:pt x="663" y="1365"/>
                  </a:lnTo>
                  <a:lnTo>
                    <a:pt x="773" y="1336"/>
                  </a:lnTo>
                  <a:lnTo>
                    <a:pt x="965" y="1342"/>
                  </a:lnTo>
                  <a:lnTo>
                    <a:pt x="1087" y="1429"/>
                  </a:lnTo>
                  <a:lnTo>
                    <a:pt x="1162" y="1534"/>
                  </a:lnTo>
                  <a:lnTo>
                    <a:pt x="1180" y="1568"/>
                  </a:lnTo>
                  <a:lnTo>
                    <a:pt x="1209" y="1579"/>
                  </a:lnTo>
                  <a:lnTo>
                    <a:pt x="1314" y="1544"/>
                  </a:lnTo>
                  <a:lnTo>
                    <a:pt x="1424" y="1464"/>
                  </a:lnTo>
                  <a:lnTo>
                    <a:pt x="1354" y="1556"/>
                  </a:lnTo>
                  <a:lnTo>
                    <a:pt x="1314" y="1632"/>
                  </a:lnTo>
                  <a:lnTo>
                    <a:pt x="1250" y="1666"/>
                  </a:lnTo>
                  <a:lnTo>
                    <a:pt x="1354" y="1638"/>
                  </a:lnTo>
                  <a:lnTo>
                    <a:pt x="1441" y="1591"/>
                  </a:lnTo>
                  <a:lnTo>
                    <a:pt x="1378" y="1696"/>
                  </a:lnTo>
                  <a:lnTo>
                    <a:pt x="1319" y="1731"/>
                  </a:lnTo>
                  <a:lnTo>
                    <a:pt x="1413" y="1708"/>
                  </a:lnTo>
                  <a:lnTo>
                    <a:pt x="1436" y="1701"/>
                  </a:lnTo>
                  <a:lnTo>
                    <a:pt x="1418" y="1766"/>
                  </a:lnTo>
                  <a:lnTo>
                    <a:pt x="1384" y="1835"/>
                  </a:lnTo>
                  <a:lnTo>
                    <a:pt x="1406" y="1900"/>
                  </a:lnTo>
                  <a:lnTo>
                    <a:pt x="1518" y="1987"/>
                  </a:lnTo>
                  <a:lnTo>
                    <a:pt x="1546" y="2004"/>
                  </a:lnTo>
                  <a:lnTo>
                    <a:pt x="1640" y="2010"/>
                  </a:lnTo>
                  <a:lnTo>
                    <a:pt x="1720" y="1987"/>
                  </a:lnTo>
                  <a:lnTo>
                    <a:pt x="1698" y="2045"/>
                  </a:lnTo>
                  <a:lnTo>
                    <a:pt x="1738" y="2074"/>
                  </a:lnTo>
                  <a:lnTo>
                    <a:pt x="1866" y="2045"/>
                  </a:lnTo>
                  <a:lnTo>
                    <a:pt x="1930" y="2039"/>
                  </a:lnTo>
                  <a:lnTo>
                    <a:pt x="2006" y="2010"/>
                  </a:lnTo>
                  <a:lnTo>
                    <a:pt x="2081" y="1905"/>
                  </a:lnTo>
                  <a:lnTo>
                    <a:pt x="2145" y="1778"/>
                  </a:lnTo>
                  <a:lnTo>
                    <a:pt x="2198" y="1719"/>
                  </a:lnTo>
                  <a:lnTo>
                    <a:pt x="2256" y="1568"/>
                  </a:lnTo>
                  <a:lnTo>
                    <a:pt x="2343" y="1429"/>
                  </a:lnTo>
                  <a:lnTo>
                    <a:pt x="2343" y="1243"/>
                  </a:lnTo>
                  <a:lnTo>
                    <a:pt x="2313" y="1033"/>
                  </a:lnTo>
                  <a:lnTo>
                    <a:pt x="2256" y="848"/>
                  </a:lnTo>
                  <a:lnTo>
                    <a:pt x="2191" y="755"/>
                  </a:lnTo>
                  <a:lnTo>
                    <a:pt x="2134" y="691"/>
                  </a:lnTo>
                  <a:lnTo>
                    <a:pt x="2069" y="615"/>
                  </a:lnTo>
                  <a:lnTo>
                    <a:pt x="2052" y="587"/>
                  </a:lnTo>
                  <a:lnTo>
                    <a:pt x="2041" y="458"/>
                  </a:lnTo>
                  <a:lnTo>
                    <a:pt x="2029" y="383"/>
                  </a:lnTo>
                  <a:lnTo>
                    <a:pt x="1977" y="343"/>
                  </a:lnTo>
                  <a:lnTo>
                    <a:pt x="1959" y="232"/>
                  </a:lnTo>
                  <a:lnTo>
                    <a:pt x="1930" y="139"/>
                  </a:lnTo>
                  <a:lnTo>
                    <a:pt x="1895" y="179"/>
                  </a:lnTo>
                  <a:lnTo>
                    <a:pt x="1872" y="266"/>
                  </a:lnTo>
                  <a:lnTo>
                    <a:pt x="1832" y="430"/>
                  </a:lnTo>
                  <a:lnTo>
                    <a:pt x="1785" y="458"/>
                  </a:lnTo>
                  <a:lnTo>
                    <a:pt x="1744" y="458"/>
                  </a:lnTo>
                  <a:lnTo>
                    <a:pt x="1651" y="383"/>
                  </a:lnTo>
                  <a:lnTo>
                    <a:pt x="1581" y="343"/>
                  </a:lnTo>
                  <a:lnTo>
                    <a:pt x="1541" y="301"/>
                  </a:lnTo>
                  <a:lnTo>
                    <a:pt x="1523" y="249"/>
                  </a:lnTo>
                  <a:lnTo>
                    <a:pt x="1570" y="179"/>
                  </a:lnTo>
                  <a:lnTo>
                    <a:pt x="1581" y="122"/>
                  </a:lnTo>
                  <a:lnTo>
                    <a:pt x="1593" y="99"/>
                  </a:lnTo>
                  <a:lnTo>
                    <a:pt x="1546" y="110"/>
                  </a:lnTo>
                  <a:lnTo>
                    <a:pt x="1424" y="41"/>
                  </a:lnTo>
                  <a:lnTo>
                    <a:pt x="1378" y="0"/>
                  </a:lnTo>
                  <a:lnTo>
                    <a:pt x="1337" y="0"/>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93" name="Freeform 243"/>
            <p:cNvSpPr>
              <a:spLocks noChangeAspect="1"/>
            </p:cNvSpPr>
            <p:nvPr>
              <p:custDataLst>
                <p:tags r:id="rId276"/>
              </p:custDataLst>
            </p:nvPr>
          </p:nvSpPr>
          <p:spPr bwMode="auto">
            <a:xfrm>
              <a:off x="2339424" y="2533461"/>
              <a:ext cx="830204" cy="447543"/>
            </a:xfrm>
            <a:custGeom>
              <a:avLst/>
              <a:gdLst>
                <a:gd name="T0" fmla="*/ 24096 w 487"/>
                <a:gd name="T1" fmla="*/ 140658 h 275"/>
                <a:gd name="T2" fmla="*/ 4518 w 487"/>
                <a:gd name="T3" fmla="*/ 113434 h 275"/>
                <a:gd name="T4" fmla="*/ 4518 w 487"/>
                <a:gd name="T5" fmla="*/ 86210 h 275"/>
                <a:gd name="T6" fmla="*/ 28614 w 487"/>
                <a:gd name="T7" fmla="*/ 72598 h 275"/>
                <a:gd name="T8" fmla="*/ 78312 w 487"/>
                <a:gd name="T9" fmla="*/ 72598 h 275"/>
                <a:gd name="T10" fmla="*/ 111444 w 487"/>
                <a:gd name="T11" fmla="*/ 63523 h 275"/>
                <a:gd name="T12" fmla="*/ 150601 w 487"/>
                <a:gd name="T13" fmla="*/ 63523 h 275"/>
                <a:gd name="T14" fmla="*/ 191263 w 487"/>
                <a:gd name="T15" fmla="*/ 113434 h 275"/>
                <a:gd name="T16" fmla="*/ 263551 w 487"/>
                <a:gd name="T17" fmla="*/ 113434 h 275"/>
                <a:gd name="T18" fmla="*/ 299695 w 487"/>
                <a:gd name="T19" fmla="*/ 113434 h 275"/>
                <a:gd name="T20" fmla="*/ 286141 w 487"/>
                <a:gd name="T21" fmla="*/ 89235 h 275"/>
                <a:gd name="T22" fmla="*/ 322285 w 487"/>
                <a:gd name="T23" fmla="*/ 54448 h 275"/>
                <a:gd name="T24" fmla="*/ 353911 w 487"/>
                <a:gd name="T25" fmla="*/ 36299 h 275"/>
                <a:gd name="T26" fmla="*/ 391562 w 487"/>
                <a:gd name="T27" fmla="*/ 13612 h 275"/>
                <a:gd name="T28" fmla="*/ 433730 w 487"/>
                <a:gd name="T29" fmla="*/ 0 h 275"/>
                <a:gd name="T30" fmla="*/ 466862 w 487"/>
                <a:gd name="T31" fmla="*/ 9075 h 275"/>
                <a:gd name="T32" fmla="*/ 543668 w 487"/>
                <a:gd name="T33" fmla="*/ 9075 h 275"/>
                <a:gd name="T34" fmla="*/ 597884 w 487"/>
                <a:gd name="T35" fmla="*/ 40836 h 275"/>
                <a:gd name="T36" fmla="*/ 659631 w 487"/>
                <a:gd name="T37" fmla="*/ 77135 h 275"/>
                <a:gd name="T38" fmla="*/ 706317 w 487"/>
                <a:gd name="T39" fmla="*/ 104359 h 275"/>
                <a:gd name="T40" fmla="*/ 733425 w 487"/>
                <a:gd name="T41" fmla="*/ 131584 h 275"/>
                <a:gd name="T42" fmla="*/ 706317 w 487"/>
                <a:gd name="T43" fmla="*/ 164858 h 275"/>
                <a:gd name="T44" fmla="*/ 710835 w 487"/>
                <a:gd name="T45" fmla="*/ 196619 h 275"/>
                <a:gd name="T46" fmla="*/ 679209 w 487"/>
                <a:gd name="T47" fmla="*/ 213256 h 275"/>
                <a:gd name="T48" fmla="*/ 674691 w 487"/>
                <a:gd name="T49" fmla="*/ 245018 h 275"/>
                <a:gd name="T50" fmla="*/ 665655 w 487"/>
                <a:gd name="T51" fmla="*/ 304003 h 275"/>
                <a:gd name="T52" fmla="*/ 643065 w 487"/>
                <a:gd name="T53" fmla="*/ 326690 h 275"/>
                <a:gd name="T54" fmla="*/ 611439 w 487"/>
                <a:gd name="T55" fmla="*/ 344840 h 275"/>
                <a:gd name="T56" fmla="*/ 588848 w 487"/>
                <a:gd name="T57" fmla="*/ 322153 h 275"/>
                <a:gd name="T58" fmla="*/ 539150 w 487"/>
                <a:gd name="T59" fmla="*/ 322153 h 275"/>
                <a:gd name="T60" fmla="*/ 509030 w 487"/>
                <a:gd name="T61" fmla="*/ 340302 h 275"/>
                <a:gd name="T62" fmla="*/ 498488 w 487"/>
                <a:gd name="T63" fmla="*/ 394751 h 275"/>
                <a:gd name="T64" fmla="*/ 471380 w 487"/>
                <a:gd name="T65" fmla="*/ 409875 h 275"/>
                <a:gd name="T66" fmla="*/ 439754 w 487"/>
                <a:gd name="T67" fmla="*/ 409875 h 275"/>
                <a:gd name="T68" fmla="*/ 418670 w 487"/>
                <a:gd name="T69" fmla="*/ 372064 h 275"/>
                <a:gd name="T70" fmla="*/ 378008 w 487"/>
                <a:gd name="T71" fmla="*/ 331227 h 275"/>
                <a:gd name="T72" fmla="*/ 340357 w 487"/>
                <a:gd name="T73" fmla="*/ 310053 h 275"/>
                <a:gd name="T74" fmla="*/ 307225 w 487"/>
                <a:gd name="T75" fmla="*/ 290391 h 275"/>
                <a:gd name="T76" fmla="*/ 283129 w 487"/>
                <a:gd name="T77" fmla="*/ 276779 h 275"/>
                <a:gd name="T78" fmla="*/ 245479 w 487"/>
                <a:gd name="T79" fmla="*/ 276779 h 275"/>
                <a:gd name="T80" fmla="*/ 204817 w 487"/>
                <a:gd name="T81" fmla="*/ 258630 h 275"/>
                <a:gd name="T82" fmla="*/ 191263 w 487"/>
                <a:gd name="T83" fmla="*/ 299466 h 275"/>
                <a:gd name="T84" fmla="*/ 191263 w 487"/>
                <a:gd name="T85" fmla="*/ 340302 h 275"/>
                <a:gd name="T86" fmla="*/ 173191 w 487"/>
                <a:gd name="T87" fmla="*/ 364501 h 275"/>
                <a:gd name="T88" fmla="*/ 147589 w 487"/>
                <a:gd name="T89" fmla="*/ 349377 h 275"/>
                <a:gd name="T90" fmla="*/ 91866 w 487"/>
                <a:gd name="T91" fmla="*/ 317615 h 275"/>
                <a:gd name="T92" fmla="*/ 37650 w 487"/>
                <a:gd name="T93" fmla="*/ 285854 h 275"/>
                <a:gd name="T94" fmla="*/ 13554 w 487"/>
                <a:gd name="T95" fmla="*/ 245018 h 275"/>
                <a:gd name="T96" fmla="*/ 10542 w 487"/>
                <a:gd name="T97" fmla="*/ 216281 h 275"/>
                <a:gd name="T98" fmla="*/ 43674 w 487"/>
                <a:gd name="T99" fmla="*/ 181495 h 275"/>
                <a:gd name="T100" fmla="*/ 24096 w 487"/>
                <a:gd name="T101" fmla="*/ 140658 h 2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87"/>
                <a:gd name="T154" fmla="*/ 0 h 275"/>
                <a:gd name="T155" fmla="*/ 487 w 487"/>
                <a:gd name="T156" fmla="*/ 275 h 2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87" h="275">
                  <a:moveTo>
                    <a:pt x="16" y="93"/>
                  </a:moveTo>
                  <a:cubicBezTo>
                    <a:pt x="12" y="86"/>
                    <a:pt x="5" y="81"/>
                    <a:pt x="3" y="75"/>
                  </a:cubicBezTo>
                  <a:cubicBezTo>
                    <a:pt x="1" y="69"/>
                    <a:pt x="0" y="62"/>
                    <a:pt x="3" y="57"/>
                  </a:cubicBezTo>
                  <a:cubicBezTo>
                    <a:pt x="6" y="52"/>
                    <a:pt x="11" y="50"/>
                    <a:pt x="19" y="48"/>
                  </a:cubicBezTo>
                  <a:cubicBezTo>
                    <a:pt x="27" y="46"/>
                    <a:pt x="43" y="49"/>
                    <a:pt x="52" y="48"/>
                  </a:cubicBezTo>
                  <a:cubicBezTo>
                    <a:pt x="61" y="47"/>
                    <a:pt x="66" y="43"/>
                    <a:pt x="74" y="42"/>
                  </a:cubicBezTo>
                  <a:cubicBezTo>
                    <a:pt x="82" y="41"/>
                    <a:pt x="91" y="36"/>
                    <a:pt x="100" y="42"/>
                  </a:cubicBezTo>
                  <a:cubicBezTo>
                    <a:pt x="109" y="48"/>
                    <a:pt x="115" y="70"/>
                    <a:pt x="127" y="75"/>
                  </a:cubicBezTo>
                  <a:cubicBezTo>
                    <a:pt x="139" y="80"/>
                    <a:pt x="163" y="75"/>
                    <a:pt x="175" y="75"/>
                  </a:cubicBezTo>
                  <a:cubicBezTo>
                    <a:pt x="187" y="75"/>
                    <a:pt x="197" y="78"/>
                    <a:pt x="199" y="75"/>
                  </a:cubicBezTo>
                  <a:cubicBezTo>
                    <a:pt x="201" y="72"/>
                    <a:pt x="188" y="65"/>
                    <a:pt x="190" y="59"/>
                  </a:cubicBezTo>
                  <a:cubicBezTo>
                    <a:pt x="192" y="53"/>
                    <a:pt x="207" y="42"/>
                    <a:pt x="214" y="36"/>
                  </a:cubicBezTo>
                  <a:cubicBezTo>
                    <a:pt x="221" y="30"/>
                    <a:pt x="227" y="28"/>
                    <a:pt x="235" y="24"/>
                  </a:cubicBezTo>
                  <a:cubicBezTo>
                    <a:pt x="243" y="20"/>
                    <a:pt x="251" y="13"/>
                    <a:pt x="260" y="9"/>
                  </a:cubicBezTo>
                  <a:cubicBezTo>
                    <a:pt x="269" y="5"/>
                    <a:pt x="280" y="0"/>
                    <a:pt x="288" y="0"/>
                  </a:cubicBezTo>
                  <a:cubicBezTo>
                    <a:pt x="296" y="0"/>
                    <a:pt x="298" y="5"/>
                    <a:pt x="310" y="6"/>
                  </a:cubicBezTo>
                  <a:cubicBezTo>
                    <a:pt x="322" y="7"/>
                    <a:pt x="347" y="3"/>
                    <a:pt x="361" y="6"/>
                  </a:cubicBezTo>
                  <a:cubicBezTo>
                    <a:pt x="375" y="9"/>
                    <a:pt x="384" y="20"/>
                    <a:pt x="397" y="27"/>
                  </a:cubicBezTo>
                  <a:cubicBezTo>
                    <a:pt x="410" y="34"/>
                    <a:pt x="426" y="44"/>
                    <a:pt x="438" y="51"/>
                  </a:cubicBezTo>
                  <a:cubicBezTo>
                    <a:pt x="450" y="58"/>
                    <a:pt x="461" y="63"/>
                    <a:pt x="469" y="69"/>
                  </a:cubicBezTo>
                  <a:cubicBezTo>
                    <a:pt x="477" y="75"/>
                    <a:pt x="487" y="80"/>
                    <a:pt x="487" y="87"/>
                  </a:cubicBezTo>
                  <a:cubicBezTo>
                    <a:pt x="487" y="94"/>
                    <a:pt x="471" y="102"/>
                    <a:pt x="469" y="109"/>
                  </a:cubicBezTo>
                  <a:cubicBezTo>
                    <a:pt x="467" y="116"/>
                    <a:pt x="475" y="125"/>
                    <a:pt x="472" y="130"/>
                  </a:cubicBezTo>
                  <a:cubicBezTo>
                    <a:pt x="469" y="135"/>
                    <a:pt x="455" y="136"/>
                    <a:pt x="451" y="141"/>
                  </a:cubicBezTo>
                  <a:cubicBezTo>
                    <a:pt x="447" y="146"/>
                    <a:pt x="449" y="152"/>
                    <a:pt x="448" y="162"/>
                  </a:cubicBezTo>
                  <a:cubicBezTo>
                    <a:pt x="447" y="172"/>
                    <a:pt x="446" y="192"/>
                    <a:pt x="442" y="201"/>
                  </a:cubicBezTo>
                  <a:cubicBezTo>
                    <a:pt x="438" y="210"/>
                    <a:pt x="433" y="212"/>
                    <a:pt x="427" y="216"/>
                  </a:cubicBezTo>
                  <a:cubicBezTo>
                    <a:pt x="421" y="220"/>
                    <a:pt x="412" y="228"/>
                    <a:pt x="406" y="228"/>
                  </a:cubicBezTo>
                  <a:cubicBezTo>
                    <a:pt x="400" y="228"/>
                    <a:pt x="399" y="216"/>
                    <a:pt x="391" y="213"/>
                  </a:cubicBezTo>
                  <a:cubicBezTo>
                    <a:pt x="383" y="210"/>
                    <a:pt x="367" y="211"/>
                    <a:pt x="358" y="213"/>
                  </a:cubicBezTo>
                  <a:cubicBezTo>
                    <a:pt x="349" y="215"/>
                    <a:pt x="342" y="217"/>
                    <a:pt x="338" y="225"/>
                  </a:cubicBezTo>
                  <a:cubicBezTo>
                    <a:pt x="334" y="233"/>
                    <a:pt x="335" y="253"/>
                    <a:pt x="331" y="261"/>
                  </a:cubicBezTo>
                  <a:cubicBezTo>
                    <a:pt x="327" y="269"/>
                    <a:pt x="319" y="269"/>
                    <a:pt x="313" y="271"/>
                  </a:cubicBezTo>
                  <a:cubicBezTo>
                    <a:pt x="307" y="273"/>
                    <a:pt x="298" y="275"/>
                    <a:pt x="292" y="271"/>
                  </a:cubicBezTo>
                  <a:cubicBezTo>
                    <a:pt x="286" y="267"/>
                    <a:pt x="285" y="255"/>
                    <a:pt x="278" y="246"/>
                  </a:cubicBezTo>
                  <a:cubicBezTo>
                    <a:pt x="271" y="237"/>
                    <a:pt x="260" y="226"/>
                    <a:pt x="251" y="219"/>
                  </a:cubicBezTo>
                  <a:cubicBezTo>
                    <a:pt x="242" y="212"/>
                    <a:pt x="234" y="210"/>
                    <a:pt x="226" y="205"/>
                  </a:cubicBezTo>
                  <a:cubicBezTo>
                    <a:pt x="218" y="200"/>
                    <a:pt x="210" y="196"/>
                    <a:pt x="204" y="192"/>
                  </a:cubicBezTo>
                  <a:cubicBezTo>
                    <a:pt x="198" y="188"/>
                    <a:pt x="195" y="184"/>
                    <a:pt x="188" y="183"/>
                  </a:cubicBezTo>
                  <a:cubicBezTo>
                    <a:pt x="181" y="182"/>
                    <a:pt x="172" y="185"/>
                    <a:pt x="163" y="183"/>
                  </a:cubicBezTo>
                  <a:cubicBezTo>
                    <a:pt x="154" y="181"/>
                    <a:pt x="142" y="169"/>
                    <a:pt x="136" y="171"/>
                  </a:cubicBezTo>
                  <a:cubicBezTo>
                    <a:pt x="130" y="173"/>
                    <a:pt x="128" y="189"/>
                    <a:pt x="127" y="198"/>
                  </a:cubicBezTo>
                  <a:cubicBezTo>
                    <a:pt x="126" y="207"/>
                    <a:pt x="129" y="218"/>
                    <a:pt x="127" y="225"/>
                  </a:cubicBezTo>
                  <a:cubicBezTo>
                    <a:pt x="125" y="232"/>
                    <a:pt x="120" y="240"/>
                    <a:pt x="115" y="241"/>
                  </a:cubicBezTo>
                  <a:cubicBezTo>
                    <a:pt x="110" y="242"/>
                    <a:pt x="107" y="236"/>
                    <a:pt x="98" y="231"/>
                  </a:cubicBezTo>
                  <a:cubicBezTo>
                    <a:pt x="89" y="226"/>
                    <a:pt x="73" y="217"/>
                    <a:pt x="61" y="210"/>
                  </a:cubicBezTo>
                  <a:cubicBezTo>
                    <a:pt x="49" y="203"/>
                    <a:pt x="34" y="197"/>
                    <a:pt x="25" y="189"/>
                  </a:cubicBezTo>
                  <a:cubicBezTo>
                    <a:pt x="16" y="181"/>
                    <a:pt x="12" y="170"/>
                    <a:pt x="9" y="162"/>
                  </a:cubicBezTo>
                  <a:cubicBezTo>
                    <a:pt x="6" y="154"/>
                    <a:pt x="4" y="150"/>
                    <a:pt x="7" y="143"/>
                  </a:cubicBezTo>
                  <a:cubicBezTo>
                    <a:pt x="10" y="136"/>
                    <a:pt x="27" y="128"/>
                    <a:pt x="29" y="120"/>
                  </a:cubicBezTo>
                  <a:cubicBezTo>
                    <a:pt x="31" y="112"/>
                    <a:pt x="20" y="100"/>
                    <a:pt x="16" y="93"/>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4" name="Freeform 244"/>
            <p:cNvSpPr>
              <a:spLocks noChangeAspect="1"/>
            </p:cNvSpPr>
            <p:nvPr>
              <p:custDataLst>
                <p:tags r:id="rId277"/>
              </p:custDataLst>
            </p:nvPr>
          </p:nvSpPr>
          <p:spPr bwMode="auto">
            <a:xfrm>
              <a:off x="2551467" y="2810184"/>
              <a:ext cx="294704" cy="216940"/>
            </a:xfrm>
            <a:custGeom>
              <a:avLst/>
              <a:gdLst>
                <a:gd name="T0" fmla="*/ 4515 w 173"/>
                <a:gd name="T1" fmla="*/ 96293 h 134"/>
                <a:gd name="T2" fmla="*/ 36118 w 173"/>
                <a:gd name="T3" fmla="*/ 87265 h 134"/>
                <a:gd name="T4" fmla="*/ 72236 w 173"/>
                <a:gd name="T5" fmla="*/ 78238 h 134"/>
                <a:gd name="T6" fmla="*/ 123403 w 173"/>
                <a:gd name="T7" fmla="*/ 78238 h 134"/>
                <a:gd name="T8" fmla="*/ 153501 w 173"/>
                <a:gd name="T9" fmla="*/ 96293 h 134"/>
                <a:gd name="T10" fmla="*/ 198649 w 173"/>
                <a:gd name="T11" fmla="*/ 141430 h 134"/>
                <a:gd name="T12" fmla="*/ 230252 w 173"/>
                <a:gd name="T13" fmla="*/ 159485 h 134"/>
                <a:gd name="T14" fmla="*/ 252825 w 173"/>
                <a:gd name="T15" fmla="*/ 197099 h 134"/>
                <a:gd name="T16" fmla="*/ 257340 w 173"/>
                <a:gd name="T17" fmla="*/ 136916 h 134"/>
                <a:gd name="T18" fmla="*/ 230252 w 173"/>
                <a:gd name="T19" fmla="*/ 109834 h 134"/>
                <a:gd name="T20" fmla="*/ 212193 w 173"/>
                <a:gd name="T21" fmla="*/ 78238 h 134"/>
                <a:gd name="T22" fmla="*/ 174570 w 173"/>
                <a:gd name="T23" fmla="*/ 55669 h 134"/>
                <a:gd name="T24" fmla="*/ 129423 w 173"/>
                <a:gd name="T25" fmla="*/ 28587 h 134"/>
                <a:gd name="T26" fmla="*/ 90295 w 173"/>
                <a:gd name="T27" fmla="*/ 28587 h 134"/>
                <a:gd name="T28" fmla="*/ 54177 w 173"/>
                <a:gd name="T29" fmla="*/ 28587 h 134"/>
                <a:gd name="T30" fmla="*/ 22574 w 173"/>
                <a:gd name="T31" fmla="*/ 3009 h 134"/>
                <a:gd name="T32" fmla="*/ 9029 w 173"/>
                <a:gd name="T33" fmla="*/ 46642 h 134"/>
                <a:gd name="T34" fmla="*/ 4515 w 173"/>
                <a:gd name="T35" fmla="*/ 96293 h 1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3"/>
                <a:gd name="T55" fmla="*/ 0 h 134"/>
                <a:gd name="T56" fmla="*/ 173 w 173"/>
                <a:gd name="T57" fmla="*/ 134 h 1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3" h="134">
                  <a:moveTo>
                    <a:pt x="3" y="64"/>
                  </a:moveTo>
                  <a:cubicBezTo>
                    <a:pt x="6" y="68"/>
                    <a:pt x="17" y="60"/>
                    <a:pt x="24" y="58"/>
                  </a:cubicBezTo>
                  <a:cubicBezTo>
                    <a:pt x="31" y="56"/>
                    <a:pt x="38" y="53"/>
                    <a:pt x="48" y="52"/>
                  </a:cubicBezTo>
                  <a:cubicBezTo>
                    <a:pt x="58" y="51"/>
                    <a:pt x="73" y="50"/>
                    <a:pt x="82" y="52"/>
                  </a:cubicBezTo>
                  <a:cubicBezTo>
                    <a:pt x="91" y="54"/>
                    <a:pt x="94" y="57"/>
                    <a:pt x="102" y="64"/>
                  </a:cubicBezTo>
                  <a:cubicBezTo>
                    <a:pt x="110" y="71"/>
                    <a:pt x="124" y="87"/>
                    <a:pt x="132" y="94"/>
                  </a:cubicBezTo>
                  <a:cubicBezTo>
                    <a:pt x="140" y="101"/>
                    <a:pt x="147" y="100"/>
                    <a:pt x="153" y="106"/>
                  </a:cubicBezTo>
                  <a:cubicBezTo>
                    <a:pt x="159" y="112"/>
                    <a:pt x="165" y="134"/>
                    <a:pt x="168" y="131"/>
                  </a:cubicBezTo>
                  <a:cubicBezTo>
                    <a:pt x="171" y="128"/>
                    <a:pt x="173" y="101"/>
                    <a:pt x="171" y="91"/>
                  </a:cubicBezTo>
                  <a:cubicBezTo>
                    <a:pt x="169" y="81"/>
                    <a:pt x="158" y="79"/>
                    <a:pt x="153" y="73"/>
                  </a:cubicBezTo>
                  <a:cubicBezTo>
                    <a:pt x="148" y="67"/>
                    <a:pt x="147" y="58"/>
                    <a:pt x="141" y="52"/>
                  </a:cubicBezTo>
                  <a:cubicBezTo>
                    <a:pt x="135" y="46"/>
                    <a:pt x="125" y="42"/>
                    <a:pt x="116" y="37"/>
                  </a:cubicBezTo>
                  <a:cubicBezTo>
                    <a:pt x="107" y="32"/>
                    <a:pt x="95" y="22"/>
                    <a:pt x="86" y="19"/>
                  </a:cubicBezTo>
                  <a:cubicBezTo>
                    <a:pt x="77" y="16"/>
                    <a:pt x="68" y="19"/>
                    <a:pt x="60" y="19"/>
                  </a:cubicBezTo>
                  <a:cubicBezTo>
                    <a:pt x="52" y="19"/>
                    <a:pt x="43" y="22"/>
                    <a:pt x="36" y="19"/>
                  </a:cubicBezTo>
                  <a:cubicBezTo>
                    <a:pt x="29" y="16"/>
                    <a:pt x="20" y="0"/>
                    <a:pt x="15" y="2"/>
                  </a:cubicBezTo>
                  <a:cubicBezTo>
                    <a:pt x="10" y="4"/>
                    <a:pt x="7" y="23"/>
                    <a:pt x="6" y="31"/>
                  </a:cubicBezTo>
                  <a:cubicBezTo>
                    <a:pt x="5" y="39"/>
                    <a:pt x="0" y="60"/>
                    <a:pt x="3" y="64"/>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5" name="Freeform 245"/>
            <p:cNvSpPr>
              <a:spLocks noChangeAspect="1"/>
            </p:cNvSpPr>
            <p:nvPr>
              <p:custDataLst>
                <p:tags r:id="rId278"/>
              </p:custDataLst>
            </p:nvPr>
          </p:nvSpPr>
          <p:spPr bwMode="auto">
            <a:xfrm>
              <a:off x="2598189" y="2796518"/>
              <a:ext cx="61096" cy="39289"/>
            </a:xfrm>
            <a:custGeom>
              <a:avLst/>
              <a:gdLst>
                <a:gd name="T0" fmla="*/ 49349 w 35"/>
                <a:gd name="T1" fmla="*/ 31949 h 24"/>
                <a:gd name="T2" fmla="*/ 26216 w 35"/>
                <a:gd name="T3" fmla="*/ 0 h 24"/>
                <a:gd name="T4" fmla="*/ 3084 w 35"/>
                <a:gd name="T5" fmla="*/ 27385 h 24"/>
                <a:gd name="T6" fmla="*/ 49349 w 35"/>
                <a:gd name="T7" fmla="*/ 31949 h 24"/>
                <a:gd name="T8" fmla="*/ 0 60000 65536"/>
                <a:gd name="T9" fmla="*/ 0 60000 65536"/>
                <a:gd name="T10" fmla="*/ 0 60000 65536"/>
                <a:gd name="T11" fmla="*/ 0 60000 65536"/>
                <a:gd name="T12" fmla="*/ 0 w 35"/>
                <a:gd name="T13" fmla="*/ 0 h 24"/>
                <a:gd name="T14" fmla="*/ 35 w 35"/>
                <a:gd name="T15" fmla="*/ 24 h 24"/>
              </a:gdLst>
              <a:ahLst/>
              <a:cxnLst>
                <a:cxn ang="T8">
                  <a:pos x="T0" y="T1"/>
                </a:cxn>
                <a:cxn ang="T9">
                  <a:pos x="T2" y="T3"/>
                </a:cxn>
                <a:cxn ang="T10">
                  <a:pos x="T4" y="T5"/>
                </a:cxn>
                <a:cxn ang="T11">
                  <a:pos x="T6" y="T7"/>
                </a:cxn>
              </a:cxnLst>
              <a:rect l="T12" t="T13" r="T14" b="T15"/>
              <a:pathLst>
                <a:path w="35" h="24">
                  <a:moveTo>
                    <a:pt x="32" y="21"/>
                  </a:moveTo>
                  <a:cubicBezTo>
                    <a:pt x="35" y="18"/>
                    <a:pt x="22" y="0"/>
                    <a:pt x="17" y="0"/>
                  </a:cubicBezTo>
                  <a:cubicBezTo>
                    <a:pt x="12" y="0"/>
                    <a:pt x="0" y="14"/>
                    <a:pt x="2" y="18"/>
                  </a:cubicBezTo>
                  <a:cubicBezTo>
                    <a:pt x="4" y="22"/>
                    <a:pt x="29" y="24"/>
                    <a:pt x="32" y="21"/>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6" name="Freeform 246"/>
            <p:cNvSpPr>
              <a:spLocks noChangeAspect="1"/>
            </p:cNvSpPr>
            <p:nvPr>
              <p:custDataLst>
                <p:tags r:id="rId279"/>
              </p:custDataLst>
            </p:nvPr>
          </p:nvSpPr>
          <p:spPr bwMode="auto">
            <a:xfrm>
              <a:off x="2418492" y="2885344"/>
              <a:ext cx="440259" cy="196440"/>
            </a:xfrm>
            <a:custGeom>
              <a:avLst/>
              <a:gdLst>
                <a:gd name="T0" fmla="*/ 111556 w 258"/>
                <a:gd name="T1" fmla="*/ 33808 h 108"/>
                <a:gd name="T2" fmla="*/ 66330 w 258"/>
                <a:gd name="T3" fmla="*/ 6762 h 108"/>
                <a:gd name="T4" fmla="*/ 39195 w 258"/>
                <a:gd name="T5" fmla="*/ 6762 h 108"/>
                <a:gd name="T6" fmla="*/ 3015 w 258"/>
                <a:gd name="T7" fmla="*/ 16904 h 108"/>
                <a:gd name="T8" fmla="*/ 21105 w 258"/>
                <a:gd name="T9" fmla="*/ 64235 h 108"/>
                <a:gd name="T10" fmla="*/ 21105 w 258"/>
                <a:gd name="T11" fmla="*/ 120018 h 108"/>
                <a:gd name="T12" fmla="*/ 51255 w 258"/>
                <a:gd name="T13" fmla="*/ 114947 h 108"/>
                <a:gd name="T14" fmla="*/ 97988 w 258"/>
                <a:gd name="T15" fmla="*/ 114947 h 108"/>
                <a:gd name="T16" fmla="*/ 143213 w 258"/>
                <a:gd name="T17" fmla="*/ 114947 h 108"/>
                <a:gd name="T18" fmla="*/ 174871 w 258"/>
                <a:gd name="T19" fmla="*/ 165659 h 108"/>
                <a:gd name="T20" fmla="*/ 220096 w 258"/>
                <a:gd name="T21" fmla="*/ 182563 h 108"/>
                <a:gd name="T22" fmla="*/ 254769 w 258"/>
                <a:gd name="T23" fmla="*/ 165659 h 108"/>
                <a:gd name="T24" fmla="*/ 293964 w 258"/>
                <a:gd name="T25" fmla="*/ 140303 h 108"/>
                <a:gd name="T26" fmla="*/ 355772 w 258"/>
                <a:gd name="T27" fmla="*/ 140303 h 108"/>
                <a:gd name="T28" fmla="*/ 387429 w 258"/>
                <a:gd name="T29" fmla="*/ 140303 h 108"/>
                <a:gd name="T30" fmla="*/ 351249 w 258"/>
                <a:gd name="T31" fmla="*/ 116637 h 108"/>
                <a:gd name="T32" fmla="*/ 328637 w 258"/>
                <a:gd name="T33" fmla="*/ 91282 h 108"/>
                <a:gd name="T34" fmla="*/ 306024 w 258"/>
                <a:gd name="T35" fmla="*/ 65926 h 108"/>
                <a:gd name="T36" fmla="*/ 286426 w 258"/>
                <a:gd name="T37" fmla="*/ 28737 h 108"/>
                <a:gd name="T38" fmla="*/ 247231 w 258"/>
                <a:gd name="T39" fmla="*/ 8452 h 108"/>
                <a:gd name="T40" fmla="*/ 202006 w 258"/>
                <a:gd name="T41" fmla="*/ 3381 h 108"/>
                <a:gd name="T42" fmla="*/ 170348 w 258"/>
                <a:gd name="T43" fmla="*/ 3381 h 108"/>
                <a:gd name="T44" fmla="*/ 111556 w 258"/>
                <a:gd name="T45" fmla="*/ 33808 h 10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8"/>
                <a:gd name="T70" fmla="*/ 0 h 108"/>
                <a:gd name="T71" fmla="*/ 258 w 258"/>
                <a:gd name="T72" fmla="*/ 108 h 10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8" h="108">
                  <a:moveTo>
                    <a:pt x="74" y="20"/>
                  </a:moveTo>
                  <a:cubicBezTo>
                    <a:pt x="63" y="20"/>
                    <a:pt x="52" y="7"/>
                    <a:pt x="44" y="4"/>
                  </a:cubicBezTo>
                  <a:cubicBezTo>
                    <a:pt x="36" y="1"/>
                    <a:pt x="33" y="3"/>
                    <a:pt x="26" y="4"/>
                  </a:cubicBezTo>
                  <a:cubicBezTo>
                    <a:pt x="19" y="5"/>
                    <a:pt x="4" y="4"/>
                    <a:pt x="2" y="10"/>
                  </a:cubicBezTo>
                  <a:cubicBezTo>
                    <a:pt x="0" y="16"/>
                    <a:pt x="12" y="28"/>
                    <a:pt x="14" y="38"/>
                  </a:cubicBezTo>
                  <a:cubicBezTo>
                    <a:pt x="16" y="48"/>
                    <a:pt x="11" y="66"/>
                    <a:pt x="14" y="71"/>
                  </a:cubicBezTo>
                  <a:cubicBezTo>
                    <a:pt x="17" y="76"/>
                    <a:pt x="26" y="68"/>
                    <a:pt x="34" y="68"/>
                  </a:cubicBezTo>
                  <a:cubicBezTo>
                    <a:pt x="42" y="68"/>
                    <a:pt x="55" y="68"/>
                    <a:pt x="65" y="68"/>
                  </a:cubicBezTo>
                  <a:cubicBezTo>
                    <a:pt x="75" y="68"/>
                    <a:pt x="87" y="63"/>
                    <a:pt x="95" y="68"/>
                  </a:cubicBezTo>
                  <a:cubicBezTo>
                    <a:pt x="103" y="73"/>
                    <a:pt x="108" y="91"/>
                    <a:pt x="116" y="98"/>
                  </a:cubicBezTo>
                  <a:cubicBezTo>
                    <a:pt x="124" y="105"/>
                    <a:pt x="137" y="108"/>
                    <a:pt x="146" y="108"/>
                  </a:cubicBezTo>
                  <a:cubicBezTo>
                    <a:pt x="155" y="108"/>
                    <a:pt x="161" y="102"/>
                    <a:pt x="169" y="98"/>
                  </a:cubicBezTo>
                  <a:cubicBezTo>
                    <a:pt x="177" y="94"/>
                    <a:pt x="184" y="85"/>
                    <a:pt x="195" y="83"/>
                  </a:cubicBezTo>
                  <a:cubicBezTo>
                    <a:pt x="206" y="81"/>
                    <a:pt x="226" y="83"/>
                    <a:pt x="236" y="83"/>
                  </a:cubicBezTo>
                  <a:cubicBezTo>
                    <a:pt x="246" y="83"/>
                    <a:pt x="258" y="85"/>
                    <a:pt x="257" y="83"/>
                  </a:cubicBezTo>
                  <a:cubicBezTo>
                    <a:pt x="256" y="81"/>
                    <a:pt x="239" y="74"/>
                    <a:pt x="233" y="69"/>
                  </a:cubicBezTo>
                  <a:cubicBezTo>
                    <a:pt x="227" y="64"/>
                    <a:pt x="223" y="59"/>
                    <a:pt x="218" y="54"/>
                  </a:cubicBezTo>
                  <a:cubicBezTo>
                    <a:pt x="213" y="49"/>
                    <a:pt x="208" y="45"/>
                    <a:pt x="203" y="39"/>
                  </a:cubicBezTo>
                  <a:cubicBezTo>
                    <a:pt x="198" y="33"/>
                    <a:pt x="196" y="23"/>
                    <a:pt x="190" y="17"/>
                  </a:cubicBezTo>
                  <a:cubicBezTo>
                    <a:pt x="184" y="11"/>
                    <a:pt x="173" y="8"/>
                    <a:pt x="164" y="5"/>
                  </a:cubicBezTo>
                  <a:cubicBezTo>
                    <a:pt x="155" y="2"/>
                    <a:pt x="142" y="2"/>
                    <a:pt x="134" y="2"/>
                  </a:cubicBezTo>
                  <a:cubicBezTo>
                    <a:pt x="126" y="2"/>
                    <a:pt x="122" y="0"/>
                    <a:pt x="113" y="2"/>
                  </a:cubicBezTo>
                  <a:cubicBezTo>
                    <a:pt x="104" y="4"/>
                    <a:pt x="85" y="20"/>
                    <a:pt x="74" y="20"/>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7" name="Freeform 247"/>
            <p:cNvSpPr>
              <a:spLocks noChangeAspect="1"/>
            </p:cNvSpPr>
            <p:nvPr>
              <p:custDataLst>
                <p:tags r:id="rId280"/>
              </p:custDataLst>
            </p:nvPr>
          </p:nvSpPr>
          <p:spPr bwMode="auto">
            <a:xfrm>
              <a:off x="2838984" y="2854596"/>
              <a:ext cx="190479" cy="160570"/>
            </a:xfrm>
            <a:custGeom>
              <a:avLst/>
              <a:gdLst>
                <a:gd name="T0" fmla="*/ 7580 w 111"/>
                <a:gd name="T1" fmla="*/ 114203 h 98"/>
                <a:gd name="T2" fmla="*/ 57608 w 111"/>
                <a:gd name="T3" fmla="*/ 114203 h 98"/>
                <a:gd name="T4" fmla="*/ 57608 w 111"/>
                <a:gd name="T5" fmla="*/ 86794 h 98"/>
                <a:gd name="T6" fmla="*/ 62156 w 111"/>
                <a:gd name="T7" fmla="*/ 41113 h 98"/>
                <a:gd name="T8" fmla="*/ 100055 w 111"/>
                <a:gd name="T9" fmla="*/ 4568 h 98"/>
                <a:gd name="T10" fmla="*/ 134923 w 111"/>
                <a:gd name="T11" fmla="*/ 18272 h 98"/>
                <a:gd name="T12" fmla="*/ 168275 w 111"/>
                <a:gd name="T13" fmla="*/ 50249 h 98"/>
                <a:gd name="T14" fmla="*/ 137955 w 111"/>
                <a:gd name="T15" fmla="*/ 68522 h 98"/>
                <a:gd name="T16" fmla="*/ 103087 w 111"/>
                <a:gd name="T17" fmla="*/ 88317 h 98"/>
                <a:gd name="T18" fmla="*/ 112183 w 111"/>
                <a:gd name="T19" fmla="*/ 120294 h 98"/>
                <a:gd name="T20" fmla="*/ 75800 w 111"/>
                <a:gd name="T21" fmla="*/ 146180 h 98"/>
                <a:gd name="T22" fmla="*/ 43964 w 111"/>
                <a:gd name="T23" fmla="*/ 137043 h 98"/>
                <a:gd name="T24" fmla="*/ 13644 w 111"/>
                <a:gd name="T25" fmla="*/ 141611 h 98"/>
                <a:gd name="T26" fmla="*/ 7580 w 111"/>
                <a:gd name="T27" fmla="*/ 114203 h 9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1"/>
                <a:gd name="T43" fmla="*/ 0 h 98"/>
                <a:gd name="T44" fmla="*/ 111 w 111"/>
                <a:gd name="T45" fmla="*/ 98 h 9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1" h="98">
                  <a:moveTo>
                    <a:pt x="5" y="75"/>
                  </a:moveTo>
                  <a:cubicBezTo>
                    <a:pt x="10" y="72"/>
                    <a:pt x="33" y="78"/>
                    <a:pt x="38" y="75"/>
                  </a:cubicBezTo>
                  <a:cubicBezTo>
                    <a:pt x="43" y="72"/>
                    <a:pt x="38" y="65"/>
                    <a:pt x="38" y="57"/>
                  </a:cubicBezTo>
                  <a:cubicBezTo>
                    <a:pt x="38" y="49"/>
                    <a:pt x="36" y="36"/>
                    <a:pt x="41" y="27"/>
                  </a:cubicBezTo>
                  <a:cubicBezTo>
                    <a:pt x="46" y="18"/>
                    <a:pt x="58" y="6"/>
                    <a:pt x="66" y="3"/>
                  </a:cubicBezTo>
                  <a:cubicBezTo>
                    <a:pt x="74" y="0"/>
                    <a:pt x="82" y="7"/>
                    <a:pt x="89" y="12"/>
                  </a:cubicBezTo>
                  <a:cubicBezTo>
                    <a:pt x="96" y="17"/>
                    <a:pt x="111" y="28"/>
                    <a:pt x="111" y="33"/>
                  </a:cubicBezTo>
                  <a:cubicBezTo>
                    <a:pt x="111" y="38"/>
                    <a:pt x="98" y="41"/>
                    <a:pt x="91" y="45"/>
                  </a:cubicBezTo>
                  <a:cubicBezTo>
                    <a:pt x="84" y="49"/>
                    <a:pt x="71" y="52"/>
                    <a:pt x="68" y="58"/>
                  </a:cubicBezTo>
                  <a:cubicBezTo>
                    <a:pt x="65" y="64"/>
                    <a:pt x="77" y="73"/>
                    <a:pt x="74" y="79"/>
                  </a:cubicBezTo>
                  <a:cubicBezTo>
                    <a:pt x="71" y="85"/>
                    <a:pt x="57" y="94"/>
                    <a:pt x="50" y="96"/>
                  </a:cubicBezTo>
                  <a:cubicBezTo>
                    <a:pt x="43" y="98"/>
                    <a:pt x="36" y="90"/>
                    <a:pt x="29" y="90"/>
                  </a:cubicBezTo>
                  <a:cubicBezTo>
                    <a:pt x="22" y="90"/>
                    <a:pt x="14" y="95"/>
                    <a:pt x="9" y="93"/>
                  </a:cubicBezTo>
                  <a:cubicBezTo>
                    <a:pt x="4" y="91"/>
                    <a:pt x="0" y="78"/>
                    <a:pt x="5" y="75"/>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8" name="Oval 248"/>
            <p:cNvSpPr>
              <a:spLocks noChangeAspect="1" noChangeArrowheads="1"/>
            </p:cNvSpPr>
            <p:nvPr>
              <p:custDataLst>
                <p:tags r:id="rId281"/>
              </p:custDataLst>
            </p:nvPr>
          </p:nvSpPr>
          <p:spPr bwMode="auto">
            <a:xfrm>
              <a:off x="4026784" y="3459291"/>
              <a:ext cx="41332" cy="39289"/>
            </a:xfrm>
            <a:prstGeom prst="ellipse">
              <a:avLst/>
            </a:prstGeom>
            <a:grpFill/>
            <a:ln w="9525">
              <a:solidFill>
                <a:schemeClr val="bg1">
                  <a:lumMod val="85000"/>
                </a:schemeClr>
              </a:solidFill>
              <a:round/>
              <a:headEnd/>
              <a:tailEnd/>
            </a:ln>
          </p:spPr>
          <p:txBody>
            <a:bodyPr wrap="none" anchor="ctr"/>
            <a:lstStyle/>
            <a:p>
              <a:endParaRPr lang="zh-CN" altLang="en-US"/>
            </a:p>
          </p:txBody>
        </p:sp>
      </p:grpSp>
      <p:sp>
        <p:nvSpPr>
          <p:cNvPr id="2" name="标题 1"/>
          <p:cNvSpPr>
            <a:spLocks noGrp="1"/>
          </p:cNvSpPr>
          <p:nvPr>
            <p:ph type="title"/>
            <p:custDataLst>
              <p:tags r:id="rId4"/>
            </p:custDataLst>
          </p:nvPr>
        </p:nvSpPr>
        <p:spPr/>
        <p:txBody>
          <a:bodyPr/>
          <a:lstStyle/>
          <a:p>
            <a:r>
              <a:rPr lang="en-US" altLang="zh-CN" dirty="0" smtClean="0"/>
              <a:t>5.</a:t>
            </a:r>
            <a:r>
              <a:rPr lang="zh-CN" altLang="en-US" dirty="0" smtClean="0"/>
              <a:t>业务布</a:t>
            </a:r>
            <a:r>
              <a:rPr lang="zh-CN" altLang="en-US" dirty="0"/>
              <a:t>局</a:t>
            </a:r>
          </a:p>
        </p:txBody>
      </p:sp>
      <p:grpSp>
        <p:nvGrpSpPr>
          <p:cNvPr id="25" name="组合 24"/>
          <p:cNvGrpSpPr/>
          <p:nvPr/>
        </p:nvGrpSpPr>
        <p:grpSpPr>
          <a:xfrm>
            <a:off x="632520" y="2454912"/>
            <a:ext cx="1488125" cy="609634"/>
            <a:chOff x="632520" y="2454912"/>
            <a:chExt cx="1488125" cy="609634"/>
          </a:xfrm>
        </p:grpSpPr>
        <p:sp>
          <p:nvSpPr>
            <p:cNvPr id="12" name="矩形 11"/>
            <p:cNvSpPr/>
            <p:nvPr>
              <p:custDataLst>
                <p:tags r:id="rId34"/>
              </p:custDataLst>
            </p:nvPr>
          </p:nvSpPr>
          <p:spPr>
            <a:xfrm>
              <a:off x="632520" y="2454912"/>
              <a:ext cx="1488125" cy="327854"/>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tx1"/>
                  </a:solidFill>
                </a:rPr>
                <a:t>磷矿</a:t>
              </a:r>
            </a:p>
          </p:txBody>
        </p:sp>
        <p:sp>
          <p:nvSpPr>
            <p:cNvPr id="13" name="矩形 12"/>
            <p:cNvSpPr/>
            <p:nvPr>
              <p:custDataLst>
                <p:tags r:id="rId35"/>
              </p:custDataLst>
            </p:nvPr>
          </p:nvSpPr>
          <p:spPr>
            <a:xfrm>
              <a:off x="632521" y="2776546"/>
              <a:ext cx="1488124"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无“矿产”不立</a:t>
              </a:r>
            </a:p>
          </p:txBody>
        </p:sp>
      </p:grpSp>
      <p:sp>
        <p:nvSpPr>
          <p:cNvPr id="62" name="任意多边形 61"/>
          <p:cNvSpPr/>
          <p:nvPr>
            <p:custDataLst>
              <p:tags r:id="rId5"/>
            </p:custDataLst>
          </p:nvPr>
        </p:nvSpPr>
        <p:spPr>
          <a:xfrm>
            <a:off x="482600" y="1322288"/>
            <a:ext cx="9004300" cy="4699000"/>
          </a:xfrm>
          <a:custGeom>
            <a:avLst/>
            <a:gdLst>
              <a:gd name="connsiteX0" fmla="*/ 1981200 w 9004300"/>
              <a:gd name="connsiteY0" fmla="*/ 38100 h 4699000"/>
              <a:gd name="connsiteX1" fmla="*/ 9004300 w 9004300"/>
              <a:gd name="connsiteY1" fmla="*/ 0 h 4699000"/>
              <a:gd name="connsiteX2" fmla="*/ 9004300 w 9004300"/>
              <a:gd name="connsiteY2" fmla="*/ 4699000 h 4699000"/>
              <a:gd name="connsiteX3" fmla="*/ 12700 w 9004300"/>
              <a:gd name="connsiteY3" fmla="*/ 4673600 h 4699000"/>
              <a:gd name="connsiteX4" fmla="*/ 0 w 9004300"/>
              <a:gd name="connsiteY4" fmla="*/ 3454400 h 4699000"/>
              <a:gd name="connsiteX5" fmla="*/ 2146300 w 9004300"/>
              <a:gd name="connsiteY5" fmla="*/ 3454400 h 4699000"/>
              <a:gd name="connsiteX6" fmla="*/ 2120900 w 9004300"/>
              <a:gd name="connsiteY6" fmla="*/ 38100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04300" h="4699000">
                <a:moveTo>
                  <a:pt x="1981200" y="38100"/>
                </a:moveTo>
                <a:lnTo>
                  <a:pt x="9004300" y="0"/>
                </a:lnTo>
                <a:lnTo>
                  <a:pt x="9004300" y="4699000"/>
                </a:lnTo>
                <a:lnTo>
                  <a:pt x="12700" y="4673600"/>
                </a:lnTo>
                <a:lnTo>
                  <a:pt x="0" y="3454400"/>
                </a:lnTo>
                <a:lnTo>
                  <a:pt x="2146300" y="3454400"/>
                </a:lnTo>
                <a:lnTo>
                  <a:pt x="2120900" y="38100"/>
                </a:ln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2120645" y="2349346"/>
            <a:ext cx="2181619" cy="721420"/>
            <a:chOff x="2120645" y="2349346"/>
            <a:chExt cx="2181619" cy="721420"/>
          </a:xfrm>
        </p:grpSpPr>
        <p:sp>
          <p:nvSpPr>
            <p:cNvPr id="4" name="矩形 3"/>
            <p:cNvSpPr/>
            <p:nvPr>
              <p:custDataLst>
                <p:tags r:id="rId31"/>
              </p:custDataLst>
            </p:nvPr>
          </p:nvSpPr>
          <p:spPr>
            <a:xfrm>
              <a:off x="2814139" y="2454912"/>
              <a:ext cx="1488125" cy="327854"/>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tx1"/>
                  </a:solidFill>
                </a:rPr>
                <a:t>化肥业务</a:t>
              </a:r>
            </a:p>
          </p:txBody>
        </p:sp>
        <p:sp>
          <p:nvSpPr>
            <p:cNvPr id="5" name="矩形 4"/>
            <p:cNvSpPr/>
            <p:nvPr>
              <p:custDataLst>
                <p:tags r:id="rId32"/>
              </p:custDataLst>
            </p:nvPr>
          </p:nvSpPr>
          <p:spPr>
            <a:xfrm>
              <a:off x="2814140" y="2782766"/>
              <a:ext cx="1488124"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无“化肥”不稳</a:t>
              </a:r>
            </a:p>
          </p:txBody>
        </p:sp>
        <p:cxnSp>
          <p:nvCxnSpPr>
            <p:cNvPr id="37" name="直接箭头连接符 36"/>
            <p:cNvCxnSpPr>
              <a:stCxn id="13" idx="3"/>
              <a:endCxn id="5" idx="1"/>
            </p:cNvCxnSpPr>
            <p:nvPr>
              <p:custDataLst>
                <p:tags r:id="rId33"/>
              </p:custDataLst>
            </p:nvPr>
          </p:nvCxnSpPr>
          <p:spPr>
            <a:xfrm>
              <a:off x="2120645" y="2920546"/>
              <a:ext cx="693495"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34005" y="2349346"/>
              <a:ext cx="641853" cy="503590"/>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核</a:t>
              </a:r>
              <a:r>
                <a:rPr lang="zh-CN" altLang="en-US" sz="1400" b="1" dirty="0" smtClean="0">
                  <a:solidFill>
                    <a:schemeClr val="accent6"/>
                  </a:solidFill>
                </a:rPr>
                <a:t>心</a:t>
              </a:r>
              <a:r>
                <a:rPr lang="en-US" altLang="zh-CN" sz="1400" b="1" dirty="0" smtClean="0">
                  <a:solidFill>
                    <a:schemeClr val="accent6"/>
                  </a:solidFill>
                </a:rPr>
                <a:t/>
              </a:r>
              <a:br>
                <a:rPr lang="en-US" altLang="zh-CN" sz="1400" b="1" dirty="0" smtClean="0">
                  <a:solidFill>
                    <a:schemeClr val="accent6"/>
                  </a:solidFill>
                </a:rPr>
              </a:br>
              <a:r>
                <a:rPr lang="zh-CN" altLang="en-US" sz="1400" b="1" dirty="0" smtClean="0">
                  <a:solidFill>
                    <a:schemeClr val="accent6"/>
                  </a:solidFill>
                </a:rPr>
                <a:t>优势</a:t>
              </a:r>
            </a:p>
          </p:txBody>
        </p:sp>
      </p:grpSp>
      <p:grpSp>
        <p:nvGrpSpPr>
          <p:cNvPr id="30" name="组合 29"/>
          <p:cNvGrpSpPr/>
          <p:nvPr/>
        </p:nvGrpSpPr>
        <p:grpSpPr>
          <a:xfrm>
            <a:off x="7163868" y="2205910"/>
            <a:ext cx="2181620" cy="849226"/>
            <a:chOff x="7163868" y="2205910"/>
            <a:chExt cx="2181620" cy="849226"/>
          </a:xfrm>
        </p:grpSpPr>
        <p:sp>
          <p:nvSpPr>
            <p:cNvPr id="19" name="矩形 18"/>
            <p:cNvSpPr/>
            <p:nvPr>
              <p:custDataLst>
                <p:tags r:id="rId29"/>
              </p:custDataLst>
            </p:nvPr>
          </p:nvSpPr>
          <p:spPr>
            <a:xfrm>
              <a:off x="7857363" y="2454912"/>
              <a:ext cx="1488125" cy="600224"/>
            </a:xfrm>
            <a:prstGeom prst="rect">
              <a:avLst/>
            </a:prstGeom>
            <a:pattFill prst="pct10">
              <a:fgClr>
                <a:schemeClr val="accent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农业延伸</a:t>
              </a:r>
            </a:p>
          </p:txBody>
        </p:sp>
        <p:cxnSp>
          <p:nvCxnSpPr>
            <p:cNvPr id="39" name="直接箭头连接符 38"/>
            <p:cNvCxnSpPr>
              <a:stCxn id="18" idx="3"/>
            </p:cNvCxnSpPr>
            <p:nvPr>
              <p:custDataLst>
                <p:tags r:id="rId30"/>
              </p:custDataLst>
            </p:nvPr>
          </p:nvCxnSpPr>
          <p:spPr>
            <a:xfrm>
              <a:off x="7163868" y="2920546"/>
              <a:ext cx="693496" cy="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0" name="TextBox 299"/>
            <p:cNvSpPr txBox="1"/>
            <p:nvPr/>
          </p:nvSpPr>
          <p:spPr>
            <a:xfrm>
              <a:off x="7191467" y="2205910"/>
              <a:ext cx="641853" cy="719034"/>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提</a:t>
              </a:r>
              <a:r>
                <a:rPr lang="zh-CN" altLang="en-US" sz="1400" b="1" dirty="0" smtClean="0">
                  <a:solidFill>
                    <a:schemeClr val="accent6"/>
                  </a:solidFill>
                </a:rPr>
                <a:t>升各环节经营效率</a:t>
              </a:r>
            </a:p>
          </p:txBody>
        </p:sp>
      </p:grpSp>
      <p:grpSp>
        <p:nvGrpSpPr>
          <p:cNvPr id="35" name="组合 34"/>
          <p:cNvGrpSpPr/>
          <p:nvPr/>
        </p:nvGrpSpPr>
        <p:grpSpPr>
          <a:xfrm>
            <a:off x="2573855" y="3068960"/>
            <a:ext cx="1728409" cy="1260160"/>
            <a:chOff x="2573855" y="3068960"/>
            <a:chExt cx="1728409" cy="1260160"/>
          </a:xfrm>
        </p:grpSpPr>
        <p:grpSp>
          <p:nvGrpSpPr>
            <p:cNvPr id="374" name="组合 373"/>
            <p:cNvGrpSpPr/>
            <p:nvPr/>
          </p:nvGrpSpPr>
          <p:grpSpPr>
            <a:xfrm>
              <a:off x="2814139" y="3713071"/>
              <a:ext cx="1488125" cy="616049"/>
              <a:chOff x="2814139" y="3713071"/>
              <a:chExt cx="1488125" cy="616049"/>
            </a:xfrm>
          </p:grpSpPr>
          <p:sp>
            <p:nvSpPr>
              <p:cNvPr id="3" name="矩形 2"/>
              <p:cNvSpPr/>
              <p:nvPr>
                <p:custDataLst>
                  <p:tags r:id="rId27"/>
                </p:custDataLst>
              </p:nvPr>
            </p:nvSpPr>
            <p:spPr>
              <a:xfrm>
                <a:off x="2814140" y="4041120"/>
                <a:ext cx="1488124"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无“化工”不富</a:t>
                </a:r>
                <a:endParaRPr lang="en-US" altLang="zh-CN" sz="1400" b="1" dirty="0">
                  <a:solidFill>
                    <a:schemeClr val="tx1"/>
                  </a:solidFill>
                </a:endParaRPr>
              </a:p>
            </p:txBody>
          </p:sp>
          <p:sp>
            <p:nvSpPr>
              <p:cNvPr id="16" name="矩形 15"/>
              <p:cNvSpPr/>
              <p:nvPr>
                <p:custDataLst>
                  <p:tags r:id="rId28"/>
                </p:custDataLst>
              </p:nvPr>
            </p:nvSpPr>
            <p:spPr>
              <a:xfrm>
                <a:off x="2814139" y="3713071"/>
                <a:ext cx="1488125" cy="327854"/>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化</a:t>
                </a:r>
                <a:r>
                  <a:rPr lang="zh-CN" altLang="en-US" sz="1600" b="1" dirty="0" smtClean="0">
                    <a:solidFill>
                      <a:schemeClr val="bg1"/>
                    </a:solidFill>
                  </a:rPr>
                  <a:t>工业务</a:t>
                </a:r>
                <a:endParaRPr lang="zh-CN" altLang="en-US" sz="1600" b="1" dirty="0">
                  <a:solidFill>
                    <a:schemeClr val="bg1"/>
                  </a:solidFill>
                </a:endParaRPr>
              </a:p>
            </p:txBody>
          </p:sp>
        </p:grpSp>
        <p:cxnSp>
          <p:nvCxnSpPr>
            <p:cNvPr id="41" name="直接箭头连接符 40"/>
            <p:cNvCxnSpPr/>
            <p:nvPr/>
          </p:nvCxnSpPr>
          <p:spPr>
            <a:xfrm>
              <a:off x="3453956" y="3068960"/>
              <a:ext cx="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2" name="TextBox 301"/>
            <p:cNvSpPr txBox="1"/>
            <p:nvPr/>
          </p:nvSpPr>
          <p:spPr>
            <a:xfrm>
              <a:off x="2573855" y="3162176"/>
              <a:ext cx="794969" cy="503590"/>
            </a:xfrm>
            <a:prstGeom prst="rect">
              <a:avLst/>
            </a:prstGeom>
            <a:noFill/>
          </p:spPr>
          <p:txBody>
            <a:bodyPr wrap="square" lIns="36000" tIns="36000" rIns="36000" bIns="36000" rtlCol="0">
              <a:spAutoFit/>
            </a:bodyPr>
            <a:lstStyle/>
            <a:p>
              <a:pPr algn="r">
                <a:spcAft>
                  <a:spcPts val="600"/>
                </a:spcAft>
              </a:pPr>
              <a:r>
                <a:rPr lang="zh-CN" altLang="en-US" sz="1400" b="1" dirty="0">
                  <a:solidFill>
                    <a:schemeClr val="accent6"/>
                  </a:solidFill>
                </a:rPr>
                <a:t>资</a:t>
              </a:r>
              <a:r>
                <a:rPr lang="zh-CN" altLang="en-US" sz="1400" b="1" dirty="0" smtClean="0">
                  <a:solidFill>
                    <a:schemeClr val="accent6"/>
                  </a:solidFill>
                </a:rPr>
                <a:t>源优势</a:t>
              </a:r>
              <a:r>
                <a:rPr lang="en-US" altLang="zh-CN" sz="1400" b="1" dirty="0" smtClean="0">
                  <a:solidFill>
                    <a:schemeClr val="accent6"/>
                  </a:solidFill>
                </a:rPr>
                <a:t/>
              </a:r>
              <a:br>
                <a:rPr lang="en-US" altLang="zh-CN" sz="1400" b="1" dirty="0" smtClean="0">
                  <a:solidFill>
                    <a:schemeClr val="accent6"/>
                  </a:solidFill>
                </a:rPr>
              </a:br>
              <a:r>
                <a:rPr lang="zh-CN" altLang="en-US" sz="1400" b="1" dirty="0" smtClean="0">
                  <a:solidFill>
                    <a:schemeClr val="accent6"/>
                  </a:solidFill>
                </a:rPr>
                <a:t>最大化</a:t>
              </a:r>
            </a:p>
          </p:txBody>
        </p:sp>
        <p:cxnSp>
          <p:nvCxnSpPr>
            <p:cNvPr id="303" name="直接箭头连接符 302"/>
            <p:cNvCxnSpPr/>
            <p:nvPr>
              <p:custDataLst>
                <p:tags r:id="rId26"/>
              </p:custDataLst>
            </p:nvPr>
          </p:nvCxnSpPr>
          <p:spPr>
            <a:xfrm flipH="1" flipV="1">
              <a:off x="3584848" y="3087516"/>
              <a:ext cx="0" cy="612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4" name="TextBox 303"/>
            <p:cNvSpPr txBox="1"/>
            <p:nvPr/>
          </p:nvSpPr>
          <p:spPr>
            <a:xfrm>
              <a:off x="3652664" y="3162176"/>
              <a:ext cx="638383" cy="503590"/>
            </a:xfrm>
            <a:prstGeom prst="rect">
              <a:avLst/>
            </a:prstGeom>
            <a:noFill/>
          </p:spPr>
          <p:txBody>
            <a:bodyPr wrap="square" lIns="36000" tIns="36000" rIns="36000" bIns="36000" rtlCol="0">
              <a:spAutoFit/>
            </a:bodyPr>
            <a:lstStyle/>
            <a:p>
              <a:pPr>
                <a:spcAft>
                  <a:spcPts val="600"/>
                </a:spcAft>
              </a:pPr>
              <a:r>
                <a:rPr lang="zh-CN" altLang="en-US" sz="1400" b="1" dirty="0" smtClean="0">
                  <a:solidFill>
                    <a:schemeClr val="accent6"/>
                  </a:solidFill>
                </a:rPr>
                <a:t>提高盈利能力</a:t>
              </a:r>
            </a:p>
          </p:txBody>
        </p:sp>
      </p:grpSp>
      <p:grpSp>
        <p:nvGrpSpPr>
          <p:cNvPr id="61" name="组合 60"/>
          <p:cNvGrpSpPr/>
          <p:nvPr/>
        </p:nvGrpSpPr>
        <p:grpSpPr>
          <a:xfrm>
            <a:off x="1376584" y="1387045"/>
            <a:ext cx="1437557" cy="1067866"/>
            <a:chOff x="1376584" y="1387045"/>
            <a:chExt cx="1437557" cy="1067866"/>
          </a:xfrm>
        </p:grpSpPr>
        <p:cxnSp>
          <p:nvCxnSpPr>
            <p:cNvPr id="33" name="肘形连接符 32"/>
            <p:cNvCxnSpPr>
              <a:stCxn id="15" idx="1"/>
              <a:endCxn id="12" idx="0"/>
            </p:cNvCxnSpPr>
            <p:nvPr/>
          </p:nvCxnSpPr>
          <p:spPr>
            <a:xfrm rot="10800000" flipV="1">
              <a:off x="1376584" y="1668606"/>
              <a:ext cx="1437557" cy="786305"/>
            </a:xfrm>
            <a:prstGeom prst="bentConnector2">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7" name="TextBox 306"/>
            <p:cNvSpPr txBox="1"/>
            <p:nvPr/>
          </p:nvSpPr>
          <p:spPr>
            <a:xfrm>
              <a:off x="1424608" y="1387045"/>
              <a:ext cx="1273551" cy="288147"/>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国际资源获取</a:t>
              </a:r>
            </a:p>
          </p:txBody>
        </p:sp>
      </p:grpSp>
      <p:grpSp>
        <p:nvGrpSpPr>
          <p:cNvPr id="29" name="组合 28"/>
          <p:cNvGrpSpPr/>
          <p:nvPr/>
        </p:nvGrpSpPr>
        <p:grpSpPr>
          <a:xfrm>
            <a:off x="4302264" y="2349346"/>
            <a:ext cx="2861604" cy="1079188"/>
            <a:chOff x="4302264" y="2349346"/>
            <a:chExt cx="2861604" cy="1079188"/>
          </a:xfrm>
        </p:grpSpPr>
        <p:grpSp>
          <p:nvGrpSpPr>
            <p:cNvPr id="376" name="组合 375"/>
            <p:cNvGrpSpPr/>
            <p:nvPr/>
          </p:nvGrpSpPr>
          <p:grpSpPr>
            <a:xfrm>
              <a:off x="4995758" y="2454912"/>
              <a:ext cx="2168110" cy="609634"/>
              <a:chOff x="4995758" y="2553160"/>
              <a:chExt cx="2168110" cy="609634"/>
            </a:xfrm>
          </p:grpSpPr>
          <p:sp>
            <p:nvSpPr>
              <p:cNvPr id="17" name="矩形 16"/>
              <p:cNvSpPr/>
              <p:nvPr>
                <p:custDataLst>
                  <p:tags r:id="rId24"/>
                </p:custDataLst>
              </p:nvPr>
            </p:nvSpPr>
            <p:spPr>
              <a:xfrm>
                <a:off x="4995758" y="2553160"/>
                <a:ext cx="2168110" cy="327854"/>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农业服务</a:t>
                </a:r>
              </a:p>
            </p:txBody>
          </p:sp>
          <p:sp>
            <p:nvSpPr>
              <p:cNvPr id="18" name="矩形 17"/>
              <p:cNvSpPr/>
              <p:nvPr>
                <p:custDataLst>
                  <p:tags r:id="rId25"/>
                </p:custDataLst>
              </p:nvPr>
            </p:nvSpPr>
            <p:spPr>
              <a:xfrm>
                <a:off x="4995760" y="2874794"/>
                <a:ext cx="2168108"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a:t>
                </a:r>
                <a:r>
                  <a:rPr lang="zh-CN" altLang="en-US" sz="1400" b="1" dirty="0" smtClean="0">
                    <a:solidFill>
                      <a:schemeClr val="tx1"/>
                    </a:solidFill>
                  </a:rPr>
                  <a:t>“农业”</a:t>
                </a:r>
                <a:r>
                  <a:rPr lang="zh-CN" altLang="en-US" sz="1400" b="1" dirty="0">
                    <a:solidFill>
                      <a:schemeClr val="tx1"/>
                    </a:solidFill>
                  </a:rPr>
                  <a:t>不强</a:t>
                </a:r>
              </a:p>
            </p:txBody>
          </p:sp>
        </p:grpSp>
        <p:cxnSp>
          <p:nvCxnSpPr>
            <p:cNvPr id="38" name="直接箭头连接符 37"/>
            <p:cNvCxnSpPr/>
            <p:nvPr/>
          </p:nvCxnSpPr>
          <p:spPr>
            <a:xfrm>
              <a:off x="4302264" y="2852936"/>
              <a:ext cx="693496"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9" name="TextBox 298"/>
            <p:cNvSpPr txBox="1"/>
            <p:nvPr/>
          </p:nvSpPr>
          <p:spPr>
            <a:xfrm>
              <a:off x="4330328" y="2349346"/>
              <a:ext cx="641853"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打开产业空间</a:t>
              </a:r>
            </a:p>
          </p:txBody>
        </p:sp>
        <p:cxnSp>
          <p:nvCxnSpPr>
            <p:cNvPr id="316" name="直接箭头连接符 315"/>
            <p:cNvCxnSpPr/>
            <p:nvPr>
              <p:custDataLst>
                <p:tags r:id="rId23"/>
              </p:custDataLst>
            </p:nvPr>
          </p:nvCxnSpPr>
          <p:spPr>
            <a:xfrm flipH="1">
              <a:off x="4302264" y="2924944"/>
              <a:ext cx="693496" cy="157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9" name="TextBox 318"/>
            <p:cNvSpPr txBox="1"/>
            <p:nvPr/>
          </p:nvSpPr>
          <p:spPr>
            <a:xfrm>
              <a:off x="4304928" y="2924944"/>
              <a:ext cx="641853"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拉</a:t>
              </a:r>
              <a:r>
                <a:rPr lang="zh-CN" altLang="en-US" sz="1400" b="1" dirty="0">
                  <a:solidFill>
                    <a:schemeClr val="accent6"/>
                  </a:solidFill>
                </a:rPr>
                <a:t>动</a:t>
              </a:r>
              <a:r>
                <a:rPr lang="zh-CN" altLang="en-US" sz="1400" b="1" dirty="0" smtClean="0">
                  <a:solidFill>
                    <a:schemeClr val="accent6"/>
                  </a:solidFill>
                </a:rPr>
                <a:t>业务效率</a:t>
              </a:r>
            </a:p>
          </p:txBody>
        </p:sp>
      </p:grpSp>
      <p:grpSp>
        <p:nvGrpSpPr>
          <p:cNvPr id="40" name="组合 39"/>
          <p:cNvGrpSpPr/>
          <p:nvPr/>
        </p:nvGrpSpPr>
        <p:grpSpPr>
          <a:xfrm>
            <a:off x="2792760" y="1196752"/>
            <a:ext cx="1509504" cy="1263855"/>
            <a:chOff x="2792760" y="1196752"/>
            <a:chExt cx="1509504" cy="1263855"/>
          </a:xfrm>
        </p:grpSpPr>
        <p:grpSp>
          <p:nvGrpSpPr>
            <p:cNvPr id="372" name="组合 371"/>
            <p:cNvGrpSpPr/>
            <p:nvPr/>
          </p:nvGrpSpPr>
          <p:grpSpPr>
            <a:xfrm>
              <a:off x="2814139" y="1196752"/>
              <a:ext cx="1488125" cy="615855"/>
              <a:chOff x="2814139" y="1196752"/>
              <a:chExt cx="1488125" cy="615855"/>
            </a:xfrm>
          </p:grpSpPr>
          <p:sp>
            <p:nvSpPr>
              <p:cNvPr id="14" name="矩形 13"/>
              <p:cNvSpPr/>
              <p:nvPr>
                <p:custDataLst>
                  <p:tags r:id="rId21"/>
                </p:custDataLst>
              </p:nvPr>
            </p:nvSpPr>
            <p:spPr>
              <a:xfrm>
                <a:off x="2814139" y="1196752"/>
                <a:ext cx="1488125" cy="327854"/>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tx1"/>
                    </a:solidFill>
                  </a:rPr>
                  <a:t>技术服务</a:t>
                </a:r>
              </a:p>
            </p:txBody>
          </p:sp>
          <p:sp>
            <p:nvSpPr>
              <p:cNvPr id="15" name="矩形 14"/>
              <p:cNvSpPr/>
              <p:nvPr>
                <p:custDataLst>
                  <p:tags r:id="rId22"/>
                </p:custDataLst>
              </p:nvPr>
            </p:nvSpPr>
            <p:spPr>
              <a:xfrm>
                <a:off x="2814140" y="1524606"/>
                <a:ext cx="1488124" cy="288001"/>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无“技服”不亮</a:t>
                </a:r>
              </a:p>
            </p:txBody>
          </p:sp>
        </p:grpSp>
        <p:cxnSp>
          <p:nvCxnSpPr>
            <p:cNvPr id="46" name="直接箭头连接符 45"/>
            <p:cNvCxnSpPr/>
            <p:nvPr/>
          </p:nvCxnSpPr>
          <p:spPr>
            <a:xfrm flipH="1">
              <a:off x="3584418" y="1812607"/>
              <a:ext cx="43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1" name="TextBox 300"/>
            <p:cNvSpPr txBox="1"/>
            <p:nvPr/>
          </p:nvSpPr>
          <p:spPr>
            <a:xfrm>
              <a:off x="2792760" y="1844824"/>
              <a:ext cx="578945"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技术变现</a:t>
              </a:r>
            </a:p>
          </p:txBody>
        </p:sp>
        <p:sp>
          <p:nvSpPr>
            <p:cNvPr id="306" name="TextBox 305"/>
            <p:cNvSpPr txBox="1"/>
            <p:nvPr/>
          </p:nvSpPr>
          <p:spPr>
            <a:xfrm>
              <a:off x="3653975" y="1844824"/>
              <a:ext cx="578945"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利润贡献</a:t>
              </a:r>
            </a:p>
          </p:txBody>
        </p:sp>
        <p:cxnSp>
          <p:nvCxnSpPr>
            <p:cNvPr id="327" name="直接箭头连接符 326"/>
            <p:cNvCxnSpPr/>
            <p:nvPr/>
          </p:nvCxnSpPr>
          <p:spPr>
            <a:xfrm flipH="1" flipV="1">
              <a:off x="3453956" y="1812607"/>
              <a:ext cx="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05" name="组合 304"/>
          <p:cNvGrpSpPr/>
          <p:nvPr/>
        </p:nvGrpSpPr>
        <p:grpSpPr>
          <a:xfrm>
            <a:off x="632520" y="5440273"/>
            <a:ext cx="8712968" cy="797039"/>
            <a:chOff x="632520" y="5440273"/>
            <a:chExt cx="8712968" cy="797039"/>
          </a:xfrm>
        </p:grpSpPr>
        <p:sp>
          <p:nvSpPr>
            <p:cNvPr id="63" name="矩形 62"/>
            <p:cNvSpPr/>
            <p:nvPr>
              <p:custDataLst>
                <p:tags r:id="rId18"/>
              </p:custDataLst>
            </p:nvPr>
          </p:nvSpPr>
          <p:spPr>
            <a:xfrm>
              <a:off x="632520" y="5846192"/>
              <a:ext cx="8712968" cy="391120"/>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信息</a:t>
              </a:r>
              <a:r>
                <a:rPr lang="en-US" altLang="zh-CN" sz="1400" b="1" dirty="0" smtClean="0">
                  <a:solidFill>
                    <a:schemeClr val="tx1"/>
                  </a:solidFill>
                </a:rPr>
                <a:t>&amp;</a:t>
              </a:r>
              <a:r>
                <a:rPr lang="zh-CN" altLang="en-US" sz="1400" b="1" dirty="0" smtClean="0">
                  <a:solidFill>
                    <a:schemeClr val="tx1"/>
                  </a:solidFill>
                </a:rPr>
                <a:t>物流平台：无“信息</a:t>
              </a:r>
              <a:r>
                <a:rPr lang="en-US" altLang="zh-CN" sz="1400" b="1" dirty="0" smtClean="0">
                  <a:solidFill>
                    <a:schemeClr val="tx1"/>
                  </a:solidFill>
                </a:rPr>
                <a:t>&amp;</a:t>
              </a:r>
              <a:r>
                <a:rPr lang="zh-CN" altLang="en-US" sz="1400" b="1" dirty="0" smtClean="0">
                  <a:solidFill>
                    <a:schemeClr val="tx1"/>
                  </a:solidFill>
                </a:rPr>
                <a:t>物流”不畅</a:t>
              </a:r>
              <a:endParaRPr lang="zh-CN" altLang="en-US" sz="1400" b="1" dirty="0" smtClean="0">
                <a:solidFill>
                  <a:schemeClr val="tx1"/>
                </a:solidFill>
                <a:latin typeface="+mj-lt"/>
                <a:ea typeface="+mj-ea"/>
              </a:endParaRPr>
            </a:p>
          </p:txBody>
        </p:sp>
        <p:cxnSp>
          <p:nvCxnSpPr>
            <p:cNvPr id="64" name="直接箭头连接符 63"/>
            <p:cNvCxnSpPr/>
            <p:nvPr>
              <p:custDataLst>
                <p:tags r:id="rId19"/>
              </p:custDataLst>
            </p:nvPr>
          </p:nvCxnSpPr>
          <p:spPr>
            <a:xfrm flipV="1">
              <a:off x="2454932" y="5440273"/>
              <a:ext cx="0" cy="396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custDataLst>
                <p:tags r:id="rId20"/>
              </p:custDataLst>
            </p:nvPr>
          </p:nvCxnSpPr>
          <p:spPr>
            <a:xfrm flipH="1" flipV="1">
              <a:off x="8600054" y="5440273"/>
              <a:ext cx="1372" cy="396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9" name="TextBox 338"/>
            <p:cNvSpPr txBox="1"/>
            <p:nvPr/>
          </p:nvSpPr>
          <p:spPr>
            <a:xfrm>
              <a:off x="3105806" y="5505641"/>
              <a:ext cx="3791410" cy="299623"/>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提升经营效率，整合社会资源</a:t>
              </a:r>
            </a:p>
          </p:txBody>
        </p:sp>
      </p:grpSp>
      <p:grpSp>
        <p:nvGrpSpPr>
          <p:cNvPr id="34" name="组合 33"/>
          <p:cNvGrpSpPr/>
          <p:nvPr/>
        </p:nvGrpSpPr>
        <p:grpSpPr>
          <a:xfrm>
            <a:off x="4995758" y="1196752"/>
            <a:ext cx="4349730" cy="1263855"/>
            <a:chOff x="4995758" y="1196752"/>
            <a:chExt cx="4349730" cy="1263855"/>
          </a:xfrm>
        </p:grpSpPr>
        <p:sp>
          <p:nvSpPr>
            <p:cNvPr id="21" name="矩形 20"/>
            <p:cNvSpPr/>
            <p:nvPr>
              <p:custDataLst>
                <p:tags r:id="rId14"/>
              </p:custDataLst>
            </p:nvPr>
          </p:nvSpPr>
          <p:spPr>
            <a:xfrm>
              <a:off x="4995758" y="1196752"/>
              <a:ext cx="4349730" cy="327854"/>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金</a:t>
              </a:r>
              <a:r>
                <a:rPr lang="zh-CN" altLang="en-US" sz="1600" b="1" dirty="0" smtClean="0">
                  <a:solidFill>
                    <a:schemeClr val="bg1"/>
                  </a:solidFill>
                </a:rPr>
                <a:t>融</a:t>
              </a:r>
              <a:r>
                <a:rPr lang="zh-CN" altLang="en-US" sz="1600" b="1" dirty="0">
                  <a:solidFill>
                    <a:schemeClr val="bg1"/>
                  </a:solidFill>
                </a:rPr>
                <a:t>平台</a:t>
              </a:r>
            </a:p>
          </p:txBody>
        </p:sp>
        <p:sp>
          <p:nvSpPr>
            <p:cNvPr id="22" name="矩形 21"/>
            <p:cNvSpPr/>
            <p:nvPr>
              <p:custDataLst>
                <p:tags r:id="rId15"/>
              </p:custDataLst>
            </p:nvPr>
          </p:nvSpPr>
          <p:spPr>
            <a:xfrm>
              <a:off x="4995761" y="1524607"/>
              <a:ext cx="4349727"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无“金融”不活</a:t>
              </a:r>
            </a:p>
          </p:txBody>
        </p:sp>
        <p:cxnSp>
          <p:nvCxnSpPr>
            <p:cNvPr id="47" name="直接箭头连接符 46"/>
            <p:cNvCxnSpPr>
              <a:stCxn id="19" idx="0"/>
            </p:cNvCxnSpPr>
            <p:nvPr>
              <p:custDataLst>
                <p:tags r:id="rId16"/>
              </p:custDataLst>
            </p:nvPr>
          </p:nvCxnSpPr>
          <p:spPr>
            <a:xfrm flipH="1" flipV="1">
              <a:off x="8596797" y="1812607"/>
              <a:ext cx="4629" cy="642305"/>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3" name="TextBox 322"/>
            <p:cNvSpPr txBox="1"/>
            <p:nvPr/>
          </p:nvSpPr>
          <p:spPr>
            <a:xfrm>
              <a:off x="6117318" y="1916832"/>
              <a:ext cx="491866" cy="503590"/>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业</a:t>
              </a:r>
              <a:r>
                <a:rPr lang="zh-CN" altLang="en-US" sz="1400" b="1" dirty="0" smtClean="0">
                  <a:solidFill>
                    <a:schemeClr val="accent6"/>
                  </a:solidFill>
                </a:rPr>
                <a:t>务</a:t>
              </a:r>
              <a:r>
                <a:rPr lang="en-US" altLang="zh-CN" sz="1400" b="1" dirty="0" smtClean="0">
                  <a:solidFill>
                    <a:schemeClr val="accent6"/>
                  </a:solidFill>
                </a:rPr>
                <a:t/>
              </a:r>
              <a:br>
                <a:rPr lang="en-US" altLang="zh-CN" sz="1400" b="1" dirty="0" smtClean="0">
                  <a:solidFill>
                    <a:schemeClr val="accent6"/>
                  </a:solidFill>
                </a:rPr>
              </a:br>
              <a:r>
                <a:rPr lang="zh-CN" altLang="en-US" sz="1400" b="1" dirty="0">
                  <a:solidFill>
                    <a:schemeClr val="accent6"/>
                  </a:solidFill>
                </a:rPr>
                <a:t>本质</a:t>
              </a:r>
              <a:endParaRPr lang="zh-CN" altLang="en-US" sz="1400" b="1" dirty="0" smtClean="0">
                <a:solidFill>
                  <a:schemeClr val="accent6"/>
                </a:solidFill>
              </a:endParaRPr>
            </a:p>
          </p:txBody>
        </p:sp>
        <p:sp>
          <p:nvSpPr>
            <p:cNvPr id="337" name="TextBox 336"/>
            <p:cNvSpPr txBox="1"/>
            <p:nvPr/>
          </p:nvSpPr>
          <p:spPr>
            <a:xfrm>
              <a:off x="5385048" y="1917298"/>
              <a:ext cx="491866"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需求倒逼</a:t>
              </a:r>
            </a:p>
          </p:txBody>
        </p:sp>
        <p:cxnSp>
          <p:nvCxnSpPr>
            <p:cNvPr id="382" name="直接箭头连接符 381"/>
            <p:cNvCxnSpPr/>
            <p:nvPr/>
          </p:nvCxnSpPr>
          <p:spPr>
            <a:xfrm flipH="1">
              <a:off x="6104698" y="1812607"/>
              <a:ext cx="43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3" name="直接箭头连接符 382"/>
            <p:cNvCxnSpPr/>
            <p:nvPr>
              <p:custDataLst>
                <p:tags r:id="rId17"/>
              </p:custDataLst>
            </p:nvPr>
          </p:nvCxnSpPr>
          <p:spPr>
            <a:xfrm flipH="1" flipV="1">
              <a:off x="5974236" y="1812607"/>
              <a:ext cx="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09" name="组合 308"/>
          <p:cNvGrpSpPr/>
          <p:nvPr/>
        </p:nvGrpSpPr>
        <p:grpSpPr>
          <a:xfrm>
            <a:off x="632521" y="2923898"/>
            <a:ext cx="8712967" cy="2519594"/>
            <a:chOff x="632521" y="2923898"/>
            <a:chExt cx="8712967" cy="2519594"/>
          </a:xfrm>
        </p:grpSpPr>
        <p:sp>
          <p:nvSpPr>
            <p:cNvPr id="24" name="矩形 23"/>
            <p:cNvSpPr/>
            <p:nvPr>
              <p:custDataLst>
                <p:tags r:id="rId11"/>
              </p:custDataLst>
            </p:nvPr>
          </p:nvSpPr>
          <p:spPr>
            <a:xfrm>
              <a:off x="632528" y="5148953"/>
              <a:ext cx="8712960" cy="294539"/>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无“贸易”不</a:t>
              </a:r>
              <a:r>
                <a:rPr lang="zh-CN" altLang="en-US" sz="1400" b="1" dirty="0" smtClean="0">
                  <a:solidFill>
                    <a:schemeClr val="tx1"/>
                  </a:solidFill>
                </a:rPr>
                <a:t>大</a:t>
              </a:r>
              <a:endParaRPr lang="zh-CN" altLang="en-US" sz="1400" b="1" dirty="0">
                <a:solidFill>
                  <a:schemeClr val="tx1"/>
                </a:solidFill>
              </a:endParaRPr>
            </a:p>
          </p:txBody>
        </p:sp>
        <p:grpSp>
          <p:nvGrpSpPr>
            <p:cNvPr id="308" name="组合 307"/>
            <p:cNvGrpSpPr/>
            <p:nvPr/>
          </p:nvGrpSpPr>
          <p:grpSpPr>
            <a:xfrm>
              <a:off x="632521" y="2923898"/>
              <a:ext cx="8712967" cy="2221625"/>
              <a:chOff x="632521" y="2923898"/>
              <a:chExt cx="8712967" cy="2221625"/>
            </a:xfrm>
          </p:grpSpPr>
          <p:sp>
            <p:nvSpPr>
              <p:cNvPr id="23" name="矩形 22"/>
              <p:cNvSpPr/>
              <p:nvPr>
                <p:custDataLst>
                  <p:tags r:id="rId12"/>
                </p:custDataLst>
              </p:nvPr>
            </p:nvSpPr>
            <p:spPr>
              <a:xfrm>
                <a:off x="632521" y="4721182"/>
                <a:ext cx="8712967" cy="424341"/>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600" b="1" dirty="0">
                    <a:solidFill>
                      <a:schemeClr val="tx1"/>
                    </a:solidFill>
                  </a:rPr>
                  <a:t>                                                      贸易业务 </a:t>
                </a:r>
              </a:p>
            </p:txBody>
          </p:sp>
          <p:cxnSp>
            <p:nvCxnSpPr>
              <p:cNvPr id="43" name="直接箭头连接符 42"/>
              <p:cNvCxnSpPr>
                <a:endCxn id="13" idx="2"/>
              </p:cNvCxnSpPr>
              <p:nvPr>
                <p:custDataLst>
                  <p:tags r:id="rId13"/>
                </p:custDataLst>
              </p:nvPr>
            </p:nvCxnSpPr>
            <p:spPr>
              <a:xfrm flipV="1">
                <a:off x="1376582" y="3064546"/>
                <a:ext cx="1" cy="1656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1" name="直接连接符 320"/>
              <p:cNvCxnSpPr/>
              <p:nvPr/>
            </p:nvCxnSpPr>
            <p:spPr>
              <a:xfrm flipH="1" flipV="1">
                <a:off x="2454932" y="2923898"/>
                <a:ext cx="0" cy="179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1" name="TextBox 390"/>
              <p:cNvSpPr txBox="1"/>
              <p:nvPr/>
            </p:nvSpPr>
            <p:spPr>
              <a:xfrm>
                <a:off x="1707947" y="3429000"/>
                <a:ext cx="364733" cy="1149921"/>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融</a:t>
                </a:r>
                <a:r>
                  <a:rPr lang="zh-CN" altLang="en-US" sz="1400" b="1" dirty="0" smtClean="0">
                    <a:solidFill>
                      <a:schemeClr val="accent6"/>
                    </a:solidFill>
                  </a:rPr>
                  <a:t>通上下游</a:t>
                </a:r>
              </a:p>
            </p:txBody>
          </p:sp>
        </p:grpSp>
      </p:grpSp>
      <p:grpSp>
        <p:nvGrpSpPr>
          <p:cNvPr id="32" name="组合 31"/>
          <p:cNvGrpSpPr/>
          <p:nvPr/>
        </p:nvGrpSpPr>
        <p:grpSpPr>
          <a:xfrm>
            <a:off x="5529064" y="3064546"/>
            <a:ext cx="3461077" cy="2048402"/>
            <a:chOff x="5529064" y="3064546"/>
            <a:chExt cx="3461077" cy="2048402"/>
          </a:xfrm>
        </p:grpSpPr>
        <p:cxnSp>
          <p:nvCxnSpPr>
            <p:cNvPr id="44" name="直接箭头连接符 43"/>
            <p:cNvCxnSpPr/>
            <p:nvPr/>
          </p:nvCxnSpPr>
          <p:spPr>
            <a:xfrm flipV="1">
              <a:off x="5948922" y="3089222"/>
              <a:ext cx="0" cy="1620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custDataLst>
                <p:tags r:id="rId9"/>
              </p:custDataLst>
            </p:nvPr>
          </p:nvCxnSpPr>
          <p:spPr>
            <a:xfrm flipV="1">
              <a:off x="8601426" y="3064546"/>
              <a:ext cx="0" cy="1656638"/>
            </a:xfrm>
            <a:prstGeom prst="straightConnector1">
              <a:avLst/>
            </a:prstGeom>
            <a:ln w="1905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31" name="TextBox 330"/>
            <p:cNvSpPr txBox="1"/>
            <p:nvPr/>
          </p:nvSpPr>
          <p:spPr>
            <a:xfrm>
              <a:off x="5529064" y="3429000"/>
              <a:ext cx="364733" cy="1149921"/>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融</a:t>
              </a:r>
              <a:r>
                <a:rPr lang="zh-CN" altLang="en-US" sz="1400" b="1" dirty="0" smtClean="0">
                  <a:solidFill>
                    <a:schemeClr val="accent6"/>
                  </a:solidFill>
                </a:rPr>
                <a:t>通上下游</a:t>
              </a:r>
            </a:p>
          </p:txBody>
        </p:sp>
        <p:cxnSp>
          <p:nvCxnSpPr>
            <p:cNvPr id="333" name="直接箭头连接符 332"/>
            <p:cNvCxnSpPr/>
            <p:nvPr>
              <p:custDataLst>
                <p:tags r:id="rId10"/>
              </p:custDataLst>
            </p:nvPr>
          </p:nvCxnSpPr>
          <p:spPr>
            <a:xfrm>
              <a:off x="6105128" y="3068960"/>
              <a:ext cx="0" cy="1656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8" name="TextBox 337"/>
            <p:cNvSpPr txBox="1"/>
            <p:nvPr/>
          </p:nvSpPr>
          <p:spPr>
            <a:xfrm>
              <a:off x="8625408" y="3429000"/>
              <a:ext cx="364733" cy="1149921"/>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融</a:t>
              </a:r>
              <a:r>
                <a:rPr lang="zh-CN" altLang="en-US" sz="1400" b="1" dirty="0" smtClean="0">
                  <a:solidFill>
                    <a:schemeClr val="accent6"/>
                  </a:solidFill>
                </a:rPr>
                <a:t>通上下游</a:t>
              </a:r>
            </a:p>
          </p:txBody>
        </p:sp>
        <p:sp>
          <p:nvSpPr>
            <p:cNvPr id="392" name="TextBox 391"/>
            <p:cNvSpPr txBox="1"/>
            <p:nvPr/>
          </p:nvSpPr>
          <p:spPr>
            <a:xfrm>
              <a:off x="6172443" y="3287771"/>
              <a:ext cx="364733" cy="1365365"/>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提高贸易价值</a:t>
              </a:r>
            </a:p>
          </p:txBody>
        </p:sp>
        <p:sp>
          <p:nvSpPr>
            <p:cNvPr id="320" name="矩形 319"/>
            <p:cNvSpPr/>
            <p:nvPr/>
          </p:nvSpPr>
          <p:spPr>
            <a:xfrm>
              <a:off x="5802348" y="4752948"/>
              <a:ext cx="2993272" cy="360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tx1"/>
                  </a:solidFill>
                  <a:latin typeface="+mj-lt"/>
                  <a:ea typeface="+mj-ea"/>
                </a:rPr>
                <a:t>涉农贸易</a:t>
              </a:r>
            </a:p>
          </p:txBody>
        </p:sp>
      </p:grpSp>
      <p:grpSp>
        <p:nvGrpSpPr>
          <p:cNvPr id="10" name="组合 9"/>
          <p:cNvGrpSpPr/>
          <p:nvPr/>
        </p:nvGrpSpPr>
        <p:grpSpPr>
          <a:xfrm>
            <a:off x="4322686" y="258865"/>
            <a:ext cx="1363405" cy="257369"/>
            <a:chOff x="4945557" y="6381328"/>
            <a:chExt cx="1735635" cy="327635"/>
          </a:xfrm>
        </p:grpSpPr>
        <p:sp>
          <p:nvSpPr>
            <p:cNvPr id="8" name="文本框 7"/>
            <p:cNvSpPr txBox="1"/>
            <p:nvPr/>
          </p:nvSpPr>
          <p:spPr>
            <a:xfrm>
              <a:off x="5357414" y="6381328"/>
              <a:ext cx="1323778" cy="327635"/>
            </a:xfrm>
            <a:prstGeom prst="rect">
              <a:avLst/>
            </a:prstGeom>
            <a:noFill/>
          </p:spPr>
          <p:txBody>
            <a:bodyPr wrap="square" lIns="36000" tIns="36000" rIns="36000" bIns="36000" rtlCol="0">
              <a:spAutoFit/>
            </a:bodyPr>
            <a:lstStyle/>
            <a:p>
              <a:pPr algn="just">
                <a:spcAft>
                  <a:spcPts val="600"/>
                </a:spcAft>
              </a:pPr>
              <a:r>
                <a:rPr lang="zh-CN" altLang="en-US" sz="1200" dirty="0" smtClean="0"/>
                <a:t>机会发展业务</a:t>
              </a:r>
            </a:p>
          </p:txBody>
        </p:sp>
        <p:sp>
          <p:nvSpPr>
            <p:cNvPr id="324" name="矩形 323"/>
            <p:cNvSpPr/>
            <p:nvPr>
              <p:custDataLst>
                <p:tags r:id="rId8"/>
              </p:custDataLst>
            </p:nvPr>
          </p:nvSpPr>
          <p:spPr>
            <a:xfrm>
              <a:off x="4945557" y="6418519"/>
              <a:ext cx="411857" cy="213765"/>
            </a:xfrm>
            <a:prstGeom prst="rect">
              <a:avLst/>
            </a:prstGeom>
            <a:pattFill prst="pct10">
              <a:fgClr>
                <a:schemeClr val="accent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200" b="1" dirty="0" smtClean="0">
                <a:solidFill>
                  <a:schemeClr val="tx1"/>
                </a:solidFill>
                <a:latin typeface="+mj-lt"/>
                <a:ea typeface="+mj-ea"/>
              </a:endParaRPr>
            </a:p>
          </p:txBody>
        </p:sp>
      </p:grpSp>
      <p:grpSp>
        <p:nvGrpSpPr>
          <p:cNvPr id="11" name="组合 10"/>
          <p:cNvGrpSpPr/>
          <p:nvPr/>
        </p:nvGrpSpPr>
        <p:grpSpPr>
          <a:xfrm>
            <a:off x="461888" y="258865"/>
            <a:ext cx="1358491" cy="257369"/>
            <a:chOff x="1084759" y="6381328"/>
            <a:chExt cx="1729380" cy="327635"/>
          </a:xfrm>
        </p:grpSpPr>
        <p:sp>
          <p:nvSpPr>
            <p:cNvPr id="326" name="矩形 325"/>
            <p:cNvSpPr/>
            <p:nvPr>
              <p:custDataLst>
                <p:tags r:id="rId7"/>
              </p:custDataLst>
            </p:nvPr>
          </p:nvSpPr>
          <p:spPr>
            <a:xfrm>
              <a:off x="1084759" y="6418519"/>
              <a:ext cx="411857" cy="213765"/>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200" b="1" dirty="0" smtClean="0">
                <a:solidFill>
                  <a:schemeClr val="tx1"/>
                </a:solidFill>
                <a:latin typeface="+mj-lt"/>
                <a:ea typeface="+mj-ea"/>
              </a:endParaRPr>
            </a:p>
          </p:txBody>
        </p:sp>
        <p:sp>
          <p:nvSpPr>
            <p:cNvPr id="328" name="文本框 327"/>
            <p:cNvSpPr txBox="1"/>
            <p:nvPr/>
          </p:nvSpPr>
          <p:spPr>
            <a:xfrm>
              <a:off x="1490361" y="6381328"/>
              <a:ext cx="1323778" cy="327635"/>
            </a:xfrm>
            <a:prstGeom prst="rect">
              <a:avLst/>
            </a:prstGeom>
            <a:noFill/>
          </p:spPr>
          <p:txBody>
            <a:bodyPr wrap="square" lIns="36000" tIns="36000" rIns="36000" bIns="36000" rtlCol="0">
              <a:spAutoFit/>
            </a:bodyPr>
            <a:lstStyle/>
            <a:p>
              <a:pPr algn="just">
                <a:spcAft>
                  <a:spcPts val="600"/>
                </a:spcAft>
              </a:pPr>
              <a:r>
                <a:rPr lang="zh-CN" altLang="en-US" sz="1200" dirty="0" smtClean="0"/>
                <a:t>战略突破业务</a:t>
              </a:r>
            </a:p>
          </p:txBody>
        </p:sp>
      </p:grpSp>
      <p:grpSp>
        <p:nvGrpSpPr>
          <p:cNvPr id="9" name="组合 8"/>
          <p:cNvGrpSpPr/>
          <p:nvPr/>
        </p:nvGrpSpPr>
        <p:grpSpPr>
          <a:xfrm>
            <a:off x="2379581" y="258865"/>
            <a:ext cx="1378454" cy="257369"/>
            <a:chOff x="3054192" y="6381328"/>
            <a:chExt cx="1754792" cy="327635"/>
          </a:xfrm>
        </p:grpSpPr>
        <p:sp>
          <p:nvSpPr>
            <p:cNvPr id="329" name="矩形 328"/>
            <p:cNvSpPr/>
            <p:nvPr>
              <p:custDataLst>
                <p:tags r:id="rId6"/>
              </p:custDataLst>
            </p:nvPr>
          </p:nvSpPr>
          <p:spPr>
            <a:xfrm>
              <a:off x="3054192" y="6418519"/>
              <a:ext cx="411857" cy="213765"/>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200" b="1" dirty="0" smtClean="0">
                <a:solidFill>
                  <a:schemeClr val="tx1"/>
                </a:solidFill>
                <a:latin typeface="+mj-lt"/>
                <a:ea typeface="+mj-ea"/>
              </a:endParaRPr>
            </a:p>
          </p:txBody>
        </p:sp>
        <p:sp>
          <p:nvSpPr>
            <p:cNvPr id="330" name="文本框 329"/>
            <p:cNvSpPr txBox="1"/>
            <p:nvPr/>
          </p:nvSpPr>
          <p:spPr>
            <a:xfrm>
              <a:off x="3485205" y="6381328"/>
              <a:ext cx="1323779" cy="327635"/>
            </a:xfrm>
            <a:prstGeom prst="rect">
              <a:avLst/>
            </a:prstGeom>
            <a:noFill/>
          </p:spPr>
          <p:txBody>
            <a:bodyPr wrap="square" lIns="36000" tIns="36000" rIns="36000" bIns="36000" rtlCol="0">
              <a:spAutoFit/>
            </a:bodyPr>
            <a:lstStyle/>
            <a:p>
              <a:pPr algn="just">
                <a:spcAft>
                  <a:spcPts val="600"/>
                </a:spcAft>
              </a:pPr>
              <a:r>
                <a:rPr lang="zh-CN" altLang="en-US" sz="1200" dirty="0"/>
                <a:t>模</a:t>
              </a:r>
              <a:r>
                <a:rPr lang="zh-CN" altLang="en-US" sz="1200" dirty="0" smtClean="0"/>
                <a:t>式创新业务</a:t>
              </a:r>
            </a:p>
          </p:txBody>
        </p:sp>
      </p:grpSp>
    </p:spTree>
    <p:extLst>
      <p:ext uri="{BB962C8B-B14F-4D97-AF65-F5344CB8AC3E}">
        <p14:creationId xmlns:p14="http://schemas.microsoft.com/office/powerpoint/2010/main" val="1894404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up)">
                                      <p:cBhvr>
                                        <p:cTn id="27" dur="50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09"/>
                                        </p:tgtEl>
                                        <p:attrNameLst>
                                          <p:attrName>style.visibility</p:attrName>
                                        </p:attrNameLst>
                                      </p:cBhvr>
                                      <p:to>
                                        <p:strVal val="visible"/>
                                      </p:to>
                                    </p:set>
                                    <p:animEffect transition="in" filter="wipe(down)">
                                      <p:cBhvr>
                                        <p:cTn id="32" dur="500"/>
                                        <p:tgtEl>
                                          <p:spTgt spid="30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down)">
                                      <p:cBhvr>
                                        <p:cTn id="37" dur="5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up)">
                                      <p:cBhvr>
                                        <p:cTn id="42" dur="500"/>
                                        <p:tgtEl>
                                          <p:spTgt spid="3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500"/>
                                        <p:tgtEl>
                                          <p:spTgt spid="40"/>
                                        </p:tgtEl>
                                      </p:cBhvr>
                                    </p:animEffect>
                                  </p:childTnLst>
                                </p:cTn>
                              </p:par>
                            </p:childTnLst>
                          </p:cTn>
                        </p:par>
                        <p:par>
                          <p:cTn id="48" fill="hold">
                            <p:stCondLst>
                              <p:cond delay="500"/>
                            </p:stCondLst>
                            <p:childTnLst>
                              <p:par>
                                <p:cTn id="49" presetID="16" presetClass="entr" presetSubtype="21" fill="hold"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barn(inVertical)">
                                      <p:cBhvr>
                                        <p:cTn id="51" dur="500"/>
                                        <p:tgtEl>
                                          <p:spTgt spid="6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05"/>
                                        </p:tgtEl>
                                        <p:attrNameLst>
                                          <p:attrName>style.visibility</p:attrName>
                                        </p:attrNameLst>
                                      </p:cBhvr>
                                      <p:to>
                                        <p:strVal val="visible"/>
                                      </p:to>
                                    </p:set>
                                    <p:animEffect transition="in" filter="wipe(down)">
                                      <p:cBhvr>
                                        <p:cTn id="56" dur="500"/>
                                        <p:tgtEl>
                                          <p:spTgt spid="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6233" name="think-cell Slide" r:id="rId321" imgW="360" imgH="360" progId="">
                  <p:embed/>
                </p:oleObj>
              </mc:Choice>
              <mc:Fallback>
                <p:oleObj name="think-cell Slide" r:id="rId321" imgW="360" imgH="360" progId="">
                  <p:embed/>
                  <p:pic>
                    <p:nvPicPr>
                      <p:cNvPr id="0" name="Picture 150"/>
                      <p:cNvPicPr>
                        <a:picLocks noChangeAspect="1" noChangeArrowheads="1"/>
                      </p:cNvPicPr>
                      <p:nvPr/>
                    </p:nvPicPr>
                    <p:blipFill>
                      <a:blip r:embed="rId322">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6" name="组合 35"/>
          <p:cNvGrpSpPr/>
          <p:nvPr>
            <p:custDataLst>
              <p:tags r:id="rId3"/>
            </p:custDataLst>
          </p:nvPr>
        </p:nvGrpSpPr>
        <p:grpSpPr>
          <a:xfrm>
            <a:off x="462178" y="1124744"/>
            <a:ext cx="9169502" cy="5087144"/>
            <a:chOff x="452599" y="980729"/>
            <a:chExt cx="8327189" cy="5112568"/>
          </a:xfrm>
          <a:solidFill>
            <a:schemeClr val="bg1"/>
          </a:solidFill>
        </p:grpSpPr>
        <p:sp>
          <p:nvSpPr>
            <p:cNvPr id="48" name="Freeform 3"/>
            <p:cNvSpPr>
              <a:spLocks noChangeAspect="1"/>
            </p:cNvSpPr>
            <p:nvPr>
              <p:custDataLst>
                <p:tags r:id="rId73"/>
              </p:custDataLst>
            </p:nvPr>
          </p:nvSpPr>
          <p:spPr bwMode="auto">
            <a:xfrm>
              <a:off x="7791451" y="5905397"/>
              <a:ext cx="28751" cy="44412"/>
            </a:xfrm>
            <a:custGeom>
              <a:avLst/>
              <a:gdLst>
                <a:gd name="T0" fmla="*/ 23019 w 64"/>
                <a:gd name="T1" fmla="*/ 11793 h 98"/>
                <a:gd name="T2" fmla="*/ 25400 w 64"/>
                <a:gd name="T3" fmla="*/ 0 h 98"/>
                <a:gd name="T4" fmla="*/ 16272 w 64"/>
                <a:gd name="T5" fmla="*/ 2106 h 98"/>
                <a:gd name="T6" fmla="*/ 0 w 64"/>
                <a:gd name="T7" fmla="*/ 29482 h 98"/>
                <a:gd name="T8" fmla="*/ 9525 w 64"/>
                <a:gd name="T9" fmla="*/ 41275 h 98"/>
                <a:gd name="T10" fmla="*/ 13891 w 64"/>
                <a:gd name="T11" fmla="*/ 36642 h 98"/>
                <a:gd name="T12" fmla="*/ 16272 w 64"/>
                <a:gd name="T13" fmla="*/ 26534 h 98"/>
                <a:gd name="T14" fmla="*/ 23019 w 64"/>
                <a:gd name="T15" fmla="*/ 11793 h 98"/>
                <a:gd name="T16" fmla="*/ 0 60000 65536"/>
                <a:gd name="T17" fmla="*/ 0 60000 65536"/>
                <a:gd name="T18" fmla="*/ 0 60000 65536"/>
                <a:gd name="T19" fmla="*/ 0 60000 65536"/>
                <a:gd name="T20" fmla="*/ 0 60000 65536"/>
                <a:gd name="T21" fmla="*/ 0 60000 65536"/>
                <a:gd name="T22" fmla="*/ 0 60000 65536"/>
                <a:gd name="T23" fmla="*/ 0 60000 65536"/>
                <a:gd name="T24" fmla="*/ 0 w 64"/>
                <a:gd name="T25" fmla="*/ 0 h 98"/>
                <a:gd name="T26" fmla="*/ 64 w 64"/>
                <a:gd name="T27" fmla="*/ 98 h 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4" h="98">
                  <a:moveTo>
                    <a:pt x="58" y="28"/>
                  </a:moveTo>
                  <a:lnTo>
                    <a:pt x="64" y="0"/>
                  </a:lnTo>
                  <a:lnTo>
                    <a:pt x="41" y="5"/>
                  </a:lnTo>
                  <a:lnTo>
                    <a:pt x="0" y="70"/>
                  </a:lnTo>
                  <a:lnTo>
                    <a:pt x="24" y="98"/>
                  </a:lnTo>
                  <a:lnTo>
                    <a:pt x="35" y="87"/>
                  </a:lnTo>
                  <a:lnTo>
                    <a:pt x="41" y="63"/>
                  </a:lnTo>
                  <a:lnTo>
                    <a:pt x="58" y="2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49" name="Freeform 4"/>
            <p:cNvSpPr>
              <a:spLocks noChangeAspect="1"/>
            </p:cNvSpPr>
            <p:nvPr>
              <p:custDataLst>
                <p:tags r:id="rId74"/>
              </p:custDataLst>
            </p:nvPr>
          </p:nvSpPr>
          <p:spPr bwMode="auto">
            <a:xfrm>
              <a:off x="7809421" y="5913939"/>
              <a:ext cx="30549" cy="32453"/>
            </a:xfrm>
            <a:custGeom>
              <a:avLst/>
              <a:gdLst>
                <a:gd name="T0" fmla="*/ 16867 w 64"/>
                <a:gd name="T1" fmla="*/ 0 h 70"/>
                <a:gd name="T2" fmla="*/ 12228 w 64"/>
                <a:gd name="T3" fmla="*/ 4740 h 70"/>
                <a:gd name="T4" fmla="*/ 2108 w 64"/>
                <a:gd name="T5" fmla="*/ 19821 h 70"/>
                <a:gd name="T6" fmla="*/ 0 w 64"/>
                <a:gd name="T7" fmla="*/ 30162 h 70"/>
                <a:gd name="T8" fmla="*/ 12228 w 64"/>
                <a:gd name="T9" fmla="*/ 27577 h 70"/>
                <a:gd name="T10" fmla="*/ 14337 w 64"/>
                <a:gd name="T11" fmla="*/ 15081 h 70"/>
                <a:gd name="T12" fmla="*/ 26987 w 64"/>
                <a:gd name="T13" fmla="*/ 12496 h 70"/>
                <a:gd name="T14" fmla="*/ 26987 w 64"/>
                <a:gd name="T15" fmla="*/ 7756 h 70"/>
                <a:gd name="T16" fmla="*/ 16867 w 64"/>
                <a:gd name="T17" fmla="*/ 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70"/>
                <a:gd name="T29" fmla="*/ 64 w 64"/>
                <a:gd name="T30" fmla="*/ 70 h 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70">
                  <a:moveTo>
                    <a:pt x="40" y="0"/>
                  </a:moveTo>
                  <a:lnTo>
                    <a:pt x="29" y="11"/>
                  </a:lnTo>
                  <a:lnTo>
                    <a:pt x="5" y="46"/>
                  </a:lnTo>
                  <a:lnTo>
                    <a:pt x="0" y="70"/>
                  </a:lnTo>
                  <a:lnTo>
                    <a:pt x="29" y="64"/>
                  </a:lnTo>
                  <a:lnTo>
                    <a:pt x="34" y="35"/>
                  </a:lnTo>
                  <a:lnTo>
                    <a:pt x="64" y="29"/>
                  </a:lnTo>
                  <a:lnTo>
                    <a:pt x="64" y="18"/>
                  </a:lnTo>
                  <a:lnTo>
                    <a:pt x="4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0" name="Freeform 5"/>
            <p:cNvSpPr>
              <a:spLocks noChangeAspect="1"/>
            </p:cNvSpPr>
            <p:nvPr>
              <p:custDataLst>
                <p:tags r:id="rId75"/>
              </p:custDataLst>
            </p:nvPr>
          </p:nvSpPr>
          <p:spPr bwMode="auto">
            <a:xfrm>
              <a:off x="7493152" y="5828531"/>
              <a:ext cx="14376" cy="29039"/>
            </a:xfrm>
            <a:custGeom>
              <a:avLst/>
              <a:gdLst>
                <a:gd name="T0" fmla="*/ 7445 w 29"/>
                <a:gd name="T1" fmla="*/ 0 h 63"/>
                <a:gd name="T2" fmla="*/ 0 w 29"/>
                <a:gd name="T3" fmla="*/ 0 h 63"/>
                <a:gd name="T4" fmla="*/ 0 w 29"/>
                <a:gd name="T5" fmla="*/ 26987 h 63"/>
                <a:gd name="T6" fmla="*/ 10510 w 29"/>
                <a:gd name="T7" fmla="*/ 17135 h 63"/>
                <a:gd name="T8" fmla="*/ 10510 w 29"/>
                <a:gd name="T9" fmla="*/ 7282 h 63"/>
                <a:gd name="T10" fmla="*/ 12700 w 29"/>
                <a:gd name="T11" fmla="*/ 0 h 63"/>
                <a:gd name="T12" fmla="*/ 7445 w 29"/>
                <a:gd name="T13" fmla="*/ 0 h 63"/>
                <a:gd name="T14" fmla="*/ 0 60000 65536"/>
                <a:gd name="T15" fmla="*/ 0 60000 65536"/>
                <a:gd name="T16" fmla="*/ 0 60000 65536"/>
                <a:gd name="T17" fmla="*/ 0 60000 65536"/>
                <a:gd name="T18" fmla="*/ 0 60000 65536"/>
                <a:gd name="T19" fmla="*/ 0 60000 65536"/>
                <a:gd name="T20" fmla="*/ 0 60000 65536"/>
                <a:gd name="T21" fmla="*/ 0 w 29"/>
                <a:gd name="T22" fmla="*/ 0 h 63"/>
                <a:gd name="T23" fmla="*/ 29 w 29"/>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63">
                  <a:moveTo>
                    <a:pt x="17" y="0"/>
                  </a:moveTo>
                  <a:lnTo>
                    <a:pt x="0" y="0"/>
                  </a:lnTo>
                  <a:lnTo>
                    <a:pt x="0" y="63"/>
                  </a:lnTo>
                  <a:lnTo>
                    <a:pt x="24" y="40"/>
                  </a:lnTo>
                  <a:lnTo>
                    <a:pt x="24" y="17"/>
                  </a:lnTo>
                  <a:lnTo>
                    <a:pt x="29" y="0"/>
                  </a:lnTo>
                  <a:lnTo>
                    <a:pt x="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1" name="Freeform 6"/>
            <p:cNvSpPr>
              <a:spLocks noChangeAspect="1"/>
            </p:cNvSpPr>
            <p:nvPr>
              <p:custDataLst>
                <p:tags r:id="rId76"/>
              </p:custDataLst>
            </p:nvPr>
          </p:nvSpPr>
          <p:spPr bwMode="auto">
            <a:xfrm>
              <a:off x="7520106" y="5942978"/>
              <a:ext cx="16174" cy="22208"/>
            </a:xfrm>
            <a:custGeom>
              <a:avLst/>
              <a:gdLst>
                <a:gd name="T0" fmla="*/ 11839 w 35"/>
                <a:gd name="T1" fmla="*/ 7627 h 46"/>
                <a:gd name="T2" fmla="*/ 2449 w 35"/>
                <a:gd name="T3" fmla="*/ 0 h 46"/>
                <a:gd name="T4" fmla="*/ 0 w 35"/>
                <a:gd name="T5" fmla="*/ 13011 h 46"/>
                <a:gd name="T6" fmla="*/ 9797 w 35"/>
                <a:gd name="T7" fmla="*/ 20638 h 46"/>
                <a:gd name="T8" fmla="*/ 14288 w 35"/>
                <a:gd name="T9" fmla="*/ 10319 h 46"/>
                <a:gd name="T10" fmla="*/ 11839 w 35"/>
                <a:gd name="T11" fmla="*/ 7627 h 46"/>
                <a:gd name="T12" fmla="*/ 0 60000 65536"/>
                <a:gd name="T13" fmla="*/ 0 60000 65536"/>
                <a:gd name="T14" fmla="*/ 0 60000 65536"/>
                <a:gd name="T15" fmla="*/ 0 60000 65536"/>
                <a:gd name="T16" fmla="*/ 0 60000 65536"/>
                <a:gd name="T17" fmla="*/ 0 60000 65536"/>
                <a:gd name="T18" fmla="*/ 0 w 35"/>
                <a:gd name="T19" fmla="*/ 0 h 46"/>
                <a:gd name="T20" fmla="*/ 35 w 35"/>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35" h="46">
                  <a:moveTo>
                    <a:pt x="29" y="17"/>
                  </a:moveTo>
                  <a:lnTo>
                    <a:pt x="6" y="0"/>
                  </a:lnTo>
                  <a:lnTo>
                    <a:pt x="0" y="29"/>
                  </a:lnTo>
                  <a:lnTo>
                    <a:pt x="24" y="46"/>
                  </a:lnTo>
                  <a:lnTo>
                    <a:pt x="35" y="23"/>
                  </a:lnTo>
                  <a:lnTo>
                    <a:pt x="29" y="1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2" name="Freeform 7"/>
            <p:cNvSpPr>
              <a:spLocks noChangeAspect="1"/>
            </p:cNvSpPr>
            <p:nvPr>
              <p:custDataLst>
                <p:tags r:id="rId77"/>
              </p:custDataLst>
            </p:nvPr>
          </p:nvSpPr>
          <p:spPr bwMode="auto">
            <a:xfrm>
              <a:off x="7559641" y="6002764"/>
              <a:ext cx="32345" cy="18789"/>
            </a:xfrm>
            <a:custGeom>
              <a:avLst/>
              <a:gdLst>
                <a:gd name="T0" fmla="*/ 16737 w 70"/>
                <a:gd name="T1" fmla="*/ 2568 h 34"/>
                <a:gd name="T2" fmla="*/ 2449 w 70"/>
                <a:gd name="T3" fmla="*/ 0 h 34"/>
                <a:gd name="T4" fmla="*/ 0 w 70"/>
                <a:gd name="T5" fmla="*/ 6163 h 34"/>
                <a:gd name="T6" fmla="*/ 6940 w 70"/>
                <a:gd name="T7" fmla="*/ 17462 h 34"/>
                <a:gd name="T8" fmla="*/ 21227 w 70"/>
                <a:gd name="T9" fmla="*/ 14894 h 34"/>
                <a:gd name="T10" fmla="*/ 28575 w 70"/>
                <a:gd name="T11" fmla="*/ 14894 h 34"/>
                <a:gd name="T12" fmla="*/ 28575 w 70"/>
                <a:gd name="T13" fmla="*/ 8731 h 34"/>
                <a:gd name="T14" fmla="*/ 16737 w 70"/>
                <a:gd name="T15" fmla="*/ 2568 h 34"/>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34"/>
                <a:gd name="T26" fmla="*/ 70 w 70"/>
                <a:gd name="T27" fmla="*/ 34 h 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34">
                  <a:moveTo>
                    <a:pt x="41" y="5"/>
                  </a:moveTo>
                  <a:lnTo>
                    <a:pt x="6" y="0"/>
                  </a:lnTo>
                  <a:lnTo>
                    <a:pt x="0" y="12"/>
                  </a:lnTo>
                  <a:lnTo>
                    <a:pt x="17" y="34"/>
                  </a:lnTo>
                  <a:lnTo>
                    <a:pt x="52" y="29"/>
                  </a:lnTo>
                  <a:lnTo>
                    <a:pt x="70" y="29"/>
                  </a:lnTo>
                  <a:lnTo>
                    <a:pt x="70" y="17"/>
                  </a:lnTo>
                  <a:lnTo>
                    <a:pt x="41" y="5"/>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3" name="Freeform 8"/>
            <p:cNvSpPr>
              <a:spLocks noChangeAspect="1"/>
            </p:cNvSpPr>
            <p:nvPr>
              <p:custDataLst>
                <p:tags r:id="rId78"/>
              </p:custDataLst>
            </p:nvPr>
          </p:nvSpPr>
          <p:spPr bwMode="auto">
            <a:xfrm>
              <a:off x="8323356" y="4407329"/>
              <a:ext cx="10782" cy="10249"/>
            </a:xfrm>
            <a:custGeom>
              <a:avLst/>
              <a:gdLst>
                <a:gd name="T0" fmla="*/ 3810 w 30"/>
                <a:gd name="T1" fmla="*/ 0 h 18"/>
                <a:gd name="T2" fmla="*/ 1905 w 30"/>
                <a:gd name="T3" fmla="*/ 0 h 18"/>
                <a:gd name="T4" fmla="*/ 0 w 30"/>
                <a:gd name="T5" fmla="*/ 5821 h 18"/>
                <a:gd name="T6" fmla="*/ 3810 w 30"/>
                <a:gd name="T7" fmla="*/ 9525 h 18"/>
                <a:gd name="T8" fmla="*/ 9525 w 30"/>
                <a:gd name="T9" fmla="*/ 3175 h 18"/>
                <a:gd name="T10" fmla="*/ 3810 w 30"/>
                <a:gd name="T11" fmla="*/ 0 h 18"/>
                <a:gd name="T12" fmla="*/ 0 60000 65536"/>
                <a:gd name="T13" fmla="*/ 0 60000 65536"/>
                <a:gd name="T14" fmla="*/ 0 60000 65536"/>
                <a:gd name="T15" fmla="*/ 0 60000 65536"/>
                <a:gd name="T16" fmla="*/ 0 60000 65536"/>
                <a:gd name="T17" fmla="*/ 0 60000 65536"/>
                <a:gd name="T18" fmla="*/ 0 w 30"/>
                <a:gd name="T19" fmla="*/ 0 h 18"/>
                <a:gd name="T20" fmla="*/ 30 w 30"/>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30" h="18">
                  <a:moveTo>
                    <a:pt x="12" y="0"/>
                  </a:moveTo>
                  <a:lnTo>
                    <a:pt x="6" y="0"/>
                  </a:lnTo>
                  <a:lnTo>
                    <a:pt x="0" y="11"/>
                  </a:lnTo>
                  <a:lnTo>
                    <a:pt x="12" y="18"/>
                  </a:lnTo>
                  <a:lnTo>
                    <a:pt x="30" y="6"/>
                  </a:lnTo>
                  <a:lnTo>
                    <a:pt x="1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4" name="Freeform 9"/>
            <p:cNvSpPr>
              <a:spLocks noChangeAspect="1"/>
            </p:cNvSpPr>
            <p:nvPr>
              <p:custDataLst>
                <p:tags r:id="rId79"/>
              </p:custDataLst>
            </p:nvPr>
          </p:nvSpPr>
          <p:spPr bwMode="auto">
            <a:xfrm>
              <a:off x="8355701" y="4386830"/>
              <a:ext cx="26954" cy="20498"/>
            </a:xfrm>
            <a:custGeom>
              <a:avLst/>
              <a:gdLst>
                <a:gd name="T0" fmla="*/ 8087 w 53"/>
                <a:gd name="T1" fmla="*/ 0 h 47"/>
                <a:gd name="T2" fmla="*/ 0 w 53"/>
                <a:gd name="T3" fmla="*/ 7296 h 47"/>
                <a:gd name="T4" fmla="*/ 0 w 53"/>
                <a:gd name="T5" fmla="*/ 16618 h 47"/>
                <a:gd name="T6" fmla="*/ 15725 w 53"/>
                <a:gd name="T7" fmla="*/ 19050 h 47"/>
                <a:gd name="T8" fmla="*/ 15725 w 53"/>
                <a:gd name="T9" fmla="*/ 14186 h 47"/>
                <a:gd name="T10" fmla="*/ 23812 w 53"/>
                <a:gd name="T11" fmla="*/ 9322 h 47"/>
                <a:gd name="T12" fmla="*/ 18870 w 53"/>
                <a:gd name="T13" fmla="*/ 2432 h 47"/>
                <a:gd name="T14" fmla="*/ 8087 w 53"/>
                <a:gd name="T15" fmla="*/ 0 h 47"/>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47"/>
                <a:gd name="T26" fmla="*/ 53 w 53"/>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47">
                  <a:moveTo>
                    <a:pt x="18" y="0"/>
                  </a:moveTo>
                  <a:lnTo>
                    <a:pt x="0" y="18"/>
                  </a:lnTo>
                  <a:lnTo>
                    <a:pt x="0" y="41"/>
                  </a:lnTo>
                  <a:lnTo>
                    <a:pt x="35" y="47"/>
                  </a:lnTo>
                  <a:lnTo>
                    <a:pt x="35" y="35"/>
                  </a:lnTo>
                  <a:lnTo>
                    <a:pt x="53" y="23"/>
                  </a:lnTo>
                  <a:lnTo>
                    <a:pt x="42" y="6"/>
                  </a:lnTo>
                  <a:lnTo>
                    <a:pt x="18"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5" name="Freeform 10"/>
            <p:cNvSpPr>
              <a:spLocks noChangeAspect="1"/>
            </p:cNvSpPr>
            <p:nvPr>
              <p:custDataLst>
                <p:tags r:id="rId80"/>
              </p:custDataLst>
            </p:nvPr>
          </p:nvSpPr>
          <p:spPr bwMode="auto">
            <a:xfrm>
              <a:off x="7410492" y="3922206"/>
              <a:ext cx="393537" cy="526118"/>
            </a:xfrm>
            <a:custGeom>
              <a:avLst/>
              <a:gdLst>
                <a:gd name="T0" fmla="*/ 63469 w 860"/>
                <a:gd name="T1" fmla="*/ 249733 h 1116"/>
                <a:gd name="T2" fmla="*/ 0 w 860"/>
                <a:gd name="T3" fmla="*/ 300993 h 1116"/>
                <a:gd name="T4" fmla="*/ 42447 w 860"/>
                <a:gd name="T5" fmla="*/ 325967 h 1116"/>
                <a:gd name="T6" fmla="*/ 40022 w 860"/>
                <a:gd name="T7" fmla="*/ 343930 h 1116"/>
                <a:gd name="T8" fmla="*/ 98639 w 860"/>
                <a:gd name="T9" fmla="*/ 349187 h 1116"/>
                <a:gd name="T10" fmla="*/ 115214 w 860"/>
                <a:gd name="T11" fmla="*/ 351378 h 1116"/>
                <a:gd name="T12" fmla="*/ 143107 w 860"/>
                <a:gd name="T13" fmla="*/ 410087 h 1116"/>
                <a:gd name="T14" fmla="*/ 194852 w 860"/>
                <a:gd name="T15" fmla="*/ 417973 h 1116"/>
                <a:gd name="T16" fmla="*/ 230023 w 860"/>
                <a:gd name="T17" fmla="*/ 435498 h 1116"/>
                <a:gd name="T18" fmla="*/ 225576 w 860"/>
                <a:gd name="T19" fmla="*/ 486759 h 1116"/>
                <a:gd name="T20" fmla="*/ 234874 w 860"/>
                <a:gd name="T21" fmla="*/ 488950 h 1116"/>
                <a:gd name="T22" fmla="*/ 272470 w 860"/>
                <a:gd name="T23" fmla="*/ 402639 h 1116"/>
                <a:gd name="T24" fmla="*/ 255895 w 860"/>
                <a:gd name="T25" fmla="*/ 382047 h 1116"/>
                <a:gd name="T26" fmla="*/ 258321 w 860"/>
                <a:gd name="T27" fmla="*/ 364522 h 1116"/>
                <a:gd name="T28" fmla="*/ 282172 w 860"/>
                <a:gd name="T29" fmla="*/ 343930 h 1116"/>
                <a:gd name="T30" fmla="*/ 265193 w 860"/>
                <a:gd name="T31" fmla="*/ 336044 h 1116"/>
                <a:gd name="T32" fmla="*/ 268023 w 860"/>
                <a:gd name="T33" fmla="*/ 323776 h 1116"/>
                <a:gd name="T34" fmla="*/ 282172 w 860"/>
                <a:gd name="T35" fmla="*/ 325967 h 1116"/>
                <a:gd name="T36" fmla="*/ 300364 w 860"/>
                <a:gd name="T37" fmla="*/ 341301 h 1116"/>
                <a:gd name="T38" fmla="*/ 321789 w 860"/>
                <a:gd name="T39" fmla="*/ 341301 h 1116"/>
                <a:gd name="T40" fmla="*/ 333513 w 860"/>
                <a:gd name="T41" fmla="*/ 364522 h 1116"/>
                <a:gd name="T42" fmla="*/ 347662 w 860"/>
                <a:gd name="T43" fmla="*/ 366712 h 1116"/>
                <a:gd name="T44" fmla="*/ 342811 w 860"/>
                <a:gd name="T45" fmla="*/ 349187 h 1116"/>
                <a:gd name="T46" fmla="*/ 345641 w 860"/>
                <a:gd name="T47" fmla="*/ 331224 h 1116"/>
                <a:gd name="T48" fmla="*/ 326641 w 860"/>
                <a:gd name="T49" fmla="*/ 293107 h 1116"/>
                <a:gd name="T50" fmla="*/ 335939 w 860"/>
                <a:gd name="T51" fmla="*/ 265067 h 1116"/>
                <a:gd name="T52" fmla="*/ 328662 w 860"/>
                <a:gd name="T53" fmla="*/ 252361 h 1116"/>
                <a:gd name="T54" fmla="*/ 340790 w 860"/>
                <a:gd name="T55" fmla="*/ 209425 h 1116"/>
                <a:gd name="T56" fmla="*/ 291470 w 860"/>
                <a:gd name="T57" fmla="*/ 206358 h 1116"/>
                <a:gd name="T58" fmla="*/ 218704 w 860"/>
                <a:gd name="T59" fmla="*/ 158164 h 1116"/>
                <a:gd name="T60" fmla="*/ 201725 w 860"/>
                <a:gd name="T61" fmla="*/ 120047 h 1116"/>
                <a:gd name="T62" fmla="*/ 183129 w 860"/>
                <a:gd name="T63" fmla="*/ 122238 h 1116"/>
                <a:gd name="T64" fmla="*/ 206576 w 860"/>
                <a:gd name="T65" fmla="*/ 84120 h 1116"/>
                <a:gd name="T66" fmla="*/ 199704 w 860"/>
                <a:gd name="T67" fmla="*/ 53452 h 1116"/>
                <a:gd name="T68" fmla="*/ 218704 w 860"/>
                <a:gd name="T69" fmla="*/ 46003 h 1116"/>
                <a:gd name="T70" fmla="*/ 239725 w 860"/>
                <a:gd name="T71" fmla="*/ 7886 h 1116"/>
                <a:gd name="T72" fmla="*/ 223151 w 860"/>
                <a:gd name="T73" fmla="*/ 0 h 1116"/>
                <a:gd name="T74" fmla="*/ 211427 w 860"/>
                <a:gd name="T75" fmla="*/ 10515 h 1116"/>
                <a:gd name="T76" fmla="*/ 122086 w 860"/>
                <a:gd name="T77" fmla="*/ 41184 h 1116"/>
                <a:gd name="T78" fmla="*/ 117235 w 860"/>
                <a:gd name="T79" fmla="*/ 58709 h 1116"/>
                <a:gd name="T80" fmla="*/ 93788 w 860"/>
                <a:gd name="T81" fmla="*/ 106903 h 1116"/>
                <a:gd name="T82" fmla="*/ 72766 w 860"/>
                <a:gd name="T83" fmla="*/ 114789 h 1116"/>
                <a:gd name="T84" fmla="*/ 63469 w 860"/>
                <a:gd name="T85" fmla="*/ 142829 h 1116"/>
                <a:gd name="T86" fmla="*/ 70341 w 860"/>
                <a:gd name="T87" fmla="*/ 209425 h 1116"/>
                <a:gd name="T88" fmla="*/ 56596 w 860"/>
                <a:gd name="T89" fmla="*/ 219064 h 1116"/>
                <a:gd name="T90" fmla="*/ 63469 w 860"/>
                <a:gd name="T91" fmla="*/ 249733 h 1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0"/>
                <a:gd name="T139" fmla="*/ 0 h 1116"/>
                <a:gd name="T140" fmla="*/ 860 w 860"/>
                <a:gd name="T141" fmla="*/ 1116 h 1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0" h="1116">
                  <a:moveTo>
                    <a:pt x="157" y="570"/>
                  </a:moveTo>
                  <a:lnTo>
                    <a:pt x="0" y="687"/>
                  </a:lnTo>
                  <a:lnTo>
                    <a:pt x="105" y="744"/>
                  </a:lnTo>
                  <a:lnTo>
                    <a:pt x="99" y="785"/>
                  </a:lnTo>
                  <a:lnTo>
                    <a:pt x="244" y="797"/>
                  </a:lnTo>
                  <a:lnTo>
                    <a:pt x="285" y="802"/>
                  </a:lnTo>
                  <a:lnTo>
                    <a:pt x="354" y="936"/>
                  </a:lnTo>
                  <a:lnTo>
                    <a:pt x="482" y="954"/>
                  </a:lnTo>
                  <a:lnTo>
                    <a:pt x="569" y="994"/>
                  </a:lnTo>
                  <a:lnTo>
                    <a:pt x="558" y="1111"/>
                  </a:lnTo>
                  <a:lnTo>
                    <a:pt x="581" y="1116"/>
                  </a:lnTo>
                  <a:lnTo>
                    <a:pt x="674" y="919"/>
                  </a:lnTo>
                  <a:lnTo>
                    <a:pt x="633" y="872"/>
                  </a:lnTo>
                  <a:lnTo>
                    <a:pt x="639" y="832"/>
                  </a:lnTo>
                  <a:lnTo>
                    <a:pt x="698" y="785"/>
                  </a:lnTo>
                  <a:lnTo>
                    <a:pt x="656" y="767"/>
                  </a:lnTo>
                  <a:lnTo>
                    <a:pt x="663" y="739"/>
                  </a:lnTo>
                  <a:lnTo>
                    <a:pt x="698" y="744"/>
                  </a:lnTo>
                  <a:lnTo>
                    <a:pt x="743" y="779"/>
                  </a:lnTo>
                  <a:lnTo>
                    <a:pt x="796" y="779"/>
                  </a:lnTo>
                  <a:lnTo>
                    <a:pt x="825" y="832"/>
                  </a:lnTo>
                  <a:lnTo>
                    <a:pt x="860" y="837"/>
                  </a:lnTo>
                  <a:lnTo>
                    <a:pt x="848" y="797"/>
                  </a:lnTo>
                  <a:lnTo>
                    <a:pt x="855" y="756"/>
                  </a:lnTo>
                  <a:lnTo>
                    <a:pt x="808" y="669"/>
                  </a:lnTo>
                  <a:lnTo>
                    <a:pt x="831" y="605"/>
                  </a:lnTo>
                  <a:lnTo>
                    <a:pt x="813" y="576"/>
                  </a:lnTo>
                  <a:lnTo>
                    <a:pt x="843" y="478"/>
                  </a:lnTo>
                  <a:lnTo>
                    <a:pt x="721" y="471"/>
                  </a:lnTo>
                  <a:lnTo>
                    <a:pt x="541" y="361"/>
                  </a:lnTo>
                  <a:lnTo>
                    <a:pt x="499" y="274"/>
                  </a:lnTo>
                  <a:lnTo>
                    <a:pt x="453" y="279"/>
                  </a:lnTo>
                  <a:lnTo>
                    <a:pt x="511" y="192"/>
                  </a:lnTo>
                  <a:lnTo>
                    <a:pt x="494" y="122"/>
                  </a:lnTo>
                  <a:lnTo>
                    <a:pt x="541" y="105"/>
                  </a:lnTo>
                  <a:lnTo>
                    <a:pt x="593" y="18"/>
                  </a:lnTo>
                  <a:lnTo>
                    <a:pt x="552" y="0"/>
                  </a:lnTo>
                  <a:lnTo>
                    <a:pt x="523" y="24"/>
                  </a:lnTo>
                  <a:lnTo>
                    <a:pt x="302" y="94"/>
                  </a:lnTo>
                  <a:lnTo>
                    <a:pt x="290" y="134"/>
                  </a:lnTo>
                  <a:lnTo>
                    <a:pt x="232" y="244"/>
                  </a:lnTo>
                  <a:lnTo>
                    <a:pt x="180" y="262"/>
                  </a:lnTo>
                  <a:lnTo>
                    <a:pt x="157" y="326"/>
                  </a:lnTo>
                  <a:lnTo>
                    <a:pt x="174" y="478"/>
                  </a:lnTo>
                  <a:lnTo>
                    <a:pt x="140" y="500"/>
                  </a:lnTo>
                  <a:lnTo>
                    <a:pt x="157" y="57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6" name="Freeform 11"/>
            <p:cNvSpPr>
              <a:spLocks noChangeAspect="1"/>
            </p:cNvSpPr>
            <p:nvPr>
              <p:custDataLst>
                <p:tags r:id="rId81"/>
              </p:custDataLst>
            </p:nvPr>
          </p:nvSpPr>
          <p:spPr bwMode="auto">
            <a:xfrm>
              <a:off x="7358379" y="4246760"/>
              <a:ext cx="163526" cy="191315"/>
            </a:xfrm>
            <a:custGeom>
              <a:avLst/>
              <a:gdLst>
                <a:gd name="T0" fmla="*/ 49221 w 361"/>
                <a:gd name="T1" fmla="*/ 0 h 412"/>
                <a:gd name="T2" fmla="*/ 23610 w 361"/>
                <a:gd name="T3" fmla="*/ 19420 h 412"/>
                <a:gd name="T4" fmla="*/ 0 w 361"/>
                <a:gd name="T5" fmla="*/ 85016 h 412"/>
                <a:gd name="T6" fmla="*/ 0 w 361"/>
                <a:gd name="T7" fmla="*/ 115225 h 412"/>
                <a:gd name="T8" fmla="*/ 9604 w 361"/>
                <a:gd name="T9" fmla="*/ 117383 h 412"/>
                <a:gd name="T10" fmla="*/ 26011 w 361"/>
                <a:gd name="T11" fmla="*/ 94942 h 412"/>
                <a:gd name="T12" fmla="*/ 28012 w 361"/>
                <a:gd name="T13" fmla="*/ 102278 h 412"/>
                <a:gd name="T14" fmla="*/ 16807 w 361"/>
                <a:gd name="T15" fmla="*/ 145002 h 412"/>
                <a:gd name="T16" fmla="*/ 40017 w 361"/>
                <a:gd name="T17" fmla="*/ 177800 h 412"/>
                <a:gd name="T18" fmla="*/ 86438 w 361"/>
                <a:gd name="T19" fmla="*/ 139823 h 412"/>
                <a:gd name="T20" fmla="*/ 90840 w 361"/>
                <a:gd name="T21" fmla="*/ 117383 h 412"/>
                <a:gd name="T22" fmla="*/ 123654 w 361"/>
                <a:gd name="T23" fmla="*/ 107457 h 412"/>
                <a:gd name="T24" fmla="*/ 144463 w 361"/>
                <a:gd name="T25" fmla="*/ 47471 h 412"/>
                <a:gd name="T26" fmla="*/ 86438 w 361"/>
                <a:gd name="T27" fmla="*/ 42292 h 412"/>
                <a:gd name="T28" fmla="*/ 88839 w 361"/>
                <a:gd name="T29" fmla="*/ 24599 h 412"/>
                <a:gd name="T30" fmla="*/ 49221 w 361"/>
                <a:gd name="T31" fmla="*/ 0 h 4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1"/>
                <a:gd name="T49" fmla="*/ 0 h 412"/>
                <a:gd name="T50" fmla="*/ 361 w 361"/>
                <a:gd name="T51" fmla="*/ 412 h 4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1" h="412">
                  <a:moveTo>
                    <a:pt x="123" y="0"/>
                  </a:moveTo>
                  <a:lnTo>
                    <a:pt x="59" y="45"/>
                  </a:lnTo>
                  <a:lnTo>
                    <a:pt x="0" y="197"/>
                  </a:lnTo>
                  <a:lnTo>
                    <a:pt x="0" y="267"/>
                  </a:lnTo>
                  <a:lnTo>
                    <a:pt x="24" y="272"/>
                  </a:lnTo>
                  <a:lnTo>
                    <a:pt x="65" y="220"/>
                  </a:lnTo>
                  <a:lnTo>
                    <a:pt x="70" y="237"/>
                  </a:lnTo>
                  <a:lnTo>
                    <a:pt x="42" y="336"/>
                  </a:lnTo>
                  <a:lnTo>
                    <a:pt x="100" y="412"/>
                  </a:lnTo>
                  <a:lnTo>
                    <a:pt x="216" y="324"/>
                  </a:lnTo>
                  <a:lnTo>
                    <a:pt x="227" y="272"/>
                  </a:lnTo>
                  <a:lnTo>
                    <a:pt x="309" y="249"/>
                  </a:lnTo>
                  <a:lnTo>
                    <a:pt x="361" y="110"/>
                  </a:lnTo>
                  <a:lnTo>
                    <a:pt x="216" y="98"/>
                  </a:lnTo>
                  <a:lnTo>
                    <a:pt x="222" y="57"/>
                  </a:lnTo>
                  <a:lnTo>
                    <a:pt x="12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7" name="Freeform 12"/>
            <p:cNvSpPr>
              <a:spLocks noChangeAspect="1"/>
            </p:cNvSpPr>
            <p:nvPr>
              <p:custDataLst>
                <p:tags r:id="rId82"/>
              </p:custDataLst>
            </p:nvPr>
          </p:nvSpPr>
          <p:spPr bwMode="auto">
            <a:xfrm>
              <a:off x="7620737" y="3944413"/>
              <a:ext cx="443854" cy="380924"/>
            </a:xfrm>
            <a:custGeom>
              <a:avLst/>
              <a:gdLst>
                <a:gd name="T0" fmla="*/ 30101 w 977"/>
                <a:gd name="T1" fmla="*/ 22783 h 808"/>
                <a:gd name="T2" fmla="*/ 37325 w 977"/>
                <a:gd name="T3" fmla="*/ 58710 h 808"/>
                <a:gd name="T4" fmla="*/ 55787 w 977"/>
                <a:gd name="T5" fmla="*/ 78864 h 808"/>
                <a:gd name="T6" fmla="*/ 58195 w 977"/>
                <a:gd name="T7" fmla="*/ 63968 h 808"/>
                <a:gd name="T8" fmla="*/ 50971 w 977"/>
                <a:gd name="T9" fmla="*/ 38118 h 808"/>
                <a:gd name="T10" fmla="*/ 69834 w 977"/>
                <a:gd name="T11" fmla="*/ 28041 h 808"/>
                <a:gd name="T12" fmla="*/ 79065 w 977"/>
                <a:gd name="T13" fmla="*/ 0 h 808"/>
                <a:gd name="T14" fmla="*/ 128029 w 977"/>
                <a:gd name="T15" fmla="*/ 22783 h 808"/>
                <a:gd name="T16" fmla="*/ 142076 w 977"/>
                <a:gd name="T17" fmla="*/ 48633 h 808"/>
                <a:gd name="T18" fmla="*/ 301008 w 977"/>
                <a:gd name="T19" fmla="*/ 63968 h 808"/>
                <a:gd name="T20" fmla="*/ 301008 w 977"/>
                <a:gd name="T21" fmla="*/ 76235 h 808"/>
                <a:gd name="T22" fmla="*/ 343149 w 977"/>
                <a:gd name="T23" fmla="*/ 104276 h 808"/>
                <a:gd name="T24" fmla="*/ 340741 w 977"/>
                <a:gd name="T25" fmla="*/ 127059 h 808"/>
                <a:gd name="T26" fmla="*/ 392113 w 977"/>
                <a:gd name="T27" fmla="*/ 162986 h 808"/>
                <a:gd name="T28" fmla="*/ 349972 w 977"/>
                <a:gd name="T29" fmla="*/ 173063 h 808"/>
                <a:gd name="T30" fmla="*/ 361611 w 977"/>
                <a:gd name="T31" fmla="*/ 193656 h 808"/>
                <a:gd name="T32" fmla="*/ 349972 w 977"/>
                <a:gd name="T33" fmla="*/ 205923 h 808"/>
                <a:gd name="T34" fmla="*/ 340741 w 977"/>
                <a:gd name="T35" fmla="*/ 205923 h 808"/>
                <a:gd name="T36" fmla="*/ 343149 w 977"/>
                <a:gd name="T37" fmla="*/ 247108 h 808"/>
                <a:gd name="T38" fmla="*/ 329102 w 977"/>
                <a:gd name="T39" fmla="*/ 279968 h 808"/>
                <a:gd name="T40" fmla="*/ 291777 w 977"/>
                <a:gd name="T41" fmla="*/ 274711 h 808"/>
                <a:gd name="T42" fmla="*/ 280138 w 977"/>
                <a:gd name="T43" fmla="*/ 282597 h 808"/>
                <a:gd name="T44" fmla="*/ 228766 w 977"/>
                <a:gd name="T45" fmla="*/ 249299 h 808"/>
                <a:gd name="T46" fmla="*/ 219134 w 977"/>
                <a:gd name="T47" fmla="*/ 259376 h 808"/>
                <a:gd name="T48" fmla="*/ 254051 w 977"/>
                <a:gd name="T49" fmla="*/ 312828 h 808"/>
                <a:gd name="T50" fmla="*/ 205087 w 977"/>
                <a:gd name="T51" fmla="*/ 354013 h 808"/>
                <a:gd name="T52" fmla="*/ 160939 w 977"/>
                <a:gd name="T53" fmla="*/ 343498 h 808"/>
                <a:gd name="T54" fmla="*/ 156123 w 977"/>
                <a:gd name="T55" fmla="*/ 325972 h 808"/>
                <a:gd name="T56" fmla="*/ 158932 w 977"/>
                <a:gd name="T57" fmla="*/ 308009 h 808"/>
                <a:gd name="T58" fmla="*/ 142076 w 977"/>
                <a:gd name="T59" fmla="*/ 272520 h 808"/>
                <a:gd name="T60" fmla="*/ 149300 w 977"/>
                <a:gd name="T61" fmla="*/ 241850 h 808"/>
                <a:gd name="T62" fmla="*/ 142076 w 977"/>
                <a:gd name="T63" fmla="*/ 229145 h 808"/>
                <a:gd name="T64" fmla="*/ 154116 w 977"/>
                <a:gd name="T65" fmla="*/ 186207 h 808"/>
                <a:gd name="T66" fmla="*/ 100336 w 977"/>
                <a:gd name="T67" fmla="*/ 180950 h 808"/>
                <a:gd name="T68" fmla="*/ 28094 w 977"/>
                <a:gd name="T69" fmla="*/ 134946 h 808"/>
                <a:gd name="T70" fmla="*/ 16054 w 977"/>
                <a:gd name="T71" fmla="*/ 96828 h 808"/>
                <a:gd name="T72" fmla="*/ 0 w 977"/>
                <a:gd name="T73" fmla="*/ 99018 h 808"/>
                <a:gd name="T74" fmla="*/ 20870 w 977"/>
                <a:gd name="T75" fmla="*/ 60901 h 808"/>
                <a:gd name="T76" fmla="*/ 14047 w 977"/>
                <a:gd name="T77" fmla="*/ 30231 h 808"/>
                <a:gd name="T78" fmla="*/ 30101 w 977"/>
                <a:gd name="T79" fmla="*/ 22783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7"/>
                <a:gd name="T121" fmla="*/ 0 h 808"/>
                <a:gd name="T122" fmla="*/ 977 w 977"/>
                <a:gd name="T123" fmla="*/ 808 h 8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7" h="808">
                  <a:moveTo>
                    <a:pt x="75" y="52"/>
                  </a:moveTo>
                  <a:lnTo>
                    <a:pt x="93" y="134"/>
                  </a:lnTo>
                  <a:lnTo>
                    <a:pt x="139" y="180"/>
                  </a:lnTo>
                  <a:lnTo>
                    <a:pt x="145" y="146"/>
                  </a:lnTo>
                  <a:lnTo>
                    <a:pt x="127" y="87"/>
                  </a:lnTo>
                  <a:lnTo>
                    <a:pt x="174" y="64"/>
                  </a:lnTo>
                  <a:lnTo>
                    <a:pt x="197" y="0"/>
                  </a:lnTo>
                  <a:lnTo>
                    <a:pt x="319" y="52"/>
                  </a:lnTo>
                  <a:lnTo>
                    <a:pt x="354" y="111"/>
                  </a:lnTo>
                  <a:lnTo>
                    <a:pt x="750" y="146"/>
                  </a:lnTo>
                  <a:lnTo>
                    <a:pt x="750" y="174"/>
                  </a:lnTo>
                  <a:lnTo>
                    <a:pt x="855" y="238"/>
                  </a:lnTo>
                  <a:lnTo>
                    <a:pt x="849" y="290"/>
                  </a:lnTo>
                  <a:lnTo>
                    <a:pt x="977" y="372"/>
                  </a:lnTo>
                  <a:lnTo>
                    <a:pt x="872" y="395"/>
                  </a:lnTo>
                  <a:lnTo>
                    <a:pt x="901" y="442"/>
                  </a:lnTo>
                  <a:lnTo>
                    <a:pt x="872" y="470"/>
                  </a:lnTo>
                  <a:lnTo>
                    <a:pt x="849" y="470"/>
                  </a:lnTo>
                  <a:lnTo>
                    <a:pt x="855" y="564"/>
                  </a:lnTo>
                  <a:lnTo>
                    <a:pt x="820" y="639"/>
                  </a:lnTo>
                  <a:lnTo>
                    <a:pt x="727" y="627"/>
                  </a:lnTo>
                  <a:lnTo>
                    <a:pt x="698" y="645"/>
                  </a:lnTo>
                  <a:lnTo>
                    <a:pt x="570" y="569"/>
                  </a:lnTo>
                  <a:lnTo>
                    <a:pt x="546" y="592"/>
                  </a:lnTo>
                  <a:lnTo>
                    <a:pt x="633" y="714"/>
                  </a:lnTo>
                  <a:lnTo>
                    <a:pt x="511" y="808"/>
                  </a:lnTo>
                  <a:lnTo>
                    <a:pt x="401" y="784"/>
                  </a:lnTo>
                  <a:lnTo>
                    <a:pt x="389" y="744"/>
                  </a:lnTo>
                  <a:lnTo>
                    <a:pt x="396" y="703"/>
                  </a:lnTo>
                  <a:lnTo>
                    <a:pt x="354" y="622"/>
                  </a:lnTo>
                  <a:lnTo>
                    <a:pt x="372" y="552"/>
                  </a:lnTo>
                  <a:lnTo>
                    <a:pt x="354" y="523"/>
                  </a:lnTo>
                  <a:lnTo>
                    <a:pt x="384" y="425"/>
                  </a:lnTo>
                  <a:lnTo>
                    <a:pt x="250" y="413"/>
                  </a:lnTo>
                  <a:lnTo>
                    <a:pt x="70" y="308"/>
                  </a:lnTo>
                  <a:lnTo>
                    <a:pt x="40" y="221"/>
                  </a:lnTo>
                  <a:lnTo>
                    <a:pt x="0" y="226"/>
                  </a:lnTo>
                  <a:lnTo>
                    <a:pt x="52" y="139"/>
                  </a:lnTo>
                  <a:lnTo>
                    <a:pt x="35" y="69"/>
                  </a:lnTo>
                  <a:lnTo>
                    <a:pt x="75" y="5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8" name="Freeform 13"/>
            <p:cNvSpPr>
              <a:spLocks noChangeAspect="1"/>
            </p:cNvSpPr>
            <p:nvPr>
              <p:custDataLst>
                <p:tags r:id="rId83"/>
              </p:custDataLst>
            </p:nvPr>
          </p:nvSpPr>
          <p:spPr bwMode="auto">
            <a:xfrm>
              <a:off x="7335018" y="4294589"/>
              <a:ext cx="379162" cy="609818"/>
            </a:xfrm>
            <a:custGeom>
              <a:avLst/>
              <a:gdLst>
                <a:gd name="T0" fmla="*/ 35323 w 825"/>
                <a:gd name="T1" fmla="*/ 99831 h 1283"/>
                <a:gd name="T2" fmla="*/ 0 w 825"/>
                <a:gd name="T3" fmla="*/ 128543 h 1283"/>
                <a:gd name="T4" fmla="*/ 2030 w 825"/>
                <a:gd name="T5" fmla="*/ 179342 h 1283"/>
                <a:gd name="T6" fmla="*/ 37353 w 825"/>
                <a:gd name="T7" fmla="*/ 207612 h 1283"/>
                <a:gd name="T8" fmla="*/ 42226 w 825"/>
                <a:gd name="T9" fmla="*/ 243392 h 1283"/>
                <a:gd name="T10" fmla="*/ 63744 w 825"/>
                <a:gd name="T11" fmla="*/ 253994 h 1283"/>
                <a:gd name="T12" fmla="*/ 68210 w 825"/>
                <a:gd name="T13" fmla="*/ 320253 h 1283"/>
                <a:gd name="T14" fmla="*/ 115308 w 825"/>
                <a:gd name="T15" fmla="*/ 377236 h 1283"/>
                <a:gd name="T16" fmla="*/ 115308 w 825"/>
                <a:gd name="T17" fmla="*/ 420525 h 1283"/>
                <a:gd name="T18" fmla="*/ 169308 w 825"/>
                <a:gd name="T19" fmla="*/ 492527 h 1283"/>
                <a:gd name="T20" fmla="*/ 245233 w 825"/>
                <a:gd name="T21" fmla="*/ 520797 h 1283"/>
                <a:gd name="T22" fmla="*/ 263909 w 825"/>
                <a:gd name="T23" fmla="*/ 566737 h 1283"/>
                <a:gd name="T24" fmla="*/ 311007 w 825"/>
                <a:gd name="T25" fmla="*/ 515938 h 1283"/>
                <a:gd name="T26" fmla="*/ 313443 w 825"/>
                <a:gd name="T27" fmla="*/ 479717 h 1283"/>
                <a:gd name="T28" fmla="*/ 334962 w 825"/>
                <a:gd name="T29" fmla="*/ 431126 h 1283"/>
                <a:gd name="T30" fmla="*/ 306541 w 825"/>
                <a:gd name="T31" fmla="*/ 361775 h 1283"/>
                <a:gd name="T32" fmla="*/ 282586 w 825"/>
                <a:gd name="T33" fmla="*/ 343664 h 1283"/>
                <a:gd name="T34" fmla="*/ 287458 w 825"/>
                <a:gd name="T35" fmla="*/ 315394 h 1283"/>
                <a:gd name="T36" fmla="*/ 273248 w 825"/>
                <a:gd name="T37" fmla="*/ 300375 h 1283"/>
                <a:gd name="T38" fmla="*/ 242797 w 825"/>
                <a:gd name="T39" fmla="*/ 315394 h 1283"/>
                <a:gd name="T40" fmla="*/ 223714 w 825"/>
                <a:gd name="T41" fmla="*/ 287123 h 1283"/>
                <a:gd name="T42" fmla="*/ 200165 w 825"/>
                <a:gd name="T43" fmla="*/ 307884 h 1283"/>
                <a:gd name="T44" fmla="*/ 190421 w 825"/>
                <a:gd name="T45" fmla="*/ 258853 h 1283"/>
                <a:gd name="T46" fmla="*/ 214376 w 825"/>
                <a:gd name="T47" fmla="*/ 215563 h 1283"/>
                <a:gd name="T48" fmla="*/ 216812 w 825"/>
                <a:gd name="T49" fmla="*/ 192593 h 1283"/>
                <a:gd name="T50" fmla="*/ 301669 w 825"/>
                <a:gd name="T51" fmla="*/ 140911 h 1283"/>
                <a:gd name="T52" fmla="*/ 292330 w 825"/>
                <a:gd name="T53" fmla="*/ 138703 h 1283"/>
                <a:gd name="T54" fmla="*/ 296797 w 825"/>
                <a:gd name="T55" fmla="*/ 87020 h 1283"/>
                <a:gd name="T56" fmla="*/ 263909 w 825"/>
                <a:gd name="T57" fmla="*/ 69351 h 1283"/>
                <a:gd name="T58" fmla="*/ 209504 w 825"/>
                <a:gd name="T59" fmla="*/ 61400 h 1283"/>
                <a:gd name="T60" fmla="*/ 181488 w 825"/>
                <a:gd name="T61" fmla="*/ 2209 h 1283"/>
                <a:gd name="T62" fmla="*/ 164842 w 825"/>
                <a:gd name="T63" fmla="*/ 0 h 1283"/>
                <a:gd name="T64" fmla="*/ 143729 w 825"/>
                <a:gd name="T65" fmla="*/ 61400 h 1283"/>
                <a:gd name="T66" fmla="*/ 110436 w 825"/>
                <a:gd name="T67" fmla="*/ 71560 h 1283"/>
                <a:gd name="T68" fmla="*/ 105970 w 825"/>
                <a:gd name="T69" fmla="*/ 99831 h 1283"/>
                <a:gd name="T70" fmla="*/ 56436 w 825"/>
                <a:gd name="T71" fmla="*/ 136052 h 1283"/>
                <a:gd name="T72" fmla="*/ 35323 w 825"/>
                <a:gd name="T73" fmla="*/ 99831 h 12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25"/>
                <a:gd name="T112" fmla="*/ 0 h 1283"/>
                <a:gd name="T113" fmla="*/ 825 w 825"/>
                <a:gd name="T114" fmla="*/ 1283 h 12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25" h="1283">
                  <a:moveTo>
                    <a:pt x="87" y="226"/>
                  </a:moveTo>
                  <a:lnTo>
                    <a:pt x="0" y="291"/>
                  </a:lnTo>
                  <a:lnTo>
                    <a:pt x="5" y="406"/>
                  </a:lnTo>
                  <a:lnTo>
                    <a:pt x="92" y="470"/>
                  </a:lnTo>
                  <a:lnTo>
                    <a:pt x="104" y="551"/>
                  </a:lnTo>
                  <a:lnTo>
                    <a:pt x="157" y="575"/>
                  </a:lnTo>
                  <a:lnTo>
                    <a:pt x="168" y="725"/>
                  </a:lnTo>
                  <a:lnTo>
                    <a:pt x="284" y="854"/>
                  </a:lnTo>
                  <a:lnTo>
                    <a:pt x="284" y="952"/>
                  </a:lnTo>
                  <a:lnTo>
                    <a:pt x="417" y="1115"/>
                  </a:lnTo>
                  <a:lnTo>
                    <a:pt x="604" y="1179"/>
                  </a:lnTo>
                  <a:lnTo>
                    <a:pt x="650" y="1283"/>
                  </a:lnTo>
                  <a:lnTo>
                    <a:pt x="766" y="1168"/>
                  </a:lnTo>
                  <a:lnTo>
                    <a:pt x="772" y="1086"/>
                  </a:lnTo>
                  <a:lnTo>
                    <a:pt x="825" y="976"/>
                  </a:lnTo>
                  <a:lnTo>
                    <a:pt x="755" y="819"/>
                  </a:lnTo>
                  <a:lnTo>
                    <a:pt x="696" y="778"/>
                  </a:lnTo>
                  <a:lnTo>
                    <a:pt x="708" y="714"/>
                  </a:lnTo>
                  <a:lnTo>
                    <a:pt x="673" y="680"/>
                  </a:lnTo>
                  <a:lnTo>
                    <a:pt x="598" y="714"/>
                  </a:lnTo>
                  <a:lnTo>
                    <a:pt x="551" y="650"/>
                  </a:lnTo>
                  <a:lnTo>
                    <a:pt x="493" y="697"/>
                  </a:lnTo>
                  <a:lnTo>
                    <a:pt x="469" y="586"/>
                  </a:lnTo>
                  <a:lnTo>
                    <a:pt x="528" y="488"/>
                  </a:lnTo>
                  <a:lnTo>
                    <a:pt x="534" y="436"/>
                  </a:lnTo>
                  <a:lnTo>
                    <a:pt x="743" y="319"/>
                  </a:lnTo>
                  <a:lnTo>
                    <a:pt x="720" y="314"/>
                  </a:lnTo>
                  <a:lnTo>
                    <a:pt x="731" y="197"/>
                  </a:lnTo>
                  <a:lnTo>
                    <a:pt x="650" y="157"/>
                  </a:lnTo>
                  <a:lnTo>
                    <a:pt x="516" y="139"/>
                  </a:lnTo>
                  <a:lnTo>
                    <a:pt x="447" y="5"/>
                  </a:lnTo>
                  <a:lnTo>
                    <a:pt x="406" y="0"/>
                  </a:lnTo>
                  <a:lnTo>
                    <a:pt x="354" y="139"/>
                  </a:lnTo>
                  <a:lnTo>
                    <a:pt x="272" y="162"/>
                  </a:lnTo>
                  <a:lnTo>
                    <a:pt x="261" y="226"/>
                  </a:lnTo>
                  <a:lnTo>
                    <a:pt x="139" y="308"/>
                  </a:lnTo>
                  <a:lnTo>
                    <a:pt x="87" y="22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59" name="Freeform 14"/>
            <p:cNvSpPr>
              <a:spLocks noChangeAspect="1"/>
            </p:cNvSpPr>
            <p:nvPr>
              <p:custDataLst>
                <p:tags r:id="rId84"/>
              </p:custDataLst>
            </p:nvPr>
          </p:nvSpPr>
          <p:spPr bwMode="auto">
            <a:xfrm>
              <a:off x="7520106" y="4871953"/>
              <a:ext cx="213841" cy="1130812"/>
            </a:xfrm>
            <a:custGeom>
              <a:avLst/>
              <a:gdLst>
                <a:gd name="T0" fmla="*/ 114310 w 471"/>
                <a:gd name="T1" fmla="*/ 58263 h 2399"/>
                <a:gd name="T2" fmla="*/ 107492 w 471"/>
                <a:gd name="T3" fmla="*/ 256708 h 2399"/>
                <a:gd name="T4" fmla="*/ 65378 w 471"/>
                <a:gd name="T5" fmla="*/ 363596 h 2399"/>
                <a:gd name="T6" fmla="*/ 51339 w 471"/>
                <a:gd name="T7" fmla="*/ 529186 h 2399"/>
                <a:gd name="T8" fmla="*/ 37301 w 471"/>
                <a:gd name="T9" fmla="*/ 620742 h 2399"/>
                <a:gd name="T10" fmla="*/ 51339 w 471"/>
                <a:gd name="T11" fmla="*/ 714927 h 2399"/>
                <a:gd name="T12" fmla="*/ 37301 w 471"/>
                <a:gd name="T13" fmla="*/ 753039 h 2399"/>
                <a:gd name="T14" fmla="*/ 41713 w 471"/>
                <a:gd name="T15" fmla="*/ 816559 h 2399"/>
                <a:gd name="T16" fmla="*/ 0 w 471"/>
                <a:gd name="T17" fmla="*/ 844595 h 2399"/>
                <a:gd name="T18" fmla="*/ 16445 w 471"/>
                <a:gd name="T19" fmla="*/ 875260 h 2399"/>
                <a:gd name="T20" fmla="*/ 23664 w 471"/>
                <a:gd name="T21" fmla="*/ 905925 h 2399"/>
                <a:gd name="T22" fmla="*/ 27675 w 471"/>
                <a:gd name="T23" fmla="*/ 990034 h 2399"/>
                <a:gd name="T24" fmla="*/ 41713 w 471"/>
                <a:gd name="T25" fmla="*/ 1032964 h 2399"/>
                <a:gd name="T26" fmla="*/ 60564 w 471"/>
                <a:gd name="T27" fmla="*/ 1030336 h 2399"/>
                <a:gd name="T28" fmla="*/ 69790 w 471"/>
                <a:gd name="T29" fmla="*/ 1025079 h 2399"/>
                <a:gd name="T30" fmla="*/ 77009 w 471"/>
                <a:gd name="T31" fmla="*/ 1050925 h 2399"/>
                <a:gd name="T32" fmla="*/ 111904 w 471"/>
                <a:gd name="T33" fmla="*/ 1020260 h 2399"/>
                <a:gd name="T34" fmla="*/ 88641 w 471"/>
                <a:gd name="T35" fmla="*/ 1022889 h 2399"/>
                <a:gd name="T36" fmla="*/ 62971 w 471"/>
                <a:gd name="T37" fmla="*/ 994852 h 2399"/>
                <a:gd name="T38" fmla="*/ 37301 w 471"/>
                <a:gd name="T39" fmla="*/ 948855 h 2399"/>
                <a:gd name="T40" fmla="*/ 62971 w 471"/>
                <a:gd name="T41" fmla="*/ 895849 h 2399"/>
                <a:gd name="T42" fmla="*/ 48933 w 471"/>
                <a:gd name="T43" fmla="*/ 875260 h 2399"/>
                <a:gd name="T44" fmla="*/ 65378 w 471"/>
                <a:gd name="T45" fmla="*/ 837148 h 2399"/>
                <a:gd name="T46" fmla="*/ 81822 w 471"/>
                <a:gd name="T47" fmla="*/ 804293 h 2399"/>
                <a:gd name="T48" fmla="*/ 88641 w 471"/>
                <a:gd name="T49" fmla="*/ 572117 h 2399"/>
                <a:gd name="T50" fmla="*/ 125942 w 471"/>
                <a:gd name="T51" fmla="*/ 544518 h 2399"/>
                <a:gd name="T52" fmla="*/ 116717 w 471"/>
                <a:gd name="T53" fmla="*/ 478370 h 2399"/>
                <a:gd name="T54" fmla="*/ 153617 w 471"/>
                <a:gd name="T55" fmla="*/ 272040 h 2399"/>
                <a:gd name="T56" fmla="*/ 167655 w 471"/>
                <a:gd name="T57" fmla="*/ 206330 h 2399"/>
                <a:gd name="T58" fmla="*/ 188913 w 471"/>
                <a:gd name="T59" fmla="*/ 203263 h 2399"/>
                <a:gd name="T60" fmla="*/ 170463 w 471"/>
                <a:gd name="T61" fmla="*/ 155076 h 2399"/>
                <a:gd name="T62" fmla="*/ 125942 w 471"/>
                <a:gd name="T63" fmla="*/ 0 h 23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71"/>
                <a:gd name="T97" fmla="*/ 0 h 2399"/>
                <a:gd name="T98" fmla="*/ 471 w 471"/>
                <a:gd name="T99" fmla="*/ 2399 h 23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71" h="2399">
                  <a:moveTo>
                    <a:pt x="250" y="63"/>
                  </a:moveTo>
                  <a:lnTo>
                    <a:pt x="285" y="133"/>
                  </a:lnTo>
                  <a:lnTo>
                    <a:pt x="233" y="558"/>
                  </a:lnTo>
                  <a:lnTo>
                    <a:pt x="268" y="586"/>
                  </a:lnTo>
                  <a:lnTo>
                    <a:pt x="204" y="650"/>
                  </a:lnTo>
                  <a:lnTo>
                    <a:pt x="163" y="830"/>
                  </a:lnTo>
                  <a:lnTo>
                    <a:pt x="204" y="929"/>
                  </a:lnTo>
                  <a:lnTo>
                    <a:pt x="128" y="1208"/>
                  </a:lnTo>
                  <a:lnTo>
                    <a:pt x="69" y="1324"/>
                  </a:lnTo>
                  <a:lnTo>
                    <a:pt x="93" y="1417"/>
                  </a:lnTo>
                  <a:lnTo>
                    <a:pt x="87" y="1550"/>
                  </a:lnTo>
                  <a:lnTo>
                    <a:pt x="128" y="1632"/>
                  </a:lnTo>
                  <a:lnTo>
                    <a:pt x="139" y="1679"/>
                  </a:lnTo>
                  <a:lnTo>
                    <a:pt x="93" y="1719"/>
                  </a:lnTo>
                  <a:lnTo>
                    <a:pt x="128" y="1812"/>
                  </a:lnTo>
                  <a:lnTo>
                    <a:pt x="104" y="1864"/>
                  </a:lnTo>
                  <a:lnTo>
                    <a:pt x="6" y="1899"/>
                  </a:lnTo>
                  <a:lnTo>
                    <a:pt x="0" y="1928"/>
                  </a:lnTo>
                  <a:lnTo>
                    <a:pt x="52" y="1946"/>
                  </a:lnTo>
                  <a:lnTo>
                    <a:pt x="41" y="1998"/>
                  </a:lnTo>
                  <a:lnTo>
                    <a:pt x="81" y="2021"/>
                  </a:lnTo>
                  <a:lnTo>
                    <a:pt x="59" y="2068"/>
                  </a:lnTo>
                  <a:lnTo>
                    <a:pt x="41" y="2172"/>
                  </a:lnTo>
                  <a:lnTo>
                    <a:pt x="69" y="2260"/>
                  </a:lnTo>
                  <a:lnTo>
                    <a:pt x="93" y="2282"/>
                  </a:lnTo>
                  <a:lnTo>
                    <a:pt x="104" y="2358"/>
                  </a:lnTo>
                  <a:lnTo>
                    <a:pt x="134" y="2364"/>
                  </a:lnTo>
                  <a:lnTo>
                    <a:pt x="151" y="2352"/>
                  </a:lnTo>
                  <a:lnTo>
                    <a:pt x="163" y="2329"/>
                  </a:lnTo>
                  <a:lnTo>
                    <a:pt x="174" y="2340"/>
                  </a:lnTo>
                  <a:lnTo>
                    <a:pt x="157" y="2382"/>
                  </a:lnTo>
                  <a:lnTo>
                    <a:pt x="192" y="2399"/>
                  </a:lnTo>
                  <a:lnTo>
                    <a:pt x="256" y="2364"/>
                  </a:lnTo>
                  <a:lnTo>
                    <a:pt x="279" y="2329"/>
                  </a:lnTo>
                  <a:lnTo>
                    <a:pt x="238" y="2317"/>
                  </a:lnTo>
                  <a:lnTo>
                    <a:pt x="221" y="2335"/>
                  </a:lnTo>
                  <a:lnTo>
                    <a:pt x="169" y="2312"/>
                  </a:lnTo>
                  <a:lnTo>
                    <a:pt x="157" y="2271"/>
                  </a:lnTo>
                  <a:lnTo>
                    <a:pt x="93" y="2248"/>
                  </a:lnTo>
                  <a:lnTo>
                    <a:pt x="93" y="2166"/>
                  </a:lnTo>
                  <a:lnTo>
                    <a:pt x="146" y="2114"/>
                  </a:lnTo>
                  <a:lnTo>
                    <a:pt x="157" y="2045"/>
                  </a:lnTo>
                  <a:lnTo>
                    <a:pt x="122" y="2010"/>
                  </a:lnTo>
                  <a:lnTo>
                    <a:pt x="122" y="1998"/>
                  </a:lnTo>
                  <a:lnTo>
                    <a:pt x="157" y="1963"/>
                  </a:lnTo>
                  <a:lnTo>
                    <a:pt x="163" y="1911"/>
                  </a:lnTo>
                  <a:lnTo>
                    <a:pt x="181" y="1888"/>
                  </a:lnTo>
                  <a:lnTo>
                    <a:pt x="204" y="1836"/>
                  </a:lnTo>
                  <a:lnTo>
                    <a:pt x="198" y="1801"/>
                  </a:lnTo>
                  <a:lnTo>
                    <a:pt x="221" y="1306"/>
                  </a:lnTo>
                  <a:lnTo>
                    <a:pt x="308" y="1278"/>
                  </a:lnTo>
                  <a:lnTo>
                    <a:pt x="314" y="1243"/>
                  </a:lnTo>
                  <a:lnTo>
                    <a:pt x="261" y="1214"/>
                  </a:lnTo>
                  <a:lnTo>
                    <a:pt x="291" y="1092"/>
                  </a:lnTo>
                  <a:lnTo>
                    <a:pt x="261" y="900"/>
                  </a:lnTo>
                  <a:lnTo>
                    <a:pt x="383" y="621"/>
                  </a:lnTo>
                  <a:lnTo>
                    <a:pt x="383" y="511"/>
                  </a:lnTo>
                  <a:lnTo>
                    <a:pt x="418" y="471"/>
                  </a:lnTo>
                  <a:lnTo>
                    <a:pt x="460" y="488"/>
                  </a:lnTo>
                  <a:lnTo>
                    <a:pt x="471" y="464"/>
                  </a:lnTo>
                  <a:lnTo>
                    <a:pt x="471" y="394"/>
                  </a:lnTo>
                  <a:lnTo>
                    <a:pt x="425" y="354"/>
                  </a:lnTo>
                  <a:lnTo>
                    <a:pt x="372" y="11"/>
                  </a:lnTo>
                  <a:lnTo>
                    <a:pt x="314" y="0"/>
                  </a:lnTo>
                  <a:lnTo>
                    <a:pt x="250" y="6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0" name="Freeform 15"/>
            <p:cNvSpPr>
              <a:spLocks noChangeAspect="1"/>
            </p:cNvSpPr>
            <p:nvPr>
              <p:custDataLst>
                <p:tags r:id="rId85"/>
              </p:custDataLst>
            </p:nvPr>
          </p:nvSpPr>
          <p:spPr bwMode="auto">
            <a:xfrm>
              <a:off x="7520106" y="5726040"/>
              <a:ext cx="14376" cy="17081"/>
            </a:xfrm>
            <a:custGeom>
              <a:avLst/>
              <a:gdLst>
                <a:gd name="T0" fmla="*/ 2628 w 29"/>
                <a:gd name="T1" fmla="*/ 0 h 29"/>
                <a:gd name="T2" fmla="*/ 0 w 29"/>
                <a:gd name="T3" fmla="*/ 6022 h 29"/>
                <a:gd name="T4" fmla="*/ 2628 w 29"/>
                <a:gd name="T5" fmla="*/ 15875 h 29"/>
                <a:gd name="T6" fmla="*/ 12700 w 29"/>
                <a:gd name="T7" fmla="*/ 9853 h 29"/>
                <a:gd name="T8" fmla="*/ 7445 w 29"/>
                <a:gd name="T9" fmla="*/ 3284 h 29"/>
                <a:gd name="T10" fmla="*/ 2628 w 29"/>
                <a:gd name="T11" fmla="*/ 0 h 29"/>
                <a:gd name="T12" fmla="*/ 0 60000 65536"/>
                <a:gd name="T13" fmla="*/ 0 60000 65536"/>
                <a:gd name="T14" fmla="*/ 0 60000 65536"/>
                <a:gd name="T15" fmla="*/ 0 60000 65536"/>
                <a:gd name="T16" fmla="*/ 0 60000 65536"/>
                <a:gd name="T17" fmla="*/ 0 60000 65536"/>
                <a:gd name="T18" fmla="*/ 0 w 29"/>
                <a:gd name="T19" fmla="*/ 0 h 29"/>
                <a:gd name="T20" fmla="*/ 29 w 29"/>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29" h="29">
                  <a:moveTo>
                    <a:pt x="6" y="0"/>
                  </a:moveTo>
                  <a:lnTo>
                    <a:pt x="0" y="11"/>
                  </a:lnTo>
                  <a:lnTo>
                    <a:pt x="6" y="29"/>
                  </a:lnTo>
                  <a:lnTo>
                    <a:pt x="29" y="18"/>
                  </a:lnTo>
                  <a:lnTo>
                    <a:pt x="17" y="6"/>
                  </a:lnTo>
                  <a:lnTo>
                    <a:pt x="6"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6" name="Freeform 16"/>
            <p:cNvSpPr>
              <a:spLocks noChangeAspect="1"/>
            </p:cNvSpPr>
            <p:nvPr>
              <p:custDataLst>
                <p:tags r:id="rId86"/>
              </p:custDataLst>
            </p:nvPr>
          </p:nvSpPr>
          <p:spPr bwMode="auto">
            <a:xfrm>
              <a:off x="7534483" y="5626965"/>
              <a:ext cx="17969" cy="52953"/>
            </a:xfrm>
            <a:custGeom>
              <a:avLst/>
              <a:gdLst>
                <a:gd name="T0" fmla="*/ 9128 w 40"/>
                <a:gd name="T1" fmla="*/ 0 h 111"/>
                <a:gd name="T2" fmla="*/ 0 w 40"/>
                <a:gd name="T3" fmla="*/ 10640 h 111"/>
                <a:gd name="T4" fmla="*/ 2381 w 40"/>
                <a:gd name="T5" fmla="*/ 23054 h 111"/>
                <a:gd name="T6" fmla="*/ 0 w 40"/>
                <a:gd name="T7" fmla="*/ 41232 h 111"/>
                <a:gd name="T8" fmla="*/ 9128 w 40"/>
                <a:gd name="T9" fmla="*/ 49212 h 111"/>
                <a:gd name="T10" fmla="*/ 15875 w 40"/>
                <a:gd name="T11" fmla="*/ 43892 h 111"/>
                <a:gd name="T12" fmla="*/ 11906 w 40"/>
                <a:gd name="T13" fmla="*/ 30591 h 111"/>
                <a:gd name="T14" fmla="*/ 15875 w 40"/>
                <a:gd name="T15" fmla="*/ 12857 h 111"/>
                <a:gd name="T16" fmla="*/ 9128 w 40"/>
                <a:gd name="T17" fmla="*/ 0 h 1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11"/>
                <a:gd name="T29" fmla="*/ 40 w 40"/>
                <a:gd name="T30" fmla="*/ 111 h 1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11">
                  <a:moveTo>
                    <a:pt x="23" y="0"/>
                  </a:moveTo>
                  <a:lnTo>
                    <a:pt x="0" y="24"/>
                  </a:lnTo>
                  <a:lnTo>
                    <a:pt x="6" y="52"/>
                  </a:lnTo>
                  <a:lnTo>
                    <a:pt x="0" y="93"/>
                  </a:lnTo>
                  <a:lnTo>
                    <a:pt x="23" y="111"/>
                  </a:lnTo>
                  <a:lnTo>
                    <a:pt x="40" y="99"/>
                  </a:lnTo>
                  <a:lnTo>
                    <a:pt x="30" y="69"/>
                  </a:lnTo>
                  <a:lnTo>
                    <a:pt x="40" y="29"/>
                  </a:lnTo>
                  <a:lnTo>
                    <a:pt x="2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7" name="Freeform 17"/>
            <p:cNvSpPr>
              <a:spLocks noChangeAspect="1"/>
            </p:cNvSpPr>
            <p:nvPr>
              <p:custDataLst>
                <p:tags r:id="rId87"/>
              </p:custDataLst>
            </p:nvPr>
          </p:nvSpPr>
          <p:spPr bwMode="auto">
            <a:xfrm>
              <a:off x="7599174" y="5997639"/>
              <a:ext cx="77272" cy="95658"/>
            </a:xfrm>
            <a:custGeom>
              <a:avLst/>
              <a:gdLst>
                <a:gd name="T0" fmla="*/ 53009 w 179"/>
                <a:gd name="T1" fmla="*/ 0 h 198"/>
                <a:gd name="T2" fmla="*/ 33178 w 179"/>
                <a:gd name="T3" fmla="*/ 13021 h 198"/>
                <a:gd name="T4" fmla="*/ 35085 w 179"/>
                <a:gd name="T5" fmla="*/ 36368 h 198"/>
                <a:gd name="T6" fmla="*/ 8771 w 179"/>
                <a:gd name="T7" fmla="*/ 44450 h 198"/>
                <a:gd name="T8" fmla="*/ 0 w 179"/>
                <a:gd name="T9" fmla="*/ 60165 h 198"/>
                <a:gd name="T10" fmla="*/ 30890 w 179"/>
                <a:gd name="T11" fmla="*/ 60165 h 198"/>
                <a:gd name="T12" fmla="*/ 39661 w 179"/>
                <a:gd name="T13" fmla="*/ 80818 h 198"/>
                <a:gd name="T14" fmla="*/ 53009 w 179"/>
                <a:gd name="T15" fmla="*/ 88900 h 198"/>
                <a:gd name="T16" fmla="*/ 68263 w 179"/>
                <a:gd name="T17" fmla="*/ 75430 h 198"/>
                <a:gd name="T18" fmla="*/ 59873 w 179"/>
                <a:gd name="T19" fmla="*/ 46695 h 198"/>
                <a:gd name="T20" fmla="*/ 53009 w 179"/>
                <a:gd name="T21" fmla="*/ 0 h 1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9"/>
                <a:gd name="T34" fmla="*/ 0 h 198"/>
                <a:gd name="T35" fmla="*/ 179 w 179"/>
                <a:gd name="T36" fmla="*/ 198 h 19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9" h="198">
                  <a:moveTo>
                    <a:pt x="139" y="0"/>
                  </a:moveTo>
                  <a:lnTo>
                    <a:pt x="87" y="29"/>
                  </a:lnTo>
                  <a:lnTo>
                    <a:pt x="92" y="81"/>
                  </a:lnTo>
                  <a:lnTo>
                    <a:pt x="23" y="99"/>
                  </a:lnTo>
                  <a:lnTo>
                    <a:pt x="0" y="134"/>
                  </a:lnTo>
                  <a:lnTo>
                    <a:pt x="81" y="134"/>
                  </a:lnTo>
                  <a:lnTo>
                    <a:pt x="104" y="180"/>
                  </a:lnTo>
                  <a:lnTo>
                    <a:pt x="139" y="198"/>
                  </a:lnTo>
                  <a:lnTo>
                    <a:pt x="179" y="168"/>
                  </a:lnTo>
                  <a:lnTo>
                    <a:pt x="157" y="104"/>
                  </a:lnTo>
                  <a:lnTo>
                    <a:pt x="139"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8" name="Freeform 18"/>
            <p:cNvSpPr>
              <a:spLocks noChangeAspect="1"/>
            </p:cNvSpPr>
            <p:nvPr>
              <p:custDataLst>
                <p:tags r:id="rId88"/>
              </p:custDataLst>
            </p:nvPr>
          </p:nvSpPr>
          <p:spPr bwMode="auto">
            <a:xfrm>
              <a:off x="7662068" y="5997639"/>
              <a:ext cx="75473" cy="88824"/>
            </a:xfrm>
            <a:custGeom>
              <a:avLst/>
              <a:gdLst>
                <a:gd name="T0" fmla="*/ 0 w 169"/>
                <a:gd name="T1" fmla="*/ 0 h 186"/>
                <a:gd name="T2" fmla="*/ 7101 w 169"/>
                <a:gd name="T3" fmla="*/ 46157 h 186"/>
                <a:gd name="T4" fmla="*/ 15781 w 169"/>
                <a:gd name="T5" fmla="*/ 74561 h 186"/>
                <a:gd name="T6" fmla="*/ 39058 w 169"/>
                <a:gd name="T7" fmla="*/ 82550 h 186"/>
                <a:gd name="T8" fmla="*/ 66675 w 169"/>
                <a:gd name="T9" fmla="*/ 77224 h 186"/>
                <a:gd name="T10" fmla="*/ 52867 w 169"/>
                <a:gd name="T11" fmla="*/ 54146 h 186"/>
                <a:gd name="T12" fmla="*/ 43398 w 169"/>
                <a:gd name="T13" fmla="*/ 54146 h 186"/>
                <a:gd name="T14" fmla="*/ 27617 w 169"/>
                <a:gd name="T15" fmla="*/ 43938 h 186"/>
                <a:gd name="T16" fmla="*/ 11836 w 169"/>
                <a:gd name="T17" fmla="*/ 5326 h 186"/>
                <a:gd name="T18" fmla="*/ 0 w 169"/>
                <a:gd name="T19" fmla="*/ 0 h 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186"/>
                <a:gd name="T32" fmla="*/ 169 w 169"/>
                <a:gd name="T33" fmla="*/ 186 h 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186">
                  <a:moveTo>
                    <a:pt x="0" y="0"/>
                  </a:moveTo>
                  <a:lnTo>
                    <a:pt x="18" y="104"/>
                  </a:lnTo>
                  <a:lnTo>
                    <a:pt x="40" y="168"/>
                  </a:lnTo>
                  <a:lnTo>
                    <a:pt x="99" y="186"/>
                  </a:lnTo>
                  <a:lnTo>
                    <a:pt x="169" y="174"/>
                  </a:lnTo>
                  <a:lnTo>
                    <a:pt x="134" y="122"/>
                  </a:lnTo>
                  <a:lnTo>
                    <a:pt x="110" y="122"/>
                  </a:lnTo>
                  <a:lnTo>
                    <a:pt x="70" y="99"/>
                  </a:lnTo>
                  <a:lnTo>
                    <a:pt x="30" y="12"/>
                  </a:lnTo>
                  <a:lnTo>
                    <a:pt x="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69" name="Freeform 19"/>
            <p:cNvSpPr>
              <a:spLocks noChangeAspect="1"/>
            </p:cNvSpPr>
            <p:nvPr>
              <p:custDataLst>
                <p:tags r:id="rId89"/>
              </p:custDataLst>
            </p:nvPr>
          </p:nvSpPr>
          <p:spPr bwMode="auto">
            <a:xfrm>
              <a:off x="7561437" y="5022272"/>
              <a:ext cx="551672" cy="953162"/>
            </a:xfrm>
            <a:custGeom>
              <a:avLst/>
              <a:gdLst>
                <a:gd name="T0" fmla="*/ 154795 w 1209"/>
                <a:gd name="T1" fmla="*/ 59055 h 2010"/>
                <a:gd name="T2" fmla="*/ 131011 w 1209"/>
                <a:gd name="T3" fmla="*/ 64344 h 2010"/>
                <a:gd name="T4" fmla="*/ 116902 w 1209"/>
                <a:gd name="T5" fmla="*/ 125602 h 2010"/>
                <a:gd name="T6" fmla="*/ 81832 w 1209"/>
                <a:gd name="T7" fmla="*/ 338024 h 2010"/>
                <a:gd name="T8" fmla="*/ 89088 w 1209"/>
                <a:gd name="T9" fmla="*/ 404571 h 2010"/>
                <a:gd name="T10" fmla="*/ 51598 w 1209"/>
                <a:gd name="T11" fmla="*/ 432335 h 2010"/>
                <a:gd name="T12" fmla="*/ 44745 w 1209"/>
                <a:gd name="T13" fmla="*/ 665911 h 2010"/>
                <a:gd name="T14" fmla="*/ 25799 w 1209"/>
                <a:gd name="T15" fmla="*/ 704253 h 2010"/>
                <a:gd name="T16" fmla="*/ 11690 w 1209"/>
                <a:gd name="T17" fmla="*/ 735103 h 2010"/>
                <a:gd name="T18" fmla="*/ 25799 w 1209"/>
                <a:gd name="T19" fmla="*/ 758019 h 2010"/>
                <a:gd name="T20" fmla="*/ 0 w 1209"/>
                <a:gd name="T21" fmla="*/ 811345 h 2010"/>
                <a:gd name="T22" fmla="*/ 28218 w 1209"/>
                <a:gd name="T23" fmla="*/ 862467 h 2010"/>
                <a:gd name="T24" fmla="*/ 51598 w 1209"/>
                <a:gd name="T25" fmla="*/ 885825 h 2010"/>
                <a:gd name="T26" fmla="*/ 74979 w 1209"/>
                <a:gd name="T27" fmla="*/ 883181 h 2010"/>
                <a:gd name="T28" fmla="*/ 74979 w 1209"/>
                <a:gd name="T29" fmla="*/ 854975 h 2010"/>
                <a:gd name="T30" fmla="*/ 140686 w 1209"/>
                <a:gd name="T31" fmla="*/ 783581 h 2010"/>
                <a:gd name="T32" fmla="*/ 114887 w 1209"/>
                <a:gd name="T33" fmla="*/ 737306 h 2010"/>
                <a:gd name="T34" fmla="*/ 152376 w 1209"/>
                <a:gd name="T35" fmla="*/ 691472 h 2010"/>
                <a:gd name="T36" fmla="*/ 201556 w 1209"/>
                <a:gd name="T37" fmla="*/ 624485 h 2010"/>
                <a:gd name="T38" fmla="*/ 185028 w 1209"/>
                <a:gd name="T39" fmla="*/ 606856 h 2010"/>
                <a:gd name="T40" fmla="*/ 236627 w 1209"/>
                <a:gd name="T41" fmla="*/ 573803 h 2010"/>
                <a:gd name="T42" fmla="*/ 243479 w 1209"/>
                <a:gd name="T43" fmla="*/ 532377 h 2010"/>
                <a:gd name="T44" fmla="*/ 355948 w 1209"/>
                <a:gd name="T45" fmla="*/ 496679 h 2010"/>
                <a:gd name="T46" fmla="*/ 339823 w 1209"/>
                <a:gd name="T47" fmla="*/ 381654 h 2010"/>
                <a:gd name="T48" fmla="*/ 386987 w 1209"/>
                <a:gd name="T49" fmla="*/ 253408 h 2010"/>
                <a:gd name="T50" fmla="*/ 487362 w 1209"/>
                <a:gd name="T51" fmla="*/ 153367 h 2010"/>
                <a:gd name="T52" fmla="*/ 450276 w 1209"/>
                <a:gd name="T53" fmla="*/ 176724 h 2010"/>
                <a:gd name="T54" fmla="*/ 355948 w 1209"/>
                <a:gd name="T55" fmla="*/ 194353 h 2010"/>
                <a:gd name="T56" fmla="*/ 386987 w 1209"/>
                <a:gd name="T57" fmla="*/ 135738 h 2010"/>
                <a:gd name="T58" fmla="*/ 332970 w 1209"/>
                <a:gd name="T59" fmla="*/ 97397 h 2010"/>
                <a:gd name="T60" fmla="*/ 292659 w 1209"/>
                <a:gd name="T61" fmla="*/ 66547 h 2010"/>
                <a:gd name="T62" fmla="*/ 246301 w 1209"/>
                <a:gd name="T63" fmla="*/ 12781 h 2010"/>
                <a:gd name="T64" fmla="*/ 227355 w 1209"/>
                <a:gd name="T65" fmla="*/ 30409 h 2010"/>
                <a:gd name="T66" fmla="*/ 185028 w 1209"/>
                <a:gd name="T67" fmla="*/ 0 h 2010"/>
                <a:gd name="T68" fmla="*/ 149958 w 1209"/>
                <a:gd name="T69" fmla="*/ 30409 h 201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09"/>
                <a:gd name="T106" fmla="*/ 0 h 2010"/>
                <a:gd name="T107" fmla="*/ 1209 w 1209"/>
                <a:gd name="T108" fmla="*/ 2010 h 201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09" h="2010">
                  <a:moveTo>
                    <a:pt x="372" y="69"/>
                  </a:moveTo>
                  <a:lnTo>
                    <a:pt x="384" y="134"/>
                  </a:lnTo>
                  <a:lnTo>
                    <a:pt x="367" y="163"/>
                  </a:lnTo>
                  <a:lnTo>
                    <a:pt x="325" y="146"/>
                  </a:lnTo>
                  <a:lnTo>
                    <a:pt x="290" y="186"/>
                  </a:lnTo>
                  <a:lnTo>
                    <a:pt x="290" y="285"/>
                  </a:lnTo>
                  <a:lnTo>
                    <a:pt x="168" y="575"/>
                  </a:lnTo>
                  <a:lnTo>
                    <a:pt x="203" y="767"/>
                  </a:lnTo>
                  <a:lnTo>
                    <a:pt x="168" y="889"/>
                  </a:lnTo>
                  <a:lnTo>
                    <a:pt x="221" y="918"/>
                  </a:lnTo>
                  <a:lnTo>
                    <a:pt x="215" y="953"/>
                  </a:lnTo>
                  <a:lnTo>
                    <a:pt x="128" y="981"/>
                  </a:lnTo>
                  <a:lnTo>
                    <a:pt x="105" y="1476"/>
                  </a:lnTo>
                  <a:lnTo>
                    <a:pt x="111" y="1511"/>
                  </a:lnTo>
                  <a:lnTo>
                    <a:pt x="93" y="1563"/>
                  </a:lnTo>
                  <a:lnTo>
                    <a:pt x="64" y="1598"/>
                  </a:lnTo>
                  <a:lnTo>
                    <a:pt x="64" y="1644"/>
                  </a:lnTo>
                  <a:lnTo>
                    <a:pt x="29" y="1668"/>
                  </a:lnTo>
                  <a:lnTo>
                    <a:pt x="29" y="1685"/>
                  </a:lnTo>
                  <a:lnTo>
                    <a:pt x="64" y="1720"/>
                  </a:lnTo>
                  <a:lnTo>
                    <a:pt x="58" y="1783"/>
                  </a:lnTo>
                  <a:lnTo>
                    <a:pt x="0" y="1841"/>
                  </a:lnTo>
                  <a:lnTo>
                    <a:pt x="6" y="1923"/>
                  </a:lnTo>
                  <a:lnTo>
                    <a:pt x="70" y="1957"/>
                  </a:lnTo>
                  <a:lnTo>
                    <a:pt x="76" y="1987"/>
                  </a:lnTo>
                  <a:lnTo>
                    <a:pt x="128" y="2010"/>
                  </a:lnTo>
                  <a:lnTo>
                    <a:pt x="140" y="1998"/>
                  </a:lnTo>
                  <a:lnTo>
                    <a:pt x="186" y="2004"/>
                  </a:lnTo>
                  <a:lnTo>
                    <a:pt x="198" y="1980"/>
                  </a:lnTo>
                  <a:lnTo>
                    <a:pt x="186" y="1940"/>
                  </a:lnTo>
                  <a:lnTo>
                    <a:pt x="198" y="1905"/>
                  </a:lnTo>
                  <a:lnTo>
                    <a:pt x="349" y="1778"/>
                  </a:lnTo>
                  <a:lnTo>
                    <a:pt x="337" y="1691"/>
                  </a:lnTo>
                  <a:lnTo>
                    <a:pt x="285" y="1673"/>
                  </a:lnTo>
                  <a:lnTo>
                    <a:pt x="302" y="1598"/>
                  </a:lnTo>
                  <a:lnTo>
                    <a:pt x="378" y="1569"/>
                  </a:lnTo>
                  <a:lnTo>
                    <a:pt x="419" y="1435"/>
                  </a:lnTo>
                  <a:lnTo>
                    <a:pt x="500" y="1417"/>
                  </a:lnTo>
                  <a:lnTo>
                    <a:pt x="494" y="1389"/>
                  </a:lnTo>
                  <a:lnTo>
                    <a:pt x="459" y="1377"/>
                  </a:lnTo>
                  <a:lnTo>
                    <a:pt x="482" y="1342"/>
                  </a:lnTo>
                  <a:lnTo>
                    <a:pt x="587" y="1302"/>
                  </a:lnTo>
                  <a:lnTo>
                    <a:pt x="611" y="1232"/>
                  </a:lnTo>
                  <a:lnTo>
                    <a:pt x="604" y="1208"/>
                  </a:lnTo>
                  <a:lnTo>
                    <a:pt x="791" y="1185"/>
                  </a:lnTo>
                  <a:lnTo>
                    <a:pt x="883" y="1127"/>
                  </a:lnTo>
                  <a:lnTo>
                    <a:pt x="907" y="999"/>
                  </a:lnTo>
                  <a:lnTo>
                    <a:pt x="843" y="866"/>
                  </a:lnTo>
                  <a:lnTo>
                    <a:pt x="860" y="709"/>
                  </a:lnTo>
                  <a:lnTo>
                    <a:pt x="960" y="575"/>
                  </a:lnTo>
                  <a:lnTo>
                    <a:pt x="1204" y="453"/>
                  </a:lnTo>
                  <a:lnTo>
                    <a:pt x="1209" y="348"/>
                  </a:lnTo>
                  <a:lnTo>
                    <a:pt x="1169" y="343"/>
                  </a:lnTo>
                  <a:lnTo>
                    <a:pt x="1117" y="401"/>
                  </a:lnTo>
                  <a:lnTo>
                    <a:pt x="1005" y="465"/>
                  </a:lnTo>
                  <a:lnTo>
                    <a:pt x="883" y="441"/>
                  </a:lnTo>
                  <a:lnTo>
                    <a:pt x="872" y="401"/>
                  </a:lnTo>
                  <a:lnTo>
                    <a:pt x="960" y="308"/>
                  </a:lnTo>
                  <a:lnTo>
                    <a:pt x="878" y="226"/>
                  </a:lnTo>
                  <a:lnTo>
                    <a:pt x="826" y="221"/>
                  </a:lnTo>
                  <a:lnTo>
                    <a:pt x="808" y="163"/>
                  </a:lnTo>
                  <a:lnTo>
                    <a:pt x="726" y="151"/>
                  </a:lnTo>
                  <a:lnTo>
                    <a:pt x="674" y="41"/>
                  </a:lnTo>
                  <a:lnTo>
                    <a:pt x="611" y="29"/>
                  </a:lnTo>
                  <a:lnTo>
                    <a:pt x="581" y="76"/>
                  </a:lnTo>
                  <a:lnTo>
                    <a:pt x="564" y="69"/>
                  </a:lnTo>
                  <a:lnTo>
                    <a:pt x="512" y="6"/>
                  </a:lnTo>
                  <a:lnTo>
                    <a:pt x="459" y="0"/>
                  </a:lnTo>
                  <a:lnTo>
                    <a:pt x="407" y="58"/>
                  </a:lnTo>
                  <a:lnTo>
                    <a:pt x="372" y="69"/>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0" name="Freeform 20"/>
            <p:cNvSpPr>
              <a:spLocks noChangeAspect="1"/>
            </p:cNvSpPr>
            <p:nvPr>
              <p:custDataLst>
                <p:tags r:id="rId90"/>
              </p:custDataLst>
            </p:nvPr>
          </p:nvSpPr>
          <p:spPr bwMode="auto">
            <a:xfrm>
              <a:off x="7944193" y="5295581"/>
              <a:ext cx="158134" cy="175942"/>
            </a:xfrm>
            <a:custGeom>
              <a:avLst/>
              <a:gdLst>
                <a:gd name="T0" fmla="*/ 47653 w 343"/>
                <a:gd name="T1" fmla="*/ 0 h 371"/>
                <a:gd name="T2" fmla="*/ 65981 w 343"/>
                <a:gd name="T3" fmla="*/ 15426 h 371"/>
                <a:gd name="T4" fmla="*/ 68832 w 343"/>
                <a:gd name="T5" fmla="*/ 40988 h 371"/>
                <a:gd name="T6" fmla="*/ 90011 w 343"/>
                <a:gd name="T7" fmla="*/ 43633 h 371"/>
                <a:gd name="T8" fmla="*/ 118521 w 343"/>
                <a:gd name="T9" fmla="*/ 71399 h 371"/>
                <a:gd name="T10" fmla="*/ 115670 w 343"/>
                <a:gd name="T11" fmla="*/ 89910 h 371"/>
                <a:gd name="T12" fmla="*/ 139700 w 343"/>
                <a:gd name="T13" fmla="*/ 122965 h 371"/>
                <a:gd name="T14" fmla="*/ 99378 w 343"/>
                <a:gd name="T15" fmla="*/ 163512 h 371"/>
                <a:gd name="T16" fmla="*/ 35434 w 343"/>
                <a:gd name="T17" fmla="*/ 151171 h 371"/>
                <a:gd name="T18" fmla="*/ 0 w 343"/>
                <a:gd name="T19" fmla="*/ 128253 h 371"/>
                <a:gd name="T20" fmla="*/ 6924 w 343"/>
                <a:gd name="T21" fmla="*/ 59058 h 371"/>
                <a:gd name="T22" fmla="*/ 47653 w 343"/>
                <a:gd name="T23" fmla="*/ 0 h 37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3"/>
                <a:gd name="T37" fmla="*/ 0 h 371"/>
                <a:gd name="T38" fmla="*/ 343 w 343"/>
                <a:gd name="T39" fmla="*/ 371 h 37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3" h="371">
                  <a:moveTo>
                    <a:pt x="117" y="0"/>
                  </a:moveTo>
                  <a:lnTo>
                    <a:pt x="162" y="35"/>
                  </a:lnTo>
                  <a:lnTo>
                    <a:pt x="169" y="93"/>
                  </a:lnTo>
                  <a:lnTo>
                    <a:pt x="221" y="99"/>
                  </a:lnTo>
                  <a:lnTo>
                    <a:pt x="291" y="162"/>
                  </a:lnTo>
                  <a:lnTo>
                    <a:pt x="284" y="204"/>
                  </a:lnTo>
                  <a:lnTo>
                    <a:pt x="343" y="279"/>
                  </a:lnTo>
                  <a:lnTo>
                    <a:pt x="244" y="371"/>
                  </a:lnTo>
                  <a:lnTo>
                    <a:pt x="87" y="343"/>
                  </a:lnTo>
                  <a:lnTo>
                    <a:pt x="0" y="291"/>
                  </a:lnTo>
                  <a:lnTo>
                    <a:pt x="17" y="134"/>
                  </a:lnTo>
                  <a:lnTo>
                    <a:pt x="1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1" name="Freeform 21"/>
            <p:cNvSpPr>
              <a:spLocks noChangeAspect="1"/>
            </p:cNvSpPr>
            <p:nvPr>
              <p:custDataLst>
                <p:tags r:id="rId91"/>
              </p:custDataLst>
            </p:nvPr>
          </p:nvSpPr>
          <p:spPr bwMode="auto">
            <a:xfrm>
              <a:off x="7662068" y="4655013"/>
              <a:ext cx="370177" cy="401421"/>
            </a:xfrm>
            <a:custGeom>
              <a:avLst/>
              <a:gdLst>
                <a:gd name="T0" fmla="*/ 0 w 820"/>
                <a:gd name="T1" fmla="*/ 200947 h 854"/>
                <a:gd name="T2" fmla="*/ 23131 w 820"/>
                <a:gd name="T3" fmla="*/ 205753 h 854"/>
                <a:gd name="T4" fmla="*/ 46661 w 820"/>
                <a:gd name="T5" fmla="*/ 353405 h 854"/>
                <a:gd name="T6" fmla="*/ 62613 w 820"/>
                <a:gd name="T7" fmla="*/ 373063 h 854"/>
                <a:gd name="T8" fmla="*/ 78566 w 820"/>
                <a:gd name="T9" fmla="*/ 368258 h 854"/>
                <a:gd name="T10" fmla="*/ 97310 w 820"/>
                <a:gd name="T11" fmla="*/ 340300 h 854"/>
                <a:gd name="T12" fmla="*/ 118447 w 820"/>
                <a:gd name="T13" fmla="*/ 342921 h 854"/>
                <a:gd name="T14" fmla="*/ 139185 w 820"/>
                <a:gd name="T15" fmla="*/ 373063 h 854"/>
                <a:gd name="T16" fmla="*/ 145965 w 820"/>
                <a:gd name="T17" fmla="*/ 373063 h 854"/>
                <a:gd name="T18" fmla="*/ 157929 w 820"/>
                <a:gd name="T19" fmla="*/ 355589 h 854"/>
                <a:gd name="T20" fmla="*/ 185846 w 820"/>
                <a:gd name="T21" fmla="*/ 360831 h 854"/>
                <a:gd name="T22" fmla="*/ 201798 w 820"/>
                <a:gd name="T23" fmla="*/ 317584 h 854"/>
                <a:gd name="T24" fmla="*/ 243674 w 820"/>
                <a:gd name="T25" fmla="*/ 300110 h 854"/>
                <a:gd name="T26" fmla="*/ 299108 w 820"/>
                <a:gd name="T27" fmla="*/ 300110 h 854"/>
                <a:gd name="T28" fmla="*/ 299108 w 820"/>
                <a:gd name="T29" fmla="*/ 317584 h 854"/>
                <a:gd name="T30" fmla="*/ 313067 w 820"/>
                <a:gd name="T31" fmla="*/ 325010 h 854"/>
                <a:gd name="T32" fmla="*/ 315061 w 820"/>
                <a:gd name="T33" fmla="*/ 307537 h 854"/>
                <a:gd name="T34" fmla="*/ 327025 w 820"/>
                <a:gd name="T35" fmla="*/ 292247 h 854"/>
                <a:gd name="T36" fmla="*/ 310674 w 820"/>
                <a:gd name="T37" fmla="*/ 223663 h 854"/>
                <a:gd name="T38" fmla="*/ 273584 w 820"/>
                <a:gd name="T39" fmla="*/ 210995 h 854"/>
                <a:gd name="T40" fmla="*/ 266406 w 820"/>
                <a:gd name="T41" fmla="*/ 180416 h 854"/>
                <a:gd name="T42" fmla="*/ 255239 w 820"/>
                <a:gd name="T43" fmla="*/ 172989 h 854"/>
                <a:gd name="T44" fmla="*/ 257233 w 820"/>
                <a:gd name="T45" fmla="*/ 162942 h 854"/>
                <a:gd name="T46" fmla="*/ 269197 w 820"/>
                <a:gd name="T47" fmla="*/ 152458 h 854"/>
                <a:gd name="T48" fmla="*/ 199405 w 820"/>
                <a:gd name="T49" fmla="*/ 86495 h 854"/>
                <a:gd name="T50" fmla="*/ 162316 w 820"/>
                <a:gd name="T51" fmla="*/ 79068 h 854"/>
                <a:gd name="T52" fmla="*/ 139185 w 820"/>
                <a:gd name="T53" fmla="*/ 48489 h 854"/>
                <a:gd name="T54" fmla="*/ 157929 w 820"/>
                <a:gd name="T55" fmla="*/ 38005 h 854"/>
                <a:gd name="T56" fmla="*/ 162316 w 820"/>
                <a:gd name="T57" fmla="*/ 3058 h 854"/>
                <a:gd name="T58" fmla="*/ 145965 w 820"/>
                <a:gd name="T59" fmla="*/ 0 h 854"/>
                <a:gd name="T60" fmla="*/ 78566 w 820"/>
                <a:gd name="T61" fmla="*/ 13105 h 854"/>
                <a:gd name="T62" fmla="*/ 76572 w 820"/>
                <a:gd name="T63" fmla="*/ 7863 h 854"/>
                <a:gd name="T64" fmla="*/ 53441 w 820"/>
                <a:gd name="T65" fmla="*/ 7863 h 854"/>
                <a:gd name="T66" fmla="*/ 43869 w 820"/>
                <a:gd name="T67" fmla="*/ 30579 h 854"/>
                <a:gd name="T68" fmla="*/ 18744 w 820"/>
                <a:gd name="T69" fmla="*/ 25774 h 854"/>
                <a:gd name="T70" fmla="*/ 46661 w 820"/>
                <a:gd name="T71" fmla="*/ 96542 h 854"/>
                <a:gd name="T72" fmla="*/ 23131 w 820"/>
                <a:gd name="T73" fmla="*/ 144595 h 854"/>
                <a:gd name="T74" fmla="*/ 23131 w 820"/>
                <a:gd name="T75" fmla="*/ 178232 h 854"/>
                <a:gd name="T76" fmla="*/ 0 w 820"/>
                <a:gd name="T77" fmla="*/ 200947 h 85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20"/>
                <a:gd name="T118" fmla="*/ 0 h 854"/>
                <a:gd name="T119" fmla="*/ 820 w 820"/>
                <a:gd name="T120" fmla="*/ 854 h 85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20" h="854">
                  <a:moveTo>
                    <a:pt x="0" y="460"/>
                  </a:moveTo>
                  <a:lnTo>
                    <a:pt x="58" y="471"/>
                  </a:lnTo>
                  <a:lnTo>
                    <a:pt x="117" y="809"/>
                  </a:lnTo>
                  <a:lnTo>
                    <a:pt x="157" y="854"/>
                  </a:lnTo>
                  <a:lnTo>
                    <a:pt x="197" y="843"/>
                  </a:lnTo>
                  <a:lnTo>
                    <a:pt x="244" y="779"/>
                  </a:lnTo>
                  <a:lnTo>
                    <a:pt x="297" y="785"/>
                  </a:lnTo>
                  <a:lnTo>
                    <a:pt x="349" y="854"/>
                  </a:lnTo>
                  <a:lnTo>
                    <a:pt x="366" y="854"/>
                  </a:lnTo>
                  <a:lnTo>
                    <a:pt x="396" y="814"/>
                  </a:lnTo>
                  <a:lnTo>
                    <a:pt x="466" y="826"/>
                  </a:lnTo>
                  <a:lnTo>
                    <a:pt x="506" y="727"/>
                  </a:lnTo>
                  <a:lnTo>
                    <a:pt x="611" y="687"/>
                  </a:lnTo>
                  <a:lnTo>
                    <a:pt x="750" y="687"/>
                  </a:lnTo>
                  <a:lnTo>
                    <a:pt x="750" y="727"/>
                  </a:lnTo>
                  <a:lnTo>
                    <a:pt x="785" y="744"/>
                  </a:lnTo>
                  <a:lnTo>
                    <a:pt x="790" y="704"/>
                  </a:lnTo>
                  <a:lnTo>
                    <a:pt x="820" y="669"/>
                  </a:lnTo>
                  <a:lnTo>
                    <a:pt x="779" y="512"/>
                  </a:lnTo>
                  <a:lnTo>
                    <a:pt x="686" y="483"/>
                  </a:lnTo>
                  <a:lnTo>
                    <a:pt x="668" y="413"/>
                  </a:lnTo>
                  <a:lnTo>
                    <a:pt x="640" y="396"/>
                  </a:lnTo>
                  <a:lnTo>
                    <a:pt x="645" y="373"/>
                  </a:lnTo>
                  <a:lnTo>
                    <a:pt x="675" y="349"/>
                  </a:lnTo>
                  <a:lnTo>
                    <a:pt x="500" y="198"/>
                  </a:lnTo>
                  <a:lnTo>
                    <a:pt x="407" y="181"/>
                  </a:lnTo>
                  <a:lnTo>
                    <a:pt x="349" y="111"/>
                  </a:lnTo>
                  <a:lnTo>
                    <a:pt x="396" y="87"/>
                  </a:lnTo>
                  <a:lnTo>
                    <a:pt x="407" y="7"/>
                  </a:lnTo>
                  <a:lnTo>
                    <a:pt x="366" y="0"/>
                  </a:lnTo>
                  <a:lnTo>
                    <a:pt x="197" y="30"/>
                  </a:lnTo>
                  <a:lnTo>
                    <a:pt x="192" y="18"/>
                  </a:lnTo>
                  <a:lnTo>
                    <a:pt x="134" y="18"/>
                  </a:lnTo>
                  <a:lnTo>
                    <a:pt x="110" y="70"/>
                  </a:lnTo>
                  <a:lnTo>
                    <a:pt x="47" y="59"/>
                  </a:lnTo>
                  <a:lnTo>
                    <a:pt x="117" y="221"/>
                  </a:lnTo>
                  <a:lnTo>
                    <a:pt x="58" y="331"/>
                  </a:lnTo>
                  <a:lnTo>
                    <a:pt x="58" y="408"/>
                  </a:lnTo>
                  <a:lnTo>
                    <a:pt x="0" y="46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2" name="Freeform 22"/>
            <p:cNvSpPr>
              <a:spLocks noChangeAspect="1"/>
            </p:cNvSpPr>
            <p:nvPr>
              <p:custDataLst>
                <p:tags r:id="rId92"/>
              </p:custDataLst>
            </p:nvPr>
          </p:nvSpPr>
          <p:spPr bwMode="auto">
            <a:xfrm>
              <a:off x="7868720" y="4977858"/>
              <a:ext cx="244390" cy="269892"/>
            </a:xfrm>
            <a:custGeom>
              <a:avLst/>
              <a:gdLst>
                <a:gd name="T0" fmla="*/ 131558 w 535"/>
                <a:gd name="T1" fmla="*/ 25394 h 563"/>
                <a:gd name="T2" fmla="*/ 124697 w 535"/>
                <a:gd name="T3" fmla="*/ 72173 h 563"/>
                <a:gd name="T4" fmla="*/ 138418 w 535"/>
                <a:gd name="T5" fmla="*/ 89994 h 563"/>
                <a:gd name="T6" fmla="*/ 154964 w 535"/>
                <a:gd name="T7" fmla="*/ 85093 h 563"/>
                <a:gd name="T8" fmla="*/ 199758 w 535"/>
                <a:gd name="T9" fmla="*/ 118953 h 563"/>
                <a:gd name="T10" fmla="*/ 194915 w 535"/>
                <a:gd name="T11" fmla="*/ 147465 h 563"/>
                <a:gd name="T12" fmla="*/ 215900 w 535"/>
                <a:gd name="T13" fmla="*/ 163059 h 563"/>
                <a:gd name="T14" fmla="*/ 211057 w 535"/>
                <a:gd name="T15" fmla="*/ 198700 h 563"/>
                <a:gd name="T16" fmla="*/ 199758 w 535"/>
                <a:gd name="T17" fmla="*/ 196472 h 563"/>
                <a:gd name="T18" fmla="*/ 178773 w 535"/>
                <a:gd name="T19" fmla="*/ 222312 h 563"/>
                <a:gd name="T20" fmla="*/ 133576 w 535"/>
                <a:gd name="T21" fmla="*/ 250825 h 563"/>
                <a:gd name="T22" fmla="*/ 84342 w 535"/>
                <a:gd name="T23" fmla="*/ 240133 h 563"/>
                <a:gd name="T24" fmla="*/ 79903 w 535"/>
                <a:gd name="T25" fmla="*/ 222312 h 563"/>
                <a:gd name="T26" fmla="*/ 115416 w 535"/>
                <a:gd name="T27" fmla="*/ 183107 h 563"/>
                <a:gd name="T28" fmla="*/ 84342 w 535"/>
                <a:gd name="T29" fmla="*/ 147465 h 563"/>
                <a:gd name="T30" fmla="*/ 61340 w 535"/>
                <a:gd name="T31" fmla="*/ 142119 h 563"/>
                <a:gd name="T32" fmla="*/ 54076 w 535"/>
                <a:gd name="T33" fmla="*/ 118953 h 563"/>
                <a:gd name="T34" fmla="*/ 20985 w 535"/>
                <a:gd name="T35" fmla="*/ 113606 h 563"/>
                <a:gd name="T36" fmla="*/ 0 w 535"/>
                <a:gd name="T37" fmla="*/ 61927 h 563"/>
                <a:gd name="T38" fmla="*/ 18967 w 535"/>
                <a:gd name="T39" fmla="*/ 17821 h 563"/>
                <a:gd name="T40" fmla="*/ 61340 w 535"/>
                <a:gd name="T41" fmla="*/ 0 h 563"/>
                <a:gd name="T42" fmla="*/ 117433 w 535"/>
                <a:gd name="T43" fmla="*/ 0 h 563"/>
                <a:gd name="T44" fmla="*/ 117433 w 535"/>
                <a:gd name="T45" fmla="*/ 17821 h 563"/>
                <a:gd name="T46" fmla="*/ 131558 w 535"/>
                <a:gd name="T47" fmla="*/ 25394 h 5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35"/>
                <a:gd name="T73" fmla="*/ 0 h 563"/>
                <a:gd name="T74" fmla="*/ 535 w 535"/>
                <a:gd name="T75" fmla="*/ 563 h 56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35" h="563">
                  <a:moveTo>
                    <a:pt x="326" y="57"/>
                  </a:moveTo>
                  <a:lnTo>
                    <a:pt x="309" y="162"/>
                  </a:lnTo>
                  <a:lnTo>
                    <a:pt x="343" y="202"/>
                  </a:lnTo>
                  <a:lnTo>
                    <a:pt x="384" y="191"/>
                  </a:lnTo>
                  <a:lnTo>
                    <a:pt x="495" y="267"/>
                  </a:lnTo>
                  <a:lnTo>
                    <a:pt x="483" y="331"/>
                  </a:lnTo>
                  <a:lnTo>
                    <a:pt x="535" y="366"/>
                  </a:lnTo>
                  <a:lnTo>
                    <a:pt x="523" y="446"/>
                  </a:lnTo>
                  <a:lnTo>
                    <a:pt x="495" y="441"/>
                  </a:lnTo>
                  <a:lnTo>
                    <a:pt x="443" y="499"/>
                  </a:lnTo>
                  <a:lnTo>
                    <a:pt x="331" y="563"/>
                  </a:lnTo>
                  <a:lnTo>
                    <a:pt x="209" y="539"/>
                  </a:lnTo>
                  <a:lnTo>
                    <a:pt x="198" y="499"/>
                  </a:lnTo>
                  <a:lnTo>
                    <a:pt x="286" y="411"/>
                  </a:lnTo>
                  <a:lnTo>
                    <a:pt x="209" y="331"/>
                  </a:lnTo>
                  <a:lnTo>
                    <a:pt x="152" y="319"/>
                  </a:lnTo>
                  <a:lnTo>
                    <a:pt x="134" y="267"/>
                  </a:lnTo>
                  <a:lnTo>
                    <a:pt x="52" y="255"/>
                  </a:lnTo>
                  <a:lnTo>
                    <a:pt x="0" y="139"/>
                  </a:lnTo>
                  <a:lnTo>
                    <a:pt x="47" y="40"/>
                  </a:lnTo>
                  <a:lnTo>
                    <a:pt x="152" y="0"/>
                  </a:lnTo>
                  <a:lnTo>
                    <a:pt x="291" y="0"/>
                  </a:lnTo>
                  <a:lnTo>
                    <a:pt x="291" y="40"/>
                  </a:lnTo>
                  <a:lnTo>
                    <a:pt x="326" y="5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3" name="Freeform 23"/>
            <p:cNvSpPr>
              <a:spLocks noChangeAspect="1"/>
            </p:cNvSpPr>
            <p:nvPr>
              <p:custDataLst>
                <p:tags r:id="rId93"/>
              </p:custDataLst>
            </p:nvPr>
          </p:nvSpPr>
          <p:spPr bwMode="auto">
            <a:xfrm>
              <a:off x="8003493" y="4123772"/>
              <a:ext cx="165321" cy="222062"/>
            </a:xfrm>
            <a:custGeom>
              <a:avLst/>
              <a:gdLst>
                <a:gd name="T0" fmla="*/ 55284 w 354"/>
                <a:gd name="T1" fmla="*/ 0 h 471"/>
                <a:gd name="T2" fmla="*/ 28467 w 354"/>
                <a:gd name="T3" fmla="*/ 2629 h 471"/>
                <a:gd name="T4" fmla="*/ 14027 w 354"/>
                <a:gd name="T5" fmla="*/ 10078 h 471"/>
                <a:gd name="T6" fmla="*/ 23929 w 354"/>
                <a:gd name="T7" fmla="*/ 30671 h 471"/>
                <a:gd name="T8" fmla="*/ 11965 w 354"/>
                <a:gd name="T9" fmla="*/ 42940 h 471"/>
                <a:gd name="T10" fmla="*/ 0 w 354"/>
                <a:gd name="T11" fmla="*/ 42940 h 471"/>
                <a:gd name="T12" fmla="*/ 4951 w 354"/>
                <a:gd name="T13" fmla="*/ 73611 h 471"/>
                <a:gd name="T14" fmla="*/ 28467 w 354"/>
                <a:gd name="T15" fmla="*/ 84127 h 471"/>
                <a:gd name="T16" fmla="*/ 26405 w 354"/>
                <a:gd name="T17" fmla="*/ 101654 h 471"/>
                <a:gd name="T18" fmla="*/ 35894 w 354"/>
                <a:gd name="T19" fmla="*/ 109541 h 471"/>
                <a:gd name="T20" fmla="*/ 35894 w 354"/>
                <a:gd name="T21" fmla="*/ 185781 h 471"/>
                <a:gd name="T22" fmla="*/ 45795 w 354"/>
                <a:gd name="T23" fmla="*/ 206375 h 471"/>
                <a:gd name="T24" fmla="*/ 127072 w 354"/>
                <a:gd name="T25" fmla="*/ 191039 h 471"/>
                <a:gd name="T26" fmla="*/ 117583 w 354"/>
                <a:gd name="T27" fmla="*/ 157739 h 471"/>
                <a:gd name="T28" fmla="*/ 91178 w 354"/>
                <a:gd name="T29" fmla="*/ 142403 h 471"/>
                <a:gd name="T30" fmla="*/ 96129 w 354"/>
                <a:gd name="T31" fmla="*/ 106912 h 471"/>
                <a:gd name="T32" fmla="*/ 146050 w 354"/>
                <a:gd name="T33" fmla="*/ 66163 h 471"/>
                <a:gd name="T34" fmla="*/ 98192 w 354"/>
                <a:gd name="T35" fmla="*/ 63534 h 471"/>
                <a:gd name="T36" fmla="*/ 55284 w 354"/>
                <a:gd name="T37" fmla="*/ 0 h 47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4"/>
                <a:gd name="T58" fmla="*/ 0 h 471"/>
                <a:gd name="T59" fmla="*/ 354 w 354"/>
                <a:gd name="T60" fmla="*/ 471 h 47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4" h="471">
                  <a:moveTo>
                    <a:pt x="134" y="0"/>
                  </a:moveTo>
                  <a:lnTo>
                    <a:pt x="69" y="6"/>
                  </a:lnTo>
                  <a:lnTo>
                    <a:pt x="34" y="23"/>
                  </a:lnTo>
                  <a:lnTo>
                    <a:pt x="58" y="70"/>
                  </a:lnTo>
                  <a:lnTo>
                    <a:pt x="29" y="98"/>
                  </a:lnTo>
                  <a:lnTo>
                    <a:pt x="0" y="98"/>
                  </a:lnTo>
                  <a:lnTo>
                    <a:pt x="12" y="168"/>
                  </a:lnTo>
                  <a:lnTo>
                    <a:pt x="69" y="192"/>
                  </a:lnTo>
                  <a:lnTo>
                    <a:pt x="64" y="232"/>
                  </a:lnTo>
                  <a:lnTo>
                    <a:pt x="87" y="250"/>
                  </a:lnTo>
                  <a:lnTo>
                    <a:pt x="87" y="424"/>
                  </a:lnTo>
                  <a:lnTo>
                    <a:pt x="111" y="471"/>
                  </a:lnTo>
                  <a:lnTo>
                    <a:pt x="308" y="436"/>
                  </a:lnTo>
                  <a:lnTo>
                    <a:pt x="285" y="360"/>
                  </a:lnTo>
                  <a:lnTo>
                    <a:pt x="221" y="325"/>
                  </a:lnTo>
                  <a:lnTo>
                    <a:pt x="233" y="244"/>
                  </a:lnTo>
                  <a:lnTo>
                    <a:pt x="354" y="151"/>
                  </a:lnTo>
                  <a:lnTo>
                    <a:pt x="238" y="145"/>
                  </a:lnTo>
                  <a:lnTo>
                    <a:pt x="134"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4" name="Freeform 24"/>
            <p:cNvSpPr>
              <a:spLocks noChangeAspect="1"/>
            </p:cNvSpPr>
            <p:nvPr>
              <p:custDataLst>
                <p:tags r:id="rId94"/>
              </p:custDataLst>
            </p:nvPr>
          </p:nvSpPr>
          <p:spPr bwMode="auto">
            <a:xfrm>
              <a:off x="8105922" y="4192099"/>
              <a:ext cx="138368" cy="133237"/>
            </a:xfrm>
            <a:custGeom>
              <a:avLst/>
              <a:gdLst>
                <a:gd name="T0" fmla="*/ 53833 w 302"/>
                <a:gd name="T1" fmla="*/ 0 h 285"/>
                <a:gd name="T2" fmla="*/ 4857 w 302"/>
                <a:gd name="T3" fmla="*/ 40406 h 285"/>
                <a:gd name="T4" fmla="*/ 0 w 302"/>
                <a:gd name="T5" fmla="*/ 75598 h 285"/>
                <a:gd name="T6" fmla="*/ 25905 w 302"/>
                <a:gd name="T7" fmla="*/ 90805 h 285"/>
                <a:gd name="T8" fmla="*/ 35214 w 302"/>
                <a:gd name="T9" fmla="*/ 123825 h 285"/>
                <a:gd name="T10" fmla="*/ 53833 w 302"/>
                <a:gd name="T11" fmla="*/ 108618 h 285"/>
                <a:gd name="T12" fmla="*/ 74881 w 302"/>
                <a:gd name="T13" fmla="*/ 123825 h 285"/>
                <a:gd name="T14" fmla="*/ 103214 w 302"/>
                <a:gd name="T15" fmla="*/ 123825 h 285"/>
                <a:gd name="T16" fmla="*/ 119809 w 302"/>
                <a:gd name="T17" fmla="*/ 78205 h 285"/>
                <a:gd name="T18" fmla="*/ 110095 w 302"/>
                <a:gd name="T19" fmla="*/ 58219 h 285"/>
                <a:gd name="T20" fmla="*/ 122238 w 302"/>
                <a:gd name="T21" fmla="*/ 37799 h 285"/>
                <a:gd name="T22" fmla="*/ 98762 w 302"/>
                <a:gd name="T23" fmla="*/ 33020 h 285"/>
                <a:gd name="T24" fmla="*/ 65571 w 302"/>
                <a:gd name="T25" fmla="*/ 2607 h 285"/>
                <a:gd name="T26" fmla="*/ 53833 w 302"/>
                <a:gd name="T27" fmla="*/ 0 h 2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2"/>
                <a:gd name="T43" fmla="*/ 0 h 285"/>
                <a:gd name="T44" fmla="*/ 302 w 302"/>
                <a:gd name="T45" fmla="*/ 285 h 28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2" h="285">
                  <a:moveTo>
                    <a:pt x="133" y="0"/>
                  </a:moveTo>
                  <a:lnTo>
                    <a:pt x="12" y="93"/>
                  </a:lnTo>
                  <a:lnTo>
                    <a:pt x="0" y="174"/>
                  </a:lnTo>
                  <a:lnTo>
                    <a:pt x="64" y="209"/>
                  </a:lnTo>
                  <a:lnTo>
                    <a:pt x="87" y="285"/>
                  </a:lnTo>
                  <a:lnTo>
                    <a:pt x="133" y="250"/>
                  </a:lnTo>
                  <a:lnTo>
                    <a:pt x="185" y="285"/>
                  </a:lnTo>
                  <a:lnTo>
                    <a:pt x="255" y="285"/>
                  </a:lnTo>
                  <a:lnTo>
                    <a:pt x="296" y="180"/>
                  </a:lnTo>
                  <a:lnTo>
                    <a:pt x="272" y="134"/>
                  </a:lnTo>
                  <a:lnTo>
                    <a:pt x="302" y="87"/>
                  </a:lnTo>
                  <a:lnTo>
                    <a:pt x="244" y="76"/>
                  </a:lnTo>
                  <a:lnTo>
                    <a:pt x="162" y="6"/>
                  </a:lnTo>
                  <a:lnTo>
                    <a:pt x="13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5" name="Freeform 25"/>
            <p:cNvSpPr>
              <a:spLocks noChangeAspect="1"/>
            </p:cNvSpPr>
            <p:nvPr>
              <p:custDataLst>
                <p:tags r:id="rId95"/>
              </p:custDataLst>
            </p:nvPr>
          </p:nvSpPr>
          <p:spPr bwMode="auto">
            <a:xfrm>
              <a:off x="8220926" y="4234802"/>
              <a:ext cx="71879" cy="105906"/>
            </a:xfrm>
            <a:custGeom>
              <a:avLst/>
              <a:gdLst>
                <a:gd name="T0" fmla="*/ 18310 w 163"/>
                <a:gd name="T1" fmla="*/ 0 h 226"/>
                <a:gd name="T2" fmla="*/ 6623 w 163"/>
                <a:gd name="T3" fmla="*/ 20469 h 226"/>
                <a:gd name="T4" fmla="*/ 15972 w 163"/>
                <a:gd name="T5" fmla="*/ 40502 h 226"/>
                <a:gd name="T6" fmla="*/ 0 w 163"/>
                <a:gd name="T7" fmla="*/ 86231 h 226"/>
                <a:gd name="T8" fmla="*/ 13635 w 163"/>
                <a:gd name="T9" fmla="*/ 98425 h 226"/>
                <a:gd name="T10" fmla="*/ 29607 w 163"/>
                <a:gd name="T11" fmla="*/ 96247 h 226"/>
                <a:gd name="T12" fmla="*/ 63500 w 163"/>
                <a:gd name="T13" fmla="*/ 40502 h 226"/>
                <a:gd name="T14" fmla="*/ 31945 w 163"/>
                <a:gd name="T15" fmla="*/ 5226 h 226"/>
                <a:gd name="T16" fmla="*/ 18310 w 163"/>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3"/>
                <a:gd name="T28" fmla="*/ 0 h 226"/>
                <a:gd name="T29" fmla="*/ 163 w 163"/>
                <a:gd name="T30" fmla="*/ 226 h 2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3" h="226">
                  <a:moveTo>
                    <a:pt x="47" y="0"/>
                  </a:moveTo>
                  <a:lnTo>
                    <a:pt x="17" y="47"/>
                  </a:lnTo>
                  <a:lnTo>
                    <a:pt x="41" y="93"/>
                  </a:lnTo>
                  <a:lnTo>
                    <a:pt x="0" y="198"/>
                  </a:lnTo>
                  <a:lnTo>
                    <a:pt x="35" y="226"/>
                  </a:lnTo>
                  <a:lnTo>
                    <a:pt x="76" y="221"/>
                  </a:lnTo>
                  <a:lnTo>
                    <a:pt x="163" y="93"/>
                  </a:lnTo>
                  <a:lnTo>
                    <a:pt x="82" y="12"/>
                  </a:lnTo>
                  <a:lnTo>
                    <a:pt x="4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6" name="Freeform 26"/>
            <p:cNvSpPr>
              <a:spLocks noChangeAspect="1"/>
            </p:cNvSpPr>
            <p:nvPr>
              <p:custDataLst>
                <p:tags r:id="rId96"/>
              </p:custDataLst>
            </p:nvPr>
          </p:nvSpPr>
          <p:spPr bwMode="auto">
            <a:xfrm>
              <a:off x="7554250" y="4200639"/>
              <a:ext cx="1225538" cy="1224763"/>
            </a:xfrm>
            <a:custGeom>
              <a:avLst/>
              <a:gdLst>
                <a:gd name="T0" fmla="*/ 670170 w 2685"/>
                <a:gd name="T1" fmla="*/ 83958 h 2603"/>
                <a:gd name="T2" fmla="*/ 709686 w 2685"/>
                <a:gd name="T3" fmla="*/ 149987 h 2603"/>
                <a:gd name="T4" fmla="*/ 674605 w 2685"/>
                <a:gd name="T5" fmla="*/ 223887 h 2603"/>
                <a:gd name="T6" fmla="*/ 721783 w 2685"/>
                <a:gd name="T7" fmla="*/ 213392 h 2603"/>
                <a:gd name="T8" fmla="*/ 686702 w 2685"/>
                <a:gd name="T9" fmla="*/ 236131 h 2603"/>
                <a:gd name="T10" fmla="*/ 747590 w 2685"/>
                <a:gd name="T11" fmla="*/ 228697 h 2603"/>
                <a:gd name="T12" fmla="*/ 817752 w 2685"/>
                <a:gd name="T13" fmla="*/ 249249 h 2603"/>
                <a:gd name="T14" fmla="*/ 825010 w 2685"/>
                <a:gd name="T15" fmla="*/ 271988 h 2603"/>
                <a:gd name="T16" fmla="*/ 834285 w 2685"/>
                <a:gd name="T17" fmla="*/ 289479 h 2603"/>
                <a:gd name="T18" fmla="*/ 920979 w 2685"/>
                <a:gd name="T19" fmla="*/ 315278 h 2603"/>
                <a:gd name="T20" fmla="*/ 965738 w 2685"/>
                <a:gd name="T21" fmla="*/ 307845 h 2603"/>
                <a:gd name="T22" fmla="*/ 1043158 w 2685"/>
                <a:gd name="T23" fmla="*/ 386555 h 2603"/>
                <a:gd name="T24" fmla="*/ 1080256 w 2685"/>
                <a:gd name="T25" fmla="*/ 390928 h 2603"/>
                <a:gd name="T26" fmla="*/ 1066143 w 2685"/>
                <a:gd name="T27" fmla="*/ 505495 h 2603"/>
                <a:gd name="T28" fmla="*/ 967754 w 2685"/>
                <a:gd name="T29" fmla="*/ 586829 h 2603"/>
                <a:gd name="T30" fmla="*/ 941947 w 2685"/>
                <a:gd name="T31" fmla="*/ 653295 h 2603"/>
                <a:gd name="T32" fmla="*/ 913721 w 2685"/>
                <a:gd name="T33" fmla="*/ 744687 h 2603"/>
                <a:gd name="T34" fmla="*/ 808075 w 2685"/>
                <a:gd name="T35" fmla="*/ 871498 h 2603"/>
                <a:gd name="T36" fmla="*/ 723799 w 2685"/>
                <a:gd name="T37" fmla="*/ 894236 h 2603"/>
                <a:gd name="T38" fmla="*/ 628234 w 2685"/>
                <a:gd name="T39" fmla="*/ 930093 h 2603"/>
                <a:gd name="T40" fmla="*/ 531862 w 2685"/>
                <a:gd name="T41" fmla="*/ 1102381 h 2603"/>
                <a:gd name="T42" fmla="*/ 541136 w 2685"/>
                <a:gd name="T43" fmla="*/ 1041599 h 2603"/>
                <a:gd name="T44" fmla="*/ 485087 w 2685"/>
                <a:gd name="T45" fmla="*/ 1138238 h 2603"/>
                <a:gd name="T46" fmla="*/ 464119 w 2685"/>
                <a:gd name="T47" fmla="*/ 1087076 h 2603"/>
                <a:gd name="T48" fmla="*/ 416941 w 2685"/>
                <a:gd name="T49" fmla="*/ 1056904 h 2603"/>
                <a:gd name="T50" fmla="*/ 393957 w 2685"/>
                <a:gd name="T51" fmla="*/ 1016237 h 2603"/>
                <a:gd name="T52" fmla="*/ 494361 w 2685"/>
                <a:gd name="T53" fmla="*/ 920036 h 2603"/>
                <a:gd name="T54" fmla="*/ 494361 w 2685"/>
                <a:gd name="T55" fmla="*/ 881992 h 2603"/>
                <a:gd name="T56" fmla="*/ 478232 w 2685"/>
                <a:gd name="T57" fmla="*/ 838702 h 2603"/>
                <a:gd name="T58" fmla="*/ 416941 w 2685"/>
                <a:gd name="T59" fmla="*/ 810278 h 2603"/>
                <a:gd name="T60" fmla="*/ 412102 w 2685"/>
                <a:gd name="T61" fmla="*/ 729382 h 2603"/>
                <a:gd name="T62" fmla="*/ 407666 w 2685"/>
                <a:gd name="T63" fmla="*/ 645424 h 2603"/>
                <a:gd name="T64" fmla="*/ 362908 w 2685"/>
                <a:gd name="T65" fmla="*/ 604757 h 2603"/>
                <a:gd name="T66" fmla="*/ 353633 w 2685"/>
                <a:gd name="T67" fmla="*/ 586829 h 2603"/>
                <a:gd name="T68" fmla="*/ 292746 w 2685"/>
                <a:gd name="T69" fmla="*/ 505495 h 2603"/>
                <a:gd name="T70" fmla="*/ 234277 w 2685"/>
                <a:gd name="T71" fmla="*/ 467452 h 2603"/>
                <a:gd name="T72" fmla="*/ 257665 w 2685"/>
                <a:gd name="T73" fmla="*/ 424598 h 2603"/>
                <a:gd name="T74" fmla="*/ 172986 w 2685"/>
                <a:gd name="T75" fmla="*/ 434656 h 2603"/>
                <a:gd name="T76" fmla="*/ 147583 w 2685"/>
                <a:gd name="T77" fmla="*/ 429408 h 2603"/>
                <a:gd name="T78" fmla="*/ 114518 w 2685"/>
                <a:gd name="T79" fmla="*/ 447337 h 2603"/>
                <a:gd name="T80" fmla="*/ 93550 w 2685"/>
                <a:gd name="T81" fmla="*/ 401422 h 2603"/>
                <a:gd name="T82" fmla="*/ 49194 w 2685"/>
                <a:gd name="T83" fmla="*/ 401422 h 2603"/>
                <a:gd name="T84" fmla="*/ 9274 w 2685"/>
                <a:gd name="T85" fmla="*/ 393989 h 2603"/>
                <a:gd name="T86" fmla="*/ 20968 w 2685"/>
                <a:gd name="T87" fmla="*/ 302597 h 2603"/>
                <a:gd name="T88" fmla="*/ 105647 w 2685"/>
                <a:gd name="T89" fmla="*/ 231321 h 2603"/>
                <a:gd name="T90" fmla="*/ 126615 w 2685"/>
                <a:gd name="T91" fmla="*/ 124625 h 2603"/>
                <a:gd name="T92" fmla="*/ 154841 w 2685"/>
                <a:gd name="T93" fmla="*/ 83958 h 2603"/>
                <a:gd name="T94" fmla="*/ 137905 w 2685"/>
                <a:gd name="T95" fmla="*/ 76087 h 2603"/>
                <a:gd name="T96" fmla="*/ 152018 w 2685"/>
                <a:gd name="T97" fmla="*/ 66029 h 2603"/>
                <a:gd name="T98" fmla="*/ 191938 w 2685"/>
                <a:gd name="T99" fmla="*/ 81334 h 2603"/>
                <a:gd name="T100" fmla="*/ 264519 w 2685"/>
                <a:gd name="T101" fmla="*/ 117191 h 2603"/>
                <a:gd name="T102" fmla="*/ 278633 w 2685"/>
                <a:gd name="T103" fmla="*/ 22739 h 2603"/>
                <a:gd name="T104" fmla="*/ 339924 w 2685"/>
                <a:gd name="T105" fmla="*/ 45914 h 2603"/>
                <a:gd name="T106" fmla="*/ 389118 w 2685"/>
                <a:gd name="T107" fmla="*/ 43291 h 2603"/>
                <a:gd name="T108" fmla="*/ 403231 w 2685"/>
                <a:gd name="T109" fmla="*/ 0 h 2603"/>
                <a:gd name="T110" fmla="*/ 424199 w 2685"/>
                <a:gd name="T111" fmla="*/ 25799 h 2603"/>
                <a:gd name="T112" fmla="*/ 433473 w 2685"/>
                <a:gd name="T113" fmla="*/ 111944 h 2603"/>
                <a:gd name="T114" fmla="*/ 522587 w 2685"/>
                <a:gd name="T115" fmla="*/ 117191 h 2603"/>
                <a:gd name="T116" fmla="*/ 564926 w 2685"/>
                <a:gd name="T117" fmla="*/ 117191 h 2603"/>
                <a:gd name="T118" fmla="*/ 604443 w 2685"/>
                <a:gd name="T119" fmla="*/ 129435 h 2603"/>
                <a:gd name="T120" fmla="*/ 658476 w 2685"/>
                <a:gd name="T121" fmla="*/ 71277 h 260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85"/>
                <a:gd name="T184" fmla="*/ 0 h 2603"/>
                <a:gd name="T185" fmla="*/ 2685 w 2685"/>
                <a:gd name="T186" fmla="*/ 2603 h 260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85" h="2603">
                  <a:moveTo>
                    <a:pt x="1633" y="163"/>
                  </a:moveTo>
                  <a:lnTo>
                    <a:pt x="1662" y="192"/>
                  </a:lnTo>
                  <a:lnTo>
                    <a:pt x="1715" y="308"/>
                  </a:lnTo>
                  <a:lnTo>
                    <a:pt x="1760" y="343"/>
                  </a:lnTo>
                  <a:lnTo>
                    <a:pt x="1580" y="523"/>
                  </a:lnTo>
                  <a:lnTo>
                    <a:pt x="1673" y="512"/>
                  </a:lnTo>
                  <a:lnTo>
                    <a:pt x="1737" y="477"/>
                  </a:lnTo>
                  <a:lnTo>
                    <a:pt x="1790" y="488"/>
                  </a:lnTo>
                  <a:lnTo>
                    <a:pt x="1772" y="535"/>
                  </a:lnTo>
                  <a:lnTo>
                    <a:pt x="1703" y="540"/>
                  </a:lnTo>
                  <a:lnTo>
                    <a:pt x="1778" y="582"/>
                  </a:lnTo>
                  <a:lnTo>
                    <a:pt x="1854" y="523"/>
                  </a:lnTo>
                  <a:lnTo>
                    <a:pt x="2022" y="535"/>
                  </a:lnTo>
                  <a:lnTo>
                    <a:pt x="2028" y="570"/>
                  </a:lnTo>
                  <a:lnTo>
                    <a:pt x="2057" y="570"/>
                  </a:lnTo>
                  <a:lnTo>
                    <a:pt x="2046" y="622"/>
                  </a:lnTo>
                  <a:lnTo>
                    <a:pt x="2086" y="640"/>
                  </a:lnTo>
                  <a:lnTo>
                    <a:pt x="2069" y="662"/>
                  </a:lnTo>
                  <a:lnTo>
                    <a:pt x="2191" y="669"/>
                  </a:lnTo>
                  <a:lnTo>
                    <a:pt x="2284" y="721"/>
                  </a:lnTo>
                  <a:lnTo>
                    <a:pt x="2348" y="680"/>
                  </a:lnTo>
                  <a:lnTo>
                    <a:pt x="2395" y="704"/>
                  </a:lnTo>
                  <a:lnTo>
                    <a:pt x="2545" y="872"/>
                  </a:lnTo>
                  <a:lnTo>
                    <a:pt x="2587" y="884"/>
                  </a:lnTo>
                  <a:lnTo>
                    <a:pt x="2644" y="860"/>
                  </a:lnTo>
                  <a:lnTo>
                    <a:pt x="2679" y="894"/>
                  </a:lnTo>
                  <a:lnTo>
                    <a:pt x="2685" y="1081"/>
                  </a:lnTo>
                  <a:lnTo>
                    <a:pt x="2644" y="1156"/>
                  </a:lnTo>
                  <a:lnTo>
                    <a:pt x="2580" y="1180"/>
                  </a:lnTo>
                  <a:lnTo>
                    <a:pt x="2400" y="1342"/>
                  </a:lnTo>
                  <a:lnTo>
                    <a:pt x="2348" y="1372"/>
                  </a:lnTo>
                  <a:lnTo>
                    <a:pt x="2336" y="1494"/>
                  </a:lnTo>
                  <a:lnTo>
                    <a:pt x="2290" y="1592"/>
                  </a:lnTo>
                  <a:lnTo>
                    <a:pt x="2266" y="1703"/>
                  </a:lnTo>
                  <a:lnTo>
                    <a:pt x="2051" y="1975"/>
                  </a:lnTo>
                  <a:lnTo>
                    <a:pt x="2004" y="1993"/>
                  </a:lnTo>
                  <a:lnTo>
                    <a:pt x="1917" y="1982"/>
                  </a:lnTo>
                  <a:lnTo>
                    <a:pt x="1795" y="2045"/>
                  </a:lnTo>
                  <a:lnTo>
                    <a:pt x="1743" y="2034"/>
                  </a:lnTo>
                  <a:lnTo>
                    <a:pt x="1558" y="2127"/>
                  </a:lnTo>
                  <a:lnTo>
                    <a:pt x="1516" y="2306"/>
                  </a:lnTo>
                  <a:lnTo>
                    <a:pt x="1319" y="2521"/>
                  </a:lnTo>
                  <a:lnTo>
                    <a:pt x="1279" y="2521"/>
                  </a:lnTo>
                  <a:lnTo>
                    <a:pt x="1342" y="2382"/>
                  </a:lnTo>
                  <a:lnTo>
                    <a:pt x="1313" y="2394"/>
                  </a:lnTo>
                  <a:lnTo>
                    <a:pt x="1203" y="2603"/>
                  </a:lnTo>
                  <a:lnTo>
                    <a:pt x="1144" y="2528"/>
                  </a:lnTo>
                  <a:lnTo>
                    <a:pt x="1151" y="2486"/>
                  </a:lnTo>
                  <a:lnTo>
                    <a:pt x="1081" y="2423"/>
                  </a:lnTo>
                  <a:lnTo>
                    <a:pt x="1034" y="2417"/>
                  </a:lnTo>
                  <a:lnTo>
                    <a:pt x="1029" y="2359"/>
                  </a:lnTo>
                  <a:lnTo>
                    <a:pt x="977" y="2324"/>
                  </a:lnTo>
                  <a:lnTo>
                    <a:pt x="1226" y="2196"/>
                  </a:lnTo>
                  <a:lnTo>
                    <a:pt x="1226" y="2104"/>
                  </a:lnTo>
                  <a:lnTo>
                    <a:pt x="1214" y="2097"/>
                  </a:lnTo>
                  <a:lnTo>
                    <a:pt x="1226" y="2017"/>
                  </a:lnTo>
                  <a:lnTo>
                    <a:pt x="1174" y="1982"/>
                  </a:lnTo>
                  <a:lnTo>
                    <a:pt x="1186" y="1918"/>
                  </a:lnTo>
                  <a:lnTo>
                    <a:pt x="1075" y="1842"/>
                  </a:lnTo>
                  <a:lnTo>
                    <a:pt x="1034" y="1853"/>
                  </a:lnTo>
                  <a:lnTo>
                    <a:pt x="1000" y="1825"/>
                  </a:lnTo>
                  <a:lnTo>
                    <a:pt x="1022" y="1668"/>
                  </a:lnTo>
                  <a:lnTo>
                    <a:pt x="1052" y="1633"/>
                  </a:lnTo>
                  <a:lnTo>
                    <a:pt x="1011" y="1476"/>
                  </a:lnTo>
                  <a:lnTo>
                    <a:pt x="918" y="1447"/>
                  </a:lnTo>
                  <a:lnTo>
                    <a:pt x="900" y="1383"/>
                  </a:lnTo>
                  <a:lnTo>
                    <a:pt x="877" y="1360"/>
                  </a:lnTo>
                  <a:lnTo>
                    <a:pt x="877" y="1342"/>
                  </a:lnTo>
                  <a:lnTo>
                    <a:pt x="918" y="1313"/>
                  </a:lnTo>
                  <a:lnTo>
                    <a:pt x="726" y="1156"/>
                  </a:lnTo>
                  <a:lnTo>
                    <a:pt x="639" y="1145"/>
                  </a:lnTo>
                  <a:lnTo>
                    <a:pt x="581" y="1069"/>
                  </a:lnTo>
                  <a:lnTo>
                    <a:pt x="628" y="1051"/>
                  </a:lnTo>
                  <a:lnTo>
                    <a:pt x="639" y="971"/>
                  </a:lnTo>
                  <a:lnTo>
                    <a:pt x="598" y="964"/>
                  </a:lnTo>
                  <a:lnTo>
                    <a:pt x="429" y="994"/>
                  </a:lnTo>
                  <a:lnTo>
                    <a:pt x="424" y="976"/>
                  </a:lnTo>
                  <a:lnTo>
                    <a:pt x="366" y="982"/>
                  </a:lnTo>
                  <a:lnTo>
                    <a:pt x="342" y="1034"/>
                  </a:lnTo>
                  <a:lnTo>
                    <a:pt x="284" y="1023"/>
                  </a:lnTo>
                  <a:lnTo>
                    <a:pt x="215" y="988"/>
                  </a:lnTo>
                  <a:lnTo>
                    <a:pt x="232" y="918"/>
                  </a:lnTo>
                  <a:lnTo>
                    <a:pt x="203" y="889"/>
                  </a:lnTo>
                  <a:lnTo>
                    <a:pt x="122" y="918"/>
                  </a:lnTo>
                  <a:lnTo>
                    <a:pt x="87" y="860"/>
                  </a:lnTo>
                  <a:lnTo>
                    <a:pt x="23" y="901"/>
                  </a:lnTo>
                  <a:lnTo>
                    <a:pt x="0" y="784"/>
                  </a:lnTo>
                  <a:lnTo>
                    <a:pt x="52" y="692"/>
                  </a:lnTo>
                  <a:lnTo>
                    <a:pt x="58" y="640"/>
                  </a:lnTo>
                  <a:lnTo>
                    <a:pt x="262" y="529"/>
                  </a:lnTo>
                  <a:lnTo>
                    <a:pt x="360" y="326"/>
                  </a:lnTo>
                  <a:lnTo>
                    <a:pt x="314" y="285"/>
                  </a:lnTo>
                  <a:lnTo>
                    <a:pt x="319" y="239"/>
                  </a:lnTo>
                  <a:lnTo>
                    <a:pt x="384" y="192"/>
                  </a:lnTo>
                  <a:lnTo>
                    <a:pt x="360" y="186"/>
                  </a:lnTo>
                  <a:lnTo>
                    <a:pt x="342" y="174"/>
                  </a:lnTo>
                  <a:lnTo>
                    <a:pt x="349" y="146"/>
                  </a:lnTo>
                  <a:lnTo>
                    <a:pt x="377" y="151"/>
                  </a:lnTo>
                  <a:lnTo>
                    <a:pt x="429" y="186"/>
                  </a:lnTo>
                  <a:lnTo>
                    <a:pt x="476" y="186"/>
                  </a:lnTo>
                  <a:lnTo>
                    <a:pt x="511" y="239"/>
                  </a:lnTo>
                  <a:lnTo>
                    <a:pt x="656" y="268"/>
                  </a:lnTo>
                  <a:lnTo>
                    <a:pt x="778" y="174"/>
                  </a:lnTo>
                  <a:lnTo>
                    <a:pt x="691" y="52"/>
                  </a:lnTo>
                  <a:lnTo>
                    <a:pt x="720" y="29"/>
                  </a:lnTo>
                  <a:lnTo>
                    <a:pt x="843" y="105"/>
                  </a:lnTo>
                  <a:lnTo>
                    <a:pt x="872" y="87"/>
                  </a:lnTo>
                  <a:lnTo>
                    <a:pt x="965" y="99"/>
                  </a:lnTo>
                  <a:lnTo>
                    <a:pt x="1000" y="24"/>
                  </a:lnTo>
                  <a:lnTo>
                    <a:pt x="1000" y="0"/>
                  </a:lnTo>
                  <a:lnTo>
                    <a:pt x="1057" y="24"/>
                  </a:lnTo>
                  <a:lnTo>
                    <a:pt x="1052" y="59"/>
                  </a:lnTo>
                  <a:lnTo>
                    <a:pt x="1075" y="82"/>
                  </a:lnTo>
                  <a:lnTo>
                    <a:pt x="1075" y="256"/>
                  </a:lnTo>
                  <a:lnTo>
                    <a:pt x="1099" y="303"/>
                  </a:lnTo>
                  <a:lnTo>
                    <a:pt x="1296" y="268"/>
                  </a:lnTo>
                  <a:lnTo>
                    <a:pt x="1342" y="233"/>
                  </a:lnTo>
                  <a:lnTo>
                    <a:pt x="1401" y="268"/>
                  </a:lnTo>
                  <a:lnTo>
                    <a:pt x="1470" y="268"/>
                  </a:lnTo>
                  <a:lnTo>
                    <a:pt x="1499" y="296"/>
                  </a:lnTo>
                  <a:lnTo>
                    <a:pt x="1540" y="291"/>
                  </a:lnTo>
                  <a:lnTo>
                    <a:pt x="1633" y="16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77" name="Freeform 27"/>
            <p:cNvSpPr>
              <a:spLocks noChangeAspect="1"/>
            </p:cNvSpPr>
            <p:nvPr>
              <p:custDataLst>
                <p:tags r:id="rId97"/>
              </p:custDataLst>
            </p:nvPr>
          </p:nvSpPr>
          <p:spPr bwMode="auto">
            <a:xfrm rot="20717457">
              <a:off x="7308063" y="3308971"/>
              <a:ext cx="404320" cy="170817"/>
            </a:xfrm>
            <a:custGeom>
              <a:avLst/>
              <a:gdLst>
                <a:gd name="T0" fmla="*/ 0 w 884"/>
                <a:gd name="T1" fmla="*/ 36635 h 377"/>
                <a:gd name="T2" fmla="*/ 14142 w 884"/>
                <a:gd name="T3" fmla="*/ 17265 h 377"/>
                <a:gd name="T4" fmla="*/ 96166 w 884"/>
                <a:gd name="T5" fmla="*/ 0 h 377"/>
                <a:gd name="T6" fmla="*/ 208898 w 884"/>
                <a:gd name="T7" fmla="*/ 41267 h 377"/>
                <a:gd name="T8" fmla="*/ 246476 w 884"/>
                <a:gd name="T9" fmla="*/ 80849 h 377"/>
                <a:gd name="T10" fmla="*/ 324055 w 884"/>
                <a:gd name="T11" fmla="*/ 100219 h 377"/>
                <a:gd name="T12" fmla="*/ 326075 w 884"/>
                <a:gd name="T13" fmla="*/ 117483 h 377"/>
                <a:gd name="T14" fmla="*/ 357188 w 884"/>
                <a:gd name="T15" fmla="*/ 141907 h 377"/>
                <a:gd name="T16" fmla="*/ 338197 w 884"/>
                <a:gd name="T17" fmla="*/ 158750 h 377"/>
                <a:gd name="T18" fmla="*/ 230314 w 884"/>
                <a:gd name="T19" fmla="*/ 149065 h 377"/>
                <a:gd name="T20" fmla="*/ 232334 w 884"/>
                <a:gd name="T21" fmla="*/ 117483 h 377"/>
                <a:gd name="T22" fmla="*/ 195160 w 884"/>
                <a:gd name="T23" fmla="*/ 77901 h 377"/>
                <a:gd name="T24" fmla="*/ 171321 w 884"/>
                <a:gd name="T25" fmla="*/ 75796 h 377"/>
                <a:gd name="T26" fmla="*/ 91317 w 884"/>
                <a:gd name="T27" fmla="*/ 39161 h 377"/>
                <a:gd name="T28" fmla="*/ 80004 w 884"/>
                <a:gd name="T29" fmla="*/ 24423 h 377"/>
                <a:gd name="T30" fmla="*/ 32729 w 884"/>
                <a:gd name="T31" fmla="*/ 44214 h 377"/>
                <a:gd name="T32" fmla="*/ 0 w 884"/>
                <a:gd name="T33" fmla="*/ 36635 h 3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84"/>
                <a:gd name="T52" fmla="*/ 0 h 377"/>
                <a:gd name="T53" fmla="*/ 884 w 884"/>
                <a:gd name="T54" fmla="*/ 377 h 37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84" h="377">
                  <a:moveTo>
                    <a:pt x="0" y="87"/>
                  </a:moveTo>
                  <a:lnTo>
                    <a:pt x="35" y="41"/>
                  </a:lnTo>
                  <a:lnTo>
                    <a:pt x="238" y="0"/>
                  </a:lnTo>
                  <a:lnTo>
                    <a:pt x="517" y="98"/>
                  </a:lnTo>
                  <a:lnTo>
                    <a:pt x="610" y="192"/>
                  </a:lnTo>
                  <a:lnTo>
                    <a:pt x="802" y="238"/>
                  </a:lnTo>
                  <a:lnTo>
                    <a:pt x="807" y="279"/>
                  </a:lnTo>
                  <a:lnTo>
                    <a:pt x="884" y="337"/>
                  </a:lnTo>
                  <a:lnTo>
                    <a:pt x="837" y="377"/>
                  </a:lnTo>
                  <a:lnTo>
                    <a:pt x="570" y="354"/>
                  </a:lnTo>
                  <a:lnTo>
                    <a:pt x="575" y="279"/>
                  </a:lnTo>
                  <a:lnTo>
                    <a:pt x="483" y="185"/>
                  </a:lnTo>
                  <a:lnTo>
                    <a:pt x="424" y="180"/>
                  </a:lnTo>
                  <a:lnTo>
                    <a:pt x="226" y="93"/>
                  </a:lnTo>
                  <a:lnTo>
                    <a:pt x="198" y="58"/>
                  </a:lnTo>
                  <a:lnTo>
                    <a:pt x="81" y="105"/>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78" name="Freeform 28"/>
            <p:cNvSpPr>
              <a:spLocks noChangeAspect="1"/>
            </p:cNvSpPr>
            <p:nvPr>
              <p:custDataLst>
                <p:tags r:id="rId98"/>
              </p:custDataLst>
            </p:nvPr>
          </p:nvSpPr>
          <p:spPr bwMode="auto">
            <a:xfrm rot="20717457">
              <a:off x="7974742" y="3414878"/>
              <a:ext cx="82660" cy="30747"/>
            </a:xfrm>
            <a:custGeom>
              <a:avLst/>
              <a:gdLst>
                <a:gd name="T0" fmla="*/ 0 w 180"/>
                <a:gd name="T1" fmla="*/ 20053 h 57"/>
                <a:gd name="T2" fmla="*/ 6897 w 180"/>
                <a:gd name="T3" fmla="*/ 2507 h 57"/>
                <a:gd name="T4" fmla="*/ 51523 w 180"/>
                <a:gd name="T5" fmla="*/ 2507 h 57"/>
                <a:gd name="T6" fmla="*/ 68157 w 180"/>
                <a:gd name="T7" fmla="*/ 0 h 57"/>
                <a:gd name="T8" fmla="*/ 73025 w 180"/>
                <a:gd name="T9" fmla="*/ 11029 h 57"/>
                <a:gd name="T10" fmla="*/ 42192 w 180"/>
                <a:gd name="T11" fmla="*/ 28575 h 57"/>
                <a:gd name="T12" fmla="*/ 28399 w 180"/>
                <a:gd name="T13" fmla="*/ 20053 h 57"/>
                <a:gd name="T14" fmla="*/ 0 w 180"/>
                <a:gd name="T15" fmla="*/ 20053 h 57"/>
                <a:gd name="T16" fmla="*/ 0 60000 65536"/>
                <a:gd name="T17" fmla="*/ 0 60000 65536"/>
                <a:gd name="T18" fmla="*/ 0 60000 65536"/>
                <a:gd name="T19" fmla="*/ 0 60000 65536"/>
                <a:gd name="T20" fmla="*/ 0 60000 65536"/>
                <a:gd name="T21" fmla="*/ 0 60000 65536"/>
                <a:gd name="T22" fmla="*/ 0 60000 65536"/>
                <a:gd name="T23" fmla="*/ 0 60000 65536"/>
                <a:gd name="T24" fmla="*/ 0 w 180"/>
                <a:gd name="T25" fmla="*/ 0 h 57"/>
                <a:gd name="T26" fmla="*/ 180 w 180"/>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0" h="57">
                  <a:moveTo>
                    <a:pt x="0" y="40"/>
                  </a:moveTo>
                  <a:lnTo>
                    <a:pt x="17" y="5"/>
                  </a:lnTo>
                  <a:lnTo>
                    <a:pt x="127" y="5"/>
                  </a:lnTo>
                  <a:lnTo>
                    <a:pt x="168" y="0"/>
                  </a:lnTo>
                  <a:lnTo>
                    <a:pt x="180" y="22"/>
                  </a:lnTo>
                  <a:lnTo>
                    <a:pt x="104" y="57"/>
                  </a:lnTo>
                  <a:lnTo>
                    <a:pt x="70" y="40"/>
                  </a:lnTo>
                  <a:lnTo>
                    <a:pt x="0" y="40"/>
                  </a:lnTo>
                  <a:close/>
                </a:path>
              </a:pathLst>
            </a:custGeom>
            <a:grpFill/>
            <a:ln w="9525">
              <a:solidFill>
                <a:schemeClr val="bg1">
                  <a:lumMod val="85000"/>
                </a:schemeClr>
              </a:solidFill>
              <a:round/>
              <a:headEnd/>
              <a:tailEnd/>
            </a:ln>
          </p:spPr>
          <p:txBody>
            <a:bodyPr/>
            <a:lstStyle/>
            <a:p>
              <a:endParaRPr lang="zh-CN" altLang="en-US"/>
            </a:p>
          </p:txBody>
        </p:sp>
        <p:sp>
          <p:nvSpPr>
            <p:cNvPr id="79" name="Freeform 29"/>
            <p:cNvSpPr>
              <a:spLocks noChangeAspect="1"/>
            </p:cNvSpPr>
            <p:nvPr>
              <p:custDataLst>
                <p:tags r:id="rId99"/>
              </p:custDataLst>
            </p:nvPr>
          </p:nvSpPr>
          <p:spPr bwMode="auto">
            <a:xfrm rot="20717457">
              <a:off x="7552452" y="3500286"/>
              <a:ext cx="95240" cy="40997"/>
            </a:xfrm>
            <a:custGeom>
              <a:avLst/>
              <a:gdLst>
                <a:gd name="T0" fmla="*/ 0 w 209"/>
                <a:gd name="T1" fmla="*/ 0 h 94"/>
                <a:gd name="T2" fmla="*/ 35024 w 209"/>
                <a:gd name="T3" fmla="*/ 33236 h 94"/>
                <a:gd name="T4" fmla="*/ 49114 w 209"/>
                <a:gd name="T5" fmla="*/ 38100 h 94"/>
                <a:gd name="T6" fmla="*/ 79307 w 209"/>
                <a:gd name="T7" fmla="*/ 33236 h 94"/>
                <a:gd name="T8" fmla="*/ 84138 w 209"/>
                <a:gd name="T9" fmla="*/ 21482 h 94"/>
                <a:gd name="T10" fmla="*/ 51127 w 209"/>
                <a:gd name="T11" fmla="*/ 19050 h 94"/>
                <a:gd name="T12" fmla="*/ 37037 w 209"/>
                <a:gd name="T13" fmla="*/ 14186 h 94"/>
                <a:gd name="T14" fmla="*/ 25765 w 209"/>
                <a:gd name="T15" fmla="*/ 0 h 94"/>
                <a:gd name="T16" fmla="*/ 0 w 209"/>
                <a:gd name="T17" fmla="*/ 0 h 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9"/>
                <a:gd name="T28" fmla="*/ 0 h 94"/>
                <a:gd name="T29" fmla="*/ 209 w 209"/>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9" h="94">
                  <a:moveTo>
                    <a:pt x="0" y="0"/>
                  </a:moveTo>
                  <a:lnTo>
                    <a:pt x="87" y="82"/>
                  </a:lnTo>
                  <a:lnTo>
                    <a:pt x="122" y="94"/>
                  </a:lnTo>
                  <a:lnTo>
                    <a:pt x="197" y="82"/>
                  </a:lnTo>
                  <a:lnTo>
                    <a:pt x="209" y="53"/>
                  </a:lnTo>
                  <a:lnTo>
                    <a:pt x="127" y="47"/>
                  </a:lnTo>
                  <a:lnTo>
                    <a:pt x="92" y="35"/>
                  </a:lnTo>
                  <a:lnTo>
                    <a:pt x="64"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80" name="Freeform 30"/>
            <p:cNvSpPr>
              <a:spLocks noChangeAspect="1"/>
            </p:cNvSpPr>
            <p:nvPr>
              <p:custDataLst>
                <p:tags r:id="rId100"/>
              </p:custDataLst>
            </p:nvPr>
          </p:nvSpPr>
          <p:spPr bwMode="auto">
            <a:xfrm rot="20717457">
              <a:off x="7352988" y="3409755"/>
              <a:ext cx="34142" cy="20498"/>
            </a:xfrm>
            <a:custGeom>
              <a:avLst/>
              <a:gdLst>
                <a:gd name="T0" fmla="*/ 22837 w 70"/>
                <a:gd name="T1" fmla="*/ 0 h 40"/>
                <a:gd name="T2" fmla="*/ 15081 w 70"/>
                <a:gd name="T3" fmla="*/ 0 h 40"/>
                <a:gd name="T4" fmla="*/ 2585 w 70"/>
                <a:gd name="T5" fmla="*/ 5715 h 40"/>
                <a:gd name="T6" fmla="*/ 0 w 70"/>
                <a:gd name="T7" fmla="*/ 19050 h 40"/>
                <a:gd name="T8" fmla="*/ 30162 w 70"/>
                <a:gd name="T9" fmla="*/ 10954 h 40"/>
                <a:gd name="T10" fmla="*/ 22837 w 70"/>
                <a:gd name="T11" fmla="*/ 0 h 40"/>
                <a:gd name="T12" fmla="*/ 0 60000 65536"/>
                <a:gd name="T13" fmla="*/ 0 60000 65536"/>
                <a:gd name="T14" fmla="*/ 0 60000 65536"/>
                <a:gd name="T15" fmla="*/ 0 60000 65536"/>
                <a:gd name="T16" fmla="*/ 0 60000 65536"/>
                <a:gd name="T17" fmla="*/ 0 60000 65536"/>
                <a:gd name="T18" fmla="*/ 0 w 70"/>
                <a:gd name="T19" fmla="*/ 0 h 40"/>
                <a:gd name="T20" fmla="*/ 70 w 7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70" h="40">
                  <a:moveTo>
                    <a:pt x="53" y="0"/>
                  </a:moveTo>
                  <a:lnTo>
                    <a:pt x="35" y="0"/>
                  </a:lnTo>
                  <a:lnTo>
                    <a:pt x="6" y="12"/>
                  </a:lnTo>
                  <a:lnTo>
                    <a:pt x="0" y="40"/>
                  </a:lnTo>
                  <a:lnTo>
                    <a:pt x="70" y="23"/>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81" name="Freeform 31"/>
            <p:cNvSpPr>
              <a:spLocks noChangeAspect="1"/>
            </p:cNvSpPr>
            <p:nvPr>
              <p:custDataLst>
                <p:tags r:id="rId101"/>
              </p:custDataLst>
            </p:nvPr>
          </p:nvSpPr>
          <p:spPr bwMode="auto">
            <a:xfrm rot="20717457">
              <a:off x="7534483" y="3213313"/>
              <a:ext cx="19767" cy="27331"/>
            </a:xfrm>
            <a:custGeom>
              <a:avLst/>
              <a:gdLst>
                <a:gd name="T0" fmla="*/ 14907 w 41"/>
                <a:gd name="T1" fmla="*/ 0 h 52"/>
                <a:gd name="T2" fmla="*/ 0 w 41"/>
                <a:gd name="T3" fmla="*/ 0 h 52"/>
                <a:gd name="T4" fmla="*/ 2556 w 41"/>
                <a:gd name="T5" fmla="*/ 25400 h 52"/>
                <a:gd name="T6" fmla="*/ 17463 w 41"/>
                <a:gd name="T7" fmla="*/ 13677 h 52"/>
                <a:gd name="T8" fmla="*/ 14907 w 41"/>
                <a:gd name="T9" fmla="*/ 8304 h 52"/>
                <a:gd name="T10" fmla="*/ 14907 w 41"/>
                <a:gd name="T11" fmla="*/ 0 h 52"/>
                <a:gd name="T12" fmla="*/ 0 60000 65536"/>
                <a:gd name="T13" fmla="*/ 0 60000 65536"/>
                <a:gd name="T14" fmla="*/ 0 60000 65536"/>
                <a:gd name="T15" fmla="*/ 0 60000 65536"/>
                <a:gd name="T16" fmla="*/ 0 60000 65536"/>
                <a:gd name="T17" fmla="*/ 0 60000 65536"/>
                <a:gd name="T18" fmla="*/ 0 w 41"/>
                <a:gd name="T19" fmla="*/ 0 h 52"/>
                <a:gd name="T20" fmla="*/ 41 w 41"/>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41" h="52">
                  <a:moveTo>
                    <a:pt x="35" y="0"/>
                  </a:moveTo>
                  <a:lnTo>
                    <a:pt x="0" y="0"/>
                  </a:lnTo>
                  <a:lnTo>
                    <a:pt x="6" y="52"/>
                  </a:lnTo>
                  <a:lnTo>
                    <a:pt x="41" y="28"/>
                  </a:lnTo>
                  <a:lnTo>
                    <a:pt x="35" y="17"/>
                  </a:lnTo>
                  <a:lnTo>
                    <a:pt x="35" y="0"/>
                  </a:lnTo>
                  <a:close/>
                </a:path>
              </a:pathLst>
            </a:custGeom>
            <a:grpFill/>
            <a:ln w="9525">
              <a:solidFill>
                <a:schemeClr val="bg1">
                  <a:lumMod val="85000"/>
                </a:schemeClr>
              </a:solidFill>
              <a:round/>
              <a:headEnd/>
              <a:tailEnd/>
            </a:ln>
          </p:spPr>
          <p:txBody>
            <a:bodyPr/>
            <a:lstStyle/>
            <a:p>
              <a:endParaRPr lang="zh-CN" altLang="en-US"/>
            </a:p>
          </p:txBody>
        </p:sp>
        <p:sp>
          <p:nvSpPr>
            <p:cNvPr id="82" name="Freeform 32"/>
            <p:cNvSpPr>
              <a:spLocks noChangeAspect="1"/>
            </p:cNvSpPr>
            <p:nvPr>
              <p:custDataLst>
                <p:tags r:id="rId102"/>
              </p:custDataLst>
            </p:nvPr>
          </p:nvSpPr>
          <p:spPr bwMode="auto">
            <a:xfrm rot="20717457">
              <a:off x="7552452" y="3244061"/>
              <a:ext cx="8986" cy="13666"/>
            </a:xfrm>
            <a:custGeom>
              <a:avLst/>
              <a:gdLst>
                <a:gd name="T0" fmla="*/ 5954 w 24"/>
                <a:gd name="T1" fmla="*/ 0 h 28"/>
                <a:gd name="T2" fmla="*/ 3969 w 24"/>
                <a:gd name="T3" fmla="*/ 4989 h 28"/>
                <a:gd name="T4" fmla="*/ 0 w 24"/>
                <a:gd name="T5" fmla="*/ 12700 h 28"/>
                <a:gd name="T6" fmla="*/ 7938 w 24"/>
                <a:gd name="T7" fmla="*/ 10432 h 28"/>
                <a:gd name="T8" fmla="*/ 5954 w 24"/>
                <a:gd name="T9" fmla="*/ 0 h 28"/>
                <a:gd name="T10" fmla="*/ 0 60000 65536"/>
                <a:gd name="T11" fmla="*/ 0 60000 65536"/>
                <a:gd name="T12" fmla="*/ 0 60000 65536"/>
                <a:gd name="T13" fmla="*/ 0 60000 65536"/>
                <a:gd name="T14" fmla="*/ 0 60000 65536"/>
                <a:gd name="T15" fmla="*/ 0 w 24"/>
                <a:gd name="T16" fmla="*/ 0 h 28"/>
                <a:gd name="T17" fmla="*/ 24 w 24"/>
                <a:gd name="T18" fmla="*/ 28 h 28"/>
              </a:gdLst>
              <a:ahLst/>
              <a:cxnLst>
                <a:cxn ang="T10">
                  <a:pos x="T0" y="T1"/>
                </a:cxn>
                <a:cxn ang="T11">
                  <a:pos x="T2" y="T3"/>
                </a:cxn>
                <a:cxn ang="T12">
                  <a:pos x="T4" y="T5"/>
                </a:cxn>
                <a:cxn ang="T13">
                  <a:pos x="T6" y="T7"/>
                </a:cxn>
                <a:cxn ang="T14">
                  <a:pos x="T8" y="T9"/>
                </a:cxn>
              </a:cxnLst>
              <a:rect l="T15" t="T16" r="T17" b="T18"/>
              <a:pathLst>
                <a:path w="24" h="28">
                  <a:moveTo>
                    <a:pt x="18" y="0"/>
                  </a:moveTo>
                  <a:lnTo>
                    <a:pt x="12" y="11"/>
                  </a:lnTo>
                  <a:lnTo>
                    <a:pt x="0" y="28"/>
                  </a:lnTo>
                  <a:lnTo>
                    <a:pt x="24" y="23"/>
                  </a:lnTo>
                  <a:lnTo>
                    <a:pt x="18" y="0"/>
                  </a:lnTo>
                  <a:close/>
                </a:path>
              </a:pathLst>
            </a:custGeom>
            <a:grpFill/>
            <a:ln w="9525">
              <a:solidFill>
                <a:schemeClr val="bg1">
                  <a:lumMod val="85000"/>
                </a:schemeClr>
              </a:solidFill>
              <a:round/>
              <a:headEnd/>
              <a:tailEnd/>
            </a:ln>
          </p:spPr>
          <p:txBody>
            <a:bodyPr/>
            <a:lstStyle/>
            <a:p>
              <a:endParaRPr lang="zh-CN" altLang="en-US"/>
            </a:p>
          </p:txBody>
        </p:sp>
        <p:sp>
          <p:nvSpPr>
            <p:cNvPr id="83" name="Freeform 33"/>
            <p:cNvSpPr>
              <a:spLocks noChangeAspect="1"/>
            </p:cNvSpPr>
            <p:nvPr>
              <p:custDataLst>
                <p:tags r:id="rId103"/>
              </p:custDataLst>
            </p:nvPr>
          </p:nvSpPr>
          <p:spPr bwMode="auto">
            <a:xfrm rot="20717457">
              <a:off x="5755475" y="1366777"/>
              <a:ext cx="43128" cy="20498"/>
            </a:xfrm>
            <a:custGeom>
              <a:avLst/>
              <a:gdLst>
                <a:gd name="T0" fmla="*/ 24630 w 99"/>
                <a:gd name="T1" fmla="*/ 4555 h 46"/>
                <a:gd name="T2" fmla="*/ 4618 w 99"/>
                <a:gd name="T3" fmla="*/ 0 h 46"/>
                <a:gd name="T4" fmla="*/ 0 w 99"/>
                <a:gd name="T5" fmla="*/ 4555 h 46"/>
                <a:gd name="T6" fmla="*/ 4618 w 99"/>
                <a:gd name="T7" fmla="*/ 16565 h 46"/>
                <a:gd name="T8" fmla="*/ 24630 w 99"/>
                <a:gd name="T9" fmla="*/ 19050 h 46"/>
                <a:gd name="T10" fmla="*/ 38100 w 99"/>
                <a:gd name="T11" fmla="*/ 7040 h 46"/>
                <a:gd name="T12" fmla="*/ 24630 w 99"/>
                <a:gd name="T13" fmla="*/ 4555 h 46"/>
                <a:gd name="T14" fmla="*/ 0 60000 65536"/>
                <a:gd name="T15" fmla="*/ 0 60000 65536"/>
                <a:gd name="T16" fmla="*/ 0 60000 65536"/>
                <a:gd name="T17" fmla="*/ 0 60000 65536"/>
                <a:gd name="T18" fmla="*/ 0 60000 65536"/>
                <a:gd name="T19" fmla="*/ 0 60000 65536"/>
                <a:gd name="T20" fmla="*/ 0 60000 65536"/>
                <a:gd name="T21" fmla="*/ 0 w 99"/>
                <a:gd name="T22" fmla="*/ 0 h 46"/>
                <a:gd name="T23" fmla="*/ 99 w 99"/>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 h="46">
                  <a:moveTo>
                    <a:pt x="64" y="11"/>
                  </a:moveTo>
                  <a:lnTo>
                    <a:pt x="12" y="0"/>
                  </a:lnTo>
                  <a:lnTo>
                    <a:pt x="0" y="11"/>
                  </a:lnTo>
                  <a:lnTo>
                    <a:pt x="12" y="40"/>
                  </a:lnTo>
                  <a:lnTo>
                    <a:pt x="64" y="46"/>
                  </a:lnTo>
                  <a:lnTo>
                    <a:pt x="99" y="17"/>
                  </a:lnTo>
                  <a:lnTo>
                    <a:pt x="64" y="11"/>
                  </a:lnTo>
                  <a:close/>
                </a:path>
              </a:pathLst>
            </a:custGeom>
            <a:grpFill/>
            <a:ln w="9525">
              <a:solidFill>
                <a:schemeClr val="bg1">
                  <a:lumMod val="85000"/>
                </a:schemeClr>
              </a:solidFill>
              <a:round/>
              <a:headEnd/>
              <a:tailEnd/>
            </a:ln>
          </p:spPr>
          <p:txBody>
            <a:bodyPr/>
            <a:lstStyle/>
            <a:p>
              <a:endParaRPr lang="zh-CN" altLang="en-US"/>
            </a:p>
          </p:txBody>
        </p:sp>
        <p:sp>
          <p:nvSpPr>
            <p:cNvPr id="84" name="Freeform 34"/>
            <p:cNvSpPr>
              <a:spLocks noChangeAspect="1"/>
            </p:cNvSpPr>
            <p:nvPr>
              <p:custDataLst>
                <p:tags r:id="rId104"/>
              </p:custDataLst>
            </p:nvPr>
          </p:nvSpPr>
          <p:spPr bwMode="auto">
            <a:xfrm rot="20717457">
              <a:off x="5678207" y="1568341"/>
              <a:ext cx="48519" cy="22206"/>
            </a:xfrm>
            <a:custGeom>
              <a:avLst/>
              <a:gdLst>
                <a:gd name="T0" fmla="*/ 22600 w 110"/>
                <a:gd name="T1" fmla="*/ 0 h 52"/>
                <a:gd name="T2" fmla="*/ 0 w 110"/>
                <a:gd name="T3" fmla="*/ 9525 h 52"/>
                <a:gd name="T4" fmla="*/ 8962 w 110"/>
                <a:gd name="T5" fmla="*/ 16271 h 52"/>
                <a:gd name="T6" fmla="*/ 40914 w 110"/>
                <a:gd name="T7" fmla="*/ 20637 h 52"/>
                <a:gd name="T8" fmla="*/ 42862 w 110"/>
                <a:gd name="T9" fmla="*/ 6747 h 52"/>
                <a:gd name="T10" fmla="*/ 31562 w 110"/>
                <a:gd name="T11" fmla="*/ 0 h 52"/>
                <a:gd name="T12" fmla="*/ 22600 w 110"/>
                <a:gd name="T13" fmla="*/ 0 h 52"/>
                <a:gd name="T14" fmla="*/ 0 60000 65536"/>
                <a:gd name="T15" fmla="*/ 0 60000 65536"/>
                <a:gd name="T16" fmla="*/ 0 60000 65536"/>
                <a:gd name="T17" fmla="*/ 0 60000 65536"/>
                <a:gd name="T18" fmla="*/ 0 60000 65536"/>
                <a:gd name="T19" fmla="*/ 0 60000 65536"/>
                <a:gd name="T20" fmla="*/ 0 60000 65536"/>
                <a:gd name="T21" fmla="*/ 0 w 110"/>
                <a:gd name="T22" fmla="*/ 0 h 52"/>
                <a:gd name="T23" fmla="*/ 110 w 110"/>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 h="52">
                  <a:moveTo>
                    <a:pt x="58" y="0"/>
                  </a:moveTo>
                  <a:lnTo>
                    <a:pt x="0" y="24"/>
                  </a:lnTo>
                  <a:lnTo>
                    <a:pt x="23" y="41"/>
                  </a:lnTo>
                  <a:lnTo>
                    <a:pt x="105" y="52"/>
                  </a:lnTo>
                  <a:lnTo>
                    <a:pt x="110" y="17"/>
                  </a:lnTo>
                  <a:lnTo>
                    <a:pt x="81" y="0"/>
                  </a:lnTo>
                  <a:lnTo>
                    <a:pt x="58" y="0"/>
                  </a:lnTo>
                  <a:close/>
                </a:path>
              </a:pathLst>
            </a:custGeom>
            <a:grpFill/>
            <a:ln w="9525">
              <a:solidFill>
                <a:schemeClr val="bg1">
                  <a:lumMod val="85000"/>
                </a:schemeClr>
              </a:solidFill>
              <a:round/>
              <a:headEnd/>
              <a:tailEnd/>
            </a:ln>
          </p:spPr>
          <p:txBody>
            <a:bodyPr/>
            <a:lstStyle/>
            <a:p>
              <a:endParaRPr lang="zh-CN" altLang="en-US"/>
            </a:p>
          </p:txBody>
        </p:sp>
        <p:sp>
          <p:nvSpPr>
            <p:cNvPr id="85" name="Freeform 35"/>
            <p:cNvSpPr>
              <a:spLocks noChangeAspect="1"/>
            </p:cNvSpPr>
            <p:nvPr>
              <p:custDataLst>
                <p:tags r:id="rId105"/>
              </p:custDataLst>
            </p:nvPr>
          </p:nvSpPr>
          <p:spPr bwMode="auto">
            <a:xfrm rot="20717457">
              <a:off x="7879502" y="2021007"/>
              <a:ext cx="201262" cy="193025"/>
            </a:xfrm>
            <a:custGeom>
              <a:avLst/>
              <a:gdLst>
                <a:gd name="T0" fmla="*/ 73404 w 436"/>
                <a:gd name="T1" fmla="*/ 0 h 424"/>
                <a:gd name="T2" fmla="*/ 42819 w 436"/>
                <a:gd name="T3" fmla="*/ 83771 h 424"/>
                <a:gd name="T4" fmla="*/ 0 w 436"/>
                <a:gd name="T5" fmla="*/ 105771 h 424"/>
                <a:gd name="T6" fmla="*/ 33032 w 436"/>
                <a:gd name="T7" fmla="*/ 107887 h 424"/>
                <a:gd name="T8" fmla="*/ 33032 w 436"/>
                <a:gd name="T9" fmla="*/ 152311 h 424"/>
                <a:gd name="T10" fmla="*/ 66063 w 436"/>
                <a:gd name="T11" fmla="*/ 164580 h 424"/>
                <a:gd name="T12" fmla="*/ 103989 w 436"/>
                <a:gd name="T13" fmla="*/ 144695 h 424"/>
                <a:gd name="T14" fmla="*/ 113776 w 436"/>
                <a:gd name="T15" fmla="*/ 149772 h 424"/>
                <a:gd name="T16" fmla="*/ 137428 w 436"/>
                <a:gd name="T17" fmla="*/ 169657 h 424"/>
                <a:gd name="T18" fmla="*/ 160672 w 436"/>
                <a:gd name="T19" fmla="*/ 157388 h 424"/>
                <a:gd name="T20" fmla="*/ 168013 w 436"/>
                <a:gd name="T21" fmla="*/ 179388 h 424"/>
                <a:gd name="T22" fmla="*/ 177800 w 436"/>
                <a:gd name="T23" fmla="*/ 107887 h 424"/>
                <a:gd name="T24" fmla="*/ 156595 w 436"/>
                <a:gd name="T25" fmla="*/ 115502 h 424"/>
                <a:gd name="T26" fmla="*/ 168013 w 436"/>
                <a:gd name="T27" fmla="*/ 85886 h 424"/>
                <a:gd name="T28" fmla="*/ 146807 w 436"/>
                <a:gd name="T29" fmla="*/ 68963 h 424"/>
                <a:gd name="T30" fmla="*/ 149254 w 436"/>
                <a:gd name="T31" fmla="*/ 61347 h 424"/>
                <a:gd name="T32" fmla="*/ 103989 w 436"/>
                <a:gd name="T33" fmla="*/ 51616 h 424"/>
                <a:gd name="T34" fmla="*/ 80336 w 436"/>
                <a:gd name="T35" fmla="*/ 63886 h 424"/>
                <a:gd name="T36" fmla="*/ 92570 w 436"/>
                <a:gd name="T37" fmla="*/ 14808 h 424"/>
                <a:gd name="T38" fmla="*/ 73404 w 436"/>
                <a:gd name="T39" fmla="*/ 0 h 4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6"/>
                <a:gd name="T61" fmla="*/ 0 h 424"/>
                <a:gd name="T62" fmla="*/ 436 w 436"/>
                <a:gd name="T63" fmla="*/ 424 h 4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6" h="424">
                  <a:moveTo>
                    <a:pt x="180" y="0"/>
                  </a:moveTo>
                  <a:lnTo>
                    <a:pt x="105" y="198"/>
                  </a:lnTo>
                  <a:lnTo>
                    <a:pt x="0" y="250"/>
                  </a:lnTo>
                  <a:lnTo>
                    <a:pt x="81" y="255"/>
                  </a:lnTo>
                  <a:lnTo>
                    <a:pt x="81" y="360"/>
                  </a:lnTo>
                  <a:lnTo>
                    <a:pt x="162" y="389"/>
                  </a:lnTo>
                  <a:lnTo>
                    <a:pt x="255" y="342"/>
                  </a:lnTo>
                  <a:lnTo>
                    <a:pt x="279" y="354"/>
                  </a:lnTo>
                  <a:lnTo>
                    <a:pt x="337" y="401"/>
                  </a:lnTo>
                  <a:lnTo>
                    <a:pt x="394" y="372"/>
                  </a:lnTo>
                  <a:lnTo>
                    <a:pt x="412" y="424"/>
                  </a:lnTo>
                  <a:lnTo>
                    <a:pt x="436" y="255"/>
                  </a:lnTo>
                  <a:lnTo>
                    <a:pt x="384" y="273"/>
                  </a:lnTo>
                  <a:lnTo>
                    <a:pt x="412" y="203"/>
                  </a:lnTo>
                  <a:lnTo>
                    <a:pt x="360" y="163"/>
                  </a:lnTo>
                  <a:lnTo>
                    <a:pt x="366" y="145"/>
                  </a:lnTo>
                  <a:lnTo>
                    <a:pt x="255" y="122"/>
                  </a:lnTo>
                  <a:lnTo>
                    <a:pt x="197" y="151"/>
                  </a:lnTo>
                  <a:lnTo>
                    <a:pt x="227" y="35"/>
                  </a:lnTo>
                  <a:lnTo>
                    <a:pt x="180" y="0"/>
                  </a:lnTo>
                  <a:close/>
                </a:path>
              </a:pathLst>
            </a:custGeom>
            <a:grpFill/>
            <a:ln w="9525">
              <a:solidFill>
                <a:schemeClr val="bg1">
                  <a:lumMod val="85000"/>
                </a:schemeClr>
              </a:solidFill>
              <a:round/>
              <a:headEnd/>
              <a:tailEnd/>
            </a:ln>
          </p:spPr>
          <p:txBody>
            <a:bodyPr/>
            <a:lstStyle/>
            <a:p>
              <a:endParaRPr lang="zh-CN" altLang="en-US"/>
            </a:p>
          </p:txBody>
        </p:sp>
        <p:sp>
          <p:nvSpPr>
            <p:cNvPr id="86" name="Freeform 36"/>
            <p:cNvSpPr>
              <a:spLocks noChangeAspect="1"/>
            </p:cNvSpPr>
            <p:nvPr>
              <p:custDataLst>
                <p:tags r:id="rId106"/>
              </p:custDataLst>
            </p:nvPr>
          </p:nvSpPr>
          <p:spPr bwMode="auto">
            <a:xfrm rot="20717457">
              <a:off x="7786058" y="2169619"/>
              <a:ext cx="55707" cy="27331"/>
            </a:xfrm>
            <a:custGeom>
              <a:avLst/>
              <a:gdLst>
                <a:gd name="T0" fmla="*/ 37515 w 122"/>
                <a:gd name="T1" fmla="*/ 0 h 53"/>
                <a:gd name="T2" fmla="*/ 12102 w 122"/>
                <a:gd name="T3" fmla="*/ 3355 h 53"/>
                <a:gd name="T4" fmla="*/ 0 w 122"/>
                <a:gd name="T5" fmla="*/ 3355 h 53"/>
                <a:gd name="T6" fmla="*/ 0 w 122"/>
                <a:gd name="T7" fmla="*/ 11502 h 53"/>
                <a:gd name="T8" fmla="*/ 33078 w 122"/>
                <a:gd name="T9" fmla="*/ 16774 h 53"/>
                <a:gd name="T10" fmla="*/ 39935 w 122"/>
                <a:gd name="T11" fmla="*/ 25400 h 53"/>
                <a:gd name="T12" fmla="*/ 49213 w 122"/>
                <a:gd name="T13" fmla="*/ 14377 h 53"/>
                <a:gd name="T14" fmla="*/ 37515 w 122"/>
                <a:gd name="T15" fmla="*/ 0 h 53"/>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53"/>
                <a:gd name="T26" fmla="*/ 122 w 12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53">
                  <a:moveTo>
                    <a:pt x="93" y="0"/>
                  </a:moveTo>
                  <a:lnTo>
                    <a:pt x="30" y="7"/>
                  </a:lnTo>
                  <a:lnTo>
                    <a:pt x="0" y="7"/>
                  </a:lnTo>
                  <a:lnTo>
                    <a:pt x="0" y="24"/>
                  </a:lnTo>
                  <a:lnTo>
                    <a:pt x="82" y="35"/>
                  </a:lnTo>
                  <a:lnTo>
                    <a:pt x="99" y="53"/>
                  </a:lnTo>
                  <a:lnTo>
                    <a:pt x="122" y="30"/>
                  </a:lnTo>
                  <a:lnTo>
                    <a:pt x="93" y="0"/>
                  </a:lnTo>
                  <a:close/>
                </a:path>
              </a:pathLst>
            </a:custGeom>
            <a:grpFill/>
            <a:ln w="9525">
              <a:solidFill>
                <a:schemeClr val="bg1">
                  <a:lumMod val="85000"/>
                </a:schemeClr>
              </a:solidFill>
              <a:round/>
              <a:headEnd/>
              <a:tailEnd/>
            </a:ln>
          </p:spPr>
          <p:txBody>
            <a:bodyPr/>
            <a:lstStyle/>
            <a:p>
              <a:endParaRPr lang="zh-CN" altLang="en-US"/>
            </a:p>
          </p:txBody>
        </p:sp>
        <p:sp>
          <p:nvSpPr>
            <p:cNvPr id="87" name="Freeform 37"/>
            <p:cNvSpPr>
              <a:spLocks noChangeAspect="1"/>
            </p:cNvSpPr>
            <p:nvPr>
              <p:custDataLst>
                <p:tags r:id="rId107"/>
              </p:custDataLst>
            </p:nvPr>
          </p:nvSpPr>
          <p:spPr bwMode="auto">
            <a:xfrm rot="20717457">
              <a:off x="7825592" y="2278942"/>
              <a:ext cx="34144" cy="20498"/>
            </a:xfrm>
            <a:custGeom>
              <a:avLst/>
              <a:gdLst>
                <a:gd name="T0" fmla="*/ 16087 w 75"/>
                <a:gd name="T1" fmla="*/ 0 h 47"/>
                <a:gd name="T2" fmla="*/ 0 w 75"/>
                <a:gd name="T3" fmla="*/ 9728 h 47"/>
                <a:gd name="T4" fmla="*/ 6837 w 75"/>
                <a:gd name="T5" fmla="*/ 17023 h 47"/>
                <a:gd name="T6" fmla="*/ 30163 w 75"/>
                <a:gd name="T7" fmla="*/ 19050 h 47"/>
                <a:gd name="T8" fmla="*/ 27750 w 75"/>
                <a:gd name="T9" fmla="*/ 4864 h 47"/>
                <a:gd name="T10" fmla="*/ 16087 w 75"/>
                <a:gd name="T11" fmla="*/ 0 h 47"/>
                <a:gd name="T12" fmla="*/ 0 60000 65536"/>
                <a:gd name="T13" fmla="*/ 0 60000 65536"/>
                <a:gd name="T14" fmla="*/ 0 60000 65536"/>
                <a:gd name="T15" fmla="*/ 0 60000 65536"/>
                <a:gd name="T16" fmla="*/ 0 60000 65536"/>
                <a:gd name="T17" fmla="*/ 0 60000 65536"/>
                <a:gd name="T18" fmla="*/ 0 w 75"/>
                <a:gd name="T19" fmla="*/ 0 h 47"/>
                <a:gd name="T20" fmla="*/ 75 w 7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75" h="47">
                  <a:moveTo>
                    <a:pt x="40" y="0"/>
                  </a:moveTo>
                  <a:lnTo>
                    <a:pt x="0" y="24"/>
                  </a:lnTo>
                  <a:lnTo>
                    <a:pt x="17" y="42"/>
                  </a:lnTo>
                  <a:lnTo>
                    <a:pt x="75" y="47"/>
                  </a:lnTo>
                  <a:lnTo>
                    <a:pt x="69" y="12"/>
                  </a:lnTo>
                  <a:lnTo>
                    <a:pt x="40" y="0"/>
                  </a:lnTo>
                  <a:close/>
                </a:path>
              </a:pathLst>
            </a:custGeom>
            <a:grpFill/>
            <a:ln w="9525">
              <a:solidFill>
                <a:schemeClr val="bg1">
                  <a:lumMod val="85000"/>
                </a:schemeClr>
              </a:solidFill>
              <a:round/>
              <a:headEnd/>
              <a:tailEnd/>
            </a:ln>
          </p:spPr>
          <p:txBody>
            <a:bodyPr/>
            <a:lstStyle/>
            <a:p>
              <a:endParaRPr lang="zh-CN" altLang="en-US"/>
            </a:p>
          </p:txBody>
        </p:sp>
        <p:sp>
          <p:nvSpPr>
            <p:cNvPr id="88" name="Freeform 38"/>
            <p:cNvSpPr>
              <a:spLocks noChangeAspect="1"/>
            </p:cNvSpPr>
            <p:nvPr>
              <p:custDataLst>
                <p:tags r:id="rId108"/>
              </p:custDataLst>
            </p:nvPr>
          </p:nvSpPr>
          <p:spPr bwMode="auto">
            <a:xfrm rot="20717457">
              <a:off x="7899269" y="2256735"/>
              <a:ext cx="39533" cy="46122"/>
            </a:xfrm>
            <a:custGeom>
              <a:avLst/>
              <a:gdLst>
                <a:gd name="T0" fmla="*/ 6824 w 87"/>
                <a:gd name="T1" fmla="*/ 40822 h 105"/>
                <a:gd name="T2" fmla="*/ 0 w 87"/>
                <a:gd name="T3" fmla="*/ 24085 h 105"/>
                <a:gd name="T4" fmla="*/ 11240 w 87"/>
                <a:gd name="T5" fmla="*/ 0 h 105"/>
                <a:gd name="T6" fmla="*/ 20875 w 87"/>
                <a:gd name="T7" fmla="*/ 4899 h 105"/>
                <a:gd name="T8" fmla="*/ 16057 w 87"/>
                <a:gd name="T9" fmla="*/ 19186 h 105"/>
                <a:gd name="T10" fmla="*/ 34925 w 87"/>
                <a:gd name="T11" fmla="*/ 28575 h 105"/>
                <a:gd name="T12" fmla="*/ 30108 w 87"/>
                <a:gd name="T13" fmla="*/ 42863 h 105"/>
                <a:gd name="T14" fmla="*/ 11240 w 87"/>
                <a:gd name="T15" fmla="*/ 40822 h 105"/>
                <a:gd name="T16" fmla="*/ 6824 w 87"/>
                <a:gd name="T17" fmla="*/ 40822 h 1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
                <a:gd name="T28" fmla="*/ 0 h 105"/>
                <a:gd name="T29" fmla="*/ 87 w 87"/>
                <a:gd name="T30" fmla="*/ 105 h 1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 h="105">
                  <a:moveTo>
                    <a:pt x="17" y="100"/>
                  </a:moveTo>
                  <a:lnTo>
                    <a:pt x="0" y="59"/>
                  </a:lnTo>
                  <a:lnTo>
                    <a:pt x="28" y="0"/>
                  </a:lnTo>
                  <a:lnTo>
                    <a:pt x="52" y="12"/>
                  </a:lnTo>
                  <a:lnTo>
                    <a:pt x="40" y="47"/>
                  </a:lnTo>
                  <a:lnTo>
                    <a:pt x="87" y="70"/>
                  </a:lnTo>
                  <a:lnTo>
                    <a:pt x="75" y="105"/>
                  </a:lnTo>
                  <a:lnTo>
                    <a:pt x="28" y="100"/>
                  </a:lnTo>
                  <a:lnTo>
                    <a:pt x="17" y="100"/>
                  </a:lnTo>
                  <a:close/>
                </a:path>
              </a:pathLst>
            </a:custGeom>
            <a:grpFill/>
            <a:ln w="9525">
              <a:solidFill>
                <a:schemeClr val="bg1">
                  <a:lumMod val="85000"/>
                </a:schemeClr>
              </a:solidFill>
              <a:round/>
              <a:headEnd/>
              <a:tailEnd/>
            </a:ln>
          </p:spPr>
          <p:txBody>
            <a:bodyPr/>
            <a:lstStyle/>
            <a:p>
              <a:endParaRPr lang="zh-CN" altLang="en-US"/>
            </a:p>
          </p:txBody>
        </p:sp>
        <p:sp>
          <p:nvSpPr>
            <p:cNvPr id="89" name="Freeform 39"/>
            <p:cNvSpPr>
              <a:spLocks noChangeAspect="1"/>
            </p:cNvSpPr>
            <p:nvPr>
              <p:custDataLst>
                <p:tags r:id="rId109"/>
              </p:custDataLst>
            </p:nvPr>
          </p:nvSpPr>
          <p:spPr bwMode="auto">
            <a:xfrm rot="20717457">
              <a:off x="6132841" y="2159369"/>
              <a:ext cx="35940" cy="105906"/>
            </a:xfrm>
            <a:custGeom>
              <a:avLst/>
              <a:gdLst>
                <a:gd name="T0" fmla="*/ 29243 w 76"/>
                <a:gd name="T1" fmla="*/ 90789 h 232"/>
                <a:gd name="T2" fmla="*/ 24648 w 76"/>
                <a:gd name="T3" fmla="*/ 66607 h 232"/>
                <a:gd name="T4" fmla="*/ 31750 w 76"/>
                <a:gd name="T5" fmla="*/ 24606 h 232"/>
                <a:gd name="T6" fmla="*/ 24648 w 76"/>
                <a:gd name="T7" fmla="*/ 0 h 232"/>
                <a:gd name="T8" fmla="*/ 0 w 76"/>
                <a:gd name="T9" fmla="*/ 0 h 232"/>
                <a:gd name="T10" fmla="*/ 19635 w 76"/>
                <a:gd name="T11" fmla="*/ 19515 h 232"/>
                <a:gd name="T12" fmla="*/ 0 w 76"/>
                <a:gd name="T13" fmla="*/ 53879 h 232"/>
                <a:gd name="T14" fmla="*/ 12115 w 76"/>
                <a:gd name="T15" fmla="*/ 73819 h 232"/>
                <a:gd name="T16" fmla="*/ 17128 w 76"/>
                <a:gd name="T17" fmla="*/ 93334 h 232"/>
                <a:gd name="T18" fmla="*/ 26737 w 76"/>
                <a:gd name="T19" fmla="*/ 98425 h 232"/>
                <a:gd name="T20" fmla="*/ 29243 w 76"/>
                <a:gd name="T21" fmla="*/ 90789 h 2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6"/>
                <a:gd name="T34" fmla="*/ 0 h 232"/>
                <a:gd name="T35" fmla="*/ 76 w 76"/>
                <a:gd name="T36" fmla="*/ 232 h 2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6" h="232">
                  <a:moveTo>
                    <a:pt x="70" y="214"/>
                  </a:moveTo>
                  <a:lnTo>
                    <a:pt x="59" y="157"/>
                  </a:lnTo>
                  <a:lnTo>
                    <a:pt x="76" y="58"/>
                  </a:lnTo>
                  <a:lnTo>
                    <a:pt x="59" y="0"/>
                  </a:lnTo>
                  <a:lnTo>
                    <a:pt x="0" y="0"/>
                  </a:lnTo>
                  <a:lnTo>
                    <a:pt x="47" y="46"/>
                  </a:lnTo>
                  <a:lnTo>
                    <a:pt x="0" y="127"/>
                  </a:lnTo>
                  <a:lnTo>
                    <a:pt x="29" y="174"/>
                  </a:lnTo>
                  <a:lnTo>
                    <a:pt x="41" y="220"/>
                  </a:lnTo>
                  <a:lnTo>
                    <a:pt x="64" y="232"/>
                  </a:lnTo>
                  <a:lnTo>
                    <a:pt x="70" y="214"/>
                  </a:lnTo>
                  <a:close/>
                </a:path>
              </a:pathLst>
            </a:custGeom>
            <a:grpFill/>
            <a:ln w="9525">
              <a:solidFill>
                <a:schemeClr val="bg1">
                  <a:lumMod val="85000"/>
                </a:schemeClr>
              </a:solidFill>
              <a:round/>
              <a:headEnd/>
              <a:tailEnd/>
            </a:ln>
          </p:spPr>
          <p:txBody>
            <a:bodyPr/>
            <a:lstStyle/>
            <a:p>
              <a:endParaRPr lang="zh-CN" altLang="en-US"/>
            </a:p>
          </p:txBody>
        </p:sp>
        <p:sp>
          <p:nvSpPr>
            <p:cNvPr id="90" name="Freeform 40"/>
            <p:cNvSpPr>
              <a:spLocks noChangeAspect="1"/>
            </p:cNvSpPr>
            <p:nvPr>
              <p:custDataLst>
                <p:tags r:id="rId110"/>
              </p:custDataLst>
            </p:nvPr>
          </p:nvSpPr>
          <p:spPr bwMode="auto">
            <a:xfrm rot="20717457">
              <a:off x="7153524" y="1715245"/>
              <a:ext cx="115006" cy="83700"/>
            </a:xfrm>
            <a:custGeom>
              <a:avLst/>
              <a:gdLst>
                <a:gd name="T0" fmla="*/ 11509 w 256"/>
                <a:gd name="T1" fmla="*/ 0 h 187"/>
                <a:gd name="T2" fmla="*/ 16272 w 256"/>
                <a:gd name="T3" fmla="*/ 12479 h 187"/>
                <a:gd name="T4" fmla="*/ 0 w 256"/>
                <a:gd name="T5" fmla="*/ 50749 h 187"/>
                <a:gd name="T6" fmla="*/ 27384 w 256"/>
                <a:gd name="T7" fmla="*/ 77787 h 187"/>
                <a:gd name="T8" fmla="*/ 44053 w 256"/>
                <a:gd name="T9" fmla="*/ 70299 h 187"/>
                <a:gd name="T10" fmla="*/ 41275 w 256"/>
                <a:gd name="T11" fmla="*/ 50749 h 187"/>
                <a:gd name="T12" fmla="*/ 62309 w 256"/>
                <a:gd name="T13" fmla="*/ 70299 h 187"/>
                <a:gd name="T14" fmla="*/ 85328 w 256"/>
                <a:gd name="T15" fmla="*/ 77787 h 187"/>
                <a:gd name="T16" fmla="*/ 101600 w 256"/>
                <a:gd name="T17" fmla="*/ 68220 h 187"/>
                <a:gd name="T18" fmla="*/ 94456 w 256"/>
                <a:gd name="T19" fmla="*/ 46173 h 187"/>
                <a:gd name="T20" fmla="*/ 75803 w 256"/>
                <a:gd name="T21" fmla="*/ 48669 h 187"/>
                <a:gd name="T22" fmla="*/ 62309 w 256"/>
                <a:gd name="T23" fmla="*/ 19551 h 187"/>
                <a:gd name="T24" fmla="*/ 34528 w 256"/>
                <a:gd name="T25" fmla="*/ 0 h 187"/>
                <a:gd name="T26" fmla="*/ 11509 w 256"/>
                <a:gd name="T27" fmla="*/ 0 h 1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6"/>
                <a:gd name="T43" fmla="*/ 0 h 187"/>
                <a:gd name="T44" fmla="*/ 256 w 256"/>
                <a:gd name="T45" fmla="*/ 187 h 1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6" h="187">
                  <a:moveTo>
                    <a:pt x="29" y="0"/>
                  </a:moveTo>
                  <a:lnTo>
                    <a:pt x="41" y="30"/>
                  </a:lnTo>
                  <a:lnTo>
                    <a:pt x="0" y="122"/>
                  </a:lnTo>
                  <a:lnTo>
                    <a:pt x="69" y="187"/>
                  </a:lnTo>
                  <a:lnTo>
                    <a:pt x="111" y="169"/>
                  </a:lnTo>
                  <a:lnTo>
                    <a:pt x="104" y="122"/>
                  </a:lnTo>
                  <a:lnTo>
                    <a:pt x="157" y="169"/>
                  </a:lnTo>
                  <a:lnTo>
                    <a:pt x="215" y="187"/>
                  </a:lnTo>
                  <a:lnTo>
                    <a:pt x="256" y="164"/>
                  </a:lnTo>
                  <a:lnTo>
                    <a:pt x="238" y="111"/>
                  </a:lnTo>
                  <a:lnTo>
                    <a:pt x="191" y="117"/>
                  </a:lnTo>
                  <a:lnTo>
                    <a:pt x="157" y="47"/>
                  </a:lnTo>
                  <a:lnTo>
                    <a:pt x="87" y="0"/>
                  </a:lnTo>
                  <a:lnTo>
                    <a:pt x="29" y="0"/>
                  </a:lnTo>
                  <a:close/>
                </a:path>
              </a:pathLst>
            </a:custGeom>
            <a:grpFill/>
            <a:ln w="9525">
              <a:solidFill>
                <a:schemeClr val="bg1">
                  <a:lumMod val="85000"/>
                </a:schemeClr>
              </a:solidFill>
              <a:round/>
              <a:headEnd/>
              <a:tailEnd/>
            </a:ln>
          </p:spPr>
          <p:txBody>
            <a:bodyPr/>
            <a:lstStyle/>
            <a:p>
              <a:endParaRPr lang="zh-CN" altLang="en-US"/>
            </a:p>
          </p:txBody>
        </p:sp>
        <p:sp>
          <p:nvSpPr>
            <p:cNvPr id="91" name="Freeform 41"/>
            <p:cNvSpPr>
              <a:spLocks noChangeAspect="1"/>
            </p:cNvSpPr>
            <p:nvPr>
              <p:custDataLst>
                <p:tags r:id="rId111"/>
              </p:custDataLst>
            </p:nvPr>
          </p:nvSpPr>
          <p:spPr bwMode="auto">
            <a:xfrm rot="20717457">
              <a:off x="7194854" y="1826276"/>
              <a:ext cx="25157" cy="34163"/>
            </a:xfrm>
            <a:custGeom>
              <a:avLst/>
              <a:gdLst>
                <a:gd name="T0" fmla="*/ 17524 w 52"/>
                <a:gd name="T1" fmla="*/ 0 h 70"/>
                <a:gd name="T2" fmla="*/ 0 w 52"/>
                <a:gd name="T3" fmla="*/ 2268 h 70"/>
                <a:gd name="T4" fmla="*/ 0 w 52"/>
                <a:gd name="T5" fmla="*/ 31750 h 70"/>
                <a:gd name="T6" fmla="*/ 10258 w 52"/>
                <a:gd name="T7" fmla="*/ 23586 h 70"/>
                <a:gd name="T8" fmla="*/ 20088 w 52"/>
                <a:gd name="T9" fmla="*/ 21318 h 70"/>
                <a:gd name="T10" fmla="*/ 22225 w 52"/>
                <a:gd name="T11" fmla="*/ 13154 h 70"/>
                <a:gd name="T12" fmla="*/ 17524 w 52"/>
                <a:gd name="T13" fmla="*/ 0 h 70"/>
                <a:gd name="T14" fmla="*/ 0 60000 65536"/>
                <a:gd name="T15" fmla="*/ 0 60000 65536"/>
                <a:gd name="T16" fmla="*/ 0 60000 65536"/>
                <a:gd name="T17" fmla="*/ 0 60000 65536"/>
                <a:gd name="T18" fmla="*/ 0 60000 65536"/>
                <a:gd name="T19" fmla="*/ 0 60000 65536"/>
                <a:gd name="T20" fmla="*/ 0 60000 65536"/>
                <a:gd name="T21" fmla="*/ 0 w 52"/>
                <a:gd name="T22" fmla="*/ 0 h 70"/>
                <a:gd name="T23" fmla="*/ 52 w 52"/>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70">
                  <a:moveTo>
                    <a:pt x="41" y="0"/>
                  </a:moveTo>
                  <a:lnTo>
                    <a:pt x="0" y="5"/>
                  </a:lnTo>
                  <a:lnTo>
                    <a:pt x="0" y="70"/>
                  </a:lnTo>
                  <a:lnTo>
                    <a:pt x="24" y="52"/>
                  </a:lnTo>
                  <a:lnTo>
                    <a:pt x="47" y="47"/>
                  </a:lnTo>
                  <a:lnTo>
                    <a:pt x="52" y="29"/>
                  </a:lnTo>
                  <a:lnTo>
                    <a:pt x="41" y="0"/>
                  </a:lnTo>
                  <a:close/>
                </a:path>
              </a:pathLst>
            </a:custGeom>
            <a:grpFill/>
            <a:ln w="9525">
              <a:solidFill>
                <a:schemeClr val="bg1">
                  <a:lumMod val="85000"/>
                </a:schemeClr>
              </a:solidFill>
              <a:round/>
              <a:headEnd/>
              <a:tailEnd/>
            </a:ln>
          </p:spPr>
          <p:txBody>
            <a:bodyPr/>
            <a:lstStyle/>
            <a:p>
              <a:endParaRPr lang="zh-CN" altLang="en-US"/>
            </a:p>
          </p:txBody>
        </p:sp>
        <p:sp>
          <p:nvSpPr>
            <p:cNvPr id="92" name="Freeform 42"/>
            <p:cNvSpPr>
              <a:spLocks noChangeAspect="1"/>
            </p:cNvSpPr>
            <p:nvPr>
              <p:custDataLst>
                <p:tags r:id="rId112"/>
              </p:custDataLst>
            </p:nvPr>
          </p:nvSpPr>
          <p:spPr bwMode="auto">
            <a:xfrm rot="20717457">
              <a:off x="6616228" y="1339446"/>
              <a:ext cx="138367" cy="111030"/>
            </a:xfrm>
            <a:custGeom>
              <a:avLst/>
              <a:gdLst>
                <a:gd name="T0" fmla="*/ 73975 w 309"/>
                <a:gd name="T1" fmla="*/ 0 h 244"/>
                <a:gd name="T2" fmla="*/ 34812 w 309"/>
                <a:gd name="T3" fmla="*/ 44404 h 244"/>
                <a:gd name="T4" fmla="*/ 0 w 309"/>
                <a:gd name="T5" fmla="*/ 54131 h 244"/>
                <a:gd name="T6" fmla="*/ 7121 w 309"/>
                <a:gd name="T7" fmla="*/ 98112 h 244"/>
                <a:gd name="T8" fmla="*/ 39559 w 309"/>
                <a:gd name="T9" fmla="*/ 103187 h 244"/>
                <a:gd name="T10" fmla="*/ 57360 w 309"/>
                <a:gd name="T11" fmla="*/ 74007 h 244"/>
                <a:gd name="T12" fmla="*/ 122237 w 309"/>
                <a:gd name="T13" fmla="*/ 76122 h 244"/>
                <a:gd name="T14" fmla="*/ 96919 w 309"/>
                <a:gd name="T15" fmla="*/ 7612 h 244"/>
                <a:gd name="T16" fmla="*/ 73975 w 309"/>
                <a:gd name="T17" fmla="*/ 0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9"/>
                <a:gd name="T28" fmla="*/ 0 h 244"/>
                <a:gd name="T29" fmla="*/ 309 w 309"/>
                <a:gd name="T30" fmla="*/ 244 h 2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9" h="244">
                  <a:moveTo>
                    <a:pt x="187" y="0"/>
                  </a:moveTo>
                  <a:lnTo>
                    <a:pt x="88" y="105"/>
                  </a:lnTo>
                  <a:lnTo>
                    <a:pt x="0" y="128"/>
                  </a:lnTo>
                  <a:lnTo>
                    <a:pt x="18" y="232"/>
                  </a:lnTo>
                  <a:lnTo>
                    <a:pt x="100" y="244"/>
                  </a:lnTo>
                  <a:lnTo>
                    <a:pt x="145" y="175"/>
                  </a:lnTo>
                  <a:lnTo>
                    <a:pt x="309" y="180"/>
                  </a:lnTo>
                  <a:lnTo>
                    <a:pt x="245" y="18"/>
                  </a:lnTo>
                  <a:lnTo>
                    <a:pt x="187" y="0"/>
                  </a:lnTo>
                  <a:close/>
                </a:path>
              </a:pathLst>
            </a:custGeom>
            <a:grpFill/>
            <a:ln w="9525">
              <a:solidFill>
                <a:schemeClr val="bg1">
                  <a:lumMod val="85000"/>
                </a:schemeClr>
              </a:solidFill>
              <a:round/>
              <a:headEnd/>
              <a:tailEnd/>
            </a:ln>
          </p:spPr>
          <p:txBody>
            <a:bodyPr/>
            <a:lstStyle/>
            <a:p>
              <a:endParaRPr lang="zh-CN" altLang="en-US"/>
            </a:p>
          </p:txBody>
        </p:sp>
        <p:sp>
          <p:nvSpPr>
            <p:cNvPr id="93" name="Freeform 43"/>
            <p:cNvSpPr>
              <a:spLocks noChangeAspect="1"/>
            </p:cNvSpPr>
            <p:nvPr>
              <p:custDataLst>
                <p:tags r:id="rId113"/>
              </p:custDataLst>
            </p:nvPr>
          </p:nvSpPr>
          <p:spPr bwMode="auto">
            <a:xfrm rot="20717457">
              <a:off x="6698889" y="1406064"/>
              <a:ext cx="190479" cy="218646"/>
            </a:xfrm>
            <a:custGeom>
              <a:avLst/>
              <a:gdLst>
                <a:gd name="T0" fmla="*/ 78184 w 424"/>
                <a:gd name="T1" fmla="*/ 2561 h 476"/>
                <a:gd name="T2" fmla="*/ 29766 w 424"/>
                <a:gd name="T3" fmla="*/ 0 h 476"/>
                <a:gd name="T4" fmla="*/ 27781 w 424"/>
                <a:gd name="T5" fmla="*/ 14941 h 476"/>
                <a:gd name="T6" fmla="*/ 25003 w 424"/>
                <a:gd name="T7" fmla="*/ 40128 h 476"/>
                <a:gd name="T8" fmla="*/ 18256 w 424"/>
                <a:gd name="T9" fmla="*/ 62326 h 476"/>
                <a:gd name="T10" fmla="*/ 41672 w 424"/>
                <a:gd name="T11" fmla="*/ 89220 h 476"/>
                <a:gd name="T12" fmla="*/ 0 w 424"/>
                <a:gd name="T13" fmla="*/ 89220 h 476"/>
                <a:gd name="T14" fmla="*/ 29766 w 424"/>
                <a:gd name="T15" fmla="*/ 119103 h 476"/>
                <a:gd name="T16" fmla="*/ 41672 w 424"/>
                <a:gd name="T17" fmla="*/ 163499 h 476"/>
                <a:gd name="T18" fmla="*/ 96837 w 424"/>
                <a:gd name="T19" fmla="*/ 168622 h 476"/>
                <a:gd name="T20" fmla="*/ 140494 w 424"/>
                <a:gd name="T21" fmla="*/ 203200 h 476"/>
                <a:gd name="T22" fmla="*/ 161528 w 424"/>
                <a:gd name="T23" fmla="*/ 186124 h 476"/>
                <a:gd name="T24" fmla="*/ 152400 w 424"/>
                <a:gd name="T25" fmla="*/ 168622 h 476"/>
                <a:gd name="T26" fmla="*/ 166291 w 424"/>
                <a:gd name="T27" fmla="*/ 171183 h 476"/>
                <a:gd name="T28" fmla="*/ 147638 w 424"/>
                <a:gd name="T29" fmla="*/ 113980 h 476"/>
                <a:gd name="T30" fmla="*/ 168275 w 424"/>
                <a:gd name="T31" fmla="*/ 47385 h 476"/>
                <a:gd name="T32" fmla="*/ 152400 w 424"/>
                <a:gd name="T33" fmla="*/ 32444 h 476"/>
                <a:gd name="T34" fmla="*/ 135731 w 424"/>
                <a:gd name="T35" fmla="*/ 74279 h 476"/>
                <a:gd name="T36" fmla="*/ 138509 w 424"/>
                <a:gd name="T37" fmla="*/ 69156 h 476"/>
                <a:gd name="T38" fmla="*/ 124619 w 424"/>
                <a:gd name="T39" fmla="*/ 37139 h 476"/>
                <a:gd name="T40" fmla="*/ 94456 w 424"/>
                <a:gd name="T41" fmla="*/ 25187 h 476"/>
                <a:gd name="T42" fmla="*/ 78184 w 424"/>
                <a:gd name="T43" fmla="*/ 2561 h 47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4"/>
                <a:gd name="T67" fmla="*/ 0 h 476"/>
                <a:gd name="T68" fmla="*/ 424 w 424"/>
                <a:gd name="T69" fmla="*/ 476 h 47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4" h="476">
                  <a:moveTo>
                    <a:pt x="197" y="6"/>
                  </a:moveTo>
                  <a:lnTo>
                    <a:pt x="75" y="0"/>
                  </a:lnTo>
                  <a:lnTo>
                    <a:pt x="70" y="35"/>
                  </a:lnTo>
                  <a:lnTo>
                    <a:pt x="63" y="94"/>
                  </a:lnTo>
                  <a:lnTo>
                    <a:pt x="46" y="146"/>
                  </a:lnTo>
                  <a:lnTo>
                    <a:pt x="105" y="209"/>
                  </a:lnTo>
                  <a:lnTo>
                    <a:pt x="0" y="209"/>
                  </a:lnTo>
                  <a:lnTo>
                    <a:pt x="75" y="279"/>
                  </a:lnTo>
                  <a:lnTo>
                    <a:pt x="105" y="383"/>
                  </a:lnTo>
                  <a:lnTo>
                    <a:pt x="244" y="395"/>
                  </a:lnTo>
                  <a:lnTo>
                    <a:pt x="354" y="476"/>
                  </a:lnTo>
                  <a:lnTo>
                    <a:pt x="407" y="436"/>
                  </a:lnTo>
                  <a:lnTo>
                    <a:pt x="384" y="395"/>
                  </a:lnTo>
                  <a:lnTo>
                    <a:pt x="419" y="401"/>
                  </a:lnTo>
                  <a:lnTo>
                    <a:pt x="372" y="267"/>
                  </a:lnTo>
                  <a:lnTo>
                    <a:pt x="424" y="111"/>
                  </a:lnTo>
                  <a:lnTo>
                    <a:pt x="384" y="76"/>
                  </a:lnTo>
                  <a:lnTo>
                    <a:pt x="342" y="174"/>
                  </a:lnTo>
                  <a:lnTo>
                    <a:pt x="349" y="162"/>
                  </a:lnTo>
                  <a:lnTo>
                    <a:pt x="314" y="87"/>
                  </a:lnTo>
                  <a:lnTo>
                    <a:pt x="238" y="59"/>
                  </a:lnTo>
                  <a:lnTo>
                    <a:pt x="197" y="6"/>
                  </a:lnTo>
                  <a:close/>
                </a:path>
              </a:pathLst>
            </a:custGeom>
            <a:grpFill/>
            <a:ln w="9525">
              <a:solidFill>
                <a:schemeClr val="bg1">
                  <a:lumMod val="85000"/>
                </a:schemeClr>
              </a:solidFill>
              <a:round/>
              <a:headEnd/>
              <a:tailEnd/>
            </a:ln>
          </p:spPr>
          <p:txBody>
            <a:bodyPr/>
            <a:lstStyle/>
            <a:p>
              <a:endParaRPr lang="zh-CN" altLang="en-US"/>
            </a:p>
          </p:txBody>
        </p:sp>
        <p:sp>
          <p:nvSpPr>
            <p:cNvPr id="94" name="Freeform 44"/>
            <p:cNvSpPr>
              <a:spLocks noChangeAspect="1"/>
            </p:cNvSpPr>
            <p:nvPr>
              <p:custDataLst>
                <p:tags r:id="rId114"/>
              </p:custDataLst>
            </p:nvPr>
          </p:nvSpPr>
          <p:spPr bwMode="auto">
            <a:xfrm rot="20717457">
              <a:off x="6909134" y="1411189"/>
              <a:ext cx="79068" cy="105906"/>
            </a:xfrm>
            <a:custGeom>
              <a:avLst/>
              <a:gdLst>
                <a:gd name="T0" fmla="*/ 0 w 163"/>
                <a:gd name="T1" fmla="*/ 34639 h 233"/>
                <a:gd name="T2" fmla="*/ 22283 w 163"/>
                <a:gd name="T3" fmla="*/ 68855 h 233"/>
                <a:gd name="T4" fmla="*/ 12427 w 163"/>
                <a:gd name="T5" fmla="*/ 98425 h 233"/>
                <a:gd name="T6" fmla="*/ 29997 w 163"/>
                <a:gd name="T7" fmla="*/ 98425 h 233"/>
                <a:gd name="T8" fmla="*/ 64708 w 163"/>
                <a:gd name="T9" fmla="*/ 76036 h 233"/>
                <a:gd name="T10" fmla="*/ 69850 w 163"/>
                <a:gd name="T11" fmla="*/ 61252 h 233"/>
                <a:gd name="T12" fmla="*/ 62565 w 163"/>
                <a:gd name="T13" fmla="*/ 7604 h 233"/>
                <a:gd name="T14" fmla="*/ 40282 w 163"/>
                <a:gd name="T15" fmla="*/ 0 h 233"/>
                <a:gd name="T16" fmla="*/ 27426 w 163"/>
                <a:gd name="T17" fmla="*/ 29570 h 233"/>
                <a:gd name="T18" fmla="*/ 12427 w 163"/>
                <a:gd name="T19" fmla="*/ 24501 h 233"/>
                <a:gd name="T20" fmla="*/ 0 w 163"/>
                <a:gd name="T21" fmla="*/ 34639 h 2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233"/>
                <a:gd name="T35" fmla="*/ 163 w 163"/>
                <a:gd name="T36" fmla="*/ 233 h 23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233">
                  <a:moveTo>
                    <a:pt x="0" y="82"/>
                  </a:moveTo>
                  <a:lnTo>
                    <a:pt x="52" y="163"/>
                  </a:lnTo>
                  <a:lnTo>
                    <a:pt x="29" y="233"/>
                  </a:lnTo>
                  <a:lnTo>
                    <a:pt x="70" y="233"/>
                  </a:lnTo>
                  <a:lnTo>
                    <a:pt x="151" y="180"/>
                  </a:lnTo>
                  <a:lnTo>
                    <a:pt x="163" y="145"/>
                  </a:lnTo>
                  <a:lnTo>
                    <a:pt x="146" y="18"/>
                  </a:lnTo>
                  <a:lnTo>
                    <a:pt x="94" y="0"/>
                  </a:lnTo>
                  <a:lnTo>
                    <a:pt x="64" y="70"/>
                  </a:lnTo>
                  <a:lnTo>
                    <a:pt x="29" y="58"/>
                  </a:lnTo>
                  <a:lnTo>
                    <a:pt x="0" y="82"/>
                  </a:lnTo>
                  <a:close/>
                </a:path>
              </a:pathLst>
            </a:custGeom>
            <a:grpFill/>
            <a:ln w="9525">
              <a:solidFill>
                <a:schemeClr val="bg1">
                  <a:lumMod val="85000"/>
                </a:schemeClr>
              </a:solidFill>
              <a:round/>
              <a:headEnd/>
              <a:tailEnd/>
            </a:ln>
          </p:spPr>
          <p:txBody>
            <a:bodyPr/>
            <a:lstStyle/>
            <a:p>
              <a:endParaRPr lang="zh-CN" altLang="en-US"/>
            </a:p>
          </p:txBody>
        </p:sp>
        <p:sp>
          <p:nvSpPr>
            <p:cNvPr id="95" name="Freeform 45"/>
            <p:cNvSpPr>
              <a:spLocks noChangeAspect="1"/>
            </p:cNvSpPr>
            <p:nvPr>
              <p:custDataLst>
                <p:tags r:id="rId115"/>
              </p:custDataLst>
            </p:nvPr>
          </p:nvSpPr>
          <p:spPr bwMode="auto">
            <a:xfrm rot="20717457">
              <a:off x="6995390" y="1395814"/>
              <a:ext cx="55707" cy="70036"/>
            </a:xfrm>
            <a:custGeom>
              <a:avLst/>
              <a:gdLst>
                <a:gd name="T0" fmla="*/ 4667 w 116"/>
                <a:gd name="T1" fmla="*/ 19960 h 150"/>
                <a:gd name="T2" fmla="*/ 0 w 116"/>
                <a:gd name="T3" fmla="*/ 62918 h 150"/>
                <a:gd name="T4" fmla="*/ 24607 w 116"/>
                <a:gd name="T5" fmla="*/ 65088 h 150"/>
                <a:gd name="T6" fmla="*/ 49213 w 116"/>
                <a:gd name="T7" fmla="*/ 19960 h 150"/>
                <a:gd name="T8" fmla="*/ 31819 w 116"/>
                <a:gd name="T9" fmla="*/ 0 h 150"/>
                <a:gd name="T10" fmla="*/ 12303 w 116"/>
                <a:gd name="T11" fmla="*/ 0 h 150"/>
                <a:gd name="T12" fmla="*/ 4667 w 116"/>
                <a:gd name="T13" fmla="*/ 19960 h 150"/>
                <a:gd name="T14" fmla="*/ 0 60000 65536"/>
                <a:gd name="T15" fmla="*/ 0 60000 65536"/>
                <a:gd name="T16" fmla="*/ 0 60000 65536"/>
                <a:gd name="T17" fmla="*/ 0 60000 65536"/>
                <a:gd name="T18" fmla="*/ 0 60000 65536"/>
                <a:gd name="T19" fmla="*/ 0 60000 65536"/>
                <a:gd name="T20" fmla="*/ 0 60000 65536"/>
                <a:gd name="T21" fmla="*/ 0 w 116"/>
                <a:gd name="T22" fmla="*/ 0 h 150"/>
                <a:gd name="T23" fmla="*/ 116 w 116"/>
                <a:gd name="T24" fmla="*/ 150 h 1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6" h="150">
                  <a:moveTo>
                    <a:pt x="11" y="46"/>
                  </a:moveTo>
                  <a:lnTo>
                    <a:pt x="0" y="145"/>
                  </a:lnTo>
                  <a:lnTo>
                    <a:pt x="58" y="150"/>
                  </a:lnTo>
                  <a:lnTo>
                    <a:pt x="116" y="46"/>
                  </a:lnTo>
                  <a:lnTo>
                    <a:pt x="75" y="0"/>
                  </a:lnTo>
                  <a:lnTo>
                    <a:pt x="29" y="0"/>
                  </a:lnTo>
                  <a:lnTo>
                    <a:pt x="11" y="46"/>
                  </a:lnTo>
                  <a:close/>
                </a:path>
              </a:pathLst>
            </a:custGeom>
            <a:grpFill/>
            <a:ln w="9525">
              <a:solidFill>
                <a:schemeClr val="bg1">
                  <a:lumMod val="85000"/>
                </a:schemeClr>
              </a:solidFill>
              <a:round/>
              <a:headEnd/>
              <a:tailEnd/>
            </a:ln>
          </p:spPr>
          <p:txBody>
            <a:bodyPr/>
            <a:lstStyle/>
            <a:p>
              <a:endParaRPr lang="zh-CN" altLang="en-US"/>
            </a:p>
          </p:txBody>
        </p:sp>
        <p:sp>
          <p:nvSpPr>
            <p:cNvPr id="96" name="Freeform 46"/>
            <p:cNvSpPr>
              <a:spLocks noChangeAspect="1"/>
            </p:cNvSpPr>
            <p:nvPr>
              <p:custDataLst>
                <p:tags r:id="rId116"/>
              </p:custDataLst>
            </p:nvPr>
          </p:nvSpPr>
          <p:spPr bwMode="auto">
            <a:xfrm rot="20717457">
              <a:off x="7088832" y="1351403"/>
              <a:ext cx="449244" cy="486832"/>
            </a:xfrm>
            <a:custGeom>
              <a:avLst/>
              <a:gdLst>
                <a:gd name="T0" fmla="*/ 37396 w 987"/>
                <a:gd name="T1" fmla="*/ 21906 h 1074"/>
                <a:gd name="T2" fmla="*/ 0 w 987"/>
                <a:gd name="T3" fmla="*/ 56028 h 1074"/>
                <a:gd name="T4" fmla="*/ 11259 w 987"/>
                <a:gd name="T5" fmla="*/ 95206 h 1074"/>
                <a:gd name="T6" fmla="*/ 76802 w 987"/>
                <a:gd name="T7" fmla="*/ 124694 h 1074"/>
                <a:gd name="T8" fmla="*/ 137519 w 987"/>
                <a:gd name="T9" fmla="*/ 141545 h 1074"/>
                <a:gd name="T10" fmla="*/ 151593 w 987"/>
                <a:gd name="T11" fmla="*/ 124694 h 1074"/>
                <a:gd name="T12" fmla="*/ 198639 w 987"/>
                <a:gd name="T13" fmla="*/ 158817 h 1074"/>
                <a:gd name="T14" fmla="*/ 193813 w 987"/>
                <a:gd name="T15" fmla="*/ 197994 h 1074"/>
                <a:gd name="T16" fmla="*/ 226384 w 987"/>
                <a:gd name="T17" fmla="*/ 249389 h 1074"/>
                <a:gd name="T18" fmla="*/ 223971 w 987"/>
                <a:gd name="T19" fmla="*/ 300783 h 1074"/>
                <a:gd name="T20" fmla="*/ 174915 w 987"/>
                <a:gd name="T21" fmla="*/ 305417 h 1074"/>
                <a:gd name="T22" fmla="*/ 212712 w 987"/>
                <a:gd name="T23" fmla="*/ 361866 h 1074"/>
                <a:gd name="T24" fmla="*/ 268604 w 987"/>
                <a:gd name="T25" fmla="*/ 411154 h 1074"/>
                <a:gd name="T26" fmla="*/ 296752 w 987"/>
                <a:gd name="T27" fmla="*/ 425898 h 1074"/>
                <a:gd name="T28" fmla="*/ 378378 w 987"/>
                <a:gd name="T29" fmla="*/ 433060 h 1074"/>
                <a:gd name="T30" fmla="*/ 331734 w 987"/>
                <a:gd name="T31" fmla="*/ 384193 h 1074"/>
                <a:gd name="T32" fmla="*/ 390039 w 987"/>
                <a:gd name="T33" fmla="*/ 398516 h 1074"/>
                <a:gd name="T34" fmla="*/ 371140 w 987"/>
                <a:gd name="T35" fmla="*/ 356811 h 1074"/>
                <a:gd name="T36" fmla="*/ 338570 w 987"/>
                <a:gd name="T37" fmla="*/ 303310 h 1074"/>
                <a:gd name="T38" fmla="*/ 373955 w 987"/>
                <a:gd name="T39" fmla="*/ 300783 h 1074"/>
                <a:gd name="T40" fmla="*/ 380791 w 987"/>
                <a:gd name="T41" fmla="*/ 327744 h 1074"/>
                <a:gd name="T42" fmla="*/ 396875 w 987"/>
                <a:gd name="T43" fmla="*/ 283511 h 1074"/>
                <a:gd name="T44" fmla="*/ 359882 w 987"/>
                <a:gd name="T45" fmla="*/ 244333 h 1074"/>
                <a:gd name="T46" fmla="*/ 301175 w 987"/>
                <a:gd name="T47" fmla="*/ 205577 h 1074"/>
                <a:gd name="T48" fmla="*/ 296752 w 987"/>
                <a:gd name="T49" fmla="*/ 163872 h 1074"/>
                <a:gd name="T50" fmla="*/ 254531 w 987"/>
                <a:gd name="T51" fmla="*/ 119639 h 1074"/>
                <a:gd name="T52" fmla="*/ 212712 w 987"/>
                <a:gd name="T53" fmla="*/ 73300 h 1074"/>
                <a:gd name="T54" fmla="*/ 165666 w 987"/>
                <a:gd name="T55" fmla="*/ 61083 h 1074"/>
                <a:gd name="T56" fmla="*/ 121435 w 987"/>
                <a:gd name="T57" fmla="*/ 43811 h 1074"/>
                <a:gd name="T58" fmla="*/ 111784 w 987"/>
                <a:gd name="T59" fmla="*/ 24012 h 1074"/>
                <a:gd name="T60" fmla="*/ 67553 w 987"/>
                <a:gd name="T61" fmla="*/ 75406 h 1074"/>
                <a:gd name="T62" fmla="*/ 60315 w 987"/>
                <a:gd name="T63" fmla="*/ 21906 h 10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87"/>
                <a:gd name="T97" fmla="*/ 0 h 1074"/>
                <a:gd name="T98" fmla="*/ 987 w 987"/>
                <a:gd name="T99" fmla="*/ 1074 h 107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87" h="1074">
                  <a:moveTo>
                    <a:pt x="110" y="0"/>
                  </a:moveTo>
                  <a:lnTo>
                    <a:pt x="93" y="52"/>
                  </a:lnTo>
                  <a:lnTo>
                    <a:pt x="16" y="80"/>
                  </a:lnTo>
                  <a:lnTo>
                    <a:pt x="0" y="133"/>
                  </a:lnTo>
                  <a:lnTo>
                    <a:pt x="58" y="197"/>
                  </a:lnTo>
                  <a:lnTo>
                    <a:pt x="28" y="226"/>
                  </a:lnTo>
                  <a:lnTo>
                    <a:pt x="86" y="284"/>
                  </a:lnTo>
                  <a:lnTo>
                    <a:pt x="191" y="296"/>
                  </a:lnTo>
                  <a:lnTo>
                    <a:pt x="330" y="377"/>
                  </a:lnTo>
                  <a:lnTo>
                    <a:pt x="342" y="336"/>
                  </a:lnTo>
                  <a:lnTo>
                    <a:pt x="307" y="267"/>
                  </a:lnTo>
                  <a:lnTo>
                    <a:pt x="377" y="296"/>
                  </a:lnTo>
                  <a:lnTo>
                    <a:pt x="394" y="359"/>
                  </a:lnTo>
                  <a:lnTo>
                    <a:pt x="494" y="377"/>
                  </a:lnTo>
                  <a:lnTo>
                    <a:pt x="522" y="418"/>
                  </a:lnTo>
                  <a:lnTo>
                    <a:pt x="482" y="470"/>
                  </a:lnTo>
                  <a:lnTo>
                    <a:pt x="586" y="523"/>
                  </a:lnTo>
                  <a:lnTo>
                    <a:pt x="563" y="592"/>
                  </a:lnTo>
                  <a:lnTo>
                    <a:pt x="539" y="610"/>
                  </a:lnTo>
                  <a:lnTo>
                    <a:pt x="557" y="714"/>
                  </a:lnTo>
                  <a:lnTo>
                    <a:pt x="499" y="755"/>
                  </a:lnTo>
                  <a:lnTo>
                    <a:pt x="435" y="725"/>
                  </a:lnTo>
                  <a:lnTo>
                    <a:pt x="424" y="865"/>
                  </a:lnTo>
                  <a:lnTo>
                    <a:pt x="529" y="859"/>
                  </a:lnTo>
                  <a:lnTo>
                    <a:pt x="557" y="836"/>
                  </a:lnTo>
                  <a:lnTo>
                    <a:pt x="668" y="976"/>
                  </a:lnTo>
                  <a:lnTo>
                    <a:pt x="714" y="976"/>
                  </a:lnTo>
                  <a:lnTo>
                    <a:pt x="738" y="1011"/>
                  </a:lnTo>
                  <a:lnTo>
                    <a:pt x="947" y="1074"/>
                  </a:lnTo>
                  <a:lnTo>
                    <a:pt x="941" y="1028"/>
                  </a:lnTo>
                  <a:lnTo>
                    <a:pt x="842" y="952"/>
                  </a:lnTo>
                  <a:lnTo>
                    <a:pt x="825" y="912"/>
                  </a:lnTo>
                  <a:lnTo>
                    <a:pt x="953" y="993"/>
                  </a:lnTo>
                  <a:lnTo>
                    <a:pt x="970" y="946"/>
                  </a:lnTo>
                  <a:lnTo>
                    <a:pt x="918" y="865"/>
                  </a:lnTo>
                  <a:lnTo>
                    <a:pt x="923" y="847"/>
                  </a:lnTo>
                  <a:lnTo>
                    <a:pt x="825" y="772"/>
                  </a:lnTo>
                  <a:lnTo>
                    <a:pt x="842" y="720"/>
                  </a:lnTo>
                  <a:lnTo>
                    <a:pt x="784" y="673"/>
                  </a:lnTo>
                  <a:lnTo>
                    <a:pt x="930" y="714"/>
                  </a:lnTo>
                  <a:lnTo>
                    <a:pt x="930" y="772"/>
                  </a:lnTo>
                  <a:lnTo>
                    <a:pt x="947" y="778"/>
                  </a:lnTo>
                  <a:lnTo>
                    <a:pt x="965" y="702"/>
                  </a:lnTo>
                  <a:lnTo>
                    <a:pt x="987" y="673"/>
                  </a:lnTo>
                  <a:lnTo>
                    <a:pt x="975" y="586"/>
                  </a:lnTo>
                  <a:lnTo>
                    <a:pt x="895" y="580"/>
                  </a:lnTo>
                  <a:lnTo>
                    <a:pt x="860" y="523"/>
                  </a:lnTo>
                  <a:lnTo>
                    <a:pt x="749" y="488"/>
                  </a:lnTo>
                  <a:lnTo>
                    <a:pt x="714" y="435"/>
                  </a:lnTo>
                  <a:lnTo>
                    <a:pt x="738" y="389"/>
                  </a:lnTo>
                  <a:lnTo>
                    <a:pt x="703" y="313"/>
                  </a:lnTo>
                  <a:lnTo>
                    <a:pt x="633" y="284"/>
                  </a:lnTo>
                  <a:lnTo>
                    <a:pt x="539" y="249"/>
                  </a:lnTo>
                  <a:lnTo>
                    <a:pt x="529" y="174"/>
                  </a:lnTo>
                  <a:lnTo>
                    <a:pt x="435" y="197"/>
                  </a:lnTo>
                  <a:lnTo>
                    <a:pt x="412" y="145"/>
                  </a:lnTo>
                  <a:lnTo>
                    <a:pt x="319" y="174"/>
                  </a:lnTo>
                  <a:lnTo>
                    <a:pt x="302" y="104"/>
                  </a:lnTo>
                  <a:lnTo>
                    <a:pt x="382" y="92"/>
                  </a:lnTo>
                  <a:lnTo>
                    <a:pt x="278" y="57"/>
                  </a:lnTo>
                  <a:lnTo>
                    <a:pt x="191" y="63"/>
                  </a:lnTo>
                  <a:lnTo>
                    <a:pt x="168" y="179"/>
                  </a:lnTo>
                  <a:lnTo>
                    <a:pt x="133" y="122"/>
                  </a:lnTo>
                  <a:lnTo>
                    <a:pt x="150" y="52"/>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97" name="Freeform 47"/>
            <p:cNvSpPr>
              <a:spLocks noChangeAspect="1"/>
            </p:cNvSpPr>
            <p:nvPr>
              <p:custDataLst>
                <p:tags r:id="rId117"/>
              </p:custDataLst>
            </p:nvPr>
          </p:nvSpPr>
          <p:spPr bwMode="auto">
            <a:xfrm rot="20717457">
              <a:off x="7000781" y="1276244"/>
              <a:ext cx="158134" cy="102490"/>
            </a:xfrm>
            <a:custGeom>
              <a:avLst/>
              <a:gdLst>
                <a:gd name="T0" fmla="*/ 0 w 354"/>
                <a:gd name="T1" fmla="*/ 17204 h 227"/>
                <a:gd name="T2" fmla="*/ 20521 w 354"/>
                <a:gd name="T3" fmla="*/ 34407 h 227"/>
                <a:gd name="T4" fmla="*/ 20521 w 354"/>
                <a:gd name="T5" fmla="*/ 82662 h 227"/>
                <a:gd name="T6" fmla="*/ 139700 w 354"/>
                <a:gd name="T7" fmla="*/ 95250 h 227"/>
                <a:gd name="T8" fmla="*/ 139700 w 354"/>
                <a:gd name="T9" fmla="*/ 70913 h 227"/>
                <a:gd name="T10" fmla="*/ 63931 w 354"/>
                <a:gd name="T11" fmla="*/ 51192 h 227"/>
                <a:gd name="T12" fmla="*/ 22494 w 354"/>
                <a:gd name="T13" fmla="*/ 7553 h 227"/>
                <a:gd name="T14" fmla="*/ 0 w 354"/>
                <a:gd name="T15" fmla="*/ 0 h 227"/>
                <a:gd name="T16" fmla="*/ 0 w 354"/>
                <a:gd name="T17" fmla="*/ 17204 h 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4"/>
                <a:gd name="T28" fmla="*/ 0 h 227"/>
                <a:gd name="T29" fmla="*/ 354 w 354"/>
                <a:gd name="T30" fmla="*/ 227 h 2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4" h="227">
                  <a:moveTo>
                    <a:pt x="0" y="41"/>
                  </a:moveTo>
                  <a:lnTo>
                    <a:pt x="52" y="82"/>
                  </a:lnTo>
                  <a:lnTo>
                    <a:pt x="52" y="197"/>
                  </a:lnTo>
                  <a:lnTo>
                    <a:pt x="354" y="227"/>
                  </a:lnTo>
                  <a:lnTo>
                    <a:pt x="354" y="169"/>
                  </a:lnTo>
                  <a:lnTo>
                    <a:pt x="162" y="122"/>
                  </a:lnTo>
                  <a:lnTo>
                    <a:pt x="57" y="18"/>
                  </a:lnTo>
                  <a:lnTo>
                    <a:pt x="0" y="0"/>
                  </a:lnTo>
                  <a:lnTo>
                    <a:pt x="0" y="41"/>
                  </a:lnTo>
                  <a:close/>
                </a:path>
              </a:pathLst>
            </a:custGeom>
            <a:grpFill/>
            <a:ln w="9525">
              <a:solidFill>
                <a:schemeClr val="bg1">
                  <a:lumMod val="85000"/>
                </a:schemeClr>
              </a:solidFill>
              <a:round/>
              <a:headEnd/>
              <a:tailEnd/>
            </a:ln>
          </p:spPr>
          <p:txBody>
            <a:bodyPr/>
            <a:lstStyle/>
            <a:p>
              <a:endParaRPr lang="zh-CN" altLang="en-US"/>
            </a:p>
          </p:txBody>
        </p:sp>
        <p:sp>
          <p:nvSpPr>
            <p:cNvPr id="98" name="Freeform 48"/>
            <p:cNvSpPr>
              <a:spLocks noChangeAspect="1"/>
            </p:cNvSpPr>
            <p:nvPr>
              <p:custDataLst>
                <p:tags r:id="rId118"/>
              </p:custDataLst>
            </p:nvPr>
          </p:nvSpPr>
          <p:spPr bwMode="auto">
            <a:xfrm rot="20717457">
              <a:off x="6779753" y="1288200"/>
              <a:ext cx="125788" cy="85409"/>
            </a:xfrm>
            <a:custGeom>
              <a:avLst/>
              <a:gdLst>
                <a:gd name="T0" fmla="*/ 24651 w 284"/>
                <a:gd name="T1" fmla="*/ 0 h 185"/>
                <a:gd name="T2" fmla="*/ 79040 w 284"/>
                <a:gd name="T3" fmla="*/ 22311 h 185"/>
                <a:gd name="T4" fmla="*/ 111125 w 284"/>
                <a:gd name="T5" fmla="*/ 52345 h 185"/>
                <a:gd name="T6" fmla="*/ 77083 w 284"/>
                <a:gd name="T7" fmla="*/ 79375 h 185"/>
                <a:gd name="T8" fmla="*/ 43041 w 284"/>
                <a:gd name="T9" fmla="*/ 69507 h 185"/>
                <a:gd name="T10" fmla="*/ 20347 w 284"/>
                <a:gd name="T11" fmla="*/ 57064 h 185"/>
                <a:gd name="T12" fmla="*/ 17608 w 284"/>
                <a:gd name="T13" fmla="*/ 39473 h 185"/>
                <a:gd name="T14" fmla="*/ 0 w 284"/>
                <a:gd name="T15" fmla="*/ 22311 h 185"/>
                <a:gd name="T16" fmla="*/ 24651 w 284"/>
                <a:gd name="T17" fmla="*/ 0 h 1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4"/>
                <a:gd name="T28" fmla="*/ 0 h 185"/>
                <a:gd name="T29" fmla="*/ 284 w 284"/>
                <a:gd name="T30" fmla="*/ 185 h 1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4" h="185">
                  <a:moveTo>
                    <a:pt x="63" y="0"/>
                  </a:moveTo>
                  <a:lnTo>
                    <a:pt x="202" y="52"/>
                  </a:lnTo>
                  <a:lnTo>
                    <a:pt x="284" y="122"/>
                  </a:lnTo>
                  <a:lnTo>
                    <a:pt x="197" y="185"/>
                  </a:lnTo>
                  <a:lnTo>
                    <a:pt x="110" y="162"/>
                  </a:lnTo>
                  <a:lnTo>
                    <a:pt x="52" y="133"/>
                  </a:lnTo>
                  <a:lnTo>
                    <a:pt x="45" y="92"/>
                  </a:lnTo>
                  <a:lnTo>
                    <a:pt x="0" y="52"/>
                  </a:lnTo>
                  <a:lnTo>
                    <a:pt x="63" y="0"/>
                  </a:lnTo>
                  <a:close/>
                </a:path>
              </a:pathLst>
            </a:custGeom>
            <a:grpFill/>
            <a:ln w="9525">
              <a:solidFill>
                <a:schemeClr val="bg1">
                  <a:lumMod val="85000"/>
                </a:schemeClr>
              </a:solidFill>
              <a:round/>
              <a:headEnd/>
              <a:tailEnd/>
            </a:ln>
          </p:spPr>
          <p:txBody>
            <a:bodyPr/>
            <a:lstStyle/>
            <a:p>
              <a:endParaRPr lang="zh-CN" altLang="en-US"/>
            </a:p>
          </p:txBody>
        </p:sp>
        <p:sp>
          <p:nvSpPr>
            <p:cNvPr id="99" name="Freeform 49"/>
            <p:cNvSpPr>
              <a:spLocks noChangeAspect="1"/>
            </p:cNvSpPr>
            <p:nvPr>
              <p:custDataLst>
                <p:tags r:id="rId119"/>
              </p:custDataLst>
            </p:nvPr>
          </p:nvSpPr>
          <p:spPr bwMode="auto">
            <a:xfrm rot="20717457">
              <a:off x="6912729" y="1310407"/>
              <a:ext cx="57503" cy="63204"/>
            </a:xfrm>
            <a:custGeom>
              <a:avLst/>
              <a:gdLst>
                <a:gd name="T0" fmla="*/ 36800 w 127"/>
                <a:gd name="T1" fmla="*/ 0 h 134"/>
                <a:gd name="T2" fmla="*/ 6800 w 127"/>
                <a:gd name="T3" fmla="*/ 10520 h 134"/>
                <a:gd name="T4" fmla="*/ 0 w 127"/>
                <a:gd name="T5" fmla="*/ 28492 h 134"/>
                <a:gd name="T6" fmla="*/ 16000 w 127"/>
                <a:gd name="T7" fmla="*/ 33752 h 134"/>
                <a:gd name="T8" fmla="*/ 16000 w 127"/>
                <a:gd name="T9" fmla="*/ 51286 h 134"/>
                <a:gd name="T10" fmla="*/ 39200 w 127"/>
                <a:gd name="T11" fmla="*/ 58738 h 134"/>
                <a:gd name="T12" fmla="*/ 50800 w 127"/>
                <a:gd name="T13" fmla="*/ 56546 h 134"/>
                <a:gd name="T14" fmla="*/ 39200 w 127"/>
                <a:gd name="T15" fmla="*/ 33752 h 134"/>
                <a:gd name="T16" fmla="*/ 50800 w 127"/>
                <a:gd name="T17" fmla="*/ 28492 h 134"/>
                <a:gd name="T18" fmla="*/ 36800 w 127"/>
                <a:gd name="T19" fmla="*/ 0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7"/>
                <a:gd name="T31" fmla="*/ 0 h 134"/>
                <a:gd name="T32" fmla="*/ 127 w 127"/>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7" h="134">
                  <a:moveTo>
                    <a:pt x="92" y="0"/>
                  </a:moveTo>
                  <a:lnTo>
                    <a:pt x="17" y="24"/>
                  </a:lnTo>
                  <a:lnTo>
                    <a:pt x="0" y="65"/>
                  </a:lnTo>
                  <a:lnTo>
                    <a:pt x="40" y="77"/>
                  </a:lnTo>
                  <a:lnTo>
                    <a:pt x="40" y="117"/>
                  </a:lnTo>
                  <a:lnTo>
                    <a:pt x="98" y="134"/>
                  </a:lnTo>
                  <a:lnTo>
                    <a:pt x="127" y="129"/>
                  </a:lnTo>
                  <a:lnTo>
                    <a:pt x="98" y="77"/>
                  </a:lnTo>
                  <a:lnTo>
                    <a:pt x="127" y="65"/>
                  </a:lnTo>
                  <a:lnTo>
                    <a:pt x="92" y="0"/>
                  </a:lnTo>
                  <a:close/>
                </a:path>
              </a:pathLst>
            </a:custGeom>
            <a:grpFill/>
            <a:ln w="9525">
              <a:solidFill>
                <a:schemeClr val="bg1">
                  <a:lumMod val="85000"/>
                </a:schemeClr>
              </a:solidFill>
              <a:round/>
              <a:headEnd/>
              <a:tailEnd/>
            </a:ln>
          </p:spPr>
          <p:txBody>
            <a:bodyPr/>
            <a:lstStyle/>
            <a:p>
              <a:endParaRPr lang="zh-CN" altLang="en-US"/>
            </a:p>
          </p:txBody>
        </p:sp>
        <p:sp>
          <p:nvSpPr>
            <p:cNvPr id="100" name="Freeform 50"/>
            <p:cNvSpPr>
              <a:spLocks noChangeAspect="1"/>
            </p:cNvSpPr>
            <p:nvPr>
              <p:custDataLst>
                <p:tags r:id="rId120"/>
              </p:custDataLst>
            </p:nvPr>
          </p:nvSpPr>
          <p:spPr bwMode="auto">
            <a:xfrm rot="20717457">
              <a:off x="6727641" y="1303574"/>
              <a:ext cx="21563" cy="18790"/>
            </a:xfrm>
            <a:custGeom>
              <a:avLst/>
              <a:gdLst>
                <a:gd name="T0" fmla="*/ 11754 w 47"/>
                <a:gd name="T1" fmla="*/ 0 h 35"/>
                <a:gd name="T2" fmla="*/ 0 w 47"/>
                <a:gd name="T3" fmla="*/ 0 h 35"/>
                <a:gd name="T4" fmla="*/ 6890 w 47"/>
                <a:gd name="T5" fmla="*/ 17463 h 35"/>
                <a:gd name="T6" fmla="*/ 19050 w 47"/>
                <a:gd name="T7" fmla="*/ 11476 h 35"/>
                <a:gd name="T8" fmla="*/ 11754 w 47"/>
                <a:gd name="T9" fmla="*/ 0 h 35"/>
                <a:gd name="T10" fmla="*/ 0 60000 65536"/>
                <a:gd name="T11" fmla="*/ 0 60000 65536"/>
                <a:gd name="T12" fmla="*/ 0 60000 65536"/>
                <a:gd name="T13" fmla="*/ 0 60000 65536"/>
                <a:gd name="T14" fmla="*/ 0 60000 65536"/>
                <a:gd name="T15" fmla="*/ 0 w 47"/>
                <a:gd name="T16" fmla="*/ 0 h 35"/>
                <a:gd name="T17" fmla="*/ 47 w 47"/>
                <a:gd name="T18" fmla="*/ 35 h 35"/>
              </a:gdLst>
              <a:ahLst/>
              <a:cxnLst>
                <a:cxn ang="T10">
                  <a:pos x="T0" y="T1"/>
                </a:cxn>
                <a:cxn ang="T11">
                  <a:pos x="T2" y="T3"/>
                </a:cxn>
                <a:cxn ang="T12">
                  <a:pos x="T4" y="T5"/>
                </a:cxn>
                <a:cxn ang="T13">
                  <a:pos x="T6" y="T7"/>
                </a:cxn>
                <a:cxn ang="T14">
                  <a:pos x="T8" y="T9"/>
                </a:cxn>
              </a:cxnLst>
              <a:rect l="T15" t="T16" r="T17" b="T18"/>
              <a:pathLst>
                <a:path w="47" h="35">
                  <a:moveTo>
                    <a:pt x="29" y="0"/>
                  </a:moveTo>
                  <a:lnTo>
                    <a:pt x="0" y="0"/>
                  </a:lnTo>
                  <a:lnTo>
                    <a:pt x="17" y="35"/>
                  </a:lnTo>
                  <a:lnTo>
                    <a:pt x="47" y="23"/>
                  </a:lnTo>
                  <a:lnTo>
                    <a:pt x="29" y="0"/>
                  </a:lnTo>
                  <a:close/>
                </a:path>
              </a:pathLst>
            </a:custGeom>
            <a:grpFill/>
            <a:ln w="9525">
              <a:solidFill>
                <a:schemeClr val="bg1">
                  <a:lumMod val="85000"/>
                </a:schemeClr>
              </a:solidFill>
              <a:round/>
              <a:headEnd/>
              <a:tailEnd/>
            </a:ln>
          </p:spPr>
          <p:txBody>
            <a:bodyPr/>
            <a:lstStyle/>
            <a:p>
              <a:endParaRPr lang="zh-CN" altLang="en-US"/>
            </a:p>
          </p:txBody>
        </p:sp>
        <p:sp>
          <p:nvSpPr>
            <p:cNvPr id="101" name="Freeform 51"/>
            <p:cNvSpPr>
              <a:spLocks noChangeAspect="1"/>
            </p:cNvSpPr>
            <p:nvPr>
              <p:custDataLst>
                <p:tags r:id="rId121"/>
              </p:custDataLst>
            </p:nvPr>
          </p:nvSpPr>
          <p:spPr bwMode="auto">
            <a:xfrm rot="20717457">
              <a:off x="7000781" y="1341152"/>
              <a:ext cx="8986" cy="18790"/>
            </a:xfrm>
            <a:custGeom>
              <a:avLst/>
              <a:gdLst>
                <a:gd name="T0" fmla="*/ 7937 w 24"/>
                <a:gd name="T1" fmla="*/ 7667 h 41"/>
                <a:gd name="T2" fmla="*/ 3969 w 24"/>
                <a:gd name="T3" fmla="*/ 0 h 41"/>
                <a:gd name="T4" fmla="*/ 0 w 24"/>
                <a:gd name="T5" fmla="*/ 17463 h 41"/>
                <a:gd name="T6" fmla="*/ 5622 w 24"/>
                <a:gd name="T7" fmla="*/ 17463 h 41"/>
                <a:gd name="T8" fmla="*/ 7937 w 24"/>
                <a:gd name="T9" fmla="*/ 7667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24" y="18"/>
                  </a:moveTo>
                  <a:lnTo>
                    <a:pt x="12" y="0"/>
                  </a:lnTo>
                  <a:lnTo>
                    <a:pt x="0" y="41"/>
                  </a:lnTo>
                  <a:lnTo>
                    <a:pt x="17" y="41"/>
                  </a:lnTo>
                  <a:lnTo>
                    <a:pt x="24" y="18"/>
                  </a:lnTo>
                  <a:close/>
                </a:path>
              </a:pathLst>
            </a:custGeom>
            <a:grpFill/>
            <a:ln w="9525">
              <a:solidFill>
                <a:schemeClr val="bg1">
                  <a:lumMod val="85000"/>
                </a:schemeClr>
              </a:solidFill>
              <a:round/>
              <a:headEnd/>
              <a:tailEnd/>
            </a:ln>
          </p:spPr>
          <p:txBody>
            <a:bodyPr/>
            <a:lstStyle/>
            <a:p>
              <a:endParaRPr lang="zh-CN" altLang="en-US"/>
            </a:p>
          </p:txBody>
        </p:sp>
        <p:sp>
          <p:nvSpPr>
            <p:cNvPr id="102" name="Freeform 52"/>
            <p:cNvSpPr>
              <a:spLocks noChangeAspect="1"/>
            </p:cNvSpPr>
            <p:nvPr>
              <p:custDataLst>
                <p:tags r:id="rId122"/>
              </p:custDataLst>
            </p:nvPr>
          </p:nvSpPr>
          <p:spPr bwMode="auto">
            <a:xfrm rot="20717457">
              <a:off x="7275718" y="1570049"/>
              <a:ext cx="30549" cy="51245"/>
            </a:xfrm>
            <a:custGeom>
              <a:avLst/>
              <a:gdLst>
                <a:gd name="T0" fmla="*/ 22361 w 70"/>
                <a:gd name="T1" fmla="*/ 42130 h 104"/>
                <a:gd name="T2" fmla="*/ 26988 w 70"/>
                <a:gd name="T3" fmla="*/ 21523 h 104"/>
                <a:gd name="T4" fmla="*/ 8867 w 70"/>
                <a:gd name="T5" fmla="*/ 0 h 104"/>
                <a:gd name="T6" fmla="*/ 4627 w 70"/>
                <a:gd name="T7" fmla="*/ 5495 h 104"/>
                <a:gd name="T8" fmla="*/ 6554 w 70"/>
                <a:gd name="T9" fmla="*/ 26560 h 104"/>
                <a:gd name="T10" fmla="*/ 0 w 70"/>
                <a:gd name="T11" fmla="*/ 47625 h 104"/>
                <a:gd name="T12" fmla="*/ 18121 w 70"/>
                <a:gd name="T13" fmla="*/ 47625 h 104"/>
                <a:gd name="T14" fmla="*/ 22361 w 70"/>
                <a:gd name="T15" fmla="*/ 42130 h 104"/>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104"/>
                <a:gd name="T26" fmla="*/ 70 w 70"/>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104">
                  <a:moveTo>
                    <a:pt x="58" y="92"/>
                  </a:moveTo>
                  <a:lnTo>
                    <a:pt x="70" y="47"/>
                  </a:lnTo>
                  <a:lnTo>
                    <a:pt x="23" y="0"/>
                  </a:lnTo>
                  <a:lnTo>
                    <a:pt x="12" y="12"/>
                  </a:lnTo>
                  <a:lnTo>
                    <a:pt x="17" y="58"/>
                  </a:lnTo>
                  <a:lnTo>
                    <a:pt x="0" y="104"/>
                  </a:lnTo>
                  <a:lnTo>
                    <a:pt x="47" y="104"/>
                  </a:lnTo>
                  <a:lnTo>
                    <a:pt x="58" y="92"/>
                  </a:lnTo>
                  <a:close/>
                </a:path>
              </a:pathLst>
            </a:custGeom>
            <a:grpFill/>
            <a:ln w="9525">
              <a:solidFill>
                <a:schemeClr val="bg1">
                  <a:lumMod val="85000"/>
                </a:schemeClr>
              </a:solidFill>
              <a:round/>
              <a:headEnd/>
              <a:tailEnd/>
            </a:ln>
          </p:spPr>
          <p:txBody>
            <a:bodyPr/>
            <a:lstStyle/>
            <a:p>
              <a:endParaRPr lang="zh-CN" altLang="en-US"/>
            </a:p>
          </p:txBody>
        </p:sp>
        <p:sp>
          <p:nvSpPr>
            <p:cNvPr id="103" name="Freeform 53"/>
            <p:cNvSpPr>
              <a:spLocks noChangeAspect="1"/>
            </p:cNvSpPr>
            <p:nvPr>
              <p:custDataLst>
                <p:tags r:id="rId123"/>
              </p:custDataLst>
            </p:nvPr>
          </p:nvSpPr>
          <p:spPr bwMode="auto">
            <a:xfrm rot="20717457">
              <a:off x="5665626" y="1160087"/>
              <a:ext cx="688242" cy="819924"/>
            </a:xfrm>
            <a:custGeom>
              <a:avLst/>
              <a:gdLst>
                <a:gd name="T0" fmla="*/ 305208 w 1518"/>
                <a:gd name="T1" fmla="*/ 762000 h 1801"/>
                <a:gd name="T2" fmla="*/ 363286 w 1518"/>
                <a:gd name="T3" fmla="*/ 747192 h 1801"/>
                <a:gd name="T4" fmla="*/ 375302 w 1518"/>
                <a:gd name="T5" fmla="*/ 550451 h 1801"/>
                <a:gd name="T6" fmla="*/ 349267 w 1518"/>
                <a:gd name="T7" fmla="*/ 530565 h 1801"/>
                <a:gd name="T8" fmla="*/ 342458 w 1518"/>
                <a:gd name="T9" fmla="*/ 486563 h 1801"/>
                <a:gd name="T10" fmla="*/ 368092 w 1518"/>
                <a:gd name="T11" fmla="*/ 427752 h 1801"/>
                <a:gd name="T12" fmla="*/ 608013 w 1518"/>
                <a:gd name="T13" fmla="*/ 255551 h 1801"/>
                <a:gd name="T14" fmla="*/ 603207 w 1518"/>
                <a:gd name="T15" fmla="*/ 231012 h 1801"/>
                <a:gd name="T16" fmla="*/ 575169 w 1518"/>
                <a:gd name="T17" fmla="*/ 196741 h 1801"/>
                <a:gd name="T18" fmla="*/ 575169 w 1518"/>
                <a:gd name="T19" fmla="*/ 172201 h 1801"/>
                <a:gd name="T20" fmla="*/ 551938 w 1518"/>
                <a:gd name="T21" fmla="*/ 137507 h 1801"/>
                <a:gd name="T22" fmla="*/ 558747 w 1518"/>
                <a:gd name="T23" fmla="*/ 88851 h 1801"/>
                <a:gd name="T24" fmla="*/ 531110 w 1518"/>
                <a:gd name="T25" fmla="*/ 51618 h 1801"/>
                <a:gd name="T26" fmla="*/ 461016 w 1518"/>
                <a:gd name="T27" fmla="*/ 44425 h 1801"/>
                <a:gd name="T28" fmla="*/ 419361 w 1518"/>
                <a:gd name="T29" fmla="*/ 0 h 1801"/>
                <a:gd name="T30" fmla="*/ 363286 w 1518"/>
                <a:gd name="T31" fmla="*/ 63888 h 1801"/>
                <a:gd name="T32" fmla="*/ 368092 w 1518"/>
                <a:gd name="T33" fmla="*/ 76158 h 1801"/>
                <a:gd name="T34" fmla="*/ 347264 w 1518"/>
                <a:gd name="T35" fmla="*/ 90966 h 1801"/>
                <a:gd name="T36" fmla="*/ 337651 w 1518"/>
                <a:gd name="T37" fmla="*/ 74042 h 1801"/>
                <a:gd name="T38" fmla="*/ 340055 w 1518"/>
                <a:gd name="T39" fmla="*/ 46541 h 1801"/>
                <a:gd name="T40" fmla="*/ 321630 w 1518"/>
                <a:gd name="T41" fmla="*/ 12270 h 1801"/>
                <a:gd name="T42" fmla="*/ 281577 w 1518"/>
                <a:gd name="T43" fmla="*/ 24540 h 1801"/>
                <a:gd name="T44" fmla="*/ 265555 w 1518"/>
                <a:gd name="T45" fmla="*/ 76158 h 1801"/>
                <a:gd name="T46" fmla="*/ 279574 w 1518"/>
                <a:gd name="T47" fmla="*/ 107890 h 1801"/>
                <a:gd name="T48" fmla="*/ 260749 w 1518"/>
                <a:gd name="T49" fmla="*/ 112967 h 1801"/>
                <a:gd name="T50" fmla="*/ 188652 w 1518"/>
                <a:gd name="T51" fmla="*/ 68965 h 1801"/>
                <a:gd name="T52" fmla="*/ 106943 w 1518"/>
                <a:gd name="T53" fmla="*/ 118044 h 1801"/>
                <a:gd name="T54" fmla="*/ 102537 w 1518"/>
                <a:gd name="T55" fmla="*/ 157393 h 1801"/>
                <a:gd name="T56" fmla="*/ 116556 w 1518"/>
                <a:gd name="T57" fmla="*/ 162470 h 1801"/>
                <a:gd name="T58" fmla="*/ 79306 w 1518"/>
                <a:gd name="T59" fmla="*/ 189125 h 1801"/>
                <a:gd name="T60" fmla="*/ 104940 w 1518"/>
                <a:gd name="T61" fmla="*/ 201818 h 1801"/>
                <a:gd name="T62" fmla="*/ 92924 w 1518"/>
                <a:gd name="T63" fmla="*/ 228896 h 1801"/>
                <a:gd name="T64" fmla="*/ 118959 w 1518"/>
                <a:gd name="T65" fmla="*/ 265706 h 1801"/>
                <a:gd name="T66" fmla="*/ 2804 w 1518"/>
                <a:gd name="T67" fmla="*/ 258513 h 1801"/>
                <a:gd name="T68" fmla="*/ 0 w 1518"/>
                <a:gd name="T69" fmla="*/ 270360 h 1801"/>
                <a:gd name="T70" fmla="*/ 137784 w 1518"/>
                <a:gd name="T71" fmla="*/ 305054 h 1801"/>
                <a:gd name="T72" fmla="*/ 218692 w 1518"/>
                <a:gd name="T73" fmla="*/ 312247 h 1801"/>
                <a:gd name="T74" fmla="*/ 181843 w 1518"/>
                <a:gd name="T75" fmla="*/ 339325 h 1801"/>
                <a:gd name="T76" fmla="*/ 204674 w 1518"/>
                <a:gd name="T77" fmla="*/ 368942 h 1801"/>
                <a:gd name="T78" fmla="*/ 249534 w 1518"/>
                <a:gd name="T79" fmla="*/ 368942 h 1801"/>
                <a:gd name="T80" fmla="*/ 256343 w 1518"/>
                <a:gd name="T81" fmla="*/ 341863 h 1801"/>
                <a:gd name="T82" fmla="*/ 274767 w 1518"/>
                <a:gd name="T83" fmla="*/ 356672 h 1801"/>
                <a:gd name="T84" fmla="*/ 267558 w 1518"/>
                <a:gd name="T85" fmla="*/ 385866 h 1801"/>
                <a:gd name="T86" fmla="*/ 279574 w 1518"/>
                <a:gd name="T87" fmla="*/ 390943 h 1801"/>
                <a:gd name="T88" fmla="*/ 279574 w 1518"/>
                <a:gd name="T89" fmla="*/ 420560 h 1801"/>
                <a:gd name="T90" fmla="*/ 305208 w 1518"/>
                <a:gd name="T91" fmla="*/ 454831 h 1801"/>
                <a:gd name="T92" fmla="*/ 312418 w 1518"/>
                <a:gd name="T93" fmla="*/ 493756 h 1801"/>
                <a:gd name="T94" fmla="*/ 305208 w 1518"/>
                <a:gd name="T95" fmla="*/ 523373 h 1801"/>
                <a:gd name="T96" fmla="*/ 319227 w 1518"/>
                <a:gd name="T97" fmla="*/ 565259 h 1801"/>
                <a:gd name="T98" fmla="*/ 337651 w 1518"/>
                <a:gd name="T99" fmla="*/ 577952 h 1801"/>
                <a:gd name="T100" fmla="*/ 349267 w 1518"/>
                <a:gd name="T101" fmla="*/ 596992 h 1801"/>
                <a:gd name="T102" fmla="*/ 312418 w 1518"/>
                <a:gd name="T103" fmla="*/ 678227 h 1801"/>
                <a:gd name="T104" fmla="*/ 305208 w 1518"/>
                <a:gd name="T105" fmla="*/ 762000 h 18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18"/>
                <a:gd name="T160" fmla="*/ 0 h 1801"/>
                <a:gd name="T161" fmla="*/ 1518 w 1518"/>
                <a:gd name="T162" fmla="*/ 1801 h 180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18" h="1801">
                  <a:moveTo>
                    <a:pt x="762" y="1801"/>
                  </a:moveTo>
                  <a:lnTo>
                    <a:pt x="907" y="1766"/>
                  </a:lnTo>
                  <a:lnTo>
                    <a:pt x="937" y="1301"/>
                  </a:lnTo>
                  <a:lnTo>
                    <a:pt x="872" y="1254"/>
                  </a:lnTo>
                  <a:lnTo>
                    <a:pt x="855" y="1150"/>
                  </a:lnTo>
                  <a:lnTo>
                    <a:pt x="919" y="1011"/>
                  </a:lnTo>
                  <a:lnTo>
                    <a:pt x="1518" y="604"/>
                  </a:lnTo>
                  <a:lnTo>
                    <a:pt x="1506" y="546"/>
                  </a:lnTo>
                  <a:lnTo>
                    <a:pt x="1436" y="465"/>
                  </a:lnTo>
                  <a:lnTo>
                    <a:pt x="1436" y="407"/>
                  </a:lnTo>
                  <a:lnTo>
                    <a:pt x="1378" y="325"/>
                  </a:lnTo>
                  <a:lnTo>
                    <a:pt x="1395" y="210"/>
                  </a:lnTo>
                  <a:lnTo>
                    <a:pt x="1326" y="122"/>
                  </a:lnTo>
                  <a:lnTo>
                    <a:pt x="1151" y="105"/>
                  </a:lnTo>
                  <a:lnTo>
                    <a:pt x="1047" y="0"/>
                  </a:lnTo>
                  <a:lnTo>
                    <a:pt x="907" y="151"/>
                  </a:lnTo>
                  <a:lnTo>
                    <a:pt x="919" y="180"/>
                  </a:lnTo>
                  <a:lnTo>
                    <a:pt x="867" y="215"/>
                  </a:lnTo>
                  <a:lnTo>
                    <a:pt x="843" y="175"/>
                  </a:lnTo>
                  <a:lnTo>
                    <a:pt x="849" y="110"/>
                  </a:lnTo>
                  <a:lnTo>
                    <a:pt x="803" y="29"/>
                  </a:lnTo>
                  <a:lnTo>
                    <a:pt x="703" y="58"/>
                  </a:lnTo>
                  <a:lnTo>
                    <a:pt x="663" y="180"/>
                  </a:lnTo>
                  <a:lnTo>
                    <a:pt x="698" y="255"/>
                  </a:lnTo>
                  <a:lnTo>
                    <a:pt x="651" y="267"/>
                  </a:lnTo>
                  <a:lnTo>
                    <a:pt x="471" y="163"/>
                  </a:lnTo>
                  <a:lnTo>
                    <a:pt x="267" y="279"/>
                  </a:lnTo>
                  <a:lnTo>
                    <a:pt x="256" y="372"/>
                  </a:lnTo>
                  <a:lnTo>
                    <a:pt x="291" y="384"/>
                  </a:lnTo>
                  <a:lnTo>
                    <a:pt x="198" y="447"/>
                  </a:lnTo>
                  <a:lnTo>
                    <a:pt x="262" y="477"/>
                  </a:lnTo>
                  <a:lnTo>
                    <a:pt x="232" y="541"/>
                  </a:lnTo>
                  <a:lnTo>
                    <a:pt x="297" y="628"/>
                  </a:lnTo>
                  <a:lnTo>
                    <a:pt x="7" y="611"/>
                  </a:lnTo>
                  <a:lnTo>
                    <a:pt x="0" y="639"/>
                  </a:lnTo>
                  <a:lnTo>
                    <a:pt x="344" y="721"/>
                  </a:lnTo>
                  <a:lnTo>
                    <a:pt x="546" y="738"/>
                  </a:lnTo>
                  <a:lnTo>
                    <a:pt x="454" y="802"/>
                  </a:lnTo>
                  <a:lnTo>
                    <a:pt x="511" y="872"/>
                  </a:lnTo>
                  <a:lnTo>
                    <a:pt x="623" y="872"/>
                  </a:lnTo>
                  <a:lnTo>
                    <a:pt x="640" y="808"/>
                  </a:lnTo>
                  <a:lnTo>
                    <a:pt x="686" y="843"/>
                  </a:lnTo>
                  <a:lnTo>
                    <a:pt x="668" y="912"/>
                  </a:lnTo>
                  <a:lnTo>
                    <a:pt x="698" y="924"/>
                  </a:lnTo>
                  <a:lnTo>
                    <a:pt x="698" y="994"/>
                  </a:lnTo>
                  <a:lnTo>
                    <a:pt x="762" y="1075"/>
                  </a:lnTo>
                  <a:lnTo>
                    <a:pt x="780" y="1167"/>
                  </a:lnTo>
                  <a:lnTo>
                    <a:pt x="762" y="1237"/>
                  </a:lnTo>
                  <a:lnTo>
                    <a:pt x="797" y="1336"/>
                  </a:lnTo>
                  <a:lnTo>
                    <a:pt x="843" y="1366"/>
                  </a:lnTo>
                  <a:lnTo>
                    <a:pt x="872" y="1411"/>
                  </a:lnTo>
                  <a:lnTo>
                    <a:pt x="780" y="1603"/>
                  </a:lnTo>
                  <a:lnTo>
                    <a:pt x="762" y="1801"/>
                  </a:lnTo>
                  <a:close/>
                </a:path>
              </a:pathLst>
            </a:custGeom>
            <a:grpFill/>
            <a:ln w="9525">
              <a:solidFill>
                <a:schemeClr val="bg1">
                  <a:lumMod val="85000"/>
                </a:schemeClr>
              </a:solidFill>
              <a:round/>
              <a:headEnd/>
              <a:tailEnd/>
            </a:ln>
          </p:spPr>
          <p:txBody>
            <a:bodyPr/>
            <a:lstStyle/>
            <a:p>
              <a:endParaRPr lang="zh-CN" altLang="en-US"/>
            </a:p>
          </p:txBody>
        </p:sp>
        <p:sp>
          <p:nvSpPr>
            <p:cNvPr id="104" name="Freeform 54"/>
            <p:cNvSpPr>
              <a:spLocks noChangeAspect="1"/>
            </p:cNvSpPr>
            <p:nvPr>
              <p:custDataLst>
                <p:tags r:id="rId124"/>
              </p:custDataLst>
            </p:nvPr>
          </p:nvSpPr>
          <p:spPr bwMode="auto">
            <a:xfrm rot="20717457">
              <a:off x="6172374" y="1224997"/>
              <a:ext cx="1698143" cy="1487821"/>
            </a:xfrm>
            <a:custGeom>
              <a:avLst/>
              <a:gdLst>
                <a:gd name="T0" fmla="*/ 1268956 w 3724"/>
                <a:gd name="T1" fmla="*/ 1257320 h 3264"/>
                <a:gd name="T2" fmla="*/ 1254857 w 3724"/>
                <a:gd name="T3" fmla="*/ 1220465 h 3264"/>
                <a:gd name="T4" fmla="*/ 1072369 w 3724"/>
                <a:gd name="T5" fmla="*/ 1326371 h 3264"/>
                <a:gd name="T6" fmla="*/ 917677 w 3724"/>
                <a:gd name="T7" fmla="*/ 1382713 h 3264"/>
                <a:gd name="T8" fmla="*/ 950307 w 3724"/>
                <a:gd name="T9" fmla="*/ 1333572 h 3264"/>
                <a:gd name="T10" fmla="*/ 980923 w 3724"/>
                <a:gd name="T11" fmla="*/ 1341198 h 3264"/>
                <a:gd name="T12" fmla="*/ 873364 w 3724"/>
                <a:gd name="T13" fmla="*/ 1186151 h 3264"/>
                <a:gd name="T14" fmla="*/ 762985 w 3724"/>
                <a:gd name="T15" fmla="*/ 1134469 h 3264"/>
                <a:gd name="T16" fmla="*/ 18531 w 3724"/>
                <a:gd name="T17" fmla="*/ 772269 h 3264"/>
                <a:gd name="T18" fmla="*/ 14100 w 3724"/>
                <a:gd name="T19" fmla="*/ 671870 h 3264"/>
                <a:gd name="T20" fmla="*/ 18531 w 3724"/>
                <a:gd name="T21" fmla="*/ 533768 h 3264"/>
                <a:gd name="T22" fmla="*/ 91445 w 3724"/>
                <a:gd name="T23" fmla="*/ 299927 h 3264"/>
                <a:gd name="T24" fmla="*/ 84194 w 3724"/>
                <a:gd name="T25" fmla="*/ 177075 h 3264"/>
                <a:gd name="T26" fmla="*/ 414123 w 3724"/>
                <a:gd name="T27" fmla="*/ 83454 h 3264"/>
                <a:gd name="T28" fmla="*/ 465687 w 3724"/>
                <a:gd name="T29" fmla="*/ 115650 h 3264"/>
                <a:gd name="T30" fmla="*/ 517251 w 3724"/>
                <a:gd name="T31" fmla="*/ 188937 h 3264"/>
                <a:gd name="T32" fmla="*/ 547464 w 3724"/>
                <a:gd name="T33" fmla="*/ 263071 h 3264"/>
                <a:gd name="T34" fmla="*/ 622393 w 3724"/>
                <a:gd name="T35" fmla="*/ 341866 h 3264"/>
                <a:gd name="T36" fmla="*/ 683625 w 3724"/>
                <a:gd name="T37" fmla="*/ 324921 h 3264"/>
                <a:gd name="T38" fmla="*/ 744051 w 3724"/>
                <a:gd name="T39" fmla="*/ 339324 h 3264"/>
                <a:gd name="T40" fmla="*/ 786350 w 3724"/>
                <a:gd name="T41" fmla="*/ 339324 h 3264"/>
                <a:gd name="T42" fmla="*/ 793601 w 3724"/>
                <a:gd name="T43" fmla="*/ 385923 h 3264"/>
                <a:gd name="T44" fmla="*/ 826232 w 3724"/>
                <a:gd name="T45" fmla="*/ 354151 h 3264"/>
                <a:gd name="T46" fmla="*/ 835497 w 3724"/>
                <a:gd name="T47" fmla="*/ 273238 h 3264"/>
                <a:gd name="T48" fmla="*/ 856445 w 3724"/>
                <a:gd name="T49" fmla="*/ 378721 h 3264"/>
                <a:gd name="T50" fmla="*/ 891895 w 3724"/>
                <a:gd name="T51" fmla="*/ 403291 h 3264"/>
                <a:gd name="T52" fmla="*/ 938625 w 3724"/>
                <a:gd name="T53" fmla="*/ 361776 h 3264"/>
                <a:gd name="T54" fmla="*/ 966824 w 3724"/>
                <a:gd name="T55" fmla="*/ 482086 h 3264"/>
                <a:gd name="T56" fmla="*/ 863696 w 3724"/>
                <a:gd name="T57" fmla="*/ 499031 h 3264"/>
                <a:gd name="T58" fmla="*/ 845165 w 3724"/>
                <a:gd name="T59" fmla="*/ 546477 h 3264"/>
                <a:gd name="T60" fmla="*/ 821397 w 3724"/>
                <a:gd name="T61" fmla="*/ 580367 h 3264"/>
                <a:gd name="T62" fmla="*/ 753720 w 3724"/>
                <a:gd name="T63" fmla="*/ 740497 h 3264"/>
                <a:gd name="T64" fmla="*/ 893909 w 3724"/>
                <a:gd name="T65" fmla="*/ 883259 h 3264"/>
                <a:gd name="T66" fmla="*/ 966824 w 3724"/>
                <a:gd name="T67" fmla="*/ 940025 h 3264"/>
                <a:gd name="T68" fmla="*/ 1025236 w 3724"/>
                <a:gd name="T69" fmla="*/ 1031104 h 3264"/>
                <a:gd name="T70" fmla="*/ 999454 w 3724"/>
                <a:gd name="T71" fmla="*/ 910371 h 3264"/>
                <a:gd name="T72" fmla="*/ 1011137 w 3724"/>
                <a:gd name="T73" fmla="*/ 779894 h 3264"/>
                <a:gd name="T74" fmla="*/ 1032084 w 3724"/>
                <a:gd name="T75" fmla="*/ 703642 h 3264"/>
                <a:gd name="T76" fmla="*/ 1114264 w 3724"/>
                <a:gd name="T77" fmla="*/ 637132 h 3264"/>
                <a:gd name="T78" fmla="*/ 1194027 w 3724"/>
                <a:gd name="T79" fmla="*/ 713385 h 3264"/>
                <a:gd name="T80" fmla="*/ 1245188 w 3724"/>
                <a:gd name="T81" fmla="*/ 784978 h 3264"/>
                <a:gd name="T82" fmla="*/ 1346302 w 3724"/>
                <a:gd name="T83" fmla="*/ 804464 h 3264"/>
                <a:gd name="T84" fmla="*/ 1455875 w 3724"/>
                <a:gd name="T85" fmla="*/ 885377 h 3264"/>
                <a:gd name="T86" fmla="*/ 1500188 w 3724"/>
                <a:gd name="T87" fmla="*/ 973915 h 3264"/>
                <a:gd name="T88" fmla="*/ 1444596 w 3724"/>
                <a:gd name="T89" fmla="*/ 1058216 h 3264"/>
                <a:gd name="T90" fmla="*/ 1264122 w 3724"/>
                <a:gd name="T91" fmla="*/ 1141670 h 3264"/>
                <a:gd name="T92" fmla="*/ 1238340 w 3724"/>
                <a:gd name="T93" fmla="*/ 1198436 h 3264"/>
                <a:gd name="T94" fmla="*/ 1343482 w 3724"/>
                <a:gd name="T95" fmla="*/ 1146754 h 3264"/>
                <a:gd name="T96" fmla="*/ 1348316 w 3724"/>
                <a:gd name="T97" fmla="*/ 1188269 h 3264"/>
                <a:gd name="T98" fmla="*/ 1397463 w 3724"/>
                <a:gd name="T99" fmla="*/ 1276807 h 3264"/>
                <a:gd name="T100" fmla="*/ 1357582 w 3724"/>
                <a:gd name="T101" fmla="*/ 1274689 h 326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24"/>
                <a:gd name="T154" fmla="*/ 0 h 3264"/>
                <a:gd name="T155" fmla="*/ 3724 w 3724"/>
                <a:gd name="T156" fmla="*/ 3264 h 326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24" h="3264">
                  <a:moveTo>
                    <a:pt x="3248" y="3056"/>
                  </a:moveTo>
                  <a:lnTo>
                    <a:pt x="3196" y="3049"/>
                  </a:lnTo>
                  <a:lnTo>
                    <a:pt x="3150" y="2968"/>
                  </a:lnTo>
                  <a:lnTo>
                    <a:pt x="3185" y="2904"/>
                  </a:lnTo>
                  <a:lnTo>
                    <a:pt x="3190" y="2887"/>
                  </a:lnTo>
                  <a:lnTo>
                    <a:pt x="3115" y="2881"/>
                  </a:lnTo>
                  <a:lnTo>
                    <a:pt x="2981" y="3026"/>
                  </a:lnTo>
                  <a:lnTo>
                    <a:pt x="2795" y="3061"/>
                  </a:lnTo>
                  <a:lnTo>
                    <a:pt x="2662" y="3131"/>
                  </a:lnTo>
                  <a:lnTo>
                    <a:pt x="2574" y="3096"/>
                  </a:lnTo>
                  <a:lnTo>
                    <a:pt x="2470" y="3212"/>
                  </a:lnTo>
                  <a:lnTo>
                    <a:pt x="2278" y="3264"/>
                  </a:lnTo>
                  <a:lnTo>
                    <a:pt x="2237" y="3264"/>
                  </a:lnTo>
                  <a:lnTo>
                    <a:pt x="2266" y="3212"/>
                  </a:lnTo>
                  <a:lnTo>
                    <a:pt x="2359" y="3148"/>
                  </a:lnTo>
                  <a:lnTo>
                    <a:pt x="2365" y="3078"/>
                  </a:lnTo>
                  <a:lnTo>
                    <a:pt x="2400" y="3148"/>
                  </a:lnTo>
                  <a:lnTo>
                    <a:pt x="2435" y="3166"/>
                  </a:lnTo>
                  <a:lnTo>
                    <a:pt x="2428" y="3026"/>
                  </a:lnTo>
                  <a:lnTo>
                    <a:pt x="2226" y="2916"/>
                  </a:lnTo>
                  <a:lnTo>
                    <a:pt x="2168" y="2800"/>
                  </a:lnTo>
                  <a:lnTo>
                    <a:pt x="2104" y="2695"/>
                  </a:lnTo>
                  <a:lnTo>
                    <a:pt x="2004" y="2637"/>
                  </a:lnTo>
                  <a:lnTo>
                    <a:pt x="1894" y="2678"/>
                  </a:lnTo>
                  <a:lnTo>
                    <a:pt x="1069" y="2352"/>
                  </a:lnTo>
                  <a:lnTo>
                    <a:pt x="506" y="2073"/>
                  </a:lnTo>
                  <a:lnTo>
                    <a:pt x="46" y="1823"/>
                  </a:lnTo>
                  <a:lnTo>
                    <a:pt x="17" y="1725"/>
                  </a:lnTo>
                  <a:lnTo>
                    <a:pt x="5" y="1656"/>
                  </a:lnTo>
                  <a:lnTo>
                    <a:pt x="35" y="1586"/>
                  </a:lnTo>
                  <a:lnTo>
                    <a:pt x="0" y="1551"/>
                  </a:lnTo>
                  <a:lnTo>
                    <a:pt x="70" y="1300"/>
                  </a:lnTo>
                  <a:lnTo>
                    <a:pt x="46" y="1260"/>
                  </a:lnTo>
                  <a:lnTo>
                    <a:pt x="58" y="1185"/>
                  </a:lnTo>
                  <a:lnTo>
                    <a:pt x="192" y="1173"/>
                  </a:lnTo>
                  <a:lnTo>
                    <a:pt x="227" y="708"/>
                  </a:lnTo>
                  <a:lnTo>
                    <a:pt x="162" y="650"/>
                  </a:lnTo>
                  <a:lnTo>
                    <a:pt x="145" y="545"/>
                  </a:lnTo>
                  <a:lnTo>
                    <a:pt x="209" y="418"/>
                  </a:lnTo>
                  <a:lnTo>
                    <a:pt x="808" y="0"/>
                  </a:lnTo>
                  <a:lnTo>
                    <a:pt x="848" y="151"/>
                  </a:lnTo>
                  <a:lnTo>
                    <a:pt x="1028" y="197"/>
                  </a:lnTo>
                  <a:lnTo>
                    <a:pt x="1045" y="266"/>
                  </a:lnTo>
                  <a:lnTo>
                    <a:pt x="1139" y="244"/>
                  </a:lnTo>
                  <a:lnTo>
                    <a:pt x="1156" y="273"/>
                  </a:lnTo>
                  <a:lnTo>
                    <a:pt x="1115" y="331"/>
                  </a:lnTo>
                  <a:lnTo>
                    <a:pt x="1174" y="360"/>
                  </a:lnTo>
                  <a:lnTo>
                    <a:pt x="1284" y="446"/>
                  </a:lnTo>
                  <a:lnTo>
                    <a:pt x="1301" y="540"/>
                  </a:lnTo>
                  <a:lnTo>
                    <a:pt x="1394" y="575"/>
                  </a:lnTo>
                  <a:lnTo>
                    <a:pt x="1359" y="621"/>
                  </a:lnTo>
                  <a:lnTo>
                    <a:pt x="1366" y="662"/>
                  </a:lnTo>
                  <a:lnTo>
                    <a:pt x="1534" y="743"/>
                  </a:lnTo>
                  <a:lnTo>
                    <a:pt x="1545" y="807"/>
                  </a:lnTo>
                  <a:lnTo>
                    <a:pt x="1627" y="801"/>
                  </a:lnTo>
                  <a:lnTo>
                    <a:pt x="1603" y="732"/>
                  </a:lnTo>
                  <a:lnTo>
                    <a:pt x="1697" y="767"/>
                  </a:lnTo>
                  <a:lnTo>
                    <a:pt x="1807" y="894"/>
                  </a:lnTo>
                  <a:lnTo>
                    <a:pt x="1859" y="854"/>
                  </a:lnTo>
                  <a:lnTo>
                    <a:pt x="1847" y="801"/>
                  </a:lnTo>
                  <a:lnTo>
                    <a:pt x="1859" y="767"/>
                  </a:lnTo>
                  <a:lnTo>
                    <a:pt x="1935" y="772"/>
                  </a:lnTo>
                  <a:lnTo>
                    <a:pt x="1952" y="801"/>
                  </a:lnTo>
                  <a:lnTo>
                    <a:pt x="1929" y="941"/>
                  </a:lnTo>
                  <a:lnTo>
                    <a:pt x="1947" y="946"/>
                  </a:lnTo>
                  <a:lnTo>
                    <a:pt x="1970" y="911"/>
                  </a:lnTo>
                  <a:lnTo>
                    <a:pt x="2016" y="917"/>
                  </a:lnTo>
                  <a:lnTo>
                    <a:pt x="2011" y="882"/>
                  </a:lnTo>
                  <a:lnTo>
                    <a:pt x="2051" y="836"/>
                  </a:lnTo>
                  <a:lnTo>
                    <a:pt x="1987" y="714"/>
                  </a:lnTo>
                  <a:lnTo>
                    <a:pt x="2039" y="633"/>
                  </a:lnTo>
                  <a:lnTo>
                    <a:pt x="2074" y="645"/>
                  </a:lnTo>
                  <a:lnTo>
                    <a:pt x="2126" y="737"/>
                  </a:lnTo>
                  <a:lnTo>
                    <a:pt x="2109" y="777"/>
                  </a:lnTo>
                  <a:lnTo>
                    <a:pt x="2126" y="894"/>
                  </a:lnTo>
                  <a:lnTo>
                    <a:pt x="2196" y="894"/>
                  </a:lnTo>
                  <a:lnTo>
                    <a:pt x="2226" y="911"/>
                  </a:lnTo>
                  <a:lnTo>
                    <a:pt x="2214" y="952"/>
                  </a:lnTo>
                  <a:lnTo>
                    <a:pt x="2243" y="1028"/>
                  </a:lnTo>
                  <a:lnTo>
                    <a:pt x="2341" y="941"/>
                  </a:lnTo>
                  <a:lnTo>
                    <a:pt x="2330" y="854"/>
                  </a:lnTo>
                  <a:lnTo>
                    <a:pt x="2423" y="882"/>
                  </a:lnTo>
                  <a:lnTo>
                    <a:pt x="2446" y="1045"/>
                  </a:lnTo>
                  <a:lnTo>
                    <a:pt x="2400" y="1138"/>
                  </a:lnTo>
                  <a:lnTo>
                    <a:pt x="2278" y="1121"/>
                  </a:lnTo>
                  <a:lnTo>
                    <a:pt x="2226" y="1178"/>
                  </a:lnTo>
                  <a:lnTo>
                    <a:pt x="2144" y="1178"/>
                  </a:lnTo>
                  <a:lnTo>
                    <a:pt x="2184" y="1225"/>
                  </a:lnTo>
                  <a:lnTo>
                    <a:pt x="2138" y="1300"/>
                  </a:lnTo>
                  <a:lnTo>
                    <a:pt x="2098" y="1290"/>
                  </a:lnTo>
                  <a:lnTo>
                    <a:pt x="2081" y="1318"/>
                  </a:lnTo>
                  <a:lnTo>
                    <a:pt x="2028" y="1324"/>
                  </a:lnTo>
                  <a:lnTo>
                    <a:pt x="2039" y="1370"/>
                  </a:lnTo>
                  <a:lnTo>
                    <a:pt x="1859" y="1499"/>
                  </a:lnTo>
                  <a:lnTo>
                    <a:pt x="1772" y="1644"/>
                  </a:lnTo>
                  <a:lnTo>
                    <a:pt x="1871" y="1748"/>
                  </a:lnTo>
                  <a:lnTo>
                    <a:pt x="1871" y="1858"/>
                  </a:lnTo>
                  <a:lnTo>
                    <a:pt x="2069" y="1933"/>
                  </a:lnTo>
                  <a:lnTo>
                    <a:pt x="2219" y="2085"/>
                  </a:lnTo>
                  <a:lnTo>
                    <a:pt x="2353" y="2114"/>
                  </a:lnTo>
                  <a:lnTo>
                    <a:pt x="2324" y="2195"/>
                  </a:lnTo>
                  <a:lnTo>
                    <a:pt x="2400" y="2219"/>
                  </a:lnTo>
                  <a:lnTo>
                    <a:pt x="2365" y="2306"/>
                  </a:lnTo>
                  <a:lnTo>
                    <a:pt x="2463" y="2445"/>
                  </a:lnTo>
                  <a:lnTo>
                    <a:pt x="2545" y="2434"/>
                  </a:lnTo>
                  <a:lnTo>
                    <a:pt x="2550" y="2311"/>
                  </a:lnTo>
                  <a:lnTo>
                    <a:pt x="2458" y="2230"/>
                  </a:lnTo>
                  <a:lnTo>
                    <a:pt x="2481" y="2149"/>
                  </a:lnTo>
                  <a:lnTo>
                    <a:pt x="2597" y="2055"/>
                  </a:lnTo>
                  <a:lnTo>
                    <a:pt x="2562" y="1858"/>
                  </a:lnTo>
                  <a:lnTo>
                    <a:pt x="2510" y="1841"/>
                  </a:lnTo>
                  <a:lnTo>
                    <a:pt x="2516" y="1783"/>
                  </a:lnTo>
                  <a:lnTo>
                    <a:pt x="2585" y="1713"/>
                  </a:lnTo>
                  <a:lnTo>
                    <a:pt x="2562" y="1661"/>
                  </a:lnTo>
                  <a:lnTo>
                    <a:pt x="2557" y="1510"/>
                  </a:lnTo>
                  <a:lnTo>
                    <a:pt x="2697" y="1527"/>
                  </a:lnTo>
                  <a:lnTo>
                    <a:pt x="2766" y="1504"/>
                  </a:lnTo>
                  <a:lnTo>
                    <a:pt x="2847" y="1562"/>
                  </a:lnTo>
                  <a:lnTo>
                    <a:pt x="2864" y="1603"/>
                  </a:lnTo>
                  <a:lnTo>
                    <a:pt x="2964" y="1684"/>
                  </a:lnTo>
                  <a:lnTo>
                    <a:pt x="2981" y="1812"/>
                  </a:lnTo>
                  <a:lnTo>
                    <a:pt x="3028" y="1841"/>
                  </a:lnTo>
                  <a:lnTo>
                    <a:pt x="3091" y="1853"/>
                  </a:lnTo>
                  <a:lnTo>
                    <a:pt x="3150" y="1708"/>
                  </a:lnTo>
                  <a:lnTo>
                    <a:pt x="3255" y="1864"/>
                  </a:lnTo>
                  <a:lnTo>
                    <a:pt x="3342" y="1899"/>
                  </a:lnTo>
                  <a:lnTo>
                    <a:pt x="3335" y="1975"/>
                  </a:lnTo>
                  <a:lnTo>
                    <a:pt x="3429" y="2090"/>
                  </a:lnTo>
                  <a:lnTo>
                    <a:pt x="3614" y="2090"/>
                  </a:lnTo>
                  <a:lnTo>
                    <a:pt x="3661" y="2132"/>
                  </a:lnTo>
                  <a:lnTo>
                    <a:pt x="3667" y="2224"/>
                  </a:lnTo>
                  <a:lnTo>
                    <a:pt x="3724" y="2299"/>
                  </a:lnTo>
                  <a:lnTo>
                    <a:pt x="3724" y="2352"/>
                  </a:lnTo>
                  <a:lnTo>
                    <a:pt x="3679" y="2376"/>
                  </a:lnTo>
                  <a:lnTo>
                    <a:pt x="3586" y="2498"/>
                  </a:lnTo>
                  <a:lnTo>
                    <a:pt x="3446" y="2544"/>
                  </a:lnTo>
                  <a:lnTo>
                    <a:pt x="3272" y="2550"/>
                  </a:lnTo>
                  <a:lnTo>
                    <a:pt x="3138" y="2695"/>
                  </a:lnTo>
                  <a:lnTo>
                    <a:pt x="3033" y="2753"/>
                  </a:lnTo>
                  <a:lnTo>
                    <a:pt x="2969" y="2834"/>
                  </a:lnTo>
                  <a:lnTo>
                    <a:pt x="3074" y="2829"/>
                  </a:lnTo>
                  <a:lnTo>
                    <a:pt x="3255" y="2678"/>
                  </a:lnTo>
                  <a:lnTo>
                    <a:pt x="3272" y="2666"/>
                  </a:lnTo>
                  <a:lnTo>
                    <a:pt x="3335" y="2707"/>
                  </a:lnTo>
                  <a:lnTo>
                    <a:pt x="3370" y="2759"/>
                  </a:lnTo>
                  <a:lnTo>
                    <a:pt x="3312" y="2800"/>
                  </a:lnTo>
                  <a:lnTo>
                    <a:pt x="3347" y="2805"/>
                  </a:lnTo>
                  <a:lnTo>
                    <a:pt x="3342" y="2881"/>
                  </a:lnTo>
                  <a:lnTo>
                    <a:pt x="3562" y="2956"/>
                  </a:lnTo>
                  <a:lnTo>
                    <a:pt x="3469" y="3014"/>
                  </a:lnTo>
                  <a:lnTo>
                    <a:pt x="3347" y="3160"/>
                  </a:lnTo>
                  <a:lnTo>
                    <a:pt x="3312" y="3108"/>
                  </a:lnTo>
                  <a:lnTo>
                    <a:pt x="3370" y="3009"/>
                  </a:lnTo>
                  <a:lnTo>
                    <a:pt x="3272" y="3044"/>
                  </a:lnTo>
                  <a:lnTo>
                    <a:pt x="3248" y="3056"/>
                  </a:lnTo>
                  <a:close/>
                </a:path>
              </a:pathLst>
            </a:custGeom>
            <a:grpFill/>
            <a:ln w="9525">
              <a:solidFill>
                <a:schemeClr val="bg1">
                  <a:lumMod val="85000"/>
                </a:schemeClr>
              </a:solidFill>
              <a:round/>
              <a:headEnd/>
              <a:tailEnd/>
            </a:ln>
          </p:spPr>
          <p:txBody>
            <a:bodyPr/>
            <a:lstStyle/>
            <a:p>
              <a:endParaRPr lang="zh-CN" altLang="en-US"/>
            </a:p>
          </p:txBody>
        </p:sp>
        <p:sp>
          <p:nvSpPr>
            <p:cNvPr id="105" name="Freeform 55"/>
            <p:cNvSpPr>
              <a:spLocks noChangeAspect="1"/>
            </p:cNvSpPr>
            <p:nvPr>
              <p:custDataLst>
                <p:tags r:id="rId125"/>
              </p:custDataLst>
            </p:nvPr>
          </p:nvSpPr>
          <p:spPr bwMode="auto">
            <a:xfrm rot="20717457">
              <a:off x="6107683" y="2072252"/>
              <a:ext cx="1717909" cy="1363124"/>
            </a:xfrm>
            <a:custGeom>
              <a:avLst/>
              <a:gdLst>
                <a:gd name="T0" fmla="*/ 203455 w 3767"/>
                <a:gd name="T1" fmla="*/ 22017 h 2992"/>
                <a:gd name="T2" fmla="*/ 166390 w 3767"/>
                <a:gd name="T3" fmla="*/ 59277 h 2992"/>
                <a:gd name="T4" fmla="*/ 70101 w 3767"/>
                <a:gd name="T5" fmla="*/ 152849 h 2992"/>
                <a:gd name="T6" fmla="*/ 27799 w 3767"/>
                <a:gd name="T7" fmla="*/ 226521 h 2992"/>
                <a:gd name="T8" fmla="*/ 0 w 3767"/>
                <a:gd name="T9" fmla="*/ 472519 h 2992"/>
                <a:gd name="T10" fmla="*/ 51569 w 3767"/>
                <a:gd name="T11" fmla="*/ 575830 h 2992"/>
                <a:gd name="T12" fmla="*/ 178073 w 3767"/>
                <a:gd name="T13" fmla="*/ 730795 h 2992"/>
                <a:gd name="T14" fmla="*/ 285642 w 3767"/>
                <a:gd name="T15" fmla="*/ 760434 h 2992"/>
                <a:gd name="T16" fmla="*/ 360981 w 3767"/>
                <a:gd name="T17" fmla="*/ 823944 h 2992"/>
                <a:gd name="T18" fmla="*/ 386362 w 3767"/>
                <a:gd name="T19" fmla="*/ 915400 h 2992"/>
                <a:gd name="T20" fmla="*/ 475399 w 3767"/>
                <a:gd name="T21" fmla="*/ 1025908 h 2992"/>
                <a:gd name="T22" fmla="*/ 531802 w 3767"/>
                <a:gd name="T23" fmla="*/ 1097040 h 2992"/>
                <a:gd name="T24" fmla="*/ 573702 w 3767"/>
                <a:gd name="T25" fmla="*/ 996270 h 2992"/>
                <a:gd name="T26" fmla="*/ 711487 w 3767"/>
                <a:gd name="T27" fmla="*/ 1006008 h 2992"/>
                <a:gd name="T28" fmla="*/ 744523 w 3767"/>
                <a:gd name="T29" fmla="*/ 1008549 h 2992"/>
                <a:gd name="T30" fmla="*/ 772724 w 3767"/>
                <a:gd name="T31" fmla="*/ 1035646 h 2992"/>
                <a:gd name="T32" fmla="*/ 805761 w 3767"/>
                <a:gd name="T33" fmla="*/ 1040727 h 2992"/>
                <a:gd name="T34" fmla="*/ 831142 w 3767"/>
                <a:gd name="T35" fmla="*/ 1050466 h 2992"/>
                <a:gd name="T36" fmla="*/ 880294 w 3767"/>
                <a:gd name="T37" fmla="*/ 1028449 h 2992"/>
                <a:gd name="T38" fmla="*/ 929445 w 3767"/>
                <a:gd name="T39" fmla="*/ 1030566 h 2992"/>
                <a:gd name="T40" fmla="*/ 1006798 w 3767"/>
                <a:gd name="T41" fmla="*/ 1070366 h 2992"/>
                <a:gd name="T42" fmla="*/ 1023316 w 3767"/>
                <a:gd name="T43" fmla="*/ 1170712 h 2992"/>
                <a:gd name="T44" fmla="*/ 1049100 w 3767"/>
                <a:gd name="T45" fmla="*/ 1220251 h 2992"/>
                <a:gd name="T46" fmla="*/ 1058769 w 3767"/>
                <a:gd name="T47" fmla="*/ 1266825 h 2992"/>
                <a:gd name="T48" fmla="*/ 1105101 w 3767"/>
                <a:gd name="T49" fmla="*/ 1198234 h 2992"/>
                <a:gd name="T50" fmla="*/ 1100266 w 3767"/>
                <a:gd name="T51" fmla="*/ 1008549 h 2992"/>
                <a:gd name="T52" fmla="*/ 1257389 w 3767"/>
                <a:gd name="T53" fmla="*/ 882798 h 2992"/>
                <a:gd name="T54" fmla="*/ 1257389 w 3767"/>
                <a:gd name="T55" fmla="*/ 812089 h 2992"/>
                <a:gd name="T56" fmla="*/ 1269073 w 3767"/>
                <a:gd name="T57" fmla="*/ 807008 h 2992"/>
                <a:gd name="T58" fmla="*/ 1288008 w 3767"/>
                <a:gd name="T59" fmla="*/ 769749 h 2992"/>
                <a:gd name="T60" fmla="*/ 1341994 w 3767"/>
                <a:gd name="T61" fmla="*/ 696076 h 2992"/>
                <a:gd name="T62" fmla="*/ 1444729 w 3767"/>
                <a:gd name="T63" fmla="*/ 637223 h 2992"/>
                <a:gd name="T64" fmla="*/ 1423376 w 3767"/>
                <a:gd name="T65" fmla="*/ 624521 h 2992"/>
                <a:gd name="T66" fmla="*/ 1503549 w 3767"/>
                <a:gd name="T67" fmla="*/ 566091 h 2992"/>
                <a:gd name="T68" fmla="*/ 1496297 w 3767"/>
                <a:gd name="T69" fmla="*/ 538993 h 2992"/>
                <a:gd name="T70" fmla="*/ 1493880 w 3767"/>
                <a:gd name="T71" fmla="*/ 472519 h 2992"/>
                <a:gd name="T72" fmla="*/ 1405246 w 3767"/>
                <a:gd name="T73" fmla="*/ 531372 h 2992"/>
                <a:gd name="T74" fmla="*/ 1278742 w 3767"/>
                <a:gd name="T75" fmla="*/ 575830 h 2992"/>
                <a:gd name="T76" fmla="*/ 1243289 w 3767"/>
                <a:gd name="T77" fmla="*/ 617323 h 2992"/>
                <a:gd name="T78" fmla="*/ 1173187 w 3767"/>
                <a:gd name="T79" fmla="*/ 657123 h 2992"/>
                <a:gd name="T80" fmla="*/ 1103086 w 3767"/>
                <a:gd name="T81" fmla="*/ 646961 h 2992"/>
                <a:gd name="T82" fmla="*/ 1107518 w 3767"/>
                <a:gd name="T83" fmla="*/ 632142 h 2992"/>
                <a:gd name="T84" fmla="*/ 1100266 w 3767"/>
                <a:gd name="T85" fmla="*/ 605468 h 2992"/>
                <a:gd name="T86" fmla="*/ 1093417 w 3767"/>
                <a:gd name="T87" fmla="*/ 575830 h 2992"/>
                <a:gd name="T88" fmla="*/ 1055949 w 3767"/>
                <a:gd name="T89" fmla="*/ 570749 h 2992"/>
                <a:gd name="T90" fmla="*/ 1076899 w 3767"/>
                <a:gd name="T91" fmla="*/ 506815 h 2992"/>
                <a:gd name="T92" fmla="*/ 1051518 w 3767"/>
                <a:gd name="T93" fmla="*/ 496653 h 2992"/>
                <a:gd name="T94" fmla="*/ 999949 w 3767"/>
                <a:gd name="T95" fmla="*/ 566091 h 2992"/>
                <a:gd name="T96" fmla="*/ 988265 w 3767"/>
                <a:gd name="T97" fmla="*/ 622404 h 2992"/>
                <a:gd name="T98" fmla="*/ 932265 w 3767"/>
                <a:gd name="T99" fmla="*/ 602927 h 2992"/>
                <a:gd name="T100" fmla="*/ 978596 w 3767"/>
                <a:gd name="T101" fmla="*/ 516553 h 2992"/>
                <a:gd name="T102" fmla="*/ 969330 w 3767"/>
                <a:gd name="T103" fmla="*/ 492419 h 2992"/>
                <a:gd name="T104" fmla="*/ 1070050 w 3767"/>
                <a:gd name="T105" fmla="*/ 487338 h 2992"/>
                <a:gd name="T106" fmla="*/ 1006798 w 3767"/>
                <a:gd name="T107" fmla="*/ 455159 h 2992"/>
                <a:gd name="T108" fmla="*/ 997532 w 3767"/>
                <a:gd name="T109" fmla="*/ 437800 h 2992"/>
                <a:gd name="T110" fmla="*/ 925013 w 3767"/>
                <a:gd name="T111" fmla="*/ 442881 h 2992"/>
                <a:gd name="T112" fmla="*/ 885128 w 3767"/>
                <a:gd name="T113" fmla="*/ 437800 h 2992"/>
                <a:gd name="T114" fmla="*/ 915344 w 3767"/>
                <a:gd name="T115" fmla="*/ 396306 h 2992"/>
                <a:gd name="T116" fmla="*/ 651055 w 3767"/>
                <a:gd name="T117" fmla="*/ 248538 h 2992"/>
                <a:gd name="T118" fmla="*/ 229642 w 3767"/>
                <a:gd name="T119" fmla="*/ 24981 h 29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67"/>
                <a:gd name="T181" fmla="*/ 0 h 2992"/>
                <a:gd name="T182" fmla="*/ 3767 w 3767"/>
                <a:gd name="T183" fmla="*/ 2992 h 29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67" h="2992">
                  <a:moveTo>
                    <a:pt x="570" y="59"/>
                  </a:moveTo>
                  <a:lnTo>
                    <a:pt x="505" y="52"/>
                  </a:lnTo>
                  <a:lnTo>
                    <a:pt x="425" y="0"/>
                  </a:lnTo>
                  <a:lnTo>
                    <a:pt x="413" y="140"/>
                  </a:lnTo>
                  <a:lnTo>
                    <a:pt x="296" y="314"/>
                  </a:lnTo>
                  <a:lnTo>
                    <a:pt x="174" y="361"/>
                  </a:lnTo>
                  <a:lnTo>
                    <a:pt x="157" y="465"/>
                  </a:lnTo>
                  <a:lnTo>
                    <a:pt x="69" y="535"/>
                  </a:lnTo>
                  <a:lnTo>
                    <a:pt x="12" y="802"/>
                  </a:lnTo>
                  <a:lnTo>
                    <a:pt x="0" y="1116"/>
                  </a:lnTo>
                  <a:lnTo>
                    <a:pt x="122" y="1302"/>
                  </a:lnTo>
                  <a:lnTo>
                    <a:pt x="128" y="1360"/>
                  </a:lnTo>
                  <a:lnTo>
                    <a:pt x="320" y="1487"/>
                  </a:lnTo>
                  <a:lnTo>
                    <a:pt x="442" y="1726"/>
                  </a:lnTo>
                  <a:lnTo>
                    <a:pt x="697" y="1830"/>
                  </a:lnTo>
                  <a:lnTo>
                    <a:pt x="709" y="1796"/>
                  </a:lnTo>
                  <a:lnTo>
                    <a:pt x="831" y="1836"/>
                  </a:lnTo>
                  <a:lnTo>
                    <a:pt x="896" y="1946"/>
                  </a:lnTo>
                  <a:lnTo>
                    <a:pt x="906" y="2080"/>
                  </a:lnTo>
                  <a:lnTo>
                    <a:pt x="959" y="2162"/>
                  </a:lnTo>
                  <a:lnTo>
                    <a:pt x="1116" y="2162"/>
                  </a:lnTo>
                  <a:lnTo>
                    <a:pt x="1180" y="2423"/>
                  </a:lnTo>
                  <a:lnTo>
                    <a:pt x="1255" y="2551"/>
                  </a:lnTo>
                  <a:lnTo>
                    <a:pt x="1320" y="2591"/>
                  </a:lnTo>
                  <a:lnTo>
                    <a:pt x="1372" y="2399"/>
                  </a:lnTo>
                  <a:lnTo>
                    <a:pt x="1424" y="2353"/>
                  </a:lnTo>
                  <a:lnTo>
                    <a:pt x="1703" y="2336"/>
                  </a:lnTo>
                  <a:lnTo>
                    <a:pt x="1766" y="2376"/>
                  </a:lnTo>
                  <a:lnTo>
                    <a:pt x="1790" y="2388"/>
                  </a:lnTo>
                  <a:lnTo>
                    <a:pt x="1848" y="2382"/>
                  </a:lnTo>
                  <a:lnTo>
                    <a:pt x="1878" y="2429"/>
                  </a:lnTo>
                  <a:lnTo>
                    <a:pt x="1918" y="2446"/>
                  </a:lnTo>
                  <a:lnTo>
                    <a:pt x="1941" y="2486"/>
                  </a:lnTo>
                  <a:lnTo>
                    <a:pt x="2000" y="2458"/>
                  </a:lnTo>
                  <a:lnTo>
                    <a:pt x="2028" y="2486"/>
                  </a:lnTo>
                  <a:lnTo>
                    <a:pt x="2063" y="2481"/>
                  </a:lnTo>
                  <a:lnTo>
                    <a:pt x="2046" y="2399"/>
                  </a:lnTo>
                  <a:lnTo>
                    <a:pt x="2185" y="2429"/>
                  </a:lnTo>
                  <a:lnTo>
                    <a:pt x="2232" y="2406"/>
                  </a:lnTo>
                  <a:lnTo>
                    <a:pt x="2307" y="2434"/>
                  </a:lnTo>
                  <a:lnTo>
                    <a:pt x="2325" y="2481"/>
                  </a:lnTo>
                  <a:lnTo>
                    <a:pt x="2499" y="2528"/>
                  </a:lnTo>
                  <a:lnTo>
                    <a:pt x="2569" y="2591"/>
                  </a:lnTo>
                  <a:lnTo>
                    <a:pt x="2540" y="2765"/>
                  </a:lnTo>
                  <a:lnTo>
                    <a:pt x="2586" y="2789"/>
                  </a:lnTo>
                  <a:lnTo>
                    <a:pt x="2604" y="2882"/>
                  </a:lnTo>
                  <a:lnTo>
                    <a:pt x="2633" y="2962"/>
                  </a:lnTo>
                  <a:lnTo>
                    <a:pt x="2628" y="2992"/>
                  </a:lnTo>
                  <a:lnTo>
                    <a:pt x="2708" y="2945"/>
                  </a:lnTo>
                  <a:lnTo>
                    <a:pt x="2743" y="2830"/>
                  </a:lnTo>
                  <a:lnTo>
                    <a:pt x="2696" y="2516"/>
                  </a:lnTo>
                  <a:lnTo>
                    <a:pt x="2731" y="2382"/>
                  </a:lnTo>
                  <a:lnTo>
                    <a:pt x="3069" y="2173"/>
                  </a:lnTo>
                  <a:lnTo>
                    <a:pt x="3121" y="2085"/>
                  </a:lnTo>
                  <a:lnTo>
                    <a:pt x="3197" y="2068"/>
                  </a:lnTo>
                  <a:lnTo>
                    <a:pt x="3121" y="1918"/>
                  </a:lnTo>
                  <a:lnTo>
                    <a:pt x="3127" y="1859"/>
                  </a:lnTo>
                  <a:lnTo>
                    <a:pt x="3150" y="1906"/>
                  </a:lnTo>
                  <a:lnTo>
                    <a:pt x="3179" y="1888"/>
                  </a:lnTo>
                  <a:lnTo>
                    <a:pt x="3197" y="1818"/>
                  </a:lnTo>
                  <a:lnTo>
                    <a:pt x="3307" y="1719"/>
                  </a:lnTo>
                  <a:lnTo>
                    <a:pt x="3331" y="1644"/>
                  </a:lnTo>
                  <a:lnTo>
                    <a:pt x="3505" y="1604"/>
                  </a:lnTo>
                  <a:lnTo>
                    <a:pt x="3586" y="1505"/>
                  </a:lnTo>
                  <a:lnTo>
                    <a:pt x="3540" y="1510"/>
                  </a:lnTo>
                  <a:lnTo>
                    <a:pt x="3533" y="1475"/>
                  </a:lnTo>
                  <a:lnTo>
                    <a:pt x="3690" y="1330"/>
                  </a:lnTo>
                  <a:lnTo>
                    <a:pt x="3732" y="1337"/>
                  </a:lnTo>
                  <a:lnTo>
                    <a:pt x="3767" y="1285"/>
                  </a:lnTo>
                  <a:lnTo>
                    <a:pt x="3714" y="1273"/>
                  </a:lnTo>
                  <a:lnTo>
                    <a:pt x="3662" y="1197"/>
                  </a:lnTo>
                  <a:lnTo>
                    <a:pt x="3708" y="1116"/>
                  </a:lnTo>
                  <a:lnTo>
                    <a:pt x="3627" y="1104"/>
                  </a:lnTo>
                  <a:lnTo>
                    <a:pt x="3488" y="1255"/>
                  </a:lnTo>
                  <a:lnTo>
                    <a:pt x="3307" y="1290"/>
                  </a:lnTo>
                  <a:lnTo>
                    <a:pt x="3174" y="1360"/>
                  </a:lnTo>
                  <a:lnTo>
                    <a:pt x="3156" y="1430"/>
                  </a:lnTo>
                  <a:lnTo>
                    <a:pt x="3086" y="1458"/>
                  </a:lnTo>
                  <a:lnTo>
                    <a:pt x="3017" y="1470"/>
                  </a:lnTo>
                  <a:lnTo>
                    <a:pt x="2912" y="1552"/>
                  </a:lnTo>
                  <a:lnTo>
                    <a:pt x="2818" y="1580"/>
                  </a:lnTo>
                  <a:lnTo>
                    <a:pt x="2738" y="1528"/>
                  </a:lnTo>
                  <a:lnTo>
                    <a:pt x="2731" y="1505"/>
                  </a:lnTo>
                  <a:lnTo>
                    <a:pt x="2749" y="1493"/>
                  </a:lnTo>
                  <a:lnTo>
                    <a:pt x="2778" y="1435"/>
                  </a:lnTo>
                  <a:lnTo>
                    <a:pt x="2731" y="1430"/>
                  </a:lnTo>
                  <a:lnTo>
                    <a:pt x="2714" y="1424"/>
                  </a:lnTo>
                  <a:lnTo>
                    <a:pt x="2714" y="1360"/>
                  </a:lnTo>
                  <a:lnTo>
                    <a:pt x="2645" y="1395"/>
                  </a:lnTo>
                  <a:lnTo>
                    <a:pt x="2621" y="1348"/>
                  </a:lnTo>
                  <a:lnTo>
                    <a:pt x="2703" y="1285"/>
                  </a:lnTo>
                  <a:lnTo>
                    <a:pt x="2673" y="1197"/>
                  </a:lnTo>
                  <a:lnTo>
                    <a:pt x="2638" y="1185"/>
                  </a:lnTo>
                  <a:lnTo>
                    <a:pt x="2610" y="1173"/>
                  </a:lnTo>
                  <a:lnTo>
                    <a:pt x="2523" y="1238"/>
                  </a:lnTo>
                  <a:lnTo>
                    <a:pt x="2482" y="1337"/>
                  </a:lnTo>
                  <a:lnTo>
                    <a:pt x="2488" y="1424"/>
                  </a:lnTo>
                  <a:lnTo>
                    <a:pt x="2453" y="1470"/>
                  </a:lnTo>
                  <a:lnTo>
                    <a:pt x="2389" y="1505"/>
                  </a:lnTo>
                  <a:lnTo>
                    <a:pt x="2314" y="1424"/>
                  </a:lnTo>
                  <a:lnTo>
                    <a:pt x="2366" y="1278"/>
                  </a:lnTo>
                  <a:lnTo>
                    <a:pt x="2429" y="1220"/>
                  </a:lnTo>
                  <a:lnTo>
                    <a:pt x="2394" y="1208"/>
                  </a:lnTo>
                  <a:lnTo>
                    <a:pt x="2406" y="1163"/>
                  </a:lnTo>
                  <a:lnTo>
                    <a:pt x="2528" y="1110"/>
                  </a:lnTo>
                  <a:lnTo>
                    <a:pt x="2656" y="1151"/>
                  </a:lnTo>
                  <a:lnTo>
                    <a:pt x="2569" y="1063"/>
                  </a:lnTo>
                  <a:lnTo>
                    <a:pt x="2499" y="1075"/>
                  </a:lnTo>
                  <a:lnTo>
                    <a:pt x="2441" y="1034"/>
                  </a:lnTo>
                  <a:lnTo>
                    <a:pt x="2476" y="1034"/>
                  </a:lnTo>
                  <a:lnTo>
                    <a:pt x="2436" y="976"/>
                  </a:lnTo>
                  <a:lnTo>
                    <a:pt x="2296" y="1046"/>
                  </a:lnTo>
                  <a:lnTo>
                    <a:pt x="2220" y="1017"/>
                  </a:lnTo>
                  <a:lnTo>
                    <a:pt x="2197" y="1034"/>
                  </a:lnTo>
                  <a:lnTo>
                    <a:pt x="2145" y="1017"/>
                  </a:lnTo>
                  <a:lnTo>
                    <a:pt x="2272" y="936"/>
                  </a:lnTo>
                  <a:lnTo>
                    <a:pt x="2406" y="907"/>
                  </a:lnTo>
                  <a:lnTo>
                    <a:pt x="1616" y="587"/>
                  </a:lnTo>
                  <a:lnTo>
                    <a:pt x="1023" y="302"/>
                  </a:lnTo>
                  <a:lnTo>
                    <a:pt x="570" y="59"/>
                  </a:lnTo>
                  <a:close/>
                </a:path>
              </a:pathLst>
            </a:custGeom>
            <a:grpFill/>
            <a:ln w="9525">
              <a:solidFill>
                <a:schemeClr val="bg1">
                  <a:lumMod val="85000"/>
                </a:schemeClr>
              </a:solidFill>
              <a:round/>
              <a:headEnd/>
              <a:tailEnd/>
            </a:ln>
          </p:spPr>
          <p:txBody>
            <a:bodyPr/>
            <a:lstStyle/>
            <a:p>
              <a:endParaRPr lang="zh-CN" altLang="en-US"/>
            </a:p>
          </p:txBody>
        </p:sp>
        <p:sp>
          <p:nvSpPr>
            <p:cNvPr id="106" name="Freeform 56"/>
            <p:cNvSpPr>
              <a:spLocks noChangeAspect="1"/>
            </p:cNvSpPr>
            <p:nvPr>
              <p:custDataLst>
                <p:tags r:id="rId126"/>
              </p:custDataLst>
            </p:nvPr>
          </p:nvSpPr>
          <p:spPr bwMode="auto">
            <a:xfrm rot="20717457">
              <a:off x="7694412" y="3421712"/>
              <a:ext cx="149148" cy="81993"/>
            </a:xfrm>
            <a:custGeom>
              <a:avLst/>
              <a:gdLst>
                <a:gd name="T0" fmla="*/ 106220 w 325"/>
                <a:gd name="T1" fmla="*/ 0 h 186"/>
                <a:gd name="T2" fmla="*/ 131762 w 325"/>
                <a:gd name="T3" fmla="*/ 23352 h 186"/>
                <a:gd name="T4" fmla="*/ 120410 w 325"/>
                <a:gd name="T5" fmla="*/ 30726 h 186"/>
                <a:gd name="T6" fmla="*/ 129735 w 325"/>
                <a:gd name="T7" fmla="*/ 73332 h 186"/>
                <a:gd name="T8" fmla="*/ 103788 w 325"/>
                <a:gd name="T9" fmla="*/ 76200 h 186"/>
                <a:gd name="T10" fmla="*/ 66084 w 325"/>
                <a:gd name="T11" fmla="*/ 61861 h 186"/>
                <a:gd name="T12" fmla="*/ 35677 w 325"/>
                <a:gd name="T13" fmla="*/ 66368 h 186"/>
                <a:gd name="T14" fmla="*/ 0 w 325"/>
                <a:gd name="T15" fmla="*/ 47523 h 186"/>
                <a:gd name="T16" fmla="*/ 35677 w 325"/>
                <a:gd name="T17" fmla="*/ 26219 h 186"/>
                <a:gd name="T18" fmla="*/ 70949 w 325"/>
                <a:gd name="T19" fmla="*/ 30726 h 186"/>
                <a:gd name="T20" fmla="*/ 75408 w 325"/>
                <a:gd name="T21" fmla="*/ 23352 h 186"/>
                <a:gd name="T22" fmla="*/ 51894 w 325"/>
                <a:gd name="T23" fmla="*/ 0 h 186"/>
                <a:gd name="T24" fmla="*/ 92031 w 325"/>
                <a:gd name="T25" fmla="*/ 4916 h 186"/>
                <a:gd name="T26" fmla="*/ 106220 w 325"/>
                <a:gd name="T27" fmla="*/ 0 h 18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5"/>
                <a:gd name="T43" fmla="*/ 0 h 186"/>
                <a:gd name="T44" fmla="*/ 325 w 325"/>
                <a:gd name="T45" fmla="*/ 186 h 18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5" h="186">
                  <a:moveTo>
                    <a:pt x="262" y="0"/>
                  </a:moveTo>
                  <a:lnTo>
                    <a:pt x="325" y="57"/>
                  </a:lnTo>
                  <a:lnTo>
                    <a:pt x="297" y="75"/>
                  </a:lnTo>
                  <a:lnTo>
                    <a:pt x="320" y="179"/>
                  </a:lnTo>
                  <a:lnTo>
                    <a:pt x="256" y="186"/>
                  </a:lnTo>
                  <a:lnTo>
                    <a:pt x="163" y="151"/>
                  </a:lnTo>
                  <a:lnTo>
                    <a:pt x="88" y="162"/>
                  </a:lnTo>
                  <a:lnTo>
                    <a:pt x="0" y="116"/>
                  </a:lnTo>
                  <a:lnTo>
                    <a:pt x="88" y="64"/>
                  </a:lnTo>
                  <a:lnTo>
                    <a:pt x="175" y="75"/>
                  </a:lnTo>
                  <a:lnTo>
                    <a:pt x="186" y="57"/>
                  </a:lnTo>
                  <a:lnTo>
                    <a:pt x="128" y="0"/>
                  </a:lnTo>
                  <a:lnTo>
                    <a:pt x="227" y="12"/>
                  </a:lnTo>
                  <a:lnTo>
                    <a:pt x="262" y="0"/>
                  </a:lnTo>
                  <a:close/>
                </a:path>
              </a:pathLst>
            </a:custGeom>
            <a:grpFill/>
            <a:ln w="9525">
              <a:solidFill>
                <a:schemeClr val="bg1">
                  <a:lumMod val="85000"/>
                </a:schemeClr>
              </a:solidFill>
              <a:round/>
              <a:headEnd/>
              <a:tailEnd/>
            </a:ln>
          </p:spPr>
          <p:txBody>
            <a:bodyPr/>
            <a:lstStyle/>
            <a:p>
              <a:endParaRPr lang="zh-CN" altLang="en-US"/>
            </a:p>
          </p:txBody>
        </p:sp>
        <p:sp>
          <p:nvSpPr>
            <p:cNvPr id="107" name="Freeform 57"/>
            <p:cNvSpPr>
              <a:spLocks noChangeAspect="1"/>
            </p:cNvSpPr>
            <p:nvPr>
              <p:custDataLst>
                <p:tags r:id="rId127"/>
              </p:custDataLst>
            </p:nvPr>
          </p:nvSpPr>
          <p:spPr bwMode="auto">
            <a:xfrm rot="20717457">
              <a:off x="7813015" y="3382425"/>
              <a:ext cx="138367" cy="92242"/>
            </a:xfrm>
            <a:custGeom>
              <a:avLst/>
              <a:gdLst>
                <a:gd name="T0" fmla="*/ 0 w 307"/>
                <a:gd name="T1" fmla="*/ 2611 h 197"/>
                <a:gd name="T2" fmla="*/ 23094 w 307"/>
                <a:gd name="T3" fmla="*/ 0 h 197"/>
                <a:gd name="T4" fmla="*/ 69281 w 307"/>
                <a:gd name="T5" fmla="*/ 7833 h 197"/>
                <a:gd name="T6" fmla="*/ 76448 w 307"/>
                <a:gd name="T7" fmla="*/ 35247 h 197"/>
                <a:gd name="T8" fmla="*/ 108699 w 307"/>
                <a:gd name="T9" fmla="*/ 40469 h 197"/>
                <a:gd name="T10" fmla="*/ 122237 w 307"/>
                <a:gd name="T11" fmla="*/ 73106 h 197"/>
                <a:gd name="T12" fmla="*/ 111088 w 307"/>
                <a:gd name="T13" fmla="*/ 76152 h 197"/>
                <a:gd name="T14" fmla="*/ 76448 w 307"/>
                <a:gd name="T15" fmla="*/ 63097 h 197"/>
                <a:gd name="T16" fmla="*/ 50965 w 307"/>
                <a:gd name="T17" fmla="*/ 85725 h 197"/>
                <a:gd name="T18" fmla="*/ 37029 w 307"/>
                <a:gd name="T19" fmla="*/ 78327 h 197"/>
                <a:gd name="T20" fmla="*/ 23094 w 307"/>
                <a:gd name="T21" fmla="*/ 78327 h 197"/>
                <a:gd name="T22" fmla="*/ 13936 w 307"/>
                <a:gd name="T23" fmla="*/ 35247 h 197"/>
                <a:gd name="T24" fmla="*/ 25084 w 307"/>
                <a:gd name="T25" fmla="*/ 27415 h 197"/>
                <a:gd name="T26" fmla="*/ 0 w 307"/>
                <a:gd name="T27" fmla="*/ 2611 h 1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7"/>
                <a:gd name="T43" fmla="*/ 0 h 197"/>
                <a:gd name="T44" fmla="*/ 307 w 307"/>
                <a:gd name="T45" fmla="*/ 197 h 1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7" h="197">
                  <a:moveTo>
                    <a:pt x="0" y="6"/>
                  </a:moveTo>
                  <a:lnTo>
                    <a:pt x="58" y="0"/>
                  </a:lnTo>
                  <a:lnTo>
                    <a:pt x="174" y="18"/>
                  </a:lnTo>
                  <a:lnTo>
                    <a:pt x="192" y="81"/>
                  </a:lnTo>
                  <a:lnTo>
                    <a:pt x="273" y="93"/>
                  </a:lnTo>
                  <a:lnTo>
                    <a:pt x="307" y="168"/>
                  </a:lnTo>
                  <a:lnTo>
                    <a:pt x="279" y="175"/>
                  </a:lnTo>
                  <a:lnTo>
                    <a:pt x="192" y="145"/>
                  </a:lnTo>
                  <a:lnTo>
                    <a:pt x="128" y="197"/>
                  </a:lnTo>
                  <a:lnTo>
                    <a:pt x="93" y="180"/>
                  </a:lnTo>
                  <a:lnTo>
                    <a:pt x="58" y="180"/>
                  </a:lnTo>
                  <a:lnTo>
                    <a:pt x="35" y="81"/>
                  </a:lnTo>
                  <a:lnTo>
                    <a:pt x="63" y="63"/>
                  </a:lnTo>
                  <a:lnTo>
                    <a:pt x="0" y="6"/>
                  </a:lnTo>
                  <a:close/>
                </a:path>
              </a:pathLst>
            </a:custGeom>
            <a:grpFill/>
            <a:ln w="9525">
              <a:solidFill>
                <a:schemeClr val="bg1">
                  <a:lumMod val="85000"/>
                </a:schemeClr>
              </a:solidFill>
              <a:round/>
              <a:headEnd/>
              <a:tailEnd/>
            </a:ln>
          </p:spPr>
          <p:txBody>
            <a:bodyPr/>
            <a:lstStyle/>
            <a:p>
              <a:endParaRPr lang="zh-CN" altLang="en-US"/>
            </a:p>
          </p:txBody>
        </p:sp>
        <p:sp>
          <p:nvSpPr>
            <p:cNvPr id="108" name="Freeform 58"/>
            <p:cNvSpPr>
              <a:spLocks noChangeAspect="1"/>
            </p:cNvSpPr>
            <p:nvPr>
              <p:custDataLst>
                <p:tags r:id="rId128"/>
              </p:custDataLst>
            </p:nvPr>
          </p:nvSpPr>
          <p:spPr bwMode="auto">
            <a:xfrm rot="20717457">
              <a:off x="6255035" y="2787979"/>
              <a:ext cx="902082" cy="1030028"/>
            </a:xfrm>
            <a:custGeom>
              <a:avLst/>
              <a:gdLst>
                <a:gd name="T0" fmla="*/ 18955 w 1976"/>
                <a:gd name="T1" fmla="*/ 16950 h 2259"/>
                <a:gd name="T2" fmla="*/ 42347 w 1976"/>
                <a:gd name="T3" fmla="*/ 191961 h 2259"/>
                <a:gd name="T4" fmla="*/ 0 w 1976"/>
                <a:gd name="T5" fmla="*/ 191961 h 2259"/>
                <a:gd name="T6" fmla="*/ 33071 w 1976"/>
                <a:gd name="T7" fmla="*/ 273322 h 2259"/>
                <a:gd name="T8" fmla="*/ 30651 w 1976"/>
                <a:gd name="T9" fmla="*/ 358920 h 2259"/>
                <a:gd name="T10" fmla="*/ 89533 w 1976"/>
                <a:gd name="T11" fmla="*/ 406381 h 2259"/>
                <a:gd name="T12" fmla="*/ 75418 w 1976"/>
                <a:gd name="T13" fmla="*/ 339851 h 2259"/>
                <a:gd name="T14" fmla="*/ 72594 w 1976"/>
                <a:gd name="T15" fmla="*/ 206792 h 2259"/>
                <a:gd name="T16" fmla="*/ 61302 w 1976"/>
                <a:gd name="T17" fmla="*/ 90684 h 2259"/>
                <a:gd name="T18" fmla="*/ 100826 w 1976"/>
                <a:gd name="T19" fmla="*/ 130093 h 2259"/>
                <a:gd name="T20" fmla="*/ 131477 w 1976"/>
                <a:gd name="T21" fmla="*/ 265694 h 2259"/>
                <a:gd name="T22" fmla="*/ 133896 w 1976"/>
                <a:gd name="T23" fmla="*/ 336885 h 2259"/>
                <a:gd name="T24" fmla="*/ 133896 w 1976"/>
                <a:gd name="T25" fmla="*/ 364005 h 2259"/>
                <a:gd name="T26" fmla="*/ 204071 w 1976"/>
                <a:gd name="T27" fmla="*/ 546644 h 2259"/>
                <a:gd name="T28" fmla="*/ 211330 w 1976"/>
                <a:gd name="T29" fmla="*/ 706399 h 2259"/>
                <a:gd name="T30" fmla="*/ 307316 w 1976"/>
                <a:gd name="T31" fmla="*/ 785217 h 2259"/>
                <a:gd name="T32" fmla="*/ 501708 w 1976"/>
                <a:gd name="T33" fmla="*/ 878444 h 2259"/>
                <a:gd name="T34" fmla="*/ 555750 w 1976"/>
                <a:gd name="T35" fmla="*/ 957262 h 2259"/>
                <a:gd name="T36" fmla="*/ 647300 w 1976"/>
                <a:gd name="T37" fmla="*/ 918277 h 2259"/>
                <a:gd name="T38" fmla="*/ 651736 w 1976"/>
                <a:gd name="T39" fmla="*/ 861493 h 2259"/>
                <a:gd name="T40" fmla="*/ 717475 w 1976"/>
                <a:gd name="T41" fmla="*/ 873782 h 2259"/>
                <a:gd name="T42" fmla="*/ 752562 w 1976"/>
                <a:gd name="T43" fmla="*/ 861493 h 2259"/>
                <a:gd name="T44" fmla="*/ 771114 w 1976"/>
                <a:gd name="T45" fmla="*/ 814880 h 2259"/>
                <a:gd name="T46" fmla="*/ 794908 w 1976"/>
                <a:gd name="T47" fmla="*/ 755555 h 2259"/>
                <a:gd name="T48" fmla="*/ 693680 w 1976"/>
                <a:gd name="T49" fmla="*/ 755555 h 2259"/>
                <a:gd name="T50" fmla="*/ 644477 w 1976"/>
                <a:gd name="T51" fmla="*/ 829712 h 2259"/>
                <a:gd name="T52" fmla="*/ 553331 w 1976"/>
                <a:gd name="T53" fmla="*/ 811914 h 2259"/>
                <a:gd name="T54" fmla="*/ 454925 w 1976"/>
                <a:gd name="T55" fmla="*/ 740723 h 2259"/>
                <a:gd name="T56" fmla="*/ 443229 w 1976"/>
                <a:gd name="T57" fmla="*/ 634785 h 2259"/>
                <a:gd name="T58" fmla="*/ 490012 w 1976"/>
                <a:gd name="T59" fmla="*/ 553847 h 2259"/>
                <a:gd name="T60" fmla="*/ 454925 w 1976"/>
                <a:gd name="T61" fmla="*/ 467402 h 2259"/>
                <a:gd name="T62" fmla="*/ 356519 w 1976"/>
                <a:gd name="T63" fmla="*/ 339851 h 2259"/>
                <a:gd name="T64" fmla="*/ 328691 w 1976"/>
                <a:gd name="T65" fmla="*/ 248320 h 2259"/>
                <a:gd name="T66" fmla="*/ 253274 w 1976"/>
                <a:gd name="T67" fmla="*/ 184757 h 2259"/>
                <a:gd name="T68" fmla="*/ 148012 w 1976"/>
                <a:gd name="T69" fmla="*/ 155094 h 2259"/>
                <a:gd name="T70" fmla="*/ 18955 w 1976"/>
                <a:gd name="T71" fmla="*/ 0 h 22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6"/>
                <a:gd name="T109" fmla="*/ 0 h 2259"/>
                <a:gd name="T110" fmla="*/ 1976 w 1976"/>
                <a:gd name="T111" fmla="*/ 2259 h 22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6" h="2259">
                  <a:moveTo>
                    <a:pt x="47" y="0"/>
                  </a:moveTo>
                  <a:lnTo>
                    <a:pt x="47" y="40"/>
                  </a:lnTo>
                  <a:lnTo>
                    <a:pt x="18" y="122"/>
                  </a:lnTo>
                  <a:lnTo>
                    <a:pt x="105" y="453"/>
                  </a:lnTo>
                  <a:lnTo>
                    <a:pt x="65" y="499"/>
                  </a:lnTo>
                  <a:lnTo>
                    <a:pt x="0" y="453"/>
                  </a:lnTo>
                  <a:lnTo>
                    <a:pt x="47" y="633"/>
                  </a:lnTo>
                  <a:lnTo>
                    <a:pt x="82" y="645"/>
                  </a:lnTo>
                  <a:lnTo>
                    <a:pt x="128" y="720"/>
                  </a:lnTo>
                  <a:lnTo>
                    <a:pt x="76" y="847"/>
                  </a:lnTo>
                  <a:lnTo>
                    <a:pt x="198" y="1063"/>
                  </a:lnTo>
                  <a:lnTo>
                    <a:pt x="222" y="959"/>
                  </a:lnTo>
                  <a:lnTo>
                    <a:pt x="180" y="900"/>
                  </a:lnTo>
                  <a:lnTo>
                    <a:pt x="187" y="802"/>
                  </a:lnTo>
                  <a:lnTo>
                    <a:pt x="140" y="580"/>
                  </a:lnTo>
                  <a:lnTo>
                    <a:pt x="180" y="488"/>
                  </a:lnTo>
                  <a:lnTo>
                    <a:pt x="117" y="359"/>
                  </a:lnTo>
                  <a:lnTo>
                    <a:pt x="152" y="214"/>
                  </a:lnTo>
                  <a:lnTo>
                    <a:pt x="187" y="232"/>
                  </a:lnTo>
                  <a:lnTo>
                    <a:pt x="250" y="307"/>
                  </a:lnTo>
                  <a:lnTo>
                    <a:pt x="285" y="603"/>
                  </a:lnTo>
                  <a:lnTo>
                    <a:pt x="326" y="627"/>
                  </a:lnTo>
                  <a:lnTo>
                    <a:pt x="302" y="703"/>
                  </a:lnTo>
                  <a:lnTo>
                    <a:pt x="332" y="795"/>
                  </a:lnTo>
                  <a:lnTo>
                    <a:pt x="372" y="807"/>
                  </a:lnTo>
                  <a:lnTo>
                    <a:pt x="332" y="859"/>
                  </a:lnTo>
                  <a:lnTo>
                    <a:pt x="407" y="935"/>
                  </a:lnTo>
                  <a:lnTo>
                    <a:pt x="506" y="1290"/>
                  </a:lnTo>
                  <a:lnTo>
                    <a:pt x="396" y="1423"/>
                  </a:lnTo>
                  <a:lnTo>
                    <a:pt x="524" y="1667"/>
                  </a:lnTo>
                  <a:lnTo>
                    <a:pt x="634" y="1731"/>
                  </a:lnTo>
                  <a:lnTo>
                    <a:pt x="762" y="1853"/>
                  </a:lnTo>
                  <a:lnTo>
                    <a:pt x="1070" y="2050"/>
                  </a:lnTo>
                  <a:lnTo>
                    <a:pt x="1244" y="2073"/>
                  </a:lnTo>
                  <a:lnTo>
                    <a:pt x="1343" y="2143"/>
                  </a:lnTo>
                  <a:lnTo>
                    <a:pt x="1378" y="2259"/>
                  </a:lnTo>
                  <a:lnTo>
                    <a:pt x="1406" y="2213"/>
                  </a:lnTo>
                  <a:lnTo>
                    <a:pt x="1605" y="2167"/>
                  </a:lnTo>
                  <a:lnTo>
                    <a:pt x="1558" y="2091"/>
                  </a:lnTo>
                  <a:lnTo>
                    <a:pt x="1616" y="2033"/>
                  </a:lnTo>
                  <a:lnTo>
                    <a:pt x="1709" y="2068"/>
                  </a:lnTo>
                  <a:lnTo>
                    <a:pt x="1779" y="2062"/>
                  </a:lnTo>
                  <a:lnTo>
                    <a:pt x="1837" y="2085"/>
                  </a:lnTo>
                  <a:lnTo>
                    <a:pt x="1866" y="2033"/>
                  </a:lnTo>
                  <a:lnTo>
                    <a:pt x="1912" y="1998"/>
                  </a:lnTo>
                  <a:lnTo>
                    <a:pt x="1912" y="1923"/>
                  </a:lnTo>
                  <a:lnTo>
                    <a:pt x="1976" y="1864"/>
                  </a:lnTo>
                  <a:lnTo>
                    <a:pt x="1971" y="1783"/>
                  </a:lnTo>
                  <a:lnTo>
                    <a:pt x="1895" y="1754"/>
                  </a:lnTo>
                  <a:lnTo>
                    <a:pt x="1720" y="1783"/>
                  </a:lnTo>
                  <a:lnTo>
                    <a:pt x="1663" y="1905"/>
                  </a:lnTo>
                  <a:lnTo>
                    <a:pt x="1598" y="1958"/>
                  </a:lnTo>
                  <a:lnTo>
                    <a:pt x="1465" y="1911"/>
                  </a:lnTo>
                  <a:lnTo>
                    <a:pt x="1372" y="1916"/>
                  </a:lnTo>
                  <a:lnTo>
                    <a:pt x="1181" y="1812"/>
                  </a:lnTo>
                  <a:lnTo>
                    <a:pt x="1128" y="1748"/>
                  </a:lnTo>
                  <a:lnTo>
                    <a:pt x="1169" y="1602"/>
                  </a:lnTo>
                  <a:lnTo>
                    <a:pt x="1099" y="1498"/>
                  </a:lnTo>
                  <a:lnTo>
                    <a:pt x="1139" y="1365"/>
                  </a:lnTo>
                  <a:lnTo>
                    <a:pt x="1215" y="1307"/>
                  </a:lnTo>
                  <a:lnTo>
                    <a:pt x="1244" y="1225"/>
                  </a:lnTo>
                  <a:lnTo>
                    <a:pt x="1128" y="1103"/>
                  </a:lnTo>
                  <a:lnTo>
                    <a:pt x="1029" y="795"/>
                  </a:lnTo>
                  <a:lnTo>
                    <a:pt x="884" y="802"/>
                  </a:lnTo>
                  <a:lnTo>
                    <a:pt x="825" y="725"/>
                  </a:lnTo>
                  <a:lnTo>
                    <a:pt x="815" y="586"/>
                  </a:lnTo>
                  <a:lnTo>
                    <a:pt x="750" y="476"/>
                  </a:lnTo>
                  <a:lnTo>
                    <a:pt x="628" y="436"/>
                  </a:lnTo>
                  <a:lnTo>
                    <a:pt x="616" y="470"/>
                  </a:lnTo>
                  <a:lnTo>
                    <a:pt x="367" y="366"/>
                  </a:lnTo>
                  <a:lnTo>
                    <a:pt x="239" y="127"/>
                  </a:lnTo>
                  <a:lnTo>
                    <a:pt x="47"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109" name="Freeform 59"/>
            <p:cNvSpPr>
              <a:spLocks noChangeAspect="1"/>
            </p:cNvSpPr>
            <p:nvPr>
              <p:custDataLst>
                <p:tags r:id="rId129"/>
              </p:custDataLst>
            </p:nvPr>
          </p:nvSpPr>
          <p:spPr bwMode="auto">
            <a:xfrm rot="20717457">
              <a:off x="7126570" y="3606193"/>
              <a:ext cx="57503" cy="80286"/>
            </a:xfrm>
            <a:custGeom>
              <a:avLst/>
              <a:gdLst>
                <a:gd name="T0" fmla="*/ 50800 w 128"/>
                <a:gd name="T1" fmla="*/ 9806 h 175"/>
                <a:gd name="T2" fmla="*/ 39291 w 128"/>
                <a:gd name="T3" fmla="*/ 49458 h 175"/>
                <a:gd name="T4" fmla="*/ 23019 w 128"/>
                <a:gd name="T5" fmla="*/ 74613 h 175"/>
                <a:gd name="T6" fmla="*/ 0 w 128"/>
                <a:gd name="T7" fmla="*/ 64380 h 175"/>
                <a:gd name="T8" fmla="*/ 13891 w 128"/>
                <a:gd name="T9" fmla="*/ 37093 h 175"/>
                <a:gd name="T10" fmla="*/ 16272 w 128"/>
                <a:gd name="T11" fmla="*/ 0 h 175"/>
                <a:gd name="T12" fmla="*/ 30162 w 128"/>
                <a:gd name="T13" fmla="*/ 0 h 175"/>
                <a:gd name="T14" fmla="*/ 50800 w 128"/>
                <a:gd name="T15" fmla="*/ 9806 h 175"/>
                <a:gd name="T16" fmla="*/ 0 60000 65536"/>
                <a:gd name="T17" fmla="*/ 0 60000 65536"/>
                <a:gd name="T18" fmla="*/ 0 60000 65536"/>
                <a:gd name="T19" fmla="*/ 0 60000 65536"/>
                <a:gd name="T20" fmla="*/ 0 60000 65536"/>
                <a:gd name="T21" fmla="*/ 0 60000 65536"/>
                <a:gd name="T22" fmla="*/ 0 60000 65536"/>
                <a:gd name="T23" fmla="*/ 0 60000 65536"/>
                <a:gd name="T24" fmla="*/ 0 w 128"/>
                <a:gd name="T25" fmla="*/ 0 h 175"/>
                <a:gd name="T26" fmla="*/ 128 w 128"/>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8" h="175">
                  <a:moveTo>
                    <a:pt x="128" y="23"/>
                  </a:moveTo>
                  <a:lnTo>
                    <a:pt x="99" y="116"/>
                  </a:lnTo>
                  <a:lnTo>
                    <a:pt x="58" y="175"/>
                  </a:lnTo>
                  <a:lnTo>
                    <a:pt x="0" y="151"/>
                  </a:lnTo>
                  <a:lnTo>
                    <a:pt x="35" y="87"/>
                  </a:lnTo>
                  <a:lnTo>
                    <a:pt x="41" y="0"/>
                  </a:lnTo>
                  <a:lnTo>
                    <a:pt x="76" y="0"/>
                  </a:lnTo>
                  <a:lnTo>
                    <a:pt x="128" y="23"/>
                  </a:lnTo>
                  <a:close/>
                </a:path>
              </a:pathLst>
            </a:custGeom>
            <a:grpFill/>
            <a:ln w="9525">
              <a:solidFill>
                <a:schemeClr val="bg1">
                  <a:lumMod val="85000"/>
                </a:schemeClr>
              </a:solidFill>
              <a:round/>
              <a:headEnd/>
              <a:tailEnd/>
            </a:ln>
          </p:spPr>
          <p:txBody>
            <a:bodyPr/>
            <a:lstStyle/>
            <a:p>
              <a:endParaRPr lang="zh-CN" altLang="en-US"/>
            </a:p>
          </p:txBody>
        </p:sp>
        <p:sp>
          <p:nvSpPr>
            <p:cNvPr id="110" name="Freeform 60"/>
            <p:cNvSpPr>
              <a:spLocks noChangeAspect="1"/>
            </p:cNvSpPr>
            <p:nvPr>
              <p:custDataLst>
                <p:tags r:id="rId130"/>
              </p:custDataLst>
            </p:nvPr>
          </p:nvSpPr>
          <p:spPr bwMode="auto">
            <a:xfrm rot="20717457">
              <a:off x="6984607" y="3614735"/>
              <a:ext cx="179697" cy="160570"/>
            </a:xfrm>
            <a:custGeom>
              <a:avLst/>
              <a:gdLst>
                <a:gd name="T0" fmla="*/ 153927 w 395"/>
                <a:gd name="T1" fmla="*/ 87477 h 348"/>
                <a:gd name="T2" fmla="*/ 158750 w 395"/>
                <a:gd name="T3" fmla="*/ 94766 h 348"/>
                <a:gd name="T4" fmla="*/ 128206 w 395"/>
                <a:gd name="T5" fmla="*/ 106773 h 348"/>
                <a:gd name="T6" fmla="*/ 116953 w 395"/>
                <a:gd name="T7" fmla="*/ 129500 h 348"/>
                <a:gd name="T8" fmla="*/ 90829 w 395"/>
                <a:gd name="T9" fmla="*/ 149225 h 348"/>
                <a:gd name="T10" fmla="*/ 36975 w 395"/>
                <a:gd name="T11" fmla="*/ 136790 h 348"/>
                <a:gd name="T12" fmla="*/ 0 w 395"/>
                <a:gd name="T13" fmla="*/ 96910 h 348"/>
                <a:gd name="T14" fmla="*/ 8842 w 395"/>
                <a:gd name="T15" fmla="*/ 77185 h 348"/>
                <a:gd name="T16" fmla="*/ 88820 w 395"/>
                <a:gd name="T17" fmla="*/ 54459 h 348"/>
                <a:gd name="T18" fmla="*/ 69930 w 395"/>
                <a:gd name="T19" fmla="*/ 24871 h 348"/>
                <a:gd name="T20" fmla="*/ 90829 w 395"/>
                <a:gd name="T21" fmla="*/ 0 h 348"/>
                <a:gd name="T22" fmla="*/ 130617 w 395"/>
                <a:gd name="T23" fmla="*/ 15008 h 348"/>
                <a:gd name="T24" fmla="*/ 147095 w 395"/>
                <a:gd name="T25" fmla="*/ 12435 h 348"/>
                <a:gd name="T26" fmla="*/ 144684 w 395"/>
                <a:gd name="T27" fmla="*/ 52315 h 348"/>
                <a:gd name="T28" fmla="*/ 130617 w 395"/>
                <a:gd name="T29" fmla="*/ 74613 h 348"/>
                <a:gd name="T30" fmla="*/ 153927 w 395"/>
                <a:gd name="T31" fmla="*/ 87477 h 3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95"/>
                <a:gd name="T49" fmla="*/ 0 h 348"/>
                <a:gd name="T50" fmla="*/ 395 w 395"/>
                <a:gd name="T51" fmla="*/ 348 h 34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95" h="348">
                  <a:moveTo>
                    <a:pt x="383" y="204"/>
                  </a:moveTo>
                  <a:lnTo>
                    <a:pt x="395" y="221"/>
                  </a:lnTo>
                  <a:lnTo>
                    <a:pt x="319" y="249"/>
                  </a:lnTo>
                  <a:lnTo>
                    <a:pt x="291" y="302"/>
                  </a:lnTo>
                  <a:lnTo>
                    <a:pt x="226" y="348"/>
                  </a:lnTo>
                  <a:lnTo>
                    <a:pt x="92" y="319"/>
                  </a:lnTo>
                  <a:lnTo>
                    <a:pt x="0" y="226"/>
                  </a:lnTo>
                  <a:lnTo>
                    <a:pt x="22" y="180"/>
                  </a:lnTo>
                  <a:lnTo>
                    <a:pt x="221" y="127"/>
                  </a:lnTo>
                  <a:lnTo>
                    <a:pt x="174" y="58"/>
                  </a:lnTo>
                  <a:lnTo>
                    <a:pt x="226" y="0"/>
                  </a:lnTo>
                  <a:lnTo>
                    <a:pt x="325" y="35"/>
                  </a:lnTo>
                  <a:lnTo>
                    <a:pt x="366" y="29"/>
                  </a:lnTo>
                  <a:lnTo>
                    <a:pt x="360" y="122"/>
                  </a:lnTo>
                  <a:lnTo>
                    <a:pt x="325" y="174"/>
                  </a:lnTo>
                  <a:lnTo>
                    <a:pt x="383" y="204"/>
                  </a:lnTo>
                  <a:close/>
                </a:path>
              </a:pathLst>
            </a:custGeom>
            <a:grpFill/>
            <a:ln w="9525">
              <a:solidFill>
                <a:schemeClr val="bg1">
                  <a:lumMod val="85000"/>
                </a:schemeClr>
              </a:solidFill>
              <a:round/>
              <a:headEnd/>
              <a:tailEnd/>
            </a:ln>
          </p:spPr>
          <p:txBody>
            <a:bodyPr/>
            <a:lstStyle/>
            <a:p>
              <a:endParaRPr lang="zh-CN" altLang="en-US"/>
            </a:p>
          </p:txBody>
        </p:sp>
        <p:sp>
          <p:nvSpPr>
            <p:cNvPr id="111" name="Freeform 61"/>
            <p:cNvSpPr>
              <a:spLocks noChangeAspect="1"/>
            </p:cNvSpPr>
            <p:nvPr>
              <p:custDataLst>
                <p:tags r:id="rId131"/>
              </p:custDataLst>
            </p:nvPr>
          </p:nvSpPr>
          <p:spPr bwMode="auto">
            <a:xfrm rot="20717457">
              <a:off x="7130164" y="3671106"/>
              <a:ext cx="206653" cy="114448"/>
            </a:xfrm>
            <a:custGeom>
              <a:avLst/>
              <a:gdLst>
                <a:gd name="T0" fmla="*/ 41455 w 458"/>
                <a:gd name="T1" fmla="*/ 0 h 249"/>
                <a:gd name="T2" fmla="*/ 11161 w 458"/>
                <a:gd name="T3" fmla="*/ 9825 h 249"/>
                <a:gd name="T4" fmla="*/ 0 w 458"/>
                <a:gd name="T5" fmla="*/ 37163 h 249"/>
                <a:gd name="T6" fmla="*/ 48630 w 458"/>
                <a:gd name="T7" fmla="*/ 54249 h 249"/>
                <a:gd name="T8" fmla="*/ 48630 w 458"/>
                <a:gd name="T9" fmla="*/ 99101 h 249"/>
                <a:gd name="T10" fmla="*/ 53015 w 458"/>
                <a:gd name="T11" fmla="*/ 106363 h 249"/>
                <a:gd name="T12" fmla="*/ 99253 w 458"/>
                <a:gd name="T13" fmla="*/ 93975 h 249"/>
                <a:gd name="T14" fmla="*/ 115596 w 458"/>
                <a:gd name="T15" fmla="*/ 96965 h 249"/>
                <a:gd name="T16" fmla="*/ 182562 w 458"/>
                <a:gd name="T17" fmla="*/ 49123 h 249"/>
                <a:gd name="T18" fmla="*/ 175786 w 458"/>
                <a:gd name="T19" fmla="*/ 39726 h 249"/>
                <a:gd name="T20" fmla="*/ 50623 w 458"/>
                <a:gd name="T21" fmla="*/ 19649 h 249"/>
                <a:gd name="T22" fmla="*/ 41455 w 458"/>
                <a:gd name="T23" fmla="*/ 0 h 2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8"/>
                <a:gd name="T37" fmla="*/ 0 h 249"/>
                <a:gd name="T38" fmla="*/ 458 w 458"/>
                <a:gd name="T39" fmla="*/ 249 h 24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8" h="249">
                  <a:moveTo>
                    <a:pt x="104" y="0"/>
                  </a:moveTo>
                  <a:lnTo>
                    <a:pt x="28" y="23"/>
                  </a:lnTo>
                  <a:lnTo>
                    <a:pt x="0" y="87"/>
                  </a:lnTo>
                  <a:lnTo>
                    <a:pt x="122" y="127"/>
                  </a:lnTo>
                  <a:lnTo>
                    <a:pt x="122" y="232"/>
                  </a:lnTo>
                  <a:lnTo>
                    <a:pt x="133" y="249"/>
                  </a:lnTo>
                  <a:lnTo>
                    <a:pt x="249" y="220"/>
                  </a:lnTo>
                  <a:lnTo>
                    <a:pt x="290" y="227"/>
                  </a:lnTo>
                  <a:lnTo>
                    <a:pt x="458" y="115"/>
                  </a:lnTo>
                  <a:lnTo>
                    <a:pt x="441" y="93"/>
                  </a:lnTo>
                  <a:lnTo>
                    <a:pt x="127" y="46"/>
                  </a:lnTo>
                  <a:lnTo>
                    <a:pt x="104" y="0"/>
                  </a:lnTo>
                  <a:close/>
                </a:path>
              </a:pathLst>
            </a:custGeom>
            <a:grpFill/>
            <a:ln w="9525">
              <a:solidFill>
                <a:schemeClr val="bg1">
                  <a:lumMod val="85000"/>
                </a:schemeClr>
              </a:solidFill>
              <a:round/>
              <a:headEnd/>
              <a:tailEnd/>
            </a:ln>
          </p:spPr>
          <p:txBody>
            <a:bodyPr/>
            <a:lstStyle/>
            <a:p>
              <a:endParaRPr lang="zh-CN" altLang="en-US"/>
            </a:p>
          </p:txBody>
        </p:sp>
        <p:sp>
          <p:nvSpPr>
            <p:cNvPr id="112" name="Freeform 62"/>
            <p:cNvSpPr>
              <a:spLocks noChangeAspect="1"/>
            </p:cNvSpPr>
            <p:nvPr>
              <p:custDataLst>
                <p:tags r:id="rId132"/>
              </p:custDataLst>
            </p:nvPr>
          </p:nvSpPr>
          <p:spPr bwMode="auto">
            <a:xfrm rot="20717457">
              <a:off x="7108600" y="3732598"/>
              <a:ext cx="84457" cy="71742"/>
            </a:xfrm>
            <a:custGeom>
              <a:avLst/>
              <a:gdLst>
                <a:gd name="T0" fmla="*/ 25935 w 187"/>
                <a:gd name="T1" fmla="*/ 0 h 151"/>
                <a:gd name="T2" fmla="*/ 74612 w 187"/>
                <a:gd name="T3" fmla="*/ 20312 h 151"/>
                <a:gd name="T4" fmla="*/ 74612 w 187"/>
                <a:gd name="T5" fmla="*/ 66675 h 151"/>
                <a:gd name="T6" fmla="*/ 29925 w 187"/>
                <a:gd name="T7" fmla="*/ 49013 h 151"/>
                <a:gd name="T8" fmla="*/ 0 w 187"/>
                <a:gd name="T9" fmla="*/ 20312 h 151"/>
                <a:gd name="T10" fmla="*/ 25935 w 187"/>
                <a:gd name="T11" fmla="*/ 0 h 151"/>
                <a:gd name="T12" fmla="*/ 0 60000 65536"/>
                <a:gd name="T13" fmla="*/ 0 60000 65536"/>
                <a:gd name="T14" fmla="*/ 0 60000 65536"/>
                <a:gd name="T15" fmla="*/ 0 60000 65536"/>
                <a:gd name="T16" fmla="*/ 0 60000 65536"/>
                <a:gd name="T17" fmla="*/ 0 60000 65536"/>
                <a:gd name="T18" fmla="*/ 0 w 187"/>
                <a:gd name="T19" fmla="*/ 0 h 151"/>
                <a:gd name="T20" fmla="*/ 187 w 187"/>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187" h="151">
                  <a:moveTo>
                    <a:pt x="65" y="0"/>
                  </a:moveTo>
                  <a:lnTo>
                    <a:pt x="187" y="46"/>
                  </a:lnTo>
                  <a:lnTo>
                    <a:pt x="187" y="151"/>
                  </a:lnTo>
                  <a:lnTo>
                    <a:pt x="75" y="111"/>
                  </a:lnTo>
                  <a:lnTo>
                    <a:pt x="0" y="46"/>
                  </a:lnTo>
                  <a:lnTo>
                    <a:pt x="65" y="0"/>
                  </a:lnTo>
                  <a:close/>
                </a:path>
              </a:pathLst>
            </a:custGeom>
            <a:grpFill/>
            <a:ln w="9525">
              <a:solidFill>
                <a:schemeClr val="bg1">
                  <a:lumMod val="85000"/>
                </a:schemeClr>
              </a:solidFill>
              <a:round/>
              <a:headEnd/>
              <a:tailEnd/>
            </a:ln>
          </p:spPr>
          <p:txBody>
            <a:bodyPr/>
            <a:lstStyle/>
            <a:p>
              <a:endParaRPr lang="zh-CN" altLang="en-US"/>
            </a:p>
          </p:txBody>
        </p:sp>
        <p:sp>
          <p:nvSpPr>
            <p:cNvPr id="113" name="Freeform 63"/>
            <p:cNvSpPr>
              <a:spLocks noChangeAspect="1"/>
            </p:cNvSpPr>
            <p:nvPr>
              <p:custDataLst>
                <p:tags r:id="rId133"/>
              </p:custDataLst>
            </p:nvPr>
          </p:nvSpPr>
          <p:spPr bwMode="auto">
            <a:xfrm rot="20717457">
              <a:off x="7205636" y="3706976"/>
              <a:ext cx="194074" cy="172526"/>
            </a:xfrm>
            <a:custGeom>
              <a:avLst/>
              <a:gdLst>
                <a:gd name="T0" fmla="*/ 46796 w 425"/>
                <a:gd name="T1" fmla="*/ 148429 h 377"/>
                <a:gd name="T2" fmla="*/ 81893 w 425"/>
                <a:gd name="T3" fmla="*/ 160337 h 377"/>
                <a:gd name="T4" fmla="*/ 91171 w 425"/>
                <a:gd name="T5" fmla="*/ 145452 h 377"/>
                <a:gd name="T6" fmla="*/ 108114 w 425"/>
                <a:gd name="T7" fmla="*/ 150555 h 377"/>
                <a:gd name="T8" fmla="*/ 112552 w 425"/>
                <a:gd name="T9" fmla="*/ 118658 h 377"/>
                <a:gd name="T10" fmla="*/ 171450 w 425"/>
                <a:gd name="T11" fmla="*/ 46783 h 377"/>
                <a:gd name="T12" fmla="*/ 171450 w 425"/>
                <a:gd name="T13" fmla="*/ 24667 h 377"/>
                <a:gd name="T14" fmla="*/ 131109 w 425"/>
                <a:gd name="T15" fmla="*/ 0 h 377"/>
                <a:gd name="T16" fmla="*/ 63336 w 425"/>
                <a:gd name="T17" fmla="*/ 44656 h 377"/>
                <a:gd name="T18" fmla="*/ 44779 w 425"/>
                <a:gd name="T19" fmla="*/ 41679 h 377"/>
                <a:gd name="T20" fmla="*/ 0 w 425"/>
                <a:gd name="T21" fmla="*/ 54013 h 377"/>
                <a:gd name="T22" fmla="*/ 35097 w 425"/>
                <a:gd name="T23" fmla="*/ 120784 h 377"/>
                <a:gd name="T24" fmla="*/ 46796 w 425"/>
                <a:gd name="T25" fmla="*/ 135670 h 377"/>
                <a:gd name="T26" fmla="*/ 46796 w 425"/>
                <a:gd name="T27" fmla="*/ 148429 h 37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25"/>
                <a:gd name="T43" fmla="*/ 0 h 377"/>
                <a:gd name="T44" fmla="*/ 425 w 425"/>
                <a:gd name="T45" fmla="*/ 377 h 37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25" h="377">
                  <a:moveTo>
                    <a:pt x="116" y="349"/>
                  </a:moveTo>
                  <a:lnTo>
                    <a:pt x="203" y="377"/>
                  </a:lnTo>
                  <a:lnTo>
                    <a:pt x="226" y="342"/>
                  </a:lnTo>
                  <a:lnTo>
                    <a:pt x="268" y="354"/>
                  </a:lnTo>
                  <a:lnTo>
                    <a:pt x="279" y="279"/>
                  </a:lnTo>
                  <a:lnTo>
                    <a:pt x="425" y="110"/>
                  </a:lnTo>
                  <a:lnTo>
                    <a:pt x="425" y="58"/>
                  </a:lnTo>
                  <a:lnTo>
                    <a:pt x="325" y="0"/>
                  </a:lnTo>
                  <a:lnTo>
                    <a:pt x="157" y="105"/>
                  </a:lnTo>
                  <a:lnTo>
                    <a:pt x="111" y="98"/>
                  </a:lnTo>
                  <a:lnTo>
                    <a:pt x="0" y="127"/>
                  </a:lnTo>
                  <a:lnTo>
                    <a:pt x="87" y="284"/>
                  </a:lnTo>
                  <a:lnTo>
                    <a:pt x="116" y="319"/>
                  </a:lnTo>
                  <a:lnTo>
                    <a:pt x="116" y="349"/>
                  </a:lnTo>
                  <a:close/>
                </a:path>
              </a:pathLst>
            </a:custGeom>
            <a:grpFill/>
            <a:ln w="9525">
              <a:solidFill>
                <a:schemeClr val="bg1">
                  <a:lumMod val="85000"/>
                </a:schemeClr>
              </a:solidFill>
              <a:round/>
              <a:headEnd/>
              <a:tailEnd/>
            </a:ln>
          </p:spPr>
          <p:txBody>
            <a:bodyPr/>
            <a:lstStyle/>
            <a:p>
              <a:endParaRPr lang="zh-CN" altLang="en-US"/>
            </a:p>
          </p:txBody>
        </p:sp>
        <p:sp>
          <p:nvSpPr>
            <p:cNvPr id="114" name="Freeform 64"/>
            <p:cNvSpPr>
              <a:spLocks noChangeAspect="1"/>
            </p:cNvSpPr>
            <p:nvPr>
              <p:custDataLst>
                <p:tags r:id="rId134"/>
              </p:custDataLst>
            </p:nvPr>
          </p:nvSpPr>
          <p:spPr bwMode="auto">
            <a:xfrm rot="20717457">
              <a:off x="7286499" y="3859005"/>
              <a:ext cx="106023" cy="121282"/>
            </a:xfrm>
            <a:custGeom>
              <a:avLst/>
              <a:gdLst>
                <a:gd name="T0" fmla="*/ 2072 w 226"/>
                <a:gd name="T1" fmla="*/ 4936 h 274"/>
                <a:gd name="T2" fmla="*/ 38128 w 226"/>
                <a:gd name="T3" fmla="*/ 14398 h 274"/>
                <a:gd name="T4" fmla="*/ 47660 w 226"/>
                <a:gd name="T5" fmla="*/ 0 h 274"/>
                <a:gd name="T6" fmla="*/ 65067 w 226"/>
                <a:gd name="T7" fmla="*/ 4936 h 274"/>
                <a:gd name="T8" fmla="*/ 57607 w 226"/>
                <a:gd name="T9" fmla="*/ 50186 h 274"/>
                <a:gd name="T10" fmla="*/ 91176 w 226"/>
                <a:gd name="T11" fmla="*/ 74045 h 274"/>
                <a:gd name="T12" fmla="*/ 93663 w 226"/>
                <a:gd name="T13" fmla="*/ 85975 h 274"/>
                <a:gd name="T14" fmla="*/ 88690 w 226"/>
                <a:gd name="T15" fmla="*/ 112713 h 274"/>
                <a:gd name="T16" fmla="*/ 81644 w 226"/>
                <a:gd name="T17" fmla="*/ 107777 h 274"/>
                <a:gd name="T18" fmla="*/ 0 w 226"/>
                <a:gd name="T19" fmla="*/ 21391 h 274"/>
                <a:gd name="T20" fmla="*/ 2072 w 226"/>
                <a:gd name="T21" fmla="*/ 4936 h 2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6"/>
                <a:gd name="T34" fmla="*/ 0 h 274"/>
                <a:gd name="T35" fmla="*/ 226 w 226"/>
                <a:gd name="T36" fmla="*/ 274 h 2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6" h="274">
                  <a:moveTo>
                    <a:pt x="5" y="12"/>
                  </a:moveTo>
                  <a:lnTo>
                    <a:pt x="92" y="35"/>
                  </a:lnTo>
                  <a:lnTo>
                    <a:pt x="115" y="0"/>
                  </a:lnTo>
                  <a:lnTo>
                    <a:pt x="157" y="12"/>
                  </a:lnTo>
                  <a:lnTo>
                    <a:pt x="139" y="122"/>
                  </a:lnTo>
                  <a:lnTo>
                    <a:pt x="220" y="180"/>
                  </a:lnTo>
                  <a:lnTo>
                    <a:pt x="226" y="209"/>
                  </a:lnTo>
                  <a:lnTo>
                    <a:pt x="214" y="274"/>
                  </a:lnTo>
                  <a:lnTo>
                    <a:pt x="197" y="262"/>
                  </a:lnTo>
                  <a:lnTo>
                    <a:pt x="0" y="52"/>
                  </a:lnTo>
                  <a:lnTo>
                    <a:pt x="5" y="12"/>
                  </a:lnTo>
                  <a:close/>
                </a:path>
              </a:pathLst>
            </a:custGeom>
            <a:grpFill/>
            <a:ln w="9525">
              <a:solidFill>
                <a:schemeClr val="bg1">
                  <a:lumMod val="85000"/>
                </a:schemeClr>
              </a:solidFill>
              <a:round/>
              <a:headEnd/>
              <a:tailEnd/>
            </a:ln>
          </p:spPr>
          <p:txBody>
            <a:bodyPr/>
            <a:lstStyle/>
            <a:p>
              <a:endParaRPr lang="zh-CN" altLang="en-US"/>
            </a:p>
          </p:txBody>
        </p:sp>
        <p:sp>
          <p:nvSpPr>
            <p:cNvPr id="115" name="Freeform 65"/>
            <p:cNvSpPr>
              <a:spLocks noChangeAspect="1"/>
            </p:cNvSpPr>
            <p:nvPr>
              <p:custDataLst>
                <p:tags r:id="rId135"/>
              </p:custDataLst>
            </p:nvPr>
          </p:nvSpPr>
          <p:spPr bwMode="auto">
            <a:xfrm rot="20717457">
              <a:off x="7397912" y="3891460"/>
              <a:ext cx="228216" cy="128111"/>
            </a:xfrm>
            <a:custGeom>
              <a:avLst/>
              <a:gdLst>
                <a:gd name="T0" fmla="*/ 4781 w 506"/>
                <a:gd name="T1" fmla="*/ 0 h 285"/>
                <a:gd name="T2" fmla="*/ 44227 w 506"/>
                <a:gd name="T3" fmla="*/ 26737 h 285"/>
                <a:gd name="T4" fmla="*/ 129893 w 506"/>
                <a:gd name="T5" fmla="*/ 2507 h 285"/>
                <a:gd name="T6" fmla="*/ 190058 w 506"/>
                <a:gd name="T7" fmla="*/ 43447 h 285"/>
                <a:gd name="T8" fmla="*/ 201613 w 506"/>
                <a:gd name="T9" fmla="*/ 104440 h 285"/>
                <a:gd name="T10" fmla="*/ 178503 w 506"/>
                <a:gd name="T11" fmla="*/ 119062 h 285"/>
                <a:gd name="T12" fmla="*/ 141448 w 506"/>
                <a:gd name="T13" fmla="*/ 82717 h 285"/>
                <a:gd name="T14" fmla="*/ 155393 w 506"/>
                <a:gd name="T15" fmla="*/ 70602 h 285"/>
                <a:gd name="T16" fmla="*/ 157784 w 506"/>
                <a:gd name="T17" fmla="*/ 63082 h 285"/>
                <a:gd name="T18" fmla="*/ 125112 w 506"/>
                <a:gd name="T19" fmla="*/ 36345 h 285"/>
                <a:gd name="T20" fmla="*/ 106783 w 506"/>
                <a:gd name="T21" fmla="*/ 43447 h 285"/>
                <a:gd name="T22" fmla="*/ 71720 w 506"/>
                <a:gd name="T23" fmla="*/ 46372 h 285"/>
                <a:gd name="T24" fmla="*/ 104393 w 506"/>
                <a:gd name="T25" fmla="*/ 75615 h 285"/>
                <a:gd name="T26" fmla="*/ 81283 w 506"/>
                <a:gd name="T27" fmla="*/ 82717 h 285"/>
                <a:gd name="T28" fmla="*/ 0 w 506"/>
                <a:gd name="T29" fmla="*/ 39270 h 285"/>
                <a:gd name="T30" fmla="*/ 7172 w 506"/>
                <a:gd name="T31" fmla="*/ 12115 h 285"/>
                <a:gd name="T32" fmla="*/ 4781 w 506"/>
                <a:gd name="T33" fmla="*/ 0 h 2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6"/>
                <a:gd name="T52" fmla="*/ 0 h 285"/>
                <a:gd name="T53" fmla="*/ 506 w 506"/>
                <a:gd name="T54" fmla="*/ 285 h 2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6" h="285">
                  <a:moveTo>
                    <a:pt x="12" y="0"/>
                  </a:moveTo>
                  <a:lnTo>
                    <a:pt x="111" y="64"/>
                  </a:lnTo>
                  <a:lnTo>
                    <a:pt x="326" y="6"/>
                  </a:lnTo>
                  <a:lnTo>
                    <a:pt x="477" y="104"/>
                  </a:lnTo>
                  <a:lnTo>
                    <a:pt x="506" y="250"/>
                  </a:lnTo>
                  <a:lnTo>
                    <a:pt x="448" y="285"/>
                  </a:lnTo>
                  <a:lnTo>
                    <a:pt x="355" y="198"/>
                  </a:lnTo>
                  <a:lnTo>
                    <a:pt x="390" y="169"/>
                  </a:lnTo>
                  <a:lnTo>
                    <a:pt x="396" y="151"/>
                  </a:lnTo>
                  <a:lnTo>
                    <a:pt x="314" y="87"/>
                  </a:lnTo>
                  <a:lnTo>
                    <a:pt x="268" y="104"/>
                  </a:lnTo>
                  <a:lnTo>
                    <a:pt x="180" y="111"/>
                  </a:lnTo>
                  <a:lnTo>
                    <a:pt x="262" y="181"/>
                  </a:lnTo>
                  <a:lnTo>
                    <a:pt x="204" y="198"/>
                  </a:lnTo>
                  <a:lnTo>
                    <a:pt x="0" y="94"/>
                  </a:lnTo>
                  <a:lnTo>
                    <a:pt x="18" y="29"/>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116" name="Freeform 66"/>
            <p:cNvSpPr>
              <a:spLocks noChangeAspect="1"/>
            </p:cNvSpPr>
            <p:nvPr>
              <p:custDataLst>
                <p:tags r:id="rId136"/>
              </p:custDataLst>
            </p:nvPr>
          </p:nvSpPr>
          <p:spPr bwMode="auto">
            <a:xfrm rot="20717457">
              <a:off x="6864210" y="1143005"/>
              <a:ext cx="190479" cy="119573"/>
            </a:xfrm>
            <a:custGeom>
              <a:avLst/>
              <a:gdLst>
                <a:gd name="T0" fmla="*/ 149079 w 412"/>
                <a:gd name="T1" fmla="*/ 0 h 268"/>
                <a:gd name="T2" fmla="*/ 123347 w 412"/>
                <a:gd name="T3" fmla="*/ 4976 h 268"/>
                <a:gd name="T4" fmla="*/ 118446 w 412"/>
                <a:gd name="T5" fmla="*/ 36074 h 268"/>
                <a:gd name="T6" fmla="*/ 106601 w 412"/>
                <a:gd name="T7" fmla="*/ 43123 h 268"/>
                <a:gd name="T8" fmla="*/ 89856 w 412"/>
                <a:gd name="T9" fmla="*/ 36074 h 268"/>
                <a:gd name="T10" fmla="*/ 75560 w 412"/>
                <a:gd name="T11" fmla="*/ 33586 h 268"/>
                <a:gd name="T12" fmla="*/ 64124 w 412"/>
                <a:gd name="T13" fmla="*/ 33586 h 268"/>
                <a:gd name="T14" fmla="*/ 61265 w 412"/>
                <a:gd name="T15" fmla="*/ 2488 h 268"/>
                <a:gd name="T16" fmla="*/ 44928 w 412"/>
                <a:gd name="T17" fmla="*/ 0 h 268"/>
                <a:gd name="T18" fmla="*/ 18788 w 412"/>
                <a:gd name="T19" fmla="*/ 7049 h 268"/>
                <a:gd name="T20" fmla="*/ 28590 w 412"/>
                <a:gd name="T21" fmla="*/ 28611 h 268"/>
                <a:gd name="T22" fmla="*/ 23689 w 412"/>
                <a:gd name="T23" fmla="*/ 36074 h 268"/>
                <a:gd name="T24" fmla="*/ 2042 w 412"/>
                <a:gd name="T25" fmla="*/ 43123 h 268"/>
                <a:gd name="T26" fmla="*/ 2042 w 412"/>
                <a:gd name="T27" fmla="*/ 57636 h 268"/>
                <a:gd name="T28" fmla="*/ 23689 w 412"/>
                <a:gd name="T29" fmla="*/ 67587 h 268"/>
                <a:gd name="T30" fmla="*/ 28590 w 412"/>
                <a:gd name="T31" fmla="*/ 79197 h 268"/>
                <a:gd name="T32" fmla="*/ 0 w 412"/>
                <a:gd name="T33" fmla="*/ 91637 h 268"/>
                <a:gd name="T34" fmla="*/ 9394 w 412"/>
                <a:gd name="T35" fmla="*/ 111125 h 268"/>
                <a:gd name="T36" fmla="*/ 56772 w 412"/>
                <a:gd name="T37" fmla="*/ 111125 h 268"/>
                <a:gd name="T38" fmla="*/ 78419 w 412"/>
                <a:gd name="T39" fmla="*/ 93710 h 268"/>
                <a:gd name="T40" fmla="*/ 106601 w 412"/>
                <a:gd name="T41" fmla="*/ 103661 h 268"/>
                <a:gd name="T42" fmla="*/ 123347 w 412"/>
                <a:gd name="T43" fmla="*/ 103661 h 268"/>
                <a:gd name="T44" fmla="*/ 137642 w 412"/>
                <a:gd name="T45" fmla="*/ 84173 h 268"/>
                <a:gd name="T46" fmla="*/ 130291 w 412"/>
                <a:gd name="T47" fmla="*/ 62611 h 268"/>
                <a:gd name="T48" fmla="*/ 151938 w 412"/>
                <a:gd name="T49" fmla="*/ 43123 h 268"/>
                <a:gd name="T50" fmla="*/ 168275 w 412"/>
                <a:gd name="T51" fmla="*/ 7049 h 268"/>
                <a:gd name="T52" fmla="*/ 151938 w 412"/>
                <a:gd name="T53" fmla="*/ 0 h 268"/>
                <a:gd name="T54" fmla="*/ 149079 w 412"/>
                <a:gd name="T55" fmla="*/ 0 h 26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12"/>
                <a:gd name="T85" fmla="*/ 0 h 268"/>
                <a:gd name="T86" fmla="*/ 412 w 412"/>
                <a:gd name="T87" fmla="*/ 268 h 26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12" h="268">
                  <a:moveTo>
                    <a:pt x="365" y="0"/>
                  </a:moveTo>
                  <a:lnTo>
                    <a:pt x="302" y="12"/>
                  </a:lnTo>
                  <a:lnTo>
                    <a:pt x="290" y="87"/>
                  </a:lnTo>
                  <a:lnTo>
                    <a:pt x="261" y="104"/>
                  </a:lnTo>
                  <a:lnTo>
                    <a:pt x="220" y="87"/>
                  </a:lnTo>
                  <a:lnTo>
                    <a:pt x="185" y="81"/>
                  </a:lnTo>
                  <a:lnTo>
                    <a:pt x="157" y="81"/>
                  </a:lnTo>
                  <a:lnTo>
                    <a:pt x="150" y="6"/>
                  </a:lnTo>
                  <a:lnTo>
                    <a:pt x="110" y="0"/>
                  </a:lnTo>
                  <a:lnTo>
                    <a:pt x="46" y="17"/>
                  </a:lnTo>
                  <a:lnTo>
                    <a:pt x="70" y="69"/>
                  </a:lnTo>
                  <a:lnTo>
                    <a:pt x="58" y="87"/>
                  </a:lnTo>
                  <a:lnTo>
                    <a:pt x="5" y="104"/>
                  </a:lnTo>
                  <a:lnTo>
                    <a:pt x="5" y="139"/>
                  </a:lnTo>
                  <a:lnTo>
                    <a:pt x="58" y="163"/>
                  </a:lnTo>
                  <a:lnTo>
                    <a:pt x="70" y="191"/>
                  </a:lnTo>
                  <a:lnTo>
                    <a:pt x="0" y="221"/>
                  </a:lnTo>
                  <a:lnTo>
                    <a:pt x="23" y="268"/>
                  </a:lnTo>
                  <a:lnTo>
                    <a:pt x="139" y="268"/>
                  </a:lnTo>
                  <a:lnTo>
                    <a:pt x="192" y="226"/>
                  </a:lnTo>
                  <a:lnTo>
                    <a:pt x="261" y="250"/>
                  </a:lnTo>
                  <a:lnTo>
                    <a:pt x="302" y="250"/>
                  </a:lnTo>
                  <a:lnTo>
                    <a:pt x="337" y="203"/>
                  </a:lnTo>
                  <a:lnTo>
                    <a:pt x="319" y="151"/>
                  </a:lnTo>
                  <a:lnTo>
                    <a:pt x="372" y="104"/>
                  </a:lnTo>
                  <a:lnTo>
                    <a:pt x="412" y="17"/>
                  </a:lnTo>
                  <a:lnTo>
                    <a:pt x="372" y="0"/>
                  </a:lnTo>
                  <a:lnTo>
                    <a:pt x="365" y="0"/>
                  </a:lnTo>
                  <a:close/>
                </a:path>
              </a:pathLst>
            </a:custGeom>
            <a:grpFill/>
            <a:ln w="9525">
              <a:solidFill>
                <a:schemeClr val="bg1">
                  <a:lumMod val="85000"/>
                </a:schemeClr>
              </a:solidFill>
              <a:round/>
              <a:headEnd/>
              <a:tailEnd/>
            </a:ln>
          </p:spPr>
          <p:txBody>
            <a:bodyPr/>
            <a:lstStyle/>
            <a:p>
              <a:endParaRPr lang="zh-CN" altLang="en-US"/>
            </a:p>
          </p:txBody>
        </p:sp>
        <p:sp>
          <p:nvSpPr>
            <p:cNvPr id="117" name="Freeform 67"/>
            <p:cNvSpPr>
              <a:spLocks noChangeAspect="1"/>
            </p:cNvSpPr>
            <p:nvPr>
              <p:custDataLst>
                <p:tags r:id="rId137"/>
              </p:custDataLst>
            </p:nvPr>
          </p:nvSpPr>
          <p:spPr bwMode="auto">
            <a:xfrm>
              <a:off x="1327725" y="1061013"/>
              <a:ext cx="170714" cy="242561"/>
            </a:xfrm>
            <a:custGeom>
              <a:avLst/>
              <a:gdLst>
                <a:gd name="T0" fmla="*/ 76807 w 377"/>
                <a:gd name="T1" fmla="*/ 45920 h 540"/>
                <a:gd name="T2" fmla="*/ 62805 w 377"/>
                <a:gd name="T3" fmla="*/ 41328 h 540"/>
                <a:gd name="T4" fmla="*/ 60005 w 377"/>
                <a:gd name="T5" fmla="*/ 16698 h 540"/>
                <a:gd name="T6" fmla="*/ 55605 w 377"/>
                <a:gd name="T7" fmla="*/ 5009 h 540"/>
                <a:gd name="T8" fmla="*/ 44004 w 377"/>
                <a:gd name="T9" fmla="*/ 0 h 540"/>
                <a:gd name="T10" fmla="*/ 32003 w 377"/>
                <a:gd name="T11" fmla="*/ 7097 h 540"/>
                <a:gd name="T12" fmla="*/ 25202 w 377"/>
                <a:gd name="T13" fmla="*/ 19203 h 540"/>
                <a:gd name="T14" fmla="*/ 0 w 377"/>
                <a:gd name="T15" fmla="*/ 5009 h 540"/>
                <a:gd name="T16" fmla="*/ 0 w 377"/>
                <a:gd name="T17" fmla="*/ 16698 h 540"/>
                <a:gd name="T18" fmla="*/ 11201 w 377"/>
                <a:gd name="T19" fmla="*/ 53017 h 540"/>
                <a:gd name="T20" fmla="*/ 18402 w 377"/>
                <a:gd name="T21" fmla="*/ 65123 h 540"/>
                <a:gd name="T22" fmla="*/ 20802 w 377"/>
                <a:gd name="T23" fmla="*/ 87248 h 540"/>
                <a:gd name="T24" fmla="*/ 41604 w 377"/>
                <a:gd name="T25" fmla="*/ 103946 h 540"/>
                <a:gd name="T26" fmla="*/ 55605 w 377"/>
                <a:gd name="T27" fmla="*/ 111460 h 540"/>
                <a:gd name="T28" fmla="*/ 74006 w 377"/>
                <a:gd name="T29" fmla="*/ 101859 h 540"/>
                <a:gd name="T30" fmla="*/ 74006 w 377"/>
                <a:gd name="T31" fmla="*/ 87248 h 540"/>
                <a:gd name="T32" fmla="*/ 90808 w 377"/>
                <a:gd name="T33" fmla="*/ 94345 h 540"/>
                <a:gd name="T34" fmla="*/ 94808 w 377"/>
                <a:gd name="T35" fmla="*/ 116470 h 540"/>
                <a:gd name="T36" fmla="*/ 81207 w 377"/>
                <a:gd name="T37" fmla="*/ 123566 h 540"/>
                <a:gd name="T38" fmla="*/ 67206 w 377"/>
                <a:gd name="T39" fmla="*/ 123566 h 540"/>
                <a:gd name="T40" fmla="*/ 67206 w 377"/>
                <a:gd name="T41" fmla="*/ 135672 h 540"/>
                <a:gd name="T42" fmla="*/ 81207 w 377"/>
                <a:gd name="T43" fmla="*/ 138177 h 540"/>
                <a:gd name="T44" fmla="*/ 94808 w 377"/>
                <a:gd name="T45" fmla="*/ 143187 h 540"/>
                <a:gd name="T46" fmla="*/ 86007 w 377"/>
                <a:gd name="T47" fmla="*/ 162389 h 540"/>
                <a:gd name="T48" fmla="*/ 67206 w 377"/>
                <a:gd name="T49" fmla="*/ 167399 h 540"/>
                <a:gd name="T50" fmla="*/ 81207 w 377"/>
                <a:gd name="T51" fmla="*/ 194116 h 540"/>
                <a:gd name="T52" fmla="*/ 104409 w 377"/>
                <a:gd name="T53" fmla="*/ 205805 h 540"/>
                <a:gd name="T54" fmla="*/ 111610 w 377"/>
                <a:gd name="T55" fmla="*/ 225425 h 540"/>
                <a:gd name="T56" fmla="*/ 118410 w 377"/>
                <a:gd name="T57" fmla="*/ 194116 h 540"/>
                <a:gd name="T58" fmla="*/ 120810 w 377"/>
                <a:gd name="T59" fmla="*/ 164894 h 540"/>
                <a:gd name="T60" fmla="*/ 125611 w 377"/>
                <a:gd name="T61" fmla="*/ 135672 h 540"/>
                <a:gd name="T62" fmla="*/ 139612 w 377"/>
                <a:gd name="T63" fmla="*/ 106868 h 540"/>
                <a:gd name="T64" fmla="*/ 141612 w 377"/>
                <a:gd name="T65" fmla="*/ 77646 h 540"/>
                <a:gd name="T66" fmla="*/ 150813 w 377"/>
                <a:gd name="T67" fmla="*/ 65123 h 540"/>
                <a:gd name="T68" fmla="*/ 139612 w 377"/>
                <a:gd name="T69" fmla="*/ 63036 h 540"/>
                <a:gd name="T70" fmla="*/ 118410 w 377"/>
                <a:gd name="T71" fmla="*/ 45920 h 540"/>
                <a:gd name="T72" fmla="*/ 102009 w 377"/>
                <a:gd name="T73" fmla="*/ 21708 h 540"/>
                <a:gd name="T74" fmla="*/ 92808 w 377"/>
                <a:gd name="T75" fmla="*/ 33814 h 540"/>
                <a:gd name="T76" fmla="*/ 72006 w 377"/>
                <a:gd name="T77" fmla="*/ 41328 h 540"/>
                <a:gd name="T78" fmla="*/ 76807 w 377"/>
                <a:gd name="T79" fmla="*/ 45920 h 5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77"/>
                <a:gd name="T121" fmla="*/ 0 h 540"/>
                <a:gd name="T122" fmla="*/ 377 w 377"/>
                <a:gd name="T123" fmla="*/ 540 h 5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77" h="540">
                  <a:moveTo>
                    <a:pt x="192" y="110"/>
                  </a:moveTo>
                  <a:lnTo>
                    <a:pt x="157" y="99"/>
                  </a:lnTo>
                  <a:lnTo>
                    <a:pt x="150" y="40"/>
                  </a:lnTo>
                  <a:lnTo>
                    <a:pt x="139" y="12"/>
                  </a:lnTo>
                  <a:lnTo>
                    <a:pt x="110" y="0"/>
                  </a:lnTo>
                  <a:lnTo>
                    <a:pt x="80" y="17"/>
                  </a:lnTo>
                  <a:lnTo>
                    <a:pt x="63" y="46"/>
                  </a:lnTo>
                  <a:lnTo>
                    <a:pt x="0" y="12"/>
                  </a:lnTo>
                  <a:lnTo>
                    <a:pt x="0" y="40"/>
                  </a:lnTo>
                  <a:lnTo>
                    <a:pt x="28" y="127"/>
                  </a:lnTo>
                  <a:lnTo>
                    <a:pt x="46" y="156"/>
                  </a:lnTo>
                  <a:lnTo>
                    <a:pt x="52" y="209"/>
                  </a:lnTo>
                  <a:lnTo>
                    <a:pt x="104" y="249"/>
                  </a:lnTo>
                  <a:lnTo>
                    <a:pt x="139" y="267"/>
                  </a:lnTo>
                  <a:lnTo>
                    <a:pt x="185" y="244"/>
                  </a:lnTo>
                  <a:lnTo>
                    <a:pt x="185" y="209"/>
                  </a:lnTo>
                  <a:lnTo>
                    <a:pt x="227" y="226"/>
                  </a:lnTo>
                  <a:lnTo>
                    <a:pt x="237" y="279"/>
                  </a:lnTo>
                  <a:lnTo>
                    <a:pt x="203" y="296"/>
                  </a:lnTo>
                  <a:lnTo>
                    <a:pt x="168" y="296"/>
                  </a:lnTo>
                  <a:lnTo>
                    <a:pt x="168" y="325"/>
                  </a:lnTo>
                  <a:lnTo>
                    <a:pt x="203" y="331"/>
                  </a:lnTo>
                  <a:lnTo>
                    <a:pt x="237" y="343"/>
                  </a:lnTo>
                  <a:lnTo>
                    <a:pt x="215" y="389"/>
                  </a:lnTo>
                  <a:lnTo>
                    <a:pt x="168" y="401"/>
                  </a:lnTo>
                  <a:lnTo>
                    <a:pt x="203" y="465"/>
                  </a:lnTo>
                  <a:lnTo>
                    <a:pt x="261" y="493"/>
                  </a:lnTo>
                  <a:lnTo>
                    <a:pt x="279" y="540"/>
                  </a:lnTo>
                  <a:lnTo>
                    <a:pt x="296" y="465"/>
                  </a:lnTo>
                  <a:lnTo>
                    <a:pt x="302" y="395"/>
                  </a:lnTo>
                  <a:lnTo>
                    <a:pt x="314" y="325"/>
                  </a:lnTo>
                  <a:lnTo>
                    <a:pt x="349" y="256"/>
                  </a:lnTo>
                  <a:lnTo>
                    <a:pt x="354" y="186"/>
                  </a:lnTo>
                  <a:lnTo>
                    <a:pt x="377" y="156"/>
                  </a:lnTo>
                  <a:lnTo>
                    <a:pt x="349" y="151"/>
                  </a:lnTo>
                  <a:lnTo>
                    <a:pt x="296" y="110"/>
                  </a:lnTo>
                  <a:lnTo>
                    <a:pt x="255" y="52"/>
                  </a:lnTo>
                  <a:lnTo>
                    <a:pt x="232" y="81"/>
                  </a:lnTo>
                  <a:lnTo>
                    <a:pt x="180" y="99"/>
                  </a:lnTo>
                  <a:lnTo>
                    <a:pt x="192" y="110"/>
                  </a:lnTo>
                  <a:close/>
                </a:path>
              </a:pathLst>
            </a:custGeom>
            <a:grpFill/>
            <a:ln w="9525">
              <a:solidFill>
                <a:schemeClr val="bg1">
                  <a:lumMod val="85000"/>
                </a:schemeClr>
              </a:solidFill>
              <a:round/>
              <a:headEnd/>
              <a:tailEnd/>
            </a:ln>
          </p:spPr>
          <p:txBody>
            <a:bodyPr/>
            <a:lstStyle/>
            <a:p>
              <a:endParaRPr lang="zh-CN" altLang="en-US"/>
            </a:p>
          </p:txBody>
        </p:sp>
        <p:sp>
          <p:nvSpPr>
            <p:cNvPr id="118" name="Freeform 68"/>
            <p:cNvSpPr>
              <a:spLocks noChangeAspect="1"/>
            </p:cNvSpPr>
            <p:nvPr>
              <p:custDataLst>
                <p:tags r:id="rId138"/>
              </p:custDataLst>
            </p:nvPr>
          </p:nvSpPr>
          <p:spPr bwMode="auto">
            <a:xfrm>
              <a:off x="1505628" y="1045641"/>
              <a:ext cx="89848" cy="93949"/>
            </a:xfrm>
            <a:custGeom>
              <a:avLst/>
              <a:gdLst>
                <a:gd name="T0" fmla="*/ 9508 w 192"/>
                <a:gd name="T1" fmla="*/ 14980 h 204"/>
                <a:gd name="T2" fmla="*/ 0 w 192"/>
                <a:gd name="T3" fmla="*/ 32528 h 204"/>
                <a:gd name="T4" fmla="*/ 0 w 192"/>
                <a:gd name="T5" fmla="*/ 57352 h 204"/>
                <a:gd name="T6" fmla="*/ 4961 w 192"/>
                <a:gd name="T7" fmla="*/ 74900 h 204"/>
                <a:gd name="T8" fmla="*/ 16536 w 192"/>
                <a:gd name="T9" fmla="*/ 87312 h 204"/>
                <a:gd name="T10" fmla="*/ 31006 w 192"/>
                <a:gd name="T11" fmla="*/ 84744 h 204"/>
                <a:gd name="T12" fmla="*/ 38447 w 192"/>
                <a:gd name="T13" fmla="*/ 72332 h 204"/>
                <a:gd name="T14" fmla="*/ 55397 w 192"/>
                <a:gd name="T15" fmla="*/ 57352 h 204"/>
                <a:gd name="T16" fmla="*/ 69867 w 192"/>
                <a:gd name="T17" fmla="*/ 55212 h 204"/>
                <a:gd name="T18" fmla="*/ 79375 w 192"/>
                <a:gd name="T19" fmla="*/ 32528 h 204"/>
                <a:gd name="T20" fmla="*/ 79375 w 192"/>
                <a:gd name="T21" fmla="*/ 12840 h 204"/>
                <a:gd name="T22" fmla="*/ 50436 w 192"/>
                <a:gd name="T23" fmla="*/ 0 h 204"/>
                <a:gd name="T24" fmla="*/ 16536 w 192"/>
                <a:gd name="T25" fmla="*/ 20116 h 204"/>
                <a:gd name="T26" fmla="*/ 9508 w 192"/>
                <a:gd name="T27" fmla="*/ 25252 h 204"/>
                <a:gd name="T28" fmla="*/ 9508 w 192"/>
                <a:gd name="T29" fmla="*/ 14980 h 2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204"/>
                <a:gd name="T47" fmla="*/ 192 w 192"/>
                <a:gd name="T48" fmla="*/ 204 h 2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204">
                  <a:moveTo>
                    <a:pt x="23" y="35"/>
                  </a:moveTo>
                  <a:lnTo>
                    <a:pt x="0" y="76"/>
                  </a:lnTo>
                  <a:lnTo>
                    <a:pt x="0" y="134"/>
                  </a:lnTo>
                  <a:lnTo>
                    <a:pt x="12" y="175"/>
                  </a:lnTo>
                  <a:lnTo>
                    <a:pt x="40" y="204"/>
                  </a:lnTo>
                  <a:lnTo>
                    <a:pt x="75" y="198"/>
                  </a:lnTo>
                  <a:lnTo>
                    <a:pt x="93" y="169"/>
                  </a:lnTo>
                  <a:lnTo>
                    <a:pt x="134" y="134"/>
                  </a:lnTo>
                  <a:lnTo>
                    <a:pt x="169" y="129"/>
                  </a:lnTo>
                  <a:lnTo>
                    <a:pt x="192" y="76"/>
                  </a:lnTo>
                  <a:lnTo>
                    <a:pt x="192" y="30"/>
                  </a:lnTo>
                  <a:lnTo>
                    <a:pt x="122" y="0"/>
                  </a:lnTo>
                  <a:lnTo>
                    <a:pt x="40" y="47"/>
                  </a:lnTo>
                  <a:lnTo>
                    <a:pt x="23" y="59"/>
                  </a:lnTo>
                  <a:lnTo>
                    <a:pt x="23" y="35"/>
                  </a:lnTo>
                  <a:close/>
                </a:path>
              </a:pathLst>
            </a:custGeom>
            <a:grpFill/>
            <a:ln w="9525">
              <a:solidFill>
                <a:schemeClr val="bg1">
                  <a:lumMod val="85000"/>
                </a:schemeClr>
              </a:solidFill>
              <a:round/>
              <a:headEnd/>
              <a:tailEnd/>
            </a:ln>
          </p:spPr>
          <p:txBody>
            <a:bodyPr/>
            <a:lstStyle/>
            <a:p>
              <a:endParaRPr lang="zh-CN" altLang="en-US"/>
            </a:p>
          </p:txBody>
        </p:sp>
        <p:sp>
          <p:nvSpPr>
            <p:cNvPr id="119" name="Freeform 69"/>
            <p:cNvSpPr>
              <a:spLocks noChangeAspect="1"/>
            </p:cNvSpPr>
            <p:nvPr>
              <p:custDataLst>
                <p:tags r:id="rId139"/>
              </p:custDataLst>
            </p:nvPr>
          </p:nvSpPr>
          <p:spPr bwMode="auto">
            <a:xfrm>
              <a:off x="1505628" y="1187418"/>
              <a:ext cx="57503" cy="90534"/>
            </a:xfrm>
            <a:custGeom>
              <a:avLst/>
              <a:gdLst>
                <a:gd name="T0" fmla="*/ 30000 w 127"/>
                <a:gd name="T1" fmla="*/ 26526 h 203"/>
                <a:gd name="T2" fmla="*/ 16000 w 127"/>
                <a:gd name="T3" fmla="*/ 14092 h 203"/>
                <a:gd name="T4" fmla="*/ 0 w 127"/>
                <a:gd name="T5" fmla="*/ 0 h 203"/>
                <a:gd name="T6" fmla="*/ 0 w 127"/>
                <a:gd name="T7" fmla="*/ 45592 h 203"/>
                <a:gd name="T8" fmla="*/ 18800 w 127"/>
                <a:gd name="T9" fmla="*/ 57612 h 203"/>
                <a:gd name="T10" fmla="*/ 30000 w 127"/>
                <a:gd name="T11" fmla="*/ 77092 h 203"/>
                <a:gd name="T12" fmla="*/ 42000 w 127"/>
                <a:gd name="T13" fmla="*/ 84138 h 203"/>
                <a:gd name="T14" fmla="*/ 48800 w 127"/>
                <a:gd name="T15" fmla="*/ 62585 h 203"/>
                <a:gd name="T16" fmla="*/ 50800 w 127"/>
                <a:gd name="T17" fmla="*/ 41033 h 203"/>
                <a:gd name="T18" fmla="*/ 37200 w 127"/>
                <a:gd name="T19" fmla="*/ 31085 h 203"/>
                <a:gd name="T20" fmla="*/ 23200 w 127"/>
                <a:gd name="T21" fmla="*/ 33572 h 203"/>
                <a:gd name="T22" fmla="*/ 11600 w 127"/>
                <a:gd name="T23" fmla="*/ 21553 h 203"/>
                <a:gd name="T24" fmla="*/ 0 w 127"/>
                <a:gd name="T25" fmla="*/ 14092 h 203"/>
                <a:gd name="T26" fmla="*/ 30000 w 127"/>
                <a:gd name="T27" fmla="*/ 26526 h 2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7"/>
                <a:gd name="T43" fmla="*/ 0 h 203"/>
                <a:gd name="T44" fmla="*/ 127 w 127"/>
                <a:gd name="T45" fmla="*/ 203 h 2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7" h="203">
                  <a:moveTo>
                    <a:pt x="75" y="64"/>
                  </a:moveTo>
                  <a:lnTo>
                    <a:pt x="40" y="34"/>
                  </a:lnTo>
                  <a:lnTo>
                    <a:pt x="0" y="0"/>
                  </a:lnTo>
                  <a:lnTo>
                    <a:pt x="0" y="110"/>
                  </a:lnTo>
                  <a:lnTo>
                    <a:pt x="47" y="139"/>
                  </a:lnTo>
                  <a:lnTo>
                    <a:pt x="75" y="186"/>
                  </a:lnTo>
                  <a:lnTo>
                    <a:pt x="105" y="203"/>
                  </a:lnTo>
                  <a:lnTo>
                    <a:pt x="122" y="151"/>
                  </a:lnTo>
                  <a:lnTo>
                    <a:pt x="127" y="99"/>
                  </a:lnTo>
                  <a:lnTo>
                    <a:pt x="93" y="75"/>
                  </a:lnTo>
                  <a:lnTo>
                    <a:pt x="58" y="81"/>
                  </a:lnTo>
                  <a:lnTo>
                    <a:pt x="29" y="52"/>
                  </a:lnTo>
                  <a:lnTo>
                    <a:pt x="0" y="34"/>
                  </a:lnTo>
                  <a:lnTo>
                    <a:pt x="75" y="64"/>
                  </a:lnTo>
                  <a:close/>
                </a:path>
              </a:pathLst>
            </a:custGeom>
            <a:grpFill/>
            <a:ln w="9525">
              <a:solidFill>
                <a:schemeClr val="bg1">
                  <a:lumMod val="85000"/>
                </a:schemeClr>
              </a:solidFill>
              <a:round/>
              <a:headEnd/>
              <a:tailEnd/>
            </a:ln>
          </p:spPr>
          <p:txBody>
            <a:bodyPr/>
            <a:lstStyle/>
            <a:p>
              <a:endParaRPr lang="zh-CN" altLang="en-US"/>
            </a:p>
          </p:txBody>
        </p:sp>
        <p:sp>
          <p:nvSpPr>
            <p:cNvPr id="120" name="Freeform 70"/>
            <p:cNvSpPr>
              <a:spLocks noChangeAspect="1"/>
            </p:cNvSpPr>
            <p:nvPr>
              <p:custDataLst>
                <p:tags r:id="rId140"/>
              </p:custDataLst>
            </p:nvPr>
          </p:nvSpPr>
          <p:spPr bwMode="auto">
            <a:xfrm>
              <a:off x="3575743" y="4034946"/>
              <a:ext cx="283923" cy="298929"/>
            </a:xfrm>
            <a:custGeom>
              <a:avLst/>
              <a:gdLst>
                <a:gd name="T0" fmla="*/ 109211 w 627"/>
                <a:gd name="T1" fmla="*/ 56149 h 663"/>
                <a:gd name="T2" fmla="*/ 100010 w 627"/>
                <a:gd name="T3" fmla="*/ 46931 h 663"/>
                <a:gd name="T4" fmla="*/ 79208 w 627"/>
                <a:gd name="T5" fmla="*/ 29332 h 663"/>
                <a:gd name="T6" fmla="*/ 62806 w 627"/>
                <a:gd name="T7" fmla="*/ 10057 h 663"/>
                <a:gd name="T8" fmla="*/ 46405 w 627"/>
                <a:gd name="T9" fmla="*/ 0 h 663"/>
                <a:gd name="T10" fmla="*/ 25203 w 627"/>
                <a:gd name="T11" fmla="*/ 19694 h 663"/>
                <a:gd name="T12" fmla="*/ 11601 w 627"/>
                <a:gd name="T13" fmla="*/ 5028 h 663"/>
                <a:gd name="T14" fmla="*/ 0 w 627"/>
                <a:gd name="T15" fmla="*/ 0 h 663"/>
                <a:gd name="T16" fmla="*/ 11601 w 627"/>
                <a:gd name="T17" fmla="*/ 24722 h 663"/>
                <a:gd name="T18" fmla="*/ 39204 w 627"/>
                <a:gd name="T19" fmla="*/ 54054 h 663"/>
                <a:gd name="T20" fmla="*/ 58006 w 627"/>
                <a:gd name="T21" fmla="*/ 70815 h 663"/>
                <a:gd name="T22" fmla="*/ 84008 w 627"/>
                <a:gd name="T23" fmla="*/ 114812 h 663"/>
                <a:gd name="T24" fmla="*/ 95209 w 627"/>
                <a:gd name="T25" fmla="*/ 129478 h 663"/>
                <a:gd name="T26" fmla="*/ 97210 w 627"/>
                <a:gd name="T27" fmla="*/ 149172 h 663"/>
                <a:gd name="T28" fmla="*/ 95209 w 627"/>
                <a:gd name="T29" fmla="*/ 187722 h 663"/>
                <a:gd name="T30" fmla="*/ 118412 w 627"/>
                <a:gd name="T31" fmla="*/ 202388 h 663"/>
                <a:gd name="T32" fmla="*/ 141614 w 627"/>
                <a:gd name="T33" fmla="*/ 224177 h 663"/>
                <a:gd name="T34" fmla="*/ 167217 w 627"/>
                <a:gd name="T35" fmla="*/ 251414 h 663"/>
                <a:gd name="T36" fmla="*/ 186019 w 627"/>
                <a:gd name="T37" fmla="*/ 266079 h 663"/>
                <a:gd name="T38" fmla="*/ 204420 w 627"/>
                <a:gd name="T39" fmla="*/ 277812 h 663"/>
                <a:gd name="T40" fmla="*/ 234823 w 627"/>
                <a:gd name="T41" fmla="*/ 277812 h 663"/>
                <a:gd name="T42" fmla="*/ 250825 w 627"/>
                <a:gd name="T43" fmla="*/ 256023 h 663"/>
                <a:gd name="T44" fmla="*/ 250825 w 627"/>
                <a:gd name="T45" fmla="*/ 236748 h 663"/>
                <a:gd name="T46" fmla="*/ 236824 w 627"/>
                <a:gd name="T47" fmla="*/ 217054 h 663"/>
                <a:gd name="T48" fmla="*/ 220822 w 627"/>
                <a:gd name="T49" fmla="*/ 197360 h 663"/>
                <a:gd name="T50" fmla="*/ 211621 w 627"/>
                <a:gd name="T51" fmla="*/ 178085 h 663"/>
                <a:gd name="T52" fmla="*/ 197620 w 627"/>
                <a:gd name="T53" fmla="*/ 158810 h 663"/>
                <a:gd name="T54" fmla="*/ 169617 w 627"/>
                <a:gd name="T55" fmla="*/ 134506 h 663"/>
                <a:gd name="T56" fmla="*/ 158016 w 627"/>
                <a:gd name="T57" fmla="*/ 124450 h 663"/>
                <a:gd name="T58" fmla="*/ 144014 w 627"/>
                <a:gd name="T59" fmla="*/ 107270 h 663"/>
                <a:gd name="T60" fmla="*/ 123212 w 627"/>
                <a:gd name="T61" fmla="*/ 93023 h 663"/>
                <a:gd name="T62" fmla="*/ 116012 w 627"/>
                <a:gd name="T63" fmla="*/ 80452 h 663"/>
                <a:gd name="T64" fmla="*/ 109211 w 627"/>
                <a:gd name="T65" fmla="*/ 58663 h 663"/>
                <a:gd name="T66" fmla="*/ 109211 w 627"/>
                <a:gd name="T67" fmla="*/ 56149 h 6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27"/>
                <a:gd name="T103" fmla="*/ 0 h 663"/>
                <a:gd name="T104" fmla="*/ 627 w 627"/>
                <a:gd name="T105" fmla="*/ 663 h 6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27" h="663">
                  <a:moveTo>
                    <a:pt x="273" y="134"/>
                  </a:moveTo>
                  <a:lnTo>
                    <a:pt x="250" y="112"/>
                  </a:lnTo>
                  <a:lnTo>
                    <a:pt x="198" y="70"/>
                  </a:lnTo>
                  <a:lnTo>
                    <a:pt x="157" y="24"/>
                  </a:lnTo>
                  <a:lnTo>
                    <a:pt x="116" y="0"/>
                  </a:lnTo>
                  <a:lnTo>
                    <a:pt x="63" y="47"/>
                  </a:lnTo>
                  <a:lnTo>
                    <a:pt x="29" y="12"/>
                  </a:lnTo>
                  <a:lnTo>
                    <a:pt x="0" y="0"/>
                  </a:lnTo>
                  <a:lnTo>
                    <a:pt x="29" y="59"/>
                  </a:lnTo>
                  <a:lnTo>
                    <a:pt x="98" y="129"/>
                  </a:lnTo>
                  <a:lnTo>
                    <a:pt x="145" y="169"/>
                  </a:lnTo>
                  <a:lnTo>
                    <a:pt x="210" y="274"/>
                  </a:lnTo>
                  <a:lnTo>
                    <a:pt x="238" y="309"/>
                  </a:lnTo>
                  <a:lnTo>
                    <a:pt x="243" y="356"/>
                  </a:lnTo>
                  <a:lnTo>
                    <a:pt x="238" y="448"/>
                  </a:lnTo>
                  <a:lnTo>
                    <a:pt x="296" y="483"/>
                  </a:lnTo>
                  <a:lnTo>
                    <a:pt x="354" y="535"/>
                  </a:lnTo>
                  <a:lnTo>
                    <a:pt x="418" y="600"/>
                  </a:lnTo>
                  <a:lnTo>
                    <a:pt x="465" y="635"/>
                  </a:lnTo>
                  <a:lnTo>
                    <a:pt x="511" y="663"/>
                  </a:lnTo>
                  <a:lnTo>
                    <a:pt x="587" y="663"/>
                  </a:lnTo>
                  <a:lnTo>
                    <a:pt x="627" y="611"/>
                  </a:lnTo>
                  <a:lnTo>
                    <a:pt x="627" y="565"/>
                  </a:lnTo>
                  <a:lnTo>
                    <a:pt x="592" y="518"/>
                  </a:lnTo>
                  <a:lnTo>
                    <a:pt x="552" y="471"/>
                  </a:lnTo>
                  <a:lnTo>
                    <a:pt x="529" y="425"/>
                  </a:lnTo>
                  <a:lnTo>
                    <a:pt x="494" y="379"/>
                  </a:lnTo>
                  <a:lnTo>
                    <a:pt x="424" y="321"/>
                  </a:lnTo>
                  <a:lnTo>
                    <a:pt x="395" y="297"/>
                  </a:lnTo>
                  <a:lnTo>
                    <a:pt x="360" y="256"/>
                  </a:lnTo>
                  <a:lnTo>
                    <a:pt x="308" y="222"/>
                  </a:lnTo>
                  <a:lnTo>
                    <a:pt x="290" y="192"/>
                  </a:lnTo>
                  <a:lnTo>
                    <a:pt x="273" y="140"/>
                  </a:lnTo>
                  <a:lnTo>
                    <a:pt x="273" y="134"/>
                  </a:lnTo>
                  <a:close/>
                </a:path>
              </a:pathLst>
            </a:custGeom>
            <a:grpFill/>
            <a:ln w="9525">
              <a:solidFill>
                <a:schemeClr val="bg1">
                  <a:lumMod val="85000"/>
                </a:schemeClr>
              </a:solidFill>
              <a:round/>
              <a:headEnd/>
              <a:tailEnd/>
            </a:ln>
          </p:spPr>
          <p:txBody>
            <a:bodyPr/>
            <a:lstStyle/>
            <a:p>
              <a:endParaRPr lang="zh-CN" altLang="en-US"/>
            </a:p>
          </p:txBody>
        </p:sp>
        <p:sp>
          <p:nvSpPr>
            <p:cNvPr id="121" name="Freeform 71"/>
            <p:cNvSpPr>
              <a:spLocks noChangeAspect="1"/>
            </p:cNvSpPr>
            <p:nvPr>
              <p:custDataLst>
                <p:tags r:id="rId141"/>
              </p:custDataLst>
            </p:nvPr>
          </p:nvSpPr>
          <p:spPr bwMode="auto">
            <a:xfrm>
              <a:off x="3847087" y="4345834"/>
              <a:ext cx="224622" cy="49536"/>
            </a:xfrm>
            <a:custGeom>
              <a:avLst/>
              <a:gdLst>
                <a:gd name="T0" fmla="*/ 48419 w 500"/>
                <a:gd name="T1" fmla="*/ 23215 h 117"/>
                <a:gd name="T2" fmla="*/ 23416 w 500"/>
                <a:gd name="T3" fmla="*/ 38954 h 117"/>
                <a:gd name="T4" fmla="*/ 7144 w 500"/>
                <a:gd name="T5" fmla="*/ 32265 h 117"/>
                <a:gd name="T6" fmla="*/ 0 w 500"/>
                <a:gd name="T7" fmla="*/ 20854 h 117"/>
                <a:gd name="T8" fmla="*/ 7144 w 500"/>
                <a:gd name="T9" fmla="*/ 7083 h 117"/>
                <a:gd name="T10" fmla="*/ 27781 w 500"/>
                <a:gd name="T11" fmla="*/ 7083 h 117"/>
                <a:gd name="T12" fmla="*/ 53181 w 500"/>
                <a:gd name="T13" fmla="*/ 9443 h 117"/>
                <a:gd name="T14" fmla="*/ 71835 w 500"/>
                <a:gd name="T15" fmla="*/ 16526 h 117"/>
                <a:gd name="T16" fmla="*/ 76200 w 500"/>
                <a:gd name="T17" fmla="*/ 4722 h 117"/>
                <a:gd name="T18" fmla="*/ 113507 w 500"/>
                <a:gd name="T19" fmla="*/ 0 h 117"/>
                <a:gd name="T20" fmla="*/ 138510 w 500"/>
                <a:gd name="T21" fmla="*/ 0 h 117"/>
                <a:gd name="T22" fmla="*/ 157163 w 500"/>
                <a:gd name="T23" fmla="*/ 9443 h 117"/>
                <a:gd name="T24" fmla="*/ 171054 w 500"/>
                <a:gd name="T25" fmla="*/ 16526 h 117"/>
                <a:gd name="T26" fmla="*/ 189707 w 500"/>
                <a:gd name="T27" fmla="*/ 30298 h 117"/>
                <a:gd name="T28" fmla="*/ 198438 w 500"/>
                <a:gd name="T29" fmla="*/ 32265 h 117"/>
                <a:gd name="T30" fmla="*/ 198438 w 500"/>
                <a:gd name="T31" fmla="*/ 38954 h 117"/>
                <a:gd name="T32" fmla="*/ 152400 w 500"/>
                <a:gd name="T33" fmla="*/ 43676 h 117"/>
                <a:gd name="T34" fmla="*/ 124619 w 500"/>
                <a:gd name="T35" fmla="*/ 46037 h 117"/>
                <a:gd name="T36" fmla="*/ 106363 w 500"/>
                <a:gd name="T37" fmla="*/ 38954 h 117"/>
                <a:gd name="T38" fmla="*/ 80963 w 500"/>
                <a:gd name="T39" fmla="*/ 32265 h 117"/>
                <a:gd name="T40" fmla="*/ 65088 w 500"/>
                <a:gd name="T41" fmla="*/ 20854 h 117"/>
                <a:gd name="T42" fmla="*/ 51197 w 500"/>
                <a:gd name="T43" fmla="*/ 18493 h 117"/>
                <a:gd name="T44" fmla="*/ 46434 w 500"/>
                <a:gd name="T45" fmla="*/ 18493 h 117"/>
                <a:gd name="T46" fmla="*/ 48419 w 500"/>
                <a:gd name="T47" fmla="*/ 23215 h 11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117"/>
                <a:gd name="T74" fmla="*/ 500 w 500"/>
                <a:gd name="T75" fmla="*/ 117 h 11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117">
                  <a:moveTo>
                    <a:pt x="122" y="59"/>
                  </a:moveTo>
                  <a:lnTo>
                    <a:pt x="59" y="99"/>
                  </a:lnTo>
                  <a:lnTo>
                    <a:pt x="18" y="82"/>
                  </a:lnTo>
                  <a:lnTo>
                    <a:pt x="0" y="53"/>
                  </a:lnTo>
                  <a:lnTo>
                    <a:pt x="18" y="18"/>
                  </a:lnTo>
                  <a:lnTo>
                    <a:pt x="70" y="18"/>
                  </a:lnTo>
                  <a:lnTo>
                    <a:pt x="134" y="24"/>
                  </a:lnTo>
                  <a:lnTo>
                    <a:pt x="181" y="42"/>
                  </a:lnTo>
                  <a:lnTo>
                    <a:pt x="192" y="12"/>
                  </a:lnTo>
                  <a:lnTo>
                    <a:pt x="286" y="0"/>
                  </a:lnTo>
                  <a:lnTo>
                    <a:pt x="349" y="0"/>
                  </a:lnTo>
                  <a:lnTo>
                    <a:pt x="396" y="24"/>
                  </a:lnTo>
                  <a:lnTo>
                    <a:pt x="431" y="42"/>
                  </a:lnTo>
                  <a:lnTo>
                    <a:pt x="478" y="77"/>
                  </a:lnTo>
                  <a:lnTo>
                    <a:pt x="500" y="82"/>
                  </a:lnTo>
                  <a:lnTo>
                    <a:pt x="500" y="99"/>
                  </a:lnTo>
                  <a:lnTo>
                    <a:pt x="384" y="111"/>
                  </a:lnTo>
                  <a:lnTo>
                    <a:pt x="314" y="117"/>
                  </a:lnTo>
                  <a:lnTo>
                    <a:pt x="268" y="99"/>
                  </a:lnTo>
                  <a:lnTo>
                    <a:pt x="204" y="82"/>
                  </a:lnTo>
                  <a:lnTo>
                    <a:pt x="164" y="53"/>
                  </a:lnTo>
                  <a:lnTo>
                    <a:pt x="129" y="47"/>
                  </a:lnTo>
                  <a:lnTo>
                    <a:pt x="117" y="47"/>
                  </a:lnTo>
                  <a:lnTo>
                    <a:pt x="122" y="59"/>
                  </a:lnTo>
                  <a:close/>
                </a:path>
              </a:pathLst>
            </a:custGeom>
            <a:grpFill/>
            <a:ln w="9525">
              <a:solidFill>
                <a:schemeClr val="bg1">
                  <a:lumMod val="85000"/>
                </a:schemeClr>
              </a:solidFill>
              <a:round/>
              <a:headEnd/>
              <a:tailEnd/>
            </a:ln>
          </p:spPr>
          <p:txBody>
            <a:bodyPr/>
            <a:lstStyle/>
            <a:p>
              <a:endParaRPr lang="zh-CN" altLang="en-US"/>
            </a:p>
          </p:txBody>
        </p:sp>
        <p:sp>
          <p:nvSpPr>
            <p:cNvPr id="122" name="Freeform 72"/>
            <p:cNvSpPr>
              <a:spLocks noChangeAspect="1"/>
            </p:cNvSpPr>
            <p:nvPr>
              <p:custDataLst>
                <p:tags r:id="rId142"/>
              </p:custDataLst>
            </p:nvPr>
          </p:nvSpPr>
          <p:spPr bwMode="auto">
            <a:xfrm>
              <a:off x="4188512" y="4354375"/>
              <a:ext cx="70083" cy="15373"/>
            </a:xfrm>
            <a:custGeom>
              <a:avLst/>
              <a:gdLst>
                <a:gd name="T0" fmla="*/ 13802 w 157"/>
                <a:gd name="T1" fmla="*/ 11839 h 35"/>
                <a:gd name="T2" fmla="*/ 0 w 157"/>
                <a:gd name="T3" fmla="*/ 0 h 35"/>
                <a:gd name="T4" fmla="*/ 20506 w 157"/>
                <a:gd name="T5" fmla="*/ 0 h 35"/>
                <a:gd name="T6" fmla="*/ 39041 w 157"/>
                <a:gd name="T7" fmla="*/ 0 h 35"/>
                <a:gd name="T8" fmla="*/ 55209 w 157"/>
                <a:gd name="T9" fmla="*/ 0 h 35"/>
                <a:gd name="T10" fmla="*/ 61913 w 157"/>
                <a:gd name="T11" fmla="*/ 14288 h 35"/>
                <a:gd name="T12" fmla="*/ 39041 w 157"/>
                <a:gd name="T13" fmla="*/ 11839 h 35"/>
                <a:gd name="T14" fmla="*/ 13802 w 157"/>
                <a:gd name="T15" fmla="*/ 9389 h 35"/>
                <a:gd name="T16" fmla="*/ 13802 w 157"/>
                <a:gd name="T17" fmla="*/ 11839 h 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7"/>
                <a:gd name="T28" fmla="*/ 0 h 35"/>
                <a:gd name="T29" fmla="*/ 157 w 157"/>
                <a:gd name="T30" fmla="*/ 35 h 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7" h="35">
                  <a:moveTo>
                    <a:pt x="35" y="29"/>
                  </a:moveTo>
                  <a:lnTo>
                    <a:pt x="0" y="0"/>
                  </a:lnTo>
                  <a:lnTo>
                    <a:pt x="52" y="0"/>
                  </a:lnTo>
                  <a:lnTo>
                    <a:pt x="99" y="0"/>
                  </a:lnTo>
                  <a:lnTo>
                    <a:pt x="140" y="0"/>
                  </a:lnTo>
                  <a:lnTo>
                    <a:pt x="157" y="35"/>
                  </a:lnTo>
                  <a:lnTo>
                    <a:pt x="99" y="29"/>
                  </a:lnTo>
                  <a:lnTo>
                    <a:pt x="35" y="23"/>
                  </a:lnTo>
                  <a:lnTo>
                    <a:pt x="35" y="29"/>
                  </a:lnTo>
                  <a:close/>
                </a:path>
              </a:pathLst>
            </a:custGeom>
            <a:grpFill/>
            <a:ln w="9525">
              <a:solidFill>
                <a:schemeClr val="bg1">
                  <a:lumMod val="85000"/>
                </a:schemeClr>
              </a:solidFill>
              <a:round/>
              <a:headEnd/>
              <a:tailEnd/>
            </a:ln>
          </p:spPr>
          <p:txBody>
            <a:bodyPr/>
            <a:lstStyle/>
            <a:p>
              <a:endParaRPr lang="zh-CN" altLang="en-US"/>
            </a:p>
          </p:txBody>
        </p:sp>
        <p:sp>
          <p:nvSpPr>
            <p:cNvPr id="123" name="Freeform 73"/>
            <p:cNvSpPr>
              <a:spLocks noChangeAspect="1"/>
            </p:cNvSpPr>
            <p:nvPr>
              <p:custDataLst>
                <p:tags r:id="rId143"/>
              </p:custDataLst>
            </p:nvPr>
          </p:nvSpPr>
          <p:spPr bwMode="auto">
            <a:xfrm>
              <a:off x="4174137" y="4395372"/>
              <a:ext cx="44925" cy="18790"/>
            </a:xfrm>
            <a:custGeom>
              <a:avLst/>
              <a:gdLst>
                <a:gd name="T0" fmla="*/ 0 w 98"/>
                <a:gd name="T1" fmla="*/ 2556 h 41"/>
                <a:gd name="T2" fmla="*/ 14174 w 98"/>
                <a:gd name="T3" fmla="*/ 0 h 41"/>
                <a:gd name="T4" fmla="*/ 35233 w 98"/>
                <a:gd name="T5" fmla="*/ 0 h 41"/>
                <a:gd name="T6" fmla="*/ 39688 w 98"/>
                <a:gd name="T7" fmla="*/ 17463 h 41"/>
                <a:gd name="T8" fmla="*/ 27944 w 98"/>
                <a:gd name="T9" fmla="*/ 12352 h 41"/>
                <a:gd name="T10" fmla="*/ 14174 w 98"/>
                <a:gd name="T11" fmla="*/ 4685 h 41"/>
                <a:gd name="T12" fmla="*/ 2025 w 98"/>
                <a:gd name="T13" fmla="*/ 4685 h 41"/>
                <a:gd name="T14" fmla="*/ 0 w 98"/>
                <a:gd name="T15" fmla="*/ 2556 h 41"/>
                <a:gd name="T16" fmla="*/ 0 60000 65536"/>
                <a:gd name="T17" fmla="*/ 0 60000 65536"/>
                <a:gd name="T18" fmla="*/ 0 60000 65536"/>
                <a:gd name="T19" fmla="*/ 0 60000 65536"/>
                <a:gd name="T20" fmla="*/ 0 60000 65536"/>
                <a:gd name="T21" fmla="*/ 0 60000 65536"/>
                <a:gd name="T22" fmla="*/ 0 60000 65536"/>
                <a:gd name="T23" fmla="*/ 0 60000 65536"/>
                <a:gd name="T24" fmla="*/ 0 w 98"/>
                <a:gd name="T25" fmla="*/ 0 h 41"/>
                <a:gd name="T26" fmla="*/ 98 w 98"/>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 h="41">
                  <a:moveTo>
                    <a:pt x="0" y="6"/>
                  </a:moveTo>
                  <a:lnTo>
                    <a:pt x="35" y="0"/>
                  </a:lnTo>
                  <a:lnTo>
                    <a:pt x="87" y="0"/>
                  </a:lnTo>
                  <a:lnTo>
                    <a:pt x="98" y="41"/>
                  </a:lnTo>
                  <a:lnTo>
                    <a:pt x="69" y="29"/>
                  </a:lnTo>
                  <a:lnTo>
                    <a:pt x="35" y="11"/>
                  </a:lnTo>
                  <a:lnTo>
                    <a:pt x="5" y="11"/>
                  </a:lnTo>
                  <a:lnTo>
                    <a:pt x="0" y="6"/>
                  </a:lnTo>
                  <a:close/>
                </a:path>
              </a:pathLst>
            </a:custGeom>
            <a:grpFill/>
            <a:ln w="9525">
              <a:solidFill>
                <a:schemeClr val="bg1">
                  <a:lumMod val="85000"/>
                </a:schemeClr>
              </a:solidFill>
              <a:round/>
              <a:headEnd/>
              <a:tailEnd/>
            </a:ln>
          </p:spPr>
          <p:txBody>
            <a:bodyPr/>
            <a:lstStyle/>
            <a:p>
              <a:endParaRPr lang="zh-CN" altLang="en-US"/>
            </a:p>
          </p:txBody>
        </p:sp>
        <p:sp>
          <p:nvSpPr>
            <p:cNvPr id="124" name="Freeform 74"/>
            <p:cNvSpPr>
              <a:spLocks noChangeAspect="1"/>
            </p:cNvSpPr>
            <p:nvPr>
              <p:custDataLst>
                <p:tags r:id="rId144"/>
              </p:custDataLst>
            </p:nvPr>
          </p:nvSpPr>
          <p:spPr bwMode="auto">
            <a:xfrm>
              <a:off x="4292737" y="4311672"/>
              <a:ext cx="82660" cy="71742"/>
            </a:xfrm>
            <a:custGeom>
              <a:avLst/>
              <a:gdLst>
                <a:gd name="T0" fmla="*/ 0 w 174"/>
                <a:gd name="T1" fmla="*/ 66675 h 156"/>
                <a:gd name="T2" fmla="*/ 14689 w 174"/>
                <a:gd name="T3" fmla="*/ 49579 h 156"/>
                <a:gd name="T4" fmla="*/ 38611 w 174"/>
                <a:gd name="T5" fmla="*/ 29491 h 156"/>
                <a:gd name="T6" fmla="*/ 51201 w 174"/>
                <a:gd name="T7" fmla="*/ 19661 h 156"/>
                <a:gd name="T8" fmla="*/ 73025 w 174"/>
                <a:gd name="T9" fmla="*/ 0 h 156"/>
                <a:gd name="T10" fmla="*/ 65890 w 174"/>
                <a:gd name="T11" fmla="*/ 24789 h 156"/>
                <a:gd name="T12" fmla="*/ 43647 w 174"/>
                <a:gd name="T13" fmla="*/ 37184 h 156"/>
                <a:gd name="T14" fmla="*/ 21824 w 174"/>
                <a:gd name="T15" fmla="*/ 57272 h 156"/>
                <a:gd name="T16" fmla="*/ 7135 w 174"/>
                <a:gd name="T17" fmla="*/ 64538 h 156"/>
                <a:gd name="T18" fmla="*/ 0 w 174"/>
                <a:gd name="T19" fmla="*/ 66675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4"/>
                <a:gd name="T31" fmla="*/ 0 h 156"/>
                <a:gd name="T32" fmla="*/ 174 w 174"/>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4" h="156">
                  <a:moveTo>
                    <a:pt x="0" y="156"/>
                  </a:moveTo>
                  <a:lnTo>
                    <a:pt x="35" y="116"/>
                  </a:lnTo>
                  <a:lnTo>
                    <a:pt x="92" y="69"/>
                  </a:lnTo>
                  <a:lnTo>
                    <a:pt x="122" y="46"/>
                  </a:lnTo>
                  <a:lnTo>
                    <a:pt x="174" y="0"/>
                  </a:lnTo>
                  <a:lnTo>
                    <a:pt x="157" y="58"/>
                  </a:lnTo>
                  <a:lnTo>
                    <a:pt x="104" y="87"/>
                  </a:lnTo>
                  <a:lnTo>
                    <a:pt x="52" y="134"/>
                  </a:lnTo>
                  <a:lnTo>
                    <a:pt x="17" y="151"/>
                  </a:lnTo>
                  <a:lnTo>
                    <a:pt x="0" y="156"/>
                  </a:lnTo>
                  <a:close/>
                </a:path>
              </a:pathLst>
            </a:custGeom>
            <a:grpFill/>
            <a:ln w="9525">
              <a:solidFill>
                <a:schemeClr val="bg1">
                  <a:lumMod val="85000"/>
                </a:schemeClr>
              </a:solidFill>
              <a:round/>
              <a:headEnd/>
              <a:tailEnd/>
            </a:ln>
          </p:spPr>
          <p:txBody>
            <a:bodyPr/>
            <a:lstStyle/>
            <a:p>
              <a:endParaRPr lang="zh-CN" altLang="en-US"/>
            </a:p>
          </p:txBody>
        </p:sp>
        <p:sp>
          <p:nvSpPr>
            <p:cNvPr id="125" name="Freeform 75"/>
            <p:cNvSpPr>
              <a:spLocks noChangeAspect="1"/>
            </p:cNvSpPr>
            <p:nvPr>
              <p:custDataLst>
                <p:tags r:id="rId145"/>
              </p:custDataLst>
            </p:nvPr>
          </p:nvSpPr>
          <p:spPr bwMode="auto">
            <a:xfrm>
              <a:off x="3947718" y="4021280"/>
              <a:ext cx="240796" cy="254518"/>
            </a:xfrm>
            <a:custGeom>
              <a:avLst/>
              <a:gdLst>
                <a:gd name="T0" fmla="*/ 113480 w 523"/>
                <a:gd name="T1" fmla="*/ 226363 h 558"/>
                <a:gd name="T2" fmla="*/ 78094 w 523"/>
                <a:gd name="T3" fmla="*/ 224244 h 558"/>
                <a:gd name="T4" fmla="*/ 54503 w 523"/>
                <a:gd name="T5" fmla="*/ 236537 h 558"/>
                <a:gd name="T6" fmla="*/ 38234 w 523"/>
                <a:gd name="T7" fmla="*/ 236537 h 558"/>
                <a:gd name="T8" fmla="*/ 21150 w 523"/>
                <a:gd name="T9" fmla="*/ 226363 h 558"/>
                <a:gd name="T10" fmla="*/ 16676 w 523"/>
                <a:gd name="T11" fmla="*/ 214494 h 558"/>
                <a:gd name="T12" fmla="*/ 21150 w 523"/>
                <a:gd name="T13" fmla="*/ 196690 h 558"/>
                <a:gd name="T14" fmla="*/ 16676 w 523"/>
                <a:gd name="T15" fmla="*/ 192027 h 558"/>
                <a:gd name="T16" fmla="*/ 0 w 523"/>
                <a:gd name="T17" fmla="*/ 181854 h 558"/>
                <a:gd name="T18" fmla="*/ 0 w 523"/>
                <a:gd name="T19" fmla="*/ 162778 h 558"/>
                <a:gd name="T20" fmla="*/ 6915 w 523"/>
                <a:gd name="T21" fmla="*/ 142855 h 558"/>
                <a:gd name="T22" fmla="*/ 6915 w 523"/>
                <a:gd name="T23" fmla="*/ 118269 h 558"/>
                <a:gd name="T24" fmla="*/ 19117 w 523"/>
                <a:gd name="T25" fmla="*/ 93258 h 558"/>
                <a:gd name="T26" fmla="*/ 38234 w 523"/>
                <a:gd name="T27" fmla="*/ 103432 h 558"/>
                <a:gd name="T28" fmla="*/ 47182 w 523"/>
                <a:gd name="T29" fmla="*/ 111062 h 558"/>
                <a:gd name="T30" fmla="*/ 66299 w 523"/>
                <a:gd name="T31" fmla="*/ 108095 h 558"/>
                <a:gd name="T32" fmla="*/ 97211 w 523"/>
                <a:gd name="T33" fmla="*/ 83509 h 558"/>
                <a:gd name="T34" fmla="*/ 111040 w 523"/>
                <a:gd name="T35" fmla="*/ 76302 h 558"/>
                <a:gd name="T36" fmla="*/ 123242 w 523"/>
                <a:gd name="T37" fmla="*/ 59346 h 558"/>
                <a:gd name="T38" fmla="*/ 137478 w 523"/>
                <a:gd name="T39" fmla="*/ 31793 h 558"/>
                <a:gd name="T40" fmla="*/ 151714 w 523"/>
                <a:gd name="T41" fmla="*/ 9750 h 558"/>
                <a:gd name="T42" fmla="*/ 165543 w 523"/>
                <a:gd name="T43" fmla="*/ 2543 h 558"/>
                <a:gd name="T44" fmla="*/ 179779 w 523"/>
                <a:gd name="T45" fmla="*/ 0 h 558"/>
                <a:gd name="T46" fmla="*/ 187100 w 523"/>
                <a:gd name="T47" fmla="*/ 0 h 558"/>
                <a:gd name="T48" fmla="*/ 189134 w 523"/>
                <a:gd name="T49" fmla="*/ 26706 h 558"/>
                <a:gd name="T50" fmla="*/ 201336 w 523"/>
                <a:gd name="T51" fmla="*/ 41542 h 558"/>
                <a:gd name="T52" fmla="*/ 212725 w 523"/>
                <a:gd name="T53" fmla="*/ 59346 h 558"/>
                <a:gd name="T54" fmla="*/ 212725 w 523"/>
                <a:gd name="T55" fmla="*/ 78422 h 558"/>
                <a:gd name="T56" fmla="*/ 187100 w 523"/>
                <a:gd name="T57" fmla="*/ 98345 h 558"/>
                <a:gd name="T58" fmla="*/ 184253 w 523"/>
                <a:gd name="T59" fmla="*/ 130138 h 558"/>
                <a:gd name="T60" fmla="*/ 167984 w 523"/>
                <a:gd name="T61" fmla="*/ 147942 h 558"/>
                <a:gd name="T62" fmla="*/ 158629 w 523"/>
                <a:gd name="T63" fmla="*/ 157691 h 558"/>
                <a:gd name="T64" fmla="*/ 153748 w 523"/>
                <a:gd name="T65" fmla="*/ 186941 h 558"/>
                <a:gd name="T66" fmla="*/ 153748 w 523"/>
                <a:gd name="T67" fmla="*/ 201777 h 558"/>
                <a:gd name="T68" fmla="*/ 141952 w 523"/>
                <a:gd name="T69" fmla="*/ 226363 h 558"/>
                <a:gd name="T70" fmla="*/ 111040 w 523"/>
                <a:gd name="T71" fmla="*/ 226363 h 558"/>
                <a:gd name="T72" fmla="*/ 113480 w 523"/>
                <a:gd name="T73" fmla="*/ 226363 h 5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3"/>
                <a:gd name="T112" fmla="*/ 0 h 558"/>
                <a:gd name="T113" fmla="*/ 523 w 523"/>
                <a:gd name="T114" fmla="*/ 558 h 5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3" h="558">
                  <a:moveTo>
                    <a:pt x="279" y="534"/>
                  </a:moveTo>
                  <a:lnTo>
                    <a:pt x="192" y="529"/>
                  </a:lnTo>
                  <a:lnTo>
                    <a:pt x="134" y="558"/>
                  </a:lnTo>
                  <a:lnTo>
                    <a:pt x="94" y="558"/>
                  </a:lnTo>
                  <a:lnTo>
                    <a:pt x="52" y="534"/>
                  </a:lnTo>
                  <a:lnTo>
                    <a:pt x="41" y="506"/>
                  </a:lnTo>
                  <a:lnTo>
                    <a:pt x="52" y="464"/>
                  </a:lnTo>
                  <a:lnTo>
                    <a:pt x="41" y="453"/>
                  </a:lnTo>
                  <a:lnTo>
                    <a:pt x="0" y="429"/>
                  </a:lnTo>
                  <a:lnTo>
                    <a:pt x="0" y="384"/>
                  </a:lnTo>
                  <a:lnTo>
                    <a:pt x="17" y="337"/>
                  </a:lnTo>
                  <a:lnTo>
                    <a:pt x="17" y="279"/>
                  </a:lnTo>
                  <a:lnTo>
                    <a:pt x="47" y="220"/>
                  </a:lnTo>
                  <a:lnTo>
                    <a:pt x="94" y="244"/>
                  </a:lnTo>
                  <a:lnTo>
                    <a:pt x="116" y="262"/>
                  </a:lnTo>
                  <a:lnTo>
                    <a:pt x="163" y="255"/>
                  </a:lnTo>
                  <a:lnTo>
                    <a:pt x="239" y="197"/>
                  </a:lnTo>
                  <a:lnTo>
                    <a:pt x="273" y="180"/>
                  </a:lnTo>
                  <a:lnTo>
                    <a:pt x="303" y="140"/>
                  </a:lnTo>
                  <a:lnTo>
                    <a:pt x="338" y="75"/>
                  </a:lnTo>
                  <a:lnTo>
                    <a:pt x="373" y="23"/>
                  </a:lnTo>
                  <a:lnTo>
                    <a:pt x="407" y="6"/>
                  </a:lnTo>
                  <a:lnTo>
                    <a:pt x="442" y="0"/>
                  </a:lnTo>
                  <a:lnTo>
                    <a:pt x="460" y="0"/>
                  </a:lnTo>
                  <a:lnTo>
                    <a:pt x="465" y="63"/>
                  </a:lnTo>
                  <a:lnTo>
                    <a:pt x="495" y="98"/>
                  </a:lnTo>
                  <a:lnTo>
                    <a:pt x="523" y="140"/>
                  </a:lnTo>
                  <a:lnTo>
                    <a:pt x="523" y="185"/>
                  </a:lnTo>
                  <a:lnTo>
                    <a:pt x="460" y="232"/>
                  </a:lnTo>
                  <a:lnTo>
                    <a:pt x="453" y="307"/>
                  </a:lnTo>
                  <a:lnTo>
                    <a:pt x="413" y="349"/>
                  </a:lnTo>
                  <a:lnTo>
                    <a:pt x="390" y="372"/>
                  </a:lnTo>
                  <a:lnTo>
                    <a:pt x="378" y="441"/>
                  </a:lnTo>
                  <a:lnTo>
                    <a:pt x="378" y="476"/>
                  </a:lnTo>
                  <a:lnTo>
                    <a:pt x="349" y="534"/>
                  </a:lnTo>
                  <a:lnTo>
                    <a:pt x="273" y="534"/>
                  </a:lnTo>
                  <a:lnTo>
                    <a:pt x="279" y="534"/>
                  </a:lnTo>
                  <a:close/>
                </a:path>
              </a:pathLst>
            </a:custGeom>
            <a:grpFill/>
            <a:ln w="9525">
              <a:solidFill>
                <a:schemeClr val="bg1">
                  <a:lumMod val="85000"/>
                </a:schemeClr>
              </a:solidFill>
              <a:round/>
              <a:headEnd/>
              <a:tailEnd/>
            </a:ln>
          </p:spPr>
          <p:txBody>
            <a:bodyPr/>
            <a:lstStyle/>
            <a:p>
              <a:endParaRPr lang="zh-CN" altLang="en-US"/>
            </a:p>
          </p:txBody>
        </p:sp>
        <p:sp>
          <p:nvSpPr>
            <p:cNvPr id="126" name="Freeform 76"/>
            <p:cNvSpPr>
              <a:spLocks noChangeAspect="1"/>
            </p:cNvSpPr>
            <p:nvPr>
              <p:custDataLst>
                <p:tags r:id="rId146"/>
              </p:custDataLst>
            </p:nvPr>
          </p:nvSpPr>
          <p:spPr bwMode="auto">
            <a:xfrm>
              <a:off x="4190310" y="3806051"/>
              <a:ext cx="37737" cy="47829"/>
            </a:xfrm>
            <a:custGeom>
              <a:avLst/>
              <a:gdLst>
                <a:gd name="T0" fmla="*/ 0 w 75"/>
                <a:gd name="T1" fmla="*/ 44450 h 110"/>
                <a:gd name="T2" fmla="*/ 12890 w 75"/>
                <a:gd name="T3" fmla="*/ 23437 h 110"/>
                <a:gd name="T4" fmla="*/ 33337 w 75"/>
                <a:gd name="T5" fmla="*/ 0 h 110"/>
                <a:gd name="T6" fmla="*/ 25781 w 75"/>
                <a:gd name="T7" fmla="*/ 23437 h 110"/>
                <a:gd name="T8" fmla="*/ 10223 w 75"/>
                <a:gd name="T9" fmla="*/ 37580 h 110"/>
                <a:gd name="T10" fmla="*/ 7556 w 75"/>
                <a:gd name="T11" fmla="*/ 42430 h 110"/>
                <a:gd name="T12" fmla="*/ 0 w 75"/>
                <a:gd name="T13" fmla="*/ 44450 h 110"/>
                <a:gd name="T14" fmla="*/ 0 60000 65536"/>
                <a:gd name="T15" fmla="*/ 0 60000 65536"/>
                <a:gd name="T16" fmla="*/ 0 60000 65536"/>
                <a:gd name="T17" fmla="*/ 0 60000 65536"/>
                <a:gd name="T18" fmla="*/ 0 60000 65536"/>
                <a:gd name="T19" fmla="*/ 0 60000 65536"/>
                <a:gd name="T20" fmla="*/ 0 60000 65536"/>
                <a:gd name="T21" fmla="*/ 0 w 75"/>
                <a:gd name="T22" fmla="*/ 0 h 110"/>
                <a:gd name="T23" fmla="*/ 75 w 75"/>
                <a:gd name="T24" fmla="*/ 110 h 1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 h="110">
                  <a:moveTo>
                    <a:pt x="0" y="110"/>
                  </a:moveTo>
                  <a:lnTo>
                    <a:pt x="29" y="58"/>
                  </a:lnTo>
                  <a:lnTo>
                    <a:pt x="75" y="0"/>
                  </a:lnTo>
                  <a:lnTo>
                    <a:pt x="58" y="58"/>
                  </a:lnTo>
                  <a:lnTo>
                    <a:pt x="23" y="93"/>
                  </a:lnTo>
                  <a:lnTo>
                    <a:pt x="17" y="105"/>
                  </a:lnTo>
                  <a:lnTo>
                    <a:pt x="0" y="110"/>
                  </a:lnTo>
                  <a:close/>
                </a:path>
              </a:pathLst>
            </a:custGeom>
            <a:grpFill/>
            <a:ln w="9525">
              <a:solidFill>
                <a:schemeClr val="bg1">
                  <a:lumMod val="85000"/>
                </a:schemeClr>
              </a:solidFill>
              <a:round/>
              <a:headEnd/>
              <a:tailEnd/>
            </a:ln>
          </p:spPr>
          <p:txBody>
            <a:bodyPr/>
            <a:lstStyle/>
            <a:p>
              <a:endParaRPr lang="zh-CN" altLang="en-US"/>
            </a:p>
          </p:txBody>
        </p:sp>
        <p:sp>
          <p:nvSpPr>
            <p:cNvPr id="127" name="Freeform 77"/>
            <p:cNvSpPr>
              <a:spLocks noChangeAspect="1"/>
            </p:cNvSpPr>
            <p:nvPr>
              <p:custDataLst>
                <p:tags r:id="rId147"/>
              </p:custDataLst>
            </p:nvPr>
          </p:nvSpPr>
          <p:spPr bwMode="auto">
            <a:xfrm>
              <a:off x="4199295" y="4063985"/>
              <a:ext cx="154539" cy="240853"/>
            </a:xfrm>
            <a:custGeom>
              <a:avLst/>
              <a:gdLst>
                <a:gd name="T0" fmla="*/ 61578 w 337"/>
                <a:gd name="T1" fmla="*/ 146800 h 523"/>
                <a:gd name="T2" fmla="*/ 49830 w 337"/>
                <a:gd name="T3" fmla="*/ 144660 h 523"/>
                <a:gd name="T4" fmla="*/ 33220 w 337"/>
                <a:gd name="T5" fmla="*/ 164348 h 523"/>
                <a:gd name="T6" fmla="*/ 28358 w 337"/>
                <a:gd name="T7" fmla="*/ 196875 h 523"/>
                <a:gd name="T8" fmla="*/ 28358 w 337"/>
                <a:gd name="T9" fmla="*/ 221698 h 523"/>
                <a:gd name="T10" fmla="*/ 12154 w 337"/>
                <a:gd name="T11" fmla="*/ 223838 h 523"/>
                <a:gd name="T12" fmla="*/ 0 w 337"/>
                <a:gd name="T13" fmla="*/ 191739 h 523"/>
                <a:gd name="T14" fmla="*/ 4861 w 337"/>
                <a:gd name="T15" fmla="*/ 156644 h 523"/>
                <a:gd name="T16" fmla="*/ 4861 w 337"/>
                <a:gd name="T17" fmla="*/ 129681 h 523"/>
                <a:gd name="T18" fmla="*/ 9318 w 337"/>
                <a:gd name="T19" fmla="*/ 97153 h 523"/>
                <a:gd name="T20" fmla="*/ 21471 w 337"/>
                <a:gd name="T21" fmla="*/ 62486 h 523"/>
                <a:gd name="T22" fmla="*/ 40512 w 337"/>
                <a:gd name="T23" fmla="*/ 32527 h 523"/>
                <a:gd name="T24" fmla="*/ 56717 w 337"/>
                <a:gd name="T25" fmla="*/ 22255 h 523"/>
                <a:gd name="T26" fmla="*/ 82644 w 337"/>
                <a:gd name="T27" fmla="*/ 22255 h 523"/>
                <a:gd name="T28" fmla="*/ 122346 w 337"/>
                <a:gd name="T29" fmla="*/ 10272 h 523"/>
                <a:gd name="T30" fmla="*/ 136525 w 337"/>
                <a:gd name="T31" fmla="*/ 0 h 523"/>
                <a:gd name="T32" fmla="*/ 106141 w 337"/>
                <a:gd name="T33" fmla="*/ 47507 h 523"/>
                <a:gd name="T34" fmla="*/ 77783 w 337"/>
                <a:gd name="T35" fmla="*/ 57350 h 523"/>
                <a:gd name="T36" fmla="*/ 63604 w 337"/>
                <a:gd name="T37" fmla="*/ 70190 h 523"/>
                <a:gd name="T38" fmla="*/ 99254 w 337"/>
                <a:gd name="T39" fmla="*/ 77466 h 523"/>
                <a:gd name="T40" fmla="*/ 113028 w 337"/>
                <a:gd name="T41" fmla="*/ 65054 h 523"/>
                <a:gd name="T42" fmla="*/ 94393 w 337"/>
                <a:gd name="T43" fmla="*/ 102289 h 523"/>
                <a:gd name="T44" fmla="*/ 89936 w 337"/>
                <a:gd name="T45" fmla="*/ 117269 h 523"/>
                <a:gd name="T46" fmla="*/ 91962 w 337"/>
                <a:gd name="T47" fmla="*/ 137384 h 523"/>
                <a:gd name="T48" fmla="*/ 70896 w 337"/>
                <a:gd name="T49" fmla="*/ 151936 h 523"/>
                <a:gd name="T50" fmla="*/ 63604 w 337"/>
                <a:gd name="T51" fmla="*/ 151936 h 523"/>
                <a:gd name="T52" fmla="*/ 61578 w 337"/>
                <a:gd name="T53" fmla="*/ 146800 h 5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37"/>
                <a:gd name="T82" fmla="*/ 0 h 523"/>
                <a:gd name="T83" fmla="*/ 337 w 337"/>
                <a:gd name="T84" fmla="*/ 523 h 5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37" h="523">
                  <a:moveTo>
                    <a:pt x="152" y="343"/>
                  </a:moveTo>
                  <a:lnTo>
                    <a:pt x="123" y="338"/>
                  </a:lnTo>
                  <a:lnTo>
                    <a:pt x="82" y="384"/>
                  </a:lnTo>
                  <a:lnTo>
                    <a:pt x="70" y="460"/>
                  </a:lnTo>
                  <a:lnTo>
                    <a:pt x="70" y="518"/>
                  </a:lnTo>
                  <a:lnTo>
                    <a:pt x="30" y="523"/>
                  </a:lnTo>
                  <a:lnTo>
                    <a:pt x="0" y="448"/>
                  </a:lnTo>
                  <a:lnTo>
                    <a:pt x="12" y="366"/>
                  </a:lnTo>
                  <a:lnTo>
                    <a:pt x="12" y="303"/>
                  </a:lnTo>
                  <a:lnTo>
                    <a:pt x="23" y="227"/>
                  </a:lnTo>
                  <a:lnTo>
                    <a:pt x="53" y="146"/>
                  </a:lnTo>
                  <a:lnTo>
                    <a:pt x="100" y="76"/>
                  </a:lnTo>
                  <a:lnTo>
                    <a:pt x="140" y="52"/>
                  </a:lnTo>
                  <a:lnTo>
                    <a:pt x="204" y="52"/>
                  </a:lnTo>
                  <a:lnTo>
                    <a:pt x="302" y="24"/>
                  </a:lnTo>
                  <a:lnTo>
                    <a:pt x="337" y="0"/>
                  </a:lnTo>
                  <a:lnTo>
                    <a:pt x="262" y="111"/>
                  </a:lnTo>
                  <a:lnTo>
                    <a:pt x="192" y="134"/>
                  </a:lnTo>
                  <a:lnTo>
                    <a:pt x="157" y="164"/>
                  </a:lnTo>
                  <a:lnTo>
                    <a:pt x="245" y="181"/>
                  </a:lnTo>
                  <a:lnTo>
                    <a:pt x="279" y="152"/>
                  </a:lnTo>
                  <a:lnTo>
                    <a:pt x="233" y="239"/>
                  </a:lnTo>
                  <a:lnTo>
                    <a:pt x="222" y="274"/>
                  </a:lnTo>
                  <a:lnTo>
                    <a:pt x="227" y="321"/>
                  </a:lnTo>
                  <a:lnTo>
                    <a:pt x="175" y="355"/>
                  </a:lnTo>
                  <a:lnTo>
                    <a:pt x="157" y="355"/>
                  </a:lnTo>
                  <a:lnTo>
                    <a:pt x="152" y="343"/>
                  </a:lnTo>
                  <a:close/>
                </a:path>
              </a:pathLst>
            </a:custGeom>
            <a:grpFill/>
            <a:ln w="9525">
              <a:solidFill>
                <a:schemeClr val="bg1">
                  <a:lumMod val="85000"/>
                </a:schemeClr>
              </a:solidFill>
              <a:round/>
              <a:headEnd/>
              <a:tailEnd/>
            </a:ln>
          </p:spPr>
          <p:txBody>
            <a:bodyPr/>
            <a:lstStyle/>
            <a:p>
              <a:endParaRPr lang="zh-CN" altLang="en-US"/>
            </a:p>
          </p:txBody>
        </p:sp>
        <p:sp>
          <p:nvSpPr>
            <p:cNvPr id="128" name="Freeform 78"/>
            <p:cNvSpPr>
              <a:spLocks noChangeAspect="1"/>
            </p:cNvSpPr>
            <p:nvPr>
              <p:custDataLst>
                <p:tags r:id="rId148"/>
              </p:custDataLst>
            </p:nvPr>
          </p:nvSpPr>
          <p:spPr bwMode="auto">
            <a:xfrm>
              <a:off x="4378992" y="4173308"/>
              <a:ext cx="12579" cy="17081"/>
            </a:xfrm>
            <a:custGeom>
              <a:avLst/>
              <a:gdLst>
                <a:gd name="T0" fmla="*/ 11113 w 22"/>
                <a:gd name="T1" fmla="*/ 0 h 41"/>
                <a:gd name="T2" fmla="*/ 0 w 22"/>
                <a:gd name="T3" fmla="*/ 11229 h 41"/>
                <a:gd name="T4" fmla="*/ 0 w 22"/>
                <a:gd name="T5" fmla="*/ 15875 h 41"/>
                <a:gd name="T6" fmla="*/ 11113 w 22"/>
                <a:gd name="T7" fmla="*/ 11229 h 41"/>
                <a:gd name="T8" fmla="*/ 11113 w 22"/>
                <a:gd name="T9" fmla="*/ 2323 h 41"/>
                <a:gd name="T10" fmla="*/ 11113 w 22"/>
                <a:gd name="T11" fmla="*/ 0 h 41"/>
                <a:gd name="T12" fmla="*/ 0 60000 65536"/>
                <a:gd name="T13" fmla="*/ 0 60000 65536"/>
                <a:gd name="T14" fmla="*/ 0 60000 65536"/>
                <a:gd name="T15" fmla="*/ 0 60000 65536"/>
                <a:gd name="T16" fmla="*/ 0 60000 65536"/>
                <a:gd name="T17" fmla="*/ 0 60000 65536"/>
                <a:gd name="T18" fmla="*/ 0 w 22"/>
                <a:gd name="T19" fmla="*/ 0 h 41"/>
                <a:gd name="T20" fmla="*/ 22 w 2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22" h="41">
                  <a:moveTo>
                    <a:pt x="22" y="0"/>
                  </a:moveTo>
                  <a:lnTo>
                    <a:pt x="0" y="29"/>
                  </a:lnTo>
                  <a:lnTo>
                    <a:pt x="0" y="41"/>
                  </a:lnTo>
                  <a:lnTo>
                    <a:pt x="22" y="29"/>
                  </a:lnTo>
                  <a:lnTo>
                    <a:pt x="22" y="6"/>
                  </a:lnTo>
                  <a:lnTo>
                    <a:pt x="22" y="0"/>
                  </a:lnTo>
                  <a:close/>
                </a:path>
              </a:pathLst>
            </a:custGeom>
            <a:grpFill/>
            <a:ln w="9525">
              <a:solidFill>
                <a:schemeClr val="bg1">
                  <a:lumMod val="85000"/>
                </a:schemeClr>
              </a:solidFill>
              <a:round/>
              <a:headEnd/>
              <a:tailEnd/>
            </a:ln>
          </p:spPr>
          <p:txBody>
            <a:bodyPr/>
            <a:lstStyle/>
            <a:p>
              <a:endParaRPr lang="zh-CN" altLang="en-US"/>
            </a:p>
          </p:txBody>
        </p:sp>
        <p:sp>
          <p:nvSpPr>
            <p:cNvPr id="129" name="Freeform 79"/>
            <p:cNvSpPr>
              <a:spLocks noChangeAspect="1"/>
            </p:cNvSpPr>
            <p:nvPr>
              <p:custDataLst>
                <p:tags r:id="rId149"/>
              </p:custDataLst>
            </p:nvPr>
          </p:nvSpPr>
          <p:spPr bwMode="auto">
            <a:xfrm>
              <a:off x="4450871" y="4152810"/>
              <a:ext cx="28751" cy="20498"/>
            </a:xfrm>
            <a:custGeom>
              <a:avLst/>
              <a:gdLst>
                <a:gd name="T0" fmla="*/ 13891 w 64"/>
                <a:gd name="T1" fmla="*/ 9728 h 47"/>
                <a:gd name="T2" fmla="*/ 9525 w 64"/>
                <a:gd name="T3" fmla="*/ 4864 h 47"/>
                <a:gd name="T4" fmla="*/ 4762 w 64"/>
                <a:gd name="T5" fmla="*/ 6890 h 47"/>
                <a:gd name="T6" fmla="*/ 0 w 64"/>
                <a:gd name="T7" fmla="*/ 16618 h 47"/>
                <a:gd name="T8" fmla="*/ 13891 w 64"/>
                <a:gd name="T9" fmla="*/ 19050 h 47"/>
                <a:gd name="T10" fmla="*/ 25400 w 64"/>
                <a:gd name="T11" fmla="*/ 14186 h 47"/>
                <a:gd name="T12" fmla="*/ 25400 w 64"/>
                <a:gd name="T13" fmla="*/ 4864 h 47"/>
                <a:gd name="T14" fmla="*/ 20637 w 64"/>
                <a:gd name="T15" fmla="*/ 0 h 47"/>
                <a:gd name="T16" fmla="*/ 16272 w 64"/>
                <a:gd name="T17" fmla="*/ 0 h 47"/>
                <a:gd name="T18" fmla="*/ 9525 w 64"/>
                <a:gd name="T19" fmla="*/ 0 h 47"/>
                <a:gd name="T20" fmla="*/ 13891 w 64"/>
                <a:gd name="T21" fmla="*/ 9728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
                <a:gd name="T34" fmla="*/ 0 h 47"/>
                <a:gd name="T35" fmla="*/ 64 w 64"/>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 h="47">
                  <a:moveTo>
                    <a:pt x="35" y="24"/>
                  </a:moveTo>
                  <a:lnTo>
                    <a:pt x="24" y="12"/>
                  </a:lnTo>
                  <a:lnTo>
                    <a:pt x="12" y="17"/>
                  </a:lnTo>
                  <a:lnTo>
                    <a:pt x="0" y="41"/>
                  </a:lnTo>
                  <a:lnTo>
                    <a:pt x="35" y="47"/>
                  </a:lnTo>
                  <a:lnTo>
                    <a:pt x="64" y="35"/>
                  </a:lnTo>
                  <a:lnTo>
                    <a:pt x="64" y="12"/>
                  </a:lnTo>
                  <a:lnTo>
                    <a:pt x="52" y="0"/>
                  </a:lnTo>
                  <a:lnTo>
                    <a:pt x="41" y="0"/>
                  </a:lnTo>
                  <a:lnTo>
                    <a:pt x="24" y="0"/>
                  </a:lnTo>
                  <a:lnTo>
                    <a:pt x="35" y="24"/>
                  </a:lnTo>
                  <a:close/>
                </a:path>
              </a:pathLst>
            </a:custGeom>
            <a:grpFill/>
            <a:ln w="9525">
              <a:solidFill>
                <a:schemeClr val="bg1">
                  <a:lumMod val="85000"/>
                </a:schemeClr>
              </a:solidFill>
              <a:round/>
              <a:headEnd/>
              <a:tailEnd/>
            </a:ln>
          </p:spPr>
          <p:txBody>
            <a:bodyPr/>
            <a:lstStyle/>
            <a:p>
              <a:endParaRPr lang="zh-CN" altLang="en-US"/>
            </a:p>
          </p:txBody>
        </p:sp>
        <p:sp>
          <p:nvSpPr>
            <p:cNvPr id="130" name="Freeform 80"/>
            <p:cNvSpPr>
              <a:spLocks noChangeAspect="1"/>
            </p:cNvSpPr>
            <p:nvPr>
              <p:custDataLst>
                <p:tags r:id="rId150"/>
              </p:custDataLst>
            </p:nvPr>
          </p:nvSpPr>
          <p:spPr bwMode="auto">
            <a:xfrm>
              <a:off x="4431105" y="3997366"/>
              <a:ext cx="23361" cy="78576"/>
            </a:xfrm>
            <a:custGeom>
              <a:avLst/>
              <a:gdLst>
                <a:gd name="T0" fmla="*/ 2336 w 53"/>
                <a:gd name="T1" fmla="*/ 65201 h 168"/>
                <a:gd name="T2" fmla="*/ 17911 w 53"/>
                <a:gd name="T3" fmla="*/ 55203 h 168"/>
                <a:gd name="T4" fmla="*/ 20637 w 53"/>
                <a:gd name="T5" fmla="*/ 34774 h 168"/>
                <a:gd name="T6" fmla="*/ 20637 w 53"/>
                <a:gd name="T7" fmla="*/ 17387 h 168"/>
                <a:gd name="T8" fmla="*/ 17911 w 53"/>
                <a:gd name="T9" fmla="*/ 0 h 168"/>
                <a:gd name="T10" fmla="*/ 13628 w 53"/>
                <a:gd name="T11" fmla="*/ 25211 h 168"/>
                <a:gd name="T12" fmla="*/ 7009 w 53"/>
                <a:gd name="T13" fmla="*/ 47814 h 168"/>
                <a:gd name="T14" fmla="*/ 0 w 53"/>
                <a:gd name="T15" fmla="*/ 60419 h 168"/>
                <a:gd name="T16" fmla="*/ 0 w 53"/>
                <a:gd name="T17" fmla="*/ 73025 h 168"/>
                <a:gd name="T18" fmla="*/ 2336 w 53"/>
                <a:gd name="T19" fmla="*/ 65201 h 1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
                <a:gd name="T31" fmla="*/ 0 h 168"/>
                <a:gd name="T32" fmla="*/ 53 w 53"/>
                <a:gd name="T33" fmla="*/ 168 h 1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 h="168">
                  <a:moveTo>
                    <a:pt x="6" y="150"/>
                  </a:moveTo>
                  <a:lnTo>
                    <a:pt x="46" y="127"/>
                  </a:lnTo>
                  <a:lnTo>
                    <a:pt x="53" y="80"/>
                  </a:lnTo>
                  <a:lnTo>
                    <a:pt x="53" y="40"/>
                  </a:lnTo>
                  <a:lnTo>
                    <a:pt x="46" y="0"/>
                  </a:lnTo>
                  <a:lnTo>
                    <a:pt x="35" y="58"/>
                  </a:lnTo>
                  <a:lnTo>
                    <a:pt x="18" y="110"/>
                  </a:lnTo>
                  <a:lnTo>
                    <a:pt x="0" y="139"/>
                  </a:lnTo>
                  <a:lnTo>
                    <a:pt x="0" y="168"/>
                  </a:lnTo>
                  <a:lnTo>
                    <a:pt x="6" y="150"/>
                  </a:lnTo>
                  <a:close/>
                </a:path>
              </a:pathLst>
            </a:custGeom>
            <a:grpFill/>
            <a:ln w="9525">
              <a:solidFill>
                <a:schemeClr val="bg1">
                  <a:lumMod val="85000"/>
                </a:schemeClr>
              </a:solidFill>
              <a:round/>
              <a:headEnd/>
              <a:tailEnd/>
            </a:ln>
          </p:spPr>
          <p:txBody>
            <a:bodyPr/>
            <a:lstStyle/>
            <a:p>
              <a:endParaRPr lang="zh-CN" altLang="en-US"/>
            </a:p>
          </p:txBody>
        </p:sp>
        <p:sp>
          <p:nvSpPr>
            <p:cNvPr id="131" name="Freeform 81"/>
            <p:cNvSpPr>
              <a:spLocks noChangeAspect="1"/>
            </p:cNvSpPr>
            <p:nvPr>
              <p:custDataLst>
                <p:tags r:id="rId151"/>
              </p:custDataLst>
            </p:nvPr>
          </p:nvSpPr>
          <p:spPr bwMode="auto">
            <a:xfrm>
              <a:off x="4272970" y="3828256"/>
              <a:ext cx="134773" cy="99073"/>
            </a:xfrm>
            <a:custGeom>
              <a:avLst/>
              <a:gdLst>
                <a:gd name="T0" fmla="*/ 53317 w 297"/>
                <a:gd name="T1" fmla="*/ 67236 h 215"/>
                <a:gd name="T2" fmla="*/ 40088 w 297"/>
                <a:gd name="T3" fmla="*/ 62097 h 215"/>
                <a:gd name="T4" fmla="*/ 30467 w 297"/>
                <a:gd name="T5" fmla="*/ 67236 h 215"/>
                <a:gd name="T6" fmla="*/ 16436 w 297"/>
                <a:gd name="T7" fmla="*/ 79656 h 215"/>
                <a:gd name="T8" fmla="*/ 0 w 297"/>
                <a:gd name="T9" fmla="*/ 79656 h 215"/>
                <a:gd name="T10" fmla="*/ 16436 w 297"/>
                <a:gd name="T11" fmla="*/ 52247 h 215"/>
                <a:gd name="T12" fmla="*/ 30467 w 297"/>
                <a:gd name="T13" fmla="*/ 34689 h 215"/>
                <a:gd name="T14" fmla="*/ 46502 w 297"/>
                <a:gd name="T15" fmla="*/ 27408 h 215"/>
                <a:gd name="T16" fmla="*/ 74564 w 297"/>
                <a:gd name="T17" fmla="*/ 14989 h 215"/>
                <a:gd name="T18" fmla="*/ 93406 w 297"/>
                <a:gd name="T19" fmla="*/ 0 h 215"/>
                <a:gd name="T20" fmla="*/ 116256 w 297"/>
                <a:gd name="T21" fmla="*/ 0 h 215"/>
                <a:gd name="T22" fmla="*/ 119062 w 297"/>
                <a:gd name="T23" fmla="*/ 22698 h 215"/>
                <a:gd name="T24" fmla="*/ 114251 w 297"/>
                <a:gd name="T25" fmla="*/ 41969 h 215"/>
                <a:gd name="T26" fmla="*/ 102225 w 297"/>
                <a:gd name="T27" fmla="*/ 71947 h 215"/>
                <a:gd name="T28" fmla="*/ 72159 w 297"/>
                <a:gd name="T29" fmla="*/ 92075 h 215"/>
                <a:gd name="T30" fmla="*/ 60533 w 297"/>
                <a:gd name="T31" fmla="*/ 79656 h 215"/>
                <a:gd name="T32" fmla="*/ 53317 w 297"/>
                <a:gd name="T33" fmla="*/ 62097 h 215"/>
                <a:gd name="T34" fmla="*/ 53317 w 297"/>
                <a:gd name="T35" fmla="*/ 67236 h 2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7"/>
                <a:gd name="T55" fmla="*/ 0 h 215"/>
                <a:gd name="T56" fmla="*/ 297 w 297"/>
                <a:gd name="T57" fmla="*/ 215 h 2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7" h="215">
                  <a:moveTo>
                    <a:pt x="133" y="157"/>
                  </a:moveTo>
                  <a:lnTo>
                    <a:pt x="100" y="145"/>
                  </a:lnTo>
                  <a:lnTo>
                    <a:pt x="76" y="157"/>
                  </a:lnTo>
                  <a:lnTo>
                    <a:pt x="41" y="186"/>
                  </a:lnTo>
                  <a:lnTo>
                    <a:pt x="0" y="186"/>
                  </a:lnTo>
                  <a:lnTo>
                    <a:pt x="41" y="122"/>
                  </a:lnTo>
                  <a:lnTo>
                    <a:pt x="76" y="81"/>
                  </a:lnTo>
                  <a:lnTo>
                    <a:pt x="116" y="64"/>
                  </a:lnTo>
                  <a:lnTo>
                    <a:pt x="186" y="35"/>
                  </a:lnTo>
                  <a:lnTo>
                    <a:pt x="233" y="0"/>
                  </a:lnTo>
                  <a:lnTo>
                    <a:pt x="290" y="0"/>
                  </a:lnTo>
                  <a:lnTo>
                    <a:pt x="297" y="53"/>
                  </a:lnTo>
                  <a:lnTo>
                    <a:pt x="285" y="98"/>
                  </a:lnTo>
                  <a:lnTo>
                    <a:pt x="255" y="168"/>
                  </a:lnTo>
                  <a:lnTo>
                    <a:pt x="180" y="215"/>
                  </a:lnTo>
                  <a:lnTo>
                    <a:pt x="151" y="186"/>
                  </a:lnTo>
                  <a:lnTo>
                    <a:pt x="133" y="145"/>
                  </a:lnTo>
                  <a:lnTo>
                    <a:pt x="133" y="157"/>
                  </a:lnTo>
                  <a:close/>
                </a:path>
              </a:pathLst>
            </a:custGeom>
            <a:grpFill/>
            <a:ln w="9525">
              <a:solidFill>
                <a:schemeClr val="bg1">
                  <a:lumMod val="85000"/>
                </a:schemeClr>
              </a:solidFill>
              <a:round/>
              <a:headEnd/>
              <a:tailEnd/>
            </a:ln>
          </p:spPr>
          <p:txBody>
            <a:bodyPr/>
            <a:lstStyle/>
            <a:p>
              <a:endParaRPr lang="zh-CN" altLang="en-US"/>
            </a:p>
          </p:txBody>
        </p:sp>
        <p:sp>
          <p:nvSpPr>
            <p:cNvPr id="132" name="Freeform 82"/>
            <p:cNvSpPr>
              <a:spLocks noChangeAspect="1"/>
            </p:cNvSpPr>
            <p:nvPr>
              <p:custDataLst>
                <p:tags r:id="rId152"/>
              </p:custDataLst>
            </p:nvPr>
          </p:nvSpPr>
          <p:spPr bwMode="auto">
            <a:xfrm>
              <a:off x="4213671" y="3578862"/>
              <a:ext cx="75473" cy="150319"/>
            </a:xfrm>
            <a:custGeom>
              <a:avLst/>
              <a:gdLst>
                <a:gd name="T0" fmla="*/ 36947 w 157"/>
                <a:gd name="T1" fmla="*/ 114845 h 326"/>
                <a:gd name="T2" fmla="*/ 36947 w 157"/>
                <a:gd name="T3" fmla="*/ 100275 h 326"/>
                <a:gd name="T4" fmla="*/ 44592 w 157"/>
                <a:gd name="T5" fmla="*/ 80135 h 326"/>
                <a:gd name="T6" fmla="*/ 53935 w 157"/>
                <a:gd name="T7" fmla="*/ 67279 h 326"/>
                <a:gd name="T8" fmla="*/ 53935 w 157"/>
                <a:gd name="T9" fmla="*/ 40282 h 326"/>
                <a:gd name="T10" fmla="*/ 66675 w 157"/>
                <a:gd name="T11" fmla="*/ 20141 h 326"/>
                <a:gd name="T12" fmla="*/ 46715 w 157"/>
                <a:gd name="T13" fmla="*/ 3000 h 326"/>
                <a:gd name="T14" fmla="*/ 24632 w 157"/>
                <a:gd name="T15" fmla="*/ 0 h 326"/>
                <a:gd name="T16" fmla="*/ 16987 w 157"/>
                <a:gd name="T17" fmla="*/ 17998 h 326"/>
                <a:gd name="T18" fmla="*/ 16987 w 157"/>
                <a:gd name="T19" fmla="*/ 40282 h 326"/>
                <a:gd name="T20" fmla="*/ 11891 w 157"/>
                <a:gd name="T21" fmla="*/ 70279 h 326"/>
                <a:gd name="T22" fmla="*/ 0 w 157"/>
                <a:gd name="T23" fmla="*/ 114845 h 326"/>
                <a:gd name="T24" fmla="*/ 4671 w 157"/>
                <a:gd name="T25" fmla="*/ 134558 h 326"/>
                <a:gd name="T26" fmla="*/ 16987 w 157"/>
                <a:gd name="T27" fmla="*/ 139700 h 326"/>
                <a:gd name="T28" fmla="*/ 34399 w 157"/>
                <a:gd name="T29" fmla="*/ 129844 h 326"/>
                <a:gd name="T30" fmla="*/ 36947 w 157"/>
                <a:gd name="T31" fmla="*/ 114845 h 3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7"/>
                <a:gd name="T49" fmla="*/ 0 h 326"/>
                <a:gd name="T50" fmla="*/ 157 w 157"/>
                <a:gd name="T51" fmla="*/ 326 h 3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7" h="326">
                  <a:moveTo>
                    <a:pt x="87" y="268"/>
                  </a:moveTo>
                  <a:lnTo>
                    <a:pt x="87" y="234"/>
                  </a:lnTo>
                  <a:lnTo>
                    <a:pt x="105" y="187"/>
                  </a:lnTo>
                  <a:lnTo>
                    <a:pt x="127" y="157"/>
                  </a:lnTo>
                  <a:lnTo>
                    <a:pt x="127" y="94"/>
                  </a:lnTo>
                  <a:lnTo>
                    <a:pt x="157" y="47"/>
                  </a:lnTo>
                  <a:lnTo>
                    <a:pt x="110" y="7"/>
                  </a:lnTo>
                  <a:lnTo>
                    <a:pt x="58" y="0"/>
                  </a:lnTo>
                  <a:lnTo>
                    <a:pt x="40" y="42"/>
                  </a:lnTo>
                  <a:lnTo>
                    <a:pt x="40" y="94"/>
                  </a:lnTo>
                  <a:lnTo>
                    <a:pt x="28" y="164"/>
                  </a:lnTo>
                  <a:lnTo>
                    <a:pt x="0" y="268"/>
                  </a:lnTo>
                  <a:lnTo>
                    <a:pt x="11" y="314"/>
                  </a:lnTo>
                  <a:lnTo>
                    <a:pt x="40" y="326"/>
                  </a:lnTo>
                  <a:lnTo>
                    <a:pt x="81" y="303"/>
                  </a:lnTo>
                  <a:lnTo>
                    <a:pt x="87" y="268"/>
                  </a:lnTo>
                  <a:close/>
                </a:path>
              </a:pathLst>
            </a:custGeom>
            <a:grpFill/>
            <a:ln w="9525">
              <a:solidFill>
                <a:schemeClr val="bg1">
                  <a:lumMod val="85000"/>
                </a:schemeClr>
              </a:solidFill>
              <a:round/>
              <a:headEnd/>
              <a:tailEnd/>
            </a:ln>
          </p:spPr>
          <p:txBody>
            <a:bodyPr/>
            <a:lstStyle/>
            <a:p>
              <a:endParaRPr lang="zh-CN" altLang="en-US"/>
            </a:p>
          </p:txBody>
        </p:sp>
        <p:sp>
          <p:nvSpPr>
            <p:cNvPr id="133" name="Freeform 83"/>
            <p:cNvSpPr>
              <a:spLocks noChangeAspect="1"/>
            </p:cNvSpPr>
            <p:nvPr>
              <p:custDataLst>
                <p:tags r:id="rId153"/>
              </p:custDataLst>
            </p:nvPr>
          </p:nvSpPr>
          <p:spPr bwMode="auto">
            <a:xfrm>
              <a:off x="4289144" y="3729182"/>
              <a:ext cx="23361" cy="25623"/>
            </a:xfrm>
            <a:custGeom>
              <a:avLst/>
              <a:gdLst>
                <a:gd name="T0" fmla="*/ 20638 w 53"/>
                <a:gd name="T1" fmla="*/ 10991 h 52"/>
                <a:gd name="T2" fmla="*/ 13629 w 53"/>
                <a:gd name="T3" fmla="*/ 0 h 52"/>
                <a:gd name="T4" fmla="*/ 0 w 53"/>
                <a:gd name="T5" fmla="*/ 0 h 52"/>
                <a:gd name="T6" fmla="*/ 0 w 53"/>
                <a:gd name="T7" fmla="*/ 13280 h 52"/>
                <a:gd name="T8" fmla="*/ 11682 w 53"/>
                <a:gd name="T9" fmla="*/ 23813 h 52"/>
                <a:gd name="T10" fmla="*/ 15965 w 53"/>
                <a:gd name="T11" fmla="*/ 18776 h 52"/>
                <a:gd name="T12" fmla="*/ 20638 w 53"/>
                <a:gd name="T13" fmla="*/ 10991 h 52"/>
                <a:gd name="T14" fmla="*/ 0 60000 65536"/>
                <a:gd name="T15" fmla="*/ 0 60000 65536"/>
                <a:gd name="T16" fmla="*/ 0 60000 65536"/>
                <a:gd name="T17" fmla="*/ 0 60000 65536"/>
                <a:gd name="T18" fmla="*/ 0 60000 65536"/>
                <a:gd name="T19" fmla="*/ 0 60000 65536"/>
                <a:gd name="T20" fmla="*/ 0 60000 65536"/>
                <a:gd name="T21" fmla="*/ 0 w 53"/>
                <a:gd name="T22" fmla="*/ 0 h 52"/>
                <a:gd name="T23" fmla="*/ 53 w 53"/>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2">
                  <a:moveTo>
                    <a:pt x="53" y="24"/>
                  </a:moveTo>
                  <a:lnTo>
                    <a:pt x="35" y="0"/>
                  </a:lnTo>
                  <a:lnTo>
                    <a:pt x="0" y="0"/>
                  </a:lnTo>
                  <a:lnTo>
                    <a:pt x="0" y="29"/>
                  </a:lnTo>
                  <a:lnTo>
                    <a:pt x="30" y="52"/>
                  </a:lnTo>
                  <a:lnTo>
                    <a:pt x="41" y="41"/>
                  </a:lnTo>
                  <a:lnTo>
                    <a:pt x="53" y="24"/>
                  </a:lnTo>
                  <a:close/>
                </a:path>
              </a:pathLst>
            </a:custGeom>
            <a:grpFill/>
            <a:ln w="9525">
              <a:solidFill>
                <a:schemeClr val="bg1">
                  <a:lumMod val="85000"/>
                </a:schemeClr>
              </a:solidFill>
              <a:round/>
              <a:headEnd/>
              <a:tailEnd/>
            </a:ln>
          </p:spPr>
          <p:txBody>
            <a:bodyPr/>
            <a:lstStyle/>
            <a:p>
              <a:endParaRPr lang="zh-CN" altLang="en-US"/>
            </a:p>
          </p:txBody>
        </p:sp>
        <p:sp>
          <p:nvSpPr>
            <p:cNvPr id="134" name="Freeform 84"/>
            <p:cNvSpPr>
              <a:spLocks noChangeAspect="1"/>
            </p:cNvSpPr>
            <p:nvPr>
              <p:custDataLst>
                <p:tags r:id="rId154"/>
              </p:custDataLst>
            </p:nvPr>
          </p:nvSpPr>
          <p:spPr bwMode="auto">
            <a:xfrm>
              <a:off x="4334068" y="3729182"/>
              <a:ext cx="23361" cy="18790"/>
            </a:xfrm>
            <a:custGeom>
              <a:avLst/>
              <a:gdLst>
                <a:gd name="T0" fmla="*/ 20637 w 53"/>
                <a:gd name="T1" fmla="*/ 0 h 41"/>
                <a:gd name="T2" fmla="*/ 9345 w 53"/>
                <a:gd name="T3" fmla="*/ 0 h 41"/>
                <a:gd name="T4" fmla="*/ 0 w 53"/>
                <a:gd name="T5" fmla="*/ 17463 h 41"/>
                <a:gd name="T6" fmla="*/ 7009 w 53"/>
                <a:gd name="T7" fmla="*/ 17463 h 41"/>
                <a:gd name="T8" fmla="*/ 9345 w 53"/>
                <a:gd name="T9" fmla="*/ 10222 h 41"/>
                <a:gd name="T10" fmla="*/ 20637 w 53"/>
                <a:gd name="T11" fmla="*/ 0 h 41"/>
                <a:gd name="T12" fmla="*/ 0 60000 65536"/>
                <a:gd name="T13" fmla="*/ 0 60000 65536"/>
                <a:gd name="T14" fmla="*/ 0 60000 65536"/>
                <a:gd name="T15" fmla="*/ 0 60000 65536"/>
                <a:gd name="T16" fmla="*/ 0 60000 65536"/>
                <a:gd name="T17" fmla="*/ 0 60000 65536"/>
                <a:gd name="T18" fmla="*/ 0 w 53"/>
                <a:gd name="T19" fmla="*/ 0 h 41"/>
                <a:gd name="T20" fmla="*/ 53 w 5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3" h="41">
                  <a:moveTo>
                    <a:pt x="53" y="0"/>
                  </a:moveTo>
                  <a:lnTo>
                    <a:pt x="24" y="0"/>
                  </a:lnTo>
                  <a:lnTo>
                    <a:pt x="0" y="41"/>
                  </a:lnTo>
                  <a:lnTo>
                    <a:pt x="18" y="41"/>
                  </a:lnTo>
                  <a:lnTo>
                    <a:pt x="24" y="24"/>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135" name="Freeform 85"/>
            <p:cNvSpPr>
              <a:spLocks noChangeAspect="1"/>
            </p:cNvSpPr>
            <p:nvPr>
              <p:custDataLst>
                <p:tags r:id="rId155"/>
              </p:custDataLst>
            </p:nvPr>
          </p:nvSpPr>
          <p:spPr bwMode="auto">
            <a:xfrm>
              <a:off x="5002543" y="4460281"/>
              <a:ext cx="127585" cy="49537"/>
            </a:xfrm>
            <a:custGeom>
              <a:avLst/>
              <a:gdLst>
                <a:gd name="T0" fmla="*/ 49286 w 279"/>
                <a:gd name="T1" fmla="*/ 7906 h 99"/>
                <a:gd name="T2" fmla="*/ 35551 w 279"/>
                <a:gd name="T3" fmla="*/ 5580 h 99"/>
                <a:gd name="T4" fmla="*/ 23431 w 279"/>
                <a:gd name="T5" fmla="*/ 0 h 99"/>
                <a:gd name="T6" fmla="*/ 0 w 279"/>
                <a:gd name="T7" fmla="*/ 7906 h 99"/>
                <a:gd name="T8" fmla="*/ 9292 w 279"/>
                <a:gd name="T9" fmla="*/ 29762 h 99"/>
                <a:gd name="T10" fmla="*/ 33127 w 279"/>
                <a:gd name="T11" fmla="*/ 32552 h 99"/>
                <a:gd name="T12" fmla="*/ 47266 w 279"/>
                <a:gd name="T13" fmla="*/ 35342 h 99"/>
                <a:gd name="T14" fmla="*/ 68274 w 279"/>
                <a:gd name="T15" fmla="*/ 46038 h 99"/>
                <a:gd name="T16" fmla="*/ 84837 w 279"/>
                <a:gd name="T17" fmla="*/ 46038 h 99"/>
                <a:gd name="T18" fmla="*/ 107864 w 279"/>
                <a:gd name="T19" fmla="*/ 32552 h 99"/>
                <a:gd name="T20" fmla="*/ 112712 w 279"/>
                <a:gd name="T21" fmla="*/ 16276 h 99"/>
                <a:gd name="T22" fmla="*/ 96553 w 279"/>
                <a:gd name="T23" fmla="*/ 5580 h 99"/>
                <a:gd name="T24" fmla="*/ 77565 w 279"/>
                <a:gd name="T25" fmla="*/ 5580 h 99"/>
                <a:gd name="T26" fmla="*/ 58578 w 279"/>
                <a:gd name="T27" fmla="*/ 16276 h 99"/>
                <a:gd name="T28" fmla="*/ 49286 w 279"/>
                <a:gd name="T29" fmla="*/ 19066 h 99"/>
                <a:gd name="T30" fmla="*/ 47266 w 279"/>
                <a:gd name="T31" fmla="*/ 13486 h 99"/>
                <a:gd name="T32" fmla="*/ 49286 w 279"/>
                <a:gd name="T33" fmla="*/ 7906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9"/>
                <a:gd name="T52" fmla="*/ 0 h 99"/>
                <a:gd name="T53" fmla="*/ 279 w 279"/>
                <a:gd name="T54" fmla="*/ 99 h 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9" h="99">
                  <a:moveTo>
                    <a:pt x="122" y="17"/>
                  </a:moveTo>
                  <a:lnTo>
                    <a:pt x="88" y="12"/>
                  </a:lnTo>
                  <a:lnTo>
                    <a:pt x="58" y="0"/>
                  </a:lnTo>
                  <a:lnTo>
                    <a:pt x="0" y="17"/>
                  </a:lnTo>
                  <a:lnTo>
                    <a:pt x="23" y="64"/>
                  </a:lnTo>
                  <a:lnTo>
                    <a:pt x="82" y="70"/>
                  </a:lnTo>
                  <a:lnTo>
                    <a:pt x="117" y="76"/>
                  </a:lnTo>
                  <a:lnTo>
                    <a:pt x="169" y="99"/>
                  </a:lnTo>
                  <a:lnTo>
                    <a:pt x="210" y="99"/>
                  </a:lnTo>
                  <a:lnTo>
                    <a:pt x="267" y="70"/>
                  </a:lnTo>
                  <a:lnTo>
                    <a:pt x="279" y="35"/>
                  </a:lnTo>
                  <a:lnTo>
                    <a:pt x="239" y="12"/>
                  </a:lnTo>
                  <a:lnTo>
                    <a:pt x="192" y="12"/>
                  </a:lnTo>
                  <a:lnTo>
                    <a:pt x="145" y="35"/>
                  </a:lnTo>
                  <a:lnTo>
                    <a:pt x="122" y="41"/>
                  </a:lnTo>
                  <a:lnTo>
                    <a:pt x="117" y="29"/>
                  </a:lnTo>
                  <a:lnTo>
                    <a:pt x="122" y="17"/>
                  </a:lnTo>
                  <a:close/>
                </a:path>
              </a:pathLst>
            </a:custGeom>
            <a:grpFill/>
            <a:ln w="9525">
              <a:solidFill>
                <a:schemeClr val="bg1">
                  <a:lumMod val="85000"/>
                </a:schemeClr>
              </a:solidFill>
              <a:round/>
              <a:headEnd/>
              <a:tailEnd/>
            </a:ln>
          </p:spPr>
          <p:txBody>
            <a:bodyPr/>
            <a:lstStyle/>
            <a:p>
              <a:endParaRPr lang="zh-CN" altLang="en-US"/>
            </a:p>
          </p:txBody>
        </p:sp>
        <p:sp>
          <p:nvSpPr>
            <p:cNvPr id="136" name="Freeform 86"/>
            <p:cNvSpPr>
              <a:spLocks noChangeAspect="1"/>
            </p:cNvSpPr>
            <p:nvPr>
              <p:custDataLst>
                <p:tags r:id="rId156"/>
              </p:custDataLst>
            </p:nvPr>
          </p:nvSpPr>
          <p:spPr bwMode="auto">
            <a:xfrm>
              <a:off x="5078016" y="4414162"/>
              <a:ext cx="46721" cy="66619"/>
            </a:xfrm>
            <a:custGeom>
              <a:avLst/>
              <a:gdLst>
                <a:gd name="T0" fmla="*/ 24181 w 99"/>
                <a:gd name="T1" fmla="*/ 52091 h 145"/>
                <a:gd name="T2" fmla="*/ 24181 w 99"/>
                <a:gd name="T3" fmla="*/ 44406 h 145"/>
                <a:gd name="T4" fmla="*/ 14592 w 99"/>
                <a:gd name="T5" fmla="*/ 34585 h 145"/>
                <a:gd name="T6" fmla="*/ 12091 w 99"/>
                <a:gd name="T7" fmla="*/ 14944 h 145"/>
                <a:gd name="T8" fmla="*/ 0 w 99"/>
                <a:gd name="T9" fmla="*/ 0 h 145"/>
                <a:gd name="T10" fmla="*/ 24181 w 99"/>
                <a:gd name="T11" fmla="*/ 5124 h 145"/>
                <a:gd name="T12" fmla="*/ 38357 w 99"/>
                <a:gd name="T13" fmla="*/ 22203 h 145"/>
                <a:gd name="T14" fmla="*/ 41275 w 99"/>
                <a:gd name="T15" fmla="*/ 39282 h 145"/>
                <a:gd name="T16" fmla="*/ 41275 w 99"/>
                <a:gd name="T17" fmla="*/ 52091 h 145"/>
                <a:gd name="T18" fmla="*/ 38357 w 99"/>
                <a:gd name="T19" fmla="*/ 61912 h 145"/>
                <a:gd name="T20" fmla="*/ 36272 w 99"/>
                <a:gd name="T21" fmla="*/ 61912 h 145"/>
                <a:gd name="T22" fmla="*/ 24181 w 99"/>
                <a:gd name="T23" fmla="*/ 52091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9"/>
                <a:gd name="T37" fmla="*/ 0 h 145"/>
                <a:gd name="T38" fmla="*/ 99 w 99"/>
                <a:gd name="T39" fmla="*/ 145 h 1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9" h="145">
                  <a:moveTo>
                    <a:pt x="58" y="122"/>
                  </a:moveTo>
                  <a:lnTo>
                    <a:pt x="58" y="104"/>
                  </a:lnTo>
                  <a:lnTo>
                    <a:pt x="35" y="81"/>
                  </a:lnTo>
                  <a:lnTo>
                    <a:pt x="29" y="35"/>
                  </a:lnTo>
                  <a:lnTo>
                    <a:pt x="0" y="0"/>
                  </a:lnTo>
                  <a:lnTo>
                    <a:pt x="58" y="12"/>
                  </a:lnTo>
                  <a:lnTo>
                    <a:pt x="92" y="52"/>
                  </a:lnTo>
                  <a:lnTo>
                    <a:pt x="99" y="92"/>
                  </a:lnTo>
                  <a:lnTo>
                    <a:pt x="99" y="122"/>
                  </a:lnTo>
                  <a:lnTo>
                    <a:pt x="92" y="145"/>
                  </a:lnTo>
                  <a:lnTo>
                    <a:pt x="87" y="145"/>
                  </a:lnTo>
                  <a:lnTo>
                    <a:pt x="58" y="122"/>
                  </a:lnTo>
                  <a:close/>
                </a:path>
              </a:pathLst>
            </a:custGeom>
            <a:grpFill/>
            <a:ln w="9525">
              <a:solidFill>
                <a:schemeClr val="bg1">
                  <a:lumMod val="85000"/>
                </a:schemeClr>
              </a:solidFill>
              <a:round/>
              <a:headEnd/>
              <a:tailEnd/>
            </a:ln>
          </p:spPr>
          <p:txBody>
            <a:bodyPr/>
            <a:lstStyle/>
            <a:p>
              <a:endParaRPr lang="zh-CN" altLang="en-US"/>
            </a:p>
          </p:txBody>
        </p:sp>
        <p:sp>
          <p:nvSpPr>
            <p:cNvPr id="137" name="Freeform 87"/>
            <p:cNvSpPr>
              <a:spLocks noChangeAspect="1"/>
            </p:cNvSpPr>
            <p:nvPr>
              <p:custDataLst>
                <p:tags r:id="rId157"/>
              </p:custDataLst>
            </p:nvPr>
          </p:nvSpPr>
          <p:spPr bwMode="auto">
            <a:xfrm>
              <a:off x="5297248" y="4632807"/>
              <a:ext cx="14376" cy="11956"/>
            </a:xfrm>
            <a:custGeom>
              <a:avLst/>
              <a:gdLst>
                <a:gd name="T0" fmla="*/ 0 w 30"/>
                <a:gd name="T1" fmla="*/ 0 h 24"/>
                <a:gd name="T2" fmla="*/ 2963 w 30"/>
                <a:gd name="T3" fmla="*/ 11112 h 24"/>
                <a:gd name="T4" fmla="*/ 12700 w 30"/>
                <a:gd name="T5" fmla="*/ 11112 h 24"/>
                <a:gd name="T6" fmla="*/ 5080 w 30"/>
                <a:gd name="T7" fmla="*/ 0 h 24"/>
                <a:gd name="T8" fmla="*/ 2963 w 30"/>
                <a:gd name="T9" fmla="*/ 0 h 24"/>
                <a:gd name="T10" fmla="*/ 0 w 30"/>
                <a:gd name="T11" fmla="*/ 0 h 24"/>
                <a:gd name="T12" fmla="*/ 0 60000 65536"/>
                <a:gd name="T13" fmla="*/ 0 60000 65536"/>
                <a:gd name="T14" fmla="*/ 0 60000 65536"/>
                <a:gd name="T15" fmla="*/ 0 60000 65536"/>
                <a:gd name="T16" fmla="*/ 0 60000 65536"/>
                <a:gd name="T17" fmla="*/ 0 60000 65536"/>
                <a:gd name="T18" fmla="*/ 0 w 30"/>
                <a:gd name="T19" fmla="*/ 0 h 24"/>
                <a:gd name="T20" fmla="*/ 30 w 30"/>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30" h="24">
                  <a:moveTo>
                    <a:pt x="0" y="0"/>
                  </a:moveTo>
                  <a:lnTo>
                    <a:pt x="7" y="24"/>
                  </a:lnTo>
                  <a:lnTo>
                    <a:pt x="30" y="24"/>
                  </a:lnTo>
                  <a:lnTo>
                    <a:pt x="12" y="0"/>
                  </a:lnTo>
                  <a:lnTo>
                    <a:pt x="7"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138" name="Freeform 88"/>
            <p:cNvSpPr>
              <a:spLocks noChangeAspect="1"/>
            </p:cNvSpPr>
            <p:nvPr>
              <p:custDataLst>
                <p:tags r:id="rId158"/>
              </p:custDataLst>
            </p:nvPr>
          </p:nvSpPr>
          <p:spPr bwMode="auto">
            <a:xfrm>
              <a:off x="5358345" y="5022272"/>
              <a:ext cx="37737" cy="35872"/>
            </a:xfrm>
            <a:custGeom>
              <a:avLst/>
              <a:gdLst>
                <a:gd name="T0" fmla="*/ 30491 w 82"/>
                <a:gd name="T1" fmla="*/ 25781 h 75"/>
                <a:gd name="T2" fmla="*/ 30491 w 82"/>
                <a:gd name="T3" fmla="*/ 23114 h 75"/>
                <a:gd name="T4" fmla="*/ 19108 w 82"/>
                <a:gd name="T5" fmla="*/ 10223 h 75"/>
                <a:gd name="T6" fmla="*/ 0 w 82"/>
                <a:gd name="T7" fmla="*/ 0 h 75"/>
                <a:gd name="T8" fmla="*/ 14229 w 82"/>
                <a:gd name="T9" fmla="*/ 17780 h 75"/>
                <a:gd name="T10" fmla="*/ 26019 w 82"/>
                <a:gd name="T11" fmla="*/ 25781 h 75"/>
                <a:gd name="T12" fmla="*/ 33337 w 82"/>
                <a:gd name="T13" fmla="*/ 33337 h 75"/>
                <a:gd name="T14" fmla="*/ 30491 w 82"/>
                <a:gd name="T15" fmla="*/ 25781 h 7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75"/>
                <a:gd name="T26" fmla="*/ 82 w 82"/>
                <a:gd name="T27" fmla="*/ 75 h 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75">
                  <a:moveTo>
                    <a:pt x="75" y="58"/>
                  </a:moveTo>
                  <a:lnTo>
                    <a:pt x="75" y="52"/>
                  </a:lnTo>
                  <a:lnTo>
                    <a:pt x="47" y="23"/>
                  </a:lnTo>
                  <a:lnTo>
                    <a:pt x="0" y="0"/>
                  </a:lnTo>
                  <a:lnTo>
                    <a:pt x="35" y="40"/>
                  </a:lnTo>
                  <a:lnTo>
                    <a:pt x="64" y="58"/>
                  </a:lnTo>
                  <a:lnTo>
                    <a:pt x="82" y="75"/>
                  </a:lnTo>
                  <a:lnTo>
                    <a:pt x="75" y="58"/>
                  </a:lnTo>
                  <a:close/>
                </a:path>
              </a:pathLst>
            </a:custGeom>
            <a:grpFill/>
            <a:ln w="9525">
              <a:solidFill>
                <a:schemeClr val="bg1">
                  <a:lumMod val="85000"/>
                </a:schemeClr>
              </a:solidFill>
              <a:round/>
              <a:headEnd/>
              <a:tailEnd/>
            </a:ln>
          </p:spPr>
          <p:txBody>
            <a:bodyPr/>
            <a:lstStyle/>
            <a:p>
              <a:endParaRPr lang="zh-CN" altLang="en-US"/>
            </a:p>
          </p:txBody>
        </p:sp>
        <p:sp>
          <p:nvSpPr>
            <p:cNvPr id="139" name="Freeform 89"/>
            <p:cNvSpPr>
              <a:spLocks noChangeAspect="1"/>
            </p:cNvSpPr>
            <p:nvPr>
              <p:custDataLst>
                <p:tags r:id="rId159"/>
              </p:custDataLst>
            </p:nvPr>
          </p:nvSpPr>
          <p:spPr bwMode="auto">
            <a:xfrm>
              <a:off x="5489524" y="4916365"/>
              <a:ext cx="3593" cy="6833"/>
            </a:xfrm>
            <a:custGeom>
              <a:avLst/>
              <a:gdLst>
                <a:gd name="T0" fmla="*/ 0 w 3175"/>
                <a:gd name="T1" fmla="*/ 6350 h 12"/>
                <a:gd name="T2" fmla="*/ 0 w 3175"/>
                <a:gd name="T3" fmla="*/ 0 h 12"/>
                <a:gd name="T4" fmla="*/ 0 w 3175"/>
                <a:gd name="T5" fmla="*/ 6350 h 12"/>
                <a:gd name="T6" fmla="*/ 0 60000 65536"/>
                <a:gd name="T7" fmla="*/ 0 60000 65536"/>
                <a:gd name="T8" fmla="*/ 0 60000 65536"/>
                <a:gd name="T9" fmla="*/ 0 w 3175"/>
                <a:gd name="T10" fmla="*/ 0 h 12"/>
                <a:gd name="T11" fmla="*/ 3175 w 3175"/>
                <a:gd name="T12" fmla="*/ 12 h 12"/>
              </a:gdLst>
              <a:ahLst/>
              <a:cxnLst>
                <a:cxn ang="T6">
                  <a:pos x="T0" y="T1"/>
                </a:cxn>
                <a:cxn ang="T7">
                  <a:pos x="T2" y="T3"/>
                </a:cxn>
                <a:cxn ang="T8">
                  <a:pos x="T4" y="T5"/>
                </a:cxn>
              </a:cxnLst>
              <a:rect l="T9" t="T10" r="T11" b="T12"/>
              <a:pathLst>
                <a:path w="3175" h="12">
                  <a:moveTo>
                    <a:pt x="0" y="12"/>
                  </a:moveTo>
                  <a:lnTo>
                    <a:pt x="0" y="0"/>
                  </a:lnTo>
                  <a:lnTo>
                    <a:pt x="0" y="12"/>
                  </a:lnTo>
                  <a:close/>
                </a:path>
              </a:pathLst>
            </a:custGeom>
            <a:grpFill/>
            <a:ln w="9525">
              <a:solidFill>
                <a:schemeClr val="bg1">
                  <a:lumMod val="85000"/>
                </a:schemeClr>
              </a:solidFill>
              <a:round/>
              <a:headEnd/>
              <a:tailEnd/>
            </a:ln>
          </p:spPr>
          <p:txBody>
            <a:bodyPr/>
            <a:lstStyle/>
            <a:p>
              <a:endParaRPr lang="zh-CN" altLang="en-US"/>
            </a:p>
          </p:txBody>
        </p:sp>
        <p:sp>
          <p:nvSpPr>
            <p:cNvPr id="140" name="Freeform 90"/>
            <p:cNvSpPr>
              <a:spLocks noChangeAspect="1"/>
            </p:cNvSpPr>
            <p:nvPr>
              <p:custDataLst>
                <p:tags r:id="rId160"/>
              </p:custDataLst>
            </p:nvPr>
          </p:nvSpPr>
          <p:spPr bwMode="auto">
            <a:xfrm>
              <a:off x="5446396" y="4887326"/>
              <a:ext cx="3593" cy="3416"/>
            </a:xfrm>
            <a:custGeom>
              <a:avLst/>
              <a:gdLst>
                <a:gd name="T0" fmla="*/ 3175 w 12"/>
                <a:gd name="T1" fmla="*/ 0 h 7"/>
                <a:gd name="T2" fmla="*/ 0 w 12"/>
                <a:gd name="T3" fmla="*/ 3175 h 7"/>
                <a:gd name="T4" fmla="*/ 3175 w 12"/>
                <a:gd name="T5" fmla="*/ 0 h 7"/>
                <a:gd name="T6" fmla="*/ 0 60000 65536"/>
                <a:gd name="T7" fmla="*/ 0 60000 65536"/>
                <a:gd name="T8" fmla="*/ 0 60000 65536"/>
                <a:gd name="T9" fmla="*/ 0 w 12"/>
                <a:gd name="T10" fmla="*/ 0 h 7"/>
                <a:gd name="T11" fmla="*/ 12 w 12"/>
                <a:gd name="T12" fmla="*/ 7 h 7"/>
              </a:gdLst>
              <a:ahLst/>
              <a:cxnLst>
                <a:cxn ang="T6">
                  <a:pos x="T0" y="T1"/>
                </a:cxn>
                <a:cxn ang="T7">
                  <a:pos x="T2" y="T3"/>
                </a:cxn>
                <a:cxn ang="T8">
                  <a:pos x="T4" y="T5"/>
                </a:cxn>
              </a:cxnLst>
              <a:rect l="T9" t="T10" r="T11" b="T12"/>
              <a:pathLst>
                <a:path w="12" h="7">
                  <a:moveTo>
                    <a:pt x="12" y="0"/>
                  </a:moveTo>
                  <a:lnTo>
                    <a:pt x="0" y="7"/>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141" name="Freeform 91"/>
            <p:cNvSpPr>
              <a:spLocks noChangeAspect="1"/>
            </p:cNvSpPr>
            <p:nvPr>
              <p:custDataLst>
                <p:tags r:id="rId161"/>
              </p:custDataLst>
            </p:nvPr>
          </p:nvSpPr>
          <p:spPr bwMode="auto">
            <a:xfrm>
              <a:off x="5690786" y="5010314"/>
              <a:ext cx="46721" cy="29039"/>
            </a:xfrm>
            <a:custGeom>
              <a:avLst/>
              <a:gdLst>
                <a:gd name="T0" fmla="*/ 32234 w 105"/>
                <a:gd name="T1" fmla="*/ 25032 h 69"/>
                <a:gd name="T2" fmla="*/ 38916 w 105"/>
                <a:gd name="T3" fmla="*/ 17992 h 69"/>
                <a:gd name="T4" fmla="*/ 23193 w 105"/>
                <a:gd name="T5" fmla="*/ 0 h 69"/>
                <a:gd name="T6" fmla="*/ 0 w 105"/>
                <a:gd name="T7" fmla="*/ 0 h 69"/>
                <a:gd name="T8" fmla="*/ 2752 w 105"/>
                <a:gd name="T9" fmla="*/ 17992 h 69"/>
                <a:gd name="T10" fmla="*/ 27517 w 105"/>
                <a:gd name="T11" fmla="*/ 25032 h 69"/>
                <a:gd name="T12" fmla="*/ 41275 w 105"/>
                <a:gd name="T13" fmla="*/ 26988 h 69"/>
                <a:gd name="T14" fmla="*/ 41275 w 105"/>
                <a:gd name="T15" fmla="*/ 20339 h 69"/>
                <a:gd name="T16" fmla="*/ 32234 w 105"/>
                <a:gd name="T17" fmla="*/ 25032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5"/>
                <a:gd name="T28" fmla="*/ 0 h 69"/>
                <a:gd name="T29" fmla="*/ 105 w 105"/>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5" h="69">
                  <a:moveTo>
                    <a:pt x="82" y="64"/>
                  </a:moveTo>
                  <a:lnTo>
                    <a:pt x="99" y="46"/>
                  </a:lnTo>
                  <a:lnTo>
                    <a:pt x="59" y="0"/>
                  </a:lnTo>
                  <a:lnTo>
                    <a:pt x="0" y="0"/>
                  </a:lnTo>
                  <a:lnTo>
                    <a:pt x="7" y="46"/>
                  </a:lnTo>
                  <a:lnTo>
                    <a:pt x="70" y="64"/>
                  </a:lnTo>
                  <a:lnTo>
                    <a:pt x="105" y="69"/>
                  </a:lnTo>
                  <a:lnTo>
                    <a:pt x="105" y="52"/>
                  </a:lnTo>
                  <a:lnTo>
                    <a:pt x="82" y="64"/>
                  </a:lnTo>
                  <a:close/>
                </a:path>
              </a:pathLst>
            </a:custGeom>
            <a:grpFill/>
            <a:ln w="9525">
              <a:solidFill>
                <a:schemeClr val="bg1">
                  <a:lumMod val="85000"/>
                </a:schemeClr>
              </a:solidFill>
              <a:round/>
              <a:headEnd/>
              <a:tailEnd/>
            </a:ln>
          </p:spPr>
          <p:txBody>
            <a:bodyPr/>
            <a:lstStyle/>
            <a:p>
              <a:endParaRPr lang="zh-CN" altLang="en-US"/>
            </a:p>
          </p:txBody>
        </p:sp>
        <p:sp>
          <p:nvSpPr>
            <p:cNvPr id="142" name="Freeform 92"/>
            <p:cNvSpPr>
              <a:spLocks noChangeAspect="1"/>
            </p:cNvSpPr>
            <p:nvPr>
              <p:custDataLst>
                <p:tags r:id="rId162"/>
              </p:custDataLst>
            </p:nvPr>
          </p:nvSpPr>
          <p:spPr bwMode="auto">
            <a:xfrm>
              <a:off x="4679087" y="5563763"/>
              <a:ext cx="107819" cy="117865"/>
            </a:xfrm>
            <a:custGeom>
              <a:avLst/>
              <a:gdLst>
                <a:gd name="T0" fmla="*/ 83449 w 226"/>
                <a:gd name="T1" fmla="*/ 12028 h 255"/>
                <a:gd name="T2" fmla="*/ 68698 w 226"/>
                <a:gd name="T3" fmla="*/ 2148 h 255"/>
                <a:gd name="T4" fmla="*/ 32031 w 226"/>
                <a:gd name="T5" fmla="*/ 0 h 255"/>
                <a:gd name="T6" fmla="*/ 0 w 226"/>
                <a:gd name="T7" fmla="*/ 0 h 255"/>
                <a:gd name="T8" fmla="*/ 10115 w 226"/>
                <a:gd name="T9" fmla="*/ 27062 h 255"/>
                <a:gd name="T10" fmla="*/ 10115 w 226"/>
                <a:gd name="T11" fmla="*/ 44674 h 255"/>
                <a:gd name="T12" fmla="*/ 19809 w 226"/>
                <a:gd name="T13" fmla="*/ 72166 h 255"/>
                <a:gd name="T14" fmla="*/ 19809 w 226"/>
                <a:gd name="T15" fmla="*/ 99658 h 255"/>
                <a:gd name="T16" fmla="*/ 43832 w 226"/>
                <a:gd name="T17" fmla="*/ 109538 h 255"/>
                <a:gd name="T18" fmla="*/ 58583 w 226"/>
                <a:gd name="T19" fmla="*/ 97081 h 255"/>
                <a:gd name="T20" fmla="*/ 80920 w 226"/>
                <a:gd name="T21" fmla="*/ 72166 h 255"/>
                <a:gd name="T22" fmla="*/ 95250 w 226"/>
                <a:gd name="T23" fmla="*/ 52406 h 255"/>
                <a:gd name="T24" fmla="*/ 95250 w 226"/>
                <a:gd name="T25" fmla="*/ 30069 h 255"/>
                <a:gd name="T26" fmla="*/ 88085 w 226"/>
                <a:gd name="T27" fmla="*/ 17182 h 255"/>
                <a:gd name="T28" fmla="*/ 83449 w 226"/>
                <a:gd name="T29" fmla="*/ 17182 h 255"/>
                <a:gd name="T30" fmla="*/ 83449 w 226"/>
                <a:gd name="T31" fmla="*/ 12028 h 2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6"/>
                <a:gd name="T49" fmla="*/ 0 h 255"/>
                <a:gd name="T50" fmla="*/ 226 w 226"/>
                <a:gd name="T51" fmla="*/ 255 h 2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6" h="255">
                  <a:moveTo>
                    <a:pt x="198" y="28"/>
                  </a:moveTo>
                  <a:lnTo>
                    <a:pt x="163" y="5"/>
                  </a:lnTo>
                  <a:lnTo>
                    <a:pt x="76" y="0"/>
                  </a:lnTo>
                  <a:lnTo>
                    <a:pt x="0" y="0"/>
                  </a:lnTo>
                  <a:lnTo>
                    <a:pt x="24" y="63"/>
                  </a:lnTo>
                  <a:lnTo>
                    <a:pt x="24" y="104"/>
                  </a:lnTo>
                  <a:lnTo>
                    <a:pt x="47" y="168"/>
                  </a:lnTo>
                  <a:lnTo>
                    <a:pt x="47" y="232"/>
                  </a:lnTo>
                  <a:lnTo>
                    <a:pt x="104" y="255"/>
                  </a:lnTo>
                  <a:lnTo>
                    <a:pt x="139" y="226"/>
                  </a:lnTo>
                  <a:lnTo>
                    <a:pt x="192" y="168"/>
                  </a:lnTo>
                  <a:lnTo>
                    <a:pt x="226" y="122"/>
                  </a:lnTo>
                  <a:lnTo>
                    <a:pt x="226" y="70"/>
                  </a:lnTo>
                  <a:lnTo>
                    <a:pt x="209" y="40"/>
                  </a:lnTo>
                  <a:lnTo>
                    <a:pt x="198" y="40"/>
                  </a:lnTo>
                  <a:lnTo>
                    <a:pt x="198" y="28"/>
                  </a:lnTo>
                  <a:close/>
                </a:path>
              </a:pathLst>
            </a:custGeom>
            <a:grpFill/>
            <a:ln w="9525">
              <a:solidFill>
                <a:schemeClr val="bg1">
                  <a:lumMod val="85000"/>
                </a:schemeClr>
              </a:solidFill>
              <a:round/>
              <a:headEnd/>
              <a:tailEnd/>
            </a:ln>
          </p:spPr>
          <p:txBody>
            <a:bodyPr/>
            <a:lstStyle/>
            <a:p>
              <a:endParaRPr lang="zh-CN" altLang="en-US"/>
            </a:p>
          </p:txBody>
        </p:sp>
        <p:sp>
          <p:nvSpPr>
            <p:cNvPr id="143" name="Freeform 93"/>
            <p:cNvSpPr>
              <a:spLocks noChangeAspect="1"/>
            </p:cNvSpPr>
            <p:nvPr>
              <p:custDataLst>
                <p:tags r:id="rId163"/>
              </p:custDataLst>
            </p:nvPr>
          </p:nvSpPr>
          <p:spPr bwMode="auto">
            <a:xfrm>
              <a:off x="5246931" y="5652588"/>
              <a:ext cx="265953" cy="206689"/>
            </a:xfrm>
            <a:custGeom>
              <a:avLst/>
              <a:gdLst>
                <a:gd name="T0" fmla="*/ 68342 w 581"/>
                <a:gd name="T1" fmla="*/ 189120 h 453"/>
                <a:gd name="T2" fmla="*/ 47314 w 581"/>
                <a:gd name="T3" fmla="*/ 189120 h 453"/>
                <a:gd name="T4" fmla="*/ 37608 w 581"/>
                <a:gd name="T5" fmla="*/ 174279 h 453"/>
                <a:gd name="T6" fmla="*/ 14154 w 581"/>
                <a:gd name="T7" fmla="*/ 162406 h 453"/>
                <a:gd name="T8" fmla="*/ 2022 w 581"/>
                <a:gd name="T9" fmla="*/ 159861 h 453"/>
                <a:gd name="T10" fmla="*/ 0 w 581"/>
                <a:gd name="T11" fmla="*/ 135267 h 453"/>
                <a:gd name="T12" fmla="*/ 35182 w 581"/>
                <a:gd name="T13" fmla="*/ 122546 h 453"/>
                <a:gd name="T14" fmla="*/ 47314 w 581"/>
                <a:gd name="T15" fmla="*/ 105585 h 453"/>
                <a:gd name="T16" fmla="*/ 72790 w 581"/>
                <a:gd name="T17" fmla="*/ 95832 h 453"/>
                <a:gd name="T18" fmla="*/ 110803 w 581"/>
                <a:gd name="T19" fmla="*/ 80991 h 453"/>
                <a:gd name="T20" fmla="*/ 124552 w 581"/>
                <a:gd name="T21" fmla="*/ 63605 h 453"/>
                <a:gd name="T22" fmla="*/ 148006 w 581"/>
                <a:gd name="T23" fmla="*/ 44100 h 453"/>
                <a:gd name="T24" fmla="*/ 190467 w 581"/>
                <a:gd name="T25" fmla="*/ 14417 h 453"/>
                <a:gd name="T26" fmla="*/ 202194 w 581"/>
                <a:gd name="T27" fmla="*/ 0 h 453"/>
                <a:gd name="T28" fmla="*/ 218774 w 581"/>
                <a:gd name="T29" fmla="*/ 0 h 453"/>
                <a:gd name="T30" fmla="*/ 209474 w 581"/>
                <a:gd name="T31" fmla="*/ 26714 h 453"/>
                <a:gd name="T32" fmla="*/ 220796 w 581"/>
                <a:gd name="T33" fmla="*/ 36891 h 453"/>
                <a:gd name="T34" fmla="*/ 234950 w 581"/>
                <a:gd name="T35" fmla="*/ 41555 h 453"/>
                <a:gd name="T36" fmla="*/ 218774 w 581"/>
                <a:gd name="T37" fmla="*/ 75902 h 453"/>
                <a:gd name="T38" fmla="*/ 195320 w 581"/>
                <a:gd name="T39" fmla="*/ 85655 h 453"/>
                <a:gd name="T40" fmla="*/ 181166 w 581"/>
                <a:gd name="T41" fmla="*/ 105585 h 453"/>
                <a:gd name="T42" fmla="*/ 162160 w 581"/>
                <a:gd name="T43" fmla="*/ 110673 h 453"/>
                <a:gd name="T44" fmla="*/ 148006 w 581"/>
                <a:gd name="T45" fmla="*/ 108129 h 453"/>
                <a:gd name="T46" fmla="*/ 136279 w 581"/>
                <a:gd name="T47" fmla="*/ 122546 h 453"/>
                <a:gd name="T48" fmla="*/ 124552 w 581"/>
                <a:gd name="T49" fmla="*/ 145020 h 453"/>
                <a:gd name="T50" fmla="*/ 112825 w 581"/>
                <a:gd name="T51" fmla="*/ 164950 h 453"/>
                <a:gd name="T52" fmla="*/ 98671 w 581"/>
                <a:gd name="T53" fmla="*/ 184455 h 453"/>
                <a:gd name="T54" fmla="*/ 84517 w 581"/>
                <a:gd name="T55" fmla="*/ 189120 h 453"/>
                <a:gd name="T56" fmla="*/ 75216 w 581"/>
                <a:gd name="T57" fmla="*/ 192088 h 453"/>
                <a:gd name="T58" fmla="*/ 68342 w 581"/>
                <a:gd name="T59" fmla="*/ 189120 h 4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1"/>
                <a:gd name="T91" fmla="*/ 0 h 453"/>
                <a:gd name="T92" fmla="*/ 581 w 581"/>
                <a:gd name="T93" fmla="*/ 453 h 4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1" h="453">
                  <a:moveTo>
                    <a:pt x="169" y="446"/>
                  </a:moveTo>
                  <a:lnTo>
                    <a:pt x="117" y="446"/>
                  </a:lnTo>
                  <a:lnTo>
                    <a:pt x="93" y="411"/>
                  </a:lnTo>
                  <a:lnTo>
                    <a:pt x="35" y="383"/>
                  </a:lnTo>
                  <a:lnTo>
                    <a:pt x="5" y="377"/>
                  </a:lnTo>
                  <a:lnTo>
                    <a:pt x="0" y="319"/>
                  </a:lnTo>
                  <a:lnTo>
                    <a:pt x="87" y="289"/>
                  </a:lnTo>
                  <a:lnTo>
                    <a:pt x="117" y="249"/>
                  </a:lnTo>
                  <a:lnTo>
                    <a:pt x="180" y="226"/>
                  </a:lnTo>
                  <a:lnTo>
                    <a:pt x="274" y="191"/>
                  </a:lnTo>
                  <a:lnTo>
                    <a:pt x="308" y="150"/>
                  </a:lnTo>
                  <a:lnTo>
                    <a:pt x="366" y="104"/>
                  </a:lnTo>
                  <a:lnTo>
                    <a:pt x="471" y="34"/>
                  </a:lnTo>
                  <a:lnTo>
                    <a:pt x="500" y="0"/>
                  </a:lnTo>
                  <a:lnTo>
                    <a:pt x="541" y="0"/>
                  </a:lnTo>
                  <a:lnTo>
                    <a:pt x="518" y="63"/>
                  </a:lnTo>
                  <a:lnTo>
                    <a:pt x="546" y="87"/>
                  </a:lnTo>
                  <a:lnTo>
                    <a:pt x="581" y="98"/>
                  </a:lnTo>
                  <a:lnTo>
                    <a:pt x="541" y="179"/>
                  </a:lnTo>
                  <a:lnTo>
                    <a:pt x="483" y="202"/>
                  </a:lnTo>
                  <a:lnTo>
                    <a:pt x="448" y="249"/>
                  </a:lnTo>
                  <a:lnTo>
                    <a:pt x="401" y="261"/>
                  </a:lnTo>
                  <a:lnTo>
                    <a:pt x="366" y="255"/>
                  </a:lnTo>
                  <a:lnTo>
                    <a:pt x="337" y="289"/>
                  </a:lnTo>
                  <a:lnTo>
                    <a:pt x="308" y="342"/>
                  </a:lnTo>
                  <a:lnTo>
                    <a:pt x="279" y="389"/>
                  </a:lnTo>
                  <a:lnTo>
                    <a:pt x="244" y="435"/>
                  </a:lnTo>
                  <a:lnTo>
                    <a:pt x="209" y="446"/>
                  </a:lnTo>
                  <a:lnTo>
                    <a:pt x="186" y="453"/>
                  </a:lnTo>
                  <a:lnTo>
                    <a:pt x="169" y="44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44" name="Freeform 94"/>
            <p:cNvSpPr>
              <a:spLocks noChangeAspect="1"/>
            </p:cNvSpPr>
            <p:nvPr>
              <p:custDataLst>
                <p:tags r:id="rId164"/>
              </p:custDataLst>
            </p:nvPr>
          </p:nvSpPr>
          <p:spPr bwMode="auto">
            <a:xfrm>
              <a:off x="5521870" y="5469814"/>
              <a:ext cx="111413" cy="218646"/>
            </a:xfrm>
            <a:custGeom>
              <a:avLst/>
              <a:gdLst>
                <a:gd name="T0" fmla="*/ 0 w 243"/>
                <a:gd name="T1" fmla="*/ 201088 h 481"/>
                <a:gd name="T2" fmla="*/ 0 w 243"/>
                <a:gd name="T3" fmla="*/ 176585 h 481"/>
                <a:gd name="T4" fmla="*/ 0 w 243"/>
                <a:gd name="T5" fmla="*/ 156730 h 481"/>
                <a:gd name="T6" fmla="*/ 2025 w 243"/>
                <a:gd name="T7" fmla="*/ 139832 h 481"/>
                <a:gd name="T8" fmla="*/ 25518 w 243"/>
                <a:gd name="T9" fmla="*/ 117864 h 481"/>
                <a:gd name="T10" fmla="*/ 28353 w 243"/>
                <a:gd name="T11" fmla="*/ 95474 h 481"/>
                <a:gd name="T12" fmla="*/ 28353 w 243"/>
                <a:gd name="T13" fmla="*/ 68437 h 481"/>
                <a:gd name="T14" fmla="*/ 28353 w 243"/>
                <a:gd name="T15" fmla="*/ 33796 h 481"/>
                <a:gd name="T16" fmla="*/ 16202 w 243"/>
                <a:gd name="T17" fmla="*/ 0 h 481"/>
                <a:gd name="T18" fmla="*/ 30378 w 243"/>
                <a:gd name="T19" fmla="*/ 36753 h 481"/>
                <a:gd name="T20" fmla="*/ 46580 w 243"/>
                <a:gd name="T21" fmla="*/ 83223 h 481"/>
                <a:gd name="T22" fmla="*/ 60756 w 243"/>
                <a:gd name="T23" fmla="*/ 107726 h 481"/>
                <a:gd name="T24" fmla="*/ 82223 w 243"/>
                <a:gd name="T25" fmla="*/ 114907 h 481"/>
                <a:gd name="T26" fmla="*/ 93970 w 243"/>
                <a:gd name="T27" fmla="*/ 95474 h 481"/>
                <a:gd name="T28" fmla="*/ 98425 w 243"/>
                <a:gd name="T29" fmla="*/ 129693 h 481"/>
                <a:gd name="T30" fmla="*/ 91539 w 243"/>
                <a:gd name="T31" fmla="*/ 139832 h 481"/>
                <a:gd name="T32" fmla="*/ 68047 w 243"/>
                <a:gd name="T33" fmla="*/ 161800 h 481"/>
                <a:gd name="T34" fmla="*/ 49415 w 243"/>
                <a:gd name="T35" fmla="*/ 183767 h 481"/>
                <a:gd name="T36" fmla="*/ 37669 w 243"/>
                <a:gd name="T37" fmla="*/ 198553 h 481"/>
                <a:gd name="T38" fmla="*/ 16202 w 243"/>
                <a:gd name="T39" fmla="*/ 203200 h 481"/>
                <a:gd name="T40" fmla="*/ 4455 w 243"/>
                <a:gd name="T41" fmla="*/ 203200 h 481"/>
                <a:gd name="T42" fmla="*/ 0 w 243"/>
                <a:gd name="T43" fmla="*/ 201088 h 4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3"/>
                <a:gd name="T67" fmla="*/ 0 h 481"/>
                <a:gd name="T68" fmla="*/ 243 w 243"/>
                <a:gd name="T69" fmla="*/ 481 h 48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3" h="481">
                  <a:moveTo>
                    <a:pt x="0" y="476"/>
                  </a:moveTo>
                  <a:lnTo>
                    <a:pt x="0" y="418"/>
                  </a:lnTo>
                  <a:lnTo>
                    <a:pt x="0" y="371"/>
                  </a:lnTo>
                  <a:lnTo>
                    <a:pt x="5" y="331"/>
                  </a:lnTo>
                  <a:lnTo>
                    <a:pt x="63" y="279"/>
                  </a:lnTo>
                  <a:lnTo>
                    <a:pt x="70" y="226"/>
                  </a:lnTo>
                  <a:lnTo>
                    <a:pt x="70" y="162"/>
                  </a:lnTo>
                  <a:lnTo>
                    <a:pt x="70" y="80"/>
                  </a:lnTo>
                  <a:lnTo>
                    <a:pt x="40" y="0"/>
                  </a:lnTo>
                  <a:lnTo>
                    <a:pt x="75" y="87"/>
                  </a:lnTo>
                  <a:lnTo>
                    <a:pt x="115" y="197"/>
                  </a:lnTo>
                  <a:lnTo>
                    <a:pt x="150" y="255"/>
                  </a:lnTo>
                  <a:lnTo>
                    <a:pt x="203" y="272"/>
                  </a:lnTo>
                  <a:lnTo>
                    <a:pt x="232" y="226"/>
                  </a:lnTo>
                  <a:lnTo>
                    <a:pt x="243" y="307"/>
                  </a:lnTo>
                  <a:lnTo>
                    <a:pt x="226" y="331"/>
                  </a:lnTo>
                  <a:lnTo>
                    <a:pt x="168" y="383"/>
                  </a:lnTo>
                  <a:lnTo>
                    <a:pt x="122" y="435"/>
                  </a:lnTo>
                  <a:lnTo>
                    <a:pt x="93" y="470"/>
                  </a:lnTo>
                  <a:lnTo>
                    <a:pt x="40" y="481"/>
                  </a:lnTo>
                  <a:lnTo>
                    <a:pt x="11" y="481"/>
                  </a:lnTo>
                  <a:lnTo>
                    <a:pt x="0" y="47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45" name="Freeform 95"/>
            <p:cNvSpPr>
              <a:spLocks noChangeAspect="1"/>
            </p:cNvSpPr>
            <p:nvPr>
              <p:custDataLst>
                <p:tags r:id="rId165"/>
              </p:custDataLst>
            </p:nvPr>
          </p:nvSpPr>
          <p:spPr bwMode="auto">
            <a:xfrm>
              <a:off x="497524" y="3368758"/>
              <a:ext cx="276736" cy="193023"/>
            </a:xfrm>
            <a:custGeom>
              <a:avLst/>
              <a:gdLst>
                <a:gd name="T0" fmla="*/ 133754 w 605"/>
                <a:gd name="T1" fmla="*/ 7509 h 430"/>
                <a:gd name="T2" fmla="*/ 244475 w 605"/>
                <a:gd name="T3" fmla="*/ 0 h 430"/>
                <a:gd name="T4" fmla="*/ 235181 w 605"/>
                <a:gd name="T5" fmla="*/ 29203 h 430"/>
                <a:gd name="T6" fmla="*/ 155171 w 605"/>
                <a:gd name="T7" fmla="*/ 33792 h 430"/>
                <a:gd name="T8" fmla="*/ 138603 w 605"/>
                <a:gd name="T9" fmla="*/ 106381 h 430"/>
                <a:gd name="T10" fmla="*/ 103447 w 605"/>
                <a:gd name="T11" fmla="*/ 113890 h 430"/>
                <a:gd name="T12" fmla="*/ 94153 w 605"/>
                <a:gd name="T13" fmla="*/ 167289 h 430"/>
                <a:gd name="T14" fmla="*/ 4849 w 605"/>
                <a:gd name="T15" fmla="*/ 179387 h 430"/>
                <a:gd name="T16" fmla="*/ 0 w 605"/>
                <a:gd name="T17" fmla="*/ 162283 h 430"/>
                <a:gd name="T18" fmla="*/ 91729 w 605"/>
                <a:gd name="T19" fmla="*/ 38798 h 430"/>
                <a:gd name="T20" fmla="*/ 133754 w 605"/>
                <a:gd name="T21" fmla="*/ 7509 h 4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5"/>
                <a:gd name="T34" fmla="*/ 0 h 430"/>
                <a:gd name="T35" fmla="*/ 605 w 605"/>
                <a:gd name="T36" fmla="*/ 430 h 4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5" h="430">
                  <a:moveTo>
                    <a:pt x="331" y="18"/>
                  </a:moveTo>
                  <a:lnTo>
                    <a:pt x="605" y="0"/>
                  </a:lnTo>
                  <a:lnTo>
                    <a:pt x="582" y="70"/>
                  </a:lnTo>
                  <a:lnTo>
                    <a:pt x="384" y="81"/>
                  </a:lnTo>
                  <a:lnTo>
                    <a:pt x="343" y="255"/>
                  </a:lnTo>
                  <a:lnTo>
                    <a:pt x="256" y="273"/>
                  </a:lnTo>
                  <a:lnTo>
                    <a:pt x="233" y="401"/>
                  </a:lnTo>
                  <a:lnTo>
                    <a:pt x="12" y="430"/>
                  </a:lnTo>
                  <a:lnTo>
                    <a:pt x="0" y="389"/>
                  </a:lnTo>
                  <a:lnTo>
                    <a:pt x="227" y="93"/>
                  </a:lnTo>
                  <a:lnTo>
                    <a:pt x="331" y="18"/>
                  </a:lnTo>
                  <a:close/>
                </a:path>
              </a:pathLst>
            </a:custGeom>
            <a:grpFill/>
            <a:ln w="9525">
              <a:solidFill>
                <a:schemeClr val="bg1">
                  <a:lumMod val="85000"/>
                </a:schemeClr>
              </a:solidFill>
              <a:round/>
              <a:headEnd/>
              <a:tailEnd/>
            </a:ln>
          </p:spPr>
          <p:txBody>
            <a:bodyPr/>
            <a:lstStyle/>
            <a:p>
              <a:endParaRPr lang="zh-CN" altLang="en-US"/>
            </a:p>
          </p:txBody>
        </p:sp>
        <p:sp>
          <p:nvSpPr>
            <p:cNvPr id="146" name="Freeform 96"/>
            <p:cNvSpPr>
              <a:spLocks noChangeAspect="1"/>
            </p:cNvSpPr>
            <p:nvPr>
              <p:custDataLst>
                <p:tags r:id="rId166"/>
              </p:custDataLst>
            </p:nvPr>
          </p:nvSpPr>
          <p:spPr bwMode="auto">
            <a:xfrm>
              <a:off x="644875" y="3095450"/>
              <a:ext cx="370177" cy="280140"/>
            </a:xfrm>
            <a:custGeom>
              <a:avLst/>
              <a:gdLst>
                <a:gd name="T0" fmla="*/ 0 w 814"/>
                <a:gd name="T1" fmla="*/ 260350 h 616"/>
                <a:gd name="T2" fmla="*/ 105259 w 814"/>
                <a:gd name="T3" fmla="*/ 176666 h 616"/>
                <a:gd name="T4" fmla="*/ 110080 w 814"/>
                <a:gd name="T5" fmla="*/ 142432 h 616"/>
                <a:gd name="T6" fmla="*/ 151862 w 814"/>
                <a:gd name="T7" fmla="*/ 85797 h 616"/>
                <a:gd name="T8" fmla="*/ 214937 w 814"/>
                <a:gd name="T9" fmla="*/ 44378 h 616"/>
                <a:gd name="T10" fmla="*/ 235828 w 814"/>
                <a:gd name="T11" fmla="*/ 0 h 616"/>
                <a:gd name="T12" fmla="*/ 289260 w 814"/>
                <a:gd name="T13" fmla="*/ 29585 h 616"/>
                <a:gd name="T14" fmla="*/ 327025 w 814"/>
                <a:gd name="T15" fmla="*/ 24513 h 616"/>
                <a:gd name="T16" fmla="*/ 322204 w 814"/>
                <a:gd name="T17" fmla="*/ 100590 h 616"/>
                <a:gd name="T18" fmla="*/ 287252 w 814"/>
                <a:gd name="T19" fmla="*/ 110733 h 616"/>
                <a:gd name="T20" fmla="*/ 212526 w 814"/>
                <a:gd name="T21" fmla="*/ 181315 h 616"/>
                <a:gd name="T22" fmla="*/ 142220 w 814"/>
                <a:gd name="T23" fmla="*/ 196108 h 616"/>
                <a:gd name="T24" fmla="*/ 112088 w 814"/>
                <a:gd name="T25" fmla="*/ 252742 h 616"/>
                <a:gd name="T26" fmla="*/ 4821 w 814"/>
                <a:gd name="T27" fmla="*/ 260350 h 616"/>
                <a:gd name="T28" fmla="*/ 0 w 814"/>
                <a:gd name="T29" fmla="*/ 260350 h 6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14"/>
                <a:gd name="T46" fmla="*/ 0 h 616"/>
                <a:gd name="T47" fmla="*/ 814 w 814"/>
                <a:gd name="T48" fmla="*/ 616 h 6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14" h="616">
                  <a:moveTo>
                    <a:pt x="0" y="616"/>
                  </a:moveTo>
                  <a:lnTo>
                    <a:pt x="262" y="418"/>
                  </a:lnTo>
                  <a:lnTo>
                    <a:pt x="274" y="337"/>
                  </a:lnTo>
                  <a:lnTo>
                    <a:pt x="378" y="203"/>
                  </a:lnTo>
                  <a:lnTo>
                    <a:pt x="535" y="105"/>
                  </a:lnTo>
                  <a:lnTo>
                    <a:pt x="587" y="0"/>
                  </a:lnTo>
                  <a:lnTo>
                    <a:pt x="720" y="70"/>
                  </a:lnTo>
                  <a:lnTo>
                    <a:pt x="814" y="58"/>
                  </a:lnTo>
                  <a:lnTo>
                    <a:pt x="802" y="238"/>
                  </a:lnTo>
                  <a:lnTo>
                    <a:pt x="715" y="262"/>
                  </a:lnTo>
                  <a:lnTo>
                    <a:pt x="529" y="429"/>
                  </a:lnTo>
                  <a:lnTo>
                    <a:pt x="354" y="464"/>
                  </a:lnTo>
                  <a:lnTo>
                    <a:pt x="279" y="598"/>
                  </a:lnTo>
                  <a:lnTo>
                    <a:pt x="12" y="616"/>
                  </a:lnTo>
                  <a:lnTo>
                    <a:pt x="0" y="616"/>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47" name="Freeform 97"/>
            <p:cNvSpPr>
              <a:spLocks noChangeAspect="1"/>
            </p:cNvSpPr>
            <p:nvPr>
              <p:custDataLst>
                <p:tags r:id="rId167"/>
              </p:custDataLst>
            </p:nvPr>
          </p:nvSpPr>
          <p:spPr bwMode="auto">
            <a:xfrm>
              <a:off x="484944" y="3368758"/>
              <a:ext cx="377364" cy="389463"/>
            </a:xfrm>
            <a:custGeom>
              <a:avLst/>
              <a:gdLst>
                <a:gd name="T0" fmla="*/ 253769 w 825"/>
                <a:gd name="T1" fmla="*/ 0 h 860"/>
                <a:gd name="T2" fmla="*/ 333375 w 825"/>
                <a:gd name="T3" fmla="*/ 63552 h 860"/>
                <a:gd name="T4" fmla="*/ 291350 w 825"/>
                <a:gd name="T5" fmla="*/ 61026 h 860"/>
                <a:gd name="T6" fmla="*/ 272761 w 825"/>
                <a:gd name="T7" fmla="*/ 297977 h 860"/>
                <a:gd name="T8" fmla="*/ 301048 w 825"/>
                <a:gd name="T9" fmla="*/ 297977 h 860"/>
                <a:gd name="T10" fmla="*/ 298219 w 825"/>
                <a:gd name="T11" fmla="*/ 332489 h 860"/>
                <a:gd name="T12" fmla="*/ 204470 w 825"/>
                <a:gd name="T13" fmla="*/ 332489 h 860"/>
                <a:gd name="T14" fmla="*/ 192347 w 825"/>
                <a:gd name="T15" fmla="*/ 315654 h 860"/>
                <a:gd name="T16" fmla="*/ 178608 w 825"/>
                <a:gd name="T17" fmla="*/ 347219 h 860"/>
                <a:gd name="T18" fmla="*/ 145877 w 825"/>
                <a:gd name="T19" fmla="*/ 347219 h 860"/>
                <a:gd name="T20" fmla="*/ 139007 w 825"/>
                <a:gd name="T21" fmla="*/ 332489 h 860"/>
                <a:gd name="T22" fmla="*/ 129309 w 825"/>
                <a:gd name="T23" fmla="*/ 361950 h 860"/>
                <a:gd name="T24" fmla="*/ 110721 w 825"/>
                <a:gd name="T25" fmla="*/ 361950 h 860"/>
                <a:gd name="T26" fmla="*/ 51724 w 825"/>
                <a:gd name="T27" fmla="*/ 308078 h 860"/>
                <a:gd name="T28" fmla="*/ 30307 w 825"/>
                <a:gd name="T29" fmla="*/ 327438 h 860"/>
                <a:gd name="T30" fmla="*/ 0 w 825"/>
                <a:gd name="T31" fmla="*/ 325334 h 860"/>
                <a:gd name="T32" fmla="*/ 16164 w 825"/>
                <a:gd name="T33" fmla="*/ 297977 h 860"/>
                <a:gd name="T34" fmla="*/ 12123 w 825"/>
                <a:gd name="T35" fmla="*/ 222641 h 860"/>
                <a:gd name="T36" fmla="*/ 23437 w 825"/>
                <a:gd name="T37" fmla="*/ 202860 h 860"/>
                <a:gd name="T38" fmla="*/ 14143 w 825"/>
                <a:gd name="T39" fmla="*/ 180975 h 860"/>
                <a:gd name="T40" fmla="*/ 103447 w 825"/>
                <a:gd name="T41" fmla="*/ 168770 h 860"/>
                <a:gd name="T42" fmla="*/ 112741 w 825"/>
                <a:gd name="T43" fmla="*/ 114898 h 860"/>
                <a:gd name="T44" fmla="*/ 147897 w 825"/>
                <a:gd name="T45" fmla="*/ 107322 h 860"/>
                <a:gd name="T46" fmla="*/ 164465 w 825"/>
                <a:gd name="T47" fmla="*/ 34091 h 860"/>
                <a:gd name="T48" fmla="*/ 244475 w 825"/>
                <a:gd name="T49" fmla="*/ 29461 h 860"/>
                <a:gd name="T50" fmla="*/ 253769 w 825"/>
                <a:gd name="T51" fmla="*/ 0 h 86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25"/>
                <a:gd name="T79" fmla="*/ 0 h 860"/>
                <a:gd name="T80" fmla="*/ 825 w 825"/>
                <a:gd name="T81" fmla="*/ 860 h 86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25" h="860">
                  <a:moveTo>
                    <a:pt x="628" y="0"/>
                  </a:moveTo>
                  <a:lnTo>
                    <a:pt x="825" y="151"/>
                  </a:lnTo>
                  <a:lnTo>
                    <a:pt x="721" y="145"/>
                  </a:lnTo>
                  <a:lnTo>
                    <a:pt x="675" y="708"/>
                  </a:lnTo>
                  <a:lnTo>
                    <a:pt x="745" y="708"/>
                  </a:lnTo>
                  <a:lnTo>
                    <a:pt x="738" y="790"/>
                  </a:lnTo>
                  <a:lnTo>
                    <a:pt x="506" y="790"/>
                  </a:lnTo>
                  <a:lnTo>
                    <a:pt x="476" y="750"/>
                  </a:lnTo>
                  <a:lnTo>
                    <a:pt x="442" y="825"/>
                  </a:lnTo>
                  <a:lnTo>
                    <a:pt x="361" y="825"/>
                  </a:lnTo>
                  <a:lnTo>
                    <a:pt x="344" y="790"/>
                  </a:lnTo>
                  <a:lnTo>
                    <a:pt x="320" y="860"/>
                  </a:lnTo>
                  <a:lnTo>
                    <a:pt x="274" y="860"/>
                  </a:lnTo>
                  <a:lnTo>
                    <a:pt x="128" y="732"/>
                  </a:lnTo>
                  <a:lnTo>
                    <a:pt x="75" y="778"/>
                  </a:lnTo>
                  <a:lnTo>
                    <a:pt x="0" y="773"/>
                  </a:lnTo>
                  <a:lnTo>
                    <a:pt x="40" y="708"/>
                  </a:lnTo>
                  <a:lnTo>
                    <a:pt x="30" y="529"/>
                  </a:lnTo>
                  <a:lnTo>
                    <a:pt x="58" y="482"/>
                  </a:lnTo>
                  <a:lnTo>
                    <a:pt x="35" y="430"/>
                  </a:lnTo>
                  <a:lnTo>
                    <a:pt x="256" y="401"/>
                  </a:lnTo>
                  <a:lnTo>
                    <a:pt x="279" y="273"/>
                  </a:lnTo>
                  <a:lnTo>
                    <a:pt x="366" y="255"/>
                  </a:lnTo>
                  <a:lnTo>
                    <a:pt x="407" y="81"/>
                  </a:lnTo>
                  <a:lnTo>
                    <a:pt x="605" y="70"/>
                  </a:lnTo>
                  <a:lnTo>
                    <a:pt x="628" y="0"/>
                  </a:lnTo>
                  <a:close/>
                </a:path>
              </a:pathLst>
            </a:custGeom>
            <a:grpFill/>
            <a:ln w="9525">
              <a:solidFill>
                <a:schemeClr val="bg1">
                  <a:lumMod val="85000"/>
                </a:schemeClr>
              </a:solidFill>
              <a:round/>
              <a:headEnd/>
              <a:tailEnd/>
            </a:ln>
          </p:spPr>
          <p:txBody>
            <a:bodyPr/>
            <a:lstStyle/>
            <a:p>
              <a:endParaRPr lang="zh-CN" altLang="en-US"/>
            </a:p>
          </p:txBody>
        </p:sp>
        <p:sp>
          <p:nvSpPr>
            <p:cNvPr id="148" name="Freeform 98"/>
            <p:cNvSpPr>
              <a:spLocks noChangeAspect="1"/>
            </p:cNvSpPr>
            <p:nvPr>
              <p:custDataLst>
                <p:tags r:id="rId168"/>
              </p:custDataLst>
            </p:nvPr>
          </p:nvSpPr>
          <p:spPr bwMode="auto">
            <a:xfrm>
              <a:off x="774256" y="3059577"/>
              <a:ext cx="539091" cy="560282"/>
            </a:xfrm>
            <a:custGeom>
              <a:avLst/>
              <a:gdLst>
                <a:gd name="T0" fmla="*/ 0 w 1191"/>
                <a:gd name="T1" fmla="*/ 286258 h 1226"/>
                <a:gd name="T2" fmla="*/ 243923 w 1191"/>
                <a:gd name="T3" fmla="*/ 483325 h 1226"/>
                <a:gd name="T4" fmla="*/ 257919 w 1191"/>
                <a:gd name="T5" fmla="*/ 486298 h 1226"/>
                <a:gd name="T6" fmla="*/ 260318 w 1191"/>
                <a:gd name="T7" fmla="*/ 510932 h 1226"/>
                <a:gd name="T8" fmla="*/ 279112 w 1191"/>
                <a:gd name="T9" fmla="*/ 520700 h 1226"/>
                <a:gd name="T10" fmla="*/ 476250 w 1191"/>
                <a:gd name="T11" fmla="*/ 399656 h 1226"/>
                <a:gd name="T12" fmla="*/ 448659 w 1191"/>
                <a:gd name="T13" fmla="*/ 377571 h 1226"/>
                <a:gd name="T14" fmla="*/ 420668 w 1191"/>
                <a:gd name="T15" fmla="*/ 313015 h 1226"/>
                <a:gd name="T16" fmla="*/ 439462 w 1191"/>
                <a:gd name="T17" fmla="*/ 271393 h 1226"/>
                <a:gd name="T18" fmla="*/ 436662 w 1191"/>
                <a:gd name="T19" fmla="*/ 200041 h 1226"/>
                <a:gd name="T20" fmla="*/ 448659 w 1191"/>
                <a:gd name="T21" fmla="*/ 187724 h 1226"/>
                <a:gd name="T22" fmla="*/ 401873 w 1191"/>
                <a:gd name="T23" fmla="*/ 84093 h 1226"/>
                <a:gd name="T24" fmla="*/ 420668 w 1191"/>
                <a:gd name="T25" fmla="*/ 64132 h 1226"/>
                <a:gd name="T26" fmla="*/ 429865 w 1191"/>
                <a:gd name="T27" fmla="*/ 0 h 1226"/>
                <a:gd name="T28" fmla="*/ 364685 w 1191"/>
                <a:gd name="T29" fmla="*/ 7220 h 1226"/>
                <a:gd name="T30" fmla="*/ 318300 w 1191"/>
                <a:gd name="T31" fmla="*/ 2548 h 1226"/>
                <a:gd name="T32" fmla="*/ 211533 w 1191"/>
                <a:gd name="T33" fmla="*/ 54363 h 1226"/>
                <a:gd name="T34" fmla="*/ 209134 w 1191"/>
                <a:gd name="T35" fmla="*/ 133360 h 1226"/>
                <a:gd name="T36" fmla="*/ 174345 w 1191"/>
                <a:gd name="T37" fmla="*/ 143554 h 1226"/>
                <a:gd name="T38" fmla="*/ 99968 w 1191"/>
                <a:gd name="T39" fmla="*/ 214481 h 1226"/>
                <a:gd name="T40" fmla="*/ 29991 w 1191"/>
                <a:gd name="T41" fmla="*/ 229346 h 1226"/>
                <a:gd name="T42" fmla="*/ 0 w 1191"/>
                <a:gd name="T43" fmla="*/ 286258 h 12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91"/>
                <a:gd name="T67" fmla="*/ 0 h 1226"/>
                <a:gd name="T68" fmla="*/ 1191 w 1191"/>
                <a:gd name="T69" fmla="*/ 1226 h 12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91" h="1226">
                  <a:moveTo>
                    <a:pt x="0" y="674"/>
                  </a:moveTo>
                  <a:lnTo>
                    <a:pt x="610" y="1138"/>
                  </a:lnTo>
                  <a:lnTo>
                    <a:pt x="645" y="1145"/>
                  </a:lnTo>
                  <a:lnTo>
                    <a:pt x="651" y="1203"/>
                  </a:lnTo>
                  <a:lnTo>
                    <a:pt x="698" y="1226"/>
                  </a:lnTo>
                  <a:lnTo>
                    <a:pt x="1191" y="941"/>
                  </a:lnTo>
                  <a:lnTo>
                    <a:pt x="1122" y="889"/>
                  </a:lnTo>
                  <a:lnTo>
                    <a:pt x="1052" y="737"/>
                  </a:lnTo>
                  <a:lnTo>
                    <a:pt x="1099" y="639"/>
                  </a:lnTo>
                  <a:lnTo>
                    <a:pt x="1092" y="471"/>
                  </a:lnTo>
                  <a:lnTo>
                    <a:pt x="1122" y="442"/>
                  </a:lnTo>
                  <a:lnTo>
                    <a:pt x="1005" y="198"/>
                  </a:lnTo>
                  <a:lnTo>
                    <a:pt x="1052" y="151"/>
                  </a:lnTo>
                  <a:lnTo>
                    <a:pt x="1075" y="0"/>
                  </a:lnTo>
                  <a:lnTo>
                    <a:pt x="912" y="17"/>
                  </a:lnTo>
                  <a:lnTo>
                    <a:pt x="796" y="6"/>
                  </a:lnTo>
                  <a:lnTo>
                    <a:pt x="529" y="128"/>
                  </a:lnTo>
                  <a:lnTo>
                    <a:pt x="523" y="314"/>
                  </a:lnTo>
                  <a:lnTo>
                    <a:pt x="436" y="338"/>
                  </a:lnTo>
                  <a:lnTo>
                    <a:pt x="250" y="505"/>
                  </a:lnTo>
                  <a:lnTo>
                    <a:pt x="75" y="540"/>
                  </a:lnTo>
                  <a:lnTo>
                    <a:pt x="0" y="674"/>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49" name="Freeform 99"/>
            <p:cNvSpPr>
              <a:spLocks noChangeAspect="1"/>
            </p:cNvSpPr>
            <p:nvPr>
              <p:custDataLst>
                <p:tags r:id="rId169"/>
              </p:custDataLst>
            </p:nvPr>
          </p:nvSpPr>
          <p:spPr bwMode="auto">
            <a:xfrm>
              <a:off x="456192" y="3828256"/>
              <a:ext cx="102427" cy="54661"/>
            </a:xfrm>
            <a:custGeom>
              <a:avLst/>
              <a:gdLst>
                <a:gd name="T0" fmla="*/ 88440 w 221"/>
                <a:gd name="T1" fmla="*/ 0 h 116"/>
                <a:gd name="T2" fmla="*/ 90487 w 221"/>
                <a:gd name="T3" fmla="*/ 20145 h 116"/>
                <a:gd name="T4" fmla="*/ 54865 w 221"/>
                <a:gd name="T5" fmla="*/ 23210 h 116"/>
                <a:gd name="T6" fmla="*/ 45448 w 221"/>
                <a:gd name="T7" fmla="*/ 50800 h 116"/>
                <a:gd name="T8" fmla="*/ 0 w 221"/>
                <a:gd name="T9" fmla="*/ 7883 h 116"/>
                <a:gd name="T10" fmla="*/ 88440 w 221"/>
                <a:gd name="T11" fmla="*/ 0 h 116"/>
                <a:gd name="T12" fmla="*/ 0 60000 65536"/>
                <a:gd name="T13" fmla="*/ 0 60000 65536"/>
                <a:gd name="T14" fmla="*/ 0 60000 65536"/>
                <a:gd name="T15" fmla="*/ 0 60000 65536"/>
                <a:gd name="T16" fmla="*/ 0 60000 65536"/>
                <a:gd name="T17" fmla="*/ 0 60000 65536"/>
                <a:gd name="T18" fmla="*/ 0 w 221"/>
                <a:gd name="T19" fmla="*/ 0 h 116"/>
                <a:gd name="T20" fmla="*/ 221 w 221"/>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21" h="116">
                  <a:moveTo>
                    <a:pt x="216" y="0"/>
                  </a:moveTo>
                  <a:lnTo>
                    <a:pt x="221" y="46"/>
                  </a:lnTo>
                  <a:lnTo>
                    <a:pt x="134" y="53"/>
                  </a:lnTo>
                  <a:lnTo>
                    <a:pt x="111" y="116"/>
                  </a:lnTo>
                  <a:lnTo>
                    <a:pt x="0" y="18"/>
                  </a:lnTo>
                  <a:lnTo>
                    <a:pt x="216" y="0"/>
                  </a:lnTo>
                  <a:close/>
                </a:path>
              </a:pathLst>
            </a:custGeom>
            <a:grpFill/>
            <a:ln w="9525">
              <a:solidFill>
                <a:schemeClr val="bg1">
                  <a:lumMod val="85000"/>
                </a:schemeClr>
              </a:solidFill>
              <a:round/>
              <a:headEnd/>
              <a:tailEnd/>
            </a:ln>
          </p:spPr>
          <p:txBody>
            <a:bodyPr/>
            <a:lstStyle/>
            <a:p>
              <a:endParaRPr lang="zh-CN" altLang="en-US"/>
            </a:p>
          </p:txBody>
        </p:sp>
        <p:sp>
          <p:nvSpPr>
            <p:cNvPr id="150" name="Freeform 100"/>
            <p:cNvSpPr>
              <a:spLocks noChangeAspect="1"/>
            </p:cNvSpPr>
            <p:nvPr>
              <p:custDataLst>
                <p:tags r:id="rId170"/>
              </p:custDataLst>
            </p:nvPr>
          </p:nvSpPr>
          <p:spPr bwMode="auto">
            <a:xfrm>
              <a:off x="452599" y="3700145"/>
              <a:ext cx="156336" cy="134945"/>
            </a:xfrm>
            <a:custGeom>
              <a:avLst/>
              <a:gdLst>
                <a:gd name="T0" fmla="*/ 0 w 344"/>
                <a:gd name="T1" fmla="*/ 70940 h 297"/>
                <a:gd name="T2" fmla="*/ 0 w 344"/>
                <a:gd name="T3" fmla="*/ 54050 h 297"/>
                <a:gd name="T4" fmla="*/ 30513 w 344"/>
                <a:gd name="T5" fmla="*/ 9712 h 297"/>
                <a:gd name="T6" fmla="*/ 53799 w 344"/>
                <a:gd name="T7" fmla="*/ 19424 h 297"/>
                <a:gd name="T8" fmla="*/ 79495 w 344"/>
                <a:gd name="T9" fmla="*/ 0 h 297"/>
                <a:gd name="T10" fmla="*/ 138112 w 344"/>
                <a:gd name="T11" fmla="*/ 54050 h 297"/>
                <a:gd name="T12" fmla="*/ 128476 w 344"/>
                <a:gd name="T13" fmla="*/ 115278 h 297"/>
                <a:gd name="T14" fmla="*/ 4818 w 344"/>
                <a:gd name="T15" fmla="*/ 125412 h 297"/>
                <a:gd name="T16" fmla="*/ 2409 w 344"/>
                <a:gd name="T17" fmla="*/ 107677 h 297"/>
                <a:gd name="T18" fmla="*/ 100372 w 344"/>
                <a:gd name="T19" fmla="*/ 76007 h 297"/>
                <a:gd name="T20" fmla="*/ 0 w 344"/>
                <a:gd name="T21" fmla="*/ 70940 h 2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4"/>
                <a:gd name="T34" fmla="*/ 0 h 297"/>
                <a:gd name="T35" fmla="*/ 344 w 344"/>
                <a:gd name="T36" fmla="*/ 297 h 2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4" h="297">
                  <a:moveTo>
                    <a:pt x="0" y="168"/>
                  </a:moveTo>
                  <a:lnTo>
                    <a:pt x="0" y="128"/>
                  </a:lnTo>
                  <a:lnTo>
                    <a:pt x="76" y="23"/>
                  </a:lnTo>
                  <a:lnTo>
                    <a:pt x="134" y="46"/>
                  </a:lnTo>
                  <a:lnTo>
                    <a:pt x="198" y="0"/>
                  </a:lnTo>
                  <a:lnTo>
                    <a:pt x="344" y="128"/>
                  </a:lnTo>
                  <a:lnTo>
                    <a:pt x="320" y="273"/>
                  </a:lnTo>
                  <a:lnTo>
                    <a:pt x="12" y="297"/>
                  </a:lnTo>
                  <a:lnTo>
                    <a:pt x="6" y="255"/>
                  </a:lnTo>
                  <a:lnTo>
                    <a:pt x="250" y="180"/>
                  </a:lnTo>
                  <a:lnTo>
                    <a:pt x="0" y="168"/>
                  </a:lnTo>
                  <a:close/>
                </a:path>
              </a:pathLst>
            </a:custGeom>
            <a:grpFill/>
            <a:ln w="9525">
              <a:solidFill>
                <a:schemeClr val="bg1">
                  <a:lumMod val="85000"/>
                </a:schemeClr>
              </a:solidFill>
              <a:round/>
              <a:headEnd/>
              <a:tailEnd/>
            </a:ln>
          </p:spPr>
          <p:txBody>
            <a:bodyPr/>
            <a:lstStyle/>
            <a:p>
              <a:endParaRPr lang="zh-CN" altLang="en-US"/>
            </a:p>
          </p:txBody>
        </p:sp>
        <p:sp>
          <p:nvSpPr>
            <p:cNvPr id="151" name="Freeform 101"/>
            <p:cNvSpPr>
              <a:spLocks noChangeAspect="1"/>
            </p:cNvSpPr>
            <p:nvPr>
              <p:custDataLst>
                <p:tags r:id="rId171"/>
              </p:custDataLst>
            </p:nvPr>
          </p:nvSpPr>
          <p:spPr bwMode="auto">
            <a:xfrm>
              <a:off x="452599" y="3777012"/>
              <a:ext cx="116802" cy="39289"/>
            </a:xfrm>
            <a:custGeom>
              <a:avLst/>
              <a:gdLst>
                <a:gd name="T0" fmla="*/ 0 w 250"/>
                <a:gd name="T1" fmla="*/ 0 h 87"/>
                <a:gd name="T2" fmla="*/ 103187 w 250"/>
                <a:gd name="T3" fmla="*/ 5036 h 87"/>
                <a:gd name="T4" fmla="*/ 2476 w 250"/>
                <a:gd name="T5" fmla="*/ 36513 h 87"/>
                <a:gd name="T6" fmla="*/ 0 w 250"/>
                <a:gd name="T7" fmla="*/ 0 h 87"/>
                <a:gd name="T8" fmla="*/ 0 60000 65536"/>
                <a:gd name="T9" fmla="*/ 0 60000 65536"/>
                <a:gd name="T10" fmla="*/ 0 60000 65536"/>
                <a:gd name="T11" fmla="*/ 0 60000 65536"/>
                <a:gd name="T12" fmla="*/ 0 w 250"/>
                <a:gd name="T13" fmla="*/ 0 h 87"/>
                <a:gd name="T14" fmla="*/ 250 w 250"/>
                <a:gd name="T15" fmla="*/ 87 h 87"/>
              </a:gdLst>
              <a:ahLst/>
              <a:cxnLst>
                <a:cxn ang="T8">
                  <a:pos x="T0" y="T1"/>
                </a:cxn>
                <a:cxn ang="T9">
                  <a:pos x="T2" y="T3"/>
                </a:cxn>
                <a:cxn ang="T10">
                  <a:pos x="T4" y="T5"/>
                </a:cxn>
                <a:cxn ang="T11">
                  <a:pos x="T6" y="T7"/>
                </a:cxn>
              </a:cxnLst>
              <a:rect l="T12" t="T13" r="T14" b="T15"/>
              <a:pathLst>
                <a:path w="250" h="87">
                  <a:moveTo>
                    <a:pt x="0" y="0"/>
                  </a:moveTo>
                  <a:lnTo>
                    <a:pt x="250" y="12"/>
                  </a:lnTo>
                  <a:lnTo>
                    <a:pt x="6" y="87"/>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152" name="Freeform 102"/>
            <p:cNvSpPr>
              <a:spLocks noChangeAspect="1"/>
            </p:cNvSpPr>
            <p:nvPr>
              <p:custDataLst>
                <p:tags r:id="rId172"/>
              </p:custDataLst>
            </p:nvPr>
          </p:nvSpPr>
          <p:spPr bwMode="auto">
            <a:xfrm>
              <a:off x="598154" y="3435376"/>
              <a:ext cx="495965" cy="450957"/>
            </a:xfrm>
            <a:custGeom>
              <a:avLst/>
              <a:gdLst>
                <a:gd name="T0" fmla="*/ 0 w 1093"/>
                <a:gd name="T1" fmla="*/ 362602 h 994"/>
                <a:gd name="T2" fmla="*/ 2405 w 1093"/>
                <a:gd name="T3" fmla="*/ 374829 h 994"/>
                <a:gd name="T4" fmla="*/ 81777 w 1093"/>
                <a:gd name="T5" fmla="*/ 382418 h 994"/>
                <a:gd name="T6" fmla="*/ 100217 w 1093"/>
                <a:gd name="T7" fmla="*/ 409403 h 994"/>
                <a:gd name="T8" fmla="*/ 111842 w 1093"/>
                <a:gd name="T9" fmla="*/ 409403 h 994"/>
                <a:gd name="T10" fmla="*/ 116653 w 1093"/>
                <a:gd name="T11" fmla="*/ 419100 h 994"/>
                <a:gd name="T12" fmla="*/ 163154 w 1093"/>
                <a:gd name="T13" fmla="*/ 416570 h 994"/>
                <a:gd name="T14" fmla="*/ 210055 w 1093"/>
                <a:gd name="T15" fmla="*/ 355012 h 994"/>
                <a:gd name="T16" fmla="*/ 246935 w 1093"/>
                <a:gd name="T17" fmla="*/ 345315 h 994"/>
                <a:gd name="T18" fmla="*/ 251746 w 1093"/>
                <a:gd name="T19" fmla="*/ 325920 h 994"/>
                <a:gd name="T20" fmla="*/ 340338 w 1093"/>
                <a:gd name="T21" fmla="*/ 291768 h 994"/>
                <a:gd name="T22" fmla="*/ 410490 w 1093"/>
                <a:gd name="T23" fmla="*/ 259724 h 994"/>
                <a:gd name="T24" fmla="*/ 438150 w 1093"/>
                <a:gd name="T25" fmla="*/ 171603 h 994"/>
                <a:gd name="T26" fmla="*/ 414900 w 1093"/>
                <a:gd name="T27" fmla="*/ 156846 h 994"/>
                <a:gd name="T28" fmla="*/ 412494 w 1093"/>
                <a:gd name="T29" fmla="*/ 137451 h 994"/>
                <a:gd name="T30" fmla="*/ 230901 w 1093"/>
                <a:gd name="T31" fmla="*/ 0 h 994"/>
                <a:gd name="T32" fmla="*/ 191215 w 1093"/>
                <a:gd name="T33" fmla="*/ 0 h 994"/>
                <a:gd name="T34" fmla="*/ 167964 w 1093"/>
                <a:gd name="T35" fmla="*/ 237378 h 994"/>
                <a:gd name="T36" fmla="*/ 200835 w 1093"/>
                <a:gd name="T37" fmla="*/ 237378 h 994"/>
                <a:gd name="T38" fmla="*/ 198029 w 1093"/>
                <a:gd name="T39" fmla="*/ 271951 h 994"/>
                <a:gd name="T40" fmla="*/ 105028 w 1093"/>
                <a:gd name="T41" fmla="*/ 271951 h 994"/>
                <a:gd name="T42" fmla="*/ 93002 w 1093"/>
                <a:gd name="T43" fmla="*/ 255086 h 994"/>
                <a:gd name="T44" fmla="*/ 84183 w 1093"/>
                <a:gd name="T45" fmla="*/ 279541 h 994"/>
                <a:gd name="T46" fmla="*/ 46902 w 1093"/>
                <a:gd name="T47" fmla="*/ 286708 h 994"/>
                <a:gd name="T48" fmla="*/ 40087 w 1093"/>
                <a:gd name="T49" fmla="*/ 271951 h 994"/>
                <a:gd name="T50" fmla="*/ 30466 w 1093"/>
                <a:gd name="T51" fmla="*/ 301465 h 994"/>
                <a:gd name="T52" fmla="*/ 12026 w 1093"/>
                <a:gd name="T53" fmla="*/ 301465 h 994"/>
                <a:gd name="T54" fmla="*/ 0 w 1093"/>
                <a:gd name="T55" fmla="*/ 362602 h 99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093"/>
                <a:gd name="T85" fmla="*/ 0 h 994"/>
                <a:gd name="T86" fmla="*/ 1093 w 1093"/>
                <a:gd name="T87" fmla="*/ 994 h 99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093" h="994">
                  <a:moveTo>
                    <a:pt x="0" y="860"/>
                  </a:moveTo>
                  <a:lnTo>
                    <a:pt x="6" y="889"/>
                  </a:lnTo>
                  <a:lnTo>
                    <a:pt x="204" y="907"/>
                  </a:lnTo>
                  <a:lnTo>
                    <a:pt x="250" y="971"/>
                  </a:lnTo>
                  <a:lnTo>
                    <a:pt x="279" y="971"/>
                  </a:lnTo>
                  <a:lnTo>
                    <a:pt x="291" y="994"/>
                  </a:lnTo>
                  <a:lnTo>
                    <a:pt x="407" y="988"/>
                  </a:lnTo>
                  <a:lnTo>
                    <a:pt x="524" y="842"/>
                  </a:lnTo>
                  <a:lnTo>
                    <a:pt x="616" y="819"/>
                  </a:lnTo>
                  <a:lnTo>
                    <a:pt x="628" y="773"/>
                  </a:lnTo>
                  <a:lnTo>
                    <a:pt x="849" y="692"/>
                  </a:lnTo>
                  <a:lnTo>
                    <a:pt x="1024" y="616"/>
                  </a:lnTo>
                  <a:lnTo>
                    <a:pt x="1093" y="407"/>
                  </a:lnTo>
                  <a:lnTo>
                    <a:pt x="1035" y="372"/>
                  </a:lnTo>
                  <a:lnTo>
                    <a:pt x="1029" y="326"/>
                  </a:lnTo>
                  <a:lnTo>
                    <a:pt x="576" y="0"/>
                  </a:lnTo>
                  <a:lnTo>
                    <a:pt x="477" y="0"/>
                  </a:lnTo>
                  <a:lnTo>
                    <a:pt x="419" y="563"/>
                  </a:lnTo>
                  <a:lnTo>
                    <a:pt x="501" y="563"/>
                  </a:lnTo>
                  <a:lnTo>
                    <a:pt x="494" y="645"/>
                  </a:lnTo>
                  <a:lnTo>
                    <a:pt x="262" y="645"/>
                  </a:lnTo>
                  <a:lnTo>
                    <a:pt x="232" y="605"/>
                  </a:lnTo>
                  <a:lnTo>
                    <a:pt x="210" y="663"/>
                  </a:lnTo>
                  <a:lnTo>
                    <a:pt x="117" y="680"/>
                  </a:lnTo>
                  <a:lnTo>
                    <a:pt x="100" y="645"/>
                  </a:lnTo>
                  <a:lnTo>
                    <a:pt x="76" y="715"/>
                  </a:lnTo>
                  <a:lnTo>
                    <a:pt x="30" y="715"/>
                  </a:lnTo>
                  <a:lnTo>
                    <a:pt x="0" y="860"/>
                  </a:lnTo>
                  <a:close/>
                </a:path>
              </a:pathLst>
            </a:custGeom>
            <a:grpFill/>
            <a:ln w="9525">
              <a:solidFill>
                <a:schemeClr val="bg1">
                  <a:lumMod val="85000"/>
                </a:schemeClr>
              </a:solidFill>
              <a:round/>
              <a:headEnd/>
              <a:tailEnd/>
            </a:ln>
          </p:spPr>
          <p:txBody>
            <a:bodyPr/>
            <a:lstStyle/>
            <a:p>
              <a:endParaRPr lang="zh-CN" altLang="en-US"/>
            </a:p>
          </p:txBody>
        </p:sp>
        <p:sp>
          <p:nvSpPr>
            <p:cNvPr id="153" name="Freeform 103"/>
            <p:cNvSpPr>
              <a:spLocks noChangeAspect="1"/>
            </p:cNvSpPr>
            <p:nvPr>
              <p:custDataLst>
                <p:tags r:id="rId173"/>
              </p:custDataLst>
            </p:nvPr>
          </p:nvSpPr>
          <p:spPr bwMode="auto">
            <a:xfrm>
              <a:off x="1228893" y="3049329"/>
              <a:ext cx="122194" cy="213523"/>
            </a:xfrm>
            <a:custGeom>
              <a:avLst/>
              <a:gdLst>
                <a:gd name="T0" fmla="*/ 28842 w 262"/>
                <a:gd name="T1" fmla="*/ 11822 h 470"/>
                <a:gd name="T2" fmla="*/ 19365 w 262"/>
                <a:gd name="T3" fmla="*/ 75575 h 470"/>
                <a:gd name="T4" fmla="*/ 0 w 262"/>
                <a:gd name="T5" fmla="*/ 95419 h 470"/>
                <a:gd name="T6" fmla="*/ 48207 w 262"/>
                <a:gd name="T7" fmla="*/ 198438 h 470"/>
                <a:gd name="T8" fmla="*/ 103418 w 262"/>
                <a:gd name="T9" fmla="*/ 117374 h 470"/>
                <a:gd name="T10" fmla="*/ 74576 w 262"/>
                <a:gd name="T11" fmla="*/ 95419 h 470"/>
                <a:gd name="T12" fmla="*/ 107950 w 262"/>
                <a:gd name="T13" fmla="*/ 46443 h 470"/>
                <a:gd name="T14" fmla="*/ 79108 w 262"/>
                <a:gd name="T15" fmla="*/ 0 h 470"/>
                <a:gd name="T16" fmla="*/ 28842 w 262"/>
                <a:gd name="T17" fmla="*/ 11822 h 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2"/>
                <a:gd name="T28" fmla="*/ 0 h 470"/>
                <a:gd name="T29" fmla="*/ 262 w 262"/>
                <a:gd name="T30" fmla="*/ 470 h 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2" h="470">
                  <a:moveTo>
                    <a:pt x="70" y="28"/>
                  </a:moveTo>
                  <a:lnTo>
                    <a:pt x="47" y="179"/>
                  </a:lnTo>
                  <a:lnTo>
                    <a:pt x="0" y="226"/>
                  </a:lnTo>
                  <a:lnTo>
                    <a:pt x="117" y="470"/>
                  </a:lnTo>
                  <a:lnTo>
                    <a:pt x="251" y="278"/>
                  </a:lnTo>
                  <a:lnTo>
                    <a:pt x="181" y="226"/>
                  </a:lnTo>
                  <a:lnTo>
                    <a:pt x="262" y="110"/>
                  </a:lnTo>
                  <a:lnTo>
                    <a:pt x="192" y="0"/>
                  </a:lnTo>
                  <a:lnTo>
                    <a:pt x="70" y="28"/>
                  </a:lnTo>
                  <a:close/>
                </a:path>
              </a:pathLst>
            </a:custGeom>
            <a:grpFill/>
            <a:ln w="9525">
              <a:solidFill>
                <a:schemeClr val="bg1">
                  <a:lumMod val="85000"/>
                </a:schemeClr>
              </a:solidFill>
              <a:round/>
              <a:headEnd/>
              <a:tailEnd/>
            </a:ln>
          </p:spPr>
          <p:txBody>
            <a:bodyPr/>
            <a:lstStyle/>
            <a:p>
              <a:endParaRPr lang="zh-CN" altLang="en-US"/>
            </a:p>
          </p:txBody>
        </p:sp>
        <p:sp>
          <p:nvSpPr>
            <p:cNvPr id="154" name="Freeform 104"/>
            <p:cNvSpPr>
              <a:spLocks noChangeAspect="1"/>
            </p:cNvSpPr>
            <p:nvPr>
              <p:custDataLst>
                <p:tags r:id="rId174"/>
              </p:custDataLst>
            </p:nvPr>
          </p:nvSpPr>
          <p:spPr bwMode="auto">
            <a:xfrm>
              <a:off x="506507" y="3824840"/>
              <a:ext cx="231809" cy="152028"/>
            </a:xfrm>
            <a:custGeom>
              <a:avLst/>
              <a:gdLst>
                <a:gd name="T0" fmla="*/ 0 w 506"/>
                <a:gd name="T1" fmla="*/ 54637 h 331"/>
                <a:gd name="T2" fmla="*/ 9309 w 506"/>
                <a:gd name="T3" fmla="*/ 25184 h 331"/>
                <a:gd name="T4" fmla="*/ 44519 w 506"/>
                <a:gd name="T5" fmla="*/ 22196 h 331"/>
                <a:gd name="T6" fmla="*/ 42495 w 506"/>
                <a:gd name="T7" fmla="*/ 2561 h 331"/>
                <a:gd name="T8" fmla="*/ 79729 w 506"/>
                <a:gd name="T9" fmla="*/ 0 h 331"/>
                <a:gd name="T10" fmla="*/ 82158 w 506"/>
                <a:gd name="T11" fmla="*/ 12379 h 331"/>
                <a:gd name="T12" fmla="*/ 162292 w 506"/>
                <a:gd name="T13" fmla="*/ 20062 h 331"/>
                <a:gd name="T14" fmla="*/ 180909 w 506"/>
                <a:gd name="T15" fmla="*/ 47381 h 331"/>
                <a:gd name="T16" fmla="*/ 192645 w 506"/>
                <a:gd name="T17" fmla="*/ 47381 h 331"/>
                <a:gd name="T18" fmla="*/ 204787 w 506"/>
                <a:gd name="T19" fmla="*/ 69577 h 331"/>
                <a:gd name="T20" fmla="*/ 176457 w 506"/>
                <a:gd name="T21" fmla="*/ 72138 h 331"/>
                <a:gd name="T22" fmla="*/ 192645 w 506"/>
                <a:gd name="T23" fmla="*/ 124214 h 331"/>
                <a:gd name="T24" fmla="*/ 157435 w 506"/>
                <a:gd name="T25" fmla="*/ 119092 h 331"/>
                <a:gd name="T26" fmla="*/ 162292 w 506"/>
                <a:gd name="T27" fmla="*/ 129336 h 331"/>
                <a:gd name="T28" fmla="*/ 148127 w 506"/>
                <a:gd name="T29" fmla="*/ 141288 h 331"/>
                <a:gd name="T30" fmla="*/ 133961 w 506"/>
                <a:gd name="T31" fmla="*/ 116531 h 331"/>
                <a:gd name="T32" fmla="*/ 122225 w 506"/>
                <a:gd name="T33" fmla="*/ 119092 h 331"/>
                <a:gd name="T34" fmla="*/ 91871 w 506"/>
                <a:gd name="T35" fmla="*/ 59332 h 331"/>
                <a:gd name="T36" fmla="*/ 42495 w 506"/>
                <a:gd name="T37" fmla="*/ 104152 h 331"/>
                <a:gd name="T38" fmla="*/ 32782 w 506"/>
                <a:gd name="T39" fmla="*/ 87078 h 331"/>
                <a:gd name="T40" fmla="*/ 0 w 506"/>
                <a:gd name="T41" fmla="*/ 54637 h 3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31"/>
                <a:gd name="T65" fmla="*/ 506 w 506"/>
                <a:gd name="T66" fmla="*/ 331 h 3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31">
                  <a:moveTo>
                    <a:pt x="0" y="128"/>
                  </a:moveTo>
                  <a:lnTo>
                    <a:pt x="23" y="59"/>
                  </a:lnTo>
                  <a:lnTo>
                    <a:pt x="110" y="52"/>
                  </a:lnTo>
                  <a:lnTo>
                    <a:pt x="105" y="6"/>
                  </a:lnTo>
                  <a:lnTo>
                    <a:pt x="197" y="0"/>
                  </a:lnTo>
                  <a:lnTo>
                    <a:pt x="203" y="29"/>
                  </a:lnTo>
                  <a:lnTo>
                    <a:pt x="401" y="47"/>
                  </a:lnTo>
                  <a:lnTo>
                    <a:pt x="447" y="111"/>
                  </a:lnTo>
                  <a:lnTo>
                    <a:pt x="476" y="111"/>
                  </a:lnTo>
                  <a:lnTo>
                    <a:pt x="506" y="163"/>
                  </a:lnTo>
                  <a:lnTo>
                    <a:pt x="436" y="169"/>
                  </a:lnTo>
                  <a:lnTo>
                    <a:pt x="476" y="291"/>
                  </a:lnTo>
                  <a:lnTo>
                    <a:pt x="389" y="279"/>
                  </a:lnTo>
                  <a:lnTo>
                    <a:pt x="401" y="303"/>
                  </a:lnTo>
                  <a:lnTo>
                    <a:pt x="366" y="331"/>
                  </a:lnTo>
                  <a:lnTo>
                    <a:pt x="331" y="273"/>
                  </a:lnTo>
                  <a:lnTo>
                    <a:pt x="302" y="279"/>
                  </a:lnTo>
                  <a:lnTo>
                    <a:pt x="227" y="139"/>
                  </a:lnTo>
                  <a:lnTo>
                    <a:pt x="105" y="244"/>
                  </a:lnTo>
                  <a:lnTo>
                    <a:pt x="81" y="204"/>
                  </a:lnTo>
                  <a:lnTo>
                    <a:pt x="0" y="128"/>
                  </a:lnTo>
                  <a:close/>
                </a:path>
              </a:pathLst>
            </a:custGeom>
            <a:grpFill/>
            <a:ln w="9525">
              <a:solidFill>
                <a:schemeClr val="bg1">
                  <a:lumMod val="85000"/>
                </a:schemeClr>
              </a:solidFill>
              <a:round/>
              <a:headEnd/>
              <a:tailEnd/>
            </a:ln>
          </p:spPr>
          <p:txBody>
            <a:bodyPr/>
            <a:lstStyle/>
            <a:p>
              <a:endParaRPr lang="zh-CN" altLang="en-US"/>
            </a:p>
          </p:txBody>
        </p:sp>
        <p:sp>
          <p:nvSpPr>
            <p:cNvPr id="155" name="Freeform 105"/>
            <p:cNvSpPr>
              <a:spLocks noChangeAspect="1"/>
            </p:cNvSpPr>
            <p:nvPr>
              <p:custDataLst>
                <p:tags r:id="rId175"/>
              </p:custDataLst>
            </p:nvPr>
          </p:nvSpPr>
          <p:spPr bwMode="auto">
            <a:xfrm>
              <a:off x="553230" y="3889751"/>
              <a:ext cx="91645" cy="116155"/>
            </a:xfrm>
            <a:custGeom>
              <a:avLst/>
              <a:gdLst>
                <a:gd name="T0" fmla="*/ 0 w 197"/>
                <a:gd name="T1" fmla="*/ 44276 h 256"/>
                <a:gd name="T2" fmla="*/ 21371 w 197"/>
                <a:gd name="T3" fmla="*/ 90661 h 256"/>
                <a:gd name="T4" fmla="*/ 42741 w 197"/>
                <a:gd name="T5" fmla="*/ 107950 h 256"/>
                <a:gd name="T6" fmla="*/ 80962 w 197"/>
                <a:gd name="T7" fmla="*/ 59035 h 256"/>
                <a:gd name="T8" fmla="*/ 50139 w 197"/>
                <a:gd name="T9" fmla="*/ 0 h 256"/>
                <a:gd name="T10" fmla="*/ 0 w 197"/>
                <a:gd name="T11" fmla="*/ 44276 h 256"/>
                <a:gd name="T12" fmla="*/ 0 60000 65536"/>
                <a:gd name="T13" fmla="*/ 0 60000 65536"/>
                <a:gd name="T14" fmla="*/ 0 60000 65536"/>
                <a:gd name="T15" fmla="*/ 0 60000 65536"/>
                <a:gd name="T16" fmla="*/ 0 60000 65536"/>
                <a:gd name="T17" fmla="*/ 0 60000 65536"/>
                <a:gd name="T18" fmla="*/ 0 w 197"/>
                <a:gd name="T19" fmla="*/ 0 h 256"/>
                <a:gd name="T20" fmla="*/ 197 w 197"/>
                <a:gd name="T21" fmla="*/ 256 h 256"/>
              </a:gdLst>
              <a:ahLst/>
              <a:cxnLst>
                <a:cxn ang="T12">
                  <a:pos x="T0" y="T1"/>
                </a:cxn>
                <a:cxn ang="T13">
                  <a:pos x="T2" y="T3"/>
                </a:cxn>
                <a:cxn ang="T14">
                  <a:pos x="T4" y="T5"/>
                </a:cxn>
                <a:cxn ang="T15">
                  <a:pos x="T6" y="T7"/>
                </a:cxn>
                <a:cxn ang="T16">
                  <a:pos x="T8" y="T9"/>
                </a:cxn>
                <a:cxn ang="T17">
                  <a:pos x="T10" y="T11"/>
                </a:cxn>
              </a:cxnLst>
              <a:rect l="T18" t="T19" r="T20" b="T21"/>
              <a:pathLst>
                <a:path w="197" h="256">
                  <a:moveTo>
                    <a:pt x="0" y="105"/>
                  </a:moveTo>
                  <a:lnTo>
                    <a:pt x="52" y="215"/>
                  </a:lnTo>
                  <a:lnTo>
                    <a:pt x="104" y="256"/>
                  </a:lnTo>
                  <a:lnTo>
                    <a:pt x="197" y="140"/>
                  </a:lnTo>
                  <a:lnTo>
                    <a:pt x="122" y="0"/>
                  </a:lnTo>
                  <a:lnTo>
                    <a:pt x="0" y="105"/>
                  </a:lnTo>
                  <a:close/>
                </a:path>
              </a:pathLst>
            </a:custGeom>
            <a:grpFill/>
            <a:ln w="9525">
              <a:solidFill>
                <a:schemeClr val="bg1">
                  <a:lumMod val="85000"/>
                </a:schemeClr>
              </a:solidFill>
              <a:round/>
              <a:headEnd/>
              <a:tailEnd/>
            </a:ln>
          </p:spPr>
          <p:txBody>
            <a:bodyPr/>
            <a:lstStyle/>
            <a:p>
              <a:endParaRPr lang="zh-CN" altLang="en-US"/>
            </a:p>
          </p:txBody>
        </p:sp>
        <p:sp>
          <p:nvSpPr>
            <p:cNvPr id="156" name="Freeform 106"/>
            <p:cNvSpPr>
              <a:spLocks noChangeAspect="1"/>
            </p:cNvSpPr>
            <p:nvPr>
              <p:custDataLst>
                <p:tags r:id="rId176"/>
              </p:custDataLst>
            </p:nvPr>
          </p:nvSpPr>
          <p:spPr bwMode="auto">
            <a:xfrm>
              <a:off x="603545" y="3951245"/>
              <a:ext cx="118599" cy="124697"/>
            </a:xfrm>
            <a:custGeom>
              <a:avLst/>
              <a:gdLst>
                <a:gd name="T0" fmla="*/ 0 w 262"/>
                <a:gd name="T1" fmla="*/ 51789 h 273"/>
                <a:gd name="T2" fmla="*/ 101976 w 262"/>
                <a:gd name="T3" fmla="*/ 115888 h 273"/>
                <a:gd name="T4" fmla="*/ 104775 w 262"/>
                <a:gd name="T5" fmla="*/ 78532 h 273"/>
                <a:gd name="T6" fmla="*/ 85979 w 262"/>
                <a:gd name="T7" fmla="*/ 56458 h 273"/>
                <a:gd name="T8" fmla="*/ 97577 w 262"/>
                <a:gd name="T9" fmla="*/ 39478 h 273"/>
                <a:gd name="T10" fmla="*/ 76782 w 262"/>
                <a:gd name="T11" fmla="*/ 14857 h 273"/>
                <a:gd name="T12" fmla="*/ 62785 w 262"/>
                <a:gd name="T13" fmla="*/ 24621 h 273"/>
                <a:gd name="T14" fmla="*/ 48788 w 262"/>
                <a:gd name="T15" fmla="*/ 0 h 273"/>
                <a:gd name="T16" fmla="*/ 37191 w 262"/>
                <a:gd name="T17" fmla="*/ 2547 h 273"/>
                <a:gd name="T18" fmla="*/ 0 w 262"/>
                <a:gd name="T19" fmla="*/ 51789 h 2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273"/>
                <a:gd name="T32" fmla="*/ 262 w 262"/>
                <a:gd name="T33" fmla="*/ 273 h 2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273">
                  <a:moveTo>
                    <a:pt x="0" y="122"/>
                  </a:moveTo>
                  <a:lnTo>
                    <a:pt x="255" y="273"/>
                  </a:lnTo>
                  <a:lnTo>
                    <a:pt x="262" y="185"/>
                  </a:lnTo>
                  <a:lnTo>
                    <a:pt x="215" y="133"/>
                  </a:lnTo>
                  <a:lnTo>
                    <a:pt x="244" y="93"/>
                  </a:lnTo>
                  <a:lnTo>
                    <a:pt x="192" y="35"/>
                  </a:lnTo>
                  <a:lnTo>
                    <a:pt x="157" y="58"/>
                  </a:lnTo>
                  <a:lnTo>
                    <a:pt x="122" y="0"/>
                  </a:lnTo>
                  <a:lnTo>
                    <a:pt x="93" y="6"/>
                  </a:lnTo>
                  <a:lnTo>
                    <a:pt x="0" y="122"/>
                  </a:lnTo>
                  <a:close/>
                </a:path>
              </a:pathLst>
            </a:custGeom>
            <a:grpFill/>
            <a:ln w="9525">
              <a:solidFill>
                <a:schemeClr val="bg1">
                  <a:lumMod val="85000"/>
                </a:schemeClr>
              </a:solidFill>
              <a:round/>
              <a:headEnd/>
              <a:tailEnd/>
            </a:ln>
          </p:spPr>
          <p:txBody>
            <a:bodyPr/>
            <a:lstStyle/>
            <a:p>
              <a:endParaRPr lang="zh-CN" altLang="en-US"/>
            </a:p>
          </p:txBody>
        </p:sp>
        <p:sp>
          <p:nvSpPr>
            <p:cNvPr id="157" name="Freeform 107"/>
            <p:cNvSpPr>
              <a:spLocks noChangeAspect="1"/>
            </p:cNvSpPr>
            <p:nvPr>
              <p:custDataLst>
                <p:tags r:id="rId177"/>
              </p:custDataLst>
            </p:nvPr>
          </p:nvSpPr>
          <p:spPr bwMode="auto">
            <a:xfrm>
              <a:off x="684408" y="3882917"/>
              <a:ext cx="206654" cy="193025"/>
            </a:xfrm>
            <a:custGeom>
              <a:avLst/>
              <a:gdLst>
                <a:gd name="T0" fmla="*/ 30159 w 454"/>
                <a:gd name="T1" fmla="*/ 179388 h 418"/>
                <a:gd name="T2" fmla="*/ 107366 w 454"/>
                <a:gd name="T3" fmla="*/ 161793 h 418"/>
                <a:gd name="T4" fmla="*/ 182563 w 454"/>
                <a:gd name="T5" fmla="*/ 174667 h 418"/>
                <a:gd name="T6" fmla="*/ 152002 w 454"/>
                <a:gd name="T7" fmla="*/ 96990 h 418"/>
                <a:gd name="T8" fmla="*/ 175325 w 454"/>
                <a:gd name="T9" fmla="*/ 64803 h 418"/>
                <a:gd name="T10" fmla="*/ 173314 w 454"/>
                <a:gd name="T11" fmla="*/ 47207 h 418"/>
                <a:gd name="T12" fmla="*/ 154415 w 454"/>
                <a:gd name="T13" fmla="*/ 24891 h 418"/>
                <a:gd name="T14" fmla="*/ 110181 w 454"/>
                <a:gd name="T15" fmla="*/ 27466 h 418"/>
                <a:gd name="T16" fmla="*/ 86456 w 454"/>
                <a:gd name="T17" fmla="*/ 0 h 418"/>
                <a:gd name="T18" fmla="*/ 39810 w 454"/>
                <a:gd name="T19" fmla="*/ 2575 h 418"/>
                <a:gd name="T20" fmla="*/ 47048 w 454"/>
                <a:gd name="T21" fmla="*/ 15021 h 418"/>
                <a:gd name="T22" fmla="*/ 18900 w 454"/>
                <a:gd name="T23" fmla="*/ 17595 h 418"/>
                <a:gd name="T24" fmla="*/ 32974 w 454"/>
                <a:gd name="T25" fmla="*/ 67378 h 418"/>
                <a:gd name="T26" fmla="*/ 0 w 454"/>
                <a:gd name="T27" fmla="*/ 62228 h 418"/>
                <a:gd name="T28" fmla="*/ 2413 w 454"/>
                <a:gd name="T29" fmla="*/ 77248 h 418"/>
                <a:gd name="T30" fmla="*/ 25736 w 454"/>
                <a:gd name="T31" fmla="*/ 102140 h 418"/>
                <a:gd name="T32" fmla="*/ 14074 w 454"/>
                <a:gd name="T33" fmla="*/ 119306 h 418"/>
                <a:gd name="T34" fmla="*/ 32974 w 454"/>
                <a:gd name="T35" fmla="*/ 141622 h 418"/>
                <a:gd name="T36" fmla="*/ 30159 w 454"/>
                <a:gd name="T37" fmla="*/ 166942 h 418"/>
                <a:gd name="T38" fmla="*/ 30159 w 454"/>
                <a:gd name="T39" fmla="*/ 179388 h 4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4"/>
                <a:gd name="T61" fmla="*/ 0 h 418"/>
                <a:gd name="T62" fmla="*/ 454 w 454"/>
                <a:gd name="T63" fmla="*/ 418 h 4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4" h="418">
                  <a:moveTo>
                    <a:pt x="75" y="418"/>
                  </a:moveTo>
                  <a:lnTo>
                    <a:pt x="267" y="377"/>
                  </a:lnTo>
                  <a:lnTo>
                    <a:pt x="454" y="407"/>
                  </a:lnTo>
                  <a:lnTo>
                    <a:pt x="378" y="226"/>
                  </a:lnTo>
                  <a:lnTo>
                    <a:pt x="436" y="151"/>
                  </a:lnTo>
                  <a:lnTo>
                    <a:pt x="431" y="110"/>
                  </a:lnTo>
                  <a:lnTo>
                    <a:pt x="384" y="58"/>
                  </a:lnTo>
                  <a:lnTo>
                    <a:pt x="274" y="64"/>
                  </a:lnTo>
                  <a:lnTo>
                    <a:pt x="215" y="0"/>
                  </a:lnTo>
                  <a:lnTo>
                    <a:pt x="99" y="6"/>
                  </a:lnTo>
                  <a:lnTo>
                    <a:pt x="117" y="35"/>
                  </a:lnTo>
                  <a:lnTo>
                    <a:pt x="47" y="41"/>
                  </a:lnTo>
                  <a:lnTo>
                    <a:pt x="82" y="157"/>
                  </a:lnTo>
                  <a:lnTo>
                    <a:pt x="0" y="145"/>
                  </a:lnTo>
                  <a:lnTo>
                    <a:pt x="6" y="180"/>
                  </a:lnTo>
                  <a:lnTo>
                    <a:pt x="64" y="238"/>
                  </a:lnTo>
                  <a:lnTo>
                    <a:pt x="35" y="278"/>
                  </a:lnTo>
                  <a:lnTo>
                    <a:pt x="82" y="330"/>
                  </a:lnTo>
                  <a:lnTo>
                    <a:pt x="75" y="389"/>
                  </a:lnTo>
                  <a:lnTo>
                    <a:pt x="75" y="418"/>
                  </a:lnTo>
                  <a:close/>
                </a:path>
              </a:pathLst>
            </a:custGeom>
            <a:grpFill/>
            <a:ln w="9525">
              <a:solidFill>
                <a:schemeClr val="bg1">
                  <a:lumMod val="85000"/>
                </a:schemeClr>
              </a:solidFill>
              <a:round/>
              <a:headEnd/>
              <a:tailEnd/>
            </a:ln>
          </p:spPr>
          <p:txBody>
            <a:bodyPr/>
            <a:lstStyle/>
            <a:p>
              <a:endParaRPr lang="zh-CN" altLang="en-US"/>
            </a:p>
          </p:txBody>
        </p:sp>
        <p:sp>
          <p:nvSpPr>
            <p:cNvPr id="158" name="Freeform 108"/>
            <p:cNvSpPr>
              <a:spLocks noChangeAspect="1"/>
            </p:cNvSpPr>
            <p:nvPr>
              <p:custDataLst>
                <p:tags r:id="rId178"/>
              </p:custDataLst>
            </p:nvPr>
          </p:nvSpPr>
          <p:spPr bwMode="auto">
            <a:xfrm>
              <a:off x="779648" y="3747971"/>
              <a:ext cx="260561" cy="199857"/>
            </a:xfrm>
            <a:custGeom>
              <a:avLst/>
              <a:gdLst>
                <a:gd name="T0" fmla="*/ 180075 w 565"/>
                <a:gd name="T1" fmla="*/ 0 h 436"/>
                <a:gd name="T2" fmla="*/ 230187 w 565"/>
                <a:gd name="T3" fmla="*/ 78810 h 436"/>
                <a:gd name="T4" fmla="*/ 215928 w 565"/>
                <a:gd name="T5" fmla="*/ 103945 h 436"/>
                <a:gd name="T6" fmla="*/ 118556 w 565"/>
                <a:gd name="T7" fmla="*/ 115873 h 436"/>
                <a:gd name="T8" fmla="*/ 90038 w 565"/>
                <a:gd name="T9" fmla="*/ 108631 h 436"/>
                <a:gd name="T10" fmla="*/ 90038 w 565"/>
                <a:gd name="T11" fmla="*/ 185737 h 436"/>
                <a:gd name="T12" fmla="*/ 80667 w 565"/>
                <a:gd name="T13" fmla="*/ 165715 h 436"/>
                <a:gd name="T14" fmla="*/ 68852 w 565"/>
                <a:gd name="T15" fmla="*/ 150805 h 436"/>
                <a:gd name="T16" fmla="*/ 24037 w 565"/>
                <a:gd name="T17" fmla="*/ 153361 h 436"/>
                <a:gd name="T18" fmla="*/ 0 w 565"/>
                <a:gd name="T19" fmla="*/ 126097 h 436"/>
                <a:gd name="T20" fmla="*/ 47667 w 565"/>
                <a:gd name="T21" fmla="*/ 63900 h 436"/>
                <a:gd name="T22" fmla="*/ 88001 w 565"/>
                <a:gd name="T23" fmla="*/ 54102 h 436"/>
                <a:gd name="T24" fmla="*/ 90038 w 565"/>
                <a:gd name="T25" fmla="*/ 34506 h 436"/>
                <a:gd name="T26" fmla="*/ 180075 w 565"/>
                <a:gd name="T27" fmla="*/ 0 h 4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5"/>
                <a:gd name="T43" fmla="*/ 0 h 436"/>
                <a:gd name="T44" fmla="*/ 565 w 565"/>
                <a:gd name="T45" fmla="*/ 436 h 4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5" h="436">
                  <a:moveTo>
                    <a:pt x="442" y="0"/>
                  </a:moveTo>
                  <a:lnTo>
                    <a:pt x="565" y="185"/>
                  </a:lnTo>
                  <a:lnTo>
                    <a:pt x="530" y="244"/>
                  </a:lnTo>
                  <a:lnTo>
                    <a:pt x="291" y="272"/>
                  </a:lnTo>
                  <a:lnTo>
                    <a:pt x="221" y="255"/>
                  </a:lnTo>
                  <a:lnTo>
                    <a:pt x="221" y="436"/>
                  </a:lnTo>
                  <a:lnTo>
                    <a:pt x="198" y="389"/>
                  </a:lnTo>
                  <a:lnTo>
                    <a:pt x="169" y="354"/>
                  </a:lnTo>
                  <a:lnTo>
                    <a:pt x="59" y="360"/>
                  </a:lnTo>
                  <a:lnTo>
                    <a:pt x="0" y="296"/>
                  </a:lnTo>
                  <a:lnTo>
                    <a:pt x="117" y="150"/>
                  </a:lnTo>
                  <a:lnTo>
                    <a:pt x="216" y="127"/>
                  </a:lnTo>
                  <a:lnTo>
                    <a:pt x="221" y="81"/>
                  </a:lnTo>
                  <a:lnTo>
                    <a:pt x="442" y="0"/>
                  </a:lnTo>
                  <a:close/>
                </a:path>
              </a:pathLst>
            </a:custGeom>
            <a:grpFill/>
            <a:ln w="9525">
              <a:solidFill>
                <a:schemeClr val="bg1">
                  <a:lumMod val="85000"/>
                </a:schemeClr>
              </a:solidFill>
              <a:round/>
              <a:headEnd/>
              <a:tailEnd/>
            </a:ln>
          </p:spPr>
          <p:txBody>
            <a:bodyPr/>
            <a:lstStyle/>
            <a:p>
              <a:endParaRPr lang="zh-CN" altLang="en-US"/>
            </a:p>
          </p:txBody>
        </p:sp>
        <p:sp>
          <p:nvSpPr>
            <p:cNvPr id="159" name="Freeform 109"/>
            <p:cNvSpPr>
              <a:spLocks noChangeAspect="1"/>
            </p:cNvSpPr>
            <p:nvPr>
              <p:custDataLst>
                <p:tags r:id="rId179"/>
              </p:custDataLst>
            </p:nvPr>
          </p:nvSpPr>
          <p:spPr bwMode="auto">
            <a:xfrm>
              <a:off x="856919" y="3862421"/>
              <a:ext cx="98835" cy="204981"/>
            </a:xfrm>
            <a:custGeom>
              <a:avLst/>
              <a:gdLst>
                <a:gd name="T0" fmla="*/ 78226 w 221"/>
                <a:gd name="T1" fmla="*/ 5103 h 448"/>
                <a:gd name="T2" fmla="*/ 87313 w 221"/>
                <a:gd name="T3" fmla="*/ 160734 h 448"/>
                <a:gd name="T4" fmla="*/ 30026 w 221"/>
                <a:gd name="T5" fmla="*/ 190500 h 448"/>
                <a:gd name="T6" fmla="*/ 0 w 221"/>
                <a:gd name="T7" fmla="*/ 113535 h 448"/>
                <a:gd name="T8" fmla="*/ 22915 w 221"/>
                <a:gd name="T9" fmla="*/ 81643 h 448"/>
                <a:gd name="T10" fmla="*/ 22915 w 221"/>
                <a:gd name="T11" fmla="*/ 0 h 448"/>
                <a:gd name="T12" fmla="*/ 50570 w 221"/>
                <a:gd name="T13" fmla="*/ 7229 h 448"/>
                <a:gd name="T14" fmla="*/ 78226 w 221"/>
                <a:gd name="T15" fmla="*/ 5103 h 448"/>
                <a:gd name="T16" fmla="*/ 0 60000 65536"/>
                <a:gd name="T17" fmla="*/ 0 60000 65536"/>
                <a:gd name="T18" fmla="*/ 0 60000 65536"/>
                <a:gd name="T19" fmla="*/ 0 60000 65536"/>
                <a:gd name="T20" fmla="*/ 0 60000 65536"/>
                <a:gd name="T21" fmla="*/ 0 60000 65536"/>
                <a:gd name="T22" fmla="*/ 0 60000 65536"/>
                <a:gd name="T23" fmla="*/ 0 60000 65536"/>
                <a:gd name="T24" fmla="*/ 0 w 221"/>
                <a:gd name="T25" fmla="*/ 0 h 448"/>
                <a:gd name="T26" fmla="*/ 221 w 221"/>
                <a:gd name="T27" fmla="*/ 448 h 4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1" h="448">
                  <a:moveTo>
                    <a:pt x="198" y="12"/>
                  </a:moveTo>
                  <a:lnTo>
                    <a:pt x="221" y="378"/>
                  </a:lnTo>
                  <a:lnTo>
                    <a:pt x="76" y="448"/>
                  </a:lnTo>
                  <a:lnTo>
                    <a:pt x="0" y="267"/>
                  </a:lnTo>
                  <a:lnTo>
                    <a:pt x="58" y="192"/>
                  </a:lnTo>
                  <a:lnTo>
                    <a:pt x="58" y="0"/>
                  </a:lnTo>
                  <a:lnTo>
                    <a:pt x="128" y="17"/>
                  </a:lnTo>
                  <a:lnTo>
                    <a:pt x="198" y="12"/>
                  </a:lnTo>
                  <a:close/>
                </a:path>
              </a:pathLst>
            </a:custGeom>
            <a:grpFill/>
            <a:ln w="9525">
              <a:solidFill>
                <a:schemeClr val="bg1">
                  <a:lumMod val="85000"/>
                </a:schemeClr>
              </a:solidFill>
              <a:round/>
              <a:headEnd/>
              <a:tailEnd/>
            </a:ln>
          </p:spPr>
          <p:txBody>
            <a:bodyPr/>
            <a:lstStyle/>
            <a:p>
              <a:endParaRPr lang="zh-CN" altLang="en-US"/>
            </a:p>
          </p:txBody>
        </p:sp>
        <p:sp>
          <p:nvSpPr>
            <p:cNvPr id="160" name="Freeform 110"/>
            <p:cNvSpPr>
              <a:spLocks noChangeAspect="1"/>
            </p:cNvSpPr>
            <p:nvPr>
              <p:custDataLst>
                <p:tags r:id="rId180"/>
              </p:custDataLst>
            </p:nvPr>
          </p:nvSpPr>
          <p:spPr bwMode="auto">
            <a:xfrm>
              <a:off x="944970" y="3862421"/>
              <a:ext cx="59300" cy="172527"/>
            </a:xfrm>
            <a:custGeom>
              <a:avLst/>
              <a:gdLst>
                <a:gd name="T0" fmla="*/ 0 w 127"/>
                <a:gd name="T1" fmla="*/ 7516 h 384"/>
                <a:gd name="T2" fmla="*/ 9487 w 127"/>
                <a:gd name="T3" fmla="*/ 160338 h 384"/>
                <a:gd name="T4" fmla="*/ 42900 w 127"/>
                <a:gd name="T5" fmla="*/ 145724 h 384"/>
                <a:gd name="T6" fmla="*/ 37950 w 127"/>
                <a:gd name="T7" fmla="*/ 63467 h 384"/>
                <a:gd name="T8" fmla="*/ 52387 w 127"/>
                <a:gd name="T9" fmla="*/ 41755 h 384"/>
                <a:gd name="T10" fmla="*/ 45375 w 127"/>
                <a:gd name="T11" fmla="*/ 0 h 384"/>
                <a:gd name="T12" fmla="*/ 0 w 127"/>
                <a:gd name="T13" fmla="*/ 7516 h 384"/>
                <a:gd name="T14" fmla="*/ 0 60000 65536"/>
                <a:gd name="T15" fmla="*/ 0 60000 65536"/>
                <a:gd name="T16" fmla="*/ 0 60000 65536"/>
                <a:gd name="T17" fmla="*/ 0 60000 65536"/>
                <a:gd name="T18" fmla="*/ 0 60000 65536"/>
                <a:gd name="T19" fmla="*/ 0 60000 65536"/>
                <a:gd name="T20" fmla="*/ 0 60000 65536"/>
                <a:gd name="T21" fmla="*/ 0 w 127"/>
                <a:gd name="T22" fmla="*/ 0 h 384"/>
                <a:gd name="T23" fmla="*/ 127 w 127"/>
                <a:gd name="T24" fmla="*/ 384 h 3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 h="384">
                  <a:moveTo>
                    <a:pt x="0" y="18"/>
                  </a:moveTo>
                  <a:lnTo>
                    <a:pt x="23" y="384"/>
                  </a:lnTo>
                  <a:lnTo>
                    <a:pt x="104" y="349"/>
                  </a:lnTo>
                  <a:lnTo>
                    <a:pt x="92" y="152"/>
                  </a:lnTo>
                  <a:lnTo>
                    <a:pt x="127" y="100"/>
                  </a:lnTo>
                  <a:lnTo>
                    <a:pt x="110" y="0"/>
                  </a:lnTo>
                  <a:lnTo>
                    <a:pt x="0" y="18"/>
                  </a:lnTo>
                  <a:close/>
                </a:path>
              </a:pathLst>
            </a:custGeom>
            <a:grpFill/>
            <a:ln w="9525">
              <a:solidFill>
                <a:schemeClr val="bg1">
                  <a:lumMod val="85000"/>
                </a:schemeClr>
              </a:solidFill>
              <a:round/>
              <a:headEnd/>
              <a:tailEnd/>
            </a:ln>
          </p:spPr>
          <p:txBody>
            <a:bodyPr/>
            <a:lstStyle/>
            <a:p>
              <a:endParaRPr lang="zh-CN" altLang="en-US"/>
            </a:p>
          </p:txBody>
        </p:sp>
        <p:sp>
          <p:nvSpPr>
            <p:cNvPr id="161" name="Freeform 111"/>
            <p:cNvSpPr>
              <a:spLocks noChangeAspect="1"/>
            </p:cNvSpPr>
            <p:nvPr>
              <p:custDataLst>
                <p:tags r:id="rId181"/>
              </p:custDataLst>
            </p:nvPr>
          </p:nvSpPr>
          <p:spPr bwMode="auto">
            <a:xfrm>
              <a:off x="988098" y="3829965"/>
              <a:ext cx="95239" cy="191315"/>
            </a:xfrm>
            <a:custGeom>
              <a:avLst/>
              <a:gdLst>
                <a:gd name="T0" fmla="*/ 7212 w 210"/>
                <a:gd name="T1" fmla="*/ 29350 h 418"/>
                <a:gd name="T2" fmla="*/ 12020 w 210"/>
                <a:gd name="T3" fmla="*/ 71886 h 418"/>
                <a:gd name="T4" fmla="*/ 0 w 210"/>
                <a:gd name="T5" fmla="*/ 94004 h 418"/>
                <a:gd name="T6" fmla="*/ 4808 w 210"/>
                <a:gd name="T7" fmla="*/ 177800 h 418"/>
                <a:gd name="T8" fmla="*/ 48880 w 210"/>
                <a:gd name="T9" fmla="*/ 162912 h 418"/>
                <a:gd name="T10" fmla="*/ 44873 w 210"/>
                <a:gd name="T11" fmla="*/ 86773 h 418"/>
                <a:gd name="T12" fmla="*/ 74922 w 210"/>
                <a:gd name="T13" fmla="*/ 59125 h 418"/>
                <a:gd name="T14" fmla="*/ 84137 w 210"/>
                <a:gd name="T15" fmla="*/ 37006 h 418"/>
                <a:gd name="T16" fmla="*/ 79730 w 210"/>
                <a:gd name="T17" fmla="*/ 0 h 418"/>
                <a:gd name="T18" fmla="*/ 44873 w 210"/>
                <a:gd name="T19" fmla="*/ 2127 h 418"/>
                <a:gd name="T20" fmla="*/ 35257 w 210"/>
                <a:gd name="T21" fmla="*/ 14888 h 418"/>
                <a:gd name="T22" fmla="*/ 7212 w 210"/>
                <a:gd name="T23" fmla="*/ 29350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0"/>
                <a:gd name="T37" fmla="*/ 0 h 418"/>
                <a:gd name="T38" fmla="*/ 210 w 210"/>
                <a:gd name="T39" fmla="*/ 418 h 41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0" h="418">
                  <a:moveTo>
                    <a:pt x="18" y="69"/>
                  </a:moveTo>
                  <a:lnTo>
                    <a:pt x="30" y="169"/>
                  </a:lnTo>
                  <a:lnTo>
                    <a:pt x="0" y="221"/>
                  </a:lnTo>
                  <a:lnTo>
                    <a:pt x="12" y="418"/>
                  </a:lnTo>
                  <a:lnTo>
                    <a:pt x="122" y="383"/>
                  </a:lnTo>
                  <a:lnTo>
                    <a:pt x="112" y="204"/>
                  </a:lnTo>
                  <a:lnTo>
                    <a:pt x="187" y="139"/>
                  </a:lnTo>
                  <a:lnTo>
                    <a:pt x="210" y="87"/>
                  </a:lnTo>
                  <a:lnTo>
                    <a:pt x="199" y="0"/>
                  </a:lnTo>
                  <a:lnTo>
                    <a:pt x="112" y="5"/>
                  </a:lnTo>
                  <a:lnTo>
                    <a:pt x="88" y="35"/>
                  </a:lnTo>
                  <a:lnTo>
                    <a:pt x="18" y="69"/>
                  </a:lnTo>
                  <a:close/>
                </a:path>
              </a:pathLst>
            </a:custGeom>
            <a:grpFill/>
            <a:ln w="9525">
              <a:solidFill>
                <a:schemeClr val="bg1">
                  <a:lumMod val="85000"/>
                </a:schemeClr>
              </a:solidFill>
              <a:round/>
              <a:headEnd/>
              <a:tailEnd/>
            </a:ln>
          </p:spPr>
          <p:txBody>
            <a:bodyPr/>
            <a:lstStyle/>
            <a:p>
              <a:endParaRPr lang="zh-CN" altLang="en-US"/>
            </a:p>
          </p:txBody>
        </p:sp>
        <p:sp>
          <p:nvSpPr>
            <p:cNvPr id="162" name="Freeform 112"/>
            <p:cNvSpPr>
              <a:spLocks noChangeAspect="1"/>
            </p:cNvSpPr>
            <p:nvPr>
              <p:custDataLst>
                <p:tags r:id="rId182"/>
              </p:custDataLst>
            </p:nvPr>
          </p:nvSpPr>
          <p:spPr bwMode="auto">
            <a:xfrm>
              <a:off x="984504" y="3472956"/>
              <a:ext cx="463620" cy="362132"/>
            </a:xfrm>
            <a:custGeom>
              <a:avLst/>
              <a:gdLst>
                <a:gd name="T0" fmla="*/ 0 w 1023"/>
                <a:gd name="T1" fmla="*/ 257738 h 790"/>
                <a:gd name="T2" fmla="*/ 49245 w 1023"/>
                <a:gd name="T3" fmla="*/ 336550 h 790"/>
                <a:gd name="T4" fmla="*/ 84077 w 1023"/>
                <a:gd name="T5" fmla="*/ 334420 h 790"/>
                <a:gd name="T6" fmla="*/ 102093 w 1023"/>
                <a:gd name="T7" fmla="*/ 284576 h 790"/>
                <a:gd name="T8" fmla="*/ 151339 w 1023"/>
                <a:gd name="T9" fmla="*/ 269666 h 790"/>
                <a:gd name="T10" fmla="*/ 169755 w 1023"/>
                <a:gd name="T11" fmla="*/ 297357 h 790"/>
                <a:gd name="T12" fmla="*/ 195379 w 1023"/>
                <a:gd name="T13" fmla="*/ 297357 h 790"/>
                <a:gd name="T14" fmla="*/ 221002 w 1023"/>
                <a:gd name="T15" fmla="*/ 306729 h 790"/>
                <a:gd name="T16" fmla="*/ 265043 w 1023"/>
                <a:gd name="T17" fmla="*/ 284576 h 790"/>
                <a:gd name="T18" fmla="*/ 295471 w 1023"/>
                <a:gd name="T19" fmla="*/ 302469 h 790"/>
                <a:gd name="T20" fmla="*/ 341913 w 1023"/>
                <a:gd name="T21" fmla="*/ 272648 h 790"/>
                <a:gd name="T22" fmla="*/ 341913 w 1023"/>
                <a:gd name="T23" fmla="*/ 250495 h 790"/>
                <a:gd name="T24" fmla="*/ 409575 w 1023"/>
                <a:gd name="T25" fmla="*/ 165719 h 790"/>
                <a:gd name="T26" fmla="*/ 409575 w 1023"/>
                <a:gd name="T27" fmla="*/ 101817 h 790"/>
                <a:gd name="T28" fmla="*/ 393560 w 1023"/>
                <a:gd name="T29" fmla="*/ 79664 h 790"/>
                <a:gd name="T30" fmla="*/ 397564 w 1023"/>
                <a:gd name="T31" fmla="*/ 0 h 790"/>
                <a:gd name="T32" fmla="*/ 365535 w 1023"/>
                <a:gd name="T33" fmla="*/ 27691 h 790"/>
                <a:gd name="T34" fmla="*/ 290666 w 1023"/>
                <a:gd name="T35" fmla="*/ 14910 h 790"/>
                <a:gd name="T36" fmla="*/ 97689 w 1023"/>
                <a:gd name="T37" fmla="*/ 133768 h 790"/>
                <a:gd name="T38" fmla="*/ 70064 w 1023"/>
                <a:gd name="T39" fmla="*/ 225361 h 790"/>
                <a:gd name="T40" fmla="*/ 0 w 1023"/>
                <a:gd name="T41" fmla="*/ 257738 h 79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23"/>
                <a:gd name="T64" fmla="*/ 0 h 790"/>
                <a:gd name="T65" fmla="*/ 1023 w 1023"/>
                <a:gd name="T66" fmla="*/ 790 h 79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23" h="790">
                  <a:moveTo>
                    <a:pt x="0" y="605"/>
                  </a:moveTo>
                  <a:lnTo>
                    <a:pt x="123" y="790"/>
                  </a:lnTo>
                  <a:lnTo>
                    <a:pt x="210" y="785"/>
                  </a:lnTo>
                  <a:lnTo>
                    <a:pt x="255" y="668"/>
                  </a:lnTo>
                  <a:lnTo>
                    <a:pt x="378" y="633"/>
                  </a:lnTo>
                  <a:lnTo>
                    <a:pt x="424" y="698"/>
                  </a:lnTo>
                  <a:lnTo>
                    <a:pt x="488" y="698"/>
                  </a:lnTo>
                  <a:lnTo>
                    <a:pt x="552" y="720"/>
                  </a:lnTo>
                  <a:lnTo>
                    <a:pt x="662" y="668"/>
                  </a:lnTo>
                  <a:lnTo>
                    <a:pt x="738" y="710"/>
                  </a:lnTo>
                  <a:lnTo>
                    <a:pt x="854" y="640"/>
                  </a:lnTo>
                  <a:lnTo>
                    <a:pt x="854" y="588"/>
                  </a:lnTo>
                  <a:lnTo>
                    <a:pt x="1023" y="389"/>
                  </a:lnTo>
                  <a:lnTo>
                    <a:pt x="1023" y="239"/>
                  </a:lnTo>
                  <a:lnTo>
                    <a:pt x="983" y="187"/>
                  </a:lnTo>
                  <a:lnTo>
                    <a:pt x="993" y="0"/>
                  </a:lnTo>
                  <a:lnTo>
                    <a:pt x="913" y="65"/>
                  </a:lnTo>
                  <a:lnTo>
                    <a:pt x="726" y="35"/>
                  </a:lnTo>
                  <a:lnTo>
                    <a:pt x="244" y="314"/>
                  </a:lnTo>
                  <a:lnTo>
                    <a:pt x="175" y="529"/>
                  </a:lnTo>
                  <a:lnTo>
                    <a:pt x="0" y="605"/>
                  </a:lnTo>
                  <a:close/>
                </a:path>
              </a:pathLst>
            </a:custGeom>
            <a:grpFill/>
            <a:ln w="9525">
              <a:solidFill>
                <a:schemeClr val="bg1">
                  <a:lumMod val="85000"/>
                </a:schemeClr>
              </a:solidFill>
              <a:round/>
              <a:headEnd/>
              <a:tailEnd/>
            </a:ln>
          </p:spPr>
          <p:txBody>
            <a:bodyPr/>
            <a:lstStyle/>
            <a:p>
              <a:endParaRPr lang="zh-CN" altLang="en-US"/>
            </a:p>
          </p:txBody>
        </p:sp>
        <p:sp>
          <p:nvSpPr>
            <p:cNvPr id="163" name="Freeform 113"/>
            <p:cNvSpPr>
              <a:spLocks noChangeAspect="1"/>
            </p:cNvSpPr>
            <p:nvPr>
              <p:custDataLst>
                <p:tags r:id="rId183"/>
              </p:custDataLst>
            </p:nvPr>
          </p:nvSpPr>
          <p:spPr bwMode="auto">
            <a:xfrm>
              <a:off x="1252253" y="3175733"/>
              <a:ext cx="445650" cy="427044"/>
            </a:xfrm>
            <a:custGeom>
              <a:avLst/>
              <a:gdLst>
                <a:gd name="T0" fmla="*/ 81787 w 982"/>
                <a:gd name="T1" fmla="*/ 0 h 935"/>
                <a:gd name="T2" fmla="*/ 16037 w 982"/>
                <a:gd name="T3" fmla="*/ 93807 h 935"/>
                <a:gd name="T4" fmla="*/ 18843 w 982"/>
                <a:gd name="T5" fmla="*/ 165117 h 935"/>
                <a:gd name="T6" fmla="*/ 0 w 982"/>
                <a:gd name="T7" fmla="*/ 206715 h 935"/>
                <a:gd name="T8" fmla="*/ 28064 w 982"/>
                <a:gd name="T9" fmla="*/ 268687 h 935"/>
                <a:gd name="T10" fmla="*/ 60538 w 982"/>
                <a:gd name="T11" fmla="*/ 293306 h 935"/>
                <a:gd name="T12" fmla="*/ 132703 w 982"/>
                <a:gd name="T13" fmla="*/ 306039 h 935"/>
                <a:gd name="T14" fmla="*/ 162772 w 982"/>
                <a:gd name="T15" fmla="*/ 278449 h 935"/>
                <a:gd name="T16" fmla="*/ 361226 w 982"/>
                <a:gd name="T17" fmla="*/ 396875 h 935"/>
                <a:gd name="T18" fmla="*/ 358820 w 982"/>
                <a:gd name="T19" fmla="*/ 374803 h 935"/>
                <a:gd name="T20" fmla="*/ 393700 w 982"/>
                <a:gd name="T21" fmla="*/ 374803 h 935"/>
                <a:gd name="T22" fmla="*/ 372852 w 982"/>
                <a:gd name="T23" fmla="*/ 98900 h 935"/>
                <a:gd name="T24" fmla="*/ 389290 w 982"/>
                <a:gd name="T25" fmla="*/ 86166 h 935"/>
                <a:gd name="T26" fmla="*/ 382474 w 982"/>
                <a:gd name="T27" fmla="*/ 44569 h 935"/>
                <a:gd name="T28" fmla="*/ 323941 w 982"/>
                <a:gd name="T29" fmla="*/ 7640 h 935"/>
                <a:gd name="T30" fmla="*/ 279439 w 982"/>
                <a:gd name="T31" fmla="*/ 14856 h 935"/>
                <a:gd name="T32" fmla="*/ 263402 w 982"/>
                <a:gd name="T33" fmla="*/ 76404 h 935"/>
                <a:gd name="T34" fmla="*/ 246965 w 982"/>
                <a:gd name="T35" fmla="*/ 84044 h 935"/>
                <a:gd name="T36" fmla="*/ 179611 w 982"/>
                <a:gd name="T37" fmla="*/ 46691 h 935"/>
                <a:gd name="T38" fmla="*/ 153952 w 982"/>
                <a:gd name="T39" fmla="*/ 12309 h 935"/>
                <a:gd name="T40" fmla="*/ 81787 w 982"/>
                <a:gd name="T41" fmla="*/ 0 h 9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2"/>
                <a:gd name="T64" fmla="*/ 0 h 935"/>
                <a:gd name="T65" fmla="*/ 982 w 982"/>
                <a:gd name="T66" fmla="*/ 935 h 93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2" h="935">
                  <a:moveTo>
                    <a:pt x="204" y="0"/>
                  </a:moveTo>
                  <a:lnTo>
                    <a:pt x="40" y="221"/>
                  </a:lnTo>
                  <a:lnTo>
                    <a:pt x="47" y="389"/>
                  </a:lnTo>
                  <a:lnTo>
                    <a:pt x="0" y="487"/>
                  </a:lnTo>
                  <a:lnTo>
                    <a:pt x="70" y="633"/>
                  </a:lnTo>
                  <a:lnTo>
                    <a:pt x="151" y="691"/>
                  </a:lnTo>
                  <a:lnTo>
                    <a:pt x="331" y="721"/>
                  </a:lnTo>
                  <a:lnTo>
                    <a:pt x="406" y="656"/>
                  </a:lnTo>
                  <a:lnTo>
                    <a:pt x="901" y="935"/>
                  </a:lnTo>
                  <a:lnTo>
                    <a:pt x="895" y="883"/>
                  </a:lnTo>
                  <a:lnTo>
                    <a:pt x="982" y="883"/>
                  </a:lnTo>
                  <a:lnTo>
                    <a:pt x="930" y="233"/>
                  </a:lnTo>
                  <a:lnTo>
                    <a:pt x="971" y="203"/>
                  </a:lnTo>
                  <a:lnTo>
                    <a:pt x="954" y="105"/>
                  </a:lnTo>
                  <a:lnTo>
                    <a:pt x="808" y="18"/>
                  </a:lnTo>
                  <a:lnTo>
                    <a:pt x="697" y="35"/>
                  </a:lnTo>
                  <a:lnTo>
                    <a:pt x="657" y="180"/>
                  </a:lnTo>
                  <a:lnTo>
                    <a:pt x="616" y="198"/>
                  </a:lnTo>
                  <a:lnTo>
                    <a:pt x="448" y="110"/>
                  </a:lnTo>
                  <a:lnTo>
                    <a:pt x="384" y="29"/>
                  </a:lnTo>
                  <a:lnTo>
                    <a:pt x="204" y="0"/>
                  </a:lnTo>
                  <a:close/>
                </a:path>
              </a:pathLst>
            </a:custGeom>
            <a:grpFill/>
            <a:ln w="9525">
              <a:solidFill>
                <a:schemeClr val="bg1">
                  <a:lumMod val="85000"/>
                </a:schemeClr>
              </a:solidFill>
              <a:round/>
              <a:headEnd/>
              <a:tailEnd/>
            </a:ln>
          </p:spPr>
          <p:txBody>
            <a:bodyPr/>
            <a:lstStyle/>
            <a:p>
              <a:endParaRPr lang="zh-CN" altLang="en-US"/>
            </a:p>
          </p:txBody>
        </p:sp>
        <p:sp>
          <p:nvSpPr>
            <p:cNvPr id="164" name="Freeform 114"/>
            <p:cNvSpPr>
              <a:spLocks noChangeAspect="1"/>
            </p:cNvSpPr>
            <p:nvPr>
              <p:custDataLst>
                <p:tags r:id="rId184"/>
              </p:custDataLst>
            </p:nvPr>
          </p:nvSpPr>
          <p:spPr bwMode="auto">
            <a:xfrm>
              <a:off x="1040209" y="3763348"/>
              <a:ext cx="362989" cy="316012"/>
            </a:xfrm>
            <a:custGeom>
              <a:avLst/>
              <a:gdLst>
                <a:gd name="T0" fmla="*/ 292651 w 801"/>
                <a:gd name="T1" fmla="*/ 2945 h 698"/>
                <a:gd name="T2" fmla="*/ 320675 w 801"/>
                <a:gd name="T3" fmla="*/ 61430 h 698"/>
                <a:gd name="T4" fmla="*/ 283443 w 801"/>
                <a:gd name="T5" fmla="*/ 105610 h 698"/>
                <a:gd name="T6" fmla="*/ 290249 w 801"/>
                <a:gd name="T7" fmla="*/ 122440 h 698"/>
                <a:gd name="T8" fmla="*/ 253417 w 801"/>
                <a:gd name="T9" fmla="*/ 146844 h 698"/>
                <a:gd name="T10" fmla="*/ 250615 w 801"/>
                <a:gd name="T11" fmla="*/ 198176 h 698"/>
                <a:gd name="T12" fmla="*/ 229797 w 801"/>
                <a:gd name="T13" fmla="*/ 215007 h 698"/>
                <a:gd name="T14" fmla="*/ 218587 w 801"/>
                <a:gd name="T15" fmla="*/ 198176 h 698"/>
                <a:gd name="T16" fmla="*/ 190563 w 801"/>
                <a:gd name="T17" fmla="*/ 200280 h 698"/>
                <a:gd name="T18" fmla="*/ 152931 w 801"/>
                <a:gd name="T19" fmla="*/ 266339 h 698"/>
                <a:gd name="T20" fmla="*/ 120503 w 801"/>
                <a:gd name="T21" fmla="*/ 293688 h 698"/>
                <a:gd name="T22" fmla="*/ 83271 w 801"/>
                <a:gd name="T23" fmla="*/ 286114 h 698"/>
                <a:gd name="T24" fmla="*/ 50844 w 801"/>
                <a:gd name="T25" fmla="*/ 234782 h 698"/>
                <a:gd name="T26" fmla="*/ 4003 w 801"/>
                <a:gd name="T27" fmla="*/ 225105 h 698"/>
                <a:gd name="T28" fmla="*/ 0 w 801"/>
                <a:gd name="T29" fmla="*/ 149789 h 698"/>
                <a:gd name="T30" fmla="*/ 30026 w 801"/>
                <a:gd name="T31" fmla="*/ 124965 h 698"/>
                <a:gd name="T32" fmla="*/ 39234 w 801"/>
                <a:gd name="T33" fmla="*/ 100561 h 698"/>
                <a:gd name="T34" fmla="*/ 36832 w 801"/>
                <a:gd name="T35" fmla="*/ 80785 h 698"/>
                <a:gd name="T36" fmla="*/ 34830 w 801"/>
                <a:gd name="T37" fmla="*/ 66059 h 698"/>
                <a:gd name="T38" fmla="*/ 52845 w 801"/>
                <a:gd name="T39" fmla="*/ 14726 h 698"/>
                <a:gd name="T40" fmla="*/ 102088 w 801"/>
                <a:gd name="T41" fmla="*/ 0 h 698"/>
                <a:gd name="T42" fmla="*/ 120503 w 801"/>
                <a:gd name="T43" fmla="*/ 27349 h 698"/>
                <a:gd name="T44" fmla="*/ 148527 w 801"/>
                <a:gd name="T45" fmla="*/ 27349 h 698"/>
                <a:gd name="T46" fmla="*/ 171747 w 801"/>
                <a:gd name="T47" fmla="*/ 36606 h 698"/>
                <a:gd name="T48" fmla="*/ 215785 w 801"/>
                <a:gd name="T49" fmla="*/ 14726 h 698"/>
                <a:gd name="T50" fmla="*/ 246211 w 801"/>
                <a:gd name="T51" fmla="*/ 32398 h 698"/>
                <a:gd name="T52" fmla="*/ 292651 w 801"/>
                <a:gd name="T53" fmla="*/ 2945 h 6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01"/>
                <a:gd name="T82" fmla="*/ 0 h 698"/>
                <a:gd name="T83" fmla="*/ 801 w 801"/>
                <a:gd name="T84" fmla="*/ 698 h 6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01" h="698">
                  <a:moveTo>
                    <a:pt x="731" y="7"/>
                  </a:moveTo>
                  <a:lnTo>
                    <a:pt x="801" y="146"/>
                  </a:lnTo>
                  <a:lnTo>
                    <a:pt x="708" y="251"/>
                  </a:lnTo>
                  <a:lnTo>
                    <a:pt x="725" y="291"/>
                  </a:lnTo>
                  <a:lnTo>
                    <a:pt x="633" y="349"/>
                  </a:lnTo>
                  <a:lnTo>
                    <a:pt x="626" y="471"/>
                  </a:lnTo>
                  <a:lnTo>
                    <a:pt x="574" y="511"/>
                  </a:lnTo>
                  <a:lnTo>
                    <a:pt x="546" y="471"/>
                  </a:lnTo>
                  <a:lnTo>
                    <a:pt x="476" y="476"/>
                  </a:lnTo>
                  <a:lnTo>
                    <a:pt x="382" y="633"/>
                  </a:lnTo>
                  <a:lnTo>
                    <a:pt x="301" y="698"/>
                  </a:lnTo>
                  <a:lnTo>
                    <a:pt x="208" y="680"/>
                  </a:lnTo>
                  <a:lnTo>
                    <a:pt x="127" y="558"/>
                  </a:lnTo>
                  <a:lnTo>
                    <a:pt x="10" y="535"/>
                  </a:lnTo>
                  <a:lnTo>
                    <a:pt x="0" y="356"/>
                  </a:lnTo>
                  <a:lnTo>
                    <a:pt x="75" y="297"/>
                  </a:lnTo>
                  <a:lnTo>
                    <a:pt x="98" y="239"/>
                  </a:lnTo>
                  <a:lnTo>
                    <a:pt x="92" y="192"/>
                  </a:lnTo>
                  <a:lnTo>
                    <a:pt x="87" y="157"/>
                  </a:lnTo>
                  <a:lnTo>
                    <a:pt x="132" y="35"/>
                  </a:lnTo>
                  <a:lnTo>
                    <a:pt x="255" y="0"/>
                  </a:lnTo>
                  <a:lnTo>
                    <a:pt x="301" y="65"/>
                  </a:lnTo>
                  <a:lnTo>
                    <a:pt x="371" y="65"/>
                  </a:lnTo>
                  <a:lnTo>
                    <a:pt x="429" y="87"/>
                  </a:lnTo>
                  <a:lnTo>
                    <a:pt x="539" y="35"/>
                  </a:lnTo>
                  <a:lnTo>
                    <a:pt x="615" y="77"/>
                  </a:lnTo>
                  <a:lnTo>
                    <a:pt x="731" y="7"/>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65" name="Freeform 115"/>
            <p:cNvSpPr>
              <a:spLocks noChangeAspect="1"/>
            </p:cNvSpPr>
            <p:nvPr>
              <p:custDataLst>
                <p:tags r:id="rId185"/>
              </p:custDataLst>
            </p:nvPr>
          </p:nvSpPr>
          <p:spPr bwMode="auto">
            <a:xfrm>
              <a:off x="1372651" y="3472956"/>
              <a:ext cx="300094" cy="520994"/>
            </a:xfrm>
            <a:custGeom>
              <a:avLst/>
              <a:gdLst>
                <a:gd name="T0" fmla="*/ 0 w 657"/>
                <a:gd name="T1" fmla="*/ 270874 h 1144"/>
                <a:gd name="T2" fmla="*/ 42369 w 657"/>
                <a:gd name="T3" fmla="*/ 309813 h 1144"/>
                <a:gd name="T4" fmla="*/ 49229 w 657"/>
                <a:gd name="T5" fmla="*/ 388959 h 1144"/>
                <a:gd name="T6" fmla="*/ 16544 w 657"/>
                <a:gd name="T7" fmla="*/ 388959 h 1144"/>
                <a:gd name="T8" fmla="*/ 52054 w 657"/>
                <a:gd name="T9" fmla="*/ 447789 h 1144"/>
                <a:gd name="T10" fmla="*/ 33089 w 657"/>
                <a:gd name="T11" fmla="*/ 484188 h 1144"/>
                <a:gd name="T12" fmla="*/ 129126 w 657"/>
                <a:gd name="T13" fmla="*/ 447789 h 1144"/>
                <a:gd name="T14" fmla="*/ 166653 w 657"/>
                <a:gd name="T15" fmla="*/ 420702 h 1144"/>
                <a:gd name="T16" fmla="*/ 199742 w 657"/>
                <a:gd name="T17" fmla="*/ 415623 h 1144"/>
                <a:gd name="T18" fmla="*/ 236866 w 657"/>
                <a:gd name="T19" fmla="*/ 366527 h 1144"/>
                <a:gd name="T20" fmla="*/ 253410 w 657"/>
                <a:gd name="T21" fmla="*/ 366527 h 1144"/>
                <a:gd name="T22" fmla="*/ 220725 w 657"/>
                <a:gd name="T23" fmla="*/ 297539 h 1144"/>
                <a:gd name="T24" fmla="*/ 239287 w 657"/>
                <a:gd name="T25" fmla="*/ 223895 h 1144"/>
                <a:gd name="T26" fmla="*/ 265112 w 657"/>
                <a:gd name="T27" fmla="*/ 216276 h 1144"/>
                <a:gd name="T28" fmla="*/ 255831 w 657"/>
                <a:gd name="T29" fmla="*/ 118084 h 1144"/>
                <a:gd name="T30" fmla="*/ 56089 w 657"/>
                <a:gd name="T31" fmla="*/ 0 h 1144"/>
                <a:gd name="T32" fmla="*/ 52054 w 657"/>
                <a:gd name="T33" fmla="*/ 79146 h 1144"/>
                <a:gd name="T34" fmla="*/ 68195 w 657"/>
                <a:gd name="T35" fmla="*/ 101155 h 1144"/>
                <a:gd name="T36" fmla="*/ 68195 w 657"/>
                <a:gd name="T37" fmla="*/ 164641 h 1144"/>
                <a:gd name="T38" fmla="*/ 0 w 657"/>
                <a:gd name="T39" fmla="*/ 248866 h 1144"/>
                <a:gd name="T40" fmla="*/ 0 w 657"/>
                <a:gd name="T41" fmla="*/ 265796 h 1144"/>
                <a:gd name="T42" fmla="*/ 0 w 657"/>
                <a:gd name="T43" fmla="*/ 270874 h 11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57"/>
                <a:gd name="T67" fmla="*/ 0 h 1144"/>
                <a:gd name="T68" fmla="*/ 657 w 657"/>
                <a:gd name="T69" fmla="*/ 1144 h 114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57" h="1144">
                  <a:moveTo>
                    <a:pt x="0" y="640"/>
                  </a:moveTo>
                  <a:lnTo>
                    <a:pt x="105" y="732"/>
                  </a:lnTo>
                  <a:lnTo>
                    <a:pt x="122" y="919"/>
                  </a:lnTo>
                  <a:lnTo>
                    <a:pt x="41" y="919"/>
                  </a:lnTo>
                  <a:lnTo>
                    <a:pt x="129" y="1058"/>
                  </a:lnTo>
                  <a:lnTo>
                    <a:pt x="82" y="1144"/>
                  </a:lnTo>
                  <a:lnTo>
                    <a:pt x="320" y="1058"/>
                  </a:lnTo>
                  <a:lnTo>
                    <a:pt x="413" y="994"/>
                  </a:lnTo>
                  <a:lnTo>
                    <a:pt x="495" y="982"/>
                  </a:lnTo>
                  <a:lnTo>
                    <a:pt x="587" y="866"/>
                  </a:lnTo>
                  <a:lnTo>
                    <a:pt x="628" y="866"/>
                  </a:lnTo>
                  <a:lnTo>
                    <a:pt x="547" y="703"/>
                  </a:lnTo>
                  <a:lnTo>
                    <a:pt x="593" y="529"/>
                  </a:lnTo>
                  <a:lnTo>
                    <a:pt x="657" y="511"/>
                  </a:lnTo>
                  <a:lnTo>
                    <a:pt x="634" y="279"/>
                  </a:lnTo>
                  <a:lnTo>
                    <a:pt x="139" y="0"/>
                  </a:lnTo>
                  <a:lnTo>
                    <a:pt x="129" y="187"/>
                  </a:lnTo>
                  <a:lnTo>
                    <a:pt x="169" y="239"/>
                  </a:lnTo>
                  <a:lnTo>
                    <a:pt x="169" y="389"/>
                  </a:lnTo>
                  <a:lnTo>
                    <a:pt x="0" y="588"/>
                  </a:lnTo>
                  <a:lnTo>
                    <a:pt x="0" y="628"/>
                  </a:lnTo>
                  <a:lnTo>
                    <a:pt x="0" y="640"/>
                  </a:lnTo>
                  <a:close/>
                </a:path>
              </a:pathLst>
            </a:custGeom>
            <a:grpFill/>
            <a:ln w="9525">
              <a:solidFill>
                <a:schemeClr val="bg1">
                  <a:lumMod val="85000"/>
                </a:schemeClr>
              </a:solidFill>
              <a:round/>
              <a:headEnd/>
              <a:tailEnd/>
            </a:ln>
          </p:spPr>
          <p:txBody>
            <a:bodyPr/>
            <a:lstStyle/>
            <a:p>
              <a:endParaRPr lang="zh-CN" altLang="en-US"/>
            </a:p>
          </p:txBody>
        </p:sp>
        <p:sp>
          <p:nvSpPr>
            <p:cNvPr id="166" name="Freeform 116"/>
            <p:cNvSpPr>
              <a:spLocks noChangeAspect="1"/>
            </p:cNvSpPr>
            <p:nvPr>
              <p:custDataLst>
                <p:tags r:id="rId186"/>
              </p:custDataLst>
            </p:nvPr>
          </p:nvSpPr>
          <p:spPr bwMode="auto">
            <a:xfrm>
              <a:off x="1672745" y="3215021"/>
              <a:ext cx="332442" cy="298929"/>
            </a:xfrm>
            <a:custGeom>
              <a:avLst/>
              <a:gdLst>
                <a:gd name="T0" fmla="*/ 9695 w 727"/>
                <a:gd name="T1" fmla="*/ 4241 h 655"/>
                <a:gd name="T2" fmla="*/ 103417 w 727"/>
                <a:gd name="T3" fmla="*/ 33931 h 655"/>
                <a:gd name="T4" fmla="*/ 147854 w 727"/>
                <a:gd name="T5" fmla="*/ 0 h 655"/>
                <a:gd name="T6" fmla="*/ 220569 w 727"/>
                <a:gd name="T7" fmla="*/ 19086 h 655"/>
                <a:gd name="T8" fmla="*/ 241576 w 727"/>
                <a:gd name="T9" fmla="*/ 48776 h 655"/>
                <a:gd name="T10" fmla="*/ 244403 w 727"/>
                <a:gd name="T11" fmla="*/ 63621 h 655"/>
                <a:gd name="T12" fmla="*/ 234708 w 727"/>
                <a:gd name="T13" fmla="*/ 110701 h 655"/>
                <a:gd name="T14" fmla="*/ 197139 w 727"/>
                <a:gd name="T15" fmla="*/ 68711 h 655"/>
                <a:gd name="T16" fmla="*/ 173708 w 727"/>
                <a:gd name="T17" fmla="*/ 53866 h 655"/>
                <a:gd name="T18" fmla="*/ 187847 w 727"/>
                <a:gd name="T19" fmla="*/ 98401 h 655"/>
                <a:gd name="T20" fmla="*/ 293688 w 727"/>
                <a:gd name="T21" fmla="*/ 258302 h 655"/>
                <a:gd name="T22" fmla="*/ 16563 w 727"/>
                <a:gd name="T23" fmla="*/ 277812 h 655"/>
                <a:gd name="T24" fmla="*/ 0 w 727"/>
                <a:gd name="T25" fmla="*/ 61500 h 655"/>
                <a:gd name="T26" fmla="*/ 16563 w 727"/>
                <a:gd name="T27" fmla="*/ 48776 h 655"/>
                <a:gd name="T28" fmla="*/ 9695 w 727"/>
                <a:gd name="T29" fmla="*/ 4241 h 6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7"/>
                <a:gd name="T46" fmla="*/ 0 h 655"/>
                <a:gd name="T47" fmla="*/ 727 w 727"/>
                <a:gd name="T48" fmla="*/ 655 h 6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7" h="655">
                  <a:moveTo>
                    <a:pt x="24" y="10"/>
                  </a:moveTo>
                  <a:lnTo>
                    <a:pt x="256" y="80"/>
                  </a:lnTo>
                  <a:lnTo>
                    <a:pt x="366" y="0"/>
                  </a:lnTo>
                  <a:lnTo>
                    <a:pt x="546" y="45"/>
                  </a:lnTo>
                  <a:lnTo>
                    <a:pt x="598" y="115"/>
                  </a:lnTo>
                  <a:lnTo>
                    <a:pt x="605" y="150"/>
                  </a:lnTo>
                  <a:lnTo>
                    <a:pt x="581" y="261"/>
                  </a:lnTo>
                  <a:lnTo>
                    <a:pt x="488" y="162"/>
                  </a:lnTo>
                  <a:lnTo>
                    <a:pt x="430" y="127"/>
                  </a:lnTo>
                  <a:lnTo>
                    <a:pt x="465" y="232"/>
                  </a:lnTo>
                  <a:lnTo>
                    <a:pt x="727" y="609"/>
                  </a:lnTo>
                  <a:lnTo>
                    <a:pt x="41" y="655"/>
                  </a:lnTo>
                  <a:lnTo>
                    <a:pt x="0" y="145"/>
                  </a:lnTo>
                  <a:lnTo>
                    <a:pt x="41" y="115"/>
                  </a:lnTo>
                  <a:lnTo>
                    <a:pt x="24" y="10"/>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167" name="Freeform 117"/>
            <p:cNvSpPr>
              <a:spLocks noChangeAspect="1"/>
            </p:cNvSpPr>
            <p:nvPr>
              <p:custDataLst>
                <p:tags r:id="rId187"/>
              </p:custDataLst>
            </p:nvPr>
          </p:nvSpPr>
          <p:spPr bwMode="auto">
            <a:xfrm>
              <a:off x="1214518" y="3765055"/>
              <a:ext cx="224621" cy="368966"/>
            </a:xfrm>
            <a:custGeom>
              <a:avLst/>
              <a:gdLst>
                <a:gd name="T0" fmla="*/ 0 w 495"/>
                <a:gd name="T1" fmla="*/ 265992 h 807"/>
                <a:gd name="T2" fmla="*/ 34877 w 495"/>
                <a:gd name="T3" fmla="*/ 288512 h 807"/>
                <a:gd name="T4" fmla="*/ 32872 w 495"/>
                <a:gd name="T5" fmla="*/ 342900 h 807"/>
                <a:gd name="T6" fmla="*/ 198437 w 495"/>
                <a:gd name="T7" fmla="*/ 342900 h 807"/>
                <a:gd name="T8" fmla="*/ 195631 w 495"/>
                <a:gd name="T9" fmla="*/ 305933 h 807"/>
                <a:gd name="T10" fmla="*/ 163560 w 495"/>
                <a:gd name="T11" fmla="*/ 243897 h 807"/>
                <a:gd name="T12" fmla="*/ 193626 w 495"/>
                <a:gd name="T13" fmla="*/ 175062 h 807"/>
                <a:gd name="T14" fmla="*/ 156344 w 495"/>
                <a:gd name="T15" fmla="*/ 118549 h 807"/>
                <a:gd name="T16" fmla="*/ 188816 w 495"/>
                <a:gd name="T17" fmla="*/ 118549 h 807"/>
                <a:gd name="T18" fmla="*/ 182001 w 495"/>
                <a:gd name="T19" fmla="*/ 39091 h 807"/>
                <a:gd name="T20" fmla="*/ 139908 w 495"/>
                <a:gd name="T21" fmla="*/ 0 h 807"/>
                <a:gd name="T22" fmla="*/ 167970 w 495"/>
                <a:gd name="T23" fmla="*/ 59062 h 807"/>
                <a:gd name="T24" fmla="*/ 125877 w 495"/>
                <a:gd name="T25" fmla="*/ 103677 h 807"/>
                <a:gd name="T26" fmla="*/ 137503 w 495"/>
                <a:gd name="T27" fmla="*/ 120674 h 807"/>
                <a:gd name="T28" fmla="*/ 100622 w 495"/>
                <a:gd name="T29" fmla="*/ 143194 h 807"/>
                <a:gd name="T30" fmla="*/ 97815 w 495"/>
                <a:gd name="T31" fmla="*/ 189933 h 807"/>
                <a:gd name="T32" fmla="*/ 76970 w 495"/>
                <a:gd name="T33" fmla="*/ 214153 h 807"/>
                <a:gd name="T34" fmla="*/ 65745 w 495"/>
                <a:gd name="T35" fmla="*/ 197157 h 807"/>
                <a:gd name="T36" fmla="*/ 37683 w 495"/>
                <a:gd name="T37" fmla="*/ 199281 h 807"/>
                <a:gd name="T38" fmla="*/ 0 w 495"/>
                <a:gd name="T39" fmla="*/ 265992 h 8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95"/>
                <a:gd name="T61" fmla="*/ 0 h 807"/>
                <a:gd name="T62" fmla="*/ 495 w 495"/>
                <a:gd name="T63" fmla="*/ 807 h 8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95" h="807">
                  <a:moveTo>
                    <a:pt x="0" y="626"/>
                  </a:moveTo>
                  <a:lnTo>
                    <a:pt x="87" y="679"/>
                  </a:lnTo>
                  <a:lnTo>
                    <a:pt x="82" y="807"/>
                  </a:lnTo>
                  <a:lnTo>
                    <a:pt x="495" y="807"/>
                  </a:lnTo>
                  <a:lnTo>
                    <a:pt x="488" y="720"/>
                  </a:lnTo>
                  <a:lnTo>
                    <a:pt x="408" y="574"/>
                  </a:lnTo>
                  <a:lnTo>
                    <a:pt x="483" y="412"/>
                  </a:lnTo>
                  <a:lnTo>
                    <a:pt x="390" y="279"/>
                  </a:lnTo>
                  <a:lnTo>
                    <a:pt x="471" y="279"/>
                  </a:lnTo>
                  <a:lnTo>
                    <a:pt x="454" y="92"/>
                  </a:lnTo>
                  <a:lnTo>
                    <a:pt x="349" y="0"/>
                  </a:lnTo>
                  <a:lnTo>
                    <a:pt x="419" y="139"/>
                  </a:lnTo>
                  <a:lnTo>
                    <a:pt x="314" y="244"/>
                  </a:lnTo>
                  <a:lnTo>
                    <a:pt x="343" y="284"/>
                  </a:lnTo>
                  <a:lnTo>
                    <a:pt x="251" y="337"/>
                  </a:lnTo>
                  <a:lnTo>
                    <a:pt x="244" y="447"/>
                  </a:lnTo>
                  <a:lnTo>
                    <a:pt x="192" y="504"/>
                  </a:lnTo>
                  <a:lnTo>
                    <a:pt x="164" y="464"/>
                  </a:lnTo>
                  <a:lnTo>
                    <a:pt x="94" y="469"/>
                  </a:lnTo>
                  <a:lnTo>
                    <a:pt x="0" y="626"/>
                  </a:lnTo>
                  <a:close/>
                </a:path>
              </a:pathLst>
            </a:custGeom>
            <a:grpFill/>
            <a:ln w="9525">
              <a:solidFill>
                <a:schemeClr val="bg1">
                  <a:lumMod val="85000"/>
                </a:schemeClr>
              </a:solidFill>
              <a:round/>
              <a:headEnd/>
              <a:tailEnd/>
            </a:ln>
          </p:spPr>
          <p:txBody>
            <a:bodyPr/>
            <a:lstStyle/>
            <a:p>
              <a:endParaRPr lang="zh-CN" altLang="en-US"/>
            </a:p>
          </p:txBody>
        </p:sp>
        <p:sp>
          <p:nvSpPr>
            <p:cNvPr id="168" name="Freeform 118"/>
            <p:cNvSpPr>
              <a:spLocks noChangeAspect="1"/>
            </p:cNvSpPr>
            <p:nvPr>
              <p:custDataLst>
                <p:tags r:id="rId188"/>
              </p:custDataLst>
            </p:nvPr>
          </p:nvSpPr>
          <p:spPr bwMode="auto">
            <a:xfrm>
              <a:off x="1624227" y="3493454"/>
              <a:ext cx="465417" cy="582489"/>
            </a:xfrm>
            <a:custGeom>
              <a:avLst/>
              <a:gdLst>
                <a:gd name="T0" fmla="*/ 339169 w 1028"/>
                <a:gd name="T1" fmla="*/ 0 h 1284"/>
                <a:gd name="T2" fmla="*/ 62794 w 1028"/>
                <a:gd name="T3" fmla="*/ 19394 h 1284"/>
                <a:gd name="T4" fmla="*/ 67194 w 1028"/>
                <a:gd name="T5" fmla="*/ 78418 h 1284"/>
                <a:gd name="T6" fmla="*/ 29997 w 1028"/>
                <a:gd name="T7" fmla="*/ 75889 h 1284"/>
                <a:gd name="T8" fmla="*/ 43996 w 1028"/>
                <a:gd name="T9" fmla="*/ 198153 h 1284"/>
                <a:gd name="T10" fmla="*/ 18398 w 1028"/>
                <a:gd name="T11" fmla="*/ 205742 h 1284"/>
                <a:gd name="T12" fmla="*/ 0 w 1028"/>
                <a:gd name="T13" fmla="*/ 279101 h 1284"/>
                <a:gd name="T14" fmla="*/ 46396 w 1028"/>
                <a:gd name="T15" fmla="*/ 387031 h 1284"/>
                <a:gd name="T16" fmla="*/ 87992 w 1028"/>
                <a:gd name="T17" fmla="*/ 421603 h 1284"/>
                <a:gd name="T18" fmla="*/ 92791 w 1028"/>
                <a:gd name="T19" fmla="*/ 436359 h 1284"/>
                <a:gd name="T20" fmla="*/ 122789 w 1028"/>
                <a:gd name="T21" fmla="*/ 453223 h 1284"/>
                <a:gd name="T22" fmla="*/ 141587 w 1028"/>
                <a:gd name="T23" fmla="*/ 499599 h 1284"/>
                <a:gd name="T24" fmla="*/ 164785 w 1028"/>
                <a:gd name="T25" fmla="*/ 514355 h 1284"/>
                <a:gd name="T26" fmla="*/ 187983 w 1028"/>
                <a:gd name="T27" fmla="*/ 514355 h 1284"/>
                <a:gd name="T28" fmla="*/ 199582 w 1028"/>
                <a:gd name="T29" fmla="*/ 524052 h 1284"/>
                <a:gd name="T30" fmla="*/ 208781 w 1028"/>
                <a:gd name="T31" fmla="*/ 511826 h 1284"/>
                <a:gd name="T32" fmla="*/ 234778 w 1028"/>
                <a:gd name="T33" fmla="*/ 541338 h 1284"/>
                <a:gd name="T34" fmla="*/ 290373 w 1028"/>
                <a:gd name="T35" fmla="*/ 536279 h 1284"/>
                <a:gd name="T36" fmla="*/ 339169 w 1028"/>
                <a:gd name="T37" fmla="*/ 506767 h 1284"/>
                <a:gd name="T38" fmla="*/ 371966 w 1028"/>
                <a:gd name="T39" fmla="*/ 504659 h 1284"/>
                <a:gd name="T40" fmla="*/ 364766 w 1028"/>
                <a:gd name="T41" fmla="*/ 475146 h 1284"/>
                <a:gd name="T42" fmla="*/ 329969 w 1028"/>
                <a:gd name="T43" fmla="*/ 460390 h 1284"/>
                <a:gd name="T44" fmla="*/ 327570 w 1028"/>
                <a:gd name="T45" fmla="*/ 414014 h 1284"/>
                <a:gd name="T46" fmla="*/ 297172 w 1028"/>
                <a:gd name="T47" fmla="*/ 416544 h 1284"/>
                <a:gd name="T48" fmla="*/ 297172 w 1028"/>
                <a:gd name="T49" fmla="*/ 399679 h 1284"/>
                <a:gd name="T50" fmla="*/ 329969 w 1028"/>
                <a:gd name="T51" fmla="*/ 372275 h 1284"/>
                <a:gd name="T52" fmla="*/ 332369 w 1028"/>
                <a:gd name="T53" fmla="*/ 325899 h 1284"/>
                <a:gd name="T54" fmla="*/ 376365 w 1028"/>
                <a:gd name="T55" fmla="*/ 257178 h 1284"/>
                <a:gd name="T56" fmla="*/ 369166 w 1028"/>
                <a:gd name="T57" fmla="*/ 205742 h 1284"/>
                <a:gd name="T58" fmla="*/ 376365 w 1028"/>
                <a:gd name="T59" fmla="*/ 164425 h 1284"/>
                <a:gd name="T60" fmla="*/ 411162 w 1028"/>
                <a:gd name="T61" fmla="*/ 124794 h 1284"/>
                <a:gd name="T62" fmla="*/ 373965 w 1028"/>
                <a:gd name="T63" fmla="*/ 102871 h 1284"/>
                <a:gd name="T64" fmla="*/ 369166 w 1028"/>
                <a:gd name="T65" fmla="*/ 51436 h 1284"/>
                <a:gd name="T66" fmla="*/ 339169 w 1028"/>
                <a:gd name="T67" fmla="*/ 0 h 12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8"/>
                <a:gd name="T103" fmla="*/ 0 h 1284"/>
                <a:gd name="T104" fmla="*/ 1028 w 1028"/>
                <a:gd name="T105" fmla="*/ 1284 h 12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8" h="1284">
                  <a:moveTo>
                    <a:pt x="848" y="0"/>
                  </a:moveTo>
                  <a:lnTo>
                    <a:pt x="157" y="46"/>
                  </a:lnTo>
                  <a:lnTo>
                    <a:pt x="168" y="186"/>
                  </a:lnTo>
                  <a:lnTo>
                    <a:pt x="75" y="180"/>
                  </a:lnTo>
                  <a:lnTo>
                    <a:pt x="110" y="470"/>
                  </a:lnTo>
                  <a:lnTo>
                    <a:pt x="46" y="488"/>
                  </a:lnTo>
                  <a:lnTo>
                    <a:pt x="0" y="662"/>
                  </a:lnTo>
                  <a:lnTo>
                    <a:pt x="116" y="918"/>
                  </a:lnTo>
                  <a:lnTo>
                    <a:pt x="220" y="1000"/>
                  </a:lnTo>
                  <a:lnTo>
                    <a:pt x="232" y="1035"/>
                  </a:lnTo>
                  <a:lnTo>
                    <a:pt x="307" y="1075"/>
                  </a:lnTo>
                  <a:lnTo>
                    <a:pt x="354" y="1185"/>
                  </a:lnTo>
                  <a:lnTo>
                    <a:pt x="412" y="1220"/>
                  </a:lnTo>
                  <a:lnTo>
                    <a:pt x="470" y="1220"/>
                  </a:lnTo>
                  <a:lnTo>
                    <a:pt x="499" y="1243"/>
                  </a:lnTo>
                  <a:lnTo>
                    <a:pt x="522" y="1214"/>
                  </a:lnTo>
                  <a:lnTo>
                    <a:pt x="587" y="1284"/>
                  </a:lnTo>
                  <a:lnTo>
                    <a:pt x="726" y="1272"/>
                  </a:lnTo>
                  <a:lnTo>
                    <a:pt x="848" y="1202"/>
                  </a:lnTo>
                  <a:lnTo>
                    <a:pt x="930" y="1197"/>
                  </a:lnTo>
                  <a:lnTo>
                    <a:pt x="912" y="1127"/>
                  </a:lnTo>
                  <a:lnTo>
                    <a:pt x="825" y="1092"/>
                  </a:lnTo>
                  <a:lnTo>
                    <a:pt x="819" y="982"/>
                  </a:lnTo>
                  <a:lnTo>
                    <a:pt x="743" y="988"/>
                  </a:lnTo>
                  <a:lnTo>
                    <a:pt x="743" y="948"/>
                  </a:lnTo>
                  <a:lnTo>
                    <a:pt x="825" y="883"/>
                  </a:lnTo>
                  <a:lnTo>
                    <a:pt x="831" y="773"/>
                  </a:lnTo>
                  <a:lnTo>
                    <a:pt x="941" y="610"/>
                  </a:lnTo>
                  <a:lnTo>
                    <a:pt x="923" y="488"/>
                  </a:lnTo>
                  <a:lnTo>
                    <a:pt x="941" y="390"/>
                  </a:lnTo>
                  <a:lnTo>
                    <a:pt x="1028" y="296"/>
                  </a:lnTo>
                  <a:lnTo>
                    <a:pt x="935" y="244"/>
                  </a:lnTo>
                  <a:lnTo>
                    <a:pt x="923" y="122"/>
                  </a:lnTo>
                  <a:lnTo>
                    <a:pt x="848" y="0"/>
                  </a:lnTo>
                  <a:close/>
                </a:path>
              </a:pathLst>
            </a:custGeom>
            <a:grpFill/>
            <a:ln w="9525">
              <a:solidFill>
                <a:schemeClr val="bg1">
                  <a:lumMod val="85000"/>
                </a:schemeClr>
              </a:solidFill>
              <a:round/>
              <a:headEnd/>
              <a:tailEnd/>
            </a:ln>
          </p:spPr>
          <p:txBody>
            <a:bodyPr/>
            <a:lstStyle/>
            <a:p>
              <a:endParaRPr lang="zh-CN" altLang="en-US"/>
            </a:p>
          </p:txBody>
        </p:sp>
        <p:sp>
          <p:nvSpPr>
            <p:cNvPr id="169" name="Freeform 119"/>
            <p:cNvSpPr>
              <a:spLocks noChangeAspect="1"/>
            </p:cNvSpPr>
            <p:nvPr>
              <p:custDataLst>
                <p:tags r:id="rId189"/>
              </p:custDataLst>
            </p:nvPr>
          </p:nvSpPr>
          <p:spPr bwMode="auto">
            <a:xfrm>
              <a:off x="1399605" y="3862421"/>
              <a:ext cx="382756" cy="237437"/>
            </a:xfrm>
            <a:custGeom>
              <a:avLst/>
              <a:gdLst>
                <a:gd name="T0" fmla="*/ 14056 w 842"/>
                <a:gd name="T1" fmla="*/ 119081 h 517"/>
                <a:gd name="T2" fmla="*/ 0 w 842"/>
                <a:gd name="T3" fmla="*/ 151092 h 517"/>
                <a:gd name="T4" fmla="*/ 30119 w 842"/>
                <a:gd name="T5" fmla="*/ 213407 h 517"/>
                <a:gd name="T6" fmla="*/ 58230 w 842"/>
                <a:gd name="T7" fmla="*/ 195908 h 517"/>
                <a:gd name="T8" fmla="*/ 107224 w 842"/>
                <a:gd name="T9" fmla="*/ 220663 h 517"/>
                <a:gd name="T10" fmla="*/ 116461 w 842"/>
                <a:gd name="T11" fmla="*/ 178408 h 517"/>
                <a:gd name="T12" fmla="*/ 144170 w 842"/>
                <a:gd name="T13" fmla="*/ 163470 h 517"/>
                <a:gd name="T14" fmla="*/ 207220 w 842"/>
                <a:gd name="T15" fmla="*/ 183530 h 517"/>
                <a:gd name="T16" fmla="*/ 249387 w 842"/>
                <a:gd name="T17" fmla="*/ 156214 h 517"/>
                <a:gd name="T18" fmla="*/ 277498 w 842"/>
                <a:gd name="T19" fmla="*/ 158348 h 517"/>
                <a:gd name="T20" fmla="*/ 300790 w 842"/>
                <a:gd name="T21" fmla="*/ 146397 h 517"/>
                <a:gd name="T22" fmla="*/ 338138 w 842"/>
                <a:gd name="T23" fmla="*/ 154080 h 517"/>
                <a:gd name="T24" fmla="*/ 319263 w 842"/>
                <a:gd name="T25" fmla="*/ 109264 h 517"/>
                <a:gd name="T26" fmla="*/ 289144 w 842"/>
                <a:gd name="T27" fmla="*/ 92192 h 517"/>
                <a:gd name="T28" fmla="*/ 287136 w 842"/>
                <a:gd name="T29" fmla="*/ 77253 h 517"/>
                <a:gd name="T30" fmla="*/ 249387 w 842"/>
                <a:gd name="T31" fmla="*/ 47376 h 517"/>
                <a:gd name="T32" fmla="*/ 226095 w 842"/>
                <a:gd name="T33" fmla="*/ 0 h 517"/>
                <a:gd name="T34" fmla="*/ 212039 w 842"/>
                <a:gd name="T35" fmla="*/ 2561 h 517"/>
                <a:gd name="T36" fmla="*/ 175093 w 842"/>
                <a:gd name="T37" fmla="*/ 52071 h 517"/>
                <a:gd name="T38" fmla="*/ 142163 w 842"/>
                <a:gd name="T39" fmla="*/ 57193 h 517"/>
                <a:gd name="T40" fmla="*/ 107224 w 842"/>
                <a:gd name="T41" fmla="*/ 81948 h 517"/>
                <a:gd name="T42" fmla="*/ 14056 w 842"/>
                <a:gd name="T43" fmla="*/ 119081 h 5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42"/>
                <a:gd name="T67" fmla="*/ 0 h 517"/>
                <a:gd name="T68" fmla="*/ 842 w 842"/>
                <a:gd name="T69" fmla="*/ 517 h 5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42" h="517">
                  <a:moveTo>
                    <a:pt x="35" y="279"/>
                  </a:moveTo>
                  <a:lnTo>
                    <a:pt x="0" y="354"/>
                  </a:lnTo>
                  <a:lnTo>
                    <a:pt x="75" y="500"/>
                  </a:lnTo>
                  <a:lnTo>
                    <a:pt x="145" y="459"/>
                  </a:lnTo>
                  <a:lnTo>
                    <a:pt x="267" y="517"/>
                  </a:lnTo>
                  <a:lnTo>
                    <a:pt x="290" y="418"/>
                  </a:lnTo>
                  <a:lnTo>
                    <a:pt x="359" y="383"/>
                  </a:lnTo>
                  <a:lnTo>
                    <a:pt x="516" y="430"/>
                  </a:lnTo>
                  <a:lnTo>
                    <a:pt x="621" y="366"/>
                  </a:lnTo>
                  <a:lnTo>
                    <a:pt x="691" y="371"/>
                  </a:lnTo>
                  <a:lnTo>
                    <a:pt x="749" y="343"/>
                  </a:lnTo>
                  <a:lnTo>
                    <a:pt x="842" y="361"/>
                  </a:lnTo>
                  <a:lnTo>
                    <a:pt x="795" y="256"/>
                  </a:lnTo>
                  <a:lnTo>
                    <a:pt x="720" y="216"/>
                  </a:lnTo>
                  <a:lnTo>
                    <a:pt x="715" y="181"/>
                  </a:lnTo>
                  <a:lnTo>
                    <a:pt x="621" y="111"/>
                  </a:lnTo>
                  <a:lnTo>
                    <a:pt x="563" y="0"/>
                  </a:lnTo>
                  <a:lnTo>
                    <a:pt x="528" y="6"/>
                  </a:lnTo>
                  <a:lnTo>
                    <a:pt x="436" y="122"/>
                  </a:lnTo>
                  <a:lnTo>
                    <a:pt x="354" y="134"/>
                  </a:lnTo>
                  <a:lnTo>
                    <a:pt x="267" y="192"/>
                  </a:lnTo>
                  <a:lnTo>
                    <a:pt x="35" y="279"/>
                  </a:lnTo>
                  <a:close/>
                </a:path>
              </a:pathLst>
            </a:custGeom>
            <a:grpFill/>
            <a:ln w="9525">
              <a:solidFill>
                <a:schemeClr val="bg1">
                  <a:lumMod val="85000"/>
                </a:schemeClr>
              </a:solidFill>
              <a:round/>
              <a:headEnd/>
              <a:tailEnd/>
            </a:ln>
          </p:spPr>
          <p:txBody>
            <a:bodyPr/>
            <a:lstStyle/>
            <a:p>
              <a:endParaRPr lang="zh-CN" altLang="en-US"/>
            </a:p>
          </p:txBody>
        </p:sp>
        <p:sp>
          <p:nvSpPr>
            <p:cNvPr id="170" name="Freeform 120"/>
            <p:cNvSpPr>
              <a:spLocks noChangeAspect="1"/>
            </p:cNvSpPr>
            <p:nvPr>
              <p:custDataLst>
                <p:tags r:id="rId190"/>
              </p:custDataLst>
            </p:nvPr>
          </p:nvSpPr>
          <p:spPr bwMode="auto">
            <a:xfrm>
              <a:off x="1962060" y="3628401"/>
              <a:ext cx="425883" cy="447543"/>
            </a:xfrm>
            <a:custGeom>
              <a:avLst/>
              <a:gdLst>
                <a:gd name="T0" fmla="*/ 111833 w 942"/>
                <a:gd name="T1" fmla="*/ 0 h 988"/>
                <a:gd name="T2" fmla="*/ 144184 w 942"/>
                <a:gd name="T3" fmla="*/ 78302 h 988"/>
                <a:gd name="T4" fmla="*/ 232053 w 942"/>
                <a:gd name="T5" fmla="*/ 144395 h 988"/>
                <a:gd name="T6" fmla="*/ 206890 w 942"/>
                <a:gd name="T7" fmla="*/ 171338 h 988"/>
                <a:gd name="T8" fmla="*/ 202098 w 942"/>
                <a:gd name="T9" fmla="*/ 200806 h 988"/>
                <a:gd name="T10" fmla="*/ 253221 w 942"/>
                <a:gd name="T11" fmla="*/ 190702 h 988"/>
                <a:gd name="T12" fmla="*/ 236846 w 942"/>
                <a:gd name="T13" fmla="*/ 210488 h 988"/>
                <a:gd name="T14" fmla="*/ 262807 w 942"/>
                <a:gd name="T15" fmla="*/ 249639 h 988"/>
                <a:gd name="T16" fmla="*/ 301948 w 942"/>
                <a:gd name="T17" fmla="*/ 269425 h 988"/>
                <a:gd name="T18" fmla="*/ 376237 w 942"/>
                <a:gd name="T19" fmla="*/ 269425 h 988"/>
                <a:gd name="T20" fmla="*/ 318324 w 942"/>
                <a:gd name="T21" fmla="*/ 349832 h 988"/>
                <a:gd name="T22" fmla="*/ 211284 w 942"/>
                <a:gd name="T23" fmla="*/ 401191 h 988"/>
                <a:gd name="T24" fmla="*/ 181329 w 942"/>
                <a:gd name="T25" fmla="*/ 388982 h 988"/>
                <a:gd name="T26" fmla="*/ 160560 w 942"/>
                <a:gd name="T27" fmla="*/ 415925 h 988"/>
                <a:gd name="T28" fmla="*/ 132602 w 942"/>
                <a:gd name="T29" fmla="*/ 413399 h 988"/>
                <a:gd name="T30" fmla="*/ 95457 w 942"/>
                <a:gd name="T31" fmla="*/ 376353 h 988"/>
                <a:gd name="T32" fmla="*/ 74688 w 942"/>
                <a:gd name="T33" fmla="*/ 376353 h 988"/>
                <a:gd name="T34" fmla="*/ 67499 w 942"/>
                <a:gd name="T35" fmla="*/ 349832 h 988"/>
                <a:gd name="T36" fmla="*/ 32751 w 942"/>
                <a:gd name="T37" fmla="*/ 335097 h 988"/>
                <a:gd name="T38" fmla="*/ 30355 w 942"/>
                <a:gd name="T39" fmla="*/ 288790 h 988"/>
                <a:gd name="T40" fmla="*/ 0 w 942"/>
                <a:gd name="T41" fmla="*/ 291316 h 988"/>
                <a:gd name="T42" fmla="*/ 0 w 942"/>
                <a:gd name="T43" fmla="*/ 274477 h 988"/>
                <a:gd name="T44" fmla="*/ 32751 w 942"/>
                <a:gd name="T45" fmla="*/ 247113 h 988"/>
                <a:gd name="T46" fmla="*/ 35147 w 942"/>
                <a:gd name="T47" fmla="*/ 200806 h 988"/>
                <a:gd name="T48" fmla="*/ 79082 w 942"/>
                <a:gd name="T49" fmla="*/ 132187 h 988"/>
                <a:gd name="T50" fmla="*/ 71892 w 942"/>
                <a:gd name="T51" fmla="*/ 78302 h 988"/>
                <a:gd name="T52" fmla="*/ 79082 w 942"/>
                <a:gd name="T53" fmla="*/ 39572 h 988"/>
                <a:gd name="T54" fmla="*/ 111833 w 942"/>
                <a:gd name="T55" fmla="*/ 0 h 9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42"/>
                <a:gd name="T85" fmla="*/ 0 h 988"/>
                <a:gd name="T86" fmla="*/ 942 w 942"/>
                <a:gd name="T87" fmla="*/ 988 h 98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42" h="988">
                  <a:moveTo>
                    <a:pt x="280" y="0"/>
                  </a:moveTo>
                  <a:lnTo>
                    <a:pt x="361" y="186"/>
                  </a:lnTo>
                  <a:lnTo>
                    <a:pt x="581" y="343"/>
                  </a:lnTo>
                  <a:lnTo>
                    <a:pt x="518" y="407"/>
                  </a:lnTo>
                  <a:lnTo>
                    <a:pt x="506" y="477"/>
                  </a:lnTo>
                  <a:lnTo>
                    <a:pt x="634" y="453"/>
                  </a:lnTo>
                  <a:lnTo>
                    <a:pt x="593" y="500"/>
                  </a:lnTo>
                  <a:lnTo>
                    <a:pt x="658" y="593"/>
                  </a:lnTo>
                  <a:lnTo>
                    <a:pt x="756" y="640"/>
                  </a:lnTo>
                  <a:lnTo>
                    <a:pt x="942" y="640"/>
                  </a:lnTo>
                  <a:lnTo>
                    <a:pt x="797" y="831"/>
                  </a:lnTo>
                  <a:lnTo>
                    <a:pt x="529" y="953"/>
                  </a:lnTo>
                  <a:lnTo>
                    <a:pt x="454" y="924"/>
                  </a:lnTo>
                  <a:lnTo>
                    <a:pt x="402" y="988"/>
                  </a:lnTo>
                  <a:lnTo>
                    <a:pt x="332" y="982"/>
                  </a:lnTo>
                  <a:lnTo>
                    <a:pt x="239" y="894"/>
                  </a:lnTo>
                  <a:lnTo>
                    <a:pt x="187" y="894"/>
                  </a:lnTo>
                  <a:lnTo>
                    <a:pt x="169" y="831"/>
                  </a:lnTo>
                  <a:lnTo>
                    <a:pt x="82" y="796"/>
                  </a:lnTo>
                  <a:lnTo>
                    <a:pt x="76" y="686"/>
                  </a:lnTo>
                  <a:lnTo>
                    <a:pt x="0" y="692"/>
                  </a:lnTo>
                  <a:lnTo>
                    <a:pt x="0" y="652"/>
                  </a:lnTo>
                  <a:lnTo>
                    <a:pt x="82" y="587"/>
                  </a:lnTo>
                  <a:lnTo>
                    <a:pt x="88" y="477"/>
                  </a:lnTo>
                  <a:lnTo>
                    <a:pt x="198" y="314"/>
                  </a:lnTo>
                  <a:lnTo>
                    <a:pt x="180" y="186"/>
                  </a:lnTo>
                  <a:lnTo>
                    <a:pt x="198" y="94"/>
                  </a:lnTo>
                  <a:lnTo>
                    <a:pt x="280" y="0"/>
                  </a:lnTo>
                  <a:close/>
                </a:path>
              </a:pathLst>
            </a:custGeom>
            <a:grpFill/>
            <a:ln w="9525">
              <a:solidFill>
                <a:schemeClr val="bg1">
                  <a:lumMod val="85000"/>
                </a:schemeClr>
              </a:solidFill>
              <a:round/>
              <a:headEnd/>
              <a:tailEnd/>
            </a:ln>
          </p:spPr>
          <p:txBody>
            <a:bodyPr/>
            <a:lstStyle/>
            <a:p>
              <a:endParaRPr lang="zh-CN" altLang="en-US"/>
            </a:p>
          </p:txBody>
        </p:sp>
        <p:sp>
          <p:nvSpPr>
            <p:cNvPr id="171" name="Freeform 121"/>
            <p:cNvSpPr>
              <a:spLocks noChangeAspect="1"/>
            </p:cNvSpPr>
            <p:nvPr>
              <p:custDataLst>
                <p:tags r:id="rId191"/>
              </p:custDataLst>
            </p:nvPr>
          </p:nvSpPr>
          <p:spPr bwMode="auto">
            <a:xfrm>
              <a:off x="2193869" y="3783845"/>
              <a:ext cx="55707" cy="61494"/>
            </a:xfrm>
            <a:custGeom>
              <a:avLst/>
              <a:gdLst>
                <a:gd name="T0" fmla="*/ 25817 w 122"/>
                <a:gd name="T1" fmla="*/ 0 h 134"/>
                <a:gd name="T2" fmla="*/ 2420 w 122"/>
                <a:gd name="T3" fmla="*/ 27296 h 134"/>
                <a:gd name="T4" fmla="*/ 0 w 122"/>
                <a:gd name="T5" fmla="*/ 57150 h 134"/>
                <a:gd name="T6" fmla="*/ 49213 w 122"/>
                <a:gd name="T7" fmla="*/ 46914 h 134"/>
                <a:gd name="T8" fmla="*/ 25817 w 122"/>
                <a:gd name="T9" fmla="*/ 0 h 134"/>
                <a:gd name="T10" fmla="*/ 0 60000 65536"/>
                <a:gd name="T11" fmla="*/ 0 60000 65536"/>
                <a:gd name="T12" fmla="*/ 0 60000 65536"/>
                <a:gd name="T13" fmla="*/ 0 60000 65536"/>
                <a:gd name="T14" fmla="*/ 0 60000 65536"/>
                <a:gd name="T15" fmla="*/ 0 w 122"/>
                <a:gd name="T16" fmla="*/ 0 h 134"/>
                <a:gd name="T17" fmla="*/ 122 w 122"/>
                <a:gd name="T18" fmla="*/ 134 h 134"/>
              </a:gdLst>
              <a:ahLst/>
              <a:cxnLst>
                <a:cxn ang="T10">
                  <a:pos x="T0" y="T1"/>
                </a:cxn>
                <a:cxn ang="T11">
                  <a:pos x="T2" y="T3"/>
                </a:cxn>
                <a:cxn ang="T12">
                  <a:pos x="T4" y="T5"/>
                </a:cxn>
                <a:cxn ang="T13">
                  <a:pos x="T6" y="T7"/>
                </a:cxn>
                <a:cxn ang="T14">
                  <a:pos x="T8" y="T9"/>
                </a:cxn>
              </a:cxnLst>
              <a:rect l="T15" t="T16" r="T17" b="T18"/>
              <a:pathLst>
                <a:path w="122" h="134">
                  <a:moveTo>
                    <a:pt x="64" y="0"/>
                  </a:moveTo>
                  <a:lnTo>
                    <a:pt x="6" y="64"/>
                  </a:lnTo>
                  <a:lnTo>
                    <a:pt x="0" y="134"/>
                  </a:lnTo>
                  <a:lnTo>
                    <a:pt x="122" y="110"/>
                  </a:lnTo>
                  <a:lnTo>
                    <a:pt x="64" y="0"/>
                  </a:lnTo>
                  <a:close/>
                </a:path>
              </a:pathLst>
            </a:custGeom>
            <a:grpFill/>
            <a:ln w="9525">
              <a:solidFill>
                <a:schemeClr val="bg1">
                  <a:lumMod val="85000"/>
                </a:schemeClr>
              </a:solidFill>
              <a:round/>
              <a:headEnd/>
              <a:tailEnd/>
            </a:ln>
          </p:spPr>
          <p:txBody>
            <a:bodyPr/>
            <a:lstStyle/>
            <a:p>
              <a:endParaRPr lang="zh-CN" altLang="en-US"/>
            </a:p>
          </p:txBody>
        </p:sp>
        <p:sp>
          <p:nvSpPr>
            <p:cNvPr id="172" name="Freeform 122"/>
            <p:cNvSpPr>
              <a:spLocks noChangeAspect="1"/>
            </p:cNvSpPr>
            <p:nvPr>
              <p:custDataLst>
                <p:tags r:id="rId192"/>
              </p:custDataLst>
            </p:nvPr>
          </p:nvSpPr>
          <p:spPr bwMode="auto">
            <a:xfrm>
              <a:off x="2183087" y="3797509"/>
              <a:ext cx="300095" cy="423627"/>
            </a:xfrm>
            <a:custGeom>
              <a:avLst/>
              <a:gdLst>
                <a:gd name="T0" fmla="*/ 57014 w 651"/>
                <a:gd name="T1" fmla="*/ 31784 h 929"/>
                <a:gd name="T2" fmla="*/ 63937 w 651"/>
                <a:gd name="T3" fmla="*/ 49583 h 929"/>
                <a:gd name="T4" fmla="*/ 120950 w 651"/>
                <a:gd name="T5" fmla="*/ 44498 h 929"/>
                <a:gd name="T6" fmla="*/ 177556 w 651"/>
                <a:gd name="T7" fmla="*/ 36870 h 929"/>
                <a:gd name="T8" fmla="*/ 217873 w 651"/>
                <a:gd name="T9" fmla="*/ 24580 h 929"/>
                <a:gd name="T10" fmla="*/ 248823 w 651"/>
                <a:gd name="T11" fmla="*/ 0 h 929"/>
                <a:gd name="T12" fmla="*/ 265113 w 651"/>
                <a:gd name="T13" fmla="*/ 34751 h 929"/>
                <a:gd name="T14" fmla="*/ 182443 w 651"/>
                <a:gd name="T15" fmla="*/ 228846 h 929"/>
                <a:gd name="T16" fmla="*/ 14253 w 651"/>
                <a:gd name="T17" fmla="*/ 393700 h 929"/>
                <a:gd name="T18" fmla="*/ 0 w 651"/>
                <a:gd name="T19" fmla="*/ 359373 h 929"/>
                <a:gd name="T20" fmla="*/ 12217 w 651"/>
                <a:gd name="T21" fmla="*/ 243679 h 929"/>
                <a:gd name="T22" fmla="*/ 123394 w 651"/>
                <a:gd name="T23" fmla="*/ 191976 h 929"/>
                <a:gd name="T24" fmla="*/ 182443 w 651"/>
                <a:gd name="T25" fmla="*/ 111033 h 929"/>
                <a:gd name="T26" fmla="*/ 106697 w 651"/>
                <a:gd name="T27" fmla="*/ 111033 h 929"/>
                <a:gd name="T28" fmla="*/ 66787 w 651"/>
                <a:gd name="T29" fmla="*/ 91115 h 929"/>
                <a:gd name="T30" fmla="*/ 40317 w 651"/>
                <a:gd name="T31" fmla="*/ 51702 h 929"/>
                <a:gd name="T32" fmla="*/ 57014 w 651"/>
                <a:gd name="T33" fmla="*/ 31784 h 9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51"/>
                <a:gd name="T52" fmla="*/ 0 h 929"/>
                <a:gd name="T53" fmla="*/ 651 w 651"/>
                <a:gd name="T54" fmla="*/ 929 h 9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51" h="929">
                  <a:moveTo>
                    <a:pt x="140" y="75"/>
                  </a:moveTo>
                  <a:lnTo>
                    <a:pt x="157" y="117"/>
                  </a:lnTo>
                  <a:lnTo>
                    <a:pt x="297" y="105"/>
                  </a:lnTo>
                  <a:lnTo>
                    <a:pt x="436" y="87"/>
                  </a:lnTo>
                  <a:lnTo>
                    <a:pt x="535" y="58"/>
                  </a:lnTo>
                  <a:lnTo>
                    <a:pt x="611" y="0"/>
                  </a:lnTo>
                  <a:lnTo>
                    <a:pt x="651" y="82"/>
                  </a:lnTo>
                  <a:lnTo>
                    <a:pt x="448" y="540"/>
                  </a:lnTo>
                  <a:lnTo>
                    <a:pt x="35" y="929"/>
                  </a:lnTo>
                  <a:lnTo>
                    <a:pt x="0" y="848"/>
                  </a:lnTo>
                  <a:lnTo>
                    <a:pt x="30" y="575"/>
                  </a:lnTo>
                  <a:lnTo>
                    <a:pt x="303" y="453"/>
                  </a:lnTo>
                  <a:lnTo>
                    <a:pt x="448" y="262"/>
                  </a:lnTo>
                  <a:lnTo>
                    <a:pt x="262" y="262"/>
                  </a:lnTo>
                  <a:lnTo>
                    <a:pt x="164" y="215"/>
                  </a:lnTo>
                  <a:lnTo>
                    <a:pt x="99" y="122"/>
                  </a:lnTo>
                  <a:lnTo>
                    <a:pt x="140" y="75"/>
                  </a:lnTo>
                  <a:close/>
                </a:path>
              </a:pathLst>
            </a:custGeom>
            <a:grpFill/>
            <a:ln w="9525">
              <a:solidFill>
                <a:schemeClr val="bg1">
                  <a:lumMod val="85000"/>
                </a:schemeClr>
              </a:solidFill>
              <a:round/>
              <a:headEnd/>
              <a:tailEnd/>
            </a:ln>
          </p:spPr>
          <p:txBody>
            <a:bodyPr/>
            <a:lstStyle/>
            <a:p>
              <a:endParaRPr lang="zh-CN" altLang="en-US"/>
            </a:p>
          </p:txBody>
        </p:sp>
        <p:sp>
          <p:nvSpPr>
            <p:cNvPr id="173" name="Freeform 123"/>
            <p:cNvSpPr>
              <a:spLocks noChangeAspect="1"/>
            </p:cNvSpPr>
            <p:nvPr>
              <p:custDataLst>
                <p:tags r:id="rId193"/>
              </p:custDataLst>
            </p:nvPr>
          </p:nvSpPr>
          <p:spPr bwMode="auto">
            <a:xfrm>
              <a:off x="1245064" y="4128896"/>
              <a:ext cx="52114" cy="37580"/>
            </a:xfrm>
            <a:custGeom>
              <a:avLst/>
              <a:gdLst>
                <a:gd name="T0" fmla="*/ 6792 w 122"/>
                <a:gd name="T1" fmla="*/ 0 h 81"/>
                <a:gd name="T2" fmla="*/ 46038 w 122"/>
                <a:gd name="T3" fmla="*/ 2587 h 81"/>
                <a:gd name="T4" fmla="*/ 41887 w 122"/>
                <a:gd name="T5" fmla="*/ 34925 h 81"/>
                <a:gd name="T6" fmla="*/ 0 w 122"/>
                <a:gd name="T7" fmla="*/ 32769 h 81"/>
                <a:gd name="T8" fmla="*/ 6792 w 122"/>
                <a:gd name="T9" fmla="*/ 0 h 81"/>
                <a:gd name="T10" fmla="*/ 0 60000 65536"/>
                <a:gd name="T11" fmla="*/ 0 60000 65536"/>
                <a:gd name="T12" fmla="*/ 0 60000 65536"/>
                <a:gd name="T13" fmla="*/ 0 60000 65536"/>
                <a:gd name="T14" fmla="*/ 0 60000 65536"/>
                <a:gd name="T15" fmla="*/ 0 w 122"/>
                <a:gd name="T16" fmla="*/ 0 h 81"/>
                <a:gd name="T17" fmla="*/ 122 w 122"/>
                <a:gd name="T18" fmla="*/ 81 h 81"/>
              </a:gdLst>
              <a:ahLst/>
              <a:cxnLst>
                <a:cxn ang="T10">
                  <a:pos x="T0" y="T1"/>
                </a:cxn>
                <a:cxn ang="T11">
                  <a:pos x="T2" y="T3"/>
                </a:cxn>
                <a:cxn ang="T12">
                  <a:pos x="T4" y="T5"/>
                </a:cxn>
                <a:cxn ang="T13">
                  <a:pos x="T6" y="T7"/>
                </a:cxn>
                <a:cxn ang="T14">
                  <a:pos x="T8" y="T9"/>
                </a:cxn>
              </a:cxnLst>
              <a:rect l="T15" t="T16" r="T17" b="T18"/>
              <a:pathLst>
                <a:path w="122" h="81">
                  <a:moveTo>
                    <a:pt x="18" y="0"/>
                  </a:moveTo>
                  <a:lnTo>
                    <a:pt x="122" y="6"/>
                  </a:lnTo>
                  <a:lnTo>
                    <a:pt x="111" y="81"/>
                  </a:lnTo>
                  <a:lnTo>
                    <a:pt x="0" y="76"/>
                  </a:lnTo>
                  <a:lnTo>
                    <a:pt x="18" y="0"/>
                  </a:lnTo>
                  <a:close/>
                </a:path>
              </a:pathLst>
            </a:custGeom>
            <a:grpFill/>
            <a:ln w="9525">
              <a:solidFill>
                <a:schemeClr val="bg1">
                  <a:lumMod val="85000"/>
                </a:schemeClr>
              </a:solidFill>
              <a:round/>
              <a:headEnd/>
              <a:tailEnd/>
            </a:ln>
          </p:spPr>
          <p:txBody>
            <a:bodyPr/>
            <a:lstStyle/>
            <a:p>
              <a:endParaRPr lang="zh-CN" altLang="en-US"/>
            </a:p>
          </p:txBody>
        </p:sp>
        <p:sp>
          <p:nvSpPr>
            <p:cNvPr id="174" name="Freeform 124"/>
            <p:cNvSpPr>
              <a:spLocks noChangeAspect="1"/>
            </p:cNvSpPr>
            <p:nvPr>
              <p:custDataLst>
                <p:tags r:id="rId194"/>
              </p:custDataLst>
            </p:nvPr>
          </p:nvSpPr>
          <p:spPr bwMode="auto">
            <a:xfrm>
              <a:off x="1225299" y="4134021"/>
              <a:ext cx="168916" cy="215231"/>
            </a:xfrm>
            <a:custGeom>
              <a:avLst/>
              <a:gdLst>
                <a:gd name="T0" fmla="*/ 62747 w 371"/>
                <a:gd name="T1" fmla="*/ 0 h 476"/>
                <a:gd name="T2" fmla="*/ 123885 w 371"/>
                <a:gd name="T3" fmla="*/ 0 h 476"/>
                <a:gd name="T4" fmla="*/ 125896 w 371"/>
                <a:gd name="T5" fmla="*/ 21851 h 476"/>
                <a:gd name="T6" fmla="*/ 142387 w 371"/>
                <a:gd name="T7" fmla="*/ 19330 h 476"/>
                <a:gd name="T8" fmla="*/ 149225 w 371"/>
                <a:gd name="T9" fmla="*/ 129008 h 476"/>
                <a:gd name="T10" fmla="*/ 76825 w 371"/>
                <a:gd name="T11" fmla="*/ 134050 h 476"/>
                <a:gd name="T12" fmla="*/ 81651 w 371"/>
                <a:gd name="T13" fmla="*/ 200025 h 476"/>
                <a:gd name="T14" fmla="*/ 60736 w 371"/>
                <a:gd name="T15" fmla="*/ 163466 h 476"/>
                <a:gd name="T16" fmla="*/ 18502 w 371"/>
                <a:gd name="T17" fmla="*/ 121864 h 476"/>
                <a:gd name="T18" fmla="*/ 0 w 371"/>
                <a:gd name="T19" fmla="*/ 85305 h 476"/>
                <a:gd name="T20" fmla="*/ 13676 w 371"/>
                <a:gd name="T21" fmla="*/ 29415 h 476"/>
                <a:gd name="T22" fmla="*/ 58322 w 371"/>
                <a:gd name="T23" fmla="*/ 31517 h 476"/>
                <a:gd name="T24" fmla="*/ 62747 w 371"/>
                <a:gd name="T25" fmla="*/ 0 h 4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71"/>
                <a:gd name="T40" fmla="*/ 0 h 476"/>
                <a:gd name="T41" fmla="*/ 371 w 371"/>
                <a:gd name="T42" fmla="*/ 476 h 4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71" h="476">
                  <a:moveTo>
                    <a:pt x="156" y="0"/>
                  </a:moveTo>
                  <a:lnTo>
                    <a:pt x="308" y="0"/>
                  </a:lnTo>
                  <a:lnTo>
                    <a:pt x="313" y="52"/>
                  </a:lnTo>
                  <a:lnTo>
                    <a:pt x="354" y="46"/>
                  </a:lnTo>
                  <a:lnTo>
                    <a:pt x="371" y="307"/>
                  </a:lnTo>
                  <a:lnTo>
                    <a:pt x="191" y="319"/>
                  </a:lnTo>
                  <a:lnTo>
                    <a:pt x="203" y="476"/>
                  </a:lnTo>
                  <a:lnTo>
                    <a:pt x="151" y="389"/>
                  </a:lnTo>
                  <a:lnTo>
                    <a:pt x="46" y="290"/>
                  </a:lnTo>
                  <a:lnTo>
                    <a:pt x="0" y="203"/>
                  </a:lnTo>
                  <a:lnTo>
                    <a:pt x="34" y="70"/>
                  </a:lnTo>
                  <a:lnTo>
                    <a:pt x="145" y="75"/>
                  </a:lnTo>
                  <a:lnTo>
                    <a:pt x="156" y="0"/>
                  </a:lnTo>
                  <a:close/>
                </a:path>
              </a:pathLst>
            </a:custGeom>
            <a:grpFill/>
            <a:ln w="9525">
              <a:solidFill>
                <a:schemeClr val="bg1">
                  <a:lumMod val="85000"/>
                </a:schemeClr>
              </a:solidFill>
              <a:round/>
              <a:headEnd/>
              <a:tailEnd/>
            </a:ln>
          </p:spPr>
          <p:txBody>
            <a:bodyPr/>
            <a:lstStyle/>
            <a:p>
              <a:endParaRPr lang="zh-CN" altLang="en-US"/>
            </a:p>
          </p:txBody>
        </p:sp>
        <p:sp>
          <p:nvSpPr>
            <p:cNvPr id="175" name="Freeform 125"/>
            <p:cNvSpPr>
              <a:spLocks noChangeAspect="1"/>
            </p:cNvSpPr>
            <p:nvPr>
              <p:custDataLst>
                <p:tags r:id="rId195"/>
              </p:custDataLst>
            </p:nvPr>
          </p:nvSpPr>
          <p:spPr bwMode="auto">
            <a:xfrm>
              <a:off x="1313352" y="4075941"/>
              <a:ext cx="208449" cy="269892"/>
            </a:xfrm>
            <a:custGeom>
              <a:avLst/>
              <a:gdLst>
                <a:gd name="T0" fmla="*/ 0 w 454"/>
                <a:gd name="T1" fmla="*/ 187177 h 599"/>
                <a:gd name="T2" fmla="*/ 4867 w 454"/>
                <a:gd name="T3" fmla="*/ 250825 h 599"/>
                <a:gd name="T4" fmla="*/ 33261 w 454"/>
                <a:gd name="T5" fmla="*/ 247894 h 599"/>
                <a:gd name="T6" fmla="*/ 49485 w 454"/>
                <a:gd name="T7" fmla="*/ 231144 h 599"/>
                <a:gd name="T8" fmla="*/ 82746 w 454"/>
                <a:gd name="T9" fmla="*/ 233238 h 599"/>
                <a:gd name="T10" fmla="*/ 115601 w 454"/>
                <a:gd name="T11" fmla="*/ 214395 h 599"/>
                <a:gd name="T12" fmla="*/ 118034 w 454"/>
                <a:gd name="T13" fmla="*/ 165402 h 599"/>
                <a:gd name="T14" fmla="*/ 167520 w 454"/>
                <a:gd name="T15" fmla="*/ 116828 h 599"/>
                <a:gd name="T16" fmla="*/ 184150 w 454"/>
                <a:gd name="T17" fmla="*/ 24287 h 599"/>
                <a:gd name="T18" fmla="*/ 134665 w 454"/>
                <a:gd name="T19" fmla="*/ 0 h 599"/>
                <a:gd name="T20" fmla="*/ 108300 w 454"/>
                <a:gd name="T21" fmla="*/ 17168 h 599"/>
                <a:gd name="T22" fmla="*/ 111139 w 454"/>
                <a:gd name="T23" fmla="*/ 53599 h 599"/>
                <a:gd name="T24" fmla="*/ 47457 w 454"/>
                <a:gd name="T25" fmla="*/ 53599 h 599"/>
                <a:gd name="T26" fmla="*/ 49485 w 454"/>
                <a:gd name="T27" fmla="*/ 75373 h 599"/>
                <a:gd name="T28" fmla="*/ 68549 w 454"/>
                <a:gd name="T29" fmla="*/ 77886 h 599"/>
                <a:gd name="T30" fmla="*/ 73011 w 454"/>
                <a:gd name="T31" fmla="*/ 182152 h 599"/>
                <a:gd name="T32" fmla="*/ 0 w 454"/>
                <a:gd name="T33" fmla="*/ 187177 h 5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4"/>
                <a:gd name="T52" fmla="*/ 0 h 599"/>
                <a:gd name="T53" fmla="*/ 454 w 454"/>
                <a:gd name="T54" fmla="*/ 599 h 5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4" h="599">
                  <a:moveTo>
                    <a:pt x="0" y="447"/>
                  </a:moveTo>
                  <a:lnTo>
                    <a:pt x="12" y="599"/>
                  </a:lnTo>
                  <a:lnTo>
                    <a:pt x="82" y="592"/>
                  </a:lnTo>
                  <a:lnTo>
                    <a:pt x="122" y="552"/>
                  </a:lnTo>
                  <a:lnTo>
                    <a:pt x="204" y="557"/>
                  </a:lnTo>
                  <a:lnTo>
                    <a:pt x="285" y="512"/>
                  </a:lnTo>
                  <a:lnTo>
                    <a:pt x="291" y="395"/>
                  </a:lnTo>
                  <a:lnTo>
                    <a:pt x="413" y="279"/>
                  </a:lnTo>
                  <a:lnTo>
                    <a:pt x="454" y="58"/>
                  </a:lnTo>
                  <a:lnTo>
                    <a:pt x="332" y="0"/>
                  </a:lnTo>
                  <a:lnTo>
                    <a:pt x="267" y="41"/>
                  </a:lnTo>
                  <a:lnTo>
                    <a:pt x="274" y="128"/>
                  </a:lnTo>
                  <a:lnTo>
                    <a:pt x="117" y="128"/>
                  </a:lnTo>
                  <a:lnTo>
                    <a:pt x="122" y="180"/>
                  </a:lnTo>
                  <a:lnTo>
                    <a:pt x="169" y="186"/>
                  </a:lnTo>
                  <a:lnTo>
                    <a:pt x="180" y="435"/>
                  </a:lnTo>
                  <a:lnTo>
                    <a:pt x="0" y="447"/>
                  </a:lnTo>
                  <a:close/>
                </a:path>
              </a:pathLst>
            </a:custGeom>
            <a:grpFill/>
            <a:ln w="9525">
              <a:solidFill>
                <a:schemeClr val="bg1">
                  <a:lumMod val="85000"/>
                </a:schemeClr>
              </a:solidFill>
              <a:round/>
              <a:headEnd/>
              <a:tailEnd/>
            </a:ln>
          </p:spPr>
          <p:txBody>
            <a:bodyPr/>
            <a:lstStyle/>
            <a:p>
              <a:endParaRPr lang="zh-CN" altLang="en-US"/>
            </a:p>
          </p:txBody>
        </p:sp>
        <p:sp>
          <p:nvSpPr>
            <p:cNvPr id="176" name="Freeform 126"/>
            <p:cNvSpPr>
              <a:spLocks noChangeAspect="1"/>
            </p:cNvSpPr>
            <p:nvPr>
              <p:custDataLst>
                <p:tags r:id="rId196"/>
              </p:custDataLst>
            </p:nvPr>
          </p:nvSpPr>
          <p:spPr bwMode="auto">
            <a:xfrm>
              <a:off x="1316945" y="4340711"/>
              <a:ext cx="35940" cy="37580"/>
            </a:xfrm>
            <a:custGeom>
              <a:avLst/>
              <a:gdLst>
                <a:gd name="T0" fmla="*/ 31750 w 76"/>
                <a:gd name="T1" fmla="*/ 0 h 82"/>
                <a:gd name="T2" fmla="*/ 0 w 76"/>
                <a:gd name="T3" fmla="*/ 2130 h 82"/>
                <a:gd name="T4" fmla="*/ 17128 w 76"/>
                <a:gd name="T5" fmla="*/ 34925 h 82"/>
                <a:gd name="T6" fmla="*/ 31750 w 76"/>
                <a:gd name="T7" fmla="*/ 0 h 82"/>
                <a:gd name="T8" fmla="*/ 0 60000 65536"/>
                <a:gd name="T9" fmla="*/ 0 60000 65536"/>
                <a:gd name="T10" fmla="*/ 0 60000 65536"/>
                <a:gd name="T11" fmla="*/ 0 60000 65536"/>
                <a:gd name="T12" fmla="*/ 0 w 76"/>
                <a:gd name="T13" fmla="*/ 0 h 82"/>
                <a:gd name="T14" fmla="*/ 76 w 76"/>
                <a:gd name="T15" fmla="*/ 82 h 82"/>
              </a:gdLst>
              <a:ahLst/>
              <a:cxnLst>
                <a:cxn ang="T8">
                  <a:pos x="T0" y="T1"/>
                </a:cxn>
                <a:cxn ang="T9">
                  <a:pos x="T2" y="T3"/>
                </a:cxn>
                <a:cxn ang="T10">
                  <a:pos x="T4" y="T5"/>
                </a:cxn>
                <a:cxn ang="T11">
                  <a:pos x="T6" y="T7"/>
                </a:cxn>
              </a:cxnLst>
              <a:rect l="T12" t="T13" r="T14" b="T15"/>
              <a:pathLst>
                <a:path w="76" h="82">
                  <a:moveTo>
                    <a:pt x="76" y="0"/>
                  </a:moveTo>
                  <a:lnTo>
                    <a:pt x="0" y="5"/>
                  </a:lnTo>
                  <a:lnTo>
                    <a:pt x="41" y="82"/>
                  </a:lnTo>
                  <a:lnTo>
                    <a:pt x="76" y="0"/>
                  </a:lnTo>
                  <a:close/>
                </a:path>
              </a:pathLst>
            </a:custGeom>
            <a:grpFill/>
            <a:ln w="9525">
              <a:solidFill>
                <a:schemeClr val="bg1">
                  <a:lumMod val="85000"/>
                </a:schemeClr>
              </a:solidFill>
              <a:round/>
              <a:headEnd/>
              <a:tailEnd/>
            </a:ln>
          </p:spPr>
          <p:txBody>
            <a:bodyPr/>
            <a:lstStyle/>
            <a:p>
              <a:endParaRPr lang="zh-CN" altLang="en-US"/>
            </a:p>
          </p:txBody>
        </p:sp>
        <p:sp>
          <p:nvSpPr>
            <p:cNvPr id="177" name="Freeform 127"/>
            <p:cNvSpPr>
              <a:spLocks noChangeAspect="1"/>
            </p:cNvSpPr>
            <p:nvPr>
              <p:custDataLst>
                <p:tags r:id="rId197"/>
              </p:custDataLst>
            </p:nvPr>
          </p:nvSpPr>
          <p:spPr bwMode="auto">
            <a:xfrm>
              <a:off x="1334914" y="4021280"/>
              <a:ext cx="567844" cy="573947"/>
            </a:xfrm>
            <a:custGeom>
              <a:avLst/>
              <a:gdLst>
                <a:gd name="T0" fmla="*/ 0 w 1244"/>
                <a:gd name="T1" fmla="*/ 330742 h 1266"/>
                <a:gd name="T2" fmla="*/ 14114 w 1244"/>
                <a:gd name="T3" fmla="*/ 296193 h 1266"/>
                <a:gd name="T4" fmla="*/ 30244 w 1244"/>
                <a:gd name="T5" fmla="*/ 281446 h 1266"/>
                <a:gd name="T6" fmla="*/ 46778 w 1244"/>
                <a:gd name="T7" fmla="*/ 279340 h 1266"/>
                <a:gd name="T8" fmla="*/ 67747 w 1244"/>
                <a:gd name="T9" fmla="*/ 283553 h 1266"/>
                <a:gd name="T10" fmla="*/ 95975 w 1244"/>
                <a:gd name="T11" fmla="*/ 264593 h 1266"/>
                <a:gd name="T12" fmla="*/ 98394 w 1244"/>
                <a:gd name="T13" fmla="*/ 215298 h 1266"/>
                <a:gd name="T14" fmla="*/ 147592 w 1244"/>
                <a:gd name="T15" fmla="*/ 166424 h 1266"/>
                <a:gd name="T16" fmla="*/ 173400 w 1244"/>
                <a:gd name="T17" fmla="*/ 31600 h 1266"/>
                <a:gd name="T18" fmla="*/ 201225 w 1244"/>
                <a:gd name="T19" fmla="*/ 16853 h 1266"/>
                <a:gd name="T20" fmla="*/ 264536 w 1244"/>
                <a:gd name="T21" fmla="*/ 36655 h 1266"/>
                <a:gd name="T22" fmla="*/ 311717 w 1244"/>
                <a:gd name="T23" fmla="*/ 7584 h 1266"/>
                <a:gd name="T24" fmla="*/ 335105 w 1244"/>
                <a:gd name="T25" fmla="*/ 11797 h 1266"/>
                <a:gd name="T26" fmla="*/ 358494 w 1244"/>
                <a:gd name="T27" fmla="*/ 0 h 1266"/>
                <a:gd name="T28" fmla="*/ 393577 w 1244"/>
                <a:gd name="T29" fmla="*/ 9691 h 1266"/>
                <a:gd name="T30" fmla="*/ 419386 w 1244"/>
                <a:gd name="T31" fmla="*/ 24437 h 1266"/>
                <a:gd name="T32" fmla="*/ 442775 w 1244"/>
                <a:gd name="T33" fmla="*/ 24437 h 1266"/>
                <a:gd name="T34" fmla="*/ 454469 w 1244"/>
                <a:gd name="T35" fmla="*/ 34127 h 1266"/>
                <a:gd name="T36" fmla="*/ 463744 w 1244"/>
                <a:gd name="T37" fmla="*/ 21909 h 1266"/>
                <a:gd name="T38" fmla="*/ 489956 w 1244"/>
                <a:gd name="T39" fmla="*/ 53930 h 1266"/>
                <a:gd name="T40" fmla="*/ 491972 w 1244"/>
                <a:gd name="T41" fmla="*/ 77945 h 1266"/>
                <a:gd name="T42" fmla="*/ 501650 w 1244"/>
                <a:gd name="T43" fmla="*/ 95641 h 1266"/>
                <a:gd name="T44" fmla="*/ 471003 w 1244"/>
                <a:gd name="T45" fmla="*/ 124713 h 1266"/>
                <a:gd name="T46" fmla="*/ 459308 w 1244"/>
                <a:gd name="T47" fmla="*/ 190861 h 1266"/>
                <a:gd name="T48" fmla="*/ 449630 w 1244"/>
                <a:gd name="T49" fmla="*/ 215298 h 1266"/>
                <a:gd name="T50" fmla="*/ 449630 w 1244"/>
                <a:gd name="T51" fmla="*/ 320630 h 1266"/>
                <a:gd name="T52" fmla="*/ 482697 w 1244"/>
                <a:gd name="T53" fmla="*/ 354757 h 1266"/>
                <a:gd name="T54" fmla="*/ 482697 w 1244"/>
                <a:gd name="T55" fmla="*/ 372032 h 1266"/>
                <a:gd name="T56" fmla="*/ 431484 w 1244"/>
                <a:gd name="T57" fmla="*/ 379194 h 1266"/>
                <a:gd name="T58" fmla="*/ 417370 w 1244"/>
                <a:gd name="T59" fmla="*/ 430596 h 1266"/>
                <a:gd name="T60" fmla="*/ 440355 w 1244"/>
                <a:gd name="T61" fmla="*/ 433546 h 1266"/>
                <a:gd name="T62" fmla="*/ 426644 w 1244"/>
                <a:gd name="T63" fmla="*/ 481998 h 1266"/>
                <a:gd name="T64" fmla="*/ 456889 w 1244"/>
                <a:gd name="T65" fmla="*/ 496745 h 1266"/>
                <a:gd name="T66" fmla="*/ 468583 w 1244"/>
                <a:gd name="T67" fmla="*/ 487054 h 1266"/>
                <a:gd name="T68" fmla="*/ 471003 w 1244"/>
                <a:gd name="T69" fmla="*/ 533400 h 1266"/>
                <a:gd name="T70" fmla="*/ 447614 w 1244"/>
                <a:gd name="T71" fmla="*/ 533400 h 1266"/>
                <a:gd name="T72" fmla="*/ 389142 w 1244"/>
                <a:gd name="T73" fmla="*/ 487054 h 1266"/>
                <a:gd name="T74" fmla="*/ 389142 w 1244"/>
                <a:gd name="T75" fmla="*/ 496745 h 1266"/>
                <a:gd name="T76" fmla="*/ 372205 w 1244"/>
                <a:gd name="T77" fmla="*/ 496745 h 1266"/>
                <a:gd name="T78" fmla="*/ 337525 w 1244"/>
                <a:gd name="T79" fmla="*/ 470201 h 1266"/>
                <a:gd name="T80" fmla="*/ 316556 w 1244"/>
                <a:gd name="T81" fmla="*/ 472308 h 1266"/>
                <a:gd name="T82" fmla="*/ 314136 w 1244"/>
                <a:gd name="T83" fmla="*/ 460089 h 1266"/>
                <a:gd name="T84" fmla="*/ 262519 w 1244"/>
                <a:gd name="T85" fmla="*/ 465145 h 1266"/>
                <a:gd name="T86" fmla="*/ 241550 w 1244"/>
                <a:gd name="T87" fmla="*/ 359813 h 1266"/>
                <a:gd name="T88" fmla="*/ 227436 w 1244"/>
                <a:gd name="T89" fmla="*/ 359813 h 1266"/>
                <a:gd name="T90" fmla="*/ 222597 w 1244"/>
                <a:gd name="T91" fmla="*/ 342539 h 1266"/>
                <a:gd name="T92" fmla="*/ 199208 w 1244"/>
                <a:gd name="T93" fmla="*/ 345067 h 1266"/>
                <a:gd name="T94" fmla="*/ 197192 w 1244"/>
                <a:gd name="T95" fmla="*/ 374560 h 1266"/>
                <a:gd name="T96" fmla="*/ 138317 w 1244"/>
                <a:gd name="T97" fmla="*/ 379194 h 1266"/>
                <a:gd name="T98" fmla="*/ 135897 w 1244"/>
                <a:gd name="T99" fmla="*/ 367397 h 1266"/>
                <a:gd name="T100" fmla="*/ 126622 w 1244"/>
                <a:gd name="T101" fmla="*/ 367397 h 1266"/>
                <a:gd name="T102" fmla="*/ 110089 w 1244"/>
                <a:gd name="T103" fmla="*/ 315995 h 1266"/>
                <a:gd name="T104" fmla="*/ 0 w 1244"/>
                <a:gd name="T105" fmla="*/ 330742 h 126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44"/>
                <a:gd name="T160" fmla="*/ 0 h 1266"/>
                <a:gd name="T161" fmla="*/ 1244 w 1244"/>
                <a:gd name="T162" fmla="*/ 1266 h 126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44" h="1266">
                  <a:moveTo>
                    <a:pt x="0" y="785"/>
                  </a:moveTo>
                  <a:lnTo>
                    <a:pt x="35" y="703"/>
                  </a:lnTo>
                  <a:lnTo>
                    <a:pt x="75" y="668"/>
                  </a:lnTo>
                  <a:lnTo>
                    <a:pt x="116" y="663"/>
                  </a:lnTo>
                  <a:lnTo>
                    <a:pt x="168" y="673"/>
                  </a:lnTo>
                  <a:lnTo>
                    <a:pt x="238" y="628"/>
                  </a:lnTo>
                  <a:lnTo>
                    <a:pt x="244" y="511"/>
                  </a:lnTo>
                  <a:lnTo>
                    <a:pt x="366" y="395"/>
                  </a:lnTo>
                  <a:lnTo>
                    <a:pt x="430" y="75"/>
                  </a:lnTo>
                  <a:lnTo>
                    <a:pt x="499" y="40"/>
                  </a:lnTo>
                  <a:lnTo>
                    <a:pt x="656" y="87"/>
                  </a:lnTo>
                  <a:lnTo>
                    <a:pt x="773" y="18"/>
                  </a:lnTo>
                  <a:lnTo>
                    <a:pt x="831" y="28"/>
                  </a:lnTo>
                  <a:lnTo>
                    <a:pt x="889" y="0"/>
                  </a:lnTo>
                  <a:lnTo>
                    <a:pt x="976" y="23"/>
                  </a:lnTo>
                  <a:lnTo>
                    <a:pt x="1040" y="58"/>
                  </a:lnTo>
                  <a:lnTo>
                    <a:pt x="1098" y="58"/>
                  </a:lnTo>
                  <a:lnTo>
                    <a:pt x="1127" y="81"/>
                  </a:lnTo>
                  <a:lnTo>
                    <a:pt x="1150" y="52"/>
                  </a:lnTo>
                  <a:lnTo>
                    <a:pt x="1215" y="128"/>
                  </a:lnTo>
                  <a:lnTo>
                    <a:pt x="1220" y="185"/>
                  </a:lnTo>
                  <a:lnTo>
                    <a:pt x="1244" y="227"/>
                  </a:lnTo>
                  <a:lnTo>
                    <a:pt x="1168" y="296"/>
                  </a:lnTo>
                  <a:lnTo>
                    <a:pt x="1139" y="453"/>
                  </a:lnTo>
                  <a:lnTo>
                    <a:pt x="1115" y="511"/>
                  </a:lnTo>
                  <a:lnTo>
                    <a:pt x="1115" y="761"/>
                  </a:lnTo>
                  <a:lnTo>
                    <a:pt x="1197" y="842"/>
                  </a:lnTo>
                  <a:lnTo>
                    <a:pt x="1197" y="883"/>
                  </a:lnTo>
                  <a:lnTo>
                    <a:pt x="1070" y="900"/>
                  </a:lnTo>
                  <a:lnTo>
                    <a:pt x="1035" y="1022"/>
                  </a:lnTo>
                  <a:lnTo>
                    <a:pt x="1092" y="1029"/>
                  </a:lnTo>
                  <a:lnTo>
                    <a:pt x="1058" y="1144"/>
                  </a:lnTo>
                  <a:lnTo>
                    <a:pt x="1133" y="1179"/>
                  </a:lnTo>
                  <a:lnTo>
                    <a:pt x="1162" y="1156"/>
                  </a:lnTo>
                  <a:lnTo>
                    <a:pt x="1168" y="1266"/>
                  </a:lnTo>
                  <a:lnTo>
                    <a:pt x="1110" y="1266"/>
                  </a:lnTo>
                  <a:lnTo>
                    <a:pt x="965" y="1156"/>
                  </a:lnTo>
                  <a:lnTo>
                    <a:pt x="965" y="1179"/>
                  </a:lnTo>
                  <a:lnTo>
                    <a:pt x="923" y="1179"/>
                  </a:lnTo>
                  <a:lnTo>
                    <a:pt x="837" y="1116"/>
                  </a:lnTo>
                  <a:lnTo>
                    <a:pt x="785" y="1121"/>
                  </a:lnTo>
                  <a:lnTo>
                    <a:pt x="779" y="1092"/>
                  </a:lnTo>
                  <a:lnTo>
                    <a:pt x="651" y="1104"/>
                  </a:lnTo>
                  <a:lnTo>
                    <a:pt x="599" y="854"/>
                  </a:lnTo>
                  <a:lnTo>
                    <a:pt x="564" y="854"/>
                  </a:lnTo>
                  <a:lnTo>
                    <a:pt x="552" y="813"/>
                  </a:lnTo>
                  <a:lnTo>
                    <a:pt x="494" y="819"/>
                  </a:lnTo>
                  <a:lnTo>
                    <a:pt x="489" y="889"/>
                  </a:lnTo>
                  <a:lnTo>
                    <a:pt x="343" y="900"/>
                  </a:lnTo>
                  <a:lnTo>
                    <a:pt x="337" y="872"/>
                  </a:lnTo>
                  <a:lnTo>
                    <a:pt x="314" y="872"/>
                  </a:lnTo>
                  <a:lnTo>
                    <a:pt x="273" y="750"/>
                  </a:lnTo>
                  <a:lnTo>
                    <a:pt x="0" y="785"/>
                  </a:lnTo>
                  <a:close/>
                </a:path>
              </a:pathLst>
            </a:custGeom>
            <a:grpFill/>
            <a:ln w="9525">
              <a:solidFill>
                <a:schemeClr val="bg1">
                  <a:lumMod val="85000"/>
                </a:schemeClr>
              </a:solidFill>
              <a:round/>
              <a:headEnd/>
              <a:tailEnd/>
            </a:ln>
          </p:spPr>
          <p:txBody>
            <a:bodyPr/>
            <a:lstStyle/>
            <a:p>
              <a:endParaRPr lang="zh-CN" altLang="en-US"/>
            </a:p>
          </p:txBody>
        </p:sp>
        <p:sp>
          <p:nvSpPr>
            <p:cNvPr id="178" name="Freeform 128"/>
            <p:cNvSpPr>
              <a:spLocks noChangeAspect="1"/>
            </p:cNvSpPr>
            <p:nvPr>
              <p:custDataLst>
                <p:tags r:id="rId198"/>
              </p:custDataLst>
            </p:nvPr>
          </p:nvSpPr>
          <p:spPr bwMode="auto">
            <a:xfrm>
              <a:off x="1856037" y="4046902"/>
              <a:ext cx="156338" cy="174234"/>
            </a:xfrm>
            <a:custGeom>
              <a:avLst/>
              <a:gdLst>
                <a:gd name="T0" fmla="*/ 117175 w 343"/>
                <a:gd name="T1" fmla="*/ 0 h 383"/>
                <a:gd name="T2" fmla="*/ 138113 w 343"/>
                <a:gd name="T3" fmla="*/ 71450 h 383"/>
                <a:gd name="T4" fmla="*/ 117175 w 343"/>
                <a:gd name="T5" fmla="*/ 103158 h 383"/>
                <a:gd name="T6" fmla="*/ 107511 w 343"/>
                <a:gd name="T7" fmla="*/ 110346 h 383"/>
                <a:gd name="T8" fmla="*/ 103081 w 343"/>
                <a:gd name="T9" fmla="*/ 145014 h 383"/>
                <a:gd name="T10" fmla="*/ 0 w 343"/>
                <a:gd name="T11" fmla="*/ 161925 h 383"/>
                <a:gd name="T12" fmla="*/ 9261 w 343"/>
                <a:gd name="T13" fmla="*/ 100622 h 383"/>
                <a:gd name="T14" fmla="*/ 39864 w 343"/>
                <a:gd name="T15" fmla="*/ 71450 h 383"/>
                <a:gd name="T16" fmla="*/ 30200 w 343"/>
                <a:gd name="T17" fmla="*/ 53693 h 383"/>
                <a:gd name="T18" fmla="*/ 28186 w 343"/>
                <a:gd name="T19" fmla="*/ 27058 h 383"/>
                <a:gd name="T20" fmla="*/ 86170 w 343"/>
                <a:gd name="T21" fmla="*/ 21985 h 383"/>
                <a:gd name="T22" fmla="*/ 117175 w 343"/>
                <a:gd name="T23" fmla="*/ 0 h 3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3"/>
                <a:gd name="T37" fmla="*/ 0 h 383"/>
                <a:gd name="T38" fmla="*/ 343 w 343"/>
                <a:gd name="T39" fmla="*/ 383 h 38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3" h="383">
                  <a:moveTo>
                    <a:pt x="291" y="0"/>
                  </a:moveTo>
                  <a:lnTo>
                    <a:pt x="343" y="169"/>
                  </a:lnTo>
                  <a:lnTo>
                    <a:pt x="291" y="244"/>
                  </a:lnTo>
                  <a:lnTo>
                    <a:pt x="267" y="261"/>
                  </a:lnTo>
                  <a:lnTo>
                    <a:pt x="256" y="343"/>
                  </a:lnTo>
                  <a:lnTo>
                    <a:pt x="0" y="383"/>
                  </a:lnTo>
                  <a:lnTo>
                    <a:pt x="23" y="238"/>
                  </a:lnTo>
                  <a:lnTo>
                    <a:pt x="99" y="169"/>
                  </a:lnTo>
                  <a:lnTo>
                    <a:pt x="75" y="127"/>
                  </a:lnTo>
                  <a:lnTo>
                    <a:pt x="70" y="64"/>
                  </a:lnTo>
                  <a:lnTo>
                    <a:pt x="214" y="52"/>
                  </a:lnTo>
                  <a:lnTo>
                    <a:pt x="291" y="0"/>
                  </a:lnTo>
                  <a:close/>
                </a:path>
              </a:pathLst>
            </a:custGeom>
            <a:grpFill/>
            <a:ln w="9525">
              <a:solidFill>
                <a:schemeClr val="bg1">
                  <a:lumMod val="85000"/>
                </a:schemeClr>
              </a:solidFill>
              <a:round/>
              <a:headEnd/>
              <a:tailEnd/>
            </a:ln>
          </p:spPr>
          <p:txBody>
            <a:bodyPr/>
            <a:lstStyle/>
            <a:p>
              <a:endParaRPr lang="zh-CN" altLang="en-US"/>
            </a:p>
          </p:txBody>
        </p:sp>
        <p:sp>
          <p:nvSpPr>
            <p:cNvPr id="179" name="Freeform 129"/>
            <p:cNvSpPr>
              <a:spLocks noChangeAspect="1"/>
            </p:cNvSpPr>
            <p:nvPr>
              <p:custDataLst>
                <p:tags r:id="rId199"/>
              </p:custDataLst>
            </p:nvPr>
          </p:nvSpPr>
          <p:spPr bwMode="auto">
            <a:xfrm>
              <a:off x="1971044" y="4034946"/>
              <a:ext cx="235404" cy="286973"/>
            </a:xfrm>
            <a:custGeom>
              <a:avLst/>
              <a:gdLst>
                <a:gd name="T0" fmla="*/ 0 w 506"/>
                <a:gd name="T1" fmla="*/ 156660 h 635"/>
                <a:gd name="T2" fmla="*/ 59594 w 506"/>
                <a:gd name="T3" fmla="*/ 183120 h 635"/>
                <a:gd name="T4" fmla="*/ 95351 w 506"/>
                <a:gd name="T5" fmla="*/ 222600 h 635"/>
                <a:gd name="T6" fmla="*/ 121654 w 506"/>
                <a:gd name="T7" fmla="*/ 232260 h 635"/>
                <a:gd name="T8" fmla="*/ 138505 w 506"/>
                <a:gd name="T9" fmla="*/ 261660 h 635"/>
                <a:gd name="T10" fmla="*/ 157822 w 506"/>
                <a:gd name="T11" fmla="*/ 266700 h 635"/>
                <a:gd name="T12" fmla="*/ 207963 w 506"/>
                <a:gd name="T13" fmla="*/ 173460 h 635"/>
                <a:gd name="T14" fmla="*/ 188646 w 506"/>
                <a:gd name="T15" fmla="*/ 131880 h 635"/>
                <a:gd name="T16" fmla="*/ 205086 w 506"/>
                <a:gd name="T17" fmla="*/ 24780 h 635"/>
                <a:gd name="T18" fmla="*/ 174261 w 506"/>
                <a:gd name="T19" fmla="*/ 12600 h 635"/>
                <a:gd name="T20" fmla="*/ 152890 w 506"/>
                <a:gd name="T21" fmla="*/ 39480 h 635"/>
                <a:gd name="T22" fmla="*/ 124120 w 506"/>
                <a:gd name="T23" fmla="*/ 36960 h 635"/>
                <a:gd name="T24" fmla="*/ 88364 w 506"/>
                <a:gd name="T25" fmla="*/ 0 h 635"/>
                <a:gd name="T26" fmla="*/ 28770 w 506"/>
                <a:gd name="T27" fmla="*/ 5040 h 635"/>
                <a:gd name="T28" fmla="*/ 16440 w 506"/>
                <a:gd name="T29" fmla="*/ 12600 h 635"/>
                <a:gd name="T30" fmla="*/ 35756 w 506"/>
                <a:gd name="T31" fmla="*/ 83580 h 635"/>
                <a:gd name="T32" fmla="*/ 14385 w 506"/>
                <a:gd name="T33" fmla="*/ 112560 h 635"/>
                <a:gd name="T34" fmla="*/ 4521 w 506"/>
                <a:gd name="T35" fmla="*/ 120120 h 635"/>
                <a:gd name="T36" fmla="*/ 0 w 506"/>
                <a:gd name="T37" fmla="*/ 156660 h 6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06"/>
                <a:gd name="T58" fmla="*/ 0 h 635"/>
                <a:gd name="T59" fmla="*/ 506 w 506"/>
                <a:gd name="T60" fmla="*/ 635 h 6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06" h="635">
                  <a:moveTo>
                    <a:pt x="0" y="373"/>
                  </a:moveTo>
                  <a:lnTo>
                    <a:pt x="145" y="436"/>
                  </a:lnTo>
                  <a:lnTo>
                    <a:pt x="232" y="530"/>
                  </a:lnTo>
                  <a:lnTo>
                    <a:pt x="296" y="553"/>
                  </a:lnTo>
                  <a:lnTo>
                    <a:pt x="337" y="623"/>
                  </a:lnTo>
                  <a:lnTo>
                    <a:pt x="384" y="635"/>
                  </a:lnTo>
                  <a:lnTo>
                    <a:pt x="506" y="413"/>
                  </a:lnTo>
                  <a:lnTo>
                    <a:pt x="459" y="314"/>
                  </a:lnTo>
                  <a:lnTo>
                    <a:pt x="499" y="59"/>
                  </a:lnTo>
                  <a:lnTo>
                    <a:pt x="424" y="30"/>
                  </a:lnTo>
                  <a:lnTo>
                    <a:pt x="372" y="94"/>
                  </a:lnTo>
                  <a:lnTo>
                    <a:pt x="302" y="88"/>
                  </a:lnTo>
                  <a:lnTo>
                    <a:pt x="215" y="0"/>
                  </a:lnTo>
                  <a:lnTo>
                    <a:pt x="70" y="12"/>
                  </a:lnTo>
                  <a:lnTo>
                    <a:pt x="40" y="30"/>
                  </a:lnTo>
                  <a:lnTo>
                    <a:pt x="87" y="199"/>
                  </a:lnTo>
                  <a:lnTo>
                    <a:pt x="35" y="268"/>
                  </a:lnTo>
                  <a:lnTo>
                    <a:pt x="11" y="286"/>
                  </a:lnTo>
                  <a:lnTo>
                    <a:pt x="0" y="373"/>
                  </a:lnTo>
                  <a:close/>
                </a:path>
              </a:pathLst>
            </a:custGeom>
            <a:grpFill/>
            <a:ln w="9525">
              <a:solidFill>
                <a:schemeClr val="bg1">
                  <a:lumMod val="85000"/>
                </a:schemeClr>
              </a:solidFill>
              <a:round/>
              <a:headEnd/>
              <a:tailEnd/>
            </a:ln>
          </p:spPr>
          <p:txBody>
            <a:bodyPr/>
            <a:lstStyle/>
            <a:p>
              <a:endParaRPr lang="zh-CN" altLang="en-US"/>
            </a:p>
          </p:txBody>
        </p:sp>
        <p:sp>
          <p:nvSpPr>
            <p:cNvPr id="180" name="Freeform 130"/>
            <p:cNvSpPr>
              <a:spLocks noChangeAspect="1"/>
            </p:cNvSpPr>
            <p:nvPr>
              <p:custDataLst>
                <p:tags r:id="rId200"/>
              </p:custDataLst>
            </p:nvPr>
          </p:nvSpPr>
          <p:spPr bwMode="auto">
            <a:xfrm>
              <a:off x="1845255" y="4202348"/>
              <a:ext cx="330644" cy="339926"/>
            </a:xfrm>
            <a:custGeom>
              <a:avLst/>
              <a:gdLst>
                <a:gd name="T0" fmla="*/ 49018 w 727"/>
                <a:gd name="T1" fmla="*/ 9779 h 743"/>
                <a:gd name="T2" fmla="*/ 37768 w 727"/>
                <a:gd name="T3" fmla="*/ 49321 h 743"/>
                <a:gd name="T4" fmla="*/ 51831 w 727"/>
                <a:gd name="T5" fmla="*/ 71431 h 743"/>
                <a:gd name="T6" fmla="*/ 0 w 727"/>
                <a:gd name="T7" fmla="*/ 135634 h 743"/>
                <a:gd name="T8" fmla="*/ 0 w 727"/>
                <a:gd name="T9" fmla="*/ 153066 h 743"/>
                <a:gd name="T10" fmla="*/ 32947 w 727"/>
                <a:gd name="T11" fmla="*/ 187506 h 743"/>
                <a:gd name="T12" fmla="*/ 32947 w 727"/>
                <a:gd name="T13" fmla="*/ 204939 h 743"/>
                <a:gd name="T14" fmla="*/ 102858 w 727"/>
                <a:gd name="T15" fmla="*/ 241930 h 743"/>
                <a:gd name="T16" fmla="*/ 128974 w 727"/>
                <a:gd name="T17" fmla="*/ 315912 h 743"/>
                <a:gd name="T18" fmla="*/ 147456 w 727"/>
                <a:gd name="T19" fmla="*/ 304007 h 743"/>
                <a:gd name="T20" fmla="*/ 208126 w 727"/>
                <a:gd name="T21" fmla="*/ 311235 h 743"/>
                <a:gd name="T22" fmla="*/ 219778 w 727"/>
                <a:gd name="T23" fmla="*/ 291251 h 743"/>
                <a:gd name="T24" fmla="*/ 292100 w 727"/>
                <a:gd name="T25" fmla="*/ 286149 h 743"/>
                <a:gd name="T26" fmla="*/ 278037 w 727"/>
                <a:gd name="T27" fmla="*/ 252134 h 743"/>
                <a:gd name="T28" fmla="*/ 278037 w 727"/>
                <a:gd name="T29" fmla="*/ 167523 h 743"/>
                <a:gd name="T30" fmla="*/ 266386 w 727"/>
                <a:gd name="T31" fmla="*/ 155617 h 743"/>
                <a:gd name="T32" fmla="*/ 269198 w 727"/>
                <a:gd name="T33" fmla="*/ 108422 h 743"/>
                <a:gd name="T34" fmla="*/ 250314 w 727"/>
                <a:gd name="T35" fmla="*/ 106296 h 743"/>
                <a:gd name="T36" fmla="*/ 233841 w 727"/>
                <a:gd name="T37" fmla="*/ 76533 h 743"/>
                <a:gd name="T38" fmla="*/ 208126 w 727"/>
                <a:gd name="T39" fmla="*/ 66754 h 743"/>
                <a:gd name="T40" fmla="*/ 173171 w 727"/>
                <a:gd name="T41" fmla="*/ 26787 h 743"/>
                <a:gd name="T42" fmla="*/ 114911 w 727"/>
                <a:gd name="T43" fmla="*/ 0 h 743"/>
                <a:gd name="T44" fmla="*/ 49018 w 727"/>
                <a:gd name="T45" fmla="*/ 9779 h 74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27"/>
                <a:gd name="T70" fmla="*/ 0 h 743"/>
                <a:gd name="T71" fmla="*/ 727 w 727"/>
                <a:gd name="T72" fmla="*/ 743 h 74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27" h="743">
                  <a:moveTo>
                    <a:pt x="122" y="23"/>
                  </a:moveTo>
                  <a:lnTo>
                    <a:pt x="94" y="116"/>
                  </a:lnTo>
                  <a:lnTo>
                    <a:pt x="129" y="168"/>
                  </a:lnTo>
                  <a:lnTo>
                    <a:pt x="0" y="319"/>
                  </a:lnTo>
                  <a:lnTo>
                    <a:pt x="0" y="360"/>
                  </a:lnTo>
                  <a:lnTo>
                    <a:pt x="82" y="441"/>
                  </a:lnTo>
                  <a:lnTo>
                    <a:pt x="82" y="482"/>
                  </a:lnTo>
                  <a:lnTo>
                    <a:pt x="256" y="569"/>
                  </a:lnTo>
                  <a:lnTo>
                    <a:pt x="321" y="743"/>
                  </a:lnTo>
                  <a:lnTo>
                    <a:pt x="367" y="715"/>
                  </a:lnTo>
                  <a:lnTo>
                    <a:pt x="518" y="732"/>
                  </a:lnTo>
                  <a:lnTo>
                    <a:pt x="547" y="685"/>
                  </a:lnTo>
                  <a:lnTo>
                    <a:pt x="727" y="673"/>
                  </a:lnTo>
                  <a:lnTo>
                    <a:pt x="692" y="593"/>
                  </a:lnTo>
                  <a:lnTo>
                    <a:pt x="692" y="394"/>
                  </a:lnTo>
                  <a:lnTo>
                    <a:pt x="663" y="366"/>
                  </a:lnTo>
                  <a:lnTo>
                    <a:pt x="670" y="255"/>
                  </a:lnTo>
                  <a:lnTo>
                    <a:pt x="623" y="250"/>
                  </a:lnTo>
                  <a:lnTo>
                    <a:pt x="582" y="180"/>
                  </a:lnTo>
                  <a:lnTo>
                    <a:pt x="518" y="157"/>
                  </a:lnTo>
                  <a:lnTo>
                    <a:pt x="431" y="63"/>
                  </a:lnTo>
                  <a:lnTo>
                    <a:pt x="286" y="0"/>
                  </a:lnTo>
                  <a:lnTo>
                    <a:pt x="122" y="23"/>
                  </a:lnTo>
                  <a:close/>
                </a:path>
              </a:pathLst>
            </a:custGeom>
            <a:grpFill/>
            <a:ln w="9525">
              <a:solidFill>
                <a:schemeClr val="bg1">
                  <a:lumMod val="85000"/>
                </a:schemeClr>
              </a:solidFill>
              <a:round/>
              <a:headEnd/>
              <a:tailEnd/>
            </a:ln>
          </p:spPr>
          <p:txBody>
            <a:bodyPr/>
            <a:lstStyle/>
            <a:p>
              <a:endParaRPr lang="zh-CN" altLang="en-US"/>
            </a:p>
          </p:txBody>
        </p:sp>
        <p:sp>
          <p:nvSpPr>
            <p:cNvPr id="181" name="Freeform 131"/>
            <p:cNvSpPr>
              <a:spLocks noChangeAspect="1"/>
            </p:cNvSpPr>
            <p:nvPr>
              <p:custDataLst>
                <p:tags r:id="rId201"/>
              </p:custDataLst>
            </p:nvPr>
          </p:nvSpPr>
          <p:spPr bwMode="auto">
            <a:xfrm>
              <a:off x="1845255" y="4263842"/>
              <a:ext cx="57503" cy="85409"/>
            </a:xfrm>
            <a:custGeom>
              <a:avLst/>
              <a:gdLst>
                <a:gd name="T0" fmla="*/ 0 w 129"/>
                <a:gd name="T1" fmla="*/ 79375 h 186"/>
                <a:gd name="T2" fmla="*/ 50800 w 129"/>
                <a:gd name="T3" fmla="*/ 14936 h 186"/>
                <a:gd name="T4" fmla="*/ 46074 w 129"/>
                <a:gd name="T5" fmla="*/ 7255 h 186"/>
                <a:gd name="T6" fmla="*/ 25597 w 129"/>
                <a:gd name="T7" fmla="*/ 0 h 186"/>
                <a:gd name="T8" fmla="*/ 0 w 129"/>
                <a:gd name="T9" fmla="*/ 14936 h 186"/>
                <a:gd name="T10" fmla="*/ 0 w 129"/>
                <a:gd name="T11" fmla="*/ 79375 h 186"/>
                <a:gd name="T12" fmla="*/ 0 60000 65536"/>
                <a:gd name="T13" fmla="*/ 0 60000 65536"/>
                <a:gd name="T14" fmla="*/ 0 60000 65536"/>
                <a:gd name="T15" fmla="*/ 0 60000 65536"/>
                <a:gd name="T16" fmla="*/ 0 60000 65536"/>
                <a:gd name="T17" fmla="*/ 0 60000 65536"/>
                <a:gd name="T18" fmla="*/ 0 w 129"/>
                <a:gd name="T19" fmla="*/ 0 h 186"/>
                <a:gd name="T20" fmla="*/ 129 w 129"/>
                <a:gd name="T21" fmla="*/ 186 h 186"/>
              </a:gdLst>
              <a:ahLst/>
              <a:cxnLst>
                <a:cxn ang="T12">
                  <a:pos x="T0" y="T1"/>
                </a:cxn>
                <a:cxn ang="T13">
                  <a:pos x="T2" y="T3"/>
                </a:cxn>
                <a:cxn ang="T14">
                  <a:pos x="T4" y="T5"/>
                </a:cxn>
                <a:cxn ang="T15">
                  <a:pos x="T6" y="T7"/>
                </a:cxn>
                <a:cxn ang="T16">
                  <a:pos x="T8" y="T9"/>
                </a:cxn>
                <a:cxn ang="T17">
                  <a:pos x="T10" y="T11"/>
                </a:cxn>
              </a:cxnLst>
              <a:rect l="T18" t="T19" r="T20" b="T21"/>
              <a:pathLst>
                <a:path w="129" h="186">
                  <a:moveTo>
                    <a:pt x="0" y="186"/>
                  </a:moveTo>
                  <a:lnTo>
                    <a:pt x="129" y="35"/>
                  </a:lnTo>
                  <a:lnTo>
                    <a:pt x="117" y="17"/>
                  </a:lnTo>
                  <a:lnTo>
                    <a:pt x="65" y="0"/>
                  </a:lnTo>
                  <a:lnTo>
                    <a:pt x="0" y="35"/>
                  </a:lnTo>
                  <a:lnTo>
                    <a:pt x="0" y="186"/>
                  </a:lnTo>
                  <a:close/>
                </a:path>
              </a:pathLst>
            </a:custGeom>
            <a:grpFill/>
            <a:ln w="9525">
              <a:solidFill>
                <a:schemeClr val="bg1">
                  <a:lumMod val="85000"/>
                </a:schemeClr>
              </a:solidFill>
              <a:round/>
              <a:headEnd/>
              <a:tailEnd/>
            </a:ln>
          </p:spPr>
          <p:txBody>
            <a:bodyPr/>
            <a:lstStyle/>
            <a:p>
              <a:endParaRPr lang="zh-CN" altLang="en-US"/>
            </a:p>
          </p:txBody>
        </p:sp>
        <p:sp>
          <p:nvSpPr>
            <p:cNvPr id="182" name="Freeform 132"/>
            <p:cNvSpPr>
              <a:spLocks noChangeAspect="1"/>
            </p:cNvSpPr>
            <p:nvPr>
              <p:custDataLst>
                <p:tags r:id="rId202"/>
              </p:custDataLst>
            </p:nvPr>
          </p:nvSpPr>
          <p:spPr bwMode="auto">
            <a:xfrm>
              <a:off x="1845255" y="4214305"/>
              <a:ext cx="55707" cy="64912"/>
            </a:xfrm>
            <a:custGeom>
              <a:avLst/>
              <a:gdLst>
                <a:gd name="T0" fmla="*/ 0 w 122"/>
                <a:gd name="T1" fmla="*/ 36195 h 145"/>
                <a:gd name="T2" fmla="*/ 0 w 122"/>
                <a:gd name="T3" fmla="*/ 60325 h 145"/>
                <a:gd name="T4" fmla="*/ 26220 w 122"/>
                <a:gd name="T5" fmla="*/ 45764 h 145"/>
                <a:gd name="T6" fmla="*/ 47196 w 122"/>
                <a:gd name="T7" fmla="*/ 52836 h 145"/>
                <a:gd name="T8" fmla="*/ 37918 w 122"/>
                <a:gd name="T9" fmla="*/ 36195 h 145"/>
                <a:gd name="T10" fmla="*/ 49213 w 122"/>
                <a:gd name="T11" fmla="*/ 0 h 145"/>
                <a:gd name="T12" fmla="*/ 9681 w 122"/>
                <a:gd name="T13" fmla="*/ 7073 h 145"/>
                <a:gd name="T14" fmla="*/ 0 w 122"/>
                <a:gd name="T15" fmla="*/ 36195 h 145"/>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145"/>
                <a:gd name="T26" fmla="*/ 122 w 122"/>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145">
                  <a:moveTo>
                    <a:pt x="0" y="87"/>
                  </a:moveTo>
                  <a:lnTo>
                    <a:pt x="0" y="145"/>
                  </a:lnTo>
                  <a:lnTo>
                    <a:pt x="65" y="110"/>
                  </a:lnTo>
                  <a:lnTo>
                    <a:pt x="117" y="127"/>
                  </a:lnTo>
                  <a:lnTo>
                    <a:pt x="94" y="87"/>
                  </a:lnTo>
                  <a:lnTo>
                    <a:pt x="122" y="0"/>
                  </a:lnTo>
                  <a:lnTo>
                    <a:pt x="24" y="17"/>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183" name="Freeform 133"/>
            <p:cNvSpPr>
              <a:spLocks noChangeAspect="1"/>
            </p:cNvSpPr>
            <p:nvPr>
              <p:custDataLst>
                <p:tags r:id="rId203"/>
              </p:custDataLst>
            </p:nvPr>
          </p:nvSpPr>
          <p:spPr bwMode="auto">
            <a:xfrm>
              <a:off x="1327725" y="4362916"/>
              <a:ext cx="364786" cy="389463"/>
            </a:xfrm>
            <a:custGeom>
              <a:avLst/>
              <a:gdLst>
                <a:gd name="T0" fmla="*/ 6831 w 802"/>
                <a:gd name="T1" fmla="*/ 14748 h 859"/>
                <a:gd name="T2" fmla="*/ 36968 w 802"/>
                <a:gd name="T3" fmla="*/ 66154 h 859"/>
                <a:gd name="T4" fmla="*/ 20895 w 802"/>
                <a:gd name="T5" fmla="*/ 102812 h 859"/>
                <a:gd name="T6" fmla="*/ 30137 w 802"/>
                <a:gd name="T7" fmla="*/ 139471 h 859"/>
                <a:gd name="T8" fmla="*/ 49023 w 802"/>
                <a:gd name="T9" fmla="*/ 149162 h 859"/>
                <a:gd name="T10" fmla="*/ 44201 w 802"/>
                <a:gd name="T11" fmla="*/ 190877 h 859"/>
                <a:gd name="T12" fmla="*/ 6831 w 802"/>
                <a:gd name="T13" fmla="*/ 239334 h 859"/>
                <a:gd name="T14" fmla="*/ 0 w 802"/>
                <a:gd name="T15" fmla="*/ 293268 h 859"/>
                <a:gd name="T16" fmla="*/ 0 w 802"/>
                <a:gd name="T17" fmla="*/ 351837 h 859"/>
                <a:gd name="T18" fmla="*/ 36968 w 802"/>
                <a:gd name="T19" fmla="*/ 325292 h 859"/>
                <a:gd name="T20" fmla="*/ 63086 w 802"/>
                <a:gd name="T21" fmla="*/ 347202 h 859"/>
                <a:gd name="T22" fmla="*/ 172383 w 802"/>
                <a:gd name="T23" fmla="*/ 327820 h 859"/>
                <a:gd name="T24" fmla="*/ 240291 w 802"/>
                <a:gd name="T25" fmla="*/ 361950 h 859"/>
                <a:gd name="T26" fmla="*/ 294135 w 802"/>
                <a:gd name="T27" fmla="*/ 347202 h 859"/>
                <a:gd name="T28" fmla="*/ 263597 w 802"/>
                <a:gd name="T29" fmla="*/ 320235 h 859"/>
                <a:gd name="T30" fmla="*/ 263597 w 802"/>
                <a:gd name="T31" fmla="*/ 212788 h 859"/>
                <a:gd name="T32" fmla="*/ 308199 w 802"/>
                <a:gd name="T33" fmla="*/ 207731 h 859"/>
                <a:gd name="T34" fmla="*/ 303377 w 802"/>
                <a:gd name="T35" fmla="*/ 176129 h 859"/>
                <a:gd name="T36" fmla="*/ 322263 w 802"/>
                <a:gd name="T37" fmla="*/ 176129 h 859"/>
                <a:gd name="T38" fmla="*/ 319852 w 802"/>
                <a:gd name="T39" fmla="*/ 144106 h 859"/>
                <a:gd name="T40" fmla="*/ 268419 w 802"/>
                <a:gd name="T41" fmla="*/ 149162 h 859"/>
                <a:gd name="T42" fmla="*/ 247524 w 802"/>
                <a:gd name="T43" fmla="*/ 43822 h 859"/>
                <a:gd name="T44" fmla="*/ 233460 w 802"/>
                <a:gd name="T45" fmla="*/ 43822 h 859"/>
                <a:gd name="T46" fmla="*/ 228638 w 802"/>
                <a:gd name="T47" fmla="*/ 26546 h 859"/>
                <a:gd name="T48" fmla="*/ 205332 w 802"/>
                <a:gd name="T49" fmla="*/ 29074 h 859"/>
                <a:gd name="T50" fmla="*/ 203323 w 802"/>
                <a:gd name="T51" fmla="*/ 58569 h 859"/>
                <a:gd name="T52" fmla="*/ 144657 w 802"/>
                <a:gd name="T53" fmla="*/ 63204 h 859"/>
                <a:gd name="T54" fmla="*/ 142246 w 802"/>
                <a:gd name="T55" fmla="*/ 51406 h 859"/>
                <a:gd name="T56" fmla="*/ 133004 w 802"/>
                <a:gd name="T57" fmla="*/ 51406 h 859"/>
                <a:gd name="T58" fmla="*/ 116529 w 802"/>
                <a:gd name="T59" fmla="*/ 0 h 859"/>
                <a:gd name="T60" fmla="*/ 6831 w 802"/>
                <a:gd name="T61" fmla="*/ 14748 h 85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02"/>
                <a:gd name="T94" fmla="*/ 0 h 859"/>
                <a:gd name="T95" fmla="*/ 802 w 802"/>
                <a:gd name="T96" fmla="*/ 859 h 85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02" h="859">
                  <a:moveTo>
                    <a:pt x="17" y="35"/>
                  </a:moveTo>
                  <a:lnTo>
                    <a:pt x="92" y="157"/>
                  </a:lnTo>
                  <a:lnTo>
                    <a:pt x="52" y="244"/>
                  </a:lnTo>
                  <a:lnTo>
                    <a:pt x="75" y="331"/>
                  </a:lnTo>
                  <a:lnTo>
                    <a:pt x="122" y="354"/>
                  </a:lnTo>
                  <a:lnTo>
                    <a:pt x="110" y="453"/>
                  </a:lnTo>
                  <a:lnTo>
                    <a:pt x="17" y="568"/>
                  </a:lnTo>
                  <a:lnTo>
                    <a:pt x="0" y="696"/>
                  </a:lnTo>
                  <a:lnTo>
                    <a:pt x="0" y="835"/>
                  </a:lnTo>
                  <a:lnTo>
                    <a:pt x="92" y="772"/>
                  </a:lnTo>
                  <a:lnTo>
                    <a:pt x="157" y="824"/>
                  </a:lnTo>
                  <a:lnTo>
                    <a:pt x="429" y="778"/>
                  </a:lnTo>
                  <a:lnTo>
                    <a:pt x="598" y="859"/>
                  </a:lnTo>
                  <a:lnTo>
                    <a:pt x="732" y="824"/>
                  </a:lnTo>
                  <a:lnTo>
                    <a:pt x="656" y="760"/>
                  </a:lnTo>
                  <a:lnTo>
                    <a:pt x="656" y="505"/>
                  </a:lnTo>
                  <a:lnTo>
                    <a:pt x="767" y="493"/>
                  </a:lnTo>
                  <a:lnTo>
                    <a:pt x="755" y="418"/>
                  </a:lnTo>
                  <a:lnTo>
                    <a:pt x="802" y="418"/>
                  </a:lnTo>
                  <a:lnTo>
                    <a:pt x="796" y="342"/>
                  </a:lnTo>
                  <a:lnTo>
                    <a:pt x="668" y="354"/>
                  </a:lnTo>
                  <a:lnTo>
                    <a:pt x="616" y="104"/>
                  </a:lnTo>
                  <a:lnTo>
                    <a:pt x="581" y="104"/>
                  </a:lnTo>
                  <a:lnTo>
                    <a:pt x="569" y="63"/>
                  </a:lnTo>
                  <a:lnTo>
                    <a:pt x="511" y="69"/>
                  </a:lnTo>
                  <a:lnTo>
                    <a:pt x="506" y="139"/>
                  </a:lnTo>
                  <a:lnTo>
                    <a:pt x="360" y="150"/>
                  </a:lnTo>
                  <a:lnTo>
                    <a:pt x="354" y="122"/>
                  </a:lnTo>
                  <a:lnTo>
                    <a:pt x="331" y="122"/>
                  </a:lnTo>
                  <a:lnTo>
                    <a:pt x="290" y="0"/>
                  </a:lnTo>
                  <a:lnTo>
                    <a:pt x="17" y="35"/>
                  </a:lnTo>
                  <a:close/>
                </a:path>
              </a:pathLst>
            </a:custGeom>
            <a:grpFill/>
            <a:ln w="9525">
              <a:solidFill>
                <a:schemeClr val="bg1">
                  <a:lumMod val="85000"/>
                </a:schemeClr>
              </a:solidFill>
              <a:round/>
              <a:headEnd/>
              <a:tailEnd/>
            </a:ln>
          </p:spPr>
          <p:txBody>
            <a:bodyPr/>
            <a:lstStyle/>
            <a:p>
              <a:endParaRPr lang="zh-CN" altLang="en-US"/>
            </a:p>
          </p:txBody>
        </p:sp>
        <p:sp>
          <p:nvSpPr>
            <p:cNvPr id="184" name="Freeform 134"/>
            <p:cNvSpPr>
              <a:spLocks noChangeAspect="1"/>
            </p:cNvSpPr>
            <p:nvPr>
              <p:custDataLst>
                <p:tags r:id="rId204"/>
              </p:custDataLst>
            </p:nvPr>
          </p:nvSpPr>
          <p:spPr bwMode="auto">
            <a:xfrm>
              <a:off x="1627822" y="4420994"/>
              <a:ext cx="355801" cy="321136"/>
            </a:xfrm>
            <a:custGeom>
              <a:avLst/>
              <a:gdLst>
                <a:gd name="T0" fmla="*/ 314325 w 779"/>
                <a:gd name="T1" fmla="*/ 86304 h 702"/>
                <a:gd name="T2" fmla="*/ 290519 w 779"/>
                <a:gd name="T3" fmla="*/ 125842 h 702"/>
                <a:gd name="T4" fmla="*/ 274379 w 779"/>
                <a:gd name="T5" fmla="*/ 138171 h 702"/>
                <a:gd name="T6" fmla="*/ 276800 w 779"/>
                <a:gd name="T7" fmla="*/ 175584 h 702"/>
                <a:gd name="T8" fmla="*/ 211030 w 779"/>
                <a:gd name="T9" fmla="*/ 204919 h 702"/>
                <a:gd name="T10" fmla="*/ 223134 w 779"/>
                <a:gd name="T11" fmla="*/ 227451 h 702"/>
                <a:gd name="T12" fmla="*/ 194890 w 779"/>
                <a:gd name="T13" fmla="*/ 229577 h 702"/>
                <a:gd name="T14" fmla="*/ 135979 w 779"/>
                <a:gd name="T15" fmla="*/ 298450 h 702"/>
                <a:gd name="T16" fmla="*/ 89173 w 779"/>
                <a:gd name="T17" fmla="*/ 296324 h 702"/>
                <a:gd name="T18" fmla="*/ 63349 w 779"/>
                <a:gd name="T19" fmla="*/ 281444 h 702"/>
                <a:gd name="T20" fmla="*/ 30666 w 779"/>
                <a:gd name="T21" fmla="*/ 293773 h 702"/>
                <a:gd name="T22" fmla="*/ 0 w 779"/>
                <a:gd name="T23" fmla="*/ 266564 h 702"/>
                <a:gd name="T24" fmla="*/ 0 w 779"/>
                <a:gd name="T25" fmla="*/ 158153 h 702"/>
                <a:gd name="T26" fmla="*/ 42367 w 779"/>
                <a:gd name="T27" fmla="*/ 150926 h 702"/>
                <a:gd name="T28" fmla="*/ 39946 w 779"/>
                <a:gd name="T29" fmla="*/ 121166 h 702"/>
                <a:gd name="T30" fmla="*/ 58911 w 779"/>
                <a:gd name="T31" fmla="*/ 121166 h 702"/>
                <a:gd name="T32" fmla="*/ 58911 w 779"/>
                <a:gd name="T33" fmla="*/ 101184 h 702"/>
                <a:gd name="T34" fmla="*/ 82314 w 779"/>
                <a:gd name="T35" fmla="*/ 99058 h 702"/>
                <a:gd name="T36" fmla="*/ 114593 w 779"/>
                <a:gd name="T37" fmla="*/ 128818 h 702"/>
                <a:gd name="T38" fmla="*/ 131540 w 779"/>
                <a:gd name="T39" fmla="*/ 125842 h 702"/>
                <a:gd name="T40" fmla="*/ 131540 w 779"/>
                <a:gd name="T41" fmla="*/ 116064 h 702"/>
                <a:gd name="T42" fmla="*/ 192065 w 779"/>
                <a:gd name="T43" fmla="*/ 162830 h 702"/>
                <a:gd name="T44" fmla="*/ 213451 w 779"/>
                <a:gd name="T45" fmla="*/ 162830 h 702"/>
                <a:gd name="T46" fmla="*/ 211030 w 779"/>
                <a:gd name="T47" fmla="*/ 116064 h 702"/>
                <a:gd name="T48" fmla="*/ 199328 w 779"/>
                <a:gd name="T49" fmla="*/ 125842 h 702"/>
                <a:gd name="T50" fmla="*/ 169066 w 779"/>
                <a:gd name="T51" fmla="*/ 110962 h 702"/>
                <a:gd name="T52" fmla="*/ 182785 w 779"/>
                <a:gd name="T53" fmla="*/ 62071 h 702"/>
                <a:gd name="T54" fmla="*/ 159785 w 779"/>
                <a:gd name="T55" fmla="*/ 59095 h 702"/>
                <a:gd name="T56" fmla="*/ 173908 w 779"/>
                <a:gd name="T57" fmla="*/ 7227 h 702"/>
                <a:gd name="T58" fmla="*/ 225152 w 779"/>
                <a:gd name="T59" fmla="*/ 0 h 702"/>
                <a:gd name="T60" fmla="*/ 295361 w 779"/>
                <a:gd name="T61" fmla="*/ 36987 h 702"/>
                <a:gd name="T62" fmla="*/ 314325 w 779"/>
                <a:gd name="T63" fmla="*/ 86304 h 70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79"/>
                <a:gd name="T97" fmla="*/ 0 h 702"/>
                <a:gd name="T98" fmla="*/ 779 w 779"/>
                <a:gd name="T99" fmla="*/ 702 h 70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79" h="702">
                  <a:moveTo>
                    <a:pt x="779" y="203"/>
                  </a:moveTo>
                  <a:lnTo>
                    <a:pt x="720" y="296"/>
                  </a:lnTo>
                  <a:lnTo>
                    <a:pt x="680" y="325"/>
                  </a:lnTo>
                  <a:lnTo>
                    <a:pt x="686" y="413"/>
                  </a:lnTo>
                  <a:lnTo>
                    <a:pt x="523" y="482"/>
                  </a:lnTo>
                  <a:lnTo>
                    <a:pt x="553" y="535"/>
                  </a:lnTo>
                  <a:lnTo>
                    <a:pt x="483" y="540"/>
                  </a:lnTo>
                  <a:lnTo>
                    <a:pt x="337" y="702"/>
                  </a:lnTo>
                  <a:lnTo>
                    <a:pt x="221" y="697"/>
                  </a:lnTo>
                  <a:lnTo>
                    <a:pt x="157" y="662"/>
                  </a:lnTo>
                  <a:lnTo>
                    <a:pt x="76" y="691"/>
                  </a:lnTo>
                  <a:lnTo>
                    <a:pt x="0" y="627"/>
                  </a:lnTo>
                  <a:lnTo>
                    <a:pt x="0" y="372"/>
                  </a:lnTo>
                  <a:lnTo>
                    <a:pt x="105" y="355"/>
                  </a:lnTo>
                  <a:lnTo>
                    <a:pt x="99" y="285"/>
                  </a:lnTo>
                  <a:lnTo>
                    <a:pt x="146" y="285"/>
                  </a:lnTo>
                  <a:lnTo>
                    <a:pt x="146" y="238"/>
                  </a:lnTo>
                  <a:lnTo>
                    <a:pt x="204" y="233"/>
                  </a:lnTo>
                  <a:lnTo>
                    <a:pt x="284" y="303"/>
                  </a:lnTo>
                  <a:lnTo>
                    <a:pt x="326" y="296"/>
                  </a:lnTo>
                  <a:lnTo>
                    <a:pt x="326" y="273"/>
                  </a:lnTo>
                  <a:lnTo>
                    <a:pt x="476" y="383"/>
                  </a:lnTo>
                  <a:lnTo>
                    <a:pt x="529" y="383"/>
                  </a:lnTo>
                  <a:lnTo>
                    <a:pt x="523" y="273"/>
                  </a:lnTo>
                  <a:lnTo>
                    <a:pt x="494" y="296"/>
                  </a:lnTo>
                  <a:lnTo>
                    <a:pt x="419" y="261"/>
                  </a:lnTo>
                  <a:lnTo>
                    <a:pt x="453" y="146"/>
                  </a:lnTo>
                  <a:lnTo>
                    <a:pt x="396" y="139"/>
                  </a:lnTo>
                  <a:lnTo>
                    <a:pt x="431" y="17"/>
                  </a:lnTo>
                  <a:lnTo>
                    <a:pt x="558" y="0"/>
                  </a:lnTo>
                  <a:lnTo>
                    <a:pt x="732" y="87"/>
                  </a:lnTo>
                  <a:lnTo>
                    <a:pt x="779" y="203"/>
                  </a:lnTo>
                  <a:close/>
                </a:path>
              </a:pathLst>
            </a:custGeom>
            <a:grpFill/>
            <a:ln w="9525">
              <a:solidFill>
                <a:schemeClr val="bg1">
                  <a:lumMod val="85000"/>
                </a:schemeClr>
              </a:solidFill>
              <a:round/>
              <a:headEnd/>
              <a:tailEnd/>
            </a:ln>
          </p:spPr>
          <p:txBody>
            <a:bodyPr/>
            <a:lstStyle/>
            <a:p>
              <a:endParaRPr lang="zh-CN" altLang="en-US"/>
            </a:p>
          </p:txBody>
        </p:sp>
        <p:sp>
          <p:nvSpPr>
            <p:cNvPr id="185" name="Freeform 135"/>
            <p:cNvSpPr>
              <a:spLocks noChangeAspect="1"/>
            </p:cNvSpPr>
            <p:nvPr>
              <p:custDataLst>
                <p:tags r:id="rId205"/>
              </p:custDataLst>
            </p:nvPr>
          </p:nvSpPr>
          <p:spPr bwMode="auto">
            <a:xfrm>
              <a:off x="1936902" y="4513234"/>
              <a:ext cx="88052" cy="210105"/>
            </a:xfrm>
            <a:custGeom>
              <a:avLst/>
              <a:gdLst>
                <a:gd name="T0" fmla="*/ 2431 w 192"/>
                <a:gd name="T1" fmla="*/ 91463 h 459"/>
                <a:gd name="T2" fmla="*/ 42540 w 192"/>
                <a:gd name="T3" fmla="*/ 105926 h 459"/>
                <a:gd name="T4" fmla="*/ 58745 w 192"/>
                <a:gd name="T5" fmla="*/ 195262 h 459"/>
                <a:gd name="T6" fmla="*/ 75761 w 192"/>
                <a:gd name="T7" fmla="*/ 157826 h 459"/>
                <a:gd name="T8" fmla="*/ 77787 w 192"/>
                <a:gd name="T9" fmla="*/ 95717 h 459"/>
                <a:gd name="T10" fmla="*/ 40109 w 192"/>
                <a:gd name="T11" fmla="*/ 0 h 459"/>
                <a:gd name="T12" fmla="*/ 16206 w 192"/>
                <a:gd name="T13" fmla="*/ 39563 h 459"/>
                <a:gd name="T14" fmla="*/ 0 w 192"/>
                <a:gd name="T15" fmla="*/ 54027 h 459"/>
                <a:gd name="T16" fmla="*/ 2431 w 192"/>
                <a:gd name="T17" fmla="*/ 91463 h 4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459"/>
                <a:gd name="T29" fmla="*/ 192 w 192"/>
                <a:gd name="T30" fmla="*/ 459 h 4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459">
                  <a:moveTo>
                    <a:pt x="6" y="215"/>
                  </a:moveTo>
                  <a:lnTo>
                    <a:pt x="105" y="249"/>
                  </a:lnTo>
                  <a:lnTo>
                    <a:pt x="145" y="459"/>
                  </a:lnTo>
                  <a:lnTo>
                    <a:pt x="187" y="371"/>
                  </a:lnTo>
                  <a:lnTo>
                    <a:pt x="192" y="225"/>
                  </a:lnTo>
                  <a:lnTo>
                    <a:pt x="99" y="0"/>
                  </a:lnTo>
                  <a:lnTo>
                    <a:pt x="40" y="93"/>
                  </a:lnTo>
                  <a:lnTo>
                    <a:pt x="0" y="127"/>
                  </a:lnTo>
                  <a:lnTo>
                    <a:pt x="6" y="215"/>
                  </a:lnTo>
                  <a:close/>
                </a:path>
              </a:pathLst>
            </a:custGeom>
            <a:grpFill/>
            <a:ln w="9525">
              <a:solidFill>
                <a:schemeClr val="bg1">
                  <a:lumMod val="85000"/>
                </a:schemeClr>
              </a:solidFill>
              <a:round/>
              <a:headEnd/>
              <a:tailEnd/>
            </a:ln>
          </p:spPr>
          <p:txBody>
            <a:bodyPr/>
            <a:lstStyle/>
            <a:p>
              <a:endParaRPr lang="zh-CN" altLang="en-US"/>
            </a:p>
          </p:txBody>
        </p:sp>
        <p:sp>
          <p:nvSpPr>
            <p:cNvPr id="186" name="Freeform 136"/>
            <p:cNvSpPr>
              <a:spLocks noChangeAspect="1"/>
            </p:cNvSpPr>
            <p:nvPr>
              <p:custDataLst>
                <p:tags r:id="rId206"/>
              </p:custDataLst>
            </p:nvPr>
          </p:nvSpPr>
          <p:spPr bwMode="auto">
            <a:xfrm>
              <a:off x="1327725" y="4711384"/>
              <a:ext cx="276736" cy="394587"/>
            </a:xfrm>
            <a:custGeom>
              <a:avLst/>
              <a:gdLst>
                <a:gd name="T0" fmla="*/ 244475 w 610"/>
                <a:gd name="T1" fmla="*/ 37098 h 860"/>
                <a:gd name="T2" fmla="*/ 239666 w 610"/>
                <a:gd name="T3" fmla="*/ 133893 h 860"/>
                <a:gd name="T4" fmla="*/ 206802 w 610"/>
                <a:gd name="T5" fmla="*/ 156066 h 860"/>
                <a:gd name="T6" fmla="*/ 206802 w 610"/>
                <a:gd name="T7" fmla="*/ 339422 h 860"/>
                <a:gd name="T8" fmla="*/ 185961 w 610"/>
                <a:gd name="T9" fmla="*/ 366712 h 860"/>
                <a:gd name="T10" fmla="*/ 155903 w 610"/>
                <a:gd name="T11" fmla="*/ 356905 h 860"/>
                <a:gd name="T12" fmla="*/ 153498 w 610"/>
                <a:gd name="T13" fmla="*/ 321939 h 860"/>
                <a:gd name="T14" fmla="*/ 135062 w 610"/>
                <a:gd name="T15" fmla="*/ 351788 h 860"/>
                <a:gd name="T16" fmla="*/ 94985 w 610"/>
                <a:gd name="T17" fmla="*/ 299766 h 860"/>
                <a:gd name="T18" fmla="*/ 69735 w 610"/>
                <a:gd name="T19" fmla="*/ 148817 h 860"/>
                <a:gd name="T20" fmla="*/ 44086 w 610"/>
                <a:gd name="T21" fmla="*/ 123659 h 860"/>
                <a:gd name="T22" fmla="*/ 0 w 610"/>
                <a:gd name="T23" fmla="*/ 26864 h 860"/>
                <a:gd name="T24" fmla="*/ 36872 w 610"/>
                <a:gd name="T25" fmla="*/ 0 h 860"/>
                <a:gd name="T26" fmla="*/ 62922 w 610"/>
                <a:gd name="T27" fmla="*/ 22173 h 860"/>
                <a:gd name="T28" fmla="*/ 171934 w 610"/>
                <a:gd name="T29" fmla="*/ 2558 h 860"/>
                <a:gd name="T30" fmla="*/ 244475 w 610"/>
                <a:gd name="T31" fmla="*/ 37098 h 86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0"/>
                <a:gd name="T49" fmla="*/ 0 h 860"/>
                <a:gd name="T50" fmla="*/ 610 w 610"/>
                <a:gd name="T51" fmla="*/ 860 h 86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0" h="860">
                  <a:moveTo>
                    <a:pt x="610" y="87"/>
                  </a:moveTo>
                  <a:lnTo>
                    <a:pt x="598" y="314"/>
                  </a:lnTo>
                  <a:lnTo>
                    <a:pt x="516" y="366"/>
                  </a:lnTo>
                  <a:lnTo>
                    <a:pt x="516" y="796"/>
                  </a:lnTo>
                  <a:lnTo>
                    <a:pt x="464" y="860"/>
                  </a:lnTo>
                  <a:lnTo>
                    <a:pt x="389" y="837"/>
                  </a:lnTo>
                  <a:lnTo>
                    <a:pt x="383" y="755"/>
                  </a:lnTo>
                  <a:lnTo>
                    <a:pt x="337" y="825"/>
                  </a:lnTo>
                  <a:lnTo>
                    <a:pt x="237" y="703"/>
                  </a:lnTo>
                  <a:lnTo>
                    <a:pt x="174" y="349"/>
                  </a:lnTo>
                  <a:lnTo>
                    <a:pt x="110" y="290"/>
                  </a:lnTo>
                  <a:lnTo>
                    <a:pt x="0" y="63"/>
                  </a:lnTo>
                  <a:lnTo>
                    <a:pt x="92" y="0"/>
                  </a:lnTo>
                  <a:lnTo>
                    <a:pt x="157" y="52"/>
                  </a:lnTo>
                  <a:lnTo>
                    <a:pt x="429" y="6"/>
                  </a:lnTo>
                  <a:lnTo>
                    <a:pt x="610" y="87"/>
                  </a:lnTo>
                  <a:close/>
                </a:path>
              </a:pathLst>
            </a:custGeom>
            <a:grpFill/>
            <a:ln w="9525">
              <a:solidFill>
                <a:schemeClr val="bg1">
                  <a:lumMod val="85000"/>
                </a:schemeClr>
              </a:solidFill>
              <a:round/>
              <a:headEnd/>
              <a:tailEnd/>
            </a:ln>
          </p:spPr>
          <p:txBody>
            <a:bodyPr/>
            <a:lstStyle/>
            <a:p>
              <a:endParaRPr lang="zh-CN" altLang="en-US"/>
            </a:p>
          </p:txBody>
        </p:sp>
        <p:sp>
          <p:nvSpPr>
            <p:cNvPr id="187" name="Freeform 137"/>
            <p:cNvSpPr>
              <a:spLocks noChangeAspect="1"/>
            </p:cNvSpPr>
            <p:nvPr>
              <p:custDataLst>
                <p:tags r:id="rId207"/>
              </p:custDataLst>
            </p:nvPr>
          </p:nvSpPr>
          <p:spPr bwMode="auto">
            <a:xfrm>
              <a:off x="1868616" y="4504695"/>
              <a:ext cx="307282" cy="520994"/>
            </a:xfrm>
            <a:custGeom>
              <a:avLst/>
              <a:gdLst>
                <a:gd name="T0" fmla="*/ 11976 w 680"/>
                <a:gd name="T1" fmla="*/ 150251 h 1144"/>
                <a:gd name="T2" fmla="*/ 69862 w 680"/>
                <a:gd name="T3" fmla="*/ 191728 h 1144"/>
                <a:gd name="T4" fmla="*/ 74652 w 680"/>
                <a:gd name="T5" fmla="*/ 238708 h 1144"/>
                <a:gd name="T6" fmla="*/ 51099 w 680"/>
                <a:gd name="T7" fmla="*/ 240824 h 1144"/>
                <a:gd name="T8" fmla="*/ 65071 w 680"/>
                <a:gd name="T9" fmla="*/ 280186 h 1144"/>
                <a:gd name="T10" fmla="*/ 18763 w 680"/>
                <a:gd name="T11" fmla="*/ 351713 h 1144"/>
                <a:gd name="T12" fmla="*/ 32735 w 680"/>
                <a:gd name="T13" fmla="*/ 479109 h 1144"/>
                <a:gd name="T14" fmla="*/ 57885 w 680"/>
                <a:gd name="T15" fmla="*/ 484188 h 1144"/>
                <a:gd name="T16" fmla="*/ 69862 w 680"/>
                <a:gd name="T17" fmla="*/ 435092 h 1144"/>
                <a:gd name="T18" fmla="*/ 127747 w 680"/>
                <a:gd name="T19" fmla="*/ 390652 h 1144"/>
                <a:gd name="T20" fmla="*/ 123356 w 680"/>
                <a:gd name="T21" fmla="*/ 300078 h 1144"/>
                <a:gd name="T22" fmla="*/ 106589 w 680"/>
                <a:gd name="T23" fmla="*/ 290343 h 1144"/>
                <a:gd name="T24" fmla="*/ 116170 w 680"/>
                <a:gd name="T25" fmla="*/ 265372 h 1144"/>
                <a:gd name="T26" fmla="*/ 150901 w 680"/>
                <a:gd name="T27" fmla="*/ 240824 h 1144"/>
                <a:gd name="T28" fmla="*/ 162478 w 680"/>
                <a:gd name="T29" fmla="*/ 218816 h 1144"/>
                <a:gd name="T30" fmla="*/ 255494 w 680"/>
                <a:gd name="T31" fmla="*/ 145172 h 1144"/>
                <a:gd name="T32" fmla="*/ 271462 w 680"/>
                <a:gd name="T33" fmla="*/ 0 h 1144"/>
                <a:gd name="T34" fmla="*/ 199604 w 680"/>
                <a:gd name="T35" fmla="*/ 9735 h 1144"/>
                <a:gd name="T36" fmla="*/ 188027 w 680"/>
                <a:gd name="T37" fmla="*/ 29627 h 1144"/>
                <a:gd name="T38" fmla="*/ 132537 w 680"/>
                <a:gd name="T39" fmla="*/ 22432 h 1144"/>
                <a:gd name="T40" fmla="*/ 109383 w 680"/>
                <a:gd name="T41" fmla="*/ 34283 h 1144"/>
                <a:gd name="T42" fmla="*/ 137328 w 680"/>
                <a:gd name="T43" fmla="*/ 98615 h 1144"/>
                <a:gd name="T44" fmla="*/ 137328 w 680"/>
                <a:gd name="T45" fmla="*/ 169296 h 1144"/>
                <a:gd name="T46" fmla="*/ 120561 w 680"/>
                <a:gd name="T47" fmla="*/ 201886 h 1144"/>
                <a:gd name="T48" fmla="*/ 104593 w 680"/>
                <a:gd name="T49" fmla="*/ 113005 h 1144"/>
                <a:gd name="T50" fmla="*/ 65071 w 680"/>
                <a:gd name="T51" fmla="*/ 98615 h 1144"/>
                <a:gd name="T52" fmla="*/ 0 w 680"/>
                <a:gd name="T53" fmla="*/ 127819 h 1144"/>
                <a:gd name="T54" fmla="*/ 11976 w 680"/>
                <a:gd name="T55" fmla="*/ 150251 h 11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0"/>
                <a:gd name="T85" fmla="*/ 0 h 1144"/>
                <a:gd name="T86" fmla="*/ 680 w 680"/>
                <a:gd name="T87" fmla="*/ 1144 h 11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0" h="1144">
                  <a:moveTo>
                    <a:pt x="30" y="355"/>
                  </a:moveTo>
                  <a:lnTo>
                    <a:pt x="175" y="453"/>
                  </a:lnTo>
                  <a:lnTo>
                    <a:pt x="187" y="564"/>
                  </a:lnTo>
                  <a:lnTo>
                    <a:pt x="128" y="569"/>
                  </a:lnTo>
                  <a:lnTo>
                    <a:pt x="163" y="662"/>
                  </a:lnTo>
                  <a:lnTo>
                    <a:pt x="47" y="831"/>
                  </a:lnTo>
                  <a:lnTo>
                    <a:pt x="82" y="1132"/>
                  </a:lnTo>
                  <a:lnTo>
                    <a:pt x="145" y="1144"/>
                  </a:lnTo>
                  <a:lnTo>
                    <a:pt x="175" y="1028"/>
                  </a:lnTo>
                  <a:lnTo>
                    <a:pt x="320" y="923"/>
                  </a:lnTo>
                  <a:lnTo>
                    <a:pt x="309" y="709"/>
                  </a:lnTo>
                  <a:lnTo>
                    <a:pt x="267" y="686"/>
                  </a:lnTo>
                  <a:lnTo>
                    <a:pt x="291" y="627"/>
                  </a:lnTo>
                  <a:lnTo>
                    <a:pt x="378" y="569"/>
                  </a:lnTo>
                  <a:lnTo>
                    <a:pt x="407" y="517"/>
                  </a:lnTo>
                  <a:lnTo>
                    <a:pt x="640" y="343"/>
                  </a:lnTo>
                  <a:lnTo>
                    <a:pt x="680" y="0"/>
                  </a:lnTo>
                  <a:lnTo>
                    <a:pt x="500" y="23"/>
                  </a:lnTo>
                  <a:lnTo>
                    <a:pt x="471" y="70"/>
                  </a:lnTo>
                  <a:lnTo>
                    <a:pt x="332" y="53"/>
                  </a:lnTo>
                  <a:lnTo>
                    <a:pt x="274" y="81"/>
                  </a:lnTo>
                  <a:lnTo>
                    <a:pt x="344" y="233"/>
                  </a:lnTo>
                  <a:lnTo>
                    <a:pt x="344" y="400"/>
                  </a:lnTo>
                  <a:lnTo>
                    <a:pt x="302" y="477"/>
                  </a:lnTo>
                  <a:lnTo>
                    <a:pt x="262" y="267"/>
                  </a:lnTo>
                  <a:lnTo>
                    <a:pt x="163" y="233"/>
                  </a:lnTo>
                  <a:lnTo>
                    <a:pt x="0" y="302"/>
                  </a:lnTo>
                  <a:lnTo>
                    <a:pt x="30" y="355"/>
                  </a:lnTo>
                  <a:close/>
                </a:path>
              </a:pathLst>
            </a:custGeom>
            <a:grpFill/>
            <a:ln w="9525">
              <a:solidFill>
                <a:schemeClr val="bg1">
                  <a:lumMod val="85000"/>
                </a:schemeClr>
              </a:solidFill>
              <a:round/>
              <a:headEnd/>
              <a:tailEnd/>
            </a:ln>
          </p:spPr>
          <p:txBody>
            <a:bodyPr/>
            <a:lstStyle/>
            <a:p>
              <a:endParaRPr lang="zh-CN" altLang="en-US"/>
            </a:p>
          </p:txBody>
        </p:sp>
        <p:sp>
          <p:nvSpPr>
            <p:cNvPr id="188" name="Freeform 138"/>
            <p:cNvSpPr>
              <a:spLocks noChangeAspect="1"/>
            </p:cNvSpPr>
            <p:nvPr>
              <p:custDataLst>
                <p:tags r:id="rId208"/>
              </p:custDataLst>
            </p:nvPr>
          </p:nvSpPr>
          <p:spPr bwMode="auto">
            <a:xfrm>
              <a:off x="1728452" y="4665263"/>
              <a:ext cx="221028" cy="218646"/>
            </a:xfrm>
            <a:custGeom>
              <a:avLst/>
              <a:gdLst>
                <a:gd name="T0" fmla="*/ 0 w 489"/>
                <a:gd name="T1" fmla="*/ 69156 h 476"/>
                <a:gd name="T2" fmla="*/ 25156 w 489"/>
                <a:gd name="T3" fmla="*/ 143435 h 476"/>
                <a:gd name="T4" fmla="*/ 46320 w 489"/>
                <a:gd name="T5" fmla="*/ 143435 h 476"/>
                <a:gd name="T6" fmla="*/ 53108 w 489"/>
                <a:gd name="T7" fmla="*/ 166061 h 476"/>
                <a:gd name="T8" fmla="*/ 139359 w 489"/>
                <a:gd name="T9" fmla="*/ 203200 h 476"/>
                <a:gd name="T10" fmla="*/ 185679 w 489"/>
                <a:gd name="T11" fmla="*/ 131055 h 476"/>
                <a:gd name="T12" fmla="*/ 171703 w 489"/>
                <a:gd name="T13" fmla="*/ 91355 h 476"/>
                <a:gd name="T14" fmla="*/ 195262 w 489"/>
                <a:gd name="T15" fmla="*/ 89220 h 476"/>
                <a:gd name="T16" fmla="*/ 190470 w 489"/>
                <a:gd name="T17" fmla="*/ 41835 h 476"/>
                <a:gd name="T18" fmla="*/ 132571 w 489"/>
                <a:gd name="T19" fmla="*/ 0 h 476"/>
                <a:gd name="T20" fmla="*/ 104619 w 489"/>
                <a:gd name="T21" fmla="*/ 2134 h 476"/>
                <a:gd name="T22" fmla="*/ 46320 w 489"/>
                <a:gd name="T23" fmla="*/ 71291 h 476"/>
                <a:gd name="T24" fmla="*/ 0 w 489"/>
                <a:gd name="T25" fmla="*/ 69156 h 4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9"/>
                <a:gd name="T40" fmla="*/ 0 h 476"/>
                <a:gd name="T41" fmla="*/ 489 w 489"/>
                <a:gd name="T42" fmla="*/ 476 h 4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9" h="476">
                  <a:moveTo>
                    <a:pt x="0" y="162"/>
                  </a:moveTo>
                  <a:lnTo>
                    <a:pt x="63" y="336"/>
                  </a:lnTo>
                  <a:lnTo>
                    <a:pt x="116" y="336"/>
                  </a:lnTo>
                  <a:lnTo>
                    <a:pt x="133" y="389"/>
                  </a:lnTo>
                  <a:lnTo>
                    <a:pt x="349" y="476"/>
                  </a:lnTo>
                  <a:lnTo>
                    <a:pt x="465" y="307"/>
                  </a:lnTo>
                  <a:lnTo>
                    <a:pt x="430" y="214"/>
                  </a:lnTo>
                  <a:lnTo>
                    <a:pt x="489" y="209"/>
                  </a:lnTo>
                  <a:lnTo>
                    <a:pt x="477" y="98"/>
                  </a:lnTo>
                  <a:lnTo>
                    <a:pt x="332" y="0"/>
                  </a:lnTo>
                  <a:lnTo>
                    <a:pt x="262" y="5"/>
                  </a:lnTo>
                  <a:lnTo>
                    <a:pt x="116" y="167"/>
                  </a:lnTo>
                  <a:lnTo>
                    <a:pt x="0" y="162"/>
                  </a:lnTo>
                  <a:close/>
                </a:path>
              </a:pathLst>
            </a:custGeom>
            <a:grpFill/>
            <a:ln w="9525">
              <a:solidFill>
                <a:schemeClr val="bg1">
                  <a:lumMod val="85000"/>
                </a:schemeClr>
              </a:solidFill>
              <a:round/>
              <a:headEnd/>
              <a:tailEnd/>
            </a:ln>
          </p:spPr>
          <p:txBody>
            <a:bodyPr/>
            <a:lstStyle/>
            <a:p>
              <a:endParaRPr lang="zh-CN" altLang="en-US"/>
            </a:p>
          </p:txBody>
        </p:sp>
        <p:sp>
          <p:nvSpPr>
            <p:cNvPr id="189" name="Freeform 139"/>
            <p:cNvSpPr>
              <a:spLocks noChangeAspect="1"/>
            </p:cNvSpPr>
            <p:nvPr>
              <p:custDataLst>
                <p:tags r:id="rId209"/>
              </p:custDataLst>
            </p:nvPr>
          </p:nvSpPr>
          <p:spPr bwMode="auto">
            <a:xfrm>
              <a:off x="1563131" y="4723341"/>
              <a:ext cx="271342" cy="310888"/>
            </a:xfrm>
            <a:custGeom>
              <a:avLst/>
              <a:gdLst>
                <a:gd name="T0" fmla="*/ 0 w 593"/>
                <a:gd name="T1" fmla="*/ 266634 h 674"/>
                <a:gd name="T2" fmla="*/ 21425 w 593"/>
                <a:gd name="T3" fmla="*/ 288925 h 674"/>
                <a:gd name="T4" fmla="*/ 54572 w 593"/>
                <a:gd name="T5" fmla="*/ 274350 h 674"/>
                <a:gd name="T6" fmla="*/ 87315 w 593"/>
                <a:gd name="T7" fmla="*/ 236627 h 674"/>
                <a:gd name="T8" fmla="*/ 136632 w 593"/>
                <a:gd name="T9" fmla="*/ 249059 h 674"/>
                <a:gd name="T10" fmla="*/ 153205 w 593"/>
                <a:gd name="T11" fmla="*/ 236627 h 674"/>
                <a:gd name="T12" fmla="*/ 145929 w 593"/>
                <a:gd name="T13" fmla="*/ 209192 h 674"/>
                <a:gd name="T14" fmla="*/ 239712 w 593"/>
                <a:gd name="T15" fmla="*/ 126887 h 674"/>
                <a:gd name="T16" fmla="*/ 202522 w 593"/>
                <a:gd name="T17" fmla="*/ 112312 h 674"/>
                <a:gd name="T18" fmla="*/ 192821 w 593"/>
                <a:gd name="T19" fmla="*/ 89592 h 674"/>
                <a:gd name="T20" fmla="*/ 171396 w 593"/>
                <a:gd name="T21" fmla="*/ 89592 h 674"/>
                <a:gd name="T22" fmla="*/ 145929 w 593"/>
                <a:gd name="T23" fmla="*/ 15004 h 674"/>
                <a:gd name="T24" fmla="*/ 120058 w 593"/>
                <a:gd name="T25" fmla="*/ 0 h 674"/>
                <a:gd name="T26" fmla="*/ 37998 w 593"/>
                <a:gd name="T27" fmla="*/ 27435 h 674"/>
                <a:gd name="T28" fmla="*/ 33147 w 593"/>
                <a:gd name="T29" fmla="*/ 124744 h 674"/>
                <a:gd name="T30" fmla="*/ 0 w 593"/>
                <a:gd name="T31" fmla="*/ 144463 h 674"/>
                <a:gd name="T32" fmla="*/ 0 w 593"/>
                <a:gd name="T33" fmla="*/ 266634 h 67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3"/>
                <a:gd name="T52" fmla="*/ 0 h 674"/>
                <a:gd name="T53" fmla="*/ 593 w 593"/>
                <a:gd name="T54" fmla="*/ 674 h 67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3" h="674">
                  <a:moveTo>
                    <a:pt x="0" y="622"/>
                  </a:moveTo>
                  <a:lnTo>
                    <a:pt x="53" y="674"/>
                  </a:lnTo>
                  <a:lnTo>
                    <a:pt x="135" y="640"/>
                  </a:lnTo>
                  <a:lnTo>
                    <a:pt x="216" y="552"/>
                  </a:lnTo>
                  <a:lnTo>
                    <a:pt x="338" y="581"/>
                  </a:lnTo>
                  <a:lnTo>
                    <a:pt x="379" y="552"/>
                  </a:lnTo>
                  <a:lnTo>
                    <a:pt x="361" y="488"/>
                  </a:lnTo>
                  <a:lnTo>
                    <a:pt x="593" y="296"/>
                  </a:lnTo>
                  <a:lnTo>
                    <a:pt x="501" y="262"/>
                  </a:lnTo>
                  <a:lnTo>
                    <a:pt x="477" y="209"/>
                  </a:lnTo>
                  <a:lnTo>
                    <a:pt x="424" y="209"/>
                  </a:lnTo>
                  <a:lnTo>
                    <a:pt x="361" y="35"/>
                  </a:lnTo>
                  <a:lnTo>
                    <a:pt x="297" y="0"/>
                  </a:lnTo>
                  <a:lnTo>
                    <a:pt x="94" y="64"/>
                  </a:lnTo>
                  <a:lnTo>
                    <a:pt x="82" y="291"/>
                  </a:lnTo>
                  <a:lnTo>
                    <a:pt x="0" y="337"/>
                  </a:lnTo>
                  <a:lnTo>
                    <a:pt x="0" y="622"/>
                  </a:lnTo>
                  <a:close/>
                </a:path>
              </a:pathLst>
            </a:custGeom>
            <a:grpFill/>
            <a:ln w="9525">
              <a:solidFill>
                <a:schemeClr val="bg1">
                  <a:lumMod val="85000"/>
                </a:schemeClr>
              </a:solidFill>
              <a:round/>
              <a:headEnd/>
              <a:tailEnd/>
            </a:ln>
          </p:spPr>
          <p:txBody>
            <a:bodyPr/>
            <a:lstStyle/>
            <a:p>
              <a:endParaRPr lang="zh-CN" altLang="en-US"/>
            </a:p>
          </p:txBody>
        </p:sp>
        <p:sp>
          <p:nvSpPr>
            <p:cNvPr id="190" name="Freeform 140"/>
            <p:cNvSpPr>
              <a:spLocks noChangeAspect="1"/>
            </p:cNvSpPr>
            <p:nvPr>
              <p:custDataLst>
                <p:tags r:id="rId210"/>
              </p:custDataLst>
            </p:nvPr>
          </p:nvSpPr>
          <p:spPr bwMode="auto">
            <a:xfrm>
              <a:off x="1480470" y="4858287"/>
              <a:ext cx="447446" cy="444126"/>
            </a:xfrm>
            <a:custGeom>
              <a:avLst/>
              <a:gdLst>
                <a:gd name="T0" fmla="*/ 0 w 982"/>
                <a:gd name="T1" fmla="*/ 212758 h 970"/>
                <a:gd name="T2" fmla="*/ 44279 w 982"/>
                <a:gd name="T3" fmla="*/ 302116 h 970"/>
                <a:gd name="T4" fmla="*/ 35020 w 982"/>
                <a:gd name="T5" fmla="*/ 353603 h 970"/>
                <a:gd name="T6" fmla="*/ 51122 w 982"/>
                <a:gd name="T7" fmla="*/ 400836 h 970"/>
                <a:gd name="T8" fmla="*/ 81714 w 982"/>
                <a:gd name="T9" fmla="*/ 412750 h 970"/>
                <a:gd name="T10" fmla="*/ 119150 w 982"/>
                <a:gd name="T11" fmla="*/ 385943 h 970"/>
                <a:gd name="T12" fmla="*/ 168259 w 982"/>
                <a:gd name="T13" fmla="*/ 380836 h 970"/>
                <a:gd name="T14" fmla="*/ 238702 w 982"/>
                <a:gd name="T15" fmla="*/ 346370 h 970"/>
                <a:gd name="T16" fmla="*/ 303912 w 982"/>
                <a:gd name="T17" fmla="*/ 306797 h 970"/>
                <a:gd name="T18" fmla="*/ 388041 w 982"/>
                <a:gd name="T19" fmla="*/ 183397 h 970"/>
                <a:gd name="T20" fmla="*/ 395287 w 982"/>
                <a:gd name="T21" fmla="*/ 155739 h 970"/>
                <a:gd name="T22" fmla="*/ 371940 w 982"/>
                <a:gd name="T23" fmla="*/ 150632 h 970"/>
                <a:gd name="T24" fmla="*/ 346178 w 982"/>
                <a:gd name="T25" fmla="*/ 175738 h 970"/>
                <a:gd name="T26" fmla="*/ 329674 w 982"/>
                <a:gd name="T27" fmla="*/ 173185 h 970"/>
                <a:gd name="T28" fmla="*/ 338932 w 982"/>
                <a:gd name="T29" fmla="*/ 141271 h 970"/>
                <a:gd name="T30" fmla="*/ 341348 w 982"/>
                <a:gd name="T31" fmla="*/ 128506 h 970"/>
                <a:gd name="T32" fmla="*/ 371940 w 982"/>
                <a:gd name="T33" fmla="*/ 128506 h 970"/>
                <a:gd name="T34" fmla="*/ 357851 w 982"/>
                <a:gd name="T35" fmla="*/ 22552 h 970"/>
                <a:gd name="T36" fmla="*/ 305925 w 982"/>
                <a:gd name="T37" fmla="*/ 0 h 970"/>
                <a:gd name="T38" fmla="*/ 217368 w 982"/>
                <a:gd name="T39" fmla="*/ 74465 h 970"/>
                <a:gd name="T40" fmla="*/ 224613 w 982"/>
                <a:gd name="T41" fmla="*/ 108932 h 970"/>
                <a:gd name="T42" fmla="*/ 208109 w 982"/>
                <a:gd name="T43" fmla="*/ 121272 h 970"/>
                <a:gd name="T44" fmla="*/ 159000 w 982"/>
                <a:gd name="T45" fmla="*/ 108932 h 970"/>
                <a:gd name="T46" fmla="*/ 131226 w 982"/>
                <a:gd name="T47" fmla="*/ 141271 h 970"/>
                <a:gd name="T48" fmla="*/ 93388 w 982"/>
                <a:gd name="T49" fmla="*/ 160845 h 970"/>
                <a:gd name="T50" fmla="*/ 72053 w 982"/>
                <a:gd name="T51" fmla="*/ 138718 h 970"/>
                <a:gd name="T52" fmla="*/ 72053 w 982"/>
                <a:gd name="T53" fmla="*/ 202971 h 970"/>
                <a:gd name="T54" fmla="*/ 51122 w 982"/>
                <a:gd name="T55" fmla="*/ 230204 h 970"/>
                <a:gd name="T56" fmla="*/ 25762 w 982"/>
                <a:gd name="T57" fmla="*/ 220417 h 970"/>
                <a:gd name="T58" fmla="*/ 18517 w 982"/>
                <a:gd name="T59" fmla="*/ 185525 h 970"/>
                <a:gd name="T60" fmla="*/ 0 w 982"/>
                <a:gd name="T61" fmla="*/ 212758 h 97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82"/>
                <a:gd name="T94" fmla="*/ 0 h 970"/>
                <a:gd name="T95" fmla="*/ 982 w 982"/>
                <a:gd name="T96" fmla="*/ 970 h 97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82" h="970">
                  <a:moveTo>
                    <a:pt x="0" y="500"/>
                  </a:moveTo>
                  <a:lnTo>
                    <a:pt x="110" y="710"/>
                  </a:lnTo>
                  <a:lnTo>
                    <a:pt x="87" y="831"/>
                  </a:lnTo>
                  <a:lnTo>
                    <a:pt x="127" y="942"/>
                  </a:lnTo>
                  <a:lnTo>
                    <a:pt x="203" y="970"/>
                  </a:lnTo>
                  <a:lnTo>
                    <a:pt x="296" y="907"/>
                  </a:lnTo>
                  <a:lnTo>
                    <a:pt x="418" y="895"/>
                  </a:lnTo>
                  <a:lnTo>
                    <a:pt x="593" y="814"/>
                  </a:lnTo>
                  <a:lnTo>
                    <a:pt x="755" y="721"/>
                  </a:lnTo>
                  <a:lnTo>
                    <a:pt x="964" y="431"/>
                  </a:lnTo>
                  <a:lnTo>
                    <a:pt x="982" y="366"/>
                  </a:lnTo>
                  <a:lnTo>
                    <a:pt x="924" y="354"/>
                  </a:lnTo>
                  <a:lnTo>
                    <a:pt x="860" y="413"/>
                  </a:lnTo>
                  <a:lnTo>
                    <a:pt x="819" y="407"/>
                  </a:lnTo>
                  <a:lnTo>
                    <a:pt x="842" y="332"/>
                  </a:lnTo>
                  <a:lnTo>
                    <a:pt x="848" y="302"/>
                  </a:lnTo>
                  <a:lnTo>
                    <a:pt x="924" y="302"/>
                  </a:lnTo>
                  <a:lnTo>
                    <a:pt x="889" y="53"/>
                  </a:lnTo>
                  <a:lnTo>
                    <a:pt x="760" y="0"/>
                  </a:lnTo>
                  <a:lnTo>
                    <a:pt x="540" y="175"/>
                  </a:lnTo>
                  <a:lnTo>
                    <a:pt x="558" y="256"/>
                  </a:lnTo>
                  <a:lnTo>
                    <a:pt x="517" y="285"/>
                  </a:lnTo>
                  <a:lnTo>
                    <a:pt x="395" y="256"/>
                  </a:lnTo>
                  <a:lnTo>
                    <a:pt x="326" y="332"/>
                  </a:lnTo>
                  <a:lnTo>
                    <a:pt x="232" y="378"/>
                  </a:lnTo>
                  <a:lnTo>
                    <a:pt x="179" y="326"/>
                  </a:lnTo>
                  <a:lnTo>
                    <a:pt x="179" y="477"/>
                  </a:lnTo>
                  <a:lnTo>
                    <a:pt x="127" y="541"/>
                  </a:lnTo>
                  <a:lnTo>
                    <a:pt x="64" y="518"/>
                  </a:lnTo>
                  <a:lnTo>
                    <a:pt x="46" y="436"/>
                  </a:lnTo>
                  <a:lnTo>
                    <a:pt x="0" y="50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191" name="Freeform 141"/>
            <p:cNvSpPr>
              <a:spLocks noChangeAspect="1"/>
            </p:cNvSpPr>
            <p:nvPr>
              <p:custDataLst>
                <p:tags r:id="rId211"/>
              </p:custDataLst>
            </p:nvPr>
          </p:nvSpPr>
          <p:spPr bwMode="auto">
            <a:xfrm>
              <a:off x="1852443" y="4996649"/>
              <a:ext cx="50315" cy="51245"/>
            </a:xfrm>
            <a:custGeom>
              <a:avLst/>
              <a:gdLst>
                <a:gd name="T0" fmla="*/ 39852 w 116"/>
                <a:gd name="T1" fmla="*/ 0 h 111"/>
                <a:gd name="T2" fmla="*/ 15711 w 116"/>
                <a:gd name="T3" fmla="*/ 0 h 111"/>
                <a:gd name="T4" fmla="*/ 0 w 116"/>
                <a:gd name="T5" fmla="*/ 42476 h 111"/>
                <a:gd name="T6" fmla="*/ 18010 w 116"/>
                <a:gd name="T7" fmla="*/ 47625 h 111"/>
                <a:gd name="T8" fmla="*/ 44450 w 116"/>
                <a:gd name="T9" fmla="*/ 22311 h 111"/>
                <a:gd name="T10" fmla="*/ 39852 w 116"/>
                <a:gd name="T11" fmla="*/ 0 h 111"/>
                <a:gd name="T12" fmla="*/ 0 60000 65536"/>
                <a:gd name="T13" fmla="*/ 0 60000 65536"/>
                <a:gd name="T14" fmla="*/ 0 60000 65536"/>
                <a:gd name="T15" fmla="*/ 0 60000 65536"/>
                <a:gd name="T16" fmla="*/ 0 60000 65536"/>
                <a:gd name="T17" fmla="*/ 0 60000 65536"/>
                <a:gd name="T18" fmla="*/ 0 w 116"/>
                <a:gd name="T19" fmla="*/ 0 h 111"/>
                <a:gd name="T20" fmla="*/ 116 w 116"/>
                <a:gd name="T21" fmla="*/ 111 h 111"/>
              </a:gdLst>
              <a:ahLst/>
              <a:cxnLst>
                <a:cxn ang="T12">
                  <a:pos x="T0" y="T1"/>
                </a:cxn>
                <a:cxn ang="T13">
                  <a:pos x="T2" y="T3"/>
                </a:cxn>
                <a:cxn ang="T14">
                  <a:pos x="T4" y="T5"/>
                </a:cxn>
                <a:cxn ang="T15">
                  <a:pos x="T6" y="T7"/>
                </a:cxn>
                <a:cxn ang="T16">
                  <a:pos x="T8" y="T9"/>
                </a:cxn>
                <a:cxn ang="T17">
                  <a:pos x="T10" y="T11"/>
                </a:cxn>
              </a:cxnLst>
              <a:rect l="T18" t="T19" r="T20" b="T21"/>
              <a:pathLst>
                <a:path w="116" h="111">
                  <a:moveTo>
                    <a:pt x="104" y="0"/>
                  </a:moveTo>
                  <a:lnTo>
                    <a:pt x="41" y="0"/>
                  </a:lnTo>
                  <a:lnTo>
                    <a:pt x="0" y="99"/>
                  </a:lnTo>
                  <a:lnTo>
                    <a:pt x="47" y="111"/>
                  </a:lnTo>
                  <a:lnTo>
                    <a:pt x="116" y="52"/>
                  </a:lnTo>
                  <a:lnTo>
                    <a:pt x="104" y="0"/>
                  </a:lnTo>
                  <a:close/>
                </a:path>
              </a:pathLst>
            </a:custGeom>
            <a:grpFill/>
            <a:ln w="9525">
              <a:solidFill>
                <a:schemeClr val="bg1">
                  <a:lumMod val="85000"/>
                </a:schemeClr>
              </a:solidFill>
              <a:round/>
              <a:headEnd/>
              <a:tailEnd/>
            </a:ln>
          </p:spPr>
          <p:txBody>
            <a:bodyPr/>
            <a:lstStyle/>
            <a:p>
              <a:endParaRPr lang="zh-CN" altLang="en-US"/>
            </a:p>
          </p:txBody>
        </p:sp>
        <p:sp>
          <p:nvSpPr>
            <p:cNvPr id="192" name="Freeform 142"/>
            <p:cNvSpPr>
              <a:spLocks noChangeAspect="1"/>
            </p:cNvSpPr>
            <p:nvPr>
              <p:custDataLst>
                <p:tags r:id="rId212"/>
              </p:custDataLst>
            </p:nvPr>
          </p:nvSpPr>
          <p:spPr bwMode="auto">
            <a:xfrm>
              <a:off x="1762595" y="5080350"/>
              <a:ext cx="55707" cy="64912"/>
            </a:xfrm>
            <a:custGeom>
              <a:avLst/>
              <a:gdLst>
                <a:gd name="T0" fmla="*/ 36262 w 133"/>
                <a:gd name="T1" fmla="*/ 0 h 145"/>
                <a:gd name="T2" fmla="*/ 6290 w 133"/>
                <a:gd name="T3" fmla="*/ 9569 h 145"/>
                <a:gd name="T4" fmla="*/ 0 w 133"/>
                <a:gd name="T5" fmla="*/ 33699 h 145"/>
                <a:gd name="T6" fmla="*/ 10361 w 133"/>
                <a:gd name="T7" fmla="*/ 60325 h 145"/>
                <a:gd name="T8" fmla="*/ 29972 w 133"/>
                <a:gd name="T9" fmla="*/ 60325 h 145"/>
                <a:gd name="T10" fmla="*/ 49213 w 133"/>
                <a:gd name="T11" fmla="*/ 29122 h 145"/>
                <a:gd name="T12" fmla="*/ 49213 w 133"/>
                <a:gd name="T13" fmla="*/ 16641 h 145"/>
                <a:gd name="T14" fmla="*/ 47363 w 133"/>
                <a:gd name="T15" fmla="*/ 7073 h 145"/>
                <a:gd name="T16" fmla="*/ 36262 w 133"/>
                <a:gd name="T17" fmla="*/ 0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3"/>
                <a:gd name="T28" fmla="*/ 0 h 145"/>
                <a:gd name="T29" fmla="*/ 133 w 133"/>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3" h="145">
                  <a:moveTo>
                    <a:pt x="98" y="0"/>
                  </a:moveTo>
                  <a:lnTo>
                    <a:pt x="17" y="23"/>
                  </a:lnTo>
                  <a:lnTo>
                    <a:pt x="0" y="81"/>
                  </a:lnTo>
                  <a:lnTo>
                    <a:pt x="28" y="145"/>
                  </a:lnTo>
                  <a:lnTo>
                    <a:pt x="81" y="145"/>
                  </a:lnTo>
                  <a:lnTo>
                    <a:pt x="133" y="70"/>
                  </a:lnTo>
                  <a:lnTo>
                    <a:pt x="133" y="40"/>
                  </a:lnTo>
                  <a:lnTo>
                    <a:pt x="128" y="17"/>
                  </a:lnTo>
                  <a:lnTo>
                    <a:pt x="98" y="0"/>
                  </a:lnTo>
                  <a:close/>
                </a:path>
              </a:pathLst>
            </a:custGeom>
            <a:grpFill/>
            <a:ln w="9525">
              <a:solidFill>
                <a:schemeClr val="bg1">
                  <a:lumMod val="85000"/>
                </a:schemeClr>
              </a:solidFill>
              <a:round/>
              <a:headEnd/>
              <a:tailEnd/>
            </a:ln>
          </p:spPr>
          <p:txBody>
            <a:bodyPr/>
            <a:lstStyle/>
            <a:p>
              <a:endParaRPr lang="zh-CN" altLang="en-US"/>
            </a:p>
          </p:txBody>
        </p:sp>
        <p:sp>
          <p:nvSpPr>
            <p:cNvPr id="193" name="Freeform 143"/>
            <p:cNvSpPr>
              <a:spLocks noChangeAspect="1"/>
            </p:cNvSpPr>
            <p:nvPr>
              <p:custDataLst>
                <p:tags r:id="rId213"/>
              </p:custDataLst>
            </p:nvPr>
          </p:nvSpPr>
          <p:spPr bwMode="auto">
            <a:xfrm>
              <a:off x="2228011" y="4533733"/>
              <a:ext cx="237201" cy="430460"/>
            </a:xfrm>
            <a:custGeom>
              <a:avLst/>
              <a:gdLst>
                <a:gd name="T0" fmla="*/ 37695 w 517"/>
                <a:gd name="T1" fmla="*/ 160700 h 941"/>
                <a:gd name="T2" fmla="*/ 39721 w 517"/>
                <a:gd name="T3" fmla="*/ 224470 h 941"/>
                <a:gd name="T4" fmla="*/ 0 w 517"/>
                <a:gd name="T5" fmla="*/ 294192 h 941"/>
                <a:gd name="T6" fmla="*/ 6890 w 517"/>
                <a:gd name="T7" fmla="*/ 306096 h 941"/>
                <a:gd name="T8" fmla="*/ 9322 w 517"/>
                <a:gd name="T9" fmla="*/ 383045 h 941"/>
                <a:gd name="T10" fmla="*/ 42559 w 517"/>
                <a:gd name="T11" fmla="*/ 400050 h 941"/>
                <a:gd name="T12" fmla="*/ 63635 w 517"/>
                <a:gd name="T13" fmla="*/ 385170 h 941"/>
                <a:gd name="T14" fmla="*/ 92007 w 517"/>
                <a:gd name="T15" fmla="*/ 390272 h 941"/>
                <a:gd name="T16" fmla="*/ 117543 w 517"/>
                <a:gd name="T17" fmla="*/ 346058 h 941"/>
                <a:gd name="T18" fmla="*/ 119974 w 517"/>
                <a:gd name="T19" fmla="*/ 316299 h 941"/>
                <a:gd name="T20" fmla="*/ 173882 w 517"/>
                <a:gd name="T21" fmla="*/ 184933 h 941"/>
                <a:gd name="T22" fmla="*/ 173882 w 517"/>
                <a:gd name="T23" fmla="*/ 157724 h 941"/>
                <a:gd name="T24" fmla="*/ 183204 w 517"/>
                <a:gd name="T25" fmla="*/ 150497 h 941"/>
                <a:gd name="T26" fmla="*/ 178746 w 517"/>
                <a:gd name="T27" fmla="*/ 90978 h 941"/>
                <a:gd name="T28" fmla="*/ 192932 w 517"/>
                <a:gd name="T29" fmla="*/ 105858 h 941"/>
                <a:gd name="T30" fmla="*/ 200228 w 517"/>
                <a:gd name="T31" fmla="*/ 138168 h 941"/>
                <a:gd name="T32" fmla="*/ 204686 w 517"/>
                <a:gd name="T33" fmla="*/ 130941 h 941"/>
                <a:gd name="T34" fmla="*/ 209550 w 517"/>
                <a:gd name="T35" fmla="*/ 83751 h 941"/>
                <a:gd name="T36" fmla="*/ 200228 w 517"/>
                <a:gd name="T37" fmla="*/ 49315 h 941"/>
                <a:gd name="T38" fmla="*/ 186041 w 517"/>
                <a:gd name="T39" fmla="*/ 19981 h 941"/>
                <a:gd name="T40" fmla="*/ 173882 w 517"/>
                <a:gd name="T41" fmla="*/ 0 h 941"/>
                <a:gd name="T42" fmla="*/ 122406 w 517"/>
                <a:gd name="T43" fmla="*/ 105858 h 941"/>
                <a:gd name="T44" fmla="*/ 101330 w 517"/>
                <a:gd name="T45" fmla="*/ 103732 h 941"/>
                <a:gd name="T46" fmla="*/ 96466 w 517"/>
                <a:gd name="T47" fmla="*/ 125839 h 941"/>
                <a:gd name="T48" fmla="*/ 79848 w 517"/>
                <a:gd name="T49" fmla="*/ 123714 h 941"/>
                <a:gd name="T50" fmla="*/ 47017 w 517"/>
                <a:gd name="T51" fmla="*/ 147946 h 941"/>
                <a:gd name="T52" fmla="*/ 37695 w 517"/>
                <a:gd name="T53" fmla="*/ 160700 h 94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17"/>
                <a:gd name="T82" fmla="*/ 0 h 941"/>
                <a:gd name="T83" fmla="*/ 517 w 517"/>
                <a:gd name="T84" fmla="*/ 941 h 94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17" h="941">
                  <a:moveTo>
                    <a:pt x="93" y="378"/>
                  </a:moveTo>
                  <a:lnTo>
                    <a:pt x="98" y="528"/>
                  </a:lnTo>
                  <a:lnTo>
                    <a:pt x="0" y="692"/>
                  </a:lnTo>
                  <a:lnTo>
                    <a:pt x="17" y="720"/>
                  </a:lnTo>
                  <a:lnTo>
                    <a:pt x="23" y="901"/>
                  </a:lnTo>
                  <a:lnTo>
                    <a:pt x="105" y="941"/>
                  </a:lnTo>
                  <a:lnTo>
                    <a:pt x="157" y="906"/>
                  </a:lnTo>
                  <a:lnTo>
                    <a:pt x="227" y="918"/>
                  </a:lnTo>
                  <a:lnTo>
                    <a:pt x="290" y="814"/>
                  </a:lnTo>
                  <a:lnTo>
                    <a:pt x="296" y="744"/>
                  </a:lnTo>
                  <a:lnTo>
                    <a:pt x="429" y="435"/>
                  </a:lnTo>
                  <a:lnTo>
                    <a:pt x="429" y="371"/>
                  </a:lnTo>
                  <a:lnTo>
                    <a:pt x="452" y="354"/>
                  </a:lnTo>
                  <a:lnTo>
                    <a:pt x="441" y="214"/>
                  </a:lnTo>
                  <a:lnTo>
                    <a:pt x="476" y="249"/>
                  </a:lnTo>
                  <a:lnTo>
                    <a:pt x="494" y="325"/>
                  </a:lnTo>
                  <a:lnTo>
                    <a:pt x="505" y="308"/>
                  </a:lnTo>
                  <a:lnTo>
                    <a:pt x="517" y="197"/>
                  </a:lnTo>
                  <a:lnTo>
                    <a:pt x="494" y="116"/>
                  </a:lnTo>
                  <a:lnTo>
                    <a:pt x="459" y="47"/>
                  </a:lnTo>
                  <a:lnTo>
                    <a:pt x="429" y="0"/>
                  </a:lnTo>
                  <a:lnTo>
                    <a:pt x="302" y="249"/>
                  </a:lnTo>
                  <a:lnTo>
                    <a:pt x="250" y="244"/>
                  </a:lnTo>
                  <a:lnTo>
                    <a:pt x="238" y="296"/>
                  </a:lnTo>
                  <a:lnTo>
                    <a:pt x="197" y="291"/>
                  </a:lnTo>
                  <a:lnTo>
                    <a:pt x="116" y="348"/>
                  </a:lnTo>
                  <a:lnTo>
                    <a:pt x="93" y="378"/>
                  </a:lnTo>
                  <a:close/>
                </a:path>
              </a:pathLst>
            </a:custGeom>
            <a:grpFill/>
            <a:ln w="9525">
              <a:solidFill>
                <a:schemeClr val="bg1">
                  <a:lumMod val="85000"/>
                </a:schemeClr>
              </a:solidFill>
              <a:round/>
              <a:headEnd/>
              <a:tailEnd/>
            </a:ln>
          </p:spPr>
          <p:txBody>
            <a:bodyPr/>
            <a:lstStyle/>
            <a:p>
              <a:endParaRPr lang="zh-CN" altLang="en-US"/>
            </a:p>
          </p:txBody>
        </p:sp>
        <p:sp>
          <p:nvSpPr>
            <p:cNvPr id="194" name="Freeform 144"/>
            <p:cNvSpPr>
              <a:spLocks noChangeAspect="1"/>
            </p:cNvSpPr>
            <p:nvPr>
              <p:custDataLst>
                <p:tags r:id="rId214"/>
              </p:custDataLst>
            </p:nvPr>
          </p:nvSpPr>
          <p:spPr bwMode="auto">
            <a:xfrm>
              <a:off x="1015053" y="2173035"/>
              <a:ext cx="8986" cy="27331"/>
            </a:xfrm>
            <a:custGeom>
              <a:avLst/>
              <a:gdLst>
                <a:gd name="T0" fmla="*/ 3969 w 24"/>
                <a:gd name="T1" fmla="*/ 0 h 58"/>
                <a:gd name="T2" fmla="*/ 7938 w 24"/>
                <a:gd name="T3" fmla="*/ 15328 h 58"/>
                <a:gd name="T4" fmla="*/ 1985 w 24"/>
                <a:gd name="T5" fmla="*/ 25400 h 58"/>
                <a:gd name="T6" fmla="*/ 1985 w 24"/>
                <a:gd name="T7" fmla="*/ 22772 h 58"/>
                <a:gd name="T8" fmla="*/ 1985 w 24"/>
                <a:gd name="T9" fmla="*/ 17517 h 58"/>
                <a:gd name="T10" fmla="*/ 0 w 24"/>
                <a:gd name="T11" fmla="*/ 5255 h 58"/>
                <a:gd name="T12" fmla="*/ 3969 w 24"/>
                <a:gd name="T13" fmla="*/ 0 h 58"/>
                <a:gd name="T14" fmla="*/ 0 60000 65536"/>
                <a:gd name="T15" fmla="*/ 0 60000 65536"/>
                <a:gd name="T16" fmla="*/ 0 60000 65536"/>
                <a:gd name="T17" fmla="*/ 0 60000 65536"/>
                <a:gd name="T18" fmla="*/ 0 60000 65536"/>
                <a:gd name="T19" fmla="*/ 0 60000 65536"/>
                <a:gd name="T20" fmla="*/ 0 60000 65536"/>
                <a:gd name="T21" fmla="*/ 0 w 24"/>
                <a:gd name="T22" fmla="*/ 0 h 58"/>
                <a:gd name="T23" fmla="*/ 24 w 2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58">
                  <a:moveTo>
                    <a:pt x="12" y="0"/>
                  </a:moveTo>
                  <a:lnTo>
                    <a:pt x="24" y="35"/>
                  </a:lnTo>
                  <a:lnTo>
                    <a:pt x="6" y="58"/>
                  </a:lnTo>
                  <a:lnTo>
                    <a:pt x="6" y="52"/>
                  </a:lnTo>
                  <a:lnTo>
                    <a:pt x="6" y="40"/>
                  </a:lnTo>
                  <a:lnTo>
                    <a:pt x="0" y="12"/>
                  </a:lnTo>
                  <a:lnTo>
                    <a:pt x="12" y="0"/>
                  </a:lnTo>
                  <a:close/>
                </a:path>
              </a:pathLst>
            </a:custGeom>
            <a:grpFill/>
            <a:ln w="9525">
              <a:solidFill>
                <a:schemeClr val="bg1">
                  <a:lumMod val="85000"/>
                </a:schemeClr>
              </a:solidFill>
              <a:round/>
              <a:headEnd/>
              <a:tailEnd/>
            </a:ln>
          </p:spPr>
          <p:txBody>
            <a:bodyPr/>
            <a:lstStyle/>
            <a:p>
              <a:endParaRPr lang="zh-CN" altLang="en-US"/>
            </a:p>
          </p:txBody>
        </p:sp>
        <p:sp>
          <p:nvSpPr>
            <p:cNvPr id="195" name="Freeform 145"/>
            <p:cNvSpPr>
              <a:spLocks noChangeAspect="1"/>
            </p:cNvSpPr>
            <p:nvPr>
              <p:custDataLst>
                <p:tags r:id="rId215"/>
              </p:custDataLst>
            </p:nvPr>
          </p:nvSpPr>
          <p:spPr bwMode="auto">
            <a:xfrm>
              <a:off x="1000676" y="2178160"/>
              <a:ext cx="7188" cy="15373"/>
            </a:xfrm>
            <a:custGeom>
              <a:avLst/>
              <a:gdLst>
                <a:gd name="T0" fmla="*/ 2117 w 18"/>
                <a:gd name="T1" fmla="*/ 0 h 35"/>
                <a:gd name="T2" fmla="*/ 0 w 18"/>
                <a:gd name="T3" fmla="*/ 9797 h 35"/>
                <a:gd name="T4" fmla="*/ 3881 w 18"/>
                <a:gd name="T5" fmla="*/ 14288 h 35"/>
                <a:gd name="T6" fmla="*/ 6350 w 18"/>
                <a:gd name="T7" fmla="*/ 7348 h 35"/>
                <a:gd name="T8" fmla="*/ 6350 w 18"/>
                <a:gd name="T9" fmla="*/ 2858 h 35"/>
                <a:gd name="T10" fmla="*/ 2117 w 18"/>
                <a:gd name="T11" fmla="*/ 0 h 35"/>
                <a:gd name="T12" fmla="*/ 0 60000 65536"/>
                <a:gd name="T13" fmla="*/ 0 60000 65536"/>
                <a:gd name="T14" fmla="*/ 0 60000 65536"/>
                <a:gd name="T15" fmla="*/ 0 60000 65536"/>
                <a:gd name="T16" fmla="*/ 0 60000 65536"/>
                <a:gd name="T17" fmla="*/ 0 60000 65536"/>
                <a:gd name="T18" fmla="*/ 0 w 18"/>
                <a:gd name="T19" fmla="*/ 0 h 35"/>
                <a:gd name="T20" fmla="*/ 18 w 18"/>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18" h="35">
                  <a:moveTo>
                    <a:pt x="6" y="0"/>
                  </a:moveTo>
                  <a:lnTo>
                    <a:pt x="0" y="24"/>
                  </a:lnTo>
                  <a:lnTo>
                    <a:pt x="11" y="35"/>
                  </a:lnTo>
                  <a:lnTo>
                    <a:pt x="18" y="18"/>
                  </a:lnTo>
                  <a:lnTo>
                    <a:pt x="18" y="7"/>
                  </a:lnTo>
                  <a:lnTo>
                    <a:pt x="6" y="0"/>
                  </a:lnTo>
                  <a:close/>
                </a:path>
              </a:pathLst>
            </a:custGeom>
            <a:grpFill/>
            <a:ln w="9525">
              <a:solidFill>
                <a:schemeClr val="bg1">
                  <a:lumMod val="85000"/>
                </a:schemeClr>
              </a:solidFill>
              <a:round/>
              <a:headEnd/>
              <a:tailEnd/>
            </a:ln>
          </p:spPr>
          <p:txBody>
            <a:bodyPr/>
            <a:lstStyle/>
            <a:p>
              <a:endParaRPr lang="zh-CN" altLang="en-US"/>
            </a:p>
          </p:txBody>
        </p:sp>
        <p:sp>
          <p:nvSpPr>
            <p:cNvPr id="196" name="Freeform 146"/>
            <p:cNvSpPr>
              <a:spLocks noChangeAspect="1"/>
            </p:cNvSpPr>
            <p:nvPr>
              <p:custDataLst>
                <p:tags r:id="rId216"/>
              </p:custDataLst>
            </p:nvPr>
          </p:nvSpPr>
          <p:spPr bwMode="auto">
            <a:xfrm>
              <a:off x="1004271" y="2143996"/>
              <a:ext cx="23361" cy="20498"/>
            </a:xfrm>
            <a:custGeom>
              <a:avLst/>
              <a:gdLst>
                <a:gd name="T0" fmla="*/ 2726 w 53"/>
                <a:gd name="T1" fmla="*/ 7296 h 47"/>
                <a:gd name="T2" fmla="*/ 0 w 53"/>
                <a:gd name="T3" fmla="*/ 12160 h 47"/>
                <a:gd name="T4" fmla="*/ 7009 w 53"/>
                <a:gd name="T5" fmla="*/ 19050 h 47"/>
                <a:gd name="T6" fmla="*/ 16355 w 53"/>
                <a:gd name="T7" fmla="*/ 16618 h 47"/>
                <a:gd name="T8" fmla="*/ 20638 w 53"/>
                <a:gd name="T9" fmla="*/ 7296 h 47"/>
                <a:gd name="T10" fmla="*/ 11682 w 53"/>
                <a:gd name="T11" fmla="*/ 0 h 47"/>
                <a:gd name="T12" fmla="*/ 2726 w 53"/>
                <a:gd name="T13" fmla="*/ 0 h 47"/>
                <a:gd name="T14" fmla="*/ 2726 w 53"/>
                <a:gd name="T15" fmla="*/ 7296 h 47"/>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47"/>
                <a:gd name="T26" fmla="*/ 53 w 53"/>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47">
                  <a:moveTo>
                    <a:pt x="7" y="18"/>
                  </a:moveTo>
                  <a:lnTo>
                    <a:pt x="0" y="30"/>
                  </a:lnTo>
                  <a:lnTo>
                    <a:pt x="18" y="47"/>
                  </a:lnTo>
                  <a:lnTo>
                    <a:pt x="42" y="41"/>
                  </a:lnTo>
                  <a:lnTo>
                    <a:pt x="53" y="18"/>
                  </a:lnTo>
                  <a:lnTo>
                    <a:pt x="30" y="0"/>
                  </a:lnTo>
                  <a:lnTo>
                    <a:pt x="7" y="0"/>
                  </a:lnTo>
                  <a:lnTo>
                    <a:pt x="7" y="18"/>
                  </a:lnTo>
                  <a:close/>
                </a:path>
              </a:pathLst>
            </a:custGeom>
            <a:grpFill/>
            <a:ln w="9525">
              <a:solidFill>
                <a:schemeClr val="bg1">
                  <a:lumMod val="85000"/>
                </a:schemeClr>
              </a:solidFill>
              <a:round/>
              <a:headEnd/>
              <a:tailEnd/>
            </a:ln>
          </p:spPr>
          <p:txBody>
            <a:bodyPr/>
            <a:lstStyle/>
            <a:p>
              <a:endParaRPr lang="zh-CN" altLang="en-US"/>
            </a:p>
          </p:txBody>
        </p:sp>
        <p:sp>
          <p:nvSpPr>
            <p:cNvPr id="197" name="Freeform 147"/>
            <p:cNvSpPr>
              <a:spLocks noChangeAspect="1"/>
            </p:cNvSpPr>
            <p:nvPr>
              <p:custDataLst>
                <p:tags r:id="rId217"/>
              </p:custDataLst>
            </p:nvPr>
          </p:nvSpPr>
          <p:spPr bwMode="auto">
            <a:xfrm>
              <a:off x="1085135" y="2135455"/>
              <a:ext cx="16174" cy="8541"/>
            </a:xfrm>
            <a:custGeom>
              <a:avLst/>
              <a:gdLst>
                <a:gd name="T0" fmla="*/ 5613 w 28"/>
                <a:gd name="T1" fmla="*/ 2071 h 23"/>
                <a:gd name="T2" fmla="*/ 0 w 28"/>
                <a:gd name="T3" fmla="*/ 6212 h 23"/>
                <a:gd name="T4" fmla="*/ 5613 w 28"/>
                <a:gd name="T5" fmla="*/ 7937 h 23"/>
                <a:gd name="T6" fmla="*/ 14287 w 28"/>
                <a:gd name="T7" fmla="*/ 7937 h 23"/>
                <a:gd name="T8" fmla="*/ 11736 w 28"/>
                <a:gd name="T9" fmla="*/ 2071 h 23"/>
                <a:gd name="T10" fmla="*/ 8674 w 28"/>
                <a:gd name="T11" fmla="*/ 0 h 23"/>
                <a:gd name="T12" fmla="*/ 5613 w 28"/>
                <a:gd name="T13" fmla="*/ 2071 h 23"/>
                <a:gd name="T14" fmla="*/ 0 60000 65536"/>
                <a:gd name="T15" fmla="*/ 0 60000 65536"/>
                <a:gd name="T16" fmla="*/ 0 60000 65536"/>
                <a:gd name="T17" fmla="*/ 0 60000 65536"/>
                <a:gd name="T18" fmla="*/ 0 60000 65536"/>
                <a:gd name="T19" fmla="*/ 0 60000 65536"/>
                <a:gd name="T20" fmla="*/ 0 60000 65536"/>
                <a:gd name="T21" fmla="*/ 0 w 28"/>
                <a:gd name="T22" fmla="*/ 0 h 23"/>
                <a:gd name="T23" fmla="*/ 28 w 28"/>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3">
                  <a:moveTo>
                    <a:pt x="11" y="6"/>
                  </a:moveTo>
                  <a:lnTo>
                    <a:pt x="0" y="18"/>
                  </a:lnTo>
                  <a:lnTo>
                    <a:pt x="11" y="23"/>
                  </a:lnTo>
                  <a:lnTo>
                    <a:pt x="28" y="23"/>
                  </a:lnTo>
                  <a:lnTo>
                    <a:pt x="23" y="6"/>
                  </a:lnTo>
                  <a:lnTo>
                    <a:pt x="17" y="0"/>
                  </a:lnTo>
                  <a:lnTo>
                    <a:pt x="11" y="6"/>
                  </a:lnTo>
                  <a:close/>
                </a:path>
              </a:pathLst>
            </a:custGeom>
            <a:grpFill/>
            <a:ln w="9525">
              <a:solidFill>
                <a:schemeClr val="bg1">
                  <a:lumMod val="85000"/>
                </a:schemeClr>
              </a:solidFill>
              <a:round/>
              <a:headEnd/>
              <a:tailEnd/>
            </a:ln>
          </p:spPr>
          <p:txBody>
            <a:bodyPr/>
            <a:lstStyle/>
            <a:p>
              <a:endParaRPr lang="zh-CN" altLang="en-US"/>
            </a:p>
          </p:txBody>
        </p:sp>
        <p:sp>
          <p:nvSpPr>
            <p:cNvPr id="198" name="Freeform 148"/>
            <p:cNvSpPr>
              <a:spLocks noChangeAspect="1"/>
            </p:cNvSpPr>
            <p:nvPr>
              <p:custDataLst>
                <p:tags r:id="rId218"/>
              </p:custDataLst>
            </p:nvPr>
          </p:nvSpPr>
          <p:spPr bwMode="auto">
            <a:xfrm>
              <a:off x="979113" y="2268693"/>
              <a:ext cx="52114" cy="59785"/>
            </a:xfrm>
            <a:custGeom>
              <a:avLst/>
              <a:gdLst>
                <a:gd name="T0" fmla="*/ 19838 w 123"/>
                <a:gd name="T1" fmla="*/ 0 h 127"/>
                <a:gd name="T2" fmla="*/ 4492 w 123"/>
                <a:gd name="T3" fmla="*/ 15312 h 127"/>
                <a:gd name="T4" fmla="*/ 0 w 123"/>
                <a:gd name="T5" fmla="*/ 35000 h 127"/>
                <a:gd name="T6" fmla="*/ 4492 w 123"/>
                <a:gd name="T7" fmla="*/ 45500 h 127"/>
                <a:gd name="T8" fmla="*/ 11229 w 123"/>
                <a:gd name="T9" fmla="*/ 42875 h 127"/>
                <a:gd name="T10" fmla="*/ 30692 w 123"/>
                <a:gd name="T11" fmla="*/ 55562 h 127"/>
                <a:gd name="T12" fmla="*/ 32938 w 123"/>
                <a:gd name="T13" fmla="*/ 53375 h 127"/>
                <a:gd name="T14" fmla="*/ 46038 w 123"/>
                <a:gd name="T15" fmla="*/ 35000 h 127"/>
                <a:gd name="T16" fmla="*/ 41546 w 123"/>
                <a:gd name="T17" fmla="*/ 10062 h 127"/>
                <a:gd name="T18" fmla="*/ 26200 w 123"/>
                <a:gd name="T19" fmla="*/ 4812 h 127"/>
                <a:gd name="T20" fmla="*/ 19838 w 123"/>
                <a:gd name="T21" fmla="*/ 0 h 1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3"/>
                <a:gd name="T34" fmla="*/ 0 h 127"/>
                <a:gd name="T35" fmla="*/ 123 w 123"/>
                <a:gd name="T36" fmla="*/ 127 h 1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3" h="127">
                  <a:moveTo>
                    <a:pt x="53" y="0"/>
                  </a:moveTo>
                  <a:lnTo>
                    <a:pt x="12" y="35"/>
                  </a:lnTo>
                  <a:lnTo>
                    <a:pt x="0" y="80"/>
                  </a:lnTo>
                  <a:lnTo>
                    <a:pt x="12" y="104"/>
                  </a:lnTo>
                  <a:lnTo>
                    <a:pt x="30" y="98"/>
                  </a:lnTo>
                  <a:lnTo>
                    <a:pt x="82" y="127"/>
                  </a:lnTo>
                  <a:lnTo>
                    <a:pt x="88" y="122"/>
                  </a:lnTo>
                  <a:lnTo>
                    <a:pt x="123" y="80"/>
                  </a:lnTo>
                  <a:lnTo>
                    <a:pt x="111" y="23"/>
                  </a:lnTo>
                  <a:lnTo>
                    <a:pt x="70" y="11"/>
                  </a:lnTo>
                  <a:lnTo>
                    <a:pt x="53" y="0"/>
                  </a:lnTo>
                  <a:close/>
                </a:path>
              </a:pathLst>
            </a:custGeom>
            <a:grpFill/>
            <a:ln w="9525">
              <a:solidFill>
                <a:schemeClr val="bg1">
                  <a:lumMod val="85000"/>
                </a:schemeClr>
              </a:solidFill>
              <a:round/>
              <a:headEnd/>
              <a:tailEnd/>
            </a:ln>
          </p:spPr>
          <p:txBody>
            <a:bodyPr/>
            <a:lstStyle/>
            <a:p>
              <a:endParaRPr lang="zh-CN" altLang="en-US"/>
            </a:p>
          </p:txBody>
        </p:sp>
        <p:sp>
          <p:nvSpPr>
            <p:cNvPr id="199" name="Freeform 149"/>
            <p:cNvSpPr>
              <a:spLocks noChangeAspect="1"/>
            </p:cNvSpPr>
            <p:nvPr>
              <p:custDataLst>
                <p:tags r:id="rId219"/>
              </p:custDataLst>
            </p:nvPr>
          </p:nvSpPr>
          <p:spPr bwMode="auto">
            <a:xfrm>
              <a:off x="912626" y="2261861"/>
              <a:ext cx="104224" cy="138362"/>
            </a:xfrm>
            <a:custGeom>
              <a:avLst/>
              <a:gdLst>
                <a:gd name="T0" fmla="*/ 78244 w 233"/>
                <a:gd name="T1" fmla="*/ 7515 h 308"/>
                <a:gd name="T2" fmla="*/ 75873 w 233"/>
                <a:gd name="T3" fmla="*/ 0 h 308"/>
                <a:gd name="T4" fmla="*/ 62042 w 233"/>
                <a:gd name="T5" fmla="*/ 12107 h 308"/>
                <a:gd name="T6" fmla="*/ 48606 w 233"/>
                <a:gd name="T7" fmla="*/ 14612 h 308"/>
                <a:gd name="T8" fmla="*/ 34775 w 233"/>
                <a:gd name="T9" fmla="*/ 19205 h 308"/>
                <a:gd name="T10" fmla="*/ 45840 w 233"/>
                <a:gd name="T11" fmla="*/ 33817 h 308"/>
                <a:gd name="T12" fmla="*/ 27662 w 233"/>
                <a:gd name="T13" fmla="*/ 29224 h 308"/>
                <a:gd name="T14" fmla="*/ 20944 w 233"/>
                <a:gd name="T15" fmla="*/ 36322 h 308"/>
                <a:gd name="T16" fmla="*/ 25291 w 233"/>
                <a:gd name="T17" fmla="*/ 55526 h 308"/>
                <a:gd name="T18" fmla="*/ 16202 w 233"/>
                <a:gd name="T19" fmla="*/ 58449 h 308"/>
                <a:gd name="T20" fmla="*/ 16202 w 233"/>
                <a:gd name="T21" fmla="*/ 63041 h 308"/>
                <a:gd name="T22" fmla="*/ 25291 w 233"/>
                <a:gd name="T23" fmla="*/ 75148 h 308"/>
                <a:gd name="T24" fmla="*/ 0 w 233"/>
                <a:gd name="T25" fmla="*/ 101868 h 308"/>
                <a:gd name="T26" fmla="*/ 18178 w 233"/>
                <a:gd name="T27" fmla="*/ 121072 h 308"/>
                <a:gd name="T28" fmla="*/ 45840 w 233"/>
                <a:gd name="T29" fmla="*/ 128587 h 308"/>
                <a:gd name="T30" fmla="*/ 64413 w 233"/>
                <a:gd name="T31" fmla="*/ 106460 h 308"/>
                <a:gd name="T32" fmla="*/ 78244 w 233"/>
                <a:gd name="T33" fmla="*/ 123995 h 308"/>
                <a:gd name="T34" fmla="*/ 87333 w 233"/>
                <a:gd name="T35" fmla="*/ 113975 h 308"/>
                <a:gd name="T36" fmla="*/ 82986 w 233"/>
                <a:gd name="T37" fmla="*/ 87255 h 308"/>
                <a:gd name="T38" fmla="*/ 89704 w 233"/>
                <a:gd name="T39" fmla="*/ 77653 h 308"/>
                <a:gd name="T40" fmla="*/ 92075 w 233"/>
                <a:gd name="T41" fmla="*/ 58449 h 308"/>
                <a:gd name="T42" fmla="*/ 89704 w 233"/>
                <a:gd name="T43" fmla="*/ 60536 h 308"/>
                <a:gd name="T44" fmla="*/ 69155 w 233"/>
                <a:gd name="T45" fmla="*/ 48429 h 308"/>
                <a:gd name="T46" fmla="*/ 62042 w 233"/>
                <a:gd name="T47" fmla="*/ 50934 h 308"/>
                <a:gd name="T48" fmla="*/ 57300 w 233"/>
                <a:gd name="T49" fmla="*/ 40914 h 308"/>
                <a:gd name="T50" fmla="*/ 62042 w 233"/>
                <a:gd name="T51" fmla="*/ 22127 h 308"/>
                <a:gd name="T52" fmla="*/ 78244 w 233"/>
                <a:gd name="T53" fmla="*/ 7515 h 30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33"/>
                <a:gd name="T82" fmla="*/ 0 h 308"/>
                <a:gd name="T83" fmla="*/ 233 w 233"/>
                <a:gd name="T84" fmla="*/ 308 h 30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33" h="308">
                  <a:moveTo>
                    <a:pt x="198" y="18"/>
                  </a:moveTo>
                  <a:lnTo>
                    <a:pt x="192" y="0"/>
                  </a:lnTo>
                  <a:lnTo>
                    <a:pt x="157" y="29"/>
                  </a:lnTo>
                  <a:lnTo>
                    <a:pt x="123" y="35"/>
                  </a:lnTo>
                  <a:lnTo>
                    <a:pt x="88" y="46"/>
                  </a:lnTo>
                  <a:lnTo>
                    <a:pt x="116" y="81"/>
                  </a:lnTo>
                  <a:lnTo>
                    <a:pt x="70" y="70"/>
                  </a:lnTo>
                  <a:lnTo>
                    <a:pt x="53" y="87"/>
                  </a:lnTo>
                  <a:lnTo>
                    <a:pt x="64" y="133"/>
                  </a:lnTo>
                  <a:lnTo>
                    <a:pt x="41" y="140"/>
                  </a:lnTo>
                  <a:lnTo>
                    <a:pt x="41" y="151"/>
                  </a:lnTo>
                  <a:lnTo>
                    <a:pt x="64" y="180"/>
                  </a:lnTo>
                  <a:lnTo>
                    <a:pt x="0" y="244"/>
                  </a:lnTo>
                  <a:lnTo>
                    <a:pt x="46" y="290"/>
                  </a:lnTo>
                  <a:lnTo>
                    <a:pt x="116" y="308"/>
                  </a:lnTo>
                  <a:lnTo>
                    <a:pt x="163" y="255"/>
                  </a:lnTo>
                  <a:lnTo>
                    <a:pt x="198" y="297"/>
                  </a:lnTo>
                  <a:lnTo>
                    <a:pt x="221" y="273"/>
                  </a:lnTo>
                  <a:lnTo>
                    <a:pt x="210" y="209"/>
                  </a:lnTo>
                  <a:lnTo>
                    <a:pt x="227" y="186"/>
                  </a:lnTo>
                  <a:lnTo>
                    <a:pt x="233" y="140"/>
                  </a:lnTo>
                  <a:lnTo>
                    <a:pt x="227" y="145"/>
                  </a:lnTo>
                  <a:lnTo>
                    <a:pt x="175" y="116"/>
                  </a:lnTo>
                  <a:lnTo>
                    <a:pt x="157" y="122"/>
                  </a:lnTo>
                  <a:lnTo>
                    <a:pt x="145" y="98"/>
                  </a:lnTo>
                  <a:lnTo>
                    <a:pt x="157" y="53"/>
                  </a:lnTo>
                  <a:lnTo>
                    <a:pt x="198" y="1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00" name="Freeform 150"/>
            <p:cNvSpPr>
              <a:spLocks noChangeAspect="1"/>
            </p:cNvSpPr>
            <p:nvPr>
              <p:custDataLst>
                <p:tags r:id="rId220"/>
              </p:custDataLst>
            </p:nvPr>
          </p:nvSpPr>
          <p:spPr bwMode="auto">
            <a:xfrm>
              <a:off x="1031225" y="2345561"/>
              <a:ext cx="53908" cy="73451"/>
            </a:xfrm>
            <a:custGeom>
              <a:avLst/>
              <a:gdLst>
                <a:gd name="T0" fmla="*/ 38256 w 122"/>
                <a:gd name="T1" fmla="*/ 2513 h 163"/>
                <a:gd name="T2" fmla="*/ 47625 w 122"/>
                <a:gd name="T3" fmla="*/ 19264 h 163"/>
                <a:gd name="T4" fmla="*/ 38256 w 122"/>
                <a:gd name="T5" fmla="*/ 21777 h 163"/>
                <a:gd name="T6" fmla="*/ 42941 w 122"/>
                <a:gd name="T7" fmla="*/ 31828 h 163"/>
                <a:gd name="T8" fmla="*/ 36304 w 122"/>
                <a:gd name="T9" fmla="*/ 46486 h 163"/>
                <a:gd name="T10" fmla="*/ 38256 w 122"/>
                <a:gd name="T11" fmla="*/ 51093 h 163"/>
                <a:gd name="T12" fmla="*/ 24593 w 122"/>
                <a:gd name="T13" fmla="*/ 68263 h 163"/>
                <a:gd name="T14" fmla="*/ 0 w 122"/>
                <a:gd name="T15" fmla="*/ 61144 h 163"/>
                <a:gd name="T16" fmla="*/ 2342 w 122"/>
                <a:gd name="T17" fmla="*/ 43554 h 163"/>
                <a:gd name="T18" fmla="*/ 13663 w 122"/>
                <a:gd name="T19" fmla="*/ 41460 h 163"/>
                <a:gd name="T20" fmla="*/ 15615 w 122"/>
                <a:gd name="T21" fmla="*/ 14239 h 163"/>
                <a:gd name="T22" fmla="*/ 13663 w 122"/>
                <a:gd name="T23" fmla="*/ 2513 h 163"/>
                <a:gd name="T24" fmla="*/ 17957 w 122"/>
                <a:gd name="T25" fmla="*/ 0 h 163"/>
                <a:gd name="T26" fmla="*/ 27326 w 122"/>
                <a:gd name="T27" fmla="*/ 5025 h 163"/>
                <a:gd name="T28" fmla="*/ 38256 w 122"/>
                <a:gd name="T29" fmla="*/ 2513 h 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2"/>
                <a:gd name="T46" fmla="*/ 0 h 163"/>
                <a:gd name="T47" fmla="*/ 122 w 122"/>
                <a:gd name="T48" fmla="*/ 163 h 1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2" h="163">
                  <a:moveTo>
                    <a:pt x="98" y="6"/>
                  </a:moveTo>
                  <a:lnTo>
                    <a:pt x="122" y="46"/>
                  </a:lnTo>
                  <a:lnTo>
                    <a:pt x="98" y="52"/>
                  </a:lnTo>
                  <a:lnTo>
                    <a:pt x="110" y="76"/>
                  </a:lnTo>
                  <a:lnTo>
                    <a:pt x="93" y="111"/>
                  </a:lnTo>
                  <a:lnTo>
                    <a:pt x="98" y="122"/>
                  </a:lnTo>
                  <a:lnTo>
                    <a:pt x="63" y="163"/>
                  </a:lnTo>
                  <a:lnTo>
                    <a:pt x="0" y="146"/>
                  </a:lnTo>
                  <a:lnTo>
                    <a:pt x="6" y="104"/>
                  </a:lnTo>
                  <a:lnTo>
                    <a:pt x="35" y="99"/>
                  </a:lnTo>
                  <a:lnTo>
                    <a:pt x="40" y="34"/>
                  </a:lnTo>
                  <a:lnTo>
                    <a:pt x="35" y="6"/>
                  </a:lnTo>
                  <a:lnTo>
                    <a:pt x="46" y="0"/>
                  </a:lnTo>
                  <a:lnTo>
                    <a:pt x="70" y="12"/>
                  </a:lnTo>
                  <a:lnTo>
                    <a:pt x="98" y="6"/>
                  </a:lnTo>
                  <a:close/>
                </a:path>
              </a:pathLst>
            </a:custGeom>
            <a:grpFill/>
            <a:ln w="9525">
              <a:solidFill>
                <a:schemeClr val="bg1">
                  <a:lumMod val="85000"/>
                </a:schemeClr>
              </a:solidFill>
              <a:round/>
              <a:headEnd/>
              <a:tailEnd/>
            </a:ln>
          </p:spPr>
          <p:txBody>
            <a:bodyPr/>
            <a:lstStyle/>
            <a:p>
              <a:endParaRPr lang="zh-CN" altLang="en-US"/>
            </a:p>
          </p:txBody>
        </p:sp>
        <p:sp>
          <p:nvSpPr>
            <p:cNvPr id="201" name="Freeform 151"/>
            <p:cNvSpPr>
              <a:spLocks noChangeAspect="1"/>
            </p:cNvSpPr>
            <p:nvPr>
              <p:custDataLst>
                <p:tags r:id="rId221"/>
              </p:custDataLst>
            </p:nvPr>
          </p:nvSpPr>
          <p:spPr bwMode="auto">
            <a:xfrm>
              <a:off x="1015053" y="2272110"/>
              <a:ext cx="163526" cy="189607"/>
            </a:xfrm>
            <a:custGeom>
              <a:avLst/>
              <a:gdLst>
                <a:gd name="T0" fmla="*/ 51365 w 360"/>
                <a:gd name="T1" fmla="*/ 49493 h 413"/>
                <a:gd name="T2" fmla="*/ 63002 w 360"/>
                <a:gd name="T3" fmla="*/ 44373 h 413"/>
                <a:gd name="T4" fmla="*/ 65410 w 360"/>
                <a:gd name="T5" fmla="*/ 29440 h 413"/>
                <a:gd name="T6" fmla="*/ 81461 w 360"/>
                <a:gd name="T7" fmla="*/ 12373 h 413"/>
                <a:gd name="T8" fmla="*/ 83468 w 360"/>
                <a:gd name="T9" fmla="*/ 2560 h 413"/>
                <a:gd name="T10" fmla="*/ 86277 w 360"/>
                <a:gd name="T11" fmla="*/ 0 h 413"/>
                <a:gd name="T12" fmla="*/ 90691 w 360"/>
                <a:gd name="T13" fmla="*/ 10240 h 413"/>
                <a:gd name="T14" fmla="*/ 86277 w 360"/>
                <a:gd name="T15" fmla="*/ 29440 h 413"/>
                <a:gd name="T16" fmla="*/ 97513 w 360"/>
                <a:gd name="T17" fmla="*/ 29440 h 413"/>
                <a:gd name="T18" fmla="*/ 107143 w 360"/>
                <a:gd name="T19" fmla="*/ 39680 h 413"/>
                <a:gd name="T20" fmla="*/ 104736 w 360"/>
                <a:gd name="T21" fmla="*/ 59306 h 413"/>
                <a:gd name="T22" fmla="*/ 111558 w 360"/>
                <a:gd name="T23" fmla="*/ 81493 h 413"/>
                <a:gd name="T24" fmla="*/ 125603 w 360"/>
                <a:gd name="T25" fmla="*/ 84479 h 413"/>
                <a:gd name="T26" fmla="*/ 144463 w 360"/>
                <a:gd name="T27" fmla="*/ 109226 h 413"/>
                <a:gd name="T28" fmla="*/ 139648 w 360"/>
                <a:gd name="T29" fmla="*/ 126292 h 413"/>
                <a:gd name="T30" fmla="*/ 118781 w 360"/>
                <a:gd name="T31" fmla="*/ 138666 h 413"/>
                <a:gd name="T32" fmla="*/ 135233 w 360"/>
                <a:gd name="T33" fmla="*/ 156159 h 413"/>
                <a:gd name="T34" fmla="*/ 125603 w 360"/>
                <a:gd name="T35" fmla="*/ 163412 h 413"/>
                <a:gd name="T36" fmla="*/ 107143 w 360"/>
                <a:gd name="T37" fmla="*/ 166399 h 413"/>
                <a:gd name="T38" fmla="*/ 100322 w 360"/>
                <a:gd name="T39" fmla="*/ 163412 h 413"/>
                <a:gd name="T40" fmla="*/ 93098 w 360"/>
                <a:gd name="T41" fmla="*/ 168532 h 413"/>
                <a:gd name="T42" fmla="*/ 65410 w 360"/>
                <a:gd name="T43" fmla="*/ 171092 h 413"/>
                <a:gd name="T44" fmla="*/ 53371 w 360"/>
                <a:gd name="T45" fmla="*/ 163412 h 413"/>
                <a:gd name="T46" fmla="*/ 23275 w 360"/>
                <a:gd name="T47" fmla="*/ 176212 h 413"/>
                <a:gd name="T48" fmla="*/ 2408 w 360"/>
                <a:gd name="T49" fmla="*/ 168532 h 413"/>
                <a:gd name="T50" fmla="*/ 0 w 360"/>
                <a:gd name="T51" fmla="*/ 163412 h 413"/>
                <a:gd name="T52" fmla="*/ 11637 w 360"/>
                <a:gd name="T53" fmla="*/ 161279 h 413"/>
                <a:gd name="T54" fmla="*/ 21268 w 360"/>
                <a:gd name="T55" fmla="*/ 143786 h 413"/>
                <a:gd name="T56" fmla="*/ 39326 w 360"/>
                <a:gd name="T57" fmla="*/ 136532 h 413"/>
                <a:gd name="T58" fmla="*/ 51365 w 360"/>
                <a:gd name="T59" fmla="*/ 119039 h 413"/>
                <a:gd name="T60" fmla="*/ 51365 w 360"/>
                <a:gd name="T61" fmla="*/ 114346 h 413"/>
                <a:gd name="T62" fmla="*/ 58186 w 360"/>
                <a:gd name="T63" fmla="*/ 99413 h 413"/>
                <a:gd name="T64" fmla="*/ 56180 w 360"/>
                <a:gd name="T65" fmla="*/ 86613 h 413"/>
                <a:gd name="T66" fmla="*/ 63002 w 360"/>
                <a:gd name="T67" fmla="*/ 84479 h 413"/>
                <a:gd name="T68" fmla="*/ 53371 w 360"/>
                <a:gd name="T69" fmla="*/ 69546 h 413"/>
                <a:gd name="T70" fmla="*/ 51365 w 360"/>
                <a:gd name="T71" fmla="*/ 49493 h 4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60"/>
                <a:gd name="T109" fmla="*/ 0 h 413"/>
                <a:gd name="T110" fmla="*/ 360 w 360"/>
                <a:gd name="T111" fmla="*/ 413 h 4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60" h="413">
                  <a:moveTo>
                    <a:pt x="128" y="116"/>
                  </a:moveTo>
                  <a:lnTo>
                    <a:pt x="157" y="104"/>
                  </a:lnTo>
                  <a:lnTo>
                    <a:pt x="163" y="69"/>
                  </a:lnTo>
                  <a:lnTo>
                    <a:pt x="203" y="29"/>
                  </a:lnTo>
                  <a:lnTo>
                    <a:pt x="208" y="6"/>
                  </a:lnTo>
                  <a:lnTo>
                    <a:pt x="215" y="0"/>
                  </a:lnTo>
                  <a:lnTo>
                    <a:pt x="226" y="24"/>
                  </a:lnTo>
                  <a:lnTo>
                    <a:pt x="215" y="69"/>
                  </a:lnTo>
                  <a:lnTo>
                    <a:pt x="243" y="69"/>
                  </a:lnTo>
                  <a:lnTo>
                    <a:pt x="267" y="93"/>
                  </a:lnTo>
                  <a:lnTo>
                    <a:pt x="261" y="139"/>
                  </a:lnTo>
                  <a:lnTo>
                    <a:pt x="278" y="191"/>
                  </a:lnTo>
                  <a:lnTo>
                    <a:pt x="313" y="198"/>
                  </a:lnTo>
                  <a:lnTo>
                    <a:pt x="360" y="256"/>
                  </a:lnTo>
                  <a:lnTo>
                    <a:pt x="348" y="296"/>
                  </a:lnTo>
                  <a:lnTo>
                    <a:pt x="296" y="325"/>
                  </a:lnTo>
                  <a:lnTo>
                    <a:pt x="337" y="366"/>
                  </a:lnTo>
                  <a:lnTo>
                    <a:pt x="313" y="383"/>
                  </a:lnTo>
                  <a:lnTo>
                    <a:pt x="267" y="390"/>
                  </a:lnTo>
                  <a:lnTo>
                    <a:pt x="250" y="383"/>
                  </a:lnTo>
                  <a:lnTo>
                    <a:pt x="232" y="395"/>
                  </a:lnTo>
                  <a:lnTo>
                    <a:pt x="163" y="401"/>
                  </a:lnTo>
                  <a:lnTo>
                    <a:pt x="133" y="383"/>
                  </a:lnTo>
                  <a:lnTo>
                    <a:pt x="58" y="413"/>
                  </a:lnTo>
                  <a:lnTo>
                    <a:pt x="6" y="395"/>
                  </a:lnTo>
                  <a:lnTo>
                    <a:pt x="0" y="383"/>
                  </a:lnTo>
                  <a:lnTo>
                    <a:pt x="29" y="378"/>
                  </a:lnTo>
                  <a:lnTo>
                    <a:pt x="53" y="337"/>
                  </a:lnTo>
                  <a:lnTo>
                    <a:pt x="98" y="320"/>
                  </a:lnTo>
                  <a:lnTo>
                    <a:pt x="128" y="279"/>
                  </a:lnTo>
                  <a:lnTo>
                    <a:pt x="128" y="268"/>
                  </a:lnTo>
                  <a:lnTo>
                    <a:pt x="145" y="233"/>
                  </a:lnTo>
                  <a:lnTo>
                    <a:pt x="140" y="203"/>
                  </a:lnTo>
                  <a:lnTo>
                    <a:pt x="157" y="198"/>
                  </a:lnTo>
                  <a:lnTo>
                    <a:pt x="133" y="163"/>
                  </a:lnTo>
                  <a:lnTo>
                    <a:pt x="128" y="116"/>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02" name="Freeform 152"/>
            <p:cNvSpPr>
              <a:spLocks noChangeAspect="1"/>
            </p:cNvSpPr>
            <p:nvPr>
              <p:custDataLst>
                <p:tags r:id="rId222"/>
              </p:custDataLst>
            </p:nvPr>
          </p:nvSpPr>
          <p:spPr bwMode="auto">
            <a:xfrm>
              <a:off x="1024038" y="2143996"/>
              <a:ext cx="89848" cy="184481"/>
            </a:xfrm>
            <a:custGeom>
              <a:avLst/>
              <a:gdLst>
                <a:gd name="T0" fmla="*/ 46336 w 197"/>
                <a:gd name="T1" fmla="*/ 171450 h 401"/>
                <a:gd name="T2" fmla="*/ 39486 w 197"/>
                <a:gd name="T3" fmla="*/ 151355 h 401"/>
                <a:gd name="T4" fmla="*/ 41904 w 197"/>
                <a:gd name="T5" fmla="*/ 134253 h 401"/>
                <a:gd name="T6" fmla="*/ 27801 w 197"/>
                <a:gd name="T7" fmla="*/ 144086 h 401"/>
                <a:gd name="T8" fmla="*/ 16117 w 197"/>
                <a:gd name="T9" fmla="*/ 132115 h 401"/>
                <a:gd name="T10" fmla="*/ 14102 w 197"/>
                <a:gd name="T11" fmla="*/ 106889 h 401"/>
                <a:gd name="T12" fmla="*/ 6850 w 197"/>
                <a:gd name="T13" fmla="*/ 87221 h 401"/>
                <a:gd name="T14" fmla="*/ 0 w 197"/>
                <a:gd name="T15" fmla="*/ 89359 h 401"/>
                <a:gd name="T16" fmla="*/ 0 w 197"/>
                <a:gd name="T17" fmla="*/ 74822 h 401"/>
                <a:gd name="T18" fmla="*/ 9267 w 197"/>
                <a:gd name="T19" fmla="*/ 59858 h 401"/>
                <a:gd name="T20" fmla="*/ 6850 w 197"/>
                <a:gd name="T21" fmla="*/ 52162 h 401"/>
                <a:gd name="T22" fmla="*/ 9267 w 197"/>
                <a:gd name="T23" fmla="*/ 32067 h 401"/>
                <a:gd name="T24" fmla="*/ 16117 w 197"/>
                <a:gd name="T25" fmla="*/ 27791 h 401"/>
                <a:gd name="T26" fmla="*/ 11282 w 197"/>
                <a:gd name="T27" fmla="*/ 20095 h 401"/>
                <a:gd name="T28" fmla="*/ 16117 w 197"/>
                <a:gd name="T29" fmla="*/ 2565 h 401"/>
                <a:gd name="T30" fmla="*/ 18131 w 197"/>
                <a:gd name="T31" fmla="*/ 0 h 401"/>
                <a:gd name="T32" fmla="*/ 51171 w 197"/>
                <a:gd name="T33" fmla="*/ 7696 h 401"/>
                <a:gd name="T34" fmla="*/ 51171 w 197"/>
                <a:gd name="T35" fmla="*/ 17530 h 401"/>
                <a:gd name="T36" fmla="*/ 39486 w 197"/>
                <a:gd name="T37" fmla="*/ 20095 h 401"/>
                <a:gd name="T38" fmla="*/ 35054 w 197"/>
                <a:gd name="T39" fmla="*/ 37197 h 401"/>
                <a:gd name="T40" fmla="*/ 44321 w 197"/>
                <a:gd name="T41" fmla="*/ 35060 h 401"/>
                <a:gd name="T42" fmla="*/ 46336 w 197"/>
                <a:gd name="T43" fmla="*/ 42328 h 401"/>
                <a:gd name="T44" fmla="*/ 58423 w 197"/>
                <a:gd name="T45" fmla="*/ 42328 h 401"/>
                <a:gd name="T46" fmla="*/ 69705 w 197"/>
                <a:gd name="T47" fmla="*/ 54727 h 401"/>
                <a:gd name="T48" fmla="*/ 51171 w 197"/>
                <a:gd name="T49" fmla="*/ 99193 h 401"/>
                <a:gd name="T50" fmla="*/ 72122 w 197"/>
                <a:gd name="T51" fmla="*/ 104324 h 401"/>
                <a:gd name="T52" fmla="*/ 79375 w 197"/>
                <a:gd name="T53" fmla="*/ 121854 h 401"/>
                <a:gd name="T54" fmla="*/ 76555 w 197"/>
                <a:gd name="T55" fmla="*/ 124419 h 401"/>
                <a:gd name="T56" fmla="*/ 74540 w 197"/>
                <a:gd name="T57" fmla="*/ 134253 h 401"/>
                <a:gd name="T58" fmla="*/ 58423 w 197"/>
                <a:gd name="T59" fmla="*/ 151355 h 401"/>
                <a:gd name="T60" fmla="*/ 56006 w 197"/>
                <a:gd name="T61" fmla="*/ 166319 h 401"/>
                <a:gd name="T62" fmla="*/ 46336 w 197"/>
                <a:gd name="T63" fmla="*/ 17145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7"/>
                <a:gd name="T97" fmla="*/ 0 h 401"/>
                <a:gd name="T98" fmla="*/ 197 w 197"/>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7" h="401">
                  <a:moveTo>
                    <a:pt x="115" y="401"/>
                  </a:moveTo>
                  <a:lnTo>
                    <a:pt x="98" y="354"/>
                  </a:lnTo>
                  <a:lnTo>
                    <a:pt x="104" y="314"/>
                  </a:lnTo>
                  <a:lnTo>
                    <a:pt x="69" y="337"/>
                  </a:lnTo>
                  <a:lnTo>
                    <a:pt x="40" y="309"/>
                  </a:lnTo>
                  <a:lnTo>
                    <a:pt x="35" y="250"/>
                  </a:lnTo>
                  <a:lnTo>
                    <a:pt x="17" y="204"/>
                  </a:lnTo>
                  <a:lnTo>
                    <a:pt x="0" y="209"/>
                  </a:lnTo>
                  <a:lnTo>
                    <a:pt x="0" y="175"/>
                  </a:lnTo>
                  <a:lnTo>
                    <a:pt x="23" y="140"/>
                  </a:lnTo>
                  <a:lnTo>
                    <a:pt x="17" y="122"/>
                  </a:lnTo>
                  <a:lnTo>
                    <a:pt x="23" y="75"/>
                  </a:lnTo>
                  <a:lnTo>
                    <a:pt x="40" y="65"/>
                  </a:lnTo>
                  <a:lnTo>
                    <a:pt x="28" y="47"/>
                  </a:lnTo>
                  <a:lnTo>
                    <a:pt x="40" y="6"/>
                  </a:lnTo>
                  <a:lnTo>
                    <a:pt x="45" y="0"/>
                  </a:lnTo>
                  <a:lnTo>
                    <a:pt x="127" y="18"/>
                  </a:lnTo>
                  <a:lnTo>
                    <a:pt x="127" y="41"/>
                  </a:lnTo>
                  <a:lnTo>
                    <a:pt x="98" y="47"/>
                  </a:lnTo>
                  <a:lnTo>
                    <a:pt x="87" y="87"/>
                  </a:lnTo>
                  <a:lnTo>
                    <a:pt x="110" y="82"/>
                  </a:lnTo>
                  <a:lnTo>
                    <a:pt x="115" y="99"/>
                  </a:lnTo>
                  <a:lnTo>
                    <a:pt x="145" y="99"/>
                  </a:lnTo>
                  <a:lnTo>
                    <a:pt x="173" y="128"/>
                  </a:lnTo>
                  <a:lnTo>
                    <a:pt x="127" y="232"/>
                  </a:lnTo>
                  <a:lnTo>
                    <a:pt x="179" y="244"/>
                  </a:lnTo>
                  <a:lnTo>
                    <a:pt x="197" y="285"/>
                  </a:lnTo>
                  <a:lnTo>
                    <a:pt x="190" y="291"/>
                  </a:lnTo>
                  <a:lnTo>
                    <a:pt x="185" y="314"/>
                  </a:lnTo>
                  <a:lnTo>
                    <a:pt x="145" y="354"/>
                  </a:lnTo>
                  <a:lnTo>
                    <a:pt x="139" y="389"/>
                  </a:lnTo>
                  <a:lnTo>
                    <a:pt x="115" y="401"/>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03" name="Freeform 153"/>
            <p:cNvSpPr>
              <a:spLocks noChangeAspect="1"/>
            </p:cNvSpPr>
            <p:nvPr>
              <p:custDataLst>
                <p:tags r:id="rId223"/>
              </p:custDataLst>
            </p:nvPr>
          </p:nvSpPr>
          <p:spPr bwMode="auto">
            <a:xfrm>
              <a:off x="2953990" y="2357519"/>
              <a:ext cx="1471724" cy="1197431"/>
            </a:xfrm>
            <a:custGeom>
              <a:avLst/>
              <a:gdLst>
                <a:gd name="T0" fmla="*/ 103015 w 3231"/>
                <a:gd name="T1" fmla="*/ 674370 h 2637"/>
                <a:gd name="T2" fmla="*/ 109856 w 3231"/>
                <a:gd name="T3" fmla="*/ 745689 h 2637"/>
                <a:gd name="T4" fmla="*/ 138024 w 3231"/>
                <a:gd name="T5" fmla="*/ 821229 h 2637"/>
                <a:gd name="T6" fmla="*/ 261964 w 3231"/>
                <a:gd name="T7" fmla="*/ 887484 h 2637"/>
                <a:gd name="T8" fmla="*/ 362565 w 3231"/>
                <a:gd name="T9" fmla="*/ 907319 h 2637"/>
                <a:gd name="T10" fmla="*/ 490931 w 3231"/>
                <a:gd name="T11" fmla="*/ 867650 h 2637"/>
                <a:gd name="T12" fmla="*/ 591934 w 3231"/>
                <a:gd name="T13" fmla="*/ 907319 h 2637"/>
                <a:gd name="T14" fmla="*/ 636198 w 3231"/>
                <a:gd name="T15" fmla="*/ 1014931 h 2637"/>
                <a:gd name="T16" fmla="*/ 701387 w 3231"/>
                <a:gd name="T17" fmla="*/ 1073590 h 2637"/>
                <a:gd name="T18" fmla="*/ 781063 w 3231"/>
                <a:gd name="T19" fmla="*/ 1066416 h 2637"/>
                <a:gd name="T20" fmla="*/ 846655 w 3231"/>
                <a:gd name="T21" fmla="*/ 1112837 h 2637"/>
                <a:gd name="T22" fmla="*/ 917075 w 3231"/>
                <a:gd name="T23" fmla="*/ 1076122 h 2637"/>
                <a:gd name="T24" fmla="*/ 1008018 w 3231"/>
                <a:gd name="T25" fmla="*/ 1027169 h 2637"/>
                <a:gd name="T26" fmla="*/ 1080450 w 3231"/>
                <a:gd name="T27" fmla="*/ 933905 h 2637"/>
                <a:gd name="T28" fmla="*/ 1108619 w 3231"/>
                <a:gd name="T29" fmla="*/ 838531 h 2637"/>
                <a:gd name="T30" fmla="*/ 1073610 w 3231"/>
                <a:gd name="T31" fmla="*/ 801394 h 2637"/>
                <a:gd name="T32" fmla="*/ 1080450 w 3231"/>
                <a:gd name="T33" fmla="*/ 745689 h 2637"/>
                <a:gd name="T34" fmla="*/ 1026528 w 3231"/>
                <a:gd name="T35" fmla="*/ 659600 h 2637"/>
                <a:gd name="T36" fmla="*/ 1036186 w 3231"/>
                <a:gd name="T37" fmla="*/ 583638 h 2637"/>
                <a:gd name="T38" fmla="*/ 973009 w 3231"/>
                <a:gd name="T39" fmla="*/ 573510 h 2637"/>
                <a:gd name="T40" fmla="*/ 1045441 w 3231"/>
                <a:gd name="T41" fmla="*/ 477714 h 2637"/>
                <a:gd name="T42" fmla="*/ 1054697 w 3231"/>
                <a:gd name="T43" fmla="*/ 534263 h 2637"/>
                <a:gd name="T44" fmla="*/ 1146042 w 3231"/>
                <a:gd name="T45" fmla="*/ 468430 h 2637"/>
                <a:gd name="T46" fmla="*/ 1199964 w 3231"/>
                <a:gd name="T47" fmla="*/ 402174 h 2637"/>
                <a:gd name="T48" fmla="*/ 1234973 w 3231"/>
                <a:gd name="T49" fmla="*/ 335919 h 2637"/>
                <a:gd name="T50" fmla="*/ 1300162 w 3231"/>
                <a:gd name="T51" fmla="*/ 230417 h 2637"/>
                <a:gd name="T52" fmla="*/ 1190709 w 3231"/>
                <a:gd name="T53" fmla="*/ 191592 h 2637"/>
                <a:gd name="T54" fmla="*/ 1117874 w 3231"/>
                <a:gd name="T55" fmla="*/ 151923 h 2637"/>
                <a:gd name="T56" fmla="*/ 1017273 w 3231"/>
                <a:gd name="T57" fmla="*/ 0 h 2637"/>
                <a:gd name="T58" fmla="*/ 935183 w 3231"/>
                <a:gd name="T59" fmla="*/ 68787 h 2637"/>
                <a:gd name="T60" fmla="*/ 872006 w 3231"/>
                <a:gd name="T61" fmla="*/ 183996 h 2637"/>
                <a:gd name="T62" fmla="*/ 935183 w 3231"/>
                <a:gd name="T63" fmla="*/ 220711 h 2637"/>
                <a:gd name="T64" fmla="*/ 954096 w 3231"/>
                <a:gd name="T65" fmla="*/ 286966 h 2637"/>
                <a:gd name="T66" fmla="*/ 808829 w 3231"/>
                <a:gd name="T67" fmla="*/ 362927 h 2637"/>
                <a:gd name="T68" fmla="*/ 673622 w 3231"/>
                <a:gd name="T69" fmla="*/ 468430 h 2637"/>
                <a:gd name="T70" fmla="*/ 554108 w 3231"/>
                <a:gd name="T71" fmla="*/ 440999 h 2637"/>
                <a:gd name="T72" fmla="*/ 381477 w 3231"/>
                <a:gd name="T73" fmla="*/ 382340 h 2637"/>
                <a:gd name="T74" fmla="*/ 318300 w 3231"/>
                <a:gd name="T75" fmla="*/ 276838 h 2637"/>
                <a:gd name="T76" fmla="*/ 236210 w 3231"/>
                <a:gd name="T77" fmla="*/ 286966 h 2637"/>
                <a:gd name="T78" fmla="*/ 173033 w 3231"/>
                <a:gd name="T79" fmla="*/ 372634 h 2637"/>
                <a:gd name="T80" fmla="*/ 144865 w 3231"/>
                <a:gd name="T81" fmla="*/ 448595 h 2637"/>
                <a:gd name="T82" fmla="*/ 46679 w 3231"/>
                <a:gd name="T83" fmla="*/ 517383 h 263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231"/>
                <a:gd name="T127" fmla="*/ 0 h 2637"/>
                <a:gd name="T128" fmla="*/ 3231 w 3231"/>
                <a:gd name="T129" fmla="*/ 2637 h 263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231" h="2637">
                  <a:moveTo>
                    <a:pt x="81" y="1458"/>
                  </a:moveTo>
                  <a:lnTo>
                    <a:pt x="133" y="1580"/>
                  </a:lnTo>
                  <a:lnTo>
                    <a:pt x="256" y="1598"/>
                  </a:lnTo>
                  <a:lnTo>
                    <a:pt x="337" y="1545"/>
                  </a:lnTo>
                  <a:lnTo>
                    <a:pt x="337" y="1638"/>
                  </a:lnTo>
                  <a:lnTo>
                    <a:pt x="273" y="1767"/>
                  </a:lnTo>
                  <a:lnTo>
                    <a:pt x="261" y="1807"/>
                  </a:lnTo>
                  <a:lnTo>
                    <a:pt x="302" y="1911"/>
                  </a:lnTo>
                  <a:lnTo>
                    <a:pt x="343" y="1946"/>
                  </a:lnTo>
                  <a:lnTo>
                    <a:pt x="400" y="1958"/>
                  </a:lnTo>
                  <a:lnTo>
                    <a:pt x="540" y="2011"/>
                  </a:lnTo>
                  <a:lnTo>
                    <a:pt x="651" y="2103"/>
                  </a:lnTo>
                  <a:lnTo>
                    <a:pt x="767" y="2080"/>
                  </a:lnTo>
                  <a:lnTo>
                    <a:pt x="791" y="2150"/>
                  </a:lnTo>
                  <a:lnTo>
                    <a:pt x="901" y="2150"/>
                  </a:lnTo>
                  <a:lnTo>
                    <a:pt x="1017" y="2150"/>
                  </a:lnTo>
                  <a:lnTo>
                    <a:pt x="1133" y="2126"/>
                  </a:lnTo>
                  <a:lnTo>
                    <a:pt x="1220" y="2056"/>
                  </a:lnTo>
                  <a:lnTo>
                    <a:pt x="1307" y="2056"/>
                  </a:lnTo>
                  <a:lnTo>
                    <a:pt x="1307" y="2103"/>
                  </a:lnTo>
                  <a:lnTo>
                    <a:pt x="1471" y="2150"/>
                  </a:lnTo>
                  <a:lnTo>
                    <a:pt x="1517" y="2260"/>
                  </a:lnTo>
                  <a:lnTo>
                    <a:pt x="1517" y="2341"/>
                  </a:lnTo>
                  <a:lnTo>
                    <a:pt x="1581" y="2405"/>
                  </a:lnTo>
                  <a:lnTo>
                    <a:pt x="1668" y="2422"/>
                  </a:lnTo>
                  <a:lnTo>
                    <a:pt x="1691" y="2527"/>
                  </a:lnTo>
                  <a:lnTo>
                    <a:pt x="1743" y="2544"/>
                  </a:lnTo>
                  <a:lnTo>
                    <a:pt x="1865" y="2475"/>
                  </a:lnTo>
                  <a:lnTo>
                    <a:pt x="1935" y="2480"/>
                  </a:lnTo>
                  <a:lnTo>
                    <a:pt x="1941" y="2527"/>
                  </a:lnTo>
                  <a:lnTo>
                    <a:pt x="1988" y="2567"/>
                  </a:lnTo>
                  <a:lnTo>
                    <a:pt x="2075" y="2550"/>
                  </a:lnTo>
                  <a:lnTo>
                    <a:pt x="2104" y="2637"/>
                  </a:lnTo>
                  <a:lnTo>
                    <a:pt x="2167" y="2637"/>
                  </a:lnTo>
                  <a:lnTo>
                    <a:pt x="2167" y="2567"/>
                  </a:lnTo>
                  <a:lnTo>
                    <a:pt x="2279" y="2550"/>
                  </a:lnTo>
                  <a:lnTo>
                    <a:pt x="2324" y="2480"/>
                  </a:lnTo>
                  <a:lnTo>
                    <a:pt x="2394" y="2504"/>
                  </a:lnTo>
                  <a:lnTo>
                    <a:pt x="2505" y="2434"/>
                  </a:lnTo>
                  <a:lnTo>
                    <a:pt x="2638" y="2283"/>
                  </a:lnTo>
                  <a:lnTo>
                    <a:pt x="2638" y="2236"/>
                  </a:lnTo>
                  <a:lnTo>
                    <a:pt x="2685" y="2213"/>
                  </a:lnTo>
                  <a:lnTo>
                    <a:pt x="2715" y="2126"/>
                  </a:lnTo>
                  <a:lnTo>
                    <a:pt x="2755" y="2011"/>
                  </a:lnTo>
                  <a:lnTo>
                    <a:pt x="2755" y="1987"/>
                  </a:lnTo>
                  <a:lnTo>
                    <a:pt x="2685" y="2011"/>
                  </a:lnTo>
                  <a:lnTo>
                    <a:pt x="2638" y="1946"/>
                  </a:lnTo>
                  <a:lnTo>
                    <a:pt x="2668" y="1899"/>
                  </a:lnTo>
                  <a:lnTo>
                    <a:pt x="2621" y="1830"/>
                  </a:lnTo>
                  <a:lnTo>
                    <a:pt x="2715" y="1830"/>
                  </a:lnTo>
                  <a:lnTo>
                    <a:pt x="2685" y="1767"/>
                  </a:lnTo>
                  <a:lnTo>
                    <a:pt x="2621" y="1650"/>
                  </a:lnTo>
                  <a:lnTo>
                    <a:pt x="2551" y="1603"/>
                  </a:lnTo>
                  <a:lnTo>
                    <a:pt x="2551" y="1563"/>
                  </a:lnTo>
                  <a:lnTo>
                    <a:pt x="2668" y="1446"/>
                  </a:lnTo>
                  <a:lnTo>
                    <a:pt x="2598" y="1401"/>
                  </a:lnTo>
                  <a:lnTo>
                    <a:pt x="2575" y="1383"/>
                  </a:lnTo>
                  <a:lnTo>
                    <a:pt x="2528" y="1446"/>
                  </a:lnTo>
                  <a:lnTo>
                    <a:pt x="2464" y="1401"/>
                  </a:lnTo>
                  <a:lnTo>
                    <a:pt x="2418" y="1359"/>
                  </a:lnTo>
                  <a:lnTo>
                    <a:pt x="2418" y="1289"/>
                  </a:lnTo>
                  <a:lnTo>
                    <a:pt x="2528" y="1226"/>
                  </a:lnTo>
                  <a:lnTo>
                    <a:pt x="2598" y="1132"/>
                  </a:lnTo>
                  <a:lnTo>
                    <a:pt x="2621" y="1156"/>
                  </a:lnTo>
                  <a:lnTo>
                    <a:pt x="2621" y="1226"/>
                  </a:lnTo>
                  <a:lnTo>
                    <a:pt x="2621" y="1266"/>
                  </a:lnTo>
                  <a:lnTo>
                    <a:pt x="2715" y="1226"/>
                  </a:lnTo>
                  <a:lnTo>
                    <a:pt x="2778" y="1202"/>
                  </a:lnTo>
                  <a:lnTo>
                    <a:pt x="2848" y="1110"/>
                  </a:lnTo>
                  <a:lnTo>
                    <a:pt x="2889" y="1063"/>
                  </a:lnTo>
                  <a:lnTo>
                    <a:pt x="2959" y="1017"/>
                  </a:lnTo>
                  <a:lnTo>
                    <a:pt x="2982" y="953"/>
                  </a:lnTo>
                  <a:lnTo>
                    <a:pt x="3045" y="883"/>
                  </a:lnTo>
                  <a:lnTo>
                    <a:pt x="3045" y="836"/>
                  </a:lnTo>
                  <a:lnTo>
                    <a:pt x="3069" y="796"/>
                  </a:lnTo>
                  <a:lnTo>
                    <a:pt x="3092" y="703"/>
                  </a:lnTo>
                  <a:lnTo>
                    <a:pt x="3161" y="726"/>
                  </a:lnTo>
                  <a:lnTo>
                    <a:pt x="3231" y="546"/>
                  </a:lnTo>
                  <a:lnTo>
                    <a:pt x="3184" y="436"/>
                  </a:lnTo>
                  <a:lnTo>
                    <a:pt x="3080" y="494"/>
                  </a:lnTo>
                  <a:lnTo>
                    <a:pt x="2959" y="454"/>
                  </a:lnTo>
                  <a:lnTo>
                    <a:pt x="2959" y="407"/>
                  </a:lnTo>
                  <a:lnTo>
                    <a:pt x="2889" y="360"/>
                  </a:lnTo>
                  <a:lnTo>
                    <a:pt x="2778" y="360"/>
                  </a:lnTo>
                  <a:lnTo>
                    <a:pt x="2638" y="203"/>
                  </a:lnTo>
                  <a:lnTo>
                    <a:pt x="2621" y="70"/>
                  </a:lnTo>
                  <a:lnTo>
                    <a:pt x="2528" y="0"/>
                  </a:lnTo>
                  <a:lnTo>
                    <a:pt x="2279" y="93"/>
                  </a:lnTo>
                  <a:lnTo>
                    <a:pt x="2348" y="116"/>
                  </a:lnTo>
                  <a:lnTo>
                    <a:pt x="2324" y="163"/>
                  </a:lnTo>
                  <a:lnTo>
                    <a:pt x="2324" y="320"/>
                  </a:lnTo>
                  <a:lnTo>
                    <a:pt x="2214" y="389"/>
                  </a:lnTo>
                  <a:lnTo>
                    <a:pt x="2167" y="436"/>
                  </a:lnTo>
                  <a:lnTo>
                    <a:pt x="2167" y="546"/>
                  </a:lnTo>
                  <a:lnTo>
                    <a:pt x="2279" y="546"/>
                  </a:lnTo>
                  <a:lnTo>
                    <a:pt x="2324" y="523"/>
                  </a:lnTo>
                  <a:lnTo>
                    <a:pt x="2371" y="593"/>
                  </a:lnTo>
                  <a:lnTo>
                    <a:pt x="2371" y="639"/>
                  </a:lnTo>
                  <a:lnTo>
                    <a:pt x="2371" y="680"/>
                  </a:lnTo>
                  <a:lnTo>
                    <a:pt x="2301" y="680"/>
                  </a:lnTo>
                  <a:lnTo>
                    <a:pt x="2167" y="813"/>
                  </a:lnTo>
                  <a:lnTo>
                    <a:pt x="2010" y="860"/>
                  </a:lnTo>
                  <a:lnTo>
                    <a:pt x="2010" y="953"/>
                  </a:lnTo>
                  <a:lnTo>
                    <a:pt x="1900" y="1045"/>
                  </a:lnTo>
                  <a:lnTo>
                    <a:pt x="1674" y="1110"/>
                  </a:lnTo>
                  <a:lnTo>
                    <a:pt x="1627" y="1132"/>
                  </a:lnTo>
                  <a:lnTo>
                    <a:pt x="1424" y="1063"/>
                  </a:lnTo>
                  <a:lnTo>
                    <a:pt x="1377" y="1045"/>
                  </a:lnTo>
                  <a:lnTo>
                    <a:pt x="1220" y="1045"/>
                  </a:lnTo>
                  <a:lnTo>
                    <a:pt x="1063" y="906"/>
                  </a:lnTo>
                  <a:lnTo>
                    <a:pt x="948" y="906"/>
                  </a:lnTo>
                  <a:lnTo>
                    <a:pt x="836" y="860"/>
                  </a:lnTo>
                  <a:lnTo>
                    <a:pt x="836" y="726"/>
                  </a:lnTo>
                  <a:lnTo>
                    <a:pt x="791" y="656"/>
                  </a:lnTo>
                  <a:lnTo>
                    <a:pt x="680" y="639"/>
                  </a:lnTo>
                  <a:lnTo>
                    <a:pt x="634" y="593"/>
                  </a:lnTo>
                  <a:lnTo>
                    <a:pt x="587" y="680"/>
                  </a:lnTo>
                  <a:lnTo>
                    <a:pt x="447" y="726"/>
                  </a:lnTo>
                  <a:lnTo>
                    <a:pt x="383" y="813"/>
                  </a:lnTo>
                  <a:lnTo>
                    <a:pt x="430" y="883"/>
                  </a:lnTo>
                  <a:lnTo>
                    <a:pt x="290" y="906"/>
                  </a:lnTo>
                  <a:lnTo>
                    <a:pt x="360" y="1000"/>
                  </a:lnTo>
                  <a:lnTo>
                    <a:pt x="360" y="1063"/>
                  </a:lnTo>
                  <a:lnTo>
                    <a:pt x="273" y="1156"/>
                  </a:lnTo>
                  <a:lnTo>
                    <a:pt x="203" y="1226"/>
                  </a:lnTo>
                  <a:lnTo>
                    <a:pt x="116" y="1226"/>
                  </a:lnTo>
                  <a:lnTo>
                    <a:pt x="0" y="1313"/>
                  </a:lnTo>
                  <a:lnTo>
                    <a:pt x="81" y="1458"/>
                  </a:lnTo>
                  <a:close/>
                </a:path>
              </a:pathLst>
            </a:custGeom>
            <a:grpFill/>
            <a:ln w="9525">
              <a:solidFill>
                <a:schemeClr val="bg1">
                  <a:lumMod val="85000"/>
                </a:schemeClr>
              </a:solidFill>
              <a:round/>
              <a:headEnd/>
              <a:tailEnd/>
            </a:ln>
          </p:spPr>
          <p:txBody>
            <a:bodyPr/>
            <a:lstStyle/>
            <a:p>
              <a:endParaRPr lang="zh-CN" altLang="en-US"/>
            </a:p>
          </p:txBody>
        </p:sp>
        <p:sp>
          <p:nvSpPr>
            <p:cNvPr id="204" name="Freeform 154"/>
            <p:cNvSpPr>
              <a:spLocks noChangeAspect="1"/>
            </p:cNvSpPr>
            <p:nvPr>
              <p:custDataLst>
                <p:tags r:id="rId224"/>
              </p:custDataLst>
            </p:nvPr>
          </p:nvSpPr>
          <p:spPr bwMode="auto">
            <a:xfrm>
              <a:off x="3241507" y="2492464"/>
              <a:ext cx="794264" cy="377507"/>
            </a:xfrm>
            <a:custGeom>
              <a:avLst/>
              <a:gdLst>
                <a:gd name="T0" fmla="*/ 0 w 1744"/>
                <a:gd name="T1" fmla="*/ 112184 h 835"/>
                <a:gd name="T2" fmla="*/ 39831 w 1744"/>
                <a:gd name="T3" fmla="*/ 84873 h 835"/>
                <a:gd name="T4" fmla="*/ 107826 w 1744"/>
                <a:gd name="T5" fmla="*/ 41176 h 835"/>
                <a:gd name="T6" fmla="*/ 131162 w 1744"/>
                <a:gd name="T7" fmla="*/ 38655 h 835"/>
                <a:gd name="T8" fmla="*/ 182661 w 1744"/>
                <a:gd name="T9" fmla="*/ 73109 h 835"/>
                <a:gd name="T10" fmla="*/ 213238 w 1744"/>
                <a:gd name="T11" fmla="*/ 65966 h 835"/>
                <a:gd name="T12" fmla="*/ 248242 w 1744"/>
                <a:gd name="T13" fmla="*/ 0 h 835"/>
                <a:gd name="T14" fmla="*/ 285659 w 1744"/>
                <a:gd name="T15" fmla="*/ 0 h 835"/>
                <a:gd name="T16" fmla="*/ 320662 w 1744"/>
                <a:gd name="T17" fmla="*/ 58403 h 835"/>
                <a:gd name="T18" fmla="*/ 348826 w 1744"/>
                <a:gd name="T19" fmla="*/ 58403 h 835"/>
                <a:gd name="T20" fmla="*/ 399923 w 1744"/>
                <a:gd name="T21" fmla="*/ 31512 h 835"/>
                <a:gd name="T22" fmla="*/ 446996 w 1744"/>
                <a:gd name="T23" fmla="*/ 65966 h 835"/>
                <a:gd name="T24" fmla="*/ 538326 w 1744"/>
                <a:gd name="T25" fmla="*/ 58403 h 835"/>
                <a:gd name="T26" fmla="*/ 566088 w 1744"/>
                <a:gd name="T27" fmla="*/ 19328 h 835"/>
                <a:gd name="T28" fmla="*/ 598677 w 1744"/>
                <a:gd name="T29" fmla="*/ 36554 h 835"/>
                <a:gd name="T30" fmla="*/ 636496 w 1744"/>
                <a:gd name="T31" fmla="*/ 38655 h 835"/>
                <a:gd name="T32" fmla="*/ 619598 w 1744"/>
                <a:gd name="T33" fmla="*/ 53361 h 835"/>
                <a:gd name="T34" fmla="*/ 619598 w 1744"/>
                <a:gd name="T35" fmla="*/ 104621 h 835"/>
                <a:gd name="T36" fmla="*/ 664660 w 1744"/>
                <a:gd name="T37" fmla="*/ 102520 h 835"/>
                <a:gd name="T38" fmla="*/ 685582 w 1744"/>
                <a:gd name="T39" fmla="*/ 97478 h 835"/>
                <a:gd name="T40" fmla="*/ 701675 w 1744"/>
                <a:gd name="T41" fmla="*/ 126890 h 835"/>
                <a:gd name="T42" fmla="*/ 701675 w 1744"/>
                <a:gd name="T43" fmla="*/ 160923 h 835"/>
                <a:gd name="T44" fmla="*/ 673511 w 1744"/>
                <a:gd name="T45" fmla="*/ 160923 h 835"/>
                <a:gd name="T46" fmla="*/ 617587 w 1744"/>
                <a:gd name="T47" fmla="*/ 221847 h 835"/>
                <a:gd name="T48" fmla="*/ 556432 w 1744"/>
                <a:gd name="T49" fmla="*/ 234032 h 835"/>
                <a:gd name="T50" fmla="*/ 556432 w 1744"/>
                <a:gd name="T51" fmla="*/ 273107 h 835"/>
                <a:gd name="T52" fmla="*/ 510163 w 1744"/>
                <a:gd name="T53" fmla="*/ 312183 h 835"/>
                <a:gd name="T54" fmla="*/ 402337 w 1744"/>
                <a:gd name="T55" fmla="*/ 350838 h 835"/>
                <a:gd name="T56" fmla="*/ 315834 w 1744"/>
                <a:gd name="T57" fmla="*/ 321847 h 835"/>
                <a:gd name="T58" fmla="*/ 301752 w 1744"/>
                <a:gd name="T59" fmla="*/ 314284 h 835"/>
                <a:gd name="T60" fmla="*/ 238586 w 1744"/>
                <a:gd name="T61" fmla="*/ 314284 h 835"/>
                <a:gd name="T62" fmla="*/ 175419 w 1744"/>
                <a:gd name="T63" fmla="*/ 255881 h 835"/>
                <a:gd name="T64" fmla="*/ 121908 w 1744"/>
                <a:gd name="T65" fmla="*/ 255881 h 835"/>
                <a:gd name="T66" fmla="*/ 84088 w 1744"/>
                <a:gd name="T67" fmla="*/ 236553 h 835"/>
                <a:gd name="T68" fmla="*/ 84088 w 1744"/>
                <a:gd name="T69" fmla="*/ 180251 h 835"/>
                <a:gd name="T70" fmla="*/ 56327 w 1744"/>
                <a:gd name="T71" fmla="*/ 150839 h 835"/>
                <a:gd name="T72" fmla="*/ 23738 w 1744"/>
                <a:gd name="T73" fmla="*/ 143697 h 835"/>
                <a:gd name="T74" fmla="*/ 0 w 1744"/>
                <a:gd name="T75" fmla="*/ 128991 h 835"/>
                <a:gd name="T76" fmla="*/ 0 w 1744"/>
                <a:gd name="T77" fmla="*/ 112184 h 83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44"/>
                <a:gd name="T118" fmla="*/ 0 h 835"/>
                <a:gd name="T119" fmla="*/ 1744 w 1744"/>
                <a:gd name="T120" fmla="*/ 835 h 83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44" h="835">
                  <a:moveTo>
                    <a:pt x="0" y="267"/>
                  </a:moveTo>
                  <a:lnTo>
                    <a:pt x="99" y="202"/>
                  </a:lnTo>
                  <a:lnTo>
                    <a:pt x="268" y="98"/>
                  </a:lnTo>
                  <a:lnTo>
                    <a:pt x="326" y="92"/>
                  </a:lnTo>
                  <a:lnTo>
                    <a:pt x="454" y="174"/>
                  </a:lnTo>
                  <a:lnTo>
                    <a:pt x="530" y="157"/>
                  </a:lnTo>
                  <a:lnTo>
                    <a:pt x="617" y="0"/>
                  </a:lnTo>
                  <a:lnTo>
                    <a:pt x="710" y="0"/>
                  </a:lnTo>
                  <a:lnTo>
                    <a:pt x="797" y="139"/>
                  </a:lnTo>
                  <a:lnTo>
                    <a:pt x="867" y="139"/>
                  </a:lnTo>
                  <a:lnTo>
                    <a:pt x="994" y="75"/>
                  </a:lnTo>
                  <a:lnTo>
                    <a:pt x="1111" y="157"/>
                  </a:lnTo>
                  <a:lnTo>
                    <a:pt x="1338" y="139"/>
                  </a:lnTo>
                  <a:lnTo>
                    <a:pt x="1407" y="46"/>
                  </a:lnTo>
                  <a:lnTo>
                    <a:pt x="1488" y="87"/>
                  </a:lnTo>
                  <a:lnTo>
                    <a:pt x="1582" y="92"/>
                  </a:lnTo>
                  <a:lnTo>
                    <a:pt x="1540" y="127"/>
                  </a:lnTo>
                  <a:lnTo>
                    <a:pt x="1540" y="249"/>
                  </a:lnTo>
                  <a:lnTo>
                    <a:pt x="1652" y="244"/>
                  </a:lnTo>
                  <a:lnTo>
                    <a:pt x="1704" y="232"/>
                  </a:lnTo>
                  <a:lnTo>
                    <a:pt x="1744" y="302"/>
                  </a:lnTo>
                  <a:lnTo>
                    <a:pt x="1744" y="383"/>
                  </a:lnTo>
                  <a:lnTo>
                    <a:pt x="1674" y="383"/>
                  </a:lnTo>
                  <a:lnTo>
                    <a:pt x="1535" y="528"/>
                  </a:lnTo>
                  <a:lnTo>
                    <a:pt x="1383" y="557"/>
                  </a:lnTo>
                  <a:lnTo>
                    <a:pt x="1383" y="650"/>
                  </a:lnTo>
                  <a:lnTo>
                    <a:pt x="1268" y="743"/>
                  </a:lnTo>
                  <a:lnTo>
                    <a:pt x="1000" y="835"/>
                  </a:lnTo>
                  <a:lnTo>
                    <a:pt x="785" y="766"/>
                  </a:lnTo>
                  <a:lnTo>
                    <a:pt x="750" y="748"/>
                  </a:lnTo>
                  <a:lnTo>
                    <a:pt x="593" y="748"/>
                  </a:lnTo>
                  <a:lnTo>
                    <a:pt x="436" y="609"/>
                  </a:lnTo>
                  <a:lnTo>
                    <a:pt x="303" y="609"/>
                  </a:lnTo>
                  <a:lnTo>
                    <a:pt x="209" y="563"/>
                  </a:lnTo>
                  <a:lnTo>
                    <a:pt x="209" y="429"/>
                  </a:lnTo>
                  <a:lnTo>
                    <a:pt x="140" y="359"/>
                  </a:lnTo>
                  <a:lnTo>
                    <a:pt x="59" y="342"/>
                  </a:lnTo>
                  <a:lnTo>
                    <a:pt x="0" y="307"/>
                  </a:lnTo>
                  <a:lnTo>
                    <a:pt x="0" y="267"/>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05" name="Freeform 155"/>
            <p:cNvSpPr>
              <a:spLocks noChangeAspect="1"/>
            </p:cNvSpPr>
            <p:nvPr>
              <p:custDataLst>
                <p:tags r:id="rId225"/>
              </p:custDataLst>
            </p:nvPr>
          </p:nvSpPr>
          <p:spPr bwMode="auto">
            <a:xfrm>
              <a:off x="4228046" y="2717942"/>
              <a:ext cx="154539" cy="257934"/>
            </a:xfrm>
            <a:custGeom>
              <a:avLst/>
              <a:gdLst>
                <a:gd name="T0" fmla="*/ 108167 w 337"/>
                <a:gd name="T1" fmla="*/ 0 h 563"/>
                <a:gd name="T2" fmla="*/ 136525 w 337"/>
                <a:gd name="T3" fmla="*/ 27250 h 563"/>
                <a:gd name="T4" fmla="*/ 117484 w 337"/>
                <a:gd name="T5" fmla="*/ 57054 h 563"/>
                <a:gd name="T6" fmla="*/ 108167 w 337"/>
                <a:gd name="T7" fmla="*/ 94097 h 563"/>
                <a:gd name="T8" fmla="*/ 108167 w 337"/>
                <a:gd name="T9" fmla="*/ 123901 h 563"/>
                <a:gd name="T10" fmla="*/ 72921 w 337"/>
                <a:gd name="T11" fmla="*/ 163073 h 563"/>
                <a:gd name="T12" fmla="*/ 63604 w 337"/>
                <a:gd name="T13" fmla="*/ 190749 h 563"/>
                <a:gd name="T14" fmla="*/ 91152 w 337"/>
                <a:gd name="T15" fmla="*/ 220127 h 563"/>
                <a:gd name="T16" fmla="*/ 82239 w 337"/>
                <a:gd name="T17" fmla="*/ 229920 h 563"/>
                <a:gd name="T18" fmla="*/ 53881 w 337"/>
                <a:gd name="T19" fmla="*/ 239713 h 563"/>
                <a:gd name="T20" fmla="*/ 28358 w 337"/>
                <a:gd name="T21" fmla="*/ 239713 h 563"/>
                <a:gd name="T22" fmla="*/ 28358 w 337"/>
                <a:gd name="T23" fmla="*/ 200116 h 563"/>
                <a:gd name="T24" fmla="*/ 18635 w 337"/>
                <a:gd name="T25" fmla="*/ 183085 h 563"/>
                <a:gd name="T26" fmla="*/ 0 w 337"/>
                <a:gd name="T27" fmla="*/ 163073 h 563"/>
                <a:gd name="T28" fmla="*/ 32409 w 337"/>
                <a:gd name="T29" fmla="*/ 116237 h 563"/>
                <a:gd name="T30" fmla="*/ 53881 w 337"/>
                <a:gd name="T31" fmla="*/ 106019 h 563"/>
                <a:gd name="T32" fmla="*/ 72921 w 337"/>
                <a:gd name="T33" fmla="*/ 66847 h 563"/>
                <a:gd name="T34" fmla="*/ 98444 w 337"/>
                <a:gd name="T35" fmla="*/ 37043 h 563"/>
                <a:gd name="T36" fmla="*/ 98444 w 337"/>
                <a:gd name="T37" fmla="*/ 7238 h 563"/>
                <a:gd name="T38" fmla="*/ 108167 w 337"/>
                <a:gd name="T39" fmla="*/ 0 h 5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37"/>
                <a:gd name="T61" fmla="*/ 0 h 563"/>
                <a:gd name="T62" fmla="*/ 337 w 337"/>
                <a:gd name="T63" fmla="*/ 563 h 56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37" h="563">
                  <a:moveTo>
                    <a:pt x="267" y="0"/>
                  </a:moveTo>
                  <a:lnTo>
                    <a:pt x="337" y="64"/>
                  </a:lnTo>
                  <a:lnTo>
                    <a:pt x="290" y="134"/>
                  </a:lnTo>
                  <a:lnTo>
                    <a:pt x="267" y="221"/>
                  </a:lnTo>
                  <a:lnTo>
                    <a:pt x="267" y="291"/>
                  </a:lnTo>
                  <a:lnTo>
                    <a:pt x="180" y="383"/>
                  </a:lnTo>
                  <a:lnTo>
                    <a:pt x="157" y="448"/>
                  </a:lnTo>
                  <a:lnTo>
                    <a:pt x="225" y="517"/>
                  </a:lnTo>
                  <a:lnTo>
                    <a:pt x="203" y="540"/>
                  </a:lnTo>
                  <a:lnTo>
                    <a:pt x="133" y="563"/>
                  </a:lnTo>
                  <a:lnTo>
                    <a:pt x="70" y="563"/>
                  </a:lnTo>
                  <a:lnTo>
                    <a:pt x="70" y="470"/>
                  </a:lnTo>
                  <a:lnTo>
                    <a:pt x="46" y="430"/>
                  </a:lnTo>
                  <a:lnTo>
                    <a:pt x="0" y="383"/>
                  </a:lnTo>
                  <a:lnTo>
                    <a:pt x="80" y="273"/>
                  </a:lnTo>
                  <a:lnTo>
                    <a:pt x="133" y="249"/>
                  </a:lnTo>
                  <a:lnTo>
                    <a:pt x="180" y="157"/>
                  </a:lnTo>
                  <a:lnTo>
                    <a:pt x="243" y="87"/>
                  </a:lnTo>
                  <a:lnTo>
                    <a:pt x="243" y="17"/>
                  </a:lnTo>
                  <a:lnTo>
                    <a:pt x="267"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06" name="Freeform 156"/>
            <p:cNvSpPr>
              <a:spLocks noChangeAspect="1"/>
            </p:cNvSpPr>
            <p:nvPr>
              <p:custDataLst>
                <p:tags r:id="rId226"/>
              </p:custDataLst>
            </p:nvPr>
          </p:nvSpPr>
          <p:spPr bwMode="auto">
            <a:xfrm>
              <a:off x="4280158" y="2953671"/>
              <a:ext cx="89848" cy="121282"/>
            </a:xfrm>
            <a:custGeom>
              <a:avLst/>
              <a:gdLst>
                <a:gd name="T0" fmla="*/ 0 w 203"/>
                <a:gd name="T1" fmla="*/ 19419 h 267"/>
                <a:gd name="T2" fmla="*/ 18377 w 203"/>
                <a:gd name="T3" fmla="*/ 37149 h 267"/>
                <a:gd name="T4" fmla="*/ 27371 w 203"/>
                <a:gd name="T5" fmla="*/ 75986 h 267"/>
                <a:gd name="T6" fmla="*/ 27371 w 203"/>
                <a:gd name="T7" fmla="*/ 112713 h 267"/>
                <a:gd name="T8" fmla="*/ 44966 w 203"/>
                <a:gd name="T9" fmla="*/ 112713 h 267"/>
                <a:gd name="T10" fmla="*/ 79375 w 203"/>
                <a:gd name="T11" fmla="*/ 105536 h 267"/>
                <a:gd name="T12" fmla="*/ 79375 w 203"/>
                <a:gd name="T13" fmla="*/ 75986 h 267"/>
                <a:gd name="T14" fmla="*/ 61389 w 203"/>
                <a:gd name="T15" fmla="*/ 37149 h 267"/>
                <a:gd name="T16" fmla="*/ 44966 w 203"/>
                <a:gd name="T17" fmla="*/ 0 h 267"/>
                <a:gd name="T18" fmla="*/ 27371 w 203"/>
                <a:gd name="T19" fmla="*/ 9709 h 267"/>
                <a:gd name="T20" fmla="*/ 0 w 203"/>
                <a:gd name="T21" fmla="*/ 19419 h 2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3"/>
                <a:gd name="T34" fmla="*/ 0 h 267"/>
                <a:gd name="T35" fmla="*/ 203 w 203"/>
                <a:gd name="T36" fmla="*/ 267 h 2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3" h="267">
                  <a:moveTo>
                    <a:pt x="0" y="46"/>
                  </a:moveTo>
                  <a:lnTo>
                    <a:pt x="47" y="88"/>
                  </a:lnTo>
                  <a:lnTo>
                    <a:pt x="70" y="180"/>
                  </a:lnTo>
                  <a:lnTo>
                    <a:pt x="70" y="267"/>
                  </a:lnTo>
                  <a:lnTo>
                    <a:pt x="115" y="267"/>
                  </a:lnTo>
                  <a:lnTo>
                    <a:pt x="203" y="250"/>
                  </a:lnTo>
                  <a:lnTo>
                    <a:pt x="203" y="180"/>
                  </a:lnTo>
                  <a:lnTo>
                    <a:pt x="157" y="88"/>
                  </a:lnTo>
                  <a:lnTo>
                    <a:pt x="115" y="0"/>
                  </a:lnTo>
                  <a:lnTo>
                    <a:pt x="70" y="23"/>
                  </a:lnTo>
                  <a:lnTo>
                    <a:pt x="0" y="46"/>
                  </a:lnTo>
                  <a:close/>
                </a:path>
              </a:pathLst>
            </a:custGeom>
            <a:grpFill/>
            <a:ln w="9525">
              <a:solidFill>
                <a:schemeClr val="bg1">
                  <a:lumMod val="85000"/>
                </a:schemeClr>
              </a:solidFill>
              <a:round/>
              <a:headEnd/>
              <a:tailEnd/>
            </a:ln>
          </p:spPr>
          <p:txBody>
            <a:bodyPr/>
            <a:lstStyle/>
            <a:p>
              <a:endParaRPr lang="zh-CN" altLang="en-US"/>
            </a:p>
          </p:txBody>
        </p:sp>
        <p:sp>
          <p:nvSpPr>
            <p:cNvPr id="207" name="Freeform 157"/>
            <p:cNvSpPr>
              <a:spLocks noChangeAspect="1"/>
            </p:cNvSpPr>
            <p:nvPr>
              <p:custDataLst>
                <p:tags r:id="rId227"/>
              </p:custDataLst>
            </p:nvPr>
          </p:nvSpPr>
          <p:spPr bwMode="auto">
            <a:xfrm>
              <a:off x="4517360" y="2266985"/>
              <a:ext cx="123990" cy="358717"/>
            </a:xfrm>
            <a:custGeom>
              <a:avLst/>
              <a:gdLst>
                <a:gd name="T0" fmla="*/ 0 w 273"/>
                <a:gd name="T1" fmla="*/ 0 h 791"/>
                <a:gd name="T2" fmla="*/ 18457 w 273"/>
                <a:gd name="T3" fmla="*/ 36667 h 791"/>
                <a:gd name="T4" fmla="*/ 27685 w 273"/>
                <a:gd name="T5" fmla="*/ 105786 h 791"/>
                <a:gd name="T6" fmla="*/ 46543 w 273"/>
                <a:gd name="T7" fmla="*/ 247397 h 791"/>
                <a:gd name="T8" fmla="*/ 55772 w 273"/>
                <a:gd name="T9" fmla="*/ 323260 h 791"/>
                <a:gd name="T10" fmla="*/ 55772 w 273"/>
                <a:gd name="T11" fmla="*/ 333375 h 791"/>
                <a:gd name="T12" fmla="*/ 81451 w 273"/>
                <a:gd name="T13" fmla="*/ 313566 h 791"/>
                <a:gd name="T14" fmla="*/ 100309 w 273"/>
                <a:gd name="T15" fmla="*/ 333375 h 791"/>
                <a:gd name="T16" fmla="*/ 109537 w 273"/>
                <a:gd name="T17" fmla="*/ 313566 h 791"/>
                <a:gd name="T18" fmla="*/ 81451 w 273"/>
                <a:gd name="T19" fmla="*/ 293758 h 791"/>
                <a:gd name="T20" fmla="*/ 65401 w 273"/>
                <a:gd name="T21" fmla="*/ 208623 h 791"/>
                <a:gd name="T22" fmla="*/ 81451 w 273"/>
                <a:gd name="T23" fmla="*/ 208623 h 791"/>
                <a:gd name="T24" fmla="*/ 81451 w 273"/>
                <a:gd name="T25" fmla="*/ 179121 h 791"/>
                <a:gd name="T26" fmla="*/ 46543 w 273"/>
                <a:gd name="T27" fmla="*/ 132339 h 791"/>
                <a:gd name="T28" fmla="*/ 46543 w 273"/>
                <a:gd name="T29" fmla="*/ 66169 h 791"/>
                <a:gd name="T30" fmla="*/ 27685 w 273"/>
                <a:gd name="T31" fmla="*/ 10115 h 791"/>
                <a:gd name="T32" fmla="*/ 9228 w 273"/>
                <a:gd name="T33" fmla="*/ 0 h 791"/>
                <a:gd name="T34" fmla="*/ 0 w 273"/>
                <a:gd name="T35" fmla="*/ 0 h 79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73"/>
                <a:gd name="T55" fmla="*/ 0 h 791"/>
                <a:gd name="T56" fmla="*/ 273 w 273"/>
                <a:gd name="T57" fmla="*/ 791 h 79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73" h="791">
                  <a:moveTo>
                    <a:pt x="0" y="0"/>
                  </a:moveTo>
                  <a:lnTo>
                    <a:pt x="46" y="87"/>
                  </a:lnTo>
                  <a:lnTo>
                    <a:pt x="69" y="251"/>
                  </a:lnTo>
                  <a:lnTo>
                    <a:pt x="116" y="587"/>
                  </a:lnTo>
                  <a:lnTo>
                    <a:pt x="139" y="767"/>
                  </a:lnTo>
                  <a:lnTo>
                    <a:pt x="139" y="791"/>
                  </a:lnTo>
                  <a:lnTo>
                    <a:pt x="203" y="744"/>
                  </a:lnTo>
                  <a:lnTo>
                    <a:pt x="250" y="791"/>
                  </a:lnTo>
                  <a:lnTo>
                    <a:pt x="273" y="744"/>
                  </a:lnTo>
                  <a:lnTo>
                    <a:pt x="203" y="697"/>
                  </a:lnTo>
                  <a:lnTo>
                    <a:pt x="163" y="495"/>
                  </a:lnTo>
                  <a:lnTo>
                    <a:pt x="203" y="495"/>
                  </a:lnTo>
                  <a:lnTo>
                    <a:pt x="203" y="425"/>
                  </a:lnTo>
                  <a:lnTo>
                    <a:pt x="116" y="314"/>
                  </a:lnTo>
                  <a:lnTo>
                    <a:pt x="116" y="157"/>
                  </a:lnTo>
                  <a:lnTo>
                    <a:pt x="69" y="24"/>
                  </a:lnTo>
                  <a:lnTo>
                    <a:pt x="23"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08" name="Freeform 158"/>
            <p:cNvSpPr>
              <a:spLocks noChangeAspect="1"/>
            </p:cNvSpPr>
            <p:nvPr>
              <p:custDataLst>
                <p:tags r:id="rId228"/>
              </p:custDataLst>
            </p:nvPr>
          </p:nvSpPr>
          <p:spPr bwMode="auto">
            <a:xfrm>
              <a:off x="4600021" y="2644492"/>
              <a:ext cx="132976" cy="152027"/>
            </a:xfrm>
            <a:custGeom>
              <a:avLst/>
              <a:gdLst>
                <a:gd name="T0" fmla="*/ 0 w 291"/>
                <a:gd name="T1" fmla="*/ 0 h 331"/>
                <a:gd name="T2" fmla="*/ 6863 w 291"/>
                <a:gd name="T3" fmla="*/ 57198 h 331"/>
                <a:gd name="T4" fmla="*/ 0 w 291"/>
                <a:gd name="T5" fmla="*/ 134031 h 331"/>
                <a:gd name="T6" fmla="*/ 35121 w 291"/>
                <a:gd name="T7" fmla="*/ 124213 h 331"/>
                <a:gd name="T8" fmla="*/ 60958 w 291"/>
                <a:gd name="T9" fmla="*/ 141287 h 331"/>
                <a:gd name="T10" fmla="*/ 72665 w 291"/>
                <a:gd name="T11" fmla="*/ 134031 h 331"/>
                <a:gd name="T12" fmla="*/ 72665 w 291"/>
                <a:gd name="T13" fmla="*/ 113969 h 331"/>
                <a:gd name="T14" fmla="*/ 117475 w 291"/>
                <a:gd name="T15" fmla="*/ 74272 h 331"/>
                <a:gd name="T16" fmla="*/ 98501 w 291"/>
                <a:gd name="T17" fmla="*/ 57198 h 331"/>
                <a:gd name="T18" fmla="*/ 60958 w 291"/>
                <a:gd name="T19" fmla="*/ 47380 h 331"/>
                <a:gd name="T20" fmla="*/ 16148 w 291"/>
                <a:gd name="T21" fmla="*/ 7256 h 331"/>
                <a:gd name="T22" fmla="*/ 0 w 291"/>
                <a:gd name="T23" fmla="*/ 0 h 3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1"/>
                <a:gd name="T37" fmla="*/ 0 h 331"/>
                <a:gd name="T38" fmla="*/ 291 w 291"/>
                <a:gd name="T39" fmla="*/ 331 h 3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1" h="331">
                  <a:moveTo>
                    <a:pt x="0" y="0"/>
                  </a:moveTo>
                  <a:lnTo>
                    <a:pt x="17" y="134"/>
                  </a:lnTo>
                  <a:lnTo>
                    <a:pt x="0" y="314"/>
                  </a:lnTo>
                  <a:lnTo>
                    <a:pt x="87" y="291"/>
                  </a:lnTo>
                  <a:lnTo>
                    <a:pt x="151" y="331"/>
                  </a:lnTo>
                  <a:lnTo>
                    <a:pt x="180" y="314"/>
                  </a:lnTo>
                  <a:lnTo>
                    <a:pt x="180" y="267"/>
                  </a:lnTo>
                  <a:lnTo>
                    <a:pt x="291" y="174"/>
                  </a:lnTo>
                  <a:lnTo>
                    <a:pt x="244" y="134"/>
                  </a:lnTo>
                  <a:lnTo>
                    <a:pt x="151" y="111"/>
                  </a:lnTo>
                  <a:lnTo>
                    <a:pt x="40" y="17"/>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09" name="Freeform 159"/>
            <p:cNvSpPr>
              <a:spLocks noChangeAspect="1"/>
            </p:cNvSpPr>
            <p:nvPr>
              <p:custDataLst>
                <p:tags r:id="rId229"/>
              </p:custDataLst>
            </p:nvPr>
          </p:nvSpPr>
          <p:spPr bwMode="auto">
            <a:xfrm>
              <a:off x="4425713" y="2820434"/>
              <a:ext cx="238999" cy="286973"/>
            </a:xfrm>
            <a:custGeom>
              <a:avLst/>
              <a:gdLst>
                <a:gd name="T0" fmla="*/ 156519 w 518"/>
                <a:gd name="T1" fmla="*/ 0 h 633"/>
                <a:gd name="T2" fmla="*/ 147144 w 518"/>
                <a:gd name="T3" fmla="*/ 88057 h 633"/>
                <a:gd name="T4" fmla="*/ 147144 w 518"/>
                <a:gd name="T5" fmla="*/ 124713 h 633"/>
                <a:gd name="T6" fmla="*/ 80705 w 518"/>
                <a:gd name="T7" fmla="*/ 180749 h 633"/>
                <a:gd name="T8" fmla="*/ 80705 w 518"/>
                <a:gd name="T9" fmla="*/ 200552 h 633"/>
                <a:gd name="T10" fmla="*/ 19157 w 518"/>
                <a:gd name="T11" fmla="*/ 220354 h 633"/>
                <a:gd name="T12" fmla="*/ 0 w 518"/>
                <a:gd name="T13" fmla="*/ 246898 h 633"/>
                <a:gd name="T14" fmla="*/ 26494 w 518"/>
                <a:gd name="T15" fmla="*/ 257009 h 633"/>
                <a:gd name="T16" fmla="*/ 44836 w 518"/>
                <a:gd name="T17" fmla="*/ 246898 h 633"/>
                <a:gd name="T18" fmla="*/ 63994 w 518"/>
                <a:gd name="T19" fmla="*/ 246898 h 633"/>
                <a:gd name="T20" fmla="*/ 90080 w 518"/>
                <a:gd name="T21" fmla="*/ 237207 h 633"/>
                <a:gd name="T22" fmla="*/ 99455 w 518"/>
                <a:gd name="T23" fmla="*/ 266700 h 633"/>
                <a:gd name="T24" fmla="*/ 127987 w 518"/>
                <a:gd name="T25" fmla="*/ 257009 h 633"/>
                <a:gd name="T26" fmla="*/ 127987 w 518"/>
                <a:gd name="T27" fmla="*/ 230045 h 633"/>
                <a:gd name="T28" fmla="*/ 137362 w 518"/>
                <a:gd name="T29" fmla="*/ 230045 h 633"/>
                <a:gd name="T30" fmla="*/ 147144 w 518"/>
                <a:gd name="T31" fmla="*/ 220354 h 633"/>
                <a:gd name="T32" fmla="*/ 182606 w 518"/>
                <a:gd name="T33" fmla="*/ 220354 h 633"/>
                <a:gd name="T34" fmla="*/ 182606 w 518"/>
                <a:gd name="T35" fmla="*/ 200552 h 633"/>
                <a:gd name="T36" fmla="*/ 211138 w 518"/>
                <a:gd name="T37" fmla="*/ 210242 h 633"/>
                <a:gd name="T38" fmla="*/ 201355 w 518"/>
                <a:gd name="T39" fmla="*/ 154206 h 633"/>
                <a:gd name="T40" fmla="*/ 191981 w 518"/>
                <a:gd name="T41" fmla="*/ 124713 h 633"/>
                <a:gd name="T42" fmla="*/ 201355 w 518"/>
                <a:gd name="T43" fmla="*/ 95641 h 633"/>
                <a:gd name="T44" fmla="*/ 201355 w 518"/>
                <a:gd name="T45" fmla="*/ 77945 h 633"/>
                <a:gd name="T46" fmla="*/ 211138 w 518"/>
                <a:gd name="T47" fmla="*/ 48453 h 633"/>
                <a:gd name="T48" fmla="*/ 191981 w 518"/>
                <a:gd name="T49" fmla="*/ 11797 h 633"/>
                <a:gd name="T50" fmla="*/ 182606 w 518"/>
                <a:gd name="T51" fmla="*/ 11797 h 633"/>
                <a:gd name="T52" fmla="*/ 156519 w 518"/>
                <a:gd name="T53" fmla="*/ 0 h 63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18"/>
                <a:gd name="T82" fmla="*/ 0 h 633"/>
                <a:gd name="T83" fmla="*/ 518 w 518"/>
                <a:gd name="T84" fmla="*/ 633 h 63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18" h="633">
                  <a:moveTo>
                    <a:pt x="384" y="0"/>
                  </a:moveTo>
                  <a:lnTo>
                    <a:pt x="361" y="209"/>
                  </a:lnTo>
                  <a:lnTo>
                    <a:pt x="361" y="296"/>
                  </a:lnTo>
                  <a:lnTo>
                    <a:pt x="198" y="429"/>
                  </a:lnTo>
                  <a:lnTo>
                    <a:pt x="198" y="476"/>
                  </a:lnTo>
                  <a:lnTo>
                    <a:pt x="47" y="523"/>
                  </a:lnTo>
                  <a:lnTo>
                    <a:pt x="0" y="586"/>
                  </a:lnTo>
                  <a:lnTo>
                    <a:pt x="65" y="610"/>
                  </a:lnTo>
                  <a:lnTo>
                    <a:pt x="110" y="586"/>
                  </a:lnTo>
                  <a:lnTo>
                    <a:pt x="157" y="586"/>
                  </a:lnTo>
                  <a:lnTo>
                    <a:pt x="221" y="563"/>
                  </a:lnTo>
                  <a:lnTo>
                    <a:pt x="244" y="633"/>
                  </a:lnTo>
                  <a:lnTo>
                    <a:pt x="314" y="610"/>
                  </a:lnTo>
                  <a:lnTo>
                    <a:pt x="314" y="546"/>
                  </a:lnTo>
                  <a:lnTo>
                    <a:pt x="337" y="546"/>
                  </a:lnTo>
                  <a:lnTo>
                    <a:pt x="361" y="523"/>
                  </a:lnTo>
                  <a:lnTo>
                    <a:pt x="448" y="523"/>
                  </a:lnTo>
                  <a:lnTo>
                    <a:pt x="448" y="476"/>
                  </a:lnTo>
                  <a:lnTo>
                    <a:pt x="518" y="499"/>
                  </a:lnTo>
                  <a:lnTo>
                    <a:pt x="494" y="366"/>
                  </a:lnTo>
                  <a:lnTo>
                    <a:pt x="471" y="296"/>
                  </a:lnTo>
                  <a:lnTo>
                    <a:pt x="494" y="227"/>
                  </a:lnTo>
                  <a:lnTo>
                    <a:pt x="494" y="185"/>
                  </a:lnTo>
                  <a:lnTo>
                    <a:pt x="518" y="115"/>
                  </a:lnTo>
                  <a:lnTo>
                    <a:pt x="471" y="28"/>
                  </a:lnTo>
                  <a:lnTo>
                    <a:pt x="448" y="28"/>
                  </a:lnTo>
                  <a:lnTo>
                    <a:pt x="384"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10" name="Freeform 160"/>
            <p:cNvSpPr>
              <a:spLocks noChangeAspect="1"/>
            </p:cNvSpPr>
            <p:nvPr>
              <p:custDataLst>
                <p:tags r:id="rId230"/>
              </p:custDataLst>
            </p:nvPr>
          </p:nvSpPr>
          <p:spPr bwMode="auto">
            <a:xfrm>
              <a:off x="4476028" y="3107407"/>
              <a:ext cx="41332" cy="32455"/>
            </a:xfrm>
            <a:custGeom>
              <a:avLst/>
              <a:gdLst>
                <a:gd name="T0" fmla="*/ 19501 w 88"/>
                <a:gd name="T1" fmla="*/ 0 h 70"/>
                <a:gd name="T2" fmla="*/ 0 w 88"/>
                <a:gd name="T3" fmla="*/ 9911 h 70"/>
                <a:gd name="T4" fmla="*/ 0 w 88"/>
                <a:gd name="T5" fmla="*/ 30163 h 70"/>
                <a:gd name="T6" fmla="*/ 36513 w 88"/>
                <a:gd name="T7" fmla="*/ 30163 h 70"/>
                <a:gd name="T8" fmla="*/ 36513 w 88"/>
                <a:gd name="T9" fmla="*/ 9911 h 70"/>
                <a:gd name="T10" fmla="*/ 19501 w 88"/>
                <a:gd name="T11" fmla="*/ 0 h 70"/>
                <a:gd name="T12" fmla="*/ 0 60000 65536"/>
                <a:gd name="T13" fmla="*/ 0 60000 65536"/>
                <a:gd name="T14" fmla="*/ 0 60000 65536"/>
                <a:gd name="T15" fmla="*/ 0 60000 65536"/>
                <a:gd name="T16" fmla="*/ 0 60000 65536"/>
                <a:gd name="T17" fmla="*/ 0 60000 65536"/>
                <a:gd name="T18" fmla="*/ 0 w 88"/>
                <a:gd name="T19" fmla="*/ 0 h 70"/>
                <a:gd name="T20" fmla="*/ 88 w 8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88" h="70">
                  <a:moveTo>
                    <a:pt x="47" y="0"/>
                  </a:moveTo>
                  <a:lnTo>
                    <a:pt x="0" y="23"/>
                  </a:lnTo>
                  <a:lnTo>
                    <a:pt x="0" y="70"/>
                  </a:lnTo>
                  <a:lnTo>
                    <a:pt x="88" y="70"/>
                  </a:lnTo>
                  <a:lnTo>
                    <a:pt x="88" y="23"/>
                  </a:lnTo>
                  <a:lnTo>
                    <a:pt x="47" y="0"/>
                  </a:lnTo>
                  <a:close/>
                </a:path>
              </a:pathLst>
            </a:custGeom>
            <a:grpFill/>
            <a:ln w="9525">
              <a:solidFill>
                <a:schemeClr val="bg1">
                  <a:lumMod val="85000"/>
                </a:schemeClr>
              </a:solidFill>
              <a:round/>
              <a:headEnd/>
              <a:tailEnd/>
            </a:ln>
          </p:spPr>
          <p:txBody>
            <a:bodyPr/>
            <a:lstStyle/>
            <a:p>
              <a:endParaRPr lang="zh-CN" altLang="en-US"/>
            </a:p>
          </p:txBody>
        </p:sp>
        <p:sp>
          <p:nvSpPr>
            <p:cNvPr id="211" name="Freeform 161"/>
            <p:cNvSpPr>
              <a:spLocks noChangeAspect="1"/>
            </p:cNvSpPr>
            <p:nvPr>
              <p:custDataLst>
                <p:tags r:id="rId231"/>
              </p:custDataLst>
            </p:nvPr>
          </p:nvSpPr>
          <p:spPr bwMode="auto">
            <a:xfrm>
              <a:off x="4414932" y="3117655"/>
              <a:ext cx="39533" cy="92242"/>
            </a:xfrm>
            <a:custGeom>
              <a:avLst/>
              <a:gdLst>
                <a:gd name="T0" fmla="*/ 34925 w 88"/>
                <a:gd name="T1" fmla="*/ 19750 h 204"/>
                <a:gd name="T2" fmla="*/ 16272 w 88"/>
                <a:gd name="T3" fmla="*/ 0 h 204"/>
                <a:gd name="T4" fmla="*/ 0 w 88"/>
                <a:gd name="T5" fmla="*/ 19750 h 204"/>
                <a:gd name="T6" fmla="*/ 0 w 88"/>
                <a:gd name="T7" fmla="*/ 65975 h 204"/>
                <a:gd name="T8" fmla="*/ 16272 w 88"/>
                <a:gd name="T9" fmla="*/ 85725 h 204"/>
                <a:gd name="T10" fmla="*/ 27781 w 88"/>
                <a:gd name="T11" fmla="*/ 65975 h 204"/>
                <a:gd name="T12" fmla="*/ 27781 w 88"/>
                <a:gd name="T13" fmla="*/ 39501 h 204"/>
                <a:gd name="T14" fmla="*/ 34925 w 88"/>
                <a:gd name="T15" fmla="*/ 19750 h 204"/>
                <a:gd name="T16" fmla="*/ 0 60000 65536"/>
                <a:gd name="T17" fmla="*/ 0 60000 65536"/>
                <a:gd name="T18" fmla="*/ 0 60000 65536"/>
                <a:gd name="T19" fmla="*/ 0 60000 65536"/>
                <a:gd name="T20" fmla="*/ 0 60000 65536"/>
                <a:gd name="T21" fmla="*/ 0 60000 65536"/>
                <a:gd name="T22" fmla="*/ 0 60000 65536"/>
                <a:gd name="T23" fmla="*/ 0 60000 65536"/>
                <a:gd name="T24" fmla="*/ 0 w 88"/>
                <a:gd name="T25" fmla="*/ 0 h 204"/>
                <a:gd name="T26" fmla="*/ 88 w 88"/>
                <a:gd name="T27" fmla="*/ 204 h 2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 h="204">
                  <a:moveTo>
                    <a:pt x="88" y="47"/>
                  </a:moveTo>
                  <a:lnTo>
                    <a:pt x="41" y="0"/>
                  </a:lnTo>
                  <a:lnTo>
                    <a:pt x="0" y="47"/>
                  </a:lnTo>
                  <a:lnTo>
                    <a:pt x="0" y="157"/>
                  </a:lnTo>
                  <a:lnTo>
                    <a:pt x="41" y="204"/>
                  </a:lnTo>
                  <a:lnTo>
                    <a:pt x="70" y="157"/>
                  </a:lnTo>
                  <a:lnTo>
                    <a:pt x="70" y="94"/>
                  </a:lnTo>
                  <a:lnTo>
                    <a:pt x="88" y="47"/>
                  </a:lnTo>
                  <a:close/>
                </a:path>
              </a:pathLst>
            </a:custGeom>
            <a:grpFill/>
            <a:ln w="9525">
              <a:solidFill>
                <a:schemeClr val="bg1">
                  <a:lumMod val="85000"/>
                </a:schemeClr>
              </a:solidFill>
              <a:round/>
              <a:headEnd/>
              <a:tailEnd/>
            </a:ln>
          </p:spPr>
          <p:txBody>
            <a:bodyPr/>
            <a:lstStyle/>
            <a:p>
              <a:endParaRPr lang="zh-CN" altLang="en-US"/>
            </a:p>
          </p:txBody>
        </p:sp>
        <p:sp>
          <p:nvSpPr>
            <p:cNvPr id="212" name="Freeform 162"/>
            <p:cNvSpPr>
              <a:spLocks noChangeAspect="1"/>
            </p:cNvSpPr>
            <p:nvPr>
              <p:custDataLst>
                <p:tags r:id="rId232"/>
              </p:custDataLst>
            </p:nvPr>
          </p:nvSpPr>
          <p:spPr bwMode="auto">
            <a:xfrm>
              <a:off x="4199295" y="3361925"/>
              <a:ext cx="28751" cy="78576"/>
            </a:xfrm>
            <a:custGeom>
              <a:avLst/>
              <a:gdLst>
                <a:gd name="T0" fmla="*/ 8346 w 70"/>
                <a:gd name="T1" fmla="*/ 0 h 175"/>
                <a:gd name="T2" fmla="*/ 0 w 70"/>
                <a:gd name="T3" fmla="*/ 19612 h 175"/>
                <a:gd name="T4" fmla="*/ 0 w 70"/>
                <a:gd name="T5" fmla="*/ 36304 h 175"/>
                <a:gd name="T6" fmla="*/ 8346 w 70"/>
                <a:gd name="T7" fmla="*/ 63427 h 175"/>
                <a:gd name="T8" fmla="*/ 8346 w 70"/>
                <a:gd name="T9" fmla="*/ 73025 h 175"/>
                <a:gd name="T10" fmla="*/ 25400 w 70"/>
                <a:gd name="T11" fmla="*/ 55916 h 175"/>
                <a:gd name="T12" fmla="*/ 25400 w 70"/>
                <a:gd name="T13" fmla="*/ 36304 h 175"/>
                <a:gd name="T14" fmla="*/ 8346 w 70"/>
                <a:gd name="T15" fmla="*/ 0 h 175"/>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175"/>
                <a:gd name="T26" fmla="*/ 70 w 70"/>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175">
                  <a:moveTo>
                    <a:pt x="23" y="0"/>
                  </a:moveTo>
                  <a:lnTo>
                    <a:pt x="0" y="47"/>
                  </a:lnTo>
                  <a:lnTo>
                    <a:pt x="0" y="87"/>
                  </a:lnTo>
                  <a:lnTo>
                    <a:pt x="23" y="152"/>
                  </a:lnTo>
                  <a:lnTo>
                    <a:pt x="23" y="175"/>
                  </a:lnTo>
                  <a:lnTo>
                    <a:pt x="70" y="134"/>
                  </a:lnTo>
                  <a:lnTo>
                    <a:pt x="70" y="87"/>
                  </a:lnTo>
                  <a:lnTo>
                    <a:pt x="23" y="0"/>
                  </a:lnTo>
                  <a:close/>
                </a:path>
              </a:pathLst>
            </a:custGeom>
            <a:grpFill/>
            <a:ln w="9525">
              <a:solidFill>
                <a:schemeClr val="bg1">
                  <a:lumMod val="85000"/>
                </a:schemeClr>
              </a:solidFill>
              <a:round/>
              <a:headEnd/>
              <a:tailEnd/>
            </a:ln>
          </p:spPr>
          <p:txBody>
            <a:bodyPr/>
            <a:lstStyle/>
            <a:p>
              <a:endParaRPr lang="zh-CN" altLang="en-US"/>
            </a:p>
          </p:txBody>
        </p:sp>
        <p:sp>
          <p:nvSpPr>
            <p:cNvPr id="213" name="Freeform 163"/>
            <p:cNvSpPr>
              <a:spLocks noChangeAspect="1"/>
            </p:cNvSpPr>
            <p:nvPr>
              <p:custDataLst>
                <p:tags r:id="rId233"/>
              </p:custDataLst>
            </p:nvPr>
          </p:nvSpPr>
          <p:spPr bwMode="auto">
            <a:xfrm>
              <a:off x="3890215" y="3575448"/>
              <a:ext cx="61096" cy="44412"/>
            </a:xfrm>
            <a:custGeom>
              <a:avLst/>
              <a:gdLst>
                <a:gd name="T0" fmla="*/ 44308 w 134"/>
                <a:gd name="T1" fmla="*/ 0 h 93"/>
                <a:gd name="T2" fmla="*/ 18932 w 134"/>
                <a:gd name="T3" fmla="*/ 0 h 93"/>
                <a:gd name="T4" fmla="*/ 0 w 134"/>
                <a:gd name="T5" fmla="*/ 20859 h 93"/>
                <a:gd name="T6" fmla="*/ 18932 w 134"/>
                <a:gd name="T7" fmla="*/ 41275 h 93"/>
                <a:gd name="T8" fmla="*/ 53975 w 134"/>
                <a:gd name="T9" fmla="*/ 20859 h 93"/>
                <a:gd name="T10" fmla="*/ 44308 w 134"/>
                <a:gd name="T11" fmla="*/ 0 h 93"/>
                <a:gd name="T12" fmla="*/ 0 60000 65536"/>
                <a:gd name="T13" fmla="*/ 0 60000 65536"/>
                <a:gd name="T14" fmla="*/ 0 60000 65536"/>
                <a:gd name="T15" fmla="*/ 0 60000 65536"/>
                <a:gd name="T16" fmla="*/ 0 60000 65536"/>
                <a:gd name="T17" fmla="*/ 0 60000 65536"/>
                <a:gd name="T18" fmla="*/ 0 w 134"/>
                <a:gd name="T19" fmla="*/ 0 h 93"/>
                <a:gd name="T20" fmla="*/ 134 w 134"/>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34" h="93">
                  <a:moveTo>
                    <a:pt x="110" y="0"/>
                  </a:moveTo>
                  <a:lnTo>
                    <a:pt x="47" y="0"/>
                  </a:lnTo>
                  <a:lnTo>
                    <a:pt x="0" y="47"/>
                  </a:lnTo>
                  <a:lnTo>
                    <a:pt x="47" y="93"/>
                  </a:lnTo>
                  <a:lnTo>
                    <a:pt x="134" y="47"/>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214" name="Freeform 164"/>
            <p:cNvSpPr>
              <a:spLocks noChangeAspect="1"/>
            </p:cNvSpPr>
            <p:nvPr>
              <p:custDataLst>
                <p:tags r:id="rId234"/>
              </p:custDataLst>
            </p:nvPr>
          </p:nvSpPr>
          <p:spPr bwMode="auto">
            <a:xfrm>
              <a:off x="3737472" y="3484914"/>
              <a:ext cx="192276" cy="408254"/>
            </a:xfrm>
            <a:custGeom>
              <a:avLst/>
              <a:gdLst>
                <a:gd name="T0" fmla="*/ 0 w 424"/>
                <a:gd name="T1" fmla="*/ 19792 h 901"/>
                <a:gd name="T2" fmla="*/ 7211 w 424"/>
                <a:gd name="T3" fmla="*/ 46742 h 901"/>
                <a:gd name="T4" fmla="*/ 35254 w 424"/>
                <a:gd name="T5" fmla="*/ 46742 h 901"/>
                <a:gd name="T6" fmla="*/ 53282 w 424"/>
                <a:gd name="T7" fmla="*/ 76219 h 901"/>
                <a:gd name="T8" fmla="*/ 44469 w 424"/>
                <a:gd name="T9" fmla="*/ 105696 h 901"/>
                <a:gd name="T10" fmla="*/ 88537 w 424"/>
                <a:gd name="T11" fmla="*/ 161703 h 901"/>
                <a:gd name="T12" fmla="*/ 125794 w 424"/>
                <a:gd name="T13" fmla="*/ 218130 h 901"/>
                <a:gd name="T14" fmla="*/ 107366 w 424"/>
                <a:gd name="T15" fmla="*/ 247186 h 901"/>
                <a:gd name="T16" fmla="*/ 125794 w 424"/>
                <a:gd name="T17" fmla="*/ 296455 h 901"/>
                <a:gd name="T18" fmla="*/ 88537 w 424"/>
                <a:gd name="T19" fmla="*/ 313299 h 901"/>
                <a:gd name="T20" fmla="*/ 88537 w 424"/>
                <a:gd name="T21" fmla="*/ 333091 h 901"/>
                <a:gd name="T22" fmla="*/ 62897 w 424"/>
                <a:gd name="T23" fmla="*/ 342776 h 901"/>
                <a:gd name="T24" fmla="*/ 62897 w 424"/>
                <a:gd name="T25" fmla="*/ 362568 h 901"/>
                <a:gd name="T26" fmla="*/ 72111 w 424"/>
                <a:gd name="T27" fmla="*/ 379412 h 901"/>
                <a:gd name="T28" fmla="*/ 88537 w 424"/>
                <a:gd name="T29" fmla="*/ 369727 h 901"/>
                <a:gd name="T30" fmla="*/ 142219 w 424"/>
                <a:gd name="T31" fmla="*/ 322984 h 901"/>
                <a:gd name="T32" fmla="*/ 161048 w 424"/>
                <a:gd name="T33" fmla="*/ 303614 h 901"/>
                <a:gd name="T34" fmla="*/ 169862 w 424"/>
                <a:gd name="T35" fmla="*/ 266978 h 901"/>
                <a:gd name="T36" fmla="*/ 161048 w 424"/>
                <a:gd name="T37" fmla="*/ 218130 h 901"/>
                <a:gd name="T38" fmla="*/ 142219 w 424"/>
                <a:gd name="T39" fmla="*/ 190759 h 901"/>
                <a:gd name="T40" fmla="*/ 142219 w 424"/>
                <a:gd name="T41" fmla="*/ 171809 h 901"/>
                <a:gd name="T42" fmla="*/ 116179 w 424"/>
                <a:gd name="T43" fmla="*/ 171809 h 901"/>
                <a:gd name="T44" fmla="*/ 98151 w 424"/>
                <a:gd name="T45" fmla="*/ 142332 h 901"/>
                <a:gd name="T46" fmla="*/ 79322 w 424"/>
                <a:gd name="T47" fmla="*/ 105696 h 901"/>
                <a:gd name="T48" fmla="*/ 79322 w 424"/>
                <a:gd name="T49" fmla="*/ 76219 h 901"/>
                <a:gd name="T50" fmla="*/ 107366 w 424"/>
                <a:gd name="T51" fmla="*/ 46742 h 901"/>
                <a:gd name="T52" fmla="*/ 116179 w 424"/>
                <a:gd name="T53" fmla="*/ 36636 h 901"/>
                <a:gd name="T54" fmla="*/ 107366 w 424"/>
                <a:gd name="T55" fmla="*/ 36636 h 901"/>
                <a:gd name="T56" fmla="*/ 88537 w 424"/>
                <a:gd name="T57" fmla="*/ 19792 h 901"/>
                <a:gd name="T58" fmla="*/ 88537 w 424"/>
                <a:gd name="T59" fmla="*/ 0 h 901"/>
                <a:gd name="T60" fmla="*/ 79322 w 424"/>
                <a:gd name="T61" fmla="*/ 0 h 901"/>
                <a:gd name="T62" fmla="*/ 53282 w 424"/>
                <a:gd name="T63" fmla="*/ 0 h 901"/>
                <a:gd name="T64" fmla="*/ 7211 w 424"/>
                <a:gd name="T65" fmla="*/ 29477 h 901"/>
                <a:gd name="T66" fmla="*/ 0 w 424"/>
                <a:gd name="T67" fmla="*/ 19792 h 90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24"/>
                <a:gd name="T103" fmla="*/ 0 h 901"/>
                <a:gd name="T104" fmla="*/ 424 w 424"/>
                <a:gd name="T105" fmla="*/ 901 h 90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24" h="901">
                  <a:moveTo>
                    <a:pt x="0" y="47"/>
                  </a:moveTo>
                  <a:lnTo>
                    <a:pt x="18" y="111"/>
                  </a:lnTo>
                  <a:lnTo>
                    <a:pt x="88" y="111"/>
                  </a:lnTo>
                  <a:lnTo>
                    <a:pt x="133" y="181"/>
                  </a:lnTo>
                  <a:lnTo>
                    <a:pt x="111" y="251"/>
                  </a:lnTo>
                  <a:lnTo>
                    <a:pt x="221" y="384"/>
                  </a:lnTo>
                  <a:lnTo>
                    <a:pt x="314" y="518"/>
                  </a:lnTo>
                  <a:lnTo>
                    <a:pt x="268" y="587"/>
                  </a:lnTo>
                  <a:lnTo>
                    <a:pt x="314" y="704"/>
                  </a:lnTo>
                  <a:lnTo>
                    <a:pt x="221" y="744"/>
                  </a:lnTo>
                  <a:lnTo>
                    <a:pt x="221" y="791"/>
                  </a:lnTo>
                  <a:lnTo>
                    <a:pt x="157" y="814"/>
                  </a:lnTo>
                  <a:lnTo>
                    <a:pt x="157" y="861"/>
                  </a:lnTo>
                  <a:lnTo>
                    <a:pt x="180" y="901"/>
                  </a:lnTo>
                  <a:lnTo>
                    <a:pt x="221" y="878"/>
                  </a:lnTo>
                  <a:lnTo>
                    <a:pt x="355" y="767"/>
                  </a:lnTo>
                  <a:lnTo>
                    <a:pt x="402" y="721"/>
                  </a:lnTo>
                  <a:lnTo>
                    <a:pt x="424" y="634"/>
                  </a:lnTo>
                  <a:lnTo>
                    <a:pt x="402" y="518"/>
                  </a:lnTo>
                  <a:lnTo>
                    <a:pt x="355" y="453"/>
                  </a:lnTo>
                  <a:lnTo>
                    <a:pt x="355" y="408"/>
                  </a:lnTo>
                  <a:lnTo>
                    <a:pt x="290" y="408"/>
                  </a:lnTo>
                  <a:lnTo>
                    <a:pt x="245" y="338"/>
                  </a:lnTo>
                  <a:lnTo>
                    <a:pt x="198" y="251"/>
                  </a:lnTo>
                  <a:lnTo>
                    <a:pt x="198" y="181"/>
                  </a:lnTo>
                  <a:lnTo>
                    <a:pt x="268" y="111"/>
                  </a:lnTo>
                  <a:lnTo>
                    <a:pt x="290" y="87"/>
                  </a:lnTo>
                  <a:lnTo>
                    <a:pt x="268" y="87"/>
                  </a:lnTo>
                  <a:lnTo>
                    <a:pt x="221" y="47"/>
                  </a:lnTo>
                  <a:lnTo>
                    <a:pt x="221" y="0"/>
                  </a:lnTo>
                  <a:lnTo>
                    <a:pt x="198" y="0"/>
                  </a:lnTo>
                  <a:lnTo>
                    <a:pt x="133" y="0"/>
                  </a:lnTo>
                  <a:lnTo>
                    <a:pt x="18" y="70"/>
                  </a:lnTo>
                  <a:lnTo>
                    <a:pt x="0" y="47"/>
                  </a:lnTo>
                  <a:close/>
                </a:path>
              </a:pathLst>
            </a:custGeom>
            <a:grpFill/>
            <a:ln w="9525">
              <a:solidFill>
                <a:schemeClr val="bg1">
                  <a:lumMod val="85000"/>
                </a:schemeClr>
              </a:solidFill>
              <a:round/>
              <a:headEnd/>
              <a:tailEnd/>
            </a:ln>
          </p:spPr>
          <p:txBody>
            <a:bodyPr/>
            <a:lstStyle/>
            <a:p>
              <a:endParaRPr lang="zh-CN" altLang="en-US"/>
            </a:p>
          </p:txBody>
        </p:sp>
        <p:sp>
          <p:nvSpPr>
            <p:cNvPr id="215" name="Freeform 165"/>
            <p:cNvSpPr>
              <a:spLocks noChangeAspect="1"/>
            </p:cNvSpPr>
            <p:nvPr>
              <p:custDataLst>
                <p:tags r:id="rId235"/>
              </p:custDataLst>
            </p:nvPr>
          </p:nvSpPr>
          <p:spPr bwMode="auto">
            <a:xfrm>
              <a:off x="3674576" y="3507120"/>
              <a:ext cx="206654" cy="367259"/>
            </a:xfrm>
            <a:custGeom>
              <a:avLst/>
              <a:gdLst>
                <a:gd name="T0" fmla="*/ 44331 w 453"/>
                <a:gd name="T1" fmla="*/ 0 h 814"/>
                <a:gd name="T2" fmla="*/ 20956 w 453"/>
                <a:gd name="T3" fmla="*/ 21804 h 814"/>
                <a:gd name="T4" fmla="*/ 0 w 453"/>
                <a:gd name="T5" fmla="*/ 56187 h 814"/>
                <a:gd name="T6" fmla="*/ 28211 w 453"/>
                <a:gd name="T7" fmla="*/ 75475 h 814"/>
                <a:gd name="T8" fmla="*/ 28211 w 453"/>
                <a:gd name="T9" fmla="*/ 122017 h 814"/>
                <a:gd name="T10" fmla="*/ 44331 w 453"/>
                <a:gd name="T11" fmla="*/ 131661 h 814"/>
                <a:gd name="T12" fmla="*/ 72542 w 453"/>
                <a:gd name="T13" fmla="*/ 111954 h 814"/>
                <a:gd name="T14" fmla="*/ 91483 w 453"/>
                <a:gd name="T15" fmla="*/ 111954 h 814"/>
                <a:gd name="T16" fmla="*/ 135814 w 453"/>
                <a:gd name="T17" fmla="*/ 170237 h 814"/>
                <a:gd name="T18" fmla="*/ 135814 w 453"/>
                <a:gd name="T19" fmla="*/ 189944 h 814"/>
                <a:gd name="T20" fmla="*/ 145083 w 453"/>
                <a:gd name="T21" fmla="*/ 207136 h 814"/>
                <a:gd name="T22" fmla="*/ 145083 w 453"/>
                <a:gd name="T23" fmla="*/ 236068 h 814"/>
                <a:gd name="T24" fmla="*/ 135814 w 453"/>
                <a:gd name="T25" fmla="*/ 246131 h 814"/>
                <a:gd name="T26" fmla="*/ 109618 w 453"/>
                <a:gd name="T27" fmla="*/ 236068 h 814"/>
                <a:gd name="T28" fmla="*/ 91483 w 453"/>
                <a:gd name="T29" fmla="*/ 217199 h 814"/>
                <a:gd name="T30" fmla="*/ 70124 w 453"/>
                <a:gd name="T31" fmla="*/ 239003 h 814"/>
                <a:gd name="T32" fmla="*/ 63272 w 453"/>
                <a:gd name="T33" fmla="*/ 255775 h 814"/>
                <a:gd name="T34" fmla="*/ 72542 w 453"/>
                <a:gd name="T35" fmla="*/ 292255 h 814"/>
                <a:gd name="T36" fmla="*/ 91483 w 453"/>
                <a:gd name="T37" fmla="*/ 311962 h 814"/>
                <a:gd name="T38" fmla="*/ 119291 w 453"/>
                <a:gd name="T39" fmla="*/ 341313 h 814"/>
                <a:gd name="T40" fmla="*/ 128560 w 453"/>
                <a:gd name="T41" fmla="*/ 331250 h 814"/>
                <a:gd name="T42" fmla="*/ 145083 w 453"/>
                <a:gd name="T43" fmla="*/ 311962 h 814"/>
                <a:gd name="T44" fmla="*/ 145083 w 453"/>
                <a:gd name="T45" fmla="*/ 292255 h 814"/>
                <a:gd name="T46" fmla="*/ 164025 w 453"/>
                <a:gd name="T47" fmla="*/ 282611 h 814"/>
                <a:gd name="T48" fmla="*/ 180145 w 453"/>
                <a:gd name="T49" fmla="*/ 272547 h 814"/>
                <a:gd name="T50" fmla="*/ 182563 w 453"/>
                <a:gd name="T51" fmla="*/ 255775 h 814"/>
                <a:gd name="T52" fmla="*/ 164025 w 453"/>
                <a:gd name="T53" fmla="*/ 236068 h 814"/>
                <a:gd name="T54" fmla="*/ 175712 w 453"/>
                <a:gd name="T55" fmla="*/ 207136 h 814"/>
                <a:gd name="T56" fmla="*/ 180145 w 453"/>
                <a:gd name="T57" fmla="*/ 197492 h 814"/>
                <a:gd name="T58" fmla="*/ 170876 w 453"/>
                <a:gd name="T59" fmla="*/ 177785 h 814"/>
                <a:gd name="T60" fmla="*/ 128560 w 453"/>
                <a:gd name="T61" fmla="*/ 111954 h 814"/>
                <a:gd name="T62" fmla="*/ 100752 w 453"/>
                <a:gd name="T63" fmla="*/ 85538 h 814"/>
                <a:gd name="T64" fmla="*/ 109618 w 453"/>
                <a:gd name="T65" fmla="*/ 56187 h 814"/>
                <a:gd name="T66" fmla="*/ 100752 w 453"/>
                <a:gd name="T67" fmla="*/ 36479 h 814"/>
                <a:gd name="T68" fmla="*/ 91483 w 453"/>
                <a:gd name="T69" fmla="*/ 26835 h 814"/>
                <a:gd name="T70" fmla="*/ 63272 w 453"/>
                <a:gd name="T71" fmla="*/ 26835 h 814"/>
                <a:gd name="T72" fmla="*/ 63272 w 453"/>
                <a:gd name="T73" fmla="*/ 9644 h 814"/>
                <a:gd name="T74" fmla="*/ 44331 w 453"/>
                <a:gd name="T75" fmla="*/ 0 h 81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53"/>
                <a:gd name="T115" fmla="*/ 0 h 814"/>
                <a:gd name="T116" fmla="*/ 453 w 453"/>
                <a:gd name="T117" fmla="*/ 814 h 81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53" h="814">
                  <a:moveTo>
                    <a:pt x="110" y="0"/>
                  </a:moveTo>
                  <a:lnTo>
                    <a:pt x="52" y="52"/>
                  </a:lnTo>
                  <a:lnTo>
                    <a:pt x="0" y="134"/>
                  </a:lnTo>
                  <a:lnTo>
                    <a:pt x="70" y="180"/>
                  </a:lnTo>
                  <a:lnTo>
                    <a:pt x="70" y="291"/>
                  </a:lnTo>
                  <a:lnTo>
                    <a:pt x="110" y="314"/>
                  </a:lnTo>
                  <a:lnTo>
                    <a:pt x="180" y="267"/>
                  </a:lnTo>
                  <a:lnTo>
                    <a:pt x="227" y="267"/>
                  </a:lnTo>
                  <a:lnTo>
                    <a:pt x="337" y="406"/>
                  </a:lnTo>
                  <a:lnTo>
                    <a:pt x="337" y="453"/>
                  </a:lnTo>
                  <a:lnTo>
                    <a:pt x="360" y="494"/>
                  </a:lnTo>
                  <a:lnTo>
                    <a:pt x="360" y="563"/>
                  </a:lnTo>
                  <a:lnTo>
                    <a:pt x="337" y="587"/>
                  </a:lnTo>
                  <a:lnTo>
                    <a:pt x="272" y="563"/>
                  </a:lnTo>
                  <a:lnTo>
                    <a:pt x="227" y="518"/>
                  </a:lnTo>
                  <a:lnTo>
                    <a:pt x="174" y="570"/>
                  </a:lnTo>
                  <a:lnTo>
                    <a:pt x="157" y="610"/>
                  </a:lnTo>
                  <a:lnTo>
                    <a:pt x="180" y="697"/>
                  </a:lnTo>
                  <a:lnTo>
                    <a:pt x="227" y="744"/>
                  </a:lnTo>
                  <a:lnTo>
                    <a:pt x="296" y="814"/>
                  </a:lnTo>
                  <a:lnTo>
                    <a:pt x="319" y="790"/>
                  </a:lnTo>
                  <a:lnTo>
                    <a:pt x="360" y="744"/>
                  </a:lnTo>
                  <a:lnTo>
                    <a:pt x="360" y="697"/>
                  </a:lnTo>
                  <a:lnTo>
                    <a:pt x="407" y="674"/>
                  </a:lnTo>
                  <a:lnTo>
                    <a:pt x="447" y="650"/>
                  </a:lnTo>
                  <a:lnTo>
                    <a:pt x="453" y="610"/>
                  </a:lnTo>
                  <a:lnTo>
                    <a:pt x="407" y="563"/>
                  </a:lnTo>
                  <a:lnTo>
                    <a:pt x="436" y="494"/>
                  </a:lnTo>
                  <a:lnTo>
                    <a:pt x="447" y="471"/>
                  </a:lnTo>
                  <a:lnTo>
                    <a:pt x="424" y="424"/>
                  </a:lnTo>
                  <a:lnTo>
                    <a:pt x="319" y="267"/>
                  </a:lnTo>
                  <a:lnTo>
                    <a:pt x="250" y="204"/>
                  </a:lnTo>
                  <a:lnTo>
                    <a:pt x="272" y="134"/>
                  </a:lnTo>
                  <a:lnTo>
                    <a:pt x="250" y="87"/>
                  </a:lnTo>
                  <a:lnTo>
                    <a:pt x="227" y="64"/>
                  </a:lnTo>
                  <a:lnTo>
                    <a:pt x="157" y="64"/>
                  </a:lnTo>
                  <a:lnTo>
                    <a:pt x="157" y="23"/>
                  </a:lnTo>
                  <a:lnTo>
                    <a:pt x="110" y="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16" name="Freeform 166"/>
            <p:cNvSpPr>
              <a:spLocks noChangeAspect="1"/>
            </p:cNvSpPr>
            <p:nvPr>
              <p:custDataLst>
                <p:tags r:id="rId236"/>
              </p:custDataLst>
            </p:nvPr>
          </p:nvSpPr>
          <p:spPr bwMode="auto">
            <a:xfrm>
              <a:off x="3615278" y="3565198"/>
              <a:ext cx="222825" cy="391174"/>
            </a:xfrm>
            <a:custGeom>
              <a:avLst/>
              <a:gdLst>
                <a:gd name="T0" fmla="*/ 49825 w 482"/>
                <a:gd name="T1" fmla="*/ 0 h 854"/>
                <a:gd name="T2" fmla="*/ 40432 w 482"/>
                <a:gd name="T3" fmla="*/ 11919 h 854"/>
                <a:gd name="T4" fmla="*/ 23687 w 482"/>
                <a:gd name="T5" fmla="*/ 31927 h 854"/>
                <a:gd name="T6" fmla="*/ 0 w 482"/>
                <a:gd name="T7" fmla="*/ 59596 h 854"/>
                <a:gd name="T8" fmla="*/ 30630 w 482"/>
                <a:gd name="T9" fmla="*/ 115787 h 854"/>
                <a:gd name="T10" fmla="*/ 30630 w 482"/>
                <a:gd name="T11" fmla="*/ 153248 h 854"/>
                <a:gd name="T12" fmla="*/ 30630 w 482"/>
                <a:gd name="T13" fmla="*/ 172830 h 854"/>
                <a:gd name="T14" fmla="*/ 40432 w 482"/>
                <a:gd name="T15" fmla="*/ 202628 h 854"/>
                <a:gd name="T16" fmla="*/ 30630 w 482"/>
                <a:gd name="T17" fmla="*/ 279252 h 854"/>
                <a:gd name="T18" fmla="*/ 30630 w 482"/>
                <a:gd name="T19" fmla="*/ 306496 h 854"/>
                <a:gd name="T20" fmla="*/ 59218 w 482"/>
                <a:gd name="T21" fmla="*/ 326503 h 854"/>
                <a:gd name="T22" fmla="*/ 68612 w 482"/>
                <a:gd name="T23" fmla="*/ 360984 h 854"/>
                <a:gd name="T24" fmla="*/ 94749 w 482"/>
                <a:gd name="T25" fmla="*/ 363538 h 854"/>
                <a:gd name="T26" fmla="*/ 78413 w 482"/>
                <a:gd name="T27" fmla="*/ 316287 h 854"/>
                <a:gd name="T28" fmla="*/ 59218 w 482"/>
                <a:gd name="T29" fmla="*/ 296705 h 854"/>
                <a:gd name="T30" fmla="*/ 68612 w 482"/>
                <a:gd name="T31" fmla="*/ 229872 h 854"/>
                <a:gd name="T32" fmla="*/ 68612 w 482"/>
                <a:gd name="T33" fmla="*/ 192837 h 854"/>
                <a:gd name="T34" fmla="*/ 94749 w 482"/>
                <a:gd name="T35" fmla="*/ 202628 h 854"/>
                <a:gd name="T36" fmla="*/ 113944 w 482"/>
                <a:gd name="T37" fmla="*/ 202628 h 854"/>
                <a:gd name="T38" fmla="*/ 123338 w 482"/>
                <a:gd name="T39" fmla="*/ 182620 h 854"/>
                <a:gd name="T40" fmla="*/ 142532 w 482"/>
                <a:gd name="T41" fmla="*/ 163464 h 854"/>
                <a:gd name="T42" fmla="*/ 160911 w 482"/>
                <a:gd name="T43" fmla="*/ 182620 h 854"/>
                <a:gd name="T44" fmla="*/ 194400 w 482"/>
                <a:gd name="T45" fmla="*/ 192837 h 854"/>
                <a:gd name="T46" fmla="*/ 196850 w 482"/>
                <a:gd name="T47" fmla="*/ 172830 h 854"/>
                <a:gd name="T48" fmla="*/ 196850 w 482"/>
                <a:gd name="T49" fmla="*/ 143457 h 854"/>
                <a:gd name="T50" fmla="*/ 187457 w 482"/>
                <a:gd name="T51" fmla="*/ 115787 h 854"/>
                <a:gd name="T52" fmla="*/ 160911 w 482"/>
                <a:gd name="T53" fmla="*/ 76624 h 854"/>
                <a:gd name="T54" fmla="*/ 142532 w 482"/>
                <a:gd name="T55" fmla="*/ 56617 h 854"/>
                <a:gd name="T56" fmla="*/ 120887 w 482"/>
                <a:gd name="T57" fmla="*/ 59596 h 854"/>
                <a:gd name="T58" fmla="*/ 94749 w 482"/>
                <a:gd name="T59" fmla="*/ 76624 h 854"/>
                <a:gd name="T60" fmla="*/ 78413 w 482"/>
                <a:gd name="T61" fmla="*/ 56617 h 854"/>
                <a:gd name="T62" fmla="*/ 75554 w 482"/>
                <a:gd name="T63" fmla="*/ 24690 h 854"/>
                <a:gd name="T64" fmla="*/ 68612 w 482"/>
                <a:gd name="T65" fmla="*/ 9791 h 854"/>
                <a:gd name="T66" fmla="*/ 49825 w 482"/>
                <a:gd name="T67" fmla="*/ 0 h 8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82"/>
                <a:gd name="T103" fmla="*/ 0 h 854"/>
                <a:gd name="T104" fmla="*/ 482 w 482"/>
                <a:gd name="T105" fmla="*/ 854 h 8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82" h="854">
                  <a:moveTo>
                    <a:pt x="122" y="0"/>
                  </a:moveTo>
                  <a:lnTo>
                    <a:pt x="99" y="28"/>
                  </a:lnTo>
                  <a:lnTo>
                    <a:pt x="58" y="75"/>
                  </a:lnTo>
                  <a:lnTo>
                    <a:pt x="0" y="140"/>
                  </a:lnTo>
                  <a:lnTo>
                    <a:pt x="75" y="272"/>
                  </a:lnTo>
                  <a:lnTo>
                    <a:pt x="75" y="360"/>
                  </a:lnTo>
                  <a:lnTo>
                    <a:pt x="75" y="406"/>
                  </a:lnTo>
                  <a:lnTo>
                    <a:pt x="99" y="476"/>
                  </a:lnTo>
                  <a:lnTo>
                    <a:pt x="75" y="656"/>
                  </a:lnTo>
                  <a:lnTo>
                    <a:pt x="75" y="720"/>
                  </a:lnTo>
                  <a:lnTo>
                    <a:pt x="145" y="767"/>
                  </a:lnTo>
                  <a:lnTo>
                    <a:pt x="168" y="848"/>
                  </a:lnTo>
                  <a:lnTo>
                    <a:pt x="232" y="854"/>
                  </a:lnTo>
                  <a:lnTo>
                    <a:pt x="192" y="743"/>
                  </a:lnTo>
                  <a:lnTo>
                    <a:pt x="145" y="697"/>
                  </a:lnTo>
                  <a:lnTo>
                    <a:pt x="168" y="540"/>
                  </a:lnTo>
                  <a:lnTo>
                    <a:pt x="168" y="453"/>
                  </a:lnTo>
                  <a:lnTo>
                    <a:pt x="232" y="476"/>
                  </a:lnTo>
                  <a:lnTo>
                    <a:pt x="279" y="476"/>
                  </a:lnTo>
                  <a:lnTo>
                    <a:pt x="302" y="429"/>
                  </a:lnTo>
                  <a:lnTo>
                    <a:pt x="349" y="384"/>
                  </a:lnTo>
                  <a:lnTo>
                    <a:pt x="394" y="429"/>
                  </a:lnTo>
                  <a:lnTo>
                    <a:pt x="476" y="453"/>
                  </a:lnTo>
                  <a:lnTo>
                    <a:pt x="482" y="406"/>
                  </a:lnTo>
                  <a:lnTo>
                    <a:pt x="482" y="337"/>
                  </a:lnTo>
                  <a:lnTo>
                    <a:pt x="459" y="272"/>
                  </a:lnTo>
                  <a:lnTo>
                    <a:pt x="394" y="180"/>
                  </a:lnTo>
                  <a:lnTo>
                    <a:pt x="349" y="133"/>
                  </a:lnTo>
                  <a:lnTo>
                    <a:pt x="296" y="140"/>
                  </a:lnTo>
                  <a:lnTo>
                    <a:pt x="232" y="180"/>
                  </a:lnTo>
                  <a:lnTo>
                    <a:pt x="192" y="133"/>
                  </a:lnTo>
                  <a:lnTo>
                    <a:pt x="185" y="58"/>
                  </a:lnTo>
                  <a:lnTo>
                    <a:pt x="168" y="23"/>
                  </a:lnTo>
                  <a:lnTo>
                    <a:pt x="122" y="0"/>
                  </a:lnTo>
                  <a:close/>
                </a:path>
              </a:pathLst>
            </a:custGeom>
            <a:grpFill/>
            <a:ln w="9525">
              <a:solidFill>
                <a:schemeClr val="bg1">
                  <a:lumMod val="85000"/>
                </a:schemeClr>
              </a:solidFill>
              <a:round/>
              <a:headEnd/>
              <a:tailEnd/>
            </a:ln>
          </p:spPr>
          <p:txBody>
            <a:bodyPr/>
            <a:lstStyle/>
            <a:p>
              <a:endParaRPr lang="zh-CN" altLang="en-US"/>
            </a:p>
          </p:txBody>
        </p:sp>
        <p:sp>
          <p:nvSpPr>
            <p:cNvPr id="217" name="Freeform 167"/>
            <p:cNvSpPr>
              <a:spLocks noChangeAspect="1"/>
            </p:cNvSpPr>
            <p:nvPr>
              <p:custDataLst>
                <p:tags r:id="rId237"/>
              </p:custDataLst>
            </p:nvPr>
          </p:nvSpPr>
          <p:spPr bwMode="auto">
            <a:xfrm>
              <a:off x="3480503" y="3320930"/>
              <a:ext cx="244390" cy="491954"/>
            </a:xfrm>
            <a:custGeom>
              <a:avLst/>
              <a:gdLst>
                <a:gd name="T0" fmla="*/ 98651 w 534"/>
                <a:gd name="T1" fmla="*/ 0 h 1075"/>
                <a:gd name="T2" fmla="*/ 82074 w 534"/>
                <a:gd name="T3" fmla="*/ 19989 h 1075"/>
                <a:gd name="T4" fmla="*/ 53773 w 534"/>
                <a:gd name="T5" fmla="*/ 46783 h 1075"/>
                <a:gd name="T6" fmla="*/ 37601 w 534"/>
                <a:gd name="T7" fmla="*/ 86762 h 1075"/>
                <a:gd name="T8" fmla="*/ 37601 w 534"/>
                <a:gd name="T9" fmla="*/ 130993 h 1075"/>
                <a:gd name="T10" fmla="*/ 14151 w 534"/>
                <a:gd name="T11" fmla="*/ 130993 h 1075"/>
                <a:gd name="T12" fmla="*/ 9299 w 534"/>
                <a:gd name="T13" fmla="*/ 150557 h 1075"/>
                <a:gd name="T14" fmla="*/ 6873 w 534"/>
                <a:gd name="T15" fmla="*/ 195214 h 1075"/>
                <a:gd name="T16" fmla="*/ 0 w 534"/>
                <a:gd name="T17" fmla="*/ 217329 h 1075"/>
                <a:gd name="T18" fmla="*/ 25471 w 534"/>
                <a:gd name="T19" fmla="*/ 237319 h 1075"/>
                <a:gd name="T20" fmla="*/ 44474 w 534"/>
                <a:gd name="T21" fmla="*/ 304091 h 1075"/>
                <a:gd name="T22" fmla="*/ 60646 w 534"/>
                <a:gd name="T23" fmla="*/ 333862 h 1075"/>
                <a:gd name="T24" fmla="*/ 72775 w 534"/>
                <a:gd name="T25" fmla="*/ 343219 h 1075"/>
                <a:gd name="T26" fmla="*/ 88948 w 534"/>
                <a:gd name="T27" fmla="*/ 343219 h 1075"/>
                <a:gd name="T28" fmla="*/ 98651 w 534"/>
                <a:gd name="T29" fmla="*/ 304091 h 1075"/>
                <a:gd name="T30" fmla="*/ 117249 w 534"/>
                <a:gd name="T31" fmla="*/ 324080 h 1075"/>
                <a:gd name="T32" fmla="*/ 117249 w 534"/>
                <a:gd name="T33" fmla="*/ 350874 h 1075"/>
                <a:gd name="T34" fmla="*/ 136251 w 534"/>
                <a:gd name="T35" fmla="*/ 380646 h 1075"/>
                <a:gd name="T36" fmla="*/ 143125 w 534"/>
                <a:gd name="T37" fmla="*/ 390853 h 1075"/>
                <a:gd name="T38" fmla="*/ 143125 w 534"/>
                <a:gd name="T39" fmla="*/ 429981 h 1075"/>
                <a:gd name="T40" fmla="*/ 162127 w 534"/>
                <a:gd name="T41" fmla="*/ 457200 h 1075"/>
                <a:gd name="T42" fmla="*/ 162127 w 534"/>
                <a:gd name="T43" fmla="*/ 420199 h 1075"/>
                <a:gd name="T44" fmla="*/ 152424 w 534"/>
                <a:gd name="T45" fmla="*/ 400209 h 1075"/>
                <a:gd name="T46" fmla="*/ 152424 w 534"/>
                <a:gd name="T47" fmla="*/ 350874 h 1075"/>
                <a:gd name="T48" fmla="*/ 136251 w 534"/>
                <a:gd name="T49" fmla="*/ 313873 h 1075"/>
                <a:gd name="T50" fmla="*/ 122101 w 534"/>
                <a:gd name="T51" fmla="*/ 281975 h 1075"/>
                <a:gd name="T52" fmla="*/ 141103 w 534"/>
                <a:gd name="T53" fmla="*/ 259434 h 1075"/>
                <a:gd name="T54" fmla="*/ 155254 w 534"/>
                <a:gd name="T55" fmla="*/ 244549 h 1075"/>
                <a:gd name="T56" fmla="*/ 171426 w 534"/>
                <a:gd name="T57" fmla="*/ 227537 h 1075"/>
                <a:gd name="T58" fmla="*/ 190024 w 534"/>
                <a:gd name="T59" fmla="*/ 197766 h 1075"/>
                <a:gd name="T60" fmla="*/ 215900 w 534"/>
                <a:gd name="T61" fmla="*/ 172673 h 1075"/>
                <a:gd name="T62" fmla="*/ 204175 w 534"/>
                <a:gd name="T63" fmla="*/ 123763 h 1075"/>
                <a:gd name="T64" fmla="*/ 171426 w 534"/>
                <a:gd name="T65" fmla="*/ 120786 h 1075"/>
                <a:gd name="T66" fmla="*/ 143125 w 534"/>
                <a:gd name="T67" fmla="*/ 93992 h 1075"/>
                <a:gd name="T68" fmla="*/ 143125 w 534"/>
                <a:gd name="T69" fmla="*/ 56991 h 1075"/>
                <a:gd name="T70" fmla="*/ 126952 w 534"/>
                <a:gd name="T71" fmla="*/ 12759 h 1075"/>
                <a:gd name="T72" fmla="*/ 117249 w 534"/>
                <a:gd name="T73" fmla="*/ 10207 h 1075"/>
                <a:gd name="T74" fmla="*/ 98651 w 534"/>
                <a:gd name="T75" fmla="*/ 0 h 10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34"/>
                <a:gd name="T115" fmla="*/ 0 h 1075"/>
                <a:gd name="T116" fmla="*/ 534 w 534"/>
                <a:gd name="T117" fmla="*/ 1075 h 10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34" h="1075">
                  <a:moveTo>
                    <a:pt x="244" y="0"/>
                  </a:moveTo>
                  <a:lnTo>
                    <a:pt x="203" y="47"/>
                  </a:lnTo>
                  <a:lnTo>
                    <a:pt x="133" y="110"/>
                  </a:lnTo>
                  <a:lnTo>
                    <a:pt x="93" y="204"/>
                  </a:lnTo>
                  <a:lnTo>
                    <a:pt x="93" y="308"/>
                  </a:lnTo>
                  <a:lnTo>
                    <a:pt x="35" y="308"/>
                  </a:lnTo>
                  <a:lnTo>
                    <a:pt x="23" y="354"/>
                  </a:lnTo>
                  <a:lnTo>
                    <a:pt x="17" y="459"/>
                  </a:lnTo>
                  <a:lnTo>
                    <a:pt x="0" y="511"/>
                  </a:lnTo>
                  <a:lnTo>
                    <a:pt x="63" y="558"/>
                  </a:lnTo>
                  <a:lnTo>
                    <a:pt x="110" y="715"/>
                  </a:lnTo>
                  <a:lnTo>
                    <a:pt x="150" y="785"/>
                  </a:lnTo>
                  <a:lnTo>
                    <a:pt x="180" y="807"/>
                  </a:lnTo>
                  <a:lnTo>
                    <a:pt x="220" y="807"/>
                  </a:lnTo>
                  <a:lnTo>
                    <a:pt x="244" y="715"/>
                  </a:lnTo>
                  <a:lnTo>
                    <a:pt x="290" y="762"/>
                  </a:lnTo>
                  <a:lnTo>
                    <a:pt x="290" y="825"/>
                  </a:lnTo>
                  <a:lnTo>
                    <a:pt x="337" y="895"/>
                  </a:lnTo>
                  <a:lnTo>
                    <a:pt x="354" y="919"/>
                  </a:lnTo>
                  <a:lnTo>
                    <a:pt x="354" y="1011"/>
                  </a:lnTo>
                  <a:lnTo>
                    <a:pt x="401" y="1075"/>
                  </a:lnTo>
                  <a:lnTo>
                    <a:pt x="401" y="988"/>
                  </a:lnTo>
                  <a:lnTo>
                    <a:pt x="377" y="941"/>
                  </a:lnTo>
                  <a:lnTo>
                    <a:pt x="377" y="825"/>
                  </a:lnTo>
                  <a:lnTo>
                    <a:pt x="337" y="738"/>
                  </a:lnTo>
                  <a:lnTo>
                    <a:pt x="302" y="663"/>
                  </a:lnTo>
                  <a:lnTo>
                    <a:pt x="349" y="610"/>
                  </a:lnTo>
                  <a:lnTo>
                    <a:pt x="384" y="575"/>
                  </a:lnTo>
                  <a:lnTo>
                    <a:pt x="424" y="535"/>
                  </a:lnTo>
                  <a:lnTo>
                    <a:pt x="470" y="465"/>
                  </a:lnTo>
                  <a:lnTo>
                    <a:pt x="534" y="406"/>
                  </a:lnTo>
                  <a:lnTo>
                    <a:pt x="505" y="291"/>
                  </a:lnTo>
                  <a:lnTo>
                    <a:pt x="424" y="284"/>
                  </a:lnTo>
                  <a:lnTo>
                    <a:pt x="354" y="221"/>
                  </a:lnTo>
                  <a:lnTo>
                    <a:pt x="354" y="134"/>
                  </a:lnTo>
                  <a:lnTo>
                    <a:pt x="314" y="30"/>
                  </a:lnTo>
                  <a:lnTo>
                    <a:pt x="290" y="24"/>
                  </a:lnTo>
                  <a:lnTo>
                    <a:pt x="244" y="0"/>
                  </a:lnTo>
                  <a:close/>
                </a:path>
              </a:pathLst>
            </a:custGeom>
            <a:grpFill/>
            <a:ln w="9525">
              <a:solidFill>
                <a:schemeClr val="bg1">
                  <a:lumMod val="85000"/>
                </a:schemeClr>
              </a:solidFill>
              <a:round/>
              <a:headEnd/>
              <a:tailEnd/>
            </a:ln>
          </p:spPr>
          <p:txBody>
            <a:bodyPr/>
            <a:lstStyle/>
            <a:p>
              <a:endParaRPr lang="zh-CN" altLang="en-US"/>
            </a:p>
          </p:txBody>
        </p:sp>
        <p:sp>
          <p:nvSpPr>
            <p:cNvPr id="218" name="Freeform 168"/>
            <p:cNvSpPr>
              <a:spLocks noChangeAspect="1"/>
            </p:cNvSpPr>
            <p:nvPr>
              <p:custDataLst>
                <p:tags r:id="rId238"/>
              </p:custDataLst>
            </p:nvPr>
          </p:nvSpPr>
          <p:spPr bwMode="auto">
            <a:xfrm>
              <a:off x="3358309" y="3390963"/>
              <a:ext cx="131180" cy="167400"/>
            </a:xfrm>
            <a:custGeom>
              <a:avLst/>
              <a:gdLst>
                <a:gd name="T0" fmla="*/ 109118 w 291"/>
                <a:gd name="T1" fmla="*/ 155575 h 366"/>
                <a:gd name="T2" fmla="*/ 97569 w 291"/>
                <a:gd name="T3" fmla="*/ 122845 h 366"/>
                <a:gd name="T4" fmla="*/ 69692 w 291"/>
                <a:gd name="T5" fmla="*/ 85864 h 366"/>
                <a:gd name="T6" fmla="*/ 53364 w 291"/>
                <a:gd name="T7" fmla="*/ 66311 h 366"/>
                <a:gd name="T8" fmla="*/ 35045 w 291"/>
                <a:gd name="T9" fmla="*/ 39106 h 366"/>
                <a:gd name="T10" fmla="*/ 25886 w 291"/>
                <a:gd name="T11" fmla="*/ 46758 h 366"/>
                <a:gd name="T12" fmla="*/ 25886 w 291"/>
                <a:gd name="T13" fmla="*/ 76087 h 366"/>
                <a:gd name="T14" fmla="*/ 7168 w 291"/>
                <a:gd name="T15" fmla="*/ 105842 h 366"/>
                <a:gd name="T16" fmla="*/ 7168 w 291"/>
                <a:gd name="T17" fmla="*/ 76087 h 366"/>
                <a:gd name="T18" fmla="*/ 7168 w 291"/>
                <a:gd name="T19" fmla="*/ 29330 h 366"/>
                <a:gd name="T20" fmla="*/ 0 w 291"/>
                <a:gd name="T21" fmla="*/ 19128 h 366"/>
                <a:gd name="T22" fmla="*/ 0 w 291"/>
                <a:gd name="T23" fmla="*/ 2125 h 366"/>
                <a:gd name="T24" fmla="*/ 11947 w 291"/>
                <a:gd name="T25" fmla="*/ 0 h 366"/>
                <a:gd name="T26" fmla="*/ 55754 w 291"/>
                <a:gd name="T27" fmla="*/ 9352 h 366"/>
                <a:gd name="T28" fmla="*/ 60533 w 291"/>
                <a:gd name="T29" fmla="*/ 26779 h 366"/>
                <a:gd name="T30" fmla="*/ 81241 w 291"/>
                <a:gd name="T31" fmla="*/ 24229 h 366"/>
                <a:gd name="T32" fmla="*/ 90401 w 291"/>
                <a:gd name="T33" fmla="*/ 41657 h 366"/>
                <a:gd name="T34" fmla="*/ 92790 w 291"/>
                <a:gd name="T35" fmla="*/ 68861 h 366"/>
                <a:gd name="T36" fmla="*/ 111109 w 291"/>
                <a:gd name="T37" fmla="*/ 96065 h 366"/>
                <a:gd name="T38" fmla="*/ 115888 w 291"/>
                <a:gd name="T39" fmla="*/ 105842 h 366"/>
                <a:gd name="T40" fmla="*/ 113499 w 291"/>
                <a:gd name="T41" fmla="*/ 133046 h 366"/>
                <a:gd name="T42" fmla="*/ 109118 w 291"/>
                <a:gd name="T43" fmla="*/ 155575 h 36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91"/>
                <a:gd name="T67" fmla="*/ 0 h 366"/>
                <a:gd name="T68" fmla="*/ 291 w 291"/>
                <a:gd name="T69" fmla="*/ 366 h 36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91" h="366">
                  <a:moveTo>
                    <a:pt x="274" y="366"/>
                  </a:moveTo>
                  <a:lnTo>
                    <a:pt x="245" y="289"/>
                  </a:lnTo>
                  <a:lnTo>
                    <a:pt x="175" y="202"/>
                  </a:lnTo>
                  <a:lnTo>
                    <a:pt x="134" y="156"/>
                  </a:lnTo>
                  <a:lnTo>
                    <a:pt x="88" y="92"/>
                  </a:lnTo>
                  <a:lnTo>
                    <a:pt x="65" y="110"/>
                  </a:lnTo>
                  <a:lnTo>
                    <a:pt x="65" y="179"/>
                  </a:lnTo>
                  <a:lnTo>
                    <a:pt x="18" y="249"/>
                  </a:lnTo>
                  <a:lnTo>
                    <a:pt x="18" y="179"/>
                  </a:lnTo>
                  <a:lnTo>
                    <a:pt x="18" y="69"/>
                  </a:lnTo>
                  <a:lnTo>
                    <a:pt x="0" y="45"/>
                  </a:lnTo>
                  <a:lnTo>
                    <a:pt x="0" y="5"/>
                  </a:lnTo>
                  <a:lnTo>
                    <a:pt x="30" y="0"/>
                  </a:lnTo>
                  <a:lnTo>
                    <a:pt x="140" y="22"/>
                  </a:lnTo>
                  <a:lnTo>
                    <a:pt x="152" y="63"/>
                  </a:lnTo>
                  <a:lnTo>
                    <a:pt x="204" y="57"/>
                  </a:lnTo>
                  <a:lnTo>
                    <a:pt x="227" y="98"/>
                  </a:lnTo>
                  <a:lnTo>
                    <a:pt x="233" y="162"/>
                  </a:lnTo>
                  <a:lnTo>
                    <a:pt x="279" y="226"/>
                  </a:lnTo>
                  <a:lnTo>
                    <a:pt x="291" y="249"/>
                  </a:lnTo>
                  <a:lnTo>
                    <a:pt x="285" y="313"/>
                  </a:lnTo>
                  <a:lnTo>
                    <a:pt x="274" y="366"/>
                  </a:lnTo>
                  <a:close/>
                </a:path>
              </a:pathLst>
            </a:custGeom>
            <a:grpFill/>
            <a:ln w="9525">
              <a:solidFill>
                <a:schemeClr val="bg1">
                  <a:lumMod val="85000"/>
                </a:schemeClr>
              </a:solidFill>
              <a:round/>
              <a:headEnd/>
              <a:tailEnd/>
            </a:ln>
          </p:spPr>
          <p:txBody>
            <a:bodyPr/>
            <a:lstStyle/>
            <a:p>
              <a:endParaRPr lang="zh-CN" altLang="en-US"/>
            </a:p>
          </p:txBody>
        </p:sp>
        <p:sp>
          <p:nvSpPr>
            <p:cNvPr id="219" name="Freeform 169"/>
            <p:cNvSpPr>
              <a:spLocks noChangeAspect="1"/>
            </p:cNvSpPr>
            <p:nvPr>
              <p:custDataLst>
                <p:tags r:id="rId239"/>
              </p:custDataLst>
            </p:nvPr>
          </p:nvSpPr>
          <p:spPr bwMode="auto">
            <a:xfrm>
              <a:off x="3347528" y="3291889"/>
              <a:ext cx="238999" cy="245978"/>
            </a:xfrm>
            <a:custGeom>
              <a:avLst/>
              <a:gdLst>
                <a:gd name="T0" fmla="*/ 123920 w 535"/>
                <a:gd name="T1" fmla="*/ 228600 h 535"/>
                <a:gd name="T2" fmla="*/ 123920 w 535"/>
                <a:gd name="T3" fmla="*/ 201253 h 535"/>
                <a:gd name="T4" fmla="*/ 98663 w 535"/>
                <a:gd name="T5" fmla="*/ 161515 h 535"/>
                <a:gd name="T6" fmla="*/ 98663 w 535"/>
                <a:gd name="T7" fmla="*/ 141860 h 535"/>
                <a:gd name="T8" fmla="*/ 98663 w 535"/>
                <a:gd name="T9" fmla="*/ 132033 h 535"/>
                <a:gd name="T10" fmla="*/ 93927 w 535"/>
                <a:gd name="T11" fmla="*/ 121778 h 535"/>
                <a:gd name="T12" fmla="*/ 69064 w 535"/>
                <a:gd name="T13" fmla="*/ 124341 h 535"/>
                <a:gd name="T14" fmla="*/ 64328 w 535"/>
                <a:gd name="T15" fmla="*/ 106822 h 535"/>
                <a:gd name="T16" fmla="*/ 16181 w 535"/>
                <a:gd name="T17" fmla="*/ 94858 h 535"/>
                <a:gd name="T18" fmla="*/ 2368 w 535"/>
                <a:gd name="T19" fmla="*/ 94858 h 535"/>
                <a:gd name="T20" fmla="*/ 0 w 535"/>
                <a:gd name="T21" fmla="*/ 84603 h 535"/>
                <a:gd name="T22" fmla="*/ 13813 w 535"/>
                <a:gd name="T23" fmla="*/ 40165 h 535"/>
                <a:gd name="T24" fmla="*/ 27626 w 535"/>
                <a:gd name="T25" fmla="*/ 40165 h 535"/>
                <a:gd name="T26" fmla="*/ 27626 w 535"/>
                <a:gd name="T27" fmla="*/ 67084 h 535"/>
                <a:gd name="T28" fmla="*/ 43806 w 535"/>
                <a:gd name="T29" fmla="*/ 87167 h 535"/>
                <a:gd name="T30" fmla="*/ 89586 w 535"/>
                <a:gd name="T31" fmla="*/ 76912 h 535"/>
                <a:gd name="T32" fmla="*/ 89586 w 535"/>
                <a:gd name="T33" fmla="*/ 32901 h 535"/>
                <a:gd name="T34" fmla="*/ 107740 w 535"/>
                <a:gd name="T35" fmla="*/ 27774 h 535"/>
                <a:gd name="T36" fmla="*/ 128261 w 535"/>
                <a:gd name="T37" fmla="*/ 12819 h 535"/>
                <a:gd name="T38" fmla="*/ 144837 w 535"/>
                <a:gd name="T39" fmla="*/ 0 h 535"/>
                <a:gd name="T40" fmla="*/ 167332 w 535"/>
                <a:gd name="T41" fmla="*/ 0 h 535"/>
                <a:gd name="T42" fmla="*/ 174435 w 535"/>
                <a:gd name="T43" fmla="*/ 0 h 535"/>
                <a:gd name="T44" fmla="*/ 181145 w 535"/>
                <a:gd name="T45" fmla="*/ 17946 h 535"/>
                <a:gd name="T46" fmla="*/ 211138 w 535"/>
                <a:gd name="T47" fmla="*/ 29910 h 535"/>
                <a:gd name="T48" fmla="*/ 199693 w 535"/>
                <a:gd name="T49" fmla="*/ 44865 h 535"/>
                <a:gd name="T50" fmla="*/ 167332 w 535"/>
                <a:gd name="T51" fmla="*/ 82040 h 535"/>
                <a:gd name="T52" fmla="*/ 155887 w 535"/>
                <a:gd name="T53" fmla="*/ 106822 h 535"/>
                <a:gd name="T54" fmla="*/ 151546 w 535"/>
                <a:gd name="T55" fmla="*/ 141860 h 535"/>
                <a:gd name="T56" fmla="*/ 151546 w 535"/>
                <a:gd name="T57" fmla="*/ 161515 h 535"/>
                <a:gd name="T58" fmla="*/ 132997 w 535"/>
                <a:gd name="T59" fmla="*/ 161515 h 535"/>
                <a:gd name="T60" fmla="*/ 123920 w 535"/>
                <a:gd name="T61" fmla="*/ 191426 h 535"/>
                <a:gd name="T62" fmla="*/ 123920 w 535"/>
                <a:gd name="T63" fmla="*/ 228600 h 53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35"/>
                <a:gd name="T97" fmla="*/ 0 h 535"/>
                <a:gd name="T98" fmla="*/ 535 w 535"/>
                <a:gd name="T99" fmla="*/ 535 h 53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35" h="535">
                  <a:moveTo>
                    <a:pt x="314" y="535"/>
                  </a:moveTo>
                  <a:lnTo>
                    <a:pt x="314" y="471"/>
                  </a:lnTo>
                  <a:lnTo>
                    <a:pt x="250" y="378"/>
                  </a:lnTo>
                  <a:lnTo>
                    <a:pt x="250" y="332"/>
                  </a:lnTo>
                  <a:lnTo>
                    <a:pt x="250" y="309"/>
                  </a:lnTo>
                  <a:lnTo>
                    <a:pt x="238" y="285"/>
                  </a:lnTo>
                  <a:lnTo>
                    <a:pt x="175" y="291"/>
                  </a:lnTo>
                  <a:lnTo>
                    <a:pt x="163" y="250"/>
                  </a:lnTo>
                  <a:lnTo>
                    <a:pt x="41" y="222"/>
                  </a:lnTo>
                  <a:lnTo>
                    <a:pt x="6" y="222"/>
                  </a:lnTo>
                  <a:lnTo>
                    <a:pt x="0" y="198"/>
                  </a:lnTo>
                  <a:lnTo>
                    <a:pt x="35" y="94"/>
                  </a:lnTo>
                  <a:lnTo>
                    <a:pt x="70" y="94"/>
                  </a:lnTo>
                  <a:lnTo>
                    <a:pt x="70" y="157"/>
                  </a:lnTo>
                  <a:lnTo>
                    <a:pt x="111" y="204"/>
                  </a:lnTo>
                  <a:lnTo>
                    <a:pt x="227" y="180"/>
                  </a:lnTo>
                  <a:lnTo>
                    <a:pt x="227" y="77"/>
                  </a:lnTo>
                  <a:lnTo>
                    <a:pt x="273" y="65"/>
                  </a:lnTo>
                  <a:lnTo>
                    <a:pt x="325" y="30"/>
                  </a:lnTo>
                  <a:lnTo>
                    <a:pt x="367" y="0"/>
                  </a:lnTo>
                  <a:lnTo>
                    <a:pt x="424" y="0"/>
                  </a:lnTo>
                  <a:lnTo>
                    <a:pt x="442" y="0"/>
                  </a:lnTo>
                  <a:lnTo>
                    <a:pt x="459" y="42"/>
                  </a:lnTo>
                  <a:lnTo>
                    <a:pt x="535" y="70"/>
                  </a:lnTo>
                  <a:lnTo>
                    <a:pt x="506" y="105"/>
                  </a:lnTo>
                  <a:lnTo>
                    <a:pt x="424" y="192"/>
                  </a:lnTo>
                  <a:lnTo>
                    <a:pt x="395" y="250"/>
                  </a:lnTo>
                  <a:lnTo>
                    <a:pt x="384" y="332"/>
                  </a:lnTo>
                  <a:lnTo>
                    <a:pt x="384" y="378"/>
                  </a:lnTo>
                  <a:lnTo>
                    <a:pt x="337" y="378"/>
                  </a:lnTo>
                  <a:lnTo>
                    <a:pt x="314" y="448"/>
                  </a:lnTo>
                  <a:lnTo>
                    <a:pt x="314" y="535"/>
                  </a:lnTo>
                  <a:close/>
                </a:path>
              </a:pathLst>
            </a:custGeom>
            <a:grpFill/>
            <a:ln w="9525">
              <a:solidFill>
                <a:schemeClr val="bg1">
                  <a:lumMod val="85000"/>
                </a:schemeClr>
              </a:solidFill>
              <a:round/>
              <a:headEnd/>
              <a:tailEnd/>
            </a:ln>
          </p:spPr>
          <p:txBody>
            <a:bodyPr/>
            <a:lstStyle/>
            <a:p>
              <a:endParaRPr lang="zh-CN" altLang="en-US"/>
            </a:p>
          </p:txBody>
        </p:sp>
        <p:sp>
          <p:nvSpPr>
            <p:cNvPr id="220" name="Freeform 170"/>
            <p:cNvSpPr>
              <a:spLocks noChangeAspect="1"/>
            </p:cNvSpPr>
            <p:nvPr>
              <p:custDataLst>
                <p:tags r:id="rId240"/>
              </p:custDataLst>
            </p:nvPr>
          </p:nvSpPr>
          <p:spPr bwMode="auto">
            <a:xfrm>
              <a:off x="3376279" y="3324345"/>
              <a:ext cx="75473" cy="58078"/>
            </a:xfrm>
            <a:custGeom>
              <a:avLst/>
              <a:gdLst>
                <a:gd name="T0" fmla="*/ 0 w 168"/>
                <a:gd name="T1" fmla="*/ 7225 h 127"/>
                <a:gd name="T2" fmla="*/ 0 w 168"/>
                <a:gd name="T3" fmla="*/ 31875 h 127"/>
                <a:gd name="T4" fmla="*/ 7144 w 168"/>
                <a:gd name="T5" fmla="*/ 43775 h 127"/>
                <a:gd name="T6" fmla="*/ 18256 w 168"/>
                <a:gd name="T7" fmla="*/ 53975 h 127"/>
                <a:gd name="T8" fmla="*/ 46037 w 168"/>
                <a:gd name="T9" fmla="*/ 46750 h 127"/>
                <a:gd name="T10" fmla="*/ 66675 w 168"/>
                <a:gd name="T11" fmla="*/ 41650 h 127"/>
                <a:gd name="T12" fmla="*/ 64691 w 168"/>
                <a:gd name="T13" fmla="*/ 14025 h 127"/>
                <a:gd name="T14" fmla="*/ 66675 w 168"/>
                <a:gd name="T15" fmla="*/ 0 h 127"/>
                <a:gd name="T16" fmla="*/ 38894 w 168"/>
                <a:gd name="T17" fmla="*/ 7225 h 127"/>
                <a:gd name="T18" fmla="*/ 11509 w 168"/>
                <a:gd name="T19" fmla="*/ 7225 h 127"/>
                <a:gd name="T20" fmla="*/ 0 w 168"/>
                <a:gd name="T21" fmla="*/ 7225 h 1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
                <a:gd name="T34" fmla="*/ 0 h 127"/>
                <a:gd name="T35" fmla="*/ 168 w 168"/>
                <a:gd name="T36" fmla="*/ 127 h 1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 h="127">
                  <a:moveTo>
                    <a:pt x="0" y="17"/>
                  </a:moveTo>
                  <a:lnTo>
                    <a:pt x="0" y="75"/>
                  </a:lnTo>
                  <a:lnTo>
                    <a:pt x="18" y="103"/>
                  </a:lnTo>
                  <a:lnTo>
                    <a:pt x="46" y="127"/>
                  </a:lnTo>
                  <a:lnTo>
                    <a:pt x="116" y="110"/>
                  </a:lnTo>
                  <a:lnTo>
                    <a:pt x="168" y="98"/>
                  </a:lnTo>
                  <a:lnTo>
                    <a:pt x="163" y="33"/>
                  </a:lnTo>
                  <a:lnTo>
                    <a:pt x="168" y="0"/>
                  </a:lnTo>
                  <a:lnTo>
                    <a:pt x="98" y="17"/>
                  </a:lnTo>
                  <a:lnTo>
                    <a:pt x="29" y="17"/>
                  </a:lnTo>
                  <a:lnTo>
                    <a:pt x="0" y="17"/>
                  </a:lnTo>
                  <a:close/>
                </a:path>
              </a:pathLst>
            </a:custGeom>
            <a:grpFill/>
            <a:ln w="9525">
              <a:solidFill>
                <a:schemeClr val="bg1">
                  <a:lumMod val="85000"/>
                </a:schemeClr>
              </a:solidFill>
              <a:round/>
              <a:headEnd/>
              <a:tailEnd/>
            </a:ln>
          </p:spPr>
          <p:txBody>
            <a:bodyPr/>
            <a:lstStyle/>
            <a:p>
              <a:endParaRPr lang="zh-CN" altLang="en-US"/>
            </a:p>
          </p:txBody>
        </p:sp>
        <p:sp>
          <p:nvSpPr>
            <p:cNvPr id="221" name="Freeform 171"/>
            <p:cNvSpPr>
              <a:spLocks noChangeAspect="1"/>
            </p:cNvSpPr>
            <p:nvPr>
              <p:custDataLst>
                <p:tags r:id="rId241"/>
              </p:custDataLst>
            </p:nvPr>
          </p:nvSpPr>
          <p:spPr bwMode="auto">
            <a:xfrm>
              <a:off x="2831795" y="3033955"/>
              <a:ext cx="533702" cy="840422"/>
            </a:xfrm>
            <a:custGeom>
              <a:avLst/>
              <a:gdLst>
                <a:gd name="T0" fmla="*/ 143584 w 1169"/>
                <a:gd name="T1" fmla="*/ 0 h 1848"/>
                <a:gd name="T2" fmla="*/ 89538 w 1169"/>
                <a:gd name="T3" fmla="*/ 19864 h 1848"/>
                <a:gd name="T4" fmla="*/ 80262 w 1169"/>
                <a:gd name="T5" fmla="*/ 29585 h 1848"/>
                <a:gd name="T6" fmla="*/ 80262 w 1169"/>
                <a:gd name="T7" fmla="*/ 46491 h 1848"/>
                <a:gd name="T8" fmla="*/ 108091 w 1169"/>
                <a:gd name="T9" fmla="*/ 76076 h 1848"/>
                <a:gd name="T10" fmla="*/ 89538 w 1169"/>
                <a:gd name="T11" fmla="*/ 105662 h 1848"/>
                <a:gd name="T12" fmla="*/ 98411 w 1169"/>
                <a:gd name="T13" fmla="*/ 132711 h 1848"/>
                <a:gd name="T14" fmla="*/ 154877 w 1169"/>
                <a:gd name="T15" fmla="*/ 142432 h 1848"/>
                <a:gd name="T16" fmla="*/ 154877 w 1169"/>
                <a:gd name="T17" fmla="*/ 152575 h 1848"/>
                <a:gd name="T18" fmla="*/ 136324 w 1169"/>
                <a:gd name="T19" fmla="*/ 171594 h 1848"/>
                <a:gd name="T20" fmla="*/ 108091 w 1169"/>
                <a:gd name="T21" fmla="*/ 248093 h 1848"/>
                <a:gd name="T22" fmla="*/ 89538 w 1169"/>
                <a:gd name="T23" fmla="*/ 277679 h 1848"/>
                <a:gd name="T24" fmla="*/ 35493 w 1169"/>
                <a:gd name="T25" fmla="*/ 294584 h 1848"/>
                <a:gd name="T26" fmla="*/ 45172 w 1169"/>
                <a:gd name="T27" fmla="*/ 324170 h 1848"/>
                <a:gd name="T28" fmla="*/ 70582 w 1169"/>
                <a:gd name="T29" fmla="*/ 360940 h 1848"/>
                <a:gd name="T30" fmla="*/ 45172 w 1169"/>
                <a:gd name="T31" fmla="*/ 378268 h 1848"/>
                <a:gd name="T32" fmla="*/ 26216 w 1169"/>
                <a:gd name="T33" fmla="*/ 368547 h 1848"/>
                <a:gd name="T34" fmla="*/ 0 w 1169"/>
                <a:gd name="T35" fmla="*/ 360940 h 1848"/>
                <a:gd name="T36" fmla="*/ 0 w 1169"/>
                <a:gd name="T37" fmla="*/ 378268 h 1848"/>
                <a:gd name="T38" fmla="*/ 9680 w 1169"/>
                <a:gd name="T39" fmla="*/ 397710 h 1848"/>
                <a:gd name="T40" fmla="*/ 54046 w 1169"/>
                <a:gd name="T41" fmla="*/ 397710 h 1848"/>
                <a:gd name="T42" fmla="*/ 54046 w 1169"/>
                <a:gd name="T43" fmla="*/ 407431 h 1848"/>
                <a:gd name="T44" fmla="*/ 26216 w 1169"/>
                <a:gd name="T45" fmla="*/ 417152 h 1848"/>
                <a:gd name="T46" fmla="*/ 54046 w 1169"/>
                <a:gd name="T47" fmla="*/ 453922 h 1848"/>
                <a:gd name="T48" fmla="*/ 80262 w 1169"/>
                <a:gd name="T49" fmla="*/ 453922 h 1848"/>
                <a:gd name="T50" fmla="*/ 98411 w 1169"/>
                <a:gd name="T51" fmla="*/ 407431 h 1848"/>
                <a:gd name="T52" fmla="*/ 108091 w 1169"/>
                <a:gd name="T53" fmla="*/ 437016 h 1848"/>
                <a:gd name="T54" fmla="*/ 117368 w 1169"/>
                <a:gd name="T55" fmla="*/ 532957 h 1848"/>
                <a:gd name="T56" fmla="*/ 161733 w 1169"/>
                <a:gd name="T57" fmla="*/ 655947 h 1848"/>
                <a:gd name="T58" fmla="*/ 189966 w 1169"/>
                <a:gd name="T59" fmla="*/ 721880 h 1848"/>
                <a:gd name="T60" fmla="*/ 218199 w 1169"/>
                <a:gd name="T61" fmla="*/ 770906 h 1848"/>
                <a:gd name="T62" fmla="*/ 225055 w 1169"/>
                <a:gd name="T63" fmla="*/ 781050 h 1848"/>
                <a:gd name="T64" fmla="*/ 272244 w 1169"/>
                <a:gd name="T65" fmla="*/ 751465 h 1848"/>
                <a:gd name="T66" fmla="*/ 316610 w 1169"/>
                <a:gd name="T67" fmla="*/ 655947 h 1848"/>
                <a:gd name="T68" fmla="*/ 335566 w 1169"/>
                <a:gd name="T69" fmla="*/ 560006 h 1848"/>
                <a:gd name="T70" fmla="*/ 363799 w 1169"/>
                <a:gd name="T71" fmla="*/ 542678 h 1848"/>
                <a:gd name="T72" fmla="*/ 436398 w 1169"/>
                <a:gd name="T73" fmla="*/ 493651 h 1848"/>
                <a:gd name="T74" fmla="*/ 464227 w 1169"/>
                <a:gd name="T75" fmla="*/ 446737 h 1848"/>
                <a:gd name="T76" fmla="*/ 471487 w 1169"/>
                <a:gd name="T77" fmla="*/ 437016 h 1848"/>
                <a:gd name="T78" fmla="*/ 471487 w 1169"/>
                <a:gd name="T79" fmla="*/ 360940 h 1848"/>
                <a:gd name="T80" fmla="*/ 464227 w 1169"/>
                <a:gd name="T81" fmla="*/ 341075 h 1848"/>
                <a:gd name="T82" fmla="*/ 454951 w 1169"/>
                <a:gd name="T83" fmla="*/ 324170 h 1848"/>
                <a:gd name="T84" fmla="*/ 454951 w 1169"/>
                <a:gd name="T85" fmla="*/ 314026 h 1848"/>
                <a:gd name="T86" fmla="*/ 400905 w 1169"/>
                <a:gd name="T87" fmla="*/ 314026 h 1848"/>
                <a:gd name="T88" fmla="*/ 382352 w 1169"/>
                <a:gd name="T89" fmla="*/ 304305 h 1848"/>
                <a:gd name="T90" fmla="*/ 354119 w 1169"/>
                <a:gd name="T91" fmla="*/ 287399 h 1848"/>
                <a:gd name="T92" fmla="*/ 316610 w 1169"/>
                <a:gd name="T93" fmla="*/ 287399 h 1848"/>
                <a:gd name="T94" fmla="*/ 272244 w 1169"/>
                <a:gd name="T95" fmla="*/ 237950 h 1848"/>
                <a:gd name="T96" fmla="*/ 272244 w 1169"/>
                <a:gd name="T97" fmla="*/ 228652 h 1848"/>
                <a:gd name="T98" fmla="*/ 272244 w 1169"/>
                <a:gd name="T99" fmla="*/ 199066 h 1848"/>
                <a:gd name="T100" fmla="*/ 244012 w 1169"/>
                <a:gd name="T101" fmla="*/ 191459 h 1848"/>
                <a:gd name="T102" fmla="*/ 225055 w 1169"/>
                <a:gd name="T103" fmla="*/ 171594 h 1848"/>
                <a:gd name="T104" fmla="*/ 218199 w 1169"/>
                <a:gd name="T105" fmla="*/ 132711 h 1848"/>
                <a:gd name="T106" fmla="*/ 218199 w 1169"/>
                <a:gd name="T107" fmla="*/ 115805 h 1848"/>
                <a:gd name="T108" fmla="*/ 234332 w 1169"/>
                <a:gd name="T109" fmla="*/ 76076 h 1848"/>
                <a:gd name="T110" fmla="*/ 244012 w 1169"/>
                <a:gd name="T111" fmla="*/ 56635 h 1848"/>
                <a:gd name="T112" fmla="*/ 244012 w 1169"/>
                <a:gd name="T113" fmla="*/ 19864 h 1848"/>
                <a:gd name="T114" fmla="*/ 218199 w 1169"/>
                <a:gd name="T115" fmla="*/ 41842 h 1848"/>
                <a:gd name="T116" fmla="*/ 204082 w 1169"/>
                <a:gd name="T117" fmla="*/ 44378 h 1848"/>
                <a:gd name="T118" fmla="*/ 161733 w 1169"/>
                <a:gd name="T119" fmla="*/ 39306 h 1848"/>
                <a:gd name="T120" fmla="*/ 150440 w 1169"/>
                <a:gd name="T121" fmla="*/ 9721 h 1848"/>
                <a:gd name="T122" fmla="*/ 143584 w 1169"/>
                <a:gd name="T123" fmla="*/ 0 h 18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69"/>
                <a:gd name="T187" fmla="*/ 0 h 1848"/>
                <a:gd name="T188" fmla="*/ 1169 w 1169"/>
                <a:gd name="T189" fmla="*/ 1848 h 184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69" h="1848">
                  <a:moveTo>
                    <a:pt x="356" y="0"/>
                  </a:moveTo>
                  <a:lnTo>
                    <a:pt x="222" y="47"/>
                  </a:lnTo>
                  <a:lnTo>
                    <a:pt x="199" y="70"/>
                  </a:lnTo>
                  <a:lnTo>
                    <a:pt x="199" y="110"/>
                  </a:lnTo>
                  <a:lnTo>
                    <a:pt x="268" y="180"/>
                  </a:lnTo>
                  <a:lnTo>
                    <a:pt x="222" y="250"/>
                  </a:lnTo>
                  <a:lnTo>
                    <a:pt x="244" y="314"/>
                  </a:lnTo>
                  <a:lnTo>
                    <a:pt x="384" y="337"/>
                  </a:lnTo>
                  <a:lnTo>
                    <a:pt x="384" y="361"/>
                  </a:lnTo>
                  <a:lnTo>
                    <a:pt x="338" y="406"/>
                  </a:lnTo>
                  <a:lnTo>
                    <a:pt x="268" y="587"/>
                  </a:lnTo>
                  <a:lnTo>
                    <a:pt x="222" y="657"/>
                  </a:lnTo>
                  <a:lnTo>
                    <a:pt x="88" y="697"/>
                  </a:lnTo>
                  <a:lnTo>
                    <a:pt x="112" y="767"/>
                  </a:lnTo>
                  <a:lnTo>
                    <a:pt x="175" y="854"/>
                  </a:lnTo>
                  <a:lnTo>
                    <a:pt x="112" y="895"/>
                  </a:lnTo>
                  <a:lnTo>
                    <a:pt x="65" y="872"/>
                  </a:lnTo>
                  <a:lnTo>
                    <a:pt x="0" y="854"/>
                  </a:lnTo>
                  <a:lnTo>
                    <a:pt x="0" y="895"/>
                  </a:lnTo>
                  <a:lnTo>
                    <a:pt x="24" y="941"/>
                  </a:lnTo>
                  <a:lnTo>
                    <a:pt x="134" y="941"/>
                  </a:lnTo>
                  <a:lnTo>
                    <a:pt x="134" y="964"/>
                  </a:lnTo>
                  <a:lnTo>
                    <a:pt x="65" y="987"/>
                  </a:lnTo>
                  <a:lnTo>
                    <a:pt x="134" y="1074"/>
                  </a:lnTo>
                  <a:lnTo>
                    <a:pt x="199" y="1074"/>
                  </a:lnTo>
                  <a:lnTo>
                    <a:pt x="244" y="964"/>
                  </a:lnTo>
                  <a:lnTo>
                    <a:pt x="268" y="1034"/>
                  </a:lnTo>
                  <a:lnTo>
                    <a:pt x="291" y="1261"/>
                  </a:lnTo>
                  <a:lnTo>
                    <a:pt x="401" y="1552"/>
                  </a:lnTo>
                  <a:lnTo>
                    <a:pt x="471" y="1708"/>
                  </a:lnTo>
                  <a:lnTo>
                    <a:pt x="541" y="1824"/>
                  </a:lnTo>
                  <a:lnTo>
                    <a:pt x="558" y="1848"/>
                  </a:lnTo>
                  <a:lnTo>
                    <a:pt x="675" y="1778"/>
                  </a:lnTo>
                  <a:lnTo>
                    <a:pt x="785" y="1552"/>
                  </a:lnTo>
                  <a:lnTo>
                    <a:pt x="832" y="1325"/>
                  </a:lnTo>
                  <a:lnTo>
                    <a:pt x="902" y="1284"/>
                  </a:lnTo>
                  <a:lnTo>
                    <a:pt x="1082" y="1168"/>
                  </a:lnTo>
                  <a:lnTo>
                    <a:pt x="1151" y="1057"/>
                  </a:lnTo>
                  <a:lnTo>
                    <a:pt x="1169" y="1034"/>
                  </a:lnTo>
                  <a:lnTo>
                    <a:pt x="1169" y="854"/>
                  </a:lnTo>
                  <a:lnTo>
                    <a:pt x="1151" y="807"/>
                  </a:lnTo>
                  <a:lnTo>
                    <a:pt x="1128" y="767"/>
                  </a:lnTo>
                  <a:lnTo>
                    <a:pt x="1128" y="743"/>
                  </a:lnTo>
                  <a:lnTo>
                    <a:pt x="994" y="743"/>
                  </a:lnTo>
                  <a:lnTo>
                    <a:pt x="948" y="720"/>
                  </a:lnTo>
                  <a:lnTo>
                    <a:pt x="878" y="680"/>
                  </a:lnTo>
                  <a:lnTo>
                    <a:pt x="785" y="680"/>
                  </a:lnTo>
                  <a:lnTo>
                    <a:pt x="675" y="563"/>
                  </a:lnTo>
                  <a:lnTo>
                    <a:pt x="675" y="541"/>
                  </a:lnTo>
                  <a:lnTo>
                    <a:pt x="675" y="471"/>
                  </a:lnTo>
                  <a:lnTo>
                    <a:pt x="605" y="453"/>
                  </a:lnTo>
                  <a:lnTo>
                    <a:pt x="558" y="406"/>
                  </a:lnTo>
                  <a:lnTo>
                    <a:pt x="541" y="314"/>
                  </a:lnTo>
                  <a:lnTo>
                    <a:pt x="541" y="274"/>
                  </a:lnTo>
                  <a:lnTo>
                    <a:pt x="581" y="180"/>
                  </a:lnTo>
                  <a:lnTo>
                    <a:pt x="605" y="134"/>
                  </a:lnTo>
                  <a:lnTo>
                    <a:pt x="605" y="47"/>
                  </a:lnTo>
                  <a:lnTo>
                    <a:pt x="541" y="99"/>
                  </a:lnTo>
                  <a:lnTo>
                    <a:pt x="506" y="105"/>
                  </a:lnTo>
                  <a:lnTo>
                    <a:pt x="401" y="93"/>
                  </a:lnTo>
                  <a:lnTo>
                    <a:pt x="373" y="23"/>
                  </a:lnTo>
                  <a:lnTo>
                    <a:pt x="356" y="0"/>
                  </a:lnTo>
                  <a:close/>
                </a:path>
              </a:pathLst>
            </a:custGeom>
            <a:grpFill/>
            <a:ln w="9525">
              <a:solidFill>
                <a:schemeClr val="bg1">
                  <a:lumMod val="85000"/>
                </a:schemeClr>
              </a:solidFill>
              <a:round/>
              <a:headEnd/>
              <a:tailEnd/>
            </a:ln>
          </p:spPr>
          <p:txBody>
            <a:bodyPr/>
            <a:lstStyle/>
            <a:p>
              <a:endParaRPr lang="zh-CN" altLang="en-US"/>
            </a:p>
          </p:txBody>
        </p:sp>
        <p:sp>
          <p:nvSpPr>
            <p:cNvPr id="222" name="Freeform 172"/>
            <p:cNvSpPr>
              <a:spLocks noChangeAspect="1"/>
            </p:cNvSpPr>
            <p:nvPr>
              <p:custDataLst>
                <p:tags r:id="rId242"/>
              </p:custDataLst>
            </p:nvPr>
          </p:nvSpPr>
          <p:spPr bwMode="auto">
            <a:xfrm>
              <a:off x="3139079" y="3247478"/>
              <a:ext cx="222825" cy="126405"/>
            </a:xfrm>
            <a:custGeom>
              <a:avLst/>
              <a:gdLst>
                <a:gd name="T0" fmla="*/ 0 w 488"/>
                <a:gd name="T1" fmla="*/ 0 h 272"/>
                <a:gd name="T2" fmla="*/ 0 w 488"/>
                <a:gd name="T3" fmla="*/ 20299 h 272"/>
                <a:gd name="T4" fmla="*/ 0 w 488"/>
                <a:gd name="T5" fmla="*/ 39734 h 272"/>
                <a:gd name="T6" fmla="*/ 37514 w 488"/>
                <a:gd name="T7" fmla="*/ 80332 h 272"/>
                <a:gd name="T8" fmla="*/ 46792 w 488"/>
                <a:gd name="T9" fmla="*/ 90266 h 272"/>
                <a:gd name="T10" fmla="*/ 81886 w 488"/>
                <a:gd name="T11" fmla="*/ 90266 h 272"/>
                <a:gd name="T12" fmla="*/ 110123 w 488"/>
                <a:gd name="T13" fmla="*/ 107541 h 272"/>
                <a:gd name="T14" fmla="*/ 126662 w 488"/>
                <a:gd name="T15" fmla="*/ 117475 h 272"/>
                <a:gd name="T16" fmla="*/ 135939 w 488"/>
                <a:gd name="T17" fmla="*/ 117475 h 272"/>
                <a:gd name="T18" fmla="*/ 173051 w 488"/>
                <a:gd name="T19" fmla="*/ 117475 h 272"/>
                <a:gd name="T20" fmla="*/ 185152 w 488"/>
                <a:gd name="T21" fmla="*/ 117475 h 272"/>
                <a:gd name="T22" fmla="*/ 196850 w 488"/>
                <a:gd name="T23" fmla="*/ 97608 h 272"/>
                <a:gd name="T24" fmla="*/ 196850 w 488"/>
                <a:gd name="T25" fmla="*/ 80332 h 272"/>
                <a:gd name="T26" fmla="*/ 164176 w 488"/>
                <a:gd name="T27" fmla="*/ 80332 h 272"/>
                <a:gd name="T28" fmla="*/ 154898 w 488"/>
                <a:gd name="T29" fmla="*/ 69967 h 272"/>
                <a:gd name="T30" fmla="*/ 145217 w 488"/>
                <a:gd name="T31" fmla="*/ 52691 h 272"/>
                <a:gd name="T32" fmla="*/ 128679 w 488"/>
                <a:gd name="T33" fmla="*/ 52691 h 272"/>
                <a:gd name="T34" fmla="*/ 112543 w 488"/>
                <a:gd name="T35" fmla="*/ 57874 h 272"/>
                <a:gd name="T36" fmla="*/ 77449 w 488"/>
                <a:gd name="T37" fmla="*/ 39734 h 272"/>
                <a:gd name="T38" fmla="*/ 51633 w 488"/>
                <a:gd name="T39" fmla="*/ 20299 h 272"/>
                <a:gd name="T40" fmla="*/ 25413 w 488"/>
                <a:gd name="T41" fmla="*/ 9934 h 272"/>
                <a:gd name="T42" fmla="*/ 0 w 488"/>
                <a:gd name="T43" fmla="*/ 0 h 2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8"/>
                <a:gd name="T67" fmla="*/ 0 h 272"/>
                <a:gd name="T68" fmla="*/ 488 w 488"/>
                <a:gd name="T69" fmla="*/ 272 h 27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8" h="272">
                  <a:moveTo>
                    <a:pt x="0" y="0"/>
                  </a:moveTo>
                  <a:lnTo>
                    <a:pt x="0" y="47"/>
                  </a:lnTo>
                  <a:lnTo>
                    <a:pt x="0" y="92"/>
                  </a:lnTo>
                  <a:lnTo>
                    <a:pt x="93" y="186"/>
                  </a:lnTo>
                  <a:lnTo>
                    <a:pt x="116" y="209"/>
                  </a:lnTo>
                  <a:lnTo>
                    <a:pt x="203" y="209"/>
                  </a:lnTo>
                  <a:lnTo>
                    <a:pt x="273" y="249"/>
                  </a:lnTo>
                  <a:lnTo>
                    <a:pt x="314" y="272"/>
                  </a:lnTo>
                  <a:lnTo>
                    <a:pt x="337" y="272"/>
                  </a:lnTo>
                  <a:lnTo>
                    <a:pt x="429" y="272"/>
                  </a:lnTo>
                  <a:lnTo>
                    <a:pt x="459" y="272"/>
                  </a:lnTo>
                  <a:lnTo>
                    <a:pt x="488" y="226"/>
                  </a:lnTo>
                  <a:lnTo>
                    <a:pt x="488" y="186"/>
                  </a:lnTo>
                  <a:lnTo>
                    <a:pt x="407" y="186"/>
                  </a:lnTo>
                  <a:lnTo>
                    <a:pt x="384" y="162"/>
                  </a:lnTo>
                  <a:lnTo>
                    <a:pt x="360" y="122"/>
                  </a:lnTo>
                  <a:lnTo>
                    <a:pt x="319" y="122"/>
                  </a:lnTo>
                  <a:lnTo>
                    <a:pt x="279" y="134"/>
                  </a:lnTo>
                  <a:lnTo>
                    <a:pt x="192" y="92"/>
                  </a:lnTo>
                  <a:lnTo>
                    <a:pt x="128" y="47"/>
                  </a:lnTo>
                  <a:lnTo>
                    <a:pt x="63" y="23"/>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23" name="Freeform 173"/>
            <p:cNvSpPr>
              <a:spLocks noChangeAspect="1"/>
            </p:cNvSpPr>
            <p:nvPr>
              <p:custDataLst>
                <p:tags r:id="rId243"/>
              </p:custDataLst>
            </p:nvPr>
          </p:nvSpPr>
          <p:spPr bwMode="auto">
            <a:xfrm>
              <a:off x="3149859" y="3874379"/>
              <a:ext cx="61096" cy="81993"/>
            </a:xfrm>
            <a:custGeom>
              <a:avLst/>
              <a:gdLst>
                <a:gd name="T0" fmla="*/ 25779 w 134"/>
                <a:gd name="T1" fmla="*/ 0 h 174"/>
                <a:gd name="T2" fmla="*/ 18932 w 134"/>
                <a:gd name="T3" fmla="*/ 17517 h 174"/>
                <a:gd name="T4" fmla="*/ 0 w 134"/>
                <a:gd name="T5" fmla="*/ 38100 h 174"/>
                <a:gd name="T6" fmla="*/ 0 w 134"/>
                <a:gd name="T7" fmla="*/ 58245 h 174"/>
                <a:gd name="T8" fmla="*/ 18932 w 134"/>
                <a:gd name="T9" fmla="*/ 68755 h 174"/>
                <a:gd name="T10" fmla="*/ 44308 w 134"/>
                <a:gd name="T11" fmla="*/ 76200 h 174"/>
                <a:gd name="T12" fmla="*/ 53975 w 134"/>
                <a:gd name="T13" fmla="*/ 58245 h 174"/>
                <a:gd name="T14" fmla="*/ 44308 w 134"/>
                <a:gd name="T15" fmla="*/ 38100 h 174"/>
                <a:gd name="T16" fmla="*/ 44308 w 134"/>
                <a:gd name="T17" fmla="*/ 27590 h 174"/>
                <a:gd name="T18" fmla="*/ 25779 w 134"/>
                <a:gd name="T19" fmla="*/ 0 h 1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4"/>
                <a:gd name="T31" fmla="*/ 0 h 174"/>
                <a:gd name="T32" fmla="*/ 134 w 134"/>
                <a:gd name="T33" fmla="*/ 174 h 1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4" h="174">
                  <a:moveTo>
                    <a:pt x="64" y="0"/>
                  </a:moveTo>
                  <a:lnTo>
                    <a:pt x="47" y="40"/>
                  </a:lnTo>
                  <a:lnTo>
                    <a:pt x="0" y="87"/>
                  </a:lnTo>
                  <a:lnTo>
                    <a:pt x="0" y="133"/>
                  </a:lnTo>
                  <a:lnTo>
                    <a:pt x="47" y="157"/>
                  </a:lnTo>
                  <a:lnTo>
                    <a:pt x="110" y="174"/>
                  </a:lnTo>
                  <a:lnTo>
                    <a:pt x="134" y="133"/>
                  </a:lnTo>
                  <a:lnTo>
                    <a:pt x="110" y="87"/>
                  </a:lnTo>
                  <a:lnTo>
                    <a:pt x="110" y="63"/>
                  </a:lnTo>
                  <a:lnTo>
                    <a:pt x="64" y="0"/>
                  </a:lnTo>
                  <a:close/>
                </a:path>
              </a:pathLst>
            </a:custGeom>
            <a:grpFill/>
            <a:ln w="9525">
              <a:solidFill>
                <a:schemeClr val="bg1">
                  <a:lumMod val="85000"/>
                </a:schemeClr>
              </a:solidFill>
              <a:round/>
              <a:headEnd/>
              <a:tailEnd/>
            </a:ln>
          </p:spPr>
          <p:txBody>
            <a:bodyPr/>
            <a:lstStyle/>
            <a:p>
              <a:endParaRPr lang="zh-CN" altLang="en-US"/>
            </a:p>
          </p:txBody>
        </p:sp>
        <p:sp>
          <p:nvSpPr>
            <p:cNvPr id="224" name="Freeform 174"/>
            <p:cNvSpPr>
              <a:spLocks noChangeAspect="1"/>
            </p:cNvSpPr>
            <p:nvPr>
              <p:custDataLst>
                <p:tags r:id="rId244"/>
              </p:custDataLst>
            </p:nvPr>
          </p:nvSpPr>
          <p:spPr bwMode="auto">
            <a:xfrm>
              <a:off x="2644910" y="3066411"/>
              <a:ext cx="362989" cy="374090"/>
            </a:xfrm>
            <a:custGeom>
              <a:avLst/>
              <a:gdLst>
                <a:gd name="T0" fmla="*/ 246146 w 796"/>
                <a:gd name="T1" fmla="*/ 0 h 825"/>
                <a:gd name="T2" fmla="*/ 219961 w 796"/>
                <a:gd name="T3" fmla="*/ 7164 h 825"/>
                <a:gd name="T4" fmla="*/ 211098 w 796"/>
                <a:gd name="T5" fmla="*/ 7164 h 825"/>
                <a:gd name="T6" fmla="*/ 208278 w 796"/>
                <a:gd name="T7" fmla="*/ 38770 h 825"/>
                <a:gd name="T8" fmla="*/ 201429 w 796"/>
                <a:gd name="T9" fmla="*/ 66161 h 825"/>
                <a:gd name="T10" fmla="*/ 192163 w 796"/>
                <a:gd name="T11" fmla="*/ 66161 h 825"/>
                <a:gd name="T12" fmla="*/ 175646 w 796"/>
                <a:gd name="T13" fmla="*/ 112516 h 825"/>
                <a:gd name="T14" fmla="*/ 156712 w 796"/>
                <a:gd name="T15" fmla="*/ 124737 h 825"/>
                <a:gd name="T16" fmla="*/ 145029 w 796"/>
                <a:gd name="T17" fmla="*/ 149179 h 825"/>
                <a:gd name="T18" fmla="*/ 100715 w 796"/>
                <a:gd name="T19" fmla="*/ 151707 h 825"/>
                <a:gd name="T20" fmla="*/ 100715 w 796"/>
                <a:gd name="T21" fmla="*/ 188792 h 825"/>
                <a:gd name="T22" fmla="*/ 65666 w 796"/>
                <a:gd name="T23" fmla="*/ 198484 h 825"/>
                <a:gd name="T24" fmla="*/ 37466 w 796"/>
                <a:gd name="T25" fmla="*/ 188792 h 825"/>
                <a:gd name="T26" fmla="*/ 0 w 796"/>
                <a:gd name="T27" fmla="*/ 178678 h 825"/>
                <a:gd name="T28" fmla="*/ 0 w 796"/>
                <a:gd name="T29" fmla="*/ 207755 h 825"/>
                <a:gd name="T30" fmla="*/ 37466 w 796"/>
                <a:gd name="T31" fmla="*/ 237254 h 825"/>
                <a:gd name="T32" fmla="*/ 37466 w 796"/>
                <a:gd name="T33" fmla="*/ 264224 h 825"/>
                <a:gd name="T34" fmla="*/ 18531 w 796"/>
                <a:gd name="T35" fmla="*/ 264224 h 825"/>
                <a:gd name="T36" fmla="*/ 9266 w 796"/>
                <a:gd name="T37" fmla="*/ 303415 h 825"/>
                <a:gd name="T38" fmla="*/ 46732 w 796"/>
                <a:gd name="T39" fmla="*/ 303415 h 825"/>
                <a:gd name="T40" fmla="*/ 119649 w 796"/>
                <a:gd name="T41" fmla="*/ 303415 h 825"/>
                <a:gd name="T42" fmla="*/ 138180 w 796"/>
                <a:gd name="T43" fmla="*/ 320271 h 825"/>
                <a:gd name="T44" fmla="*/ 165978 w 796"/>
                <a:gd name="T45" fmla="*/ 347663 h 825"/>
                <a:gd name="T46" fmla="*/ 165978 w 796"/>
                <a:gd name="T47" fmla="*/ 330385 h 825"/>
                <a:gd name="T48" fmla="*/ 182898 w 796"/>
                <a:gd name="T49" fmla="*/ 337971 h 825"/>
                <a:gd name="T50" fmla="*/ 208278 w 796"/>
                <a:gd name="T51" fmla="*/ 347663 h 825"/>
                <a:gd name="T52" fmla="*/ 236478 w 796"/>
                <a:gd name="T53" fmla="*/ 330385 h 825"/>
                <a:gd name="T54" fmla="*/ 201429 w 796"/>
                <a:gd name="T55" fmla="*/ 264224 h 825"/>
                <a:gd name="T56" fmla="*/ 227212 w 796"/>
                <a:gd name="T57" fmla="*/ 257060 h 825"/>
                <a:gd name="T58" fmla="*/ 255412 w 796"/>
                <a:gd name="T59" fmla="*/ 247368 h 825"/>
                <a:gd name="T60" fmla="*/ 302144 w 796"/>
                <a:gd name="T61" fmla="*/ 168985 h 825"/>
                <a:gd name="T62" fmla="*/ 302144 w 796"/>
                <a:gd name="T63" fmla="*/ 151707 h 825"/>
                <a:gd name="T64" fmla="*/ 320675 w 796"/>
                <a:gd name="T65" fmla="*/ 112516 h 825"/>
                <a:gd name="T66" fmla="*/ 283209 w 796"/>
                <a:gd name="T67" fmla="*/ 102824 h 825"/>
                <a:gd name="T68" fmla="*/ 267095 w 796"/>
                <a:gd name="T69" fmla="*/ 102824 h 825"/>
                <a:gd name="T70" fmla="*/ 255412 w 796"/>
                <a:gd name="T71" fmla="*/ 71218 h 825"/>
                <a:gd name="T72" fmla="*/ 273943 w 796"/>
                <a:gd name="T73" fmla="*/ 46355 h 825"/>
                <a:gd name="T74" fmla="*/ 250578 w 796"/>
                <a:gd name="T75" fmla="*/ 21913 h 825"/>
                <a:gd name="T76" fmla="*/ 246146 w 796"/>
                <a:gd name="T77" fmla="*/ 7164 h 825"/>
                <a:gd name="T78" fmla="*/ 246146 w 796"/>
                <a:gd name="T79" fmla="*/ 0 h 82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96"/>
                <a:gd name="T121" fmla="*/ 0 h 825"/>
                <a:gd name="T122" fmla="*/ 796 w 796"/>
                <a:gd name="T123" fmla="*/ 825 h 82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96" h="825">
                  <a:moveTo>
                    <a:pt x="611" y="0"/>
                  </a:moveTo>
                  <a:lnTo>
                    <a:pt x="546" y="17"/>
                  </a:lnTo>
                  <a:lnTo>
                    <a:pt x="524" y="17"/>
                  </a:lnTo>
                  <a:lnTo>
                    <a:pt x="517" y="92"/>
                  </a:lnTo>
                  <a:lnTo>
                    <a:pt x="500" y="157"/>
                  </a:lnTo>
                  <a:lnTo>
                    <a:pt x="477" y="157"/>
                  </a:lnTo>
                  <a:lnTo>
                    <a:pt x="436" y="267"/>
                  </a:lnTo>
                  <a:lnTo>
                    <a:pt x="389" y="296"/>
                  </a:lnTo>
                  <a:lnTo>
                    <a:pt x="360" y="354"/>
                  </a:lnTo>
                  <a:lnTo>
                    <a:pt x="250" y="360"/>
                  </a:lnTo>
                  <a:lnTo>
                    <a:pt x="250" y="448"/>
                  </a:lnTo>
                  <a:lnTo>
                    <a:pt x="163" y="471"/>
                  </a:lnTo>
                  <a:lnTo>
                    <a:pt x="93" y="448"/>
                  </a:lnTo>
                  <a:lnTo>
                    <a:pt x="0" y="424"/>
                  </a:lnTo>
                  <a:lnTo>
                    <a:pt x="0" y="493"/>
                  </a:lnTo>
                  <a:lnTo>
                    <a:pt x="93" y="563"/>
                  </a:lnTo>
                  <a:lnTo>
                    <a:pt x="93" y="627"/>
                  </a:lnTo>
                  <a:lnTo>
                    <a:pt x="46" y="627"/>
                  </a:lnTo>
                  <a:lnTo>
                    <a:pt x="23" y="720"/>
                  </a:lnTo>
                  <a:lnTo>
                    <a:pt x="116" y="720"/>
                  </a:lnTo>
                  <a:lnTo>
                    <a:pt x="297" y="720"/>
                  </a:lnTo>
                  <a:lnTo>
                    <a:pt x="343" y="760"/>
                  </a:lnTo>
                  <a:lnTo>
                    <a:pt x="412" y="825"/>
                  </a:lnTo>
                  <a:lnTo>
                    <a:pt x="412" y="784"/>
                  </a:lnTo>
                  <a:lnTo>
                    <a:pt x="454" y="802"/>
                  </a:lnTo>
                  <a:lnTo>
                    <a:pt x="517" y="825"/>
                  </a:lnTo>
                  <a:lnTo>
                    <a:pt x="587" y="784"/>
                  </a:lnTo>
                  <a:lnTo>
                    <a:pt x="500" y="627"/>
                  </a:lnTo>
                  <a:lnTo>
                    <a:pt x="564" y="610"/>
                  </a:lnTo>
                  <a:lnTo>
                    <a:pt x="634" y="587"/>
                  </a:lnTo>
                  <a:lnTo>
                    <a:pt x="750" y="401"/>
                  </a:lnTo>
                  <a:lnTo>
                    <a:pt x="750" y="360"/>
                  </a:lnTo>
                  <a:lnTo>
                    <a:pt x="796" y="267"/>
                  </a:lnTo>
                  <a:lnTo>
                    <a:pt x="703" y="244"/>
                  </a:lnTo>
                  <a:lnTo>
                    <a:pt x="663" y="244"/>
                  </a:lnTo>
                  <a:lnTo>
                    <a:pt x="634" y="169"/>
                  </a:lnTo>
                  <a:lnTo>
                    <a:pt x="680" y="110"/>
                  </a:lnTo>
                  <a:lnTo>
                    <a:pt x="622" y="52"/>
                  </a:lnTo>
                  <a:lnTo>
                    <a:pt x="611" y="17"/>
                  </a:lnTo>
                  <a:lnTo>
                    <a:pt x="611" y="0"/>
                  </a:lnTo>
                  <a:close/>
                </a:path>
              </a:pathLst>
            </a:custGeom>
            <a:grpFill/>
            <a:ln w="9525">
              <a:solidFill>
                <a:schemeClr val="bg1">
                  <a:lumMod val="85000"/>
                </a:schemeClr>
              </a:solidFill>
              <a:round/>
              <a:headEnd/>
              <a:tailEnd/>
            </a:ln>
          </p:spPr>
          <p:txBody>
            <a:bodyPr/>
            <a:lstStyle/>
            <a:p>
              <a:endParaRPr lang="zh-CN" altLang="en-US"/>
            </a:p>
          </p:txBody>
        </p:sp>
        <p:sp>
          <p:nvSpPr>
            <p:cNvPr id="225" name="Freeform 175"/>
            <p:cNvSpPr>
              <a:spLocks noChangeAspect="1"/>
            </p:cNvSpPr>
            <p:nvPr>
              <p:custDataLst>
                <p:tags r:id="rId245"/>
              </p:custDataLst>
            </p:nvPr>
          </p:nvSpPr>
          <p:spPr bwMode="auto">
            <a:xfrm>
              <a:off x="2603579" y="3004916"/>
              <a:ext cx="389943" cy="275017"/>
            </a:xfrm>
            <a:custGeom>
              <a:avLst/>
              <a:gdLst>
                <a:gd name="T0" fmla="*/ 25383 w 855"/>
                <a:gd name="T1" fmla="*/ 70695 h 611"/>
                <a:gd name="T2" fmla="*/ 7252 w 855"/>
                <a:gd name="T3" fmla="*/ 114617 h 611"/>
                <a:gd name="T4" fmla="*/ 18534 w 855"/>
                <a:gd name="T5" fmla="*/ 143899 h 611"/>
                <a:gd name="T6" fmla="*/ 0 w 855"/>
                <a:gd name="T7" fmla="*/ 180292 h 611"/>
                <a:gd name="T8" fmla="*/ 18534 w 855"/>
                <a:gd name="T9" fmla="*/ 199116 h 611"/>
                <a:gd name="T10" fmla="*/ 44320 w 855"/>
                <a:gd name="T11" fmla="*/ 199116 h 611"/>
                <a:gd name="T12" fmla="*/ 44320 w 855"/>
                <a:gd name="T13" fmla="*/ 226306 h 611"/>
                <a:gd name="T14" fmla="*/ 35053 w 855"/>
                <a:gd name="T15" fmla="*/ 235927 h 611"/>
                <a:gd name="T16" fmla="*/ 100727 w 855"/>
                <a:gd name="T17" fmla="*/ 255588 h 611"/>
                <a:gd name="T18" fmla="*/ 135781 w 855"/>
                <a:gd name="T19" fmla="*/ 245967 h 611"/>
                <a:gd name="T20" fmla="*/ 135781 w 855"/>
                <a:gd name="T21" fmla="*/ 209155 h 611"/>
                <a:gd name="T22" fmla="*/ 182921 w 855"/>
                <a:gd name="T23" fmla="*/ 209155 h 611"/>
                <a:gd name="T24" fmla="*/ 191785 w 855"/>
                <a:gd name="T25" fmla="*/ 180292 h 611"/>
                <a:gd name="T26" fmla="*/ 210722 w 855"/>
                <a:gd name="T27" fmla="*/ 170253 h 611"/>
                <a:gd name="T28" fmla="*/ 227241 w 855"/>
                <a:gd name="T29" fmla="*/ 124238 h 611"/>
                <a:gd name="T30" fmla="*/ 236508 w 855"/>
                <a:gd name="T31" fmla="*/ 124238 h 611"/>
                <a:gd name="T32" fmla="*/ 246178 w 855"/>
                <a:gd name="T33" fmla="*/ 94957 h 611"/>
                <a:gd name="T34" fmla="*/ 246178 w 855"/>
                <a:gd name="T35" fmla="*/ 65675 h 611"/>
                <a:gd name="T36" fmla="*/ 255042 w 855"/>
                <a:gd name="T37" fmla="*/ 65675 h 611"/>
                <a:gd name="T38" fmla="*/ 281231 w 855"/>
                <a:gd name="T39" fmla="*/ 58564 h 611"/>
                <a:gd name="T40" fmla="*/ 290498 w 855"/>
                <a:gd name="T41" fmla="*/ 48942 h 611"/>
                <a:gd name="T42" fmla="*/ 344488 w 855"/>
                <a:gd name="T43" fmla="*/ 29282 h 611"/>
                <a:gd name="T44" fmla="*/ 332401 w 855"/>
                <a:gd name="T45" fmla="*/ 0 h 611"/>
                <a:gd name="T46" fmla="*/ 288081 w 855"/>
                <a:gd name="T47" fmla="*/ 12549 h 611"/>
                <a:gd name="T48" fmla="*/ 262294 w 855"/>
                <a:gd name="T49" fmla="*/ 17151 h 611"/>
                <a:gd name="T50" fmla="*/ 246178 w 855"/>
                <a:gd name="T51" fmla="*/ 2510 h 611"/>
                <a:gd name="T52" fmla="*/ 201052 w 855"/>
                <a:gd name="T53" fmla="*/ 19661 h 611"/>
                <a:gd name="T54" fmla="*/ 156732 w 855"/>
                <a:gd name="T55" fmla="*/ 12549 h 611"/>
                <a:gd name="T56" fmla="*/ 112412 w 855"/>
                <a:gd name="T57" fmla="*/ 43923 h 611"/>
                <a:gd name="T58" fmla="*/ 91461 w 855"/>
                <a:gd name="T59" fmla="*/ 60655 h 611"/>
                <a:gd name="T60" fmla="*/ 56407 w 855"/>
                <a:gd name="T61" fmla="*/ 85335 h 611"/>
                <a:gd name="T62" fmla="*/ 37471 w 855"/>
                <a:gd name="T63" fmla="*/ 75296 h 611"/>
                <a:gd name="T64" fmla="*/ 25383 w 855"/>
                <a:gd name="T65" fmla="*/ 70695 h 6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55"/>
                <a:gd name="T100" fmla="*/ 0 h 611"/>
                <a:gd name="T101" fmla="*/ 855 w 855"/>
                <a:gd name="T102" fmla="*/ 611 h 6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55" h="611">
                  <a:moveTo>
                    <a:pt x="63" y="169"/>
                  </a:moveTo>
                  <a:lnTo>
                    <a:pt x="18" y="274"/>
                  </a:lnTo>
                  <a:lnTo>
                    <a:pt x="46" y="344"/>
                  </a:lnTo>
                  <a:lnTo>
                    <a:pt x="0" y="431"/>
                  </a:lnTo>
                  <a:lnTo>
                    <a:pt x="46" y="476"/>
                  </a:lnTo>
                  <a:lnTo>
                    <a:pt x="110" y="476"/>
                  </a:lnTo>
                  <a:lnTo>
                    <a:pt x="110" y="541"/>
                  </a:lnTo>
                  <a:lnTo>
                    <a:pt x="87" y="564"/>
                  </a:lnTo>
                  <a:lnTo>
                    <a:pt x="250" y="611"/>
                  </a:lnTo>
                  <a:lnTo>
                    <a:pt x="337" y="588"/>
                  </a:lnTo>
                  <a:lnTo>
                    <a:pt x="337" y="500"/>
                  </a:lnTo>
                  <a:lnTo>
                    <a:pt x="454" y="500"/>
                  </a:lnTo>
                  <a:lnTo>
                    <a:pt x="476" y="431"/>
                  </a:lnTo>
                  <a:lnTo>
                    <a:pt x="523" y="407"/>
                  </a:lnTo>
                  <a:lnTo>
                    <a:pt x="564" y="297"/>
                  </a:lnTo>
                  <a:lnTo>
                    <a:pt x="587" y="297"/>
                  </a:lnTo>
                  <a:lnTo>
                    <a:pt x="611" y="227"/>
                  </a:lnTo>
                  <a:lnTo>
                    <a:pt x="611" y="157"/>
                  </a:lnTo>
                  <a:lnTo>
                    <a:pt x="633" y="157"/>
                  </a:lnTo>
                  <a:lnTo>
                    <a:pt x="698" y="140"/>
                  </a:lnTo>
                  <a:lnTo>
                    <a:pt x="721" y="117"/>
                  </a:lnTo>
                  <a:lnTo>
                    <a:pt x="855" y="70"/>
                  </a:lnTo>
                  <a:lnTo>
                    <a:pt x="825" y="0"/>
                  </a:lnTo>
                  <a:lnTo>
                    <a:pt x="715" y="30"/>
                  </a:lnTo>
                  <a:lnTo>
                    <a:pt x="651" y="41"/>
                  </a:lnTo>
                  <a:lnTo>
                    <a:pt x="611" y="6"/>
                  </a:lnTo>
                  <a:lnTo>
                    <a:pt x="499" y="47"/>
                  </a:lnTo>
                  <a:lnTo>
                    <a:pt x="389" y="30"/>
                  </a:lnTo>
                  <a:lnTo>
                    <a:pt x="279" y="105"/>
                  </a:lnTo>
                  <a:lnTo>
                    <a:pt x="227" y="145"/>
                  </a:lnTo>
                  <a:lnTo>
                    <a:pt x="140" y="204"/>
                  </a:lnTo>
                  <a:lnTo>
                    <a:pt x="93" y="180"/>
                  </a:lnTo>
                  <a:lnTo>
                    <a:pt x="63" y="169"/>
                  </a:lnTo>
                  <a:close/>
                </a:path>
              </a:pathLst>
            </a:custGeom>
            <a:grpFill/>
            <a:ln w="9525">
              <a:solidFill>
                <a:schemeClr val="bg1">
                  <a:lumMod val="85000"/>
                </a:schemeClr>
              </a:solidFill>
              <a:round/>
              <a:headEnd/>
              <a:tailEnd/>
            </a:ln>
          </p:spPr>
          <p:txBody>
            <a:bodyPr/>
            <a:lstStyle/>
            <a:p>
              <a:endParaRPr lang="zh-CN" altLang="en-US"/>
            </a:p>
          </p:txBody>
        </p:sp>
        <p:sp>
          <p:nvSpPr>
            <p:cNvPr id="226" name="Freeform 176"/>
            <p:cNvSpPr>
              <a:spLocks noChangeAspect="1"/>
            </p:cNvSpPr>
            <p:nvPr>
              <p:custDataLst>
                <p:tags r:id="rId246"/>
              </p:custDataLst>
            </p:nvPr>
          </p:nvSpPr>
          <p:spPr bwMode="auto">
            <a:xfrm>
              <a:off x="2183087" y="2946838"/>
              <a:ext cx="504952" cy="447543"/>
            </a:xfrm>
            <a:custGeom>
              <a:avLst/>
              <a:gdLst>
                <a:gd name="T0" fmla="*/ 6869 w 1104"/>
                <a:gd name="T1" fmla="*/ 0 h 982"/>
                <a:gd name="T2" fmla="*/ 0 w 1104"/>
                <a:gd name="T3" fmla="*/ 42355 h 982"/>
                <a:gd name="T4" fmla="*/ 0 w 1104"/>
                <a:gd name="T5" fmla="*/ 61415 h 982"/>
                <a:gd name="T6" fmla="*/ 28285 w 1104"/>
                <a:gd name="T7" fmla="*/ 110970 h 982"/>
                <a:gd name="T8" fmla="*/ 63438 w 1104"/>
                <a:gd name="T9" fmla="*/ 118170 h 982"/>
                <a:gd name="T10" fmla="*/ 44447 w 1104"/>
                <a:gd name="T11" fmla="*/ 157560 h 982"/>
                <a:gd name="T12" fmla="*/ 54145 w 1104"/>
                <a:gd name="T13" fmla="*/ 187209 h 982"/>
                <a:gd name="T14" fmla="*/ 91723 w 1104"/>
                <a:gd name="T15" fmla="*/ 197374 h 982"/>
                <a:gd name="T16" fmla="*/ 100612 w 1104"/>
                <a:gd name="T17" fmla="*/ 243964 h 982"/>
                <a:gd name="T18" fmla="*/ 126876 w 1104"/>
                <a:gd name="T19" fmla="*/ 280813 h 982"/>
                <a:gd name="T20" fmla="*/ 154757 w 1104"/>
                <a:gd name="T21" fmla="*/ 290555 h 982"/>
                <a:gd name="T22" fmla="*/ 173748 w 1104"/>
                <a:gd name="T23" fmla="*/ 329945 h 982"/>
                <a:gd name="T24" fmla="*/ 190315 w 1104"/>
                <a:gd name="T25" fmla="*/ 339686 h 982"/>
                <a:gd name="T26" fmla="*/ 236782 w 1104"/>
                <a:gd name="T27" fmla="*/ 369335 h 982"/>
                <a:gd name="T28" fmla="*/ 263046 w 1104"/>
                <a:gd name="T29" fmla="*/ 376535 h 982"/>
                <a:gd name="T30" fmla="*/ 309918 w 1104"/>
                <a:gd name="T31" fmla="*/ 369335 h 982"/>
                <a:gd name="T32" fmla="*/ 319211 w 1104"/>
                <a:gd name="T33" fmla="*/ 396018 h 982"/>
                <a:gd name="T34" fmla="*/ 382650 w 1104"/>
                <a:gd name="T35" fmla="*/ 406183 h 982"/>
                <a:gd name="T36" fmla="*/ 425077 w 1104"/>
                <a:gd name="T37" fmla="*/ 415925 h 982"/>
                <a:gd name="T38" fmla="*/ 427097 w 1104"/>
                <a:gd name="T39" fmla="*/ 384159 h 982"/>
                <a:gd name="T40" fmla="*/ 446088 w 1104"/>
                <a:gd name="T41" fmla="*/ 373994 h 982"/>
                <a:gd name="T42" fmla="*/ 446088 w 1104"/>
                <a:gd name="T43" fmla="*/ 349428 h 982"/>
                <a:gd name="T44" fmla="*/ 408510 w 1104"/>
                <a:gd name="T45" fmla="*/ 319779 h 982"/>
                <a:gd name="T46" fmla="*/ 408510 w 1104"/>
                <a:gd name="T47" fmla="*/ 290555 h 982"/>
                <a:gd name="T48" fmla="*/ 417803 w 1104"/>
                <a:gd name="T49" fmla="*/ 280813 h 982"/>
                <a:gd name="T50" fmla="*/ 417803 w 1104"/>
                <a:gd name="T51" fmla="*/ 253282 h 982"/>
                <a:gd name="T52" fmla="*/ 391943 w 1104"/>
                <a:gd name="T53" fmla="*/ 253282 h 982"/>
                <a:gd name="T54" fmla="*/ 373356 w 1104"/>
                <a:gd name="T55" fmla="*/ 234223 h 982"/>
                <a:gd name="T56" fmla="*/ 391943 w 1104"/>
                <a:gd name="T57" fmla="*/ 199492 h 982"/>
                <a:gd name="T58" fmla="*/ 382650 w 1104"/>
                <a:gd name="T59" fmla="*/ 167725 h 982"/>
                <a:gd name="T60" fmla="*/ 398812 w 1104"/>
                <a:gd name="T61" fmla="*/ 118170 h 982"/>
                <a:gd name="T62" fmla="*/ 391943 w 1104"/>
                <a:gd name="T63" fmla="*/ 91063 h 982"/>
                <a:gd name="T64" fmla="*/ 363659 w 1104"/>
                <a:gd name="T65" fmla="*/ 61415 h 982"/>
                <a:gd name="T66" fmla="*/ 309918 w 1104"/>
                <a:gd name="T67" fmla="*/ 54214 h 982"/>
                <a:gd name="T68" fmla="*/ 276785 w 1104"/>
                <a:gd name="T69" fmla="*/ 51673 h 982"/>
                <a:gd name="T70" fmla="*/ 258198 w 1104"/>
                <a:gd name="T71" fmla="*/ 54214 h 982"/>
                <a:gd name="T72" fmla="*/ 236782 w 1104"/>
                <a:gd name="T73" fmla="*/ 61415 h 982"/>
                <a:gd name="T74" fmla="*/ 234762 w 1104"/>
                <a:gd name="T75" fmla="*/ 81321 h 982"/>
                <a:gd name="T76" fmla="*/ 183042 w 1104"/>
                <a:gd name="T77" fmla="*/ 91063 h 982"/>
                <a:gd name="T78" fmla="*/ 145868 w 1104"/>
                <a:gd name="T79" fmla="*/ 71580 h 982"/>
                <a:gd name="T80" fmla="*/ 107885 w 1104"/>
                <a:gd name="T81" fmla="*/ 24566 h 982"/>
                <a:gd name="T82" fmla="*/ 98592 w 1104"/>
                <a:gd name="T83" fmla="*/ 14824 h 982"/>
                <a:gd name="T84" fmla="*/ 49296 w 1104"/>
                <a:gd name="T85" fmla="*/ 34731 h 982"/>
                <a:gd name="T86" fmla="*/ 25860 w 1104"/>
                <a:gd name="T87" fmla="*/ 0 h 982"/>
                <a:gd name="T88" fmla="*/ 16163 w 1104"/>
                <a:gd name="T89" fmla="*/ 0 h 982"/>
                <a:gd name="T90" fmla="*/ 6869 w 1104"/>
                <a:gd name="T91" fmla="*/ 0 h 9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04"/>
                <a:gd name="T139" fmla="*/ 0 h 982"/>
                <a:gd name="T140" fmla="*/ 1104 w 1104"/>
                <a:gd name="T141" fmla="*/ 982 h 9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04" h="982">
                  <a:moveTo>
                    <a:pt x="17" y="0"/>
                  </a:moveTo>
                  <a:lnTo>
                    <a:pt x="0" y="100"/>
                  </a:lnTo>
                  <a:lnTo>
                    <a:pt x="0" y="145"/>
                  </a:lnTo>
                  <a:lnTo>
                    <a:pt x="70" y="262"/>
                  </a:lnTo>
                  <a:lnTo>
                    <a:pt x="157" y="279"/>
                  </a:lnTo>
                  <a:lnTo>
                    <a:pt x="110" y="372"/>
                  </a:lnTo>
                  <a:lnTo>
                    <a:pt x="134" y="442"/>
                  </a:lnTo>
                  <a:lnTo>
                    <a:pt x="227" y="466"/>
                  </a:lnTo>
                  <a:lnTo>
                    <a:pt x="249" y="576"/>
                  </a:lnTo>
                  <a:lnTo>
                    <a:pt x="314" y="663"/>
                  </a:lnTo>
                  <a:lnTo>
                    <a:pt x="383" y="686"/>
                  </a:lnTo>
                  <a:lnTo>
                    <a:pt x="430" y="779"/>
                  </a:lnTo>
                  <a:lnTo>
                    <a:pt x="471" y="802"/>
                  </a:lnTo>
                  <a:lnTo>
                    <a:pt x="586" y="872"/>
                  </a:lnTo>
                  <a:lnTo>
                    <a:pt x="651" y="889"/>
                  </a:lnTo>
                  <a:lnTo>
                    <a:pt x="767" y="872"/>
                  </a:lnTo>
                  <a:lnTo>
                    <a:pt x="790" y="935"/>
                  </a:lnTo>
                  <a:lnTo>
                    <a:pt x="947" y="959"/>
                  </a:lnTo>
                  <a:lnTo>
                    <a:pt x="1052" y="982"/>
                  </a:lnTo>
                  <a:lnTo>
                    <a:pt x="1057" y="907"/>
                  </a:lnTo>
                  <a:lnTo>
                    <a:pt x="1104" y="883"/>
                  </a:lnTo>
                  <a:lnTo>
                    <a:pt x="1104" y="825"/>
                  </a:lnTo>
                  <a:lnTo>
                    <a:pt x="1011" y="755"/>
                  </a:lnTo>
                  <a:lnTo>
                    <a:pt x="1011" y="686"/>
                  </a:lnTo>
                  <a:lnTo>
                    <a:pt x="1034" y="663"/>
                  </a:lnTo>
                  <a:lnTo>
                    <a:pt x="1034" y="598"/>
                  </a:lnTo>
                  <a:lnTo>
                    <a:pt x="970" y="598"/>
                  </a:lnTo>
                  <a:lnTo>
                    <a:pt x="924" y="553"/>
                  </a:lnTo>
                  <a:lnTo>
                    <a:pt x="970" y="471"/>
                  </a:lnTo>
                  <a:lnTo>
                    <a:pt x="947" y="396"/>
                  </a:lnTo>
                  <a:lnTo>
                    <a:pt x="987" y="279"/>
                  </a:lnTo>
                  <a:lnTo>
                    <a:pt x="970" y="215"/>
                  </a:lnTo>
                  <a:lnTo>
                    <a:pt x="900" y="145"/>
                  </a:lnTo>
                  <a:lnTo>
                    <a:pt x="767" y="128"/>
                  </a:lnTo>
                  <a:lnTo>
                    <a:pt x="685" y="122"/>
                  </a:lnTo>
                  <a:lnTo>
                    <a:pt x="639" y="128"/>
                  </a:lnTo>
                  <a:lnTo>
                    <a:pt x="586" y="145"/>
                  </a:lnTo>
                  <a:lnTo>
                    <a:pt x="581" y="192"/>
                  </a:lnTo>
                  <a:lnTo>
                    <a:pt x="453" y="215"/>
                  </a:lnTo>
                  <a:lnTo>
                    <a:pt x="361" y="169"/>
                  </a:lnTo>
                  <a:lnTo>
                    <a:pt x="267" y="58"/>
                  </a:lnTo>
                  <a:lnTo>
                    <a:pt x="244" y="35"/>
                  </a:lnTo>
                  <a:lnTo>
                    <a:pt x="122" y="82"/>
                  </a:lnTo>
                  <a:lnTo>
                    <a:pt x="64" y="0"/>
                  </a:lnTo>
                  <a:lnTo>
                    <a:pt x="40" y="0"/>
                  </a:lnTo>
                  <a:lnTo>
                    <a:pt x="1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7" name="Freeform 177"/>
            <p:cNvSpPr>
              <a:spLocks noChangeAspect="1"/>
            </p:cNvSpPr>
            <p:nvPr>
              <p:custDataLst>
                <p:tags r:id="rId247"/>
              </p:custDataLst>
            </p:nvPr>
          </p:nvSpPr>
          <p:spPr bwMode="auto">
            <a:xfrm>
              <a:off x="2380754" y="3343136"/>
              <a:ext cx="19767" cy="30747"/>
            </a:xfrm>
            <a:custGeom>
              <a:avLst/>
              <a:gdLst>
                <a:gd name="T0" fmla="*/ 17463 w 41"/>
                <a:gd name="T1" fmla="*/ 18143 h 63"/>
                <a:gd name="T2" fmla="*/ 9796 w 41"/>
                <a:gd name="T3" fmla="*/ 0 h 63"/>
                <a:gd name="T4" fmla="*/ 0 w 41"/>
                <a:gd name="T5" fmla="*/ 0 h 63"/>
                <a:gd name="T6" fmla="*/ 0 w 41"/>
                <a:gd name="T7" fmla="*/ 18143 h 63"/>
                <a:gd name="T8" fmla="*/ 17463 w 41"/>
                <a:gd name="T9" fmla="*/ 28575 h 63"/>
                <a:gd name="T10" fmla="*/ 17463 w 41"/>
                <a:gd name="T11" fmla="*/ 18143 h 63"/>
                <a:gd name="T12" fmla="*/ 0 60000 65536"/>
                <a:gd name="T13" fmla="*/ 0 60000 65536"/>
                <a:gd name="T14" fmla="*/ 0 60000 65536"/>
                <a:gd name="T15" fmla="*/ 0 60000 65536"/>
                <a:gd name="T16" fmla="*/ 0 60000 65536"/>
                <a:gd name="T17" fmla="*/ 0 60000 65536"/>
                <a:gd name="T18" fmla="*/ 0 w 41"/>
                <a:gd name="T19" fmla="*/ 0 h 63"/>
                <a:gd name="T20" fmla="*/ 41 w 41"/>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41" h="63">
                  <a:moveTo>
                    <a:pt x="41" y="40"/>
                  </a:moveTo>
                  <a:lnTo>
                    <a:pt x="23" y="0"/>
                  </a:lnTo>
                  <a:lnTo>
                    <a:pt x="0" y="0"/>
                  </a:lnTo>
                  <a:lnTo>
                    <a:pt x="0" y="40"/>
                  </a:lnTo>
                  <a:lnTo>
                    <a:pt x="41" y="63"/>
                  </a:lnTo>
                  <a:lnTo>
                    <a:pt x="41" y="40"/>
                  </a:lnTo>
                  <a:close/>
                </a:path>
              </a:pathLst>
            </a:custGeom>
            <a:grpFill/>
            <a:ln w="9525">
              <a:solidFill>
                <a:schemeClr val="bg1">
                  <a:lumMod val="85000"/>
                </a:schemeClr>
              </a:solidFill>
              <a:round/>
              <a:headEnd/>
              <a:tailEnd/>
            </a:ln>
          </p:spPr>
          <p:txBody>
            <a:bodyPr/>
            <a:lstStyle/>
            <a:p>
              <a:endParaRPr lang="zh-CN" altLang="en-US"/>
            </a:p>
          </p:txBody>
        </p:sp>
        <p:sp>
          <p:nvSpPr>
            <p:cNvPr id="228" name="Freeform 178"/>
            <p:cNvSpPr>
              <a:spLocks noChangeAspect="1"/>
            </p:cNvSpPr>
            <p:nvPr>
              <p:custDataLst>
                <p:tags r:id="rId248"/>
              </p:custDataLst>
            </p:nvPr>
          </p:nvSpPr>
          <p:spPr bwMode="auto">
            <a:xfrm>
              <a:off x="1942291" y="3197940"/>
              <a:ext cx="548078" cy="462915"/>
            </a:xfrm>
            <a:custGeom>
              <a:avLst/>
              <a:gdLst>
                <a:gd name="T0" fmla="*/ 0 w 1196"/>
                <a:gd name="T1" fmla="*/ 66875 h 1010"/>
                <a:gd name="T2" fmla="*/ 0 w 1196"/>
                <a:gd name="T3" fmla="*/ 96265 h 1010"/>
                <a:gd name="T4" fmla="*/ 18623 w 1196"/>
                <a:gd name="T5" fmla="*/ 115859 h 1010"/>
                <a:gd name="T6" fmla="*/ 65584 w 1196"/>
                <a:gd name="T7" fmla="*/ 172937 h 1010"/>
                <a:gd name="T8" fmla="*/ 75300 w 1196"/>
                <a:gd name="T9" fmla="*/ 189975 h 1010"/>
                <a:gd name="T10" fmla="*/ 91494 w 1196"/>
                <a:gd name="T11" fmla="*/ 266646 h 1010"/>
                <a:gd name="T12" fmla="*/ 148171 w 1196"/>
                <a:gd name="T13" fmla="*/ 343744 h 1010"/>
                <a:gd name="T14" fmla="*/ 183392 w 1196"/>
                <a:gd name="T15" fmla="*/ 430212 h 1010"/>
                <a:gd name="T16" fmla="*/ 202420 w 1196"/>
                <a:gd name="T17" fmla="*/ 415304 h 1010"/>
                <a:gd name="T18" fmla="*/ 202420 w 1196"/>
                <a:gd name="T19" fmla="*/ 393154 h 1010"/>
                <a:gd name="T20" fmla="*/ 237641 w 1196"/>
                <a:gd name="T21" fmla="*/ 390598 h 1010"/>
                <a:gd name="T22" fmla="*/ 258692 w 1196"/>
                <a:gd name="T23" fmla="*/ 400395 h 1010"/>
                <a:gd name="T24" fmla="*/ 270433 w 1196"/>
                <a:gd name="T25" fmla="*/ 407637 h 1010"/>
                <a:gd name="T26" fmla="*/ 294318 w 1196"/>
                <a:gd name="T27" fmla="*/ 420415 h 1010"/>
                <a:gd name="T28" fmla="*/ 301201 w 1196"/>
                <a:gd name="T29" fmla="*/ 420415 h 1010"/>
                <a:gd name="T30" fmla="*/ 319823 w 1196"/>
                <a:gd name="T31" fmla="*/ 373560 h 1010"/>
                <a:gd name="T32" fmla="*/ 458683 w 1196"/>
                <a:gd name="T33" fmla="*/ 333521 h 1010"/>
                <a:gd name="T34" fmla="*/ 475282 w 1196"/>
                <a:gd name="T35" fmla="*/ 333521 h 1010"/>
                <a:gd name="T36" fmla="*/ 484188 w 1196"/>
                <a:gd name="T37" fmla="*/ 286666 h 1010"/>
                <a:gd name="T38" fmla="*/ 475282 w 1196"/>
                <a:gd name="T39" fmla="*/ 256849 h 1010"/>
                <a:gd name="T40" fmla="*/ 385812 w 1196"/>
                <a:gd name="T41" fmla="*/ 247052 h 1010"/>
                <a:gd name="T42" fmla="*/ 357878 w 1196"/>
                <a:gd name="T43" fmla="*/ 189975 h 1010"/>
                <a:gd name="T44" fmla="*/ 366785 w 1196"/>
                <a:gd name="T45" fmla="*/ 126082 h 1010"/>
                <a:gd name="T46" fmla="*/ 338851 w 1196"/>
                <a:gd name="T47" fmla="*/ 96265 h 1010"/>
                <a:gd name="T48" fmla="*/ 312536 w 1196"/>
                <a:gd name="T49" fmla="*/ 96265 h 1010"/>
                <a:gd name="T50" fmla="*/ 275291 w 1196"/>
                <a:gd name="T51" fmla="*/ 76671 h 1010"/>
                <a:gd name="T52" fmla="*/ 230758 w 1196"/>
                <a:gd name="T53" fmla="*/ 96265 h 1010"/>
                <a:gd name="T54" fmla="*/ 202420 w 1196"/>
                <a:gd name="T55" fmla="*/ 56652 h 1010"/>
                <a:gd name="T56" fmla="*/ 202420 w 1196"/>
                <a:gd name="T57" fmla="*/ 46855 h 1010"/>
                <a:gd name="T58" fmla="*/ 155054 w 1196"/>
                <a:gd name="T59" fmla="*/ 0 h 1010"/>
                <a:gd name="T60" fmla="*/ 138860 w 1196"/>
                <a:gd name="T61" fmla="*/ 0 h 1010"/>
                <a:gd name="T62" fmla="*/ 65584 w 1196"/>
                <a:gd name="T63" fmla="*/ 9797 h 1010"/>
                <a:gd name="T64" fmla="*/ 65584 w 1196"/>
                <a:gd name="T65" fmla="*/ 29391 h 1010"/>
                <a:gd name="T66" fmla="*/ 100805 w 1196"/>
                <a:gd name="T67" fmla="*/ 39188 h 1010"/>
                <a:gd name="T68" fmla="*/ 91494 w 1196"/>
                <a:gd name="T69" fmla="*/ 66875 h 1010"/>
                <a:gd name="T70" fmla="*/ 63560 w 1196"/>
                <a:gd name="T71" fmla="*/ 66875 h 1010"/>
                <a:gd name="T72" fmla="*/ 46961 w 1196"/>
                <a:gd name="T73" fmla="*/ 76671 h 1010"/>
                <a:gd name="T74" fmla="*/ 18623 w 1196"/>
                <a:gd name="T75" fmla="*/ 71560 h 1010"/>
                <a:gd name="T76" fmla="*/ 0 w 1196"/>
                <a:gd name="T77" fmla="*/ 66875 h 10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96"/>
                <a:gd name="T118" fmla="*/ 0 h 1010"/>
                <a:gd name="T119" fmla="*/ 1196 w 1196"/>
                <a:gd name="T120" fmla="*/ 1010 h 10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96" h="1010">
                  <a:moveTo>
                    <a:pt x="0" y="157"/>
                  </a:moveTo>
                  <a:lnTo>
                    <a:pt x="0" y="226"/>
                  </a:lnTo>
                  <a:lnTo>
                    <a:pt x="46" y="272"/>
                  </a:lnTo>
                  <a:lnTo>
                    <a:pt x="162" y="406"/>
                  </a:lnTo>
                  <a:lnTo>
                    <a:pt x="186" y="446"/>
                  </a:lnTo>
                  <a:lnTo>
                    <a:pt x="226" y="626"/>
                  </a:lnTo>
                  <a:lnTo>
                    <a:pt x="366" y="807"/>
                  </a:lnTo>
                  <a:lnTo>
                    <a:pt x="453" y="1010"/>
                  </a:lnTo>
                  <a:lnTo>
                    <a:pt x="500" y="975"/>
                  </a:lnTo>
                  <a:lnTo>
                    <a:pt x="500" y="923"/>
                  </a:lnTo>
                  <a:lnTo>
                    <a:pt x="587" y="917"/>
                  </a:lnTo>
                  <a:lnTo>
                    <a:pt x="639" y="940"/>
                  </a:lnTo>
                  <a:lnTo>
                    <a:pt x="668" y="957"/>
                  </a:lnTo>
                  <a:lnTo>
                    <a:pt x="727" y="987"/>
                  </a:lnTo>
                  <a:lnTo>
                    <a:pt x="744" y="987"/>
                  </a:lnTo>
                  <a:lnTo>
                    <a:pt x="790" y="877"/>
                  </a:lnTo>
                  <a:lnTo>
                    <a:pt x="1133" y="783"/>
                  </a:lnTo>
                  <a:lnTo>
                    <a:pt x="1174" y="783"/>
                  </a:lnTo>
                  <a:lnTo>
                    <a:pt x="1196" y="673"/>
                  </a:lnTo>
                  <a:lnTo>
                    <a:pt x="1174" y="603"/>
                  </a:lnTo>
                  <a:lnTo>
                    <a:pt x="953" y="580"/>
                  </a:lnTo>
                  <a:lnTo>
                    <a:pt x="884" y="446"/>
                  </a:lnTo>
                  <a:lnTo>
                    <a:pt x="906" y="296"/>
                  </a:lnTo>
                  <a:lnTo>
                    <a:pt x="837" y="226"/>
                  </a:lnTo>
                  <a:lnTo>
                    <a:pt x="772" y="226"/>
                  </a:lnTo>
                  <a:lnTo>
                    <a:pt x="680" y="180"/>
                  </a:lnTo>
                  <a:lnTo>
                    <a:pt x="570" y="226"/>
                  </a:lnTo>
                  <a:lnTo>
                    <a:pt x="500" y="133"/>
                  </a:lnTo>
                  <a:lnTo>
                    <a:pt x="500" y="110"/>
                  </a:lnTo>
                  <a:lnTo>
                    <a:pt x="383" y="0"/>
                  </a:lnTo>
                  <a:lnTo>
                    <a:pt x="343" y="0"/>
                  </a:lnTo>
                  <a:lnTo>
                    <a:pt x="162" y="23"/>
                  </a:lnTo>
                  <a:lnTo>
                    <a:pt x="162" y="69"/>
                  </a:lnTo>
                  <a:lnTo>
                    <a:pt x="249" y="92"/>
                  </a:lnTo>
                  <a:lnTo>
                    <a:pt x="226" y="157"/>
                  </a:lnTo>
                  <a:lnTo>
                    <a:pt x="157" y="157"/>
                  </a:lnTo>
                  <a:lnTo>
                    <a:pt x="116" y="180"/>
                  </a:lnTo>
                  <a:lnTo>
                    <a:pt x="46" y="168"/>
                  </a:lnTo>
                  <a:lnTo>
                    <a:pt x="0" y="15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29" name="Freeform 179"/>
            <p:cNvSpPr>
              <a:spLocks noChangeAspect="1"/>
            </p:cNvSpPr>
            <p:nvPr>
              <p:custDataLst>
                <p:tags r:id="rId249"/>
              </p:custDataLst>
            </p:nvPr>
          </p:nvSpPr>
          <p:spPr bwMode="auto">
            <a:xfrm>
              <a:off x="2150741" y="3619859"/>
              <a:ext cx="131180" cy="109323"/>
            </a:xfrm>
            <a:custGeom>
              <a:avLst/>
              <a:gdLst>
                <a:gd name="T0" fmla="*/ 0 w 291"/>
                <a:gd name="T1" fmla="*/ 36226 h 244"/>
                <a:gd name="T2" fmla="*/ 18717 w 291"/>
                <a:gd name="T3" fmla="*/ 84528 h 244"/>
                <a:gd name="T4" fmla="*/ 48585 w 291"/>
                <a:gd name="T5" fmla="*/ 101600 h 244"/>
                <a:gd name="T6" fmla="*/ 64515 w 291"/>
                <a:gd name="T7" fmla="*/ 79531 h 244"/>
                <a:gd name="T8" fmla="*/ 83232 w 291"/>
                <a:gd name="T9" fmla="*/ 69954 h 244"/>
                <a:gd name="T10" fmla="*/ 90401 w 291"/>
                <a:gd name="T11" fmla="*/ 53298 h 244"/>
                <a:gd name="T12" fmla="*/ 115888 w 291"/>
                <a:gd name="T13" fmla="*/ 28731 h 244"/>
                <a:gd name="T14" fmla="*/ 78453 w 291"/>
                <a:gd name="T15" fmla="*/ 7079 h 244"/>
                <a:gd name="T16" fmla="*/ 55754 w 291"/>
                <a:gd name="T17" fmla="*/ 0 h 244"/>
                <a:gd name="T18" fmla="*/ 18717 w 291"/>
                <a:gd name="T19" fmla="*/ 0 h 244"/>
                <a:gd name="T20" fmla="*/ 18717 w 291"/>
                <a:gd name="T21" fmla="*/ 21652 h 244"/>
                <a:gd name="T22" fmla="*/ 0 w 291"/>
                <a:gd name="T23" fmla="*/ 36226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1"/>
                <a:gd name="T37" fmla="*/ 0 h 244"/>
                <a:gd name="T38" fmla="*/ 291 w 291"/>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1" h="244">
                  <a:moveTo>
                    <a:pt x="0" y="87"/>
                  </a:moveTo>
                  <a:lnTo>
                    <a:pt x="47" y="203"/>
                  </a:lnTo>
                  <a:lnTo>
                    <a:pt x="122" y="244"/>
                  </a:lnTo>
                  <a:lnTo>
                    <a:pt x="162" y="191"/>
                  </a:lnTo>
                  <a:lnTo>
                    <a:pt x="209" y="168"/>
                  </a:lnTo>
                  <a:lnTo>
                    <a:pt x="227" y="128"/>
                  </a:lnTo>
                  <a:lnTo>
                    <a:pt x="291" y="69"/>
                  </a:lnTo>
                  <a:lnTo>
                    <a:pt x="197" y="17"/>
                  </a:lnTo>
                  <a:lnTo>
                    <a:pt x="140" y="0"/>
                  </a:lnTo>
                  <a:lnTo>
                    <a:pt x="47" y="0"/>
                  </a:lnTo>
                  <a:lnTo>
                    <a:pt x="47" y="52"/>
                  </a:lnTo>
                  <a:lnTo>
                    <a:pt x="0" y="87"/>
                  </a:lnTo>
                  <a:close/>
                </a:path>
              </a:pathLst>
            </a:custGeom>
            <a:grpFill/>
            <a:ln w="9525">
              <a:solidFill>
                <a:schemeClr val="bg1">
                  <a:lumMod val="85000"/>
                </a:schemeClr>
              </a:solidFill>
              <a:round/>
              <a:headEnd/>
              <a:tailEnd/>
            </a:ln>
          </p:spPr>
          <p:txBody>
            <a:bodyPr/>
            <a:lstStyle/>
            <a:p>
              <a:endParaRPr lang="zh-CN" altLang="en-US"/>
            </a:p>
          </p:txBody>
        </p:sp>
        <p:sp>
          <p:nvSpPr>
            <p:cNvPr id="230" name="Freeform 180"/>
            <p:cNvSpPr>
              <a:spLocks noChangeAspect="1"/>
            </p:cNvSpPr>
            <p:nvPr>
              <p:custDataLst>
                <p:tags r:id="rId250"/>
              </p:custDataLst>
            </p:nvPr>
          </p:nvSpPr>
          <p:spPr bwMode="auto">
            <a:xfrm>
              <a:off x="2210042" y="3565198"/>
              <a:ext cx="224621" cy="163984"/>
            </a:xfrm>
            <a:custGeom>
              <a:avLst/>
              <a:gdLst>
                <a:gd name="T0" fmla="*/ 0 w 493"/>
                <a:gd name="T1" fmla="*/ 152400 h 360"/>
                <a:gd name="T2" fmla="*/ 39848 w 493"/>
                <a:gd name="T3" fmla="*/ 142663 h 360"/>
                <a:gd name="T4" fmla="*/ 76879 w 493"/>
                <a:gd name="T5" fmla="*/ 122767 h 360"/>
                <a:gd name="T6" fmla="*/ 103042 w 493"/>
                <a:gd name="T7" fmla="*/ 115147 h 360"/>
                <a:gd name="T8" fmla="*/ 166236 w 493"/>
                <a:gd name="T9" fmla="*/ 96097 h 360"/>
                <a:gd name="T10" fmla="*/ 198437 w 493"/>
                <a:gd name="T11" fmla="*/ 71120 h 360"/>
                <a:gd name="T12" fmla="*/ 191594 w 493"/>
                <a:gd name="T13" fmla="*/ 51647 h 360"/>
                <a:gd name="T14" fmla="*/ 191594 w 493"/>
                <a:gd name="T15" fmla="*/ 36830 h 360"/>
                <a:gd name="T16" fmla="*/ 184349 w 493"/>
                <a:gd name="T17" fmla="*/ 0 h 360"/>
                <a:gd name="T18" fmla="*/ 103042 w 493"/>
                <a:gd name="T19" fmla="*/ 19473 h 360"/>
                <a:gd name="T20" fmla="*/ 84124 w 493"/>
                <a:gd name="T21" fmla="*/ 29633 h 360"/>
                <a:gd name="T22" fmla="*/ 68024 w 493"/>
                <a:gd name="T23" fmla="*/ 76200 h 360"/>
                <a:gd name="T24" fmla="*/ 58766 w 493"/>
                <a:gd name="T25" fmla="*/ 85937 h 360"/>
                <a:gd name="T26" fmla="*/ 39848 w 493"/>
                <a:gd name="T27" fmla="*/ 105833 h 360"/>
                <a:gd name="T28" fmla="*/ 35018 w 493"/>
                <a:gd name="T29" fmla="*/ 120227 h 360"/>
                <a:gd name="T30" fmla="*/ 13685 w 493"/>
                <a:gd name="T31" fmla="*/ 132927 h 360"/>
                <a:gd name="T32" fmla="*/ 0 w 493"/>
                <a:gd name="T33" fmla="*/ 152400 h 36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3"/>
                <a:gd name="T52" fmla="*/ 0 h 360"/>
                <a:gd name="T53" fmla="*/ 493 w 493"/>
                <a:gd name="T54" fmla="*/ 360 h 36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3" h="360">
                  <a:moveTo>
                    <a:pt x="0" y="360"/>
                  </a:moveTo>
                  <a:lnTo>
                    <a:pt x="99" y="337"/>
                  </a:lnTo>
                  <a:lnTo>
                    <a:pt x="191" y="290"/>
                  </a:lnTo>
                  <a:lnTo>
                    <a:pt x="256" y="272"/>
                  </a:lnTo>
                  <a:lnTo>
                    <a:pt x="413" y="227"/>
                  </a:lnTo>
                  <a:lnTo>
                    <a:pt x="493" y="168"/>
                  </a:lnTo>
                  <a:lnTo>
                    <a:pt x="476" y="122"/>
                  </a:lnTo>
                  <a:lnTo>
                    <a:pt x="476" y="87"/>
                  </a:lnTo>
                  <a:lnTo>
                    <a:pt x="458" y="0"/>
                  </a:lnTo>
                  <a:lnTo>
                    <a:pt x="256" y="46"/>
                  </a:lnTo>
                  <a:lnTo>
                    <a:pt x="209" y="70"/>
                  </a:lnTo>
                  <a:lnTo>
                    <a:pt x="169" y="180"/>
                  </a:lnTo>
                  <a:lnTo>
                    <a:pt x="146" y="203"/>
                  </a:lnTo>
                  <a:lnTo>
                    <a:pt x="99" y="250"/>
                  </a:lnTo>
                  <a:lnTo>
                    <a:pt x="87" y="284"/>
                  </a:lnTo>
                  <a:lnTo>
                    <a:pt x="34" y="314"/>
                  </a:lnTo>
                  <a:lnTo>
                    <a:pt x="0" y="360"/>
                  </a:lnTo>
                  <a:close/>
                </a:path>
              </a:pathLst>
            </a:custGeom>
            <a:grpFill/>
            <a:ln w="9525">
              <a:solidFill>
                <a:schemeClr val="bg1">
                  <a:lumMod val="85000"/>
                </a:schemeClr>
              </a:solidFill>
              <a:round/>
              <a:headEnd/>
              <a:tailEnd/>
            </a:ln>
          </p:spPr>
          <p:txBody>
            <a:bodyPr/>
            <a:lstStyle/>
            <a:p>
              <a:endParaRPr lang="zh-CN" altLang="en-US"/>
            </a:p>
          </p:txBody>
        </p:sp>
        <p:sp>
          <p:nvSpPr>
            <p:cNvPr id="231" name="Freeform 181"/>
            <p:cNvSpPr>
              <a:spLocks noChangeAspect="1"/>
            </p:cNvSpPr>
            <p:nvPr>
              <p:custDataLst>
                <p:tags r:id="rId251"/>
              </p:custDataLst>
            </p:nvPr>
          </p:nvSpPr>
          <p:spPr bwMode="auto">
            <a:xfrm>
              <a:off x="2405911" y="3402920"/>
              <a:ext cx="186885" cy="239145"/>
            </a:xfrm>
            <a:custGeom>
              <a:avLst/>
              <a:gdLst>
                <a:gd name="T0" fmla="*/ 0 w 406"/>
                <a:gd name="T1" fmla="*/ 151668 h 529"/>
                <a:gd name="T2" fmla="*/ 56524 w 406"/>
                <a:gd name="T3" fmla="*/ 131922 h 529"/>
                <a:gd name="T4" fmla="*/ 70757 w 406"/>
                <a:gd name="T5" fmla="*/ 112175 h 529"/>
                <a:gd name="T6" fmla="*/ 65877 w 406"/>
                <a:gd name="T7" fmla="*/ 68482 h 529"/>
                <a:gd name="T8" fmla="*/ 80110 w 406"/>
                <a:gd name="T9" fmla="*/ 39072 h 529"/>
                <a:gd name="T10" fmla="*/ 87023 w 406"/>
                <a:gd name="T11" fmla="*/ 17225 h 529"/>
                <a:gd name="T12" fmla="*/ 84990 w 406"/>
                <a:gd name="T13" fmla="*/ 0 h 529"/>
                <a:gd name="T14" fmla="*/ 104102 w 406"/>
                <a:gd name="T15" fmla="*/ 27309 h 529"/>
                <a:gd name="T16" fmla="*/ 132161 w 406"/>
                <a:gd name="T17" fmla="*/ 51256 h 529"/>
                <a:gd name="T18" fmla="*/ 155747 w 406"/>
                <a:gd name="T19" fmla="*/ 56298 h 529"/>
                <a:gd name="T20" fmla="*/ 158187 w 406"/>
                <a:gd name="T21" fmla="*/ 73523 h 529"/>
                <a:gd name="T22" fmla="*/ 165100 w 406"/>
                <a:gd name="T23" fmla="*/ 85707 h 529"/>
                <a:gd name="T24" fmla="*/ 165100 w 406"/>
                <a:gd name="T25" fmla="*/ 105033 h 529"/>
                <a:gd name="T26" fmla="*/ 136634 w 406"/>
                <a:gd name="T27" fmla="*/ 122259 h 529"/>
                <a:gd name="T28" fmla="*/ 120368 w 406"/>
                <a:gd name="T29" fmla="*/ 161331 h 529"/>
                <a:gd name="T30" fmla="*/ 91903 w 406"/>
                <a:gd name="T31" fmla="*/ 181077 h 529"/>
                <a:gd name="T32" fmla="*/ 47171 w 406"/>
                <a:gd name="T33" fmla="*/ 207545 h 529"/>
                <a:gd name="T34" fmla="*/ 23179 w 406"/>
                <a:gd name="T35" fmla="*/ 222250 h 529"/>
                <a:gd name="T36" fmla="*/ 16266 w 406"/>
                <a:gd name="T37" fmla="*/ 202924 h 529"/>
                <a:gd name="T38" fmla="*/ 13826 w 406"/>
                <a:gd name="T39" fmla="*/ 188219 h 529"/>
                <a:gd name="T40" fmla="*/ 0 w 406"/>
                <a:gd name="T41" fmla="*/ 151668 h 5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6"/>
                <a:gd name="T64" fmla="*/ 0 h 529"/>
                <a:gd name="T65" fmla="*/ 406 w 406"/>
                <a:gd name="T66" fmla="*/ 529 h 52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6" h="529">
                  <a:moveTo>
                    <a:pt x="0" y="361"/>
                  </a:moveTo>
                  <a:lnTo>
                    <a:pt x="139" y="314"/>
                  </a:lnTo>
                  <a:lnTo>
                    <a:pt x="174" y="267"/>
                  </a:lnTo>
                  <a:lnTo>
                    <a:pt x="162" y="163"/>
                  </a:lnTo>
                  <a:lnTo>
                    <a:pt x="197" y="93"/>
                  </a:lnTo>
                  <a:lnTo>
                    <a:pt x="214" y="41"/>
                  </a:lnTo>
                  <a:lnTo>
                    <a:pt x="209" y="0"/>
                  </a:lnTo>
                  <a:lnTo>
                    <a:pt x="256" y="65"/>
                  </a:lnTo>
                  <a:lnTo>
                    <a:pt x="325" y="122"/>
                  </a:lnTo>
                  <a:lnTo>
                    <a:pt x="383" y="134"/>
                  </a:lnTo>
                  <a:lnTo>
                    <a:pt x="389" y="175"/>
                  </a:lnTo>
                  <a:lnTo>
                    <a:pt x="406" y="204"/>
                  </a:lnTo>
                  <a:lnTo>
                    <a:pt x="406" y="250"/>
                  </a:lnTo>
                  <a:lnTo>
                    <a:pt x="336" y="291"/>
                  </a:lnTo>
                  <a:lnTo>
                    <a:pt x="296" y="384"/>
                  </a:lnTo>
                  <a:lnTo>
                    <a:pt x="226" y="431"/>
                  </a:lnTo>
                  <a:lnTo>
                    <a:pt x="116" y="494"/>
                  </a:lnTo>
                  <a:lnTo>
                    <a:pt x="57" y="529"/>
                  </a:lnTo>
                  <a:lnTo>
                    <a:pt x="40" y="483"/>
                  </a:lnTo>
                  <a:lnTo>
                    <a:pt x="34" y="448"/>
                  </a:lnTo>
                  <a:lnTo>
                    <a:pt x="0" y="361"/>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32" name="Freeform 182"/>
            <p:cNvSpPr>
              <a:spLocks noChangeAspect="1"/>
            </p:cNvSpPr>
            <p:nvPr>
              <p:custDataLst>
                <p:tags r:id="rId252"/>
              </p:custDataLst>
            </p:nvPr>
          </p:nvSpPr>
          <p:spPr bwMode="auto">
            <a:xfrm>
              <a:off x="2348408" y="3343136"/>
              <a:ext cx="161727" cy="129820"/>
            </a:xfrm>
            <a:custGeom>
              <a:avLst/>
              <a:gdLst>
                <a:gd name="T0" fmla="*/ 8879 w 354"/>
                <a:gd name="T1" fmla="*/ 0 h 284"/>
                <a:gd name="T2" fmla="*/ 0 w 354"/>
                <a:gd name="T3" fmla="*/ 44607 h 284"/>
                <a:gd name="T4" fmla="*/ 0 w 354"/>
                <a:gd name="T5" fmla="*/ 51829 h 284"/>
                <a:gd name="T6" fmla="*/ 20987 w 354"/>
                <a:gd name="T7" fmla="*/ 98559 h 284"/>
                <a:gd name="T8" fmla="*/ 27849 w 354"/>
                <a:gd name="T9" fmla="*/ 110879 h 284"/>
                <a:gd name="T10" fmla="*/ 100497 w 354"/>
                <a:gd name="T11" fmla="*/ 120650 h 284"/>
                <a:gd name="T12" fmla="*/ 117045 w 354"/>
                <a:gd name="T13" fmla="*/ 120650 h 284"/>
                <a:gd name="T14" fmla="*/ 142875 w 354"/>
                <a:gd name="T15" fmla="*/ 71370 h 284"/>
                <a:gd name="T16" fmla="*/ 135610 w 354"/>
                <a:gd name="T17" fmla="*/ 46731 h 284"/>
                <a:gd name="T18" fmla="*/ 125924 w 354"/>
                <a:gd name="T19" fmla="*/ 46731 h 284"/>
                <a:gd name="T20" fmla="*/ 100497 w 354"/>
                <a:gd name="T21" fmla="*/ 63724 h 284"/>
                <a:gd name="T22" fmla="*/ 100497 w 354"/>
                <a:gd name="T23" fmla="*/ 73919 h 284"/>
                <a:gd name="T24" fmla="*/ 48836 w 354"/>
                <a:gd name="T25" fmla="*/ 66697 h 284"/>
                <a:gd name="T26" fmla="*/ 44396 w 354"/>
                <a:gd name="T27" fmla="*/ 53953 h 284"/>
                <a:gd name="T28" fmla="*/ 44396 w 354"/>
                <a:gd name="T29" fmla="*/ 46731 h 284"/>
                <a:gd name="T30" fmla="*/ 27849 w 354"/>
                <a:gd name="T31" fmla="*/ 53953 h 284"/>
                <a:gd name="T32" fmla="*/ 8879 w 354"/>
                <a:gd name="T33" fmla="*/ 7222 h 284"/>
                <a:gd name="T34" fmla="*/ 8879 w 354"/>
                <a:gd name="T35" fmla="*/ 0 h 2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54"/>
                <a:gd name="T55" fmla="*/ 0 h 284"/>
                <a:gd name="T56" fmla="*/ 354 w 354"/>
                <a:gd name="T57" fmla="*/ 284 h 2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54" h="284">
                  <a:moveTo>
                    <a:pt x="22" y="0"/>
                  </a:moveTo>
                  <a:lnTo>
                    <a:pt x="0" y="105"/>
                  </a:lnTo>
                  <a:lnTo>
                    <a:pt x="0" y="122"/>
                  </a:lnTo>
                  <a:lnTo>
                    <a:pt x="52" y="232"/>
                  </a:lnTo>
                  <a:lnTo>
                    <a:pt x="69" y="261"/>
                  </a:lnTo>
                  <a:lnTo>
                    <a:pt x="249" y="284"/>
                  </a:lnTo>
                  <a:lnTo>
                    <a:pt x="290" y="284"/>
                  </a:lnTo>
                  <a:lnTo>
                    <a:pt x="354" y="168"/>
                  </a:lnTo>
                  <a:lnTo>
                    <a:pt x="336" y="110"/>
                  </a:lnTo>
                  <a:lnTo>
                    <a:pt x="312" y="110"/>
                  </a:lnTo>
                  <a:lnTo>
                    <a:pt x="249" y="150"/>
                  </a:lnTo>
                  <a:lnTo>
                    <a:pt x="249" y="174"/>
                  </a:lnTo>
                  <a:lnTo>
                    <a:pt x="121" y="157"/>
                  </a:lnTo>
                  <a:lnTo>
                    <a:pt x="110" y="127"/>
                  </a:lnTo>
                  <a:lnTo>
                    <a:pt x="110" y="110"/>
                  </a:lnTo>
                  <a:lnTo>
                    <a:pt x="69" y="127"/>
                  </a:lnTo>
                  <a:lnTo>
                    <a:pt x="22" y="17"/>
                  </a:lnTo>
                  <a:lnTo>
                    <a:pt x="2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33" name="Freeform 183"/>
            <p:cNvSpPr>
              <a:spLocks noChangeAspect="1"/>
            </p:cNvSpPr>
            <p:nvPr>
              <p:custDataLst>
                <p:tags r:id="rId253"/>
              </p:custDataLst>
            </p:nvPr>
          </p:nvSpPr>
          <p:spPr bwMode="auto">
            <a:xfrm>
              <a:off x="2265747" y="3259436"/>
              <a:ext cx="52114" cy="44412"/>
            </a:xfrm>
            <a:custGeom>
              <a:avLst/>
              <a:gdLst>
                <a:gd name="T0" fmla="*/ 46038 w 122"/>
                <a:gd name="T1" fmla="*/ 41275 h 93"/>
                <a:gd name="T2" fmla="*/ 35095 w 122"/>
                <a:gd name="T3" fmla="*/ 0 h 93"/>
                <a:gd name="T4" fmla="*/ 13208 w 122"/>
                <a:gd name="T5" fmla="*/ 2663 h 93"/>
                <a:gd name="T6" fmla="*/ 0 w 122"/>
                <a:gd name="T7" fmla="*/ 23078 h 93"/>
                <a:gd name="T8" fmla="*/ 28302 w 122"/>
                <a:gd name="T9" fmla="*/ 41275 h 93"/>
                <a:gd name="T10" fmla="*/ 46038 w 122"/>
                <a:gd name="T11" fmla="*/ 41275 h 93"/>
                <a:gd name="T12" fmla="*/ 0 60000 65536"/>
                <a:gd name="T13" fmla="*/ 0 60000 65536"/>
                <a:gd name="T14" fmla="*/ 0 60000 65536"/>
                <a:gd name="T15" fmla="*/ 0 60000 65536"/>
                <a:gd name="T16" fmla="*/ 0 60000 65536"/>
                <a:gd name="T17" fmla="*/ 0 60000 65536"/>
                <a:gd name="T18" fmla="*/ 0 w 122"/>
                <a:gd name="T19" fmla="*/ 0 h 93"/>
                <a:gd name="T20" fmla="*/ 122 w 122"/>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22" h="93">
                  <a:moveTo>
                    <a:pt x="122" y="93"/>
                  </a:moveTo>
                  <a:lnTo>
                    <a:pt x="93" y="0"/>
                  </a:lnTo>
                  <a:lnTo>
                    <a:pt x="35" y="6"/>
                  </a:lnTo>
                  <a:lnTo>
                    <a:pt x="0" y="52"/>
                  </a:lnTo>
                  <a:lnTo>
                    <a:pt x="75" y="93"/>
                  </a:lnTo>
                  <a:lnTo>
                    <a:pt x="122" y="93"/>
                  </a:lnTo>
                  <a:close/>
                </a:path>
              </a:pathLst>
            </a:custGeom>
            <a:grpFill/>
            <a:ln w="9525">
              <a:solidFill>
                <a:schemeClr val="bg1">
                  <a:lumMod val="85000"/>
                </a:schemeClr>
              </a:solidFill>
              <a:round/>
              <a:headEnd/>
              <a:tailEnd/>
            </a:ln>
          </p:spPr>
          <p:txBody>
            <a:bodyPr/>
            <a:lstStyle/>
            <a:p>
              <a:endParaRPr lang="zh-CN" altLang="en-US"/>
            </a:p>
          </p:txBody>
        </p:sp>
        <p:sp>
          <p:nvSpPr>
            <p:cNvPr id="234" name="Freeform 184"/>
            <p:cNvSpPr>
              <a:spLocks noChangeAspect="1"/>
            </p:cNvSpPr>
            <p:nvPr>
              <p:custDataLst>
                <p:tags r:id="rId254"/>
              </p:custDataLst>
            </p:nvPr>
          </p:nvSpPr>
          <p:spPr bwMode="auto">
            <a:xfrm>
              <a:off x="2060892" y="3021996"/>
              <a:ext cx="256967" cy="281849"/>
            </a:xfrm>
            <a:custGeom>
              <a:avLst/>
              <a:gdLst>
                <a:gd name="T0" fmla="*/ 215463 w 570"/>
                <a:gd name="T1" fmla="*/ 222003 h 610"/>
                <a:gd name="T2" fmla="*/ 227013 w 570"/>
                <a:gd name="T3" fmla="*/ 204397 h 610"/>
                <a:gd name="T4" fmla="*/ 208294 w 570"/>
                <a:gd name="T5" fmla="*/ 164892 h 610"/>
                <a:gd name="T6" fmla="*/ 199532 w 570"/>
                <a:gd name="T7" fmla="*/ 127534 h 610"/>
                <a:gd name="T8" fmla="*/ 162493 w 570"/>
                <a:gd name="T9" fmla="*/ 117228 h 610"/>
                <a:gd name="T10" fmla="*/ 155325 w 570"/>
                <a:gd name="T11" fmla="*/ 89746 h 610"/>
                <a:gd name="T12" fmla="*/ 171654 w 570"/>
                <a:gd name="T13" fmla="*/ 47235 h 610"/>
                <a:gd name="T14" fmla="*/ 143775 w 570"/>
                <a:gd name="T15" fmla="*/ 39935 h 610"/>
                <a:gd name="T16" fmla="*/ 129835 w 570"/>
                <a:gd name="T17" fmla="*/ 30058 h 610"/>
                <a:gd name="T18" fmla="*/ 115896 w 570"/>
                <a:gd name="T19" fmla="*/ 0 h 610"/>
                <a:gd name="T20" fmla="*/ 92797 w 570"/>
                <a:gd name="T21" fmla="*/ 0 h 610"/>
                <a:gd name="T22" fmla="*/ 51377 w 570"/>
                <a:gd name="T23" fmla="*/ 17606 h 610"/>
                <a:gd name="T24" fmla="*/ 55758 w 570"/>
                <a:gd name="T25" fmla="*/ 37358 h 610"/>
                <a:gd name="T26" fmla="*/ 41818 w 570"/>
                <a:gd name="T27" fmla="*/ 79440 h 610"/>
                <a:gd name="T28" fmla="*/ 9558 w 570"/>
                <a:gd name="T29" fmla="*/ 107352 h 610"/>
                <a:gd name="T30" fmla="*/ 0 w 570"/>
                <a:gd name="T31" fmla="*/ 134834 h 610"/>
                <a:gd name="T32" fmla="*/ 11948 w 570"/>
                <a:gd name="T33" fmla="*/ 167039 h 610"/>
                <a:gd name="T34" fmla="*/ 53368 w 570"/>
                <a:gd name="T35" fmla="*/ 164892 h 610"/>
                <a:gd name="T36" fmla="*/ 99965 w 570"/>
                <a:gd name="T37" fmla="*/ 212127 h 610"/>
                <a:gd name="T38" fmla="*/ 99965 w 570"/>
                <a:gd name="T39" fmla="*/ 224580 h 610"/>
                <a:gd name="T40" fmla="*/ 127844 w 570"/>
                <a:gd name="T41" fmla="*/ 261938 h 610"/>
                <a:gd name="T42" fmla="*/ 169264 w 570"/>
                <a:gd name="T43" fmla="*/ 242185 h 610"/>
                <a:gd name="T44" fmla="*/ 180814 w 570"/>
                <a:gd name="T45" fmla="*/ 242185 h 610"/>
                <a:gd name="T46" fmla="*/ 190372 w 570"/>
                <a:gd name="T47" fmla="*/ 224580 h 610"/>
                <a:gd name="T48" fmla="*/ 208294 w 570"/>
                <a:gd name="T49" fmla="*/ 222003 h 610"/>
                <a:gd name="T50" fmla="*/ 215463 w 570"/>
                <a:gd name="T51" fmla="*/ 222003 h 61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70"/>
                <a:gd name="T79" fmla="*/ 0 h 610"/>
                <a:gd name="T80" fmla="*/ 570 w 570"/>
                <a:gd name="T81" fmla="*/ 610 h 61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70" h="610">
                  <a:moveTo>
                    <a:pt x="541" y="517"/>
                  </a:moveTo>
                  <a:lnTo>
                    <a:pt x="570" y="476"/>
                  </a:lnTo>
                  <a:lnTo>
                    <a:pt x="523" y="384"/>
                  </a:lnTo>
                  <a:lnTo>
                    <a:pt x="501" y="297"/>
                  </a:lnTo>
                  <a:lnTo>
                    <a:pt x="408" y="273"/>
                  </a:lnTo>
                  <a:lnTo>
                    <a:pt x="390" y="209"/>
                  </a:lnTo>
                  <a:lnTo>
                    <a:pt x="431" y="110"/>
                  </a:lnTo>
                  <a:lnTo>
                    <a:pt x="361" y="93"/>
                  </a:lnTo>
                  <a:lnTo>
                    <a:pt x="326" y="70"/>
                  </a:lnTo>
                  <a:lnTo>
                    <a:pt x="291" y="0"/>
                  </a:lnTo>
                  <a:lnTo>
                    <a:pt x="233" y="0"/>
                  </a:lnTo>
                  <a:lnTo>
                    <a:pt x="129" y="41"/>
                  </a:lnTo>
                  <a:lnTo>
                    <a:pt x="140" y="87"/>
                  </a:lnTo>
                  <a:lnTo>
                    <a:pt x="105" y="185"/>
                  </a:lnTo>
                  <a:lnTo>
                    <a:pt x="24" y="250"/>
                  </a:lnTo>
                  <a:lnTo>
                    <a:pt x="0" y="314"/>
                  </a:lnTo>
                  <a:lnTo>
                    <a:pt x="30" y="389"/>
                  </a:lnTo>
                  <a:lnTo>
                    <a:pt x="134" y="384"/>
                  </a:lnTo>
                  <a:lnTo>
                    <a:pt x="251" y="494"/>
                  </a:lnTo>
                  <a:lnTo>
                    <a:pt x="251" y="523"/>
                  </a:lnTo>
                  <a:lnTo>
                    <a:pt x="321" y="610"/>
                  </a:lnTo>
                  <a:lnTo>
                    <a:pt x="425" y="564"/>
                  </a:lnTo>
                  <a:lnTo>
                    <a:pt x="454" y="564"/>
                  </a:lnTo>
                  <a:lnTo>
                    <a:pt x="478" y="523"/>
                  </a:lnTo>
                  <a:lnTo>
                    <a:pt x="523" y="517"/>
                  </a:lnTo>
                  <a:lnTo>
                    <a:pt x="541" y="517"/>
                  </a:lnTo>
                  <a:close/>
                </a:path>
              </a:pathLst>
            </a:custGeom>
            <a:grpFill/>
            <a:ln w="9525">
              <a:solidFill>
                <a:schemeClr val="bg1">
                  <a:lumMod val="85000"/>
                </a:schemeClr>
              </a:solidFill>
              <a:round/>
              <a:headEnd/>
              <a:tailEnd/>
            </a:ln>
          </p:spPr>
          <p:txBody>
            <a:bodyPr/>
            <a:lstStyle/>
            <a:p>
              <a:endParaRPr lang="zh-CN" altLang="en-US"/>
            </a:p>
          </p:txBody>
        </p:sp>
        <p:sp>
          <p:nvSpPr>
            <p:cNvPr id="235" name="Freeform 185"/>
            <p:cNvSpPr>
              <a:spLocks noChangeAspect="1"/>
            </p:cNvSpPr>
            <p:nvPr>
              <p:custDataLst>
                <p:tags r:id="rId255"/>
              </p:custDataLst>
            </p:nvPr>
          </p:nvSpPr>
          <p:spPr bwMode="auto">
            <a:xfrm>
              <a:off x="1936902" y="3165485"/>
              <a:ext cx="136571" cy="114448"/>
            </a:xfrm>
            <a:custGeom>
              <a:avLst/>
              <a:gdLst>
                <a:gd name="T0" fmla="*/ 106667 w 302"/>
                <a:gd name="T1" fmla="*/ 4966 h 257"/>
                <a:gd name="T2" fmla="*/ 85893 w 302"/>
                <a:gd name="T3" fmla="*/ 4966 h 257"/>
                <a:gd name="T4" fmla="*/ 74707 w 302"/>
                <a:gd name="T5" fmla="*/ 12416 h 257"/>
                <a:gd name="T6" fmla="*/ 46742 w 302"/>
                <a:gd name="T7" fmla="*/ 12416 h 257"/>
                <a:gd name="T8" fmla="*/ 13983 w 302"/>
                <a:gd name="T9" fmla="*/ 0 h 257"/>
                <a:gd name="T10" fmla="*/ 9189 w 302"/>
                <a:gd name="T11" fmla="*/ 24418 h 257"/>
                <a:gd name="T12" fmla="*/ 18777 w 302"/>
                <a:gd name="T13" fmla="*/ 57941 h 257"/>
                <a:gd name="T14" fmla="*/ 7191 w 302"/>
                <a:gd name="T15" fmla="*/ 69943 h 257"/>
                <a:gd name="T16" fmla="*/ 0 w 302"/>
                <a:gd name="T17" fmla="*/ 77393 h 257"/>
                <a:gd name="T18" fmla="*/ 7191 w 302"/>
                <a:gd name="T19" fmla="*/ 96844 h 257"/>
                <a:gd name="T20" fmla="*/ 29963 w 302"/>
                <a:gd name="T21" fmla="*/ 103880 h 257"/>
                <a:gd name="T22" fmla="*/ 53533 w 302"/>
                <a:gd name="T23" fmla="*/ 106363 h 257"/>
                <a:gd name="T24" fmla="*/ 69913 w 302"/>
                <a:gd name="T25" fmla="*/ 96844 h 257"/>
                <a:gd name="T26" fmla="*/ 97479 w 302"/>
                <a:gd name="T27" fmla="*/ 96844 h 257"/>
                <a:gd name="T28" fmla="*/ 106667 w 302"/>
                <a:gd name="T29" fmla="*/ 69943 h 257"/>
                <a:gd name="T30" fmla="*/ 71911 w 302"/>
                <a:gd name="T31" fmla="*/ 60424 h 257"/>
                <a:gd name="T32" fmla="*/ 71911 w 302"/>
                <a:gd name="T33" fmla="*/ 41386 h 257"/>
                <a:gd name="T34" fmla="*/ 99876 w 302"/>
                <a:gd name="T35" fmla="*/ 36420 h 257"/>
                <a:gd name="T36" fmla="*/ 120650 w 302"/>
                <a:gd name="T37" fmla="*/ 33937 h 257"/>
                <a:gd name="T38" fmla="*/ 106667 w 302"/>
                <a:gd name="T39" fmla="*/ 4966 h 25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2"/>
                <a:gd name="T61" fmla="*/ 0 h 257"/>
                <a:gd name="T62" fmla="*/ 302 w 302"/>
                <a:gd name="T63" fmla="*/ 257 h 25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2" h="257">
                  <a:moveTo>
                    <a:pt x="267" y="12"/>
                  </a:moveTo>
                  <a:lnTo>
                    <a:pt x="215" y="12"/>
                  </a:lnTo>
                  <a:lnTo>
                    <a:pt x="187" y="30"/>
                  </a:lnTo>
                  <a:lnTo>
                    <a:pt x="117" y="30"/>
                  </a:lnTo>
                  <a:lnTo>
                    <a:pt x="35" y="0"/>
                  </a:lnTo>
                  <a:lnTo>
                    <a:pt x="23" y="59"/>
                  </a:lnTo>
                  <a:lnTo>
                    <a:pt x="47" y="140"/>
                  </a:lnTo>
                  <a:lnTo>
                    <a:pt x="18" y="169"/>
                  </a:lnTo>
                  <a:lnTo>
                    <a:pt x="0" y="187"/>
                  </a:lnTo>
                  <a:lnTo>
                    <a:pt x="18" y="234"/>
                  </a:lnTo>
                  <a:lnTo>
                    <a:pt x="75" y="251"/>
                  </a:lnTo>
                  <a:lnTo>
                    <a:pt x="134" y="257"/>
                  </a:lnTo>
                  <a:lnTo>
                    <a:pt x="175" y="234"/>
                  </a:lnTo>
                  <a:lnTo>
                    <a:pt x="244" y="234"/>
                  </a:lnTo>
                  <a:lnTo>
                    <a:pt x="267" y="169"/>
                  </a:lnTo>
                  <a:lnTo>
                    <a:pt x="180" y="146"/>
                  </a:lnTo>
                  <a:lnTo>
                    <a:pt x="180" y="100"/>
                  </a:lnTo>
                  <a:lnTo>
                    <a:pt x="250" y="88"/>
                  </a:lnTo>
                  <a:lnTo>
                    <a:pt x="302" y="82"/>
                  </a:lnTo>
                  <a:lnTo>
                    <a:pt x="267" y="12"/>
                  </a:lnTo>
                  <a:close/>
                </a:path>
              </a:pathLst>
            </a:custGeom>
            <a:grpFill/>
            <a:ln w="9525">
              <a:solidFill>
                <a:schemeClr val="bg1">
                  <a:lumMod val="85000"/>
                </a:schemeClr>
              </a:solidFill>
              <a:round/>
              <a:headEnd/>
              <a:tailEnd/>
            </a:ln>
          </p:spPr>
          <p:txBody>
            <a:bodyPr/>
            <a:lstStyle/>
            <a:p>
              <a:endParaRPr lang="zh-CN" altLang="en-US"/>
            </a:p>
          </p:txBody>
        </p:sp>
        <p:sp>
          <p:nvSpPr>
            <p:cNvPr id="236" name="Freeform 186"/>
            <p:cNvSpPr>
              <a:spLocks noChangeAspect="1"/>
            </p:cNvSpPr>
            <p:nvPr>
              <p:custDataLst>
                <p:tags r:id="rId256"/>
              </p:custDataLst>
            </p:nvPr>
          </p:nvSpPr>
          <p:spPr bwMode="auto">
            <a:xfrm>
              <a:off x="1920728" y="3153528"/>
              <a:ext cx="41332" cy="93949"/>
            </a:xfrm>
            <a:custGeom>
              <a:avLst/>
              <a:gdLst>
                <a:gd name="T0" fmla="*/ 36513 w 87"/>
                <a:gd name="T1" fmla="*/ 12115 h 209"/>
                <a:gd name="T2" fmla="*/ 19725 w 87"/>
                <a:gd name="T3" fmla="*/ 0 h 209"/>
                <a:gd name="T4" fmla="*/ 7135 w 87"/>
                <a:gd name="T5" fmla="*/ 43447 h 209"/>
                <a:gd name="T6" fmla="*/ 10073 w 87"/>
                <a:gd name="T7" fmla="*/ 60158 h 209"/>
                <a:gd name="T8" fmla="*/ 0 w 87"/>
                <a:gd name="T9" fmla="*/ 72690 h 209"/>
                <a:gd name="T10" fmla="*/ 12171 w 87"/>
                <a:gd name="T11" fmla="*/ 87312 h 209"/>
                <a:gd name="T12" fmla="*/ 31896 w 87"/>
                <a:gd name="T13" fmla="*/ 70184 h 209"/>
                <a:gd name="T14" fmla="*/ 31896 w 87"/>
                <a:gd name="T15" fmla="*/ 60158 h 209"/>
                <a:gd name="T16" fmla="*/ 24762 w 87"/>
                <a:gd name="T17" fmla="*/ 33839 h 209"/>
                <a:gd name="T18" fmla="*/ 28959 w 87"/>
                <a:gd name="T19" fmla="*/ 16710 h 209"/>
                <a:gd name="T20" fmla="*/ 36513 w 87"/>
                <a:gd name="T21" fmla="*/ 12115 h 2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7"/>
                <a:gd name="T34" fmla="*/ 0 h 209"/>
                <a:gd name="T35" fmla="*/ 87 w 87"/>
                <a:gd name="T36" fmla="*/ 209 h 2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7" h="209">
                  <a:moveTo>
                    <a:pt x="87" y="29"/>
                  </a:moveTo>
                  <a:lnTo>
                    <a:pt x="47" y="0"/>
                  </a:lnTo>
                  <a:lnTo>
                    <a:pt x="17" y="104"/>
                  </a:lnTo>
                  <a:lnTo>
                    <a:pt x="24" y="144"/>
                  </a:lnTo>
                  <a:lnTo>
                    <a:pt x="0" y="174"/>
                  </a:lnTo>
                  <a:lnTo>
                    <a:pt x="29" y="209"/>
                  </a:lnTo>
                  <a:lnTo>
                    <a:pt x="76" y="168"/>
                  </a:lnTo>
                  <a:lnTo>
                    <a:pt x="76" y="144"/>
                  </a:lnTo>
                  <a:lnTo>
                    <a:pt x="59" y="81"/>
                  </a:lnTo>
                  <a:lnTo>
                    <a:pt x="69" y="40"/>
                  </a:lnTo>
                  <a:lnTo>
                    <a:pt x="87" y="29"/>
                  </a:lnTo>
                  <a:close/>
                </a:path>
              </a:pathLst>
            </a:custGeom>
            <a:grpFill/>
            <a:ln w="9525">
              <a:solidFill>
                <a:schemeClr val="bg1">
                  <a:lumMod val="85000"/>
                </a:schemeClr>
              </a:solidFill>
              <a:round/>
              <a:headEnd/>
              <a:tailEnd/>
            </a:ln>
          </p:spPr>
          <p:txBody>
            <a:bodyPr/>
            <a:lstStyle/>
            <a:p>
              <a:endParaRPr lang="zh-CN" altLang="en-US"/>
            </a:p>
          </p:txBody>
        </p:sp>
        <p:sp>
          <p:nvSpPr>
            <p:cNvPr id="237" name="Freeform 187"/>
            <p:cNvSpPr>
              <a:spLocks noChangeAspect="1"/>
            </p:cNvSpPr>
            <p:nvPr>
              <p:custDataLst>
                <p:tags r:id="rId257"/>
              </p:custDataLst>
            </p:nvPr>
          </p:nvSpPr>
          <p:spPr bwMode="auto">
            <a:xfrm>
              <a:off x="1942291" y="3107407"/>
              <a:ext cx="44925" cy="61494"/>
            </a:xfrm>
            <a:custGeom>
              <a:avLst/>
              <a:gdLst>
                <a:gd name="T0" fmla="*/ 0 w 92"/>
                <a:gd name="T1" fmla="*/ 48105 h 139"/>
                <a:gd name="T2" fmla="*/ 12510 w 92"/>
                <a:gd name="T3" fmla="*/ 28781 h 139"/>
                <a:gd name="T4" fmla="*/ 19844 w 92"/>
                <a:gd name="T5" fmla="*/ 0 h 139"/>
                <a:gd name="T6" fmla="*/ 39688 w 92"/>
                <a:gd name="T7" fmla="*/ 9456 h 139"/>
                <a:gd name="T8" fmla="*/ 29766 w 92"/>
                <a:gd name="T9" fmla="*/ 28781 h 139"/>
                <a:gd name="T10" fmla="*/ 19844 w 92"/>
                <a:gd name="T11" fmla="*/ 57150 h 139"/>
                <a:gd name="T12" fmla="*/ 0 w 92"/>
                <a:gd name="T13" fmla="*/ 48105 h 139"/>
                <a:gd name="T14" fmla="*/ 0 60000 65536"/>
                <a:gd name="T15" fmla="*/ 0 60000 65536"/>
                <a:gd name="T16" fmla="*/ 0 60000 65536"/>
                <a:gd name="T17" fmla="*/ 0 60000 65536"/>
                <a:gd name="T18" fmla="*/ 0 60000 65536"/>
                <a:gd name="T19" fmla="*/ 0 60000 65536"/>
                <a:gd name="T20" fmla="*/ 0 60000 65536"/>
                <a:gd name="T21" fmla="*/ 0 w 92"/>
                <a:gd name="T22" fmla="*/ 0 h 139"/>
                <a:gd name="T23" fmla="*/ 92 w 92"/>
                <a:gd name="T24" fmla="*/ 139 h 1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 h="139">
                  <a:moveTo>
                    <a:pt x="0" y="117"/>
                  </a:moveTo>
                  <a:lnTo>
                    <a:pt x="29" y="70"/>
                  </a:lnTo>
                  <a:lnTo>
                    <a:pt x="46" y="0"/>
                  </a:lnTo>
                  <a:lnTo>
                    <a:pt x="92" y="23"/>
                  </a:lnTo>
                  <a:lnTo>
                    <a:pt x="69" y="70"/>
                  </a:lnTo>
                  <a:lnTo>
                    <a:pt x="46" y="139"/>
                  </a:lnTo>
                  <a:lnTo>
                    <a:pt x="0" y="117"/>
                  </a:lnTo>
                  <a:close/>
                </a:path>
              </a:pathLst>
            </a:custGeom>
            <a:grpFill/>
            <a:ln w="9525">
              <a:solidFill>
                <a:schemeClr val="bg1">
                  <a:lumMod val="85000"/>
                </a:schemeClr>
              </a:solidFill>
              <a:round/>
              <a:headEnd/>
              <a:tailEnd/>
            </a:ln>
          </p:spPr>
          <p:txBody>
            <a:bodyPr/>
            <a:lstStyle/>
            <a:p>
              <a:endParaRPr lang="zh-CN" altLang="en-US"/>
            </a:p>
          </p:txBody>
        </p:sp>
        <p:sp>
          <p:nvSpPr>
            <p:cNvPr id="238" name="Freeform 188"/>
            <p:cNvSpPr>
              <a:spLocks noChangeAspect="1"/>
            </p:cNvSpPr>
            <p:nvPr>
              <p:custDataLst>
                <p:tags r:id="rId258"/>
              </p:custDataLst>
            </p:nvPr>
          </p:nvSpPr>
          <p:spPr bwMode="auto">
            <a:xfrm>
              <a:off x="1958466" y="3033955"/>
              <a:ext cx="159930" cy="141778"/>
            </a:xfrm>
            <a:custGeom>
              <a:avLst/>
              <a:gdLst>
                <a:gd name="T0" fmla="*/ 0 w 354"/>
                <a:gd name="T1" fmla="*/ 122111 h 314"/>
                <a:gd name="T2" fmla="*/ 25144 w 354"/>
                <a:gd name="T3" fmla="*/ 131762 h 314"/>
                <a:gd name="T4" fmla="*/ 53082 w 354"/>
                <a:gd name="T5" fmla="*/ 131762 h 314"/>
                <a:gd name="T6" fmla="*/ 67051 w 354"/>
                <a:gd name="T7" fmla="*/ 126727 h 314"/>
                <a:gd name="T8" fmla="*/ 87805 w 354"/>
                <a:gd name="T9" fmla="*/ 124209 h 314"/>
                <a:gd name="T10" fmla="*/ 97384 w 354"/>
                <a:gd name="T11" fmla="*/ 95255 h 314"/>
                <a:gd name="T12" fmla="*/ 134502 w 354"/>
                <a:gd name="T13" fmla="*/ 65881 h 314"/>
                <a:gd name="T14" fmla="*/ 141287 w 354"/>
                <a:gd name="T15" fmla="*/ 29374 h 314"/>
                <a:gd name="T16" fmla="*/ 141287 w 354"/>
                <a:gd name="T17" fmla="*/ 9651 h 314"/>
                <a:gd name="T18" fmla="*/ 134502 w 354"/>
                <a:gd name="T19" fmla="*/ 7553 h 314"/>
                <a:gd name="T20" fmla="*/ 115744 w 354"/>
                <a:gd name="T21" fmla="*/ 2518 h 314"/>
                <a:gd name="T22" fmla="*/ 101775 w 354"/>
                <a:gd name="T23" fmla="*/ 9651 h 314"/>
                <a:gd name="T24" fmla="*/ 81021 w 354"/>
                <a:gd name="T25" fmla="*/ 7553 h 314"/>
                <a:gd name="T26" fmla="*/ 69446 w 354"/>
                <a:gd name="T27" fmla="*/ 0 h 314"/>
                <a:gd name="T28" fmla="*/ 53082 w 354"/>
                <a:gd name="T29" fmla="*/ 2518 h 314"/>
                <a:gd name="T30" fmla="*/ 32328 w 354"/>
                <a:gd name="T31" fmla="*/ 9651 h 314"/>
                <a:gd name="T32" fmla="*/ 15965 w 354"/>
                <a:gd name="T33" fmla="*/ 29374 h 314"/>
                <a:gd name="T34" fmla="*/ 6785 w 354"/>
                <a:gd name="T35" fmla="*/ 65881 h 314"/>
                <a:gd name="T36" fmla="*/ 18359 w 354"/>
                <a:gd name="T37" fmla="*/ 70916 h 314"/>
                <a:gd name="T38" fmla="*/ 25144 w 354"/>
                <a:gd name="T39" fmla="*/ 78050 h 314"/>
                <a:gd name="T40" fmla="*/ 15965 w 354"/>
                <a:gd name="T41" fmla="*/ 92737 h 314"/>
                <a:gd name="T42" fmla="*/ 0 w 354"/>
                <a:gd name="T43" fmla="*/ 122111 h 31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4"/>
                <a:gd name="T67" fmla="*/ 0 h 314"/>
                <a:gd name="T68" fmla="*/ 354 w 354"/>
                <a:gd name="T69" fmla="*/ 314 h 31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4" h="314">
                  <a:moveTo>
                    <a:pt x="0" y="291"/>
                  </a:moveTo>
                  <a:lnTo>
                    <a:pt x="63" y="314"/>
                  </a:lnTo>
                  <a:lnTo>
                    <a:pt x="133" y="314"/>
                  </a:lnTo>
                  <a:lnTo>
                    <a:pt x="168" y="302"/>
                  </a:lnTo>
                  <a:lnTo>
                    <a:pt x="220" y="296"/>
                  </a:lnTo>
                  <a:lnTo>
                    <a:pt x="244" y="227"/>
                  </a:lnTo>
                  <a:lnTo>
                    <a:pt x="337" y="157"/>
                  </a:lnTo>
                  <a:lnTo>
                    <a:pt x="354" y="70"/>
                  </a:lnTo>
                  <a:lnTo>
                    <a:pt x="354" y="23"/>
                  </a:lnTo>
                  <a:lnTo>
                    <a:pt x="337" y="18"/>
                  </a:lnTo>
                  <a:lnTo>
                    <a:pt x="290" y="6"/>
                  </a:lnTo>
                  <a:lnTo>
                    <a:pt x="255" y="23"/>
                  </a:lnTo>
                  <a:lnTo>
                    <a:pt x="203" y="18"/>
                  </a:lnTo>
                  <a:lnTo>
                    <a:pt x="174" y="0"/>
                  </a:lnTo>
                  <a:lnTo>
                    <a:pt x="133" y="6"/>
                  </a:lnTo>
                  <a:lnTo>
                    <a:pt x="81" y="23"/>
                  </a:lnTo>
                  <a:lnTo>
                    <a:pt x="40" y="70"/>
                  </a:lnTo>
                  <a:lnTo>
                    <a:pt x="17" y="157"/>
                  </a:lnTo>
                  <a:lnTo>
                    <a:pt x="46" y="169"/>
                  </a:lnTo>
                  <a:lnTo>
                    <a:pt x="63" y="186"/>
                  </a:lnTo>
                  <a:lnTo>
                    <a:pt x="40" y="221"/>
                  </a:lnTo>
                  <a:lnTo>
                    <a:pt x="0" y="291"/>
                  </a:lnTo>
                  <a:close/>
                </a:path>
              </a:pathLst>
            </a:custGeom>
            <a:grpFill/>
            <a:ln w="9525">
              <a:solidFill>
                <a:schemeClr val="bg1">
                  <a:lumMod val="85000"/>
                </a:schemeClr>
              </a:solidFill>
              <a:round/>
              <a:headEnd/>
              <a:tailEnd/>
            </a:ln>
          </p:spPr>
          <p:txBody>
            <a:bodyPr/>
            <a:lstStyle/>
            <a:p>
              <a:endParaRPr lang="zh-CN" altLang="en-US"/>
            </a:p>
          </p:txBody>
        </p:sp>
        <p:sp>
          <p:nvSpPr>
            <p:cNvPr id="239" name="Freeform 189"/>
            <p:cNvSpPr>
              <a:spLocks noChangeAspect="1"/>
            </p:cNvSpPr>
            <p:nvPr>
              <p:custDataLst>
                <p:tags r:id="rId259"/>
              </p:custDataLst>
            </p:nvPr>
          </p:nvSpPr>
          <p:spPr bwMode="auto">
            <a:xfrm>
              <a:off x="1721263" y="2858012"/>
              <a:ext cx="472606" cy="208397"/>
            </a:xfrm>
            <a:custGeom>
              <a:avLst/>
              <a:gdLst>
                <a:gd name="T0" fmla="*/ 9681 w 1035"/>
                <a:gd name="T1" fmla="*/ 49594 h 453"/>
                <a:gd name="T2" fmla="*/ 9681 w 1035"/>
                <a:gd name="T3" fmla="*/ 76529 h 453"/>
                <a:gd name="T4" fmla="*/ 0 w 1035"/>
                <a:gd name="T5" fmla="*/ 116718 h 453"/>
                <a:gd name="T6" fmla="*/ 18959 w 1035"/>
                <a:gd name="T7" fmla="*/ 124414 h 453"/>
                <a:gd name="T8" fmla="*/ 37516 w 1035"/>
                <a:gd name="T9" fmla="*/ 143653 h 453"/>
                <a:gd name="T10" fmla="*/ 51634 w 1035"/>
                <a:gd name="T11" fmla="*/ 163747 h 453"/>
                <a:gd name="T12" fmla="*/ 79872 w 1035"/>
                <a:gd name="T13" fmla="*/ 173581 h 453"/>
                <a:gd name="T14" fmla="*/ 126665 w 1035"/>
                <a:gd name="T15" fmla="*/ 163747 h 453"/>
                <a:gd name="T16" fmla="*/ 143205 w 1035"/>
                <a:gd name="T17" fmla="*/ 183842 h 453"/>
                <a:gd name="T18" fmla="*/ 152483 w 1035"/>
                <a:gd name="T19" fmla="*/ 183842 h 453"/>
                <a:gd name="T20" fmla="*/ 189998 w 1035"/>
                <a:gd name="T21" fmla="*/ 173581 h 453"/>
                <a:gd name="T22" fmla="*/ 208958 w 1035"/>
                <a:gd name="T23" fmla="*/ 173581 h 453"/>
                <a:gd name="T24" fmla="*/ 215815 w 1035"/>
                <a:gd name="T25" fmla="*/ 173581 h 453"/>
                <a:gd name="T26" fmla="*/ 225093 w 1035"/>
                <a:gd name="T27" fmla="*/ 193675 h 453"/>
                <a:gd name="T28" fmla="*/ 244053 w 1035"/>
                <a:gd name="T29" fmla="*/ 173581 h 453"/>
                <a:gd name="T30" fmla="*/ 272290 w 1035"/>
                <a:gd name="T31" fmla="*/ 163747 h 453"/>
                <a:gd name="T32" fmla="*/ 281568 w 1035"/>
                <a:gd name="T33" fmla="*/ 163747 h 453"/>
                <a:gd name="T34" fmla="*/ 288426 w 1035"/>
                <a:gd name="T35" fmla="*/ 173581 h 453"/>
                <a:gd name="T36" fmla="*/ 307386 w 1035"/>
                <a:gd name="T37" fmla="*/ 173581 h 453"/>
                <a:gd name="T38" fmla="*/ 325942 w 1035"/>
                <a:gd name="T39" fmla="*/ 163747 h 453"/>
                <a:gd name="T40" fmla="*/ 344901 w 1035"/>
                <a:gd name="T41" fmla="*/ 173581 h 453"/>
                <a:gd name="T42" fmla="*/ 361037 w 1035"/>
                <a:gd name="T43" fmla="*/ 163747 h 453"/>
                <a:gd name="T44" fmla="*/ 389274 w 1035"/>
                <a:gd name="T45" fmla="*/ 153914 h 453"/>
                <a:gd name="T46" fmla="*/ 408234 w 1035"/>
                <a:gd name="T47" fmla="*/ 153914 h 453"/>
                <a:gd name="T48" fmla="*/ 408234 w 1035"/>
                <a:gd name="T49" fmla="*/ 124414 h 453"/>
                <a:gd name="T50" fmla="*/ 417512 w 1035"/>
                <a:gd name="T51" fmla="*/ 86790 h 453"/>
                <a:gd name="T52" fmla="*/ 408234 w 1035"/>
                <a:gd name="T53" fmla="*/ 66696 h 453"/>
                <a:gd name="T54" fmla="*/ 389274 w 1035"/>
                <a:gd name="T55" fmla="*/ 19667 h 453"/>
                <a:gd name="T56" fmla="*/ 370718 w 1035"/>
                <a:gd name="T57" fmla="*/ 9406 h 453"/>
                <a:gd name="T58" fmla="*/ 344901 w 1035"/>
                <a:gd name="T59" fmla="*/ 9406 h 453"/>
                <a:gd name="T60" fmla="*/ 307386 w 1035"/>
                <a:gd name="T61" fmla="*/ 19667 h 453"/>
                <a:gd name="T62" fmla="*/ 288426 w 1035"/>
                <a:gd name="T63" fmla="*/ 39334 h 453"/>
                <a:gd name="T64" fmla="*/ 262609 w 1035"/>
                <a:gd name="T65" fmla="*/ 29500 h 453"/>
                <a:gd name="T66" fmla="*/ 180720 w 1035"/>
                <a:gd name="T67" fmla="*/ 0 h 453"/>
                <a:gd name="T68" fmla="*/ 133927 w 1035"/>
                <a:gd name="T69" fmla="*/ 0 h 453"/>
                <a:gd name="T70" fmla="*/ 89553 w 1035"/>
                <a:gd name="T71" fmla="*/ 19667 h 453"/>
                <a:gd name="T72" fmla="*/ 51634 w 1035"/>
                <a:gd name="T73" fmla="*/ 29500 h 453"/>
                <a:gd name="T74" fmla="*/ 47197 w 1035"/>
                <a:gd name="T75" fmla="*/ 37196 h 453"/>
                <a:gd name="T76" fmla="*/ 49214 w 1035"/>
                <a:gd name="T77" fmla="*/ 49594 h 453"/>
                <a:gd name="T78" fmla="*/ 23397 w 1035"/>
                <a:gd name="T79" fmla="*/ 44464 h 453"/>
                <a:gd name="T80" fmla="*/ 9681 w 1035"/>
                <a:gd name="T81" fmla="*/ 49594 h 45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5"/>
                <a:gd name="T124" fmla="*/ 0 h 453"/>
                <a:gd name="T125" fmla="*/ 1035 w 1035"/>
                <a:gd name="T126" fmla="*/ 453 h 45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5" h="453">
                  <a:moveTo>
                    <a:pt x="24" y="116"/>
                  </a:moveTo>
                  <a:lnTo>
                    <a:pt x="24" y="179"/>
                  </a:lnTo>
                  <a:lnTo>
                    <a:pt x="0" y="273"/>
                  </a:lnTo>
                  <a:lnTo>
                    <a:pt x="47" y="291"/>
                  </a:lnTo>
                  <a:lnTo>
                    <a:pt x="93" y="336"/>
                  </a:lnTo>
                  <a:lnTo>
                    <a:pt x="128" y="383"/>
                  </a:lnTo>
                  <a:lnTo>
                    <a:pt x="198" y="406"/>
                  </a:lnTo>
                  <a:lnTo>
                    <a:pt x="314" y="383"/>
                  </a:lnTo>
                  <a:lnTo>
                    <a:pt x="355" y="430"/>
                  </a:lnTo>
                  <a:lnTo>
                    <a:pt x="378" y="430"/>
                  </a:lnTo>
                  <a:lnTo>
                    <a:pt x="471" y="406"/>
                  </a:lnTo>
                  <a:lnTo>
                    <a:pt x="518" y="406"/>
                  </a:lnTo>
                  <a:lnTo>
                    <a:pt x="535" y="406"/>
                  </a:lnTo>
                  <a:lnTo>
                    <a:pt x="558" y="453"/>
                  </a:lnTo>
                  <a:lnTo>
                    <a:pt x="605" y="406"/>
                  </a:lnTo>
                  <a:lnTo>
                    <a:pt x="675" y="383"/>
                  </a:lnTo>
                  <a:lnTo>
                    <a:pt x="698" y="383"/>
                  </a:lnTo>
                  <a:lnTo>
                    <a:pt x="715" y="406"/>
                  </a:lnTo>
                  <a:lnTo>
                    <a:pt x="762" y="406"/>
                  </a:lnTo>
                  <a:lnTo>
                    <a:pt x="808" y="383"/>
                  </a:lnTo>
                  <a:lnTo>
                    <a:pt x="855" y="406"/>
                  </a:lnTo>
                  <a:lnTo>
                    <a:pt x="895" y="383"/>
                  </a:lnTo>
                  <a:lnTo>
                    <a:pt x="965" y="360"/>
                  </a:lnTo>
                  <a:lnTo>
                    <a:pt x="1012" y="360"/>
                  </a:lnTo>
                  <a:lnTo>
                    <a:pt x="1012" y="291"/>
                  </a:lnTo>
                  <a:lnTo>
                    <a:pt x="1035" y="203"/>
                  </a:lnTo>
                  <a:lnTo>
                    <a:pt x="1012" y="156"/>
                  </a:lnTo>
                  <a:lnTo>
                    <a:pt x="965" y="46"/>
                  </a:lnTo>
                  <a:lnTo>
                    <a:pt x="919" y="22"/>
                  </a:lnTo>
                  <a:lnTo>
                    <a:pt x="855" y="22"/>
                  </a:lnTo>
                  <a:lnTo>
                    <a:pt x="762" y="46"/>
                  </a:lnTo>
                  <a:lnTo>
                    <a:pt x="715" y="92"/>
                  </a:lnTo>
                  <a:lnTo>
                    <a:pt x="651" y="69"/>
                  </a:lnTo>
                  <a:lnTo>
                    <a:pt x="448" y="0"/>
                  </a:lnTo>
                  <a:lnTo>
                    <a:pt x="332" y="0"/>
                  </a:lnTo>
                  <a:lnTo>
                    <a:pt x="222" y="46"/>
                  </a:lnTo>
                  <a:lnTo>
                    <a:pt x="128" y="69"/>
                  </a:lnTo>
                  <a:lnTo>
                    <a:pt x="117" y="87"/>
                  </a:lnTo>
                  <a:lnTo>
                    <a:pt x="122" y="116"/>
                  </a:lnTo>
                  <a:lnTo>
                    <a:pt x="58" y="104"/>
                  </a:lnTo>
                  <a:lnTo>
                    <a:pt x="24" y="11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0" name="Freeform 190"/>
            <p:cNvSpPr>
              <a:spLocks noChangeAspect="1"/>
            </p:cNvSpPr>
            <p:nvPr>
              <p:custDataLst>
                <p:tags r:id="rId260"/>
              </p:custDataLst>
            </p:nvPr>
          </p:nvSpPr>
          <p:spPr bwMode="auto">
            <a:xfrm>
              <a:off x="1874007" y="3083493"/>
              <a:ext cx="39533" cy="34163"/>
            </a:xfrm>
            <a:custGeom>
              <a:avLst/>
              <a:gdLst>
                <a:gd name="T0" fmla="*/ 34925 w 92"/>
                <a:gd name="T1" fmla="*/ 0 h 70"/>
                <a:gd name="T2" fmla="*/ 17463 w 92"/>
                <a:gd name="T3" fmla="*/ 0 h 70"/>
                <a:gd name="T4" fmla="*/ 0 w 92"/>
                <a:gd name="T5" fmla="*/ 10886 h 70"/>
                <a:gd name="T6" fmla="*/ 0 w 92"/>
                <a:gd name="T7" fmla="*/ 31750 h 70"/>
                <a:gd name="T8" fmla="*/ 8731 w 92"/>
                <a:gd name="T9" fmla="*/ 31750 h 70"/>
                <a:gd name="T10" fmla="*/ 17463 w 92"/>
                <a:gd name="T11" fmla="*/ 21318 h 70"/>
                <a:gd name="T12" fmla="*/ 26194 w 92"/>
                <a:gd name="T13" fmla="*/ 21318 h 70"/>
                <a:gd name="T14" fmla="*/ 34925 w 92"/>
                <a:gd name="T15" fmla="*/ 10886 h 70"/>
                <a:gd name="T16" fmla="*/ 34925 w 92"/>
                <a:gd name="T17" fmla="*/ 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70"/>
                <a:gd name="T29" fmla="*/ 92 w 92"/>
                <a:gd name="T30" fmla="*/ 70 h 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70">
                  <a:moveTo>
                    <a:pt x="92" y="0"/>
                  </a:moveTo>
                  <a:lnTo>
                    <a:pt x="46" y="0"/>
                  </a:lnTo>
                  <a:lnTo>
                    <a:pt x="0" y="24"/>
                  </a:lnTo>
                  <a:lnTo>
                    <a:pt x="0" y="70"/>
                  </a:lnTo>
                  <a:lnTo>
                    <a:pt x="23" y="70"/>
                  </a:lnTo>
                  <a:lnTo>
                    <a:pt x="46" y="47"/>
                  </a:lnTo>
                  <a:lnTo>
                    <a:pt x="69" y="47"/>
                  </a:lnTo>
                  <a:lnTo>
                    <a:pt x="92" y="24"/>
                  </a:lnTo>
                  <a:lnTo>
                    <a:pt x="92" y="0"/>
                  </a:lnTo>
                  <a:close/>
                </a:path>
              </a:pathLst>
            </a:custGeom>
            <a:grpFill/>
            <a:ln w="9525">
              <a:solidFill>
                <a:schemeClr val="bg1">
                  <a:lumMod val="85000"/>
                </a:schemeClr>
              </a:solidFill>
              <a:round/>
              <a:headEnd/>
              <a:tailEnd/>
            </a:ln>
          </p:spPr>
          <p:txBody>
            <a:bodyPr/>
            <a:lstStyle/>
            <a:p>
              <a:endParaRPr lang="zh-CN" altLang="en-US"/>
            </a:p>
          </p:txBody>
        </p:sp>
        <p:sp>
          <p:nvSpPr>
            <p:cNvPr id="241" name="Freeform 191"/>
            <p:cNvSpPr>
              <a:spLocks noChangeAspect="1"/>
            </p:cNvSpPr>
            <p:nvPr>
              <p:custDataLst>
                <p:tags r:id="rId261"/>
              </p:custDataLst>
            </p:nvPr>
          </p:nvSpPr>
          <p:spPr bwMode="auto">
            <a:xfrm>
              <a:off x="1608055" y="2501005"/>
              <a:ext cx="422289" cy="252809"/>
            </a:xfrm>
            <a:custGeom>
              <a:avLst/>
              <a:gdLst>
                <a:gd name="T0" fmla="*/ 354087 w 924"/>
                <a:gd name="T1" fmla="*/ 151581 h 558"/>
                <a:gd name="T2" fmla="*/ 335111 w 924"/>
                <a:gd name="T3" fmla="*/ 161265 h 558"/>
                <a:gd name="T4" fmla="*/ 316538 w 924"/>
                <a:gd name="T5" fmla="*/ 181055 h 558"/>
                <a:gd name="T6" fmla="*/ 281412 w 924"/>
                <a:gd name="T7" fmla="*/ 190739 h 558"/>
                <a:gd name="T8" fmla="*/ 262436 w 924"/>
                <a:gd name="T9" fmla="*/ 190739 h 558"/>
                <a:gd name="T10" fmla="*/ 262436 w 924"/>
                <a:gd name="T11" fmla="*/ 207581 h 558"/>
                <a:gd name="T12" fmla="*/ 281412 w 924"/>
                <a:gd name="T13" fmla="*/ 217266 h 558"/>
                <a:gd name="T14" fmla="*/ 262436 w 924"/>
                <a:gd name="T15" fmla="*/ 227371 h 558"/>
                <a:gd name="T16" fmla="*/ 253150 w 924"/>
                <a:gd name="T17" fmla="*/ 227371 h 558"/>
                <a:gd name="T18" fmla="*/ 234578 w 924"/>
                <a:gd name="T19" fmla="*/ 200423 h 558"/>
                <a:gd name="T20" fmla="*/ 227310 w 924"/>
                <a:gd name="T21" fmla="*/ 190739 h 558"/>
                <a:gd name="T22" fmla="*/ 208334 w 924"/>
                <a:gd name="T23" fmla="*/ 190739 h 558"/>
                <a:gd name="T24" fmla="*/ 190165 w 924"/>
                <a:gd name="T25" fmla="*/ 190739 h 558"/>
                <a:gd name="T26" fmla="*/ 180475 w 924"/>
                <a:gd name="T27" fmla="*/ 217266 h 558"/>
                <a:gd name="T28" fmla="*/ 161903 w 924"/>
                <a:gd name="T29" fmla="*/ 227371 h 558"/>
                <a:gd name="T30" fmla="*/ 152213 w 924"/>
                <a:gd name="T31" fmla="*/ 227371 h 558"/>
                <a:gd name="T32" fmla="*/ 144945 w 924"/>
                <a:gd name="T33" fmla="*/ 234950 h 558"/>
                <a:gd name="T34" fmla="*/ 144945 w 924"/>
                <a:gd name="T35" fmla="*/ 185686 h 558"/>
                <a:gd name="T36" fmla="*/ 166344 w 924"/>
                <a:gd name="T37" fmla="*/ 166318 h 558"/>
                <a:gd name="T38" fmla="*/ 180475 w 924"/>
                <a:gd name="T39" fmla="*/ 161265 h 558"/>
                <a:gd name="T40" fmla="*/ 171189 w 924"/>
                <a:gd name="T41" fmla="*/ 141475 h 558"/>
                <a:gd name="T42" fmla="*/ 152213 w 924"/>
                <a:gd name="T43" fmla="*/ 114949 h 558"/>
                <a:gd name="T44" fmla="*/ 138082 w 924"/>
                <a:gd name="T45" fmla="*/ 114949 h 558"/>
                <a:gd name="T46" fmla="*/ 110223 w 924"/>
                <a:gd name="T47" fmla="*/ 124633 h 558"/>
                <a:gd name="T48" fmla="*/ 100533 w 924"/>
                <a:gd name="T49" fmla="*/ 144423 h 558"/>
                <a:gd name="T50" fmla="*/ 65407 w 924"/>
                <a:gd name="T51" fmla="*/ 141475 h 558"/>
                <a:gd name="T52" fmla="*/ 23014 w 924"/>
                <a:gd name="T53" fmla="*/ 144423 h 558"/>
                <a:gd name="T54" fmla="*/ 6864 w 924"/>
                <a:gd name="T55" fmla="*/ 129686 h 558"/>
                <a:gd name="T56" fmla="*/ 0 w 924"/>
                <a:gd name="T57" fmla="*/ 104843 h 558"/>
                <a:gd name="T58" fmla="*/ 37145 w 924"/>
                <a:gd name="T59" fmla="*/ 48843 h 558"/>
                <a:gd name="T60" fmla="*/ 27859 w 924"/>
                <a:gd name="T61" fmla="*/ 29053 h 558"/>
                <a:gd name="T62" fmla="*/ 46835 w 924"/>
                <a:gd name="T63" fmla="*/ 16842 h 558"/>
                <a:gd name="T64" fmla="*/ 65407 w 924"/>
                <a:gd name="T65" fmla="*/ 16842 h 558"/>
                <a:gd name="T66" fmla="*/ 72675 w 924"/>
                <a:gd name="T67" fmla="*/ 16842 h 558"/>
                <a:gd name="T68" fmla="*/ 100533 w 924"/>
                <a:gd name="T69" fmla="*/ 36632 h 558"/>
                <a:gd name="T70" fmla="*/ 144945 w 924"/>
                <a:gd name="T71" fmla="*/ 16842 h 558"/>
                <a:gd name="T72" fmla="*/ 152213 w 924"/>
                <a:gd name="T73" fmla="*/ 29053 h 558"/>
                <a:gd name="T74" fmla="*/ 161903 w 924"/>
                <a:gd name="T75" fmla="*/ 16842 h 558"/>
                <a:gd name="T76" fmla="*/ 180475 w 924"/>
                <a:gd name="T77" fmla="*/ 9684 h 558"/>
                <a:gd name="T78" fmla="*/ 199048 w 924"/>
                <a:gd name="T79" fmla="*/ 9684 h 558"/>
                <a:gd name="T80" fmla="*/ 234578 w 924"/>
                <a:gd name="T81" fmla="*/ 0 h 558"/>
                <a:gd name="T82" fmla="*/ 281412 w 924"/>
                <a:gd name="T83" fmla="*/ 0 h 558"/>
                <a:gd name="T84" fmla="*/ 297966 w 924"/>
                <a:gd name="T85" fmla="*/ 29053 h 558"/>
                <a:gd name="T86" fmla="*/ 316538 w 924"/>
                <a:gd name="T87" fmla="*/ 48843 h 558"/>
                <a:gd name="T88" fmla="*/ 344801 w 924"/>
                <a:gd name="T89" fmla="*/ 48843 h 558"/>
                <a:gd name="T90" fmla="*/ 363373 w 924"/>
                <a:gd name="T91" fmla="*/ 95159 h 558"/>
                <a:gd name="T92" fmla="*/ 363373 w 924"/>
                <a:gd name="T93" fmla="*/ 104843 h 558"/>
                <a:gd name="T94" fmla="*/ 373063 w 924"/>
                <a:gd name="T95" fmla="*/ 134317 h 558"/>
                <a:gd name="T96" fmla="*/ 344801 w 924"/>
                <a:gd name="T97" fmla="*/ 141475 h 558"/>
                <a:gd name="T98" fmla="*/ 354087 w 924"/>
                <a:gd name="T99" fmla="*/ 151581 h 5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24"/>
                <a:gd name="T151" fmla="*/ 0 h 558"/>
                <a:gd name="T152" fmla="*/ 924 w 924"/>
                <a:gd name="T153" fmla="*/ 558 h 5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24" h="558">
                  <a:moveTo>
                    <a:pt x="877" y="360"/>
                  </a:moveTo>
                  <a:lnTo>
                    <a:pt x="830" y="383"/>
                  </a:lnTo>
                  <a:lnTo>
                    <a:pt x="784" y="430"/>
                  </a:lnTo>
                  <a:lnTo>
                    <a:pt x="697" y="453"/>
                  </a:lnTo>
                  <a:lnTo>
                    <a:pt x="650" y="453"/>
                  </a:lnTo>
                  <a:lnTo>
                    <a:pt x="650" y="493"/>
                  </a:lnTo>
                  <a:lnTo>
                    <a:pt x="697" y="516"/>
                  </a:lnTo>
                  <a:lnTo>
                    <a:pt x="650" y="540"/>
                  </a:lnTo>
                  <a:lnTo>
                    <a:pt x="627" y="540"/>
                  </a:lnTo>
                  <a:lnTo>
                    <a:pt x="581" y="476"/>
                  </a:lnTo>
                  <a:lnTo>
                    <a:pt x="563" y="453"/>
                  </a:lnTo>
                  <a:lnTo>
                    <a:pt x="516" y="453"/>
                  </a:lnTo>
                  <a:lnTo>
                    <a:pt x="471" y="453"/>
                  </a:lnTo>
                  <a:lnTo>
                    <a:pt x="447" y="516"/>
                  </a:lnTo>
                  <a:lnTo>
                    <a:pt x="401" y="540"/>
                  </a:lnTo>
                  <a:lnTo>
                    <a:pt x="377" y="540"/>
                  </a:lnTo>
                  <a:lnTo>
                    <a:pt x="359" y="558"/>
                  </a:lnTo>
                  <a:lnTo>
                    <a:pt x="359" y="441"/>
                  </a:lnTo>
                  <a:lnTo>
                    <a:pt x="412" y="395"/>
                  </a:lnTo>
                  <a:lnTo>
                    <a:pt x="447" y="383"/>
                  </a:lnTo>
                  <a:lnTo>
                    <a:pt x="424" y="336"/>
                  </a:lnTo>
                  <a:lnTo>
                    <a:pt x="377" y="273"/>
                  </a:lnTo>
                  <a:lnTo>
                    <a:pt x="342" y="273"/>
                  </a:lnTo>
                  <a:lnTo>
                    <a:pt x="273" y="296"/>
                  </a:lnTo>
                  <a:lnTo>
                    <a:pt x="249" y="343"/>
                  </a:lnTo>
                  <a:lnTo>
                    <a:pt x="162" y="336"/>
                  </a:lnTo>
                  <a:lnTo>
                    <a:pt x="57" y="343"/>
                  </a:lnTo>
                  <a:lnTo>
                    <a:pt x="17" y="308"/>
                  </a:lnTo>
                  <a:lnTo>
                    <a:pt x="0" y="249"/>
                  </a:lnTo>
                  <a:lnTo>
                    <a:pt x="92" y="116"/>
                  </a:lnTo>
                  <a:lnTo>
                    <a:pt x="69" y="69"/>
                  </a:lnTo>
                  <a:lnTo>
                    <a:pt x="116" y="40"/>
                  </a:lnTo>
                  <a:lnTo>
                    <a:pt x="162" y="40"/>
                  </a:lnTo>
                  <a:lnTo>
                    <a:pt x="180" y="40"/>
                  </a:lnTo>
                  <a:lnTo>
                    <a:pt x="249" y="87"/>
                  </a:lnTo>
                  <a:lnTo>
                    <a:pt x="359" y="40"/>
                  </a:lnTo>
                  <a:lnTo>
                    <a:pt x="377" y="69"/>
                  </a:lnTo>
                  <a:lnTo>
                    <a:pt x="401" y="40"/>
                  </a:lnTo>
                  <a:lnTo>
                    <a:pt x="447" y="23"/>
                  </a:lnTo>
                  <a:lnTo>
                    <a:pt x="493" y="23"/>
                  </a:lnTo>
                  <a:lnTo>
                    <a:pt x="581" y="0"/>
                  </a:lnTo>
                  <a:lnTo>
                    <a:pt x="697" y="0"/>
                  </a:lnTo>
                  <a:lnTo>
                    <a:pt x="738" y="69"/>
                  </a:lnTo>
                  <a:lnTo>
                    <a:pt x="784" y="116"/>
                  </a:lnTo>
                  <a:lnTo>
                    <a:pt x="854" y="116"/>
                  </a:lnTo>
                  <a:lnTo>
                    <a:pt x="900" y="226"/>
                  </a:lnTo>
                  <a:lnTo>
                    <a:pt x="900" y="249"/>
                  </a:lnTo>
                  <a:lnTo>
                    <a:pt x="924" y="319"/>
                  </a:lnTo>
                  <a:lnTo>
                    <a:pt x="854" y="336"/>
                  </a:lnTo>
                  <a:lnTo>
                    <a:pt x="877" y="360"/>
                  </a:lnTo>
                  <a:close/>
                </a:path>
              </a:pathLst>
            </a:custGeom>
            <a:grpFill/>
            <a:ln w="9525" cap="flat" cmpd="sng">
              <a:solidFill>
                <a:schemeClr val="bg1">
                  <a:lumMod val="85000"/>
                </a:schemeClr>
              </a:solidFill>
              <a:prstDash val="solid"/>
              <a:round/>
              <a:headEnd type="none" w="med" len="med"/>
              <a:tailEnd type="none" w="med" len="med"/>
            </a:ln>
          </p:spPr>
          <p:txBody>
            <a:bodyPr/>
            <a:lstStyle/>
            <a:p>
              <a:endParaRPr lang="zh-CN" altLang="en-US"/>
            </a:p>
          </p:txBody>
        </p:sp>
        <p:sp>
          <p:nvSpPr>
            <p:cNvPr id="242" name="Freeform 192"/>
            <p:cNvSpPr>
              <a:spLocks noChangeAspect="1"/>
            </p:cNvSpPr>
            <p:nvPr>
              <p:custDataLst>
                <p:tags r:id="rId262"/>
              </p:custDataLst>
            </p:nvPr>
          </p:nvSpPr>
          <p:spPr bwMode="auto">
            <a:xfrm>
              <a:off x="1735640" y="2625700"/>
              <a:ext cx="80864" cy="76868"/>
            </a:xfrm>
            <a:custGeom>
              <a:avLst/>
              <a:gdLst>
                <a:gd name="T0" fmla="*/ 0 w 174"/>
                <a:gd name="T1" fmla="*/ 7654 h 168"/>
                <a:gd name="T2" fmla="*/ 30792 w 174"/>
                <a:gd name="T3" fmla="*/ 56555 h 168"/>
                <a:gd name="T4" fmla="*/ 32845 w 174"/>
                <a:gd name="T5" fmla="*/ 71438 h 168"/>
                <a:gd name="T6" fmla="*/ 54604 w 174"/>
                <a:gd name="T7" fmla="*/ 51878 h 168"/>
                <a:gd name="T8" fmla="*/ 71437 w 174"/>
                <a:gd name="T9" fmla="*/ 46775 h 168"/>
                <a:gd name="T10" fmla="*/ 52141 w 174"/>
                <a:gd name="T11" fmla="*/ 14883 h 168"/>
                <a:gd name="T12" fmla="*/ 40235 w 174"/>
                <a:gd name="T13" fmla="*/ 0 h 168"/>
                <a:gd name="T14" fmla="*/ 25865 w 174"/>
                <a:gd name="T15" fmla="*/ 0 h 168"/>
                <a:gd name="T16" fmla="*/ 9443 w 174"/>
                <a:gd name="T17" fmla="*/ 4677 h 168"/>
                <a:gd name="T18" fmla="*/ 0 w 174"/>
                <a:gd name="T19" fmla="*/ 7654 h 1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4"/>
                <a:gd name="T31" fmla="*/ 0 h 168"/>
                <a:gd name="T32" fmla="*/ 174 w 174"/>
                <a:gd name="T33" fmla="*/ 168 h 1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4" h="168">
                  <a:moveTo>
                    <a:pt x="0" y="18"/>
                  </a:moveTo>
                  <a:lnTo>
                    <a:pt x="75" y="133"/>
                  </a:lnTo>
                  <a:lnTo>
                    <a:pt x="80" y="168"/>
                  </a:lnTo>
                  <a:lnTo>
                    <a:pt x="133" y="122"/>
                  </a:lnTo>
                  <a:lnTo>
                    <a:pt x="174" y="110"/>
                  </a:lnTo>
                  <a:lnTo>
                    <a:pt x="127" y="35"/>
                  </a:lnTo>
                  <a:lnTo>
                    <a:pt x="98" y="0"/>
                  </a:lnTo>
                  <a:lnTo>
                    <a:pt x="63" y="0"/>
                  </a:lnTo>
                  <a:lnTo>
                    <a:pt x="23" y="11"/>
                  </a:lnTo>
                  <a:lnTo>
                    <a:pt x="0" y="18"/>
                  </a:lnTo>
                  <a:close/>
                </a:path>
              </a:pathLst>
            </a:custGeom>
            <a:grpFill/>
            <a:ln w="9525">
              <a:solidFill>
                <a:schemeClr val="bg1">
                  <a:lumMod val="85000"/>
                </a:schemeClr>
              </a:solidFill>
              <a:round/>
              <a:headEnd/>
              <a:tailEnd/>
            </a:ln>
          </p:spPr>
          <p:txBody>
            <a:bodyPr/>
            <a:lstStyle/>
            <a:p>
              <a:endParaRPr lang="zh-CN" altLang="en-US"/>
            </a:p>
          </p:txBody>
        </p:sp>
        <p:sp>
          <p:nvSpPr>
            <p:cNvPr id="243" name="Freeform 193"/>
            <p:cNvSpPr>
              <a:spLocks noChangeAspect="1"/>
            </p:cNvSpPr>
            <p:nvPr>
              <p:custDataLst>
                <p:tags r:id="rId263"/>
              </p:custDataLst>
            </p:nvPr>
          </p:nvSpPr>
          <p:spPr bwMode="auto">
            <a:xfrm>
              <a:off x="1629618" y="2348977"/>
              <a:ext cx="253374" cy="189607"/>
            </a:xfrm>
            <a:custGeom>
              <a:avLst/>
              <a:gdLst>
                <a:gd name="T0" fmla="*/ 16250 w 551"/>
                <a:gd name="T1" fmla="*/ 166654 h 424"/>
                <a:gd name="T2" fmla="*/ 0 w 551"/>
                <a:gd name="T3" fmla="*/ 140056 h 424"/>
                <a:gd name="T4" fmla="*/ 8937 w 551"/>
                <a:gd name="T5" fmla="*/ 120523 h 424"/>
                <a:gd name="T6" fmla="*/ 8937 w 551"/>
                <a:gd name="T7" fmla="*/ 96418 h 424"/>
                <a:gd name="T8" fmla="*/ 35343 w 551"/>
                <a:gd name="T9" fmla="*/ 86860 h 424"/>
                <a:gd name="T10" fmla="*/ 54030 w 551"/>
                <a:gd name="T11" fmla="*/ 65249 h 424"/>
                <a:gd name="T12" fmla="*/ 65811 w 551"/>
                <a:gd name="T13" fmla="*/ 36157 h 424"/>
                <a:gd name="T14" fmla="*/ 110497 w 551"/>
                <a:gd name="T15" fmla="*/ 0 h 424"/>
                <a:gd name="T16" fmla="*/ 150715 w 551"/>
                <a:gd name="T17" fmla="*/ 19117 h 424"/>
                <a:gd name="T18" fmla="*/ 186058 w 551"/>
                <a:gd name="T19" fmla="*/ 24105 h 424"/>
                <a:gd name="T20" fmla="*/ 193370 w 551"/>
                <a:gd name="T21" fmla="*/ 43638 h 424"/>
                <a:gd name="T22" fmla="*/ 214494 w 551"/>
                <a:gd name="T23" fmla="*/ 58184 h 424"/>
                <a:gd name="T24" fmla="*/ 223838 w 551"/>
                <a:gd name="T25" fmla="*/ 81873 h 424"/>
                <a:gd name="T26" fmla="*/ 209620 w 551"/>
                <a:gd name="T27" fmla="*/ 118029 h 424"/>
                <a:gd name="T28" fmla="*/ 214494 w 551"/>
                <a:gd name="T29" fmla="*/ 142134 h 424"/>
                <a:gd name="T30" fmla="*/ 188495 w 551"/>
                <a:gd name="T31" fmla="*/ 152108 h 424"/>
                <a:gd name="T32" fmla="*/ 162496 w 551"/>
                <a:gd name="T33" fmla="*/ 149615 h 424"/>
                <a:gd name="T34" fmla="*/ 134059 w 551"/>
                <a:gd name="T35" fmla="*/ 168732 h 424"/>
                <a:gd name="T36" fmla="*/ 126747 w 551"/>
                <a:gd name="T37" fmla="*/ 156680 h 424"/>
                <a:gd name="T38" fmla="*/ 110497 w 551"/>
                <a:gd name="T39" fmla="*/ 163745 h 424"/>
                <a:gd name="T40" fmla="*/ 82060 w 551"/>
                <a:gd name="T41" fmla="*/ 176213 h 424"/>
                <a:gd name="T42" fmla="*/ 54030 w 551"/>
                <a:gd name="T43" fmla="*/ 156680 h 424"/>
                <a:gd name="T44" fmla="*/ 28031 w 551"/>
                <a:gd name="T45" fmla="*/ 156680 h 424"/>
                <a:gd name="T46" fmla="*/ 16250 w 551"/>
                <a:gd name="T47" fmla="*/ 166654 h 4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51"/>
                <a:gd name="T73" fmla="*/ 0 h 424"/>
                <a:gd name="T74" fmla="*/ 551 w 551"/>
                <a:gd name="T75" fmla="*/ 424 h 4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51" h="424">
                  <a:moveTo>
                    <a:pt x="40" y="401"/>
                  </a:moveTo>
                  <a:lnTo>
                    <a:pt x="0" y="337"/>
                  </a:lnTo>
                  <a:lnTo>
                    <a:pt x="22" y="290"/>
                  </a:lnTo>
                  <a:lnTo>
                    <a:pt x="22" y="232"/>
                  </a:lnTo>
                  <a:lnTo>
                    <a:pt x="87" y="209"/>
                  </a:lnTo>
                  <a:lnTo>
                    <a:pt x="133" y="157"/>
                  </a:lnTo>
                  <a:lnTo>
                    <a:pt x="162" y="87"/>
                  </a:lnTo>
                  <a:lnTo>
                    <a:pt x="272" y="0"/>
                  </a:lnTo>
                  <a:lnTo>
                    <a:pt x="371" y="46"/>
                  </a:lnTo>
                  <a:lnTo>
                    <a:pt x="458" y="58"/>
                  </a:lnTo>
                  <a:lnTo>
                    <a:pt x="476" y="105"/>
                  </a:lnTo>
                  <a:lnTo>
                    <a:pt x="528" y="140"/>
                  </a:lnTo>
                  <a:lnTo>
                    <a:pt x="551" y="197"/>
                  </a:lnTo>
                  <a:lnTo>
                    <a:pt x="516" y="284"/>
                  </a:lnTo>
                  <a:lnTo>
                    <a:pt x="528" y="342"/>
                  </a:lnTo>
                  <a:lnTo>
                    <a:pt x="464" y="366"/>
                  </a:lnTo>
                  <a:lnTo>
                    <a:pt x="400" y="360"/>
                  </a:lnTo>
                  <a:lnTo>
                    <a:pt x="330" y="406"/>
                  </a:lnTo>
                  <a:lnTo>
                    <a:pt x="312" y="377"/>
                  </a:lnTo>
                  <a:lnTo>
                    <a:pt x="272" y="394"/>
                  </a:lnTo>
                  <a:lnTo>
                    <a:pt x="202" y="424"/>
                  </a:lnTo>
                  <a:lnTo>
                    <a:pt x="133" y="377"/>
                  </a:lnTo>
                  <a:lnTo>
                    <a:pt x="69" y="377"/>
                  </a:lnTo>
                  <a:lnTo>
                    <a:pt x="40" y="401"/>
                  </a:lnTo>
                  <a:close/>
                </a:path>
              </a:pathLst>
            </a:custGeom>
            <a:grpFill/>
            <a:ln w="9525">
              <a:solidFill>
                <a:schemeClr val="bg1">
                  <a:lumMod val="85000"/>
                </a:schemeClr>
              </a:solidFill>
              <a:round/>
              <a:headEnd/>
              <a:tailEnd/>
            </a:ln>
          </p:spPr>
          <p:txBody>
            <a:bodyPr/>
            <a:lstStyle/>
            <a:p>
              <a:endParaRPr lang="zh-CN" altLang="en-US"/>
            </a:p>
          </p:txBody>
        </p:sp>
        <p:sp>
          <p:nvSpPr>
            <p:cNvPr id="244" name="Freeform 194"/>
            <p:cNvSpPr>
              <a:spLocks noChangeAspect="1"/>
            </p:cNvSpPr>
            <p:nvPr>
              <p:custDataLst>
                <p:tags r:id="rId264"/>
              </p:custDataLst>
            </p:nvPr>
          </p:nvSpPr>
          <p:spPr bwMode="auto">
            <a:xfrm>
              <a:off x="1566724" y="2632534"/>
              <a:ext cx="204855" cy="163984"/>
            </a:xfrm>
            <a:custGeom>
              <a:avLst/>
              <a:gdLst>
                <a:gd name="T0" fmla="*/ 44940 w 447"/>
                <a:gd name="T1" fmla="*/ 11886 h 359"/>
                <a:gd name="T2" fmla="*/ 26316 w 447"/>
                <a:gd name="T3" fmla="*/ 48819 h 359"/>
                <a:gd name="T4" fmla="*/ 0 w 447"/>
                <a:gd name="T5" fmla="*/ 78535 h 359"/>
                <a:gd name="T6" fmla="*/ 0 w 447"/>
                <a:gd name="T7" fmla="*/ 95515 h 359"/>
                <a:gd name="T8" fmla="*/ 16599 w 447"/>
                <a:gd name="T9" fmla="*/ 115467 h 359"/>
                <a:gd name="T10" fmla="*/ 44940 w 447"/>
                <a:gd name="T11" fmla="*/ 125231 h 359"/>
                <a:gd name="T12" fmla="*/ 54657 w 447"/>
                <a:gd name="T13" fmla="*/ 132448 h 359"/>
                <a:gd name="T14" fmla="*/ 91905 w 447"/>
                <a:gd name="T15" fmla="*/ 152400 h 359"/>
                <a:gd name="T16" fmla="*/ 127128 w 447"/>
                <a:gd name="T17" fmla="*/ 125231 h 359"/>
                <a:gd name="T18" fmla="*/ 146157 w 447"/>
                <a:gd name="T19" fmla="*/ 142636 h 359"/>
                <a:gd name="T20" fmla="*/ 174092 w 447"/>
                <a:gd name="T21" fmla="*/ 132448 h 359"/>
                <a:gd name="T22" fmla="*/ 176521 w 447"/>
                <a:gd name="T23" fmla="*/ 125231 h 359"/>
                <a:gd name="T24" fmla="*/ 178951 w 447"/>
                <a:gd name="T25" fmla="*/ 115467 h 359"/>
                <a:gd name="T26" fmla="*/ 180975 w 447"/>
                <a:gd name="T27" fmla="*/ 85752 h 359"/>
                <a:gd name="T28" fmla="*/ 180975 w 447"/>
                <a:gd name="T29" fmla="*/ 48819 h 359"/>
                <a:gd name="T30" fmla="*/ 164780 w 447"/>
                <a:gd name="T31" fmla="*/ 19103 h 359"/>
                <a:gd name="T32" fmla="*/ 146157 w 447"/>
                <a:gd name="T33" fmla="*/ 0 h 359"/>
                <a:gd name="T34" fmla="*/ 136440 w 447"/>
                <a:gd name="T35" fmla="*/ 19103 h 359"/>
                <a:gd name="T36" fmla="*/ 63564 w 447"/>
                <a:gd name="T37" fmla="*/ 19103 h 359"/>
                <a:gd name="T38" fmla="*/ 44940 w 447"/>
                <a:gd name="T39" fmla="*/ 11886 h 3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7"/>
                <a:gd name="T61" fmla="*/ 0 h 359"/>
                <a:gd name="T62" fmla="*/ 447 w 447"/>
                <a:gd name="T63" fmla="*/ 359 h 35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7" h="359">
                  <a:moveTo>
                    <a:pt x="111" y="28"/>
                  </a:moveTo>
                  <a:lnTo>
                    <a:pt x="65" y="115"/>
                  </a:lnTo>
                  <a:lnTo>
                    <a:pt x="0" y="185"/>
                  </a:lnTo>
                  <a:lnTo>
                    <a:pt x="0" y="225"/>
                  </a:lnTo>
                  <a:lnTo>
                    <a:pt x="41" y="272"/>
                  </a:lnTo>
                  <a:lnTo>
                    <a:pt x="111" y="295"/>
                  </a:lnTo>
                  <a:lnTo>
                    <a:pt x="135" y="312"/>
                  </a:lnTo>
                  <a:lnTo>
                    <a:pt x="227" y="359"/>
                  </a:lnTo>
                  <a:lnTo>
                    <a:pt x="314" y="295"/>
                  </a:lnTo>
                  <a:lnTo>
                    <a:pt x="361" y="336"/>
                  </a:lnTo>
                  <a:lnTo>
                    <a:pt x="430" y="312"/>
                  </a:lnTo>
                  <a:lnTo>
                    <a:pt x="436" y="295"/>
                  </a:lnTo>
                  <a:lnTo>
                    <a:pt x="442" y="272"/>
                  </a:lnTo>
                  <a:lnTo>
                    <a:pt x="447" y="202"/>
                  </a:lnTo>
                  <a:lnTo>
                    <a:pt x="447" y="115"/>
                  </a:lnTo>
                  <a:lnTo>
                    <a:pt x="407" y="45"/>
                  </a:lnTo>
                  <a:lnTo>
                    <a:pt x="361" y="0"/>
                  </a:lnTo>
                  <a:lnTo>
                    <a:pt x="337" y="45"/>
                  </a:lnTo>
                  <a:lnTo>
                    <a:pt x="157" y="45"/>
                  </a:lnTo>
                  <a:lnTo>
                    <a:pt x="111" y="28"/>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5" name="Freeform 195"/>
            <p:cNvSpPr>
              <a:spLocks noChangeAspect="1"/>
            </p:cNvSpPr>
            <p:nvPr>
              <p:custDataLst>
                <p:tags r:id="rId265"/>
              </p:custDataLst>
            </p:nvPr>
          </p:nvSpPr>
          <p:spPr bwMode="auto">
            <a:xfrm>
              <a:off x="1372651" y="2538586"/>
              <a:ext cx="244390" cy="117864"/>
            </a:xfrm>
            <a:custGeom>
              <a:avLst/>
              <a:gdLst>
                <a:gd name="T0" fmla="*/ 209040 w 535"/>
                <a:gd name="T1" fmla="*/ 76544 h 249"/>
                <a:gd name="T2" fmla="*/ 182809 w 535"/>
                <a:gd name="T3" fmla="*/ 61147 h 249"/>
                <a:gd name="T4" fmla="*/ 154964 w 535"/>
                <a:gd name="T5" fmla="*/ 61147 h 249"/>
                <a:gd name="T6" fmla="*/ 138418 w 535"/>
                <a:gd name="T7" fmla="*/ 61147 h 249"/>
                <a:gd name="T8" fmla="*/ 110170 w 535"/>
                <a:gd name="T9" fmla="*/ 30794 h 249"/>
                <a:gd name="T10" fmla="*/ 47216 w 535"/>
                <a:gd name="T11" fmla="*/ 0 h 249"/>
                <a:gd name="T12" fmla="*/ 0 w 535"/>
                <a:gd name="T13" fmla="*/ 40472 h 249"/>
                <a:gd name="T14" fmla="*/ 18967 w 535"/>
                <a:gd name="T15" fmla="*/ 61147 h 249"/>
                <a:gd name="T16" fmla="*/ 18967 w 535"/>
                <a:gd name="T17" fmla="*/ 81823 h 249"/>
                <a:gd name="T18" fmla="*/ 47216 w 535"/>
                <a:gd name="T19" fmla="*/ 81823 h 249"/>
                <a:gd name="T20" fmla="*/ 63358 w 535"/>
                <a:gd name="T21" fmla="*/ 71265 h 249"/>
                <a:gd name="T22" fmla="*/ 73043 w 535"/>
                <a:gd name="T23" fmla="*/ 81823 h 249"/>
                <a:gd name="T24" fmla="*/ 91606 w 535"/>
                <a:gd name="T25" fmla="*/ 81823 h 249"/>
                <a:gd name="T26" fmla="*/ 101291 w 535"/>
                <a:gd name="T27" fmla="*/ 109537 h 249"/>
                <a:gd name="T28" fmla="*/ 147700 w 535"/>
                <a:gd name="T29" fmla="*/ 109537 h 249"/>
                <a:gd name="T30" fmla="*/ 164649 w 535"/>
                <a:gd name="T31" fmla="*/ 102059 h 249"/>
                <a:gd name="T32" fmla="*/ 192494 w 535"/>
                <a:gd name="T33" fmla="*/ 102059 h 249"/>
                <a:gd name="T34" fmla="*/ 215900 w 535"/>
                <a:gd name="T35" fmla="*/ 97220 h 249"/>
                <a:gd name="T36" fmla="*/ 209040 w 535"/>
                <a:gd name="T37" fmla="*/ 76544 h 2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5"/>
                <a:gd name="T58" fmla="*/ 0 h 249"/>
                <a:gd name="T59" fmla="*/ 535 w 535"/>
                <a:gd name="T60" fmla="*/ 249 h 2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5" h="249">
                  <a:moveTo>
                    <a:pt x="518" y="174"/>
                  </a:moveTo>
                  <a:lnTo>
                    <a:pt x="453" y="139"/>
                  </a:lnTo>
                  <a:lnTo>
                    <a:pt x="384" y="139"/>
                  </a:lnTo>
                  <a:lnTo>
                    <a:pt x="343" y="139"/>
                  </a:lnTo>
                  <a:lnTo>
                    <a:pt x="273" y="70"/>
                  </a:lnTo>
                  <a:lnTo>
                    <a:pt x="117" y="0"/>
                  </a:lnTo>
                  <a:lnTo>
                    <a:pt x="0" y="92"/>
                  </a:lnTo>
                  <a:lnTo>
                    <a:pt x="47" y="139"/>
                  </a:lnTo>
                  <a:lnTo>
                    <a:pt x="47" y="186"/>
                  </a:lnTo>
                  <a:lnTo>
                    <a:pt x="117" y="186"/>
                  </a:lnTo>
                  <a:lnTo>
                    <a:pt x="157" y="162"/>
                  </a:lnTo>
                  <a:lnTo>
                    <a:pt x="181" y="186"/>
                  </a:lnTo>
                  <a:lnTo>
                    <a:pt x="227" y="186"/>
                  </a:lnTo>
                  <a:lnTo>
                    <a:pt x="251" y="249"/>
                  </a:lnTo>
                  <a:lnTo>
                    <a:pt x="366" y="249"/>
                  </a:lnTo>
                  <a:lnTo>
                    <a:pt x="408" y="232"/>
                  </a:lnTo>
                  <a:lnTo>
                    <a:pt x="477" y="232"/>
                  </a:lnTo>
                  <a:lnTo>
                    <a:pt x="535" y="221"/>
                  </a:lnTo>
                  <a:lnTo>
                    <a:pt x="518" y="17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6" name="Freeform 196"/>
            <p:cNvSpPr>
              <a:spLocks noChangeAspect="1"/>
            </p:cNvSpPr>
            <p:nvPr>
              <p:custDataLst>
                <p:tags r:id="rId266"/>
              </p:custDataLst>
            </p:nvPr>
          </p:nvSpPr>
          <p:spPr bwMode="auto">
            <a:xfrm>
              <a:off x="1403200" y="2407055"/>
              <a:ext cx="247983" cy="211814"/>
            </a:xfrm>
            <a:custGeom>
              <a:avLst/>
              <a:gdLst>
                <a:gd name="T0" fmla="*/ 19068 w 540"/>
                <a:gd name="T1" fmla="*/ 125307 h 465"/>
                <a:gd name="T2" fmla="*/ 19068 w 540"/>
                <a:gd name="T3" fmla="*/ 103293 h 465"/>
                <a:gd name="T4" fmla="*/ 19068 w 540"/>
                <a:gd name="T5" fmla="*/ 86360 h 465"/>
                <a:gd name="T6" fmla="*/ 0 w 540"/>
                <a:gd name="T7" fmla="*/ 76623 h 465"/>
                <a:gd name="T8" fmla="*/ 6897 w 540"/>
                <a:gd name="T9" fmla="*/ 46990 h 465"/>
                <a:gd name="T10" fmla="*/ 6897 w 540"/>
                <a:gd name="T11" fmla="*/ 29633 h 465"/>
                <a:gd name="T12" fmla="*/ 63694 w 540"/>
                <a:gd name="T13" fmla="*/ 0 h 465"/>
                <a:gd name="T14" fmla="*/ 110755 w 540"/>
                <a:gd name="T15" fmla="*/ 0 h 465"/>
                <a:gd name="T16" fmla="*/ 120086 w 540"/>
                <a:gd name="T17" fmla="*/ 0 h 465"/>
                <a:gd name="T18" fmla="*/ 165118 w 540"/>
                <a:gd name="T19" fmla="*/ 19897 h 465"/>
                <a:gd name="T20" fmla="*/ 181751 w 540"/>
                <a:gd name="T21" fmla="*/ 29633 h 465"/>
                <a:gd name="T22" fmla="*/ 209744 w 540"/>
                <a:gd name="T23" fmla="*/ 36830 h 465"/>
                <a:gd name="T24" fmla="*/ 209744 w 540"/>
                <a:gd name="T25" fmla="*/ 66463 h 465"/>
                <a:gd name="T26" fmla="*/ 200819 w 540"/>
                <a:gd name="T27" fmla="*/ 86360 h 465"/>
                <a:gd name="T28" fmla="*/ 209744 w 540"/>
                <a:gd name="T29" fmla="*/ 103293 h 465"/>
                <a:gd name="T30" fmla="*/ 219075 w 540"/>
                <a:gd name="T31" fmla="*/ 123190 h 465"/>
                <a:gd name="T32" fmla="*/ 212178 w 540"/>
                <a:gd name="T33" fmla="*/ 150283 h 465"/>
                <a:gd name="T34" fmla="*/ 188648 w 540"/>
                <a:gd name="T35" fmla="*/ 182033 h 465"/>
                <a:gd name="T36" fmla="*/ 181751 w 540"/>
                <a:gd name="T37" fmla="*/ 196850 h 465"/>
                <a:gd name="T38" fmla="*/ 148484 w 540"/>
                <a:gd name="T39" fmla="*/ 182033 h 465"/>
                <a:gd name="T40" fmla="*/ 108726 w 540"/>
                <a:gd name="T41" fmla="*/ 182033 h 465"/>
                <a:gd name="T42" fmla="*/ 80327 w 540"/>
                <a:gd name="T43" fmla="*/ 150283 h 465"/>
                <a:gd name="T44" fmla="*/ 56392 w 540"/>
                <a:gd name="T45" fmla="*/ 138007 h 465"/>
                <a:gd name="T46" fmla="*/ 19068 w 540"/>
                <a:gd name="T47" fmla="*/ 125307 h 4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0"/>
                <a:gd name="T73" fmla="*/ 0 h 465"/>
                <a:gd name="T74" fmla="*/ 540 w 540"/>
                <a:gd name="T75" fmla="*/ 465 h 46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0" h="465">
                  <a:moveTo>
                    <a:pt x="47" y="296"/>
                  </a:moveTo>
                  <a:lnTo>
                    <a:pt x="47" y="244"/>
                  </a:lnTo>
                  <a:lnTo>
                    <a:pt x="47" y="204"/>
                  </a:lnTo>
                  <a:lnTo>
                    <a:pt x="0" y="181"/>
                  </a:lnTo>
                  <a:lnTo>
                    <a:pt x="17" y="111"/>
                  </a:lnTo>
                  <a:lnTo>
                    <a:pt x="17" y="70"/>
                  </a:lnTo>
                  <a:lnTo>
                    <a:pt x="157" y="0"/>
                  </a:lnTo>
                  <a:lnTo>
                    <a:pt x="273" y="0"/>
                  </a:lnTo>
                  <a:lnTo>
                    <a:pt x="296" y="0"/>
                  </a:lnTo>
                  <a:lnTo>
                    <a:pt x="407" y="47"/>
                  </a:lnTo>
                  <a:lnTo>
                    <a:pt x="448" y="70"/>
                  </a:lnTo>
                  <a:lnTo>
                    <a:pt x="517" y="87"/>
                  </a:lnTo>
                  <a:lnTo>
                    <a:pt x="517" y="157"/>
                  </a:lnTo>
                  <a:lnTo>
                    <a:pt x="495" y="204"/>
                  </a:lnTo>
                  <a:lnTo>
                    <a:pt x="517" y="244"/>
                  </a:lnTo>
                  <a:lnTo>
                    <a:pt x="540" y="291"/>
                  </a:lnTo>
                  <a:lnTo>
                    <a:pt x="523" y="355"/>
                  </a:lnTo>
                  <a:lnTo>
                    <a:pt x="465" y="430"/>
                  </a:lnTo>
                  <a:lnTo>
                    <a:pt x="448" y="465"/>
                  </a:lnTo>
                  <a:lnTo>
                    <a:pt x="366" y="430"/>
                  </a:lnTo>
                  <a:lnTo>
                    <a:pt x="268" y="430"/>
                  </a:lnTo>
                  <a:lnTo>
                    <a:pt x="198" y="355"/>
                  </a:lnTo>
                  <a:lnTo>
                    <a:pt x="139" y="326"/>
                  </a:lnTo>
                  <a:lnTo>
                    <a:pt x="47" y="29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47" name="Freeform 197"/>
            <p:cNvSpPr>
              <a:spLocks noChangeAspect="1"/>
            </p:cNvSpPr>
            <p:nvPr>
              <p:custDataLst>
                <p:tags r:id="rId267"/>
              </p:custDataLst>
            </p:nvPr>
          </p:nvSpPr>
          <p:spPr bwMode="auto">
            <a:xfrm>
              <a:off x="1537974" y="2342145"/>
              <a:ext cx="163525" cy="109323"/>
            </a:xfrm>
            <a:custGeom>
              <a:avLst/>
              <a:gdLst>
                <a:gd name="T0" fmla="*/ 0 w 361"/>
                <a:gd name="T1" fmla="*/ 61640 h 239"/>
                <a:gd name="T2" fmla="*/ 16807 w 361"/>
                <a:gd name="T3" fmla="*/ 49737 h 239"/>
                <a:gd name="T4" fmla="*/ 16807 w 361"/>
                <a:gd name="T5" fmla="*/ 36984 h 239"/>
                <a:gd name="T6" fmla="*/ 20809 w 361"/>
                <a:gd name="T7" fmla="*/ 12328 h 239"/>
                <a:gd name="T8" fmla="*/ 34815 w 361"/>
                <a:gd name="T9" fmla="*/ 7652 h 239"/>
                <a:gd name="T10" fmla="*/ 44419 w 361"/>
                <a:gd name="T11" fmla="*/ 0 h 239"/>
                <a:gd name="T12" fmla="*/ 51622 w 361"/>
                <a:gd name="T13" fmla="*/ 12328 h 239"/>
                <a:gd name="T14" fmla="*/ 60826 w 361"/>
                <a:gd name="T15" fmla="*/ 24656 h 239"/>
                <a:gd name="T16" fmla="*/ 88438 w 361"/>
                <a:gd name="T17" fmla="*/ 31883 h 239"/>
                <a:gd name="T18" fmla="*/ 114449 w 361"/>
                <a:gd name="T19" fmla="*/ 24656 h 239"/>
                <a:gd name="T20" fmla="*/ 125654 w 361"/>
                <a:gd name="T21" fmla="*/ 31883 h 239"/>
                <a:gd name="T22" fmla="*/ 144462 w 361"/>
                <a:gd name="T23" fmla="*/ 44636 h 239"/>
                <a:gd name="T24" fmla="*/ 132857 w 361"/>
                <a:gd name="T25" fmla="*/ 71843 h 239"/>
                <a:gd name="T26" fmla="*/ 111648 w 361"/>
                <a:gd name="T27" fmla="*/ 93948 h 239"/>
                <a:gd name="T28" fmla="*/ 88438 w 361"/>
                <a:gd name="T29" fmla="*/ 101600 h 239"/>
                <a:gd name="T30" fmla="*/ 60826 w 361"/>
                <a:gd name="T31" fmla="*/ 91397 h 239"/>
                <a:gd name="T32" fmla="*/ 16807 w 361"/>
                <a:gd name="T33" fmla="*/ 71843 h 239"/>
                <a:gd name="T34" fmla="*/ 0 w 361"/>
                <a:gd name="T35" fmla="*/ 61640 h 2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61"/>
                <a:gd name="T55" fmla="*/ 0 h 239"/>
                <a:gd name="T56" fmla="*/ 361 w 361"/>
                <a:gd name="T57" fmla="*/ 239 h 2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61" h="239">
                  <a:moveTo>
                    <a:pt x="0" y="145"/>
                  </a:moveTo>
                  <a:lnTo>
                    <a:pt x="42" y="117"/>
                  </a:lnTo>
                  <a:lnTo>
                    <a:pt x="42" y="87"/>
                  </a:lnTo>
                  <a:lnTo>
                    <a:pt x="52" y="29"/>
                  </a:lnTo>
                  <a:lnTo>
                    <a:pt x="87" y="18"/>
                  </a:lnTo>
                  <a:lnTo>
                    <a:pt x="111" y="0"/>
                  </a:lnTo>
                  <a:lnTo>
                    <a:pt x="129" y="29"/>
                  </a:lnTo>
                  <a:lnTo>
                    <a:pt x="152" y="58"/>
                  </a:lnTo>
                  <a:lnTo>
                    <a:pt x="221" y="75"/>
                  </a:lnTo>
                  <a:lnTo>
                    <a:pt x="286" y="58"/>
                  </a:lnTo>
                  <a:lnTo>
                    <a:pt x="314" y="75"/>
                  </a:lnTo>
                  <a:lnTo>
                    <a:pt x="361" y="105"/>
                  </a:lnTo>
                  <a:lnTo>
                    <a:pt x="332" y="169"/>
                  </a:lnTo>
                  <a:lnTo>
                    <a:pt x="279" y="221"/>
                  </a:lnTo>
                  <a:lnTo>
                    <a:pt x="221" y="239"/>
                  </a:lnTo>
                  <a:lnTo>
                    <a:pt x="152" y="215"/>
                  </a:lnTo>
                  <a:lnTo>
                    <a:pt x="42" y="169"/>
                  </a:lnTo>
                  <a:lnTo>
                    <a:pt x="0" y="145"/>
                  </a:lnTo>
                  <a:close/>
                </a:path>
              </a:pathLst>
            </a:custGeom>
            <a:grpFill/>
            <a:ln w="9525">
              <a:solidFill>
                <a:schemeClr val="bg1">
                  <a:lumMod val="85000"/>
                </a:schemeClr>
              </a:solidFill>
              <a:round/>
              <a:headEnd/>
              <a:tailEnd/>
            </a:ln>
          </p:spPr>
          <p:txBody>
            <a:bodyPr/>
            <a:lstStyle/>
            <a:p>
              <a:endParaRPr lang="zh-CN" altLang="en-US"/>
            </a:p>
          </p:txBody>
        </p:sp>
        <p:sp>
          <p:nvSpPr>
            <p:cNvPr id="248" name="Freeform 198"/>
            <p:cNvSpPr>
              <a:spLocks noChangeAspect="1"/>
            </p:cNvSpPr>
            <p:nvPr>
              <p:custDataLst>
                <p:tags r:id="rId268"/>
              </p:custDataLst>
            </p:nvPr>
          </p:nvSpPr>
          <p:spPr bwMode="auto">
            <a:xfrm>
              <a:off x="1566724" y="2275525"/>
              <a:ext cx="188681" cy="111030"/>
            </a:xfrm>
            <a:custGeom>
              <a:avLst/>
              <a:gdLst>
                <a:gd name="T0" fmla="*/ 0 w 407"/>
                <a:gd name="T1" fmla="*/ 73584 h 244"/>
                <a:gd name="T2" fmla="*/ 0 w 407"/>
                <a:gd name="T3" fmla="*/ 46519 h 244"/>
                <a:gd name="T4" fmla="*/ 19249 w 407"/>
                <a:gd name="T5" fmla="*/ 26643 h 244"/>
                <a:gd name="T6" fmla="*/ 55289 w 407"/>
                <a:gd name="T7" fmla="*/ 36792 h 244"/>
                <a:gd name="T8" fmla="*/ 64299 w 407"/>
                <a:gd name="T9" fmla="*/ 36792 h 244"/>
                <a:gd name="T10" fmla="*/ 55289 w 407"/>
                <a:gd name="T11" fmla="*/ 0 h 244"/>
                <a:gd name="T12" fmla="*/ 83548 w 407"/>
                <a:gd name="T13" fmla="*/ 26643 h 244"/>
                <a:gd name="T14" fmla="*/ 102388 w 407"/>
                <a:gd name="T15" fmla="*/ 26643 h 244"/>
                <a:gd name="T16" fmla="*/ 121636 w 407"/>
                <a:gd name="T17" fmla="*/ 29603 h 244"/>
                <a:gd name="T18" fmla="*/ 166687 w 407"/>
                <a:gd name="T19" fmla="*/ 63858 h 244"/>
                <a:gd name="T20" fmla="*/ 154810 w 407"/>
                <a:gd name="T21" fmla="*/ 76122 h 244"/>
                <a:gd name="T22" fmla="*/ 121636 w 407"/>
                <a:gd name="T23" fmla="*/ 103187 h 244"/>
                <a:gd name="T24" fmla="*/ 90920 w 407"/>
                <a:gd name="T25" fmla="*/ 85848 h 244"/>
                <a:gd name="T26" fmla="*/ 59385 w 407"/>
                <a:gd name="T27" fmla="*/ 93037 h 244"/>
                <a:gd name="T28" fmla="*/ 36040 w 407"/>
                <a:gd name="T29" fmla="*/ 85848 h 244"/>
                <a:gd name="T30" fmla="*/ 26621 w 407"/>
                <a:gd name="T31" fmla="*/ 73584 h 244"/>
                <a:gd name="T32" fmla="*/ 19249 w 407"/>
                <a:gd name="T33" fmla="*/ 56245 h 244"/>
                <a:gd name="T34" fmla="*/ 9420 w 407"/>
                <a:gd name="T35" fmla="*/ 68932 h 244"/>
                <a:gd name="T36" fmla="*/ 0 w 407"/>
                <a:gd name="T37" fmla="*/ 73584 h 2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7"/>
                <a:gd name="T58" fmla="*/ 0 h 244"/>
                <a:gd name="T59" fmla="*/ 407 w 407"/>
                <a:gd name="T60" fmla="*/ 244 h 2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7" h="244">
                  <a:moveTo>
                    <a:pt x="0" y="174"/>
                  </a:moveTo>
                  <a:lnTo>
                    <a:pt x="0" y="110"/>
                  </a:lnTo>
                  <a:lnTo>
                    <a:pt x="47" y="63"/>
                  </a:lnTo>
                  <a:lnTo>
                    <a:pt x="135" y="87"/>
                  </a:lnTo>
                  <a:lnTo>
                    <a:pt x="157" y="87"/>
                  </a:lnTo>
                  <a:lnTo>
                    <a:pt x="135" y="0"/>
                  </a:lnTo>
                  <a:lnTo>
                    <a:pt x="204" y="63"/>
                  </a:lnTo>
                  <a:lnTo>
                    <a:pt x="250" y="63"/>
                  </a:lnTo>
                  <a:lnTo>
                    <a:pt x="297" y="70"/>
                  </a:lnTo>
                  <a:lnTo>
                    <a:pt x="407" y="151"/>
                  </a:lnTo>
                  <a:lnTo>
                    <a:pt x="378" y="180"/>
                  </a:lnTo>
                  <a:lnTo>
                    <a:pt x="297" y="244"/>
                  </a:lnTo>
                  <a:lnTo>
                    <a:pt x="222" y="203"/>
                  </a:lnTo>
                  <a:lnTo>
                    <a:pt x="145" y="220"/>
                  </a:lnTo>
                  <a:lnTo>
                    <a:pt x="88" y="203"/>
                  </a:lnTo>
                  <a:lnTo>
                    <a:pt x="65" y="174"/>
                  </a:lnTo>
                  <a:lnTo>
                    <a:pt x="47" y="133"/>
                  </a:lnTo>
                  <a:lnTo>
                    <a:pt x="23" y="163"/>
                  </a:lnTo>
                  <a:lnTo>
                    <a:pt x="0" y="174"/>
                  </a:lnTo>
                  <a:close/>
                </a:path>
              </a:pathLst>
            </a:custGeom>
            <a:grpFill/>
            <a:ln w="9525">
              <a:solidFill>
                <a:schemeClr val="bg1">
                  <a:lumMod val="85000"/>
                </a:schemeClr>
              </a:solidFill>
              <a:round/>
              <a:headEnd/>
              <a:tailEnd/>
            </a:ln>
          </p:spPr>
          <p:txBody>
            <a:bodyPr/>
            <a:lstStyle/>
            <a:p>
              <a:endParaRPr lang="zh-CN" altLang="en-US"/>
            </a:p>
          </p:txBody>
        </p:sp>
        <p:sp>
          <p:nvSpPr>
            <p:cNvPr id="249" name="Freeform 199"/>
            <p:cNvSpPr>
              <a:spLocks noChangeAspect="1"/>
            </p:cNvSpPr>
            <p:nvPr>
              <p:custDataLst>
                <p:tags r:id="rId269"/>
              </p:custDataLst>
            </p:nvPr>
          </p:nvSpPr>
          <p:spPr bwMode="auto">
            <a:xfrm>
              <a:off x="1629618" y="2210616"/>
              <a:ext cx="136571" cy="126405"/>
            </a:xfrm>
            <a:custGeom>
              <a:avLst/>
              <a:gdLst>
                <a:gd name="T0" fmla="*/ 0 w 295"/>
                <a:gd name="T1" fmla="*/ 60033 h 272"/>
                <a:gd name="T2" fmla="*/ 0 w 295"/>
                <a:gd name="T3" fmla="*/ 29801 h 272"/>
                <a:gd name="T4" fmla="*/ 18404 w 295"/>
                <a:gd name="T5" fmla="*/ 19435 h 272"/>
                <a:gd name="T6" fmla="*/ 54395 w 295"/>
                <a:gd name="T7" fmla="*/ 9934 h 272"/>
                <a:gd name="T8" fmla="*/ 66255 w 295"/>
                <a:gd name="T9" fmla="*/ 0 h 272"/>
                <a:gd name="T10" fmla="*/ 82615 w 295"/>
                <a:gd name="T11" fmla="*/ 0 h 272"/>
                <a:gd name="T12" fmla="*/ 120650 w 295"/>
                <a:gd name="T13" fmla="*/ 9934 h 272"/>
                <a:gd name="T14" fmla="*/ 101837 w 295"/>
                <a:gd name="T15" fmla="*/ 19435 h 272"/>
                <a:gd name="T16" fmla="*/ 111243 w 295"/>
                <a:gd name="T17" fmla="*/ 49668 h 272"/>
                <a:gd name="T18" fmla="*/ 120650 w 295"/>
                <a:gd name="T19" fmla="*/ 67807 h 272"/>
                <a:gd name="T20" fmla="*/ 111243 w 295"/>
                <a:gd name="T21" fmla="*/ 95017 h 272"/>
                <a:gd name="T22" fmla="*/ 101837 w 295"/>
                <a:gd name="T23" fmla="*/ 117475 h 272"/>
                <a:gd name="T24" fmla="*/ 66255 w 295"/>
                <a:gd name="T25" fmla="*/ 87242 h 272"/>
                <a:gd name="T26" fmla="*/ 28220 w 295"/>
                <a:gd name="T27" fmla="*/ 87242 h 272"/>
                <a:gd name="T28" fmla="*/ 8998 w 295"/>
                <a:gd name="T29" fmla="*/ 67807 h 272"/>
                <a:gd name="T30" fmla="*/ 0 w 295"/>
                <a:gd name="T31" fmla="*/ 60033 h 2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5"/>
                <a:gd name="T49" fmla="*/ 0 h 272"/>
                <a:gd name="T50" fmla="*/ 295 w 295"/>
                <a:gd name="T51" fmla="*/ 272 h 27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5" h="272">
                  <a:moveTo>
                    <a:pt x="0" y="139"/>
                  </a:moveTo>
                  <a:lnTo>
                    <a:pt x="0" y="69"/>
                  </a:lnTo>
                  <a:lnTo>
                    <a:pt x="45" y="45"/>
                  </a:lnTo>
                  <a:lnTo>
                    <a:pt x="133" y="23"/>
                  </a:lnTo>
                  <a:lnTo>
                    <a:pt x="162" y="0"/>
                  </a:lnTo>
                  <a:lnTo>
                    <a:pt x="202" y="0"/>
                  </a:lnTo>
                  <a:lnTo>
                    <a:pt x="295" y="23"/>
                  </a:lnTo>
                  <a:lnTo>
                    <a:pt x="249" y="45"/>
                  </a:lnTo>
                  <a:lnTo>
                    <a:pt x="272" y="115"/>
                  </a:lnTo>
                  <a:lnTo>
                    <a:pt x="295" y="157"/>
                  </a:lnTo>
                  <a:lnTo>
                    <a:pt x="272" y="220"/>
                  </a:lnTo>
                  <a:lnTo>
                    <a:pt x="249" y="272"/>
                  </a:lnTo>
                  <a:lnTo>
                    <a:pt x="162" y="202"/>
                  </a:lnTo>
                  <a:lnTo>
                    <a:pt x="69" y="202"/>
                  </a:lnTo>
                  <a:lnTo>
                    <a:pt x="22" y="157"/>
                  </a:lnTo>
                  <a:lnTo>
                    <a:pt x="0" y="139"/>
                  </a:lnTo>
                  <a:close/>
                </a:path>
              </a:pathLst>
            </a:custGeom>
            <a:grpFill/>
            <a:ln w="9525">
              <a:solidFill>
                <a:schemeClr val="bg1">
                  <a:lumMod val="85000"/>
                </a:schemeClr>
              </a:solidFill>
              <a:round/>
              <a:headEnd/>
              <a:tailEnd/>
            </a:ln>
          </p:spPr>
          <p:txBody>
            <a:bodyPr/>
            <a:lstStyle/>
            <a:p>
              <a:endParaRPr lang="zh-CN" altLang="en-US"/>
            </a:p>
          </p:txBody>
        </p:sp>
        <p:sp>
          <p:nvSpPr>
            <p:cNvPr id="250" name="Freeform 200"/>
            <p:cNvSpPr>
              <a:spLocks noChangeAspect="1"/>
            </p:cNvSpPr>
            <p:nvPr>
              <p:custDataLst>
                <p:tags r:id="rId270"/>
              </p:custDataLst>
            </p:nvPr>
          </p:nvSpPr>
          <p:spPr bwMode="auto">
            <a:xfrm>
              <a:off x="1518204" y="1745992"/>
              <a:ext cx="292907" cy="435584"/>
            </a:xfrm>
            <a:custGeom>
              <a:avLst/>
              <a:gdLst>
                <a:gd name="T0" fmla="*/ 217027 w 651"/>
                <a:gd name="T1" fmla="*/ 397636 h 959"/>
                <a:gd name="T2" fmla="*/ 207885 w 651"/>
                <a:gd name="T3" fmla="*/ 397636 h 959"/>
                <a:gd name="T4" fmla="*/ 189601 w 651"/>
                <a:gd name="T5" fmla="*/ 387505 h 959"/>
                <a:gd name="T6" fmla="*/ 189601 w 651"/>
                <a:gd name="T7" fmla="*/ 368088 h 959"/>
                <a:gd name="T8" fmla="*/ 180061 w 651"/>
                <a:gd name="T9" fmla="*/ 368088 h 959"/>
                <a:gd name="T10" fmla="*/ 170919 w 651"/>
                <a:gd name="T11" fmla="*/ 387505 h 959"/>
                <a:gd name="T12" fmla="*/ 108514 w 651"/>
                <a:gd name="T13" fmla="*/ 404812 h 959"/>
                <a:gd name="T14" fmla="*/ 71945 w 651"/>
                <a:gd name="T15" fmla="*/ 397636 h 959"/>
                <a:gd name="T16" fmla="*/ 46108 w 651"/>
                <a:gd name="T17" fmla="*/ 397636 h 959"/>
                <a:gd name="T18" fmla="*/ 46108 w 651"/>
                <a:gd name="T19" fmla="*/ 377796 h 959"/>
                <a:gd name="T20" fmla="*/ 55250 w 651"/>
                <a:gd name="T21" fmla="*/ 357957 h 959"/>
                <a:gd name="T22" fmla="*/ 37364 w 651"/>
                <a:gd name="T23" fmla="*/ 338539 h 959"/>
                <a:gd name="T24" fmla="*/ 37364 w 651"/>
                <a:gd name="T25" fmla="*/ 311524 h 959"/>
                <a:gd name="T26" fmla="*/ 46108 w 651"/>
                <a:gd name="T27" fmla="*/ 292106 h 959"/>
                <a:gd name="T28" fmla="*/ 64790 w 651"/>
                <a:gd name="T29" fmla="*/ 292106 h 959"/>
                <a:gd name="T30" fmla="*/ 64790 w 651"/>
                <a:gd name="T31" fmla="*/ 272267 h 959"/>
                <a:gd name="T32" fmla="*/ 108514 w 651"/>
                <a:gd name="T33" fmla="*/ 235542 h 959"/>
                <a:gd name="T34" fmla="*/ 117656 w 651"/>
                <a:gd name="T35" fmla="*/ 215703 h 959"/>
                <a:gd name="T36" fmla="*/ 108514 w 651"/>
                <a:gd name="T37" fmla="*/ 196285 h 959"/>
                <a:gd name="T38" fmla="*/ 90229 w 651"/>
                <a:gd name="T39" fmla="*/ 178978 h 959"/>
                <a:gd name="T40" fmla="*/ 71945 w 651"/>
                <a:gd name="T41" fmla="*/ 178978 h 959"/>
                <a:gd name="T42" fmla="*/ 71945 w 651"/>
                <a:gd name="T43" fmla="*/ 139721 h 959"/>
                <a:gd name="T44" fmla="*/ 55250 w 651"/>
                <a:gd name="T45" fmla="*/ 90756 h 959"/>
                <a:gd name="T46" fmla="*/ 0 w 651"/>
                <a:gd name="T47" fmla="*/ 31659 h 959"/>
                <a:gd name="T48" fmla="*/ 16297 w 651"/>
                <a:gd name="T49" fmla="*/ 27016 h 959"/>
                <a:gd name="T50" fmla="*/ 64790 w 651"/>
                <a:gd name="T51" fmla="*/ 49388 h 959"/>
                <a:gd name="T52" fmla="*/ 90229 w 651"/>
                <a:gd name="T53" fmla="*/ 41790 h 959"/>
                <a:gd name="T54" fmla="*/ 127195 w 651"/>
                <a:gd name="T55" fmla="*/ 7598 h 959"/>
                <a:gd name="T56" fmla="*/ 159392 w 651"/>
                <a:gd name="T57" fmla="*/ 0 h 959"/>
                <a:gd name="T58" fmla="*/ 155019 w 651"/>
                <a:gd name="T59" fmla="*/ 17307 h 959"/>
                <a:gd name="T60" fmla="*/ 170919 w 651"/>
                <a:gd name="T61" fmla="*/ 54031 h 959"/>
                <a:gd name="T62" fmla="*/ 170919 w 651"/>
                <a:gd name="T63" fmla="*/ 93288 h 959"/>
                <a:gd name="T64" fmla="*/ 180061 w 651"/>
                <a:gd name="T65" fmla="*/ 112706 h 959"/>
                <a:gd name="T66" fmla="*/ 198743 w 651"/>
                <a:gd name="T67" fmla="*/ 139721 h 959"/>
                <a:gd name="T68" fmla="*/ 198743 w 651"/>
                <a:gd name="T69" fmla="*/ 178978 h 959"/>
                <a:gd name="T70" fmla="*/ 217027 w 651"/>
                <a:gd name="T71" fmla="*/ 205994 h 959"/>
                <a:gd name="T72" fmla="*/ 217027 w 651"/>
                <a:gd name="T73" fmla="*/ 245251 h 959"/>
                <a:gd name="T74" fmla="*/ 240479 w 651"/>
                <a:gd name="T75" fmla="*/ 292106 h 959"/>
                <a:gd name="T76" fmla="*/ 258763 w 651"/>
                <a:gd name="T77" fmla="*/ 321232 h 959"/>
                <a:gd name="T78" fmla="*/ 240479 w 651"/>
                <a:gd name="T79" fmla="*/ 368088 h 959"/>
                <a:gd name="T80" fmla="*/ 207885 w 651"/>
                <a:gd name="T81" fmla="*/ 377796 h 959"/>
                <a:gd name="T82" fmla="*/ 217027 w 651"/>
                <a:gd name="T83" fmla="*/ 397636 h 9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51"/>
                <a:gd name="T127" fmla="*/ 0 h 959"/>
                <a:gd name="T128" fmla="*/ 651 w 651"/>
                <a:gd name="T129" fmla="*/ 959 h 95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51" h="959">
                  <a:moveTo>
                    <a:pt x="546" y="942"/>
                  </a:moveTo>
                  <a:lnTo>
                    <a:pt x="523" y="942"/>
                  </a:lnTo>
                  <a:lnTo>
                    <a:pt x="477" y="918"/>
                  </a:lnTo>
                  <a:lnTo>
                    <a:pt x="477" y="872"/>
                  </a:lnTo>
                  <a:lnTo>
                    <a:pt x="453" y="872"/>
                  </a:lnTo>
                  <a:lnTo>
                    <a:pt x="430" y="918"/>
                  </a:lnTo>
                  <a:lnTo>
                    <a:pt x="273" y="959"/>
                  </a:lnTo>
                  <a:lnTo>
                    <a:pt x="181" y="942"/>
                  </a:lnTo>
                  <a:lnTo>
                    <a:pt x="116" y="942"/>
                  </a:lnTo>
                  <a:lnTo>
                    <a:pt x="116" y="895"/>
                  </a:lnTo>
                  <a:lnTo>
                    <a:pt x="139" y="848"/>
                  </a:lnTo>
                  <a:lnTo>
                    <a:pt x="94" y="802"/>
                  </a:lnTo>
                  <a:lnTo>
                    <a:pt x="94" y="738"/>
                  </a:lnTo>
                  <a:lnTo>
                    <a:pt x="116" y="692"/>
                  </a:lnTo>
                  <a:lnTo>
                    <a:pt x="163" y="692"/>
                  </a:lnTo>
                  <a:lnTo>
                    <a:pt x="163" y="645"/>
                  </a:lnTo>
                  <a:lnTo>
                    <a:pt x="273" y="558"/>
                  </a:lnTo>
                  <a:lnTo>
                    <a:pt x="296" y="511"/>
                  </a:lnTo>
                  <a:lnTo>
                    <a:pt x="273" y="465"/>
                  </a:lnTo>
                  <a:lnTo>
                    <a:pt x="227" y="424"/>
                  </a:lnTo>
                  <a:lnTo>
                    <a:pt x="181" y="424"/>
                  </a:lnTo>
                  <a:lnTo>
                    <a:pt x="181" y="331"/>
                  </a:lnTo>
                  <a:lnTo>
                    <a:pt x="139" y="215"/>
                  </a:lnTo>
                  <a:lnTo>
                    <a:pt x="0" y="75"/>
                  </a:lnTo>
                  <a:lnTo>
                    <a:pt x="41" y="64"/>
                  </a:lnTo>
                  <a:lnTo>
                    <a:pt x="163" y="117"/>
                  </a:lnTo>
                  <a:lnTo>
                    <a:pt x="227" y="99"/>
                  </a:lnTo>
                  <a:lnTo>
                    <a:pt x="320" y="18"/>
                  </a:lnTo>
                  <a:lnTo>
                    <a:pt x="401" y="0"/>
                  </a:lnTo>
                  <a:lnTo>
                    <a:pt x="390" y="41"/>
                  </a:lnTo>
                  <a:lnTo>
                    <a:pt x="430" y="128"/>
                  </a:lnTo>
                  <a:lnTo>
                    <a:pt x="430" y="221"/>
                  </a:lnTo>
                  <a:lnTo>
                    <a:pt x="453" y="267"/>
                  </a:lnTo>
                  <a:lnTo>
                    <a:pt x="500" y="331"/>
                  </a:lnTo>
                  <a:lnTo>
                    <a:pt x="500" y="424"/>
                  </a:lnTo>
                  <a:lnTo>
                    <a:pt x="546" y="488"/>
                  </a:lnTo>
                  <a:lnTo>
                    <a:pt x="546" y="581"/>
                  </a:lnTo>
                  <a:lnTo>
                    <a:pt x="605" y="692"/>
                  </a:lnTo>
                  <a:lnTo>
                    <a:pt x="651" y="761"/>
                  </a:lnTo>
                  <a:lnTo>
                    <a:pt x="605" y="872"/>
                  </a:lnTo>
                  <a:lnTo>
                    <a:pt x="523" y="895"/>
                  </a:lnTo>
                  <a:lnTo>
                    <a:pt x="546" y="94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1" name="Freeform 201"/>
            <p:cNvSpPr>
              <a:spLocks noChangeAspect="1"/>
            </p:cNvSpPr>
            <p:nvPr>
              <p:custDataLst>
                <p:tags r:id="rId271"/>
              </p:custDataLst>
            </p:nvPr>
          </p:nvSpPr>
          <p:spPr bwMode="auto">
            <a:xfrm>
              <a:off x="1342102" y="1812610"/>
              <a:ext cx="262360" cy="553448"/>
            </a:xfrm>
            <a:custGeom>
              <a:avLst/>
              <a:gdLst>
                <a:gd name="T0" fmla="*/ 231775 w 576"/>
                <a:gd name="T1" fmla="*/ 114769 h 1219"/>
                <a:gd name="T2" fmla="*/ 201194 w 576"/>
                <a:gd name="T3" fmla="*/ 141773 h 1219"/>
                <a:gd name="T4" fmla="*/ 192341 w 576"/>
                <a:gd name="T5" fmla="*/ 188187 h 1219"/>
                <a:gd name="T6" fmla="*/ 182684 w 576"/>
                <a:gd name="T7" fmla="*/ 217723 h 1219"/>
                <a:gd name="T8" fmla="*/ 156931 w 576"/>
                <a:gd name="T9" fmla="*/ 247259 h 1219"/>
                <a:gd name="T10" fmla="*/ 129166 w 576"/>
                <a:gd name="T11" fmla="*/ 256964 h 1219"/>
                <a:gd name="T12" fmla="*/ 110254 w 576"/>
                <a:gd name="T13" fmla="*/ 303800 h 1219"/>
                <a:gd name="T14" fmla="*/ 110254 w 576"/>
                <a:gd name="T15" fmla="*/ 323209 h 1219"/>
                <a:gd name="T16" fmla="*/ 138019 w 576"/>
                <a:gd name="T17" fmla="*/ 359918 h 1219"/>
                <a:gd name="T18" fmla="*/ 138019 w 576"/>
                <a:gd name="T19" fmla="*/ 370045 h 1219"/>
                <a:gd name="T20" fmla="*/ 119509 w 576"/>
                <a:gd name="T21" fmla="*/ 379750 h 1219"/>
                <a:gd name="T22" fmla="*/ 110254 w 576"/>
                <a:gd name="T23" fmla="*/ 370045 h 1219"/>
                <a:gd name="T24" fmla="*/ 100999 w 576"/>
                <a:gd name="T25" fmla="*/ 379750 h 1219"/>
                <a:gd name="T26" fmla="*/ 110254 w 576"/>
                <a:gd name="T27" fmla="*/ 389033 h 1219"/>
                <a:gd name="T28" fmla="*/ 110254 w 576"/>
                <a:gd name="T29" fmla="*/ 408864 h 1219"/>
                <a:gd name="T30" fmla="*/ 110254 w 576"/>
                <a:gd name="T31" fmla="*/ 418569 h 1219"/>
                <a:gd name="T32" fmla="*/ 110254 w 576"/>
                <a:gd name="T33" fmla="*/ 455278 h 1219"/>
                <a:gd name="T34" fmla="*/ 91342 w 576"/>
                <a:gd name="T35" fmla="*/ 475109 h 1219"/>
                <a:gd name="T36" fmla="*/ 63175 w 576"/>
                <a:gd name="T37" fmla="*/ 484814 h 1219"/>
                <a:gd name="T38" fmla="*/ 56334 w 576"/>
                <a:gd name="T39" fmla="*/ 514350 h 1219"/>
                <a:gd name="T40" fmla="*/ 37824 w 576"/>
                <a:gd name="T41" fmla="*/ 514350 h 1219"/>
                <a:gd name="T42" fmla="*/ 28167 w 576"/>
                <a:gd name="T43" fmla="*/ 484814 h 1219"/>
                <a:gd name="T44" fmla="*/ 18912 w 576"/>
                <a:gd name="T45" fmla="*/ 455278 h 1219"/>
                <a:gd name="T46" fmla="*/ 2817 w 576"/>
                <a:gd name="T47" fmla="*/ 440510 h 1219"/>
                <a:gd name="T48" fmla="*/ 0 w 576"/>
                <a:gd name="T49" fmla="*/ 408864 h 1219"/>
                <a:gd name="T50" fmla="*/ 0 w 576"/>
                <a:gd name="T51" fmla="*/ 379750 h 1219"/>
                <a:gd name="T52" fmla="*/ 0 w 576"/>
                <a:gd name="T53" fmla="*/ 370045 h 1219"/>
                <a:gd name="T54" fmla="*/ 18912 w 576"/>
                <a:gd name="T55" fmla="*/ 340509 h 1219"/>
                <a:gd name="T56" fmla="*/ 28167 w 576"/>
                <a:gd name="T57" fmla="*/ 283968 h 1219"/>
                <a:gd name="T58" fmla="*/ 18912 w 576"/>
                <a:gd name="T59" fmla="*/ 227850 h 1219"/>
                <a:gd name="T60" fmla="*/ 28167 w 576"/>
                <a:gd name="T61" fmla="*/ 200845 h 1219"/>
                <a:gd name="T62" fmla="*/ 70418 w 576"/>
                <a:gd name="T63" fmla="*/ 154432 h 1219"/>
                <a:gd name="T64" fmla="*/ 75246 w 576"/>
                <a:gd name="T65" fmla="*/ 124895 h 1219"/>
                <a:gd name="T66" fmla="*/ 110254 w 576"/>
                <a:gd name="T67" fmla="*/ 58650 h 1219"/>
                <a:gd name="T68" fmla="*/ 121923 w 576"/>
                <a:gd name="T69" fmla="*/ 24051 h 1219"/>
                <a:gd name="T70" fmla="*/ 152102 w 576"/>
                <a:gd name="T71" fmla="*/ 14768 h 1219"/>
                <a:gd name="T72" fmla="*/ 166186 w 576"/>
                <a:gd name="T73" fmla="*/ 0 h 1219"/>
                <a:gd name="T74" fmla="*/ 194353 w 576"/>
                <a:gd name="T75" fmla="*/ 0 h 1219"/>
                <a:gd name="T76" fmla="*/ 208437 w 576"/>
                <a:gd name="T77" fmla="*/ 24051 h 1219"/>
                <a:gd name="T78" fmla="*/ 227349 w 576"/>
                <a:gd name="T79" fmla="*/ 66245 h 1219"/>
                <a:gd name="T80" fmla="*/ 227349 w 576"/>
                <a:gd name="T81" fmla="*/ 85233 h 1219"/>
                <a:gd name="T82" fmla="*/ 231775 w 576"/>
                <a:gd name="T83" fmla="*/ 114769 h 1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6"/>
                <a:gd name="T127" fmla="*/ 0 h 1219"/>
                <a:gd name="T128" fmla="*/ 576 w 576"/>
                <a:gd name="T129" fmla="*/ 1219 h 1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6" h="1219">
                  <a:moveTo>
                    <a:pt x="576" y="272"/>
                  </a:moveTo>
                  <a:lnTo>
                    <a:pt x="500" y="336"/>
                  </a:lnTo>
                  <a:lnTo>
                    <a:pt x="478" y="446"/>
                  </a:lnTo>
                  <a:lnTo>
                    <a:pt x="454" y="516"/>
                  </a:lnTo>
                  <a:lnTo>
                    <a:pt x="390" y="586"/>
                  </a:lnTo>
                  <a:lnTo>
                    <a:pt x="321" y="609"/>
                  </a:lnTo>
                  <a:lnTo>
                    <a:pt x="274" y="720"/>
                  </a:lnTo>
                  <a:lnTo>
                    <a:pt x="274" y="766"/>
                  </a:lnTo>
                  <a:lnTo>
                    <a:pt x="343" y="853"/>
                  </a:lnTo>
                  <a:lnTo>
                    <a:pt x="343" y="877"/>
                  </a:lnTo>
                  <a:lnTo>
                    <a:pt x="297" y="900"/>
                  </a:lnTo>
                  <a:lnTo>
                    <a:pt x="274" y="877"/>
                  </a:lnTo>
                  <a:lnTo>
                    <a:pt x="251" y="900"/>
                  </a:lnTo>
                  <a:lnTo>
                    <a:pt x="274" y="922"/>
                  </a:lnTo>
                  <a:lnTo>
                    <a:pt x="274" y="969"/>
                  </a:lnTo>
                  <a:lnTo>
                    <a:pt x="274" y="992"/>
                  </a:lnTo>
                  <a:lnTo>
                    <a:pt x="274" y="1079"/>
                  </a:lnTo>
                  <a:lnTo>
                    <a:pt x="227" y="1126"/>
                  </a:lnTo>
                  <a:lnTo>
                    <a:pt x="157" y="1149"/>
                  </a:lnTo>
                  <a:lnTo>
                    <a:pt x="140" y="1219"/>
                  </a:lnTo>
                  <a:lnTo>
                    <a:pt x="94" y="1219"/>
                  </a:lnTo>
                  <a:lnTo>
                    <a:pt x="70" y="1149"/>
                  </a:lnTo>
                  <a:lnTo>
                    <a:pt x="47" y="1079"/>
                  </a:lnTo>
                  <a:lnTo>
                    <a:pt x="7" y="1044"/>
                  </a:lnTo>
                  <a:lnTo>
                    <a:pt x="0" y="969"/>
                  </a:lnTo>
                  <a:lnTo>
                    <a:pt x="0" y="900"/>
                  </a:lnTo>
                  <a:lnTo>
                    <a:pt x="0" y="877"/>
                  </a:lnTo>
                  <a:lnTo>
                    <a:pt x="47" y="807"/>
                  </a:lnTo>
                  <a:lnTo>
                    <a:pt x="70" y="673"/>
                  </a:lnTo>
                  <a:lnTo>
                    <a:pt x="47" y="540"/>
                  </a:lnTo>
                  <a:lnTo>
                    <a:pt x="70" y="476"/>
                  </a:lnTo>
                  <a:lnTo>
                    <a:pt x="175" y="366"/>
                  </a:lnTo>
                  <a:lnTo>
                    <a:pt x="187" y="296"/>
                  </a:lnTo>
                  <a:lnTo>
                    <a:pt x="274" y="139"/>
                  </a:lnTo>
                  <a:lnTo>
                    <a:pt x="303" y="57"/>
                  </a:lnTo>
                  <a:lnTo>
                    <a:pt x="378" y="35"/>
                  </a:lnTo>
                  <a:lnTo>
                    <a:pt x="413" y="0"/>
                  </a:lnTo>
                  <a:lnTo>
                    <a:pt x="483" y="0"/>
                  </a:lnTo>
                  <a:lnTo>
                    <a:pt x="518" y="57"/>
                  </a:lnTo>
                  <a:lnTo>
                    <a:pt x="565" y="157"/>
                  </a:lnTo>
                  <a:lnTo>
                    <a:pt x="565" y="202"/>
                  </a:lnTo>
                  <a:lnTo>
                    <a:pt x="576" y="272"/>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2" name="Freeform 202"/>
            <p:cNvSpPr>
              <a:spLocks noChangeAspect="1"/>
            </p:cNvSpPr>
            <p:nvPr>
              <p:custDataLst>
                <p:tags r:id="rId272"/>
              </p:custDataLst>
            </p:nvPr>
          </p:nvSpPr>
          <p:spPr bwMode="auto">
            <a:xfrm>
              <a:off x="1207330" y="1701579"/>
              <a:ext cx="524716" cy="573947"/>
            </a:xfrm>
            <a:custGeom>
              <a:avLst/>
              <a:gdLst>
                <a:gd name="T0" fmla="*/ 407570 w 1151"/>
                <a:gd name="T1" fmla="*/ 0 h 1267"/>
                <a:gd name="T2" fmla="*/ 381392 w 1151"/>
                <a:gd name="T3" fmla="*/ 0 h 1267"/>
                <a:gd name="T4" fmla="*/ 353603 w 1151"/>
                <a:gd name="T5" fmla="*/ 10104 h 1267"/>
                <a:gd name="T6" fmla="*/ 309302 w 1151"/>
                <a:gd name="T7" fmla="*/ 19787 h 1267"/>
                <a:gd name="T8" fmla="*/ 273861 w 1151"/>
                <a:gd name="T9" fmla="*/ 49256 h 1267"/>
                <a:gd name="T10" fmla="*/ 208215 w 1151"/>
                <a:gd name="T11" fmla="*/ 105670 h 1267"/>
                <a:gd name="T12" fmla="*/ 198952 w 1151"/>
                <a:gd name="T13" fmla="*/ 124614 h 1267"/>
                <a:gd name="T14" fmla="*/ 192105 w 1151"/>
                <a:gd name="T15" fmla="*/ 154084 h 1267"/>
                <a:gd name="T16" fmla="*/ 154651 w 1151"/>
                <a:gd name="T17" fmla="*/ 181028 h 1267"/>
                <a:gd name="T18" fmla="*/ 116794 w 1151"/>
                <a:gd name="T19" fmla="*/ 256807 h 1267"/>
                <a:gd name="T20" fmla="*/ 81756 w 1151"/>
                <a:gd name="T21" fmla="*/ 313220 h 1267"/>
                <a:gd name="T22" fmla="*/ 98268 w 1151"/>
                <a:gd name="T23" fmla="*/ 322903 h 1267"/>
                <a:gd name="T24" fmla="*/ 63230 w 1151"/>
                <a:gd name="T25" fmla="*/ 342689 h 1267"/>
                <a:gd name="T26" fmla="*/ 0 w 1151"/>
                <a:gd name="T27" fmla="*/ 388999 h 1267"/>
                <a:gd name="T28" fmla="*/ 25372 w 1151"/>
                <a:gd name="T29" fmla="*/ 408786 h 1267"/>
                <a:gd name="T30" fmla="*/ 25372 w 1151"/>
                <a:gd name="T31" fmla="*/ 428151 h 1267"/>
                <a:gd name="T32" fmla="*/ 9263 w 1151"/>
                <a:gd name="T33" fmla="*/ 445412 h 1267"/>
                <a:gd name="T34" fmla="*/ 9263 w 1151"/>
                <a:gd name="T35" fmla="*/ 474882 h 1267"/>
                <a:gd name="T36" fmla="*/ 9263 w 1151"/>
                <a:gd name="T37" fmla="*/ 503930 h 1267"/>
                <a:gd name="T38" fmla="*/ 18526 w 1151"/>
                <a:gd name="T39" fmla="*/ 533400 h 1267"/>
                <a:gd name="T40" fmla="*/ 91421 w 1151"/>
                <a:gd name="T41" fmla="*/ 503930 h 1267"/>
                <a:gd name="T42" fmla="*/ 135722 w 1151"/>
                <a:gd name="T43" fmla="*/ 445412 h 1267"/>
                <a:gd name="T44" fmla="*/ 144985 w 1151"/>
                <a:gd name="T45" fmla="*/ 372159 h 1267"/>
                <a:gd name="T46" fmla="*/ 154651 w 1151"/>
                <a:gd name="T47" fmla="*/ 293433 h 1267"/>
                <a:gd name="T48" fmla="*/ 192105 w 1151"/>
                <a:gd name="T49" fmla="*/ 256807 h 1267"/>
                <a:gd name="T50" fmla="*/ 208215 w 1151"/>
                <a:gd name="T51" fmla="*/ 200814 h 1267"/>
                <a:gd name="T52" fmla="*/ 264195 w 1151"/>
                <a:gd name="T53" fmla="*/ 124614 h 1267"/>
                <a:gd name="T54" fmla="*/ 273861 w 1151"/>
                <a:gd name="T55" fmla="*/ 68622 h 1267"/>
                <a:gd name="T56" fmla="*/ 334674 w 1151"/>
                <a:gd name="T57" fmla="*/ 93040 h 1267"/>
                <a:gd name="T58" fmla="*/ 388641 w 1151"/>
                <a:gd name="T59" fmla="*/ 58939 h 1267"/>
                <a:gd name="T60" fmla="*/ 437775 w 1151"/>
                <a:gd name="T61" fmla="*/ 39573 h 1267"/>
                <a:gd name="T62" fmla="*/ 463550 w 1151"/>
                <a:gd name="T63" fmla="*/ 19787 h 12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51"/>
                <a:gd name="T97" fmla="*/ 0 h 1267"/>
                <a:gd name="T98" fmla="*/ 1151 w 1151"/>
                <a:gd name="T99" fmla="*/ 1267 h 12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51" h="1267">
                  <a:moveTo>
                    <a:pt x="1127" y="0"/>
                  </a:moveTo>
                  <a:lnTo>
                    <a:pt x="1012" y="0"/>
                  </a:lnTo>
                  <a:lnTo>
                    <a:pt x="970" y="47"/>
                  </a:lnTo>
                  <a:lnTo>
                    <a:pt x="947" y="0"/>
                  </a:lnTo>
                  <a:lnTo>
                    <a:pt x="878" y="0"/>
                  </a:lnTo>
                  <a:lnTo>
                    <a:pt x="878" y="24"/>
                  </a:lnTo>
                  <a:lnTo>
                    <a:pt x="837" y="24"/>
                  </a:lnTo>
                  <a:lnTo>
                    <a:pt x="768" y="47"/>
                  </a:lnTo>
                  <a:lnTo>
                    <a:pt x="761" y="117"/>
                  </a:lnTo>
                  <a:lnTo>
                    <a:pt x="680" y="117"/>
                  </a:lnTo>
                  <a:lnTo>
                    <a:pt x="611" y="140"/>
                  </a:lnTo>
                  <a:lnTo>
                    <a:pt x="517" y="251"/>
                  </a:lnTo>
                  <a:lnTo>
                    <a:pt x="564" y="274"/>
                  </a:lnTo>
                  <a:lnTo>
                    <a:pt x="494" y="296"/>
                  </a:lnTo>
                  <a:lnTo>
                    <a:pt x="494" y="338"/>
                  </a:lnTo>
                  <a:lnTo>
                    <a:pt x="477" y="366"/>
                  </a:lnTo>
                  <a:lnTo>
                    <a:pt x="430" y="338"/>
                  </a:lnTo>
                  <a:lnTo>
                    <a:pt x="384" y="430"/>
                  </a:lnTo>
                  <a:lnTo>
                    <a:pt x="384" y="477"/>
                  </a:lnTo>
                  <a:lnTo>
                    <a:pt x="290" y="610"/>
                  </a:lnTo>
                  <a:lnTo>
                    <a:pt x="203" y="727"/>
                  </a:lnTo>
                  <a:lnTo>
                    <a:pt x="203" y="744"/>
                  </a:lnTo>
                  <a:lnTo>
                    <a:pt x="267" y="744"/>
                  </a:lnTo>
                  <a:lnTo>
                    <a:pt x="244" y="767"/>
                  </a:lnTo>
                  <a:lnTo>
                    <a:pt x="180" y="767"/>
                  </a:lnTo>
                  <a:lnTo>
                    <a:pt x="157" y="814"/>
                  </a:lnTo>
                  <a:lnTo>
                    <a:pt x="46" y="884"/>
                  </a:lnTo>
                  <a:lnTo>
                    <a:pt x="0" y="924"/>
                  </a:lnTo>
                  <a:lnTo>
                    <a:pt x="0" y="994"/>
                  </a:lnTo>
                  <a:lnTo>
                    <a:pt x="63" y="971"/>
                  </a:lnTo>
                  <a:lnTo>
                    <a:pt x="93" y="971"/>
                  </a:lnTo>
                  <a:lnTo>
                    <a:pt x="63" y="1017"/>
                  </a:lnTo>
                  <a:lnTo>
                    <a:pt x="23" y="1017"/>
                  </a:lnTo>
                  <a:lnTo>
                    <a:pt x="23" y="1058"/>
                  </a:lnTo>
                  <a:lnTo>
                    <a:pt x="6" y="1104"/>
                  </a:lnTo>
                  <a:lnTo>
                    <a:pt x="23" y="1128"/>
                  </a:lnTo>
                  <a:lnTo>
                    <a:pt x="6" y="1145"/>
                  </a:lnTo>
                  <a:lnTo>
                    <a:pt x="23" y="1197"/>
                  </a:lnTo>
                  <a:lnTo>
                    <a:pt x="0" y="1220"/>
                  </a:lnTo>
                  <a:lnTo>
                    <a:pt x="46" y="1267"/>
                  </a:lnTo>
                  <a:lnTo>
                    <a:pt x="157" y="1243"/>
                  </a:lnTo>
                  <a:lnTo>
                    <a:pt x="227" y="1197"/>
                  </a:lnTo>
                  <a:lnTo>
                    <a:pt x="290" y="1151"/>
                  </a:lnTo>
                  <a:lnTo>
                    <a:pt x="337" y="1058"/>
                  </a:lnTo>
                  <a:lnTo>
                    <a:pt x="360" y="924"/>
                  </a:lnTo>
                  <a:lnTo>
                    <a:pt x="360" y="884"/>
                  </a:lnTo>
                  <a:lnTo>
                    <a:pt x="337" y="791"/>
                  </a:lnTo>
                  <a:lnTo>
                    <a:pt x="384" y="697"/>
                  </a:lnTo>
                  <a:lnTo>
                    <a:pt x="430" y="657"/>
                  </a:lnTo>
                  <a:lnTo>
                    <a:pt x="477" y="610"/>
                  </a:lnTo>
                  <a:lnTo>
                    <a:pt x="477" y="564"/>
                  </a:lnTo>
                  <a:lnTo>
                    <a:pt x="517" y="477"/>
                  </a:lnTo>
                  <a:lnTo>
                    <a:pt x="587" y="320"/>
                  </a:lnTo>
                  <a:lnTo>
                    <a:pt x="656" y="296"/>
                  </a:lnTo>
                  <a:lnTo>
                    <a:pt x="778" y="256"/>
                  </a:lnTo>
                  <a:lnTo>
                    <a:pt x="680" y="163"/>
                  </a:lnTo>
                  <a:lnTo>
                    <a:pt x="715" y="157"/>
                  </a:lnTo>
                  <a:lnTo>
                    <a:pt x="831" y="221"/>
                  </a:lnTo>
                  <a:lnTo>
                    <a:pt x="883" y="216"/>
                  </a:lnTo>
                  <a:lnTo>
                    <a:pt x="965" y="140"/>
                  </a:lnTo>
                  <a:lnTo>
                    <a:pt x="994" y="117"/>
                  </a:lnTo>
                  <a:lnTo>
                    <a:pt x="1087" y="94"/>
                  </a:lnTo>
                  <a:lnTo>
                    <a:pt x="1087" y="70"/>
                  </a:lnTo>
                  <a:lnTo>
                    <a:pt x="1151" y="47"/>
                  </a:lnTo>
                  <a:lnTo>
                    <a:pt x="1127"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3" name="Freeform 203"/>
            <p:cNvSpPr>
              <a:spLocks noChangeAspect="1"/>
            </p:cNvSpPr>
            <p:nvPr>
              <p:custDataLst>
                <p:tags r:id="rId273"/>
              </p:custDataLst>
            </p:nvPr>
          </p:nvSpPr>
          <p:spPr bwMode="auto">
            <a:xfrm>
              <a:off x="1476875" y="2275525"/>
              <a:ext cx="28751" cy="40997"/>
            </a:xfrm>
            <a:custGeom>
              <a:avLst/>
              <a:gdLst>
                <a:gd name="T0" fmla="*/ 16933 w 69"/>
                <a:gd name="T1" fmla="*/ 0 h 87"/>
                <a:gd name="T2" fmla="*/ 0 w 69"/>
                <a:gd name="T3" fmla="*/ 7883 h 87"/>
                <a:gd name="T4" fmla="*/ 8835 w 69"/>
                <a:gd name="T5" fmla="*/ 38100 h 87"/>
                <a:gd name="T6" fmla="*/ 16933 w 69"/>
                <a:gd name="T7" fmla="*/ 27590 h 87"/>
                <a:gd name="T8" fmla="*/ 25400 w 69"/>
                <a:gd name="T9" fmla="*/ 17517 h 87"/>
                <a:gd name="T10" fmla="*/ 16933 w 69"/>
                <a:gd name="T11" fmla="*/ 0 h 87"/>
                <a:gd name="T12" fmla="*/ 0 60000 65536"/>
                <a:gd name="T13" fmla="*/ 0 60000 65536"/>
                <a:gd name="T14" fmla="*/ 0 60000 65536"/>
                <a:gd name="T15" fmla="*/ 0 60000 65536"/>
                <a:gd name="T16" fmla="*/ 0 60000 65536"/>
                <a:gd name="T17" fmla="*/ 0 60000 65536"/>
                <a:gd name="T18" fmla="*/ 0 w 69"/>
                <a:gd name="T19" fmla="*/ 0 h 87"/>
                <a:gd name="T20" fmla="*/ 69 w 69"/>
                <a:gd name="T21" fmla="*/ 87 h 87"/>
              </a:gdLst>
              <a:ahLst/>
              <a:cxnLst>
                <a:cxn ang="T12">
                  <a:pos x="T0" y="T1"/>
                </a:cxn>
                <a:cxn ang="T13">
                  <a:pos x="T2" y="T3"/>
                </a:cxn>
                <a:cxn ang="T14">
                  <a:pos x="T4" y="T5"/>
                </a:cxn>
                <a:cxn ang="T15">
                  <a:pos x="T6" y="T7"/>
                </a:cxn>
                <a:cxn ang="T16">
                  <a:pos x="T8" y="T9"/>
                </a:cxn>
                <a:cxn ang="T17">
                  <a:pos x="T10" y="T11"/>
                </a:cxn>
              </a:cxnLst>
              <a:rect l="T18" t="T19" r="T20" b="T21"/>
              <a:pathLst>
                <a:path w="69" h="87">
                  <a:moveTo>
                    <a:pt x="46" y="0"/>
                  </a:moveTo>
                  <a:lnTo>
                    <a:pt x="0" y="18"/>
                  </a:lnTo>
                  <a:lnTo>
                    <a:pt x="24" y="87"/>
                  </a:lnTo>
                  <a:lnTo>
                    <a:pt x="46" y="63"/>
                  </a:lnTo>
                  <a:lnTo>
                    <a:pt x="69" y="40"/>
                  </a:lnTo>
                  <a:lnTo>
                    <a:pt x="46" y="0"/>
                  </a:lnTo>
                  <a:close/>
                </a:path>
              </a:pathLst>
            </a:custGeom>
            <a:grpFill/>
            <a:ln w="9525">
              <a:solidFill>
                <a:schemeClr val="bg1">
                  <a:lumMod val="85000"/>
                </a:schemeClr>
              </a:solidFill>
              <a:round/>
              <a:headEnd/>
              <a:tailEnd/>
            </a:ln>
          </p:spPr>
          <p:txBody>
            <a:bodyPr/>
            <a:lstStyle/>
            <a:p>
              <a:endParaRPr lang="zh-CN" altLang="en-US"/>
            </a:p>
          </p:txBody>
        </p:sp>
        <p:sp>
          <p:nvSpPr>
            <p:cNvPr id="254" name="Freeform 204"/>
            <p:cNvSpPr>
              <a:spLocks noChangeAspect="1"/>
            </p:cNvSpPr>
            <p:nvPr>
              <p:custDataLst>
                <p:tags r:id="rId274"/>
              </p:custDataLst>
            </p:nvPr>
          </p:nvSpPr>
          <p:spPr bwMode="auto">
            <a:xfrm>
              <a:off x="1329523" y="2378016"/>
              <a:ext cx="34142" cy="29039"/>
            </a:xfrm>
            <a:custGeom>
              <a:avLst/>
              <a:gdLst>
                <a:gd name="T0" fmla="*/ 20252 w 70"/>
                <a:gd name="T1" fmla="*/ 0 h 63"/>
                <a:gd name="T2" fmla="*/ 0 w 70"/>
                <a:gd name="T3" fmla="*/ 17135 h 63"/>
                <a:gd name="T4" fmla="*/ 9910 w 70"/>
                <a:gd name="T5" fmla="*/ 26987 h 63"/>
                <a:gd name="T6" fmla="*/ 30162 w 70"/>
                <a:gd name="T7" fmla="*/ 17135 h 63"/>
                <a:gd name="T8" fmla="*/ 20252 w 70"/>
                <a:gd name="T9" fmla="*/ 0 h 63"/>
                <a:gd name="T10" fmla="*/ 0 60000 65536"/>
                <a:gd name="T11" fmla="*/ 0 60000 65536"/>
                <a:gd name="T12" fmla="*/ 0 60000 65536"/>
                <a:gd name="T13" fmla="*/ 0 60000 65536"/>
                <a:gd name="T14" fmla="*/ 0 60000 65536"/>
                <a:gd name="T15" fmla="*/ 0 w 70"/>
                <a:gd name="T16" fmla="*/ 0 h 63"/>
                <a:gd name="T17" fmla="*/ 70 w 70"/>
                <a:gd name="T18" fmla="*/ 63 h 63"/>
              </a:gdLst>
              <a:ahLst/>
              <a:cxnLst>
                <a:cxn ang="T10">
                  <a:pos x="T0" y="T1"/>
                </a:cxn>
                <a:cxn ang="T11">
                  <a:pos x="T2" y="T3"/>
                </a:cxn>
                <a:cxn ang="T12">
                  <a:pos x="T4" y="T5"/>
                </a:cxn>
                <a:cxn ang="T13">
                  <a:pos x="T6" y="T7"/>
                </a:cxn>
                <a:cxn ang="T14">
                  <a:pos x="T8" y="T9"/>
                </a:cxn>
              </a:cxnLst>
              <a:rect l="T15" t="T16" r="T17" b="T18"/>
              <a:pathLst>
                <a:path w="70" h="63">
                  <a:moveTo>
                    <a:pt x="47" y="0"/>
                  </a:moveTo>
                  <a:lnTo>
                    <a:pt x="0" y="40"/>
                  </a:lnTo>
                  <a:lnTo>
                    <a:pt x="23" y="63"/>
                  </a:lnTo>
                  <a:lnTo>
                    <a:pt x="70" y="40"/>
                  </a:lnTo>
                  <a:lnTo>
                    <a:pt x="47" y="0"/>
                  </a:lnTo>
                  <a:close/>
                </a:path>
              </a:pathLst>
            </a:custGeom>
            <a:grpFill/>
            <a:ln w="9525">
              <a:solidFill>
                <a:schemeClr val="bg1">
                  <a:lumMod val="85000"/>
                </a:schemeClr>
              </a:solidFill>
              <a:round/>
              <a:headEnd/>
              <a:tailEnd/>
            </a:ln>
          </p:spPr>
          <p:txBody>
            <a:bodyPr/>
            <a:lstStyle/>
            <a:p>
              <a:endParaRPr lang="zh-CN" altLang="en-US"/>
            </a:p>
          </p:txBody>
        </p:sp>
        <p:sp>
          <p:nvSpPr>
            <p:cNvPr id="255" name="Freeform 205"/>
            <p:cNvSpPr>
              <a:spLocks noChangeAspect="1"/>
            </p:cNvSpPr>
            <p:nvPr>
              <p:custDataLst>
                <p:tags r:id="rId275"/>
              </p:custDataLst>
            </p:nvPr>
          </p:nvSpPr>
          <p:spPr bwMode="auto">
            <a:xfrm>
              <a:off x="1611648" y="2767481"/>
              <a:ext cx="154539" cy="99073"/>
            </a:xfrm>
            <a:custGeom>
              <a:avLst/>
              <a:gdLst>
                <a:gd name="T0" fmla="*/ 136525 w 337"/>
                <a:gd name="T1" fmla="*/ 10231 h 216"/>
                <a:gd name="T2" fmla="*/ 127207 w 337"/>
                <a:gd name="T3" fmla="*/ 27281 h 216"/>
                <a:gd name="T4" fmla="*/ 108572 w 337"/>
                <a:gd name="T5" fmla="*/ 47316 h 216"/>
                <a:gd name="T6" fmla="*/ 127207 w 337"/>
                <a:gd name="T7" fmla="*/ 66925 h 216"/>
                <a:gd name="T8" fmla="*/ 108572 w 337"/>
                <a:gd name="T9" fmla="*/ 86960 h 216"/>
                <a:gd name="T10" fmla="*/ 89531 w 337"/>
                <a:gd name="T11" fmla="*/ 86960 h 216"/>
                <a:gd name="T12" fmla="*/ 44968 w 337"/>
                <a:gd name="T13" fmla="*/ 86960 h 216"/>
                <a:gd name="T14" fmla="*/ 17015 w 337"/>
                <a:gd name="T15" fmla="*/ 92075 h 216"/>
                <a:gd name="T16" fmla="*/ 7292 w 337"/>
                <a:gd name="T17" fmla="*/ 77155 h 216"/>
                <a:gd name="T18" fmla="*/ 14179 w 337"/>
                <a:gd name="T19" fmla="*/ 66925 h 216"/>
                <a:gd name="T20" fmla="*/ 0 w 337"/>
                <a:gd name="T21" fmla="*/ 42201 h 216"/>
                <a:gd name="T22" fmla="*/ 7292 w 337"/>
                <a:gd name="T23" fmla="*/ 37086 h 216"/>
                <a:gd name="T24" fmla="*/ 9723 w 337"/>
                <a:gd name="T25" fmla="*/ 14920 h 216"/>
                <a:gd name="T26" fmla="*/ 17015 w 337"/>
                <a:gd name="T27" fmla="*/ 10231 h 216"/>
                <a:gd name="T28" fmla="*/ 52260 w 337"/>
                <a:gd name="T29" fmla="*/ 27281 h 216"/>
                <a:gd name="T30" fmla="*/ 89531 w 337"/>
                <a:gd name="T31" fmla="*/ 0 h 216"/>
                <a:gd name="T32" fmla="*/ 108572 w 337"/>
                <a:gd name="T33" fmla="*/ 20035 h 216"/>
                <a:gd name="T34" fmla="*/ 136525 w 337"/>
                <a:gd name="T35" fmla="*/ 10231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7"/>
                <a:gd name="T55" fmla="*/ 0 h 216"/>
                <a:gd name="T56" fmla="*/ 337 w 337"/>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7" h="216">
                  <a:moveTo>
                    <a:pt x="337" y="24"/>
                  </a:moveTo>
                  <a:lnTo>
                    <a:pt x="314" y="64"/>
                  </a:lnTo>
                  <a:lnTo>
                    <a:pt x="268" y="111"/>
                  </a:lnTo>
                  <a:lnTo>
                    <a:pt x="314" y="157"/>
                  </a:lnTo>
                  <a:lnTo>
                    <a:pt x="268" y="204"/>
                  </a:lnTo>
                  <a:lnTo>
                    <a:pt x="221" y="204"/>
                  </a:lnTo>
                  <a:lnTo>
                    <a:pt x="111" y="204"/>
                  </a:lnTo>
                  <a:lnTo>
                    <a:pt x="42" y="216"/>
                  </a:lnTo>
                  <a:lnTo>
                    <a:pt x="18" y="181"/>
                  </a:lnTo>
                  <a:lnTo>
                    <a:pt x="35" y="157"/>
                  </a:lnTo>
                  <a:lnTo>
                    <a:pt x="0" y="99"/>
                  </a:lnTo>
                  <a:lnTo>
                    <a:pt x="18" y="87"/>
                  </a:lnTo>
                  <a:lnTo>
                    <a:pt x="24" y="35"/>
                  </a:lnTo>
                  <a:lnTo>
                    <a:pt x="42" y="24"/>
                  </a:lnTo>
                  <a:lnTo>
                    <a:pt x="129" y="64"/>
                  </a:lnTo>
                  <a:lnTo>
                    <a:pt x="221" y="0"/>
                  </a:lnTo>
                  <a:lnTo>
                    <a:pt x="268" y="47"/>
                  </a:lnTo>
                  <a:lnTo>
                    <a:pt x="337" y="2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6" name="Freeform 206"/>
            <p:cNvSpPr>
              <a:spLocks noChangeAspect="1"/>
            </p:cNvSpPr>
            <p:nvPr>
              <p:custDataLst>
                <p:tags r:id="rId276"/>
              </p:custDataLst>
            </p:nvPr>
          </p:nvSpPr>
          <p:spPr bwMode="auto">
            <a:xfrm>
              <a:off x="1701498" y="2844348"/>
              <a:ext cx="66490" cy="66619"/>
            </a:xfrm>
            <a:custGeom>
              <a:avLst/>
              <a:gdLst>
                <a:gd name="T0" fmla="*/ 46483 w 139"/>
                <a:gd name="T1" fmla="*/ 0 h 145"/>
                <a:gd name="T2" fmla="*/ 14790 w 139"/>
                <a:gd name="T3" fmla="*/ 27327 h 145"/>
                <a:gd name="T4" fmla="*/ 0 w 139"/>
                <a:gd name="T5" fmla="*/ 44407 h 145"/>
                <a:gd name="T6" fmla="*/ 21974 w 139"/>
                <a:gd name="T7" fmla="*/ 61913 h 145"/>
                <a:gd name="T8" fmla="*/ 39300 w 139"/>
                <a:gd name="T9" fmla="*/ 44407 h 145"/>
                <a:gd name="T10" fmla="*/ 58738 w 139"/>
                <a:gd name="T11" fmla="*/ 27327 h 145"/>
                <a:gd name="T12" fmla="*/ 53667 w 139"/>
                <a:gd name="T13" fmla="*/ 2135 h 145"/>
                <a:gd name="T14" fmla="*/ 46483 w 139"/>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39"/>
                <a:gd name="T25" fmla="*/ 0 h 145"/>
                <a:gd name="T26" fmla="*/ 139 w 139"/>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9" h="145">
                  <a:moveTo>
                    <a:pt x="110" y="0"/>
                  </a:moveTo>
                  <a:lnTo>
                    <a:pt x="35" y="64"/>
                  </a:lnTo>
                  <a:lnTo>
                    <a:pt x="0" y="104"/>
                  </a:lnTo>
                  <a:lnTo>
                    <a:pt x="52" y="145"/>
                  </a:lnTo>
                  <a:lnTo>
                    <a:pt x="93" y="104"/>
                  </a:lnTo>
                  <a:lnTo>
                    <a:pt x="139" y="64"/>
                  </a:lnTo>
                  <a:lnTo>
                    <a:pt x="127" y="5"/>
                  </a:lnTo>
                  <a:lnTo>
                    <a:pt x="110" y="0"/>
                  </a:lnTo>
                  <a:close/>
                </a:path>
              </a:pathLst>
            </a:custGeom>
            <a:grpFill/>
            <a:ln w="9525">
              <a:solidFill>
                <a:schemeClr val="bg1">
                  <a:lumMod val="85000"/>
                </a:schemeClr>
              </a:solidFill>
              <a:round/>
              <a:headEnd/>
              <a:tailEnd/>
            </a:ln>
          </p:spPr>
          <p:txBody>
            <a:bodyPr/>
            <a:lstStyle/>
            <a:p>
              <a:endParaRPr lang="zh-CN" altLang="en-US"/>
            </a:p>
          </p:txBody>
        </p:sp>
        <p:sp>
          <p:nvSpPr>
            <p:cNvPr id="257" name="Freeform 207"/>
            <p:cNvSpPr>
              <a:spLocks noChangeAspect="1"/>
            </p:cNvSpPr>
            <p:nvPr>
              <p:custDataLst>
                <p:tags r:id="rId277"/>
              </p:custDataLst>
            </p:nvPr>
          </p:nvSpPr>
          <p:spPr bwMode="auto">
            <a:xfrm>
              <a:off x="1579303" y="2858012"/>
              <a:ext cx="141963" cy="163984"/>
            </a:xfrm>
            <a:custGeom>
              <a:avLst/>
              <a:gdLst>
                <a:gd name="T0" fmla="*/ 109437 w 314"/>
                <a:gd name="T1" fmla="*/ 29210 h 360"/>
                <a:gd name="T2" fmla="*/ 97854 w 314"/>
                <a:gd name="T3" fmla="*/ 29210 h 360"/>
                <a:gd name="T4" fmla="*/ 79481 w 314"/>
                <a:gd name="T5" fmla="*/ 38947 h 360"/>
                <a:gd name="T6" fmla="*/ 62707 w 314"/>
                <a:gd name="T7" fmla="*/ 29210 h 360"/>
                <a:gd name="T8" fmla="*/ 62707 w 314"/>
                <a:gd name="T9" fmla="*/ 49107 h 360"/>
                <a:gd name="T10" fmla="*/ 44733 w 314"/>
                <a:gd name="T11" fmla="*/ 38947 h 360"/>
                <a:gd name="T12" fmla="*/ 30754 w 314"/>
                <a:gd name="T13" fmla="*/ 36830 h 360"/>
                <a:gd name="T14" fmla="*/ 62707 w 314"/>
                <a:gd name="T15" fmla="*/ 66040 h 360"/>
                <a:gd name="T16" fmla="*/ 35148 w 314"/>
                <a:gd name="T17" fmla="*/ 56727 h 360"/>
                <a:gd name="T18" fmla="*/ 35148 w 314"/>
                <a:gd name="T19" fmla="*/ 75777 h 360"/>
                <a:gd name="T20" fmla="*/ 53520 w 314"/>
                <a:gd name="T21" fmla="*/ 95673 h 360"/>
                <a:gd name="T22" fmla="*/ 62707 w 314"/>
                <a:gd name="T23" fmla="*/ 115570 h 360"/>
                <a:gd name="T24" fmla="*/ 48727 w 314"/>
                <a:gd name="T25" fmla="*/ 108373 h 360"/>
                <a:gd name="T26" fmla="*/ 72292 w 314"/>
                <a:gd name="T27" fmla="*/ 135043 h 360"/>
                <a:gd name="T28" fmla="*/ 53520 w 314"/>
                <a:gd name="T29" fmla="*/ 123190 h 360"/>
                <a:gd name="T30" fmla="*/ 39940 w 314"/>
                <a:gd name="T31" fmla="*/ 118110 h 360"/>
                <a:gd name="T32" fmla="*/ 60709 w 314"/>
                <a:gd name="T33" fmla="*/ 140123 h 360"/>
                <a:gd name="T34" fmla="*/ 62707 w 314"/>
                <a:gd name="T35" fmla="*/ 152400 h 360"/>
                <a:gd name="T36" fmla="*/ 35148 w 314"/>
                <a:gd name="T37" fmla="*/ 149860 h 360"/>
                <a:gd name="T38" fmla="*/ 16775 w 314"/>
                <a:gd name="T39" fmla="*/ 142240 h 360"/>
                <a:gd name="T40" fmla="*/ 9586 w 314"/>
                <a:gd name="T41" fmla="*/ 105410 h 360"/>
                <a:gd name="T42" fmla="*/ 4793 w 314"/>
                <a:gd name="T43" fmla="*/ 88477 h 360"/>
                <a:gd name="T44" fmla="*/ 39940 w 314"/>
                <a:gd name="T45" fmla="*/ 113030 h 360"/>
                <a:gd name="T46" fmla="*/ 16775 w 314"/>
                <a:gd name="T47" fmla="*/ 80857 h 360"/>
                <a:gd name="T48" fmla="*/ 4793 w 314"/>
                <a:gd name="T49" fmla="*/ 66040 h 360"/>
                <a:gd name="T50" fmla="*/ 0 w 314"/>
                <a:gd name="T51" fmla="*/ 36830 h 360"/>
                <a:gd name="T52" fmla="*/ 16775 w 314"/>
                <a:gd name="T53" fmla="*/ 29210 h 360"/>
                <a:gd name="T54" fmla="*/ 35148 w 314"/>
                <a:gd name="T55" fmla="*/ 9313 h 360"/>
                <a:gd name="T56" fmla="*/ 62707 w 314"/>
                <a:gd name="T57" fmla="*/ 0 h 360"/>
                <a:gd name="T58" fmla="*/ 109437 w 314"/>
                <a:gd name="T59" fmla="*/ 0 h 360"/>
                <a:gd name="T60" fmla="*/ 125413 w 314"/>
                <a:gd name="T61" fmla="*/ 0 h 360"/>
                <a:gd name="T62" fmla="*/ 125413 w 314"/>
                <a:gd name="T63" fmla="*/ 9313 h 360"/>
                <a:gd name="T64" fmla="*/ 109437 w 314"/>
                <a:gd name="T65" fmla="*/ 29210 h 3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4"/>
                <a:gd name="T100" fmla="*/ 0 h 360"/>
                <a:gd name="T101" fmla="*/ 314 w 314"/>
                <a:gd name="T102" fmla="*/ 360 h 3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4" h="360">
                  <a:moveTo>
                    <a:pt x="274" y="69"/>
                  </a:moveTo>
                  <a:lnTo>
                    <a:pt x="245" y="69"/>
                  </a:lnTo>
                  <a:lnTo>
                    <a:pt x="199" y="92"/>
                  </a:lnTo>
                  <a:lnTo>
                    <a:pt x="157" y="69"/>
                  </a:lnTo>
                  <a:lnTo>
                    <a:pt x="157" y="116"/>
                  </a:lnTo>
                  <a:lnTo>
                    <a:pt x="112" y="92"/>
                  </a:lnTo>
                  <a:lnTo>
                    <a:pt x="77" y="87"/>
                  </a:lnTo>
                  <a:lnTo>
                    <a:pt x="157" y="156"/>
                  </a:lnTo>
                  <a:lnTo>
                    <a:pt x="88" y="134"/>
                  </a:lnTo>
                  <a:lnTo>
                    <a:pt x="88" y="179"/>
                  </a:lnTo>
                  <a:lnTo>
                    <a:pt x="134" y="226"/>
                  </a:lnTo>
                  <a:lnTo>
                    <a:pt x="157" y="273"/>
                  </a:lnTo>
                  <a:lnTo>
                    <a:pt x="122" y="256"/>
                  </a:lnTo>
                  <a:lnTo>
                    <a:pt x="181" y="319"/>
                  </a:lnTo>
                  <a:lnTo>
                    <a:pt x="134" y="291"/>
                  </a:lnTo>
                  <a:lnTo>
                    <a:pt x="100" y="279"/>
                  </a:lnTo>
                  <a:lnTo>
                    <a:pt x="152" y="331"/>
                  </a:lnTo>
                  <a:lnTo>
                    <a:pt x="157" y="360"/>
                  </a:lnTo>
                  <a:lnTo>
                    <a:pt x="88" y="354"/>
                  </a:lnTo>
                  <a:lnTo>
                    <a:pt x="42" y="336"/>
                  </a:lnTo>
                  <a:lnTo>
                    <a:pt x="24" y="249"/>
                  </a:lnTo>
                  <a:lnTo>
                    <a:pt x="12" y="209"/>
                  </a:lnTo>
                  <a:lnTo>
                    <a:pt x="100" y="267"/>
                  </a:lnTo>
                  <a:lnTo>
                    <a:pt x="42" y="191"/>
                  </a:lnTo>
                  <a:lnTo>
                    <a:pt x="12" y="156"/>
                  </a:lnTo>
                  <a:lnTo>
                    <a:pt x="0" y="87"/>
                  </a:lnTo>
                  <a:lnTo>
                    <a:pt x="42" y="69"/>
                  </a:lnTo>
                  <a:lnTo>
                    <a:pt x="88" y="22"/>
                  </a:lnTo>
                  <a:lnTo>
                    <a:pt x="157" y="0"/>
                  </a:lnTo>
                  <a:lnTo>
                    <a:pt x="274" y="0"/>
                  </a:lnTo>
                  <a:lnTo>
                    <a:pt x="314" y="0"/>
                  </a:lnTo>
                  <a:lnTo>
                    <a:pt x="314" y="22"/>
                  </a:lnTo>
                  <a:lnTo>
                    <a:pt x="274" y="69"/>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58" name="Freeform 208"/>
            <p:cNvSpPr>
              <a:spLocks noChangeAspect="1"/>
            </p:cNvSpPr>
            <p:nvPr>
              <p:custDataLst>
                <p:tags r:id="rId278"/>
              </p:custDataLst>
            </p:nvPr>
          </p:nvSpPr>
          <p:spPr bwMode="auto">
            <a:xfrm>
              <a:off x="1661963" y="2963920"/>
              <a:ext cx="39533" cy="47829"/>
            </a:xfrm>
            <a:custGeom>
              <a:avLst/>
              <a:gdLst>
                <a:gd name="T0" fmla="*/ 0 w 93"/>
                <a:gd name="T1" fmla="*/ 0 h 110"/>
                <a:gd name="T2" fmla="*/ 17275 w 93"/>
                <a:gd name="T3" fmla="*/ 18992 h 110"/>
                <a:gd name="T4" fmla="*/ 34925 w 93"/>
                <a:gd name="T5" fmla="*/ 44450 h 110"/>
                <a:gd name="T6" fmla="*/ 24034 w 93"/>
                <a:gd name="T7" fmla="*/ 26266 h 110"/>
                <a:gd name="T8" fmla="*/ 6760 w 93"/>
                <a:gd name="T9" fmla="*/ 9294 h 110"/>
                <a:gd name="T10" fmla="*/ 0 w 93"/>
                <a:gd name="T11" fmla="*/ 0 h 110"/>
                <a:gd name="T12" fmla="*/ 0 60000 65536"/>
                <a:gd name="T13" fmla="*/ 0 60000 65536"/>
                <a:gd name="T14" fmla="*/ 0 60000 65536"/>
                <a:gd name="T15" fmla="*/ 0 60000 65536"/>
                <a:gd name="T16" fmla="*/ 0 60000 65536"/>
                <a:gd name="T17" fmla="*/ 0 60000 65536"/>
                <a:gd name="T18" fmla="*/ 0 w 93"/>
                <a:gd name="T19" fmla="*/ 0 h 110"/>
                <a:gd name="T20" fmla="*/ 93 w 93"/>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93" h="110">
                  <a:moveTo>
                    <a:pt x="0" y="0"/>
                  </a:moveTo>
                  <a:lnTo>
                    <a:pt x="46" y="47"/>
                  </a:lnTo>
                  <a:lnTo>
                    <a:pt x="93" y="110"/>
                  </a:lnTo>
                  <a:lnTo>
                    <a:pt x="64" y="65"/>
                  </a:lnTo>
                  <a:lnTo>
                    <a:pt x="18" y="23"/>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59" name="Freeform 209"/>
            <p:cNvSpPr>
              <a:spLocks noChangeAspect="1"/>
            </p:cNvSpPr>
            <p:nvPr>
              <p:custDataLst>
                <p:tags r:id="rId279"/>
              </p:custDataLst>
            </p:nvPr>
          </p:nvSpPr>
          <p:spPr bwMode="auto">
            <a:xfrm>
              <a:off x="1640400" y="3074952"/>
              <a:ext cx="61096" cy="20498"/>
            </a:xfrm>
            <a:custGeom>
              <a:avLst/>
              <a:gdLst>
                <a:gd name="T0" fmla="*/ 0 w 140"/>
                <a:gd name="T1" fmla="*/ 9322 h 47"/>
                <a:gd name="T2" fmla="*/ 8867 w 140"/>
                <a:gd name="T3" fmla="*/ 19050 h 47"/>
                <a:gd name="T4" fmla="*/ 25060 w 140"/>
                <a:gd name="T5" fmla="*/ 19050 h 47"/>
                <a:gd name="T6" fmla="*/ 53975 w 140"/>
                <a:gd name="T7" fmla="*/ 9322 h 47"/>
                <a:gd name="T8" fmla="*/ 35855 w 140"/>
                <a:gd name="T9" fmla="*/ 9322 h 47"/>
                <a:gd name="T10" fmla="*/ 0 w 140"/>
                <a:gd name="T11" fmla="*/ 0 h 47"/>
                <a:gd name="T12" fmla="*/ 0 w 140"/>
                <a:gd name="T13" fmla="*/ 9322 h 47"/>
                <a:gd name="T14" fmla="*/ 0 60000 65536"/>
                <a:gd name="T15" fmla="*/ 0 60000 65536"/>
                <a:gd name="T16" fmla="*/ 0 60000 65536"/>
                <a:gd name="T17" fmla="*/ 0 60000 65536"/>
                <a:gd name="T18" fmla="*/ 0 60000 65536"/>
                <a:gd name="T19" fmla="*/ 0 60000 65536"/>
                <a:gd name="T20" fmla="*/ 0 60000 65536"/>
                <a:gd name="T21" fmla="*/ 0 w 140"/>
                <a:gd name="T22" fmla="*/ 0 h 47"/>
                <a:gd name="T23" fmla="*/ 140 w 140"/>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0" h="47">
                  <a:moveTo>
                    <a:pt x="0" y="23"/>
                  </a:moveTo>
                  <a:lnTo>
                    <a:pt x="23" y="47"/>
                  </a:lnTo>
                  <a:lnTo>
                    <a:pt x="65" y="47"/>
                  </a:lnTo>
                  <a:lnTo>
                    <a:pt x="140" y="23"/>
                  </a:lnTo>
                  <a:lnTo>
                    <a:pt x="93" y="23"/>
                  </a:lnTo>
                  <a:lnTo>
                    <a:pt x="0" y="0"/>
                  </a:lnTo>
                  <a:lnTo>
                    <a:pt x="0" y="23"/>
                  </a:lnTo>
                  <a:close/>
                </a:path>
              </a:pathLst>
            </a:custGeom>
            <a:grpFill/>
            <a:ln w="9525">
              <a:solidFill>
                <a:schemeClr val="bg1">
                  <a:lumMod val="85000"/>
                </a:schemeClr>
              </a:solidFill>
              <a:round/>
              <a:headEnd/>
              <a:tailEnd/>
            </a:ln>
          </p:spPr>
          <p:txBody>
            <a:bodyPr/>
            <a:lstStyle/>
            <a:p>
              <a:endParaRPr lang="zh-CN" altLang="en-US"/>
            </a:p>
          </p:txBody>
        </p:sp>
        <p:sp>
          <p:nvSpPr>
            <p:cNvPr id="260" name="Rectangle 210"/>
            <p:cNvSpPr>
              <a:spLocks noChangeAspect="1" noChangeArrowheads="1"/>
            </p:cNvSpPr>
            <p:nvPr>
              <p:custDataLst>
                <p:tags r:id="rId280"/>
              </p:custDataLst>
            </p:nvPr>
          </p:nvSpPr>
          <p:spPr bwMode="auto">
            <a:xfrm>
              <a:off x="1742827" y="3054455"/>
              <a:ext cx="23361" cy="11956"/>
            </a:xfrm>
            <a:prstGeom prst="rect">
              <a:avLst/>
            </a:prstGeom>
            <a:grpFill/>
            <a:ln w="9525">
              <a:solidFill>
                <a:schemeClr val="bg1">
                  <a:lumMod val="85000"/>
                </a:schemeClr>
              </a:solidFill>
              <a:miter lim="800000"/>
              <a:headEnd/>
              <a:tailEnd/>
            </a:ln>
          </p:spPr>
          <p:txBody>
            <a:bodyPr/>
            <a:lstStyle/>
            <a:p>
              <a:endParaRPr lang="zh-CN" altLang="en-US"/>
            </a:p>
          </p:txBody>
        </p:sp>
        <p:sp>
          <p:nvSpPr>
            <p:cNvPr id="261" name="Freeform 211"/>
            <p:cNvSpPr>
              <a:spLocks noChangeAspect="1"/>
            </p:cNvSpPr>
            <p:nvPr>
              <p:custDataLst>
                <p:tags r:id="rId281"/>
              </p:custDataLst>
            </p:nvPr>
          </p:nvSpPr>
          <p:spPr bwMode="auto">
            <a:xfrm>
              <a:off x="1363665" y="2694028"/>
              <a:ext cx="265953" cy="187900"/>
            </a:xfrm>
            <a:custGeom>
              <a:avLst/>
              <a:gdLst>
                <a:gd name="T0" fmla="*/ 9190 w 588"/>
                <a:gd name="T1" fmla="*/ 9893 h 406"/>
                <a:gd name="T2" fmla="*/ 0 w 588"/>
                <a:gd name="T3" fmla="*/ 27097 h 406"/>
                <a:gd name="T4" fmla="*/ 18780 w 588"/>
                <a:gd name="T5" fmla="*/ 36990 h 406"/>
                <a:gd name="T6" fmla="*/ 71923 w 588"/>
                <a:gd name="T7" fmla="*/ 47312 h 406"/>
                <a:gd name="T8" fmla="*/ 71923 w 588"/>
                <a:gd name="T9" fmla="*/ 57205 h 406"/>
                <a:gd name="T10" fmla="*/ 62733 w 588"/>
                <a:gd name="T11" fmla="*/ 57205 h 406"/>
                <a:gd name="T12" fmla="*/ 81513 w 588"/>
                <a:gd name="T13" fmla="*/ 87313 h 406"/>
                <a:gd name="T14" fmla="*/ 109484 w 588"/>
                <a:gd name="T15" fmla="*/ 107528 h 406"/>
                <a:gd name="T16" fmla="*/ 146244 w 588"/>
                <a:gd name="T17" fmla="*/ 114840 h 406"/>
                <a:gd name="T18" fmla="*/ 155435 w 588"/>
                <a:gd name="T19" fmla="*/ 134625 h 406"/>
                <a:gd name="T20" fmla="*/ 172217 w 588"/>
                <a:gd name="T21" fmla="*/ 134625 h 406"/>
                <a:gd name="T22" fmla="*/ 190198 w 588"/>
                <a:gd name="T23" fmla="*/ 144947 h 406"/>
                <a:gd name="T24" fmla="*/ 206980 w 588"/>
                <a:gd name="T25" fmla="*/ 164302 h 406"/>
                <a:gd name="T26" fmla="*/ 216170 w 588"/>
                <a:gd name="T27" fmla="*/ 174625 h 406"/>
                <a:gd name="T28" fmla="*/ 234950 w 588"/>
                <a:gd name="T29" fmla="*/ 164302 h 406"/>
                <a:gd name="T30" fmla="*/ 225360 w 588"/>
                <a:gd name="T31" fmla="*/ 144947 h 406"/>
                <a:gd name="T32" fmla="*/ 234950 w 588"/>
                <a:gd name="T33" fmla="*/ 134625 h 406"/>
                <a:gd name="T34" fmla="*/ 216170 w 588"/>
                <a:gd name="T35" fmla="*/ 107528 h 406"/>
                <a:gd name="T36" fmla="*/ 227758 w 588"/>
                <a:gd name="T37" fmla="*/ 104517 h 406"/>
                <a:gd name="T38" fmla="*/ 227758 w 588"/>
                <a:gd name="T39" fmla="*/ 87313 h 406"/>
                <a:gd name="T40" fmla="*/ 232153 w 588"/>
                <a:gd name="T41" fmla="*/ 74409 h 406"/>
                <a:gd name="T42" fmla="*/ 227758 w 588"/>
                <a:gd name="T43" fmla="*/ 67097 h 406"/>
                <a:gd name="T44" fmla="*/ 199787 w 588"/>
                <a:gd name="T45" fmla="*/ 57205 h 406"/>
                <a:gd name="T46" fmla="*/ 181007 w 588"/>
                <a:gd name="T47" fmla="*/ 36990 h 406"/>
                <a:gd name="T48" fmla="*/ 181007 w 588"/>
                <a:gd name="T49" fmla="*/ 27097 h 406"/>
                <a:gd name="T50" fmla="*/ 146244 w 588"/>
                <a:gd name="T51" fmla="*/ 36990 h 406"/>
                <a:gd name="T52" fmla="*/ 127464 w 588"/>
                <a:gd name="T53" fmla="*/ 47312 h 406"/>
                <a:gd name="T54" fmla="*/ 109484 w 588"/>
                <a:gd name="T55" fmla="*/ 19785 h 406"/>
                <a:gd name="T56" fmla="*/ 71923 w 588"/>
                <a:gd name="T57" fmla="*/ 0 h 406"/>
                <a:gd name="T58" fmla="*/ 55940 w 588"/>
                <a:gd name="T59" fmla="*/ 9893 h 406"/>
                <a:gd name="T60" fmla="*/ 43953 w 588"/>
                <a:gd name="T61" fmla="*/ 9893 h 406"/>
                <a:gd name="T62" fmla="*/ 27970 w 588"/>
                <a:gd name="T63" fmla="*/ 9893 h 406"/>
                <a:gd name="T64" fmla="*/ 9190 w 588"/>
                <a:gd name="T65" fmla="*/ 9893 h 4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8"/>
                <a:gd name="T100" fmla="*/ 0 h 406"/>
                <a:gd name="T101" fmla="*/ 588 w 588"/>
                <a:gd name="T102" fmla="*/ 406 h 4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8" h="406">
                  <a:moveTo>
                    <a:pt x="23" y="23"/>
                  </a:moveTo>
                  <a:lnTo>
                    <a:pt x="0" y="63"/>
                  </a:lnTo>
                  <a:lnTo>
                    <a:pt x="47" y="86"/>
                  </a:lnTo>
                  <a:lnTo>
                    <a:pt x="180" y="110"/>
                  </a:lnTo>
                  <a:lnTo>
                    <a:pt x="180" y="133"/>
                  </a:lnTo>
                  <a:lnTo>
                    <a:pt x="157" y="133"/>
                  </a:lnTo>
                  <a:lnTo>
                    <a:pt x="204" y="203"/>
                  </a:lnTo>
                  <a:lnTo>
                    <a:pt x="274" y="250"/>
                  </a:lnTo>
                  <a:lnTo>
                    <a:pt x="366" y="267"/>
                  </a:lnTo>
                  <a:lnTo>
                    <a:pt x="389" y="313"/>
                  </a:lnTo>
                  <a:lnTo>
                    <a:pt x="431" y="313"/>
                  </a:lnTo>
                  <a:lnTo>
                    <a:pt x="476" y="337"/>
                  </a:lnTo>
                  <a:lnTo>
                    <a:pt x="518" y="382"/>
                  </a:lnTo>
                  <a:lnTo>
                    <a:pt x="541" y="406"/>
                  </a:lnTo>
                  <a:lnTo>
                    <a:pt x="588" y="382"/>
                  </a:lnTo>
                  <a:lnTo>
                    <a:pt x="564" y="337"/>
                  </a:lnTo>
                  <a:lnTo>
                    <a:pt x="588" y="313"/>
                  </a:lnTo>
                  <a:lnTo>
                    <a:pt x="541" y="250"/>
                  </a:lnTo>
                  <a:lnTo>
                    <a:pt x="570" y="243"/>
                  </a:lnTo>
                  <a:lnTo>
                    <a:pt x="570" y="203"/>
                  </a:lnTo>
                  <a:lnTo>
                    <a:pt x="581" y="173"/>
                  </a:lnTo>
                  <a:lnTo>
                    <a:pt x="570" y="156"/>
                  </a:lnTo>
                  <a:lnTo>
                    <a:pt x="500" y="133"/>
                  </a:lnTo>
                  <a:lnTo>
                    <a:pt x="453" y="86"/>
                  </a:lnTo>
                  <a:lnTo>
                    <a:pt x="453" y="63"/>
                  </a:lnTo>
                  <a:lnTo>
                    <a:pt x="366" y="86"/>
                  </a:lnTo>
                  <a:lnTo>
                    <a:pt x="319" y="110"/>
                  </a:lnTo>
                  <a:lnTo>
                    <a:pt x="274" y="46"/>
                  </a:lnTo>
                  <a:lnTo>
                    <a:pt x="180" y="0"/>
                  </a:lnTo>
                  <a:lnTo>
                    <a:pt x="140" y="23"/>
                  </a:lnTo>
                  <a:lnTo>
                    <a:pt x="110" y="23"/>
                  </a:lnTo>
                  <a:lnTo>
                    <a:pt x="70" y="23"/>
                  </a:lnTo>
                  <a:lnTo>
                    <a:pt x="23"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2" name="Freeform 212"/>
            <p:cNvSpPr>
              <a:spLocks noChangeAspect="1"/>
            </p:cNvSpPr>
            <p:nvPr>
              <p:custDataLst>
                <p:tags r:id="rId282"/>
              </p:custDataLst>
            </p:nvPr>
          </p:nvSpPr>
          <p:spPr bwMode="auto">
            <a:xfrm>
              <a:off x="1297178" y="2615453"/>
              <a:ext cx="195870" cy="90534"/>
            </a:xfrm>
            <a:custGeom>
              <a:avLst/>
              <a:gdLst>
                <a:gd name="T0" fmla="*/ 0 w 425"/>
                <a:gd name="T1" fmla="*/ 55267 h 204"/>
                <a:gd name="T2" fmla="*/ 2443 w 425"/>
                <a:gd name="T3" fmla="*/ 64753 h 204"/>
                <a:gd name="T4" fmla="*/ 28500 w 425"/>
                <a:gd name="T5" fmla="*/ 74652 h 204"/>
                <a:gd name="T6" fmla="*/ 40715 w 425"/>
                <a:gd name="T7" fmla="*/ 55267 h 204"/>
                <a:gd name="T8" fmla="*/ 76136 w 425"/>
                <a:gd name="T9" fmla="*/ 62691 h 204"/>
                <a:gd name="T10" fmla="*/ 76136 w 425"/>
                <a:gd name="T11" fmla="*/ 74652 h 204"/>
                <a:gd name="T12" fmla="*/ 66365 w 425"/>
                <a:gd name="T13" fmla="*/ 84138 h 204"/>
                <a:gd name="T14" fmla="*/ 116037 w 425"/>
                <a:gd name="T15" fmla="*/ 81663 h 204"/>
                <a:gd name="T16" fmla="*/ 130287 w 425"/>
                <a:gd name="T17" fmla="*/ 74652 h 204"/>
                <a:gd name="T18" fmla="*/ 140058 w 425"/>
                <a:gd name="T19" fmla="*/ 74652 h 204"/>
                <a:gd name="T20" fmla="*/ 149423 w 425"/>
                <a:gd name="T21" fmla="*/ 55267 h 204"/>
                <a:gd name="T22" fmla="*/ 173037 w 425"/>
                <a:gd name="T23" fmla="*/ 38769 h 204"/>
                <a:gd name="T24" fmla="*/ 165708 w 425"/>
                <a:gd name="T25" fmla="*/ 19385 h 204"/>
                <a:gd name="T26" fmla="*/ 158787 w 425"/>
                <a:gd name="T27" fmla="*/ 9899 h 204"/>
                <a:gd name="T28" fmla="*/ 151458 w 425"/>
                <a:gd name="T29" fmla="*/ 9899 h 204"/>
                <a:gd name="T30" fmla="*/ 130287 w 425"/>
                <a:gd name="T31" fmla="*/ 0 h 204"/>
                <a:gd name="T32" fmla="*/ 114001 w 425"/>
                <a:gd name="T33" fmla="*/ 4949 h 204"/>
                <a:gd name="T34" fmla="*/ 85501 w 425"/>
                <a:gd name="T35" fmla="*/ 9899 h 204"/>
                <a:gd name="T36" fmla="*/ 66365 w 425"/>
                <a:gd name="T37" fmla="*/ 17323 h 204"/>
                <a:gd name="T38" fmla="*/ 66365 w 425"/>
                <a:gd name="T39" fmla="*/ 35882 h 204"/>
                <a:gd name="T40" fmla="*/ 57000 w 425"/>
                <a:gd name="T41" fmla="*/ 35882 h 204"/>
                <a:gd name="T42" fmla="*/ 21579 w 425"/>
                <a:gd name="T43" fmla="*/ 35882 h 204"/>
                <a:gd name="T44" fmla="*/ 4886 w 425"/>
                <a:gd name="T45" fmla="*/ 40832 h 204"/>
                <a:gd name="T46" fmla="*/ 0 w 425"/>
                <a:gd name="T47" fmla="*/ 55267 h 2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5"/>
                <a:gd name="T73" fmla="*/ 0 h 204"/>
                <a:gd name="T74" fmla="*/ 425 w 425"/>
                <a:gd name="T75" fmla="*/ 204 h 20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5" h="204">
                  <a:moveTo>
                    <a:pt x="0" y="134"/>
                  </a:moveTo>
                  <a:lnTo>
                    <a:pt x="6" y="157"/>
                  </a:lnTo>
                  <a:lnTo>
                    <a:pt x="70" y="181"/>
                  </a:lnTo>
                  <a:lnTo>
                    <a:pt x="100" y="134"/>
                  </a:lnTo>
                  <a:lnTo>
                    <a:pt x="187" y="152"/>
                  </a:lnTo>
                  <a:lnTo>
                    <a:pt x="187" y="181"/>
                  </a:lnTo>
                  <a:lnTo>
                    <a:pt x="163" y="204"/>
                  </a:lnTo>
                  <a:lnTo>
                    <a:pt x="285" y="198"/>
                  </a:lnTo>
                  <a:lnTo>
                    <a:pt x="320" y="181"/>
                  </a:lnTo>
                  <a:lnTo>
                    <a:pt x="344" y="181"/>
                  </a:lnTo>
                  <a:lnTo>
                    <a:pt x="367" y="134"/>
                  </a:lnTo>
                  <a:lnTo>
                    <a:pt x="425" y="94"/>
                  </a:lnTo>
                  <a:lnTo>
                    <a:pt x="407" y="47"/>
                  </a:lnTo>
                  <a:lnTo>
                    <a:pt x="390" y="24"/>
                  </a:lnTo>
                  <a:lnTo>
                    <a:pt x="372" y="24"/>
                  </a:lnTo>
                  <a:lnTo>
                    <a:pt x="320" y="0"/>
                  </a:lnTo>
                  <a:lnTo>
                    <a:pt x="280" y="12"/>
                  </a:lnTo>
                  <a:lnTo>
                    <a:pt x="210" y="24"/>
                  </a:lnTo>
                  <a:lnTo>
                    <a:pt x="163" y="42"/>
                  </a:lnTo>
                  <a:lnTo>
                    <a:pt x="163" y="87"/>
                  </a:lnTo>
                  <a:lnTo>
                    <a:pt x="140" y="87"/>
                  </a:lnTo>
                  <a:lnTo>
                    <a:pt x="53" y="87"/>
                  </a:lnTo>
                  <a:lnTo>
                    <a:pt x="12" y="99"/>
                  </a:lnTo>
                  <a:lnTo>
                    <a:pt x="0" y="13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3" name="Freeform 213"/>
            <p:cNvSpPr>
              <a:spLocks noChangeAspect="1"/>
            </p:cNvSpPr>
            <p:nvPr>
              <p:custDataLst>
                <p:tags r:id="rId283"/>
              </p:custDataLst>
            </p:nvPr>
          </p:nvSpPr>
          <p:spPr bwMode="auto">
            <a:xfrm>
              <a:off x="1448124" y="2644492"/>
              <a:ext cx="170713" cy="102490"/>
            </a:xfrm>
            <a:custGeom>
              <a:avLst/>
              <a:gdLst>
                <a:gd name="T0" fmla="*/ 42162 w 372"/>
                <a:gd name="T1" fmla="*/ 9651 h 227"/>
                <a:gd name="T2" fmla="*/ 14189 w 372"/>
                <a:gd name="T3" fmla="*/ 29372 h 227"/>
                <a:gd name="T4" fmla="*/ 0 w 372"/>
                <a:gd name="T5" fmla="*/ 51611 h 227"/>
                <a:gd name="T6" fmla="*/ 28379 w 372"/>
                <a:gd name="T7" fmla="*/ 65878 h 227"/>
                <a:gd name="T8" fmla="*/ 42162 w 372"/>
                <a:gd name="T9" fmla="*/ 85180 h 227"/>
                <a:gd name="T10" fmla="*/ 47027 w 372"/>
                <a:gd name="T11" fmla="*/ 95250 h 227"/>
                <a:gd name="T12" fmla="*/ 70541 w 372"/>
                <a:gd name="T13" fmla="*/ 85180 h 227"/>
                <a:gd name="T14" fmla="*/ 82703 w 372"/>
                <a:gd name="T15" fmla="*/ 83082 h 227"/>
                <a:gd name="T16" fmla="*/ 96893 w 372"/>
                <a:gd name="T17" fmla="*/ 75529 h 227"/>
                <a:gd name="T18" fmla="*/ 105812 w 372"/>
                <a:gd name="T19" fmla="*/ 68395 h 227"/>
                <a:gd name="T20" fmla="*/ 124866 w 372"/>
                <a:gd name="T21" fmla="*/ 49094 h 227"/>
                <a:gd name="T22" fmla="*/ 141488 w 372"/>
                <a:gd name="T23" fmla="*/ 27274 h 227"/>
                <a:gd name="T24" fmla="*/ 150812 w 372"/>
                <a:gd name="T25" fmla="*/ 0 h 227"/>
                <a:gd name="T26" fmla="*/ 105812 w 372"/>
                <a:gd name="T27" fmla="*/ 2518 h 227"/>
                <a:gd name="T28" fmla="*/ 79865 w 372"/>
                <a:gd name="T29" fmla="*/ 9651 h 227"/>
                <a:gd name="T30" fmla="*/ 42162 w 372"/>
                <a:gd name="T31" fmla="*/ 9651 h 2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2"/>
                <a:gd name="T49" fmla="*/ 0 h 227"/>
                <a:gd name="T50" fmla="*/ 372 w 372"/>
                <a:gd name="T51" fmla="*/ 227 h 2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2" h="227">
                  <a:moveTo>
                    <a:pt x="104" y="23"/>
                  </a:moveTo>
                  <a:lnTo>
                    <a:pt x="35" y="70"/>
                  </a:lnTo>
                  <a:lnTo>
                    <a:pt x="0" y="123"/>
                  </a:lnTo>
                  <a:lnTo>
                    <a:pt x="70" y="157"/>
                  </a:lnTo>
                  <a:lnTo>
                    <a:pt x="104" y="203"/>
                  </a:lnTo>
                  <a:lnTo>
                    <a:pt x="116" y="227"/>
                  </a:lnTo>
                  <a:lnTo>
                    <a:pt x="174" y="203"/>
                  </a:lnTo>
                  <a:lnTo>
                    <a:pt x="204" y="198"/>
                  </a:lnTo>
                  <a:lnTo>
                    <a:pt x="239" y="180"/>
                  </a:lnTo>
                  <a:lnTo>
                    <a:pt x="261" y="163"/>
                  </a:lnTo>
                  <a:lnTo>
                    <a:pt x="308" y="117"/>
                  </a:lnTo>
                  <a:lnTo>
                    <a:pt x="349" y="65"/>
                  </a:lnTo>
                  <a:lnTo>
                    <a:pt x="372" y="0"/>
                  </a:lnTo>
                  <a:lnTo>
                    <a:pt x="261" y="6"/>
                  </a:lnTo>
                  <a:lnTo>
                    <a:pt x="197" y="23"/>
                  </a:lnTo>
                  <a:lnTo>
                    <a:pt x="104"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4" name="Freeform 214"/>
            <p:cNvSpPr>
              <a:spLocks noChangeAspect="1"/>
            </p:cNvSpPr>
            <p:nvPr>
              <p:custDataLst>
                <p:tags r:id="rId284"/>
              </p:custDataLst>
            </p:nvPr>
          </p:nvSpPr>
          <p:spPr bwMode="auto">
            <a:xfrm>
              <a:off x="1279208" y="2658157"/>
              <a:ext cx="26954" cy="18789"/>
            </a:xfrm>
            <a:custGeom>
              <a:avLst/>
              <a:gdLst>
                <a:gd name="T0" fmla="*/ 23812 w 52"/>
                <a:gd name="T1" fmla="*/ 0 h 41"/>
                <a:gd name="T2" fmla="*/ 0 w 52"/>
                <a:gd name="T3" fmla="*/ 0 h 41"/>
                <a:gd name="T4" fmla="*/ 2748 w 52"/>
                <a:gd name="T5" fmla="*/ 14907 h 41"/>
                <a:gd name="T6" fmla="*/ 16027 w 52"/>
                <a:gd name="T7" fmla="*/ 17462 h 41"/>
                <a:gd name="T8" fmla="*/ 23812 w 52"/>
                <a:gd name="T9" fmla="*/ 0 h 41"/>
                <a:gd name="T10" fmla="*/ 0 60000 65536"/>
                <a:gd name="T11" fmla="*/ 0 60000 65536"/>
                <a:gd name="T12" fmla="*/ 0 60000 65536"/>
                <a:gd name="T13" fmla="*/ 0 60000 65536"/>
                <a:gd name="T14" fmla="*/ 0 60000 65536"/>
                <a:gd name="T15" fmla="*/ 0 w 52"/>
                <a:gd name="T16" fmla="*/ 0 h 41"/>
                <a:gd name="T17" fmla="*/ 52 w 52"/>
                <a:gd name="T18" fmla="*/ 41 h 41"/>
              </a:gdLst>
              <a:ahLst/>
              <a:cxnLst>
                <a:cxn ang="T10">
                  <a:pos x="T0" y="T1"/>
                </a:cxn>
                <a:cxn ang="T11">
                  <a:pos x="T2" y="T3"/>
                </a:cxn>
                <a:cxn ang="T12">
                  <a:pos x="T4" y="T5"/>
                </a:cxn>
                <a:cxn ang="T13">
                  <a:pos x="T6" y="T7"/>
                </a:cxn>
                <a:cxn ang="T14">
                  <a:pos x="T8" y="T9"/>
                </a:cxn>
              </a:cxnLst>
              <a:rect l="T15" t="T16" r="T17" b="T18"/>
              <a:pathLst>
                <a:path w="52" h="41">
                  <a:moveTo>
                    <a:pt x="52" y="0"/>
                  </a:moveTo>
                  <a:lnTo>
                    <a:pt x="0" y="0"/>
                  </a:lnTo>
                  <a:lnTo>
                    <a:pt x="6" y="35"/>
                  </a:lnTo>
                  <a:lnTo>
                    <a:pt x="35" y="41"/>
                  </a:lnTo>
                  <a:lnTo>
                    <a:pt x="52"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5" name="Freeform 215"/>
            <p:cNvSpPr>
              <a:spLocks noChangeAspect="1"/>
            </p:cNvSpPr>
            <p:nvPr>
              <p:custDataLst>
                <p:tags r:id="rId285"/>
              </p:custDataLst>
            </p:nvPr>
          </p:nvSpPr>
          <p:spPr bwMode="auto">
            <a:xfrm>
              <a:off x="1194748" y="2651325"/>
              <a:ext cx="89848" cy="71742"/>
            </a:xfrm>
            <a:custGeom>
              <a:avLst/>
              <a:gdLst>
                <a:gd name="T0" fmla="*/ 74827 w 192"/>
                <a:gd name="T1" fmla="*/ 9466 h 162"/>
                <a:gd name="T2" fmla="*/ 40928 w 192"/>
                <a:gd name="T3" fmla="*/ 0 h 162"/>
                <a:gd name="T4" fmla="*/ 19430 w 192"/>
                <a:gd name="T5" fmla="*/ 11936 h 162"/>
                <a:gd name="T6" fmla="*/ 0 w 192"/>
                <a:gd name="T7" fmla="*/ 30868 h 162"/>
                <a:gd name="T8" fmla="*/ 9922 w 192"/>
                <a:gd name="T9" fmla="*/ 59678 h 162"/>
                <a:gd name="T10" fmla="*/ 28939 w 192"/>
                <a:gd name="T11" fmla="*/ 66675 h 162"/>
                <a:gd name="T12" fmla="*/ 48369 w 192"/>
                <a:gd name="T13" fmla="*/ 59678 h 162"/>
                <a:gd name="T14" fmla="*/ 50436 w 192"/>
                <a:gd name="T15" fmla="*/ 40746 h 162"/>
                <a:gd name="T16" fmla="*/ 57878 w 192"/>
                <a:gd name="T17" fmla="*/ 40746 h 162"/>
                <a:gd name="T18" fmla="*/ 67799 w 192"/>
                <a:gd name="T19" fmla="*/ 35807 h 162"/>
                <a:gd name="T20" fmla="*/ 74827 w 192"/>
                <a:gd name="T21" fmla="*/ 30868 h 162"/>
                <a:gd name="T22" fmla="*/ 79375 w 192"/>
                <a:gd name="T23" fmla="*/ 21402 h 162"/>
                <a:gd name="T24" fmla="*/ 74827 w 192"/>
                <a:gd name="T25" fmla="*/ 9466 h 1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2"/>
                <a:gd name="T40" fmla="*/ 0 h 162"/>
                <a:gd name="T41" fmla="*/ 192 w 192"/>
                <a:gd name="T42" fmla="*/ 162 h 16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2" h="162">
                  <a:moveTo>
                    <a:pt x="181" y="23"/>
                  </a:moveTo>
                  <a:lnTo>
                    <a:pt x="99" y="0"/>
                  </a:lnTo>
                  <a:lnTo>
                    <a:pt x="47" y="29"/>
                  </a:lnTo>
                  <a:lnTo>
                    <a:pt x="0" y="75"/>
                  </a:lnTo>
                  <a:lnTo>
                    <a:pt x="24" y="145"/>
                  </a:lnTo>
                  <a:lnTo>
                    <a:pt x="70" y="162"/>
                  </a:lnTo>
                  <a:lnTo>
                    <a:pt x="117" y="145"/>
                  </a:lnTo>
                  <a:lnTo>
                    <a:pt x="122" y="99"/>
                  </a:lnTo>
                  <a:lnTo>
                    <a:pt x="140" y="99"/>
                  </a:lnTo>
                  <a:lnTo>
                    <a:pt x="164" y="87"/>
                  </a:lnTo>
                  <a:lnTo>
                    <a:pt x="181" y="75"/>
                  </a:lnTo>
                  <a:lnTo>
                    <a:pt x="192" y="52"/>
                  </a:lnTo>
                  <a:lnTo>
                    <a:pt x="181" y="2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6" name="Freeform 216"/>
            <p:cNvSpPr>
              <a:spLocks noChangeAspect="1"/>
            </p:cNvSpPr>
            <p:nvPr>
              <p:custDataLst>
                <p:tags r:id="rId286"/>
              </p:custDataLst>
            </p:nvPr>
          </p:nvSpPr>
          <p:spPr bwMode="auto">
            <a:xfrm>
              <a:off x="1187560" y="2676945"/>
              <a:ext cx="310877" cy="298931"/>
            </a:xfrm>
            <a:custGeom>
              <a:avLst/>
              <a:gdLst>
                <a:gd name="T0" fmla="*/ 21406 w 680"/>
                <a:gd name="T1" fmla="*/ 39385 h 656"/>
                <a:gd name="T2" fmla="*/ 16559 w 680"/>
                <a:gd name="T3" fmla="*/ 54207 h 656"/>
                <a:gd name="T4" fmla="*/ 7270 w 680"/>
                <a:gd name="T5" fmla="*/ 59289 h 656"/>
                <a:gd name="T6" fmla="*/ 2423 w 680"/>
                <a:gd name="T7" fmla="*/ 74112 h 656"/>
                <a:gd name="T8" fmla="*/ 0 w 680"/>
                <a:gd name="T9" fmla="*/ 85970 h 656"/>
                <a:gd name="T10" fmla="*/ 0 w 680"/>
                <a:gd name="T11" fmla="*/ 107991 h 656"/>
                <a:gd name="T12" fmla="*/ 12116 w 680"/>
                <a:gd name="T13" fmla="*/ 100792 h 656"/>
                <a:gd name="T14" fmla="*/ 26252 w 680"/>
                <a:gd name="T15" fmla="*/ 93169 h 656"/>
                <a:gd name="T16" fmla="*/ 49273 w 680"/>
                <a:gd name="T17" fmla="*/ 85970 h 656"/>
                <a:gd name="T18" fmla="*/ 72698 w 680"/>
                <a:gd name="T19" fmla="*/ 76229 h 656"/>
                <a:gd name="T20" fmla="*/ 110663 w 680"/>
                <a:gd name="T21" fmla="*/ 85970 h 656"/>
                <a:gd name="T22" fmla="*/ 119952 w 680"/>
                <a:gd name="T23" fmla="*/ 105874 h 656"/>
                <a:gd name="T24" fmla="*/ 119952 w 680"/>
                <a:gd name="T25" fmla="*/ 122814 h 656"/>
                <a:gd name="T26" fmla="*/ 174072 w 680"/>
                <a:gd name="T27" fmla="*/ 181680 h 656"/>
                <a:gd name="T28" fmla="*/ 199516 w 680"/>
                <a:gd name="T29" fmla="*/ 186761 h 656"/>
                <a:gd name="T30" fmla="*/ 227788 w 680"/>
                <a:gd name="T31" fmla="*/ 211324 h 656"/>
                <a:gd name="T32" fmla="*/ 237481 w 680"/>
                <a:gd name="T33" fmla="*/ 238428 h 656"/>
                <a:gd name="T34" fmla="*/ 225365 w 680"/>
                <a:gd name="T35" fmla="*/ 258332 h 656"/>
                <a:gd name="T36" fmla="*/ 227788 w 680"/>
                <a:gd name="T37" fmla="*/ 277813 h 656"/>
                <a:gd name="T38" fmla="*/ 253636 w 680"/>
                <a:gd name="T39" fmla="*/ 243510 h 656"/>
                <a:gd name="T40" fmla="*/ 244347 w 680"/>
                <a:gd name="T41" fmla="*/ 216406 h 656"/>
                <a:gd name="T42" fmla="*/ 246770 w 680"/>
                <a:gd name="T43" fmla="*/ 191843 h 656"/>
                <a:gd name="T44" fmla="*/ 262926 w 680"/>
                <a:gd name="T45" fmla="*/ 211324 h 656"/>
                <a:gd name="T46" fmla="*/ 274638 w 680"/>
                <a:gd name="T47" fmla="*/ 221488 h 656"/>
                <a:gd name="T48" fmla="*/ 274638 w 680"/>
                <a:gd name="T49" fmla="*/ 201584 h 656"/>
                <a:gd name="T50" fmla="*/ 246770 w 680"/>
                <a:gd name="T51" fmla="*/ 172363 h 656"/>
                <a:gd name="T52" fmla="*/ 237481 w 680"/>
                <a:gd name="T53" fmla="*/ 172363 h 656"/>
                <a:gd name="T54" fmla="*/ 227788 w 680"/>
                <a:gd name="T55" fmla="*/ 152458 h 656"/>
                <a:gd name="T56" fmla="*/ 211633 w 680"/>
                <a:gd name="T57" fmla="*/ 144835 h 656"/>
                <a:gd name="T58" fmla="*/ 192650 w 680"/>
                <a:gd name="T59" fmla="*/ 132978 h 656"/>
                <a:gd name="T60" fmla="*/ 171245 w 680"/>
                <a:gd name="T61" fmla="*/ 118155 h 656"/>
                <a:gd name="T62" fmla="*/ 155090 w 680"/>
                <a:gd name="T63" fmla="*/ 96133 h 656"/>
                <a:gd name="T64" fmla="*/ 145800 w 680"/>
                <a:gd name="T65" fmla="*/ 76229 h 656"/>
                <a:gd name="T66" fmla="*/ 145800 w 680"/>
                <a:gd name="T67" fmla="*/ 66489 h 656"/>
                <a:gd name="T68" fmla="*/ 145800 w 680"/>
                <a:gd name="T69" fmla="*/ 46584 h 656"/>
                <a:gd name="T70" fmla="*/ 155090 w 680"/>
                <a:gd name="T71" fmla="*/ 46584 h 656"/>
                <a:gd name="T72" fmla="*/ 164379 w 680"/>
                <a:gd name="T73" fmla="*/ 29645 h 656"/>
                <a:gd name="T74" fmla="*/ 174072 w 680"/>
                <a:gd name="T75" fmla="*/ 19904 h 656"/>
                <a:gd name="T76" fmla="*/ 174072 w 680"/>
                <a:gd name="T77" fmla="*/ 9740 h 656"/>
                <a:gd name="T78" fmla="*/ 136107 w 680"/>
                <a:gd name="T79" fmla="*/ 0 h 656"/>
                <a:gd name="T80" fmla="*/ 126818 w 680"/>
                <a:gd name="T81" fmla="*/ 19904 h 656"/>
                <a:gd name="T82" fmla="*/ 100970 w 680"/>
                <a:gd name="T83" fmla="*/ 9740 h 656"/>
                <a:gd name="T84" fmla="*/ 91681 w 680"/>
                <a:gd name="T85" fmla="*/ 0 h 656"/>
                <a:gd name="T86" fmla="*/ 72698 w 680"/>
                <a:gd name="T87" fmla="*/ 17363 h 656"/>
                <a:gd name="T88" fmla="*/ 56543 w 680"/>
                <a:gd name="T89" fmla="*/ 19904 h 656"/>
                <a:gd name="T90" fmla="*/ 54120 w 680"/>
                <a:gd name="T91" fmla="*/ 36844 h 656"/>
                <a:gd name="T92" fmla="*/ 40388 w 680"/>
                <a:gd name="T93" fmla="*/ 46584 h 656"/>
                <a:gd name="T94" fmla="*/ 28272 w 680"/>
                <a:gd name="T95" fmla="*/ 46584 h 656"/>
                <a:gd name="T96" fmla="*/ 21406 w 680"/>
                <a:gd name="T97" fmla="*/ 39385 h 6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80"/>
                <a:gd name="T148" fmla="*/ 0 h 656"/>
                <a:gd name="T149" fmla="*/ 680 w 680"/>
                <a:gd name="T150" fmla="*/ 656 h 6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80" h="656">
                  <a:moveTo>
                    <a:pt x="53" y="93"/>
                  </a:moveTo>
                  <a:lnTo>
                    <a:pt x="41" y="128"/>
                  </a:lnTo>
                  <a:lnTo>
                    <a:pt x="18" y="140"/>
                  </a:lnTo>
                  <a:lnTo>
                    <a:pt x="6" y="175"/>
                  </a:lnTo>
                  <a:lnTo>
                    <a:pt x="0" y="203"/>
                  </a:lnTo>
                  <a:lnTo>
                    <a:pt x="0" y="255"/>
                  </a:lnTo>
                  <a:lnTo>
                    <a:pt x="30" y="238"/>
                  </a:lnTo>
                  <a:lnTo>
                    <a:pt x="65" y="220"/>
                  </a:lnTo>
                  <a:lnTo>
                    <a:pt x="122" y="203"/>
                  </a:lnTo>
                  <a:lnTo>
                    <a:pt x="180" y="180"/>
                  </a:lnTo>
                  <a:lnTo>
                    <a:pt x="274" y="203"/>
                  </a:lnTo>
                  <a:lnTo>
                    <a:pt x="297" y="250"/>
                  </a:lnTo>
                  <a:lnTo>
                    <a:pt x="297" y="290"/>
                  </a:lnTo>
                  <a:lnTo>
                    <a:pt x="431" y="429"/>
                  </a:lnTo>
                  <a:lnTo>
                    <a:pt x="494" y="441"/>
                  </a:lnTo>
                  <a:lnTo>
                    <a:pt x="564" y="499"/>
                  </a:lnTo>
                  <a:lnTo>
                    <a:pt x="588" y="563"/>
                  </a:lnTo>
                  <a:lnTo>
                    <a:pt x="558" y="610"/>
                  </a:lnTo>
                  <a:lnTo>
                    <a:pt x="564" y="656"/>
                  </a:lnTo>
                  <a:lnTo>
                    <a:pt x="628" y="575"/>
                  </a:lnTo>
                  <a:lnTo>
                    <a:pt x="605" y="511"/>
                  </a:lnTo>
                  <a:lnTo>
                    <a:pt x="611" y="453"/>
                  </a:lnTo>
                  <a:lnTo>
                    <a:pt x="651" y="499"/>
                  </a:lnTo>
                  <a:lnTo>
                    <a:pt x="680" y="523"/>
                  </a:lnTo>
                  <a:lnTo>
                    <a:pt x="680" y="476"/>
                  </a:lnTo>
                  <a:lnTo>
                    <a:pt x="611" y="407"/>
                  </a:lnTo>
                  <a:lnTo>
                    <a:pt x="588" y="407"/>
                  </a:lnTo>
                  <a:lnTo>
                    <a:pt x="564" y="360"/>
                  </a:lnTo>
                  <a:lnTo>
                    <a:pt x="524" y="342"/>
                  </a:lnTo>
                  <a:lnTo>
                    <a:pt x="477" y="314"/>
                  </a:lnTo>
                  <a:lnTo>
                    <a:pt x="424" y="279"/>
                  </a:lnTo>
                  <a:lnTo>
                    <a:pt x="384" y="227"/>
                  </a:lnTo>
                  <a:lnTo>
                    <a:pt x="361" y="180"/>
                  </a:lnTo>
                  <a:lnTo>
                    <a:pt x="361" y="157"/>
                  </a:lnTo>
                  <a:lnTo>
                    <a:pt x="361" y="110"/>
                  </a:lnTo>
                  <a:lnTo>
                    <a:pt x="384" y="110"/>
                  </a:lnTo>
                  <a:lnTo>
                    <a:pt x="407" y="70"/>
                  </a:lnTo>
                  <a:lnTo>
                    <a:pt x="431" y="47"/>
                  </a:lnTo>
                  <a:lnTo>
                    <a:pt x="431" y="23"/>
                  </a:lnTo>
                  <a:lnTo>
                    <a:pt x="337" y="0"/>
                  </a:lnTo>
                  <a:lnTo>
                    <a:pt x="314" y="47"/>
                  </a:lnTo>
                  <a:lnTo>
                    <a:pt x="250" y="23"/>
                  </a:lnTo>
                  <a:lnTo>
                    <a:pt x="227" y="0"/>
                  </a:lnTo>
                  <a:lnTo>
                    <a:pt x="180" y="41"/>
                  </a:lnTo>
                  <a:lnTo>
                    <a:pt x="140" y="47"/>
                  </a:lnTo>
                  <a:lnTo>
                    <a:pt x="134" y="87"/>
                  </a:lnTo>
                  <a:lnTo>
                    <a:pt x="100" y="110"/>
                  </a:lnTo>
                  <a:lnTo>
                    <a:pt x="70" y="110"/>
                  </a:lnTo>
                  <a:lnTo>
                    <a:pt x="53" y="93"/>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7" name="Freeform 217"/>
            <p:cNvSpPr>
              <a:spLocks noChangeAspect="1"/>
            </p:cNvSpPr>
            <p:nvPr>
              <p:custDataLst>
                <p:tags r:id="rId287"/>
              </p:custDataLst>
            </p:nvPr>
          </p:nvSpPr>
          <p:spPr bwMode="auto">
            <a:xfrm>
              <a:off x="1352884" y="2963920"/>
              <a:ext cx="71879" cy="47829"/>
            </a:xfrm>
            <a:custGeom>
              <a:avLst/>
              <a:gdLst>
                <a:gd name="T0" fmla="*/ 63500 w 163"/>
                <a:gd name="T1" fmla="*/ 9737 h 105"/>
                <a:gd name="T2" fmla="*/ 51813 w 163"/>
                <a:gd name="T3" fmla="*/ 19897 h 105"/>
                <a:gd name="T4" fmla="*/ 56488 w 163"/>
                <a:gd name="T5" fmla="*/ 44450 h 105"/>
                <a:gd name="T6" fmla="*/ 27270 w 163"/>
                <a:gd name="T7" fmla="*/ 39370 h 105"/>
                <a:gd name="T8" fmla="*/ 0 w 163"/>
                <a:gd name="T9" fmla="*/ 39370 h 105"/>
                <a:gd name="T10" fmla="*/ 0 w 163"/>
                <a:gd name="T11" fmla="*/ 27517 h 105"/>
                <a:gd name="T12" fmla="*/ 8960 w 163"/>
                <a:gd name="T13" fmla="*/ 9737 h 105"/>
                <a:gd name="T14" fmla="*/ 27270 w 163"/>
                <a:gd name="T15" fmla="*/ 9737 h 105"/>
                <a:gd name="T16" fmla="*/ 45190 w 163"/>
                <a:gd name="T17" fmla="*/ 0 h 105"/>
                <a:gd name="T18" fmla="*/ 51813 w 163"/>
                <a:gd name="T19" fmla="*/ 0 h 105"/>
                <a:gd name="T20" fmla="*/ 63500 w 163"/>
                <a:gd name="T21" fmla="*/ 9737 h 1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105"/>
                <a:gd name="T35" fmla="*/ 163 w 163"/>
                <a:gd name="T36" fmla="*/ 105 h 10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105">
                  <a:moveTo>
                    <a:pt x="163" y="23"/>
                  </a:moveTo>
                  <a:lnTo>
                    <a:pt x="133" y="47"/>
                  </a:lnTo>
                  <a:lnTo>
                    <a:pt x="145" y="105"/>
                  </a:lnTo>
                  <a:lnTo>
                    <a:pt x="70" y="93"/>
                  </a:lnTo>
                  <a:lnTo>
                    <a:pt x="0" y="93"/>
                  </a:lnTo>
                  <a:lnTo>
                    <a:pt x="0" y="65"/>
                  </a:lnTo>
                  <a:lnTo>
                    <a:pt x="23" y="23"/>
                  </a:lnTo>
                  <a:lnTo>
                    <a:pt x="70" y="23"/>
                  </a:lnTo>
                  <a:lnTo>
                    <a:pt x="116" y="0"/>
                  </a:lnTo>
                  <a:lnTo>
                    <a:pt x="133" y="0"/>
                  </a:lnTo>
                  <a:lnTo>
                    <a:pt x="163" y="23"/>
                  </a:lnTo>
                  <a:close/>
                </a:path>
              </a:pathLst>
            </a:custGeom>
            <a:grpFill/>
            <a:ln w="9525">
              <a:solidFill>
                <a:schemeClr val="bg1">
                  <a:lumMod val="85000"/>
                </a:schemeClr>
              </a:solidFill>
              <a:round/>
              <a:headEnd/>
              <a:tailEnd/>
            </a:ln>
          </p:spPr>
          <p:txBody>
            <a:bodyPr/>
            <a:lstStyle/>
            <a:p>
              <a:endParaRPr lang="zh-CN" altLang="en-US"/>
            </a:p>
          </p:txBody>
        </p:sp>
        <p:sp>
          <p:nvSpPr>
            <p:cNvPr id="268" name="Freeform 218"/>
            <p:cNvSpPr>
              <a:spLocks noChangeAspect="1"/>
            </p:cNvSpPr>
            <p:nvPr>
              <p:custDataLst>
                <p:tags r:id="rId288"/>
              </p:custDataLst>
            </p:nvPr>
          </p:nvSpPr>
          <p:spPr bwMode="auto">
            <a:xfrm>
              <a:off x="941376" y="2538586"/>
              <a:ext cx="298299" cy="309179"/>
            </a:xfrm>
            <a:custGeom>
              <a:avLst/>
              <a:gdLst>
                <a:gd name="T0" fmla="*/ 216596 w 657"/>
                <a:gd name="T1" fmla="*/ 230715 h 680"/>
                <a:gd name="T2" fmla="*/ 188920 w 657"/>
                <a:gd name="T3" fmla="*/ 230715 h 680"/>
                <a:gd name="T4" fmla="*/ 188920 w 657"/>
                <a:gd name="T5" fmla="*/ 250575 h 680"/>
                <a:gd name="T6" fmla="*/ 172474 w 657"/>
                <a:gd name="T7" fmla="*/ 250575 h 680"/>
                <a:gd name="T8" fmla="*/ 162848 w 657"/>
                <a:gd name="T9" fmla="*/ 257758 h 680"/>
                <a:gd name="T10" fmla="*/ 153623 w 657"/>
                <a:gd name="T11" fmla="*/ 287337 h 680"/>
                <a:gd name="T12" fmla="*/ 109501 w 657"/>
                <a:gd name="T13" fmla="*/ 250575 h 680"/>
                <a:gd name="T14" fmla="*/ 100276 w 657"/>
                <a:gd name="T15" fmla="*/ 237898 h 680"/>
                <a:gd name="T16" fmla="*/ 46528 w 657"/>
                <a:gd name="T17" fmla="*/ 230715 h 680"/>
                <a:gd name="T18" fmla="*/ 27676 w 657"/>
                <a:gd name="T19" fmla="*/ 210855 h 680"/>
                <a:gd name="T20" fmla="*/ 46528 w 657"/>
                <a:gd name="T21" fmla="*/ 191417 h 680"/>
                <a:gd name="T22" fmla="*/ 53748 w 657"/>
                <a:gd name="T23" fmla="*/ 134795 h 680"/>
                <a:gd name="T24" fmla="*/ 46528 w 657"/>
                <a:gd name="T25" fmla="*/ 115357 h 680"/>
                <a:gd name="T26" fmla="*/ 27676 w 657"/>
                <a:gd name="T27" fmla="*/ 98033 h 680"/>
                <a:gd name="T28" fmla="*/ 0 w 657"/>
                <a:gd name="T29" fmla="*/ 78595 h 680"/>
                <a:gd name="T30" fmla="*/ 0 w 657"/>
                <a:gd name="T31" fmla="*/ 68454 h 680"/>
                <a:gd name="T32" fmla="*/ 18852 w 657"/>
                <a:gd name="T33" fmla="*/ 58735 h 680"/>
                <a:gd name="T34" fmla="*/ 37303 w 657"/>
                <a:gd name="T35" fmla="*/ 49016 h 680"/>
                <a:gd name="T36" fmla="*/ 81825 w 657"/>
                <a:gd name="T37" fmla="*/ 29579 h 680"/>
                <a:gd name="T38" fmla="*/ 109501 w 657"/>
                <a:gd name="T39" fmla="*/ 29579 h 680"/>
                <a:gd name="T40" fmla="*/ 144397 w 657"/>
                <a:gd name="T41" fmla="*/ 0 h 680"/>
                <a:gd name="T42" fmla="*/ 170068 w 657"/>
                <a:gd name="T43" fmla="*/ 19860 h 680"/>
                <a:gd name="T44" fmla="*/ 216596 w 657"/>
                <a:gd name="T45" fmla="*/ 49016 h 680"/>
                <a:gd name="T46" fmla="*/ 233041 w 657"/>
                <a:gd name="T47" fmla="*/ 58735 h 680"/>
                <a:gd name="T48" fmla="*/ 247080 w 657"/>
                <a:gd name="T49" fmla="*/ 56622 h 680"/>
                <a:gd name="T50" fmla="*/ 260717 w 657"/>
                <a:gd name="T51" fmla="*/ 68454 h 680"/>
                <a:gd name="T52" fmla="*/ 260717 w 657"/>
                <a:gd name="T53" fmla="*/ 83243 h 680"/>
                <a:gd name="T54" fmla="*/ 263525 w 657"/>
                <a:gd name="T55" fmla="*/ 103103 h 680"/>
                <a:gd name="T56" fmla="*/ 235448 w 657"/>
                <a:gd name="T57" fmla="*/ 125076 h 680"/>
                <a:gd name="T58" fmla="*/ 225821 w 657"/>
                <a:gd name="T59" fmla="*/ 134795 h 680"/>
                <a:gd name="T60" fmla="*/ 235448 w 657"/>
                <a:gd name="T61" fmla="*/ 171557 h 680"/>
                <a:gd name="T62" fmla="*/ 235448 w 657"/>
                <a:gd name="T63" fmla="*/ 181276 h 680"/>
                <a:gd name="T64" fmla="*/ 225821 w 657"/>
                <a:gd name="T65" fmla="*/ 181276 h 680"/>
                <a:gd name="T66" fmla="*/ 216596 w 657"/>
                <a:gd name="T67" fmla="*/ 210855 h 680"/>
                <a:gd name="T68" fmla="*/ 216596 w 657"/>
                <a:gd name="T69" fmla="*/ 230715 h 68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57"/>
                <a:gd name="T106" fmla="*/ 0 h 680"/>
                <a:gd name="T107" fmla="*/ 657 w 657"/>
                <a:gd name="T108" fmla="*/ 680 h 68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57" h="680">
                  <a:moveTo>
                    <a:pt x="540" y="546"/>
                  </a:moveTo>
                  <a:lnTo>
                    <a:pt x="471" y="546"/>
                  </a:lnTo>
                  <a:lnTo>
                    <a:pt x="471" y="593"/>
                  </a:lnTo>
                  <a:lnTo>
                    <a:pt x="430" y="593"/>
                  </a:lnTo>
                  <a:lnTo>
                    <a:pt x="406" y="610"/>
                  </a:lnTo>
                  <a:lnTo>
                    <a:pt x="383" y="680"/>
                  </a:lnTo>
                  <a:lnTo>
                    <a:pt x="273" y="593"/>
                  </a:lnTo>
                  <a:lnTo>
                    <a:pt x="250" y="563"/>
                  </a:lnTo>
                  <a:lnTo>
                    <a:pt x="116" y="546"/>
                  </a:lnTo>
                  <a:lnTo>
                    <a:pt x="69" y="499"/>
                  </a:lnTo>
                  <a:lnTo>
                    <a:pt x="116" y="453"/>
                  </a:lnTo>
                  <a:lnTo>
                    <a:pt x="134" y="319"/>
                  </a:lnTo>
                  <a:lnTo>
                    <a:pt x="116" y="273"/>
                  </a:lnTo>
                  <a:lnTo>
                    <a:pt x="69" y="232"/>
                  </a:lnTo>
                  <a:lnTo>
                    <a:pt x="0" y="186"/>
                  </a:lnTo>
                  <a:lnTo>
                    <a:pt x="0" y="162"/>
                  </a:lnTo>
                  <a:lnTo>
                    <a:pt x="47" y="139"/>
                  </a:lnTo>
                  <a:lnTo>
                    <a:pt x="93" y="116"/>
                  </a:lnTo>
                  <a:lnTo>
                    <a:pt x="204" y="70"/>
                  </a:lnTo>
                  <a:lnTo>
                    <a:pt x="273" y="70"/>
                  </a:lnTo>
                  <a:lnTo>
                    <a:pt x="360" y="0"/>
                  </a:lnTo>
                  <a:lnTo>
                    <a:pt x="424" y="47"/>
                  </a:lnTo>
                  <a:lnTo>
                    <a:pt x="540" y="116"/>
                  </a:lnTo>
                  <a:lnTo>
                    <a:pt x="581" y="139"/>
                  </a:lnTo>
                  <a:lnTo>
                    <a:pt x="616" y="134"/>
                  </a:lnTo>
                  <a:lnTo>
                    <a:pt x="650" y="162"/>
                  </a:lnTo>
                  <a:lnTo>
                    <a:pt x="650" y="197"/>
                  </a:lnTo>
                  <a:lnTo>
                    <a:pt x="657" y="244"/>
                  </a:lnTo>
                  <a:lnTo>
                    <a:pt x="587" y="296"/>
                  </a:lnTo>
                  <a:lnTo>
                    <a:pt x="563" y="319"/>
                  </a:lnTo>
                  <a:lnTo>
                    <a:pt x="587" y="406"/>
                  </a:lnTo>
                  <a:lnTo>
                    <a:pt x="587" y="429"/>
                  </a:lnTo>
                  <a:lnTo>
                    <a:pt x="563" y="429"/>
                  </a:lnTo>
                  <a:lnTo>
                    <a:pt x="540" y="499"/>
                  </a:lnTo>
                  <a:lnTo>
                    <a:pt x="540" y="546"/>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69" name="Freeform 219"/>
            <p:cNvSpPr>
              <a:spLocks noChangeAspect="1"/>
            </p:cNvSpPr>
            <p:nvPr>
              <p:custDataLst>
                <p:tags r:id="rId289"/>
              </p:custDataLst>
            </p:nvPr>
          </p:nvSpPr>
          <p:spPr bwMode="auto">
            <a:xfrm>
              <a:off x="817384" y="2753815"/>
              <a:ext cx="300095" cy="305762"/>
            </a:xfrm>
            <a:custGeom>
              <a:avLst/>
              <a:gdLst>
                <a:gd name="T0" fmla="*/ 138214 w 656"/>
                <a:gd name="T1" fmla="*/ 11822 h 673"/>
                <a:gd name="T2" fmla="*/ 120028 w 656"/>
                <a:gd name="T3" fmla="*/ 11822 h 673"/>
                <a:gd name="T4" fmla="*/ 101034 w 656"/>
                <a:gd name="T5" fmla="*/ 7178 h 673"/>
                <a:gd name="T6" fmla="*/ 74765 w 656"/>
                <a:gd name="T7" fmla="*/ 0 h 673"/>
                <a:gd name="T8" fmla="*/ 46880 w 656"/>
                <a:gd name="T9" fmla="*/ 2111 h 673"/>
                <a:gd name="T10" fmla="*/ 28289 w 656"/>
                <a:gd name="T11" fmla="*/ 2111 h 673"/>
                <a:gd name="T12" fmla="*/ 0 w 656"/>
                <a:gd name="T13" fmla="*/ 21956 h 673"/>
                <a:gd name="T14" fmla="*/ 0 w 656"/>
                <a:gd name="T15" fmla="*/ 51512 h 673"/>
                <a:gd name="T16" fmla="*/ 23440 w 656"/>
                <a:gd name="T17" fmla="*/ 60801 h 673"/>
                <a:gd name="T18" fmla="*/ 49305 w 656"/>
                <a:gd name="T19" fmla="*/ 60801 h 673"/>
                <a:gd name="T20" fmla="*/ 63449 w 656"/>
                <a:gd name="T21" fmla="*/ 78113 h 673"/>
                <a:gd name="T22" fmla="*/ 46880 w 656"/>
                <a:gd name="T23" fmla="*/ 110203 h 673"/>
                <a:gd name="T24" fmla="*/ 46880 w 656"/>
                <a:gd name="T25" fmla="*/ 146937 h 673"/>
                <a:gd name="T26" fmla="*/ 30310 w 656"/>
                <a:gd name="T27" fmla="*/ 193382 h 673"/>
                <a:gd name="T28" fmla="*/ 46880 w 656"/>
                <a:gd name="T29" fmla="*/ 213227 h 673"/>
                <a:gd name="T30" fmla="*/ 46880 w 656"/>
                <a:gd name="T31" fmla="*/ 232650 h 673"/>
                <a:gd name="T32" fmla="*/ 63449 w 656"/>
                <a:gd name="T33" fmla="*/ 284162 h 673"/>
                <a:gd name="T34" fmla="*/ 96184 w 656"/>
                <a:gd name="T35" fmla="*/ 264739 h 673"/>
                <a:gd name="T36" fmla="*/ 136194 w 656"/>
                <a:gd name="T37" fmla="*/ 267273 h 673"/>
                <a:gd name="T38" fmla="*/ 164483 w 656"/>
                <a:gd name="T39" fmla="*/ 252495 h 673"/>
                <a:gd name="T40" fmla="*/ 180649 w 656"/>
                <a:gd name="T41" fmla="*/ 239828 h 673"/>
                <a:gd name="T42" fmla="*/ 194793 w 656"/>
                <a:gd name="T43" fmla="*/ 193382 h 673"/>
                <a:gd name="T44" fmla="*/ 227933 w 656"/>
                <a:gd name="T45" fmla="*/ 127092 h 673"/>
                <a:gd name="T46" fmla="*/ 265113 w 656"/>
                <a:gd name="T47" fmla="*/ 88246 h 673"/>
                <a:gd name="T48" fmla="*/ 208938 w 656"/>
                <a:gd name="T49" fmla="*/ 41379 h 673"/>
                <a:gd name="T50" fmla="*/ 187923 w 656"/>
                <a:gd name="T51" fmla="*/ 36734 h 673"/>
                <a:gd name="T52" fmla="*/ 152359 w 656"/>
                <a:gd name="T53" fmla="*/ 24067 h 673"/>
                <a:gd name="T54" fmla="*/ 138214 w 656"/>
                <a:gd name="T55" fmla="*/ 11822 h 67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56"/>
                <a:gd name="T85" fmla="*/ 0 h 673"/>
                <a:gd name="T86" fmla="*/ 656 w 656"/>
                <a:gd name="T87" fmla="*/ 673 h 67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56" h="673">
                  <a:moveTo>
                    <a:pt x="342" y="28"/>
                  </a:moveTo>
                  <a:lnTo>
                    <a:pt x="297" y="28"/>
                  </a:lnTo>
                  <a:lnTo>
                    <a:pt x="250" y="17"/>
                  </a:lnTo>
                  <a:lnTo>
                    <a:pt x="185" y="0"/>
                  </a:lnTo>
                  <a:lnTo>
                    <a:pt x="116" y="5"/>
                  </a:lnTo>
                  <a:lnTo>
                    <a:pt x="70" y="5"/>
                  </a:lnTo>
                  <a:lnTo>
                    <a:pt x="0" y="52"/>
                  </a:lnTo>
                  <a:lnTo>
                    <a:pt x="0" y="122"/>
                  </a:lnTo>
                  <a:lnTo>
                    <a:pt x="58" y="144"/>
                  </a:lnTo>
                  <a:lnTo>
                    <a:pt x="122" y="144"/>
                  </a:lnTo>
                  <a:lnTo>
                    <a:pt x="157" y="185"/>
                  </a:lnTo>
                  <a:lnTo>
                    <a:pt x="116" y="261"/>
                  </a:lnTo>
                  <a:lnTo>
                    <a:pt x="116" y="348"/>
                  </a:lnTo>
                  <a:lnTo>
                    <a:pt x="75" y="458"/>
                  </a:lnTo>
                  <a:lnTo>
                    <a:pt x="116" y="505"/>
                  </a:lnTo>
                  <a:lnTo>
                    <a:pt x="116" y="551"/>
                  </a:lnTo>
                  <a:lnTo>
                    <a:pt x="157" y="673"/>
                  </a:lnTo>
                  <a:lnTo>
                    <a:pt x="238" y="627"/>
                  </a:lnTo>
                  <a:lnTo>
                    <a:pt x="337" y="633"/>
                  </a:lnTo>
                  <a:lnTo>
                    <a:pt x="407" y="598"/>
                  </a:lnTo>
                  <a:lnTo>
                    <a:pt x="447" y="568"/>
                  </a:lnTo>
                  <a:lnTo>
                    <a:pt x="482" y="458"/>
                  </a:lnTo>
                  <a:lnTo>
                    <a:pt x="564" y="301"/>
                  </a:lnTo>
                  <a:lnTo>
                    <a:pt x="656" y="209"/>
                  </a:lnTo>
                  <a:lnTo>
                    <a:pt x="517" y="98"/>
                  </a:lnTo>
                  <a:lnTo>
                    <a:pt x="465" y="87"/>
                  </a:lnTo>
                  <a:lnTo>
                    <a:pt x="377" y="57"/>
                  </a:lnTo>
                  <a:lnTo>
                    <a:pt x="342" y="28"/>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70" name="Freeform 220"/>
            <p:cNvSpPr>
              <a:spLocks noChangeAspect="1"/>
            </p:cNvSpPr>
            <p:nvPr>
              <p:custDataLst>
                <p:tags r:id="rId290"/>
              </p:custDataLst>
            </p:nvPr>
          </p:nvSpPr>
          <p:spPr bwMode="auto">
            <a:xfrm>
              <a:off x="797618" y="2811893"/>
              <a:ext cx="93443" cy="199857"/>
            </a:xfrm>
            <a:custGeom>
              <a:avLst/>
              <a:gdLst>
                <a:gd name="T0" fmla="*/ 17094 w 198"/>
                <a:gd name="T1" fmla="*/ 0 h 441"/>
                <a:gd name="T2" fmla="*/ 24598 w 198"/>
                <a:gd name="T3" fmla="*/ 46329 h 441"/>
                <a:gd name="T4" fmla="*/ 10006 w 198"/>
                <a:gd name="T5" fmla="*/ 85077 h 441"/>
                <a:gd name="T6" fmla="*/ 0 w 198"/>
                <a:gd name="T7" fmla="*/ 112032 h 441"/>
                <a:gd name="T8" fmla="*/ 10006 w 198"/>
                <a:gd name="T9" fmla="*/ 141514 h 441"/>
                <a:gd name="T10" fmla="*/ 0 w 198"/>
                <a:gd name="T11" fmla="*/ 180683 h 441"/>
                <a:gd name="T12" fmla="*/ 43360 w 198"/>
                <a:gd name="T13" fmla="*/ 185737 h 441"/>
                <a:gd name="T14" fmla="*/ 65456 w 198"/>
                <a:gd name="T15" fmla="*/ 180683 h 441"/>
                <a:gd name="T16" fmla="*/ 65456 w 198"/>
                <a:gd name="T17" fmla="*/ 161309 h 441"/>
                <a:gd name="T18" fmla="*/ 48363 w 198"/>
                <a:gd name="T19" fmla="*/ 144041 h 441"/>
                <a:gd name="T20" fmla="*/ 65456 w 198"/>
                <a:gd name="T21" fmla="*/ 92658 h 441"/>
                <a:gd name="T22" fmla="*/ 65456 w 198"/>
                <a:gd name="T23" fmla="*/ 65703 h 441"/>
                <a:gd name="T24" fmla="*/ 75462 w 198"/>
                <a:gd name="T25" fmla="*/ 46329 h 441"/>
                <a:gd name="T26" fmla="*/ 82550 w 198"/>
                <a:gd name="T27" fmla="*/ 26534 h 441"/>
                <a:gd name="T28" fmla="*/ 65456 w 198"/>
                <a:gd name="T29" fmla="*/ 7160 h 441"/>
                <a:gd name="T30" fmla="*/ 46278 w 198"/>
                <a:gd name="T31" fmla="*/ 7160 h 441"/>
                <a:gd name="T32" fmla="*/ 17094 w 198"/>
                <a:gd name="T33" fmla="*/ 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8"/>
                <a:gd name="T52" fmla="*/ 0 h 441"/>
                <a:gd name="T53" fmla="*/ 198 w 198"/>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8" h="441">
                  <a:moveTo>
                    <a:pt x="41" y="0"/>
                  </a:moveTo>
                  <a:lnTo>
                    <a:pt x="59" y="110"/>
                  </a:lnTo>
                  <a:lnTo>
                    <a:pt x="24" y="202"/>
                  </a:lnTo>
                  <a:lnTo>
                    <a:pt x="0" y="266"/>
                  </a:lnTo>
                  <a:lnTo>
                    <a:pt x="24" y="336"/>
                  </a:lnTo>
                  <a:lnTo>
                    <a:pt x="0" y="429"/>
                  </a:lnTo>
                  <a:lnTo>
                    <a:pt x="104" y="441"/>
                  </a:lnTo>
                  <a:lnTo>
                    <a:pt x="157" y="429"/>
                  </a:lnTo>
                  <a:lnTo>
                    <a:pt x="157" y="383"/>
                  </a:lnTo>
                  <a:lnTo>
                    <a:pt x="116" y="342"/>
                  </a:lnTo>
                  <a:lnTo>
                    <a:pt x="157" y="220"/>
                  </a:lnTo>
                  <a:lnTo>
                    <a:pt x="157" y="156"/>
                  </a:lnTo>
                  <a:lnTo>
                    <a:pt x="181" y="110"/>
                  </a:lnTo>
                  <a:lnTo>
                    <a:pt x="198" y="63"/>
                  </a:lnTo>
                  <a:lnTo>
                    <a:pt x="157" y="17"/>
                  </a:lnTo>
                  <a:lnTo>
                    <a:pt x="111" y="17"/>
                  </a:lnTo>
                  <a:lnTo>
                    <a:pt x="41"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1" name="Freeform 221"/>
            <p:cNvSpPr>
              <a:spLocks noChangeAspect="1"/>
            </p:cNvSpPr>
            <p:nvPr>
              <p:custDataLst>
                <p:tags r:id="rId291"/>
              </p:custDataLst>
            </p:nvPr>
          </p:nvSpPr>
          <p:spPr bwMode="auto">
            <a:xfrm>
              <a:off x="1072555" y="2902427"/>
              <a:ext cx="21563" cy="29039"/>
            </a:xfrm>
            <a:custGeom>
              <a:avLst/>
              <a:gdLst>
                <a:gd name="T0" fmla="*/ 19050 w 46"/>
                <a:gd name="T1" fmla="*/ 0 h 64"/>
                <a:gd name="T2" fmla="*/ 0 w 46"/>
                <a:gd name="T3" fmla="*/ 17711 h 64"/>
                <a:gd name="T4" fmla="*/ 19050 w 46"/>
                <a:gd name="T5" fmla="*/ 26988 h 64"/>
                <a:gd name="T6" fmla="*/ 19050 w 46"/>
                <a:gd name="T7" fmla="*/ 10120 h 64"/>
                <a:gd name="T8" fmla="*/ 19050 w 46"/>
                <a:gd name="T9" fmla="*/ 0 h 64"/>
                <a:gd name="T10" fmla="*/ 0 60000 65536"/>
                <a:gd name="T11" fmla="*/ 0 60000 65536"/>
                <a:gd name="T12" fmla="*/ 0 60000 65536"/>
                <a:gd name="T13" fmla="*/ 0 60000 65536"/>
                <a:gd name="T14" fmla="*/ 0 60000 65536"/>
                <a:gd name="T15" fmla="*/ 0 w 46"/>
                <a:gd name="T16" fmla="*/ 0 h 64"/>
                <a:gd name="T17" fmla="*/ 46 w 46"/>
                <a:gd name="T18" fmla="*/ 64 h 64"/>
              </a:gdLst>
              <a:ahLst/>
              <a:cxnLst>
                <a:cxn ang="T10">
                  <a:pos x="T0" y="T1"/>
                </a:cxn>
                <a:cxn ang="T11">
                  <a:pos x="T2" y="T3"/>
                </a:cxn>
                <a:cxn ang="T12">
                  <a:pos x="T4" y="T5"/>
                </a:cxn>
                <a:cxn ang="T13">
                  <a:pos x="T6" y="T7"/>
                </a:cxn>
                <a:cxn ang="T14">
                  <a:pos x="T8" y="T9"/>
                </a:cxn>
              </a:cxnLst>
              <a:rect l="T15" t="T16" r="T17" b="T18"/>
              <a:pathLst>
                <a:path w="46" h="64">
                  <a:moveTo>
                    <a:pt x="46" y="0"/>
                  </a:moveTo>
                  <a:lnTo>
                    <a:pt x="0" y="42"/>
                  </a:lnTo>
                  <a:lnTo>
                    <a:pt x="46" y="64"/>
                  </a:lnTo>
                  <a:lnTo>
                    <a:pt x="46" y="24"/>
                  </a:lnTo>
                  <a:lnTo>
                    <a:pt x="46"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2" name="Freeform 222"/>
            <p:cNvSpPr>
              <a:spLocks noChangeAspect="1"/>
            </p:cNvSpPr>
            <p:nvPr>
              <p:custDataLst>
                <p:tags r:id="rId292"/>
              </p:custDataLst>
            </p:nvPr>
          </p:nvSpPr>
          <p:spPr bwMode="auto">
            <a:xfrm>
              <a:off x="1236080" y="2820434"/>
              <a:ext cx="43128" cy="37580"/>
            </a:xfrm>
            <a:custGeom>
              <a:avLst/>
              <a:gdLst>
                <a:gd name="T0" fmla="*/ 28372 w 94"/>
                <a:gd name="T1" fmla="*/ 0 h 93"/>
                <a:gd name="T2" fmla="*/ 0 w 94"/>
                <a:gd name="T3" fmla="*/ 17275 h 93"/>
                <a:gd name="T4" fmla="*/ 19050 w 94"/>
                <a:gd name="T5" fmla="*/ 26288 h 93"/>
                <a:gd name="T6" fmla="*/ 19050 w 94"/>
                <a:gd name="T7" fmla="*/ 34925 h 93"/>
                <a:gd name="T8" fmla="*/ 38100 w 94"/>
                <a:gd name="T9" fmla="*/ 34925 h 93"/>
                <a:gd name="T10" fmla="*/ 38100 w 94"/>
                <a:gd name="T11" fmla="*/ 10515 h 93"/>
                <a:gd name="T12" fmla="*/ 38100 w 94"/>
                <a:gd name="T13" fmla="*/ 0 h 93"/>
                <a:gd name="T14" fmla="*/ 28372 w 94"/>
                <a:gd name="T15" fmla="*/ 0 h 93"/>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93"/>
                <a:gd name="T26" fmla="*/ 94 w 94"/>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93">
                  <a:moveTo>
                    <a:pt x="70" y="0"/>
                  </a:moveTo>
                  <a:lnTo>
                    <a:pt x="0" y="46"/>
                  </a:lnTo>
                  <a:lnTo>
                    <a:pt x="47" y="70"/>
                  </a:lnTo>
                  <a:lnTo>
                    <a:pt x="47" y="93"/>
                  </a:lnTo>
                  <a:lnTo>
                    <a:pt x="94" y="93"/>
                  </a:lnTo>
                  <a:lnTo>
                    <a:pt x="94" y="28"/>
                  </a:lnTo>
                  <a:lnTo>
                    <a:pt x="94" y="0"/>
                  </a:lnTo>
                  <a:lnTo>
                    <a:pt x="7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3" name="Freeform 223"/>
            <p:cNvSpPr>
              <a:spLocks noChangeAspect="1"/>
            </p:cNvSpPr>
            <p:nvPr>
              <p:custDataLst>
                <p:tags r:id="rId293"/>
              </p:custDataLst>
            </p:nvPr>
          </p:nvSpPr>
          <p:spPr bwMode="auto">
            <a:xfrm>
              <a:off x="1218112" y="2869970"/>
              <a:ext cx="61096" cy="83700"/>
            </a:xfrm>
            <a:custGeom>
              <a:avLst/>
              <a:gdLst>
                <a:gd name="T0" fmla="*/ 37460 w 134"/>
                <a:gd name="T1" fmla="*/ 15042 h 181"/>
                <a:gd name="T2" fmla="*/ 18932 w 134"/>
                <a:gd name="T3" fmla="*/ 15042 h 181"/>
                <a:gd name="T4" fmla="*/ 0 w 134"/>
                <a:gd name="T5" fmla="*/ 48133 h 181"/>
                <a:gd name="T6" fmla="*/ 0 w 134"/>
                <a:gd name="T7" fmla="*/ 67473 h 181"/>
                <a:gd name="T8" fmla="*/ 9264 w 134"/>
                <a:gd name="T9" fmla="*/ 67473 h 181"/>
                <a:gd name="T10" fmla="*/ 33029 w 134"/>
                <a:gd name="T11" fmla="*/ 77787 h 181"/>
                <a:gd name="T12" fmla="*/ 44308 w 134"/>
                <a:gd name="T13" fmla="*/ 48133 h 181"/>
                <a:gd name="T14" fmla="*/ 35043 w 134"/>
                <a:gd name="T15" fmla="*/ 48133 h 181"/>
                <a:gd name="T16" fmla="*/ 53975 w 134"/>
                <a:gd name="T17" fmla="*/ 10314 h 181"/>
                <a:gd name="T18" fmla="*/ 53975 w 134"/>
                <a:gd name="T19" fmla="*/ 0 h 181"/>
                <a:gd name="T20" fmla="*/ 37460 w 134"/>
                <a:gd name="T21" fmla="*/ 15042 h 1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4"/>
                <a:gd name="T34" fmla="*/ 0 h 181"/>
                <a:gd name="T35" fmla="*/ 134 w 134"/>
                <a:gd name="T36" fmla="*/ 181 h 1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4" h="181">
                  <a:moveTo>
                    <a:pt x="93" y="35"/>
                  </a:moveTo>
                  <a:lnTo>
                    <a:pt x="47" y="35"/>
                  </a:lnTo>
                  <a:lnTo>
                    <a:pt x="0" y="112"/>
                  </a:lnTo>
                  <a:lnTo>
                    <a:pt x="0" y="157"/>
                  </a:lnTo>
                  <a:lnTo>
                    <a:pt x="23" y="157"/>
                  </a:lnTo>
                  <a:lnTo>
                    <a:pt x="82" y="181"/>
                  </a:lnTo>
                  <a:lnTo>
                    <a:pt x="110" y="112"/>
                  </a:lnTo>
                  <a:lnTo>
                    <a:pt x="87" y="112"/>
                  </a:lnTo>
                  <a:lnTo>
                    <a:pt x="134" y="24"/>
                  </a:lnTo>
                  <a:lnTo>
                    <a:pt x="134" y="0"/>
                  </a:lnTo>
                  <a:lnTo>
                    <a:pt x="93" y="35"/>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4" name="Freeform 224"/>
            <p:cNvSpPr>
              <a:spLocks noChangeAspect="1"/>
            </p:cNvSpPr>
            <p:nvPr>
              <p:custDataLst>
                <p:tags r:id="rId294"/>
              </p:custDataLst>
            </p:nvPr>
          </p:nvSpPr>
          <p:spPr bwMode="auto">
            <a:xfrm>
              <a:off x="1187560" y="2574457"/>
              <a:ext cx="30549" cy="29039"/>
            </a:xfrm>
            <a:custGeom>
              <a:avLst/>
              <a:gdLst>
                <a:gd name="T0" fmla="*/ 20434 w 70"/>
                <a:gd name="T1" fmla="*/ 0 h 64"/>
                <a:gd name="T2" fmla="*/ 8867 w 70"/>
                <a:gd name="T3" fmla="*/ 7169 h 64"/>
                <a:gd name="T4" fmla="*/ 0 w 70"/>
                <a:gd name="T5" fmla="*/ 14759 h 64"/>
                <a:gd name="T6" fmla="*/ 18121 w 70"/>
                <a:gd name="T7" fmla="*/ 26988 h 64"/>
                <a:gd name="T8" fmla="*/ 26988 w 70"/>
                <a:gd name="T9" fmla="*/ 24880 h 64"/>
                <a:gd name="T10" fmla="*/ 26988 w 70"/>
                <a:gd name="T11" fmla="*/ 7169 h 64"/>
                <a:gd name="T12" fmla="*/ 20434 w 70"/>
                <a:gd name="T13" fmla="*/ 0 h 64"/>
                <a:gd name="T14" fmla="*/ 0 60000 65536"/>
                <a:gd name="T15" fmla="*/ 0 60000 65536"/>
                <a:gd name="T16" fmla="*/ 0 60000 65536"/>
                <a:gd name="T17" fmla="*/ 0 60000 65536"/>
                <a:gd name="T18" fmla="*/ 0 60000 65536"/>
                <a:gd name="T19" fmla="*/ 0 60000 65536"/>
                <a:gd name="T20" fmla="*/ 0 60000 65536"/>
                <a:gd name="T21" fmla="*/ 0 w 70"/>
                <a:gd name="T22" fmla="*/ 0 h 64"/>
                <a:gd name="T23" fmla="*/ 70 w 70"/>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64">
                  <a:moveTo>
                    <a:pt x="53" y="0"/>
                  </a:moveTo>
                  <a:lnTo>
                    <a:pt x="23" y="17"/>
                  </a:lnTo>
                  <a:lnTo>
                    <a:pt x="0" y="35"/>
                  </a:lnTo>
                  <a:lnTo>
                    <a:pt x="47" y="64"/>
                  </a:lnTo>
                  <a:lnTo>
                    <a:pt x="70" y="59"/>
                  </a:lnTo>
                  <a:lnTo>
                    <a:pt x="70" y="17"/>
                  </a:lnTo>
                  <a:lnTo>
                    <a:pt x="53"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5" name="Freeform 225"/>
            <p:cNvSpPr>
              <a:spLocks noChangeAspect="1"/>
            </p:cNvSpPr>
            <p:nvPr>
              <p:custDataLst>
                <p:tags r:id="rId295"/>
              </p:custDataLst>
            </p:nvPr>
          </p:nvSpPr>
          <p:spPr bwMode="auto">
            <a:xfrm>
              <a:off x="1207330" y="2419013"/>
              <a:ext cx="217433" cy="242561"/>
            </a:xfrm>
            <a:custGeom>
              <a:avLst/>
              <a:gdLst>
                <a:gd name="T0" fmla="*/ 0 w 477"/>
                <a:gd name="T1" fmla="*/ 112713 h 534"/>
                <a:gd name="T2" fmla="*/ 0 w 477"/>
                <a:gd name="T3" fmla="*/ 132553 h 534"/>
                <a:gd name="T4" fmla="*/ 9262 w 477"/>
                <a:gd name="T5" fmla="*/ 151550 h 534"/>
                <a:gd name="T6" fmla="*/ 9262 w 477"/>
                <a:gd name="T7" fmla="*/ 161681 h 534"/>
                <a:gd name="T8" fmla="*/ 25370 w 477"/>
                <a:gd name="T9" fmla="*/ 181100 h 534"/>
                <a:gd name="T10" fmla="*/ 25370 w 477"/>
                <a:gd name="T11" fmla="*/ 210650 h 534"/>
                <a:gd name="T12" fmla="*/ 35035 w 477"/>
                <a:gd name="T13" fmla="*/ 217826 h 534"/>
                <a:gd name="T14" fmla="*/ 56378 w 477"/>
                <a:gd name="T15" fmla="*/ 225425 h 534"/>
                <a:gd name="T16" fmla="*/ 79332 w 477"/>
                <a:gd name="T17" fmla="*/ 222892 h 534"/>
                <a:gd name="T18" fmla="*/ 100675 w 477"/>
                <a:gd name="T19" fmla="*/ 217826 h 534"/>
                <a:gd name="T20" fmla="*/ 119601 w 477"/>
                <a:gd name="T21" fmla="*/ 217826 h 534"/>
                <a:gd name="T22" fmla="*/ 144971 w 477"/>
                <a:gd name="T23" fmla="*/ 217826 h 534"/>
                <a:gd name="T24" fmla="*/ 149804 w 477"/>
                <a:gd name="T25" fmla="*/ 200941 h 534"/>
                <a:gd name="T26" fmla="*/ 163898 w 477"/>
                <a:gd name="T27" fmla="*/ 193764 h 534"/>
                <a:gd name="T28" fmla="*/ 163898 w 477"/>
                <a:gd name="T29" fmla="*/ 171391 h 534"/>
                <a:gd name="T30" fmla="*/ 144971 w 477"/>
                <a:gd name="T31" fmla="*/ 151550 h 534"/>
                <a:gd name="T32" fmla="*/ 154636 w 477"/>
                <a:gd name="T33" fmla="*/ 142263 h 534"/>
                <a:gd name="T34" fmla="*/ 182825 w 477"/>
                <a:gd name="T35" fmla="*/ 117778 h 534"/>
                <a:gd name="T36" fmla="*/ 192087 w 477"/>
                <a:gd name="T37" fmla="*/ 110180 h 534"/>
                <a:gd name="T38" fmla="*/ 192087 w 477"/>
                <a:gd name="T39" fmla="*/ 75986 h 534"/>
                <a:gd name="T40" fmla="*/ 173160 w 477"/>
                <a:gd name="T41" fmla="*/ 66277 h 534"/>
                <a:gd name="T42" fmla="*/ 180006 w 477"/>
                <a:gd name="T43" fmla="*/ 36727 h 534"/>
                <a:gd name="T44" fmla="*/ 180006 w 477"/>
                <a:gd name="T45" fmla="*/ 19419 h 534"/>
                <a:gd name="T46" fmla="*/ 144971 w 477"/>
                <a:gd name="T47" fmla="*/ 9709 h 534"/>
                <a:gd name="T48" fmla="*/ 107520 w 477"/>
                <a:gd name="T49" fmla="*/ 9709 h 534"/>
                <a:gd name="T50" fmla="*/ 84164 w 477"/>
                <a:gd name="T51" fmla="*/ 0 h 534"/>
                <a:gd name="T52" fmla="*/ 63224 w 477"/>
                <a:gd name="T53" fmla="*/ 0 h 534"/>
                <a:gd name="T54" fmla="*/ 63224 w 477"/>
                <a:gd name="T55" fmla="*/ 19419 h 534"/>
                <a:gd name="T56" fmla="*/ 44297 w 477"/>
                <a:gd name="T57" fmla="*/ 26595 h 534"/>
                <a:gd name="T58" fmla="*/ 25370 w 477"/>
                <a:gd name="T59" fmla="*/ 36727 h 534"/>
                <a:gd name="T60" fmla="*/ 37451 w 477"/>
                <a:gd name="T61" fmla="*/ 56145 h 534"/>
                <a:gd name="T62" fmla="*/ 18524 w 477"/>
                <a:gd name="T63" fmla="*/ 75986 h 534"/>
                <a:gd name="T64" fmla="*/ 25370 w 477"/>
                <a:gd name="T65" fmla="*/ 92872 h 534"/>
                <a:gd name="T66" fmla="*/ 25370 w 477"/>
                <a:gd name="T67" fmla="*/ 105114 h 534"/>
                <a:gd name="T68" fmla="*/ 18524 w 477"/>
                <a:gd name="T69" fmla="*/ 105114 h 534"/>
                <a:gd name="T70" fmla="*/ 0 w 477"/>
                <a:gd name="T71" fmla="*/ 112713 h 53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77"/>
                <a:gd name="T109" fmla="*/ 0 h 534"/>
                <a:gd name="T110" fmla="*/ 477 w 477"/>
                <a:gd name="T111" fmla="*/ 534 h 53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77" h="534">
                  <a:moveTo>
                    <a:pt x="0" y="267"/>
                  </a:moveTo>
                  <a:lnTo>
                    <a:pt x="0" y="314"/>
                  </a:lnTo>
                  <a:lnTo>
                    <a:pt x="23" y="359"/>
                  </a:lnTo>
                  <a:lnTo>
                    <a:pt x="23" y="383"/>
                  </a:lnTo>
                  <a:lnTo>
                    <a:pt x="63" y="429"/>
                  </a:lnTo>
                  <a:lnTo>
                    <a:pt x="63" y="499"/>
                  </a:lnTo>
                  <a:lnTo>
                    <a:pt x="87" y="516"/>
                  </a:lnTo>
                  <a:lnTo>
                    <a:pt x="140" y="534"/>
                  </a:lnTo>
                  <a:lnTo>
                    <a:pt x="197" y="528"/>
                  </a:lnTo>
                  <a:lnTo>
                    <a:pt x="250" y="516"/>
                  </a:lnTo>
                  <a:lnTo>
                    <a:pt x="297" y="516"/>
                  </a:lnTo>
                  <a:lnTo>
                    <a:pt x="360" y="516"/>
                  </a:lnTo>
                  <a:lnTo>
                    <a:pt x="372" y="476"/>
                  </a:lnTo>
                  <a:lnTo>
                    <a:pt x="407" y="459"/>
                  </a:lnTo>
                  <a:lnTo>
                    <a:pt x="407" y="406"/>
                  </a:lnTo>
                  <a:lnTo>
                    <a:pt x="360" y="359"/>
                  </a:lnTo>
                  <a:lnTo>
                    <a:pt x="384" y="337"/>
                  </a:lnTo>
                  <a:lnTo>
                    <a:pt x="454" y="279"/>
                  </a:lnTo>
                  <a:lnTo>
                    <a:pt x="477" y="261"/>
                  </a:lnTo>
                  <a:lnTo>
                    <a:pt x="477" y="180"/>
                  </a:lnTo>
                  <a:lnTo>
                    <a:pt x="430" y="157"/>
                  </a:lnTo>
                  <a:lnTo>
                    <a:pt x="447" y="87"/>
                  </a:lnTo>
                  <a:lnTo>
                    <a:pt x="447" y="46"/>
                  </a:lnTo>
                  <a:lnTo>
                    <a:pt x="360" y="23"/>
                  </a:lnTo>
                  <a:lnTo>
                    <a:pt x="267" y="23"/>
                  </a:lnTo>
                  <a:lnTo>
                    <a:pt x="209" y="0"/>
                  </a:lnTo>
                  <a:lnTo>
                    <a:pt x="157" y="0"/>
                  </a:lnTo>
                  <a:lnTo>
                    <a:pt x="157" y="46"/>
                  </a:lnTo>
                  <a:lnTo>
                    <a:pt x="110" y="63"/>
                  </a:lnTo>
                  <a:lnTo>
                    <a:pt x="63" y="87"/>
                  </a:lnTo>
                  <a:lnTo>
                    <a:pt x="93" y="133"/>
                  </a:lnTo>
                  <a:lnTo>
                    <a:pt x="46" y="180"/>
                  </a:lnTo>
                  <a:lnTo>
                    <a:pt x="63" y="220"/>
                  </a:lnTo>
                  <a:lnTo>
                    <a:pt x="63" y="249"/>
                  </a:lnTo>
                  <a:lnTo>
                    <a:pt x="46" y="249"/>
                  </a:lnTo>
                  <a:lnTo>
                    <a:pt x="0" y="267"/>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6" name="Freeform 226"/>
            <p:cNvSpPr>
              <a:spLocks noChangeAspect="1"/>
            </p:cNvSpPr>
            <p:nvPr>
              <p:custDataLst>
                <p:tags r:id="rId296"/>
              </p:custDataLst>
            </p:nvPr>
          </p:nvSpPr>
          <p:spPr bwMode="auto">
            <a:xfrm>
              <a:off x="1106699" y="2521504"/>
              <a:ext cx="104224" cy="68327"/>
            </a:xfrm>
            <a:custGeom>
              <a:avLst/>
              <a:gdLst>
                <a:gd name="T0" fmla="*/ 55324 w 233"/>
                <a:gd name="T1" fmla="*/ 0 h 157"/>
                <a:gd name="T2" fmla="*/ 89704 w 233"/>
                <a:gd name="T3" fmla="*/ 30739 h 157"/>
                <a:gd name="T4" fmla="*/ 89704 w 233"/>
                <a:gd name="T5" fmla="*/ 38019 h 157"/>
                <a:gd name="T6" fmla="*/ 92075 w 233"/>
                <a:gd name="T7" fmla="*/ 47322 h 157"/>
                <a:gd name="T8" fmla="*/ 80220 w 233"/>
                <a:gd name="T9" fmla="*/ 56220 h 157"/>
                <a:gd name="T10" fmla="*/ 66389 w 233"/>
                <a:gd name="T11" fmla="*/ 63500 h 157"/>
                <a:gd name="T12" fmla="*/ 9089 w 233"/>
                <a:gd name="T13" fmla="*/ 30739 h 157"/>
                <a:gd name="T14" fmla="*/ 0 w 233"/>
                <a:gd name="T15" fmla="*/ 19010 h 157"/>
                <a:gd name="T16" fmla="*/ 18178 w 233"/>
                <a:gd name="T17" fmla="*/ 11729 h 157"/>
                <a:gd name="T18" fmla="*/ 27662 w 233"/>
                <a:gd name="T19" fmla="*/ 11729 h 157"/>
                <a:gd name="T20" fmla="*/ 36751 w 233"/>
                <a:gd name="T21" fmla="*/ 0 h 157"/>
                <a:gd name="T22" fmla="*/ 55324 w 233"/>
                <a:gd name="T23" fmla="*/ 0 h 1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3"/>
                <a:gd name="T37" fmla="*/ 0 h 157"/>
                <a:gd name="T38" fmla="*/ 233 w 233"/>
                <a:gd name="T39" fmla="*/ 157 h 1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3" h="157">
                  <a:moveTo>
                    <a:pt x="140" y="0"/>
                  </a:moveTo>
                  <a:lnTo>
                    <a:pt x="227" y="76"/>
                  </a:lnTo>
                  <a:lnTo>
                    <a:pt x="227" y="94"/>
                  </a:lnTo>
                  <a:lnTo>
                    <a:pt x="233" y="117"/>
                  </a:lnTo>
                  <a:lnTo>
                    <a:pt x="203" y="139"/>
                  </a:lnTo>
                  <a:lnTo>
                    <a:pt x="168" y="157"/>
                  </a:lnTo>
                  <a:lnTo>
                    <a:pt x="23" y="76"/>
                  </a:lnTo>
                  <a:lnTo>
                    <a:pt x="0" y="47"/>
                  </a:lnTo>
                  <a:lnTo>
                    <a:pt x="46" y="29"/>
                  </a:lnTo>
                  <a:lnTo>
                    <a:pt x="70" y="29"/>
                  </a:lnTo>
                  <a:lnTo>
                    <a:pt x="93" y="0"/>
                  </a:lnTo>
                  <a:lnTo>
                    <a:pt x="140" y="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7" name="Freeform 227"/>
            <p:cNvSpPr>
              <a:spLocks noChangeAspect="1"/>
            </p:cNvSpPr>
            <p:nvPr>
              <p:custDataLst>
                <p:tags r:id="rId297"/>
              </p:custDataLst>
            </p:nvPr>
          </p:nvSpPr>
          <p:spPr bwMode="auto">
            <a:xfrm>
              <a:off x="1155215" y="2451467"/>
              <a:ext cx="97036" cy="102490"/>
            </a:xfrm>
            <a:custGeom>
              <a:avLst/>
              <a:gdLst>
                <a:gd name="T0" fmla="*/ 0 w 209"/>
                <a:gd name="T1" fmla="*/ 63219 h 226"/>
                <a:gd name="T2" fmla="*/ 18868 w 209"/>
                <a:gd name="T3" fmla="*/ 75441 h 226"/>
                <a:gd name="T4" fmla="*/ 47579 w 209"/>
                <a:gd name="T5" fmla="*/ 95250 h 226"/>
                <a:gd name="T6" fmla="*/ 50040 w 209"/>
                <a:gd name="T7" fmla="*/ 83028 h 226"/>
                <a:gd name="T8" fmla="*/ 64396 w 209"/>
                <a:gd name="T9" fmla="*/ 77970 h 226"/>
                <a:gd name="T10" fmla="*/ 73420 w 209"/>
                <a:gd name="T11" fmla="*/ 75441 h 226"/>
                <a:gd name="T12" fmla="*/ 76291 w 209"/>
                <a:gd name="T13" fmla="*/ 63219 h 226"/>
                <a:gd name="T14" fmla="*/ 66447 w 209"/>
                <a:gd name="T15" fmla="*/ 46361 h 226"/>
                <a:gd name="T16" fmla="*/ 85725 w 209"/>
                <a:gd name="T17" fmla="*/ 26552 h 226"/>
                <a:gd name="T18" fmla="*/ 85725 w 209"/>
                <a:gd name="T19" fmla="*/ 16858 h 226"/>
                <a:gd name="T20" fmla="*/ 78342 w 209"/>
                <a:gd name="T21" fmla="*/ 9694 h 226"/>
                <a:gd name="T22" fmla="*/ 85725 w 209"/>
                <a:gd name="T23" fmla="*/ 0 h 226"/>
                <a:gd name="T24" fmla="*/ 37735 w 209"/>
                <a:gd name="T25" fmla="*/ 16858 h 226"/>
                <a:gd name="T26" fmla="*/ 37735 w 209"/>
                <a:gd name="T27" fmla="*/ 36667 h 226"/>
                <a:gd name="T28" fmla="*/ 18868 w 209"/>
                <a:gd name="T29" fmla="*/ 46361 h 226"/>
                <a:gd name="T30" fmla="*/ 2051 w 209"/>
                <a:gd name="T31" fmla="*/ 48468 h 226"/>
                <a:gd name="T32" fmla="*/ 0 w 209"/>
                <a:gd name="T33" fmla="*/ 63219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26"/>
                <a:gd name="T53" fmla="*/ 209 w 209"/>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26">
                  <a:moveTo>
                    <a:pt x="0" y="150"/>
                  </a:moveTo>
                  <a:lnTo>
                    <a:pt x="46" y="179"/>
                  </a:lnTo>
                  <a:lnTo>
                    <a:pt x="116" y="226"/>
                  </a:lnTo>
                  <a:lnTo>
                    <a:pt x="122" y="197"/>
                  </a:lnTo>
                  <a:lnTo>
                    <a:pt x="157" y="185"/>
                  </a:lnTo>
                  <a:lnTo>
                    <a:pt x="179" y="179"/>
                  </a:lnTo>
                  <a:lnTo>
                    <a:pt x="186" y="150"/>
                  </a:lnTo>
                  <a:lnTo>
                    <a:pt x="162" y="110"/>
                  </a:lnTo>
                  <a:lnTo>
                    <a:pt x="209" y="63"/>
                  </a:lnTo>
                  <a:lnTo>
                    <a:pt x="209" y="40"/>
                  </a:lnTo>
                  <a:lnTo>
                    <a:pt x="191" y="23"/>
                  </a:lnTo>
                  <a:lnTo>
                    <a:pt x="209" y="0"/>
                  </a:lnTo>
                  <a:lnTo>
                    <a:pt x="92" y="40"/>
                  </a:lnTo>
                  <a:lnTo>
                    <a:pt x="92" y="87"/>
                  </a:lnTo>
                  <a:lnTo>
                    <a:pt x="46" y="110"/>
                  </a:lnTo>
                  <a:lnTo>
                    <a:pt x="5" y="115"/>
                  </a:lnTo>
                  <a:lnTo>
                    <a:pt x="0" y="150"/>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8" name="Freeform 228"/>
            <p:cNvSpPr>
              <a:spLocks noChangeAspect="1"/>
            </p:cNvSpPr>
            <p:nvPr>
              <p:custDataLst>
                <p:tags r:id="rId298"/>
              </p:custDataLst>
            </p:nvPr>
          </p:nvSpPr>
          <p:spPr bwMode="auto">
            <a:xfrm>
              <a:off x="1279208" y="2294315"/>
              <a:ext cx="50315" cy="128112"/>
            </a:xfrm>
            <a:custGeom>
              <a:avLst/>
              <a:gdLst>
                <a:gd name="T0" fmla="*/ 0 w 110"/>
                <a:gd name="T1" fmla="*/ 116929 h 279"/>
                <a:gd name="T2" fmla="*/ 0 w 110"/>
                <a:gd name="T3" fmla="*/ 87057 h 279"/>
                <a:gd name="T4" fmla="*/ 9294 w 110"/>
                <a:gd name="T5" fmla="*/ 49930 h 279"/>
                <a:gd name="T6" fmla="*/ 0 w 110"/>
                <a:gd name="T7" fmla="*/ 29872 h 279"/>
                <a:gd name="T8" fmla="*/ 18588 w 110"/>
                <a:gd name="T9" fmla="*/ 0 h 279"/>
                <a:gd name="T10" fmla="*/ 37580 w 110"/>
                <a:gd name="T11" fmla="*/ 29872 h 279"/>
                <a:gd name="T12" fmla="*/ 44450 w 110"/>
                <a:gd name="T13" fmla="*/ 49930 h 279"/>
                <a:gd name="T14" fmla="*/ 28286 w 110"/>
                <a:gd name="T15" fmla="*/ 79802 h 279"/>
                <a:gd name="T16" fmla="*/ 28286 w 110"/>
                <a:gd name="T17" fmla="*/ 106687 h 279"/>
                <a:gd name="T18" fmla="*/ 37580 w 110"/>
                <a:gd name="T19" fmla="*/ 119063 h 279"/>
                <a:gd name="T20" fmla="*/ 16164 w 110"/>
                <a:gd name="T21" fmla="*/ 116929 h 279"/>
                <a:gd name="T22" fmla="*/ 0 w 110"/>
                <a:gd name="T23" fmla="*/ 116929 h 2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0"/>
                <a:gd name="T37" fmla="*/ 0 h 279"/>
                <a:gd name="T38" fmla="*/ 110 w 110"/>
                <a:gd name="T39" fmla="*/ 279 h 2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0" h="279">
                  <a:moveTo>
                    <a:pt x="0" y="274"/>
                  </a:moveTo>
                  <a:lnTo>
                    <a:pt x="0" y="204"/>
                  </a:lnTo>
                  <a:lnTo>
                    <a:pt x="23" y="117"/>
                  </a:lnTo>
                  <a:lnTo>
                    <a:pt x="0" y="70"/>
                  </a:lnTo>
                  <a:lnTo>
                    <a:pt x="46" y="0"/>
                  </a:lnTo>
                  <a:lnTo>
                    <a:pt x="93" y="70"/>
                  </a:lnTo>
                  <a:lnTo>
                    <a:pt x="110" y="117"/>
                  </a:lnTo>
                  <a:lnTo>
                    <a:pt x="70" y="187"/>
                  </a:lnTo>
                  <a:lnTo>
                    <a:pt x="70" y="250"/>
                  </a:lnTo>
                  <a:lnTo>
                    <a:pt x="93" y="279"/>
                  </a:lnTo>
                  <a:lnTo>
                    <a:pt x="40" y="274"/>
                  </a:lnTo>
                  <a:lnTo>
                    <a:pt x="0" y="274"/>
                  </a:lnTo>
                  <a:close/>
                </a:path>
              </a:pathLst>
            </a:custGeom>
            <a:grpFill/>
            <a:ln w="9525" cap="flat" cmpd="sng">
              <a:solidFill>
                <a:schemeClr val="bg1">
                  <a:lumMod val="85000"/>
                </a:schemeClr>
              </a:solidFill>
              <a:prstDash val="solid"/>
              <a:round/>
              <a:headEnd type="none" w="med" len="med"/>
              <a:tailEnd type="none" w="med" len="med"/>
            </a:ln>
          </p:spPr>
          <p:txBody>
            <a:bodyPr wrap="none" anchor="ctr"/>
            <a:lstStyle/>
            <a:p>
              <a:endParaRPr lang="zh-CN" altLang="en-US"/>
            </a:p>
          </p:txBody>
        </p:sp>
        <p:sp>
          <p:nvSpPr>
            <p:cNvPr id="279" name="Freeform 229"/>
            <p:cNvSpPr>
              <a:spLocks noChangeAspect="1"/>
            </p:cNvSpPr>
            <p:nvPr>
              <p:custDataLst>
                <p:tags r:id="rId299"/>
              </p:custDataLst>
            </p:nvPr>
          </p:nvSpPr>
          <p:spPr bwMode="auto">
            <a:xfrm>
              <a:off x="1739235" y="1238663"/>
              <a:ext cx="3547231" cy="1856787"/>
            </a:xfrm>
            <a:custGeom>
              <a:avLst/>
              <a:gdLst>
                <a:gd name="T0" fmla="*/ 18524 w 7782"/>
                <a:gd name="T1" fmla="*/ 864922 h 4078"/>
                <a:gd name="T2" fmla="*/ 0 w 7782"/>
                <a:gd name="T3" fmla="*/ 923741 h 4078"/>
                <a:gd name="T4" fmla="*/ 58793 w 7782"/>
                <a:gd name="T5" fmla="*/ 1051956 h 4078"/>
                <a:gd name="T6" fmla="*/ 124028 w 7782"/>
                <a:gd name="T7" fmla="*/ 1113313 h 4078"/>
                <a:gd name="T8" fmla="*/ 180405 w 7782"/>
                <a:gd name="T9" fmla="*/ 1201751 h 4078"/>
                <a:gd name="T10" fmla="*/ 245640 w 7782"/>
                <a:gd name="T11" fmla="*/ 1280881 h 4078"/>
                <a:gd name="T12" fmla="*/ 220271 w 7782"/>
                <a:gd name="T13" fmla="*/ 1332505 h 4078"/>
                <a:gd name="T14" fmla="*/ 250473 w 7782"/>
                <a:gd name="T15" fmla="*/ 1430676 h 4078"/>
                <a:gd name="T16" fmla="*/ 334634 w 7782"/>
                <a:gd name="T17" fmla="*/ 1516153 h 4078"/>
                <a:gd name="T18" fmla="*/ 416783 w 7782"/>
                <a:gd name="T19" fmla="*/ 1587666 h 4078"/>
                <a:gd name="T20" fmla="*/ 526717 w 7782"/>
                <a:gd name="T21" fmla="*/ 1565662 h 4078"/>
                <a:gd name="T22" fmla="*/ 461079 w 7782"/>
                <a:gd name="T23" fmla="*/ 1373974 h 4078"/>
                <a:gd name="T24" fmla="*/ 589939 w 7782"/>
                <a:gd name="T25" fmla="*/ 1373974 h 4078"/>
                <a:gd name="T26" fmla="*/ 543227 w 7782"/>
                <a:gd name="T27" fmla="*/ 1469606 h 4078"/>
                <a:gd name="T28" fmla="*/ 626987 w 7782"/>
                <a:gd name="T29" fmla="*/ 1602476 h 4078"/>
                <a:gd name="T30" fmla="*/ 753431 w 7782"/>
                <a:gd name="T31" fmla="*/ 1651985 h 4078"/>
                <a:gd name="T32" fmla="*/ 851687 w 7782"/>
                <a:gd name="T33" fmla="*/ 1705725 h 4078"/>
                <a:gd name="T34" fmla="*/ 1006320 w 7782"/>
                <a:gd name="T35" fmla="*/ 1641829 h 4078"/>
                <a:gd name="T36" fmla="*/ 1123502 w 7782"/>
                <a:gd name="T37" fmla="*/ 1555929 h 4078"/>
                <a:gd name="T38" fmla="*/ 1242698 w 7782"/>
                <a:gd name="T39" fmla="*/ 1408672 h 4078"/>
                <a:gd name="T40" fmla="*/ 1324444 w 7782"/>
                <a:gd name="T41" fmla="*/ 1275803 h 4078"/>
                <a:gd name="T42" fmla="*/ 1502835 w 7782"/>
                <a:gd name="T43" fmla="*/ 1236450 h 4078"/>
                <a:gd name="T44" fmla="*/ 1624447 w 7782"/>
                <a:gd name="T45" fmla="*/ 1187364 h 4078"/>
                <a:gd name="T46" fmla="*/ 1769013 w 7782"/>
                <a:gd name="T47" fmla="*/ 1229256 h 4078"/>
                <a:gd name="T48" fmla="*/ 1961498 w 7782"/>
                <a:gd name="T49" fmla="*/ 1201751 h 4078"/>
                <a:gd name="T50" fmla="*/ 1993713 w 7782"/>
                <a:gd name="T51" fmla="*/ 1076498 h 4078"/>
                <a:gd name="T52" fmla="*/ 2137070 w 7782"/>
                <a:gd name="T53" fmla="*/ 1123045 h 4078"/>
                <a:gd name="T54" fmla="*/ 2263515 w 7782"/>
                <a:gd name="T55" fmla="*/ 1229256 h 4078"/>
                <a:gd name="T56" fmla="*/ 2344858 w 7782"/>
                <a:gd name="T57" fmla="*/ 1342238 h 4078"/>
                <a:gd name="T58" fmla="*/ 2356938 w 7782"/>
                <a:gd name="T59" fmla="*/ 1440409 h 4078"/>
                <a:gd name="T60" fmla="*/ 2448349 w 7782"/>
                <a:gd name="T61" fmla="*/ 1037145 h 4078"/>
                <a:gd name="T62" fmla="*/ 2338012 w 7782"/>
                <a:gd name="T63" fmla="*/ 941513 h 4078"/>
                <a:gd name="T64" fmla="*/ 2373046 w 7782"/>
                <a:gd name="T65" fmla="*/ 710472 h 4078"/>
                <a:gd name="T66" fmla="*/ 2539356 w 7782"/>
                <a:gd name="T67" fmla="*/ 690584 h 4078"/>
                <a:gd name="T68" fmla="*/ 2611840 w 7782"/>
                <a:gd name="T69" fmla="*/ 528517 h 4078"/>
                <a:gd name="T70" fmla="*/ 2703251 w 7782"/>
                <a:gd name="T71" fmla="*/ 449387 h 4078"/>
                <a:gd name="T72" fmla="*/ 2722177 w 7782"/>
                <a:gd name="T73" fmla="*/ 585219 h 4078"/>
                <a:gd name="T74" fmla="*/ 2731439 w 7782"/>
                <a:gd name="T75" fmla="*/ 951245 h 4078"/>
                <a:gd name="T76" fmla="*/ 2822447 w 7782"/>
                <a:gd name="T77" fmla="*/ 931357 h 4078"/>
                <a:gd name="T78" fmla="*/ 2813185 w 7782"/>
                <a:gd name="T79" fmla="*/ 798487 h 4078"/>
                <a:gd name="T80" fmla="*/ 2775735 w 7782"/>
                <a:gd name="T81" fmla="*/ 604261 h 4078"/>
                <a:gd name="T82" fmla="*/ 2904192 w 7782"/>
                <a:gd name="T83" fmla="*/ 575063 h 4078"/>
                <a:gd name="T84" fmla="*/ 2970233 w 7782"/>
                <a:gd name="T85" fmla="*/ 307208 h 4078"/>
                <a:gd name="T86" fmla="*/ 2876004 w 7782"/>
                <a:gd name="T87" fmla="*/ 231041 h 4078"/>
                <a:gd name="T88" fmla="*/ 2904192 w 7782"/>
                <a:gd name="T89" fmla="*/ 142602 h 4078"/>
                <a:gd name="T90" fmla="*/ 3096678 w 7782"/>
                <a:gd name="T91" fmla="*/ 191265 h 4078"/>
                <a:gd name="T92" fmla="*/ 3033455 w 7782"/>
                <a:gd name="T93" fmla="*/ 49086 h 4078"/>
                <a:gd name="T94" fmla="*/ 2869158 w 7782"/>
                <a:gd name="T95" fmla="*/ 19465 h 40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782"/>
                <a:gd name="T145" fmla="*/ 0 h 4078"/>
                <a:gd name="T146" fmla="*/ 7782 w 7782"/>
                <a:gd name="T147" fmla="*/ 4078 h 40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782" h="4078">
                  <a:moveTo>
                    <a:pt x="146" y="1887"/>
                  </a:moveTo>
                  <a:lnTo>
                    <a:pt x="116" y="1981"/>
                  </a:lnTo>
                  <a:lnTo>
                    <a:pt x="29" y="2004"/>
                  </a:lnTo>
                  <a:lnTo>
                    <a:pt x="46" y="2044"/>
                  </a:lnTo>
                  <a:lnTo>
                    <a:pt x="87" y="2114"/>
                  </a:lnTo>
                  <a:lnTo>
                    <a:pt x="58" y="2138"/>
                  </a:lnTo>
                  <a:lnTo>
                    <a:pt x="41" y="2155"/>
                  </a:lnTo>
                  <a:lnTo>
                    <a:pt x="0" y="2183"/>
                  </a:lnTo>
                  <a:lnTo>
                    <a:pt x="46" y="2288"/>
                  </a:lnTo>
                  <a:lnTo>
                    <a:pt x="0" y="2410"/>
                  </a:lnTo>
                  <a:lnTo>
                    <a:pt x="34" y="2434"/>
                  </a:lnTo>
                  <a:lnTo>
                    <a:pt x="146" y="2486"/>
                  </a:lnTo>
                  <a:lnTo>
                    <a:pt x="215" y="2497"/>
                  </a:lnTo>
                  <a:lnTo>
                    <a:pt x="238" y="2544"/>
                  </a:lnTo>
                  <a:lnTo>
                    <a:pt x="285" y="2562"/>
                  </a:lnTo>
                  <a:lnTo>
                    <a:pt x="308" y="2631"/>
                  </a:lnTo>
                  <a:lnTo>
                    <a:pt x="273" y="2724"/>
                  </a:lnTo>
                  <a:lnTo>
                    <a:pt x="285" y="2771"/>
                  </a:lnTo>
                  <a:lnTo>
                    <a:pt x="407" y="2776"/>
                  </a:lnTo>
                  <a:lnTo>
                    <a:pt x="448" y="2840"/>
                  </a:lnTo>
                  <a:lnTo>
                    <a:pt x="494" y="2881"/>
                  </a:lnTo>
                  <a:lnTo>
                    <a:pt x="558" y="2881"/>
                  </a:lnTo>
                  <a:lnTo>
                    <a:pt x="605" y="2974"/>
                  </a:lnTo>
                  <a:lnTo>
                    <a:pt x="610" y="3027"/>
                  </a:lnTo>
                  <a:lnTo>
                    <a:pt x="622" y="3090"/>
                  </a:lnTo>
                  <a:lnTo>
                    <a:pt x="570" y="3107"/>
                  </a:lnTo>
                  <a:lnTo>
                    <a:pt x="587" y="3125"/>
                  </a:lnTo>
                  <a:lnTo>
                    <a:pt x="547" y="3149"/>
                  </a:lnTo>
                  <a:lnTo>
                    <a:pt x="622" y="3177"/>
                  </a:lnTo>
                  <a:lnTo>
                    <a:pt x="622" y="3224"/>
                  </a:lnTo>
                  <a:lnTo>
                    <a:pt x="605" y="3311"/>
                  </a:lnTo>
                  <a:lnTo>
                    <a:pt x="622" y="3381"/>
                  </a:lnTo>
                  <a:lnTo>
                    <a:pt x="692" y="3427"/>
                  </a:lnTo>
                  <a:lnTo>
                    <a:pt x="784" y="3473"/>
                  </a:lnTo>
                  <a:lnTo>
                    <a:pt x="831" y="3561"/>
                  </a:lnTo>
                  <a:lnTo>
                    <a:pt x="831" y="3583"/>
                  </a:lnTo>
                  <a:lnTo>
                    <a:pt x="918" y="3607"/>
                  </a:lnTo>
                  <a:lnTo>
                    <a:pt x="976" y="3729"/>
                  </a:lnTo>
                  <a:lnTo>
                    <a:pt x="1006" y="3752"/>
                  </a:lnTo>
                  <a:lnTo>
                    <a:pt x="1035" y="3752"/>
                  </a:lnTo>
                  <a:lnTo>
                    <a:pt x="1087" y="3845"/>
                  </a:lnTo>
                  <a:lnTo>
                    <a:pt x="1220" y="3787"/>
                  </a:lnTo>
                  <a:lnTo>
                    <a:pt x="1244" y="3810"/>
                  </a:lnTo>
                  <a:lnTo>
                    <a:pt x="1308" y="3700"/>
                  </a:lnTo>
                  <a:lnTo>
                    <a:pt x="1238" y="3653"/>
                  </a:lnTo>
                  <a:lnTo>
                    <a:pt x="1105" y="3404"/>
                  </a:lnTo>
                  <a:lnTo>
                    <a:pt x="1105" y="3381"/>
                  </a:lnTo>
                  <a:lnTo>
                    <a:pt x="1145" y="3247"/>
                  </a:lnTo>
                  <a:lnTo>
                    <a:pt x="1215" y="3247"/>
                  </a:lnTo>
                  <a:lnTo>
                    <a:pt x="1285" y="3247"/>
                  </a:lnTo>
                  <a:lnTo>
                    <a:pt x="1395" y="3177"/>
                  </a:lnTo>
                  <a:lnTo>
                    <a:pt x="1465" y="3247"/>
                  </a:lnTo>
                  <a:lnTo>
                    <a:pt x="1442" y="3311"/>
                  </a:lnTo>
                  <a:lnTo>
                    <a:pt x="1372" y="3311"/>
                  </a:lnTo>
                  <a:lnTo>
                    <a:pt x="1349" y="3381"/>
                  </a:lnTo>
                  <a:lnTo>
                    <a:pt x="1349" y="3473"/>
                  </a:lnTo>
                  <a:lnTo>
                    <a:pt x="1581" y="3630"/>
                  </a:lnTo>
                  <a:lnTo>
                    <a:pt x="1557" y="3677"/>
                  </a:lnTo>
                  <a:lnTo>
                    <a:pt x="1487" y="3677"/>
                  </a:lnTo>
                  <a:lnTo>
                    <a:pt x="1557" y="3787"/>
                  </a:lnTo>
                  <a:lnTo>
                    <a:pt x="1552" y="3904"/>
                  </a:lnTo>
                  <a:lnTo>
                    <a:pt x="1616" y="3874"/>
                  </a:lnTo>
                  <a:lnTo>
                    <a:pt x="1761" y="3880"/>
                  </a:lnTo>
                  <a:lnTo>
                    <a:pt x="1871" y="3904"/>
                  </a:lnTo>
                  <a:lnTo>
                    <a:pt x="1935" y="3962"/>
                  </a:lnTo>
                  <a:lnTo>
                    <a:pt x="1970" y="4043"/>
                  </a:lnTo>
                  <a:lnTo>
                    <a:pt x="2028" y="4078"/>
                  </a:lnTo>
                  <a:lnTo>
                    <a:pt x="2115" y="4031"/>
                  </a:lnTo>
                  <a:lnTo>
                    <a:pt x="2174" y="3974"/>
                  </a:lnTo>
                  <a:lnTo>
                    <a:pt x="2284" y="3904"/>
                  </a:lnTo>
                  <a:lnTo>
                    <a:pt x="2394" y="3927"/>
                  </a:lnTo>
                  <a:lnTo>
                    <a:pt x="2499" y="3880"/>
                  </a:lnTo>
                  <a:lnTo>
                    <a:pt x="2540" y="3921"/>
                  </a:lnTo>
                  <a:lnTo>
                    <a:pt x="2720" y="3880"/>
                  </a:lnTo>
                  <a:lnTo>
                    <a:pt x="2668" y="3764"/>
                  </a:lnTo>
                  <a:lnTo>
                    <a:pt x="2790" y="3677"/>
                  </a:lnTo>
                  <a:lnTo>
                    <a:pt x="2865" y="3677"/>
                  </a:lnTo>
                  <a:lnTo>
                    <a:pt x="3017" y="3508"/>
                  </a:lnTo>
                  <a:lnTo>
                    <a:pt x="2987" y="3357"/>
                  </a:lnTo>
                  <a:lnTo>
                    <a:pt x="3086" y="3329"/>
                  </a:lnTo>
                  <a:lnTo>
                    <a:pt x="3057" y="3264"/>
                  </a:lnTo>
                  <a:lnTo>
                    <a:pt x="3115" y="3184"/>
                  </a:lnTo>
                  <a:lnTo>
                    <a:pt x="3266" y="3114"/>
                  </a:lnTo>
                  <a:lnTo>
                    <a:pt x="3289" y="3015"/>
                  </a:lnTo>
                  <a:lnTo>
                    <a:pt x="3366" y="2968"/>
                  </a:lnTo>
                  <a:lnTo>
                    <a:pt x="3545" y="2852"/>
                  </a:lnTo>
                  <a:lnTo>
                    <a:pt x="3610" y="2846"/>
                  </a:lnTo>
                  <a:lnTo>
                    <a:pt x="3732" y="2922"/>
                  </a:lnTo>
                  <a:lnTo>
                    <a:pt x="3824" y="2893"/>
                  </a:lnTo>
                  <a:lnTo>
                    <a:pt x="3912" y="2748"/>
                  </a:lnTo>
                  <a:lnTo>
                    <a:pt x="3987" y="2741"/>
                  </a:lnTo>
                  <a:lnTo>
                    <a:pt x="4034" y="2806"/>
                  </a:lnTo>
                  <a:lnTo>
                    <a:pt x="4091" y="2881"/>
                  </a:lnTo>
                  <a:lnTo>
                    <a:pt x="4156" y="2875"/>
                  </a:lnTo>
                  <a:lnTo>
                    <a:pt x="4278" y="2823"/>
                  </a:lnTo>
                  <a:lnTo>
                    <a:pt x="4393" y="2905"/>
                  </a:lnTo>
                  <a:lnTo>
                    <a:pt x="4620" y="2881"/>
                  </a:lnTo>
                  <a:lnTo>
                    <a:pt x="4690" y="2794"/>
                  </a:lnTo>
                  <a:lnTo>
                    <a:pt x="4784" y="2840"/>
                  </a:lnTo>
                  <a:lnTo>
                    <a:pt x="4871" y="2840"/>
                  </a:lnTo>
                  <a:lnTo>
                    <a:pt x="4986" y="2765"/>
                  </a:lnTo>
                  <a:lnTo>
                    <a:pt x="4986" y="2631"/>
                  </a:lnTo>
                  <a:lnTo>
                    <a:pt x="5010" y="2562"/>
                  </a:lnTo>
                  <a:lnTo>
                    <a:pt x="4951" y="2544"/>
                  </a:lnTo>
                  <a:lnTo>
                    <a:pt x="5045" y="2497"/>
                  </a:lnTo>
                  <a:lnTo>
                    <a:pt x="5190" y="2457"/>
                  </a:lnTo>
                  <a:lnTo>
                    <a:pt x="5283" y="2515"/>
                  </a:lnTo>
                  <a:lnTo>
                    <a:pt x="5307" y="2654"/>
                  </a:lnTo>
                  <a:lnTo>
                    <a:pt x="5440" y="2811"/>
                  </a:lnTo>
                  <a:lnTo>
                    <a:pt x="5568" y="2818"/>
                  </a:lnTo>
                  <a:lnTo>
                    <a:pt x="5603" y="2846"/>
                  </a:lnTo>
                  <a:lnTo>
                    <a:pt x="5621" y="2905"/>
                  </a:lnTo>
                  <a:lnTo>
                    <a:pt x="5736" y="2945"/>
                  </a:lnTo>
                  <a:lnTo>
                    <a:pt x="5853" y="2881"/>
                  </a:lnTo>
                  <a:lnTo>
                    <a:pt x="5888" y="2985"/>
                  </a:lnTo>
                  <a:lnTo>
                    <a:pt x="5823" y="3172"/>
                  </a:lnTo>
                  <a:lnTo>
                    <a:pt x="5754" y="3154"/>
                  </a:lnTo>
                  <a:lnTo>
                    <a:pt x="5731" y="3247"/>
                  </a:lnTo>
                  <a:lnTo>
                    <a:pt x="5829" y="3334"/>
                  </a:lnTo>
                  <a:lnTo>
                    <a:pt x="5853" y="3404"/>
                  </a:lnTo>
                  <a:lnTo>
                    <a:pt x="5916" y="3357"/>
                  </a:lnTo>
                  <a:lnTo>
                    <a:pt x="6097" y="3107"/>
                  </a:lnTo>
                  <a:lnTo>
                    <a:pt x="6143" y="2474"/>
                  </a:lnTo>
                  <a:lnTo>
                    <a:pt x="6080" y="2451"/>
                  </a:lnTo>
                  <a:lnTo>
                    <a:pt x="6080" y="2312"/>
                  </a:lnTo>
                  <a:lnTo>
                    <a:pt x="5986" y="2271"/>
                  </a:lnTo>
                  <a:lnTo>
                    <a:pt x="5829" y="2340"/>
                  </a:lnTo>
                  <a:lnTo>
                    <a:pt x="5806" y="2225"/>
                  </a:lnTo>
                  <a:lnTo>
                    <a:pt x="5713" y="2201"/>
                  </a:lnTo>
                  <a:lnTo>
                    <a:pt x="5829" y="1929"/>
                  </a:lnTo>
                  <a:lnTo>
                    <a:pt x="5829" y="1749"/>
                  </a:lnTo>
                  <a:lnTo>
                    <a:pt x="5893" y="1679"/>
                  </a:lnTo>
                  <a:lnTo>
                    <a:pt x="6097" y="1632"/>
                  </a:lnTo>
                  <a:lnTo>
                    <a:pt x="6190" y="1562"/>
                  </a:lnTo>
                  <a:lnTo>
                    <a:pt x="6329" y="1545"/>
                  </a:lnTo>
                  <a:lnTo>
                    <a:pt x="6306" y="1632"/>
                  </a:lnTo>
                  <a:lnTo>
                    <a:pt x="6416" y="1592"/>
                  </a:lnTo>
                  <a:lnTo>
                    <a:pt x="6486" y="1516"/>
                  </a:lnTo>
                  <a:lnTo>
                    <a:pt x="6439" y="1475"/>
                  </a:lnTo>
                  <a:lnTo>
                    <a:pt x="6486" y="1249"/>
                  </a:lnTo>
                  <a:lnTo>
                    <a:pt x="6579" y="1202"/>
                  </a:lnTo>
                  <a:lnTo>
                    <a:pt x="6620" y="1266"/>
                  </a:lnTo>
                  <a:lnTo>
                    <a:pt x="6643" y="1266"/>
                  </a:lnTo>
                  <a:lnTo>
                    <a:pt x="6713" y="1062"/>
                  </a:lnTo>
                  <a:lnTo>
                    <a:pt x="6736" y="1062"/>
                  </a:lnTo>
                  <a:lnTo>
                    <a:pt x="6783" y="1226"/>
                  </a:lnTo>
                  <a:lnTo>
                    <a:pt x="6806" y="1266"/>
                  </a:lnTo>
                  <a:lnTo>
                    <a:pt x="6760" y="1383"/>
                  </a:lnTo>
                  <a:lnTo>
                    <a:pt x="6713" y="1609"/>
                  </a:lnTo>
                  <a:lnTo>
                    <a:pt x="6666" y="1725"/>
                  </a:lnTo>
                  <a:lnTo>
                    <a:pt x="6666" y="1929"/>
                  </a:lnTo>
                  <a:lnTo>
                    <a:pt x="6783" y="2248"/>
                  </a:lnTo>
                  <a:lnTo>
                    <a:pt x="6870" y="2312"/>
                  </a:lnTo>
                  <a:lnTo>
                    <a:pt x="6940" y="2474"/>
                  </a:lnTo>
                  <a:lnTo>
                    <a:pt x="7009" y="2312"/>
                  </a:lnTo>
                  <a:lnTo>
                    <a:pt x="7009" y="2201"/>
                  </a:lnTo>
                  <a:lnTo>
                    <a:pt x="7056" y="2178"/>
                  </a:lnTo>
                  <a:lnTo>
                    <a:pt x="7032" y="2091"/>
                  </a:lnTo>
                  <a:lnTo>
                    <a:pt x="7056" y="2021"/>
                  </a:lnTo>
                  <a:lnTo>
                    <a:pt x="6986" y="1887"/>
                  </a:lnTo>
                  <a:lnTo>
                    <a:pt x="7009" y="1795"/>
                  </a:lnTo>
                  <a:lnTo>
                    <a:pt x="6986" y="1632"/>
                  </a:lnTo>
                  <a:lnTo>
                    <a:pt x="6917" y="1679"/>
                  </a:lnTo>
                  <a:lnTo>
                    <a:pt x="6893" y="1428"/>
                  </a:lnTo>
                  <a:lnTo>
                    <a:pt x="6893" y="1383"/>
                  </a:lnTo>
                  <a:lnTo>
                    <a:pt x="7009" y="1289"/>
                  </a:lnTo>
                  <a:lnTo>
                    <a:pt x="7125" y="1249"/>
                  </a:lnTo>
                  <a:lnTo>
                    <a:pt x="7212" y="1359"/>
                  </a:lnTo>
                  <a:lnTo>
                    <a:pt x="7282" y="952"/>
                  </a:lnTo>
                  <a:lnTo>
                    <a:pt x="7439" y="860"/>
                  </a:lnTo>
                  <a:lnTo>
                    <a:pt x="7346" y="790"/>
                  </a:lnTo>
                  <a:lnTo>
                    <a:pt x="7376" y="726"/>
                  </a:lnTo>
                  <a:lnTo>
                    <a:pt x="7259" y="726"/>
                  </a:lnTo>
                  <a:lnTo>
                    <a:pt x="7189" y="656"/>
                  </a:lnTo>
                  <a:lnTo>
                    <a:pt x="7079" y="563"/>
                  </a:lnTo>
                  <a:lnTo>
                    <a:pt x="7142" y="546"/>
                  </a:lnTo>
                  <a:lnTo>
                    <a:pt x="7189" y="563"/>
                  </a:lnTo>
                  <a:lnTo>
                    <a:pt x="7299" y="499"/>
                  </a:lnTo>
                  <a:lnTo>
                    <a:pt x="7236" y="452"/>
                  </a:lnTo>
                  <a:lnTo>
                    <a:pt x="7212" y="337"/>
                  </a:lnTo>
                  <a:lnTo>
                    <a:pt x="7282" y="384"/>
                  </a:lnTo>
                  <a:lnTo>
                    <a:pt x="7463" y="406"/>
                  </a:lnTo>
                  <a:lnTo>
                    <a:pt x="7533" y="476"/>
                  </a:lnTo>
                  <a:lnTo>
                    <a:pt x="7690" y="452"/>
                  </a:lnTo>
                  <a:lnTo>
                    <a:pt x="7782" y="360"/>
                  </a:lnTo>
                  <a:lnTo>
                    <a:pt x="7596" y="337"/>
                  </a:lnTo>
                  <a:lnTo>
                    <a:pt x="7666" y="203"/>
                  </a:lnTo>
                  <a:lnTo>
                    <a:pt x="7533" y="116"/>
                  </a:lnTo>
                  <a:lnTo>
                    <a:pt x="7393" y="180"/>
                  </a:lnTo>
                  <a:lnTo>
                    <a:pt x="7259" y="70"/>
                  </a:lnTo>
                  <a:lnTo>
                    <a:pt x="7166" y="23"/>
                  </a:lnTo>
                  <a:lnTo>
                    <a:pt x="7125" y="46"/>
                  </a:lnTo>
                  <a:lnTo>
                    <a:pt x="7056" y="0"/>
                  </a:lnTo>
                  <a:lnTo>
                    <a:pt x="1308" y="2724"/>
                  </a:lnTo>
                  <a:lnTo>
                    <a:pt x="146" y="1887"/>
                  </a:lnTo>
                  <a:close/>
                </a:path>
              </a:pathLst>
            </a:custGeom>
            <a:grpFill/>
            <a:ln w="9525">
              <a:solidFill>
                <a:schemeClr val="bg1">
                  <a:lumMod val="85000"/>
                </a:schemeClr>
              </a:solidFill>
              <a:round/>
              <a:headEnd/>
              <a:tailEnd/>
            </a:ln>
          </p:spPr>
          <p:txBody>
            <a:bodyPr/>
            <a:lstStyle/>
            <a:p>
              <a:endParaRPr lang="zh-CN" altLang="en-US"/>
            </a:p>
          </p:txBody>
        </p:sp>
        <p:sp>
          <p:nvSpPr>
            <p:cNvPr id="280" name="Freeform 230"/>
            <p:cNvSpPr>
              <a:spLocks noChangeAspect="1"/>
            </p:cNvSpPr>
            <p:nvPr>
              <p:custDataLst>
                <p:tags r:id="rId300"/>
              </p:custDataLst>
            </p:nvPr>
          </p:nvSpPr>
          <p:spPr bwMode="auto">
            <a:xfrm>
              <a:off x="1692513" y="1052471"/>
              <a:ext cx="3261511" cy="1424618"/>
            </a:xfrm>
            <a:custGeom>
              <a:avLst/>
              <a:gdLst>
                <a:gd name="T0" fmla="*/ 2724369 w 7160"/>
                <a:gd name="T1" fmla="*/ 123289 h 3125"/>
                <a:gd name="T2" fmla="*/ 2595998 w 7160"/>
                <a:gd name="T3" fmla="*/ 162266 h 3125"/>
                <a:gd name="T4" fmla="*/ 2623765 w 7160"/>
                <a:gd name="T5" fmla="*/ 221580 h 3125"/>
                <a:gd name="T6" fmla="*/ 2469639 w 7160"/>
                <a:gd name="T7" fmla="*/ 248695 h 3125"/>
                <a:gd name="T8" fmla="*/ 2359376 w 7160"/>
                <a:gd name="T9" fmla="*/ 162266 h 3125"/>
                <a:gd name="T10" fmla="*/ 2195995 w 7160"/>
                <a:gd name="T11" fmla="*/ 172435 h 3125"/>
                <a:gd name="T12" fmla="*/ 2121145 w 7160"/>
                <a:gd name="T13" fmla="*/ 132609 h 3125"/>
                <a:gd name="T14" fmla="*/ 1994786 w 7160"/>
                <a:gd name="T15" fmla="*/ 152522 h 3125"/>
                <a:gd name="T16" fmla="*/ 1975872 w 7160"/>
                <a:gd name="T17" fmla="*/ 228783 h 3125"/>
                <a:gd name="T18" fmla="*/ 1913095 w 7160"/>
                <a:gd name="T19" fmla="*/ 238951 h 3125"/>
                <a:gd name="T20" fmla="*/ 1828587 w 7160"/>
                <a:gd name="T21" fmla="*/ 287673 h 3125"/>
                <a:gd name="T22" fmla="*/ 1784321 w 7160"/>
                <a:gd name="T23" fmla="*/ 238951 h 3125"/>
                <a:gd name="T24" fmla="*/ 1655950 w 7160"/>
                <a:gd name="T25" fmla="*/ 191923 h 3125"/>
                <a:gd name="T26" fmla="*/ 1573856 w 7160"/>
                <a:gd name="T27" fmla="*/ 228783 h 3125"/>
                <a:gd name="T28" fmla="*/ 1417316 w 7160"/>
                <a:gd name="T29" fmla="*/ 228783 h 3125"/>
                <a:gd name="T30" fmla="*/ 1363392 w 7160"/>
                <a:gd name="T31" fmla="*/ 315212 h 3125"/>
                <a:gd name="T32" fmla="*/ 1398402 w 7160"/>
                <a:gd name="T33" fmla="*/ 202092 h 3125"/>
                <a:gd name="T34" fmla="*/ 1391561 w 7160"/>
                <a:gd name="T35" fmla="*/ 95750 h 3125"/>
                <a:gd name="T36" fmla="*/ 1281299 w 7160"/>
                <a:gd name="T37" fmla="*/ 36859 h 3125"/>
                <a:gd name="T38" fmla="*/ 1243874 w 7160"/>
                <a:gd name="T39" fmla="*/ 76261 h 3125"/>
                <a:gd name="T40" fmla="*/ 1171439 w 7160"/>
                <a:gd name="T41" fmla="*/ 0 h 3125"/>
                <a:gd name="T42" fmla="*/ 1134416 w 7160"/>
                <a:gd name="T43" fmla="*/ 66517 h 3125"/>
                <a:gd name="T44" fmla="*/ 1178682 w 7160"/>
                <a:gd name="T45" fmla="*/ 113544 h 3125"/>
                <a:gd name="T46" fmla="*/ 1078078 w 7160"/>
                <a:gd name="T47" fmla="*/ 162266 h 3125"/>
                <a:gd name="T48" fmla="*/ 1043067 w 7160"/>
                <a:gd name="T49" fmla="*/ 182179 h 3125"/>
                <a:gd name="T50" fmla="*/ 1005240 w 7160"/>
                <a:gd name="T51" fmla="*/ 335125 h 3125"/>
                <a:gd name="T52" fmla="*/ 905038 w 7160"/>
                <a:gd name="T53" fmla="*/ 363934 h 3125"/>
                <a:gd name="T54" fmla="*/ 987131 w 7160"/>
                <a:gd name="T55" fmla="*/ 460108 h 3125"/>
                <a:gd name="T56" fmla="*/ 995984 w 7160"/>
                <a:gd name="T57" fmla="*/ 536792 h 3125"/>
                <a:gd name="T58" fmla="*/ 886124 w 7160"/>
                <a:gd name="T59" fmla="*/ 430451 h 3125"/>
                <a:gd name="T60" fmla="*/ 851114 w 7160"/>
                <a:gd name="T61" fmla="*/ 489765 h 3125"/>
                <a:gd name="T62" fmla="*/ 851114 w 7160"/>
                <a:gd name="T63" fmla="*/ 507135 h 3125"/>
                <a:gd name="T64" fmla="*/ 841858 w 7160"/>
                <a:gd name="T65" fmla="*/ 575770 h 3125"/>
                <a:gd name="T66" fmla="*/ 914294 w 7160"/>
                <a:gd name="T67" fmla="*/ 612630 h 3125"/>
                <a:gd name="T68" fmla="*/ 905038 w 7160"/>
                <a:gd name="T69" fmla="*/ 632542 h 3125"/>
                <a:gd name="T70" fmla="*/ 878881 w 7160"/>
                <a:gd name="T71" fmla="*/ 708803 h 3125"/>
                <a:gd name="T72" fmla="*/ 778679 w 7160"/>
                <a:gd name="T73" fmla="*/ 768117 h 3125"/>
                <a:gd name="T74" fmla="*/ 832603 w 7160"/>
                <a:gd name="T75" fmla="*/ 632542 h 3125"/>
                <a:gd name="T76" fmla="*/ 713084 w 7160"/>
                <a:gd name="T77" fmla="*/ 430451 h 3125"/>
                <a:gd name="T78" fmla="*/ 741254 w 7160"/>
                <a:gd name="T79" fmla="*/ 642287 h 3125"/>
                <a:gd name="T80" fmla="*/ 668416 w 7160"/>
                <a:gd name="T81" fmla="*/ 605427 h 3125"/>
                <a:gd name="T82" fmla="*/ 603224 w 7160"/>
                <a:gd name="T83" fmla="*/ 681688 h 3125"/>
                <a:gd name="T84" fmla="*/ 502620 w 7160"/>
                <a:gd name="T85" fmla="*/ 701601 h 3125"/>
                <a:gd name="T86" fmla="*/ 411271 w 7160"/>
                <a:gd name="T87" fmla="*/ 708803 h 3125"/>
                <a:gd name="T88" fmla="*/ 348494 w 7160"/>
                <a:gd name="T89" fmla="*/ 768117 h 3125"/>
                <a:gd name="T90" fmla="*/ 311069 w 7160"/>
                <a:gd name="T91" fmla="*/ 708803 h 3125"/>
                <a:gd name="T92" fmla="*/ 292155 w 7160"/>
                <a:gd name="T93" fmla="*/ 807095 h 3125"/>
                <a:gd name="T94" fmla="*/ 247889 w 7160"/>
                <a:gd name="T95" fmla="*/ 873612 h 3125"/>
                <a:gd name="T96" fmla="*/ 184710 w 7160"/>
                <a:gd name="T97" fmla="*/ 893524 h 3125"/>
                <a:gd name="T98" fmla="*/ 146883 w 7160"/>
                <a:gd name="T99" fmla="*/ 827008 h 3125"/>
                <a:gd name="T100" fmla="*/ 146883 w 7160"/>
                <a:gd name="T101" fmla="*/ 797351 h 3125"/>
                <a:gd name="T102" fmla="*/ 247889 w 7160"/>
                <a:gd name="T103" fmla="*/ 768117 h 3125"/>
                <a:gd name="T104" fmla="*/ 93361 w 7160"/>
                <a:gd name="T105" fmla="*/ 671944 h 3125"/>
                <a:gd name="T106" fmla="*/ 30181 w 7160"/>
                <a:gd name="T107" fmla="*/ 622374 h 3125"/>
                <a:gd name="T108" fmla="*/ 16097 w 7160"/>
                <a:gd name="T109" fmla="*/ 696517 h 3125"/>
                <a:gd name="T110" fmla="*/ 44266 w 7160"/>
                <a:gd name="T111" fmla="*/ 814721 h 3125"/>
                <a:gd name="T112" fmla="*/ 102617 w 7160"/>
                <a:gd name="T113" fmla="*/ 960041 h 3125"/>
                <a:gd name="T114" fmla="*/ 2881312 w 7160"/>
                <a:gd name="T115" fmla="*/ 172435 h 31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160"/>
                <a:gd name="T175" fmla="*/ 0 h 3125"/>
                <a:gd name="T176" fmla="*/ 7160 w 7160"/>
                <a:gd name="T177" fmla="*/ 3125 h 312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160" h="3125">
                  <a:moveTo>
                    <a:pt x="7160" y="407"/>
                  </a:moveTo>
                  <a:lnTo>
                    <a:pt x="7021" y="383"/>
                  </a:lnTo>
                  <a:lnTo>
                    <a:pt x="6770" y="291"/>
                  </a:lnTo>
                  <a:lnTo>
                    <a:pt x="6590" y="291"/>
                  </a:lnTo>
                  <a:lnTo>
                    <a:pt x="6451" y="360"/>
                  </a:lnTo>
                  <a:lnTo>
                    <a:pt x="6451" y="383"/>
                  </a:lnTo>
                  <a:lnTo>
                    <a:pt x="6567" y="453"/>
                  </a:lnTo>
                  <a:lnTo>
                    <a:pt x="6567" y="523"/>
                  </a:lnTo>
                  <a:lnTo>
                    <a:pt x="6520" y="523"/>
                  </a:lnTo>
                  <a:lnTo>
                    <a:pt x="6410" y="430"/>
                  </a:lnTo>
                  <a:lnTo>
                    <a:pt x="6184" y="477"/>
                  </a:lnTo>
                  <a:lnTo>
                    <a:pt x="6137" y="587"/>
                  </a:lnTo>
                  <a:lnTo>
                    <a:pt x="6044" y="540"/>
                  </a:lnTo>
                  <a:lnTo>
                    <a:pt x="5957" y="540"/>
                  </a:lnTo>
                  <a:lnTo>
                    <a:pt x="5863" y="383"/>
                  </a:lnTo>
                  <a:lnTo>
                    <a:pt x="5638" y="383"/>
                  </a:lnTo>
                  <a:lnTo>
                    <a:pt x="5573" y="477"/>
                  </a:lnTo>
                  <a:lnTo>
                    <a:pt x="5457" y="407"/>
                  </a:lnTo>
                  <a:lnTo>
                    <a:pt x="5341" y="430"/>
                  </a:lnTo>
                  <a:lnTo>
                    <a:pt x="5364" y="313"/>
                  </a:lnTo>
                  <a:lnTo>
                    <a:pt x="5271" y="313"/>
                  </a:lnTo>
                  <a:lnTo>
                    <a:pt x="5114" y="477"/>
                  </a:lnTo>
                  <a:lnTo>
                    <a:pt x="5090" y="360"/>
                  </a:lnTo>
                  <a:lnTo>
                    <a:pt x="4957" y="360"/>
                  </a:lnTo>
                  <a:lnTo>
                    <a:pt x="4864" y="407"/>
                  </a:lnTo>
                  <a:lnTo>
                    <a:pt x="4957" y="540"/>
                  </a:lnTo>
                  <a:lnTo>
                    <a:pt x="4910" y="540"/>
                  </a:lnTo>
                  <a:lnTo>
                    <a:pt x="4910" y="587"/>
                  </a:lnTo>
                  <a:lnTo>
                    <a:pt x="4818" y="587"/>
                  </a:lnTo>
                  <a:lnTo>
                    <a:pt x="4754" y="564"/>
                  </a:lnTo>
                  <a:lnTo>
                    <a:pt x="4637" y="657"/>
                  </a:lnTo>
                  <a:lnTo>
                    <a:pt x="4661" y="744"/>
                  </a:lnTo>
                  <a:lnTo>
                    <a:pt x="4544" y="679"/>
                  </a:lnTo>
                  <a:lnTo>
                    <a:pt x="4497" y="610"/>
                  </a:lnTo>
                  <a:lnTo>
                    <a:pt x="4434" y="610"/>
                  </a:lnTo>
                  <a:lnTo>
                    <a:pt x="4434" y="564"/>
                  </a:lnTo>
                  <a:lnTo>
                    <a:pt x="4318" y="430"/>
                  </a:lnTo>
                  <a:lnTo>
                    <a:pt x="4161" y="430"/>
                  </a:lnTo>
                  <a:lnTo>
                    <a:pt x="4115" y="453"/>
                  </a:lnTo>
                  <a:lnTo>
                    <a:pt x="4138" y="523"/>
                  </a:lnTo>
                  <a:lnTo>
                    <a:pt x="3934" y="564"/>
                  </a:lnTo>
                  <a:lnTo>
                    <a:pt x="3911" y="540"/>
                  </a:lnTo>
                  <a:lnTo>
                    <a:pt x="3888" y="523"/>
                  </a:lnTo>
                  <a:lnTo>
                    <a:pt x="3731" y="564"/>
                  </a:lnTo>
                  <a:lnTo>
                    <a:pt x="3522" y="540"/>
                  </a:lnTo>
                  <a:lnTo>
                    <a:pt x="3522" y="610"/>
                  </a:lnTo>
                  <a:lnTo>
                    <a:pt x="3458" y="657"/>
                  </a:lnTo>
                  <a:lnTo>
                    <a:pt x="3388" y="744"/>
                  </a:lnTo>
                  <a:lnTo>
                    <a:pt x="3365" y="721"/>
                  </a:lnTo>
                  <a:lnTo>
                    <a:pt x="3435" y="540"/>
                  </a:lnTo>
                  <a:lnTo>
                    <a:pt x="3475" y="477"/>
                  </a:lnTo>
                  <a:lnTo>
                    <a:pt x="3475" y="407"/>
                  </a:lnTo>
                  <a:lnTo>
                    <a:pt x="3498" y="313"/>
                  </a:lnTo>
                  <a:lnTo>
                    <a:pt x="3458" y="226"/>
                  </a:lnTo>
                  <a:lnTo>
                    <a:pt x="3458" y="157"/>
                  </a:lnTo>
                  <a:lnTo>
                    <a:pt x="3301" y="111"/>
                  </a:lnTo>
                  <a:lnTo>
                    <a:pt x="3184" y="87"/>
                  </a:lnTo>
                  <a:lnTo>
                    <a:pt x="3138" y="111"/>
                  </a:lnTo>
                  <a:lnTo>
                    <a:pt x="3138" y="180"/>
                  </a:lnTo>
                  <a:lnTo>
                    <a:pt x="3091" y="180"/>
                  </a:lnTo>
                  <a:lnTo>
                    <a:pt x="3044" y="111"/>
                  </a:lnTo>
                  <a:lnTo>
                    <a:pt x="2957" y="64"/>
                  </a:lnTo>
                  <a:lnTo>
                    <a:pt x="2911" y="0"/>
                  </a:lnTo>
                  <a:lnTo>
                    <a:pt x="2865" y="17"/>
                  </a:lnTo>
                  <a:lnTo>
                    <a:pt x="2819" y="111"/>
                  </a:lnTo>
                  <a:lnTo>
                    <a:pt x="2819" y="157"/>
                  </a:lnTo>
                  <a:lnTo>
                    <a:pt x="2911" y="203"/>
                  </a:lnTo>
                  <a:lnTo>
                    <a:pt x="2889" y="226"/>
                  </a:lnTo>
                  <a:lnTo>
                    <a:pt x="2929" y="268"/>
                  </a:lnTo>
                  <a:lnTo>
                    <a:pt x="2889" y="268"/>
                  </a:lnTo>
                  <a:lnTo>
                    <a:pt x="2819" y="360"/>
                  </a:lnTo>
                  <a:lnTo>
                    <a:pt x="2679" y="383"/>
                  </a:lnTo>
                  <a:lnTo>
                    <a:pt x="2638" y="360"/>
                  </a:lnTo>
                  <a:lnTo>
                    <a:pt x="2568" y="383"/>
                  </a:lnTo>
                  <a:lnTo>
                    <a:pt x="2592" y="430"/>
                  </a:lnTo>
                  <a:lnTo>
                    <a:pt x="2453" y="540"/>
                  </a:lnTo>
                  <a:lnTo>
                    <a:pt x="2435" y="679"/>
                  </a:lnTo>
                  <a:lnTo>
                    <a:pt x="2498" y="791"/>
                  </a:lnTo>
                  <a:lnTo>
                    <a:pt x="2435" y="767"/>
                  </a:lnTo>
                  <a:lnTo>
                    <a:pt x="2296" y="836"/>
                  </a:lnTo>
                  <a:lnTo>
                    <a:pt x="2249" y="859"/>
                  </a:lnTo>
                  <a:lnTo>
                    <a:pt x="2272" y="999"/>
                  </a:lnTo>
                  <a:lnTo>
                    <a:pt x="2411" y="1016"/>
                  </a:lnTo>
                  <a:lnTo>
                    <a:pt x="2453" y="1086"/>
                  </a:lnTo>
                  <a:lnTo>
                    <a:pt x="2545" y="1220"/>
                  </a:lnTo>
                  <a:lnTo>
                    <a:pt x="2592" y="1359"/>
                  </a:lnTo>
                  <a:lnTo>
                    <a:pt x="2475" y="1267"/>
                  </a:lnTo>
                  <a:lnTo>
                    <a:pt x="2411" y="1086"/>
                  </a:lnTo>
                  <a:lnTo>
                    <a:pt x="2249" y="1016"/>
                  </a:lnTo>
                  <a:lnTo>
                    <a:pt x="2202" y="1016"/>
                  </a:lnTo>
                  <a:lnTo>
                    <a:pt x="2184" y="1063"/>
                  </a:lnTo>
                  <a:lnTo>
                    <a:pt x="2092" y="1133"/>
                  </a:lnTo>
                  <a:lnTo>
                    <a:pt x="2115" y="1156"/>
                  </a:lnTo>
                  <a:lnTo>
                    <a:pt x="2202" y="1156"/>
                  </a:lnTo>
                  <a:lnTo>
                    <a:pt x="2226" y="1220"/>
                  </a:lnTo>
                  <a:lnTo>
                    <a:pt x="2115" y="1197"/>
                  </a:lnTo>
                  <a:lnTo>
                    <a:pt x="1999" y="1110"/>
                  </a:lnTo>
                  <a:lnTo>
                    <a:pt x="1999" y="1197"/>
                  </a:lnTo>
                  <a:lnTo>
                    <a:pt x="2092" y="1359"/>
                  </a:lnTo>
                  <a:lnTo>
                    <a:pt x="2092" y="1406"/>
                  </a:lnTo>
                  <a:lnTo>
                    <a:pt x="2162" y="1446"/>
                  </a:lnTo>
                  <a:lnTo>
                    <a:pt x="2272" y="1446"/>
                  </a:lnTo>
                  <a:lnTo>
                    <a:pt x="2365" y="1586"/>
                  </a:lnTo>
                  <a:lnTo>
                    <a:pt x="2411" y="1609"/>
                  </a:lnTo>
                  <a:lnTo>
                    <a:pt x="2249" y="1493"/>
                  </a:lnTo>
                  <a:lnTo>
                    <a:pt x="2202" y="1493"/>
                  </a:lnTo>
                  <a:lnTo>
                    <a:pt x="2139" y="1563"/>
                  </a:lnTo>
                  <a:lnTo>
                    <a:pt x="2184" y="1673"/>
                  </a:lnTo>
                  <a:lnTo>
                    <a:pt x="2139" y="1813"/>
                  </a:lnTo>
                  <a:lnTo>
                    <a:pt x="2045" y="1835"/>
                  </a:lnTo>
                  <a:lnTo>
                    <a:pt x="1935" y="1813"/>
                  </a:lnTo>
                  <a:lnTo>
                    <a:pt x="2022" y="1766"/>
                  </a:lnTo>
                  <a:lnTo>
                    <a:pt x="2069" y="1609"/>
                  </a:lnTo>
                  <a:lnTo>
                    <a:pt x="2069" y="1493"/>
                  </a:lnTo>
                  <a:lnTo>
                    <a:pt x="1912" y="1220"/>
                  </a:lnTo>
                  <a:lnTo>
                    <a:pt x="1842" y="1040"/>
                  </a:lnTo>
                  <a:lnTo>
                    <a:pt x="1772" y="1016"/>
                  </a:lnTo>
                  <a:lnTo>
                    <a:pt x="1726" y="1243"/>
                  </a:lnTo>
                  <a:lnTo>
                    <a:pt x="1748" y="1406"/>
                  </a:lnTo>
                  <a:lnTo>
                    <a:pt x="1842" y="1516"/>
                  </a:lnTo>
                  <a:lnTo>
                    <a:pt x="1842" y="1539"/>
                  </a:lnTo>
                  <a:lnTo>
                    <a:pt x="1748" y="1493"/>
                  </a:lnTo>
                  <a:lnTo>
                    <a:pt x="1661" y="1429"/>
                  </a:lnTo>
                  <a:lnTo>
                    <a:pt x="1476" y="1446"/>
                  </a:lnTo>
                  <a:lnTo>
                    <a:pt x="1499" y="1539"/>
                  </a:lnTo>
                  <a:lnTo>
                    <a:pt x="1499" y="1609"/>
                  </a:lnTo>
                  <a:lnTo>
                    <a:pt x="1453" y="1609"/>
                  </a:lnTo>
                  <a:lnTo>
                    <a:pt x="1436" y="1539"/>
                  </a:lnTo>
                  <a:lnTo>
                    <a:pt x="1249" y="1656"/>
                  </a:lnTo>
                  <a:lnTo>
                    <a:pt x="1209" y="1633"/>
                  </a:lnTo>
                  <a:lnTo>
                    <a:pt x="1185" y="1586"/>
                  </a:lnTo>
                  <a:lnTo>
                    <a:pt x="1022" y="1673"/>
                  </a:lnTo>
                  <a:lnTo>
                    <a:pt x="1000" y="1743"/>
                  </a:lnTo>
                  <a:lnTo>
                    <a:pt x="935" y="1743"/>
                  </a:lnTo>
                  <a:lnTo>
                    <a:pt x="866" y="1813"/>
                  </a:lnTo>
                  <a:lnTo>
                    <a:pt x="843" y="1766"/>
                  </a:lnTo>
                  <a:lnTo>
                    <a:pt x="843" y="1656"/>
                  </a:lnTo>
                  <a:lnTo>
                    <a:pt x="773" y="1673"/>
                  </a:lnTo>
                  <a:lnTo>
                    <a:pt x="749" y="1743"/>
                  </a:lnTo>
                  <a:lnTo>
                    <a:pt x="773" y="1859"/>
                  </a:lnTo>
                  <a:lnTo>
                    <a:pt x="726" y="1905"/>
                  </a:lnTo>
                  <a:lnTo>
                    <a:pt x="662" y="1923"/>
                  </a:lnTo>
                  <a:lnTo>
                    <a:pt x="592" y="2016"/>
                  </a:lnTo>
                  <a:lnTo>
                    <a:pt x="616" y="2062"/>
                  </a:lnTo>
                  <a:lnTo>
                    <a:pt x="592" y="2109"/>
                  </a:lnTo>
                  <a:lnTo>
                    <a:pt x="482" y="2039"/>
                  </a:lnTo>
                  <a:lnTo>
                    <a:pt x="459" y="2109"/>
                  </a:lnTo>
                  <a:lnTo>
                    <a:pt x="459" y="2156"/>
                  </a:lnTo>
                  <a:lnTo>
                    <a:pt x="342" y="2062"/>
                  </a:lnTo>
                  <a:lnTo>
                    <a:pt x="365" y="1952"/>
                  </a:lnTo>
                  <a:lnTo>
                    <a:pt x="273" y="1882"/>
                  </a:lnTo>
                  <a:lnTo>
                    <a:pt x="232" y="1835"/>
                  </a:lnTo>
                  <a:lnTo>
                    <a:pt x="365" y="1882"/>
                  </a:lnTo>
                  <a:lnTo>
                    <a:pt x="459" y="1905"/>
                  </a:lnTo>
                  <a:lnTo>
                    <a:pt x="546" y="1882"/>
                  </a:lnTo>
                  <a:lnTo>
                    <a:pt x="616" y="1813"/>
                  </a:lnTo>
                  <a:lnTo>
                    <a:pt x="459" y="1633"/>
                  </a:lnTo>
                  <a:lnTo>
                    <a:pt x="365" y="1586"/>
                  </a:lnTo>
                  <a:lnTo>
                    <a:pt x="232" y="1586"/>
                  </a:lnTo>
                  <a:lnTo>
                    <a:pt x="162" y="1539"/>
                  </a:lnTo>
                  <a:lnTo>
                    <a:pt x="98" y="1469"/>
                  </a:lnTo>
                  <a:lnTo>
                    <a:pt x="75" y="1469"/>
                  </a:lnTo>
                  <a:lnTo>
                    <a:pt x="23" y="1481"/>
                  </a:lnTo>
                  <a:lnTo>
                    <a:pt x="0" y="1551"/>
                  </a:lnTo>
                  <a:lnTo>
                    <a:pt x="40" y="1644"/>
                  </a:lnTo>
                  <a:lnTo>
                    <a:pt x="46" y="1743"/>
                  </a:lnTo>
                  <a:lnTo>
                    <a:pt x="104" y="1847"/>
                  </a:lnTo>
                  <a:lnTo>
                    <a:pt x="110" y="1923"/>
                  </a:lnTo>
                  <a:lnTo>
                    <a:pt x="150" y="1999"/>
                  </a:lnTo>
                  <a:lnTo>
                    <a:pt x="150" y="2086"/>
                  </a:lnTo>
                  <a:lnTo>
                    <a:pt x="255" y="2266"/>
                  </a:lnTo>
                  <a:lnTo>
                    <a:pt x="255" y="2301"/>
                  </a:lnTo>
                  <a:lnTo>
                    <a:pt x="1418" y="3125"/>
                  </a:lnTo>
                  <a:lnTo>
                    <a:pt x="7160" y="407"/>
                  </a:lnTo>
                  <a:close/>
                </a:path>
              </a:pathLst>
            </a:custGeom>
            <a:grpFill/>
            <a:ln w="9525">
              <a:solidFill>
                <a:schemeClr val="bg1">
                  <a:lumMod val="85000"/>
                </a:schemeClr>
              </a:solidFill>
              <a:round/>
              <a:headEnd/>
              <a:tailEnd/>
            </a:ln>
          </p:spPr>
          <p:txBody>
            <a:bodyPr/>
            <a:lstStyle/>
            <a:p>
              <a:endParaRPr lang="zh-CN" altLang="en-US"/>
            </a:p>
          </p:txBody>
        </p:sp>
        <p:sp>
          <p:nvSpPr>
            <p:cNvPr id="281" name="Freeform 231"/>
            <p:cNvSpPr>
              <a:spLocks noChangeAspect="1"/>
            </p:cNvSpPr>
            <p:nvPr>
              <p:custDataLst>
                <p:tags r:id="rId301"/>
              </p:custDataLst>
            </p:nvPr>
          </p:nvSpPr>
          <p:spPr bwMode="auto">
            <a:xfrm>
              <a:off x="2129178" y="1537595"/>
              <a:ext cx="154539" cy="163984"/>
            </a:xfrm>
            <a:custGeom>
              <a:avLst/>
              <a:gdLst>
                <a:gd name="T0" fmla="*/ 65088 w 344"/>
                <a:gd name="T1" fmla="*/ 0 h 359"/>
                <a:gd name="T2" fmla="*/ 65088 w 344"/>
                <a:gd name="T3" fmla="*/ 39055 h 359"/>
                <a:gd name="T4" fmla="*/ 74216 w 344"/>
                <a:gd name="T5" fmla="*/ 88723 h 359"/>
                <a:gd name="T6" fmla="*/ 117872 w 344"/>
                <a:gd name="T7" fmla="*/ 132872 h 359"/>
                <a:gd name="T8" fmla="*/ 136525 w 344"/>
                <a:gd name="T9" fmla="*/ 152400 h 359"/>
                <a:gd name="T10" fmla="*/ 80962 w 344"/>
                <a:gd name="T11" fmla="*/ 142636 h 359"/>
                <a:gd name="T12" fmla="*/ 55563 w 344"/>
                <a:gd name="T13" fmla="*/ 105704 h 359"/>
                <a:gd name="T14" fmla="*/ 18653 w 344"/>
                <a:gd name="T15" fmla="*/ 95940 h 359"/>
                <a:gd name="T16" fmla="*/ 9525 w 344"/>
                <a:gd name="T17" fmla="*/ 95940 h 359"/>
                <a:gd name="T18" fmla="*/ 0 w 344"/>
                <a:gd name="T19" fmla="*/ 66224 h 359"/>
                <a:gd name="T20" fmla="*/ 9525 w 344"/>
                <a:gd name="T21" fmla="*/ 66224 h 359"/>
                <a:gd name="T22" fmla="*/ 9525 w 344"/>
                <a:gd name="T23" fmla="*/ 48819 h 359"/>
                <a:gd name="T24" fmla="*/ 27781 w 344"/>
                <a:gd name="T25" fmla="*/ 29291 h 359"/>
                <a:gd name="T26" fmla="*/ 18653 w 344"/>
                <a:gd name="T27" fmla="*/ 0 h 359"/>
                <a:gd name="T28" fmla="*/ 46434 w 344"/>
                <a:gd name="T29" fmla="*/ 0 h 359"/>
                <a:gd name="T30" fmla="*/ 65088 w 344"/>
                <a:gd name="T31" fmla="*/ 0 h 3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44"/>
                <a:gd name="T49" fmla="*/ 0 h 359"/>
                <a:gd name="T50" fmla="*/ 344 w 344"/>
                <a:gd name="T51" fmla="*/ 359 h 3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44" h="359">
                  <a:moveTo>
                    <a:pt x="164" y="0"/>
                  </a:moveTo>
                  <a:lnTo>
                    <a:pt x="164" y="92"/>
                  </a:lnTo>
                  <a:lnTo>
                    <a:pt x="187" y="209"/>
                  </a:lnTo>
                  <a:lnTo>
                    <a:pt x="297" y="313"/>
                  </a:lnTo>
                  <a:lnTo>
                    <a:pt x="344" y="359"/>
                  </a:lnTo>
                  <a:lnTo>
                    <a:pt x="204" y="336"/>
                  </a:lnTo>
                  <a:lnTo>
                    <a:pt x="140" y="249"/>
                  </a:lnTo>
                  <a:lnTo>
                    <a:pt x="47" y="226"/>
                  </a:lnTo>
                  <a:lnTo>
                    <a:pt x="24" y="226"/>
                  </a:lnTo>
                  <a:lnTo>
                    <a:pt x="0" y="156"/>
                  </a:lnTo>
                  <a:lnTo>
                    <a:pt x="24" y="156"/>
                  </a:lnTo>
                  <a:lnTo>
                    <a:pt x="24" y="115"/>
                  </a:lnTo>
                  <a:lnTo>
                    <a:pt x="70" y="69"/>
                  </a:lnTo>
                  <a:lnTo>
                    <a:pt x="47" y="0"/>
                  </a:lnTo>
                  <a:lnTo>
                    <a:pt x="117" y="0"/>
                  </a:lnTo>
                  <a:lnTo>
                    <a:pt x="164" y="0"/>
                  </a:lnTo>
                  <a:close/>
                </a:path>
              </a:pathLst>
            </a:custGeom>
            <a:grpFill/>
            <a:ln w="9525">
              <a:solidFill>
                <a:schemeClr val="bg1">
                  <a:lumMod val="85000"/>
                </a:schemeClr>
              </a:solidFill>
              <a:round/>
              <a:headEnd/>
              <a:tailEnd/>
            </a:ln>
          </p:spPr>
          <p:txBody>
            <a:bodyPr/>
            <a:lstStyle/>
            <a:p>
              <a:endParaRPr lang="zh-CN" altLang="en-US"/>
            </a:p>
          </p:txBody>
        </p:sp>
        <p:sp>
          <p:nvSpPr>
            <p:cNvPr id="282" name="Freeform 232"/>
            <p:cNvSpPr>
              <a:spLocks noChangeAspect="1"/>
            </p:cNvSpPr>
            <p:nvPr>
              <p:custDataLst>
                <p:tags r:id="rId302"/>
              </p:custDataLst>
            </p:nvPr>
          </p:nvSpPr>
          <p:spPr bwMode="auto">
            <a:xfrm>
              <a:off x="2296297" y="1689622"/>
              <a:ext cx="30549" cy="22208"/>
            </a:xfrm>
            <a:custGeom>
              <a:avLst/>
              <a:gdLst>
                <a:gd name="T0" fmla="*/ 0 w 65"/>
                <a:gd name="T1" fmla="*/ 0 h 47"/>
                <a:gd name="T2" fmla="*/ 7473 w 65"/>
                <a:gd name="T3" fmla="*/ 20638 h 47"/>
                <a:gd name="T4" fmla="*/ 19514 w 65"/>
                <a:gd name="T5" fmla="*/ 20638 h 47"/>
                <a:gd name="T6" fmla="*/ 26987 w 65"/>
                <a:gd name="T7" fmla="*/ 10099 h 47"/>
                <a:gd name="T8" fmla="*/ 26987 w 65"/>
                <a:gd name="T9" fmla="*/ 0 h 47"/>
                <a:gd name="T10" fmla="*/ 0 w 65"/>
                <a:gd name="T11" fmla="*/ 0 h 47"/>
                <a:gd name="T12" fmla="*/ 0 60000 65536"/>
                <a:gd name="T13" fmla="*/ 0 60000 65536"/>
                <a:gd name="T14" fmla="*/ 0 60000 65536"/>
                <a:gd name="T15" fmla="*/ 0 60000 65536"/>
                <a:gd name="T16" fmla="*/ 0 60000 65536"/>
                <a:gd name="T17" fmla="*/ 0 60000 65536"/>
                <a:gd name="T18" fmla="*/ 0 w 65"/>
                <a:gd name="T19" fmla="*/ 0 h 47"/>
                <a:gd name="T20" fmla="*/ 65 w 6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65" h="47">
                  <a:moveTo>
                    <a:pt x="0" y="0"/>
                  </a:moveTo>
                  <a:lnTo>
                    <a:pt x="18" y="47"/>
                  </a:lnTo>
                  <a:lnTo>
                    <a:pt x="47" y="47"/>
                  </a:lnTo>
                  <a:lnTo>
                    <a:pt x="65" y="23"/>
                  </a:lnTo>
                  <a:lnTo>
                    <a:pt x="65" y="0"/>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83" name="Freeform 233"/>
            <p:cNvSpPr>
              <a:spLocks noChangeAspect="1"/>
            </p:cNvSpPr>
            <p:nvPr>
              <p:custDataLst>
                <p:tags r:id="rId303"/>
              </p:custDataLst>
            </p:nvPr>
          </p:nvSpPr>
          <p:spPr bwMode="auto">
            <a:xfrm>
              <a:off x="3685359" y="980729"/>
              <a:ext cx="141963" cy="122989"/>
            </a:xfrm>
            <a:custGeom>
              <a:avLst/>
              <a:gdLst>
                <a:gd name="T0" fmla="*/ 9186 w 314"/>
                <a:gd name="T1" fmla="*/ 0 h 274"/>
                <a:gd name="T2" fmla="*/ 0 w 314"/>
                <a:gd name="T3" fmla="*/ 38795 h 274"/>
                <a:gd name="T4" fmla="*/ 18772 w 314"/>
                <a:gd name="T5" fmla="*/ 65493 h 274"/>
                <a:gd name="T6" fmla="*/ 9186 w 314"/>
                <a:gd name="T7" fmla="*/ 94694 h 274"/>
                <a:gd name="T8" fmla="*/ 34748 w 314"/>
                <a:gd name="T9" fmla="*/ 114300 h 274"/>
                <a:gd name="T10" fmla="*/ 53520 w 314"/>
                <a:gd name="T11" fmla="*/ 114300 h 274"/>
                <a:gd name="T12" fmla="*/ 62707 w 314"/>
                <a:gd name="T13" fmla="*/ 85099 h 274"/>
                <a:gd name="T14" fmla="*/ 90665 w 314"/>
                <a:gd name="T15" fmla="*/ 94694 h 274"/>
                <a:gd name="T16" fmla="*/ 109037 w 314"/>
                <a:gd name="T17" fmla="*/ 65493 h 274"/>
                <a:gd name="T18" fmla="*/ 81479 w 314"/>
                <a:gd name="T19" fmla="*/ 48807 h 274"/>
                <a:gd name="T20" fmla="*/ 81479 w 314"/>
                <a:gd name="T21" fmla="*/ 29201 h 274"/>
                <a:gd name="T22" fmla="*/ 118224 w 314"/>
                <a:gd name="T23" fmla="*/ 58401 h 274"/>
                <a:gd name="T24" fmla="*/ 125413 w 314"/>
                <a:gd name="T25" fmla="*/ 48807 h 274"/>
                <a:gd name="T26" fmla="*/ 125413 w 314"/>
                <a:gd name="T27" fmla="*/ 29201 h 274"/>
                <a:gd name="T28" fmla="*/ 90665 w 314"/>
                <a:gd name="T29" fmla="*/ 0 h 274"/>
                <a:gd name="T30" fmla="*/ 71893 w 314"/>
                <a:gd name="T31" fmla="*/ 0 h 274"/>
                <a:gd name="T32" fmla="*/ 53520 w 314"/>
                <a:gd name="T33" fmla="*/ 9595 h 274"/>
                <a:gd name="T34" fmla="*/ 46331 w 314"/>
                <a:gd name="T35" fmla="*/ 29201 h 274"/>
                <a:gd name="T36" fmla="*/ 27958 w 314"/>
                <a:gd name="T37" fmla="*/ 9595 h 274"/>
                <a:gd name="T38" fmla="*/ 9186 w 314"/>
                <a:gd name="T39" fmla="*/ 0 h 2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4"/>
                <a:gd name="T61" fmla="*/ 0 h 274"/>
                <a:gd name="T62" fmla="*/ 314 w 314"/>
                <a:gd name="T63" fmla="*/ 274 h 2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4" h="274">
                  <a:moveTo>
                    <a:pt x="23" y="0"/>
                  </a:moveTo>
                  <a:lnTo>
                    <a:pt x="0" y="93"/>
                  </a:lnTo>
                  <a:lnTo>
                    <a:pt x="47" y="157"/>
                  </a:lnTo>
                  <a:lnTo>
                    <a:pt x="23" y="227"/>
                  </a:lnTo>
                  <a:lnTo>
                    <a:pt x="87" y="274"/>
                  </a:lnTo>
                  <a:lnTo>
                    <a:pt x="134" y="274"/>
                  </a:lnTo>
                  <a:lnTo>
                    <a:pt x="157" y="204"/>
                  </a:lnTo>
                  <a:lnTo>
                    <a:pt x="227" y="227"/>
                  </a:lnTo>
                  <a:lnTo>
                    <a:pt x="273" y="157"/>
                  </a:lnTo>
                  <a:lnTo>
                    <a:pt x="204" y="117"/>
                  </a:lnTo>
                  <a:lnTo>
                    <a:pt x="204" y="70"/>
                  </a:lnTo>
                  <a:lnTo>
                    <a:pt x="296" y="140"/>
                  </a:lnTo>
                  <a:lnTo>
                    <a:pt x="314" y="117"/>
                  </a:lnTo>
                  <a:lnTo>
                    <a:pt x="314" y="70"/>
                  </a:lnTo>
                  <a:lnTo>
                    <a:pt x="227" y="0"/>
                  </a:lnTo>
                  <a:lnTo>
                    <a:pt x="180" y="0"/>
                  </a:lnTo>
                  <a:lnTo>
                    <a:pt x="134" y="23"/>
                  </a:lnTo>
                  <a:lnTo>
                    <a:pt x="116" y="70"/>
                  </a:lnTo>
                  <a:lnTo>
                    <a:pt x="70" y="23"/>
                  </a:lnTo>
                  <a:lnTo>
                    <a:pt x="23" y="0"/>
                  </a:lnTo>
                  <a:close/>
                </a:path>
              </a:pathLst>
            </a:custGeom>
            <a:grpFill/>
            <a:ln w="9525">
              <a:solidFill>
                <a:schemeClr val="bg1">
                  <a:lumMod val="85000"/>
                </a:schemeClr>
              </a:solidFill>
              <a:round/>
              <a:headEnd/>
              <a:tailEnd/>
            </a:ln>
          </p:spPr>
          <p:txBody>
            <a:bodyPr/>
            <a:lstStyle/>
            <a:p>
              <a:endParaRPr lang="zh-CN" altLang="en-US"/>
            </a:p>
          </p:txBody>
        </p:sp>
        <p:sp>
          <p:nvSpPr>
            <p:cNvPr id="284" name="Freeform 234"/>
            <p:cNvSpPr>
              <a:spLocks noChangeAspect="1"/>
            </p:cNvSpPr>
            <p:nvPr>
              <p:custDataLst>
                <p:tags r:id="rId304"/>
              </p:custDataLst>
            </p:nvPr>
          </p:nvSpPr>
          <p:spPr bwMode="auto">
            <a:xfrm>
              <a:off x="1807519" y="1238663"/>
              <a:ext cx="3146505" cy="1368248"/>
            </a:xfrm>
            <a:custGeom>
              <a:avLst/>
              <a:gdLst>
                <a:gd name="T0" fmla="*/ 7246 w 6905"/>
                <a:gd name="T1" fmla="*/ 790252 h 3009"/>
                <a:gd name="T2" fmla="*/ 0 w 6905"/>
                <a:gd name="T3" fmla="*/ 812227 h 3009"/>
                <a:gd name="T4" fmla="*/ 402565 w 6905"/>
                <a:gd name="T5" fmla="*/ 1271588 h 3009"/>
                <a:gd name="T6" fmla="*/ 2760791 w 6905"/>
                <a:gd name="T7" fmla="*/ 88322 h 3009"/>
                <a:gd name="T8" fmla="*/ 2779712 w 6905"/>
                <a:gd name="T9" fmla="*/ 4649 h 3009"/>
                <a:gd name="T10" fmla="*/ 2763207 w 6905"/>
                <a:gd name="T11" fmla="*/ 2536 h 3009"/>
                <a:gd name="T12" fmla="*/ 2643645 w 6905"/>
                <a:gd name="T13" fmla="*/ 0 h 3009"/>
                <a:gd name="T14" fmla="*/ 2562327 w 6905"/>
                <a:gd name="T15" fmla="*/ 78180 h 3009"/>
                <a:gd name="T16" fmla="*/ 458522 w 6905"/>
                <a:gd name="T17" fmla="*/ 942387 h 3009"/>
                <a:gd name="T18" fmla="*/ 74877 w 6905"/>
                <a:gd name="T19" fmla="*/ 797436 h 3009"/>
                <a:gd name="T20" fmla="*/ 7246 w 6905"/>
                <a:gd name="T21" fmla="*/ 790252 h 30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905"/>
                <a:gd name="T34" fmla="*/ 0 h 3009"/>
                <a:gd name="T35" fmla="*/ 6905 w 6905"/>
                <a:gd name="T36" fmla="*/ 3009 h 30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905" h="3009">
                  <a:moveTo>
                    <a:pt x="18" y="1870"/>
                  </a:moveTo>
                  <a:lnTo>
                    <a:pt x="0" y="1922"/>
                  </a:lnTo>
                  <a:lnTo>
                    <a:pt x="1000" y="3009"/>
                  </a:lnTo>
                  <a:lnTo>
                    <a:pt x="6858" y="209"/>
                  </a:lnTo>
                  <a:lnTo>
                    <a:pt x="6905" y="11"/>
                  </a:lnTo>
                  <a:lnTo>
                    <a:pt x="6864" y="6"/>
                  </a:lnTo>
                  <a:lnTo>
                    <a:pt x="6567" y="0"/>
                  </a:lnTo>
                  <a:lnTo>
                    <a:pt x="6365" y="185"/>
                  </a:lnTo>
                  <a:lnTo>
                    <a:pt x="1139" y="2230"/>
                  </a:lnTo>
                  <a:lnTo>
                    <a:pt x="186" y="1887"/>
                  </a:lnTo>
                  <a:lnTo>
                    <a:pt x="18" y="1870"/>
                  </a:lnTo>
                  <a:close/>
                </a:path>
              </a:pathLst>
            </a:custGeom>
            <a:solidFill>
              <a:schemeClr val="bg1"/>
            </a:solidFill>
            <a:ln w="9525">
              <a:solidFill>
                <a:schemeClr val="bg1"/>
              </a:solidFill>
              <a:round/>
              <a:headEnd/>
              <a:tailEnd/>
            </a:ln>
          </p:spPr>
          <p:txBody>
            <a:bodyPr/>
            <a:lstStyle/>
            <a:p>
              <a:endParaRPr lang="zh-CN" altLang="en-US"/>
            </a:p>
          </p:txBody>
        </p:sp>
        <p:sp>
          <p:nvSpPr>
            <p:cNvPr id="285" name="Freeform 235"/>
            <p:cNvSpPr>
              <a:spLocks noChangeAspect="1"/>
            </p:cNvSpPr>
            <p:nvPr>
              <p:custDataLst>
                <p:tags r:id="rId305"/>
              </p:custDataLst>
            </p:nvPr>
          </p:nvSpPr>
          <p:spPr bwMode="auto">
            <a:xfrm>
              <a:off x="1537974" y="2837515"/>
              <a:ext cx="70082" cy="61494"/>
            </a:xfrm>
            <a:custGeom>
              <a:avLst/>
              <a:gdLst>
                <a:gd name="T0" fmla="*/ 0 w 152"/>
                <a:gd name="T1" fmla="*/ 5358 h 128"/>
                <a:gd name="T2" fmla="*/ 14256 w 152"/>
                <a:gd name="T3" fmla="*/ 0 h 128"/>
                <a:gd name="T4" fmla="*/ 35436 w 152"/>
                <a:gd name="T5" fmla="*/ 7590 h 128"/>
                <a:gd name="T6" fmla="*/ 61912 w 152"/>
                <a:gd name="T7" fmla="*/ 41523 h 128"/>
                <a:gd name="T8" fmla="*/ 45212 w 152"/>
                <a:gd name="T9" fmla="*/ 54471 h 128"/>
                <a:gd name="T10" fmla="*/ 33400 w 152"/>
                <a:gd name="T11" fmla="*/ 57150 h 128"/>
                <a:gd name="T12" fmla="*/ 7332 w 152"/>
                <a:gd name="T13" fmla="*/ 49560 h 128"/>
                <a:gd name="T14" fmla="*/ 7332 w 152"/>
                <a:gd name="T15" fmla="*/ 26343 h 128"/>
                <a:gd name="T16" fmla="*/ 0 w 152"/>
                <a:gd name="T17" fmla="*/ 5358 h 1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2"/>
                <a:gd name="T28" fmla="*/ 0 h 128"/>
                <a:gd name="T29" fmla="*/ 152 w 152"/>
                <a:gd name="T30" fmla="*/ 128 h 1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2" h="128">
                  <a:moveTo>
                    <a:pt x="0" y="12"/>
                  </a:moveTo>
                  <a:lnTo>
                    <a:pt x="35" y="0"/>
                  </a:lnTo>
                  <a:lnTo>
                    <a:pt x="87" y="17"/>
                  </a:lnTo>
                  <a:lnTo>
                    <a:pt x="152" y="93"/>
                  </a:lnTo>
                  <a:lnTo>
                    <a:pt x="111" y="122"/>
                  </a:lnTo>
                  <a:lnTo>
                    <a:pt x="82" y="128"/>
                  </a:lnTo>
                  <a:lnTo>
                    <a:pt x="18" y="111"/>
                  </a:lnTo>
                  <a:lnTo>
                    <a:pt x="18" y="59"/>
                  </a:lnTo>
                  <a:lnTo>
                    <a:pt x="0" y="12"/>
                  </a:lnTo>
                  <a:close/>
                </a:path>
              </a:pathLst>
            </a:custGeom>
            <a:grpFill/>
            <a:ln w="9525">
              <a:solidFill>
                <a:schemeClr val="bg1">
                  <a:lumMod val="85000"/>
                </a:schemeClr>
              </a:solidFill>
              <a:round/>
              <a:headEnd/>
              <a:tailEnd/>
            </a:ln>
          </p:spPr>
          <p:txBody>
            <a:bodyPr/>
            <a:lstStyle/>
            <a:p>
              <a:endParaRPr lang="zh-CN" altLang="en-US"/>
            </a:p>
          </p:txBody>
        </p:sp>
        <p:sp>
          <p:nvSpPr>
            <p:cNvPr id="286" name="Freeform 236"/>
            <p:cNvSpPr>
              <a:spLocks noChangeAspect="1"/>
            </p:cNvSpPr>
            <p:nvPr>
              <p:custDataLst>
                <p:tags r:id="rId306"/>
              </p:custDataLst>
            </p:nvPr>
          </p:nvSpPr>
          <p:spPr bwMode="auto">
            <a:xfrm>
              <a:off x="3692547" y="3951245"/>
              <a:ext cx="106023" cy="160570"/>
            </a:xfrm>
            <a:custGeom>
              <a:avLst/>
              <a:gdLst>
                <a:gd name="T0" fmla="*/ 0 w 232"/>
                <a:gd name="T1" fmla="*/ 0 h 354"/>
                <a:gd name="T2" fmla="*/ 9286 w 232"/>
                <a:gd name="T3" fmla="*/ 46369 h 354"/>
                <a:gd name="T4" fmla="*/ 28260 w 232"/>
                <a:gd name="T5" fmla="*/ 102856 h 354"/>
                <a:gd name="T6" fmla="*/ 93663 w 232"/>
                <a:gd name="T7" fmla="*/ 149225 h 354"/>
                <a:gd name="T8" fmla="*/ 93663 w 232"/>
                <a:gd name="T9" fmla="*/ 107493 h 354"/>
                <a:gd name="T10" fmla="*/ 75496 w 232"/>
                <a:gd name="T11" fmla="*/ 92739 h 354"/>
                <a:gd name="T12" fmla="*/ 75496 w 232"/>
                <a:gd name="T13" fmla="*/ 36674 h 354"/>
                <a:gd name="T14" fmla="*/ 58539 w 232"/>
                <a:gd name="T15" fmla="*/ 5058 h 354"/>
                <a:gd name="T16" fmla="*/ 28260 w 232"/>
                <a:gd name="T17" fmla="*/ 5058 h 354"/>
                <a:gd name="T18" fmla="*/ 4845 w 232"/>
                <a:gd name="T19" fmla="*/ 2529 h 354"/>
                <a:gd name="T20" fmla="*/ 0 w 232"/>
                <a:gd name="T21" fmla="*/ 0 h 3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2"/>
                <a:gd name="T34" fmla="*/ 0 h 354"/>
                <a:gd name="T35" fmla="*/ 232 w 232"/>
                <a:gd name="T36" fmla="*/ 354 h 3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2" h="354">
                  <a:moveTo>
                    <a:pt x="0" y="0"/>
                  </a:moveTo>
                  <a:lnTo>
                    <a:pt x="23" y="110"/>
                  </a:lnTo>
                  <a:lnTo>
                    <a:pt x="70" y="244"/>
                  </a:lnTo>
                  <a:lnTo>
                    <a:pt x="232" y="354"/>
                  </a:lnTo>
                  <a:lnTo>
                    <a:pt x="232" y="255"/>
                  </a:lnTo>
                  <a:lnTo>
                    <a:pt x="187" y="220"/>
                  </a:lnTo>
                  <a:lnTo>
                    <a:pt x="187" y="87"/>
                  </a:lnTo>
                  <a:lnTo>
                    <a:pt x="145" y="12"/>
                  </a:lnTo>
                  <a:lnTo>
                    <a:pt x="70" y="12"/>
                  </a:lnTo>
                  <a:lnTo>
                    <a:pt x="12" y="6"/>
                  </a:lnTo>
                  <a:lnTo>
                    <a:pt x="0" y="0"/>
                  </a:lnTo>
                  <a:close/>
                </a:path>
              </a:pathLst>
            </a:custGeom>
            <a:grpFill/>
            <a:ln w="9525">
              <a:solidFill>
                <a:schemeClr val="bg1">
                  <a:lumMod val="85000"/>
                </a:schemeClr>
              </a:solidFill>
              <a:round/>
              <a:headEnd/>
              <a:tailEnd/>
            </a:ln>
          </p:spPr>
          <p:txBody>
            <a:bodyPr/>
            <a:lstStyle/>
            <a:p>
              <a:endParaRPr lang="zh-CN" altLang="en-US"/>
            </a:p>
          </p:txBody>
        </p:sp>
        <p:sp>
          <p:nvSpPr>
            <p:cNvPr id="287" name="Freeform 237"/>
            <p:cNvSpPr>
              <a:spLocks noChangeAspect="1"/>
            </p:cNvSpPr>
            <p:nvPr>
              <p:custDataLst>
                <p:tags r:id="rId307"/>
              </p:custDataLst>
            </p:nvPr>
          </p:nvSpPr>
          <p:spPr bwMode="auto">
            <a:xfrm>
              <a:off x="3974672" y="3956371"/>
              <a:ext cx="203058" cy="184481"/>
            </a:xfrm>
            <a:custGeom>
              <a:avLst/>
              <a:gdLst>
                <a:gd name="T0" fmla="*/ 0 w 448"/>
                <a:gd name="T1" fmla="*/ 153757 h 407"/>
                <a:gd name="T2" fmla="*/ 9610 w 448"/>
                <a:gd name="T3" fmla="*/ 163867 h 407"/>
                <a:gd name="T4" fmla="*/ 25627 w 448"/>
                <a:gd name="T5" fmla="*/ 171450 h 407"/>
                <a:gd name="T6" fmla="*/ 44446 w 448"/>
                <a:gd name="T7" fmla="*/ 171450 h 407"/>
                <a:gd name="T8" fmla="*/ 56058 w 448"/>
                <a:gd name="T9" fmla="*/ 158812 h 407"/>
                <a:gd name="T10" fmla="*/ 72476 w 448"/>
                <a:gd name="T11" fmla="*/ 146596 h 407"/>
                <a:gd name="T12" fmla="*/ 88492 w 448"/>
                <a:gd name="T13" fmla="*/ 136907 h 407"/>
                <a:gd name="T14" fmla="*/ 100505 w 448"/>
                <a:gd name="T15" fmla="*/ 117108 h 407"/>
                <a:gd name="T16" fmla="*/ 111716 w 448"/>
                <a:gd name="T17" fmla="*/ 92676 h 407"/>
                <a:gd name="T18" fmla="*/ 116521 w 448"/>
                <a:gd name="T19" fmla="*/ 82987 h 407"/>
                <a:gd name="T20" fmla="*/ 132939 w 448"/>
                <a:gd name="T21" fmla="*/ 68664 h 407"/>
                <a:gd name="T22" fmla="*/ 153760 w 448"/>
                <a:gd name="T23" fmla="*/ 58554 h 407"/>
                <a:gd name="T24" fmla="*/ 170177 w 448"/>
                <a:gd name="T25" fmla="*/ 58554 h 407"/>
                <a:gd name="T26" fmla="*/ 179387 w 448"/>
                <a:gd name="T27" fmla="*/ 50972 h 407"/>
                <a:gd name="T28" fmla="*/ 179387 w 448"/>
                <a:gd name="T29" fmla="*/ 41283 h 407"/>
                <a:gd name="T30" fmla="*/ 163370 w 448"/>
                <a:gd name="T31" fmla="*/ 9689 h 407"/>
                <a:gd name="T32" fmla="*/ 151358 w 448"/>
                <a:gd name="T33" fmla="*/ 0 h 407"/>
                <a:gd name="T34" fmla="*/ 139746 w 448"/>
                <a:gd name="T35" fmla="*/ 0 h 407"/>
                <a:gd name="T36" fmla="*/ 121326 w 448"/>
                <a:gd name="T37" fmla="*/ 21484 h 407"/>
                <a:gd name="T38" fmla="*/ 118924 w 448"/>
                <a:gd name="T39" fmla="*/ 50972 h 407"/>
                <a:gd name="T40" fmla="*/ 107312 w 448"/>
                <a:gd name="T41" fmla="*/ 63609 h 407"/>
                <a:gd name="T42" fmla="*/ 109714 w 448"/>
                <a:gd name="T43" fmla="*/ 77932 h 407"/>
                <a:gd name="T44" fmla="*/ 107312 w 448"/>
                <a:gd name="T45" fmla="*/ 92676 h 407"/>
                <a:gd name="T46" fmla="*/ 95700 w 448"/>
                <a:gd name="T47" fmla="*/ 92676 h 407"/>
                <a:gd name="T48" fmla="*/ 86490 w 448"/>
                <a:gd name="T49" fmla="*/ 80459 h 407"/>
                <a:gd name="T50" fmla="*/ 62866 w 448"/>
                <a:gd name="T51" fmla="*/ 107420 h 407"/>
                <a:gd name="T52" fmla="*/ 34836 w 448"/>
                <a:gd name="T53" fmla="*/ 129325 h 407"/>
                <a:gd name="T54" fmla="*/ 28029 w 448"/>
                <a:gd name="T55" fmla="*/ 146596 h 407"/>
                <a:gd name="T56" fmla="*/ 14015 w 448"/>
                <a:gd name="T57" fmla="*/ 151651 h 407"/>
                <a:gd name="T58" fmla="*/ 4805 w 448"/>
                <a:gd name="T59" fmla="*/ 151651 h 407"/>
                <a:gd name="T60" fmla="*/ 0 w 448"/>
                <a:gd name="T61" fmla="*/ 153757 h 40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48"/>
                <a:gd name="T94" fmla="*/ 0 h 407"/>
                <a:gd name="T95" fmla="*/ 448 w 448"/>
                <a:gd name="T96" fmla="*/ 407 h 40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48" h="407">
                  <a:moveTo>
                    <a:pt x="0" y="365"/>
                  </a:moveTo>
                  <a:lnTo>
                    <a:pt x="24" y="389"/>
                  </a:lnTo>
                  <a:lnTo>
                    <a:pt x="64" y="407"/>
                  </a:lnTo>
                  <a:lnTo>
                    <a:pt x="111" y="407"/>
                  </a:lnTo>
                  <a:lnTo>
                    <a:pt x="140" y="377"/>
                  </a:lnTo>
                  <a:lnTo>
                    <a:pt x="181" y="348"/>
                  </a:lnTo>
                  <a:lnTo>
                    <a:pt x="221" y="325"/>
                  </a:lnTo>
                  <a:lnTo>
                    <a:pt x="251" y="278"/>
                  </a:lnTo>
                  <a:lnTo>
                    <a:pt x="279" y="220"/>
                  </a:lnTo>
                  <a:lnTo>
                    <a:pt x="291" y="197"/>
                  </a:lnTo>
                  <a:lnTo>
                    <a:pt x="332" y="163"/>
                  </a:lnTo>
                  <a:lnTo>
                    <a:pt x="384" y="139"/>
                  </a:lnTo>
                  <a:lnTo>
                    <a:pt x="425" y="139"/>
                  </a:lnTo>
                  <a:lnTo>
                    <a:pt x="448" y="121"/>
                  </a:lnTo>
                  <a:lnTo>
                    <a:pt x="448" y="98"/>
                  </a:lnTo>
                  <a:lnTo>
                    <a:pt x="408" y="23"/>
                  </a:lnTo>
                  <a:lnTo>
                    <a:pt x="378" y="0"/>
                  </a:lnTo>
                  <a:lnTo>
                    <a:pt x="349" y="0"/>
                  </a:lnTo>
                  <a:lnTo>
                    <a:pt x="303" y="51"/>
                  </a:lnTo>
                  <a:lnTo>
                    <a:pt x="297" y="121"/>
                  </a:lnTo>
                  <a:lnTo>
                    <a:pt x="268" y="151"/>
                  </a:lnTo>
                  <a:lnTo>
                    <a:pt x="274" y="185"/>
                  </a:lnTo>
                  <a:lnTo>
                    <a:pt x="268" y="220"/>
                  </a:lnTo>
                  <a:lnTo>
                    <a:pt x="239" y="220"/>
                  </a:lnTo>
                  <a:lnTo>
                    <a:pt x="216" y="191"/>
                  </a:lnTo>
                  <a:lnTo>
                    <a:pt x="157" y="255"/>
                  </a:lnTo>
                  <a:lnTo>
                    <a:pt x="87" y="307"/>
                  </a:lnTo>
                  <a:lnTo>
                    <a:pt x="70" y="348"/>
                  </a:lnTo>
                  <a:lnTo>
                    <a:pt x="35" y="360"/>
                  </a:lnTo>
                  <a:lnTo>
                    <a:pt x="12" y="360"/>
                  </a:lnTo>
                  <a:lnTo>
                    <a:pt x="0" y="365"/>
                  </a:lnTo>
                  <a:close/>
                </a:path>
              </a:pathLst>
            </a:custGeom>
            <a:grpFill/>
            <a:ln w="9525">
              <a:solidFill>
                <a:schemeClr val="bg1">
                  <a:lumMod val="85000"/>
                </a:schemeClr>
              </a:solidFill>
              <a:round/>
              <a:headEnd/>
              <a:tailEnd/>
            </a:ln>
          </p:spPr>
          <p:txBody>
            <a:bodyPr/>
            <a:lstStyle/>
            <a:p>
              <a:endParaRPr lang="zh-CN" altLang="en-US"/>
            </a:p>
          </p:txBody>
        </p:sp>
        <p:sp>
          <p:nvSpPr>
            <p:cNvPr id="288" name="Freeform 238"/>
            <p:cNvSpPr>
              <a:spLocks noChangeAspect="1"/>
            </p:cNvSpPr>
            <p:nvPr>
              <p:custDataLst>
                <p:tags r:id="rId308"/>
              </p:custDataLst>
            </p:nvPr>
          </p:nvSpPr>
          <p:spPr bwMode="auto">
            <a:xfrm>
              <a:off x="4071710" y="4021280"/>
              <a:ext cx="25157" cy="35872"/>
            </a:xfrm>
            <a:custGeom>
              <a:avLst/>
              <a:gdLst>
                <a:gd name="T0" fmla="*/ 0 w 53"/>
                <a:gd name="T1" fmla="*/ 17780 h 75"/>
                <a:gd name="T2" fmla="*/ 5032 w 53"/>
                <a:gd name="T3" fmla="*/ 33337 h 75"/>
                <a:gd name="T4" fmla="*/ 17193 w 53"/>
                <a:gd name="T5" fmla="*/ 33337 h 75"/>
                <a:gd name="T6" fmla="*/ 22225 w 53"/>
                <a:gd name="T7" fmla="*/ 17780 h 75"/>
                <a:gd name="T8" fmla="*/ 17193 w 53"/>
                <a:gd name="T9" fmla="*/ 0 h 75"/>
                <a:gd name="T10" fmla="*/ 2516 w 53"/>
                <a:gd name="T11" fmla="*/ 17780 h 75"/>
                <a:gd name="T12" fmla="*/ 0 w 53"/>
                <a:gd name="T13" fmla="*/ 17780 h 75"/>
                <a:gd name="T14" fmla="*/ 0 60000 65536"/>
                <a:gd name="T15" fmla="*/ 0 60000 65536"/>
                <a:gd name="T16" fmla="*/ 0 60000 65536"/>
                <a:gd name="T17" fmla="*/ 0 60000 65536"/>
                <a:gd name="T18" fmla="*/ 0 60000 65536"/>
                <a:gd name="T19" fmla="*/ 0 60000 65536"/>
                <a:gd name="T20" fmla="*/ 0 60000 65536"/>
                <a:gd name="T21" fmla="*/ 0 w 53"/>
                <a:gd name="T22" fmla="*/ 0 h 75"/>
                <a:gd name="T23" fmla="*/ 53 w 53"/>
                <a:gd name="T24" fmla="*/ 75 h 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75">
                  <a:moveTo>
                    <a:pt x="0" y="40"/>
                  </a:moveTo>
                  <a:lnTo>
                    <a:pt x="12" y="75"/>
                  </a:lnTo>
                  <a:lnTo>
                    <a:pt x="41" y="75"/>
                  </a:lnTo>
                  <a:lnTo>
                    <a:pt x="53" y="40"/>
                  </a:lnTo>
                  <a:lnTo>
                    <a:pt x="41" y="0"/>
                  </a:lnTo>
                  <a:lnTo>
                    <a:pt x="6" y="40"/>
                  </a:lnTo>
                  <a:lnTo>
                    <a:pt x="0" y="40"/>
                  </a:lnTo>
                  <a:close/>
                </a:path>
              </a:pathLst>
            </a:custGeom>
            <a:grpFill/>
            <a:ln w="9525">
              <a:solidFill>
                <a:schemeClr val="bg1">
                  <a:lumMod val="85000"/>
                </a:schemeClr>
              </a:solidFill>
              <a:round/>
              <a:headEnd/>
              <a:tailEnd/>
            </a:ln>
          </p:spPr>
          <p:txBody>
            <a:bodyPr/>
            <a:lstStyle/>
            <a:p>
              <a:endParaRPr lang="zh-CN" altLang="en-US"/>
            </a:p>
          </p:txBody>
        </p:sp>
        <p:sp>
          <p:nvSpPr>
            <p:cNvPr id="289" name="Freeform 239"/>
            <p:cNvSpPr>
              <a:spLocks noChangeAspect="1"/>
            </p:cNvSpPr>
            <p:nvPr>
              <p:custDataLst>
                <p:tags r:id="rId309"/>
              </p:custDataLst>
            </p:nvPr>
          </p:nvSpPr>
          <p:spPr bwMode="auto">
            <a:xfrm>
              <a:off x="4547907" y="4250177"/>
              <a:ext cx="282125" cy="292097"/>
            </a:xfrm>
            <a:custGeom>
              <a:avLst/>
              <a:gdLst>
                <a:gd name="T0" fmla="*/ 249238 w 616"/>
                <a:gd name="T1" fmla="*/ 98063 h 645"/>
                <a:gd name="T2" fmla="*/ 211610 w 616"/>
                <a:gd name="T3" fmla="*/ 66077 h 645"/>
                <a:gd name="T4" fmla="*/ 185715 w 616"/>
                <a:gd name="T5" fmla="*/ 51346 h 645"/>
                <a:gd name="T6" fmla="*/ 164270 w 616"/>
                <a:gd name="T7" fmla="*/ 56397 h 645"/>
                <a:gd name="T8" fmla="*/ 136353 w 616"/>
                <a:gd name="T9" fmla="*/ 76178 h 645"/>
                <a:gd name="T10" fmla="*/ 112885 w 616"/>
                <a:gd name="T11" fmla="*/ 78282 h 645"/>
                <a:gd name="T12" fmla="*/ 86991 w 616"/>
                <a:gd name="T13" fmla="*/ 73232 h 645"/>
                <a:gd name="T14" fmla="*/ 79708 w 616"/>
                <a:gd name="T15" fmla="*/ 21885 h 645"/>
                <a:gd name="T16" fmla="*/ 56240 w 616"/>
                <a:gd name="T17" fmla="*/ 0 h 645"/>
                <a:gd name="T18" fmla="*/ 32369 w 616"/>
                <a:gd name="T19" fmla="*/ 0 h 645"/>
                <a:gd name="T20" fmla="*/ 2023 w 616"/>
                <a:gd name="T21" fmla="*/ 10101 h 645"/>
                <a:gd name="T22" fmla="*/ 0 w 616"/>
                <a:gd name="T23" fmla="*/ 21885 h 645"/>
                <a:gd name="T24" fmla="*/ 23467 w 616"/>
                <a:gd name="T25" fmla="*/ 24831 h 645"/>
                <a:gd name="T26" fmla="*/ 25490 w 616"/>
                <a:gd name="T27" fmla="*/ 41666 h 645"/>
                <a:gd name="T28" fmla="*/ 39651 w 616"/>
                <a:gd name="T29" fmla="*/ 54292 h 645"/>
                <a:gd name="T30" fmla="*/ 53813 w 616"/>
                <a:gd name="T31" fmla="*/ 61447 h 645"/>
                <a:gd name="T32" fmla="*/ 65546 w 616"/>
                <a:gd name="T33" fmla="*/ 61447 h 645"/>
                <a:gd name="T34" fmla="*/ 46530 w 616"/>
                <a:gd name="T35" fmla="*/ 73232 h 645"/>
                <a:gd name="T36" fmla="*/ 39651 w 616"/>
                <a:gd name="T37" fmla="*/ 85858 h 645"/>
                <a:gd name="T38" fmla="*/ 46530 w 616"/>
                <a:gd name="T39" fmla="*/ 100588 h 645"/>
                <a:gd name="T40" fmla="*/ 77685 w 616"/>
                <a:gd name="T41" fmla="*/ 100588 h 645"/>
                <a:gd name="T42" fmla="*/ 91846 w 616"/>
                <a:gd name="T43" fmla="*/ 98063 h 645"/>
                <a:gd name="T44" fmla="*/ 127047 w 616"/>
                <a:gd name="T45" fmla="*/ 117423 h 645"/>
                <a:gd name="T46" fmla="*/ 162247 w 616"/>
                <a:gd name="T47" fmla="*/ 156985 h 645"/>
                <a:gd name="T48" fmla="*/ 169126 w 616"/>
                <a:gd name="T49" fmla="*/ 168769 h 645"/>
                <a:gd name="T50" fmla="*/ 166698 w 616"/>
                <a:gd name="T51" fmla="*/ 183500 h 645"/>
                <a:gd name="T52" fmla="*/ 178432 w 616"/>
                <a:gd name="T53" fmla="*/ 190655 h 645"/>
                <a:gd name="T54" fmla="*/ 145659 w 616"/>
                <a:gd name="T55" fmla="*/ 203281 h 645"/>
                <a:gd name="T56" fmla="*/ 148086 w 616"/>
                <a:gd name="T57" fmla="*/ 210436 h 645"/>
                <a:gd name="T58" fmla="*/ 169126 w 616"/>
                <a:gd name="T59" fmla="*/ 220116 h 645"/>
                <a:gd name="T60" fmla="*/ 159415 w 616"/>
                <a:gd name="T61" fmla="*/ 237371 h 645"/>
                <a:gd name="T62" fmla="*/ 159415 w 616"/>
                <a:gd name="T63" fmla="*/ 256732 h 645"/>
                <a:gd name="T64" fmla="*/ 187738 w 616"/>
                <a:gd name="T65" fmla="*/ 249577 h 645"/>
                <a:gd name="T66" fmla="*/ 197448 w 616"/>
                <a:gd name="T67" fmla="*/ 266832 h 645"/>
                <a:gd name="T68" fmla="*/ 206754 w 616"/>
                <a:gd name="T69" fmla="*/ 271462 h 645"/>
                <a:gd name="T70" fmla="*/ 249238 w 616"/>
                <a:gd name="T71" fmla="*/ 98063 h 6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16"/>
                <a:gd name="T109" fmla="*/ 0 h 645"/>
                <a:gd name="T110" fmla="*/ 616 w 616"/>
                <a:gd name="T111" fmla="*/ 645 h 6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16" h="645">
                  <a:moveTo>
                    <a:pt x="616" y="233"/>
                  </a:moveTo>
                  <a:lnTo>
                    <a:pt x="523" y="157"/>
                  </a:lnTo>
                  <a:lnTo>
                    <a:pt x="459" y="122"/>
                  </a:lnTo>
                  <a:lnTo>
                    <a:pt x="406" y="134"/>
                  </a:lnTo>
                  <a:lnTo>
                    <a:pt x="337" y="181"/>
                  </a:lnTo>
                  <a:lnTo>
                    <a:pt x="279" y="186"/>
                  </a:lnTo>
                  <a:lnTo>
                    <a:pt x="215" y="174"/>
                  </a:lnTo>
                  <a:lnTo>
                    <a:pt x="197" y="52"/>
                  </a:lnTo>
                  <a:lnTo>
                    <a:pt x="139" y="0"/>
                  </a:lnTo>
                  <a:lnTo>
                    <a:pt x="80" y="0"/>
                  </a:lnTo>
                  <a:lnTo>
                    <a:pt x="5" y="24"/>
                  </a:lnTo>
                  <a:lnTo>
                    <a:pt x="0" y="52"/>
                  </a:lnTo>
                  <a:lnTo>
                    <a:pt x="58" y="59"/>
                  </a:lnTo>
                  <a:lnTo>
                    <a:pt x="63" y="99"/>
                  </a:lnTo>
                  <a:lnTo>
                    <a:pt x="98" y="129"/>
                  </a:lnTo>
                  <a:lnTo>
                    <a:pt x="133" y="146"/>
                  </a:lnTo>
                  <a:lnTo>
                    <a:pt x="162" y="146"/>
                  </a:lnTo>
                  <a:lnTo>
                    <a:pt x="115" y="174"/>
                  </a:lnTo>
                  <a:lnTo>
                    <a:pt x="98" y="204"/>
                  </a:lnTo>
                  <a:lnTo>
                    <a:pt x="115" y="239"/>
                  </a:lnTo>
                  <a:lnTo>
                    <a:pt x="192" y="239"/>
                  </a:lnTo>
                  <a:lnTo>
                    <a:pt x="227" y="233"/>
                  </a:lnTo>
                  <a:lnTo>
                    <a:pt x="314" y="279"/>
                  </a:lnTo>
                  <a:lnTo>
                    <a:pt x="401" y="373"/>
                  </a:lnTo>
                  <a:lnTo>
                    <a:pt x="418" y="401"/>
                  </a:lnTo>
                  <a:lnTo>
                    <a:pt x="412" y="436"/>
                  </a:lnTo>
                  <a:lnTo>
                    <a:pt x="441" y="453"/>
                  </a:lnTo>
                  <a:lnTo>
                    <a:pt x="360" y="483"/>
                  </a:lnTo>
                  <a:lnTo>
                    <a:pt x="366" y="500"/>
                  </a:lnTo>
                  <a:lnTo>
                    <a:pt x="418" y="523"/>
                  </a:lnTo>
                  <a:lnTo>
                    <a:pt x="394" y="564"/>
                  </a:lnTo>
                  <a:lnTo>
                    <a:pt x="394" y="610"/>
                  </a:lnTo>
                  <a:lnTo>
                    <a:pt x="464" y="593"/>
                  </a:lnTo>
                  <a:lnTo>
                    <a:pt x="488" y="634"/>
                  </a:lnTo>
                  <a:lnTo>
                    <a:pt x="511" y="645"/>
                  </a:lnTo>
                  <a:lnTo>
                    <a:pt x="616" y="233"/>
                  </a:lnTo>
                  <a:close/>
                </a:path>
              </a:pathLst>
            </a:custGeom>
            <a:grpFill/>
            <a:ln w="9525">
              <a:solidFill>
                <a:schemeClr val="bg1">
                  <a:lumMod val="85000"/>
                </a:schemeClr>
              </a:solidFill>
              <a:round/>
              <a:headEnd/>
              <a:tailEnd/>
            </a:ln>
          </p:spPr>
          <p:txBody>
            <a:bodyPr/>
            <a:lstStyle/>
            <a:p>
              <a:endParaRPr lang="zh-CN" altLang="en-US"/>
            </a:p>
          </p:txBody>
        </p:sp>
        <p:sp>
          <p:nvSpPr>
            <p:cNvPr id="290" name="Freeform 240"/>
            <p:cNvSpPr>
              <a:spLocks noChangeAspect="1"/>
            </p:cNvSpPr>
            <p:nvPr>
              <p:custDataLst>
                <p:tags r:id="rId310"/>
              </p:custDataLst>
            </p:nvPr>
          </p:nvSpPr>
          <p:spPr bwMode="auto">
            <a:xfrm>
              <a:off x="4679087" y="4489321"/>
              <a:ext cx="34142" cy="37580"/>
            </a:xfrm>
            <a:custGeom>
              <a:avLst/>
              <a:gdLst>
                <a:gd name="T0" fmla="*/ 17666 w 70"/>
                <a:gd name="T1" fmla="*/ 0 h 75"/>
                <a:gd name="T2" fmla="*/ 2585 w 70"/>
                <a:gd name="T3" fmla="*/ 0 h 75"/>
                <a:gd name="T4" fmla="*/ 0 w 70"/>
                <a:gd name="T5" fmla="*/ 13504 h 75"/>
                <a:gd name="T6" fmla="*/ 10341 w 70"/>
                <a:gd name="T7" fmla="*/ 29803 h 75"/>
                <a:gd name="T8" fmla="*/ 12496 w 70"/>
                <a:gd name="T9" fmla="*/ 34925 h 75"/>
                <a:gd name="T10" fmla="*/ 30162 w 70"/>
                <a:gd name="T11" fmla="*/ 10710 h 75"/>
                <a:gd name="T12" fmla="*/ 25422 w 70"/>
                <a:gd name="T13" fmla="*/ 2794 h 75"/>
                <a:gd name="T14" fmla="*/ 17666 w 70"/>
                <a:gd name="T15" fmla="*/ 0 h 75"/>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75"/>
                <a:gd name="T26" fmla="*/ 70 w 70"/>
                <a:gd name="T27" fmla="*/ 75 h 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75">
                  <a:moveTo>
                    <a:pt x="41" y="0"/>
                  </a:moveTo>
                  <a:lnTo>
                    <a:pt x="6" y="0"/>
                  </a:lnTo>
                  <a:lnTo>
                    <a:pt x="0" y="29"/>
                  </a:lnTo>
                  <a:lnTo>
                    <a:pt x="24" y="64"/>
                  </a:lnTo>
                  <a:lnTo>
                    <a:pt x="29" y="75"/>
                  </a:lnTo>
                  <a:lnTo>
                    <a:pt x="70" y="23"/>
                  </a:lnTo>
                  <a:lnTo>
                    <a:pt x="59" y="6"/>
                  </a:lnTo>
                  <a:lnTo>
                    <a:pt x="41" y="0"/>
                  </a:lnTo>
                  <a:close/>
                </a:path>
              </a:pathLst>
            </a:custGeom>
            <a:grpFill/>
            <a:ln w="9525">
              <a:solidFill>
                <a:schemeClr val="bg1">
                  <a:lumMod val="85000"/>
                </a:schemeClr>
              </a:solidFill>
              <a:round/>
              <a:headEnd/>
              <a:tailEnd/>
            </a:ln>
          </p:spPr>
          <p:txBody>
            <a:bodyPr/>
            <a:lstStyle/>
            <a:p>
              <a:endParaRPr lang="zh-CN" altLang="en-US"/>
            </a:p>
          </p:txBody>
        </p:sp>
        <p:sp>
          <p:nvSpPr>
            <p:cNvPr id="291" name="Freeform 241"/>
            <p:cNvSpPr>
              <a:spLocks noChangeAspect="1"/>
            </p:cNvSpPr>
            <p:nvPr>
              <p:custDataLst>
                <p:tags r:id="rId311"/>
              </p:custDataLst>
            </p:nvPr>
          </p:nvSpPr>
          <p:spPr bwMode="auto">
            <a:xfrm>
              <a:off x="4779717" y="4349250"/>
              <a:ext cx="267749" cy="309179"/>
            </a:xfrm>
            <a:custGeom>
              <a:avLst/>
              <a:gdLst>
                <a:gd name="T0" fmla="*/ 46027 w 591"/>
                <a:gd name="T1" fmla="*/ 0 h 680"/>
                <a:gd name="T2" fmla="*/ 0 w 591"/>
                <a:gd name="T3" fmla="*/ 179163 h 680"/>
                <a:gd name="T4" fmla="*/ 22813 w 591"/>
                <a:gd name="T5" fmla="*/ 199023 h 680"/>
                <a:gd name="T6" fmla="*/ 39223 w 591"/>
                <a:gd name="T7" fmla="*/ 193952 h 680"/>
                <a:gd name="T8" fmla="*/ 41624 w 591"/>
                <a:gd name="T9" fmla="*/ 204094 h 680"/>
                <a:gd name="T10" fmla="*/ 66839 w 591"/>
                <a:gd name="T11" fmla="*/ 204094 h 680"/>
                <a:gd name="T12" fmla="*/ 69640 w 591"/>
                <a:gd name="T13" fmla="*/ 199023 h 680"/>
                <a:gd name="T14" fmla="*/ 62836 w 591"/>
                <a:gd name="T15" fmla="*/ 177050 h 680"/>
                <a:gd name="T16" fmla="*/ 36821 w 591"/>
                <a:gd name="T17" fmla="*/ 167332 h 680"/>
                <a:gd name="T18" fmla="*/ 69640 w 591"/>
                <a:gd name="T19" fmla="*/ 167332 h 680"/>
                <a:gd name="T20" fmla="*/ 83648 w 591"/>
                <a:gd name="T21" fmla="*/ 164374 h 680"/>
                <a:gd name="T22" fmla="*/ 122871 w 591"/>
                <a:gd name="T23" fmla="*/ 182121 h 680"/>
                <a:gd name="T24" fmla="*/ 146485 w 591"/>
                <a:gd name="T25" fmla="*/ 204094 h 680"/>
                <a:gd name="T26" fmla="*/ 160493 w 591"/>
                <a:gd name="T27" fmla="*/ 218883 h 680"/>
                <a:gd name="T28" fmla="*/ 160493 w 591"/>
                <a:gd name="T29" fmla="*/ 230715 h 680"/>
                <a:gd name="T30" fmla="*/ 173701 w 591"/>
                <a:gd name="T31" fmla="*/ 240433 h 680"/>
                <a:gd name="T32" fmla="*/ 178503 w 591"/>
                <a:gd name="T33" fmla="*/ 265364 h 680"/>
                <a:gd name="T34" fmla="*/ 211322 w 591"/>
                <a:gd name="T35" fmla="*/ 287337 h 680"/>
                <a:gd name="T36" fmla="*/ 236537 w 591"/>
                <a:gd name="T37" fmla="*/ 287337 h 680"/>
                <a:gd name="T38" fmla="*/ 225331 w 591"/>
                <a:gd name="T39" fmla="*/ 272548 h 680"/>
                <a:gd name="T40" fmla="*/ 234536 w 591"/>
                <a:gd name="T41" fmla="*/ 265364 h 680"/>
                <a:gd name="T42" fmla="*/ 220528 w 591"/>
                <a:gd name="T43" fmla="*/ 250575 h 680"/>
                <a:gd name="T44" fmla="*/ 176502 w 591"/>
                <a:gd name="T45" fmla="*/ 199023 h 680"/>
                <a:gd name="T46" fmla="*/ 162494 w 591"/>
                <a:gd name="T47" fmla="*/ 164374 h 680"/>
                <a:gd name="T48" fmla="*/ 169698 w 591"/>
                <a:gd name="T49" fmla="*/ 152542 h 680"/>
                <a:gd name="T50" fmla="*/ 176502 w 591"/>
                <a:gd name="T51" fmla="*/ 137753 h 680"/>
                <a:gd name="T52" fmla="*/ 173701 w 591"/>
                <a:gd name="T53" fmla="*/ 127611 h 680"/>
                <a:gd name="T54" fmla="*/ 150887 w 591"/>
                <a:gd name="T55" fmla="*/ 108174 h 680"/>
                <a:gd name="T56" fmla="*/ 141682 w 591"/>
                <a:gd name="T57" fmla="*/ 100990 h 680"/>
                <a:gd name="T58" fmla="*/ 141682 w 591"/>
                <a:gd name="T59" fmla="*/ 81130 h 680"/>
                <a:gd name="T60" fmla="*/ 111665 w 591"/>
                <a:gd name="T61" fmla="*/ 44368 h 680"/>
                <a:gd name="T62" fmla="*/ 78846 w 591"/>
                <a:gd name="T63" fmla="*/ 22395 h 680"/>
                <a:gd name="T64" fmla="*/ 60035 w 591"/>
                <a:gd name="T65" fmla="*/ 9719 h 680"/>
                <a:gd name="T66" fmla="*/ 46027 w 591"/>
                <a:gd name="T67" fmla="*/ 0 h 6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91"/>
                <a:gd name="T103" fmla="*/ 0 h 680"/>
                <a:gd name="T104" fmla="*/ 591 w 591"/>
                <a:gd name="T105" fmla="*/ 680 h 68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91" h="680">
                  <a:moveTo>
                    <a:pt x="115" y="0"/>
                  </a:moveTo>
                  <a:lnTo>
                    <a:pt x="0" y="424"/>
                  </a:lnTo>
                  <a:lnTo>
                    <a:pt x="57" y="471"/>
                  </a:lnTo>
                  <a:lnTo>
                    <a:pt x="98" y="459"/>
                  </a:lnTo>
                  <a:lnTo>
                    <a:pt x="104" y="483"/>
                  </a:lnTo>
                  <a:lnTo>
                    <a:pt x="167" y="483"/>
                  </a:lnTo>
                  <a:lnTo>
                    <a:pt x="174" y="471"/>
                  </a:lnTo>
                  <a:lnTo>
                    <a:pt x="157" y="419"/>
                  </a:lnTo>
                  <a:lnTo>
                    <a:pt x="92" y="396"/>
                  </a:lnTo>
                  <a:lnTo>
                    <a:pt x="174" y="396"/>
                  </a:lnTo>
                  <a:lnTo>
                    <a:pt x="209" y="389"/>
                  </a:lnTo>
                  <a:lnTo>
                    <a:pt x="307" y="431"/>
                  </a:lnTo>
                  <a:lnTo>
                    <a:pt x="366" y="483"/>
                  </a:lnTo>
                  <a:lnTo>
                    <a:pt x="401" y="518"/>
                  </a:lnTo>
                  <a:lnTo>
                    <a:pt x="401" y="546"/>
                  </a:lnTo>
                  <a:lnTo>
                    <a:pt x="434" y="569"/>
                  </a:lnTo>
                  <a:lnTo>
                    <a:pt x="446" y="628"/>
                  </a:lnTo>
                  <a:lnTo>
                    <a:pt x="528" y="680"/>
                  </a:lnTo>
                  <a:lnTo>
                    <a:pt x="591" y="680"/>
                  </a:lnTo>
                  <a:lnTo>
                    <a:pt x="563" y="645"/>
                  </a:lnTo>
                  <a:lnTo>
                    <a:pt x="586" y="628"/>
                  </a:lnTo>
                  <a:lnTo>
                    <a:pt x="551" y="593"/>
                  </a:lnTo>
                  <a:lnTo>
                    <a:pt x="441" y="471"/>
                  </a:lnTo>
                  <a:lnTo>
                    <a:pt x="406" y="389"/>
                  </a:lnTo>
                  <a:lnTo>
                    <a:pt x="424" y="361"/>
                  </a:lnTo>
                  <a:lnTo>
                    <a:pt x="441" y="326"/>
                  </a:lnTo>
                  <a:lnTo>
                    <a:pt x="434" y="302"/>
                  </a:lnTo>
                  <a:lnTo>
                    <a:pt x="377" y="256"/>
                  </a:lnTo>
                  <a:lnTo>
                    <a:pt x="354" y="239"/>
                  </a:lnTo>
                  <a:lnTo>
                    <a:pt x="354" y="192"/>
                  </a:lnTo>
                  <a:lnTo>
                    <a:pt x="279" y="105"/>
                  </a:lnTo>
                  <a:lnTo>
                    <a:pt x="197" y="53"/>
                  </a:lnTo>
                  <a:lnTo>
                    <a:pt x="150" y="23"/>
                  </a:lnTo>
                  <a:lnTo>
                    <a:pt x="115" y="0"/>
                  </a:lnTo>
                  <a:close/>
                </a:path>
              </a:pathLst>
            </a:custGeom>
            <a:grpFill/>
            <a:ln w="9525">
              <a:solidFill>
                <a:schemeClr val="bg1">
                  <a:lumMod val="85000"/>
                </a:schemeClr>
              </a:solidFill>
              <a:round/>
              <a:headEnd/>
              <a:tailEnd/>
            </a:ln>
          </p:spPr>
          <p:txBody>
            <a:bodyPr/>
            <a:lstStyle/>
            <a:p>
              <a:endParaRPr lang="zh-CN" altLang="en-US"/>
            </a:p>
          </p:txBody>
        </p:sp>
        <p:sp>
          <p:nvSpPr>
            <p:cNvPr id="292" name="Freeform 242"/>
            <p:cNvSpPr>
              <a:spLocks noChangeAspect="1"/>
            </p:cNvSpPr>
            <p:nvPr>
              <p:custDataLst>
                <p:tags r:id="rId312"/>
              </p:custDataLst>
            </p:nvPr>
          </p:nvSpPr>
          <p:spPr bwMode="auto">
            <a:xfrm>
              <a:off x="3947718" y="4547399"/>
              <a:ext cx="1063811" cy="948037"/>
            </a:xfrm>
            <a:custGeom>
              <a:avLst/>
              <a:gdLst>
                <a:gd name="T0" fmla="*/ 527058 w 2343"/>
                <a:gd name="T1" fmla="*/ 34410 h 2074"/>
                <a:gd name="T2" fmla="*/ 459271 w 2343"/>
                <a:gd name="T3" fmla="*/ 46729 h 2074"/>
                <a:gd name="T4" fmla="*/ 443226 w 2343"/>
                <a:gd name="T5" fmla="*/ 81139 h 2074"/>
                <a:gd name="T6" fmla="*/ 398703 w 2343"/>
                <a:gd name="T7" fmla="*/ 71369 h 2074"/>
                <a:gd name="T8" fmla="*/ 338135 w 2343"/>
                <a:gd name="T9" fmla="*/ 71369 h 2074"/>
                <a:gd name="T10" fmla="*/ 265936 w 2343"/>
                <a:gd name="T11" fmla="*/ 110876 h 2074"/>
                <a:gd name="T12" fmla="*/ 249891 w 2343"/>
                <a:gd name="T13" fmla="*/ 150384 h 2074"/>
                <a:gd name="T14" fmla="*/ 198148 w 2343"/>
                <a:gd name="T15" fmla="*/ 189891 h 2074"/>
                <a:gd name="T16" fmla="*/ 103085 w 2343"/>
                <a:gd name="T17" fmla="*/ 209433 h 2074"/>
                <a:gd name="T18" fmla="*/ 35298 w 2343"/>
                <a:gd name="T19" fmla="*/ 214530 h 2074"/>
                <a:gd name="T20" fmla="*/ 37303 w 2343"/>
                <a:gd name="T21" fmla="*/ 353019 h 2074"/>
                <a:gd name="T22" fmla="*/ 2407 w 2343"/>
                <a:gd name="T23" fmla="*/ 382756 h 2074"/>
                <a:gd name="T24" fmla="*/ 21259 w 2343"/>
                <a:gd name="T25" fmla="*/ 542911 h 2074"/>
                <a:gd name="T26" fmla="*/ 18852 w 2343"/>
                <a:gd name="T27" fmla="*/ 604934 h 2074"/>
                <a:gd name="T28" fmla="*/ 44122 w 2343"/>
                <a:gd name="T29" fmla="*/ 627024 h 2074"/>
                <a:gd name="T30" fmla="*/ 116723 w 2343"/>
                <a:gd name="T31" fmla="*/ 601960 h 2074"/>
                <a:gd name="T32" fmla="*/ 184109 w 2343"/>
                <a:gd name="T33" fmla="*/ 616828 h 2074"/>
                <a:gd name="T34" fmla="*/ 231039 w 2343"/>
                <a:gd name="T35" fmla="*/ 579870 h 2074"/>
                <a:gd name="T36" fmla="*/ 310058 w 2343"/>
                <a:gd name="T37" fmla="*/ 567550 h 2074"/>
                <a:gd name="T38" fmla="*/ 436006 w 2343"/>
                <a:gd name="T39" fmla="*/ 607058 h 2074"/>
                <a:gd name="T40" fmla="*/ 473309 w 2343"/>
                <a:gd name="T41" fmla="*/ 666107 h 2074"/>
                <a:gd name="T42" fmla="*/ 527058 w 2343"/>
                <a:gd name="T43" fmla="*/ 655911 h 2074"/>
                <a:gd name="T44" fmla="*/ 543102 w 2343"/>
                <a:gd name="T45" fmla="*/ 661009 h 2074"/>
                <a:gd name="T46" fmla="*/ 501387 w 2343"/>
                <a:gd name="T47" fmla="*/ 707738 h 2074"/>
                <a:gd name="T48" fmla="*/ 577999 w 2343"/>
                <a:gd name="T49" fmla="*/ 675877 h 2074"/>
                <a:gd name="T50" fmla="*/ 529064 w 2343"/>
                <a:gd name="T51" fmla="*/ 735351 h 2074"/>
                <a:gd name="T52" fmla="*/ 575993 w 2343"/>
                <a:gd name="T53" fmla="*/ 722607 h 2074"/>
                <a:gd name="T54" fmla="*/ 555136 w 2343"/>
                <a:gd name="T55" fmla="*/ 779532 h 2074"/>
                <a:gd name="T56" fmla="*/ 608884 w 2343"/>
                <a:gd name="T57" fmla="*/ 844103 h 2074"/>
                <a:gd name="T58" fmla="*/ 657820 w 2343"/>
                <a:gd name="T59" fmla="*/ 853874 h 2074"/>
                <a:gd name="T60" fmla="*/ 681084 w 2343"/>
                <a:gd name="T61" fmla="*/ 868742 h 2074"/>
                <a:gd name="T62" fmla="*/ 748471 w 2343"/>
                <a:gd name="T63" fmla="*/ 868742 h 2074"/>
                <a:gd name="T64" fmla="*/ 804626 w 2343"/>
                <a:gd name="T65" fmla="*/ 853874 h 2074"/>
                <a:gd name="T66" fmla="*/ 860380 w 2343"/>
                <a:gd name="T67" fmla="*/ 755317 h 2074"/>
                <a:gd name="T68" fmla="*/ 904903 w 2343"/>
                <a:gd name="T69" fmla="*/ 666107 h 2074"/>
                <a:gd name="T70" fmla="*/ 939800 w 2343"/>
                <a:gd name="T71" fmla="*/ 528042 h 2074"/>
                <a:gd name="T72" fmla="*/ 904903 w 2343"/>
                <a:gd name="T73" fmla="*/ 360241 h 2074"/>
                <a:gd name="T74" fmla="*/ 855968 w 2343"/>
                <a:gd name="T75" fmla="*/ 293546 h 2074"/>
                <a:gd name="T76" fmla="*/ 823077 w 2343"/>
                <a:gd name="T77" fmla="*/ 249365 h 2074"/>
                <a:gd name="T78" fmla="*/ 813851 w 2343"/>
                <a:gd name="T79" fmla="*/ 162703 h 2074"/>
                <a:gd name="T80" fmla="*/ 785774 w 2343"/>
                <a:gd name="T81" fmla="*/ 98557 h 2074"/>
                <a:gd name="T82" fmla="*/ 760103 w 2343"/>
                <a:gd name="T83" fmla="*/ 76042 h 2074"/>
                <a:gd name="T84" fmla="*/ 734833 w 2343"/>
                <a:gd name="T85" fmla="*/ 182670 h 2074"/>
                <a:gd name="T86" fmla="*/ 699535 w 2343"/>
                <a:gd name="T87" fmla="*/ 194564 h 2074"/>
                <a:gd name="T88" fmla="*/ 634154 w 2343"/>
                <a:gd name="T89" fmla="*/ 145711 h 2074"/>
                <a:gd name="T90" fmla="*/ 610890 w 2343"/>
                <a:gd name="T91" fmla="*/ 105778 h 2074"/>
                <a:gd name="T92" fmla="*/ 634154 w 2343"/>
                <a:gd name="T93" fmla="*/ 51827 h 2074"/>
                <a:gd name="T94" fmla="*/ 620116 w 2343"/>
                <a:gd name="T95" fmla="*/ 46729 h 2074"/>
                <a:gd name="T96" fmla="*/ 552729 w 2343"/>
                <a:gd name="T97" fmla="*/ 0 h 20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343"/>
                <a:gd name="T148" fmla="*/ 0 h 2074"/>
                <a:gd name="T149" fmla="*/ 2343 w 2343"/>
                <a:gd name="T150" fmla="*/ 2074 h 20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343" h="2074">
                  <a:moveTo>
                    <a:pt x="1337" y="0"/>
                  </a:moveTo>
                  <a:lnTo>
                    <a:pt x="1314" y="81"/>
                  </a:lnTo>
                  <a:lnTo>
                    <a:pt x="1250" y="58"/>
                  </a:lnTo>
                  <a:lnTo>
                    <a:pt x="1145" y="110"/>
                  </a:lnTo>
                  <a:lnTo>
                    <a:pt x="1145" y="191"/>
                  </a:lnTo>
                  <a:lnTo>
                    <a:pt x="1105" y="191"/>
                  </a:lnTo>
                  <a:lnTo>
                    <a:pt x="1029" y="168"/>
                  </a:lnTo>
                  <a:lnTo>
                    <a:pt x="994" y="168"/>
                  </a:lnTo>
                  <a:lnTo>
                    <a:pt x="948" y="127"/>
                  </a:lnTo>
                  <a:lnTo>
                    <a:pt x="843" y="168"/>
                  </a:lnTo>
                  <a:lnTo>
                    <a:pt x="785" y="249"/>
                  </a:lnTo>
                  <a:lnTo>
                    <a:pt x="663" y="261"/>
                  </a:lnTo>
                  <a:lnTo>
                    <a:pt x="628" y="290"/>
                  </a:lnTo>
                  <a:lnTo>
                    <a:pt x="623" y="354"/>
                  </a:lnTo>
                  <a:lnTo>
                    <a:pt x="536" y="447"/>
                  </a:lnTo>
                  <a:lnTo>
                    <a:pt x="494" y="447"/>
                  </a:lnTo>
                  <a:lnTo>
                    <a:pt x="466" y="493"/>
                  </a:lnTo>
                  <a:lnTo>
                    <a:pt x="257" y="493"/>
                  </a:lnTo>
                  <a:lnTo>
                    <a:pt x="134" y="465"/>
                  </a:lnTo>
                  <a:lnTo>
                    <a:pt x="88" y="505"/>
                  </a:lnTo>
                  <a:lnTo>
                    <a:pt x="70" y="667"/>
                  </a:lnTo>
                  <a:lnTo>
                    <a:pt x="93" y="831"/>
                  </a:lnTo>
                  <a:lnTo>
                    <a:pt x="6" y="789"/>
                  </a:lnTo>
                  <a:lnTo>
                    <a:pt x="6" y="901"/>
                  </a:lnTo>
                  <a:lnTo>
                    <a:pt x="53" y="1202"/>
                  </a:lnTo>
                  <a:lnTo>
                    <a:pt x="53" y="1278"/>
                  </a:lnTo>
                  <a:lnTo>
                    <a:pt x="0" y="1382"/>
                  </a:lnTo>
                  <a:lnTo>
                    <a:pt x="47" y="1424"/>
                  </a:lnTo>
                  <a:lnTo>
                    <a:pt x="76" y="1429"/>
                  </a:lnTo>
                  <a:lnTo>
                    <a:pt x="110" y="1476"/>
                  </a:lnTo>
                  <a:lnTo>
                    <a:pt x="180" y="1476"/>
                  </a:lnTo>
                  <a:lnTo>
                    <a:pt x="291" y="1417"/>
                  </a:lnTo>
                  <a:lnTo>
                    <a:pt x="367" y="1424"/>
                  </a:lnTo>
                  <a:lnTo>
                    <a:pt x="459" y="1452"/>
                  </a:lnTo>
                  <a:lnTo>
                    <a:pt x="518" y="1446"/>
                  </a:lnTo>
                  <a:lnTo>
                    <a:pt x="576" y="1365"/>
                  </a:lnTo>
                  <a:lnTo>
                    <a:pt x="663" y="1365"/>
                  </a:lnTo>
                  <a:lnTo>
                    <a:pt x="773" y="1336"/>
                  </a:lnTo>
                  <a:lnTo>
                    <a:pt x="965" y="1342"/>
                  </a:lnTo>
                  <a:lnTo>
                    <a:pt x="1087" y="1429"/>
                  </a:lnTo>
                  <a:lnTo>
                    <a:pt x="1162" y="1534"/>
                  </a:lnTo>
                  <a:lnTo>
                    <a:pt x="1180" y="1568"/>
                  </a:lnTo>
                  <a:lnTo>
                    <a:pt x="1209" y="1579"/>
                  </a:lnTo>
                  <a:lnTo>
                    <a:pt x="1314" y="1544"/>
                  </a:lnTo>
                  <a:lnTo>
                    <a:pt x="1424" y="1464"/>
                  </a:lnTo>
                  <a:lnTo>
                    <a:pt x="1354" y="1556"/>
                  </a:lnTo>
                  <a:lnTo>
                    <a:pt x="1314" y="1632"/>
                  </a:lnTo>
                  <a:lnTo>
                    <a:pt x="1250" y="1666"/>
                  </a:lnTo>
                  <a:lnTo>
                    <a:pt x="1354" y="1638"/>
                  </a:lnTo>
                  <a:lnTo>
                    <a:pt x="1441" y="1591"/>
                  </a:lnTo>
                  <a:lnTo>
                    <a:pt x="1378" y="1696"/>
                  </a:lnTo>
                  <a:lnTo>
                    <a:pt x="1319" y="1731"/>
                  </a:lnTo>
                  <a:lnTo>
                    <a:pt x="1413" y="1708"/>
                  </a:lnTo>
                  <a:lnTo>
                    <a:pt x="1436" y="1701"/>
                  </a:lnTo>
                  <a:lnTo>
                    <a:pt x="1418" y="1766"/>
                  </a:lnTo>
                  <a:lnTo>
                    <a:pt x="1384" y="1835"/>
                  </a:lnTo>
                  <a:lnTo>
                    <a:pt x="1406" y="1900"/>
                  </a:lnTo>
                  <a:lnTo>
                    <a:pt x="1518" y="1987"/>
                  </a:lnTo>
                  <a:lnTo>
                    <a:pt x="1546" y="2004"/>
                  </a:lnTo>
                  <a:lnTo>
                    <a:pt x="1640" y="2010"/>
                  </a:lnTo>
                  <a:lnTo>
                    <a:pt x="1720" y="1987"/>
                  </a:lnTo>
                  <a:lnTo>
                    <a:pt x="1698" y="2045"/>
                  </a:lnTo>
                  <a:lnTo>
                    <a:pt x="1738" y="2074"/>
                  </a:lnTo>
                  <a:lnTo>
                    <a:pt x="1866" y="2045"/>
                  </a:lnTo>
                  <a:lnTo>
                    <a:pt x="1930" y="2039"/>
                  </a:lnTo>
                  <a:lnTo>
                    <a:pt x="2006" y="2010"/>
                  </a:lnTo>
                  <a:lnTo>
                    <a:pt x="2081" y="1905"/>
                  </a:lnTo>
                  <a:lnTo>
                    <a:pt x="2145" y="1778"/>
                  </a:lnTo>
                  <a:lnTo>
                    <a:pt x="2198" y="1719"/>
                  </a:lnTo>
                  <a:lnTo>
                    <a:pt x="2256" y="1568"/>
                  </a:lnTo>
                  <a:lnTo>
                    <a:pt x="2343" y="1429"/>
                  </a:lnTo>
                  <a:lnTo>
                    <a:pt x="2343" y="1243"/>
                  </a:lnTo>
                  <a:lnTo>
                    <a:pt x="2313" y="1033"/>
                  </a:lnTo>
                  <a:lnTo>
                    <a:pt x="2256" y="848"/>
                  </a:lnTo>
                  <a:lnTo>
                    <a:pt x="2191" y="755"/>
                  </a:lnTo>
                  <a:lnTo>
                    <a:pt x="2134" y="691"/>
                  </a:lnTo>
                  <a:lnTo>
                    <a:pt x="2069" y="615"/>
                  </a:lnTo>
                  <a:lnTo>
                    <a:pt x="2052" y="587"/>
                  </a:lnTo>
                  <a:lnTo>
                    <a:pt x="2041" y="458"/>
                  </a:lnTo>
                  <a:lnTo>
                    <a:pt x="2029" y="383"/>
                  </a:lnTo>
                  <a:lnTo>
                    <a:pt x="1977" y="343"/>
                  </a:lnTo>
                  <a:lnTo>
                    <a:pt x="1959" y="232"/>
                  </a:lnTo>
                  <a:lnTo>
                    <a:pt x="1930" y="139"/>
                  </a:lnTo>
                  <a:lnTo>
                    <a:pt x="1895" y="179"/>
                  </a:lnTo>
                  <a:lnTo>
                    <a:pt x="1872" y="266"/>
                  </a:lnTo>
                  <a:lnTo>
                    <a:pt x="1832" y="430"/>
                  </a:lnTo>
                  <a:lnTo>
                    <a:pt x="1785" y="458"/>
                  </a:lnTo>
                  <a:lnTo>
                    <a:pt x="1744" y="458"/>
                  </a:lnTo>
                  <a:lnTo>
                    <a:pt x="1651" y="383"/>
                  </a:lnTo>
                  <a:lnTo>
                    <a:pt x="1581" y="343"/>
                  </a:lnTo>
                  <a:lnTo>
                    <a:pt x="1541" y="301"/>
                  </a:lnTo>
                  <a:lnTo>
                    <a:pt x="1523" y="249"/>
                  </a:lnTo>
                  <a:lnTo>
                    <a:pt x="1570" y="179"/>
                  </a:lnTo>
                  <a:lnTo>
                    <a:pt x="1581" y="122"/>
                  </a:lnTo>
                  <a:lnTo>
                    <a:pt x="1593" y="99"/>
                  </a:lnTo>
                  <a:lnTo>
                    <a:pt x="1546" y="110"/>
                  </a:lnTo>
                  <a:lnTo>
                    <a:pt x="1424" y="41"/>
                  </a:lnTo>
                  <a:lnTo>
                    <a:pt x="1378" y="0"/>
                  </a:lnTo>
                  <a:lnTo>
                    <a:pt x="1337" y="0"/>
                  </a:lnTo>
                  <a:close/>
                </a:path>
              </a:pathLst>
            </a:custGeom>
            <a:grpFill/>
            <a:ln w="9525" cap="flat" cmpd="sng">
              <a:solidFill>
                <a:schemeClr val="bg1">
                  <a:lumMod val="85000"/>
                </a:schemeClr>
              </a:solidFill>
              <a:prstDash val="solid"/>
              <a:round/>
              <a:headEnd/>
              <a:tailEnd/>
            </a:ln>
          </p:spPr>
          <p:txBody>
            <a:bodyPr wrap="none" anchor="ctr"/>
            <a:lstStyle/>
            <a:p>
              <a:endParaRPr lang="zh-CN" altLang="en-US"/>
            </a:p>
          </p:txBody>
        </p:sp>
        <p:sp>
          <p:nvSpPr>
            <p:cNvPr id="293" name="Freeform 243"/>
            <p:cNvSpPr>
              <a:spLocks noChangeAspect="1"/>
            </p:cNvSpPr>
            <p:nvPr>
              <p:custDataLst>
                <p:tags r:id="rId313"/>
              </p:custDataLst>
            </p:nvPr>
          </p:nvSpPr>
          <p:spPr bwMode="auto">
            <a:xfrm>
              <a:off x="2339424" y="2533461"/>
              <a:ext cx="830204" cy="447543"/>
            </a:xfrm>
            <a:custGeom>
              <a:avLst/>
              <a:gdLst>
                <a:gd name="T0" fmla="*/ 24096 w 487"/>
                <a:gd name="T1" fmla="*/ 140658 h 275"/>
                <a:gd name="T2" fmla="*/ 4518 w 487"/>
                <a:gd name="T3" fmla="*/ 113434 h 275"/>
                <a:gd name="T4" fmla="*/ 4518 w 487"/>
                <a:gd name="T5" fmla="*/ 86210 h 275"/>
                <a:gd name="T6" fmla="*/ 28614 w 487"/>
                <a:gd name="T7" fmla="*/ 72598 h 275"/>
                <a:gd name="T8" fmla="*/ 78312 w 487"/>
                <a:gd name="T9" fmla="*/ 72598 h 275"/>
                <a:gd name="T10" fmla="*/ 111444 w 487"/>
                <a:gd name="T11" fmla="*/ 63523 h 275"/>
                <a:gd name="T12" fmla="*/ 150601 w 487"/>
                <a:gd name="T13" fmla="*/ 63523 h 275"/>
                <a:gd name="T14" fmla="*/ 191263 w 487"/>
                <a:gd name="T15" fmla="*/ 113434 h 275"/>
                <a:gd name="T16" fmla="*/ 263551 w 487"/>
                <a:gd name="T17" fmla="*/ 113434 h 275"/>
                <a:gd name="T18" fmla="*/ 299695 w 487"/>
                <a:gd name="T19" fmla="*/ 113434 h 275"/>
                <a:gd name="T20" fmla="*/ 286141 w 487"/>
                <a:gd name="T21" fmla="*/ 89235 h 275"/>
                <a:gd name="T22" fmla="*/ 322285 w 487"/>
                <a:gd name="T23" fmla="*/ 54448 h 275"/>
                <a:gd name="T24" fmla="*/ 353911 w 487"/>
                <a:gd name="T25" fmla="*/ 36299 h 275"/>
                <a:gd name="T26" fmla="*/ 391562 w 487"/>
                <a:gd name="T27" fmla="*/ 13612 h 275"/>
                <a:gd name="T28" fmla="*/ 433730 w 487"/>
                <a:gd name="T29" fmla="*/ 0 h 275"/>
                <a:gd name="T30" fmla="*/ 466862 w 487"/>
                <a:gd name="T31" fmla="*/ 9075 h 275"/>
                <a:gd name="T32" fmla="*/ 543668 w 487"/>
                <a:gd name="T33" fmla="*/ 9075 h 275"/>
                <a:gd name="T34" fmla="*/ 597884 w 487"/>
                <a:gd name="T35" fmla="*/ 40836 h 275"/>
                <a:gd name="T36" fmla="*/ 659631 w 487"/>
                <a:gd name="T37" fmla="*/ 77135 h 275"/>
                <a:gd name="T38" fmla="*/ 706317 w 487"/>
                <a:gd name="T39" fmla="*/ 104359 h 275"/>
                <a:gd name="T40" fmla="*/ 733425 w 487"/>
                <a:gd name="T41" fmla="*/ 131584 h 275"/>
                <a:gd name="T42" fmla="*/ 706317 w 487"/>
                <a:gd name="T43" fmla="*/ 164858 h 275"/>
                <a:gd name="T44" fmla="*/ 710835 w 487"/>
                <a:gd name="T45" fmla="*/ 196619 h 275"/>
                <a:gd name="T46" fmla="*/ 679209 w 487"/>
                <a:gd name="T47" fmla="*/ 213256 h 275"/>
                <a:gd name="T48" fmla="*/ 674691 w 487"/>
                <a:gd name="T49" fmla="*/ 245018 h 275"/>
                <a:gd name="T50" fmla="*/ 665655 w 487"/>
                <a:gd name="T51" fmla="*/ 304003 h 275"/>
                <a:gd name="T52" fmla="*/ 643065 w 487"/>
                <a:gd name="T53" fmla="*/ 326690 h 275"/>
                <a:gd name="T54" fmla="*/ 611439 w 487"/>
                <a:gd name="T55" fmla="*/ 344840 h 275"/>
                <a:gd name="T56" fmla="*/ 588848 w 487"/>
                <a:gd name="T57" fmla="*/ 322153 h 275"/>
                <a:gd name="T58" fmla="*/ 539150 w 487"/>
                <a:gd name="T59" fmla="*/ 322153 h 275"/>
                <a:gd name="T60" fmla="*/ 509030 w 487"/>
                <a:gd name="T61" fmla="*/ 340302 h 275"/>
                <a:gd name="T62" fmla="*/ 498488 w 487"/>
                <a:gd name="T63" fmla="*/ 394751 h 275"/>
                <a:gd name="T64" fmla="*/ 471380 w 487"/>
                <a:gd name="T65" fmla="*/ 409875 h 275"/>
                <a:gd name="T66" fmla="*/ 439754 w 487"/>
                <a:gd name="T67" fmla="*/ 409875 h 275"/>
                <a:gd name="T68" fmla="*/ 418670 w 487"/>
                <a:gd name="T69" fmla="*/ 372064 h 275"/>
                <a:gd name="T70" fmla="*/ 378008 w 487"/>
                <a:gd name="T71" fmla="*/ 331227 h 275"/>
                <a:gd name="T72" fmla="*/ 340357 w 487"/>
                <a:gd name="T73" fmla="*/ 310053 h 275"/>
                <a:gd name="T74" fmla="*/ 307225 w 487"/>
                <a:gd name="T75" fmla="*/ 290391 h 275"/>
                <a:gd name="T76" fmla="*/ 283129 w 487"/>
                <a:gd name="T77" fmla="*/ 276779 h 275"/>
                <a:gd name="T78" fmla="*/ 245479 w 487"/>
                <a:gd name="T79" fmla="*/ 276779 h 275"/>
                <a:gd name="T80" fmla="*/ 204817 w 487"/>
                <a:gd name="T81" fmla="*/ 258630 h 275"/>
                <a:gd name="T82" fmla="*/ 191263 w 487"/>
                <a:gd name="T83" fmla="*/ 299466 h 275"/>
                <a:gd name="T84" fmla="*/ 191263 w 487"/>
                <a:gd name="T85" fmla="*/ 340302 h 275"/>
                <a:gd name="T86" fmla="*/ 173191 w 487"/>
                <a:gd name="T87" fmla="*/ 364501 h 275"/>
                <a:gd name="T88" fmla="*/ 147589 w 487"/>
                <a:gd name="T89" fmla="*/ 349377 h 275"/>
                <a:gd name="T90" fmla="*/ 91866 w 487"/>
                <a:gd name="T91" fmla="*/ 317615 h 275"/>
                <a:gd name="T92" fmla="*/ 37650 w 487"/>
                <a:gd name="T93" fmla="*/ 285854 h 275"/>
                <a:gd name="T94" fmla="*/ 13554 w 487"/>
                <a:gd name="T95" fmla="*/ 245018 h 275"/>
                <a:gd name="T96" fmla="*/ 10542 w 487"/>
                <a:gd name="T97" fmla="*/ 216281 h 275"/>
                <a:gd name="T98" fmla="*/ 43674 w 487"/>
                <a:gd name="T99" fmla="*/ 181495 h 275"/>
                <a:gd name="T100" fmla="*/ 24096 w 487"/>
                <a:gd name="T101" fmla="*/ 140658 h 2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87"/>
                <a:gd name="T154" fmla="*/ 0 h 275"/>
                <a:gd name="T155" fmla="*/ 487 w 487"/>
                <a:gd name="T156" fmla="*/ 275 h 2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87" h="275">
                  <a:moveTo>
                    <a:pt x="16" y="93"/>
                  </a:moveTo>
                  <a:cubicBezTo>
                    <a:pt x="12" y="86"/>
                    <a:pt x="5" y="81"/>
                    <a:pt x="3" y="75"/>
                  </a:cubicBezTo>
                  <a:cubicBezTo>
                    <a:pt x="1" y="69"/>
                    <a:pt x="0" y="62"/>
                    <a:pt x="3" y="57"/>
                  </a:cubicBezTo>
                  <a:cubicBezTo>
                    <a:pt x="6" y="52"/>
                    <a:pt x="11" y="50"/>
                    <a:pt x="19" y="48"/>
                  </a:cubicBezTo>
                  <a:cubicBezTo>
                    <a:pt x="27" y="46"/>
                    <a:pt x="43" y="49"/>
                    <a:pt x="52" y="48"/>
                  </a:cubicBezTo>
                  <a:cubicBezTo>
                    <a:pt x="61" y="47"/>
                    <a:pt x="66" y="43"/>
                    <a:pt x="74" y="42"/>
                  </a:cubicBezTo>
                  <a:cubicBezTo>
                    <a:pt x="82" y="41"/>
                    <a:pt x="91" y="36"/>
                    <a:pt x="100" y="42"/>
                  </a:cubicBezTo>
                  <a:cubicBezTo>
                    <a:pt x="109" y="48"/>
                    <a:pt x="115" y="70"/>
                    <a:pt x="127" y="75"/>
                  </a:cubicBezTo>
                  <a:cubicBezTo>
                    <a:pt x="139" y="80"/>
                    <a:pt x="163" y="75"/>
                    <a:pt x="175" y="75"/>
                  </a:cubicBezTo>
                  <a:cubicBezTo>
                    <a:pt x="187" y="75"/>
                    <a:pt x="197" y="78"/>
                    <a:pt x="199" y="75"/>
                  </a:cubicBezTo>
                  <a:cubicBezTo>
                    <a:pt x="201" y="72"/>
                    <a:pt x="188" y="65"/>
                    <a:pt x="190" y="59"/>
                  </a:cubicBezTo>
                  <a:cubicBezTo>
                    <a:pt x="192" y="53"/>
                    <a:pt x="207" y="42"/>
                    <a:pt x="214" y="36"/>
                  </a:cubicBezTo>
                  <a:cubicBezTo>
                    <a:pt x="221" y="30"/>
                    <a:pt x="227" y="28"/>
                    <a:pt x="235" y="24"/>
                  </a:cubicBezTo>
                  <a:cubicBezTo>
                    <a:pt x="243" y="20"/>
                    <a:pt x="251" y="13"/>
                    <a:pt x="260" y="9"/>
                  </a:cubicBezTo>
                  <a:cubicBezTo>
                    <a:pt x="269" y="5"/>
                    <a:pt x="280" y="0"/>
                    <a:pt x="288" y="0"/>
                  </a:cubicBezTo>
                  <a:cubicBezTo>
                    <a:pt x="296" y="0"/>
                    <a:pt x="298" y="5"/>
                    <a:pt x="310" y="6"/>
                  </a:cubicBezTo>
                  <a:cubicBezTo>
                    <a:pt x="322" y="7"/>
                    <a:pt x="347" y="3"/>
                    <a:pt x="361" y="6"/>
                  </a:cubicBezTo>
                  <a:cubicBezTo>
                    <a:pt x="375" y="9"/>
                    <a:pt x="384" y="20"/>
                    <a:pt x="397" y="27"/>
                  </a:cubicBezTo>
                  <a:cubicBezTo>
                    <a:pt x="410" y="34"/>
                    <a:pt x="426" y="44"/>
                    <a:pt x="438" y="51"/>
                  </a:cubicBezTo>
                  <a:cubicBezTo>
                    <a:pt x="450" y="58"/>
                    <a:pt x="461" y="63"/>
                    <a:pt x="469" y="69"/>
                  </a:cubicBezTo>
                  <a:cubicBezTo>
                    <a:pt x="477" y="75"/>
                    <a:pt x="487" y="80"/>
                    <a:pt x="487" y="87"/>
                  </a:cubicBezTo>
                  <a:cubicBezTo>
                    <a:pt x="487" y="94"/>
                    <a:pt x="471" y="102"/>
                    <a:pt x="469" y="109"/>
                  </a:cubicBezTo>
                  <a:cubicBezTo>
                    <a:pt x="467" y="116"/>
                    <a:pt x="475" y="125"/>
                    <a:pt x="472" y="130"/>
                  </a:cubicBezTo>
                  <a:cubicBezTo>
                    <a:pt x="469" y="135"/>
                    <a:pt x="455" y="136"/>
                    <a:pt x="451" y="141"/>
                  </a:cubicBezTo>
                  <a:cubicBezTo>
                    <a:pt x="447" y="146"/>
                    <a:pt x="449" y="152"/>
                    <a:pt x="448" y="162"/>
                  </a:cubicBezTo>
                  <a:cubicBezTo>
                    <a:pt x="447" y="172"/>
                    <a:pt x="446" y="192"/>
                    <a:pt x="442" y="201"/>
                  </a:cubicBezTo>
                  <a:cubicBezTo>
                    <a:pt x="438" y="210"/>
                    <a:pt x="433" y="212"/>
                    <a:pt x="427" y="216"/>
                  </a:cubicBezTo>
                  <a:cubicBezTo>
                    <a:pt x="421" y="220"/>
                    <a:pt x="412" y="228"/>
                    <a:pt x="406" y="228"/>
                  </a:cubicBezTo>
                  <a:cubicBezTo>
                    <a:pt x="400" y="228"/>
                    <a:pt x="399" y="216"/>
                    <a:pt x="391" y="213"/>
                  </a:cubicBezTo>
                  <a:cubicBezTo>
                    <a:pt x="383" y="210"/>
                    <a:pt x="367" y="211"/>
                    <a:pt x="358" y="213"/>
                  </a:cubicBezTo>
                  <a:cubicBezTo>
                    <a:pt x="349" y="215"/>
                    <a:pt x="342" y="217"/>
                    <a:pt x="338" y="225"/>
                  </a:cubicBezTo>
                  <a:cubicBezTo>
                    <a:pt x="334" y="233"/>
                    <a:pt x="335" y="253"/>
                    <a:pt x="331" y="261"/>
                  </a:cubicBezTo>
                  <a:cubicBezTo>
                    <a:pt x="327" y="269"/>
                    <a:pt x="319" y="269"/>
                    <a:pt x="313" y="271"/>
                  </a:cubicBezTo>
                  <a:cubicBezTo>
                    <a:pt x="307" y="273"/>
                    <a:pt x="298" y="275"/>
                    <a:pt x="292" y="271"/>
                  </a:cubicBezTo>
                  <a:cubicBezTo>
                    <a:pt x="286" y="267"/>
                    <a:pt x="285" y="255"/>
                    <a:pt x="278" y="246"/>
                  </a:cubicBezTo>
                  <a:cubicBezTo>
                    <a:pt x="271" y="237"/>
                    <a:pt x="260" y="226"/>
                    <a:pt x="251" y="219"/>
                  </a:cubicBezTo>
                  <a:cubicBezTo>
                    <a:pt x="242" y="212"/>
                    <a:pt x="234" y="210"/>
                    <a:pt x="226" y="205"/>
                  </a:cubicBezTo>
                  <a:cubicBezTo>
                    <a:pt x="218" y="200"/>
                    <a:pt x="210" y="196"/>
                    <a:pt x="204" y="192"/>
                  </a:cubicBezTo>
                  <a:cubicBezTo>
                    <a:pt x="198" y="188"/>
                    <a:pt x="195" y="184"/>
                    <a:pt x="188" y="183"/>
                  </a:cubicBezTo>
                  <a:cubicBezTo>
                    <a:pt x="181" y="182"/>
                    <a:pt x="172" y="185"/>
                    <a:pt x="163" y="183"/>
                  </a:cubicBezTo>
                  <a:cubicBezTo>
                    <a:pt x="154" y="181"/>
                    <a:pt x="142" y="169"/>
                    <a:pt x="136" y="171"/>
                  </a:cubicBezTo>
                  <a:cubicBezTo>
                    <a:pt x="130" y="173"/>
                    <a:pt x="128" y="189"/>
                    <a:pt x="127" y="198"/>
                  </a:cubicBezTo>
                  <a:cubicBezTo>
                    <a:pt x="126" y="207"/>
                    <a:pt x="129" y="218"/>
                    <a:pt x="127" y="225"/>
                  </a:cubicBezTo>
                  <a:cubicBezTo>
                    <a:pt x="125" y="232"/>
                    <a:pt x="120" y="240"/>
                    <a:pt x="115" y="241"/>
                  </a:cubicBezTo>
                  <a:cubicBezTo>
                    <a:pt x="110" y="242"/>
                    <a:pt x="107" y="236"/>
                    <a:pt x="98" y="231"/>
                  </a:cubicBezTo>
                  <a:cubicBezTo>
                    <a:pt x="89" y="226"/>
                    <a:pt x="73" y="217"/>
                    <a:pt x="61" y="210"/>
                  </a:cubicBezTo>
                  <a:cubicBezTo>
                    <a:pt x="49" y="203"/>
                    <a:pt x="34" y="197"/>
                    <a:pt x="25" y="189"/>
                  </a:cubicBezTo>
                  <a:cubicBezTo>
                    <a:pt x="16" y="181"/>
                    <a:pt x="12" y="170"/>
                    <a:pt x="9" y="162"/>
                  </a:cubicBezTo>
                  <a:cubicBezTo>
                    <a:pt x="6" y="154"/>
                    <a:pt x="4" y="150"/>
                    <a:pt x="7" y="143"/>
                  </a:cubicBezTo>
                  <a:cubicBezTo>
                    <a:pt x="10" y="136"/>
                    <a:pt x="27" y="128"/>
                    <a:pt x="29" y="120"/>
                  </a:cubicBezTo>
                  <a:cubicBezTo>
                    <a:pt x="31" y="112"/>
                    <a:pt x="20" y="100"/>
                    <a:pt x="16" y="93"/>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4" name="Freeform 244"/>
            <p:cNvSpPr>
              <a:spLocks noChangeAspect="1"/>
            </p:cNvSpPr>
            <p:nvPr>
              <p:custDataLst>
                <p:tags r:id="rId314"/>
              </p:custDataLst>
            </p:nvPr>
          </p:nvSpPr>
          <p:spPr bwMode="auto">
            <a:xfrm>
              <a:off x="2551467" y="2810184"/>
              <a:ext cx="294704" cy="216940"/>
            </a:xfrm>
            <a:custGeom>
              <a:avLst/>
              <a:gdLst>
                <a:gd name="T0" fmla="*/ 4515 w 173"/>
                <a:gd name="T1" fmla="*/ 96293 h 134"/>
                <a:gd name="T2" fmla="*/ 36118 w 173"/>
                <a:gd name="T3" fmla="*/ 87265 h 134"/>
                <a:gd name="T4" fmla="*/ 72236 w 173"/>
                <a:gd name="T5" fmla="*/ 78238 h 134"/>
                <a:gd name="T6" fmla="*/ 123403 w 173"/>
                <a:gd name="T7" fmla="*/ 78238 h 134"/>
                <a:gd name="T8" fmla="*/ 153501 w 173"/>
                <a:gd name="T9" fmla="*/ 96293 h 134"/>
                <a:gd name="T10" fmla="*/ 198649 w 173"/>
                <a:gd name="T11" fmla="*/ 141430 h 134"/>
                <a:gd name="T12" fmla="*/ 230252 w 173"/>
                <a:gd name="T13" fmla="*/ 159485 h 134"/>
                <a:gd name="T14" fmla="*/ 252825 w 173"/>
                <a:gd name="T15" fmla="*/ 197099 h 134"/>
                <a:gd name="T16" fmla="*/ 257340 w 173"/>
                <a:gd name="T17" fmla="*/ 136916 h 134"/>
                <a:gd name="T18" fmla="*/ 230252 w 173"/>
                <a:gd name="T19" fmla="*/ 109834 h 134"/>
                <a:gd name="T20" fmla="*/ 212193 w 173"/>
                <a:gd name="T21" fmla="*/ 78238 h 134"/>
                <a:gd name="T22" fmla="*/ 174570 w 173"/>
                <a:gd name="T23" fmla="*/ 55669 h 134"/>
                <a:gd name="T24" fmla="*/ 129423 w 173"/>
                <a:gd name="T25" fmla="*/ 28587 h 134"/>
                <a:gd name="T26" fmla="*/ 90295 w 173"/>
                <a:gd name="T27" fmla="*/ 28587 h 134"/>
                <a:gd name="T28" fmla="*/ 54177 w 173"/>
                <a:gd name="T29" fmla="*/ 28587 h 134"/>
                <a:gd name="T30" fmla="*/ 22574 w 173"/>
                <a:gd name="T31" fmla="*/ 3009 h 134"/>
                <a:gd name="T32" fmla="*/ 9029 w 173"/>
                <a:gd name="T33" fmla="*/ 46642 h 134"/>
                <a:gd name="T34" fmla="*/ 4515 w 173"/>
                <a:gd name="T35" fmla="*/ 96293 h 1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3"/>
                <a:gd name="T55" fmla="*/ 0 h 134"/>
                <a:gd name="T56" fmla="*/ 173 w 173"/>
                <a:gd name="T57" fmla="*/ 134 h 1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3" h="134">
                  <a:moveTo>
                    <a:pt x="3" y="64"/>
                  </a:moveTo>
                  <a:cubicBezTo>
                    <a:pt x="6" y="68"/>
                    <a:pt x="17" y="60"/>
                    <a:pt x="24" y="58"/>
                  </a:cubicBezTo>
                  <a:cubicBezTo>
                    <a:pt x="31" y="56"/>
                    <a:pt x="38" y="53"/>
                    <a:pt x="48" y="52"/>
                  </a:cubicBezTo>
                  <a:cubicBezTo>
                    <a:pt x="58" y="51"/>
                    <a:pt x="73" y="50"/>
                    <a:pt x="82" y="52"/>
                  </a:cubicBezTo>
                  <a:cubicBezTo>
                    <a:pt x="91" y="54"/>
                    <a:pt x="94" y="57"/>
                    <a:pt x="102" y="64"/>
                  </a:cubicBezTo>
                  <a:cubicBezTo>
                    <a:pt x="110" y="71"/>
                    <a:pt x="124" y="87"/>
                    <a:pt x="132" y="94"/>
                  </a:cubicBezTo>
                  <a:cubicBezTo>
                    <a:pt x="140" y="101"/>
                    <a:pt x="147" y="100"/>
                    <a:pt x="153" y="106"/>
                  </a:cubicBezTo>
                  <a:cubicBezTo>
                    <a:pt x="159" y="112"/>
                    <a:pt x="165" y="134"/>
                    <a:pt x="168" y="131"/>
                  </a:cubicBezTo>
                  <a:cubicBezTo>
                    <a:pt x="171" y="128"/>
                    <a:pt x="173" y="101"/>
                    <a:pt x="171" y="91"/>
                  </a:cubicBezTo>
                  <a:cubicBezTo>
                    <a:pt x="169" y="81"/>
                    <a:pt x="158" y="79"/>
                    <a:pt x="153" y="73"/>
                  </a:cubicBezTo>
                  <a:cubicBezTo>
                    <a:pt x="148" y="67"/>
                    <a:pt x="147" y="58"/>
                    <a:pt x="141" y="52"/>
                  </a:cubicBezTo>
                  <a:cubicBezTo>
                    <a:pt x="135" y="46"/>
                    <a:pt x="125" y="42"/>
                    <a:pt x="116" y="37"/>
                  </a:cubicBezTo>
                  <a:cubicBezTo>
                    <a:pt x="107" y="32"/>
                    <a:pt x="95" y="22"/>
                    <a:pt x="86" y="19"/>
                  </a:cubicBezTo>
                  <a:cubicBezTo>
                    <a:pt x="77" y="16"/>
                    <a:pt x="68" y="19"/>
                    <a:pt x="60" y="19"/>
                  </a:cubicBezTo>
                  <a:cubicBezTo>
                    <a:pt x="52" y="19"/>
                    <a:pt x="43" y="22"/>
                    <a:pt x="36" y="19"/>
                  </a:cubicBezTo>
                  <a:cubicBezTo>
                    <a:pt x="29" y="16"/>
                    <a:pt x="20" y="0"/>
                    <a:pt x="15" y="2"/>
                  </a:cubicBezTo>
                  <a:cubicBezTo>
                    <a:pt x="10" y="4"/>
                    <a:pt x="7" y="23"/>
                    <a:pt x="6" y="31"/>
                  </a:cubicBezTo>
                  <a:cubicBezTo>
                    <a:pt x="5" y="39"/>
                    <a:pt x="0" y="60"/>
                    <a:pt x="3" y="64"/>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5" name="Freeform 245"/>
            <p:cNvSpPr>
              <a:spLocks noChangeAspect="1"/>
            </p:cNvSpPr>
            <p:nvPr>
              <p:custDataLst>
                <p:tags r:id="rId315"/>
              </p:custDataLst>
            </p:nvPr>
          </p:nvSpPr>
          <p:spPr bwMode="auto">
            <a:xfrm>
              <a:off x="2598189" y="2796518"/>
              <a:ext cx="61096" cy="39289"/>
            </a:xfrm>
            <a:custGeom>
              <a:avLst/>
              <a:gdLst>
                <a:gd name="T0" fmla="*/ 49349 w 35"/>
                <a:gd name="T1" fmla="*/ 31949 h 24"/>
                <a:gd name="T2" fmla="*/ 26216 w 35"/>
                <a:gd name="T3" fmla="*/ 0 h 24"/>
                <a:gd name="T4" fmla="*/ 3084 w 35"/>
                <a:gd name="T5" fmla="*/ 27385 h 24"/>
                <a:gd name="T6" fmla="*/ 49349 w 35"/>
                <a:gd name="T7" fmla="*/ 31949 h 24"/>
                <a:gd name="T8" fmla="*/ 0 60000 65536"/>
                <a:gd name="T9" fmla="*/ 0 60000 65536"/>
                <a:gd name="T10" fmla="*/ 0 60000 65536"/>
                <a:gd name="T11" fmla="*/ 0 60000 65536"/>
                <a:gd name="T12" fmla="*/ 0 w 35"/>
                <a:gd name="T13" fmla="*/ 0 h 24"/>
                <a:gd name="T14" fmla="*/ 35 w 35"/>
                <a:gd name="T15" fmla="*/ 24 h 24"/>
              </a:gdLst>
              <a:ahLst/>
              <a:cxnLst>
                <a:cxn ang="T8">
                  <a:pos x="T0" y="T1"/>
                </a:cxn>
                <a:cxn ang="T9">
                  <a:pos x="T2" y="T3"/>
                </a:cxn>
                <a:cxn ang="T10">
                  <a:pos x="T4" y="T5"/>
                </a:cxn>
                <a:cxn ang="T11">
                  <a:pos x="T6" y="T7"/>
                </a:cxn>
              </a:cxnLst>
              <a:rect l="T12" t="T13" r="T14" b="T15"/>
              <a:pathLst>
                <a:path w="35" h="24">
                  <a:moveTo>
                    <a:pt x="32" y="21"/>
                  </a:moveTo>
                  <a:cubicBezTo>
                    <a:pt x="35" y="18"/>
                    <a:pt x="22" y="0"/>
                    <a:pt x="17" y="0"/>
                  </a:cubicBezTo>
                  <a:cubicBezTo>
                    <a:pt x="12" y="0"/>
                    <a:pt x="0" y="14"/>
                    <a:pt x="2" y="18"/>
                  </a:cubicBezTo>
                  <a:cubicBezTo>
                    <a:pt x="4" y="22"/>
                    <a:pt x="29" y="24"/>
                    <a:pt x="32" y="21"/>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6" name="Freeform 246"/>
            <p:cNvSpPr>
              <a:spLocks noChangeAspect="1"/>
            </p:cNvSpPr>
            <p:nvPr>
              <p:custDataLst>
                <p:tags r:id="rId316"/>
              </p:custDataLst>
            </p:nvPr>
          </p:nvSpPr>
          <p:spPr bwMode="auto">
            <a:xfrm>
              <a:off x="2418492" y="2885344"/>
              <a:ext cx="440259" cy="196440"/>
            </a:xfrm>
            <a:custGeom>
              <a:avLst/>
              <a:gdLst>
                <a:gd name="T0" fmla="*/ 111556 w 258"/>
                <a:gd name="T1" fmla="*/ 33808 h 108"/>
                <a:gd name="T2" fmla="*/ 66330 w 258"/>
                <a:gd name="T3" fmla="*/ 6762 h 108"/>
                <a:gd name="T4" fmla="*/ 39195 w 258"/>
                <a:gd name="T5" fmla="*/ 6762 h 108"/>
                <a:gd name="T6" fmla="*/ 3015 w 258"/>
                <a:gd name="T7" fmla="*/ 16904 h 108"/>
                <a:gd name="T8" fmla="*/ 21105 w 258"/>
                <a:gd name="T9" fmla="*/ 64235 h 108"/>
                <a:gd name="T10" fmla="*/ 21105 w 258"/>
                <a:gd name="T11" fmla="*/ 120018 h 108"/>
                <a:gd name="T12" fmla="*/ 51255 w 258"/>
                <a:gd name="T13" fmla="*/ 114947 h 108"/>
                <a:gd name="T14" fmla="*/ 97988 w 258"/>
                <a:gd name="T15" fmla="*/ 114947 h 108"/>
                <a:gd name="T16" fmla="*/ 143213 w 258"/>
                <a:gd name="T17" fmla="*/ 114947 h 108"/>
                <a:gd name="T18" fmla="*/ 174871 w 258"/>
                <a:gd name="T19" fmla="*/ 165659 h 108"/>
                <a:gd name="T20" fmla="*/ 220096 w 258"/>
                <a:gd name="T21" fmla="*/ 182563 h 108"/>
                <a:gd name="T22" fmla="*/ 254769 w 258"/>
                <a:gd name="T23" fmla="*/ 165659 h 108"/>
                <a:gd name="T24" fmla="*/ 293964 w 258"/>
                <a:gd name="T25" fmla="*/ 140303 h 108"/>
                <a:gd name="T26" fmla="*/ 355772 w 258"/>
                <a:gd name="T27" fmla="*/ 140303 h 108"/>
                <a:gd name="T28" fmla="*/ 387429 w 258"/>
                <a:gd name="T29" fmla="*/ 140303 h 108"/>
                <a:gd name="T30" fmla="*/ 351249 w 258"/>
                <a:gd name="T31" fmla="*/ 116637 h 108"/>
                <a:gd name="T32" fmla="*/ 328637 w 258"/>
                <a:gd name="T33" fmla="*/ 91282 h 108"/>
                <a:gd name="T34" fmla="*/ 306024 w 258"/>
                <a:gd name="T35" fmla="*/ 65926 h 108"/>
                <a:gd name="T36" fmla="*/ 286426 w 258"/>
                <a:gd name="T37" fmla="*/ 28737 h 108"/>
                <a:gd name="T38" fmla="*/ 247231 w 258"/>
                <a:gd name="T39" fmla="*/ 8452 h 108"/>
                <a:gd name="T40" fmla="*/ 202006 w 258"/>
                <a:gd name="T41" fmla="*/ 3381 h 108"/>
                <a:gd name="T42" fmla="*/ 170348 w 258"/>
                <a:gd name="T43" fmla="*/ 3381 h 108"/>
                <a:gd name="T44" fmla="*/ 111556 w 258"/>
                <a:gd name="T45" fmla="*/ 33808 h 10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8"/>
                <a:gd name="T70" fmla="*/ 0 h 108"/>
                <a:gd name="T71" fmla="*/ 258 w 258"/>
                <a:gd name="T72" fmla="*/ 108 h 10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8" h="108">
                  <a:moveTo>
                    <a:pt x="74" y="20"/>
                  </a:moveTo>
                  <a:cubicBezTo>
                    <a:pt x="63" y="20"/>
                    <a:pt x="52" y="7"/>
                    <a:pt x="44" y="4"/>
                  </a:cubicBezTo>
                  <a:cubicBezTo>
                    <a:pt x="36" y="1"/>
                    <a:pt x="33" y="3"/>
                    <a:pt x="26" y="4"/>
                  </a:cubicBezTo>
                  <a:cubicBezTo>
                    <a:pt x="19" y="5"/>
                    <a:pt x="4" y="4"/>
                    <a:pt x="2" y="10"/>
                  </a:cubicBezTo>
                  <a:cubicBezTo>
                    <a:pt x="0" y="16"/>
                    <a:pt x="12" y="28"/>
                    <a:pt x="14" y="38"/>
                  </a:cubicBezTo>
                  <a:cubicBezTo>
                    <a:pt x="16" y="48"/>
                    <a:pt x="11" y="66"/>
                    <a:pt x="14" y="71"/>
                  </a:cubicBezTo>
                  <a:cubicBezTo>
                    <a:pt x="17" y="76"/>
                    <a:pt x="26" y="68"/>
                    <a:pt x="34" y="68"/>
                  </a:cubicBezTo>
                  <a:cubicBezTo>
                    <a:pt x="42" y="68"/>
                    <a:pt x="55" y="68"/>
                    <a:pt x="65" y="68"/>
                  </a:cubicBezTo>
                  <a:cubicBezTo>
                    <a:pt x="75" y="68"/>
                    <a:pt x="87" y="63"/>
                    <a:pt x="95" y="68"/>
                  </a:cubicBezTo>
                  <a:cubicBezTo>
                    <a:pt x="103" y="73"/>
                    <a:pt x="108" y="91"/>
                    <a:pt x="116" y="98"/>
                  </a:cubicBezTo>
                  <a:cubicBezTo>
                    <a:pt x="124" y="105"/>
                    <a:pt x="137" y="108"/>
                    <a:pt x="146" y="108"/>
                  </a:cubicBezTo>
                  <a:cubicBezTo>
                    <a:pt x="155" y="108"/>
                    <a:pt x="161" y="102"/>
                    <a:pt x="169" y="98"/>
                  </a:cubicBezTo>
                  <a:cubicBezTo>
                    <a:pt x="177" y="94"/>
                    <a:pt x="184" y="85"/>
                    <a:pt x="195" y="83"/>
                  </a:cubicBezTo>
                  <a:cubicBezTo>
                    <a:pt x="206" y="81"/>
                    <a:pt x="226" y="83"/>
                    <a:pt x="236" y="83"/>
                  </a:cubicBezTo>
                  <a:cubicBezTo>
                    <a:pt x="246" y="83"/>
                    <a:pt x="258" y="85"/>
                    <a:pt x="257" y="83"/>
                  </a:cubicBezTo>
                  <a:cubicBezTo>
                    <a:pt x="256" y="81"/>
                    <a:pt x="239" y="74"/>
                    <a:pt x="233" y="69"/>
                  </a:cubicBezTo>
                  <a:cubicBezTo>
                    <a:pt x="227" y="64"/>
                    <a:pt x="223" y="59"/>
                    <a:pt x="218" y="54"/>
                  </a:cubicBezTo>
                  <a:cubicBezTo>
                    <a:pt x="213" y="49"/>
                    <a:pt x="208" y="45"/>
                    <a:pt x="203" y="39"/>
                  </a:cubicBezTo>
                  <a:cubicBezTo>
                    <a:pt x="198" y="33"/>
                    <a:pt x="196" y="23"/>
                    <a:pt x="190" y="17"/>
                  </a:cubicBezTo>
                  <a:cubicBezTo>
                    <a:pt x="184" y="11"/>
                    <a:pt x="173" y="8"/>
                    <a:pt x="164" y="5"/>
                  </a:cubicBezTo>
                  <a:cubicBezTo>
                    <a:pt x="155" y="2"/>
                    <a:pt x="142" y="2"/>
                    <a:pt x="134" y="2"/>
                  </a:cubicBezTo>
                  <a:cubicBezTo>
                    <a:pt x="126" y="2"/>
                    <a:pt x="122" y="0"/>
                    <a:pt x="113" y="2"/>
                  </a:cubicBezTo>
                  <a:cubicBezTo>
                    <a:pt x="104" y="4"/>
                    <a:pt x="85" y="20"/>
                    <a:pt x="74" y="20"/>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7" name="Freeform 247"/>
            <p:cNvSpPr>
              <a:spLocks noChangeAspect="1"/>
            </p:cNvSpPr>
            <p:nvPr>
              <p:custDataLst>
                <p:tags r:id="rId317"/>
              </p:custDataLst>
            </p:nvPr>
          </p:nvSpPr>
          <p:spPr bwMode="auto">
            <a:xfrm>
              <a:off x="2838984" y="2854596"/>
              <a:ext cx="190479" cy="160570"/>
            </a:xfrm>
            <a:custGeom>
              <a:avLst/>
              <a:gdLst>
                <a:gd name="T0" fmla="*/ 7580 w 111"/>
                <a:gd name="T1" fmla="*/ 114203 h 98"/>
                <a:gd name="T2" fmla="*/ 57608 w 111"/>
                <a:gd name="T3" fmla="*/ 114203 h 98"/>
                <a:gd name="T4" fmla="*/ 57608 w 111"/>
                <a:gd name="T5" fmla="*/ 86794 h 98"/>
                <a:gd name="T6" fmla="*/ 62156 w 111"/>
                <a:gd name="T7" fmla="*/ 41113 h 98"/>
                <a:gd name="T8" fmla="*/ 100055 w 111"/>
                <a:gd name="T9" fmla="*/ 4568 h 98"/>
                <a:gd name="T10" fmla="*/ 134923 w 111"/>
                <a:gd name="T11" fmla="*/ 18272 h 98"/>
                <a:gd name="T12" fmla="*/ 168275 w 111"/>
                <a:gd name="T13" fmla="*/ 50249 h 98"/>
                <a:gd name="T14" fmla="*/ 137955 w 111"/>
                <a:gd name="T15" fmla="*/ 68522 h 98"/>
                <a:gd name="T16" fmla="*/ 103087 w 111"/>
                <a:gd name="T17" fmla="*/ 88317 h 98"/>
                <a:gd name="T18" fmla="*/ 112183 w 111"/>
                <a:gd name="T19" fmla="*/ 120294 h 98"/>
                <a:gd name="T20" fmla="*/ 75800 w 111"/>
                <a:gd name="T21" fmla="*/ 146180 h 98"/>
                <a:gd name="T22" fmla="*/ 43964 w 111"/>
                <a:gd name="T23" fmla="*/ 137043 h 98"/>
                <a:gd name="T24" fmla="*/ 13644 w 111"/>
                <a:gd name="T25" fmla="*/ 141611 h 98"/>
                <a:gd name="T26" fmla="*/ 7580 w 111"/>
                <a:gd name="T27" fmla="*/ 114203 h 9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1"/>
                <a:gd name="T43" fmla="*/ 0 h 98"/>
                <a:gd name="T44" fmla="*/ 111 w 111"/>
                <a:gd name="T45" fmla="*/ 98 h 9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1" h="98">
                  <a:moveTo>
                    <a:pt x="5" y="75"/>
                  </a:moveTo>
                  <a:cubicBezTo>
                    <a:pt x="10" y="72"/>
                    <a:pt x="33" y="78"/>
                    <a:pt x="38" y="75"/>
                  </a:cubicBezTo>
                  <a:cubicBezTo>
                    <a:pt x="43" y="72"/>
                    <a:pt x="38" y="65"/>
                    <a:pt x="38" y="57"/>
                  </a:cubicBezTo>
                  <a:cubicBezTo>
                    <a:pt x="38" y="49"/>
                    <a:pt x="36" y="36"/>
                    <a:pt x="41" y="27"/>
                  </a:cubicBezTo>
                  <a:cubicBezTo>
                    <a:pt x="46" y="18"/>
                    <a:pt x="58" y="6"/>
                    <a:pt x="66" y="3"/>
                  </a:cubicBezTo>
                  <a:cubicBezTo>
                    <a:pt x="74" y="0"/>
                    <a:pt x="82" y="7"/>
                    <a:pt x="89" y="12"/>
                  </a:cubicBezTo>
                  <a:cubicBezTo>
                    <a:pt x="96" y="17"/>
                    <a:pt x="111" y="28"/>
                    <a:pt x="111" y="33"/>
                  </a:cubicBezTo>
                  <a:cubicBezTo>
                    <a:pt x="111" y="38"/>
                    <a:pt x="98" y="41"/>
                    <a:pt x="91" y="45"/>
                  </a:cubicBezTo>
                  <a:cubicBezTo>
                    <a:pt x="84" y="49"/>
                    <a:pt x="71" y="52"/>
                    <a:pt x="68" y="58"/>
                  </a:cubicBezTo>
                  <a:cubicBezTo>
                    <a:pt x="65" y="64"/>
                    <a:pt x="77" y="73"/>
                    <a:pt x="74" y="79"/>
                  </a:cubicBezTo>
                  <a:cubicBezTo>
                    <a:pt x="71" y="85"/>
                    <a:pt x="57" y="94"/>
                    <a:pt x="50" y="96"/>
                  </a:cubicBezTo>
                  <a:cubicBezTo>
                    <a:pt x="43" y="98"/>
                    <a:pt x="36" y="90"/>
                    <a:pt x="29" y="90"/>
                  </a:cubicBezTo>
                  <a:cubicBezTo>
                    <a:pt x="22" y="90"/>
                    <a:pt x="14" y="95"/>
                    <a:pt x="9" y="93"/>
                  </a:cubicBezTo>
                  <a:cubicBezTo>
                    <a:pt x="4" y="91"/>
                    <a:pt x="0" y="78"/>
                    <a:pt x="5" y="75"/>
                  </a:cubicBezTo>
                  <a:close/>
                </a:path>
              </a:pathLst>
            </a:custGeom>
            <a:grpFill/>
            <a:ln w="9525" cap="flat" cmpd="sng">
              <a:solidFill>
                <a:schemeClr val="bg1">
                  <a:lumMod val="85000"/>
                </a:schemeClr>
              </a:solidFill>
              <a:prstDash val="solid"/>
              <a:round/>
              <a:headEnd/>
              <a:tailEnd/>
            </a:ln>
          </p:spPr>
          <p:txBody>
            <a:bodyPr lIns="0" tIns="0" rIns="0" bIns="0" anchor="ctr"/>
            <a:lstStyle/>
            <a:p>
              <a:endParaRPr lang="zh-CN" altLang="en-US"/>
            </a:p>
          </p:txBody>
        </p:sp>
        <p:sp>
          <p:nvSpPr>
            <p:cNvPr id="298" name="Oval 248"/>
            <p:cNvSpPr>
              <a:spLocks noChangeAspect="1" noChangeArrowheads="1"/>
            </p:cNvSpPr>
            <p:nvPr>
              <p:custDataLst>
                <p:tags r:id="rId318"/>
              </p:custDataLst>
            </p:nvPr>
          </p:nvSpPr>
          <p:spPr bwMode="auto">
            <a:xfrm>
              <a:off x="4026784" y="3459291"/>
              <a:ext cx="41332" cy="39289"/>
            </a:xfrm>
            <a:prstGeom prst="ellipse">
              <a:avLst/>
            </a:prstGeom>
            <a:grpFill/>
            <a:ln w="9525">
              <a:solidFill>
                <a:schemeClr val="bg1">
                  <a:lumMod val="85000"/>
                </a:schemeClr>
              </a:solidFill>
              <a:round/>
              <a:headEnd/>
              <a:tailEnd/>
            </a:ln>
          </p:spPr>
          <p:txBody>
            <a:bodyPr wrap="none" anchor="ctr"/>
            <a:lstStyle/>
            <a:p>
              <a:endParaRPr lang="zh-CN" altLang="en-US"/>
            </a:p>
          </p:txBody>
        </p:sp>
      </p:grpSp>
      <p:sp>
        <p:nvSpPr>
          <p:cNvPr id="2" name="标题 1"/>
          <p:cNvSpPr>
            <a:spLocks noGrp="1"/>
          </p:cNvSpPr>
          <p:nvPr>
            <p:ph type="title"/>
            <p:custDataLst>
              <p:tags r:id="rId4"/>
            </p:custDataLst>
          </p:nvPr>
        </p:nvSpPr>
        <p:spPr/>
        <p:txBody>
          <a:bodyPr/>
          <a:lstStyle/>
          <a:p>
            <a:r>
              <a:rPr lang="en-US" altLang="zh-CN" dirty="0" smtClean="0"/>
              <a:t>5.</a:t>
            </a:r>
            <a:r>
              <a:rPr lang="zh-CN" altLang="en-US" dirty="0" smtClean="0"/>
              <a:t>业务布</a:t>
            </a:r>
            <a:r>
              <a:rPr lang="zh-CN" altLang="en-US" dirty="0"/>
              <a:t>局</a:t>
            </a:r>
          </a:p>
        </p:txBody>
      </p:sp>
      <p:grpSp>
        <p:nvGrpSpPr>
          <p:cNvPr id="25" name="组合 24"/>
          <p:cNvGrpSpPr/>
          <p:nvPr>
            <p:custDataLst>
              <p:tags r:id="rId5"/>
            </p:custDataLst>
          </p:nvPr>
        </p:nvGrpSpPr>
        <p:grpSpPr>
          <a:xfrm>
            <a:off x="632520" y="2454912"/>
            <a:ext cx="1488125" cy="609634"/>
            <a:chOff x="632520" y="2454912"/>
            <a:chExt cx="1488125" cy="609634"/>
          </a:xfrm>
        </p:grpSpPr>
        <p:sp>
          <p:nvSpPr>
            <p:cNvPr id="12" name="矩形 11"/>
            <p:cNvSpPr/>
            <p:nvPr>
              <p:custDataLst>
                <p:tags r:id="rId71"/>
              </p:custDataLst>
            </p:nvPr>
          </p:nvSpPr>
          <p:spPr>
            <a:xfrm>
              <a:off x="632520" y="2454912"/>
              <a:ext cx="1488125" cy="327854"/>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tx1"/>
                  </a:solidFill>
                </a:rPr>
                <a:t>磷矿</a:t>
              </a:r>
            </a:p>
          </p:txBody>
        </p:sp>
        <p:sp>
          <p:nvSpPr>
            <p:cNvPr id="13" name="矩形 12"/>
            <p:cNvSpPr/>
            <p:nvPr>
              <p:custDataLst>
                <p:tags r:id="rId72"/>
              </p:custDataLst>
            </p:nvPr>
          </p:nvSpPr>
          <p:spPr>
            <a:xfrm>
              <a:off x="632521" y="2776546"/>
              <a:ext cx="1488124"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无“矿产”不立</a:t>
              </a:r>
            </a:p>
          </p:txBody>
        </p:sp>
      </p:grpSp>
      <p:sp>
        <p:nvSpPr>
          <p:cNvPr id="62" name="任意多边形 61"/>
          <p:cNvSpPr/>
          <p:nvPr>
            <p:custDataLst>
              <p:tags r:id="rId6"/>
            </p:custDataLst>
          </p:nvPr>
        </p:nvSpPr>
        <p:spPr>
          <a:xfrm>
            <a:off x="482600" y="1322288"/>
            <a:ext cx="9004300" cy="4699000"/>
          </a:xfrm>
          <a:custGeom>
            <a:avLst/>
            <a:gdLst>
              <a:gd name="connsiteX0" fmla="*/ 1981200 w 9004300"/>
              <a:gd name="connsiteY0" fmla="*/ 38100 h 4699000"/>
              <a:gd name="connsiteX1" fmla="*/ 9004300 w 9004300"/>
              <a:gd name="connsiteY1" fmla="*/ 0 h 4699000"/>
              <a:gd name="connsiteX2" fmla="*/ 9004300 w 9004300"/>
              <a:gd name="connsiteY2" fmla="*/ 4699000 h 4699000"/>
              <a:gd name="connsiteX3" fmla="*/ 12700 w 9004300"/>
              <a:gd name="connsiteY3" fmla="*/ 4673600 h 4699000"/>
              <a:gd name="connsiteX4" fmla="*/ 0 w 9004300"/>
              <a:gd name="connsiteY4" fmla="*/ 3454400 h 4699000"/>
              <a:gd name="connsiteX5" fmla="*/ 2146300 w 9004300"/>
              <a:gd name="connsiteY5" fmla="*/ 3454400 h 4699000"/>
              <a:gd name="connsiteX6" fmla="*/ 2120900 w 9004300"/>
              <a:gd name="connsiteY6" fmla="*/ 38100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04300" h="4699000">
                <a:moveTo>
                  <a:pt x="1981200" y="38100"/>
                </a:moveTo>
                <a:lnTo>
                  <a:pt x="9004300" y="0"/>
                </a:lnTo>
                <a:lnTo>
                  <a:pt x="9004300" y="4699000"/>
                </a:lnTo>
                <a:lnTo>
                  <a:pt x="12700" y="4673600"/>
                </a:lnTo>
                <a:lnTo>
                  <a:pt x="0" y="3454400"/>
                </a:lnTo>
                <a:lnTo>
                  <a:pt x="2146300" y="3454400"/>
                </a:lnTo>
                <a:lnTo>
                  <a:pt x="2120900" y="38100"/>
                </a:ln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custDataLst>
              <p:tags r:id="rId7"/>
            </p:custDataLst>
          </p:nvPr>
        </p:nvGrpSpPr>
        <p:grpSpPr>
          <a:xfrm>
            <a:off x="2120645" y="2349346"/>
            <a:ext cx="2181619" cy="721420"/>
            <a:chOff x="2120645" y="2349346"/>
            <a:chExt cx="2181619" cy="721420"/>
          </a:xfrm>
        </p:grpSpPr>
        <p:sp>
          <p:nvSpPr>
            <p:cNvPr id="4" name="矩形 3"/>
            <p:cNvSpPr/>
            <p:nvPr>
              <p:custDataLst>
                <p:tags r:id="rId68"/>
              </p:custDataLst>
            </p:nvPr>
          </p:nvSpPr>
          <p:spPr>
            <a:xfrm>
              <a:off x="2814139" y="2454912"/>
              <a:ext cx="1488125" cy="327854"/>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tx1"/>
                  </a:solidFill>
                </a:rPr>
                <a:t>化肥业务</a:t>
              </a:r>
            </a:p>
          </p:txBody>
        </p:sp>
        <p:sp>
          <p:nvSpPr>
            <p:cNvPr id="5" name="矩形 4"/>
            <p:cNvSpPr/>
            <p:nvPr>
              <p:custDataLst>
                <p:tags r:id="rId69"/>
              </p:custDataLst>
            </p:nvPr>
          </p:nvSpPr>
          <p:spPr>
            <a:xfrm>
              <a:off x="2814140" y="2782766"/>
              <a:ext cx="1488124"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无“化肥”不稳</a:t>
              </a:r>
            </a:p>
          </p:txBody>
        </p:sp>
        <p:cxnSp>
          <p:nvCxnSpPr>
            <p:cNvPr id="37" name="直接箭头连接符 36"/>
            <p:cNvCxnSpPr>
              <a:stCxn id="13" idx="3"/>
              <a:endCxn id="5" idx="1"/>
            </p:cNvCxnSpPr>
            <p:nvPr>
              <p:custDataLst>
                <p:tags r:id="rId70"/>
              </p:custDataLst>
            </p:nvPr>
          </p:nvCxnSpPr>
          <p:spPr>
            <a:xfrm>
              <a:off x="2120645" y="2920546"/>
              <a:ext cx="693495"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34005" y="2349346"/>
              <a:ext cx="641853" cy="503590"/>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核</a:t>
              </a:r>
              <a:r>
                <a:rPr lang="zh-CN" altLang="en-US" sz="1400" b="1" dirty="0" smtClean="0">
                  <a:solidFill>
                    <a:schemeClr val="accent6"/>
                  </a:solidFill>
                </a:rPr>
                <a:t>心</a:t>
              </a:r>
              <a:r>
                <a:rPr lang="en-US" altLang="zh-CN" sz="1400" b="1" dirty="0" smtClean="0">
                  <a:solidFill>
                    <a:schemeClr val="accent6"/>
                  </a:solidFill>
                </a:rPr>
                <a:t/>
              </a:r>
              <a:br>
                <a:rPr lang="en-US" altLang="zh-CN" sz="1400" b="1" dirty="0" smtClean="0">
                  <a:solidFill>
                    <a:schemeClr val="accent6"/>
                  </a:solidFill>
                </a:rPr>
              </a:br>
              <a:r>
                <a:rPr lang="zh-CN" altLang="en-US" sz="1400" b="1" dirty="0" smtClean="0">
                  <a:solidFill>
                    <a:schemeClr val="accent6"/>
                  </a:solidFill>
                </a:rPr>
                <a:t>优势</a:t>
              </a:r>
            </a:p>
          </p:txBody>
        </p:sp>
      </p:grpSp>
      <p:grpSp>
        <p:nvGrpSpPr>
          <p:cNvPr id="30" name="组合 29"/>
          <p:cNvGrpSpPr/>
          <p:nvPr>
            <p:custDataLst>
              <p:tags r:id="rId8"/>
            </p:custDataLst>
          </p:nvPr>
        </p:nvGrpSpPr>
        <p:grpSpPr>
          <a:xfrm>
            <a:off x="7163868" y="2205910"/>
            <a:ext cx="2181620" cy="849226"/>
            <a:chOff x="7163868" y="2205910"/>
            <a:chExt cx="2181620" cy="849226"/>
          </a:xfrm>
        </p:grpSpPr>
        <p:sp>
          <p:nvSpPr>
            <p:cNvPr id="19" name="矩形 18"/>
            <p:cNvSpPr/>
            <p:nvPr>
              <p:custDataLst>
                <p:tags r:id="rId66"/>
              </p:custDataLst>
            </p:nvPr>
          </p:nvSpPr>
          <p:spPr>
            <a:xfrm>
              <a:off x="7857363" y="2454912"/>
              <a:ext cx="1488125" cy="600224"/>
            </a:xfrm>
            <a:prstGeom prst="rect">
              <a:avLst/>
            </a:prstGeom>
            <a:pattFill prst="pct10">
              <a:fgClr>
                <a:schemeClr val="accent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农业延伸</a:t>
              </a:r>
            </a:p>
          </p:txBody>
        </p:sp>
        <p:cxnSp>
          <p:nvCxnSpPr>
            <p:cNvPr id="39" name="直接箭头连接符 38"/>
            <p:cNvCxnSpPr>
              <a:stCxn id="18" idx="3"/>
            </p:cNvCxnSpPr>
            <p:nvPr>
              <p:custDataLst>
                <p:tags r:id="rId67"/>
              </p:custDataLst>
            </p:nvPr>
          </p:nvCxnSpPr>
          <p:spPr>
            <a:xfrm>
              <a:off x="7163868" y="2920546"/>
              <a:ext cx="693496" cy="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0" name="TextBox 299"/>
            <p:cNvSpPr txBox="1"/>
            <p:nvPr/>
          </p:nvSpPr>
          <p:spPr>
            <a:xfrm>
              <a:off x="7191467" y="2205910"/>
              <a:ext cx="641853" cy="719034"/>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提</a:t>
              </a:r>
              <a:r>
                <a:rPr lang="zh-CN" altLang="en-US" sz="1400" b="1" dirty="0" smtClean="0">
                  <a:solidFill>
                    <a:schemeClr val="accent6"/>
                  </a:solidFill>
                </a:rPr>
                <a:t>升各环节经营效率</a:t>
              </a:r>
            </a:p>
          </p:txBody>
        </p:sp>
      </p:grpSp>
      <p:grpSp>
        <p:nvGrpSpPr>
          <p:cNvPr id="35" name="组合 34"/>
          <p:cNvGrpSpPr/>
          <p:nvPr>
            <p:custDataLst>
              <p:tags r:id="rId9"/>
            </p:custDataLst>
          </p:nvPr>
        </p:nvGrpSpPr>
        <p:grpSpPr>
          <a:xfrm>
            <a:off x="2573855" y="3068960"/>
            <a:ext cx="1728409" cy="1260160"/>
            <a:chOff x="2573855" y="3068960"/>
            <a:chExt cx="1728409" cy="1260160"/>
          </a:xfrm>
        </p:grpSpPr>
        <p:grpSp>
          <p:nvGrpSpPr>
            <p:cNvPr id="374" name="组合 373"/>
            <p:cNvGrpSpPr/>
            <p:nvPr/>
          </p:nvGrpSpPr>
          <p:grpSpPr>
            <a:xfrm>
              <a:off x="2814139" y="3713071"/>
              <a:ext cx="1488125" cy="616049"/>
              <a:chOff x="2814139" y="3713071"/>
              <a:chExt cx="1488125" cy="616049"/>
            </a:xfrm>
          </p:grpSpPr>
          <p:sp>
            <p:nvSpPr>
              <p:cNvPr id="3" name="矩形 2"/>
              <p:cNvSpPr/>
              <p:nvPr>
                <p:custDataLst>
                  <p:tags r:id="rId64"/>
                </p:custDataLst>
              </p:nvPr>
            </p:nvSpPr>
            <p:spPr>
              <a:xfrm>
                <a:off x="2814140" y="4041120"/>
                <a:ext cx="1488124"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无“化工”不富</a:t>
                </a:r>
                <a:endParaRPr lang="en-US" altLang="zh-CN" sz="1400" b="1" dirty="0">
                  <a:solidFill>
                    <a:schemeClr val="tx1"/>
                  </a:solidFill>
                </a:endParaRPr>
              </a:p>
            </p:txBody>
          </p:sp>
          <p:sp>
            <p:nvSpPr>
              <p:cNvPr id="16" name="矩形 15"/>
              <p:cNvSpPr/>
              <p:nvPr>
                <p:custDataLst>
                  <p:tags r:id="rId65"/>
                </p:custDataLst>
              </p:nvPr>
            </p:nvSpPr>
            <p:spPr>
              <a:xfrm>
                <a:off x="2814139" y="3713071"/>
                <a:ext cx="1488125" cy="327854"/>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化</a:t>
                </a:r>
                <a:r>
                  <a:rPr lang="zh-CN" altLang="en-US" sz="1600" b="1" dirty="0" smtClean="0">
                    <a:solidFill>
                      <a:schemeClr val="bg1"/>
                    </a:solidFill>
                  </a:rPr>
                  <a:t>工业务</a:t>
                </a:r>
                <a:endParaRPr lang="zh-CN" altLang="en-US" sz="1600" b="1" dirty="0">
                  <a:solidFill>
                    <a:schemeClr val="bg1"/>
                  </a:solidFill>
                </a:endParaRPr>
              </a:p>
            </p:txBody>
          </p:sp>
        </p:grpSp>
        <p:cxnSp>
          <p:nvCxnSpPr>
            <p:cNvPr id="41" name="直接箭头连接符 40"/>
            <p:cNvCxnSpPr/>
            <p:nvPr/>
          </p:nvCxnSpPr>
          <p:spPr>
            <a:xfrm>
              <a:off x="3453956" y="3068960"/>
              <a:ext cx="0" cy="648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2" name="TextBox 301"/>
            <p:cNvSpPr txBox="1"/>
            <p:nvPr/>
          </p:nvSpPr>
          <p:spPr>
            <a:xfrm>
              <a:off x="2573855" y="3162176"/>
              <a:ext cx="794969" cy="503590"/>
            </a:xfrm>
            <a:prstGeom prst="rect">
              <a:avLst/>
            </a:prstGeom>
            <a:noFill/>
          </p:spPr>
          <p:txBody>
            <a:bodyPr wrap="square" lIns="36000" tIns="36000" rIns="36000" bIns="36000" rtlCol="0">
              <a:spAutoFit/>
            </a:bodyPr>
            <a:lstStyle/>
            <a:p>
              <a:pPr algn="r">
                <a:spcAft>
                  <a:spcPts val="600"/>
                </a:spcAft>
              </a:pPr>
              <a:r>
                <a:rPr lang="zh-CN" altLang="en-US" sz="1400" b="1" dirty="0">
                  <a:solidFill>
                    <a:schemeClr val="accent6"/>
                  </a:solidFill>
                </a:rPr>
                <a:t>资</a:t>
              </a:r>
              <a:r>
                <a:rPr lang="zh-CN" altLang="en-US" sz="1400" b="1" dirty="0" smtClean="0">
                  <a:solidFill>
                    <a:schemeClr val="accent6"/>
                  </a:solidFill>
                </a:rPr>
                <a:t>源优势</a:t>
              </a:r>
              <a:r>
                <a:rPr lang="en-US" altLang="zh-CN" sz="1400" b="1" dirty="0" smtClean="0">
                  <a:solidFill>
                    <a:schemeClr val="accent6"/>
                  </a:solidFill>
                </a:rPr>
                <a:t/>
              </a:r>
              <a:br>
                <a:rPr lang="en-US" altLang="zh-CN" sz="1400" b="1" dirty="0" smtClean="0">
                  <a:solidFill>
                    <a:schemeClr val="accent6"/>
                  </a:solidFill>
                </a:rPr>
              </a:br>
              <a:r>
                <a:rPr lang="zh-CN" altLang="en-US" sz="1400" b="1" dirty="0" smtClean="0">
                  <a:solidFill>
                    <a:schemeClr val="accent6"/>
                  </a:solidFill>
                </a:rPr>
                <a:t>最大化</a:t>
              </a:r>
            </a:p>
          </p:txBody>
        </p:sp>
        <p:cxnSp>
          <p:nvCxnSpPr>
            <p:cNvPr id="303" name="直接箭头连接符 302"/>
            <p:cNvCxnSpPr/>
            <p:nvPr>
              <p:custDataLst>
                <p:tags r:id="rId63"/>
              </p:custDataLst>
            </p:nvPr>
          </p:nvCxnSpPr>
          <p:spPr>
            <a:xfrm flipH="1" flipV="1">
              <a:off x="3584848" y="3087516"/>
              <a:ext cx="0" cy="612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4" name="TextBox 303"/>
            <p:cNvSpPr txBox="1"/>
            <p:nvPr/>
          </p:nvSpPr>
          <p:spPr>
            <a:xfrm>
              <a:off x="3652664" y="3162176"/>
              <a:ext cx="638383" cy="503590"/>
            </a:xfrm>
            <a:prstGeom prst="rect">
              <a:avLst/>
            </a:prstGeom>
            <a:noFill/>
          </p:spPr>
          <p:txBody>
            <a:bodyPr wrap="square" lIns="36000" tIns="36000" rIns="36000" bIns="36000" rtlCol="0">
              <a:spAutoFit/>
            </a:bodyPr>
            <a:lstStyle/>
            <a:p>
              <a:pPr>
                <a:spcAft>
                  <a:spcPts val="600"/>
                </a:spcAft>
              </a:pPr>
              <a:r>
                <a:rPr lang="zh-CN" altLang="en-US" sz="1400" b="1" dirty="0" smtClean="0">
                  <a:solidFill>
                    <a:schemeClr val="accent6"/>
                  </a:solidFill>
                </a:rPr>
                <a:t>提高盈利能力</a:t>
              </a:r>
            </a:p>
          </p:txBody>
        </p:sp>
      </p:grpSp>
      <p:grpSp>
        <p:nvGrpSpPr>
          <p:cNvPr id="61" name="组合 60"/>
          <p:cNvGrpSpPr/>
          <p:nvPr>
            <p:custDataLst>
              <p:tags r:id="rId10"/>
            </p:custDataLst>
          </p:nvPr>
        </p:nvGrpSpPr>
        <p:grpSpPr>
          <a:xfrm>
            <a:off x="1376584" y="1387045"/>
            <a:ext cx="1437557" cy="1067866"/>
            <a:chOff x="1376584" y="1387045"/>
            <a:chExt cx="1437557" cy="1067866"/>
          </a:xfrm>
        </p:grpSpPr>
        <p:cxnSp>
          <p:nvCxnSpPr>
            <p:cNvPr id="33" name="肘形连接符 32"/>
            <p:cNvCxnSpPr>
              <a:stCxn id="15" idx="1"/>
              <a:endCxn id="12" idx="0"/>
            </p:cNvCxnSpPr>
            <p:nvPr/>
          </p:nvCxnSpPr>
          <p:spPr>
            <a:xfrm rot="10800000" flipV="1">
              <a:off x="1376584" y="1668606"/>
              <a:ext cx="1437557" cy="786305"/>
            </a:xfrm>
            <a:prstGeom prst="bentConnector2">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7" name="TextBox 306"/>
            <p:cNvSpPr txBox="1"/>
            <p:nvPr/>
          </p:nvSpPr>
          <p:spPr>
            <a:xfrm>
              <a:off x="1424608" y="1387045"/>
              <a:ext cx="1273551" cy="288147"/>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国际资源获取</a:t>
              </a:r>
            </a:p>
          </p:txBody>
        </p:sp>
      </p:grpSp>
      <p:grpSp>
        <p:nvGrpSpPr>
          <p:cNvPr id="40" name="组合 39"/>
          <p:cNvGrpSpPr/>
          <p:nvPr>
            <p:custDataLst>
              <p:tags r:id="rId11"/>
            </p:custDataLst>
          </p:nvPr>
        </p:nvGrpSpPr>
        <p:grpSpPr>
          <a:xfrm>
            <a:off x="2792760" y="1196752"/>
            <a:ext cx="1509504" cy="1263855"/>
            <a:chOff x="2792760" y="1196752"/>
            <a:chExt cx="1509504" cy="1263855"/>
          </a:xfrm>
        </p:grpSpPr>
        <p:grpSp>
          <p:nvGrpSpPr>
            <p:cNvPr id="372" name="组合 371"/>
            <p:cNvGrpSpPr/>
            <p:nvPr/>
          </p:nvGrpSpPr>
          <p:grpSpPr>
            <a:xfrm>
              <a:off x="2814139" y="1196752"/>
              <a:ext cx="1488125" cy="615855"/>
              <a:chOff x="2814139" y="1196752"/>
              <a:chExt cx="1488125" cy="615855"/>
            </a:xfrm>
          </p:grpSpPr>
          <p:sp>
            <p:nvSpPr>
              <p:cNvPr id="14" name="矩形 13"/>
              <p:cNvSpPr/>
              <p:nvPr>
                <p:custDataLst>
                  <p:tags r:id="rId61"/>
                </p:custDataLst>
              </p:nvPr>
            </p:nvSpPr>
            <p:spPr>
              <a:xfrm>
                <a:off x="2814139" y="1196752"/>
                <a:ext cx="1488125" cy="327854"/>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tx1"/>
                    </a:solidFill>
                  </a:rPr>
                  <a:t>技术服务</a:t>
                </a:r>
              </a:p>
            </p:txBody>
          </p:sp>
          <p:sp>
            <p:nvSpPr>
              <p:cNvPr id="15" name="矩形 14"/>
              <p:cNvSpPr/>
              <p:nvPr>
                <p:custDataLst>
                  <p:tags r:id="rId62"/>
                </p:custDataLst>
              </p:nvPr>
            </p:nvSpPr>
            <p:spPr>
              <a:xfrm>
                <a:off x="2814140" y="1524606"/>
                <a:ext cx="1488124" cy="288001"/>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无“技服”不亮</a:t>
                </a:r>
              </a:p>
            </p:txBody>
          </p:sp>
        </p:grpSp>
        <p:cxnSp>
          <p:nvCxnSpPr>
            <p:cNvPr id="46" name="直接箭头连接符 45"/>
            <p:cNvCxnSpPr/>
            <p:nvPr/>
          </p:nvCxnSpPr>
          <p:spPr>
            <a:xfrm flipH="1">
              <a:off x="3584418" y="1812607"/>
              <a:ext cx="43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1" name="TextBox 300"/>
            <p:cNvSpPr txBox="1"/>
            <p:nvPr/>
          </p:nvSpPr>
          <p:spPr>
            <a:xfrm>
              <a:off x="2792760" y="1844824"/>
              <a:ext cx="578945"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技术变现</a:t>
              </a:r>
            </a:p>
          </p:txBody>
        </p:sp>
        <p:sp>
          <p:nvSpPr>
            <p:cNvPr id="306" name="TextBox 305"/>
            <p:cNvSpPr txBox="1"/>
            <p:nvPr/>
          </p:nvSpPr>
          <p:spPr>
            <a:xfrm>
              <a:off x="3653975" y="1844824"/>
              <a:ext cx="578945"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利润贡献</a:t>
              </a:r>
            </a:p>
          </p:txBody>
        </p:sp>
        <p:cxnSp>
          <p:nvCxnSpPr>
            <p:cNvPr id="327" name="直接箭头连接符 326"/>
            <p:cNvCxnSpPr/>
            <p:nvPr/>
          </p:nvCxnSpPr>
          <p:spPr>
            <a:xfrm flipH="1" flipV="1">
              <a:off x="3453956" y="1812607"/>
              <a:ext cx="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05" name="组合 304"/>
          <p:cNvGrpSpPr/>
          <p:nvPr>
            <p:custDataLst>
              <p:tags r:id="rId12"/>
            </p:custDataLst>
          </p:nvPr>
        </p:nvGrpSpPr>
        <p:grpSpPr>
          <a:xfrm>
            <a:off x="632520" y="5440273"/>
            <a:ext cx="8712968" cy="797039"/>
            <a:chOff x="632520" y="5440273"/>
            <a:chExt cx="8712968" cy="797039"/>
          </a:xfrm>
        </p:grpSpPr>
        <p:sp>
          <p:nvSpPr>
            <p:cNvPr id="63" name="矩形 62"/>
            <p:cNvSpPr/>
            <p:nvPr>
              <p:custDataLst>
                <p:tags r:id="rId58"/>
              </p:custDataLst>
            </p:nvPr>
          </p:nvSpPr>
          <p:spPr>
            <a:xfrm>
              <a:off x="632520" y="5846192"/>
              <a:ext cx="8712968" cy="391120"/>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物流平台：无“物流”不</a:t>
              </a:r>
              <a:r>
                <a:rPr lang="zh-CN" altLang="en-US" sz="1400" b="1" dirty="0">
                  <a:solidFill>
                    <a:schemeClr val="tx1"/>
                  </a:solidFill>
                </a:rPr>
                <a:t>通</a:t>
              </a:r>
              <a:endParaRPr lang="zh-CN" altLang="en-US" sz="1400" b="1" dirty="0" smtClean="0">
                <a:solidFill>
                  <a:schemeClr val="tx1"/>
                </a:solidFill>
                <a:latin typeface="+mj-lt"/>
                <a:ea typeface="+mj-ea"/>
              </a:endParaRPr>
            </a:p>
          </p:txBody>
        </p:sp>
        <p:cxnSp>
          <p:nvCxnSpPr>
            <p:cNvPr id="64" name="直接箭头连接符 63"/>
            <p:cNvCxnSpPr/>
            <p:nvPr>
              <p:custDataLst>
                <p:tags r:id="rId59"/>
              </p:custDataLst>
            </p:nvPr>
          </p:nvCxnSpPr>
          <p:spPr>
            <a:xfrm flipV="1">
              <a:off x="2454932" y="5440273"/>
              <a:ext cx="0" cy="396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custDataLst>
                <p:tags r:id="rId60"/>
              </p:custDataLst>
            </p:nvPr>
          </p:nvCxnSpPr>
          <p:spPr>
            <a:xfrm flipH="1" flipV="1">
              <a:off x="8600054" y="5440273"/>
              <a:ext cx="1372" cy="396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9" name="TextBox 338"/>
            <p:cNvSpPr txBox="1"/>
            <p:nvPr/>
          </p:nvSpPr>
          <p:spPr>
            <a:xfrm>
              <a:off x="3105806" y="5505641"/>
              <a:ext cx="3791410" cy="299623"/>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提升经营效率，整合社会资源</a:t>
              </a:r>
            </a:p>
          </p:txBody>
        </p:sp>
      </p:grpSp>
      <p:grpSp>
        <p:nvGrpSpPr>
          <p:cNvPr id="34" name="组合 33"/>
          <p:cNvGrpSpPr/>
          <p:nvPr>
            <p:custDataLst>
              <p:tags r:id="rId13"/>
            </p:custDataLst>
          </p:nvPr>
        </p:nvGrpSpPr>
        <p:grpSpPr>
          <a:xfrm>
            <a:off x="4995758" y="1196752"/>
            <a:ext cx="4349730" cy="1263855"/>
            <a:chOff x="4995758" y="1196752"/>
            <a:chExt cx="4349730" cy="1263855"/>
          </a:xfrm>
        </p:grpSpPr>
        <p:sp>
          <p:nvSpPr>
            <p:cNvPr id="21" name="矩形 20"/>
            <p:cNvSpPr/>
            <p:nvPr>
              <p:custDataLst>
                <p:tags r:id="rId54"/>
              </p:custDataLst>
            </p:nvPr>
          </p:nvSpPr>
          <p:spPr>
            <a:xfrm>
              <a:off x="4995758" y="1196752"/>
              <a:ext cx="4349730" cy="327854"/>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金</a:t>
              </a:r>
              <a:r>
                <a:rPr lang="zh-CN" altLang="en-US" sz="1600" b="1" dirty="0" smtClean="0">
                  <a:solidFill>
                    <a:schemeClr val="bg1"/>
                  </a:solidFill>
                </a:rPr>
                <a:t>融</a:t>
              </a:r>
              <a:r>
                <a:rPr lang="zh-CN" altLang="en-US" sz="1600" b="1" dirty="0">
                  <a:solidFill>
                    <a:schemeClr val="bg1"/>
                  </a:solidFill>
                </a:rPr>
                <a:t>平台</a:t>
              </a:r>
            </a:p>
          </p:txBody>
        </p:sp>
        <p:sp>
          <p:nvSpPr>
            <p:cNvPr id="22" name="矩形 21"/>
            <p:cNvSpPr/>
            <p:nvPr>
              <p:custDataLst>
                <p:tags r:id="rId55"/>
              </p:custDataLst>
            </p:nvPr>
          </p:nvSpPr>
          <p:spPr>
            <a:xfrm>
              <a:off x="4995761" y="1524607"/>
              <a:ext cx="4349727"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无“金融”不活</a:t>
              </a:r>
            </a:p>
          </p:txBody>
        </p:sp>
        <p:cxnSp>
          <p:nvCxnSpPr>
            <p:cNvPr id="47" name="直接箭头连接符 46"/>
            <p:cNvCxnSpPr>
              <a:stCxn id="19" idx="0"/>
            </p:cNvCxnSpPr>
            <p:nvPr>
              <p:custDataLst>
                <p:tags r:id="rId56"/>
              </p:custDataLst>
            </p:nvPr>
          </p:nvCxnSpPr>
          <p:spPr>
            <a:xfrm flipH="1" flipV="1">
              <a:off x="8596797" y="1812607"/>
              <a:ext cx="4629" cy="642305"/>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3" name="TextBox 322"/>
            <p:cNvSpPr txBox="1"/>
            <p:nvPr/>
          </p:nvSpPr>
          <p:spPr>
            <a:xfrm>
              <a:off x="6117318" y="1916832"/>
              <a:ext cx="491866" cy="503590"/>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业</a:t>
              </a:r>
              <a:r>
                <a:rPr lang="zh-CN" altLang="en-US" sz="1400" b="1" dirty="0" smtClean="0">
                  <a:solidFill>
                    <a:schemeClr val="accent6"/>
                  </a:solidFill>
                </a:rPr>
                <a:t>务</a:t>
              </a:r>
              <a:r>
                <a:rPr lang="en-US" altLang="zh-CN" sz="1400" b="1" dirty="0" smtClean="0">
                  <a:solidFill>
                    <a:schemeClr val="accent6"/>
                  </a:solidFill>
                </a:rPr>
                <a:t/>
              </a:r>
              <a:br>
                <a:rPr lang="en-US" altLang="zh-CN" sz="1400" b="1" dirty="0" smtClean="0">
                  <a:solidFill>
                    <a:schemeClr val="accent6"/>
                  </a:solidFill>
                </a:rPr>
              </a:br>
              <a:r>
                <a:rPr lang="zh-CN" altLang="en-US" sz="1400" b="1" dirty="0">
                  <a:solidFill>
                    <a:schemeClr val="accent6"/>
                  </a:solidFill>
                </a:rPr>
                <a:t>本质</a:t>
              </a:r>
              <a:endParaRPr lang="zh-CN" altLang="en-US" sz="1400" b="1" dirty="0" smtClean="0">
                <a:solidFill>
                  <a:schemeClr val="accent6"/>
                </a:solidFill>
              </a:endParaRPr>
            </a:p>
          </p:txBody>
        </p:sp>
        <p:sp>
          <p:nvSpPr>
            <p:cNvPr id="337" name="TextBox 336"/>
            <p:cNvSpPr txBox="1"/>
            <p:nvPr/>
          </p:nvSpPr>
          <p:spPr>
            <a:xfrm>
              <a:off x="5385048" y="1917298"/>
              <a:ext cx="491866"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需求倒逼</a:t>
              </a:r>
            </a:p>
          </p:txBody>
        </p:sp>
        <p:cxnSp>
          <p:nvCxnSpPr>
            <p:cNvPr id="382" name="直接箭头连接符 381"/>
            <p:cNvCxnSpPr/>
            <p:nvPr/>
          </p:nvCxnSpPr>
          <p:spPr>
            <a:xfrm flipH="1">
              <a:off x="6104698" y="1812607"/>
              <a:ext cx="43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3" name="直接箭头连接符 382"/>
            <p:cNvCxnSpPr/>
            <p:nvPr>
              <p:custDataLst>
                <p:tags r:id="rId57"/>
              </p:custDataLst>
            </p:nvPr>
          </p:nvCxnSpPr>
          <p:spPr>
            <a:xfrm flipH="1" flipV="1">
              <a:off x="5974236" y="1812607"/>
              <a:ext cx="0" cy="648000"/>
            </a:xfrm>
            <a:prstGeom prst="straightConnector1">
              <a:avLst/>
            </a:prstGeom>
            <a:ln w="190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09" name="组合 308"/>
          <p:cNvGrpSpPr/>
          <p:nvPr>
            <p:custDataLst>
              <p:tags r:id="rId14"/>
            </p:custDataLst>
          </p:nvPr>
        </p:nvGrpSpPr>
        <p:grpSpPr>
          <a:xfrm>
            <a:off x="632521" y="2923898"/>
            <a:ext cx="8712967" cy="2519594"/>
            <a:chOff x="632521" y="2923898"/>
            <a:chExt cx="8712967" cy="2519594"/>
          </a:xfrm>
        </p:grpSpPr>
        <p:sp>
          <p:nvSpPr>
            <p:cNvPr id="24" name="矩形 23"/>
            <p:cNvSpPr/>
            <p:nvPr>
              <p:custDataLst>
                <p:tags r:id="rId51"/>
              </p:custDataLst>
            </p:nvPr>
          </p:nvSpPr>
          <p:spPr>
            <a:xfrm>
              <a:off x="632528" y="5148953"/>
              <a:ext cx="8712960" cy="294539"/>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无“贸易”不</a:t>
              </a:r>
              <a:r>
                <a:rPr lang="zh-CN" altLang="en-US" sz="1400" b="1" dirty="0" smtClean="0">
                  <a:solidFill>
                    <a:schemeClr val="tx1"/>
                  </a:solidFill>
                </a:rPr>
                <a:t>大</a:t>
              </a:r>
              <a:endParaRPr lang="zh-CN" altLang="en-US" sz="1400" b="1" dirty="0">
                <a:solidFill>
                  <a:schemeClr val="tx1"/>
                </a:solidFill>
              </a:endParaRPr>
            </a:p>
          </p:txBody>
        </p:sp>
        <p:grpSp>
          <p:nvGrpSpPr>
            <p:cNvPr id="308" name="组合 307"/>
            <p:cNvGrpSpPr/>
            <p:nvPr/>
          </p:nvGrpSpPr>
          <p:grpSpPr>
            <a:xfrm>
              <a:off x="632521" y="2923898"/>
              <a:ext cx="8712967" cy="2221625"/>
              <a:chOff x="632521" y="2923898"/>
              <a:chExt cx="8712967" cy="2221625"/>
            </a:xfrm>
          </p:grpSpPr>
          <p:sp>
            <p:nvSpPr>
              <p:cNvPr id="23" name="矩形 22"/>
              <p:cNvSpPr/>
              <p:nvPr>
                <p:custDataLst>
                  <p:tags r:id="rId52"/>
                </p:custDataLst>
              </p:nvPr>
            </p:nvSpPr>
            <p:spPr>
              <a:xfrm>
                <a:off x="632521" y="4721182"/>
                <a:ext cx="8712967" cy="424341"/>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600" b="1" dirty="0">
                    <a:solidFill>
                      <a:schemeClr val="tx1"/>
                    </a:solidFill>
                  </a:rPr>
                  <a:t>                                                      贸易业务 </a:t>
                </a:r>
              </a:p>
            </p:txBody>
          </p:sp>
          <p:cxnSp>
            <p:nvCxnSpPr>
              <p:cNvPr id="43" name="直接箭头连接符 42"/>
              <p:cNvCxnSpPr>
                <a:endCxn id="13" idx="2"/>
              </p:cNvCxnSpPr>
              <p:nvPr>
                <p:custDataLst>
                  <p:tags r:id="rId53"/>
                </p:custDataLst>
              </p:nvPr>
            </p:nvCxnSpPr>
            <p:spPr>
              <a:xfrm flipV="1">
                <a:off x="1376582" y="3064546"/>
                <a:ext cx="1" cy="1656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1" name="直接连接符 320"/>
              <p:cNvCxnSpPr/>
              <p:nvPr/>
            </p:nvCxnSpPr>
            <p:spPr>
              <a:xfrm flipH="1" flipV="1">
                <a:off x="2454932" y="2923898"/>
                <a:ext cx="0" cy="179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1" name="TextBox 390"/>
              <p:cNvSpPr txBox="1"/>
              <p:nvPr/>
            </p:nvSpPr>
            <p:spPr>
              <a:xfrm>
                <a:off x="1707947" y="3429000"/>
                <a:ext cx="364733" cy="1149921"/>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融</a:t>
                </a:r>
                <a:r>
                  <a:rPr lang="zh-CN" altLang="en-US" sz="1400" b="1" dirty="0" smtClean="0">
                    <a:solidFill>
                      <a:schemeClr val="accent6"/>
                    </a:solidFill>
                  </a:rPr>
                  <a:t>通上下游</a:t>
                </a:r>
              </a:p>
            </p:txBody>
          </p:sp>
        </p:grpSp>
      </p:grpSp>
      <p:grpSp>
        <p:nvGrpSpPr>
          <p:cNvPr id="32" name="组合 31"/>
          <p:cNvGrpSpPr/>
          <p:nvPr>
            <p:custDataLst>
              <p:tags r:id="rId15"/>
            </p:custDataLst>
          </p:nvPr>
        </p:nvGrpSpPr>
        <p:grpSpPr>
          <a:xfrm>
            <a:off x="5529064" y="3064546"/>
            <a:ext cx="3461077" cy="2048402"/>
            <a:chOff x="5529064" y="3064546"/>
            <a:chExt cx="3461077" cy="2048402"/>
          </a:xfrm>
        </p:grpSpPr>
        <p:cxnSp>
          <p:nvCxnSpPr>
            <p:cNvPr id="44" name="直接箭头连接符 43"/>
            <p:cNvCxnSpPr/>
            <p:nvPr/>
          </p:nvCxnSpPr>
          <p:spPr>
            <a:xfrm flipV="1">
              <a:off x="5948922" y="3089222"/>
              <a:ext cx="0" cy="1620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custDataLst>
                <p:tags r:id="rId49"/>
              </p:custDataLst>
            </p:nvPr>
          </p:nvCxnSpPr>
          <p:spPr>
            <a:xfrm flipV="1">
              <a:off x="8601426" y="3064546"/>
              <a:ext cx="0" cy="1656638"/>
            </a:xfrm>
            <a:prstGeom prst="straightConnector1">
              <a:avLst/>
            </a:prstGeom>
            <a:ln w="19050">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31" name="TextBox 330"/>
            <p:cNvSpPr txBox="1"/>
            <p:nvPr/>
          </p:nvSpPr>
          <p:spPr>
            <a:xfrm>
              <a:off x="5529064" y="3429000"/>
              <a:ext cx="364733" cy="1149921"/>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融</a:t>
              </a:r>
              <a:r>
                <a:rPr lang="zh-CN" altLang="en-US" sz="1400" b="1" dirty="0" smtClean="0">
                  <a:solidFill>
                    <a:schemeClr val="accent6"/>
                  </a:solidFill>
                </a:rPr>
                <a:t>通上下游</a:t>
              </a:r>
            </a:p>
          </p:txBody>
        </p:sp>
        <p:cxnSp>
          <p:nvCxnSpPr>
            <p:cNvPr id="333" name="直接箭头连接符 332"/>
            <p:cNvCxnSpPr/>
            <p:nvPr>
              <p:custDataLst>
                <p:tags r:id="rId50"/>
              </p:custDataLst>
            </p:nvPr>
          </p:nvCxnSpPr>
          <p:spPr>
            <a:xfrm>
              <a:off x="6105128" y="3068960"/>
              <a:ext cx="0" cy="1656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8" name="TextBox 337"/>
            <p:cNvSpPr txBox="1"/>
            <p:nvPr/>
          </p:nvSpPr>
          <p:spPr>
            <a:xfrm>
              <a:off x="8625408" y="3429000"/>
              <a:ext cx="364733" cy="1149921"/>
            </a:xfrm>
            <a:prstGeom prst="rect">
              <a:avLst/>
            </a:prstGeom>
            <a:noFill/>
          </p:spPr>
          <p:txBody>
            <a:bodyPr wrap="square" lIns="36000" tIns="36000" rIns="36000" bIns="36000" rtlCol="0">
              <a:spAutoFit/>
            </a:bodyPr>
            <a:lstStyle/>
            <a:p>
              <a:pPr algn="ctr">
                <a:spcAft>
                  <a:spcPts val="600"/>
                </a:spcAft>
              </a:pPr>
              <a:r>
                <a:rPr lang="zh-CN" altLang="en-US" sz="1400" b="1" dirty="0">
                  <a:solidFill>
                    <a:schemeClr val="accent6"/>
                  </a:solidFill>
                </a:rPr>
                <a:t>融</a:t>
              </a:r>
              <a:r>
                <a:rPr lang="zh-CN" altLang="en-US" sz="1400" b="1" dirty="0" smtClean="0">
                  <a:solidFill>
                    <a:schemeClr val="accent6"/>
                  </a:solidFill>
                </a:rPr>
                <a:t>通上下游</a:t>
              </a:r>
            </a:p>
          </p:txBody>
        </p:sp>
        <p:sp>
          <p:nvSpPr>
            <p:cNvPr id="392" name="TextBox 391"/>
            <p:cNvSpPr txBox="1"/>
            <p:nvPr/>
          </p:nvSpPr>
          <p:spPr>
            <a:xfrm>
              <a:off x="6172443" y="3287771"/>
              <a:ext cx="364733" cy="1365365"/>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提高贸易价值</a:t>
              </a:r>
            </a:p>
          </p:txBody>
        </p:sp>
        <p:sp>
          <p:nvSpPr>
            <p:cNvPr id="320" name="矩形 319"/>
            <p:cNvSpPr/>
            <p:nvPr/>
          </p:nvSpPr>
          <p:spPr>
            <a:xfrm>
              <a:off x="5802348" y="4752948"/>
              <a:ext cx="2993272" cy="360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tx1"/>
                  </a:solidFill>
                  <a:latin typeface="+mj-lt"/>
                  <a:ea typeface="+mj-ea"/>
                </a:rPr>
                <a:t>涉农贸易</a:t>
              </a:r>
            </a:p>
          </p:txBody>
        </p:sp>
      </p:grpSp>
      <p:grpSp>
        <p:nvGrpSpPr>
          <p:cNvPr id="332" name="组合 331"/>
          <p:cNvGrpSpPr/>
          <p:nvPr>
            <p:custDataLst>
              <p:tags r:id="rId16"/>
            </p:custDataLst>
          </p:nvPr>
        </p:nvGrpSpPr>
        <p:grpSpPr>
          <a:xfrm>
            <a:off x="632520" y="5439266"/>
            <a:ext cx="8712968" cy="797039"/>
            <a:chOff x="632520" y="5440273"/>
            <a:chExt cx="8712968" cy="797039"/>
          </a:xfrm>
        </p:grpSpPr>
        <p:sp>
          <p:nvSpPr>
            <p:cNvPr id="334" name="矩形 333"/>
            <p:cNvSpPr/>
            <p:nvPr>
              <p:custDataLst>
                <p:tags r:id="rId46"/>
              </p:custDataLst>
            </p:nvPr>
          </p:nvSpPr>
          <p:spPr>
            <a:xfrm>
              <a:off x="632520" y="5846192"/>
              <a:ext cx="8712968" cy="391120"/>
            </a:xfrm>
            <a:prstGeom prst="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物流平台：无“物流”不</a:t>
              </a:r>
              <a:r>
                <a:rPr lang="zh-CN" altLang="en-US" sz="1400" b="1" dirty="0">
                  <a:solidFill>
                    <a:schemeClr val="tx1"/>
                  </a:solidFill>
                </a:rPr>
                <a:t>通</a:t>
              </a:r>
              <a:endParaRPr lang="zh-CN" altLang="en-US" sz="1400" b="1" dirty="0" smtClean="0">
                <a:solidFill>
                  <a:schemeClr val="tx1"/>
                </a:solidFill>
                <a:latin typeface="+mj-lt"/>
                <a:ea typeface="+mj-ea"/>
              </a:endParaRPr>
            </a:p>
          </p:txBody>
        </p:sp>
        <p:cxnSp>
          <p:nvCxnSpPr>
            <p:cNvPr id="335" name="直接箭头连接符 334"/>
            <p:cNvCxnSpPr/>
            <p:nvPr>
              <p:custDataLst>
                <p:tags r:id="rId47"/>
              </p:custDataLst>
            </p:nvPr>
          </p:nvCxnSpPr>
          <p:spPr>
            <a:xfrm flipV="1">
              <a:off x="2454932" y="5440273"/>
              <a:ext cx="0" cy="396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6" name="直接箭头连接符 335"/>
            <p:cNvCxnSpPr/>
            <p:nvPr>
              <p:custDataLst>
                <p:tags r:id="rId48"/>
              </p:custDataLst>
            </p:nvPr>
          </p:nvCxnSpPr>
          <p:spPr>
            <a:xfrm flipH="1" flipV="1">
              <a:off x="8600054" y="5440273"/>
              <a:ext cx="1372" cy="396000"/>
            </a:xfrm>
            <a:prstGeom prst="straightConnector1">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0" name="TextBox 338"/>
            <p:cNvSpPr txBox="1"/>
            <p:nvPr/>
          </p:nvSpPr>
          <p:spPr>
            <a:xfrm>
              <a:off x="3105806" y="5505641"/>
              <a:ext cx="3791410" cy="299623"/>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提升经营效率，整合社会资源</a:t>
              </a:r>
            </a:p>
          </p:txBody>
        </p:sp>
      </p:grpSp>
      <p:sp>
        <p:nvSpPr>
          <p:cNvPr id="341" name="矩形 340"/>
          <p:cNvSpPr/>
          <p:nvPr>
            <p:custDataLst>
              <p:tags r:id="rId17"/>
            </p:custDataLst>
          </p:nvPr>
        </p:nvSpPr>
        <p:spPr>
          <a:xfrm>
            <a:off x="416496" y="3100037"/>
            <a:ext cx="9275011" cy="3240347"/>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342" name="矩形 341"/>
          <p:cNvSpPr/>
          <p:nvPr>
            <p:custDataLst>
              <p:tags r:id="rId18"/>
            </p:custDataLst>
          </p:nvPr>
        </p:nvSpPr>
        <p:spPr>
          <a:xfrm>
            <a:off x="605764" y="4618144"/>
            <a:ext cx="1354121" cy="511683"/>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化肥</a:t>
            </a:r>
            <a:endParaRPr lang="zh-CN" altLang="en-US" sz="1400" b="1" dirty="0" smtClean="0">
              <a:solidFill>
                <a:schemeClr val="tx1"/>
              </a:solidFill>
            </a:endParaRPr>
          </a:p>
        </p:txBody>
      </p:sp>
      <p:sp>
        <p:nvSpPr>
          <p:cNvPr id="343" name="矩形 342"/>
          <p:cNvSpPr/>
          <p:nvPr>
            <p:custDataLst>
              <p:tags r:id="rId19"/>
            </p:custDataLst>
          </p:nvPr>
        </p:nvSpPr>
        <p:spPr>
          <a:xfrm>
            <a:off x="2358156" y="4618144"/>
            <a:ext cx="1354121" cy="511683"/>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农资整合</a:t>
            </a:r>
          </a:p>
        </p:txBody>
      </p:sp>
      <p:sp>
        <p:nvSpPr>
          <p:cNvPr id="344" name="矩形 343"/>
          <p:cNvSpPr/>
          <p:nvPr>
            <p:custDataLst>
              <p:tags r:id="rId20"/>
            </p:custDataLst>
          </p:nvPr>
        </p:nvSpPr>
        <p:spPr>
          <a:xfrm>
            <a:off x="6261210" y="4618144"/>
            <a:ext cx="1354121" cy="511683"/>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收</a:t>
            </a:r>
            <a:r>
              <a:rPr lang="zh-CN" altLang="en-US" sz="1400" b="1" dirty="0" smtClean="0">
                <a:solidFill>
                  <a:schemeClr val="bg1"/>
                </a:solidFill>
              </a:rPr>
              <a:t>储贸</a:t>
            </a:r>
            <a:endParaRPr lang="zh-CN" altLang="en-US" sz="1400" b="1" dirty="0">
              <a:solidFill>
                <a:schemeClr val="bg1"/>
              </a:solidFill>
            </a:endParaRPr>
          </a:p>
        </p:txBody>
      </p:sp>
      <p:sp>
        <p:nvSpPr>
          <p:cNvPr id="345" name="矩形 344"/>
          <p:cNvSpPr/>
          <p:nvPr>
            <p:custDataLst>
              <p:tags r:id="rId21"/>
            </p:custDataLst>
          </p:nvPr>
        </p:nvSpPr>
        <p:spPr>
          <a:xfrm>
            <a:off x="8053896" y="4618144"/>
            <a:ext cx="1354121" cy="511683"/>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战略合作型</a:t>
            </a:r>
            <a:r>
              <a:rPr lang="en-US" altLang="zh-CN" sz="1400" b="1" dirty="0">
                <a:solidFill>
                  <a:schemeClr val="tx1"/>
                </a:solidFill>
              </a:rPr>
              <a:t/>
            </a:r>
            <a:br>
              <a:rPr lang="en-US" altLang="zh-CN" sz="1400" b="1" dirty="0">
                <a:solidFill>
                  <a:schemeClr val="tx1"/>
                </a:solidFill>
              </a:rPr>
            </a:br>
            <a:r>
              <a:rPr lang="zh-CN" altLang="en-US" sz="1400" b="1" dirty="0" smtClean="0">
                <a:solidFill>
                  <a:schemeClr val="tx1"/>
                </a:solidFill>
              </a:rPr>
              <a:t>农</a:t>
            </a:r>
            <a:r>
              <a:rPr lang="zh-CN" altLang="en-US" sz="1400" b="1" dirty="0">
                <a:solidFill>
                  <a:schemeClr val="tx1"/>
                </a:solidFill>
              </a:rPr>
              <a:t>业</a:t>
            </a:r>
            <a:r>
              <a:rPr lang="zh-CN" altLang="en-US" sz="1400" b="1" dirty="0" smtClean="0">
                <a:solidFill>
                  <a:schemeClr val="tx1"/>
                </a:solidFill>
              </a:rPr>
              <a:t>贸易</a:t>
            </a:r>
          </a:p>
        </p:txBody>
      </p:sp>
      <p:sp>
        <p:nvSpPr>
          <p:cNvPr id="346" name="矩形 345"/>
          <p:cNvSpPr/>
          <p:nvPr>
            <p:custDataLst>
              <p:tags r:id="rId22"/>
            </p:custDataLst>
          </p:nvPr>
        </p:nvSpPr>
        <p:spPr>
          <a:xfrm>
            <a:off x="6261210" y="3740877"/>
            <a:ext cx="1354121" cy="511683"/>
          </a:xfrm>
          <a:prstGeom prst="rect">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期货</a:t>
            </a:r>
          </a:p>
        </p:txBody>
      </p:sp>
      <p:sp>
        <p:nvSpPr>
          <p:cNvPr id="347" name="弧形 346"/>
          <p:cNvSpPr/>
          <p:nvPr>
            <p:custDataLst>
              <p:tags r:id="rId23"/>
            </p:custDataLst>
          </p:nvPr>
        </p:nvSpPr>
        <p:spPr>
          <a:xfrm>
            <a:off x="3393660" y="4033299"/>
            <a:ext cx="3145990" cy="1023504"/>
          </a:xfrm>
          <a:prstGeom prst="arc">
            <a:avLst>
              <a:gd name="adj1" fmla="val 10690254"/>
              <a:gd name="adj2" fmla="val 205164"/>
            </a:avLst>
          </a:prstGeom>
          <a:ln>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8" name="弧形 347"/>
          <p:cNvSpPr/>
          <p:nvPr>
            <p:custDataLst>
              <p:tags r:id="rId24"/>
            </p:custDataLst>
          </p:nvPr>
        </p:nvSpPr>
        <p:spPr>
          <a:xfrm flipV="1">
            <a:off x="3393660" y="4691225"/>
            <a:ext cx="3145990" cy="1023504"/>
          </a:xfrm>
          <a:prstGeom prst="arc">
            <a:avLst>
              <a:gd name="adj1" fmla="val 10690254"/>
              <a:gd name="adj2" fmla="val 105834"/>
            </a:avLst>
          </a:prstGeom>
          <a:ln>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9" name="矩形 348"/>
          <p:cNvSpPr/>
          <p:nvPr>
            <p:custDataLst>
              <p:tags r:id="rId25"/>
            </p:custDataLst>
          </p:nvPr>
        </p:nvSpPr>
        <p:spPr>
          <a:xfrm>
            <a:off x="4289595" y="3740877"/>
            <a:ext cx="1354121" cy="511683"/>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金融</a:t>
            </a:r>
            <a:endParaRPr lang="zh-CN" altLang="en-US" sz="1400" b="1" dirty="0" smtClean="0">
              <a:solidFill>
                <a:schemeClr val="bg1"/>
              </a:solidFill>
            </a:endParaRPr>
          </a:p>
        </p:txBody>
      </p:sp>
      <p:cxnSp>
        <p:nvCxnSpPr>
          <p:cNvPr id="350" name="直接箭头连接符 349"/>
          <p:cNvCxnSpPr>
            <a:stCxn id="344" idx="0"/>
            <a:endCxn id="346" idx="2"/>
          </p:cNvCxnSpPr>
          <p:nvPr>
            <p:custDataLst>
              <p:tags r:id="rId26"/>
            </p:custDataLst>
          </p:nvPr>
        </p:nvCxnSpPr>
        <p:spPr>
          <a:xfrm flipV="1">
            <a:off x="6938271" y="4252560"/>
            <a:ext cx="0" cy="36558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1" name="直接箭头连接符 350"/>
          <p:cNvCxnSpPr>
            <a:stCxn id="344" idx="3"/>
            <a:endCxn id="345" idx="1"/>
          </p:cNvCxnSpPr>
          <p:nvPr>
            <p:custDataLst>
              <p:tags r:id="rId27"/>
            </p:custDataLst>
          </p:nvPr>
        </p:nvCxnSpPr>
        <p:spPr>
          <a:xfrm>
            <a:off x="7615331" y="4873986"/>
            <a:ext cx="438565"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2" name="文本框 351"/>
          <p:cNvSpPr txBox="1"/>
          <p:nvPr>
            <p:custDataLst>
              <p:tags r:id="rId28"/>
            </p:custDataLst>
          </p:nvPr>
        </p:nvSpPr>
        <p:spPr>
          <a:xfrm>
            <a:off x="4122691" y="5772862"/>
            <a:ext cx="1752392" cy="323785"/>
          </a:xfrm>
          <a:prstGeom prst="rect">
            <a:avLst/>
          </a:prstGeom>
          <a:noFill/>
        </p:spPr>
        <p:txBody>
          <a:bodyPr wrap="square" lIns="36000" tIns="36000" rIns="36000" bIns="36000" rtlCol="0">
            <a:spAutoFit/>
          </a:bodyPr>
          <a:lstStyle/>
          <a:p>
            <a:pPr algn="ctr">
              <a:spcAft>
                <a:spcPts val="600"/>
              </a:spcAft>
            </a:pPr>
            <a:r>
              <a:rPr lang="zh-CN" altLang="en-US" sz="1600" b="1" dirty="0">
                <a:solidFill>
                  <a:srgbClr val="FF0000"/>
                </a:solidFill>
              </a:rPr>
              <a:t>深度参</a:t>
            </a:r>
            <a:r>
              <a:rPr lang="zh-CN" altLang="en-US" sz="1600" b="1" dirty="0" smtClean="0">
                <a:solidFill>
                  <a:srgbClr val="FF0000"/>
                </a:solidFill>
              </a:rPr>
              <a:t>与合</a:t>
            </a:r>
            <a:r>
              <a:rPr lang="zh-CN" altLang="en-US" sz="1600" b="1" dirty="0">
                <a:solidFill>
                  <a:srgbClr val="FF0000"/>
                </a:solidFill>
              </a:rPr>
              <a:t>作</a:t>
            </a:r>
            <a:r>
              <a:rPr lang="zh-CN" altLang="en-US" sz="1600" b="1" dirty="0" smtClean="0">
                <a:solidFill>
                  <a:srgbClr val="FF0000"/>
                </a:solidFill>
              </a:rPr>
              <a:t>社</a:t>
            </a:r>
          </a:p>
        </p:txBody>
      </p:sp>
      <p:cxnSp>
        <p:nvCxnSpPr>
          <p:cNvPr id="353" name="直接箭头连接符 352"/>
          <p:cNvCxnSpPr>
            <a:stCxn id="342" idx="3"/>
            <a:endCxn id="343" idx="1"/>
          </p:cNvCxnSpPr>
          <p:nvPr>
            <p:custDataLst>
              <p:tags r:id="rId29"/>
            </p:custDataLst>
          </p:nvPr>
        </p:nvCxnSpPr>
        <p:spPr>
          <a:xfrm>
            <a:off x="1959885" y="4873986"/>
            <a:ext cx="398271"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4" name="矩形 353"/>
          <p:cNvSpPr/>
          <p:nvPr>
            <p:custDataLst>
              <p:tags r:id="rId30"/>
            </p:custDataLst>
          </p:nvPr>
        </p:nvSpPr>
        <p:spPr>
          <a:xfrm>
            <a:off x="4701613" y="4618144"/>
            <a:ext cx="597406" cy="511683"/>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种植</a:t>
            </a:r>
            <a:endParaRPr lang="zh-CN" altLang="en-US" sz="1400" b="1" dirty="0">
              <a:solidFill>
                <a:schemeClr val="tx1"/>
              </a:solidFill>
            </a:endParaRPr>
          </a:p>
        </p:txBody>
      </p:sp>
      <p:sp>
        <p:nvSpPr>
          <p:cNvPr id="355" name="矩形 354"/>
          <p:cNvSpPr/>
          <p:nvPr>
            <p:custDataLst>
              <p:tags r:id="rId31"/>
            </p:custDataLst>
          </p:nvPr>
        </p:nvSpPr>
        <p:spPr>
          <a:xfrm>
            <a:off x="5493702" y="4618144"/>
            <a:ext cx="597406" cy="511683"/>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种植</a:t>
            </a:r>
            <a:r>
              <a:rPr lang="zh-CN" altLang="en-US" sz="1400" b="1" dirty="0">
                <a:solidFill>
                  <a:schemeClr val="tx1"/>
                </a:solidFill>
              </a:rPr>
              <a:t>管理</a:t>
            </a:r>
          </a:p>
        </p:txBody>
      </p:sp>
      <p:sp>
        <p:nvSpPr>
          <p:cNvPr id="356" name="矩形 355"/>
          <p:cNvSpPr/>
          <p:nvPr>
            <p:custDataLst>
              <p:tags r:id="rId32"/>
            </p:custDataLst>
          </p:nvPr>
        </p:nvSpPr>
        <p:spPr>
          <a:xfrm>
            <a:off x="3933699" y="4618144"/>
            <a:ext cx="597406" cy="511683"/>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土地流转</a:t>
            </a:r>
            <a:endParaRPr lang="zh-CN" altLang="en-US" sz="1400" b="1" dirty="0">
              <a:solidFill>
                <a:schemeClr val="tx1"/>
              </a:solidFill>
            </a:endParaRPr>
          </a:p>
        </p:txBody>
      </p:sp>
      <p:sp>
        <p:nvSpPr>
          <p:cNvPr id="357" name="矩形 356"/>
          <p:cNvSpPr/>
          <p:nvPr>
            <p:custDataLst>
              <p:tags r:id="rId33"/>
            </p:custDataLst>
          </p:nvPr>
        </p:nvSpPr>
        <p:spPr>
          <a:xfrm>
            <a:off x="5037542" y="5114911"/>
            <a:ext cx="1053565" cy="511683"/>
          </a:xfrm>
          <a:prstGeom prst="rect">
            <a:avLst/>
          </a:prstGeo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农业散户</a:t>
            </a:r>
            <a:endParaRPr lang="zh-CN" altLang="en-US" sz="1400" b="1" dirty="0">
              <a:solidFill>
                <a:schemeClr val="tx1"/>
              </a:solidFill>
            </a:endParaRPr>
          </a:p>
        </p:txBody>
      </p:sp>
      <p:sp>
        <p:nvSpPr>
          <p:cNvPr id="358" name="矩形 357"/>
          <p:cNvSpPr/>
          <p:nvPr>
            <p:custDataLst>
              <p:tags r:id="rId34"/>
            </p:custDataLst>
          </p:nvPr>
        </p:nvSpPr>
        <p:spPr>
          <a:xfrm>
            <a:off x="4002875" y="5114911"/>
            <a:ext cx="1053565" cy="511683"/>
          </a:xfrm>
          <a:prstGeom prst="rect">
            <a:avLst/>
          </a:prstGeo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农</a:t>
            </a:r>
            <a:r>
              <a:rPr lang="zh-CN" altLang="en-US" sz="1400" b="1" dirty="0" smtClean="0">
                <a:solidFill>
                  <a:schemeClr val="tx1"/>
                </a:solidFill>
              </a:rPr>
              <a:t>业大户</a:t>
            </a:r>
            <a:endParaRPr lang="zh-CN" altLang="en-US" sz="1400" b="1" dirty="0">
              <a:solidFill>
                <a:schemeClr val="tx1"/>
              </a:solidFill>
            </a:endParaRPr>
          </a:p>
        </p:txBody>
      </p:sp>
      <p:grpSp>
        <p:nvGrpSpPr>
          <p:cNvPr id="359" name="组合 358"/>
          <p:cNvGrpSpPr/>
          <p:nvPr>
            <p:custDataLst>
              <p:tags r:id="rId35"/>
            </p:custDataLst>
          </p:nvPr>
        </p:nvGrpSpPr>
        <p:grpSpPr>
          <a:xfrm>
            <a:off x="2930828" y="3067953"/>
            <a:ext cx="5725175" cy="675691"/>
            <a:chOff x="3592710" y="3068960"/>
            <a:chExt cx="5175603" cy="1080120"/>
          </a:xfrm>
        </p:grpSpPr>
        <p:sp>
          <p:nvSpPr>
            <p:cNvPr id="360" name="矩形 359"/>
            <p:cNvSpPr/>
            <p:nvPr/>
          </p:nvSpPr>
          <p:spPr>
            <a:xfrm>
              <a:off x="5437947" y="3068960"/>
              <a:ext cx="1997972" cy="1080120"/>
            </a:xfrm>
            <a:prstGeom prst="rect">
              <a:avLst/>
            </a:prstGeom>
            <a:gradFill>
              <a:gsLst>
                <a:gs pos="0">
                  <a:schemeClr val="accent4"/>
                </a:gs>
                <a:gs pos="50000">
                  <a:schemeClr val="accent4"/>
                </a:gs>
                <a:gs pos="100000">
                  <a:schemeClr val="bg1"/>
                </a:gs>
              </a:gsLst>
              <a:lin ang="54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361" name="直角三角形 360"/>
            <p:cNvSpPr/>
            <p:nvPr/>
          </p:nvSpPr>
          <p:spPr>
            <a:xfrm>
              <a:off x="7419550" y="3068960"/>
              <a:ext cx="1348763" cy="1080120"/>
            </a:xfrm>
            <a:prstGeom prst="rtTriangle">
              <a:avLst/>
            </a:prstGeom>
            <a:gradFill>
              <a:gsLst>
                <a:gs pos="0">
                  <a:schemeClr val="accent4"/>
                </a:gs>
                <a:gs pos="50000">
                  <a:schemeClr val="accent4"/>
                </a:gs>
                <a:gs pos="100000">
                  <a:schemeClr val="bg1"/>
                </a:gs>
              </a:gsLst>
              <a:lin ang="54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a:solidFill>
                  <a:schemeClr val="bg1"/>
                </a:solidFill>
                <a:latin typeface="+mj-lt"/>
                <a:ea typeface="+mj-ea"/>
              </a:endParaRPr>
            </a:p>
          </p:txBody>
        </p:sp>
        <p:sp>
          <p:nvSpPr>
            <p:cNvPr id="362" name="直角三角形 361"/>
            <p:cNvSpPr/>
            <p:nvPr/>
          </p:nvSpPr>
          <p:spPr>
            <a:xfrm flipH="1">
              <a:off x="3592710" y="3068960"/>
              <a:ext cx="1860576" cy="1080120"/>
            </a:xfrm>
            <a:prstGeom prst="rtTriangle">
              <a:avLst/>
            </a:prstGeom>
            <a:gradFill>
              <a:gsLst>
                <a:gs pos="0">
                  <a:schemeClr val="accent4"/>
                </a:gs>
                <a:gs pos="50000">
                  <a:schemeClr val="accent4"/>
                </a:gs>
                <a:gs pos="100000">
                  <a:schemeClr val="bg1"/>
                </a:gs>
              </a:gsLst>
              <a:lin ang="54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a:solidFill>
                  <a:schemeClr val="bg1"/>
                </a:solidFill>
                <a:latin typeface="+mj-lt"/>
                <a:ea typeface="+mj-ea"/>
              </a:endParaRPr>
            </a:p>
          </p:txBody>
        </p:sp>
      </p:grpSp>
      <p:grpSp>
        <p:nvGrpSpPr>
          <p:cNvPr id="29" name="组合 28"/>
          <p:cNvGrpSpPr/>
          <p:nvPr>
            <p:custDataLst>
              <p:tags r:id="rId36"/>
            </p:custDataLst>
          </p:nvPr>
        </p:nvGrpSpPr>
        <p:grpSpPr>
          <a:xfrm>
            <a:off x="4302264" y="2349346"/>
            <a:ext cx="2861604" cy="1079188"/>
            <a:chOff x="4302264" y="2349346"/>
            <a:chExt cx="2861604" cy="1079188"/>
          </a:xfrm>
        </p:grpSpPr>
        <p:grpSp>
          <p:nvGrpSpPr>
            <p:cNvPr id="376" name="组合 375"/>
            <p:cNvGrpSpPr/>
            <p:nvPr/>
          </p:nvGrpSpPr>
          <p:grpSpPr>
            <a:xfrm>
              <a:off x="4995758" y="2454912"/>
              <a:ext cx="2168110" cy="609634"/>
              <a:chOff x="4995758" y="2553160"/>
              <a:chExt cx="2168110" cy="609634"/>
            </a:xfrm>
          </p:grpSpPr>
          <p:sp>
            <p:nvSpPr>
              <p:cNvPr id="17" name="矩形 16"/>
              <p:cNvSpPr/>
              <p:nvPr>
                <p:custDataLst>
                  <p:tags r:id="rId44"/>
                </p:custDataLst>
              </p:nvPr>
            </p:nvSpPr>
            <p:spPr>
              <a:xfrm>
                <a:off x="4995758" y="2553160"/>
                <a:ext cx="2168110" cy="327854"/>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农业服务</a:t>
                </a:r>
              </a:p>
            </p:txBody>
          </p:sp>
          <p:sp>
            <p:nvSpPr>
              <p:cNvPr id="18" name="矩形 17"/>
              <p:cNvSpPr/>
              <p:nvPr>
                <p:custDataLst>
                  <p:tags r:id="rId45"/>
                </p:custDataLst>
              </p:nvPr>
            </p:nvSpPr>
            <p:spPr>
              <a:xfrm>
                <a:off x="4995760" y="2874794"/>
                <a:ext cx="2168108" cy="288000"/>
              </a:xfrm>
              <a:prstGeom prst="rect">
                <a:avLst/>
              </a:prstGeom>
              <a:solidFill>
                <a:srgbClr val="ECF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无</a:t>
                </a:r>
                <a:r>
                  <a:rPr lang="zh-CN" altLang="en-US" sz="1400" b="1" dirty="0" smtClean="0">
                    <a:solidFill>
                      <a:schemeClr val="tx1"/>
                    </a:solidFill>
                  </a:rPr>
                  <a:t>“农业”</a:t>
                </a:r>
                <a:r>
                  <a:rPr lang="zh-CN" altLang="en-US" sz="1400" b="1" dirty="0">
                    <a:solidFill>
                      <a:schemeClr val="tx1"/>
                    </a:solidFill>
                  </a:rPr>
                  <a:t>不强</a:t>
                </a:r>
              </a:p>
            </p:txBody>
          </p:sp>
        </p:grpSp>
        <p:cxnSp>
          <p:nvCxnSpPr>
            <p:cNvPr id="38" name="直接箭头连接符 37"/>
            <p:cNvCxnSpPr/>
            <p:nvPr/>
          </p:nvCxnSpPr>
          <p:spPr>
            <a:xfrm>
              <a:off x="4302264" y="2852936"/>
              <a:ext cx="693496"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9" name="TextBox 298"/>
            <p:cNvSpPr txBox="1"/>
            <p:nvPr/>
          </p:nvSpPr>
          <p:spPr>
            <a:xfrm>
              <a:off x="4330328" y="2349346"/>
              <a:ext cx="641853"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打开产业空间</a:t>
              </a:r>
            </a:p>
          </p:txBody>
        </p:sp>
        <p:cxnSp>
          <p:nvCxnSpPr>
            <p:cNvPr id="316" name="直接箭头连接符 315"/>
            <p:cNvCxnSpPr/>
            <p:nvPr>
              <p:custDataLst>
                <p:tags r:id="rId43"/>
              </p:custDataLst>
            </p:nvPr>
          </p:nvCxnSpPr>
          <p:spPr>
            <a:xfrm flipH="1">
              <a:off x="4302264" y="2924944"/>
              <a:ext cx="693496" cy="157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9" name="TextBox 318"/>
            <p:cNvSpPr txBox="1"/>
            <p:nvPr/>
          </p:nvSpPr>
          <p:spPr>
            <a:xfrm>
              <a:off x="4304928" y="2924944"/>
              <a:ext cx="641853" cy="503590"/>
            </a:xfrm>
            <a:prstGeom prst="rect">
              <a:avLst/>
            </a:prstGeom>
            <a:noFill/>
          </p:spPr>
          <p:txBody>
            <a:bodyPr wrap="square" lIns="36000" tIns="36000" rIns="36000" bIns="36000" rtlCol="0">
              <a:spAutoFit/>
            </a:bodyPr>
            <a:lstStyle/>
            <a:p>
              <a:pPr algn="ctr">
                <a:spcAft>
                  <a:spcPts val="600"/>
                </a:spcAft>
              </a:pPr>
              <a:r>
                <a:rPr lang="zh-CN" altLang="en-US" sz="1400" b="1" dirty="0" smtClean="0">
                  <a:solidFill>
                    <a:schemeClr val="accent6"/>
                  </a:solidFill>
                </a:rPr>
                <a:t>拉</a:t>
              </a:r>
              <a:r>
                <a:rPr lang="zh-CN" altLang="en-US" sz="1400" b="1" dirty="0">
                  <a:solidFill>
                    <a:schemeClr val="accent6"/>
                  </a:solidFill>
                </a:rPr>
                <a:t>动</a:t>
              </a:r>
              <a:r>
                <a:rPr lang="zh-CN" altLang="en-US" sz="1400" b="1" dirty="0" smtClean="0">
                  <a:solidFill>
                    <a:schemeClr val="accent6"/>
                  </a:solidFill>
                </a:rPr>
                <a:t>业务效率</a:t>
              </a:r>
            </a:p>
          </p:txBody>
        </p:sp>
      </p:grpSp>
      <p:grpSp>
        <p:nvGrpSpPr>
          <p:cNvPr id="10" name="组合 9"/>
          <p:cNvGrpSpPr/>
          <p:nvPr>
            <p:custDataLst>
              <p:tags r:id="rId37"/>
            </p:custDataLst>
          </p:nvPr>
        </p:nvGrpSpPr>
        <p:grpSpPr>
          <a:xfrm>
            <a:off x="4448944" y="6165304"/>
            <a:ext cx="1363405" cy="257369"/>
            <a:chOff x="4945557" y="6381328"/>
            <a:chExt cx="1735635" cy="327635"/>
          </a:xfrm>
        </p:grpSpPr>
        <p:sp>
          <p:nvSpPr>
            <p:cNvPr id="8" name="文本框 7"/>
            <p:cNvSpPr txBox="1"/>
            <p:nvPr/>
          </p:nvSpPr>
          <p:spPr>
            <a:xfrm>
              <a:off x="5357414" y="6381328"/>
              <a:ext cx="1323778" cy="327635"/>
            </a:xfrm>
            <a:prstGeom prst="rect">
              <a:avLst/>
            </a:prstGeom>
            <a:noFill/>
          </p:spPr>
          <p:txBody>
            <a:bodyPr wrap="square" lIns="36000" tIns="36000" rIns="36000" bIns="36000" rtlCol="0">
              <a:spAutoFit/>
            </a:bodyPr>
            <a:lstStyle/>
            <a:p>
              <a:pPr algn="just">
                <a:spcAft>
                  <a:spcPts val="600"/>
                </a:spcAft>
              </a:pPr>
              <a:r>
                <a:rPr lang="zh-CN" altLang="en-US" sz="1200" dirty="0" smtClean="0"/>
                <a:t>机会发展业务</a:t>
              </a:r>
            </a:p>
          </p:txBody>
        </p:sp>
        <p:sp>
          <p:nvSpPr>
            <p:cNvPr id="324" name="矩形 323"/>
            <p:cNvSpPr/>
            <p:nvPr>
              <p:custDataLst>
                <p:tags r:id="rId42"/>
              </p:custDataLst>
            </p:nvPr>
          </p:nvSpPr>
          <p:spPr>
            <a:xfrm>
              <a:off x="4945557" y="6418519"/>
              <a:ext cx="411857" cy="213765"/>
            </a:xfrm>
            <a:prstGeom prst="rect">
              <a:avLst/>
            </a:prstGeom>
            <a:pattFill prst="pct10">
              <a:fgClr>
                <a:schemeClr val="accent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200" b="1" dirty="0" smtClean="0">
                <a:solidFill>
                  <a:schemeClr val="tx1"/>
                </a:solidFill>
                <a:latin typeface="+mj-lt"/>
                <a:ea typeface="+mj-ea"/>
              </a:endParaRPr>
            </a:p>
          </p:txBody>
        </p:sp>
      </p:grpSp>
      <p:grpSp>
        <p:nvGrpSpPr>
          <p:cNvPr id="11" name="组合 10"/>
          <p:cNvGrpSpPr/>
          <p:nvPr>
            <p:custDataLst>
              <p:tags r:id="rId38"/>
            </p:custDataLst>
          </p:nvPr>
        </p:nvGrpSpPr>
        <p:grpSpPr>
          <a:xfrm>
            <a:off x="588146" y="6165304"/>
            <a:ext cx="1358491" cy="257369"/>
            <a:chOff x="1084759" y="6381328"/>
            <a:chExt cx="1729380" cy="327635"/>
          </a:xfrm>
        </p:grpSpPr>
        <p:sp>
          <p:nvSpPr>
            <p:cNvPr id="326" name="矩形 325"/>
            <p:cNvSpPr/>
            <p:nvPr>
              <p:custDataLst>
                <p:tags r:id="rId41"/>
              </p:custDataLst>
            </p:nvPr>
          </p:nvSpPr>
          <p:spPr>
            <a:xfrm>
              <a:off x="1084759" y="6418519"/>
              <a:ext cx="411857" cy="213765"/>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200" b="1" dirty="0" smtClean="0">
                <a:solidFill>
                  <a:schemeClr val="tx1"/>
                </a:solidFill>
                <a:latin typeface="+mj-lt"/>
                <a:ea typeface="+mj-ea"/>
              </a:endParaRPr>
            </a:p>
          </p:txBody>
        </p:sp>
        <p:sp>
          <p:nvSpPr>
            <p:cNvPr id="328" name="文本框 327"/>
            <p:cNvSpPr txBox="1"/>
            <p:nvPr/>
          </p:nvSpPr>
          <p:spPr>
            <a:xfrm>
              <a:off x="1490361" y="6381328"/>
              <a:ext cx="1323778" cy="327635"/>
            </a:xfrm>
            <a:prstGeom prst="rect">
              <a:avLst/>
            </a:prstGeom>
            <a:noFill/>
          </p:spPr>
          <p:txBody>
            <a:bodyPr wrap="square" lIns="36000" tIns="36000" rIns="36000" bIns="36000" rtlCol="0">
              <a:spAutoFit/>
            </a:bodyPr>
            <a:lstStyle/>
            <a:p>
              <a:pPr algn="just">
                <a:spcAft>
                  <a:spcPts val="600"/>
                </a:spcAft>
              </a:pPr>
              <a:r>
                <a:rPr lang="zh-CN" altLang="en-US" sz="1200" dirty="0" smtClean="0"/>
                <a:t>战略突破业务</a:t>
              </a:r>
            </a:p>
          </p:txBody>
        </p:sp>
      </p:grpSp>
      <p:grpSp>
        <p:nvGrpSpPr>
          <p:cNvPr id="9" name="组合 8"/>
          <p:cNvGrpSpPr/>
          <p:nvPr>
            <p:custDataLst>
              <p:tags r:id="rId39"/>
            </p:custDataLst>
          </p:nvPr>
        </p:nvGrpSpPr>
        <p:grpSpPr>
          <a:xfrm>
            <a:off x="2505839" y="6165304"/>
            <a:ext cx="1378454" cy="257369"/>
            <a:chOff x="3054192" y="6381328"/>
            <a:chExt cx="1754792" cy="327635"/>
          </a:xfrm>
        </p:grpSpPr>
        <p:sp>
          <p:nvSpPr>
            <p:cNvPr id="329" name="矩形 328"/>
            <p:cNvSpPr/>
            <p:nvPr>
              <p:custDataLst>
                <p:tags r:id="rId40"/>
              </p:custDataLst>
            </p:nvPr>
          </p:nvSpPr>
          <p:spPr>
            <a:xfrm>
              <a:off x="3054192" y="6418519"/>
              <a:ext cx="411857" cy="213765"/>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200" b="1" dirty="0" smtClean="0">
                <a:solidFill>
                  <a:schemeClr val="tx1"/>
                </a:solidFill>
                <a:latin typeface="+mj-lt"/>
                <a:ea typeface="+mj-ea"/>
              </a:endParaRPr>
            </a:p>
          </p:txBody>
        </p:sp>
        <p:sp>
          <p:nvSpPr>
            <p:cNvPr id="330" name="文本框 329"/>
            <p:cNvSpPr txBox="1"/>
            <p:nvPr/>
          </p:nvSpPr>
          <p:spPr>
            <a:xfrm>
              <a:off x="3485205" y="6381328"/>
              <a:ext cx="1323779" cy="327635"/>
            </a:xfrm>
            <a:prstGeom prst="rect">
              <a:avLst/>
            </a:prstGeom>
            <a:noFill/>
          </p:spPr>
          <p:txBody>
            <a:bodyPr wrap="square" lIns="36000" tIns="36000" rIns="36000" bIns="36000" rtlCol="0">
              <a:spAutoFit/>
            </a:bodyPr>
            <a:lstStyle/>
            <a:p>
              <a:pPr algn="just">
                <a:spcAft>
                  <a:spcPts val="600"/>
                </a:spcAft>
              </a:pPr>
              <a:r>
                <a:rPr lang="zh-CN" altLang="en-US" sz="1200" dirty="0"/>
                <a:t>模</a:t>
              </a:r>
              <a:r>
                <a:rPr lang="zh-CN" altLang="en-US" sz="1200" dirty="0" smtClean="0"/>
                <a:t>式创新业务</a:t>
              </a:r>
            </a:p>
          </p:txBody>
        </p:sp>
      </p:grpSp>
    </p:spTree>
    <p:extLst>
      <p:ext uri="{BB962C8B-B14F-4D97-AF65-F5344CB8AC3E}">
        <p14:creationId xmlns:p14="http://schemas.microsoft.com/office/powerpoint/2010/main" val="55705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43"/>
                                        </p:tgtEl>
                                        <p:attrNameLst>
                                          <p:attrName>style.visibility</p:attrName>
                                        </p:attrNameLst>
                                      </p:cBhvr>
                                      <p:to>
                                        <p:strVal val="visible"/>
                                      </p:to>
                                    </p:set>
                                    <p:animEffect transition="in" filter="wipe(up)">
                                      <p:cBhvr>
                                        <p:cTn id="7" dur="500"/>
                                        <p:tgtEl>
                                          <p:spTgt spid="34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49"/>
                                        </p:tgtEl>
                                        <p:attrNameLst>
                                          <p:attrName>style.visibility</p:attrName>
                                        </p:attrNameLst>
                                      </p:cBhvr>
                                      <p:to>
                                        <p:strVal val="visible"/>
                                      </p:to>
                                    </p:set>
                                    <p:animEffect transition="in" filter="wipe(up)">
                                      <p:cBhvr>
                                        <p:cTn id="10" dur="500"/>
                                        <p:tgtEl>
                                          <p:spTgt spid="349"/>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44"/>
                                        </p:tgtEl>
                                        <p:attrNameLst>
                                          <p:attrName>style.visibility</p:attrName>
                                        </p:attrNameLst>
                                      </p:cBhvr>
                                      <p:to>
                                        <p:strVal val="visible"/>
                                      </p:to>
                                    </p:set>
                                    <p:animEffect transition="in" filter="wipe(up)">
                                      <p:cBhvr>
                                        <p:cTn id="13" dur="500"/>
                                        <p:tgtEl>
                                          <p:spTgt spid="344"/>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352"/>
                                        </p:tgtEl>
                                        <p:attrNameLst>
                                          <p:attrName>style.visibility</p:attrName>
                                        </p:attrNameLst>
                                      </p:cBhvr>
                                      <p:to>
                                        <p:strVal val="visible"/>
                                      </p:to>
                                    </p:set>
                                    <p:animEffect transition="in" filter="wipe(up)">
                                      <p:cBhvr>
                                        <p:cTn id="16" dur="500"/>
                                        <p:tgtEl>
                                          <p:spTgt spid="352"/>
                                        </p:tgtEl>
                                      </p:cBhvr>
                                    </p:animEffect>
                                  </p:childTnLst>
                                </p:cTn>
                              </p:par>
                              <p:par>
                                <p:cTn id="17" presetID="22" presetClass="entr" presetSubtype="1" fill="hold" nodeType="withEffect">
                                  <p:stCondLst>
                                    <p:cond delay="0"/>
                                  </p:stCondLst>
                                  <p:childTnLst>
                                    <p:set>
                                      <p:cBhvr>
                                        <p:cTn id="18" dur="1" fill="hold">
                                          <p:stCondLst>
                                            <p:cond delay="0"/>
                                          </p:stCondLst>
                                        </p:cTn>
                                        <p:tgtEl>
                                          <p:spTgt spid="332"/>
                                        </p:tgtEl>
                                        <p:attrNameLst>
                                          <p:attrName>style.visibility</p:attrName>
                                        </p:attrNameLst>
                                      </p:cBhvr>
                                      <p:to>
                                        <p:strVal val="visible"/>
                                      </p:to>
                                    </p:set>
                                    <p:animEffect transition="in" filter="wipe(up)">
                                      <p:cBhvr>
                                        <p:cTn id="19" dur="500"/>
                                        <p:tgtEl>
                                          <p:spTgt spid="332"/>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1"/>
                                        </p:tgtEl>
                                        <p:attrNameLst>
                                          <p:attrName>style.visibility</p:attrName>
                                        </p:attrNameLst>
                                      </p:cBhvr>
                                      <p:to>
                                        <p:strVal val="visible"/>
                                      </p:to>
                                    </p:set>
                                    <p:animEffect transition="in" filter="wipe(up)">
                                      <p:cBhvr>
                                        <p:cTn id="22" dur="500"/>
                                        <p:tgtEl>
                                          <p:spTgt spid="341"/>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42"/>
                                        </p:tgtEl>
                                        <p:attrNameLst>
                                          <p:attrName>style.visibility</p:attrName>
                                        </p:attrNameLst>
                                      </p:cBhvr>
                                      <p:to>
                                        <p:strVal val="visible"/>
                                      </p:to>
                                    </p:set>
                                    <p:animEffect transition="in" filter="wipe(up)">
                                      <p:cBhvr>
                                        <p:cTn id="25" dur="500"/>
                                        <p:tgtEl>
                                          <p:spTgt spid="342"/>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345"/>
                                        </p:tgtEl>
                                        <p:attrNameLst>
                                          <p:attrName>style.visibility</p:attrName>
                                        </p:attrNameLst>
                                      </p:cBhvr>
                                      <p:to>
                                        <p:strVal val="visible"/>
                                      </p:to>
                                    </p:set>
                                    <p:animEffect transition="in" filter="wipe(up)">
                                      <p:cBhvr>
                                        <p:cTn id="28" dur="500"/>
                                        <p:tgtEl>
                                          <p:spTgt spid="345"/>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346"/>
                                        </p:tgtEl>
                                        <p:attrNameLst>
                                          <p:attrName>style.visibility</p:attrName>
                                        </p:attrNameLst>
                                      </p:cBhvr>
                                      <p:to>
                                        <p:strVal val="visible"/>
                                      </p:to>
                                    </p:set>
                                    <p:animEffect transition="in" filter="wipe(up)">
                                      <p:cBhvr>
                                        <p:cTn id="31" dur="500"/>
                                        <p:tgtEl>
                                          <p:spTgt spid="346"/>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347"/>
                                        </p:tgtEl>
                                        <p:attrNameLst>
                                          <p:attrName>style.visibility</p:attrName>
                                        </p:attrNameLst>
                                      </p:cBhvr>
                                      <p:to>
                                        <p:strVal val="visible"/>
                                      </p:to>
                                    </p:set>
                                    <p:animEffect transition="in" filter="wipe(up)">
                                      <p:cBhvr>
                                        <p:cTn id="34" dur="500"/>
                                        <p:tgtEl>
                                          <p:spTgt spid="347"/>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348"/>
                                        </p:tgtEl>
                                        <p:attrNameLst>
                                          <p:attrName>style.visibility</p:attrName>
                                        </p:attrNameLst>
                                      </p:cBhvr>
                                      <p:to>
                                        <p:strVal val="visible"/>
                                      </p:to>
                                    </p:set>
                                    <p:animEffect transition="in" filter="wipe(up)">
                                      <p:cBhvr>
                                        <p:cTn id="37" dur="500"/>
                                        <p:tgtEl>
                                          <p:spTgt spid="348"/>
                                        </p:tgtEl>
                                      </p:cBhvr>
                                    </p:animEffect>
                                  </p:childTnLst>
                                </p:cTn>
                              </p:par>
                              <p:par>
                                <p:cTn id="38" presetID="22" presetClass="entr" presetSubtype="1" fill="hold" nodeType="withEffect">
                                  <p:stCondLst>
                                    <p:cond delay="0"/>
                                  </p:stCondLst>
                                  <p:childTnLst>
                                    <p:set>
                                      <p:cBhvr>
                                        <p:cTn id="39" dur="1" fill="hold">
                                          <p:stCondLst>
                                            <p:cond delay="0"/>
                                          </p:stCondLst>
                                        </p:cTn>
                                        <p:tgtEl>
                                          <p:spTgt spid="350"/>
                                        </p:tgtEl>
                                        <p:attrNameLst>
                                          <p:attrName>style.visibility</p:attrName>
                                        </p:attrNameLst>
                                      </p:cBhvr>
                                      <p:to>
                                        <p:strVal val="visible"/>
                                      </p:to>
                                    </p:set>
                                    <p:animEffect transition="in" filter="wipe(up)">
                                      <p:cBhvr>
                                        <p:cTn id="40" dur="500"/>
                                        <p:tgtEl>
                                          <p:spTgt spid="350"/>
                                        </p:tgtEl>
                                      </p:cBhvr>
                                    </p:animEffect>
                                  </p:childTnLst>
                                </p:cTn>
                              </p:par>
                              <p:par>
                                <p:cTn id="41" presetID="22" presetClass="entr" presetSubtype="1" fill="hold" nodeType="withEffect">
                                  <p:stCondLst>
                                    <p:cond delay="0"/>
                                  </p:stCondLst>
                                  <p:childTnLst>
                                    <p:set>
                                      <p:cBhvr>
                                        <p:cTn id="42" dur="1" fill="hold">
                                          <p:stCondLst>
                                            <p:cond delay="0"/>
                                          </p:stCondLst>
                                        </p:cTn>
                                        <p:tgtEl>
                                          <p:spTgt spid="351"/>
                                        </p:tgtEl>
                                        <p:attrNameLst>
                                          <p:attrName>style.visibility</p:attrName>
                                        </p:attrNameLst>
                                      </p:cBhvr>
                                      <p:to>
                                        <p:strVal val="visible"/>
                                      </p:to>
                                    </p:set>
                                    <p:animEffect transition="in" filter="wipe(up)">
                                      <p:cBhvr>
                                        <p:cTn id="43" dur="500"/>
                                        <p:tgtEl>
                                          <p:spTgt spid="351"/>
                                        </p:tgtEl>
                                      </p:cBhvr>
                                    </p:animEffect>
                                  </p:childTnLst>
                                </p:cTn>
                              </p:par>
                              <p:par>
                                <p:cTn id="44" presetID="22" presetClass="entr" presetSubtype="1" fill="hold" nodeType="withEffect">
                                  <p:stCondLst>
                                    <p:cond delay="0"/>
                                  </p:stCondLst>
                                  <p:childTnLst>
                                    <p:set>
                                      <p:cBhvr>
                                        <p:cTn id="45" dur="1" fill="hold">
                                          <p:stCondLst>
                                            <p:cond delay="0"/>
                                          </p:stCondLst>
                                        </p:cTn>
                                        <p:tgtEl>
                                          <p:spTgt spid="353"/>
                                        </p:tgtEl>
                                        <p:attrNameLst>
                                          <p:attrName>style.visibility</p:attrName>
                                        </p:attrNameLst>
                                      </p:cBhvr>
                                      <p:to>
                                        <p:strVal val="visible"/>
                                      </p:to>
                                    </p:set>
                                    <p:animEffect transition="in" filter="wipe(up)">
                                      <p:cBhvr>
                                        <p:cTn id="46" dur="500"/>
                                        <p:tgtEl>
                                          <p:spTgt spid="353"/>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54"/>
                                        </p:tgtEl>
                                        <p:attrNameLst>
                                          <p:attrName>style.visibility</p:attrName>
                                        </p:attrNameLst>
                                      </p:cBhvr>
                                      <p:to>
                                        <p:strVal val="visible"/>
                                      </p:to>
                                    </p:set>
                                    <p:animEffect transition="in" filter="wipe(up)">
                                      <p:cBhvr>
                                        <p:cTn id="49" dur="500"/>
                                        <p:tgtEl>
                                          <p:spTgt spid="354"/>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355"/>
                                        </p:tgtEl>
                                        <p:attrNameLst>
                                          <p:attrName>style.visibility</p:attrName>
                                        </p:attrNameLst>
                                      </p:cBhvr>
                                      <p:to>
                                        <p:strVal val="visible"/>
                                      </p:to>
                                    </p:set>
                                    <p:animEffect transition="in" filter="wipe(up)">
                                      <p:cBhvr>
                                        <p:cTn id="52" dur="500"/>
                                        <p:tgtEl>
                                          <p:spTgt spid="355"/>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56"/>
                                        </p:tgtEl>
                                        <p:attrNameLst>
                                          <p:attrName>style.visibility</p:attrName>
                                        </p:attrNameLst>
                                      </p:cBhvr>
                                      <p:to>
                                        <p:strVal val="visible"/>
                                      </p:to>
                                    </p:set>
                                    <p:animEffect transition="in" filter="wipe(up)">
                                      <p:cBhvr>
                                        <p:cTn id="55" dur="500"/>
                                        <p:tgtEl>
                                          <p:spTgt spid="35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357"/>
                                        </p:tgtEl>
                                        <p:attrNameLst>
                                          <p:attrName>style.visibility</p:attrName>
                                        </p:attrNameLst>
                                      </p:cBhvr>
                                      <p:to>
                                        <p:strVal val="visible"/>
                                      </p:to>
                                    </p:set>
                                    <p:animEffect transition="in" filter="wipe(up)">
                                      <p:cBhvr>
                                        <p:cTn id="58" dur="500"/>
                                        <p:tgtEl>
                                          <p:spTgt spid="357"/>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358"/>
                                        </p:tgtEl>
                                        <p:attrNameLst>
                                          <p:attrName>style.visibility</p:attrName>
                                        </p:attrNameLst>
                                      </p:cBhvr>
                                      <p:to>
                                        <p:strVal val="visible"/>
                                      </p:to>
                                    </p:set>
                                    <p:animEffect transition="in" filter="wipe(up)">
                                      <p:cBhvr>
                                        <p:cTn id="61" dur="500"/>
                                        <p:tgtEl>
                                          <p:spTgt spid="358"/>
                                        </p:tgtEl>
                                      </p:cBhvr>
                                    </p:animEffect>
                                  </p:childTnLst>
                                </p:cTn>
                              </p:par>
                              <p:par>
                                <p:cTn id="62" presetID="22" presetClass="entr" presetSubtype="1" fill="hold" nodeType="withEffect">
                                  <p:stCondLst>
                                    <p:cond delay="0"/>
                                  </p:stCondLst>
                                  <p:childTnLst>
                                    <p:set>
                                      <p:cBhvr>
                                        <p:cTn id="63" dur="1" fill="hold">
                                          <p:stCondLst>
                                            <p:cond delay="0"/>
                                          </p:stCondLst>
                                        </p:cTn>
                                        <p:tgtEl>
                                          <p:spTgt spid="359"/>
                                        </p:tgtEl>
                                        <p:attrNameLst>
                                          <p:attrName>style.visibility</p:attrName>
                                        </p:attrNameLst>
                                      </p:cBhvr>
                                      <p:to>
                                        <p:strVal val="visible"/>
                                      </p:to>
                                    </p:set>
                                    <p:animEffect transition="in" filter="wipe(up)">
                                      <p:cBhvr>
                                        <p:cTn id="64" dur="500"/>
                                        <p:tgtEl>
                                          <p:spTgt spid="359"/>
                                        </p:tgtEl>
                                      </p:cBhvr>
                                    </p:animEffect>
                                  </p:childTnLst>
                                </p:cTn>
                              </p:par>
                            </p:childTnLst>
                          </p:cTn>
                        </p:par>
                      </p:childTnLst>
                    </p:cTn>
                  </p:par>
                  <p:par>
                    <p:cTn id="65" fill="hold">
                      <p:stCondLst>
                        <p:cond delay="indefinite"/>
                      </p:stCondLst>
                      <p:childTnLst>
                        <p:par>
                          <p:cTn id="66" fill="hold">
                            <p:stCondLst>
                              <p:cond delay="0"/>
                            </p:stCondLst>
                            <p:childTnLst>
                              <p:par>
                                <p:cTn id="67" presetID="6" presetClass="emph" presetSubtype="0" fill="hold" grpId="1" nodeType="clickEffect">
                                  <p:stCondLst>
                                    <p:cond delay="0"/>
                                  </p:stCondLst>
                                  <p:childTnLst>
                                    <p:animScale>
                                      <p:cBhvr>
                                        <p:cTn id="68" dur="1000" fill="hold"/>
                                        <p:tgtEl>
                                          <p:spTgt spid="343"/>
                                        </p:tgtEl>
                                      </p:cBhvr>
                                      <p:by x="150000" y="150000"/>
                                    </p:animScale>
                                  </p:childTnLst>
                                </p:cTn>
                              </p:par>
                              <p:par>
                                <p:cTn id="69" presetID="6" presetClass="emph" presetSubtype="0" fill="hold" grpId="1" nodeType="withEffect">
                                  <p:stCondLst>
                                    <p:cond delay="0"/>
                                  </p:stCondLst>
                                  <p:childTnLst>
                                    <p:animScale>
                                      <p:cBhvr>
                                        <p:cTn id="70" dur="1000" fill="hold"/>
                                        <p:tgtEl>
                                          <p:spTgt spid="349"/>
                                        </p:tgtEl>
                                      </p:cBhvr>
                                      <p:by x="150000" y="150000"/>
                                    </p:animScale>
                                  </p:childTnLst>
                                </p:cTn>
                              </p:par>
                              <p:par>
                                <p:cTn id="71" presetID="6" presetClass="emph" presetSubtype="0" fill="hold" grpId="1" nodeType="withEffect">
                                  <p:stCondLst>
                                    <p:cond delay="0"/>
                                  </p:stCondLst>
                                  <p:childTnLst>
                                    <p:animScale>
                                      <p:cBhvr>
                                        <p:cTn id="72" dur="1000" fill="hold"/>
                                        <p:tgtEl>
                                          <p:spTgt spid="344"/>
                                        </p:tgtEl>
                                      </p:cBhvr>
                                      <p:by x="150000" y="150000"/>
                                    </p:animScale>
                                  </p:childTnLst>
                                </p:cTn>
                              </p:par>
                              <p:par>
                                <p:cTn id="73" presetID="6" presetClass="emph" presetSubtype="0" fill="hold" grpId="1" nodeType="withEffect">
                                  <p:stCondLst>
                                    <p:cond delay="0"/>
                                  </p:stCondLst>
                                  <p:childTnLst>
                                    <p:animScale>
                                      <p:cBhvr>
                                        <p:cTn id="74" dur="1000" fill="hold"/>
                                        <p:tgtEl>
                                          <p:spTgt spid="35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 grpId="0" animBg="1"/>
      <p:bldP spid="342" grpId="0" animBg="1"/>
      <p:bldP spid="343" grpId="0" animBg="1"/>
      <p:bldP spid="343" grpId="1" animBg="1"/>
      <p:bldP spid="344" grpId="0" animBg="1"/>
      <p:bldP spid="344" grpId="1" animBg="1"/>
      <p:bldP spid="345" grpId="0" animBg="1"/>
      <p:bldP spid="346" grpId="0" animBg="1"/>
      <p:bldP spid="347" grpId="0" animBg="1"/>
      <p:bldP spid="348" grpId="0" animBg="1"/>
      <p:bldP spid="349" grpId="0" animBg="1"/>
      <p:bldP spid="349" grpId="1" animBg="1"/>
      <p:bldP spid="352" grpId="0"/>
      <p:bldP spid="352" grpId="1"/>
      <p:bldP spid="354" grpId="0" animBg="1"/>
      <p:bldP spid="355" grpId="0" animBg="1"/>
      <p:bldP spid="356" grpId="0" animBg="1"/>
      <p:bldP spid="357" grpId="0"/>
      <p:bldP spid="35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0328" name="think-cell Slide" r:id="rId49" imgW="360" imgH="360" progId="">
                  <p:embed/>
                </p:oleObj>
              </mc:Choice>
              <mc:Fallback>
                <p:oleObj name="think-cell Slide" r:id="rId49" imgW="360" imgH="360" progId="">
                  <p:embed/>
                  <p:pic>
                    <p:nvPicPr>
                      <p:cNvPr id="0" name="Picture 149"/>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矩形 40"/>
          <p:cNvSpPr/>
          <p:nvPr>
            <p:custDataLst>
              <p:tags r:id="rId3"/>
            </p:custDataLst>
          </p:nvPr>
        </p:nvSpPr>
        <p:spPr>
          <a:xfrm>
            <a:off x="1183867" y="1419179"/>
            <a:ext cx="4259521" cy="390746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5" name="TextBox 4"/>
          <p:cNvSpPr txBox="1"/>
          <p:nvPr>
            <p:custDataLst>
              <p:tags r:id="rId4"/>
            </p:custDataLst>
          </p:nvPr>
        </p:nvSpPr>
        <p:spPr>
          <a:xfrm>
            <a:off x="3595585" y="1371431"/>
            <a:ext cx="1429423" cy="257369"/>
          </a:xfrm>
          <a:prstGeom prst="rect">
            <a:avLst/>
          </a:prstGeom>
          <a:noFill/>
        </p:spPr>
        <p:txBody>
          <a:bodyPr wrap="square" lIns="36000" tIns="36000" rIns="36000" bIns="36000" rtlCol="0">
            <a:spAutoFit/>
          </a:bodyPr>
          <a:lstStyle/>
          <a:p>
            <a:pPr algn="just">
              <a:spcAft>
                <a:spcPts val="600"/>
              </a:spcAft>
            </a:pPr>
            <a:r>
              <a:rPr lang="zh-CN" altLang="en-US" sz="1200" b="1" dirty="0" smtClean="0"/>
              <a:t>优先发展业务</a:t>
            </a:r>
          </a:p>
        </p:txBody>
      </p:sp>
      <p:sp>
        <p:nvSpPr>
          <p:cNvPr id="49" name="TextBox 48"/>
          <p:cNvSpPr txBox="1"/>
          <p:nvPr>
            <p:custDataLst>
              <p:tags r:id="rId5"/>
            </p:custDataLst>
          </p:nvPr>
        </p:nvSpPr>
        <p:spPr>
          <a:xfrm>
            <a:off x="1424608" y="1371431"/>
            <a:ext cx="1494977" cy="257369"/>
          </a:xfrm>
          <a:prstGeom prst="rect">
            <a:avLst/>
          </a:prstGeom>
          <a:noFill/>
        </p:spPr>
        <p:txBody>
          <a:bodyPr wrap="square" lIns="36000" tIns="36000" rIns="36000" bIns="36000" rtlCol="0">
            <a:spAutoFit/>
          </a:bodyPr>
          <a:lstStyle/>
          <a:p>
            <a:pPr algn="ctr">
              <a:spcAft>
                <a:spcPts val="600"/>
              </a:spcAft>
            </a:pPr>
            <a:r>
              <a:rPr lang="zh-CN" altLang="en-US" sz="1200" b="1" dirty="0" smtClean="0"/>
              <a:t>伺机发展业务</a:t>
            </a:r>
          </a:p>
        </p:txBody>
      </p:sp>
      <p:sp>
        <p:nvSpPr>
          <p:cNvPr id="50" name="TextBox 49"/>
          <p:cNvSpPr txBox="1"/>
          <p:nvPr>
            <p:custDataLst>
              <p:tags r:id="rId6"/>
            </p:custDataLst>
          </p:nvPr>
        </p:nvSpPr>
        <p:spPr>
          <a:xfrm>
            <a:off x="1470853" y="4982284"/>
            <a:ext cx="1393915" cy="257369"/>
          </a:xfrm>
          <a:prstGeom prst="rect">
            <a:avLst/>
          </a:prstGeom>
          <a:noFill/>
        </p:spPr>
        <p:txBody>
          <a:bodyPr wrap="square" lIns="36000" tIns="36000" rIns="36000" bIns="36000" rtlCol="0">
            <a:spAutoFit/>
          </a:bodyPr>
          <a:lstStyle/>
          <a:p>
            <a:pPr algn="ctr">
              <a:spcAft>
                <a:spcPts val="600"/>
              </a:spcAft>
            </a:pPr>
            <a:r>
              <a:rPr lang="zh-CN" altLang="en-US" sz="1200" b="1" dirty="0" smtClean="0"/>
              <a:t>有待讨论业务</a:t>
            </a:r>
          </a:p>
        </p:txBody>
      </p:sp>
      <p:sp>
        <p:nvSpPr>
          <p:cNvPr id="33" name="标题 1"/>
          <p:cNvSpPr>
            <a:spLocks noGrp="1"/>
          </p:cNvSpPr>
          <p:nvPr>
            <p:ph type="title"/>
            <p:custDataLst>
              <p:tags r:id="rId7"/>
            </p:custDataLst>
          </p:nvPr>
        </p:nvSpPr>
        <p:spPr/>
        <p:txBody>
          <a:bodyPr/>
          <a:lstStyle/>
          <a:p>
            <a:r>
              <a:rPr lang="en-US" altLang="zh-CN" dirty="0" smtClean="0"/>
              <a:t>6.</a:t>
            </a:r>
            <a:r>
              <a:rPr lang="zh-CN" altLang="en-US" dirty="0" smtClean="0"/>
              <a:t>细化业务选择</a:t>
            </a:r>
            <a:endParaRPr lang="zh-CN" altLang="en-US" dirty="0"/>
          </a:p>
        </p:txBody>
      </p:sp>
      <p:sp>
        <p:nvSpPr>
          <p:cNvPr id="61" name="椭圆 60"/>
          <p:cNvSpPr/>
          <p:nvPr>
            <p:custDataLst>
              <p:tags r:id="rId8"/>
            </p:custDataLst>
          </p:nvPr>
        </p:nvSpPr>
        <p:spPr>
          <a:xfrm>
            <a:off x="4232984" y="4221152"/>
            <a:ext cx="576000" cy="576000"/>
          </a:xfrm>
          <a:prstGeom prst="ellipse">
            <a:avLst/>
          </a:prstGeom>
          <a:solidFill>
            <a:schemeClr val="accent3"/>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a:solidFill>
                  <a:schemeClr val="tx1"/>
                </a:solidFill>
              </a:rPr>
              <a:t>转口</a:t>
            </a:r>
            <a:endParaRPr lang="en-US" altLang="zh-CN" sz="1050" b="1" dirty="0">
              <a:solidFill>
                <a:schemeClr val="tx1"/>
              </a:solidFill>
            </a:endParaRPr>
          </a:p>
          <a:p>
            <a:pPr algn="ctr"/>
            <a:r>
              <a:rPr lang="zh-CN" altLang="en-US" sz="1050" b="1" dirty="0">
                <a:solidFill>
                  <a:schemeClr val="tx1"/>
                </a:solidFill>
              </a:rPr>
              <a:t>贸易</a:t>
            </a:r>
          </a:p>
        </p:txBody>
      </p:sp>
      <p:sp>
        <p:nvSpPr>
          <p:cNvPr id="63" name="文本框 19"/>
          <p:cNvSpPr txBox="1"/>
          <p:nvPr>
            <p:custDataLst>
              <p:tags r:id="rId9"/>
            </p:custDataLst>
          </p:nvPr>
        </p:nvSpPr>
        <p:spPr>
          <a:xfrm>
            <a:off x="453000" y="6321352"/>
            <a:ext cx="7668352" cy="257369"/>
          </a:xfrm>
          <a:prstGeom prst="rect">
            <a:avLst/>
          </a:prstGeom>
          <a:noFill/>
        </p:spPr>
        <p:txBody>
          <a:bodyPr wrap="none" lIns="36000" tIns="36000" rIns="36000" bIns="36000" rtlCol="0">
            <a:noAutofit/>
          </a:bodyPr>
          <a:lstStyle/>
          <a:p>
            <a:pPr algn="just">
              <a:spcAft>
                <a:spcPts val="600"/>
              </a:spcAft>
              <a:buClr>
                <a:schemeClr val="accent6"/>
              </a:buClr>
            </a:pPr>
            <a:r>
              <a:rPr lang="zh-CN" altLang="en-US" sz="1200" dirty="0" smtClean="0"/>
              <a:t>说明：</a:t>
            </a:r>
            <a:r>
              <a:rPr lang="zh-CN" altLang="en-US" sz="1200" dirty="0"/>
              <a:t>外</a:t>
            </a:r>
            <a:r>
              <a:rPr lang="zh-CN" altLang="en-US" sz="1200" dirty="0" smtClean="0"/>
              <a:t>部市场吸引力主要从当前市场容量、未来增长趋势、市场竞争激烈程度、市场利润率四大因素综合考量</a:t>
            </a:r>
          </a:p>
        </p:txBody>
      </p:sp>
      <p:sp>
        <p:nvSpPr>
          <p:cNvPr id="76" name="椭圆 75"/>
          <p:cNvSpPr/>
          <p:nvPr>
            <p:custDataLst>
              <p:tags r:id="rId10"/>
            </p:custDataLst>
          </p:nvPr>
        </p:nvSpPr>
        <p:spPr>
          <a:xfrm>
            <a:off x="1398845" y="3752536"/>
            <a:ext cx="576000" cy="576000"/>
          </a:xfrm>
          <a:prstGeom prst="ellipse">
            <a:avLst/>
          </a:prstGeom>
          <a:solidFill>
            <a:schemeClr val="bg1"/>
          </a:solidFill>
          <a:ln w="1270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smtClean="0">
                <a:solidFill>
                  <a:schemeClr val="tx1"/>
                </a:solidFill>
              </a:rPr>
              <a:t>农业</a:t>
            </a:r>
            <a:endParaRPr lang="en-US" altLang="zh-CN" sz="1050" b="1" dirty="0" smtClean="0">
              <a:solidFill>
                <a:schemeClr val="tx1"/>
              </a:solidFill>
            </a:endParaRPr>
          </a:p>
          <a:p>
            <a:pPr algn="ctr"/>
            <a:r>
              <a:rPr lang="zh-CN" altLang="en-US" sz="1050" b="1" dirty="0" smtClean="0">
                <a:solidFill>
                  <a:schemeClr val="tx1"/>
                </a:solidFill>
              </a:rPr>
              <a:t>种植</a:t>
            </a:r>
            <a:endParaRPr lang="zh-CN" altLang="en-US" sz="1050" b="1" dirty="0">
              <a:solidFill>
                <a:schemeClr val="tx1"/>
              </a:solidFill>
            </a:endParaRPr>
          </a:p>
        </p:txBody>
      </p:sp>
      <p:sp>
        <p:nvSpPr>
          <p:cNvPr id="72" name="椭圆 71"/>
          <p:cNvSpPr/>
          <p:nvPr>
            <p:custDataLst>
              <p:tags r:id="rId11"/>
            </p:custDataLst>
          </p:nvPr>
        </p:nvSpPr>
        <p:spPr>
          <a:xfrm>
            <a:off x="4880992" y="2680647"/>
            <a:ext cx="432048" cy="432112"/>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050" b="1" dirty="0" smtClean="0">
                <a:solidFill>
                  <a:schemeClr val="bg1"/>
                </a:solidFill>
              </a:rPr>
              <a:t>传统</a:t>
            </a:r>
            <a:endParaRPr lang="en-US" altLang="zh-CN" sz="1050" b="1" dirty="0" smtClean="0">
              <a:solidFill>
                <a:schemeClr val="bg1"/>
              </a:solidFill>
            </a:endParaRPr>
          </a:p>
          <a:p>
            <a:pPr algn="ctr">
              <a:spcBef>
                <a:spcPts val="0"/>
              </a:spcBef>
              <a:spcAft>
                <a:spcPts val="0"/>
              </a:spcAft>
            </a:pPr>
            <a:r>
              <a:rPr lang="zh-CN" altLang="en-US" sz="1050" b="1" dirty="0" smtClean="0">
                <a:solidFill>
                  <a:schemeClr val="bg1"/>
                </a:solidFill>
              </a:rPr>
              <a:t>磷</a:t>
            </a:r>
            <a:r>
              <a:rPr lang="zh-CN" altLang="en-US" sz="1050" b="1" dirty="0">
                <a:solidFill>
                  <a:schemeClr val="bg1"/>
                </a:solidFill>
              </a:rPr>
              <a:t>肥</a:t>
            </a:r>
            <a:endParaRPr lang="zh-CN" altLang="en-US" sz="1050" b="1" dirty="0" smtClean="0">
              <a:solidFill>
                <a:schemeClr val="bg1"/>
              </a:solidFill>
            </a:endParaRPr>
          </a:p>
        </p:txBody>
      </p:sp>
      <p:sp>
        <p:nvSpPr>
          <p:cNvPr id="78" name="椭圆 77"/>
          <p:cNvSpPr/>
          <p:nvPr>
            <p:custDataLst>
              <p:tags r:id="rId12"/>
            </p:custDataLst>
          </p:nvPr>
        </p:nvSpPr>
        <p:spPr>
          <a:xfrm>
            <a:off x="1787333" y="4071781"/>
            <a:ext cx="576000" cy="576000"/>
          </a:xfrm>
          <a:prstGeom prst="ellipse">
            <a:avLst/>
          </a:prstGeom>
          <a:solidFill>
            <a:schemeClr val="bg1"/>
          </a:solidFill>
          <a:ln w="1270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smtClean="0">
                <a:solidFill>
                  <a:schemeClr val="tx1"/>
                </a:solidFill>
              </a:rPr>
              <a:t>粮食</a:t>
            </a:r>
            <a:endParaRPr lang="en-US" altLang="zh-CN" sz="1050" b="1" dirty="0" smtClean="0">
              <a:solidFill>
                <a:schemeClr val="tx1"/>
              </a:solidFill>
            </a:endParaRPr>
          </a:p>
          <a:p>
            <a:pPr algn="ctr"/>
            <a:r>
              <a:rPr lang="zh-CN" altLang="en-US" sz="1050" b="1" dirty="0" smtClean="0">
                <a:solidFill>
                  <a:schemeClr val="tx1"/>
                </a:solidFill>
              </a:rPr>
              <a:t>加工</a:t>
            </a:r>
            <a:endParaRPr lang="zh-CN" altLang="en-US" sz="1050" b="1" dirty="0">
              <a:solidFill>
                <a:schemeClr val="tx1"/>
              </a:solidFill>
            </a:endParaRPr>
          </a:p>
        </p:txBody>
      </p:sp>
      <p:sp>
        <p:nvSpPr>
          <p:cNvPr id="48" name="椭圆 47"/>
          <p:cNvSpPr/>
          <p:nvPr>
            <p:custDataLst>
              <p:tags r:id="rId13"/>
            </p:custDataLst>
          </p:nvPr>
        </p:nvSpPr>
        <p:spPr>
          <a:xfrm>
            <a:off x="1928729" y="2606602"/>
            <a:ext cx="576000" cy="576000"/>
          </a:xfrm>
          <a:prstGeom prst="ellipse">
            <a:avLst/>
          </a:prstGeom>
          <a:solidFill>
            <a:schemeClr val="accent2"/>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smtClean="0">
                <a:solidFill>
                  <a:schemeClr val="bg1"/>
                </a:solidFill>
              </a:rPr>
              <a:t>长期土</a:t>
            </a:r>
            <a:endParaRPr lang="en-US" altLang="zh-CN" sz="1050" b="1" dirty="0" smtClean="0">
              <a:solidFill>
                <a:schemeClr val="bg1"/>
              </a:solidFill>
            </a:endParaRPr>
          </a:p>
          <a:p>
            <a:pPr algn="ctr"/>
            <a:r>
              <a:rPr lang="zh-CN" altLang="en-US" sz="1050" b="1" dirty="0" smtClean="0">
                <a:solidFill>
                  <a:schemeClr val="bg1"/>
                </a:solidFill>
              </a:rPr>
              <a:t>地流传</a:t>
            </a:r>
            <a:endParaRPr lang="zh-CN" altLang="en-US" sz="1050" b="1" dirty="0">
              <a:solidFill>
                <a:schemeClr val="bg1"/>
              </a:solidFill>
            </a:endParaRPr>
          </a:p>
        </p:txBody>
      </p:sp>
      <p:cxnSp>
        <p:nvCxnSpPr>
          <p:cNvPr id="4" name="直接连接符 3"/>
          <p:cNvCxnSpPr/>
          <p:nvPr>
            <p:custDataLst>
              <p:tags r:id="rId14"/>
            </p:custDataLst>
          </p:nvPr>
        </p:nvCxnSpPr>
        <p:spPr>
          <a:xfrm>
            <a:off x="1203095" y="3645024"/>
            <a:ext cx="4248000" cy="0"/>
          </a:xfrm>
          <a:prstGeom prst="line">
            <a:avLst/>
          </a:prstGeom>
          <a:ln w="1905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15"/>
            </p:custDataLst>
          </p:nvPr>
        </p:nvCxnSpPr>
        <p:spPr>
          <a:xfrm>
            <a:off x="3080792" y="1419179"/>
            <a:ext cx="0" cy="3907469"/>
          </a:xfrm>
          <a:prstGeom prst="line">
            <a:avLst/>
          </a:prstGeom>
          <a:ln w="1905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椭圆 51"/>
          <p:cNvSpPr/>
          <p:nvPr>
            <p:custDataLst>
              <p:tags r:id="rId16"/>
            </p:custDataLst>
          </p:nvPr>
        </p:nvSpPr>
        <p:spPr>
          <a:xfrm>
            <a:off x="4160976" y="2564904"/>
            <a:ext cx="576000" cy="546089"/>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smtClean="0">
                <a:solidFill>
                  <a:schemeClr val="bg1"/>
                </a:solidFill>
              </a:rPr>
              <a:t>协助土</a:t>
            </a:r>
            <a:endParaRPr lang="en-US" altLang="zh-CN" sz="1050" b="1" dirty="0" smtClean="0">
              <a:solidFill>
                <a:schemeClr val="bg1"/>
              </a:solidFill>
            </a:endParaRPr>
          </a:p>
          <a:p>
            <a:pPr algn="ctr"/>
            <a:r>
              <a:rPr lang="zh-CN" altLang="en-US" sz="1050" b="1" dirty="0" smtClean="0">
                <a:solidFill>
                  <a:schemeClr val="bg1"/>
                </a:solidFill>
              </a:rPr>
              <a:t>地流传</a:t>
            </a:r>
            <a:endParaRPr lang="zh-CN" altLang="en-US" sz="1050" b="1" dirty="0">
              <a:solidFill>
                <a:schemeClr val="bg1"/>
              </a:solidFill>
            </a:endParaRPr>
          </a:p>
        </p:txBody>
      </p:sp>
      <p:sp>
        <p:nvSpPr>
          <p:cNvPr id="53" name="TextBox 49"/>
          <p:cNvSpPr txBox="1"/>
          <p:nvPr>
            <p:custDataLst>
              <p:tags r:id="rId17"/>
            </p:custDataLst>
          </p:nvPr>
        </p:nvSpPr>
        <p:spPr>
          <a:xfrm>
            <a:off x="3564624" y="4982284"/>
            <a:ext cx="1393915" cy="257369"/>
          </a:xfrm>
          <a:prstGeom prst="rect">
            <a:avLst/>
          </a:prstGeom>
          <a:noFill/>
        </p:spPr>
        <p:txBody>
          <a:bodyPr wrap="square" lIns="36000" tIns="36000" rIns="36000" bIns="36000" rtlCol="0">
            <a:spAutoFit/>
          </a:bodyPr>
          <a:lstStyle/>
          <a:p>
            <a:pPr algn="ctr">
              <a:spcAft>
                <a:spcPts val="600"/>
              </a:spcAft>
            </a:pPr>
            <a:r>
              <a:rPr lang="zh-CN" altLang="en-US" sz="1200" b="1" dirty="0" smtClean="0"/>
              <a:t>调整改善业务</a:t>
            </a:r>
          </a:p>
        </p:txBody>
      </p:sp>
      <p:sp>
        <p:nvSpPr>
          <p:cNvPr id="37" name="椭圆 36"/>
          <p:cNvSpPr/>
          <p:nvPr>
            <p:custDataLst>
              <p:tags r:id="rId18"/>
            </p:custDataLst>
          </p:nvPr>
        </p:nvSpPr>
        <p:spPr>
          <a:xfrm>
            <a:off x="1857107" y="3388742"/>
            <a:ext cx="576000" cy="576000"/>
          </a:xfrm>
          <a:prstGeom prst="ellipse">
            <a:avLst/>
          </a:prstGeom>
          <a:solidFill>
            <a:schemeClr val="bg1"/>
          </a:solidFill>
          <a:ln w="1270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a:solidFill>
                  <a:schemeClr val="tx1"/>
                </a:solidFill>
              </a:rPr>
              <a:t>煤化工</a:t>
            </a:r>
          </a:p>
        </p:txBody>
      </p:sp>
      <p:sp>
        <p:nvSpPr>
          <p:cNvPr id="71" name="椭圆 70"/>
          <p:cNvSpPr/>
          <p:nvPr>
            <p:custDataLst>
              <p:tags r:id="rId19"/>
            </p:custDataLst>
          </p:nvPr>
        </p:nvSpPr>
        <p:spPr>
          <a:xfrm>
            <a:off x="3512904" y="4365168"/>
            <a:ext cx="576000" cy="576000"/>
          </a:xfrm>
          <a:prstGeom prst="ellipse">
            <a:avLst/>
          </a:prstGeom>
          <a:solidFill>
            <a:schemeClr val="accent3"/>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a:solidFill>
                  <a:schemeClr val="tx1"/>
                </a:solidFill>
              </a:rPr>
              <a:t>普通</a:t>
            </a:r>
            <a:endParaRPr lang="en-US" altLang="zh-CN" sz="1050" b="1" dirty="0">
              <a:solidFill>
                <a:schemeClr val="tx1"/>
              </a:solidFill>
            </a:endParaRPr>
          </a:p>
          <a:p>
            <a:pPr algn="ctr"/>
            <a:r>
              <a:rPr lang="zh-CN" altLang="en-US" sz="1050" b="1" dirty="0">
                <a:solidFill>
                  <a:schemeClr val="tx1"/>
                </a:solidFill>
              </a:rPr>
              <a:t>复合肥</a:t>
            </a:r>
          </a:p>
        </p:txBody>
      </p:sp>
      <p:sp>
        <p:nvSpPr>
          <p:cNvPr id="77" name="椭圆 76"/>
          <p:cNvSpPr/>
          <p:nvPr>
            <p:custDataLst>
              <p:tags r:id="rId20"/>
            </p:custDataLst>
          </p:nvPr>
        </p:nvSpPr>
        <p:spPr>
          <a:xfrm>
            <a:off x="3080792" y="2968743"/>
            <a:ext cx="432048" cy="432112"/>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a:solidFill>
                  <a:schemeClr val="bg1"/>
                </a:solidFill>
              </a:rPr>
              <a:t>农产品</a:t>
            </a:r>
            <a:endParaRPr lang="en-US" altLang="zh-CN" sz="1050" b="1" dirty="0">
              <a:solidFill>
                <a:schemeClr val="bg1"/>
              </a:solidFill>
            </a:endParaRPr>
          </a:p>
          <a:p>
            <a:pPr algn="ctr"/>
            <a:r>
              <a:rPr lang="zh-CN" altLang="en-US" sz="1050" b="1" dirty="0">
                <a:solidFill>
                  <a:schemeClr val="bg1"/>
                </a:solidFill>
              </a:rPr>
              <a:t>收储贸</a:t>
            </a:r>
          </a:p>
        </p:txBody>
      </p:sp>
      <p:sp>
        <p:nvSpPr>
          <p:cNvPr id="75" name="椭圆 74"/>
          <p:cNvSpPr/>
          <p:nvPr>
            <p:custDataLst>
              <p:tags r:id="rId21"/>
            </p:custDataLst>
          </p:nvPr>
        </p:nvSpPr>
        <p:spPr>
          <a:xfrm>
            <a:off x="4105855" y="3140904"/>
            <a:ext cx="359976" cy="432112"/>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smtClean="0">
                <a:solidFill>
                  <a:schemeClr val="bg1"/>
                </a:solidFill>
              </a:rPr>
              <a:t>农资</a:t>
            </a:r>
            <a:r>
              <a:rPr lang="en-US" altLang="zh-CN" sz="1050" b="1" dirty="0" smtClean="0">
                <a:solidFill>
                  <a:schemeClr val="bg1"/>
                </a:solidFill>
              </a:rPr>
              <a:t/>
            </a:r>
            <a:br>
              <a:rPr lang="en-US" altLang="zh-CN" sz="1050" b="1" dirty="0" smtClean="0">
                <a:solidFill>
                  <a:schemeClr val="bg1"/>
                </a:solidFill>
              </a:rPr>
            </a:br>
            <a:r>
              <a:rPr lang="zh-CN" altLang="en-US" sz="1050" b="1" dirty="0" smtClean="0">
                <a:solidFill>
                  <a:schemeClr val="bg1"/>
                </a:solidFill>
              </a:rPr>
              <a:t>整合</a:t>
            </a:r>
            <a:endParaRPr lang="zh-CN" altLang="en-US" sz="1050" b="1" dirty="0">
              <a:solidFill>
                <a:schemeClr val="bg1"/>
              </a:solidFill>
            </a:endParaRPr>
          </a:p>
        </p:txBody>
      </p:sp>
      <p:sp>
        <p:nvSpPr>
          <p:cNvPr id="40" name="椭圆 39"/>
          <p:cNvSpPr/>
          <p:nvPr>
            <p:custDataLst>
              <p:tags r:id="rId22"/>
            </p:custDataLst>
          </p:nvPr>
        </p:nvSpPr>
        <p:spPr>
          <a:xfrm>
            <a:off x="4521080" y="2104647"/>
            <a:ext cx="359976" cy="432112"/>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900" b="1" dirty="0" smtClean="0">
                <a:solidFill>
                  <a:schemeClr val="bg1"/>
                </a:solidFill>
              </a:rPr>
              <a:t>化工</a:t>
            </a:r>
            <a:r>
              <a:rPr lang="en-US" altLang="zh-CN" sz="900" b="1" dirty="0" smtClean="0">
                <a:solidFill>
                  <a:schemeClr val="bg1"/>
                </a:solidFill>
              </a:rPr>
              <a:t/>
            </a:r>
            <a:br>
              <a:rPr lang="en-US" altLang="zh-CN" sz="900" b="1" dirty="0" smtClean="0">
                <a:solidFill>
                  <a:schemeClr val="bg1"/>
                </a:solidFill>
              </a:rPr>
            </a:br>
            <a:r>
              <a:rPr lang="zh-CN" altLang="en-US" sz="900" b="1" dirty="0" smtClean="0">
                <a:solidFill>
                  <a:schemeClr val="bg1"/>
                </a:solidFill>
              </a:rPr>
              <a:t>原料</a:t>
            </a:r>
          </a:p>
        </p:txBody>
      </p:sp>
      <p:sp>
        <p:nvSpPr>
          <p:cNvPr id="54" name="圆角矩形标注 53"/>
          <p:cNvSpPr/>
          <p:nvPr>
            <p:custDataLst>
              <p:tags r:id="rId23"/>
            </p:custDataLst>
          </p:nvPr>
        </p:nvSpPr>
        <p:spPr>
          <a:xfrm>
            <a:off x="2504696" y="3683124"/>
            <a:ext cx="2808344" cy="576064"/>
          </a:xfrm>
          <a:prstGeom prst="wedgeRoundRectCallout">
            <a:avLst>
              <a:gd name="adj1" fmla="val -58310"/>
              <a:gd name="adj2" fmla="val -37744"/>
              <a:gd name="adj3" fmla="val 16667"/>
            </a:avLst>
          </a:prstGeom>
          <a:solidFill>
            <a:srgbClr val="F6FBFF"/>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ts val="1000"/>
              </a:lnSpc>
              <a:spcAft>
                <a:spcPts val="300"/>
              </a:spcAft>
              <a:buFont typeface="Arial" panose="020B0604020202020204" pitchFamily="34" charset="0"/>
              <a:buChar char="•"/>
            </a:pPr>
            <a:r>
              <a:rPr lang="zh-CN" altLang="en-US" sz="1000" b="1" dirty="0" smtClean="0">
                <a:solidFill>
                  <a:schemeClr val="tx1"/>
                </a:solidFill>
              </a:rPr>
              <a:t>两大定位：服务主业，立足贵州区域细分市场</a:t>
            </a:r>
            <a:endParaRPr lang="en-US" altLang="zh-CN" sz="1000" b="1" dirty="0" smtClean="0">
              <a:solidFill>
                <a:schemeClr val="tx1"/>
              </a:solidFill>
            </a:endParaRPr>
          </a:p>
          <a:p>
            <a:pPr>
              <a:lnSpc>
                <a:spcPts val="1000"/>
              </a:lnSpc>
              <a:spcAft>
                <a:spcPts val="300"/>
              </a:spcAft>
              <a:buFont typeface="Arial" panose="020B0604020202020204" pitchFamily="34" charset="0"/>
              <a:buChar char="•"/>
            </a:pPr>
            <a:r>
              <a:rPr lang="zh-CN" altLang="en-US" sz="1000" b="1" dirty="0" smtClean="0">
                <a:solidFill>
                  <a:schemeClr val="tx1"/>
                </a:solidFill>
              </a:rPr>
              <a:t>取决于三个发展契机：石油价格、技术突破、低成本中间产品资源</a:t>
            </a:r>
            <a:endParaRPr lang="en-US" altLang="zh-CN" sz="1000" b="1" dirty="0" smtClean="0">
              <a:solidFill>
                <a:schemeClr val="tx1"/>
              </a:solidFill>
            </a:endParaRPr>
          </a:p>
        </p:txBody>
      </p:sp>
      <p:grpSp>
        <p:nvGrpSpPr>
          <p:cNvPr id="55" name="组合 54"/>
          <p:cNvGrpSpPr/>
          <p:nvPr>
            <p:custDataLst>
              <p:tags r:id="rId24"/>
            </p:custDataLst>
          </p:nvPr>
        </p:nvGrpSpPr>
        <p:grpSpPr>
          <a:xfrm>
            <a:off x="5817128" y="1448159"/>
            <a:ext cx="288000" cy="3600000"/>
            <a:chOff x="4941712" y="1898433"/>
            <a:chExt cx="275664" cy="3582001"/>
          </a:xfrm>
        </p:grpSpPr>
        <p:cxnSp>
          <p:nvCxnSpPr>
            <p:cNvPr id="58" name="直接连接符 57"/>
            <p:cNvCxnSpPr/>
            <p:nvPr>
              <p:custDataLst>
                <p:tags r:id="rId46"/>
              </p:custDataLst>
            </p:nvPr>
          </p:nvCxnSpPr>
          <p:spPr>
            <a:xfrm>
              <a:off x="5025008" y="1898433"/>
              <a:ext cx="0" cy="3582001"/>
            </a:xfrm>
            <a:prstGeom prst="line">
              <a:avLst/>
            </a:prstGeom>
            <a:ln w="28575">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9" name="等腰三角形 58"/>
            <p:cNvSpPr/>
            <p:nvPr>
              <p:custDataLst>
                <p:tags r:id="rId47"/>
              </p:custDataLst>
            </p:nvPr>
          </p:nvSpPr>
          <p:spPr>
            <a:xfrm rot="5400000">
              <a:off x="4799704" y="3551415"/>
              <a:ext cx="559680" cy="275664"/>
            </a:xfrm>
            <a:prstGeom prst="triangl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ln>
                  <a:solidFill>
                    <a:schemeClr val="bg1"/>
                  </a:solidFill>
                </a:ln>
                <a:solidFill>
                  <a:schemeClr val="bg2"/>
                </a:solidFill>
              </a:endParaRPr>
            </a:p>
          </p:txBody>
        </p:sp>
      </p:grpSp>
      <p:graphicFrame>
        <p:nvGraphicFramePr>
          <p:cNvPr id="60" name="表格 59"/>
          <p:cNvGraphicFramePr>
            <a:graphicFrameLocks noGrp="1"/>
          </p:cNvGraphicFramePr>
          <p:nvPr>
            <p:custDataLst>
              <p:tags r:id="rId25"/>
            </p:custDataLst>
            <p:extLst/>
          </p:nvPr>
        </p:nvGraphicFramePr>
        <p:xfrm>
          <a:off x="6350000" y="1406987"/>
          <a:ext cx="3067496" cy="4856434"/>
        </p:xfrm>
        <a:graphic>
          <a:graphicData uri="http://schemas.openxmlformats.org/drawingml/2006/table">
            <a:tbl>
              <a:tblPr firstRow="1" bandRow="1">
                <a:tableStyleId>{5C22544A-7EE6-4342-B048-85BDC9FD1C3A}</a:tableStyleId>
              </a:tblPr>
              <a:tblGrid>
                <a:gridCol w="3067496"/>
              </a:tblGrid>
              <a:tr h="406904">
                <a:tc>
                  <a:txBody>
                    <a:bodyPr/>
                    <a:lstStyle/>
                    <a:p>
                      <a:pPr algn="l"/>
                      <a:r>
                        <a:rPr lang="zh-CN" altLang="en-US" sz="1600" dirty="0" smtClean="0">
                          <a:solidFill>
                            <a:schemeClr val="bg1"/>
                          </a:solidFill>
                        </a:rPr>
                        <a:t>优先发展业务</a:t>
                      </a:r>
                      <a:endParaRPr lang="zh-CN" altLang="en-US" sz="1600"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1545403">
                <a:tc>
                  <a:txBody>
                    <a:bodyPr/>
                    <a:lstStyle/>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化工原料、新型肥料（定制肥料、高端肥料、特殊肥料）、传统磷复肥</a:t>
                      </a:r>
                      <a:endParaRPr lang="en-US" altLang="zh-CN" sz="1200" b="0" u="none" kern="1200" dirty="0" smtClean="0">
                        <a:solidFill>
                          <a:schemeClr val="tx1"/>
                        </a:solidFill>
                        <a:latin typeface="+mn-lt"/>
                        <a:ea typeface="+mn-ea"/>
                        <a:cs typeface="+mn-cs"/>
                      </a:endParaRPr>
                    </a:p>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主业相关贸易、农产品收储贸</a:t>
                      </a:r>
                      <a:endParaRPr lang="en-US" altLang="zh-CN" sz="1200" b="0" u="none" kern="1200" dirty="0" smtClean="0">
                        <a:solidFill>
                          <a:schemeClr val="tx1"/>
                        </a:solidFill>
                        <a:latin typeface="+mn-lt"/>
                        <a:ea typeface="+mn-ea"/>
                        <a:cs typeface="+mn-cs"/>
                      </a:endParaRPr>
                    </a:p>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协助土地流转、农资整合、农化服务</a:t>
                      </a:r>
                      <a:endParaRPr lang="en-US" altLang="zh-CN" sz="1200" b="0" u="none" kern="1200" dirty="0" smtClean="0">
                        <a:solidFill>
                          <a:schemeClr val="tx1"/>
                        </a:solidFill>
                        <a:latin typeface="+mn-lt"/>
                        <a:ea typeface="+mn-ea"/>
                        <a:cs typeface="+mn-cs"/>
                      </a:endParaRPr>
                    </a:p>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工程技术服务</a:t>
                      </a:r>
                      <a:endParaRPr lang="en-US" altLang="zh-CN" sz="1200" b="0" u="none" kern="1200" dirty="0" smtClean="0">
                        <a:solidFill>
                          <a:schemeClr val="tx1"/>
                        </a:solidFill>
                        <a:latin typeface="+mn-lt"/>
                        <a:ea typeface="+mn-ea"/>
                        <a:cs typeface="+mn-cs"/>
                      </a:endParaRPr>
                    </a:p>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1" u="none" kern="1200" dirty="0" smtClean="0">
                          <a:solidFill>
                            <a:srgbClr val="FF0000"/>
                          </a:solidFill>
                          <a:latin typeface="+mn-lt"/>
                          <a:ea typeface="+mn-ea"/>
                          <a:cs typeface="+mn-cs"/>
                        </a:rPr>
                        <a:t>金融服务</a:t>
                      </a:r>
                      <a:endParaRPr lang="en-US" altLang="zh-CN" sz="1200" b="1" u="none" kern="1200" dirty="0" smtClean="0">
                        <a:solidFill>
                          <a:srgbClr val="FF0000"/>
                        </a:solidFill>
                        <a:latin typeface="+mn-lt"/>
                        <a:ea typeface="+mn-ea"/>
                        <a:cs typeface="+mn-cs"/>
                      </a:endParaRPr>
                    </a:p>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1" u="none" kern="1200" dirty="0" smtClean="0">
                          <a:solidFill>
                            <a:srgbClr val="FF0000"/>
                          </a:solidFill>
                          <a:latin typeface="+mn-lt"/>
                          <a:ea typeface="+mn-ea"/>
                          <a:cs typeface="+mn-cs"/>
                        </a:rPr>
                        <a:t>磷氟碘精细化工产品</a:t>
                      </a:r>
                      <a:endParaRPr lang="en-US" altLang="zh-CN" sz="1200" b="1" u="none" kern="1200" dirty="0" smtClean="0">
                        <a:solidFill>
                          <a:srgbClr val="FF0000"/>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06904">
                <a:tc>
                  <a:txBody>
                    <a:bodyPr/>
                    <a:lstStyle/>
                    <a:p>
                      <a:pPr algn="l"/>
                      <a:r>
                        <a:rPr lang="zh-CN" altLang="en-US" sz="1600" b="1" dirty="0" smtClean="0">
                          <a:solidFill>
                            <a:schemeClr val="bg1"/>
                          </a:solidFill>
                        </a:rPr>
                        <a:t>伺机发展业务</a:t>
                      </a:r>
                      <a:endParaRPr lang="zh-CN" altLang="en-US" sz="1600" b="1"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545184">
                <a:tc>
                  <a:txBody>
                    <a:bodyPr/>
                    <a:lstStyle/>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长期土地流转</a:t>
                      </a:r>
                      <a:endParaRPr lang="en-US" altLang="zh-CN" sz="1200" b="0" u="none" kern="1200" dirty="0" smtClean="0">
                        <a:solidFill>
                          <a:schemeClr val="tx1"/>
                        </a:solidFill>
                        <a:latin typeface="+mn-lt"/>
                        <a:ea typeface="+mn-ea"/>
                        <a:cs typeface="+mn-cs"/>
                      </a:endParaRPr>
                    </a:p>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综合利用肥料</a:t>
                      </a:r>
                      <a:endParaRPr lang="en-US" altLang="zh-CN" sz="1200" b="0" u="none" kern="1200" dirty="0" smtClean="0">
                        <a:solidFill>
                          <a:schemeClr val="tx1"/>
                        </a:solidFill>
                        <a:latin typeface="+mn-lt"/>
                        <a:ea typeface="+mn-ea"/>
                        <a:cs typeface="+mn-cs"/>
                      </a:endParaRPr>
                    </a:p>
                  </a:txBody>
                  <a:tcPr marR="3600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06904">
                <a:tc>
                  <a:txBody>
                    <a:bodyPr/>
                    <a:lstStyle/>
                    <a:p>
                      <a:pPr algn="l"/>
                      <a:r>
                        <a:rPr lang="zh-CN" altLang="en-US" sz="1400" b="1" dirty="0" smtClean="0">
                          <a:solidFill>
                            <a:schemeClr val="bg1"/>
                          </a:solidFill>
                        </a:rPr>
                        <a:t>调整改善业务</a:t>
                      </a:r>
                      <a:endParaRPr lang="en-US" altLang="zh-CN" sz="14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385850">
                <a:tc>
                  <a:txBody>
                    <a:bodyPr/>
                    <a:lstStyle/>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普通复合肥、转口贸易</a:t>
                      </a:r>
                      <a:endParaRPr lang="en-US" altLang="zh-CN" sz="1200" b="0" u="none" kern="1200" dirty="0" smtClean="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06904">
                <a:tc>
                  <a:txBody>
                    <a:bodyPr/>
                    <a:lstStyle/>
                    <a:p>
                      <a:pPr marL="0" marR="0" indent="0" algn="l" defTabSz="914296" rtl="0" eaLnBrk="1" fontAlgn="auto" latinLnBrk="0" hangingPunct="1">
                        <a:lnSpc>
                          <a:spcPct val="100000"/>
                        </a:lnSpc>
                        <a:spcBef>
                          <a:spcPts val="300"/>
                        </a:spcBef>
                        <a:spcAft>
                          <a:spcPts val="300"/>
                        </a:spcAft>
                        <a:buClrTx/>
                        <a:buSzTx/>
                        <a:buFont typeface="Wingdings" panose="05000000000000000000" pitchFamily="2" charset="2"/>
                        <a:buNone/>
                        <a:tabLst/>
                        <a:defRPr/>
                      </a:pPr>
                      <a:r>
                        <a:rPr lang="zh-CN" altLang="en-US" sz="1600" b="1" u="none" kern="1200" dirty="0" smtClean="0">
                          <a:solidFill>
                            <a:schemeClr val="bg1"/>
                          </a:solidFill>
                          <a:latin typeface="+mn-lt"/>
                          <a:ea typeface="+mn-ea"/>
                          <a:cs typeface="+mn-cs"/>
                        </a:rPr>
                        <a:t>有待讨论业务</a:t>
                      </a:r>
                      <a:endParaRPr lang="zh-CN" altLang="en-US" sz="1600" b="1" u="none" kern="1200" dirty="0">
                        <a:solidFill>
                          <a:schemeClr val="bg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545184">
                <a:tc>
                  <a:txBody>
                    <a:bodyPr/>
                    <a:lstStyle/>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煤化工</a:t>
                      </a:r>
                      <a:endParaRPr lang="en-US" altLang="zh-CN" sz="1200" b="0" u="none" kern="1200" dirty="0" smtClean="0">
                        <a:solidFill>
                          <a:schemeClr val="tx1"/>
                        </a:solidFill>
                        <a:latin typeface="+mn-lt"/>
                        <a:ea typeface="+mn-ea"/>
                        <a:cs typeface="+mn-cs"/>
                      </a:endParaRPr>
                    </a:p>
                    <a:p>
                      <a:pPr marL="285750" marR="0" indent="-285750" algn="l" defTabSz="914296" rtl="0" eaLnBrk="1" fontAlgn="auto" latinLnBrk="0" hangingPunct="1">
                        <a:lnSpc>
                          <a:spcPct val="100000"/>
                        </a:lnSpc>
                        <a:spcBef>
                          <a:spcPts val="300"/>
                        </a:spcBef>
                        <a:spcAft>
                          <a:spcPts val="300"/>
                        </a:spcAft>
                        <a:buClrTx/>
                        <a:buSzTx/>
                        <a:buFont typeface="Wingdings" panose="05000000000000000000" pitchFamily="2" charset="2"/>
                        <a:buChar char="Ø"/>
                        <a:tabLst/>
                        <a:defRPr/>
                      </a:pPr>
                      <a:r>
                        <a:rPr lang="zh-CN" altLang="en-US" sz="1200" b="0" u="none" kern="1200" dirty="0" smtClean="0">
                          <a:solidFill>
                            <a:schemeClr val="tx1"/>
                          </a:solidFill>
                          <a:latin typeface="+mn-lt"/>
                          <a:ea typeface="+mn-ea"/>
                          <a:cs typeface="+mn-cs"/>
                        </a:rPr>
                        <a:t>农业种植、粮食加工</a:t>
                      </a:r>
                      <a:endParaRPr lang="zh-CN" altLang="en-US" sz="1200" b="0" u="none"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pSp>
        <p:nvGrpSpPr>
          <p:cNvPr id="62" name="组合 61"/>
          <p:cNvGrpSpPr/>
          <p:nvPr>
            <p:custDataLst>
              <p:tags r:id="rId26"/>
            </p:custDataLst>
          </p:nvPr>
        </p:nvGrpSpPr>
        <p:grpSpPr>
          <a:xfrm>
            <a:off x="416496" y="1407335"/>
            <a:ext cx="596845" cy="3919313"/>
            <a:chOff x="488504" y="1898744"/>
            <a:chExt cx="504056" cy="3581690"/>
          </a:xfrm>
          <a:solidFill>
            <a:schemeClr val="accent2"/>
          </a:solidFill>
          <a:effectLst/>
        </p:grpSpPr>
        <p:sp>
          <p:nvSpPr>
            <p:cNvPr id="65" name="矩形 64"/>
            <p:cNvSpPr/>
            <p:nvPr>
              <p:custDataLst>
                <p:tags r:id="rId43"/>
              </p:custDataLst>
            </p:nvPr>
          </p:nvSpPr>
          <p:spPr>
            <a:xfrm>
              <a:off x="488504" y="1898744"/>
              <a:ext cx="504056" cy="3581690"/>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外部市场吸引力</a:t>
              </a:r>
            </a:p>
          </p:txBody>
        </p:sp>
        <p:sp>
          <p:nvSpPr>
            <p:cNvPr id="66" name="加号 65"/>
            <p:cNvSpPr/>
            <p:nvPr>
              <p:custDataLst>
                <p:tags r:id="rId44"/>
              </p:custDataLst>
            </p:nvPr>
          </p:nvSpPr>
          <p:spPr>
            <a:xfrm>
              <a:off x="549317" y="1983101"/>
              <a:ext cx="364839" cy="394786"/>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67" name="减号 66"/>
            <p:cNvSpPr/>
            <p:nvPr>
              <p:custDataLst>
                <p:tags r:id="rId45"/>
              </p:custDataLst>
            </p:nvPr>
          </p:nvSpPr>
          <p:spPr>
            <a:xfrm>
              <a:off x="579754" y="5139104"/>
              <a:ext cx="273629" cy="216024"/>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grpSp>
        <p:nvGrpSpPr>
          <p:cNvPr id="68" name="组合 67"/>
          <p:cNvGrpSpPr/>
          <p:nvPr>
            <p:custDataLst>
              <p:tags r:id="rId27"/>
            </p:custDataLst>
          </p:nvPr>
        </p:nvGrpSpPr>
        <p:grpSpPr>
          <a:xfrm>
            <a:off x="1184389" y="5504715"/>
            <a:ext cx="4258999" cy="551508"/>
            <a:chOff x="1137016" y="5301208"/>
            <a:chExt cx="3596871" cy="504000"/>
          </a:xfrm>
          <a:solidFill>
            <a:schemeClr val="accent2"/>
          </a:solidFill>
          <a:effectLst/>
        </p:grpSpPr>
        <p:sp>
          <p:nvSpPr>
            <p:cNvPr id="69" name="矩形 68"/>
            <p:cNvSpPr/>
            <p:nvPr>
              <p:custDataLst>
                <p:tags r:id="rId40"/>
              </p:custDataLst>
            </p:nvPr>
          </p:nvSpPr>
          <p:spPr>
            <a:xfrm>
              <a:off x="1137016" y="5301208"/>
              <a:ext cx="3596871" cy="504000"/>
            </a:xfrm>
            <a:prstGeom prst="rect">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瓮福资源匹配度</a:t>
              </a:r>
            </a:p>
          </p:txBody>
        </p:sp>
        <p:sp>
          <p:nvSpPr>
            <p:cNvPr id="79" name="加号 78"/>
            <p:cNvSpPr/>
            <p:nvPr>
              <p:custDataLst>
                <p:tags r:id="rId41"/>
              </p:custDataLst>
            </p:nvPr>
          </p:nvSpPr>
          <p:spPr>
            <a:xfrm>
              <a:off x="4258924" y="5344594"/>
              <a:ext cx="364839" cy="394787"/>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80" name="减号 79"/>
            <p:cNvSpPr/>
            <p:nvPr>
              <p:custDataLst>
                <p:tags r:id="rId42"/>
              </p:custDataLst>
            </p:nvPr>
          </p:nvSpPr>
          <p:spPr>
            <a:xfrm>
              <a:off x="1244624" y="5449238"/>
              <a:ext cx="273629" cy="216023"/>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43" name="右箭头 42"/>
          <p:cNvSpPr/>
          <p:nvPr>
            <p:custDataLst>
              <p:tags r:id="rId28"/>
            </p:custDataLst>
          </p:nvPr>
        </p:nvSpPr>
        <p:spPr>
          <a:xfrm rot="1775315">
            <a:off x="2006569" y="2497708"/>
            <a:ext cx="2160000" cy="72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100" b="1" dirty="0" smtClean="0">
              <a:solidFill>
                <a:schemeClr val="tx1"/>
              </a:solidFill>
            </a:endParaRPr>
          </a:p>
        </p:txBody>
      </p:sp>
      <p:sp>
        <p:nvSpPr>
          <p:cNvPr id="44" name="右箭头 43"/>
          <p:cNvSpPr/>
          <p:nvPr>
            <p:custDataLst>
              <p:tags r:id="rId29"/>
            </p:custDataLst>
          </p:nvPr>
        </p:nvSpPr>
        <p:spPr>
          <a:xfrm rot="5102568">
            <a:off x="1849675" y="2263793"/>
            <a:ext cx="576000" cy="72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100" b="1" dirty="0" smtClean="0">
              <a:solidFill>
                <a:schemeClr val="tx1"/>
              </a:solidFill>
            </a:endParaRPr>
          </a:p>
        </p:txBody>
      </p:sp>
      <p:sp>
        <p:nvSpPr>
          <p:cNvPr id="45" name="右箭头 44"/>
          <p:cNvSpPr/>
          <p:nvPr>
            <p:custDataLst>
              <p:tags r:id="rId30"/>
            </p:custDataLst>
          </p:nvPr>
        </p:nvSpPr>
        <p:spPr>
          <a:xfrm rot="2557974">
            <a:off x="1900813" y="2442550"/>
            <a:ext cx="1404000" cy="72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100" b="1" dirty="0" smtClean="0">
              <a:solidFill>
                <a:schemeClr val="tx1"/>
              </a:solidFill>
            </a:endParaRPr>
          </a:p>
        </p:txBody>
      </p:sp>
      <p:sp>
        <p:nvSpPr>
          <p:cNvPr id="46" name="右箭头 45"/>
          <p:cNvSpPr/>
          <p:nvPr>
            <p:custDataLst>
              <p:tags r:id="rId31"/>
            </p:custDataLst>
          </p:nvPr>
        </p:nvSpPr>
        <p:spPr>
          <a:xfrm rot="1130795">
            <a:off x="2024977" y="2276096"/>
            <a:ext cx="2196000" cy="72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100" b="1" dirty="0" smtClean="0">
              <a:solidFill>
                <a:schemeClr val="tx1"/>
              </a:solidFill>
            </a:endParaRPr>
          </a:p>
        </p:txBody>
      </p:sp>
      <p:sp>
        <p:nvSpPr>
          <p:cNvPr id="47" name="圆角矩形标注 46"/>
          <p:cNvSpPr/>
          <p:nvPr>
            <p:custDataLst>
              <p:tags r:id="rId32"/>
            </p:custDataLst>
          </p:nvPr>
        </p:nvSpPr>
        <p:spPr>
          <a:xfrm>
            <a:off x="2576736" y="1628800"/>
            <a:ext cx="2808312" cy="432048"/>
          </a:xfrm>
          <a:prstGeom prst="wedgeRoundRectCallout">
            <a:avLst>
              <a:gd name="adj1" fmla="val -58760"/>
              <a:gd name="adj2" fmla="val 9130"/>
              <a:gd name="adj3" fmla="val 16667"/>
            </a:avLst>
          </a:prstGeom>
          <a:solidFill>
            <a:srgbClr val="F6FBFF"/>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85725" indent="1588">
              <a:spcAft>
                <a:spcPts val="300"/>
              </a:spcAft>
            </a:pPr>
            <a:r>
              <a:rPr lang="zh-CN" altLang="en-US" sz="900" b="1" dirty="0" smtClean="0">
                <a:solidFill>
                  <a:sysClr val="windowText" lastClr="000000"/>
                </a:solidFill>
              </a:rPr>
              <a:t>用开放的心态发展</a:t>
            </a:r>
            <a:r>
              <a:rPr lang="en-US" altLang="zh-CN" sz="900" b="1" dirty="0" smtClean="0">
                <a:solidFill>
                  <a:sysClr val="windowText" lastClr="000000"/>
                </a:solidFill>
              </a:rPr>
              <a:t>,</a:t>
            </a:r>
            <a:r>
              <a:rPr lang="zh-CN" altLang="en-US" sz="900" b="1" dirty="0" smtClean="0">
                <a:solidFill>
                  <a:sysClr val="windowText" lastClr="000000"/>
                </a:solidFill>
              </a:rPr>
              <a:t>借助股东与战投资源，通过参股合作及社会合作，用多种模式发展各类涉农金融</a:t>
            </a:r>
            <a:r>
              <a:rPr lang="en-US" altLang="zh-CN" sz="900" b="1" dirty="0" smtClean="0">
                <a:solidFill>
                  <a:sysClr val="windowText" lastClr="000000"/>
                </a:solidFill>
              </a:rPr>
              <a:t>;</a:t>
            </a:r>
            <a:r>
              <a:rPr lang="zh-CN" altLang="en-US" sz="900" b="1" dirty="0" smtClean="0">
                <a:solidFill>
                  <a:sysClr val="windowText" lastClr="000000"/>
                </a:solidFill>
              </a:rPr>
              <a:t>以模式创新发展精细化工产品，推动产业升级</a:t>
            </a:r>
            <a:endParaRPr lang="en-US" altLang="zh-CN" sz="900" b="1" dirty="0" smtClean="0">
              <a:solidFill>
                <a:sysClr val="windowText" lastClr="000000"/>
              </a:solidFill>
            </a:endParaRPr>
          </a:p>
        </p:txBody>
      </p:sp>
      <p:sp>
        <p:nvSpPr>
          <p:cNvPr id="82" name="左右箭头 81"/>
          <p:cNvSpPr/>
          <p:nvPr>
            <p:custDataLst>
              <p:tags r:id="rId33"/>
            </p:custDataLst>
          </p:nvPr>
        </p:nvSpPr>
        <p:spPr>
          <a:xfrm>
            <a:off x="2943424" y="2187940"/>
            <a:ext cx="1505519" cy="160940"/>
          </a:xfrm>
          <a:prstGeom prst="lef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100" b="1" dirty="0" smtClean="0">
              <a:solidFill>
                <a:schemeClr val="tx1"/>
              </a:solidFill>
            </a:endParaRPr>
          </a:p>
        </p:txBody>
      </p:sp>
      <p:sp>
        <p:nvSpPr>
          <p:cNvPr id="51" name="椭圆 50"/>
          <p:cNvSpPr/>
          <p:nvPr>
            <p:custDataLst>
              <p:tags r:id="rId34"/>
            </p:custDataLst>
          </p:nvPr>
        </p:nvSpPr>
        <p:spPr>
          <a:xfrm>
            <a:off x="2360712" y="2060848"/>
            <a:ext cx="504056" cy="503992"/>
          </a:xfrm>
          <a:prstGeom prst="ellipse">
            <a:avLst/>
          </a:prstGeom>
          <a:solidFill>
            <a:schemeClr val="accent2"/>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900" b="1" dirty="0">
                <a:solidFill>
                  <a:schemeClr val="bg1"/>
                </a:solidFill>
              </a:rPr>
              <a:t>精</a:t>
            </a:r>
            <a:r>
              <a:rPr lang="zh-CN" altLang="en-US" sz="900" b="1" dirty="0" smtClean="0">
                <a:solidFill>
                  <a:schemeClr val="bg1"/>
                </a:solidFill>
              </a:rPr>
              <a:t>细化</a:t>
            </a:r>
            <a:r>
              <a:rPr lang="zh-CN" altLang="en-US" sz="900" b="1" dirty="0">
                <a:solidFill>
                  <a:schemeClr val="bg1"/>
                </a:solidFill>
              </a:rPr>
              <a:t>工</a:t>
            </a:r>
            <a:r>
              <a:rPr lang="en-US" altLang="zh-CN" sz="900" b="1" dirty="0">
                <a:solidFill>
                  <a:schemeClr val="bg1"/>
                </a:solidFill>
              </a:rPr>
              <a:t/>
            </a:r>
            <a:br>
              <a:rPr lang="en-US" altLang="zh-CN" sz="900" b="1" dirty="0">
                <a:solidFill>
                  <a:schemeClr val="bg1"/>
                </a:solidFill>
              </a:rPr>
            </a:br>
            <a:r>
              <a:rPr lang="zh-CN" altLang="en-US" sz="900" b="1" dirty="0" smtClean="0">
                <a:solidFill>
                  <a:schemeClr val="bg1"/>
                </a:solidFill>
              </a:rPr>
              <a:t>产品</a:t>
            </a:r>
            <a:endParaRPr lang="zh-CN" altLang="en-US" sz="900" b="1" dirty="0">
              <a:solidFill>
                <a:schemeClr val="bg1"/>
              </a:solidFill>
            </a:endParaRPr>
          </a:p>
        </p:txBody>
      </p:sp>
      <p:sp>
        <p:nvSpPr>
          <p:cNvPr id="74" name="椭圆 73"/>
          <p:cNvSpPr/>
          <p:nvPr>
            <p:custDataLst>
              <p:tags r:id="rId35"/>
            </p:custDataLst>
          </p:nvPr>
        </p:nvSpPr>
        <p:spPr>
          <a:xfrm>
            <a:off x="1784648" y="1700872"/>
            <a:ext cx="576000" cy="576000"/>
          </a:xfrm>
          <a:prstGeom prst="ellipse">
            <a:avLst/>
          </a:prstGeom>
          <a:solidFill>
            <a:schemeClr val="accent2"/>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smtClean="0">
                <a:solidFill>
                  <a:schemeClr val="bg1"/>
                </a:solidFill>
              </a:rPr>
              <a:t>金融</a:t>
            </a:r>
            <a:endParaRPr lang="en-US" altLang="zh-CN" sz="1050" b="1" dirty="0" smtClean="0">
              <a:solidFill>
                <a:schemeClr val="bg1"/>
              </a:solidFill>
            </a:endParaRPr>
          </a:p>
          <a:p>
            <a:pPr algn="ctr"/>
            <a:r>
              <a:rPr lang="zh-CN" altLang="en-US" sz="1050" b="1" dirty="0" smtClean="0">
                <a:solidFill>
                  <a:schemeClr val="bg1"/>
                </a:solidFill>
              </a:rPr>
              <a:t>服务</a:t>
            </a:r>
            <a:endParaRPr lang="zh-CN" altLang="en-US" sz="1050" b="1" dirty="0">
              <a:solidFill>
                <a:schemeClr val="bg1"/>
              </a:solidFill>
            </a:endParaRPr>
          </a:p>
        </p:txBody>
      </p:sp>
      <p:sp>
        <p:nvSpPr>
          <p:cNvPr id="57" name="椭圆 56"/>
          <p:cNvSpPr/>
          <p:nvPr>
            <p:custDataLst>
              <p:tags r:id="rId36"/>
            </p:custDataLst>
          </p:nvPr>
        </p:nvSpPr>
        <p:spPr>
          <a:xfrm>
            <a:off x="3224808" y="2536759"/>
            <a:ext cx="360040" cy="432112"/>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a:solidFill>
                  <a:schemeClr val="bg1"/>
                </a:solidFill>
              </a:rPr>
              <a:t>技</a:t>
            </a:r>
            <a:r>
              <a:rPr lang="zh-CN" altLang="en-US" sz="1050" b="1" dirty="0" smtClean="0">
                <a:solidFill>
                  <a:schemeClr val="bg1"/>
                </a:solidFill>
              </a:rPr>
              <a:t>术</a:t>
            </a:r>
            <a:endParaRPr lang="en-US" altLang="zh-CN" sz="1050" b="1" dirty="0" smtClean="0">
              <a:solidFill>
                <a:schemeClr val="bg1"/>
              </a:solidFill>
            </a:endParaRPr>
          </a:p>
          <a:p>
            <a:pPr algn="ctr"/>
            <a:r>
              <a:rPr lang="zh-CN" altLang="en-US" sz="1050" b="1" dirty="0" smtClean="0">
                <a:solidFill>
                  <a:schemeClr val="bg1"/>
                </a:solidFill>
              </a:rPr>
              <a:t>服务</a:t>
            </a:r>
            <a:endParaRPr lang="zh-CN" altLang="en-US" sz="1050" b="1" dirty="0">
              <a:solidFill>
                <a:schemeClr val="bg1"/>
              </a:solidFill>
            </a:endParaRPr>
          </a:p>
        </p:txBody>
      </p:sp>
      <p:sp>
        <p:nvSpPr>
          <p:cNvPr id="73" name="椭圆 72"/>
          <p:cNvSpPr/>
          <p:nvPr>
            <p:custDataLst>
              <p:tags r:id="rId37"/>
            </p:custDataLst>
          </p:nvPr>
        </p:nvSpPr>
        <p:spPr>
          <a:xfrm>
            <a:off x="3703320" y="2968807"/>
            <a:ext cx="359976" cy="432112"/>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smtClean="0">
                <a:solidFill>
                  <a:schemeClr val="bg1"/>
                </a:solidFill>
              </a:rPr>
              <a:t>农化</a:t>
            </a:r>
            <a:endParaRPr lang="en-US" altLang="zh-CN" sz="1050" b="1" dirty="0" smtClean="0">
              <a:solidFill>
                <a:schemeClr val="bg1"/>
              </a:solidFill>
            </a:endParaRPr>
          </a:p>
          <a:p>
            <a:pPr algn="ctr"/>
            <a:r>
              <a:rPr lang="zh-CN" altLang="en-US" sz="1050" b="1" dirty="0" smtClean="0">
                <a:solidFill>
                  <a:schemeClr val="bg1"/>
                </a:solidFill>
              </a:rPr>
              <a:t>服务</a:t>
            </a:r>
            <a:endParaRPr lang="zh-CN" altLang="en-US" sz="1050" b="1" dirty="0">
              <a:solidFill>
                <a:schemeClr val="bg1"/>
              </a:solidFill>
            </a:endParaRPr>
          </a:p>
        </p:txBody>
      </p:sp>
      <p:sp>
        <p:nvSpPr>
          <p:cNvPr id="56" name="椭圆 55"/>
          <p:cNvSpPr/>
          <p:nvPr>
            <p:custDataLst>
              <p:tags r:id="rId38"/>
            </p:custDataLst>
          </p:nvPr>
        </p:nvSpPr>
        <p:spPr>
          <a:xfrm>
            <a:off x="3656920" y="2032639"/>
            <a:ext cx="359976" cy="432112"/>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a:solidFill>
                  <a:schemeClr val="bg1"/>
                </a:solidFill>
              </a:rPr>
              <a:t>新</a:t>
            </a:r>
            <a:r>
              <a:rPr lang="zh-CN" altLang="en-US" sz="1050" b="1" dirty="0" smtClean="0">
                <a:solidFill>
                  <a:schemeClr val="bg1"/>
                </a:solidFill>
              </a:rPr>
              <a:t>型</a:t>
            </a:r>
            <a:endParaRPr lang="en-US" altLang="zh-CN" sz="1050" b="1" dirty="0" smtClean="0">
              <a:solidFill>
                <a:schemeClr val="bg1"/>
              </a:solidFill>
            </a:endParaRPr>
          </a:p>
          <a:p>
            <a:pPr algn="ctr"/>
            <a:r>
              <a:rPr lang="zh-CN" altLang="en-US" sz="1050" b="1" dirty="0" smtClean="0">
                <a:solidFill>
                  <a:schemeClr val="bg1"/>
                </a:solidFill>
              </a:rPr>
              <a:t>肥料</a:t>
            </a:r>
            <a:endParaRPr lang="zh-CN" altLang="en-US" sz="1050" b="1" dirty="0">
              <a:solidFill>
                <a:schemeClr val="bg1"/>
              </a:solidFill>
            </a:endParaRPr>
          </a:p>
        </p:txBody>
      </p:sp>
      <p:sp>
        <p:nvSpPr>
          <p:cNvPr id="70" name="椭圆 69"/>
          <p:cNvSpPr/>
          <p:nvPr>
            <p:custDataLst>
              <p:tags r:id="rId39"/>
            </p:custDataLst>
          </p:nvPr>
        </p:nvSpPr>
        <p:spPr>
          <a:xfrm>
            <a:off x="3656856" y="2513285"/>
            <a:ext cx="431984" cy="432112"/>
          </a:xfrm>
          <a:prstGeom prst="ellipse">
            <a:avLst/>
          </a:prstGeom>
          <a:solidFill>
            <a:schemeClr val="accent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050" b="1" dirty="0" smtClean="0">
                <a:solidFill>
                  <a:schemeClr val="bg1"/>
                </a:solidFill>
              </a:rPr>
              <a:t>主业相</a:t>
            </a:r>
            <a:endParaRPr lang="en-US" altLang="zh-CN" sz="1050" b="1" dirty="0" smtClean="0">
              <a:solidFill>
                <a:schemeClr val="bg1"/>
              </a:solidFill>
            </a:endParaRPr>
          </a:p>
          <a:p>
            <a:pPr algn="ctr"/>
            <a:r>
              <a:rPr lang="zh-CN" altLang="en-US" sz="1050" b="1" dirty="0" smtClean="0">
                <a:solidFill>
                  <a:schemeClr val="bg1"/>
                </a:solidFill>
              </a:rPr>
              <a:t>关贸</a:t>
            </a:r>
            <a:r>
              <a:rPr lang="zh-CN" altLang="en-US" sz="1050" b="1" dirty="0">
                <a:solidFill>
                  <a:schemeClr val="bg1"/>
                </a:solidFill>
              </a:rPr>
              <a:t>易</a:t>
            </a:r>
          </a:p>
        </p:txBody>
      </p:sp>
    </p:spTree>
    <p:extLst>
      <p:ext uri="{BB962C8B-B14F-4D97-AF65-F5344CB8AC3E}">
        <p14:creationId xmlns:p14="http://schemas.microsoft.com/office/powerpoint/2010/main" val="2955803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250" fill="hold"/>
                                        <p:tgtEl>
                                          <p:spTgt spid="61"/>
                                        </p:tgtEl>
                                        <p:attrNameLst>
                                          <p:attrName>style.color</p:attrName>
                                        </p:attrNameLst>
                                      </p:cBhvr>
                                      <p:to>
                                        <a:srgbClr val="FFFFFF"/>
                                      </p:to>
                                    </p:animClr>
                                    <p:animClr clrSpc="rgb" dir="cw">
                                      <p:cBhvr>
                                        <p:cTn id="7" dur="250" fill="hold"/>
                                        <p:tgtEl>
                                          <p:spTgt spid="61"/>
                                        </p:tgtEl>
                                        <p:attrNameLst>
                                          <p:attrName>fillcolor</p:attrName>
                                        </p:attrNameLst>
                                      </p:cBhvr>
                                      <p:to>
                                        <a:srgbClr val="FFFFFF"/>
                                      </p:to>
                                    </p:animClr>
                                    <p:set>
                                      <p:cBhvr>
                                        <p:cTn id="8" dur="250" fill="hold"/>
                                        <p:tgtEl>
                                          <p:spTgt spid="61"/>
                                        </p:tgtEl>
                                        <p:attrNameLst>
                                          <p:attrName>fill.type</p:attrName>
                                        </p:attrNameLst>
                                      </p:cBhvr>
                                      <p:to>
                                        <p:strVal val="solid"/>
                                      </p:to>
                                    </p:set>
                                    <p:set>
                                      <p:cBhvr>
                                        <p:cTn id="9" dur="250" fill="hold"/>
                                        <p:tgtEl>
                                          <p:spTgt spid="61"/>
                                        </p:tgtEl>
                                        <p:attrNameLst>
                                          <p:attrName>fill.on</p:attrName>
                                        </p:attrNameLst>
                                      </p:cBhvr>
                                      <p:to>
                                        <p:strVal val="true"/>
                                      </p:to>
                                    </p:set>
                                  </p:childTnLst>
                                </p:cTn>
                              </p:par>
                              <p:par>
                                <p:cTn id="10" presetID="19" presetClass="emph" presetSubtype="0" fill="hold" grpId="0" nodeType="withEffect">
                                  <p:stCondLst>
                                    <p:cond delay="0"/>
                                  </p:stCondLst>
                                  <p:childTnLst>
                                    <p:animClr clrSpc="rgb" dir="cw">
                                      <p:cBhvr override="childStyle">
                                        <p:cTn id="11" dur="250" fill="hold"/>
                                        <p:tgtEl>
                                          <p:spTgt spid="56"/>
                                        </p:tgtEl>
                                        <p:attrNameLst>
                                          <p:attrName>style.color</p:attrName>
                                        </p:attrNameLst>
                                      </p:cBhvr>
                                      <p:to>
                                        <a:srgbClr val="FFFFFF"/>
                                      </p:to>
                                    </p:animClr>
                                    <p:animClr clrSpc="rgb" dir="cw">
                                      <p:cBhvr>
                                        <p:cTn id="12" dur="250" fill="hold"/>
                                        <p:tgtEl>
                                          <p:spTgt spid="56"/>
                                        </p:tgtEl>
                                        <p:attrNameLst>
                                          <p:attrName>fillcolor</p:attrName>
                                        </p:attrNameLst>
                                      </p:cBhvr>
                                      <p:to>
                                        <a:srgbClr val="FFFFFF"/>
                                      </p:to>
                                    </p:animClr>
                                    <p:set>
                                      <p:cBhvr>
                                        <p:cTn id="13" dur="250" fill="hold"/>
                                        <p:tgtEl>
                                          <p:spTgt spid="56"/>
                                        </p:tgtEl>
                                        <p:attrNameLst>
                                          <p:attrName>fill.type</p:attrName>
                                        </p:attrNameLst>
                                      </p:cBhvr>
                                      <p:to>
                                        <p:strVal val="solid"/>
                                      </p:to>
                                    </p:set>
                                    <p:set>
                                      <p:cBhvr>
                                        <p:cTn id="14" dur="250" fill="hold"/>
                                        <p:tgtEl>
                                          <p:spTgt spid="56"/>
                                        </p:tgtEl>
                                        <p:attrNameLst>
                                          <p:attrName>fill.on</p:attrName>
                                        </p:attrNameLst>
                                      </p:cBhvr>
                                      <p:to>
                                        <p:strVal val="true"/>
                                      </p:to>
                                    </p:set>
                                  </p:childTnLst>
                                </p:cTn>
                              </p:par>
                              <p:par>
                                <p:cTn id="15" presetID="19" presetClass="emph" presetSubtype="0" fill="hold" grpId="0" nodeType="withEffect">
                                  <p:stCondLst>
                                    <p:cond delay="0"/>
                                  </p:stCondLst>
                                  <p:childTnLst>
                                    <p:animClr clrSpc="rgb" dir="cw">
                                      <p:cBhvr override="childStyle">
                                        <p:cTn id="16" dur="250" fill="hold"/>
                                        <p:tgtEl>
                                          <p:spTgt spid="57"/>
                                        </p:tgtEl>
                                        <p:attrNameLst>
                                          <p:attrName>style.color</p:attrName>
                                        </p:attrNameLst>
                                      </p:cBhvr>
                                      <p:to>
                                        <a:srgbClr val="FFFFFF"/>
                                      </p:to>
                                    </p:animClr>
                                    <p:animClr clrSpc="rgb" dir="cw">
                                      <p:cBhvr>
                                        <p:cTn id="17" dur="250" fill="hold"/>
                                        <p:tgtEl>
                                          <p:spTgt spid="57"/>
                                        </p:tgtEl>
                                        <p:attrNameLst>
                                          <p:attrName>fillcolor</p:attrName>
                                        </p:attrNameLst>
                                      </p:cBhvr>
                                      <p:to>
                                        <a:srgbClr val="FFFFFF"/>
                                      </p:to>
                                    </p:animClr>
                                    <p:set>
                                      <p:cBhvr>
                                        <p:cTn id="18" dur="250" fill="hold"/>
                                        <p:tgtEl>
                                          <p:spTgt spid="57"/>
                                        </p:tgtEl>
                                        <p:attrNameLst>
                                          <p:attrName>fill.type</p:attrName>
                                        </p:attrNameLst>
                                      </p:cBhvr>
                                      <p:to>
                                        <p:strVal val="solid"/>
                                      </p:to>
                                    </p:set>
                                    <p:set>
                                      <p:cBhvr>
                                        <p:cTn id="19" dur="250" fill="hold"/>
                                        <p:tgtEl>
                                          <p:spTgt spid="57"/>
                                        </p:tgtEl>
                                        <p:attrNameLst>
                                          <p:attrName>fill.on</p:attrName>
                                        </p:attrNameLst>
                                      </p:cBhvr>
                                      <p:to>
                                        <p:strVal val="true"/>
                                      </p:to>
                                    </p:set>
                                  </p:childTnLst>
                                </p:cTn>
                              </p:par>
                              <p:par>
                                <p:cTn id="20" presetID="19" presetClass="emph" presetSubtype="0" fill="hold" grpId="0" nodeType="withEffect">
                                  <p:stCondLst>
                                    <p:cond delay="0"/>
                                  </p:stCondLst>
                                  <p:childTnLst>
                                    <p:animClr clrSpc="rgb" dir="cw">
                                      <p:cBhvr override="childStyle">
                                        <p:cTn id="21" dur="250" fill="hold"/>
                                        <p:tgtEl>
                                          <p:spTgt spid="70"/>
                                        </p:tgtEl>
                                        <p:attrNameLst>
                                          <p:attrName>style.color</p:attrName>
                                        </p:attrNameLst>
                                      </p:cBhvr>
                                      <p:to>
                                        <a:srgbClr val="FFFFFF"/>
                                      </p:to>
                                    </p:animClr>
                                    <p:animClr clrSpc="rgb" dir="cw">
                                      <p:cBhvr>
                                        <p:cTn id="22" dur="250" fill="hold"/>
                                        <p:tgtEl>
                                          <p:spTgt spid="70"/>
                                        </p:tgtEl>
                                        <p:attrNameLst>
                                          <p:attrName>fillcolor</p:attrName>
                                        </p:attrNameLst>
                                      </p:cBhvr>
                                      <p:to>
                                        <a:srgbClr val="FFFFFF"/>
                                      </p:to>
                                    </p:animClr>
                                    <p:set>
                                      <p:cBhvr>
                                        <p:cTn id="23" dur="250" fill="hold"/>
                                        <p:tgtEl>
                                          <p:spTgt spid="70"/>
                                        </p:tgtEl>
                                        <p:attrNameLst>
                                          <p:attrName>fill.type</p:attrName>
                                        </p:attrNameLst>
                                      </p:cBhvr>
                                      <p:to>
                                        <p:strVal val="solid"/>
                                      </p:to>
                                    </p:set>
                                    <p:set>
                                      <p:cBhvr>
                                        <p:cTn id="24" dur="250" fill="hold"/>
                                        <p:tgtEl>
                                          <p:spTgt spid="70"/>
                                        </p:tgtEl>
                                        <p:attrNameLst>
                                          <p:attrName>fill.on</p:attrName>
                                        </p:attrNameLst>
                                      </p:cBhvr>
                                      <p:to>
                                        <p:strVal val="true"/>
                                      </p:to>
                                    </p:set>
                                  </p:childTnLst>
                                </p:cTn>
                              </p:par>
                              <p:par>
                                <p:cTn id="25" presetID="19" presetClass="emph" presetSubtype="0" fill="hold" grpId="0" nodeType="withEffect">
                                  <p:stCondLst>
                                    <p:cond delay="0"/>
                                  </p:stCondLst>
                                  <p:childTnLst>
                                    <p:animClr clrSpc="rgb" dir="cw">
                                      <p:cBhvr override="childStyle">
                                        <p:cTn id="26" dur="250" fill="hold"/>
                                        <p:tgtEl>
                                          <p:spTgt spid="73"/>
                                        </p:tgtEl>
                                        <p:attrNameLst>
                                          <p:attrName>style.color</p:attrName>
                                        </p:attrNameLst>
                                      </p:cBhvr>
                                      <p:to>
                                        <a:srgbClr val="FFFFFF"/>
                                      </p:to>
                                    </p:animClr>
                                    <p:animClr clrSpc="rgb" dir="cw">
                                      <p:cBhvr>
                                        <p:cTn id="27" dur="250" fill="hold"/>
                                        <p:tgtEl>
                                          <p:spTgt spid="73"/>
                                        </p:tgtEl>
                                        <p:attrNameLst>
                                          <p:attrName>fillcolor</p:attrName>
                                        </p:attrNameLst>
                                      </p:cBhvr>
                                      <p:to>
                                        <a:srgbClr val="FFFFFF"/>
                                      </p:to>
                                    </p:animClr>
                                    <p:set>
                                      <p:cBhvr>
                                        <p:cTn id="28" dur="250" fill="hold"/>
                                        <p:tgtEl>
                                          <p:spTgt spid="73"/>
                                        </p:tgtEl>
                                        <p:attrNameLst>
                                          <p:attrName>fill.type</p:attrName>
                                        </p:attrNameLst>
                                      </p:cBhvr>
                                      <p:to>
                                        <p:strVal val="solid"/>
                                      </p:to>
                                    </p:set>
                                    <p:set>
                                      <p:cBhvr>
                                        <p:cTn id="29" dur="250" fill="hold"/>
                                        <p:tgtEl>
                                          <p:spTgt spid="73"/>
                                        </p:tgtEl>
                                        <p:attrNameLst>
                                          <p:attrName>fill.on</p:attrName>
                                        </p:attrNameLst>
                                      </p:cBhvr>
                                      <p:to>
                                        <p:strVal val="true"/>
                                      </p:to>
                                    </p:set>
                                  </p:childTnLst>
                                </p:cTn>
                              </p:par>
                              <p:par>
                                <p:cTn id="30" presetID="19" presetClass="emph" presetSubtype="0" fill="hold" grpId="0" nodeType="withEffect">
                                  <p:stCondLst>
                                    <p:cond delay="0"/>
                                  </p:stCondLst>
                                  <p:childTnLst>
                                    <p:animClr clrSpc="rgb" dir="cw">
                                      <p:cBhvr override="childStyle">
                                        <p:cTn id="31" dur="250" fill="hold"/>
                                        <p:tgtEl>
                                          <p:spTgt spid="76"/>
                                        </p:tgtEl>
                                        <p:attrNameLst>
                                          <p:attrName>style.color</p:attrName>
                                        </p:attrNameLst>
                                      </p:cBhvr>
                                      <p:to>
                                        <a:srgbClr val="FFFFFF"/>
                                      </p:to>
                                    </p:animClr>
                                    <p:animClr clrSpc="rgb" dir="cw">
                                      <p:cBhvr>
                                        <p:cTn id="32" dur="250" fill="hold"/>
                                        <p:tgtEl>
                                          <p:spTgt spid="76"/>
                                        </p:tgtEl>
                                        <p:attrNameLst>
                                          <p:attrName>fillcolor</p:attrName>
                                        </p:attrNameLst>
                                      </p:cBhvr>
                                      <p:to>
                                        <a:srgbClr val="FFFFFF"/>
                                      </p:to>
                                    </p:animClr>
                                    <p:set>
                                      <p:cBhvr>
                                        <p:cTn id="33" dur="250" fill="hold"/>
                                        <p:tgtEl>
                                          <p:spTgt spid="76"/>
                                        </p:tgtEl>
                                        <p:attrNameLst>
                                          <p:attrName>fill.type</p:attrName>
                                        </p:attrNameLst>
                                      </p:cBhvr>
                                      <p:to>
                                        <p:strVal val="solid"/>
                                      </p:to>
                                    </p:set>
                                    <p:set>
                                      <p:cBhvr>
                                        <p:cTn id="34" dur="250" fill="hold"/>
                                        <p:tgtEl>
                                          <p:spTgt spid="76"/>
                                        </p:tgtEl>
                                        <p:attrNameLst>
                                          <p:attrName>fill.on</p:attrName>
                                        </p:attrNameLst>
                                      </p:cBhvr>
                                      <p:to>
                                        <p:strVal val="true"/>
                                      </p:to>
                                    </p:set>
                                  </p:childTnLst>
                                </p:cTn>
                              </p:par>
                              <p:par>
                                <p:cTn id="35" presetID="19" presetClass="emph" presetSubtype="0" fill="hold" grpId="0" nodeType="withEffect">
                                  <p:stCondLst>
                                    <p:cond delay="0"/>
                                  </p:stCondLst>
                                  <p:childTnLst>
                                    <p:animClr clrSpc="rgb" dir="cw">
                                      <p:cBhvr override="childStyle">
                                        <p:cTn id="36" dur="250" fill="hold"/>
                                        <p:tgtEl>
                                          <p:spTgt spid="72"/>
                                        </p:tgtEl>
                                        <p:attrNameLst>
                                          <p:attrName>style.color</p:attrName>
                                        </p:attrNameLst>
                                      </p:cBhvr>
                                      <p:to>
                                        <a:srgbClr val="FFFFFF"/>
                                      </p:to>
                                    </p:animClr>
                                    <p:animClr clrSpc="rgb" dir="cw">
                                      <p:cBhvr>
                                        <p:cTn id="37" dur="250" fill="hold"/>
                                        <p:tgtEl>
                                          <p:spTgt spid="72"/>
                                        </p:tgtEl>
                                        <p:attrNameLst>
                                          <p:attrName>fillcolor</p:attrName>
                                        </p:attrNameLst>
                                      </p:cBhvr>
                                      <p:to>
                                        <a:srgbClr val="FFFFFF"/>
                                      </p:to>
                                    </p:animClr>
                                    <p:set>
                                      <p:cBhvr>
                                        <p:cTn id="38" dur="250" fill="hold"/>
                                        <p:tgtEl>
                                          <p:spTgt spid="72"/>
                                        </p:tgtEl>
                                        <p:attrNameLst>
                                          <p:attrName>fill.type</p:attrName>
                                        </p:attrNameLst>
                                      </p:cBhvr>
                                      <p:to>
                                        <p:strVal val="solid"/>
                                      </p:to>
                                    </p:set>
                                    <p:set>
                                      <p:cBhvr>
                                        <p:cTn id="39" dur="250" fill="hold"/>
                                        <p:tgtEl>
                                          <p:spTgt spid="72"/>
                                        </p:tgtEl>
                                        <p:attrNameLst>
                                          <p:attrName>fill.on</p:attrName>
                                        </p:attrNameLst>
                                      </p:cBhvr>
                                      <p:to>
                                        <p:strVal val="true"/>
                                      </p:to>
                                    </p:set>
                                  </p:childTnLst>
                                </p:cTn>
                              </p:par>
                              <p:par>
                                <p:cTn id="40" presetID="19" presetClass="emph" presetSubtype="0" fill="hold" grpId="0" nodeType="withEffect">
                                  <p:stCondLst>
                                    <p:cond delay="0"/>
                                  </p:stCondLst>
                                  <p:childTnLst>
                                    <p:animClr clrSpc="rgb" dir="cw">
                                      <p:cBhvr override="childStyle">
                                        <p:cTn id="41" dur="250" fill="hold"/>
                                        <p:tgtEl>
                                          <p:spTgt spid="48"/>
                                        </p:tgtEl>
                                        <p:attrNameLst>
                                          <p:attrName>style.color</p:attrName>
                                        </p:attrNameLst>
                                      </p:cBhvr>
                                      <p:to>
                                        <a:srgbClr val="FFFFFF"/>
                                      </p:to>
                                    </p:animClr>
                                    <p:animClr clrSpc="rgb" dir="cw">
                                      <p:cBhvr>
                                        <p:cTn id="42" dur="250" fill="hold"/>
                                        <p:tgtEl>
                                          <p:spTgt spid="48"/>
                                        </p:tgtEl>
                                        <p:attrNameLst>
                                          <p:attrName>fillcolor</p:attrName>
                                        </p:attrNameLst>
                                      </p:cBhvr>
                                      <p:to>
                                        <a:srgbClr val="FFFFFF"/>
                                      </p:to>
                                    </p:animClr>
                                    <p:set>
                                      <p:cBhvr>
                                        <p:cTn id="43" dur="250" fill="hold"/>
                                        <p:tgtEl>
                                          <p:spTgt spid="48"/>
                                        </p:tgtEl>
                                        <p:attrNameLst>
                                          <p:attrName>fill.type</p:attrName>
                                        </p:attrNameLst>
                                      </p:cBhvr>
                                      <p:to>
                                        <p:strVal val="solid"/>
                                      </p:to>
                                    </p:set>
                                    <p:set>
                                      <p:cBhvr>
                                        <p:cTn id="44" dur="250" fill="hold"/>
                                        <p:tgtEl>
                                          <p:spTgt spid="48"/>
                                        </p:tgtEl>
                                        <p:attrNameLst>
                                          <p:attrName>fill.on</p:attrName>
                                        </p:attrNameLst>
                                      </p:cBhvr>
                                      <p:to>
                                        <p:strVal val="true"/>
                                      </p:to>
                                    </p:set>
                                  </p:childTnLst>
                                </p:cTn>
                              </p:par>
                              <p:par>
                                <p:cTn id="45" presetID="19" presetClass="emph" presetSubtype="0" fill="hold" grpId="0" nodeType="withEffect">
                                  <p:stCondLst>
                                    <p:cond delay="0"/>
                                  </p:stCondLst>
                                  <p:childTnLst>
                                    <p:animClr clrSpc="rgb" dir="cw">
                                      <p:cBhvr override="childStyle">
                                        <p:cTn id="46" dur="250" fill="hold"/>
                                        <p:tgtEl>
                                          <p:spTgt spid="52"/>
                                        </p:tgtEl>
                                        <p:attrNameLst>
                                          <p:attrName>style.color</p:attrName>
                                        </p:attrNameLst>
                                      </p:cBhvr>
                                      <p:to>
                                        <a:srgbClr val="FFFFFF"/>
                                      </p:to>
                                    </p:animClr>
                                    <p:animClr clrSpc="rgb" dir="cw">
                                      <p:cBhvr>
                                        <p:cTn id="47" dur="250" fill="hold"/>
                                        <p:tgtEl>
                                          <p:spTgt spid="52"/>
                                        </p:tgtEl>
                                        <p:attrNameLst>
                                          <p:attrName>fillcolor</p:attrName>
                                        </p:attrNameLst>
                                      </p:cBhvr>
                                      <p:to>
                                        <a:srgbClr val="FFFFFF"/>
                                      </p:to>
                                    </p:animClr>
                                    <p:set>
                                      <p:cBhvr>
                                        <p:cTn id="48" dur="250" fill="hold"/>
                                        <p:tgtEl>
                                          <p:spTgt spid="52"/>
                                        </p:tgtEl>
                                        <p:attrNameLst>
                                          <p:attrName>fill.type</p:attrName>
                                        </p:attrNameLst>
                                      </p:cBhvr>
                                      <p:to>
                                        <p:strVal val="solid"/>
                                      </p:to>
                                    </p:set>
                                    <p:set>
                                      <p:cBhvr>
                                        <p:cTn id="49" dur="250" fill="hold"/>
                                        <p:tgtEl>
                                          <p:spTgt spid="52"/>
                                        </p:tgtEl>
                                        <p:attrNameLst>
                                          <p:attrName>fill.on</p:attrName>
                                        </p:attrNameLst>
                                      </p:cBhvr>
                                      <p:to>
                                        <p:strVal val="true"/>
                                      </p:to>
                                    </p:set>
                                  </p:childTnLst>
                                </p:cTn>
                              </p:par>
                              <p:par>
                                <p:cTn id="50" presetID="19" presetClass="emph" presetSubtype="0" fill="hold" grpId="0" nodeType="withEffect">
                                  <p:stCondLst>
                                    <p:cond delay="0"/>
                                  </p:stCondLst>
                                  <p:childTnLst>
                                    <p:animClr clrSpc="rgb" dir="cw">
                                      <p:cBhvr override="childStyle">
                                        <p:cTn id="51" dur="250" fill="hold"/>
                                        <p:tgtEl>
                                          <p:spTgt spid="71"/>
                                        </p:tgtEl>
                                        <p:attrNameLst>
                                          <p:attrName>style.color</p:attrName>
                                        </p:attrNameLst>
                                      </p:cBhvr>
                                      <p:to>
                                        <a:srgbClr val="FFFFFF"/>
                                      </p:to>
                                    </p:animClr>
                                    <p:animClr clrSpc="rgb" dir="cw">
                                      <p:cBhvr>
                                        <p:cTn id="52" dur="250" fill="hold"/>
                                        <p:tgtEl>
                                          <p:spTgt spid="71"/>
                                        </p:tgtEl>
                                        <p:attrNameLst>
                                          <p:attrName>fillcolor</p:attrName>
                                        </p:attrNameLst>
                                      </p:cBhvr>
                                      <p:to>
                                        <a:srgbClr val="FFFFFF"/>
                                      </p:to>
                                    </p:animClr>
                                    <p:set>
                                      <p:cBhvr>
                                        <p:cTn id="53" dur="250" fill="hold"/>
                                        <p:tgtEl>
                                          <p:spTgt spid="71"/>
                                        </p:tgtEl>
                                        <p:attrNameLst>
                                          <p:attrName>fill.type</p:attrName>
                                        </p:attrNameLst>
                                      </p:cBhvr>
                                      <p:to>
                                        <p:strVal val="solid"/>
                                      </p:to>
                                    </p:set>
                                    <p:set>
                                      <p:cBhvr>
                                        <p:cTn id="54" dur="250" fill="hold"/>
                                        <p:tgtEl>
                                          <p:spTgt spid="71"/>
                                        </p:tgtEl>
                                        <p:attrNameLst>
                                          <p:attrName>fill.on</p:attrName>
                                        </p:attrNameLst>
                                      </p:cBhvr>
                                      <p:to>
                                        <p:strVal val="true"/>
                                      </p:to>
                                    </p:set>
                                  </p:childTnLst>
                                </p:cTn>
                              </p:par>
                              <p:par>
                                <p:cTn id="55" presetID="19" presetClass="emph" presetSubtype="0" fill="hold" grpId="0" nodeType="withEffect">
                                  <p:stCondLst>
                                    <p:cond delay="0"/>
                                  </p:stCondLst>
                                  <p:childTnLst>
                                    <p:animClr clrSpc="rgb" dir="cw">
                                      <p:cBhvr override="childStyle">
                                        <p:cTn id="56" dur="250" fill="hold"/>
                                        <p:tgtEl>
                                          <p:spTgt spid="51"/>
                                        </p:tgtEl>
                                        <p:attrNameLst>
                                          <p:attrName>style.color</p:attrName>
                                        </p:attrNameLst>
                                      </p:cBhvr>
                                      <p:to>
                                        <a:srgbClr val="FFFFFF"/>
                                      </p:to>
                                    </p:animClr>
                                    <p:animClr clrSpc="rgb" dir="cw">
                                      <p:cBhvr>
                                        <p:cTn id="57" dur="250" fill="hold"/>
                                        <p:tgtEl>
                                          <p:spTgt spid="51"/>
                                        </p:tgtEl>
                                        <p:attrNameLst>
                                          <p:attrName>fillcolor</p:attrName>
                                        </p:attrNameLst>
                                      </p:cBhvr>
                                      <p:to>
                                        <a:srgbClr val="FFFFFF"/>
                                      </p:to>
                                    </p:animClr>
                                    <p:set>
                                      <p:cBhvr>
                                        <p:cTn id="58" dur="250" fill="hold"/>
                                        <p:tgtEl>
                                          <p:spTgt spid="51"/>
                                        </p:tgtEl>
                                        <p:attrNameLst>
                                          <p:attrName>fill.type</p:attrName>
                                        </p:attrNameLst>
                                      </p:cBhvr>
                                      <p:to>
                                        <p:strVal val="solid"/>
                                      </p:to>
                                    </p:set>
                                    <p:set>
                                      <p:cBhvr>
                                        <p:cTn id="59" dur="250" fill="hold"/>
                                        <p:tgtEl>
                                          <p:spTgt spid="51"/>
                                        </p:tgtEl>
                                        <p:attrNameLst>
                                          <p:attrName>fill.on</p:attrName>
                                        </p:attrNameLst>
                                      </p:cBhvr>
                                      <p:to>
                                        <p:strVal val="true"/>
                                      </p:to>
                                    </p:set>
                                  </p:childTnLst>
                                </p:cTn>
                              </p:par>
                              <p:par>
                                <p:cTn id="60" presetID="19" presetClass="emph" presetSubtype="0" fill="hold" grpId="0" nodeType="withEffect">
                                  <p:stCondLst>
                                    <p:cond delay="0"/>
                                  </p:stCondLst>
                                  <p:childTnLst>
                                    <p:animClr clrSpc="rgb" dir="cw">
                                      <p:cBhvr override="childStyle">
                                        <p:cTn id="61" dur="250" fill="hold"/>
                                        <p:tgtEl>
                                          <p:spTgt spid="74"/>
                                        </p:tgtEl>
                                        <p:attrNameLst>
                                          <p:attrName>style.color</p:attrName>
                                        </p:attrNameLst>
                                      </p:cBhvr>
                                      <p:to>
                                        <a:srgbClr val="FFFFFF"/>
                                      </p:to>
                                    </p:animClr>
                                    <p:animClr clrSpc="rgb" dir="cw">
                                      <p:cBhvr>
                                        <p:cTn id="62" dur="250" fill="hold"/>
                                        <p:tgtEl>
                                          <p:spTgt spid="74"/>
                                        </p:tgtEl>
                                        <p:attrNameLst>
                                          <p:attrName>fillcolor</p:attrName>
                                        </p:attrNameLst>
                                      </p:cBhvr>
                                      <p:to>
                                        <a:srgbClr val="FFFFFF"/>
                                      </p:to>
                                    </p:animClr>
                                    <p:set>
                                      <p:cBhvr>
                                        <p:cTn id="63" dur="250" fill="hold"/>
                                        <p:tgtEl>
                                          <p:spTgt spid="74"/>
                                        </p:tgtEl>
                                        <p:attrNameLst>
                                          <p:attrName>fill.type</p:attrName>
                                        </p:attrNameLst>
                                      </p:cBhvr>
                                      <p:to>
                                        <p:strVal val="solid"/>
                                      </p:to>
                                    </p:set>
                                    <p:set>
                                      <p:cBhvr>
                                        <p:cTn id="64" dur="250" fill="hold"/>
                                        <p:tgtEl>
                                          <p:spTgt spid="74"/>
                                        </p:tgtEl>
                                        <p:attrNameLst>
                                          <p:attrName>fill.on</p:attrName>
                                        </p:attrNameLst>
                                      </p:cBhvr>
                                      <p:to>
                                        <p:strVal val="true"/>
                                      </p:to>
                                    </p:set>
                                  </p:childTnLst>
                                </p:cTn>
                              </p:par>
                              <p:par>
                                <p:cTn id="65" presetID="19" presetClass="emph" presetSubtype="0" fill="hold" grpId="0" nodeType="withEffect">
                                  <p:stCondLst>
                                    <p:cond delay="0"/>
                                  </p:stCondLst>
                                  <p:childTnLst>
                                    <p:animClr clrSpc="rgb" dir="cw">
                                      <p:cBhvr override="childStyle">
                                        <p:cTn id="66" dur="250" fill="hold"/>
                                        <p:tgtEl>
                                          <p:spTgt spid="77"/>
                                        </p:tgtEl>
                                        <p:attrNameLst>
                                          <p:attrName>style.color</p:attrName>
                                        </p:attrNameLst>
                                      </p:cBhvr>
                                      <p:to>
                                        <a:srgbClr val="FFFFFF"/>
                                      </p:to>
                                    </p:animClr>
                                    <p:animClr clrSpc="rgb" dir="cw">
                                      <p:cBhvr>
                                        <p:cTn id="67" dur="250" fill="hold"/>
                                        <p:tgtEl>
                                          <p:spTgt spid="77"/>
                                        </p:tgtEl>
                                        <p:attrNameLst>
                                          <p:attrName>fillcolor</p:attrName>
                                        </p:attrNameLst>
                                      </p:cBhvr>
                                      <p:to>
                                        <a:srgbClr val="FFFFFF"/>
                                      </p:to>
                                    </p:animClr>
                                    <p:set>
                                      <p:cBhvr>
                                        <p:cTn id="68" dur="250" fill="hold"/>
                                        <p:tgtEl>
                                          <p:spTgt spid="77"/>
                                        </p:tgtEl>
                                        <p:attrNameLst>
                                          <p:attrName>fill.type</p:attrName>
                                        </p:attrNameLst>
                                      </p:cBhvr>
                                      <p:to>
                                        <p:strVal val="solid"/>
                                      </p:to>
                                    </p:set>
                                    <p:set>
                                      <p:cBhvr>
                                        <p:cTn id="69" dur="250" fill="hold"/>
                                        <p:tgtEl>
                                          <p:spTgt spid="77"/>
                                        </p:tgtEl>
                                        <p:attrNameLst>
                                          <p:attrName>fill.on</p:attrName>
                                        </p:attrNameLst>
                                      </p:cBhvr>
                                      <p:to>
                                        <p:strVal val="true"/>
                                      </p:to>
                                    </p:set>
                                  </p:childTnLst>
                                </p:cTn>
                              </p:par>
                              <p:par>
                                <p:cTn id="70" presetID="19" presetClass="emph" presetSubtype="0" fill="hold" grpId="0" nodeType="withEffect">
                                  <p:stCondLst>
                                    <p:cond delay="0"/>
                                  </p:stCondLst>
                                  <p:childTnLst>
                                    <p:animClr clrSpc="rgb" dir="cw">
                                      <p:cBhvr override="childStyle">
                                        <p:cTn id="71" dur="250" fill="hold"/>
                                        <p:tgtEl>
                                          <p:spTgt spid="75"/>
                                        </p:tgtEl>
                                        <p:attrNameLst>
                                          <p:attrName>style.color</p:attrName>
                                        </p:attrNameLst>
                                      </p:cBhvr>
                                      <p:to>
                                        <a:srgbClr val="FFFFFF"/>
                                      </p:to>
                                    </p:animClr>
                                    <p:animClr clrSpc="rgb" dir="cw">
                                      <p:cBhvr>
                                        <p:cTn id="72" dur="250" fill="hold"/>
                                        <p:tgtEl>
                                          <p:spTgt spid="75"/>
                                        </p:tgtEl>
                                        <p:attrNameLst>
                                          <p:attrName>fillcolor</p:attrName>
                                        </p:attrNameLst>
                                      </p:cBhvr>
                                      <p:to>
                                        <a:srgbClr val="FFFFFF"/>
                                      </p:to>
                                    </p:animClr>
                                    <p:set>
                                      <p:cBhvr>
                                        <p:cTn id="73" dur="250" fill="hold"/>
                                        <p:tgtEl>
                                          <p:spTgt spid="75"/>
                                        </p:tgtEl>
                                        <p:attrNameLst>
                                          <p:attrName>fill.type</p:attrName>
                                        </p:attrNameLst>
                                      </p:cBhvr>
                                      <p:to>
                                        <p:strVal val="solid"/>
                                      </p:to>
                                    </p:set>
                                    <p:set>
                                      <p:cBhvr>
                                        <p:cTn id="74" dur="250" fill="hold"/>
                                        <p:tgtEl>
                                          <p:spTgt spid="75"/>
                                        </p:tgtEl>
                                        <p:attrNameLst>
                                          <p:attrName>fill.on</p:attrName>
                                        </p:attrNameLst>
                                      </p:cBhvr>
                                      <p:to>
                                        <p:strVal val="true"/>
                                      </p:to>
                                    </p:set>
                                  </p:childTnLst>
                                </p:cTn>
                              </p:par>
                              <p:par>
                                <p:cTn id="75" presetID="19" presetClass="emph" presetSubtype="0" fill="hold" grpId="0" nodeType="withEffect">
                                  <p:stCondLst>
                                    <p:cond delay="0"/>
                                  </p:stCondLst>
                                  <p:childTnLst>
                                    <p:animClr clrSpc="rgb" dir="cw">
                                      <p:cBhvr override="childStyle">
                                        <p:cTn id="76" dur="250" fill="hold"/>
                                        <p:tgtEl>
                                          <p:spTgt spid="40"/>
                                        </p:tgtEl>
                                        <p:attrNameLst>
                                          <p:attrName>style.color</p:attrName>
                                        </p:attrNameLst>
                                      </p:cBhvr>
                                      <p:to>
                                        <a:srgbClr val="FFFFFF"/>
                                      </p:to>
                                    </p:animClr>
                                    <p:animClr clrSpc="rgb" dir="cw">
                                      <p:cBhvr>
                                        <p:cTn id="77" dur="250" fill="hold"/>
                                        <p:tgtEl>
                                          <p:spTgt spid="40"/>
                                        </p:tgtEl>
                                        <p:attrNameLst>
                                          <p:attrName>fillcolor</p:attrName>
                                        </p:attrNameLst>
                                      </p:cBhvr>
                                      <p:to>
                                        <a:srgbClr val="FFFFFF"/>
                                      </p:to>
                                    </p:animClr>
                                    <p:set>
                                      <p:cBhvr>
                                        <p:cTn id="78" dur="250" fill="hold"/>
                                        <p:tgtEl>
                                          <p:spTgt spid="40"/>
                                        </p:tgtEl>
                                        <p:attrNameLst>
                                          <p:attrName>fill.type</p:attrName>
                                        </p:attrNameLst>
                                      </p:cBhvr>
                                      <p:to>
                                        <p:strVal val="solid"/>
                                      </p:to>
                                    </p:set>
                                    <p:set>
                                      <p:cBhvr>
                                        <p:cTn id="79" dur="250" fill="hold"/>
                                        <p:tgtEl>
                                          <p:spTgt spid="40"/>
                                        </p:tgtEl>
                                        <p:attrNameLst>
                                          <p:attrName>fill.on</p:attrName>
                                        </p:attrNameLst>
                                      </p:cBhvr>
                                      <p:to>
                                        <p:strVal val="true"/>
                                      </p:to>
                                    </p:set>
                                  </p:childTnLst>
                                </p:cTn>
                              </p:par>
                              <p:par>
                                <p:cTn id="80" presetID="19" presetClass="emph" presetSubtype="0" fill="hold" grpId="0" nodeType="withEffect">
                                  <p:stCondLst>
                                    <p:cond delay="0"/>
                                  </p:stCondLst>
                                  <p:childTnLst>
                                    <p:animClr clrSpc="rgb" dir="cw">
                                      <p:cBhvr override="childStyle">
                                        <p:cTn id="81" dur="250" fill="hold"/>
                                        <p:tgtEl>
                                          <p:spTgt spid="78"/>
                                        </p:tgtEl>
                                        <p:attrNameLst>
                                          <p:attrName>style.color</p:attrName>
                                        </p:attrNameLst>
                                      </p:cBhvr>
                                      <p:to>
                                        <a:srgbClr val="FFFFFF"/>
                                      </p:to>
                                    </p:animClr>
                                    <p:animClr clrSpc="rgb" dir="cw">
                                      <p:cBhvr>
                                        <p:cTn id="82" dur="250" fill="hold"/>
                                        <p:tgtEl>
                                          <p:spTgt spid="78"/>
                                        </p:tgtEl>
                                        <p:attrNameLst>
                                          <p:attrName>fillcolor</p:attrName>
                                        </p:attrNameLst>
                                      </p:cBhvr>
                                      <p:to>
                                        <a:srgbClr val="FFFFFF"/>
                                      </p:to>
                                    </p:animClr>
                                    <p:set>
                                      <p:cBhvr>
                                        <p:cTn id="83" dur="250" fill="hold"/>
                                        <p:tgtEl>
                                          <p:spTgt spid="78"/>
                                        </p:tgtEl>
                                        <p:attrNameLst>
                                          <p:attrName>fill.type</p:attrName>
                                        </p:attrNameLst>
                                      </p:cBhvr>
                                      <p:to>
                                        <p:strVal val="solid"/>
                                      </p:to>
                                    </p:set>
                                    <p:set>
                                      <p:cBhvr>
                                        <p:cTn id="84" dur="250" fill="hold"/>
                                        <p:tgtEl>
                                          <p:spTgt spid="78"/>
                                        </p:tgtEl>
                                        <p:attrNameLst>
                                          <p:attrName>fill.on</p:attrName>
                                        </p:attrNameLst>
                                      </p:cBhvr>
                                      <p:to>
                                        <p:strVal val="true"/>
                                      </p:to>
                                    </p:set>
                                  </p:childTnLst>
                                </p:cTn>
                              </p:par>
                              <p:par>
                                <p:cTn id="85" presetID="3" presetClass="emph" presetSubtype="2" fill="hold" grpId="1" nodeType="withEffect">
                                  <p:stCondLst>
                                    <p:cond delay="0"/>
                                  </p:stCondLst>
                                  <p:childTnLst>
                                    <p:animClr clrSpc="rgb" dir="cw">
                                      <p:cBhvr override="childStyle">
                                        <p:cTn id="86" dur="250" fill="hold"/>
                                        <p:tgtEl>
                                          <p:spTgt spid="61"/>
                                        </p:tgtEl>
                                        <p:attrNameLst>
                                          <p:attrName>style.color</p:attrName>
                                        </p:attrNameLst>
                                      </p:cBhvr>
                                      <p:to>
                                        <a:srgbClr val="D8D8D8"/>
                                      </p:to>
                                    </p:animClr>
                                  </p:childTnLst>
                                </p:cTn>
                              </p:par>
                              <p:par>
                                <p:cTn id="87" presetID="3" presetClass="emph" presetSubtype="2" fill="hold" grpId="1" nodeType="withEffect">
                                  <p:stCondLst>
                                    <p:cond delay="0"/>
                                  </p:stCondLst>
                                  <p:childTnLst>
                                    <p:animClr clrSpc="rgb" dir="cw">
                                      <p:cBhvr override="childStyle">
                                        <p:cTn id="88" dur="250" fill="hold"/>
                                        <p:tgtEl>
                                          <p:spTgt spid="56"/>
                                        </p:tgtEl>
                                        <p:attrNameLst>
                                          <p:attrName>style.color</p:attrName>
                                        </p:attrNameLst>
                                      </p:cBhvr>
                                      <p:to>
                                        <a:srgbClr val="D8D8D8"/>
                                      </p:to>
                                    </p:animClr>
                                  </p:childTnLst>
                                </p:cTn>
                              </p:par>
                              <p:par>
                                <p:cTn id="89" presetID="3" presetClass="emph" presetSubtype="2" fill="hold" grpId="1" nodeType="withEffect">
                                  <p:stCondLst>
                                    <p:cond delay="0"/>
                                  </p:stCondLst>
                                  <p:childTnLst>
                                    <p:animClr clrSpc="rgb" dir="cw">
                                      <p:cBhvr override="childStyle">
                                        <p:cTn id="90" dur="250" fill="hold"/>
                                        <p:tgtEl>
                                          <p:spTgt spid="57"/>
                                        </p:tgtEl>
                                        <p:attrNameLst>
                                          <p:attrName>style.color</p:attrName>
                                        </p:attrNameLst>
                                      </p:cBhvr>
                                      <p:to>
                                        <a:srgbClr val="D8D8D8"/>
                                      </p:to>
                                    </p:animClr>
                                  </p:childTnLst>
                                </p:cTn>
                              </p:par>
                              <p:par>
                                <p:cTn id="91" presetID="3" presetClass="emph" presetSubtype="2" fill="hold" grpId="1" nodeType="withEffect">
                                  <p:stCondLst>
                                    <p:cond delay="0"/>
                                  </p:stCondLst>
                                  <p:childTnLst>
                                    <p:animClr clrSpc="rgb" dir="cw">
                                      <p:cBhvr override="childStyle">
                                        <p:cTn id="92" dur="250" fill="hold"/>
                                        <p:tgtEl>
                                          <p:spTgt spid="70"/>
                                        </p:tgtEl>
                                        <p:attrNameLst>
                                          <p:attrName>style.color</p:attrName>
                                        </p:attrNameLst>
                                      </p:cBhvr>
                                      <p:to>
                                        <a:srgbClr val="D8D8D8"/>
                                      </p:to>
                                    </p:animClr>
                                  </p:childTnLst>
                                </p:cTn>
                              </p:par>
                              <p:par>
                                <p:cTn id="93" presetID="3" presetClass="emph" presetSubtype="2" fill="hold" grpId="1" nodeType="withEffect">
                                  <p:stCondLst>
                                    <p:cond delay="0"/>
                                  </p:stCondLst>
                                  <p:childTnLst>
                                    <p:animClr clrSpc="rgb" dir="cw">
                                      <p:cBhvr override="childStyle">
                                        <p:cTn id="94" dur="250" fill="hold"/>
                                        <p:tgtEl>
                                          <p:spTgt spid="73"/>
                                        </p:tgtEl>
                                        <p:attrNameLst>
                                          <p:attrName>style.color</p:attrName>
                                        </p:attrNameLst>
                                      </p:cBhvr>
                                      <p:to>
                                        <a:srgbClr val="D8D8D8"/>
                                      </p:to>
                                    </p:animClr>
                                  </p:childTnLst>
                                </p:cTn>
                              </p:par>
                              <p:par>
                                <p:cTn id="95" presetID="3" presetClass="emph" presetSubtype="2" fill="hold" grpId="1" nodeType="withEffect">
                                  <p:stCondLst>
                                    <p:cond delay="0"/>
                                  </p:stCondLst>
                                  <p:childTnLst>
                                    <p:animClr clrSpc="rgb" dir="cw">
                                      <p:cBhvr override="childStyle">
                                        <p:cTn id="96" dur="250" fill="hold"/>
                                        <p:tgtEl>
                                          <p:spTgt spid="76"/>
                                        </p:tgtEl>
                                        <p:attrNameLst>
                                          <p:attrName>style.color</p:attrName>
                                        </p:attrNameLst>
                                      </p:cBhvr>
                                      <p:to>
                                        <a:srgbClr val="D8D8D8"/>
                                      </p:to>
                                    </p:animClr>
                                  </p:childTnLst>
                                </p:cTn>
                              </p:par>
                              <p:par>
                                <p:cTn id="97" presetID="3" presetClass="emph" presetSubtype="2" fill="hold" grpId="1" nodeType="withEffect">
                                  <p:stCondLst>
                                    <p:cond delay="0"/>
                                  </p:stCondLst>
                                  <p:childTnLst>
                                    <p:animClr clrSpc="rgb" dir="cw">
                                      <p:cBhvr override="childStyle">
                                        <p:cTn id="98" dur="250" fill="hold"/>
                                        <p:tgtEl>
                                          <p:spTgt spid="72"/>
                                        </p:tgtEl>
                                        <p:attrNameLst>
                                          <p:attrName>style.color</p:attrName>
                                        </p:attrNameLst>
                                      </p:cBhvr>
                                      <p:to>
                                        <a:srgbClr val="D8D8D8"/>
                                      </p:to>
                                    </p:animClr>
                                  </p:childTnLst>
                                </p:cTn>
                              </p:par>
                              <p:par>
                                <p:cTn id="99" presetID="3" presetClass="emph" presetSubtype="2" fill="hold" grpId="1" nodeType="withEffect">
                                  <p:stCondLst>
                                    <p:cond delay="0"/>
                                  </p:stCondLst>
                                  <p:childTnLst>
                                    <p:animClr clrSpc="rgb" dir="cw">
                                      <p:cBhvr override="childStyle">
                                        <p:cTn id="100" dur="250" fill="hold"/>
                                        <p:tgtEl>
                                          <p:spTgt spid="48"/>
                                        </p:tgtEl>
                                        <p:attrNameLst>
                                          <p:attrName>style.color</p:attrName>
                                        </p:attrNameLst>
                                      </p:cBhvr>
                                      <p:to>
                                        <a:srgbClr val="D8D8D8"/>
                                      </p:to>
                                    </p:animClr>
                                  </p:childTnLst>
                                </p:cTn>
                              </p:par>
                              <p:par>
                                <p:cTn id="101" presetID="3" presetClass="emph" presetSubtype="2" fill="hold" grpId="1" nodeType="withEffect">
                                  <p:stCondLst>
                                    <p:cond delay="0"/>
                                  </p:stCondLst>
                                  <p:childTnLst>
                                    <p:animClr clrSpc="rgb" dir="cw">
                                      <p:cBhvr override="childStyle">
                                        <p:cTn id="102" dur="250" fill="hold"/>
                                        <p:tgtEl>
                                          <p:spTgt spid="52"/>
                                        </p:tgtEl>
                                        <p:attrNameLst>
                                          <p:attrName>style.color</p:attrName>
                                        </p:attrNameLst>
                                      </p:cBhvr>
                                      <p:to>
                                        <a:srgbClr val="D8D8D8"/>
                                      </p:to>
                                    </p:animClr>
                                  </p:childTnLst>
                                </p:cTn>
                              </p:par>
                              <p:par>
                                <p:cTn id="103" presetID="3" presetClass="emph" presetSubtype="2" fill="hold" grpId="1" nodeType="withEffect">
                                  <p:stCondLst>
                                    <p:cond delay="0"/>
                                  </p:stCondLst>
                                  <p:childTnLst>
                                    <p:animClr clrSpc="rgb" dir="cw">
                                      <p:cBhvr override="childStyle">
                                        <p:cTn id="104" dur="250" fill="hold"/>
                                        <p:tgtEl>
                                          <p:spTgt spid="71"/>
                                        </p:tgtEl>
                                        <p:attrNameLst>
                                          <p:attrName>style.color</p:attrName>
                                        </p:attrNameLst>
                                      </p:cBhvr>
                                      <p:to>
                                        <a:srgbClr val="D8D8D8"/>
                                      </p:to>
                                    </p:animClr>
                                  </p:childTnLst>
                                </p:cTn>
                              </p:par>
                              <p:par>
                                <p:cTn id="105" presetID="3" presetClass="emph" presetSubtype="2" fill="hold" grpId="1" nodeType="withEffect">
                                  <p:stCondLst>
                                    <p:cond delay="0"/>
                                  </p:stCondLst>
                                  <p:childTnLst>
                                    <p:animClr clrSpc="rgb" dir="cw">
                                      <p:cBhvr override="childStyle">
                                        <p:cTn id="106" dur="250" fill="hold"/>
                                        <p:tgtEl>
                                          <p:spTgt spid="51"/>
                                        </p:tgtEl>
                                        <p:attrNameLst>
                                          <p:attrName>style.color</p:attrName>
                                        </p:attrNameLst>
                                      </p:cBhvr>
                                      <p:to>
                                        <a:srgbClr val="D8D8D8"/>
                                      </p:to>
                                    </p:animClr>
                                  </p:childTnLst>
                                </p:cTn>
                              </p:par>
                              <p:par>
                                <p:cTn id="107" presetID="3" presetClass="emph" presetSubtype="2" fill="hold" grpId="1" nodeType="withEffect">
                                  <p:stCondLst>
                                    <p:cond delay="0"/>
                                  </p:stCondLst>
                                  <p:childTnLst>
                                    <p:animClr clrSpc="rgb" dir="cw">
                                      <p:cBhvr override="childStyle">
                                        <p:cTn id="108" dur="250" fill="hold"/>
                                        <p:tgtEl>
                                          <p:spTgt spid="74"/>
                                        </p:tgtEl>
                                        <p:attrNameLst>
                                          <p:attrName>style.color</p:attrName>
                                        </p:attrNameLst>
                                      </p:cBhvr>
                                      <p:to>
                                        <a:srgbClr val="D8D8D8"/>
                                      </p:to>
                                    </p:animClr>
                                  </p:childTnLst>
                                </p:cTn>
                              </p:par>
                              <p:par>
                                <p:cTn id="109" presetID="3" presetClass="emph" presetSubtype="2" fill="hold" grpId="1" nodeType="withEffect">
                                  <p:stCondLst>
                                    <p:cond delay="0"/>
                                  </p:stCondLst>
                                  <p:childTnLst>
                                    <p:animClr clrSpc="rgb" dir="cw">
                                      <p:cBhvr override="childStyle">
                                        <p:cTn id="110" dur="250" fill="hold"/>
                                        <p:tgtEl>
                                          <p:spTgt spid="77"/>
                                        </p:tgtEl>
                                        <p:attrNameLst>
                                          <p:attrName>style.color</p:attrName>
                                        </p:attrNameLst>
                                      </p:cBhvr>
                                      <p:to>
                                        <a:srgbClr val="D8D8D8"/>
                                      </p:to>
                                    </p:animClr>
                                  </p:childTnLst>
                                </p:cTn>
                              </p:par>
                              <p:par>
                                <p:cTn id="111" presetID="3" presetClass="emph" presetSubtype="2" fill="hold" grpId="1" nodeType="withEffect">
                                  <p:stCondLst>
                                    <p:cond delay="0"/>
                                  </p:stCondLst>
                                  <p:childTnLst>
                                    <p:animClr clrSpc="rgb" dir="cw">
                                      <p:cBhvr override="childStyle">
                                        <p:cTn id="112" dur="250" fill="hold"/>
                                        <p:tgtEl>
                                          <p:spTgt spid="75"/>
                                        </p:tgtEl>
                                        <p:attrNameLst>
                                          <p:attrName>style.color</p:attrName>
                                        </p:attrNameLst>
                                      </p:cBhvr>
                                      <p:to>
                                        <a:srgbClr val="D8D8D8"/>
                                      </p:to>
                                    </p:animClr>
                                  </p:childTnLst>
                                </p:cTn>
                              </p:par>
                              <p:par>
                                <p:cTn id="113" presetID="3" presetClass="emph" presetSubtype="2" fill="hold" grpId="1" nodeType="withEffect">
                                  <p:stCondLst>
                                    <p:cond delay="0"/>
                                  </p:stCondLst>
                                  <p:childTnLst>
                                    <p:animClr clrSpc="rgb" dir="cw">
                                      <p:cBhvr override="childStyle">
                                        <p:cTn id="114" dur="250" fill="hold"/>
                                        <p:tgtEl>
                                          <p:spTgt spid="40"/>
                                        </p:tgtEl>
                                        <p:attrNameLst>
                                          <p:attrName>style.color</p:attrName>
                                        </p:attrNameLst>
                                      </p:cBhvr>
                                      <p:to>
                                        <a:srgbClr val="D8D8D8"/>
                                      </p:to>
                                    </p:animClr>
                                  </p:childTnLst>
                                </p:cTn>
                              </p:par>
                              <p:par>
                                <p:cTn id="115" presetID="3" presetClass="emph" presetSubtype="2" fill="hold" grpId="1" nodeType="withEffect">
                                  <p:stCondLst>
                                    <p:cond delay="0"/>
                                  </p:stCondLst>
                                  <p:childTnLst>
                                    <p:animClr clrSpc="rgb" dir="cw">
                                      <p:cBhvr override="childStyle">
                                        <p:cTn id="116" dur="250" fill="hold"/>
                                        <p:tgtEl>
                                          <p:spTgt spid="78"/>
                                        </p:tgtEl>
                                        <p:attrNameLst>
                                          <p:attrName>style.color</p:attrName>
                                        </p:attrNameLst>
                                      </p:cBhvr>
                                      <p:to>
                                        <a:srgbClr val="D8D8D8"/>
                                      </p:to>
                                    </p:animClr>
                                  </p:childTnLst>
                                </p:cTn>
                              </p:par>
                              <p:par>
                                <p:cTn id="117" presetID="1" presetClass="emph" presetSubtype="2" fill="hold" nodeType="withEffect">
                                  <p:stCondLst>
                                    <p:cond delay="0"/>
                                  </p:stCondLst>
                                  <p:childTnLst>
                                    <p:animClr clrSpc="rgb" dir="cw">
                                      <p:cBhvr>
                                        <p:cTn id="118" dur="250" fill="hold"/>
                                        <p:tgtEl>
                                          <p:spTgt spid="37"/>
                                        </p:tgtEl>
                                        <p:attrNameLst>
                                          <p:attrName>fillcolor</p:attrName>
                                        </p:attrNameLst>
                                      </p:cBhvr>
                                      <p:to>
                                        <a:srgbClr val="FF0000"/>
                                      </p:to>
                                    </p:animClr>
                                    <p:set>
                                      <p:cBhvr>
                                        <p:cTn id="119" dur="250" fill="hold"/>
                                        <p:tgtEl>
                                          <p:spTgt spid="37"/>
                                        </p:tgtEl>
                                        <p:attrNameLst>
                                          <p:attrName>fill.type</p:attrName>
                                        </p:attrNameLst>
                                      </p:cBhvr>
                                      <p:to>
                                        <p:strVal val="solid"/>
                                      </p:to>
                                    </p:set>
                                    <p:set>
                                      <p:cBhvr>
                                        <p:cTn id="120" dur="250" fill="hold"/>
                                        <p:tgtEl>
                                          <p:spTgt spid="37"/>
                                        </p:tgtEl>
                                        <p:attrNameLst>
                                          <p:attrName>fill.on</p:attrName>
                                        </p:attrNameLst>
                                      </p:cBhvr>
                                      <p:to>
                                        <p:strVal val="true"/>
                                      </p:to>
                                    </p:set>
                                  </p:childTnLst>
                                </p:cTn>
                              </p:par>
                              <p:par>
                                <p:cTn id="121" presetID="3" presetClass="emph" presetSubtype="2" fill="hold" grpId="0" nodeType="withEffect">
                                  <p:stCondLst>
                                    <p:cond delay="0"/>
                                  </p:stCondLst>
                                  <p:childTnLst>
                                    <p:animClr clrSpc="rgb" dir="cw">
                                      <p:cBhvr override="childStyle">
                                        <p:cTn id="122" dur="250" fill="hold"/>
                                        <p:tgtEl>
                                          <p:spTgt spid="37"/>
                                        </p:tgtEl>
                                        <p:attrNameLst>
                                          <p:attrName>style.color</p:attrName>
                                        </p:attrNameLst>
                                      </p:cBhvr>
                                      <p:to>
                                        <a:srgbClr val="FFFFFF"/>
                                      </p:to>
                                    </p:animClr>
                                  </p:childTnLst>
                                </p:cTn>
                              </p:par>
                            </p:childTnLst>
                          </p:cTn>
                        </p:par>
                        <p:par>
                          <p:cTn id="123" fill="hold">
                            <p:stCondLst>
                              <p:cond delay="250"/>
                            </p:stCondLst>
                            <p:childTnLst>
                              <p:par>
                                <p:cTn id="124" presetID="10" presetClass="entr" presetSubtype="0" fill="hold" grpId="0" nodeType="afterEffect">
                                  <p:stCondLst>
                                    <p:cond delay="0"/>
                                  </p:stCondLst>
                                  <p:childTnLst>
                                    <p:set>
                                      <p:cBhvr>
                                        <p:cTn id="125" dur="1" fill="hold">
                                          <p:stCondLst>
                                            <p:cond delay="0"/>
                                          </p:stCondLst>
                                        </p:cTn>
                                        <p:tgtEl>
                                          <p:spTgt spid="54"/>
                                        </p:tgtEl>
                                        <p:attrNameLst>
                                          <p:attrName>style.visibility</p:attrName>
                                        </p:attrNameLst>
                                      </p:cBhvr>
                                      <p:to>
                                        <p:strVal val="visible"/>
                                      </p:to>
                                    </p:set>
                                    <p:animEffect transition="in" filter="fade">
                                      <p:cBhvr>
                                        <p:cTn id="126" dur="500"/>
                                        <p:tgtEl>
                                          <p:spTgt spid="54"/>
                                        </p:tgtEl>
                                      </p:cBhvr>
                                    </p:animEffect>
                                  </p:childTnLst>
                                </p:cTn>
                              </p:par>
                            </p:childTnLst>
                          </p:cTn>
                        </p:par>
                        <p:par>
                          <p:cTn id="127" fill="hold">
                            <p:stCondLst>
                              <p:cond delay="750"/>
                            </p:stCondLst>
                            <p:childTnLst>
                              <p:par>
                                <p:cTn id="128" presetID="22" presetClass="entr" presetSubtype="8" fill="hold" grpId="0" nodeType="after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wipe(left)">
                                      <p:cBhvr>
                                        <p:cTn id="130" dur="500"/>
                                        <p:tgtEl>
                                          <p:spTgt spid="4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44"/>
                                        </p:tgtEl>
                                        <p:attrNameLst>
                                          <p:attrName>style.visibility</p:attrName>
                                        </p:attrNameLst>
                                      </p:cBhvr>
                                      <p:to>
                                        <p:strVal val="visible"/>
                                      </p:to>
                                    </p:set>
                                    <p:animEffect transition="in" filter="wipe(left)">
                                      <p:cBhvr>
                                        <p:cTn id="133" dur="500"/>
                                        <p:tgtEl>
                                          <p:spTgt spid="44"/>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wipe(left)">
                                      <p:cBhvr>
                                        <p:cTn id="136" dur="500"/>
                                        <p:tgtEl>
                                          <p:spTgt spid="45"/>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wipe(left)">
                                      <p:cBhvr>
                                        <p:cTn id="139" dur="500"/>
                                        <p:tgtEl>
                                          <p:spTgt spid="46"/>
                                        </p:tgtEl>
                                      </p:cBhvr>
                                    </p:animEffect>
                                  </p:childTnLst>
                                </p:cTn>
                              </p:par>
                            </p:childTnLst>
                          </p:cTn>
                        </p:par>
                        <p:par>
                          <p:cTn id="140" fill="hold">
                            <p:stCondLst>
                              <p:cond delay="1250"/>
                            </p:stCondLst>
                            <p:childTnLst>
                              <p:par>
                                <p:cTn id="141" presetID="10" presetClass="entr" presetSubtype="0" fill="hold" grpId="1" nodeType="after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fade">
                                      <p:cBhvr>
                                        <p:cTn id="143" dur="500"/>
                                        <p:tgtEl>
                                          <p:spTgt spid="47"/>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xit" presetSubtype="0" fill="hold" grpId="0" nodeType="clickEffect">
                                  <p:stCondLst>
                                    <p:cond delay="0"/>
                                  </p:stCondLst>
                                  <p:childTnLst>
                                    <p:animEffect transition="out" filter="fade">
                                      <p:cBhvr>
                                        <p:cTn id="147" dur="500"/>
                                        <p:tgtEl>
                                          <p:spTgt spid="47"/>
                                        </p:tgtEl>
                                      </p:cBhvr>
                                    </p:animEffect>
                                    <p:set>
                                      <p:cBhvr>
                                        <p:cTn id="148" dur="1" fill="hold">
                                          <p:stCondLst>
                                            <p:cond delay="499"/>
                                          </p:stCondLst>
                                        </p:cTn>
                                        <p:tgtEl>
                                          <p:spTgt spid="47"/>
                                        </p:tgtEl>
                                        <p:attrNameLst>
                                          <p:attrName>style.visibility</p:attrName>
                                        </p:attrNameLst>
                                      </p:cBhvr>
                                      <p:to>
                                        <p:strVal val="hidden"/>
                                      </p:to>
                                    </p:set>
                                  </p:childTnLst>
                                </p:cTn>
                              </p:par>
                            </p:childTnLst>
                          </p:cTn>
                        </p:par>
                        <p:par>
                          <p:cTn id="149" fill="hold">
                            <p:stCondLst>
                              <p:cond delay="500"/>
                            </p:stCondLst>
                            <p:childTnLst>
                              <p:par>
                                <p:cTn id="150" presetID="16" presetClass="entr" presetSubtype="37" fill="hold" grpId="0" nodeType="afterEffect">
                                  <p:stCondLst>
                                    <p:cond delay="0"/>
                                  </p:stCondLst>
                                  <p:childTnLst>
                                    <p:set>
                                      <p:cBhvr>
                                        <p:cTn id="151" dur="1" fill="hold">
                                          <p:stCondLst>
                                            <p:cond delay="0"/>
                                          </p:stCondLst>
                                        </p:cTn>
                                        <p:tgtEl>
                                          <p:spTgt spid="82"/>
                                        </p:tgtEl>
                                        <p:attrNameLst>
                                          <p:attrName>style.visibility</p:attrName>
                                        </p:attrNameLst>
                                      </p:cBhvr>
                                      <p:to>
                                        <p:strVal val="visible"/>
                                      </p:to>
                                    </p:set>
                                    <p:animEffect transition="in" filter="barn(outVertical)">
                                      <p:cBhvr>
                                        <p:cTn id="15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76" grpId="0" animBg="1"/>
      <p:bldP spid="76" grpId="1" animBg="1"/>
      <p:bldP spid="72" grpId="0" animBg="1"/>
      <p:bldP spid="72" grpId="1" animBg="1"/>
      <p:bldP spid="78" grpId="0" animBg="1"/>
      <p:bldP spid="78" grpId="1" animBg="1"/>
      <p:bldP spid="48" grpId="0" animBg="1"/>
      <p:bldP spid="48" grpId="1" animBg="1"/>
      <p:bldP spid="52" grpId="0" animBg="1"/>
      <p:bldP spid="52" grpId="1" animBg="1"/>
      <p:bldP spid="37" grpId="0" animBg="1"/>
      <p:bldP spid="71" grpId="0" animBg="1"/>
      <p:bldP spid="71" grpId="1" animBg="1"/>
      <p:bldP spid="77" grpId="0" animBg="1"/>
      <p:bldP spid="77" grpId="1" animBg="1"/>
      <p:bldP spid="75" grpId="0" animBg="1"/>
      <p:bldP spid="75" grpId="1" animBg="1"/>
      <p:bldP spid="40" grpId="0" animBg="1"/>
      <p:bldP spid="40" grpId="1" animBg="1"/>
      <p:bldP spid="54" grpId="0" animBg="1"/>
      <p:bldP spid="43" grpId="0" animBg="1"/>
      <p:bldP spid="44" grpId="0" animBg="1"/>
      <p:bldP spid="45" grpId="0" animBg="1"/>
      <p:bldP spid="46" grpId="0" animBg="1"/>
      <p:bldP spid="47" grpId="0" animBg="1"/>
      <p:bldP spid="47" grpId="1" animBg="1"/>
      <p:bldP spid="82" grpId="0" animBg="1"/>
      <p:bldP spid="51" grpId="0" animBg="1"/>
      <p:bldP spid="51" grpId="1" animBg="1"/>
      <p:bldP spid="74" grpId="0" animBg="1"/>
      <p:bldP spid="74" grpId="1" animBg="1"/>
      <p:bldP spid="57" grpId="0" animBg="1"/>
      <p:bldP spid="57" grpId="1" animBg="1"/>
      <p:bldP spid="73" grpId="0" animBg="1"/>
      <p:bldP spid="73" grpId="1" animBg="1"/>
      <p:bldP spid="56" grpId="0" animBg="1"/>
      <p:bldP spid="56" grpId="1" animBg="1"/>
      <p:bldP spid="70" grpId="0" animBg="1"/>
      <p:bldP spid="7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560512" y="4220667"/>
            <a:ext cx="1864930" cy="1800622"/>
          </a:xfrm>
          <a:prstGeom prst="ellipse">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18" name="椭圆 17"/>
          <p:cNvSpPr/>
          <p:nvPr/>
        </p:nvSpPr>
        <p:spPr>
          <a:xfrm>
            <a:off x="2257708" y="5290261"/>
            <a:ext cx="1023351" cy="988063"/>
          </a:xfrm>
          <a:prstGeom prst="ellipse">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技术服务</a:t>
            </a:r>
          </a:p>
        </p:txBody>
      </p:sp>
      <p:sp>
        <p:nvSpPr>
          <p:cNvPr id="19" name="椭圆 18"/>
          <p:cNvSpPr/>
          <p:nvPr/>
        </p:nvSpPr>
        <p:spPr>
          <a:xfrm>
            <a:off x="3266079" y="5017306"/>
            <a:ext cx="1023351" cy="988063"/>
          </a:xfrm>
          <a:prstGeom prst="ellipse">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贸易</a:t>
            </a:r>
            <a:endParaRPr lang="zh-CN" altLang="en-US" sz="1400" b="1" dirty="0" smtClean="0">
              <a:solidFill>
                <a:schemeClr val="tx1"/>
              </a:solidFill>
            </a:endParaRPr>
          </a:p>
        </p:txBody>
      </p:sp>
      <p:sp>
        <p:nvSpPr>
          <p:cNvPr id="20" name="椭圆 19"/>
          <p:cNvSpPr/>
          <p:nvPr/>
        </p:nvSpPr>
        <p:spPr>
          <a:xfrm>
            <a:off x="1404202" y="4930778"/>
            <a:ext cx="900000" cy="9000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磷化工</a:t>
            </a:r>
            <a:endParaRPr lang="en-US" altLang="zh-CN" sz="1400" b="1" dirty="0" smtClean="0">
              <a:solidFill>
                <a:schemeClr val="bg1"/>
              </a:solidFill>
            </a:endParaRPr>
          </a:p>
        </p:txBody>
      </p:sp>
      <p:sp>
        <p:nvSpPr>
          <p:cNvPr id="2" name="标题 1"/>
          <p:cNvSpPr>
            <a:spLocks noGrp="1"/>
          </p:cNvSpPr>
          <p:nvPr>
            <p:ph type="title"/>
          </p:nvPr>
        </p:nvSpPr>
        <p:spPr>
          <a:xfrm>
            <a:off x="488504" y="811999"/>
            <a:ext cx="8928546" cy="688256"/>
          </a:xfrm>
        </p:spPr>
        <p:txBody>
          <a:bodyPr/>
          <a:lstStyle/>
          <a:p>
            <a:r>
              <a:rPr lang="zh-CN" altLang="en-US" dirty="0" smtClean="0"/>
              <a:t>随着外部经济政治和产业格局的巨变，集团面对诸多挑战和机遇，决定了顶层战略的核心命题是：重新定义空间、路径优化设计、资源和能力的获取和整合</a:t>
            </a:r>
            <a:endParaRPr lang="zh-CN" altLang="en-US" dirty="0"/>
          </a:p>
        </p:txBody>
      </p:sp>
      <p:sp>
        <p:nvSpPr>
          <p:cNvPr id="3" name="矩形 2"/>
          <p:cNvSpPr/>
          <p:nvPr/>
        </p:nvSpPr>
        <p:spPr>
          <a:xfrm>
            <a:off x="5009510" y="5022175"/>
            <a:ext cx="4032448" cy="1431161"/>
          </a:xfrm>
          <a:prstGeom prst="rect">
            <a:avLst/>
          </a:prstGeom>
        </p:spPr>
        <p:txBody>
          <a:bodyPr wrap="square">
            <a:spAutoFit/>
          </a:bodyPr>
          <a:lstStyle/>
          <a:p>
            <a:pPr>
              <a:lnSpc>
                <a:spcPct val="150000"/>
              </a:lnSpc>
            </a:pPr>
            <a:r>
              <a:rPr lang="zh-CN" altLang="en-US" sz="1600" b="1" dirty="0" smtClean="0"/>
              <a:t>瓮</a:t>
            </a:r>
            <a:r>
              <a:rPr lang="zh-CN" altLang="en-US" sz="1600" b="1" dirty="0"/>
              <a:t>福顶层战略的核心命</a:t>
            </a:r>
            <a:r>
              <a:rPr lang="zh-CN" altLang="en-US" sz="1600" b="1" dirty="0" smtClean="0"/>
              <a:t>题：</a:t>
            </a:r>
            <a:endParaRPr lang="en-US" altLang="zh-CN" sz="1600" b="1" dirty="0" smtClean="0"/>
          </a:p>
          <a:p>
            <a:pPr marL="712788" indent="-263525">
              <a:lnSpc>
                <a:spcPct val="150000"/>
              </a:lnSpc>
              <a:buFont typeface="Wingdings" panose="05000000000000000000" pitchFamily="2" charset="2"/>
              <a:buChar char="ü"/>
            </a:pPr>
            <a:r>
              <a:rPr lang="zh-CN" altLang="en-US" sz="1400" dirty="0" smtClean="0"/>
              <a:t>重新定义瓮福的产业空间</a:t>
            </a:r>
            <a:endParaRPr lang="en-US" altLang="zh-CN" sz="1400" dirty="0" smtClean="0"/>
          </a:p>
          <a:p>
            <a:pPr marL="712788" indent="-263525">
              <a:lnSpc>
                <a:spcPct val="150000"/>
              </a:lnSpc>
              <a:buFont typeface="Wingdings" panose="05000000000000000000" pitchFamily="2" charset="2"/>
              <a:buChar char="ü"/>
            </a:pPr>
            <a:r>
              <a:rPr lang="zh-CN" altLang="en-US" sz="1400" dirty="0" smtClean="0"/>
              <a:t>优化设计战略路径和实施步骤</a:t>
            </a:r>
            <a:endParaRPr lang="en-US" altLang="zh-CN" sz="1400" dirty="0" smtClean="0"/>
          </a:p>
          <a:p>
            <a:pPr marL="712788" indent="-263525">
              <a:lnSpc>
                <a:spcPct val="150000"/>
              </a:lnSpc>
              <a:buFont typeface="Wingdings" panose="05000000000000000000" pitchFamily="2" charset="2"/>
              <a:buChar char="ü"/>
            </a:pPr>
            <a:r>
              <a:rPr lang="zh-CN" altLang="en-US" sz="1400" dirty="0" smtClean="0"/>
              <a:t>加强资源和能力的获取和整合</a:t>
            </a:r>
            <a:endParaRPr lang="zh-CN" altLang="en-US" sz="1400" dirty="0"/>
          </a:p>
        </p:txBody>
      </p:sp>
      <p:sp>
        <p:nvSpPr>
          <p:cNvPr id="4" name="Text Box 12"/>
          <p:cNvSpPr txBox="1">
            <a:spLocks noChangeArrowheads="1"/>
          </p:cNvSpPr>
          <p:nvPr/>
        </p:nvSpPr>
        <p:spPr bwMode="auto">
          <a:xfrm>
            <a:off x="504002" y="1844864"/>
            <a:ext cx="3888432" cy="360000"/>
          </a:xfrm>
          <a:prstGeom prst="rect">
            <a:avLst/>
          </a:prstGeom>
          <a:solidFill>
            <a:schemeClr val="bg1"/>
          </a:solidFill>
          <a:ln>
            <a:noFill/>
          </a:ln>
          <a:effectLst>
            <a:outerShdw dist="12700" dir="5400000" algn="tl" rotWithShape="0">
              <a:schemeClr val="accent1"/>
            </a:outerShdw>
          </a:effectLst>
          <a:extLst>
            <a:ext uri="{91240B29-F687-4F45-9708-019B960494DF}">
              <a14:hiddenLine xmlns:a14="http://schemas.microsoft.com/office/drawing/2010/main" w="19050">
                <a:solidFill>
                  <a:srgbClr val="000000"/>
                </a:solidFill>
                <a:miter lim="800000"/>
                <a:headEnd/>
                <a:tailEnd/>
              </a14:hiddenLine>
            </a:ex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r>
              <a:rPr lang="zh-CN" altLang="en-US" dirty="0" smtClean="0"/>
              <a:t>瓮福集团原有产业版图</a:t>
            </a:r>
            <a:endParaRPr lang="zh-CN" altLang="en-US" dirty="0"/>
          </a:p>
        </p:txBody>
      </p:sp>
      <p:sp>
        <p:nvSpPr>
          <p:cNvPr id="10" name="椭圆 9"/>
          <p:cNvSpPr/>
          <p:nvPr/>
        </p:nvSpPr>
        <p:spPr>
          <a:xfrm>
            <a:off x="1913166" y="2273189"/>
            <a:ext cx="2880320" cy="2780999"/>
          </a:xfrm>
          <a:prstGeom prst="ellipse">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11" name="文本框 10"/>
          <p:cNvSpPr txBox="1"/>
          <p:nvPr/>
        </p:nvSpPr>
        <p:spPr>
          <a:xfrm>
            <a:off x="3209310" y="2663501"/>
            <a:ext cx="936104" cy="318924"/>
          </a:xfrm>
          <a:prstGeom prst="rect">
            <a:avLst/>
          </a:prstGeom>
          <a:noFill/>
        </p:spPr>
        <p:txBody>
          <a:bodyPr wrap="square" lIns="36000" tIns="36000" rIns="36000" bIns="36000" rtlCol="0">
            <a:spAutoFit/>
          </a:bodyPr>
          <a:lstStyle/>
          <a:p>
            <a:pPr algn="just">
              <a:spcAft>
                <a:spcPts val="600"/>
              </a:spcAft>
            </a:pPr>
            <a:r>
              <a:rPr lang="zh-CN" altLang="en-US" sz="1600" b="1" dirty="0"/>
              <a:t>农业</a:t>
            </a:r>
            <a:endParaRPr lang="zh-CN" altLang="en-US" sz="1600" b="1" dirty="0" smtClean="0"/>
          </a:p>
        </p:txBody>
      </p:sp>
      <p:sp>
        <p:nvSpPr>
          <p:cNvPr id="13" name="文本框 12"/>
          <p:cNvSpPr txBox="1"/>
          <p:nvPr/>
        </p:nvSpPr>
        <p:spPr>
          <a:xfrm>
            <a:off x="776536" y="4940747"/>
            <a:ext cx="936104"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化工</a:t>
            </a:r>
          </a:p>
        </p:txBody>
      </p:sp>
      <p:sp>
        <p:nvSpPr>
          <p:cNvPr id="14" name="椭圆 13"/>
          <p:cNvSpPr/>
          <p:nvPr/>
        </p:nvSpPr>
        <p:spPr>
          <a:xfrm>
            <a:off x="2360712" y="3861048"/>
            <a:ext cx="1080120" cy="108012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磷</a:t>
            </a:r>
            <a:r>
              <a:rPr lang="zh-CN" altLang="en-US" sz="1400" b="1" dirty="0" smtClean="0">
                <a:solidFill>
                  <a:schemeClr val="bg1"/>
                </a:solidFill>
              </a:rPr>
              <a:t>肥</a:t>
            </a:r>
          </a:p>
        </p:txBody>
      </p:sp>
      <p:grpSp>
        <p:nvGrpSpPr>
          <p:cNvPr id="17" name="组合 16"/>
          <p:cNvGrpSpPr/>
          <p:nvPr/>
        </p:nvGrpSpPr>
        <p:grpSpPr>
          <a:xfrm>
            <a:off x="1928664" y="4580707"/>
            <a:ext cx="1720914" cy="904790"/>
            <a:chOff x="3299515" y="5290658"/>
            <a:chExt cx="1720914" cy="904790"/>
          </a:xfrm>
        </p:grpSpPr>
        <p:sp>
          <p:nvSpPr>
            <p:cNvPr id="16" name="椭圆 15"/>
            <p:cNvSpPr/>
            <p:nvPr/>
          </p:nvSpPr>
          <p:spPr>
            <a:xfrm>
              <a:off x="3299515" y="5290658"/>
              <a:ext cx="1720914" cy="904790"/>
            </a:xfrm>
            <a:prstGeom prst="ellipse">
              <a:avLst/>
            </a:prstGeom>
            <a:solidFill>
              <a:schemeClr val="bg1"/>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pic>
          <p:nvPicPr>
            <p:cNvPr id="15" name="Picture 2" descr="http://www.wengfu.com/images/headlogo.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0204" b="9905"/>
            <a:stretch/>
          </p:blipFill>
          <p:spPr bwMode="auto">
            <a:xfrm>
              <a:off x="3499456" y="5509155"/>
              <a:ext cx="1321033" cy="467797"/>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Text Box 12"/>
          <p:cNvSpPr txBox="1">
            <a:spLocks noChangeArrowheads="1"/>
          </p:cNvSpPr>
          <p:nvPr/>
        </p:nvSpPr>
        <p:spPr bwMode="auto">
          <a:xfrm>
            <a:off x="5009510" y="1844864"/>
            <a:ext cx="3888432" cy="360000"/>
          </a:xfrm>
          <a:prstGeom prst="rect">
            <a:avLst/>
          </a:prstGeom>
          <a:solidFill>
            <a:schemeClr val="bg1"/>
          </a:solidFill>
          <a:ln>
            <a:noFill/>
          </a:ln>
          <a:effectLst>
            <a:outerShdw dist="12700" dir="5400000" algn="tl" rotWithShape="0">
              <a:schemeClr val="accent1"/>
            </a:outerShdw>
          </a:effectLst>
          <a:extLst>
            <a:ext uri="{91240B29-F687-4F45-9708-019B960494DF}">
              <a14:hiddenLine xmlns:a14="http://schemas.microsoft.com/office/drawing/2010/main" w="19050">
                <a:solidFill>
                  <a:srgbClr val="000000"/>
                </a:solidFill>
                <a:miter lim="800000"/>
                <a:headEnd/>
                <a:tailEnd/>
              </a14:hiddenLine>
            </a:ex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r>
              <a:rPr lang="zh-CN" altLang="en-US" dirty="0"/>
              <a:t>瓮</a:t>
            </a:r>
            <a:r>
              <a:rPr lang="zh-CN" altLang="en-US" dirty="0" smtClean="0"/>
              <a:t>福面临的产业环境压力</a:t>
            </a:r>
            <a:endParaRPr lang="zh-CN" altLang="en-US" dirty="0"/>
          </a:p>
        </p:txBody>
      </p:sp>
      <p:grpSp>
        <p:nvGrpSpPr>
          <p:cNvPr id="22" name="组合 21"/>
          <p:cNvGrpSpPr/>
          <p:nvPr/>
        </p:nvGrpSpPr>
        <p:grpSpPr>
          <a:xfrm rot="5400000">
            <a:off x="7023244" y="3230964"/>
            <a:ext cx="252000" cy="3528392"/>
            <a:chOff x="3585420" y="2132856"/>
            <a:chExt cx="252000" cy="3528392"/>
          </a:xfrm>
        </p:grpSpPr>
        <p:cxnSp>
          <p:nvCxnSpPr>
            <p:cNvPr id="23" name="直接连接符 22"/>
            <p:cNvCxnSpPr/>
            <p:nvPr/>
          </p:nvCxnSpPr>
          <p:spPr>
            <a:xfrm>
              <a:off x="3681240" y="2132856"/>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右箭头 23"/>
            <p:cNvSpPr/>
            <p:nvPr/>
          </p:nvSpPr>
          <p:spPr>
            <a:xfrm>
              <a:off x="3585420" y="3699052"/>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5" name="文本框 24"/>
          <p:cNvSpPr txBox="1"/>
          <p:nvPr/>
        </p:nvSpPr>
        <p:spPr>
          <a:xfrm>
            <a:off x="5241032" y="2276872"/>
            <a:ext cx="4032448" cy="2673415"/>
          </a:xfrm>
          <a:prstGeom prst="rect">
            <a:avLst/>
          </a:prstGeom>
          <a:noFill/>
        </p:spPr>
        <p:txBody>
          <a:bodyPr wrap="square" lIns="36000" tIns="36000" rIns="36000" bIns="36000" rtlCol="0">
            <a:spAutoFit/>
          </a:bodyPr>
          <a:lstStyle/>
          <a:p>
            <a:pPr marL="174625" indent="-174625" algn="just">
              <a:spcAft>
                <a:spcPts val="600"/>
              </a:spcAft>
              <a:buFont typeface="Arial" pitchFamily="34" charset="0"/>
              <a:buChar char="•"/>
            </a:pPr>
            <a:r>
              <a:rPr lang="zh-CN" altLang="en-US" sz="1200" dirty="0" smtClean="0"/>
              <a:t>高浓度磷复肥（</a:t>
            </a:r>
            <a:r>
              <a:rPr lang="en-US" altLang="zh-CN" sz="1200" dirty="0" smtClean="0"/>
              <a:t>DAP</a:t>
            </a:r>
            <a:r>
              <a:rPr lang="zh-CN" altLang="en-US" sz="1200" dirty="0" smtClean="0"/>
              <a:t>、</a:t>
            </a:r>
            <a:r>
              <a:rPr lang="en-US" altLang="zh-CN" sz="1200" dirty="0" smtClean="0"/>
              <a:t>MAP</a:t>
            </a:r>
            <a:r>
              <a:rPr lang="zh-CN" altLang="en-US" sz="1200" dirty="0" smtClean="0"/>
              <a:t>）过剩严重，同质化竞争激烈，产品价格下滑，行业整体盈利困难</a:t>
            </a:r>
            <a:endParaRPr lang="en-US" altLang="zh-CN" sz="1200" dirty="0" smtClean="0"/>
          </a:p>
          <a:p>
            <a:pPr marL="174625" indent="-174625" algn="just">
              <a:spcAft>
                <a:spcPts val="600"/>
              </a:spcAft>
              <a:buFont typeface="Arial" pitchFamily="34" charset="0"/>
              <a:buChar char="•"/>
            </a:pPr>
            <a:r>
              <a:rPr lang="zh-CN" altLang="en-US" sz="1200" dirty="0" smtClean="0"/>
              <a:t>我国化肥复合率低（</a:t>
            </a:r>
            <a:r>
              <a:rPr lang="en-US" altLang="zh-CN" sz="1200" dirty="0" smtClean="0"/>
              <a:t>38.4%</a:t>
            </a:r>
            <a:r>
              <a:rPr lang="zh-CN" altLang="en-US" sz="1200" dirty="0" smtClean="0"/>
              <a:t>）仅为发达国家（</a:t>
            </a:r>
            <a:r>
              <a:rPr lang="en-US" altLang="zh-CN" sz="1200" dirty="0" smtClean="0"/>
              <a:t>70%</a:t>
            </a:r>
            <a:r>
              <a:rPr lang="zh-CN" altLang="en-US" sz="1200" dirty="0" smtClean="0"/>
              <a:t>）一半，缺乏科学施肥，肥料浪费较大，单位耕地年化肥用量平均为</a:t>
            </a:r>
            <a:r>
              <a:rPr lang="en-US" altLang="zh-CN" sz="1200" dirty="0" smtClean="0"/>
              <a:t>439</a:t>
            </a:r>
            <a:r>
              <a:rPr lang="zh-CN" altLang="en-US" sz="1200" dirty="0" smtClean="0"/>
              <a:t>公斤</a:t>
            </a:r>
            <a:r>
              <a:rPr lang="en-US" altLang="zh-CN" sz="1200" dirty="0" smtClean="0"/>
              <a:t>/</a:t>
            </a:r>
            <a:r>
              <a:rPr lang="zh-CN" altLang="en-US" sz="1200" dirty="0" smtClean="0"/>
              <a:t>公顷，是美国的</a:t>
            </a:r>
            <a:r>
              <a:rPr lang="en-US" altLang="zh-CN" sz="1200" dirty="0" smtClean="0"/>
              <a:t>3.4</a:t>
            </a:r>
            <a:r>
              <a:rPr lang="zh-CN" altLang="en-US" sz="1200" dirty="0" smtClean="0"/>
              <a:t>倍，是发达国家的</a:t>
            </a:r>
            <a:r>
              <a:rPr lang="en-US" altLang="zh-CN" sz="1200" dirty="0" smtClean="0"/>
              <a:t>2</a:t>
            </a:r>
            <a:r>
              <a:rPr lang="zh-CN" altLang="en-US" sz="1200" dirty="0" smtClean="0"/>
              <a:t>倍；与此同时，高端肥、定制肥、特种肥快速发展已成趋势，而瓮福在这一领域竞争优势不明显</a:t>
            </a:r>
            <a:endParaRPr lang="en-US" altLang="zh-CN" sz="1200" dirty="0" smtClean="0"/>
          </a:p>
          <a:p>
            <a:pPr marL="174625" indent="-174625" algn="just">
              <a:spcAft>
                <a:spcPts val="600"/>
              </a:spcAft>
              <a:buFont typeface="Arial" pitchFamily="34" charset="0"/>
              <a:buChar char="•"/>
            </a:pPr>
            <a:r>
              <a:rPr lang="zh-CN" altLang="en-US" sz="1200" dirty="0" smtClean="0"/>
              <a:t>以资源为基础的磷氟碘化工技术领先，但向下游精细化产业延伸及市场拓展的尝试屡屡受阻</a:t>
            </a:r>
            <a:endParaRPr lang="en-US" altLang="zh-CN" sz="1200" dirty="0" smtClean="0"/>
          </a:p>
          <a:p>
            <a:pPr marL="174625" indent="-174625" algn="just">
              <a:spcAft>
                <a:spcPts val="600"/>
              </a:spcAft>
              <a:buFont typeface="Arial" pitchFamily="34" charset="0"/>
              <a:buChar char="•"/>
            </a:pPr>
            <a:r>
              <a:rPr lang="zh-CN" altLang="en-US" sz="1200" dirty="0" smtClean="0"/>
              <a:t>贸易业务</a:t>
            </a:r>
            <a:r>
              <a:rPr lang="zh-CN" altLang="en-US" sz="1200" dirty="0"/>
              <a:t>规</a:t>
            </a:r>
            <a:r>
              <a:rPr lang="zh-CN" altLang="en-US" sz="1200" dirty="0" smtClean="0"/>
              <a:t>模增长迅速，但规模与效益未能良好统一</a:t>
            </a:r>
            <a:endParaRPr lang="en-US" altLang="zh-CN" sz="1200" dirty="0" smtClean="0"/>
          </a:p>
          <a:p>
            <a:pPr marL="174625" indent="-174625" algn="just">
              <a:spcAft>
                <a:spcPts val="600"/>
              </a:spcAft>
              <a:buFont typeface="Arial" pitchFamily="34" charset="0"/>
              <a:buChar char="•"/>
            </a:pPr>
            <a:r>
              <a:rPr lang="zh-CN" altLang="en-US" sz="1200" dirty="0" smtClean="0"/>
              <a:t>工程技术服务盈利性较好，但业务持续稳定性问题突出</a:t>
            </a:r>
            <a:endParaRPr lang="en-US" altLang="zh-CN" sz="1200" dirty="0" smtClean="0"/>
          </a:p>
          <a:p>
            <a:pPr marL="174625" indent="-174625" algn="just">
              <a:spcAft>
                <a:spcPts val="600"/>
              </a:spcAft>
              <a:buFont typeface="Arial" pitchFamily="34" charset="0"/>
              <a:buChar char="•"/>
            </a:pPr>
            <a:r>
              <a:rPr lang="en-US" altLang="zh-CN" sz="1200" dirty="0" smtClean="0"/>
              <a:t>… …</a:t>
            </a:r>
          </a:p>
        </p:txBody>
      </p:sp>
      <p:sp>
        <p:nvSpPr>
          <p:cNvPr id="26" name="Rectangle 5"/>
          <p:cNvSpPr>
            <a:spLocks noChangeArrowheads="1"/>
          </p:cNvSpPr>
          <p:nvPr/>
        </p:nvSpPr>
        <p:spPr bwMode="auto">
          <a:xfrm>
            <a:off x="336193" y="188696"/>
            <a:ext cx="944399" cy="504000"/>
          </a:xfrm>
          <a:prstGeom prst="rect">
            <a:avLst/>
          </a:prstGeom>
          <a:noFill/>
          <a:ln w="9525">
            <a:noFill/>
            <a:miter lim="800000"/>
            <a:headEnd/>
            <a:tailEnd/>
          </a:ln>
          <a:effectLst/>
        </p:spPr>
        <p:txBody>
          <a:bodyPr wrap="none" lIns="72198" tIns="36099" rIns="72198" bIns="36099" anchor="ctr"/>
          <a:lstStyle/>
          <a:p>
            <a:pPr>
              <a:defRPr/>
            </a:pPr>
            <a:r>
              <a:rPr lang="zh-CN" altLang="en-US" sz="1800" b="1" dirty="0" smtClean="0">
                <a:latin typeface="+mn-ea"/>
              </a:rPr>
              <a:t>引言</a:t>
            </a:r>
            <a:endParaRPr lang="zh-CN" altLang="en-US" sz="1800" b="1" dirty="0">
              <a:latin typeface="+mn-ea"/>
            </a:endParaRPr>
          </a:p>
        </p:txBody>
      </p:sp>
    </p:spTree>
    <p:extLst>
      <p:ext uri="{BB962C8B-B14F-4D97-AF65-F5344CB8AC3E}">
        <p14:creationId xmlns:p14="http://schemas.microsoft.com/office/powerpoint/2010/main" val="29236065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7.</a:t>
            </a:r>
            <a:r>
              <a:rPr lang="zh-CN" altLang="en-US" dirty="0" smtClean="0"/>
              <a:t>业务定位和路径</a:t>
            </a:r>
            <a:endParaRPr lang="zh-CN" altLang="en-US" dirty="0"/>
          </a:p>
        </p:txBody>
      </p:sp>
      <p:grpSp>
        <p:nvGrpSpPr>
          <p:cNvPr id="28" name="组合 27"/>
          <p:cNvGrpSpPr/>
          <p:nvPr/>
        </p:nvGrpSpPr>
        <p:grpSpPr>
          <a:xfrm>
            <a:off x="453000" y="6321352"/>
            <a:ext cx="7668352" cy="276000"/>
            <a:chOff x="453000" y="6321352"/>
            <a:chExt cx="5274168" cy="276000"/>
          </a:xfrm>
        </p:grpSpPr>
        <p:sp>
          <p:nvSpPr>
            <p:cNvPr id="35" name="文本框 19"/>
            <p:cNvSpPr txBox="1"/>
            <p:nvPr>
              <p:custDataLst>
                <p:tags r:id="rId38"/>
              </p:custDataLst>
            </p:nvPr>
          </p:nvSpPr>
          <p:spPr>
            <a:xfrm>
              <a:off x="453000" y="6321352"/>
              <a:ext cx="1262567" cy="276000"/>
            </a:xfrm>
            <a:prstGeom prst="rect">
              <a:avLst/>
            </a:prstGeom>
            <a:noFill/>
          </p:spPr>
          <p:txBody>
            <a:bodyPr wrap="none" lIns="36000" tIns="36000" rIns="36000" bIns="36000" rtlCol="0">
              <a:noAutofit/>
            </a:bodyPr>
            <a:lstStyle/>
            <a:p>
              <a:pPr algn="just">
                <a:spcAft>
                  <a:spcPts val="600"/>
                </a:spcAft>
                <a:buClr>
                  <a:schemeClr val="accent6"/>
                </a:buClr>
              </a:pPr>
              <a:r>
                <a:rPr lang="zh-CN" altLang="en-US" sz="1200" dirty="0"/>
                <a:t>各业务</a:t>
              </a:r>
              <a:r>
                <a:rPr lang="zh-CN" altLang="en-US" sz="1200" dirty="0" smtClean="0"/>
                <a:t>同比增长态势说明：</a:t>
              </a:r>
            </a:p>
          </p:txBody>
        </p:sp>
        <p:sp>
          <p:nvSpPr>
            <p:cNvPr id="41" name="文本框 19"/>
            <p:cNvSpPr txBox="1"/>
            <p:nvPr>
              <p:custDataLst>
                <p:tags r:id="rId39"/>
              </p:custDataLst>
            </p:nvPr>
          </p:nvSpPr>
          <p:spPr>
            <a:xfrm>
              <a:off x="2107242" y="6321352"/>
              <a:ext cx="720000" cy="257369"/>
            </a:xfrm>
            <a:prstGeom prst="rect">
              <a:avLst/>
            </a:prstGeom>
            <a:noFill/>
          </p:spPr>
          <p:txBody>
            <a:bodyPr wrap="none" lIns="36000" tIns="36000" rIns="36000" bIns="36000" rtlCol="0">
              <a:noAutofit/>
            </a:bodyPr>
            <a:lstStyle/>
            <a:p>
              <a:pPr algn="just">
                <a:spcAft>
                  <a:spcPts val="600"/>
                </a:spcAft>
                <a:buClr>
                  <a:schemeClr val="accent6"/>
                </a:buClr>
              </a:pPr>
              <a:r>
                <a:rPr lang="zh-CN" altLang="en-US" sz="1200" dirty="0" smtClean="0"/>
                <a:t>平稳增长</a:t>
              </a:r>
            </a:p>
          </p:txBody>
        </p:sp>
        <p:sp>
          <p:nvSpPr>
            <p:cNvPr id="46" name="文本框 19"/>
            <p:cNvSpPr txBox="1"/>
            <p:nvPr>
              <p:custDataLst>
                <p:tags r:id="rId40"/>
              </p:custDataLst>
            </p:nvPr>
          </p:nvSpPr>
          <p:spPr>
            <a:xfrm>
              <a:off x="3471864" y="6321352"/>
              <a:ext cx="720000" cy="257369"/>
            </a:xfrm>
            <a:prstGeom prst="rect">
              <a:avLst/>
            </a:prstGeom>
            <a:noFill/>
          </p:spPr>
          <p:txBody>
            <a:bodyPr wrap="none" lIns="36000" tIns="36000" rIns="36000" bIns="36000" rtlCol="0">
              <a:noAutofit/>
            </a:bodyPr>
            <a:lstStyle/>
            <a:p>
              <a:pPr algn="just">
                <a:spcAft>
                  <a:spcPts val="600"/>
                </a:spcAft>
                <a:buClr>
                  <a:schemeClr val="accent6"/>
                </a:buClr>
              </a:pPr>
              <a:r>
                <a:rPr lang="zh-CN" altLang="en-US" sz="1200" dirty="0" smtClean="0"/>
                <a:t>较快增长</a:t>
              </a:r>
            </a:p>
          </p:txBody>
        </p:sp>
        <p:sp>
          <p:nvSpPr>
            <p:cNvPr id="48" name="文本框 19"/>
            <p:cNvSpPr txBox="1"/>
            <p:nvPr>
              <p:custDataLst>
                <p:tags r:id="rId41"/>
              </p:custDataLst>
            </p:nvPr>
          </p:nvSpPr>
          <p:spPr>
            <a:xfrm>
              <a:off x="5007168" y="6321352"/>
              <a:ext cx="720000" cy="257369"/>
            </a:xfrm>
            <a:prstGeom prst="rect">
              <a:avLst/>
            </a:prstGeom>
            <a:noFill/>
          </p:spPr>
          <p:txBody>
            <a:bodyPr wrap="none" lIns="36000" tIns="36000" rIns="36000" bIns="36000" rtlCol="0">
              <a:noAutofit/>
            </a:bodyPr>
            <a:lstStyle/>
            <a:p>
              <a:pPr algn="just">
                <a:spcAft>
                  <a:spcPts val="600"/>
                </a:spcAft>
                <a:buClr>
                  <a:schemeClr val="accent6"/>
                </a:buClr>
              </a:pPr>
              <a:r>
                <a:rPr lang="zh-CN" altLang="en-US" sz="1200" dirty="0" smtClean="0"/>
                <a:t>高速增长</a:t>
              </a:r>
            </a:p>
          </p:txBody>
        </p:sp>
      </p:grpSp>
      <p:sp>
        <p:nvSpPr>
          <p:cNvPr id="4" name="TextBox 3"/>
          <p:cNvSpPr txBox="1"/>
          <p:nvPr>
            <p:custDataLst>
              <p:tags r:id="rId1"/>
            </p:custDataLst>
          </p:nvPr>
        </p:nvSpPr>
        <p:spPr>
          <a:xfrm>
            <a:off x="2592723" y="1484669"/>
            <a:ext cx="1655591"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endParaRPr lang="zh-CN" altLang="en-US" sz="1400" b="1" dirty="0" smtClean="0">
              <a:solidFill>
                <a:schemeClr val="tx1"/>
              </a:solidFill>
              <a:latin typeface="+mn-lt"/>
              <a:ea typeface="+mn-ea"/>
            </a:endParaRPr>
          </a:p>
        </p:txBody>
      </p:sp>
      <p:grpSp>
        <p:nvGrpSpPr>
          <p:cNvPr id="5" name="组合 4"/>
          <p:cNvGrpSpPr/>
          <p:nvPr/>
        </p:nvGrpSpPr>
        <p:grpSpPr>
          <a:xfrm>
            <a:off x="1998844" y="1788602"/>
            <a:ext cx="2412000" cy="665460"/>
            <a:chOff x="1964968" y="2348880"/>
            <a:chExt cx="2412000" cy="576016"/>
          </a:xfrm>
        </p:grpSpPr>
        <p:sp>
          <p:nvSpPr>
            <p:cNvPr id="6" name="矩形 5"/>
            <p:cNvSpPr/>
            <p:nvPr>
              <p:custDataLst>
                <p:tags r:id="rId36"/>
              </p:custDataLst>
            </p:nvPr>
          </p:nvSpPr>
          <p:spPr>
            <a:xfrm>
              <a:off x="2543868"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defTabSz="721933">
                <a:buClr>
                  <a:schemeClr val="tx1"/>
                </a:buClr>
                <a:defRPr/>
              </a:pPr>
              <a:r>
                <a:rPr lang="zh-CN" altLang="en-US" sz="1400" b="1" dirty="0">
                  <a:solidFill>
                    <a:schemeClr val="bg1"/>
                  </a:solidFill>
                  <a:latin typeface="+mn-ea"/>
                </a:rPr>
                <a:t>定战略，建体系</a:t>
              </a:r>
            </a:p>
          </p:txBody>
        </p:sp>
        <p:sp>
          <p:nvSpPr>
            <p:cNvPr id="7" name="矩形 6"/>
            <p:cNvSpPr/>
            <p:nvPr>
              <p:custDataLst>
                <p:tags r:id="rId37"/>
              </p:custDataLst>
            </p:nvPr>
          </p:nvSpPr>
          <p:spPr>
            <a:xfrm>
              <a:off x="1964968"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近期</a:t>
              </a:r>
              <a:endParaRPr lang="zh-CN" altLang="en-US" sz="1400" b="1" dirty="0">
                <a:solidFill>
                  <a:schemeClr val="bg1"/>
                </a:solidFill>
              </a:endParaRPr>
            </a:p>
          </p:txBody>
        </p:sp>
      </p:grpSp>
      <p:pic>
        <p:nvPicPr>
          <p:cNvPr id="8" name="Picture 3" descr="D:\02-睿信致成参与项目\01-咨询项目\201407-201410 瓮福集团十年顶层战略设计咨询项目 - 化工 - 国资\11-项目图片\140903 图片摘录\18288.png"/>
          <p:cNvPicPr>
            <a:picLocks noChangeAspect="1" noChangeArrowheads="1"/>
          </p:cNvPicPr>
          <p:nvPr/>
        </p:nvPicPr>
        <p:blipFill>
          <a:blip r:embed="rId4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00672" y="1299824"/>
            <a:ext cx="475828" cy="47582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custDataLst>
              <p:tags r:id="rId2"/>
            </p:custDataLst>
          </p:nvPr>
        </p:nvSpPr>
        <p:spPr>
          <a:xfrm>
            <a:off x="5245010" y="1484669"/>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grpSp>
        <p:nvGrpSpPr>
          <p:cNvPr id="10" name="组合 9"/>
          <p:cNvGrpSpPr/>
          <p:nvPr/>
        </p:nvGrpSpPr>
        <p:grpSpPr>
          <a:xfrm>
            <a:off x="4538190" y="1788602"/>
            <a:ext cx="2412000" cy="665460"/>
            <a:chOff x="4520952" y="2348880"/>
            <a:chExt cx="2412000" cy="576016"/>
          </a:xfrm>
        </p:grpSpPr>
        <p:sp>
          <p:nvSpPr>
            <p:cNvPr id="11" name="矩形 10"/>
            <p:cNvSpPr/>
            <p:nvPr>
              <p:custDataLst>
                <p:tags r:id="rId34"/>
              </p:custDataLst>
            </p:nvPr>
          </p:nvSpPr>
          <p:spPr>
            <a:xfrm>
              <a:off x="5099852"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defTabSz="721933">
                <a:buClr>
                  <a:schemeClr val="tx1"/>
                </a:buClr>
                <a:defRPr/>
              </a:pPr>
              <a:r>
                <a:rPr lang="zh-CN" altLang="en-US" sz="1400" b="1" dirty="0">
                  <a:solidFill>
                    <a:schemeClr val="bg1"/>
                  </a:solidFill>
                  <a:latin typeface="+mn-ea"/>
                </a:rPr>
                <a:t>调结构</a:t>
              </a:r>
              <a:r>
                <a:rPr lang="zh-CN" altLang="en-US" sz="1400" b="1" dirty="0" smtClean="0">
                  <a:solidFill>
                    <a:schemeClr val="bg1"/>
                  </a:solidFill>
                  <a:latin typeface="+mn-ea"/>
                </a:rPr>
                <a:t>，聚能力</a:t>
              </a:r>
              <a:endParaRPr lang="en-US" altLang="zh-CN" sz="1400" b="1" dirty="0">
                <a:solidFill>
                  <a:schemeClr val="bg1"/>
                </a:solidFill>
                <a:latin typeface="+mn-ea"/>
              </a:endParaRPr>
            </a:p>
          </p:txBody>
        </p:sp>
        <p:sp>
          <p:nvSpPr>
            <p:cNvPr id="12" name="矩形 11"/>
            <p:cNvSpPr/>
            <p:nvPr>
              <p:custDataLst>
                <p:tags r:id="rId35"/>
              </p:custDataLst>
            </p:nvPr>
          </p:nvSpPr>
          <p:spPr>
            <a:xfrm>
              <a:off x="4520952"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中期</a:t>
              </a:r>
              <a:endParaRPr lang="zh-CN" altLang="en-US" sz="1400" b="1" dirty="0">
                <a:solidFill>
                  <a:schemeClr val="bg1"/>
                </a:solidFill>
              </a:endParaRPr>
            </a:p>
          </p:txBody>
        </p:sp>
      </p:grpSp>
      <p:pic>
        <p:nvPicPr>
          <p:cNvPr id="13" name="图片 12"/>
          <p:cNvPicPr>
            <a:picLocks noChangeAspect="1"/>
          </p:cNvPicPr>
          <p:nvPr/>
        </p:nvPicPr>
        <p:blipFill>
          <a:blip r:embed="rId4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65228" y="1288950"/>
            <a:ext cx="511597" cy="511597"/>
          </a:xfrm>
          <a:prstGeom prst="rect">
            <a:avLst/>
          </a:prstGeom>
          <a:noFill/>
        </p:spPr>
      </p:pic>
      <p:sp>
        <p:nvSpPr>
          <p:cNvPr id="14" name="TextBox 13"/>
          <p:cNvSpPr txBox="1"/>
          <p:nvPr>
            <p:custDataLst>
              <p:tags r:id="rId3"/>
            </p:custDataLst>
          </p:nvPr>
        </p:nvSpPr>
        <p:spPr>
          <a:xfrm>
            <a:off x="7689304" y="1484669"/>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grpSp>
        <p:nvGrpSpPr>
          <p:cNvPr id="15" name="组合 14"/>
          <p:cNvGrpSpPr/>
          <p:nvPr/>
        </p:nvGrpSpPr>
        <p:grpSpPr>
          <a:xfrm>
            <a:off x="7077536" y="1788602"/>
            <a:ext cx="2412000" cy="665460"/>
            <a:chOff x="7077536" y="2348880"/>
            <a:chExt cx="2412000" cy="576016"/>
          </a:xfrm>
        </p:grpSpPr>
        <p:sp>
          <p:nvSpPr>
            <p:cNvPr id="16" name="矩形 15"/>
            <p:cNvSpPr/>
            <p:nvPr>
              <p:custDataLst>
                <p:tags r:id="rId32"/>
              </p:custDataLst>
            </p:nvPr>
          </p:nvSpPr>
          <p:spPr>
            <a:xfrm>
              <a:off x="7656436"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defTabSz="721933">
                <a:buClr>
                  <a:schemeClr val="tx1"/>
                </a:buClr>
                <a:defRPr/>
              </a:pPr>
              <a:r>
                <a:rPr lang="zh-CN" altLang="en-US" sz="1400" b="1" dirty="0" smtClean="0">
                  <a:solidFill>
                    <a:schemeClr val="bg1"/>
                  </a:solidFill>
                  <a:latin typeface="+mn-ea"/>
                </a:rPr>
                <a:t>促转</a:t>
              </a:r>
              <a:r>
                <a:rPr lang="zh-CN" altLang="en-US" sz="1400" b="1" dirty="0">
                  <a:solidFill>
                    <a:schemeClr val="bg1"/>
                  </a:solidFill>
                  <a:latin typeface="+mn-ea"/>
                </a:rPr>
                <a:t>型</a:t>
              </a:r>
              <a:r>
                <a:rPr lang="zh-CN" altLang="en-US" sz="1400" b="1" dirty="0" smtClean="0">
                  <a:solidFill>
                    <a:schemeClr val="bg1"/>
                  </a:solidFill>
                  <a:latin typeface="+mn-ea"/>
                </a:rPr>
                <a:t>，扩规</a:t>
              </a:r>
              <a:r>
                <a:rPr lang="zh-CN" altLang="en-US" sz="1400" b="1" dirty="0">
                  <a:solidFill>
                    <a:schemeClr val="bg1"/>
                  </a:solidFill>
                  <a:latin typeface="+mn-ea"/>
                </a:rPr>
                <a:t>模</a:t>
              </a:r>
            </a:p>
          </p:txBody>
        </p:sp>
        <p:sp>
          <p:nvSpPr>
            <p:cNvPr id="17" name="矩形 16"/>
            <p:cNvSpPr/>
            <p:nvPr>
              <p:custDataLst>
                <p:tags r:id="rId33"/>
              </p:custDataLst>
            </p:nvPr>
          </p:nvSpPr>
          <p:spPr>
            <a:xfrm>
              <a:off x="7077536"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远期</a:t>
              </a:r>
              <a:endParaRPr lang="zh-CN" altLang="en-US" sz="1400" b="1" dirty="0">
                <a:solidFill>
                  <a:schemeClr val="bg1"/>
                </a:solidFill>
              </a:endParaRPr>
            </a:p>
          </p:txBody>
        </p:sp>
      </p:grpSp>
      <p:pic>
        <p:nvPicPr>
          <p:cNvPr id="18" name="Picture 4" descr="C:\Users\Jordan\Desktop\24390.png"/>
          <p:cNvPicPr>
            <a:picLocks noChangeAspect="1" noChangeArrowheads="1"/>
          </p:cNvPicPr>
          <p:nvPr/>
        </p:nvPicPr>
        <p:blipFill>
          <a:blip r:embed="rId46"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27245" y="1376816"/>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custDataLst>
              <p:tags r:id="rId4"/>
            </p:custDataLst>
          </p:nvPr>
        </p:nvSpPr>
        <p:spPr>
          <a:xfrm>
            <a:off x="2576736" y="1484784"/>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pic>
        <p:nvPicPr>
          <p:cNvPr id="51" name="Picture 2" descr="http://www.wengfu.com/images/headlogo.png"/>
          <p:cNvPicPr>
            <a:picLocks noChangeAspect="1" noChangeArrowheads="1"/>
          </p:cNvPicPr>
          <p:nvPr/>
        </p:nvPicPr>
        <p:blipFill rotWithShape="1">
          <a:blip r:embed="rId47" cstate="print">
            <a:extLst>
              <a:ext uri="{28A0092B-C50C-407E-A947-70E740481C1C}">
                <a14:useLocalDpi xmlns:a14="http://schemas.microsoft.com/office/drawing/2010/main" val="0"/>
              </a:ext>
            </a:extLst>
          </a:blip>
          <a:srcRect t="10204" b="9905"/>
          <a:stretch/>
        </p:blipFill>
        <p:spPr bwMode="auto">
          <a:xfrm>
            <a:off x="483364" y="1900289"/>
            <a:ext cx="1284476" cy="45485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1" name="表格 20"/>
          <p:cNvGraphicFramePr>
            <a:graphicFrameLocks noGrp="1"/>
          </p:cNvGraphicFramePr>
          <p:nvPr>
            <p:extLst/>
          </p:nvPr>
        </p:nvGraphicFramePr>
        <p:xfrm>
          <a:off x="416496" y="3040945"/>
          <a:ext cx="9073579" cy="458066"/>
        </p:xfrm>
        <a:graphic>
          <a:graphicData uri="http://schemas.openxmlformats.org/drawingml/2006/table">
            <a:tbl>
              <a:tblPr firstRow="1" bandRow="1">
                <a:tableStyleId>{5C22544A-7EE6-4342-B048-85BDC9FD1C3A}</a:tableStyleId>
              </a:tblPr>
              <a:tblGrid>
                <a:gridCol w="1537212"/>
                <a:gridCol w="73201"/>
                <a:gridCol w="1961306"/>
                <a:gridCol w="509689"/>
                <a:gridCol w="25626"/>
                <a:gridCol w="1961306"/>
                <a:gridCol w="508487"/>
                <a:gridCol w="26324"/>
                <a:gridCol w="1961306"/>
                <a:gridCol w="509122"/>
              </a:tblGrid>
              <a:tr h="458066">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化肥业务</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CN" altLang="en-US" sz="1400" b="1" dirty="0" smtClean="0">
                          <a:solidFill>
                            <a:schemeClr val="tx1"/>
                          </a:solidFill>
                        </a:rPr>
                        <a:t>专注运营，调整结构</a:t>
                      </a: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kern="1200" dirty="0" smtClean="0">
                          <a:solidFill>
                            <a:schemeClr val="tx1"/>
                          </a:solidFill>
                          <a:latin typeface="+mn-lt"/>
                          <a:ea typeface="+mn-ea"/>
                          <a:cs typeface="+mn-cs"/>
                        </a:rPr>
                        <a:t>顺应趋势，模式突破</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CN" altLang="en-US" sz="1400" b="1" dirty="0" smtClean="0">
                          <a:solidFill>
                            <a:schemeClr val="tx1"/>
                          </a:solidFill>
                        </a:rPr>
                        <a:t>抢抓机遇，推动整合</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indent="-174625" algn="l" defTabSz="721933" rtl="0" eaLnBrk="1" latinLnBrk="0" hangingPunct="1">
                        <a:buClr>
                          <a:schemeClr val="tx1"/>
                        </a:buClr>
                        <a:buFont typeface="Arial" panose="020B0604020202020204" pitchFamily="34" charset="0"/>
                        <a:buChar char="•"/>
                      </a:pPr>
                      <a:endParaRPr lang="zh-CN" altLang="en-US" sz="1400" b="1" kern="1200" dirty="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graphicFrame>
        <p:nvGraphicFramePr>
          <p:cNvPr id="22" name="表格 21"/>
          <p:cNvGraphicFramePr>
            <a:graphicFrameLocks noGrp="1"/>
          </p:cNvGraphicFramePr>
          <p:nvPr>
            <p:extLst/>
          </p:nvPr>
        </p:nvGraphicFramePr>
        <p:xfrm>
          <a:off x="416496" y="3579252"/>
          <a:ext cx="9073579" cy="458066"/>
        </p:xfrm>
        <a:graphic>
          <a:graphicData uri="http://schemas.openxmlformats.org/drawingml/2006/table">
            <a:tbl>
              <a:tblPr firstRow="1" bandRow="1">
                <a:tableStyleId>{5C22544A-7EE6-4342-B048-85BDC9FD1C3A}</a:tableStyleId>
              </a:tblPr>
              <a:tblGrid>
                <a:gridCol w="1537212"/>
                <a:gridCol w="73201"/>
                <a:gridCol w="1961306"/>
                <a:gridCol w="509689"/>
                <a:gridCol w="25626"/>
                <a:gridCol w="1961306"/>
                <a:gridCol w="508487"/>
                <a:gridCol w="26324"/>
                <a:gridCol w="1961306"/>
                <a:gridCol w="509122"/>
              </a:tblGrid>
              <a:tr h="458066">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化工业务</a:t>
                      </a: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zh-CN" altLang="en-US" sz="1400" b="1" kern="1200" dirty="0" smtClean="0">
                          <a:solidFill>
                            <a:schemeClr val="tx1"/>
                          </a:solidFill>
                          <a:latin typeface="+mn-lt"/>
                          <a:ea typeface="+mn-ea"/>
                          <a:cs typeface="+mn-cs"/>
                        </a:rPr>
                        <a:t>构建平台，供应原料</a:t>
                      </a: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zh-CN" altLang="en-US" sz="1400" b="1" dirty="0" smtClean="0">
                          <a:solidFill>
                            <a:schemeClr val="tx1"/>
                          </a:solidFill>
                        </a:rPr>
                        <a:t>创</a:t>
                      </a:r>
                      <a:r>
                        <a:rPr lang="zh-CN" altLang="en-US" sz="1400" b="1" kern="1200" dirty="0" smtClean="0">
                          <a:solidFill>
                            <a:schemeClr val="tx1"/>
                          </a:solidFill>
                          <a:latin typeface="+mn-lt"/>
                          <a:ea typeface="+mn-ea"/>
                          <a:cs typeface="+mn-cs"/>
                        </a:rPr>
                        <a:t>投机制，合作共赢</a:t>
                      </a: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zh-CN" altLang="en-US" sz="1400" b="1" kern="1200" dirty="0" smtClean="0">
                          <a:solidFill>
                            <a:schemeClr val="tx1"/>
                          </a:solidFill>
                          <a:latin typeface="+mn-lt"/>
                          <a:ea typeface="+mn-ea"/>
                          <a:cs typeface="+mn-cs"/>
                        </a:rPr>
                        <a:t>颠覆产业，主导生态</a:t>
                      </a:r>
                      <a:endParaRPr lang="en-US" altLang="zh-CN" sz="1400" b="1" kern="1200" dirty="0" smtClean="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2"/>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graphicFrame>
        <p:nvGraphicFramePr>
          <p:cNvPr id="23" name="表格 22"/>
          <p:cNvGraphicFramePr>
            <a:graphicFrameLocks noGrp="1"/>
          </p:cNvGraphicFramePr>
          <p:nvPr>
            <p:extLst/>
          </p:nvPr>
        </p:nvGraphicFramePr>
        <p:xfrm>
          <a:off x="416496" y="4117559"/>
          <a:ext cx="9073579" cy="458066"/>
        </p:xfrm>
        <a:graphic>
          <a:graphicData uri="http://schemas.openxmlformats.org/drawingml/2006/table">
            <a:tbl>
              <a:tblPr firstRow="1" bandRow="1">
                <a:tableStyleId>{5C22544A-7EE6-4342-B048-85BDC9FD1C3A}</a:tableStyleId>
              </a:tblPr>
              <a:tblGrid>
                <a:gridCol w="1537212"/>
                <a:gridCol w="73201"/>
                <a:gridCol w="1961306"/>
                <a:gridCol w="509689"/>
                <a:gridCol w="25626"/>
                <a:gridCol w="1961306"/>
                <a:gridCol w="508487"/>
                <a:gridCol w="26324"/>
                <a:gridCol w="1961306"/>
                <a:gridCol w="509122"/>
              </a:tblGrid>
              <a:tr h="458066">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贸易业务</a:t>
                      </a: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1" kern="1200" dirty="0" smtClean="0">
                          <a:solidFill>
                            <a:schemeClr val="tx1"/>
                          </a:solidFill>
                          <a:latin typeface="+mn-lt"/>
                          <a:ea typeface="+mn-ea"/>
                          <a:cs typeface="+mn-cs"/>
                        </a:rPr>
                        <a:t>把控风险，稳定增长</a:t>
                      </a: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0" marR="0" indent="0"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None/>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spcBef>
                          <a:spcPts val="300"/>
                        </a:spcBef>
                        <a:buFont typeface="Arial" panose="020B0604020202020204" pitchFamily="34" charset="0"/>
                        <a:buChar char="•"/>
                      </a:pPr>
                      <a:r>
                        <a:rPr lang="zh-CN" altLang="en-US" sz="1400" b="1" kern="1200" dirty="0" smtClean="0">
                          <a:solidFill>
                            <a:schemeClr val="tx1"/>
                          </a:solidFill>
                          <a:latin typeface="+mn-lt"/>
                          <a:ea typeface="+mn-ea"/>
                          <a:cs typeface="+mn-cs"/>
                        </a:rPr>
                        <a:t>优化结构，提升质量</a:t>
                      </a: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zh-CN" altLang="en-US" sz="1400" b="1" dirty="0" smtClean="0">
                          <a:solidFill>
                            <a:schemeClr val="tx1"/>
                          </a:solidFill>
                        </a:rPr>
                        <a:t>融通产业，放大规模</a:t>
                      </a:r>
                      <a:endParaRPr lang="zh-CN" altLang="en-US" sz="1400" b="1" kern="1200" dirty="0" smtClean="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2"/>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graphicFrame>
        <p:nvGraphicFramePr>
          <p:cNvPr id="24" name="表格 23"/>
          <p:cNvGraphicFramePr>
            <a:graphicFrameLocks noGrp="1"/>
          </p:cNvGraphicFramePr>
          <p:nvPr>
            <p:extLst/>
          </p:nvPr>
        </p:nvGraphicFramePr>
        <p:xfrm>
          <a:off x="416496" y="4655866"/>
          <a:ext cx="9073579" cy="458066"/>
        </p:xfrm>
        <a:graphic>
          <a:graphicData uri="http://schemas.openxmlformats.org/drawingml/2006/table">
            <a:tbl>
              <a:tblPr firstRow="1" bandRow="1">
                <a:tableStyleId>{5C22544A-7EE6-4342-B048-85BDC9FD1C3A}</a:tableStyleId>
              </a:tblPr>
              <a:tblGrid>
                <a:gridCol w="1537212"/>
                <a:gridCol w="73201"/>
                <a:gridCol w="1961306"/>
                <a:gridCol w="509689"/>
                <a:gridCol w="25626"/>
                <a:gridCol w="1961306"/>
                <a:gridCol w="508487"/>
                <a:gridCol w="26324"/>
                <a:gridCol w="1961306"/>
                <a:gridCol w="509122"/>
              </a:tblGrid>
              <a:tr h="458066">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技术服务</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dirty="0" smtClean="0">
                          <a:solidFill>
                            <a:schemeClr val="tx1"/>
                          </a:solidFill>
                        </a:rPr>
                        <a:t>培</a:t>
                      </a:r>
                      <a:r>
                        <a:rPr lang="zh-CN" altLang="en-US" sz="1400" b="1" kern="1200" dirty="0" smtClean="0">
                          <a:solidFill>
                            <a:schemeClr val="tx1"/>
                          </a:solidFill>
                          <a:latin typeface="+mn-lt"/>
                          <a:ea typeface="+mn-ea"/>
                          <a:cs typeface="+mn-cs"/>
                        </a:rPr>
                        <a:t>育能力，拓展市场</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dirty="0" smtClean="0">
                          <a:solidFill>
                            <a:schemeClr val="tx1"/>
                          </a:solidFill>
                        </a:rPr>
                        <a:t>稳定规模，扩展业务</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dirty="0" smtClean="0">
                          <a:solidFill>
                            <a:schemeClr val="tx1"/>
                          </a:solidFill>
                        </a:rPr>
                        <a:t>全球品牌，资源获取</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2"/>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graphicFrame>
        <p:nvGraphicFramePr>
          <p:cNvPr id="25" name="表格 24"/>
          <p:cNvGraphicFramePr>
            <a:graphicFrameLocks noGrp="1"/>
          </p:cNvGraphicFramePr>
          <p:nvPr>
            <p:extLst/>
          </p:nvPr>
        </p:nvGraphicFramePr>
        <p:xfrm>
          <a:off x="416496" y="5194173"/>
          <a:ext cx="9073579" cy="458066"/>
        </p:xfrm>
        <a:graphic>
          <a:graphicData uri="http://schemas.openxmlformats.org/drawingml/2006/table">
            <a:tbl>
              <a:tblPr firstRow="1" bandRow="1">
                <a:tableStyleId>{5C22544A-7EE6-4342-B048-85BDC9FD1C3A}</a:tableStyleId>
              </a:tblPr>
              <a:tblGrid>
                <a:gridCol w="1537212"/>
                <a:gridCol w="73201"/>
                <a:gridCol w="1961306"/>
                <a:gridCol w="509689"/>
                <a:gridCol w="25626"/>
                <a:gridCol w="1961306"/>
                <a:gridCol w="508487"/>
                <a:gridCol w="26324"/>
                <a:gridCol w="1961306"/>
                <a:gridCol w="509122"/>
              </a:tblGrid>
              <a:tr h="458066">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农业服务</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kern="1200" dirty="0" smtClean="0">
                          <a:solidFill>
                            <a:schemeClr val="tx1"/>
                          </a:solidFill>
                          <a:latin typeface="+mn-lt"/>
                          <a:ea typeface="+mn-ea"/>
                          <a:cs typeface="+mn-cs"/>
                        </a:rPr>
                        <a:t>试点农业，探索模式</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dirty="0" smtClean="0">
                          <a:solidFill>
                            <a:schemeClr val="tx1"/>
                          </a:solidFill>
                        </a:rPr>
                        <a:t>培</a:t>
                      </a:r>
                      <a:r>
                        <a:rPr lang="zh-CN" altLang="en-US" sz="1400" b="1" kern="1200" dirty="0" smtClean="0">
                          <a:solidFill>
                            <a:schemeClr val="tx1"/>
                          </a:solidFill>
                          <a:latin typeface="+mn-lt"/>
                          <a:ea typeface="+mn-ea"/>
                          <a:cs typeface="+mn-cs"/>
                        </a:rPr>
                        <a:t>育金融，完善能力</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zh-CN" altLang="en-US" sz="1400" b="1" kern="1200" dirty="0" smtClean="0">
                          <a:solidFill>
                            <a:schemeClr val="tx1"/>
                          </a:solidFill>
                          <a:latin typeface="+mn-lt"/>
                          <a:ea typeface="+mn-ea"/>
                          <a:cs typeface="+mn-cs"/>
                        </a:rPr>
                        <a:t>复制模式，扩张规模</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2"/>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sp>
        <p:nvSpPr>
          <p:cNvPr id="75" name="右箭头 74"/>
          <p:cNvSpPr/>
          <p:nvPr>
            <p:custDataLst>
              <p:tags r:id="rId5"/>
            </p:custDataLst>
          </p:nvPr>
        </p:nvSpPr>
        <p:spPr>
          <a:xfrm rot="18625539">
            <a:off x="6596175" y="4719484"/>
            <a:ext cx="288000" cy="288000"/>
          </a:xfrm>
          <a:prstGeom prst="rightArrow">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76" name="右箭头 75"/>
          <p:cNvSpPr/>
          <p:nvPr>
            <p:custDataLst>
              <p:tags r:id="rId6"/>
            </p:custDataLst>
          </p:nvPr>
        </p:nvSpPr>
        <p:spPr>
          <a:xfrm rot="18625539">
            <a:off x="9044447" y="4719484"/>
            <a:ext cx="288000" cy="288000"/>
          </a:xfrm>
          <a:prstGeom prst="rightArrow">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78" name="右箭头 77"/>
          <p:cNvSpPr/>
          <p:nvPr>
            <p:custDataLst>
              <p:tags r:id="rId7"/>
            </p:custDataLst>
          </p:nvPr>
        </p:nvSpPr>
        <p:spPr>
          <a:xfrm rot="16200000">
            <a:off x="9057456" y="5282208"/>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graphicFrame>
        <p:nvGraphicFramePr>
          <p:cNvPr id="54" name="表格 53"/>
          <p:cNvGraphicFramePr>
            <a:graphicFrameLocks noGrp="1"/>
          </p:cNvGraphicFramePr>
          <p:nvPr>
            <p:extLst/>
          </p:nvPr>
        </p:nvGraphicFramePr>
        <p:xfrm>
          <a:off x="416496" y="5732477"/>
          <a:ext cx="9073579" cy="458066"/>
        </p:xfrm>
        <a:graphic>
          <a:graphicData uri="http://schemas.openxmlformats.org/drawingml/2006/table">
            <a:tbl>
              <a:tblPr firstRow="1" bandRow="1">
                <a:tableStyleId>{5C22544A-7EE6-4342-B048-85BDC9FD1C3A}</a:tableStyleId>
              </a:tblPr>
              <a:tblGrid>
                <a:gridCol w="1537212"/>
                <a:gridCol w="73201"/>
                <a:gridCol w="1961306"/>
                <a:gridCol w="509689"/>
                <a:gridCol w="25626"/>
                <a:gridCol w="4966545"/>
              </a:tblGrid>
              <a:tr h="458066">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400" b="1" kern="1200" dirty="0" smtClean="0">
                          <a:solidFill>
                            <a:schemeClr val="bg1"/>
                          </a:solidFill>
                          <a:latin typeface="+mn-lt"/>
                          <a:ea typeface="+mn-ea"/>
                          <a:cs typeface="+mn-cs"/>
                        </a:rPr>
                        <a:t>金融 </a:t>
                      </a:r>
                      <a:r>
                        <a:rPr lang="en-US" altLang="zh-CN" sz="1400" b="1" kern="1200" dirty="0" smtClean="0">
                          <a:solidFill>
                            <a:schemeClr val="bg1"/>
                          </a:solidFill>
                          <a:latin typeface="+mn-lt"/>
                          <a:ea typeface="+mn-ea"/>
                          <a:cs typeface="+mn-cs"/>
                        </a:rPr>
                        <a:t>&amp; </a:t>
                      </a:r>
                      <a:r>
                        <a:rPr lang="zh-CN" altLang="en-US" sz="1400" b="1" kern="1200" dirty="0" smtClean="0">
                          <a:solidFill>
                            <a:schemeClr val="bg1"/>
                          </a:solidFill>
                          <a:latin typeface="+mn-lt"/>
                          <a:ea typeface="+mn-ea"/>
                          <a:cs typeface="+mn-cs"/>
                        </a:rPr>
                        <a:t>资本运作</a:t>
                      </a:r>
                      <a:endParaRPr lang="zh-CN" altLang="en-US" sz="14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kern="1200" dirty="0" smtClean="0">
                          <a:solidFill>
                            <a:schemeClr val="tx1"/>
                          </a:solidFill>
                          <a:latin typeface="+mn-lt"/>
                          <a:ea typeface="+mn-ea"/>
                          <a:cs typeface="+mn-cs"/>
                        </a:rPr>
                        <a:t>培育种子，获取合作</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kern="1200" dirty="0" smtClean="0">
                          <a:solidFill>
                            <a:schemeClr val="tx1"/>
                          </a:solidFill>
                          <a:latin typeface="+mn-lt"/>
                          <a:ea typeface="+mn-ea"/>
                          <a:cs typeface="+mn-cs"/>
                        </a:rPr>
                        <a:t>金融规模放量</a:t>
                      </a:r>
                      <a:r>
                        <a:rPr lang="zh-CN" altLang="en-US" sz="1400" b="1" kern="1200" baseline="0" dirty="0" smtClean="0">
                          <a:solidFill>
                            <a:schemeClr val="tx1"/>
                          </a:solidFill>
                          <a:latin typeface="+mn-lt"/>
                          <a:ea typeface="+mn-ea"/>
                          <a:cs typeface="+mn-cs"/>
                        </a:rPr>
                        <a:t>          </a:t>
                      </a:r>
                      <a:r>
                        <a:rPr lang="zh-CN" altLang="en-US" sz="1400" b="1" kern="1200" dirty="0" smtClean="0">
                          <a:solidFill>
                            <a:schemeClr val="tx1"/>
                          </a:solidFill>
                          <a:latin typeface="+mn-lt"/>
                          <a:ea typeface="+mn-ea"/>
                          <a:cs typeface="+mn-cs"/>
                        </a:rPr>
                        <a:t>推动主业规模的全面增长</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sp>
        <p:nvSpPr>
          <p:cNvPr id="59" name="右箭头 58"/>
          <p:cNvSpPr/>
          <p:nvPr>
            <p:custDataLst>
              <p:tags r:id="rId8"/>
            </p:custDataLst>
          </p:nvPr>
        </p:nvSpPr>
        <p:spPr>
          <a:xfrm rot="16200000">
            <a:off x="5937262" y="5817511"/>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0" name="右箭头 59"/>
          <p:cNvSpPr/>
          <p:nvPr>
            <p:custDataLst>
              <p:tags r:id="rId9"/>
            </p:custDataLst>
          </p:nvPr>
        </p:nvSpPr>
        <p:spPr>
          <a:xfrm rot="16200000">
            <a:off x="8371391" y="5817510"/>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3" name="右箭头 62"/>
          <p:cNvSpPr/>
          <p:nvPr>
            <p:custDataLst>
              <p:tags r:id="rId10"/>
            </p:custDataLst>
          </p:nvPr>
        </p:nvSpPr>
        <p:spPr>
          <a:xfrm>
            <a:off x="6537176" y="3118259"/>
            <a:ext cx="288000" cy="288000"/>
          </a:xfrm>
          <a:prstGeom prst="rightArrow">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4" name="右箭头 63"/>
          <p:cNvSpPr/>
          <p:nvPr>
            <p:custDataLst>
              <p:tags r:id="rId11"/>
            </p:custDataLst>
          </p:nvPr>
        </p:nvSpPr>
        <p:spPr>
          <a:xfrm>
            <a:off x="8985448" y="3118259"/>
            <a:ext cx="288000" cy="288000"/>
          </a:xfrm>
          <a:prstGeom prst="rightArrow">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5" name="右箭头 64"/>
          <p:cNvSpPr/>
          <p:nvPr>
            <p:custDataLst>
              <p:tags r:id="rId12"/>
            </p:custDataLst>
          </p:nvPr>
        </p:nvSpPr>
        <p:spPr>
          <a:xfrm rot="16200000">
            <a:off x="4088904" y="3633852"/>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7" name="右箭头 66"/>
          <p:cNvSpPr/>
          <p:nvPr>
            <p:custDataLst>
              <p:tags r:id="rId13"/>
            </p:custDataLst>
          </p:nvPr>
        </p:nvSpPr>
        <p:spPr>
          <a:xfrm rot="16200000">
            <a:off x="6537176" y="3633853"/>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70" name="右箭头 69"/>
          <p:cNvSpPr/>
          <p:nvPr>
            <p:custDataLst>
              <p:tags r:id="rId14"/>
            </p:custDataLst>
          </p:nvPr>
        </p:nvSpPr>
        <p:spPr>
          <a:xfrm>
            <a:off x="4088904" y="4196873"/>
            <a:ext cx="288000" cy="288000"/>
          </a:xfrm>
          <a:prstGeom prst="rightArrow">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0" name="右箭头 79"/>
          <p:cNvSpPr/>
          <p:nvPr>
            <p:custDataLst>
              <p:tags r:id="rId15"/>
            </p:custDataLst>
          </p:nvPr>
        </p:nvSpPr>
        <p:spPr>
          <a:xfrm>
            <a:off x="6537176" y="4196873"/>
            <a:ext cx="288000" cy="288000"/>
          </a:xfrm>
          <a:prstGeom prst="rightArrow">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1" name="右箭头 80"/>
          <p:cNvSpPr/>
          <p:nvPr>
            <p:custDataLst>
              <p:tags r:id="rId16"/>
            </p:custDataLst>
          </p:nvPr>
        </p:nvSpPr>
        <p:spPr>
          <a:xfrm>
            <a:off x="8985448" y="4196873"/>
            <a:ext cx="288000" cy="288000"/>
          </a:xfrm>
          <a:prstGeom prst="rightArrow">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3" name="右箭头 82"/>
          <p:cNvSpPr/>
          <p:nvPr>
            <p:custDataLst>
              <p:tags r:id="rId17"/>
            </p:custDataLst>
          </p:nvPr>
        </p:nvSpPr>
        <p:spPr>
          <a:xfrm rot="16200000">
            <a:off x="4088904" y="5282209"/>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4" name="右箭头 83"/>
          <p:cNvSpPr/>
          <p:nvPr>
            <p:custDataLst>
              <p:tags r:id="rId18"/>
            </p:custDataLst>
          </p:nvPr>
        </p:nvSpPr>
        <p:spPr>
          <a:xfrm rot="16200000">
            <a:off x="6537176" y="5282209"/>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5" name="右箭头 84"/>
          <p:cNvSpPr/>
          <p:nvPr>
            <p:custDataLst>
              <p:tags r:id="rId19"/>
            </p:custDataLst>
          </p:nvPr>
        </p:nvSpPr>
        <p:spPr>
          <a:xfrm rot="16200000">
            <a:off x="4088904" y="5817511"/>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8" name="右箭头 87"/>
          <p:cNvSpPr/>
          <p:nvPr>
            <p:custDataLst>
              <p:tags r:id="rId20"/>
            </p:custDataLst>
          </p:nvPr>
        </p:nvSpPr>
        <p:spPr>
          <a:xfrm rot="18625539">
            <a:off x="9044447" y="1393738"/>
            <a:ext cx="288000" cy="288000"/>
          </a:xfrm>
          <a:prstGeom prst="rightArrow">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91" name="右箭头 90"/>
          <p:cNvSpPr/>
          <p:nvPr>
            <p:custDataLst>
              <p:tags r:id="rId21"/>
            </p:custDataLst>
          </p:nvPr>
        </p:nvSpPr>
        <p:spPr>
          <a:xfrm rot="18625539">
            <a:off x="6596175" y="1399767"/>
            <a:ext cx="288000" cy="288000"/>
          </a:xfrm>
          <a:prstGeom prst="rightArrow">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92" name="右箭头 91"/>
          <p:cNvSpPr/>
          <p:nvPr>
            <p:custDataLst>
              <p:tags r:id="rId22"/>
            </p:custDataLst>
          </p:nvPr>
        </p:nvSpPr>
        <p:spPr>
          <a:xfrm rot="18625539">
            <a:off x="4075894" y="3118240"/>
            <a:ext cx="288000" cy="288000"/>
          </a:xfrm>
          <a:prstGeom prst="rightArrow">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93" name="右箭头 92"/>
          <p:cNvSpPr/>
          <p:nvPr>
            <p:custDataLst>
              <p:tags r:id="rId23"/>
            </p:custDataLst>
          </p:nvPr>
        </p:nvSpPr>
        <p:spPr>
          <a:xfrm rot="16200000">
            <a:off x="8985448" y="3633853"/>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94" name="右箭头 93"/>
          <p:cNvSpPr/>
          <p:nvPr>
            <p:custDataLst>
              <p:tags r:id="rId24"/>
            </p:custDataLst>
          </p:nvPr>
        </p:nvSpPr>
        <p:spPr>
          <a:xfrm rot="18625539">
            <a:off x="4075894" y="4719484"/>
            <a:ext cx="288000" cy="288000"/>
          </a:xfrm>
          <a:prstGeom prst="rightArrow">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5" name="右箭头 54"/>
          <p:cNvSpPr/>
          <p:nvPr>
            <p:custDataLst>
              <p:tags r:id="rId25"/>
            </p:custDataLst>
          </p:nvPr>
        </p:nvSpPr>
        <p:spPr>
          <a:xfrm rot="18625539">
            <a:off x="4579981" y="6296311"/>
            <a:ext cx="288000" cy="288000"/>
          </a:xfrm>
          <a:prstGeom prst="rightArrow">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6" name="右箭头 55"/>
          <p:cNvSpPr/>
          <p:nvPr>
            <p:custDataLst>
              <p:tags r:id="rId26"/>
            </p:custDataLst>
          </p:nvPr>
        </p:nvSpPr>
        <p:spPr>
          <a:xfrm rot="16200000">
            <a:off x="6815689" y="6296312"/>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7" name="右箭头 56"/>
          <p:cNvSpPr/>
          <p:nvPr>
            <p:custDataLst>
              <p:tags r:id="rId27"/>
            </p:custDataLst>
          </p:nvPr>
        </p:nvSpPr>
        <p:spPr>
          <a:xfrm>
            <a:off x="2584766" y="6296311"/>
            <a:ext cx="288000" cy="288000"/>
          </a:xfrm>
          <a:prstGeom prst="rightArrow">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graphicFrame>
        <p:nvGraphicFramePr>
          <p:cNvPr id="58" name="表格 57"/>
          <p:cNvGraphicFramePr>
            <a:graphicFrameLocks noGrp="1"/>
          </p:cNvGraphicFramePr>
          <p:nvPr>
            <p:extLst/>
          </p:nvPr>
        </p:nvGraphicFramePr>
        <p:xfrm>
          <a:off x="416496" y="2502638"/>
          <a:ext cx="9073579" cy="458066"/>
        </p:xfrm>
        <a:graphic>
          <a:graphicData uri="http://schemas.openxmlformats.org/drawingml/2006/table">
            <a:tbl>
              <a:tblPr firstRow="1" bandRow="1">
                <a:tableStyleId>{5C22544A-7EE6-4342-B048-85BDC9FD1C3A}</a:tableStyleId>
              </a:tblPr>
              <a:tblGrid>
                <a:gridCol w="1537212"/>
                <a:gridCol w="73201"/>
                <a:gridCol w="1961306"/>
                <a:gridCol w="509689"/>
                <a:gridCol w="25626"/>
                <a:gridCol w="1961306"/>
                <a:gridCol w="508487"/>
                <a:gridCol w="26324"/>
                <a:gridCol w="1961306"/>
                <a:gridCol w="509122"/>
              </a:tblGrid>
              <a:tr h="458066">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矿产资源</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CN" altLang="en-US" sz="1400" b="1" dirty="0" smtClean="0">
                          <a:solidFill>
                            <a:schemeClr val="tx1"/>
                          </a:solidFill>
                        </a:rPr>
                        <a:t>围绕主业，突破发展</a:t>
                      </a: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Font typeface="Arial" panose="020B0604020202020204" pitchFamily="34" charset="0"/>
                        <a:buChar char="•"/>
                      </a:pPr>
                      <a:r>
                        <a:rPr lang="zh-CN" altLang="en-US" sz="1400" b="1" kern="1200" dirty="0" smtClean="0">
                          <a:solidFill>
                            <a:schemeClr val="tx1"/>
                          </a:solidFill>
                          <a:latin typeface="+mn-lt"/>
                          <a:ea typeface="+mn-ea"/>
                          <a:cs typeface="+mn-cs"/>
                        </a:rPr>
                        <a:t>全球布局，获取资源</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US" altLang="zh-CN" sz="1400" b="1"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endParaRPr lang="zh-CN" altLang="en-US" sz="400" b="1" dirty="0">
                        <a:solidFill>
                          <a:schemeClr val="tx1"/>
                        </a:solidFill>
                      </a:endParaRPr>
                    </a:p>
                  </a:txBody>
                  <a:tcPr marL="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CN" altLang="en-US" sz="1400" b="1" kern="1200" dirty="0" smtClean="0">
                          <a:solidFill>
                            <a:schemeClr val="tx1"/>
                          </a:solidFill>
                          <a:latin typeface="+mn-lt"/>
                          <a:ea typeface="+mn-ea"/>
                          <a:cs typeface="+mn-cs"/>
                        </a:rPr>
                        <a:t>网络整合，主导发展</a:t>
                      </a:r>
                      <a:endParaRPr lang="zh-CN" altLang="en-US" sz="1400" b="1" kern="1200" dirty="0">
                        <a:solidFill>
                          <a:schemeClr val="tx1"/>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4625" indent="-174625" algn="l" defTabSz="721933" rtl="0" eaLnBrk="1" latinLnBrk="0" hangingPunct="1">
                        <a:buClr>
                          <a:schemeClr val="tx1"/>
                        </a:buClr>
                        <a:buFont typeface="Arial" panose="020B0604020202020204" pitchFamily="34" charset="0"/>
                        <a:buChar char="•"/>
                      </a:pPr>
                      <a:endParaRPr lang="zh-CN" altLang="en-US" sz="1400" b="1" kern="1200" dirty="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sp>
        <p:nvSpPr>
          <p:cNvPr id="66" name="右箭头 65"/>
          <p:cNvSpPr/>
          <p:nvPr>
            <p:custDataLst>
              <p:tags r:id="rId28"/>
            </p:custDataLst>
          </p:nvPr>
        </p:nvSpPr>
        <p:spPr>
          <a:xfrm rot="18625539">
            <a:off x="8985447" y="2587671"/>
            <a:ext cx="288000" cy="288000"/>
          </a:xfrm>
          <a:prstGeom prst="rightArrow">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8" name="右箭头 67"/>
          <p:cNvSpPr/>
          <p:nvPr>
            <p:custDataLst>
              <p:tags r:id="rId29"/>
            </p:custDataLst>
          </p:nvPr>
        </p:nvSpPr>
        <p:spPr>
          <a:xfrm rot="16200000">
            <a:off x="4075894" y="2587671"/>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9" name="右箭头 68"/>
          <p:cNvSpPr/>
          <p:nvPr>
            <p:custDataLst>
              <p:tags r:id="rId30"/>
            </p:custDataLst>
          </p:nvPr>
        </p:nvSpPr>
        <p:spPr>
          <a:xfrm rot="16200000">
            <a:off x="6527689" y="2587672"/>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1" name="右箭头 60"/>
          <p:cNvSpPr/>
          <p:nvPr>
            <p:custDataLst>
              <p:tags r:id="rId31"/>
            </p:custDataLst>
          </p:nvPr>
        </p:nvSpPr>
        <p:spPr>
          <a:xfrm rot="16200000">
            <a:off x="4072751" y="1407328"/>
            <a:ext cx="288000" cy="288000"/>
          </a:xfrm>
          <a:prstGeom prst="rightArrow">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Tree>
    <p:extLst>
      <p:ext uri="{BB962C8B-B14F-4D97-AF65-F5344CB8AC3E}">
        <p14:creationId xmlns:p14="http://schemas.microsoft.com/office/powerpoint/2010/main" val="17769204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对象 6"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54688" name="think-cell Slide" r:id="rId22" imgW="360" imgH="360" progId="">
                  <p:embed/>
                </p:oleObj>
              </mc:Choice>
              <mc:Fallback>
                <p:oleObj name="think-cell Slide" r:id="rId22" imgW="360" imgH="360" progId="">
                  <p:embed/>
                  <p:pic>
                    <p:nvPicPr>
                      <p:cNvPr id="0" name="Picture 29"/>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矩形 26"/>
          <p:cNvSpPr/>
          <p:nvPr>
            <p:custDataLst>
              <p:tags r:id="rId3"/>
            </p:custDataLst>
          </p:nvPr>
        </p:nvSpPr>
        <p:spPr>
          <a:xfrm>
            <a:off x="4851400" y="1270000"/>
            <a:ext cx="4638104"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22" name="矩形 21"/>
          <p:cNvSpPr/>
          <p:nvPr>
            <p:custDataLst>
              <p:tags r:id="rId4"/>
            </p:custDataLst>
          </p:nvPr>
        </p:nvSpPr>
        <p:spPr>
          <a:xfrm>
            <a:off x="2019300" y="1270000"/>
            <a:ext cx="2832100" cy="4967288"/>
          </a:xfrm>
          <a:prstGeom prst="rect">
            <a:avLst/>
          </a:prstGeom>
          <a:solidFill>
            <a:schemeClr val="accent6">
              <a:lumMod val="20000"/>
              <a:lumOff val="80000"/>
              <a:alpha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 name="矩形 5"/>
          <p:cNvSpPr/>
          <p:nvPr>
            <p:custDataLst>
              <p:tags r:id="rId5"/>
            </p:custDataLst>
          </p:nvPr>
        </p:nvSpPr>
        <p:spPr>
          <a:xfrm>
            <a:off x="415925" y="1270000"/>
            <a:ext cx="1603375"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23" name="椭圆 22"/>
          <p:cNvSpPr/>
          <p:nvPr>
            <p:custDataLst>
              <p:tags r:id="rId6"/>
            </p:custDataLst>
          </p:nvPr>
        </p:nvSpPr>
        <p:spPr>
          <a:xfrm>
            <a:off x="8661480" y="4008303"/>
            <a:ext cx="612000" cy="288000"/>
          </a:xfrm>
          <a:prstGeom prst="ellipse">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0.9%</a:t>
            </a:r>
            <a:endParaRPr lang="zh-CN" altLang="en-US" sz="1400" b="1" dirty="0">
              <a:solidFill>
                <a:schemeClr val="tx1"/>
              </a:solidFill>
            </a:endParaRPr>
          </a:p>
        </p:txBody>
      </p:sp>
      <p:sp>
        <p:nvSpPr>
          <p:cNvPr id="24" name="椭圆 23"/>
          <p:cNvSpPr/>
          <p:nvPr>
            <p:custDataLst>
              <p:tags r:id="rId7"/>
            </p:custDataLst>
          </p:nvPr>
        </p:nvSpPr>
        <p:spPr>
          <a:xfrm>
            <a:off x="8661480" y="5092795"/>
            <a:ext cx="612000" cy="288000"/>
          </a:xfrm>
          <a:prstGeom prst="ellipse">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11.4%</a:t>
            </a:r>
            <a:endParaRPr lang="zh-CN" altLang="en-US" sz="1400" b="1" dirty="0">
              <a:solidFill>
                <a:schemeClr val="bg1"/>
              </a:solidFill>
            </a:endParaRPr>
          </a:p>
        </p:txBody>
      </p:sp>
      <p:sp>
        <p:nvSpPr>
          <p:cNvPr id="25" name="椭圆 24"/>
          <p:cNvSpPr/>
          <p:nvPr>
            <p:custDataLst>
              <p:tags r:id="rId8"/>
            </p:custDataLst>
          </p:nvPr>
        </p:nvSpPr>
        <p:spPr>
          <a:xfrm>
            <a:off x="8661480" y="3514212"/>
            <a:ext cx="612000" cy="288000"/>
          </a:xfrm>
          <a:prstGeom prst="ellipse">
            <a:avLst/>
          </a:prstGeom>
          <a:solidFill>
            <a:schemeClr val="accent5"/>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22.3%</a:t>
            </a:r>
            <a:endParaRPr lang="zh-CN" altLang="en-US" sz="1400" b="1" dirty="0">
              <a:solidFill>
                <a:schemeClr val="bg1"/>
              </a:solidFill>
            </a:endParaRPr>
          </a:p>
        </p:txBody>
      </p:sp>
      <p:sp>
        <p:nvSpPr>
          <p:cNvPr id="26" name="TextBox 25"/>
          <p:cNvSpPr txBox="1"/>
          <p:nvPr>
            <p:custDataLst>
              <p:tags r:id="rId9"/>
            </p:custDataLst>
          </p:nvPr>
        </p:nvSpPr>
        <p:spPr>
          <a:xfrm>
            <a:off x="8337376" y="1284068"/>
            <a:ext cx="1152128" cy="503590"/>
          </a:xfrm>
          <a:prstGeom prst="rect">
            <a:avLst/>
          </a:prstGeom>
          <a:noFill/>
        </p:spPr>
        <p:txBody>
          <a:bodyPr wrap="square" lIns="36000" tIns="36000" rIns="36000" bIns="36000" rtlCol="0">
            <a:spAutoFit/>
          </a:bodyPr>
          <a:lstStyle/>
          <a:p>
            <a:pPr algn="ctr">
              <a:spcAft>
                <a:spcPts val="600"/>
              </a:spcAft>
            </a:pPr>
            <a:r>
              <a:rPr lang="zh-CN" altLang="en-US" sz="1400" b="1" dirty="0" smtClean="0"/>
              <a:t>年复合增长率</a:t>
            </a:r>
            <a:r>
              <a:rPr lang="en-US" altLang="zh-CN" sz="1400" b="1" dirty="0" smtClean="0"/>
              <a:t/>
            </a:r>
            <a:br>
              <a:rPr lang="en-US" altLang="zh-CN" sz="1400" b="1" dirty="0" smtClean="0"/>
            </a:br>
            <a:r>
              <a:rPr lang="zh-CN" altLang="en-US" sz="1400" b="1" dirty="0" smtClean="0"/>
              <a:t>（</a:t>
            </a:r>
            <a:r>
              <a:rPr lang="en-US" altLang="zh-CN" sz="1400" b="1" dirty="0" smtClean="0"/>
              <a:t>%</a:t>
            </a:r>
            <a:r>
              <a:rPr lang="zh-CN" altLang="en-US" sz="1400" b="1" dirty="0" smtClean="0"/>
              <a:t>）</a:t>
            </a:r>
          </a:p>
        </p:txBody>
      </p:sp>
      <p:sp>
        <p:nvSpPr>
          <p:cNvPr id="40" name="椭圆 39"/>
          <p:cNvSpPr/>
          <p:nvPr>
            <p:custDataLst>
              <p:tags r:id="rId10"/>
            </p:custDataLst>
          </p:nvPr>
        </p:nvSpPr>
        <p:spPr>
          <a:xfrm>
            <a:off x="8661480" y="4651704"/>
            <a:ext cx="612000" cy="28800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19.1%</a:t>
            </a:r>
            <a:endParaRPr lang="zh-CN" altLang="en-US" sz="1400" b="1" dirty="0">
              <a:solidFill>
                <a:schemeClr val="tx1"/>
              </a:solidFill>
            </a:endParaRPr>
          </a:p>
        </p:txBody>
      </p:sp>
      <p:sp>
        <p:nvSpPr>
          <p:cNvPr id="41" name="椭圆 40"/>
          <p:cNvSpPr/>
          <p:nvPr>
            <p:custDataLst>
              <p:tags r:id="rId11"/>
            </p:custDataLst>
          </p:nvPr>
        </p:nvSpPr>
        <p:spPr>
          <a:xfrm>
            <a:off x="8661480" y="5456047"/>
            <a:ext cx="612000" cy="288000"/>
          </a:xfrm>
          <a:prstGeom prst="ellipse">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23.2%</a:t>
            </a:r>
            <a:endParaRPr lang="zh-CN" altLang="en-US" sz="1400" b="1" dirty="0">
              <a:solidFill>
                <a:schemeClr val="bg1"/>
              </a:solidFill>
            </a:endParaRPr>
          </a:p>
        </p:txBody>
      </p:sp>
      <p:sp>
        <p:nvSpPr>
          <p:cNvPr id="42" name="矩形 41"/>
          <p:cNvSpPr/>
          <p:nvPr>
            <p:custDataLst>
              <p:tags r:id="rId12"/>
            </p:custDataLst>
          </p:nvPr>
        </p:nvSpPr>
        <p:spPr>
          <a:xfrm>
            <a:off x="415925" y="872760"/>
            <a:ext cx="9074149" cy="396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2015 - 2025</a:t>
            </a:r>
            <a:r>
              <a:rPr lang="zh-CN" altLang="en-US" sz="1600" b="1" dirty="0" smtClean="0">
                <a:solidFill>
                  <a:schemeClr val="bg1"/>
                </a:solidFill>
                <a:latin typeface="Calibri" panose="020F0502020204030204" pitchFamily="34" charset="0"/>
              </a:rPr>
              <a:t>年</a:t>
            </a:r>
            <a:r>
              <a:rPr lang="zh-CN" altLang="en-US" sz="1600" b="1" dirty="0" smtClean="0">
                <a:solidFill>
                  <a:schemeClr val="bg1"/>
                </a:solidFill>
              </a:rPr>
              <a:t>瓮福集团各业务板块营业收入估算（亿元人民币）</a:t>
            </a:r>
            <a:endParaRPr lang="zh-CN" altLang="en-US" sz="1600" b="1" dirty="0">
              <a:solidFill>
                <a:schemeClr val="bg1"/>
              </a:solidFill>
            </a:endParaRPr>
          </a:p>
        </p:txBody>
      </p:sp>
      <p:sp>
        <p:nvSpPr>
          <p:cNvPr id="43" name="矩形 42"/>
          <p:cNvSpPr/>
          <p:nvPr>
            <p:custDataLst>
              <p:tags r:id="rId13"/>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sp>
        <p:nvSpPr>
          <p:cNvPr id="18" name="标题 1"/>
          <p:cNvSpPr txBox="1">
            <a:spLocks/>
          </p:cNvSpPr>
          <p:nvPr>
            <p:custDataLst>
              <p:tags r:id="rId14"/>
            </p:custDataLst>
          </p:nvPr>
        </p:nvSpPr>
        <p:spPr>
          <a:xfrm>
            <a:off x="453000" y="312216"/>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en-US" altLang="zh-CN" dirty="0" smtClean="0"/>
              <a:t>8.</a:t>
            </a:r>
            <a:r>
              <a:rPr lang="zh-CN" altLang="en-US" dirty="0" smtClean="0"/>
              <a:t>分板块规模估算</a:t>
            </a:r>
            <a:r>
              <a:rPr lang="zh-CN" altLang="zh-CN" sz="1400" dirty="0" smtClean="0"/>
              <a:t>（</a:t>
            </a:r>
            <a:r>
              <a:rPr lang="zh-CN" altLang="en-US" sz="1400" dirty="0" smtClean="0"/>
              <a:t>通过金融与投资</a:t>
            </a:r>
            <a:r>
              <a:rPr lang="zh-CN" altLang="en-US" sz="1400" dirty="0"/>
              <a:t>放大新老业务规模</a:t>
            </a:r>
            <a:r>
              <a:rPr lang="zh-CN" altLang="en-US" sz="1400" dirty="0" smtClean="0"/>
              <a:t>）</a:t>
            </a:r>
            <a:endParaRPr lang="zh-CN" altLang="en-US" sz="1400" dirty="0">
              <a:solidFill>
                <a:srgbClr val="FF0000"/>
              </a:solidFill>
            </a:endParaRPr>
          </a:p>
        </p:txBody>
      </p:sp>
      <p:graphicFrame>
        <p:nvGraphicFramePr>
          <p:cNvPr id="32" name="图表 31"/>
          <p:cNvGraphicFramePr/>
          <p:nvPr>
            <p:custDataLst>
              <p:tags r:id="rId15"/>
            </p:custDataLst>
            <p:extLst/>
          </p:nvPr>
        </p:nvGraphicFramePr>
        <p:xfrm>
          <a:off x="517525" y="1268760"/>
          <a:ext cx="7387803" cy="4928839"/>
        </p:xfrm>
        <a:graphic>
          <a:graphicData uri="http://schemas.openxmlformats.org/drawingml/2006/chart">
            <c:chart xmlns:c="http://schemas.openxmlformats.org/drawingml/2006/chart" xmlns:r="http://schemas.openxmlformats.org/officeDocument/2006/relationships" r:id="rId24"/>
          </a:graphicData>
        </a:graphic>
      </p:graphicFrame>
      <p:sp>
        <p:nvSpPr>
          <p:cNvPr id="28" name="矩形 27"/>
          <p:cNvSpPr/>
          <p:nvPr>
            <p:custDataLst>
              <p:tags r:id="rId16"/>
            </p:custDataLst>
          </p:nvPr>
        </p:nvSpPr>
        <p:spPr>
          <a:xfrm>
            <a:off x="7113240" y="1782301"/>
            <a:ext cx="504056"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400" b="1" dirty="0" smtClean="0">
                <a:solidFill>
                  <a:schemeClr val="tx2"/>
                </a:solidFill>
              </a:rPr>
              <a:t>1585</a:t>
            </a:r>
            <a:endParaRPr kumimoji="1" lang="zh-CN" altLang="en-US" sz="1400" b="1" dirty="0" smtClean="0">
              <a:solidFill>
                <a:schemeClr val="tx2"/>
              </a:solidFill>
            </a:endParaRPr>
          </a:p>
        </p:txBody>
      </p:sp>
      <p:sp>
        <p:nvSpPr>
          <p:cNvPr id="29" name="矩形 28"/>
          <p:cNvSpPr/>
          <p:nvPr>
            <p:custDataLst>
              <p:tags r:id="rId17"/>
            </p:custDataLst>
          </p:nvPr>
        </p:nvSpPr>
        <p:spPr>
          <a:xfrm>
            <a:off x="3872880" y="3084777"/>
            <a:ext cx="504056"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400" b="1" dirty="0" smtClean="0">
                <a:solidFill>
                  <a:schemeClr val="tx2"/>
                </a:solidFill>
              </a:rPr>
              <a:t>1011</a:t>
            </a:r>
            <a:endParaRPr kumimoji="1" lang="zh-CN" altLang="en-US" sz="1400" b="1" dirty="0" smtClean="0">
              <a:solidFill>
                <a:schemeClr val="tx2"/>
              </a:solidFill>
            </a:endParaRPr>
          </a:p>
        </p:txBody>
      </p:sp>
      <p:sp>
        <p:nvSpPr>
          <p:cNvPr id="30" name="矩形 29"/>
          <p:cNvSpPr/>
          <p:nvPr>
            <p:custDataLst>
              <p:tags r:id="rId18"/>
            </p:custDataLst>
          </p:nvPr>
        </p:nvSpPr>
        <p:spPr>
          <a:xfrm>
            <a:off x="1352600" y="3973320"/>
            <a:ext cx="504056"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400" b="1" dirty="0" smtClean="0">
                <a:solidFill>
                  <a:schemeClr val="tx2"/>
                </a:solidFill>
              </a:rPr>
              <a:t>554</a:t>
            </a:r>
            <a:endParaRPr kumimoji="1" lang="zh-CN" altLang="en-US" sz="1400" b="1" dirty="0" smtClean="0">
              <a:solidFill>
                <a:schemeClr val="tx2"/>
              </a:solidFill>
            </a:endParaRPr>
          </a:p>
        </p:txBody>
      </p:sp>
      <p:sp>
        <p:nvSpPr>
          <p:cNvPr id="21" name="椭圆 20"/>
          <p:cNvSpPr/>
          <p:nvPr>
            <p:custDataLst>
              <p:tags r:id="rId19"/>
            </p:custDataLst>
          </p:nvPr>
        </p:nvSpPr>
        <p:spPr>
          <a:xfrm>
            <a:off x="8661480" y="2891970"/>
            <a:ext cx="612000" cy="288000"/>
          </a:xfrm>
          <a:prstGeom prst="ellipse">
            <a:avLst/>
          </a:prstGeom>
          <a:solidFill>
            <a:schemeClr val="accent6"/>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33.8%</a:t>
            </a:r>
            <a:endParaRPr lang="zh-CN" altLang="en-US" sz="1400" b="1" dirty="0">
              <a:solidFill>
                <a:schemeClr val="bg1"/>
              </a:solidFill>
            </a:endParaRPr>
          </a:p>
        </p:txBody>
      </p:sp>
      <p:sp>
        <p:nvSpPr>
          <p:cNvPr id="31" name="椭圆 30"/>
          <p:cNvSpPr/>
          <p:nvPr>
            <p:custDataLst>
              <p:tags r:id="rId20"/>
            </p:custDataLst>
          </p:nvPr>
        </p:nvSpPr>
        <p:spPr>
          <a:xfrm>
            <a:off x="8661480" y="2094890"/>
            <a:ext cx="612000" cy="288000"/>
          </a:xfrm>
          <a:prstGeom prst="ellipse">
            <a:avLst/>
          </a:prstGeom>
          <a:solidFill>
            <a:schemeClr val="accent3">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58.0%</a:t>
            </a:r>
            <a:endParaRPr lang="zh-CN" altLang="en-US" sz="1400" b="1" dirty="0">
              <a:solidFill>
                <a:schemeClr val="tx1"/>
              </a:solidFill>
            </a:endParaRPr>
          </a:p>
        </p:txBody>
      </p:sp>
      <p:sp>
        <p:nvSpPr>
          <p:cNvPr id="35" name="矩形 34"/>
          <p:cNvSpPr/>
          <p:nvPr/>
        </p:nvSpPr>
        <p:spPr>
          <a:xfrm>
            <a:off x="7761312" y="5517232"/>
            <a:ext cx="792088" cy="144016"/>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矿产资源</a:t>
            </a:r>
          </a:p>
        </p:txBody>
      </p:sp>
      <p:sp>
        <p:nvSpPr>
          <p:cNvPr id="36" name="矩形 35"/>
          <p:cNvSpPr/>
          <p:nvPr/>
        </p:nvSpPr>
        <p:spPr>
          <a:xfrm>
            <a:off x="7761312" y="5229200"/>
            <a:ext cx="792088" cy="144016"/>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化肥</a:t>
            </a:r>
          </a:p>
        </p:txBody>
      </p:sp>
      <p:sp>
        <p:nvSpPr>
          <p:cNvPr id="37" name="矩形 36"/>
          <p:cNvSpPr/>
          <p:nvPr/>
        </p:nvSpPr>
        <p:spPr>
          <a:xfrm>
            <a:off x="7761312" y="4725144"/>
            <a:ext cx="792088" cy="144016"/>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化工</a:t>
            </a:r>
          </a:p>
        </p:txBody>
      </p:sp>
      <p:sp>
        <p:nvSpPr>
          <p:cNvPr id="38" name="矩形 37"/>
          <p:cNvSpPr/>
          <p:nvPr/>
        </p:nvSpPr>
        <p:spPr>
          <a:xfrm>
            <a:off x="7761312" y="4077072"/>
            <a:ext cx="792088" cy="144016"/>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贸易</a:t>
            </a:r>
          </a:p>
        </p:txBody>
      </p:sp>
      <p:sp>
        <p:nvSpPr>
          <p:cNvPr id="39" name="矩形 38"/>
          <p:cNvSpPr/>
          <p:nvPr/>
        </p:nvSpPr>
        <p:spPr>
          <a:xfrm>
            <a:off x="7761312" y="3573016"/>
            <a:ext cx="792088" cy="144016"/>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技术服务</a:t>
            </a:r>
          </a:p>
        </p:txBody>
      </p:sp>
      <p:sp>
        <p:nvSpPr>
          <p:cNvPr id="44" name="矩形 43"/>
          <p:cNvSpPr/>
          <p:nvPr/>
        </p:nvSpPr>
        <p:spPr>
          <a:xfrm>
            <a:off x="7761312" y="2996952"/>
            <a:ext cx="792088" cy="144016"/>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农业服务</a:t>
            </a:r>
          </a:p>
        </p:txBody>
      </p:sp>
      <p:sp>
        <p:nvSpPr>
          <p:cNvPr id="45" name="矩形 44"/>
          <p:cNvSpPr/>
          <p:nvPr/>
        </p:nvSpPr>
        <p:spPr>
          <a:xfrm>
            <a:off x="7761312" y="2204864"/>
            <a:ext cx="792088" cy="144016"/>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金融支撑</a:t>
            </a:r>
          </a:p>
        </p:txBody>
      </p:sp>
    </p:spTree>
    <p:extLst>
      <p:ext uri="{BB962C8B-B14F-4D97-AF65-F5344CB8AC3E}">
        <p14:creationId xmlns:p14="http://schemas.microsoft.com/office/powerpoint/2010/main" val="12254622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8504" y="811999"/>
            <a:ext cx="8928546" cy="688256"/>
          </a:xfrm>
        </p:spPr>
        <p:txBody>
          <a:bodyPr/>
          <a:lstStyle/>
          <a:p>
            <a:r>
              <a:rPr lang="zh-CN" altLang="en-US" dirty="0" smtClean="0"/>
              <a:t>通过</a:t>
            </a:r>
            <a:r>
              <a:rPr lang="zh-CN" altLang="en-US" dirty="0"/>
              <a:t>金融与投资放</a:t>
            </a:r>
            <a:r>
              <a:rPr lang="zh-CN" altLang="en-US" dirty="0" smtClean="0"/>
              <a:t>大新老业务规模，</a:t>
            </a:r>
            <a:r>
              <a:rPr lang="en-US" altLang="zh-CN" dirty="0" smtClean="0">
                <a:latin typeface="+mj-lt"/>
              </a:rPr>
              <a:t>2020</a:t>
            </a:r>
            <a:r>
              <a:rPr lang="zh-CN" altLang="en-US" dirty="0" smtClean="0">
                <a:latin typeface="+mj-lt"/>
              </a:rPr>
              <a:t>年实现千亿目标，</a:t>
            </a:r>
            <a:r>
              <a:rPr kumimoji="1" lang="en-US" altLang="zh-CN" dirty="0" smtClean="0">
                <a:latin typeface="+mj-lt"/>
              </a:rPr>
              <a:t>2025</a:t>
            </a:r>
            <a:r>
              <a:rPr kumimoji="1" lang="zh-CN" altLang="en-US" dirty="0" smtClean="0">
                <a:latin typeface="+mj-lt"/>
              </a:rPr>
              <a:t>年更将有望突破</a:t>
            </a:r>
            <a:r>
              <a:rPr kumimoji="1" lang="en-US" altLang="zh-CN" dirty="0" smtClean="0">
                <a:latin typeface="+mj-lt"/>
              </a:rPr>
              <a:t>1500</a:t>
            </a:r>
            <a:r>
              <a:rPr kumimoji="1" lang="zh-CN" altLang="en-US" dirty="0" smtClean="0">
                <a:latin typeface="+mj-lt"/>
              </a:rPr>
              <a:t>亿的</a:t>
            </a:r>
            <a:r>
              <a:rPr kumimoji="1" lang="zh-CN" altLang="en-US" dirty="0" smtClean="0">
                <a:solidFill>
                  <a:schemeClr val="tx2"/>
                </a:solidFill>
                <a:latin typeface="+mj-lt"/>
              </a:rPr>
              <a:t>投资估算</a:t>
            </a:r>
            <a:endParaRPr kumimoji="1" lang="zh-CN" altLang="en-US" dirty="0">
              <a:solidFill>
                <a:schemeClr val="tx2"/>
              </a:solidFill>
              <a:latin typeface="+mj-lt"/>
            </a:endParaRPr>
          </a:p>
        </p:txBody>
      </p:sp>
      <p:sp>
        <p:nvSpPr>
          <p:cNvPr id="11" name="矩形 10"/>
          <p:cNvSpPr/>
          <p:nvPr>
            <p:custDataLst>
              <p:tags r:id="rId1"/>
            </p:custDataLst>
          </p:nvPr>
        </p:nvSpPr>
        <p:spPr>
          <a:xfrm>
            <a:off x="1183867" y="1525757"/>
            <a:ext cx="4259521" cy="390746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nvGrpSpPr>
          <p:cNvPr id="12" name="组合 28"/>
          <p:cNvGrpSpPr/>
          <p:nvPr>
            <p:custDataLst>
              <p:tags r:id="rId2"/>
            </p:custDataLst>
          </p:nvPr>
        </p:nvGrpSpPr>
        <p:grpSpPr>
          <a:xfrm>
            <a:off x="5601072" y="1679491"/>
            <a:ext cx="288000" cy="3600000"/>
            <a:chOff x="4941712" y="1898433"/>
            <a:chExt cx="275664" cy="3582001"/>
          </a:xfrm>
        </p:grpSpPr>
        <p:cxnSp>
          <p:nvCxnSpPr>
            <p:cNvPr id="13" name="直接连接符 29"/>
            <p:cNvCxnSpPr/>
            <p:nvPr>
              <p:custDataLst>
                <p:tags r:id="rId28"/>
              </p:custDataLst>
            </p:nvPr>
          </p:nvCxnSpPr>
          <p:spPr>
            <a:xfrm>
              <a:off x="5025008" y="1898433"/>
              <a:ext cx="0" cy="3582001"/>
            </a:xfrm>
            <a:prstGeom prst="line">
              <a:avLst/>
            </a:prstGeom>
            <a:ln w="28575">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等腰三角形 13"/>
            <p:cNvSpPr/>
            <p:nvPr>
              <p:custDataLst>
                <p:tags r:id="rId29"/>
              </p:custDataLst>
            </p:nvPr>
          </p:nvSpPr>
          <p:spPr>
            <a:xfrm rot="5400000">
              <a:off x="4799704" y="3551415"/>
              <a:ext cx="559680" cy="275664"/>
            </a:xfrm>
            <a:prstGeom prst="triangl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ln>
                  <a:solidFill>
                    <a:schemeClr val="bg1"/>
                  </a:solidFill>
                </a:ln>
                <a:solidFill>
                  <a:schemeClr val="bg2"/>
                </a:solidFill>
              </a:endParaRPr>
            </a:p>
          </p:txBody>
        </p:sp>
      </p:grpSp>
      <p:cxnSp>
        <p:nvCxnSpPr>
          <p:cNvPr id="15" name="直接连接符 3"/>
          <p:cNvCxnSpPr/>
          <p:nvPr>
            <p:custDataLst>
              <p:tags r:id="rId3"/>
            </p:custDataLst>
          </p:nvPr>
        </p:nvCxnSpPr>
        <p:spPr>
          <a:xfrm>
            <a:off x="1203095" y="3479491"/>
            <a:ext cx="4248000" cy="0"/>
          </a:xfrm>
          <a:prstGeom prst="line">
            <a:avLst/>
          </a:prstGeom>
          <a:ln w="1905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直接连接符 7"/>
          <p:cNvCxnSpPr/>
          <p:nvPr>
            <p:custDataLst>
              <p:tags r:id="rId4"/>
            </p:custDataLst>
          </p:nvPr>
        </p:nvCxnSpPr>
        <p:spPr>
          <a:xfrm>
            <a:off x="3313627" y="1525757"/>
            <a:ext cx="0" cy="3907469"/>
          </a:xfrm>
          <a:prstGeom prst="line">
            <a:avLst/>
          </a:prstGeom>
          <a:ln w="1905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椭圆 16"/>
          <p:cNvSpPr/>
          <p:nvPr>
            <p:custDataLst>
              <p:tags r:id="rId5"/>
            </p:custDataLst>
          </p:nvPr>
        </p:nvSpPr>
        <p:spPr>
          <a:xfrm>
            <a:off x="1712640" y="4039634"/>
            <a:ext cx="576000" cy="576000"/>
          </a:xfrm>
          <a:prstGeom prst="ellipse">
            <a:avLst/>
          </a:prstGeom>
          <a:solidFill>
            <a:schemeClr val="bg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氟精细</a:t>
            </a:r>
            <a:endParaRPr lang="en-US" altLang="zh-CN" sz="1200" b="1" dirty="0" smtClean="0">
              <a:solidFill>
                <a:schemeClr val="tx1"/>
              </a:solidFill>
            </a:endParaRPr>
          </a:p>
          <a:p>
            <a:pPr algn="ctr"/>
            <a:r>
              <a:rPr lang="zh-CN" altLang="en-US" sz="1200" b="1" dirty="0" smtClean="0">
                <a:solidFill>
                  <a:schemeClr val="tx1"/>
                </a:solidFill>
              </a:rPr>
              <a:t>化工</a:t>
            </a:r>
            <a:endParaRPr lang="zh-CN" altLang="en-US" sz="1200" b="1" dirty="0">
              <a:solidFill>
                <a:schemeClr val="tx1"/>
              </a:solidFill>
            </a:endParaRPr>
          </a:p>
        </p:txBody>
      </p:sp>
      <p:sp>
        <p:nvSpPr>
          <p:cNvPr id="20" name="椭圆 19"/>
          <p:cNvSpPr/>
          <p:nvPr>
            <p:custDataLst>
              <p:tags r:id="rId6"/>
            </p:custDataLst>
          </p:nvPr>
        </p:nvSpPr>
        <p:spPr>
          <a:xfrm>
            <a:off x="3656856" y="3967626"/>
            <a:ext cx="576000" cy="576000"/>
          </a:xfrm>
          <a:prstGeom prst="ellipse">
            <a:avLst/>
          </a:prstGeom>
          <a:solidFill>
            <a:schemeClr val="accent3"/>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煤化工</a:t>
            </a:r>
            <a:endParaRPr lang="zh-CN" altLang="en-US" sz="1200" b="1" dirty="0">
              <a:solidFill>
                <a:schemeClr val="tx1"/>
              </a:solidFill>
            </a:endParaRPr>
          </a:p>
        </p:txBody>
      </p:sp>
      <p:sp>
        <p:nvSpPr>
          <p:cNvPr id="25" name="椭圆 24"/>
          <p:cNvSpPr/>
          <p:nvPr>
            <p:custDataLst>
              <p:tags r:id="rId7"/>
            </p:custDataLst>
          </p:nvPr>
        </p:nvSpPr>
        <p:spPr>
          <a:xfrm>
            <a:off x="4160912" y="2167554"/>
            <a:ext cx="576000" cy="576000"/>
          </a:xfrm>
          <a:prstGeom prst="ellipse">
            <a:avLst/>
          </a:prstGeom>
          <a:solidFill>
            <a:schemeClr val="accent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新型</a:t>
            </a:r>
            <a:endParaRPr lang="en-US" altLang="zh-CN" sz="1200" b="1" dirty="0" smtClean="0">
              <a:solidFill>
                <a:schemeClr val="bg1"/>
              </a:solidFill>
            </a:endParaRPr>
          </a:p>
          <a:p>
            <a:pPr algn="ctr"/>
            <a:r>
              <a:rPr lang="zh-CN" altLang="en-US" sz="1200" b="1" dirty="0" smtClean="0">
                <a:solidFill>
                  <a:schemeClr val="bg1"/>
                </a:solidFill>
              </a:rPr>
              <a:t>肥料</a:t>
            </a:r>
            <a:endParaRPr lang="en-US" altLang="zh-CN" sz="1200" b="1" dirty="0" smtClean="0">
              <a:solidFill>
                <a:schemeClr val="bg1"/>
              </a:solidFill>
            </a:endParaRPr>
          </a:p>
        </p:txBody>
      </p:sp>
      <p:sp>
        <p:nvSpPr>
          <p:cNvPr id="33" name="椭圆 32"/>
          <p:cNvSpPr/>
          <p:nvPr>
            <p:custDataLst>
              <p:tags r:id="rId8"/>
            </p:custDataLst>
          </p:nvPr>
        </p:nvSpPr>
        <p:spPr>
          <a:xfrm>
            <a:off x="4665032" y="1807386"/>
            <a:ext cx="576000" cy="576000"/>
          </a:xfrm>
          <a:prstGeom prst="ellipse">
            <a:avLst/>
          </a:prstGeom>
          <a:solidFill>
            <a:schemeClr val="accent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黄磷</a:t>
            </a:r>
            <a:endParaRPr lang="zh-CN" altLang="en-US" sz="1200" b="1" dirty="0">
              <a:solidFill>
                <a:schemeClr val="bg1"/>
              </a:solidFill>
            </a:endParaRPr>
          </a:p>
        </p:txBody>
      </p:sp>
      <p:sp>
        <p:nvSpPr>
          <p:cNvPr id="34" name="椭圆 33"/>
          <p:cNvSpPr/>
          <p:nvPr>
            <p:custDataLst>
              <p:tags r:id="rId9"/>
            </p:custDataLst>
          </p:nvPr>
        </p:nvSpPr>
        <p:spPr>
          <a:xfrm>
            <a:off x="3944888" y="1735442"/>
            <a:ext cx="576000" cy="576000"/>
          </a:xfrm>
          <a:prstGeom prst="ellipse">
            <a:avLst/>
          </a:prstGeom>
          <a:solidFill>
            <a:schemeClr val="accent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en-US" altLang="zh-CN" sz="1200" b="1" dirty="0" smtClean="0">
                <a:solidFill>
                  <a:schemeClr val="bg1"/>
                </a:solidFill>
              </a:rPr>
              <a:t>PPA</a:t>
            </a:r>
            <a:endParaRPr lang="zh-CN" altLang="en-US" sz="1200" b="1" dirty="0">
              <a:solidFill>
                <a:schemeClr val="bg1"/>
              </a:solidFill>
            </a:endParaRPr>
          </a:p>
        </p:txBody>
      </p:sp>
      <p:sp>
        <p:nvSpPr>
          <p:cNvPr id="35" name="椭圆 34"/>
          <p:cNvSpPr/>
          <p:nvPr>
            <p:custDataLst>
              <p:tags r:id="rId10"/>
            </p:custDataLst>
          </p:nvPr>
        </p:nvSpPr>
        <p:spPr>
          <a:xfrm>
            <a:off x="2648744" y="2527466"/>
            <a:ext cx="576000" cy="576000"/>
          </a:xfrm>
          <a:prstGeom prst="ellipse">
            <a:avLst/>
          </a:prstGeom>
          <a:solidFill>
            <a:schemeClr val="accent2"/>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磷酸盐</a:t>
            </a:r>
            <a:endParaRPr lang="zh-CN" altLang="en-US" sz="1200" b="1" dirty="0">
              <a:solidFill>
                <a:schemeClr val="bg1"/>
              </a:solidFill>
            </a:endParaRPr>
          </a:p>
        </p:txBody>
      </p:sp>
      <p:sp>
        <p:nvSpPr>
          <p:cNvPr id="36" name="椭圆 35"/>
          <p:cNvSpPr/>
          <p:nvPr>
            <p:custDataLst>
              <p:tags r:id="rId11"/>
            </p:custDataLst>
          </p:nvPr>
        </p:nvSpPr>
        <p:spPr>
          <a:xfrm>
            <a:off x="2000672" y="2743490"/>
            <a:ext cx="576000" cy="576000"/>
          </a:xfrm>
          <a:prstGeom prst="ellipse">
            <a:avLst/>
          </a:prstGeom>
          <a:solidFill>
            <a:schemeClr val="accent2"/>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氢氟酸</a:t>
            </a:r>
            <a:endParaRPr lang="en-US" altLang="zh-CN" sz="1200" b="1" dirty="0" smtClean="0">
              <a:solidFill>
                <a:schemeClr val="bg1"/>
              </a:solidFill>
            </a:endParaRPr>
          </a:p>
        </p:txBody>
      </p:sp>
      <p:sp>
        <p:nvSpPr>
          <p:cNvPr id="37" name="椭圆 36"/>
          <p:cNvSpPr/>
          <p:nvPr>
            <p:custDataLst>
              <p:tags r:id="rId12"/>
            </p:custDataLst>
          </p:nvPr>
        </p:nvSpPr>
        <p:spPr>
          <a:xfrm>
            <a:off x="3440896" y="2383578"/>
            <a:ext cx="576000" cy="576000"/>
          </a:xfrm>
          <a:prstGeom prst="ellipse">
            <a:avLst/>
          </a:prstGeom>
          <a:solidFill>
            <a:schemeClr val="accent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涉农</a:t>
            </a:r>
            <a:endParaRPr lang="en-US" altLang="zh-CN" sz="1200" b="1" dirty="0" smtClean="0">
              <a:solidFill>
                <a:schemeClr val="bg1"/>
              </a:solidFill>
            </a:endParaRPr>
          </a:p>
          <a:p>
            <a:pPr algn="ctr"/>
            <a:r>
              <a:rPr lang="zh-CN" altLang="en-US" sz="1200" b="1" dirty="0" smtClean="0">
                <a:solidFill>
                  <a:schemeClr val="bg1"/>
                </a:solidFill>
              </a:rPr>
              <a:t>贸易</a:t>
            </a:r>
            <a:endParaRPr lang="zh-CN" altLang="en-US" sz="1200" b="1" dirty="0">
              <a:solidFill>
                <a:schemeClr val="bg1"/>
              </a:solidFill>
            </a:endParaRPr>
          </a:p>
        </p:txBody>
      </p:sp>
      <p:sp>
        <p:nvSpPr>
          <p:cNvPr id="38" name="椭圆 37"/>
          <p:cNvSpPr/>
          <p:nvPr>
            <p:custDataLst>
              <p:tags r:id="rId13"/>
            </p:custDataLst>
          </p:nvPr>
        </p:nvSpPr>
        <p:spPr>
          <a:xfrm>
            <a:off x="3872880" y="2599538"/>
            <a:ext cx="576000" cy="576000"/>
          </a:xfrm>
          <a:prstGeom prst="ellipse">
            <a:avLst/>
          </a:prstGeom>
          <a:solidFill>
            <a:schemeClr val="accent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涉农</a:t>
            </a:r>
            <a:endParaRPr lang="en-US" altLang="zh-CN" sz="1200" b="1" dirty="0" smtClean="0">
              <a:solidFill>
                <a:schemeClr val="bg1"/>
              </a:solidFill>
            </a:endParaRPr>
          </a:p>
          <a:p>
            <a:pPr algn="ctr"/>
            <a:r>
              <a:rPr lang="zh-CN" altLang="en-US" sz="1200" b="1" dirty="0" smtClean="0">
                <a:solidFill>
                  <a:schemeClr val="bg1"/>
                </a:solidFill>
              </a:rPr>
              <a:t>仓储</a:t>
            </a:r>
            <a:endParaRPr lang="zh-CN" altLang="en-US" sz="1200" b="1" dirty="0">
              <a:solidFill>
                <a:schemeClr val="bg1"/>
              </a:solidFill>
            </a:endParaRPr>
          </a:p>
        </p:txBody>
      </p:sp>
      <p:sp>
        <p:nvSpPr>
          <p:cNvPr id="39" name="椭圆 38"/>
          <p:cNvSpPr/>
          <p:nvPr>
            <p:custDataLst>
              <p:tags r:id="rId14"/>
            </p:custDataLst>
          </p:nvPr>
        </p:nvSpPr>
        <p:spPr>
          <a:xfrm>
            <a:off x="2216760" y="1591362"/>
            <a:ext cx="576000" cy="576000"/>
          </a:xfrm>
          <a:prstGeom prst="ellipse">
            <a:avLst/>
          </a:prstGeom>
          <a:solidFill>
            <a:schemeClr val="accent2"/>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涉农</a:t>
            </a:r>
            <a:endParaRPr lang="en-US" altLang="zh-CN" sz="1200" b="1" dirty="0" smtClean="0">
              <a:solidFill>
                <a:schemeClr val="bg1"/>
              </a:solidFill>
            </a:endParaRPr>
          </a:p>
          <a:p>
            <a:pPr algn="ctr"/>
            <a:r>
              <a:rPr lang="zh-CN" altLang="en-US" sz="1200" b="1" dirty="0" smtClean="0">
                <a:solidFill>
                  <a:schemeClr val="bg1"/>
                </a:solidFill>
              </a:rPr>
              <a:t>金融</a:t>
            </a:r>
            <a:endParaRPr lang="en-US" altLang="zh-CN" sz="1200" b="1" dirty="0" smtClean="0">
              <a:solidFill>
                <a:schemeClr val="bg1"/>
              </a:solidFill>
            </a:endParaRPr>
          </a:p>
        </p:txBody>
      </p:sp>
      <p:sp>
        <p:nvSpPr>
          <p:cNvPr id="40" name="椭圆 39"/>
          <p:cNvSpPr/>
          <p:nvPr>
            <p:custDataLst>
              <p:tags r:id="rId15"/>
            </p:custDataLst>
          </p:nvPr>
        </p:nvSpPr>
        <p:spPr>
          <a:xfrm>
            <a:off x="2000672" y="3175602"/>
            <a:ext cx="576000" cy="576000"/>
          </a:xfrm>
          <a:prstGeom prst="ellipse">
            <a:avLst/>
          </a:prstGeom>
          <a:solidFill>
            <a:schemeClr val="accent2"/>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粗碘</a:t>
            </a:r>
            <a:endParaRPr lang="en-US" altLang="zh-CN" sz="1200" b="1" dirty="0" smtClean="0">
              <a:solidFill>
                <a:schemeClr val="bg1"/>
              </a:solidFill>
            </a:endParaRPr>
          </a:p>
        </p:txBody>
      </p:sp>
      <p:sp>
        <p:nvSpPr>
          <p:cNvPr id="41" name="椭圆 40"/>
          <p:cNvSpPr/>
          <p:nvPr>
            <p:custDataLst>
              <p:tags r:id="rId16"/>
            </p:custDataLst>
          </p:nvPr>
        </p:nvSpPr>
        <p:spPr>
          <a:xfrm>
            <a:off x="1424608" y="4543690"/>
            <a:ext cx="576000" cy="576000"/>
          </a:xfrm>
          <a:prstGeom prst="ellipse">
            <a:avLst/>
          </a:prstGeom>
          <a:solidFill>
            <a:schemeClr val="bg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碘化工</a:t>
            </a:r>
            <a:endParaRPr lang="zh-CN" altLang="en-US" sz="1200" b="1" dirty="0">
              <a:solidFill>
                <a:schemeClr val="tx1"/>
              </a:solidFill>
            </a:endParaRPr>
          </a:p>
        </p:txBody>
      </p:sp>
      <p:sp>
        <p:nvSpPr>
          <p:cNvPr id="42" name="椭圆 41"/>
          <p:cNvSpPr/>
          <p:nvPr>
            <p:custDataLst>
              <p:tags r:id="rId17"/>
            </p:custDataLst>
          </p:nvPr>
        </p:nvSpPr>
        <p:spPr>
          <a:xfrm>
            <a:off x="4448944" y="3535578"/>
            <a:ext cx="576000" cy="576000"/>
          </a:xfrm>
          <a:prstGeom prst="ellipse">
            <a:avLst/>
          </a:prstGeom>
          <a:solidFill>
            <a:schemeClr val="accent3"/>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国际分</a:t>
            </a:r>
            <a:endParaRPr lang="en-US" altLang="zh-CN" sz="1200" b="1" dirty="0" smtClean="0">
              <a:solidFill>
                <a:schemeClr val="tx1"/>
              </a:solidFill>
            </a:endParaRPr>
          </a:p>
          <a:p>
            <a:pPr algn="ctr"/>
            <a:r>
              <a:rPr lang="zh-CN" altLang="en-US" sz="1200" b="1" dirty="0" smtClean="0">
                <a:solidFill>
                  <a:schemeClr val="tx1"/>
                </a:solidFill>
              </a:rPr>
              <a:t>支机构</a:t>
            </a:r>
            <a:endParaRPr lang="en-US" altLang="zh-CN" sz="1200" b="1" dirty="0" smtClean="0">
              <a:solidFill>
                <a:schemeClr val="tx1"/>
              </a:solidFill>
            </a:endParaRPr>
          </a:p>
        </p:txBody>
      </p:sp>
      <p:graphicFrame>
        <p:nvGraphicFramePr>
          <p:cNvPr id="43" name="表格 42"/>
          <p:cNvGraphicFramePr>
            <a:graphicFrameLocks noGrp="1"/>
          </p:cNvGraphicFramePr>
          <p:nvPr>
            <p:extLst>
              <p:ext uri="{D42A27DB-BD31-4B8C-83A1-F6EECF244321}">
                <p14:modId xmlns:p14="http://schemas.microsoft.com/office/powerpoint/2010/main" val="281783325"/>
              </p:ext>
            </p:extLst>
          </p:nvPr>
        </p:nvGraphicFramePr>
        <p:xfrm>
          <a:off x="5961112" y="1525757"/>
          <a:ext cx="3384376" cy="4040556"/>
        </p:xfrm>
        <a:graphic>
          <a:graphicData uri="http://schemas.openxmlformats.org/drawingml/2006/table">
            <a:tbl>
              <a:tblPr firstRow="1" bandRow="1">
                <a:tableStyleId>{5C22544A-7EE6-4342-B048-85BDC9FD1C3A}</a:tableStyleId>
              </a:tblPr>
              <a:tblGrid>
                <a:gridCol w="846094"/>
                <a:gridCol w="846094"/>
                <a:gridCol w="846094"/>
                <a:gridCol w="846094"/>
              </a:tblGrid>
              <a:tr h="350490">
                <a:tc>
                  <a:txBody>
                    <a:bodyPr/>
                    <a:lstStyle/>
                    <a:p>
                      <a:pPr algn="ctr"/>
                      <a:r>
                        <a:rPr lang="zh-CN" altLang="en-US" sz="1400" dirty="0" smtClean="0">
                          <a:solidFill>
                            <a:schemeClr val="bg1"/>
                          </a:solidFill>
                        </a:rPr>
                        <a:t>项目</a:t>
                      </a:r>
                      <a:endParaRPr lang="zh-CN" altLang="en-US" sz="1400" dirty="0">
                        <a:solidFill>
                          <a:schemeClr val="bg1"/>
                        </a:solidFill>
                      </a:endParaRPr>
                    </a:p>
                  </a:txBody>
                  <a:tcPr anchor="ctr">
                    <a:solidFill>
                      <a:schemeClr val="accent2"/>
                    </a:solidFill>
                  </a:tcPr>
                </a:tc>
                <a:tc>
                  <a:txBody>
                    <a:bodyPr/>
                    <a:lstStyle/>
                    <a:p>
                      <a:pPr algn="ctr"/>
                      <a:r>
                        <a:rPr lang="zh-CN" altLang="en-US" sz="1400" dirty="0" smtClean="0">
                          <a:solidFill>
                            <a:schemeClr val="bg1"/>
                          </a:solidFill>
                        </a:rPr>
                        <a:t>新增规模</a:t>
                      </a:r>
                      <a:endParaRPr lang="zh-CN" altLang="en-US" sz="1400" dirty="0">
                        <a:solidFill>
                          <a:schemeClr val="bg1"/>
                        </a:solidFill>
                      </a:endParaRPr>
                    </a:p>
                  </a:txBody>
                  <a:tcPr marL="36000" marR="36000" anchor="ctr">
                    <a:solidFill>
                      <a:schemeClr val="accent2"/>
                    </a:solidFill>
                  </a:tcPr>
                </a:tc>
                <a:tc>
                  <a:txBody>
                    <a:bodyPr/>
                    <a:lstStyle/>
                    <a:p>
                      <a:pPr algn="ctr"/>
                      <a:r>
                        <a:rPr lang="zh-CN" altLang="en-US" sz="1400" dirty="0" smtClean="0">
                          <a:solidFill>
                            <a:schemeClr val="bg1"/>
                          </a:solidFill>
                        </a:rPr>
                        <a:t>总投资额</a:t>
                      </a:r>
                      <a:endParaRPr lang="zh-CN" altLang="en-US" sz="1400" dirty="0">
                        <a:solidFill>
                          <a:schemeClr val="bg1"/>
                        </a:solidFill>
                      </a:endParaRPr>
                    </a:p>
                  </a:txBody>
                  <a:tcPr marL="36000" marR="36000" anchor="ctr">
                    <a:solidFill>
                      <a:schemeClr val="accent6"/>
                    </a:solidFill>
                  </a:tcPr>
                </a:tc>
                <a:tc>
                  <a:txBody>
                    <a:bodyPr/>
                    <a:lstStyle/>
                    <a:p>
                      <a:pPr algn="ctr"/>
                      <a:r>
                        <a:rPr lang="zh-CN" altLang="en-US" sz="1400" dirty="0" smtClean="0">
                          <a:solidFill>
                            <a:schemeClr val="bg1"/>
                          </a:solidFill>
                        </a:rPr>
                        <a:t>规模</a:t>
                      </a:r>
                      <a:endParaRPr lang="zh-CN" altLang="en-US" sz="1400" dirty="0">
                        <a:solidFill>
                          <a:schemeClr val="bg1"/>
                        </a:solidFill>
                      </a:endParaRPr>
                    </a:p>
                  </a:txBody>
                  <a:tcPr anchor="ctr">
                    <a:solidFill>
                      <a:schemeClr val="accent2"/>
                    </a:solidFill>
                  </a:tcPr>
                </a:tc>
              </a:tr>
              <a:tr h="376642">
                <a:tc>
                  <a:txBody>
                    <a:bodyPr/>
                    <a:lstStyle/>
                    <a:p>
                      <a:pPr algn="ctr"/>
                      <a:r>
                        <a:rPr lang="zh-CN" altLang="en-US" sz="1200" dirty="0" smtClean="0">
                          <a:solidFill>
                            <a:srgbClr val="000000"/>
                          </a:solidFill>
                        </a:rPr>
                        <a:t>新型肥</a:t>
                      </a:r>
                      <a:endParaRPr lang="zh-CN" altLang="en-US" sz="1200" dirty="0">
                        <a:solidFill>
                          <a:srgbClr val="000000"/>
                        </a:solidFill>
                      </a:endParaRPr>
                    </a:p>
                  </a:txBody>
                  <a:tcPr anchor="ctr">
                    <a:solidFill>
                      <a:schemeClr val="accent4"/>
                    </a:solidFill>
                  </a:tcPr>
                </a:tc>
                <a:tc>
                  <a:txBody>
                    <a:bodyPr/>
                    <a:lstStyle/>
                    <a:p>
                      <a:pPr algn="ctr"/>
                      <a:r>
                        <a:rPr lang="en-US" altLang="zh-CN" sz="1200" dirty="0" smtClean="0">
                          <a:solidFill>
                            <a:srgbClr val="000000"/>
                          </a:solidFill>
                        </a:rPr>
                        <a:t>300</a:t>
                      </a:r>
                      <a:r>
                        <a:rPr lang="zh-CN" altLang="en-US" sz="1200" dirty="0" smtClean="0">
                          <a:solidFill>
                            <a:srgbClr val="000000"/>
                          </a:solidFill>
                        </a:rPr>
                        <a:t>万吨</a:t>
                      </a:r>
                      <a:endParaRPr lang="zh-CN" altLang="en-US" sz="1200" dirty="0">
                        <a:solidFill>
                          <a:srgbClr val="000000"/>
                        </a:solidFill>
                      </a:endParaRPr>
                    </a:p>
                  </a:txBody>
                  <a:tcPr anchor="ctr">
                    <a:solidFill>
                      <a:schemeClr val="accent4"/>
                    </a:solidFill>
                  </a:tcPr>
                </a:tc>
                <a:tc>
                  <a:txBody>
                    <a:bodyPr/>
                    <a:lstStyle/>
                    <a:p>
                      <a:pPr algn="ctr"/>
                      <a:r>
                        <a:rPr lang="en-US" altLang="zh-CN" sz="1200" dirty="0" smtClean="0">
                          <a:solidFill>
                            <a:srgbClr val="000000"/>
                          </a:solidFill>
                        </a:rPr>
                        <a:t>30</a:t>
                      </a:r>
                      <a:r>
                        <a:rPr lang="zh-CN" altLang="en-US" sz="1200" dirty="0" smtClean="0">
                          <a:solidFill>
                            <a:srgbClr val="000000"/>
                          </a:solidFill>
                        </a:rPr>
                        <a:t>亿</a:t>
                      </a:r>
                      <a:endParaRPr lang="zh-CN" altLang="en-US" sz="1200" dirty="0">
                        <a:solidFill>
                          <a:srgbClr val="000000"/>
                        </a:solidFill>
                      </a:endParaRPr>
                    </a:p>
                  </a:txBody>
                  <a:tcPr anchor="ctr">
                    <a:solidFill>
                      <a:schemeClr val="accent4"/>
                    </a:solidFill>
                  </a:tcPr>
                </a:tc>
                <a:tc>
                  <a:txBody>
                    <a:bodyPr/>
                    <a:lstStyle/>
                    <a:p>
                      <a:pPr algn="ctr"/>
                      <a:r>
                        <a:rPr lang="en-US" altLang="zh-CN" sz="1200" dirty="0" smtClean="0">
                          <a:solidFill>
                            <a:srgbClr val="000000"/>
                          </a:solidFill>
                        </a:rPr>
                        <a:t>70</a:t>
                      </a:r>
                      <a:r>
                        <a:rPr lang="zh-CN" altLang="en-US" sz="1200" dirty="0" smtClean="0">
                          <a:solidFill>
                            <a:srgbClr val="000000"/>
                          </a:solidFill>
                        </a:rPr>
                        <a:t>亿</a:t>
                      </a:r>
                      <a:endParaRPr lang="zh-CN" altLang="en-US" sz="1200" dirty="0">
                        <a:solidFill>
                          <a:srgbClr val="000000"/>
                        </a:solidFill>
                      </a:endParaRPr>
                    </a:p>
                  </a:txBody>
                  <a:tcPr anchor="ctr">
                    <a:solidFill>
                      <a:schemeClr val="accent4"/>
                    </a:solidFill>
                  </a:tcPr>
                </a:tc>
              </a:tr>
              <a:tr h="376642">
                <a:tc>
                  <a:txBody>
                    <a:bodyPr/>
                    <a:lstStyle/>
                    <a:p>
                      <a:pPr algn="ctr"/>
                      <a:r>
                        <a:rPr lang="en-US" altLang="zh-CN" sz="1200" dirty="0" smtClean="0">
                          <a:solidFill>
                            <a:srgbClr val="000000"/>
                          </a:solidFill>
                        </a:rPr>
                        <a:t>PPA</a:t>
                      </a:r>
                      <a:endParaRPr lang="zh-CN" altLang="en-US" sz="1200" dirty="0">
                        <a:solidFill>
                          <a:srgbClr val="000000"/>
                        </a:solidFill>
                      </a:endParaRPr>
                    </a:p>
                  </a:txBody>
                  <a:tcPr anchor="ctr"/>
                </a:tc>
                <a:tc>
                  <a:txBody>
                    <a:bodyPr/>
                    <a:lstStyle/>
                    <a:p>
                      <a:pPr algn="ctr"/>
                      <a:r>
                        <a:rPr lang="en-US" altLang="zh-CN" sz="1200" dirty="0" smtClean="0">
                          <a:solidFill>
                            <a:srgbClr val="000000"/>
                          </a:solidFill>
                        </a:rPr>
                        <a:t>165</a:t>
                      </a:r>
                      <a:r>
                        <a:rPr lang="zh-CN" altLang="en-US" sz="1200" dirty="0" smtClean="0">
                          <a:solidFill>
                            <a:srgbClr val="000000"/>
                          </a:solidFill>
                        </a:rPr>
                        <a:t>万吨</a:t>
                      </a:r>
                      <a:endParaRPr lang="zh-CN" altLang="en-US" sz="1200" dirty="0">
                        <a:solidFill>
                          <a:srgbClr val="000000"/>
                        </a:solidFill>
                      </a:endParaRPr>
                    </a:p>
                  </a:txBody>
                  <a:tcPr anchor="ctr"/>
                </a:tc>
                <a:tc>
                  <a:txBody>
                    <a:bodyPr/>
                    <a:lstStyle/>
                    <a:p>
                      <a:pPr algn="ctr"/>
                      <a:r>
                        <a:rPr lang="en-US" altLang="zh-CN" sz="1200" dirty="0" smtClean="0">
                          <a:solidFill>
                            <a:srgbClr val="000000"/>
                          </a:solidFill>
                        </a:rPr>
                        <a:t>55</a:t>
                      </a:r>
                      <a:r>
                        <a:rPr lang="zh-CN" altLang="en-US" sz="1200" dirty="0" smtClean="0">
                          <a:solidFill>
                            <a:srgbClr val="000000"/>
                          </a:solidFill>
                        </a:rPr>
                        <a:t>亿</a:t>
                      </a:r>
                      <a:endParaRPr lang="zh-CN" altLang="en-US" sz="1200" dirty="0">
                        <a:solidFill>
                          <a:srgbClr val="000000"/>
                        </a:solidFill>
                      </a:endParaRPr>
                    </a:p>
                  </a:txBody>
                  <a:tcPr anchor="ctr"/>
                </a:tc>
                <a:tc>
                  <a:txBody>
                    <a:bodyPr/>
                    <a:lstStyle/>
                    <a:p>
                      <a:pPr algn="ctr"/>
                      <a:r>
                        <a:rPr lang="en-US" altLang="zh-CN" sz="1200" dirty="0" smtClean="0">
                          <a:solidFill>
                            <a:srgbClr val="000000"/>
                          </a:solidFill>
                        </a:rPr>
                        <a:t>55</a:t>
                      </a:r>
                      <a:r>
                        <a:rPr lang="zh-CN" altLang="en-US" sz="1200" dirty="0" smtClean="0">
                          <a:solidFill>
                            <a:srgbClr val="000000"/>
                          </a:solidFill>
                        </a:rPr>
                        <a:t>亿</a:t>
                      </a:r>
                      <a:endParaRPr lang="zh-CN" altLang="en-US" sz="1200" dirty="0">
                        <a:solidFill>
                          <a:srgbClr val="000000"/>
                        </a:solidFill>
                      </a:endParaRPr>
                    </a:p>
                  </a:txBody>
                  <a:tcPr anchor="ctr"/>
                </a:tc>
              </a:tr>
              <a:tr h="376642">
                <a:tc>
                  <a:txBody>
                    <a:bodyPr/>
                    <a:lstStyle/>
                    <a:p>
                      <a:pPr algn="ctr"/>
                      <a:r>
                        <a:rPr lang="zh-CN" altLang="en-US" sz="1200" dirty="0" smtClean="0">
                          <a:solidFill>
                            <a:srgbClr val="000000"/>
                          </a:solidFill>
                        </a:rPr>
                        <a:t>黄磷</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15</a:t>
                      </a:r>
                      <a:r>
                        <a:rPr lang="zh-CN" altLang="en-US" sz="1200" dirty="0" smtClean="0">
                          <a:solidFill>
                            <a:srgbClr val="000000"/>
                          </a:solidFill>
                        </a:rPr>
                        <a:t>万吨</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12</a:t>
                      </a:r>
                      <a:r>
                        <a:rPr lang="zh-CN" altLang="en-US" sz="1200" dirty="0" smtClean="0">
                          <a:solidFill>
                            <a:srgbClr val="000000"/>
                          </a:solidFill>
                        </a:rPr>
                        <a:t>亿</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23</a:t>
                      </a:r>
                      <a:r>
                        <a:rPr lang="zh-CN" altLang="en-US" sz="1200" dirty="0" smtClean="0">
                          <a:solidFill>
                            <a:srgbClr val="000000"/>
                          </a:solidFill>
                        </a:rPr>
                        <a:t>亿</a:t>
                      </a:r>
                      <a:endParaRPr lang="zh-CN" altLang="en-US" sz="1200" dirty="0">
                        <a:solidFill>
                          <a:srgbClr val="000000"/>
                        </a:solidFill>
                      </a:endParaRPr>
                    </a:p>
                  </a:txBody>
                  <a:tcPr anchor="ctr">
                    <a:solidFill>
                      <a:srgbClr val="CCE8FF"/>
                    </a:solidFill>
                  </a:tcPr>
                </a:tc>
              </a:tr>
              <a:tr h="376642">
                <a:tc>
                  <a:txBody>
                    <a:bodyPr/>
                    <a:lstStyle/>
                    <a:p>
                      <a:pPr algn="ctr"/>
                      <a:r>
                        <a:rPr lang="zh-CN" altLang="en-US" sz="1200" dirty="0" smtClean="0">
                          <a:solidFill>
                            <a:srgbClr val="000000"/>
                          </a:solidFill>
                        </a:rPr>
                        <a:t>磷酸盐及其他</a:t>
                      </a:r>
                      <a:endParaRPr lang="zh-CN" altLang="en-US" sz="1200" dirty="0">
                        <a:solidFill>
                          <a:srgbClr val="000000"/>
                        </a:solidFill>
                      </a:endParaRPr>
                    </a:p>
                  </a:txBody>
                  <a:tcPr anchor="ctr"/>
                </a:tc>
                <a:tc>
                  <a:txBody>
                    <a:bodyPr/>
                    <a:lstStyle/>
                    <a:p>
                      <a:pPr algn="ctr"/>
                      <a:r>
                        <a:rPr lang="en-US" altLang="zh-CN" sz="1200" dirty="0" smtClean="0">
                          <a:solidFill>
                            <a:srgbClr val="000000"/>
                          </a:solidFill>
                        </a:rPr>
                        <a:t>195</a:t>
                      </a:r>
                      <a:r>
                        <a:rPr lang="zh-CN" altLang="en-US" sz="1200" dirty="0" smtClean="0">
                          <a:solidFill>
                            <a:srgbClr val="000000"/>
                          </a:solidFill>
                        </a:rPr>
                        <a:t>万吨</a:t>
                      </a:r>
                      <a:endParaRPr lang="zh-CN" altLang="en-US" sz="1200" dirty="0">
                        <a:solidFill>
                          <a:srgbClr val="000000"/>
                        </a:solidFill>
                      </a:endParaRPr>
                    </a:p>
                  </a:txBody>
                  <a:tcPr anchor="ctr"/>
                </a:tc>
                <a:tc>
                  <a:txBody>
                    <a:bodyPr/>
                    <a:lstStyle/>
                    <a:p>
                      <a:pPr algn="ctr"/>
                      <a:r>
                        <a:rPr lang="en-US" altLang="zh-CN" sz="1200" dirty="0" smtClean="0">
                          <a:solidFill>
                            <a:srgbClr val="000000"/>
                          </a:solidFill>
                        </a:rPr>
                        <a:t>130</a:t>
                      </a:r>
                      <a:r>
                        <a:rPr lang="zh-CN" altLang="en-US" sz="1200" dirty="0" smtClean="0">
                          <a:solidFill>
                            <a:srgbClr val="000000"/>
                          </a:solidFill>
                        </a:rPr>
                        <a:t>亿</a:t>
                      </a:r>
                      <a:endParaRPr lang="zh-CN" altLang="en-US" sz="1200" dirty="0">
                        <a:solidFill>
                          <a:srgbClr val="000000"/>
                        </a:solidFill>
                      </a:endParaRPr>
                    </a:p>
                  </a:txBody>
                  <a:tcPr anchor="ctr"/>
                </a:tc>
                <a:tc>
                  <a:txBody>
                    <a:bodyPr/>
                    <a:lstStyle/>
                    <a:p>
                      <a:pPr algn="ctr"/>
                      <a:r>
                        <a:rPr lang="en-US" altLang="zh-CN" sz="1200" dirty="0" smtClean="0">
                          <a:solidFill>
                            <a:srgbClr val="000000"/>
                          </a:solidFill>
                        </a:rPr>
                        <a:t>160</a:t>
                      </a:r>
                      <a:r>
                        <a:rPr lang="zh-CN" altLang="en-US" sz="1200" dirty="0" smtClean="0">
                          <a:solidFill>
                            <a:srgbClr val="000000"/>
                          </a:solidFill>
                        </a:rPr>
                        <a:t>亿</a:t>
                      </a:r>
                      <a:endParaRPr lang="zh-CN" altLang="en-US" sz="1200" dirty="0">
                        <a:solidFill>
                          <a:srgbClr val="000000"/>
                        </a:solidFill>
                      </a:endParaRPr>
                    </a:p>
                  </a:txBody>
                  <a:tcPr anchor="ctr"/>
                </a:tc>
              </a:tr>
              <a:tr h="350490">
                <a:tc>
                  <a:txBody>
                    <a:bodyPr/>
                    <a:lstStyle/>
                    <a:p>
                      <a:pPr algn="ctr"/>
                      <a:r>
                        <a:rPr lang="zh-CN" altLang="en-US" sz="1200" dirty="0" smtClean="0">
                          <a:solidFill>
                            <a:srgbClr val="000000"/>
                          </a:solidFill>
                        </a:rPr>
                        <a:t>氟及下游</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70</a:t>
                      </a:r>
                      <a:r>
                        <a:rPr lang="zh-CN" altLang="en-US" sz="1200" dirty="0" smtClean="0">
                          <a:solidFill>
                            <a:srgbClr val="000000"/>
                          </a:solidFill>
                        </a:rPr>
                        <a:t>万吨</a:t>
                      </a:r>
                      <a:endParaRPr lang="zh-CN" altLang="en-US" sz="1200" dirty="0">
                        <a:solidFill>
                          <a:srgbClr val="000000"/>
                        </a:solidFill>
                      </a:endParaRPr>
                    </a:p>
                  </a:txBody>
                  <a:tcPr anchor="ctr">
                    <a:solidFill>
                      <a:srgbClr val="CCE8FF"/>
                    </a:solidFill>
                  </a:tcPr>
                </a:tc>
                <a:tc rowSpan="2">
                  <a:txBody>
                    <a:bodyPr/>
                    <a:lstStyle/>
                    <a:p>
                      <a:pPr algn="ctr"/>
                      <a:r>
                        <a:rPr lang="en-US" altLang="zh-CN" sz="1200" dirty="0" smtClean="0">
                          <a:solidFill>
                            <a:srgbClr val="000000"/>
                          </a:solidFill>
                        </a:rPr>
                        <a:t>80</a:t>
                      </a:r>
                      <a:r>
                        <a:rPr lang="zh-CN" altLang="en-US" sz="1200" dirty="0" smtClean="0">
                          <a:solidFill>
                            <a:srgbClr val="000000"/>
                          </a:solidFill>
                        </a:rPr>
                        <a:t>亿</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45</a:t>
                      </a:r>
                      <a:r>
                        <a:rPr lang="zh-CN" altLang="en-US" sz="1200" dirty="0" smtClean="0">
                          <a:solidFill>
                            <a:srgbClr val="000000"/>
                          </a:solidFill>
                        </a:rPr>
                        <a:t>亿</a:t>
                      </a:r>
                      <a:endParaRPr lang="zh-CN" altLang="en-US" sz="1200" dirty="0">
                        <a:solidFill>
                          <a:srgbClr val="000000"/>
                        </a:solidFill>
                      </a:endParaRPr>
                    </a:p>
                  </a:txBody>
                  <a:tcPr anchor="ctr">
                    <a:solidFill>
                      <a:srgbClr val="CCE8FF"/>
                    </a:solidFill>
                  </a:tcPr>
                </a:tc>
              </a:tr>
              <a:tr h="350490">
                <a:tc>
                  <a:txBody>
                    <a:bodyPr/>
                    <a:lstStyle/>
                    <a:p>
                      <a:pPr algn="ctr"/>
                      <a:r>
                        <a:rPr lang="zh-CN" altLang="en-US" sz="1200" dirty="0" smtClean="0">
                          <a:solidFill>
                            <a:srgbClr val="000000"/>
                          </a:solidFill>
                        </a:rPr>
                        <a:t>碘及下游</a:t>
                      </a:r>
                      <a:endParaRPr lang="zh-CN" altLang="en-US" sz="1200" dirty="0">
                        <a:solidFill>
                          <a:srgbClr val="000000"/>
                        </a:solidFill>
                      </a:endParaRPr>
                    </a:p>
                  </a:txBody>
                  <a:tcPr anchor="ctr"/>
                </a:tc>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en-US" altLang="zh-CN" sz="1200" dirty="0" smtClean="0">
                          <a:solidFill>
                            <a:srgbClr val="000000"/>
                          </a:solidFill>
                        </a:rPr>
                        <a:t>800</a:t>
                      </a:r>
                      <a:r>
                        <a:rPr lang="zh-CN" altLang="en-US" sz="1200" dirty="0" smtClean="0">
                          <a:solidFill>
                            <a:srgbClr val="000000"/>
                          </a:solidFill>
                        </a:rPr>
                        <a:t>吨</a:t>
                      </a:r>
                    </a:p>
                  </a:txBody>
                  <a:tcPr anchor="ctr"/>
                </a:tc>
                <a:tc vMerge="1">
                  <a:txBody>
                    <a:bodyPr/>
                    <a:lstStyle/>
                    <a:p>
                      <a:pPr algn="ctr"/>
                      <a:endParaRPr lang="zh-CN" altLang="en-US" sz="1400" dirty="0">
                        <a:solidFill>
                          <a:srgbClr val="000000"/>
                        </a:solidFill>
                      </a:endParaRPr>
                    </a:p>
                  </a:txBody>
                  <a:tcPr anchor="ctr"/>
                </a:tc>
                <a:tc>
                  <a:txBody>
                    <a:bodyPr/>
                    <a:lstStyle/>
                    <a:p>
                      <a:pPr algn="ctr"/>
                      <a:r>
                        <a:rPr lang="en-US" altLang="zh-CN" sz="1200" dirty="0" smtClean="0">
                          <a:solidFill>
                            <a:srgbClr val="000000"/>
                          </a:solidFill>
                        </a:rPr>
                        <a:t>2</a:t>
                      </a:r>
                      <a:r>
                        <a:rPr lang="zh-CN" altLang="en-US" sz="1200" dirty="0" smtClean="0">
                          <a:solidFill>
                            <a:srgbClr val="000000"/>
                          </a:solidFill>
                        </a:rPr>
                        <a:t>亿</a:t>
                      </a:r>
                      <a:endParaRPr lang="zh-CN" altLang="en-US" sz="1200" dirty="0">
                        <a:solidFill>
                          <a:srgbClr val="000000"/>
                        </a:solidFill>
                      </a:endParaRPr>
                    </a:p>
                  </a:txBody>
                  <a:tcPr anchor="ctr"/>
                </a:tc>
              </a:tr>
              <a:tr h="350490">
                <a:tc>
                  <a:txBody>
                    <a:bodyPr/>
                    <a:lstStyle/>
                    <a:p>
                      <a:pPr algn="ctr"/>
                      <a:r>
                        <a:rPr lang="zh-CN" altLang="en-US" sz="1200" dirty="0" smtClean="0">
                          <a:solidFill>
                            <a:srgbClr val="000000"/>
                          </a:solidFill>
                        </a:rPr>
                        <a:t>煤化工</a:t>
                      </a:r>
                      <a:endParaRPr lang="zh-CN" altLang="en-US" sz="1200" dirty="0">
                        <a:solidFill>
                          <a:srgbClr val="000000"/>
                        </a:solidFill>
                      </a:endParaRPr>
                    </a:p>
                  </a:txBody>
                  <a:tcPr anchor="ctr">
                    <a:solidFill>
                      <a:srgbClr val="CCE8FF"/>
                    </a:solidFill>
                  </a:tcPr>
                </a:tc>
                <a:tc>
                  <a:txBody>
                    <a:bodyPr/>
                    <a:lstStyle/>
                    <a:p>
                      <a:pPr algn="ctr"/>
                      <a:r>
                        <a:rPr lang="zh-CN" altLang="en-US" sz="1200" dirty="0" smtClean="0">
                          <a:solidFill>
                            <a:srgbClr val="000000"/>
                          </a:solidFill>
                        </a:rPr>
                        <a:t>／</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15</a:t>
                      </a:r>
                      <a:r>
                        <a:rPr lang="zh-CN" altLang="en-US" sz="1200" dirty="0" smtClean="0">
                          <a:solidFill>
                            <a:srgbClr val="000000"/>
                          </a:solidFill>
                        </a:rPr>
                        <a:t>亿</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60</a:t>
                      </a:r>
                      <a:r>
                        <a:rPr lang="zh-CN" altLang="en-US" sz="1200" dirty="0" smtClean="0">
                          <a:solidFill>
                            <a:srgbClr val="000000"/>
                          </a:solidFill>
                        </a:rPr>
                        <a:t>亿</a:t>
                      </a:r>
                      <a:endParaRPr lang="zh-CN" altLang="en-US" sz="1200" dirty="0">
                        <a:solidFill>
                          <a:srgbClr val="000000"/>
                        </a:solidFill>
                      </a:endParaRPr>
                    </a:p>
                  </a:txBody>
                  <a:tcPr anchor="ctr">
                    <a:solidFill>
                      <a:srgbClr val="CCE8FF"/>
                    </a:solidFill>
                  </a:tcPr>
                </a:tc>
              </a:tr>
              <a:tr h="350490">
                <a:tc>
                  <a:txBody>
                    <a:bodyPr/>
                    <a:lstStyle/>
                    <a:p>
                      <a:pPr algn="ctr"/>
                      <a:r>
                        <a:rPr lang="zh-CN" altLang="en-US" sz="1200" dirty="0" smtClean="0">
                          <a:solidFill>
                            <a:srgbClr val="000000"/>
                          </a:solidFill>
                        </a:rPr>
                        <a:t>土地流转</a:t>
                      </a:r>
                      <a:endParaRPr lang="zh-CN" altLang="en-US" sz="1200" dirty="0">
                        <a:solidFill>
                          <a:srgbClr val="000000"/>
                        </a:solidFill>
                      </a:endParaRPr>
                    </a:p>
                  </a:txBody>
                  <a:tcPr anchor="ctr"/>
                </a:tc>
                <a:tc>
                  <a:txBody>
                    <a:bodyPr/>
                    <a:lstStyle/>
                    <a:p>
                      <a:pPr algn="ctr"/>
                      <a:r>
                        <a:rPr lang="en-US" altLang="zh-CN" sz="1200" dirty="0" smtClean="0">
                          <a:solidFill>
                            <a:srgbClr val="000000"/>
                          </a:solidFill>
                        </a:rPr>
                        <a:t>1200</a:t>
                      </a:r>
                      <a:r>
                        <a:rPr lang="zh-CN" altLang="en-US" sz="1200" dirty="0" smtClean="0">
                          <a:solidFill>
                            <a:srgbClr val="000000"/>
                          </a:solidFill>
                        </a:rPr>
                        <a:t>万亩</a:t>
                      </a:r>
                      <a:endParaRPr lang="zh-CN" altLang="en-US" sz="1200" dirty="0">
                        <a:solidFill>
                          <a:srgbClr val="000000"/>
                        </a:solidFill>
                      </a:endParaRPr>
                    </a:p>
                  </a:txBody>
                  <a:tcPr anchor="ctr"/>
                </a:tc>
                <a:tc>
                  <a:txBody>
                    <a:bodyPr/>
                    <a:lstStyle/>
                    <a:p>
                      <a:pPr algn="ctr"/>
                      <a:r>
                        <a:rPr lang="en-US" altLang="zh-CN" sz="1200" dirty="0" smtClean="0">
                          <a:solidFill>
                            <a:srgbClr val="000000"/>
                          </a:solidFill>
                        </a:rPr>
                        <a:t>60</a:t>
                      </a:r>
                      <a:r>
                        <a:rPr lang="zh-CN" altLang="en-US" sz="1200" dirty="0" smtClean="0">
                          <a:solidFill>
                            <a:srgbClr val="000000"/>
                          </a:solidFill>
                        </a:rPr>
                        <a:t>亿</a:t>
                      </a:r>
                      <a:endParaRPr lang="zh-CN" altLang="en-US" sz="1200" dirty="0">
                        <a:solidFill>
                          <a:srgbClr val="000000"/>
                        </a:solidFill>
                      </a:endParaRPr>
                    </a:p>
                  </a:txBody>
                  <a:tcPr anchor="ctr"/>
                </a:tc>
                <a:tc rowSpan="2">
                  <a:txBody>
                    <a:bodyPr/>
                    <a:lstStyle/>
                    <a:p>
                      <a:pPr algn="ctr"/>
                      <a:r>
                        <a:rPr lang="en-US" altLang="zh-CN" sz="1200" dirty="0" smtClean="0">
                          <a:solidFill>
                            <a:srgbClr val="000000"/>
                          </a:solidFill>
                        </a:rPr>
                        <a:t>510</a:t>
                      </a:r>
                      <a:r>
                        <a:rPr lang="zh-CN" altLang="en-US" sz="1200" dirty="0" smtClean="0">
                          <a:solidFill>
                            <a:srgbClr val="000000"/>
                          </a:solidFill>
                        </a:rPr>
                        <a:t>亿＊</a:t>
                      </a:r>
                      <a:endParaRPr lang="zh-CN" altLang="en-US" sz="1200" dirty="0">
                        <a:solidFill>
                          <a:srgbClr val="000000"/>
                        </a:solidFill>
                      </a:endParaRPr>
                    </a:p>
                  </a:txBody>
                  <a:tcPr anchor="ctr"/>
                </a:tc>
              </a:tr>
              <a:tr h="350490">
                <a:tc>
                  <a:txBody>
                    <a:bodyPr/>
                    <a:lstStyle/>
                    <a:p>
                      <a:pPr algn="ctr"/>
                      <a:r>
                        <a:rPr lang="zh-CN" altLang="en-US" sz="1200" dirty="0" smtClean="0">
                          <a:solidFill>
                            <a:srgbClr val="000000"/>
                          </a:solidFill>
                        </a:rPr>
                        <a:t>涉农仓储</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970</a:t>
                      </a:r>
                      <a:r>
                        <a:rPr lang="zh-CN" altLang="en-US" sz="1200" dirty="0" smtClean="0">
                          <a:solidFill>
                            <a:srgbClr val="000000"/>
                          </a:solidFill>
                        </a:rPr>
                        <a:t>万吨</a:t>
                      </a:r>
                      <a:endParaRPr lang="zh-CN" altLang="en-US" sz="1200" dirty="0">
                        <a:solidFill>
                          <a:srgbClr val="000000"/>
                        </a:solidFill>
                      </a:endParaRPr>
                    </a:p>
                  </a:txBody>
                  <a:tcPr anchor="ctr">
                    <a:solidFill>
                      <a:srgbClr val="CCE8FF"/>
                    </a:solidFill>
                  </a:tcPr>
                </a:tc>
                <a:tc>
                  <a:txBody>
                    <a:bodyPr/>
                    <a:lstStyle/>
                    <a:p>
                      <a:pPr algn="ctr"/>
                      <a:r>
                        <a:rPr lang="en-US" altLang="zh-CN" sz="1200" dirty="0" smtClean="0">
                          <a:solidFill>
                            <a:srgbClr val="000000"/>
                          </a:solidFill>
                        </a:rPr>
                        <a:t>40</a:t>
                      </a:r>
                      <a:r>
                        <a:rPr lang="zh-CN" altLang="en-US" sz="1200" dirty="0" smtClean="0">
                          <a:solidFill>
                            <a:srgbClr val="000000"/>
                          </a:solidFill>
                        </a:rPr>
                        <a:t>亿</a:t>
                      </a:r>
                      <a:endParaRPr lang="zh-CN" altLang="en-US" sz="1200" dirty="0">
                        <a:solidFill>
                          <a:srgbClr val="000000"/>
                        </a:solidFill>
                      </a:endParaRPr>
                    </a:p>
                  </a:txBody>
                  <a:tcPr anchor="ctr">
                    <a:solidFill>
                      <a:srgbClr val="CCE8FF"/>
                    </a:solidFill>
                  </a:tcPr>
                </a:tc>
                <a:tc vMerge="1">
                  <a:txBody>
                    <a:bodyPr/>
                    <a:lstStyle/>
                    <a:p>
                      <a:pPr algn="ctr"/>
                      <a:endParaRPr lang="zh-CN" altLang="en-US" sz="1200" dirty="0">
                        <a:solidFill>
                          <a:srgbClr val="000000"/>
                        </a:solidFill>
                      </a:endParaRPr>
                    </a:p>
                  </a:txBody>
                  <a:tcPr anchor="ctr">
                    <a:solidFill>
                      <a:srgbClr val="CCE8FF"/>
                    </a:solidFill>
                  </a:tcPr>
                </a:tc>
              </a:tr>
              <a:tr h="350490">
                <a:tc>
                  <a:txBody>
                    <a:bodyPr/>
                    <a:lstStyle/>
                    <a:p>
                      <a:pPr algn="ctr"/>
                      <a:r>
                        <a:rPr lang="zh-CN" altLang="en-US" sz="1200" b="1" smtClean="0">
                          <a:solidFill>
                            <a:srgbClr val="FF0000"/>
                          </a:solidFill>
                        </a:rPr>
                        <a:t>十年合计</a:t>
                      </a:r>
                      <a:endParaRPr lang="zh-CN" altLang="en-US" sz="1200" b="1" dirty="0">
                        <a:solidFill>
                          <a:srgbClr val="FF0000"/>
                        </a:solidFill>
                      </a:endParaRPr>
                    </a:p>
                  </a:txBody>
                  <a:tcPr anchor="ctr">
                    <a:solidFill>
                      <a:srgbClr val="CCE8FF"/>
                    </a:solidFill>
                  </a:tcPr>
                </a:tc>
                <a:tc>
                  <a:txBody>
                    <a:bodyPr/>
                    <a:lstStyle/>
                    <a:p>
                      <a:pPr algn="ctr"/>
                      <a:endParaRPr lang="zh-CN" altLang="en-US" sz="1200" b="1" dirty="0">
                        <a:solidFill>
                          <a:srgbClr val="000000"/>
                        </a:solidFill>
                      </a:endParaRPr>
                    </a:p>
                  </a:txBody>
                  <a:tcPr anchor="ctr">
                    <a:solidFill>
                      <a:srgbClr val="CCE8FF"/>
                    </a:solidFill>
                  </a:tcPr>
                </a:tc>
                <a:tc>
                  <a:txBody>
                    <a:bodyPr/>
                    <a:lstStyle/>
                    <a:p>
                      <a:pPr algn="ctr"/>
                      <a:r>
                        <a:rPr lang="en-US" altLang="zh-CN" sz="1200" b="1" dirty="0" smtClean="0">
                          <a:solidFill>
                            <a:srgbClr val="FF0000"/>
                          </a:solidFill>
                        </a:rPr>
                        <a:t>422</a:t>
                      </a:r>
                      <a:r>
                        <a:rPr lang="zh-CN" altLang="en-US" sz="1200" b="1" dirty="0" smtClean="0">
                          <a:solidFill>
                            <a:srgbClr val="FF0000"/>
                          </a:solidFill>
                        </a:rPr>
                        <a:t>亿</a:t>
                      </a:r>
                      <a:endParaRPr lang="zh-CN" altLang="en-US" sz="1200" b="1" dirty="0">
                        <a:solidFill>
                          <a:srgbClr val="FF0000"/>
                        </a:solidFill>
                      </a:endParaRPr>
                    </a:p>
                  </a:txBody>
                  <a:tcPr anchor="ctr">
                    <a:solidFill>
                      <a:srgbClr val="CCE8FF"/>
                    </a:solidFill>
                  </a:tcPr>
                </a:tc>
                <a:tc>
                  <a:txBody>
                    <a:bodyPr/>
                    <a:lstStyle/>
                    <a:p>
                      <a:pPr algn="ctr"/>
                      <a:endParaRPr lang="zh-CN" altLang="en-US" sz="1200" dirty="0">
                        <a:solidFill>
                          <a:srgbClr val="000000"/>
                        </a:solidFill>
                      </a:endParaRPr>
                    </a:p>
                  </a:txBody>
                  <a:tcPr anchor="ctr"/>
                </a:tc>
              </a:tr>
            </a:tbl>
          </a:graphicData>
        </a:graphic>
      </p:graphicFrame>
      <p:sp>
        <p:nvSpPr>
          <p:cNvPr id="31" name="椭圆 30"/>
          <p:cNvSpPr/>
          <p:nvPr>
            <p:custDataLst>
              <p:tags r:id="rId18"/>
            </p:custDataLst>
          </p:nvPr>
        </p:nvSpPr>
        <p:spPr>
          <a:xfrm>
            <a:off x="3152800" y="3357056"/>
            <a:ext cx="576000" cy="576000"/>
          </a:xfrm>
          <a:prstGeom prst="ellipse">
            <a:avLst/>
          </a:prstGeom>
          <a:solidFill>
            <a:schemeClr val="accent3"/>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土地</a:t>
            </a:r>
            <a:endParaRPr lang="en-US" altLang="zh-CN" sz="1200" b="1" dirty="0" smtClean="0">
              <a:solidFill>
                <a:schemeClr val="tx1"/>
              </a:solidFill>
            </a:endParaRPr>
          </a:p>
          <a:p>
            <a:pPr algn="ctr"/>
            <a:r>
              <a:rPr lang="zh-CN" altLang="en-US" sz="1200" b="1" dirty="0" smtClean="0">
                <a:solidFill>
                  <a:schemeClr val="tx1"/>
                </a:solidFill>
              </a:rPr>
              <a:t>流转</a:t>
            </a:r>
            <a:endParaRPr lang="en-US" altLang="zh-CN" sz="1200" b="1" dirty="0" smtClean="0">
              <a:solidFill>
                <a:schemeClr val="tx1"/>
              </a:solidFill>
            </a:endParaRPr>
          </a:p>
        </p:txBody>
      </p:sp>
      <p:sp>
        <p:nvSpPr>
          <p:cNvPr id="18" name="文本框 17"/>
          <p:cNvSpPr txBox="1"/>
          <p:nvPr/>
        </p:nvSpPr>
        <p:spPr>
          <a:xfrm>
            <a:off x="5961112" y="5611293"/>
            <a:ext cx="3384376" cy="626701"/>
          </a:xfrm>
          <a:prstGeom prst="rect">
            <a:avLst/>
          </a:prstGeom>
          <a:noFill/>
        </p:spPr>
        <p:txBody>
          <a:bodyPr wrap="square" lIns="36000" tIns="36000" rIns="36000" bIns="36000" rtlCol="0">
            <a:spAutoFit/>
          </a:bodyPr>
          <a:lstStyle/>
          <a:p>
            <a:pPr algn="just">
              <a:spcAft>
                <a:spcPts val="600"/>
              </a:spcAft>
            </a:pPr>
            <a:r>
              <a:rPr kumimoji="1" lang="zh-CN" altLang="en-US" sz="1200" i="1" dirty="0" smtClean="0"/>
              <a:t>注：＊土地流转与涉农仓储的收入体现在农业服务产业整体中，另外还需要投入农资贸易周转与农产品贸易周转等流动资金</a:t>
            </a:r>
          </a:p>
        </p:txBody>
      </p:sp>
      <p:sp>
        <p:nvSpPr>
          <p:cNvPr id="44" name="标题 1"/>
          <p:cNvSpPr txBox="1">
            <a:spLocks/>
          </p:cNvSpPr>
          <p:nvPr>
            <p:custDataLst>
              <p:tags r:id="rId19"/>
            </p:custDataLst>
          </p:nvPr>
        </p:nvSpPr>
        <p:spPr>
          <a:xfrm>
            <a:off x="453000" y="312216"/>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en-US" altLang="zh-CN" dirty="0" smtClean="0"/>
              <a:t>9.</a:t>
            </a:r>
            <a:r>
              <a:rPr lang="zh-CN" altLang="en-US" dirty="0" smtClean="0"/>
              <a:t>投资估算</a:t>
            </a:r>
            <a:r>
              <a:rPr lang="zh-CN" altLang="zh-CN" sz="1400" dirty="0" smtClean="0"/>
              <a:t>（</a:t>
            </a:r>
            <a:r>
              <a:rPr lang="zh-CN" altLang="en-US" sz="1400" dirty="0" smtClean="0"/>
              <a:t>通过金融与投资放大新老业务规模）</a:t>
            </a:r>
            <a:endParaRPr lang="zh-CN" altLang="en-US" sz="1400" dirty="0"/>
          </a:p>
        </p:txBody>
      </p:sp>
      <p:grpSp>
        <p:nvGrpSpPr>
          <p:cNvPr id="45" name="组合 20"/>
          <p:cNvGrpSpPr/>
          <p:nvPr>
            <p:custDataLst>
              <p:tags r:id="rId20"/>
            </p:custDataLst>
          </p:nvPr>
        </p:nvGrpSpPr>
        <p:grpSpPr>
          <a:xfrm>
            <a:off x="416496" y="1513913"/>
            <a:ext cx="596845" cy="3919313"/>
            <a:chOff x="488504" y="1898744"/>
            <a:chExt cx="504056" cy="3581690"/>
          </a:xfrm>
          <a:solidFill>
            <a:schemeClr val="accent2"/>
          </a:solidFill>
          <a:effectLst/>
        </p:grpSpPr>
        <p:sp>
          <p:nvSpPr>
            <p:cNvPr id="46" name="矩形 45"/>
            <p:cNvSpPr/>
            <p:nvPr>
              <p:custDataLst>
                <p:tags r:id="rId25"/>
              </p:custDataLst>
            </p:nvPr>
          </p:nvSpPr>
          <p:spPr>
            <a:xfrm>
              <a:off x="488504" y="1898744"/>
              <a:ext cx="504056" cy="3581690"/>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战略重要性</a:t>
              </a:r>
            </a:p>
          </p:txBody>
        </p:sp>
        <p:sp>
          <p:nvSpPr>
            <p:cNvPr id="47" name="加号 45"/>
            <p:cNvSpPr/>
            <p:nvPr>
              <p:custDataLst>
                <p:tags r:id="rId26"/>
              </p:custDataLst>
            </p:nvPr>
          </p:nvSpPr>
          <p:spPr>
            <a:xfrm>
              <a:off x="549317" y="1983101"/>
              <a:ext cx="364839" cy="394786"/>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8" name="减号 46"/>
            <p:cNvSpPr/>
            <p:nvPr>
              <p:custDataLst>
                <p:tags r:id="rId27"/>
              </p:custDataLst>
            </p:nvPr>
          </p:nvSpPr>
          <p:spPr>
            <a:xfrm>
              <a:off x="579754" y="5139104"/>
              <a:ext cx="273629" cy="216024"/>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grpSp>
        <p:nvGrpSpPr>
          <p:cNvPr id="49" name="组合 23"/>
          <p:cNvGrpSpPr/>
          <p:nvPr>
            <p:custDataLst>
              <p:tags r:id="rId21"/>
            </p:custDataLst>
          </p:nvPr>
        </p:nvGrpSpPr>
        <p:grpSpPr>
          <a:xfrm>
            <a:off x="1184389" y="5611293"/>
            <a:ext cx="4258999" cy="551508"/>
            <a:chOff x="1137016" y="5301208"/>
            <a:chExt cx="3596871" cy="504000"/>
          </a:xfrm>
          <a:solidFill>
            <a:schemeClr val="accent2"/>
          </a:solidFill>
          <a:effectLst/>
        </p:grpSpPr>
        <p:sp>
          <p:nvSpPr>
            <p:cNvPr id="50" name="矩形 49"/>
            <p:cNvSpPr/>
            <p:nvPr>
              <p:custDataLst>
                <p:tags r:id="rId22"/>
              </p:custDataLst>
            </p:nvPr>
          </p:nvSpPr>
          <p:spPr>
            <a:xfrm>
              <a:off x="1137016" y="5301208"/>
              <a:ext cx="3596871" cy="504000"/>
            </a:xfrm>
            <a:prstGeom prst="rect">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投资紧迫性</a:t>
              </a:r>
            </a:p>
          </p:txBody>
        </p:sp>
        <p:sp>
          <p:nvSpPr>
            <p:cNvPr id="51" name="加号 42"/>
            <p:cNvSpPr/>
            <p:nvPr>
              <p:custDataLst>
                <p:tags r:id="rId23"/>
              </p:custDataLst>
            </p:nvPr>
          </p:nvSpPr>
          <p:spPr>
            <a:xfrm>
              <a:off x="4258924" y="5344594"/>
              <a:ext cx="364839" cy="394787"/>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52" name="减号 43"/>
            <p:cNvSpPr/>
            <p:nvPr>
              <p:custDataLst>
                <p:tags r:id="rId24"/>
              </p:custDataLst>
            </p:nvPr>
          </p:nvSpPr>
          <p:spPr>
            <a:xfrm>
              <a:off x="1244624" y="5449238"/>
              <a:ext cx="273629" cy="216023"/>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Tree>
    <p:extLst>
      <p:ext uri="{BB962C8B-B14F-4D97-AF65-F5344CB8AC3E}">
        <p14:creationId xmlns:p14="http://schemas.microsoft.com/office/powerpoint/2010/main" val="35017116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en-US" dirty="0"/>
              <a:t>瓮</a:t>
            </a:r>
            <a:r>
              <a:rPr lang="zh-CN" altLang="en-US" dirty="0" smtClean="0"/>
              <a:t>福十年顶层战略可以概括为“稳增长，扩空间，调结构”，未来是否能形成规模扩张和盈利放大主要是依赖投资和金融手段</a:t>
            </a:r>
            <a:endParaRPr lang="zh-CN" altLang="en-US" dirty="0"/>
          </a:p>
        </p:txBody>
      </p:sp>
      <p:sp>
        <p:nvSpPr>
          <p:cNvPr id="9" name="Rectangle 9"/>
          <p:cNvSpPr>
            <a:spLocks noChangeArrowheads="1"/>
          </p:cNvSpPr>
          <p:nvPr/>
        </p:nvSpPr>
        <p:spPr bwMode="auto">
          <a:xfrm>
            <a:off x="1816724" y="2501841"/>
            <a:ext cx="7600326" cy="792114"/>
          </a:xfrm>
          <a:prstGeom prst="rect">
            <a:avLst/>
          </a:prstGeom>
          <a:gradFill flip="none" rotWithShape="1">
            <a:gsLst>
              <a:gs pos="0">
                <a:schemeClr val="accent4"/>
              </a:gs>
              <a:gs pos="22310">
                <a:srgbClr val="D8EEFF"/>
              </a:gs>
              <a:gs pos="32427">
                <a:srgbClr val="DDF0FF"/>
              </a:gs>
              <a:gs pos="41895">
                <a:srgbClr val="E2F2FF"/>
              </a:gs>
              <a:gs pos="95000">
                <a:schemeClr val="bg1"/>
              </a:gs>
            </a:gsLst>
            <a:lin ang="0" scaled="1"/>
            <a:tileRect/>
          </a:gradFill>
          <a:ln w="9525" algn="ctr">
            <a:noFill/>
            <a:miter lim="800000"/>
            <a:headEnd/>
            <a:tailEnd/>
          </a:ln>
        </p:spPr>
        <p:txBody>
          <a:bodyPr lIns="180000" rIns="180000" anchor="ctr"/>
          <a:lstStyle/>
          <a:p>
            <a:endParaRPr lang="zh-CN" altLang="en-US" sz="1600" dirty="0">
              <a:cs typeface="华文楷体" pitchFamily="2" charset="-122"/>
            </a:endParaRPr>
          </a:p>
        </p:txBody>
      </p:sp>
      <p:sp>
        <p:nvSpPr>
          <p:cNvPr id="10" name="Rectangle 9"/>
          <p:cNvSpPr>
            <a:spLocks noChangeArrowheads="1"/>
          </p:cNvSpPr>
          <p:nvPr/>
        </p:nvSpPr>
        <p:spPr bwMode="auto">
          <a:xfrm>
            <a:off x="1816724" y="3330196"/>
            <a:ext cx="7600326" cy="792114"/>
          </a:xfrm>
          <a:prstGeom prst="rect">
            <a:avLst/>
          </a:prstGeom>
          <a:gradFill flip="none" rotWithShape="1">
            <a:gsLst>
              <a:gs pos="0">
                <a:schemeClr val="accent4"/>
              </a:gs>
              <a:gs pos="22310">
                <a:srgbClr val="D8EEFF"/>
              </a:gs>
              <a:gs pos="32427">
                <a:srgbClr val="DDF0FF"/>
              </a:gs>
              <a:gs pos="41895">
                <a:srgbClr val="E2F2FF"/>
              </a:gs>
              <a:gs pos="95000">
                <a:schemeClr val="bg1"/>
              </a:gs>
            </a:gsLst>
            <a:lin ang="0" scaled="1"/>
            <a:tileRect/>
          </a:gradFill>
          <a:ln w="9525" algn="ctr">
            <a:noFill/>
            <a:miter lim="800000"/>
            <a:headEnd/>
            <a:tailEnd/>
          </a:ln>
        </p:spPr>
        <p:txBody>
          <a:bodyPr lIns="180000" rIns="180000" anchor="ctr"/>
          <a:lstStyle/>
          <a:p>
            <a:endParaRPr lang="zh-CN" altLang="en-US" sz="1600" dirty="0">
              <a:cs typeface="华文楷体" pitchFamily="2" charset="-122"/>
            </a:endParaRPr>
          </a:p>
        </p:txBody>
      </p:sp>
      <p:sp>
        <p:nvSpPr>
          <p:cNvPr id="8" name="Rectangle 9"/>
          <p:cNvSpPr>
            <a:spLocks noChangeArrowheads="1"/>
          </p:cNvSpPr>
          <p:nvPr/>
        </p:nvSpPr>
        <p:spPr bwMode="auto">
          <a:xfrm>
            <a:off x="1816724" y="1673486"/>
            <a:ext cx="7600326" cy="792114"/>
          </a:xfrm>
          <a:prstGeom prst="rect">
            <a:avLst/>
          </a:prstGeom>
          <a:gradFill flip="none" rotWithShape="1">
            <a:gsLst>
              <a:gs pos="0">
                <a:schemeClr val="accent4"/>
              </a:gs>
              <a:gs pos="22310">
                <a:srgbClr val="D8EEFF"/>
              </a:gs>
              <a:gs pos="32427">
                <a:srgbClr val="DDF0FF"/>
              </a:gs>
              <a:gs pos="41895">
                <a:srgbClr val="E2F2FF"/>
              </a:gs>
              <a:gs pos="95000">
                <a:schemeClr val="bg1"/>
              </a:gs>
            </a:gsLst>
            <a:lin ang="0" scaled="1"/>
            <a:tileRect/>
          </a:gradFill>
          <a:ln w="9525" algn="ctr">
            <a:noFill/>
            <a:miter lim="800000"/>
            <a:headEnd/>
            <a:tailEnd/>
          </a:ln>
        </p:spPr>
        <p:txBody>
          <a:bodyPr lIns="180000" rIns="180000" anchor="ctr"/>
          <a:lstStyle/>
          <a:p>
            <a:endParaRPr lang="zh-CN" altLang="en-US" sz="1600" dirty="0">
              <a:cs typeface="华文楷体" pitchFamily="2" charset="-122"/>
            </a:endParaRPr>
          </a:p>
        </p:txBody>
      </p:sp>
      <p:sp>
        <p:nvSpPr>
          <p:cNvPr id="3" name="矩形 2"/>
          <p:cNvSpPr/>
          <p:nvPr/>
        </p:nvSpPr>
        <p:spPr>
          <a:xfrm>
            <a:off x="1816725" y="1604987"/>
            <a:ext cx="6333785" cy="2600712"/>
          </a:xfrm>
          <a:prstGeom prst="rect">
            <a:avLst/>
          </a:prstGeom>
        </p:spPr>
        <p:txBody>
          <a:bodyPr wrap="none">
            <a:spAutoFit/>
          </a:bodyPr>
          <a:lstStyle/>
          <a:p>
            <a:pPr marL="285750" indent="-285750">
              <a:lnSpc>
                <a:spcPct val="150000"/>
              </a:lnSpc>
              <a:spcAft>
                <a:spcPts val="600"/>
              </a:spcAft>
              <a:buFont typeface="Arial" panose="020B0604020202020204" pitchFamily="34" charset="0"/>
              <a:buChar char="•"/>
            </a:pPr>
            <a:r>
              <a:rPr lang="zh-CN" altLang="en-US" sz="1800" b="1" dirty="0" smtClean="0"/>
              <a:t>稳</a:t>
            </a:r>
            <a:r>
              <a:rPr lang="zh-CN" altLang="en-US" sz="1800" b="1" dirty="0"/>
              <a:t>增</a:t>
            </a:r>
            <a:r>
              <a:rPr lang="zh-CN" altLang="en-US" sz="1800" b="1" dirty="0" smtClean="0"/>
              <a:t>长</a:t>
            </a:r>
            <a:r>
              <a:rPr lang="en-US" altLang="zh-CN" sz="1600" dirty="0"/>
              <a:t/>
            </a:r>
            <a:br>
              <a:rPr lang="en-US" altLang="zh-CN" sz="1600" dirty="0"/>
            </a:br>
            <a:r>
              <a:rPr lang="zh-CN" altLang="en-US" sz="1600" dirty="0" smtClean="0"/>
              <a:t> </a:t>
            </a:r>
            <a:r>
              <a:rPr lang="en-US" altLang="zh-CN" sz="1600" dirty="0" smtClean="0"/>
              <a:t>—— </a:t>
            </a:r>
            <a:r>
              <a:rPr lang="zh-CN" altLang="en-US" sz="1600" dirty="0" smtClean="0"/>
              <a:t>保持主营业务稳定增长，着力提升业务效率和盈利能力</a:t>
            </a:r>
            <a:endParaRPr lang="en-US" altLang="zh-CN" sz="1600" dirty="0"/>
          </a:p>
          <a:p>
            <a:pPr marL="285750" indent="-285750">
              <a:lnSpc>
                <a:spcPct val="150000"/>
              </a:lnSpc>
              <a:spcAft>
                <a:spcPts val="600"/>
              </a:spcAft>
              <a:buFont typeface="Arial" panose="020B0604020202020204" pitchFamily="34" charset="0"/>
              <a:buChar char="•"/>
            </a:pPr>
            <a:r>
              <a:rPr lang="zh-CN" altLang="en-US" sz="1800" b="1" dirty="0" smtClean="0"/>
              <a:t>扩</a:t>
            </a:r>
            <a:r>
              <a:rPr lang="zh-CN" altLang="en-US" sz="1800" b="1" dirty="0"/>
              <a:t>空</a:t>
            </a:r>
            <a:r>
              <a:rPr lang="zh-CN" altLang="en-US" sz="1800" b="1" dirty="0" smtClean="0"/>
              <a:t>间</a:t>
            </a:r>
            <a:r>
              <a:rPr lang="en-US" altLang="zh-CN" sz="1600" dirty="0" smtClean="0"/>
              <a:t/>
            </a:r>
            <a:br>
              <a:rPr lang="en-US" altLang="zh-CN" sz="1600" dirty="0" smtClean="0"/>
            </a:br>
            <a:r>
              <a:rPr lang="zh-CN" altLang="en-US" sz="1600" dirty="0" smtClean="0"/>
              <a:t> </a:t>
            </a:r>
            <a:r>
              <a:rPr lang="en-US" altLang="zh-CN" sz="1600" dirty="0" smtClean="0"/>
              <a:t>—— </a:t>
            </a:r>
            <a:r>
              <a:rPr lang="zh-CN" altLang="en-US" sz="1600" dirty="0" smtClean="0"/>
              <a:t>打开涉农产业空间，实施战略转型，提</a:t>
            </a:r>
            <a:r>
              <a:rPr lang="zh-CN" altLang="en-US" sz="1600" dirty="0"/>
              <a:t>供金融业务发</a:t>
            </a:r>
            <a:r>
              <a:rPr lang="zh-CN" altLang="en-US" sz="1600" dirty="0" smtClean="0"/>
              <a:t>展载体</a:t>
            </a:r>
            <a:endParaRPr lang="en-US" altLang="zh-CN" sz="1600" dirty="0"/>
          </a:p>
          <a:p>
            <a:pPr marL="285750" indent="-285750">
              <a:lnSpc>
                <a:spcPct val="150000"/>
              </a:lnSpc>
              <a:spcAft>
                <a:spcPts val="600"/>
              </a:spcAft>
              <a:buFont typeface="Arial" panose="020B0604020202020204" pitchFamily="34" charset="0"/>
              <a:buChar char="•"/>
            </a:pPr>
            <a:r>
              <a:rPr lang="zh-CN" altLang="en-US" sz="1800" b="1" dirty="0" smtClean="0"/>
              <a:t>调</a:t>
            </a:r>
            <a:r>
              <a:rPr lang="zh-CN" altLang="en-US" sz="1800" b="1" dirty="0"/>
              <a:t>结</a:t>
            </a:r>
            <a:r>
              <a:rPr lang="zh-CN" altLang="en-US" sz="1800" b="1" dirty="0" smtClean="0"/>
              <a:t>构</a:t>
            </a:r>
            <a:r>
              <a:rPr lang="zh-CN" altLang="en-US" sz="1800" b="1" dirty="0"/>
              <a:t> </a:t>
            </a:r>
            <a:r>
              <a:rPr lang="en-US" altLang="zh-CN" sz="1600" dirty="0" smtClean="0"/>
              <a:t/>
            </a:r>
            <a:br>
              <a:rPr lang="en-US" altLang="zh-CN" sz="1600" dirty="0" smtClean="0"/>
            </a:br>
            <a:r>
              <a:rPr lang="en-US" altLang="zh-CN" sz="1600" dirty="0" smtClean="0"/>
              <a:t>—— </a:t>
            </a:r>
            <a:r>
              <a:rPr lang="zh-CN" altLang="en-US" sz="1600" dirty="0" smtClean="0"/>
              <a:t>优化整体业务结构，优化细分板块业务方向，稳步实施</a:t>
            </a:r>
            <a:endParaRPr lang="zh-CN" altLang="en-US" sz="1600" dirty="0"/>
          </a:p>
        </p:txBody>
      </p:sp>
      <p:sp>
        <p:nvSpPr>
          <p:cNvPr id="6" name="矩形 5"/>
          <p:cNvSpPr/>
          <p:nvPr/>
        </p:nvSpPr>
        <p:spPr>
          <a:xfrm>
            <a:off x="776536" y="1628775"/>
            <a:ext cx="792088" cy="2458749"/>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bg1"/>
                </a:solidFill>
              </a:rPr>
              <a:t>基</a:t>
            </a:r>
            <a:r>
              <a:rPr lang="zh-CN" altLang="en-US" sz="1800" b="1" dirty="0" smtClean="0">
                <a:solidFill>
                  <a:schemeClr val="bg1"/>
                </a:solidFill>
              </a:rPr>
              <a:t>于产业增长</a:t>
            </a:r>
          </a:p>
        </p:txBody>
      </p:sp>
      <p:sp>
        <p:nvSpPr>
          <p:cNvPr id="11" name="Rectangle 9"/>
          <p:cNvSpPr>
            <a:spLocks noChangeArrowheads="1"/>
          </p:cNvSpPr>
          <p:nvPr/>
        </p:nvSpPr>
        <p:spPr bwMode="auto">
          <a:xfrm>
            <a:off x="1816724" y="4536416"/>
            <a:ext cx="7600326" cy="792114"/>
          </a:xfrm>
          <a:prstGeom prst="rect">
            <a:avLst/>
          </a:prstGeom>
          <a:gradFill flip="none" rotWithShape="1">
            <a:gsLst>
              <a:gs pos="0">
                <a:schemeClr val="accent4"/>
              </a:gs>
              <a:gs pos="22310">
                <a:srgbClr val="D8EEFF"/>
              </a:gs>
              <a:gs pos="32427">
                <a:srgbClr val="DDF0FF"/>
              </a:gs>
              <a:gs pos="41895">
                <a:srgbClr val="E2F2FF"/>
              </a:gs>
              <a:gs pos="95000">
                <a:schemeClr val="bg1"/>
              </a:gs>
            </a:gsLst>
            <a:lin ang="0" scaled="1"/>
            <a:tileRect/>
          </a:gradFill>
          <a:ln w="9525" algn="ctr">
            <a:noFill/>
            <a:miter lim="800000"/>
            <a:headEnd/>
            <a:tailEnd/>
          </a:ln>
        </p:spPr>
        <p:txBody>
          <a:bodyPr lIns="180000" rIns="180000" anchor="ctr"/>
          <a:lstStyle/>
          <a:p>
            <a:endParaRPr lang="zh-CN" altLang="en-US" sz="1600" dirty="0">
              <a:cs typeface="华文楷体" pitchFamily="2" charset="-122"/>
            </a:endParaRPr>
          </a:p>
        </p:txBody>
      </p:sp>
      <p:sp>
        <p:nvSpPr>
          <p:cNvPr id="12" name="Rectangle 9"/>
          <p:cNvSpPr>
            <a:spLocks noChangeArrowheads="1"/>
          </p:cNvSpPr>
          <p:nvPr/>
        </p:nvSpPr>
        <p:spPr bwMode="auto">
          <a:xfrm>
            <a:off x="1816724" y="5359289"/>
            <a:ext cx="7600326" cy="792114"/>
          </a:xfrm>
          <a:prstGeom prst="rect">
            <a:avLst/>
          </a:prstGeom>
          <a:gradFill flip="none" rotWithShape="1">
            <a:gsLst>
              <a:gs pos="0">
                <a:schemeClr val="accent4"/>
              </a:gs>
              <a:gs pos="22310">
                <a:srgbClr val="D8EEFF"/>
              </a:gs>
              <a:gs pos="32427">
                <a:srgbClr val="DDF0FF"/>
              </a:gs>
              <a:gs pos="41895">
                <a:srgbClr val="E2F2FF"/>
              </a:gs>
              <a:gs pos="95000">
                <a:schemeClr val="bg1"/>
              </a:gs>
            </a:gsLst>
            <a:lin ang="0" scaled="1"/>
            <a:tileRect/>
          </a:gradFill>
          <a:ln w="9525" algn="ctr">
            <a:noFill/>
            <a:miter lim="800000"/>
            <a:headEnd/>
            <a:tailEnd/>
          </a:ln>
        </p:spPr>
        <p:txBody>
          <a:bodyPr lIns="180000" rIns="180000" anchor="ctr"/>
          <a:lstStyle/>
          <a:p>
            <a:endParaRPr lang="zh-CN" altLang="en-US" sz="1600" dirty="0">
              <a:cs typeface="华文楷体" pitchFamily="2" charset="-122"/>
            </a:endParaRPr>
          </a:p>
        </p:txBody>
      </p:sp>
      <p:sp>
        <p:nvSpPr>
          <p:cNvPr id="4" name="矩形 3"/>
          <p:cNvSpPr/>
          <p:nvPr/>
        </p:nvSpPr>
        <p:spPr>
          <a:xfrm>
            <a:off x="1816725" y="4513763"/>
            <a:ext cx="6891630" cy="1738938"/>
          </a:xfrm>
          <a:prstGeom prst="rect">
            <a:avLst/>
          </a:prstGeom>
        </p:spPr>
        <p:txBody>
          <a:bodyPr wrap="none">
            <a:spAutoFit/>
          </a:bodyPr>
          <a:lstStyle/>
          <a:p>
            <a:pPr marL="285750" indent="-285750">
              <a:lnSpc>
                <a:spcPct val="150000"/>
              </a:lnSpc>
              <a:spcAft>
                <a:spcPts val="600"/>
              </a:spcAft>
              <a:buFont typeface="Arial" panose="020B0604020202020204" pitchFamily="34" charset="0"/>
              <a:buChar char="•"/>
            </a:pPr>
            <a:r>
              <a:rPr lang="zh-CN" altLang="en-US" sz="1800" b="1" dirty="0"/>
              <a:t>重投资 </a:t>
            </a:r>
            <a:r>
              <a:rPr lang="en-US" altLang="zh-CN" sz="1600" dirty="0"/>
              <a:t/>
            </a:r>
            <a:br>
              <a:rPr lang="en-US" altLang="zh-CN" sz="1600" dirty="0"/>
            </a:br>
            <a:r>
              <a:rPr lang="en-US" altLang="zh-CN" sz="1600" dirty="0"/>
              <a:t>—— </a:t>
            </a:r>
            <a:r>
              <a:rPr lang="zh-CN" altLang="en-US" sz="1600" dirty="0" smtClean="0"/>
              <a:t>实现资</a:t>
            </a:r>
            <a:r>
              <a:rPr lang="zh-CN" altLang="en-US" sz="1600" dirty="0"/>
              <a:t>本化</a:t>
            </a:r>
            <a:r>
              <a:rPr lang="zh-CN" altLang="en-US" sz="1600" dirty="0" smtClean="0"/>
              <a:t>，以投资手段实施产</a:t>
            </a:r>
            <a:r>
              <a:rPr lang="zh-CN" altLang="en-US" sz="1600" dirty="0"/>
              <a:t>业整合</a:t>
            </a:r>
            <a:r>
              <a:rPr lang="zh-CN" altLang="en-US" sz="1600" dirty="0" smtClean="0"/>
              <a:t>，实现产</a:t>
            </a:r>
            <a:r>
              <a:rPr lang="zh-CN" altLang="en-US" sz="1600" dirty="0"/>
              <a:t>业与资本双轮驱动</a:t>
            </a:r>
          </a:p>
          <a:p>
            <a:pPr marL="285750" indent="-285750">
              <a:lnSpc>
                <a:spcPct val="150000"/>
              </a:lnSpc>
              <a:spcAft>
                <a:spcPts val="600"/>
              </a:spcAft>
              <a:buFont typeface="Arial" panose="020B0604020202020204" pitchFamily="34" charset="0"/>
              <a:buChar char="•"/>
            </a:pPr>
            <a:r>
              <a:rPr lang="zh-CN" altLang="en-US" sz="1800" b="1" dirty="0"/>
              <a:t>看金融</a:t>
            </a:r>
            <a:r>
              <a:rPr lang="en-US" altLang="zh-CN" sz="1600" dirty="0"/>
              <a:t/>
            </a:r>
            <a:br>
              <a:rPr lang="en-US" altLang="zh-CN" sz="1600" dirty="0"/>
            </a:br>
            <a:r>
              <a:rPr lang="zh-CN" altLang="en-US" sz="1600" dirty="0"/>
              <a:t> </a:t>
            </a:r>
            <a:r>
              <a:rPr lang="en-US" altLang="zh-CN" sz="1600" dirty="0"/>
              <a:t>—— </a:t>
            </a:r>
            <a:r>
              <a:rPr lang="zh-CN" altLang="en-US" sz="1600" dirty="0"/>
              <a:t>通</a:t>
            </a:r>
            <a:r>
              <a:rPr lang="zh-CN" altLang="en-US" sz="1600" dirty="0" smtClean="0"/>
              <a:t>过金融业务扩大规</a:t>
            </a:r>
            <a:r>
              <a:rPr lang="zh-CN" altLang="en-US" sz="1600" dirty="0"/>
              <a:t>模与盈利性</a:t>
            </a:r>
            <a:r>
              <a:rPr lang="zh-CN" altLang="en-US" sz="1600" dirty="0" smtClean="0"/>
              <a:t>，进一步放大核心主业规模</a:t>
            </a:r>
            <a:endParaRPr lang="en-US" altLang="zh-CN" sz="1600" dirty="0"/>
          </a:p>
        </p:txBody>
      </p:sp>
      <p:sp>
        <p:nvSpPr>
          <p:cNvPr id="7" name="矩形 6"/>
          <p:cNvSpPr/>
          <p:nvPr/>
        </p:nvSpPr>
        <p:spPr>
          <a:xfrm>
            <a:off x="776536" y="4514835"/>
            <a:ext cx="792088" cy="1651015"/>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bg1"/>
                </a:solidFill>
              </a:rPr>
              <a:t>放量杠</a:t>
            </a:r>
            <a:r>
              <a:rPr lang="zh-CN" altLang="en-US" sz="1800" b="1" dirty="0">
                <a:solidFill>
                  <a:schemeClr val="bg1"/>
                </a:solidFill>
              </a:rPr>
              <a:t>杆</a:t>
            </a:r>
          </a:p>
        </p:txBody>
      </p:sp>
      <p:sp>
        <p:nvSpPr>
          <p:cNvPr id="13" name="标题 1"/>
          <p:cNvSpPr txBox="1">
            <a:spLocks/>
          </p:cNvSpPr>
          <p:nvPr>
            <p:custDataLst>
              <p:tags r:id="rId1"/>
            </p:custDataLst>
          </p:nvPr>
        </p:nvSpPr>
        <p:spPr>
          <a:xfrm>
            <a:off x="453000" y="312216"/>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en-US" altLang="zh-CN" dirty="0" smtClean="0"/>
              <a:t>10.</a:t>
            </a:r>
            <a:r>
              <a:rPr lang="zh-CN" altLang="en-US" dirty="0" smtClean="0"/>
              <a:t>核心思路总结</a:t>
            </a:r>
            <a:endParaRPr lang="zh-CN" altLang="en-US" sz="1400" dirty="0"/>
          </a:p>
        </p:txBody>
      </p:sp>
    </p:spTree>
    <p:extLst>
      <p:ext uri="{BB962C8B-B14F-4D97-AF65-F5344CB8AC3E}">
        <p14:creationId xmlns:p14="http://schemas.microsoft.com/office/powerpoint/2010/main" val="42632250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zh-CN" altLang="en-US" dirty="0" smtClean="0"/>
              <a:t>瓮福十年顶层战略的特点将主要体现在以下五个方面：</a:t>
            </a:r>
            <a:endParaRPr lang="zh-CN" altLang="en-US" dirty="0"/>
          </a:p>
        </p:txBody>
      </p:sp>
      <p:grpSp>
        <p:nvGrpSpPr>
          <p:cNvPr id="19" name="组合 18"/>
          <p:cNvGrpSpPr/>
          <p:nvPr/>
        </p:nvGrpSpPr>
        <p:grpSpPr>
          <a:xfrm>
            <a:off x="632520" y="1628800"/>
            <a:ext cx="8568952" cy="667850"/>
            <a:chOff x="632520" y="1628800"/>
            <a:chExt cx="8568952" cy="667850"/>
          </a:xfrm>
        </p:grpSpPr>
        <p:sp>
          <p:nvSpPr>
            <p:cNvPr id="3" name="椭圆 2"/>
            <p:cNvSpPr/>
            <p:nvPr/>
          </p:nvSpPr>
          <p:spPr>
            <a:xfrm>
              <a:off x="632520" y="1628800"/>
              <a:ext cx="432000" cy="4320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latin typeface="+mj-lt"/>
                  <a:ea typeface="+mj-ea"/>
                </a:rPr>
                <a:t>1</a:t>
              </a:r>
              <a:endParaRPr lang="zh-CN" altLang="en-US" sz="1600" b="1" dirty="0" smtClean="0">
                <a:solidFill>
                  <a:schemeClr val="bg1"/>
                </a:solidFill>
                <a:latin typeface="+mj-lt"/>
                <a:ea typeface="+mj-ea"/>
              </a:endParaRPr>
            </a:p>
          </p:txBody>
        </p:sp>
        <p:sp>
          <p:nvSpPr>
            <p:cNvPr id="4" name="TextBox 3"/>
            <p:cNvSpPr txBox="1"/>
            <p:nvPr/>
          </p:nvSpPr>
          <p:spPr>
            <a:xfrm>
              <a:off x="1280592" y="1669949"/>
              <a:ext cx="7920880" cy="626701"/>
            </a:xfrm>
            <a:prstGeom prst="rect">
              <a:avLst/>
            </a:prstGeom>
            <a:noFill/>
          </p:spPr>
          <p:txBody>
            <a:bodyPr wrap="square" lIns="36000" tIns="36000" rIns="36000" bIns="36000" rtlCol="0">
              <a:spAutoFit/>
            </a:bodyPr>
            <a:lstStyle/>
            <a:p>
              <a:pPr marL="1160463" indent="-1160463" algn="just">
                <a:spcAft>
                  <a:spcPts val="600"/>
                </a:spcAft>
              </a:pPr>
              <a:r>
                <a:rPr lang="zh-CN" altLang="en-US" sz="1800" b="1" u="sng" dirty="0" smtClean="0"/>
                <a:t>深度转型</a:t>
              </a:r>
              <a:r>
                <a:rPr lang="zh-CN" altLang="en-US" sz="1800" dirty="0" smtClean="0"/>
                <a:t>：外部环境的重大变化，倒逼企业调整产业重心，培育核心能力，加快转型发展速度</a:t>
              </a:r>
            </a:p>
          </p:txBody>
        </p:sp>
      </p:grpSp>
      <p:grpSp>
        <p:nvGrpSpPr>
          <p:cNvPr id="21" name="组合 20"/>
          <p:cNvGrpSpPr/>
          <p:nvPr/>
        </p:nvGrpSpPr>
        <p:grpSpPr>
          <a:xfrm>
            <a:off x="632520" y="3629619"/>
            <a:ext cx="8568952" cy="667850"/>
            <a:chOff x="632520" y="2801502"/>
            <a:chExt cx="8568952" cy="667850"/>
          </a:xfrm>
        </p:grpSpPr>
        <p:sp>
          <p:nvSpPr>
            <p:cNvPr id="6" name="TextBox 5"/>
            <p:cNvSpPr txBox="1"/>
            <p:nvPr/>
          </p:nvSpPr>
          <p:spPr>
            <a:xfrm>
              <a:off x="1280592" y="2842651"/>
              <a:ext cx="7920880" cy="626701"/>
            </a:xfrm>
            <a:prstGeom prst="rect">
              <a:avLst/>
            </a:prstGeom>
            <a:noFill/>
          </p:spPr>
          <p:txBody>
            <a:bodyPr wrap="square" lIns="36000" tIns="36000" rIns="36000" bIns="36000" rtlCol="0">
              <a:spAutoFit/>
            </a:bodyPr>
            <a:lstStyle/>
            <a:p>
              <a:pPr marL="1160463" indent="-1160463" algn="just">
                <a:spcAft>
                  <a:spcPts val="600"/>
                </a:spcAft>
              </a:pPr>
              <a:r>
                <a:rPr lang="zh-CN" altLang="en-US" sz="1800" b="1" u="sng" dirty="0" smtClean="0"/>
                <a:t>模式创新</a:t>
              </a:r>
              <a:r>
                <a:rPr lang="zh-CN" altLang="en-US" sz="1800" dirty="0" smtClean="0"/>
                <a:t>：向产业经营思维、业务</a:t>
              </a:r>
              <a:r>
                <a:rPr lang="zh-CN" altLang="en-US" sz="1800" dirty="0"/>
                <a:t>与</a:t>
              </a:r>
              <a:r>
                <a:rPr lang="zh-CN" altLang="en-US" sz="1800" dirty="0" smtClean="0"/>
                <a:t>投资双轮驱动思维、金融思维、产业整合思维转变，</a:t>
              </a:r>
              <a:r>
                <a:rPr lang="zh-CN" altLang="en-US" sz="1800" dirty="0"/>
                <a:t>以</a:t>
              </a:r>
              <a:r>
                <a:rPr lang="zh-CN" altLang="en-US" sz="1800" dirty="0" smtClean="0"/>
                <a:t>模式创新探索新途径，推动业务发展，引领产业发展</a:t>
              </a:r>
            </a:p>
          </p:txBody>
        </p:sp>
        <p:sp>
          <p:nvSpPr>
            <p:cNvPr id="7" name="椭圆 6"/>
            <p:cNvSpPr/>
            <p:nvPr/>
          </p:nvSpPr>
          <p:spPr>
            <a:xfrm>
              <a:off x="632520" y="2801502"/>
              <a:ext cx="432000" cy="4320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latin typeface="+mj-lt"/>
                  <a:ea typeface="+mj-ea"/>
                </a:rPr>
                <a:t>3</a:t>
              </a:r>
              <a:endParaRPr lang="zh-CN" altLang="en-US" sz="1600" b="1" dirty="0" smtClean="0">
                <a:solidFill>
                  <a:schemeClr val="bg1"/>
                </a:solidFill>
                <a:latin typeface="+mj-lt"/>
                <a:ea typeface="+mj-ea"/>
              </a:endParaRPr>
            </a:p>
          </p:txBody>
        </p:sp>
      </p:grpSp>
      <p:grpSp>
        <p:nvGrpSpPr>
          <p:cNvPr id="20" name="组合 19"/>
          <p:cNvGrpSpPr/>
          <p:nvPr/>
        </p:nvGrpSpPr>
        <p:grpSpPr>
          <a:xfrm>
            <a:off x="632520" y="2490710"/>
            <a:ext cx="8568952" cy="944849"/>
            <a:chOff x="632520" y="2215151"/>
            <a:chExt cx="8568952" cy="944849"/>
          </a:xfrm>
        </p:grpSpPr>
        <p:sp>
          <p:nvSpPr>
            <p:cNvPr id="5" name="椭圆 4"/>
            <p:cNvSpPr/>
            <p:nvPr/>
          </p:nvSpPr>
          <p:spPr>
            <a:xfrm>
              <a:off x="632520" y="2215151"/>
              <a:ext cx="432000" cy="4320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latin typeface="+mj-lt"/>
                  <a:ea typeface="+mj-ea"/>
                </a:rPr>
                <a:t>2</a:t>
              </a:r>
              <a:endParaRPr lang="zh-CN" altLang="en-US" sz="1600" b="1" dirty="0" smtClean="0">
                <a:solidFill>
                  <a:schemeClr val="bg1"/>
                </a:solidFill>
                <a:latin typeface="+mj-lt"/>
                <a:ea typeface="+mj-ea"/>
              </a:endParaRPr>
            </a:p>
          </p:txBody>
        </p:sp>
        <p:sp>
          <p:nvSpPr>
            <p:cNvPr id="8" name="TextBox 7"/>
            <p:cNvSpPr txBox="1"/>
            <p:nvPr/>
          </p:nvSpPr>
          <p:spPr>
            <a:xfrm>
              <a:off x="1280592" y="2256300"/>
              <a:ext cx="7920880" cy="903700"/>
            </a:xfrm>
            <a:prstGeom prst="rect">
              <a:avLst/>
            </a:prstGeom>
            <a:noFill/>
          </p:spPr>
          <p:txBody>
            <a:bodyPr wrap="square" lIns="36000" tIns="36000" rIns="36000" bIns="36000" rtlCol="0">
              <a:spAutoFit/>
            </a:bodyPr>
            <a:lstStyle/>
            <a:p>
              <a:pPr marL="1160463" indent="-1160463" algn="just">
                <a:spcAft>
                  <a:spcPts val="600"/>
                </a:spcAft>
              </a:pPr>
              <a:r>
                <a:rPr lang="zh-CN" altLang="en-US" sz="1800" b="1" u="sng" dirty="0"/>
                <a:t>高度聚焦</a:t>
              </a:r>
              <a:r>
                <a:rPr lang="zh-CN" altLang="en-US" sz="1800" dirty="0"/>
                <a:t>：大型产业空间的打开</a:t>
              </a:r>
              <a:r>
                <a:rPr lang="zh-CN" altLang="en-US" sz="1800" dirty="0" smtClean="0"/>
                <a:t>，在内部资源与能力的约束范围内，当前要用较少的资源控制产业关键环</a:t>
              </a:r>
              <a:r>
                <a:rPr lang="zh-CN" altLang="en-US" sz="1800" dirty="0"/>
                <a:t>节，渗透和掌</a:t>
              </a:r>
              <a:r>
                <a:rPr lang="zh-CN" altLang="en-US" sz="1800" dirty="0" smtClean="0"/>
                <a:t>控主导行业，聚焦资源实现重点业务突破</a:t>
              </a:r>
            </a:p>
          </p:txBody>
        </p:sp>
      </p:grpSp>
      <p:grpSp>
        <p:nvGrpSpPr>
          <p:cNvPr id="22" name="组合 21"/>
          <p:cNvGrpSpPr/>
          <p:nvPr/>
        </p:nvGrpSpPr>
        <p:grpSpPr>
          <a:xfrm>
            <a:off x="632520" y="4491529"/>
            <a:ext cx="8568952" cy="667850"/>
            <a:chOff x="632520" y="3387853"/>
            <a:chExt cx="8568952" cy="667850"/>
          </a:xfrm>
        </p:grpSpPr>
        <p:sp>
          <p:nvSpPr>
            <p:cNvPr id="9" name="椭圆 8"/>
            <p:cNvSpPr/>
            <p:nvPr/>
          </p:nvSpPr>
          <p:spPr>
            <a:xfrm>
              <a:off x="632520" y="3387853"/>
              <a:ext cx="432000" cy="4320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latin typeface="+mj-lt"/>
                  <a:ea typeface="+mj-ea"/>
                </a:rPr>
                <a:t>4</a:t>
              </a:r>
              <a:endParaRPr lang="zh-CN" altLang="en-US" sz="1600" b="1" dirty="0" smtClean="0">
                <a:solidFill>
                  <a:schemeClr val="bg1"/>
                </a:solidFill>
                <a:latin typeface="+mj-lt"/>
                <a:ea typeface="+mj-ea"/>
              </a:endParaRPr>
            </a:p>
          </p:txBody>
        </p:sp>
        <p:sp>
          <p:nvSpPr>
            <p:cNvPr id="10" name="TextBox 9"/>
            <p:cNvSpPr txBox="1"/>
            <p:nvPr/>
          </p:nvSpPr>
          <p:spPr>
            <a:xfrm>
              <a:off x="1280592" y="3429002"/>
              <a:ext cx="7920880" cy="626701"/>
            </a:xfrm>
            <a:prstGeom prst="rect">
              <a:avLst/>
            </a:prstGeom>
            <a:noFill/>
          </p:spPr>
          <p:txBody>
            <a:bodyPr wrap="square" lIns="36000" tIns="36000" rIns="36000" bIns="36000" rtlCol="0">
              <a:spAutoFit/>
            </a:bodyPr>
            <a:lstStyle/>
            <a:p>
              <a:pPr marL="1160463" indent="-1160463" algn="just">
                <a:spcAft>
                  <a:spcPts val="600"/>
                </a:spcAft>
              </a:pPr>
              <a:r>
                <a:rPr lang="zh-CN" altLang="en-US" sz="1800" b="1" u="sng" dirty="0" smtClean="0"/>
                <a:t>治理机制</a:t>
              </a:r>
              <a:r>
                <a:rPr lang="zh-CN" altLang="en-US" sz="1800" dirty="0" smtClean="0"/>
                <a:t>：顶层治理结构优化，内部组织管控变革，是实现全面实施转型战略的机制基础</a:t>
              </a:r>
            </a:p>
          </p:txBody>
        </p:sp>
      </p:grpSp>
      <p:grpSp>
        <p:nvGrpSpPr>
          <p:cNvPr id="23" name="组合 22"/>
          <p:cNvGrpSpPr/>
          <p:nvPr/>
        </p:nvGrpSpPr>
        <p:grpSpPr>
          <a:xfrm>
            <a:off x="632520" y="5353438"/>
            <a:ext cx="8568952" cy="432000"/>
            <a:chOff x="632520" y="3974204"/>
            <a:chExt cx="8568952" cy="432000"/>
          </a:xfrm>
        </p:grpSpPr>
        <p:sp>
          <p:nvSpPr>
            <p:cNvPr id="11" name="椭圆 10"/>
            <p:cNvSpPr/>
            <p:nvPr/>
          </p:nvSpPr>
          <p:spPr>
            <a:xfrm>
              <a:off x="632520" y="3974204"/>
              <a:ext cx="432000" cy="4320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latin typeface="+mj-lt"/>
                  <a:ea typeface="+mj-ea"/>
                </a:rPr>
                <a:t>5</a:t>
              </a:r>
              <a:endParaRPr lang="zh-CN" altLang="en-US" sz="1600" b="1" dirty="0" smtClean="0">
                <a:solidFill>
                  <a:schemeClr val="bg1"/>
                </a:solidFill>
                <a:latin typeface="+mj-lt"/>
                <a:ea typeface="+mj-ea"/>
              </a:endParaRPr>
            </a:p>
          </p:txBody>
        </p:sp>
        <p:sp>
          <p:nvSpPr>
            <p:cNvPr id="12" name="TextBox 11"/>
            <p:cNvSpPr txBox="1"/>
            <p:nvPr/>
          </p:nvSpPr>
          <p:spPr>
            <a:xfrm>
              <a:off x="1280592" y="4015353"/>
              <a:ext cx="7920880" cy="349702"/>
            </a:xfrm>
            <a:prstGeom prst="rect">
              <a:avLst/>
            </a:prstGeom>
            <a:noFill/>
          </p:spPr>
          <p:txBody>
            <a:bodyPr wrap="square" lIns="36000" tIns="36000" rIns="36000" bIns="36000" rtlCol="0">
              <a:spAutoFit/>
            </a:bodyPr>
            <a:lstStyle/>
            <a:p>
              <a:pPr marL="1160463" indent="-1160463" algn="just">
                <a:spcAft>
                  <a:spcPts val="600"/>
                </a:spcAft>
                <a:tabLst>
                  <a:tab pos="95250" algn="l"/>
                </a:tabLst>
              </a:pPr>
              <a:r>
                <a:rPr lang="zh-CN" altLang="en-US" sz="1800" b="1" u="sng" dirty="0" smtClean="0"/>
                <a:t>能力提升</a:t>
              </a:r>
              <a:r>
                <a:rPr lang="zh-CN" altLang="en-US" sz="1800" dirty="0" smtClean="0"/>
                <a:t>：加快关键业务能力和管理能力的培育速度是战略实现的保障和手段</a:t>
              </a:r>
            </a:p>
          </p:txBody>
        </p:sp>
      </p:grpSp>
      <p:sp>
        <p:nvSpPr>
          <p:cNvPr id="18" name="标题 1"/>
          <p:cNvSpPr txBox="1">
            <a:spLocks/>
          </p:cNvSpPr>
          <p:nvPr>
            <p:custDataLst>
              <p:tags r:id="rId1"/>
            </p:custDataLst>
          </p:nvPr>
        </p:nvSpPr>
        <p:spPr>
          <a:xfrm>
            <a:off x="453000" y="312216"/>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en-US" altLang="zh-CN" dirty="0" smtClean="0"/>
              <a:t>11.</a:t>
            </a:r>
            <a:r>
              <a:rPr lang="zh-CN" altLang="en-US" dirty="0" smtClean="0"/>
              <a:t>战略特点总结</a:t>
            </a:r>
            <a:endParaRPr lang="zh-CN" altLang="en-US" sz="1400" dirty="0"/>
          </a:p>
        </p:txBody>
      </p:sp>
    </p:spTree>
    <p:extLst>
      <p:ext uri="{BB962C8B-B14F-4D97-AF65-F5344CB8AC3E}">
        <p14:creationId xmlns:p14="http://schemas.microsoft.com/office/powerpoint/2010/main" val="36876508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0" name="表格 129"/>
          <p:cNvGraphicFramePr>
            <a:graphicFrameLocks noGrp="1"/>
          </p:cNvGraphicFramePr>
          <p:nvPr>
            <p:custDataLst>
              <p:tags r:id="rId1"/>
            </p:custDataLs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132" name="TextBox 6"/>
          <p:cNvSpPr txBox="1">
            <a:spLocks noChangeArrowheads="1"/>
          </p:cNvSpPr>
          <p:nvPr>
            <p:custDataLst>
              <p:tags r:id="rId2"/>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133" name="TextBox 6"/>
          <p:cNvSpPr txBox="1">
            <a:spLocks noChangeArrowheads="1"/>
          </p:cNvSpPr>
          <p:nvPr>
            <p:custDataLst>
              <p:tags r:id="rId3"/>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134" name="TextBox 133"/>
          <p:cNvSpPr txBox="1">
            <a:spLocks noChangeArrowheads="1"/>
          </p:cNvSpPr>
          <p:nvPr>
            <p:custDataLst>
              <p:tags r:id="rId4"/>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135" name="TextBox 134"/>
          <p:cNvSpPr txBox="1">
            <a:spLocks noChangeArrowheads="1"/>
          </p:cNvSpPr>
          <p:nvPr>
            <p:custDataLst>
              <p:tags r:id="rId5"/>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136" name="TextBox 135"/>
          <p:cNvSpPr txBox="1">
            <a:spLocks noChangeArrowheads="1"/>
          </p:cNvSpPr>
          <p:nvPr>
            <p:custDataLst>
              <p:tags r:id="rId6"/>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137" name="TextBox 136"/>
          <p:cNvSpPr txBox="1">
            <a:spLocks noChangeArrowheads="1"/>
          </p:cNvSpPr>
          <p:nvPr>
            <p:custDataLst>
              <p:tags r:id="rId7"/>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141" name="TextBox 140"/>
          <p:cNvSpPr txBox="1"/>
          <p:nvPr>
            <p:custDataLst>
              <p:tags r:id="rId8"/>
            </p:custDataLst>
          </p:nvPr>
        </p:nvSpPr>
        <p:spPr>
          <a:xfrm>
            <a:off x="704528" y="5661248"/>
            <a:ext cx="1728264" cy="338554"/>
          </a:xfrm>
          <a:prstGeom prst="rect">
            <a:avLst/>
          </a:prstGeom>
          <a:noFill/>
        </p:spPr>
        <p:txBody>
          <a:bodyPr wrap="square" rtlCol="0">
            <a:spAutoFit/>
          </a:bodyPr>
          <a:lstStyle/>
          <a:p>
            <a:r>
              <a:rPr lang="zh-CN" altLang="en-US" sz="1600" b="1" dirty="0" smtClean="0">
                <a:latin typeface="+mn-ea"/>
              </a:rPr>
              <a:t>非当</a:t>
            </a:r>
            <a:r>
              <a:rPr lang="zh-CN" altLang="en-US" sz="1600" b="1" dirty="0">
                <a:latin typeface="+mn-ea"/>
              </a:rPr>
              <a:t>前建</a:t>
            </a:r>
            <a:r>
              <a:rPr lang="zh-CN" altLang="en-US" sz="1600" b="1" dirty="0" smtClean="0">
                <a:latin typeface="+mn-ea"/>
              </a:rPr>
              <a:t>设重点</a:t>
            </a:r>
            <a:endParaRPr lang="zh-CN" altLang="en-US" sz="1600" b="1" dirty="0">
              <a:latin typeface="+mn-ea"/>
            </a:endParaRPr>
          </a:p>
        </p:txBody>
      </p:sp>
      <p:grpSp>
        <p:nvGrpSpPr>
          <p:cNvPr id="52" name="组合 51"/>
          <p:cNvGrpSpPr/>
          <p:nvPr/>
        </p:nvGrpSpPr>
        <p:grpSpPr>
          <a:xfrm>
            <a:off x="2972792" y="3645024"/>
            <a:ext cx="2536450" cy="2354778"/>
            <a:chOff x="2972792" y="3645024"/>
            <a:chExt cx="2536450" cy="2354778"/>
          </a:xfrm>
        </p:grpSpPr>
        <p:sp>
          <p:nvSpPr>
            <p:cNvPr id="142" name="TextBox 141"/>
            <p:cNvSpPr txBox="1"/>
            <p:nvPr>
              <p:custDataLst>
                <p:tags r:id="rId28"/>
              </p:custDataLst>
            </p:nvPr>
          </p:nvSpPr>
          <p:spPr>
            <a:xfrm>
              <a:off x="2972792" y="5661248"/>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grpSp>
          <p:nvGrpSpPr>
            <p:cNvPr id="50" name="组合 49"/>
            <p:cNvGrpSpPr/>
            <p:nvPr/>
          </p:nvGrpSpPr>
          <p:grpSpPr>
            <a:xfrm>
              <a:off x="3152800" y="3645024"/>
              <a:ext cx="972048" cy="1368152"/>
              <a:chOff x="3152800" y="3645024"/>
              <a:chExt cx="972048" cy="1368152"/>
            </a:xfrm>
          </p:grpSpPr>
          <p:sp>
            <p:nvSpPr>
              <p:cNvPr id="152" name="椭圆 151"/>
              <p:cNvSpPr/>
              <p:nvPr>
                <p:custDataLst>
                  <p:tags r:id="rId29"/>
                </p:custDataLst>
              </p:nvPr>
            </p:nvSpPr>
            <p:spPr>
              <a:xfrm>
                <a:off x="3152800" y="3645024"/>
                <a:ext cx="540000" cy="540000"/>
              </a:xfrm>
              <a:prstGeom prst="ellipse">
                <a:avLst/>
              </a:prstGeom>
              <a:solidFill>
                <a:schemeClr val="accent3"/>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财务</a:t>
                </a:r>
                <a:r>
                  <a:rPr lang="en-US" altLang="zh-CN" sz="1400" b="1" dirty="0" smtClean="0">
                    <a:solidFill>
                      <a:schemeClr val="tx1"/>
                    </a:solidFill>
                    <a:latin typeface="+mn-ea"/>
                  </a:rPr>
                  <a:t/>
                </a:r>
                <a:br>
                  <a:rPr lang="en-US" altLang="zh-CN" sz="1400" b="1" dirty="0" smtClean="0">
                    <a:solidFill>
                      <a:schemeClr val="tx1"/>
                    </a:solidFill>
                    <a:latin typeface="+mn-ea"/>
                  </a:rPr>
                </a:br>
                <a:r>
                  <a:rPr lang="zh-CN" altLang="en-US" sz="1400" b="1" dirty="0" smtClean="0">
                    <a:solidFill>
                      <a:schemeClr val="tx1"/>
                    </a:solidFill>
                    <a:latin typeface="+mn-ea"/>
                  </a:rPr>
                  <a:t>管理</a:t>
                </a:r>
                <a:endParaRPr lang="zh-CN" altLang="en-US" sz="1400" b="1" dirty="0">
                  <a:solidFill>
                    <a:schemeClr val="tx1"/>
                  </a:solidFill>
                  <a:latin typeface="+mn-ea"/>
                </a:endParaRPr>
              </a:p>
            </p:txBody>
          </p:sp>
          <p:sp>
            <p:nvSpPr>
              <p:cNvPr id="153" name="椭圆 152"/>
              <p:cNvSpPr/>
              <p:nvPr>
                <p:custDataLst>
                  <p:tags r:id="rId30"/>
                </p:custDataLst>
              </p:nvPr>
            </p:nvSpPr>
            <p:spPr>
              <a:xfrm>
                <a:off x="3584848" y="4005064"/>
                <a:ext cx="540000" cy="540000"/>
              </a:xfrm>
              <a:prstGeom prst="ellipse">
                <a:avLst/>
              </a:prstGeom>
              <a:solidFill>
                <a:schemeClr val="accent3"/>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tx1"/>
                    </a:solidFill>
                    <a:latin typeface="+mn-ea"/>
                  </a:rPr>
                  <a:t>信息化</a:t>
                </a:r>
                <a:r>
                  <a:rPr lang="en-US" altLang="zh-CN" sz="1400" b="1" dirty="0" smtClean="0">
                    <a:solidFill>
                      <a:schemeClr val="tx1"/>
                    </a:solidFill>
                    <a:latin typeface="+mn-ea"/>
                  </a:rPr>
                  <a:t/>
                </a:r>
                <a:br>
                  <a:rPr lang="en-US" altLang="zh-CN" sz="1400" b="1" dirty="0" smtClean="0">
                    <a:solidFill>
                      <a:schemeClr val="tx1"/>
                    </a:solidFill>
                    <a:latin typeface="+mn-ea"/>
                  </a:rPr>
                </a:br>
                <a:r>
                  <a:rPr lang="zh-CN" altLang="en-US" sz="1400" b="1" dirty="0" smtClean="0">
                    <a:solidFill>
                      <a:schemeClr val="tx1"/>
                    </a:solidFill>
                    <a:latin typeface="+mn-ea"/>
                  </a:rPr>
                  <a:t>建设</a:t>
                </a:r>
                <a:endParaRPr lang="zh-CN" altLang="en-US" sz="1400" b="1" dirty="0">
                  <a:solidFill>
                    <a:schemeClr val="tx1"/>
                  </a:solidFill>
                  <a:latin typeface="+mn-ea"/>
                </a:endParaRPr>
              </a:p>
            </p:txBody>
          </p:sp>
          <p:sp>
            <p:nvSpPr>
              <p:cNvPr id="157" name="椭圆 156"/>
              <p:cNvSpPr/>
              <p:nvPr>
                <p:custDataLst>
                  <p:tags r:id="rId31"/>
                </p:custDataLst>
              </p:nvPr>
            </p:nvSpPr>
            <p:spPr>
              <a:xfrm>
                <a:off x="3224808" y="4473176"/>
                <a:ext cx="540000" cy="540000"/>
              </a:xfrm>
              <a:prstGeom prst="ellipse">
                <a:avLst/>
              </a:prstGeom>
              <a:solidFill>
                <a:schemeClr val="accent3"/>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流程</a:t>
                </a:r>
                <a:r>
                  <a:rPr lang="en-US" altLang="zh-CN" sz="1400" b="1" dirty="0" smtClean="0">
                    <a:solidFill>
                      <a:schemeClr val="tx1"/>
                    </a:solidFill>
                    <a:latin typeface="+mn-ea"/>
                  </a:rPr>
                  <a:t/>
                </a:r>
                <a:br>
                  <a:rPr lang="en-US" altLang="zh-CN" sz="1400" b="1" dirty="0" smtClean="0">
                    <a:solidFill>
                      <a:schemeClr val="tx1"/>
                    </a:solidFill>
                    <a:latin typeface="+mn-ea"/>
                  </a:rPr>
                </a:br>
                <a:r>
                  <a:rPr lang="zh-CN" altLang="en-US" sz="1400" b="1" dirty="0" smtClean="0">
                    <a:solidFill>
                      <a:schemeClr val="tx1"/>
                    </a:solidFill>
                    <a:latin typeface="+mn-ea"/>
                  </a:rPr>
                  <a:t>管理</a:t>
                </a:r>
                <a:endParaRPr lang="zh-CN" altLang="en-US" sz="1400" b="1" dirty="0">
                  <a:solidFill>
                    <a:schemeClr val="tx1"/>
                  </a:solidFill>
                  <a:latin typeface="+mn-ea"/>
                </a:endParaRPr>
              </a:p>
            </p:txBody>
          </p:sp>
        </p:grpSp>
      </p:grpSp>
      <p:grpSp>
        <p:nvGrpSpPr>
          <p:cNvPr id="49" name="组合 48"/>
          <p:cNvGrpSpPr/>
          <p:nvPr/>
        </p:nvGrpSpPr>
        <p:grpSpPr>
          <a:xfrm>
            <a:off x="704528" y="1434262"/>
            <a:ext cx="2304256" cy="2390722"/>
            <a:chOff x="704528" y="1434262"/>
            <a:chExt cx="2304256" cy="2390722"/>
          </a:xfrm>
          <a:solidFill>
            <a:schemeClr val="accent2"/>
          </a:solidFill>
        </p:grpSpPr>
        <p:sp>
          <p:nvSpPr>
            <p:cNvPr id="138" name="椭圆 137"/>
            <p:cNvSpPr/>
            <p:nvPr>
              <p:custDataLst>
                <p:tags r:id="rId21"/>
              </p:custDataLst>
            </p:nvPr>
          </p:nvSpPr>
          <p:spPr>
            <a:xfrm>
              <a:off x="2468784" y="1988960"/>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生</a:t>
              </a:r>
              <a:r>
                <a:rPr lang="zh-CN" altLang="en-US" sz="1400" b="1" dirty="0" smtClean="0">
                  <a:solidFill>
                    <a:schemeClr val="bg1"/>
                  </a:solidFill>
                  <a:latin typeface="+mn-ea"/>
                </a:rPr>
                <a:t>产</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制造</a:t>
              </a:r>
              <a:endParaRPr lang="zh-CN" altLang="en-US" sz="1400" b="1" dirty="0">
                <a:solidFill>
                  <a:schemeClr val="bg1"/>
                </a:solidFill>
                <a:latin typeface="+mn-ea"/>
              </a:endParaRPr>
            </a:p>
          </p:txBody>
        </p:sp>
        <p:sp>
          <p:nvSpPr>
            <p:cNvPr id="140" name="TextBox 139"/>
            <p:cNvSpPr txBox="1"/>
            <p:nvPr>
              <p:custDataLst>
                <p:tags r:id="rId22"/>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a:t>
              </a:r>
              <a:endParaRPr lang="zh-CN" altLang="en-US" sz="1600" b="1" dirty="0">
                <a:latin typeface="+mn-ea"/>
              </a:endParaRPr>
            </a:p>
          </p:txBody>
        </p:sp>
        <p:sp>
          <p:nvSpPr>
            <p:cNvPr id="148" name="椭圆 147"/>
            <p:cNvSpPr/>
            <p:nvPr>
              <p:custDataLst>
                <p:tags r:id="rId23"/>
              </p:custDataLst>
            </p:nvPr>
          </p:nvSpPr>
          <p:spPr>
            <a:xfrm>
              <a:off x="1820712" y="2420888"/>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采</a:t>
              </a:r>
              <a:r>
                <a:rPr lang="zh-CN" altLang="en-US" sz="1400" b="1" dirty="0" smtClean="0">
                  <a:solidFill>
                    <a:schemeClr val="bg1"/>
                  </a:solidFill>
                  <a:latin typeface="+mn-ea"/>
                </a:rPr>
                <a:t>购</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供应</a:t>
              </a:r>
              <a:endParaRPr lang="zh-CN" altLang="en-US" sz="1400" b="1" dirty="0">
                <a:solidFill>
                  <a:schemeClr val="bg1"/>
                </a:solidFill>
                <a:latin typeface="+mn-ea"/>
              </a:endParaRPr>
            </a:p>
          </p:txBody>
        </p:sp>
        <p:sp>
          <p:nvSpPr>
            <p:cNvPr id="149" name="椭圆 148"/>
            <p:cNvSpPr/>
            <p:nvPr>
              <p:custDataLst>
                <p:tags r:id="rId24"/>
              </p:custDataLst>
            </p:nvPr>
          </p:nvSpPr>
          <p:spPr>
            <a:xfrm>
              <a:off x="1460672" y="2780928"/>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物流</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运输</a:t>
              </a:r>
              <a:endParaRPr lang="zh-CN" altLang="en-US" sz="1400" b="1" dirty="0">
                <a:solidFill>
                  <a:schemeClr val="bg1"/>
                </a:solidFill>
                <a:latin typeface="+mn-ea"/>
              </a:endParaRPr>
            </a:p>
          </p:txBody>
        </p:sp>
        <p:sp>
          <p:nvSpPr>
            <p:cNvPr id="150" name="椭圆 149"/>
            <p:cNvSpPr/>
            <p:nvPr>
              <p:custDataLst>
                <p:tags r:id="rId25"/>
              </p:custDataLst>
            </p:nvPr>
          </p:nvSpPr>
          <p:spPr>
            <a:xfrm>
              <a:off x="992560" y="2564904"/>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国</a:t>
              </a:r>
              <a:r>
                <a:rPr lang="zh-CN" altLang="en-US" sz="1400" b="1" dirty="0" smtClean="0">
                  <a:solidFill>
                    <a:schemeClr val="bg1"/>
                  </a:solidFill>
                  <a:latin typeface="+mn-ea"/>
                </a:rPr>
                <a:t>际</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拓展</a:t>
              </a:r>
              <a:endParaRPr lang="zh-CN" altLang="en-US" sz="1400" b="1" dirty="0">
                <a:solidFill>
                  <a:schemeClr val="bg1"/>
                </a:solidFill>
                <a:latin typeface="+mn-ea"/>
              </a:endParaRPr>
            </a:p>
          </p:txBody>
        </p:sp>
        <p:sp>
          <p:nvSpPr>
            <p:cNvPr id="151" name="椭圆 150"/>
            <p:cNvSpPr/>
            <p:nvPr>
              <p:custDataLst>
                <p:tags r:id="rId26"/>
              </p:custDataLst>
            </p:nvPr>
          </p:nvSpPr>
          <p:spPr>
            <a:xfrm>
              <a:off x="2360712" y="3140968"/>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项目</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管理</a:t>
              </a:r>
              <a:endParaRPr lang="zh-CN" altLang="en-US" sz="1400" b="1" dirty="0">
                <a:solidFill>
                  <a:schemeClr val="bg1"/>
                </a:solidFill>
                <a:latin typeface="+mn-ea"/>
              </a:endParaRPr>
            </a:p>
          </p:txBody>
        </p:sp>
        <p:sp>
          <p:nvSpPr>
            <p:cNvPr id="158" name="椭圆 157"/>
            <p:cNvSpPr/>
            <p:nvPr>
              <p:custDataLst>
                <p:tags r:id="rId27"/>
              </p:custDataLst>
            </p:nvPr>
          </p:nvSpPr>
          <p:spPr>
            <a:xfrm>
              <a:off x="848544" y="3284984"/>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资源</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整合</a:t>
              </a:r>
              <a:endParaRPr lang="zh-CN" altLang="en-US" sz="1400" b="1" dirty="0">
                <a:solidFill>
                  <a:schemeClr val="bg1"/>
                </a:solidFill>
                <a:latin typeface="+mn-ea"/>
              </a:endParaRPr>
            </a:p>
          </p:txBody>
        </p:sp>
      </p:grpSp>
      <p:sp>
        <p:nvSpPr>
          <p:cNvPr id="86" name="矩形 85"/>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重点提升能力项</a:t>
            </a:r>
          </a:p>
        </p:txBody>
      </p:sp>
      <p:sp>
        <p:nvSpPr>
          <p:cNvPr id="88" name="矩形 87"/>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en-US" altLang="zh-CN" sz="1400" b="1" dirty="0" smtClean="0">
              <a:solidFill>
                <a:schemeClr val="bg1"/>
              </a:solidFill>
            </a:endParaRPr>
          </a:p>
        </p:txBody>
      </p:sp>
      <p:sp>
        <p:nvSpPr>
          <p:cNvPr id="89" name="矩形 88"/>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90" name="矩形 89"/>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远期</a:t>
            </a:r>
            <a:endParaRPr lang="zh-CN" altLang="en-US" sz="1200" b="1" dirty="0">
              <a:solidFill>
                <a:schemeClr val="bg1"/>
              </a:solidFill>
            </a:endParaRPr>
          </a:p>
        </p:txBody>
      </p:sp>
      <p:sp>
        <p:nvSpPr>
          <p:cNvPr id="91" name="矩形 90"/>
          <p:cNvSpPr/>
          <p:nvPr/>
        </p:nvSpPr>
        <p:spPr>
          <a:xfrm>
            <a:off x="6249878" y="198890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2" name="矩形 91"/>
          <p:cNvSpPr/>
          <p:nvPr/>
        </p:nvSpPr>
        <p:spPr>
          <a:xfrm>
            <a:off x="6717304" y="198884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战略管理</a:t>
            </a:r>
            <a:endParaRPr lang="zh-CN" altLang="en-US" sz="1400" b="1" dirty="0">
              <a:solidFill>
                <a:schemeClr val="tx1"/>
              </a:solidFill>
            </a:endParaRPr>
          </a:p>
        </p:txBody>
      </p:sp>
      <p:sp>
        <p:nvSpPr>
          <p:cNvPr id="93" name="矩形 92"/>
          <p:cNvSpPr/>
          <p:nvPr/>
        </p:nvSpPr>
        <p:spPr>
          <a:xfrm>
            <a:off x="6249878" y="240045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94" name="矩形 93"/>
          <p:cNvSpPr/>
          <p:nvPr/>
        </p:nvSpPr>
        <p:spPr>
          <a:xfrm>
            <a:off x="6717304" y="240039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人力资源</a:t>
            </a:r>
            <a:endParaRPr lang="zh-CN" altLang="en-US" sz="1400" b="1" dirty="0">
              <a:solidFill>
                <a:schemeClr val="tx1"/>
              </a:solidFill>
            </a:endParaRPr>
          </a:p>
        </p:txBody>
      </p:sp>
      <p:sp>
        <p:nvSpPr>
          <p:cNvPr id="95" name="矩形 94"/>
          <p:cNvSpPr/>
          <p:nvPr/>
        </p:nvSpPr>
        <p:spPr>
          <a:xfrm>
            <a:off x="6249878" y="281200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96" name="矩形 95"/>
          <p:cNvSpPr/>
          <p:nvPr/>
        </p:nvSpPr>
        <p:spPr>
          <a:xfrm>
            <a:off x="6717304" y="281194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HSE</a:t>
            </a:r>
            <a:r>
              <a:rPr lang="zh-CN" altLang="en-US" sz="1400" b="1" dirty="0" smtClean="0">
                <a:solidFill>
                  <a:schemeClr val="tx1"/>
                </a:solidFill>
              </a:rPr>
              <a:t>管理</a:t>
            </a:r>
            <a:endParaRPr lang="zh-CN" altLang="en-US" sz="1400" b="1" dirty="0">
              <a:solidFill>
                <a:schemeClr val="tx1"/>
              </a:solidFill>
            </a:endParaRPr>
          </a:p>
        </p:txBody>
      </p:sp>
      <p:sp>
        <p:nvSpPr>
          <p:cNvPr id="97" name="矩形 96"/>
          <p:cNvSpPr/>
          <p:nvPr/>
        </p:nvSpPr>
        <p:spPr>
          <a:xfrm>
            <a:off x="6249878" y="322355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98" name="矩形 97"/>
          <p:cNvSpPr/>
          <p:nvPr/>
        </p:nvSpPr>
        <p:spPr>
          <a:xfrm>
            <a:off x="6717304" y="322349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精益生产</a:t>
            </a:r>
            <a:endParaRPr lang="zh-CN" altLang="en-US" sz="1400" b="1" dirty="0">
              <a:solidFill>
                <a:schemeClr val="tx1"/>
              </a:solidFill>
            </a:endParaRPr>
          </a:p>
        </p:txBody>
      </p:sp>
      <p:sp>
        <p:nvSpPr>
          <p:cNvPr id="99" name="矩形 98"/>
          <p:cNvSpPr/>
          <p:nvPr/>
        </p:nvSpPr>
        <p:spPr>
          <a:xfrm>
            <a:off x="6249878" y="363510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00" name="矩形 99"/>
          <p:cNvSpPr/>
          <p:nvPr/>
        </p:nvSpPr>
        <p:spPr>
          <a:xfrm>
            <a:off x="6717304" y="363504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资本运作</a:t>
            </a:r>
            <a:endParaRPr lang="zh-CN" altLang="en-US" sz="1400" b="1" dirty="0">
              <a:solidFill>
                <a:schemeClr val="tx1"/>
              </a:solidFill>
            </a:endParaRPr>
          </a:p>
        </p:txBody>
      </p:sp>
      <p:sp>
        <p:nvSpPr>
          <p:cNvPr id="101" name="矩形 100"/>
          <p:cNvSpPr/>
          <p:nvPr/>
        </p:nvSpPr>
        <p:spPr>
          <a:xfrm>
            <a:off x="6249878" y="404665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02" name="矩形 101"/>
          <p:cNvSpPr/>
          <p:nvPr/>
        </p:nvSpPr>
        <p:spPr>
          <a:xfrm>
            <a:off x="6717304" y="404659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市场营销</a:t>
            </a:r>
          </a:p>
        </p:txBody>
      </p:sp>
      <p:sp>
        <p:nvSpPr>
          <p:cNvPr id="103" name="矩形 102"/>
          <p:cNvSpPr/>
          <p:nvPr/>
        </p:nvSpPr>
        <p:spPr>
          <a:xfrm>
            <a:off x="6249878" y="445820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104" name="矩形 103"/>
          <p:cNvSpPr/>
          <p:nvPr/>
        </p:nvSpPr>
        <p:spPr>
          <a:xfrm>
            <a:off x="6717304" y="445814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品牌建设</a:t>
            </a:r>
            <a:endParaRPr lang="zh-CN" altLang="en-US" sz="1400" b="1" dirty="0">
              <a:solidFill>
                <a:schemeClr val="tx1"/>
              </a:solidFill>
            </a:endParaRPr>
          </a:p>
        </p:txBody>
      </p:sp>
      <p:sp>
        <p:nvSpPr>
          <p:cNvPr id="105" name="矩形 104"/>
          <p:cNvSpPr/>
          <p:nvPr/>
        </p:nvSpPr>
        <p:spPr>
          <a:xfrm>
            <a:off x="7785371" y="19888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06" name="矩形 105"/>
          <p:cNvSpPr/>
          <p:nvPr/>
        </p:nvSpPr>
        <p:spPr>
          <a:xfrm>
            <a:off x="8385438" y="19888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07" name="矩形 106"/>
          <p:cNvSpPr/>
          <p:nvPr/>
        </p:nvSpPr>
        <p:spPr>
          <a:xfrm>
            <a:off x="8985504" y="19888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08" name="矩形 107"/>
          <p:cNvSpPr/>
          <p:nvPr/>
        </p:nvSpPr>
        <p:spPr>
          <a:xfrm>
            <a:off x="7785371" y="24003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109" name="矩形 108"/>
          <p:cNvSpPr/>
          <p:nvPr/>
        </p:nvSpPr>
        <p:spPr>
          <a:xfrm>
            <a:off x="8385438" y="24003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0" name="矩形 109"/>
          <p:cNvSpPr/>
          <p:nvPr/>
        </p:nvSpPr>
        <p:spPr>
          <a:xfrm>
            <a:off x="8985504" y="24003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1" name="矩形 110"/>
          <p:cNvSpPr/>
          <p:nvPr/>
        </p:nvSpPr>
        <p:spPr>
          <a:xfrm>
            <a:off x="7785371" y="28119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2" name="矩形 111"/>
          <p:cNvSpPr/>
          <p:nvPr/>
        </p:nvSpPr>
        <p:spPr>
          <a:xfrm>
            <a:off x="8385438" y="28119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3" name="矩形 112"/>
          <p:cNvSpPr/>
          <p:nvPr/>
        </p:nvSpPr>
        <p:spPr>
          <a:xfrm>
            <a:off x="8985504" y="28119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14" name="矩形 113"/>
          <p:cNvSpPr/>
          <p:nvPr/>
        </p:nvSpPr>
        <p:spPr>
          <a:xfrm>
            <a:off x="7785371" y="32234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5" name="矩形 114"/>
          <p:cNvSpPr/>
          <p:nvPr/>
        </p:nvSpPr>
        <p:spPr>
          <a:xfrm>
            <a:off x="8385438" y="32234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6" name="矩形 115"/>
          <p:cNvSpPr/>
          <p:nvPr/>
        </p:nvSpPr>
        <p:spPr>
          <a:xfrm>
            <a:off x="8986075" y="32234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17" name="矩形 116"/>
          <p:cNvSpPr/>
          <p:nvPr/>
        </p:nvSpPr>
        <p:spPr>
          <a:xfrm>
            <a:off x="7785371" y="36350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18" name="矩形 117"/>
          <p:cNvSpPr/>
          <p:nvPr/>
        </p:nvSpPr>
        <p:spPr>
          <a:xfrm>
            <a:off x="8985504" y="36350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9" name="矩形 118"/>
          <p:cNvSpPr/>
          <p:nvPr/>
        </p:nvSpPr>
        <p:spPr>
          <a:xfrm>
            <a:off x="7785371" y="40465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20" name="矩形 119"/>
          <p:cNvSpPr/>
          <p:nvPr/>
        </p:nvSpPr>
        <p:spPr>
          <a:xfrm>
            <a:off x="8385438" y="40465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21" name="矩形 120"/>
          <p:cNvSpPr/>
          <p:nvPr/>
        </p:nvSpPr>
        <p:spPr>
          <a:xfrm>
            <a:off x="8985504" y="40465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22" name="矩形 121"/>
          <p:cNvSpPr/>
          <p:nvPr/>
        </p:nvSpPr>
        <p:spPr>
          <a:xfrm>
            <a:off x="7785371" y="44581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23" name="矩形 122"/>
          <p:cNvSpPr/>
          <p:nvPr/>
        </p:nvSpPr>
        <p:spPr>
          <a:xfrm>
            <a:off x="8385438" y="44581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24" name="矩形 123"/>
          <p:cNvSpPr/>
          <p:nvPr/>
        </p:nvSpPr>
        <p:spPr>
          <a:xfrm>
            <a:off x="8985504" y="44581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25" name="矩形 124"/>
          <p:cNvSpPr/>
          <p:nvPr/>
        </p:nvSpPr>
        <p:spPr>
          <a:xfrm>
            <a:off x="6249878" y="486975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126" name="矩形 125"/>
          <p:cNvSpPr/>
          <p:nvPr/>
        </p:nvSpPr>
        <p:spPr>
          <a:xfrm>
            <a:off x="6717304" y="486969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勤政廉洁</a:t>
            </a:r>
            <a:endParaRPr lang="zh-CN" altLang="en-US" sz="1400" b="1" dirty="0">
              <a:solidFill>
                <a:schemeClr val="tx1"/>
              </a:solidFill>
            </a:endParaRPr>
          </a:p>
        </p:txBody>
      </p:sp>
      <p:sp>
        <p:nvSpPr>
          <p:cNvPr id="127" name="矩形 126"/>
          <p:cNvSpPr/>
          <p:nvPr/>
        </p:nvSpPr>
        <p:spPr>
          <a:xfrm>
            <a:off x="7785371" y="48696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28" name="矩形 127"/>
          <p:cNvSpPr/>
          <p:nvPr/>
        </p:nvSpPr>
        <p:spPr>
          <a:xfrm>
            <a:off x="8385438" y="48696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29" name="矩形 128"/>
          <p:cNvSpPr/>
          <p:nvPr/>
        </p:nvSpPr>
        <p:spPr>
          <a:xfrm>
            <a:off x="8985504" y="486969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39" name="等腰三角形 138"/>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159" name="矩形 158"/>
          <p:cNvSpPr/>
          <p:nvPr/>
        </p:nvSpPr>
        <p:spPr>
          <a:xfrm>
            <a:off x="6249144" y="5692857"/>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10</a:t>
            </a:r>
            <a:endParaRPr lang="zh-CN" altLang="en-US" sz="1600" b="1" dirty="0" smtClean="0">
              <a:solidFill>
                <a:schemeClr val="bg1"/>
              </a:solidFill>
            </a:endParaRPr>
          </a:p>
        </p:txBody>
      </p:sp>
      <p:sp>
        <p:nvSpPr>
          <p:cNvPr id="160" name="矩形 159"/>
          <p:cNvSpPr/>
          <p:nvPr/>
        </p:nvSpPr>
        <p:spPr>
          <a:xfrm>
            <a:off x="6716570" y="5692793"/>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企业文化</a:t>
            </a:r>
            <a:endParaRPr lang="zh-CN" altLang="en-US" sz="1400" b="1" dirty="0">
              <a:solidFill>
                <a:schemeClr val="tx1"/>
              </a:solidFill>
            </a:endParaRPr>
          </a:p>
        </p:txBody>
      </p:sp>
      <p:sp>
        <p:nvSpPr>
          <p:cNvPr id="161" name="矩形 160"/>
          <p:cNvSpPr/>
          <p:nvPr/>
        </p:nvSpPr>
        <p:spPr>
          <a:xfrm>
            <a:off x="7784637" y="5692793"/>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62" name="矩形 161"/>
          <p:cNvSpPr/>
          <p:nvPr/>
        </p:nvSpPr>
        <p:spPr>
          <a:xfrm>
            <a:off x="8384704" y="5692793"/>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63" name="矩形 162"/>
          <p:cNvSpPr/>
          <p:nvPr/>
        </p:nvSpPr>
        <p:spPr>
          <a:xfrm>
            <a:off x="8984770" y="5692793"/>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64" name="矩形 163"/>
          <p:cNvSpPr/>
          <p:nvPr/>
        </p:nvSpPr>
        <p:spPr>
          <a:xfrm>
            <a:off x="6249144" y="5281304"/>
            <a:ext cx="396000" cy="32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9</a:t>
            </a:r>
            <a:endParaRPr lang="zh-CN" altLang="en-US" sz="1600" b="1" dirty="0" smtClean="0">
              <a:solidFill>
                <a:schemeClr val="bg1"/>
              </a:solidFill>
            </a:endParaRPr>
          </a:p>
        </p:txBody>
      </p:sp>
      <p:sp>
        <p:nvSpPr>
          <p:cNvPr id="165" name="矩形 164"/>
          <p:cNvSpPr/>
          <p:nvPr/>
        </p:nvSpPr>
        <p:spPr>
          <a:xfrm>
            <a:off x="6716570" y="5281240"/>
            <a:ext cx="972000" cy="324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风险控制</a:t>
            </a:r>
          </a:p>
        </p:txBody>
      </p:sp>
      <p:sp>
        <p:nvSpPr>
          <p:cNvPr id="166" name="矩形 165"/>
          <p:cNvSpPr/>
          <p:nvPr/>
        </p:nvSpPr>
        <p:spPr>
          <a:xfrm>
            <a:off x="7784637" y="52812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67" name="矩形 166"/>
          <p:cNvSpPr/>
          <p:nvPr/>
        </p:nvSpPr>
        <p:spPr>
          <a:xfrm>
            <a:off x="8384704" y="52812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68" name="矩形 167"/>
          <p:cNvSpPr/>
          <p:nvPr/>
        </p:nvSpPr>
        <p:spPr>
          <a:xfrm>
            <a:off x="8984770" y="52812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169" name="矩形 168"/>
          <p:cNvSpPr/>
          <p:nvPr/>
        </p:nvSpPr>
        <p:spPr>
          <a:xfrm>
            <a:off x="8385438" y="3635040"/>
            <a:ext cx="504000" cy="324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grpSp>
        <p:nvGrpSpPr>
          <p:cNvPr id="48" name="组合 47"/>
          <p:cNvGrpSpPr/>
          <p:nvPr/>
        </p:nvGrpSpPr>
        <p:grpSpPr>
          <a:xfrm>
            <a:off x="3152800" y="1434262"/>
            <a:ext cx="2376264" cy="2282770"/>
            <a:chOff x="3152800" y="1434262"/>
            <a:chExt cx="2376264" cy="2282770"/>
          </a:xfrm>
          <a:solidFill>
            <a:schemeClr val="accent1"/>
          </a:solidFill>
        </p:grpSpPr>
        <p:sp>
          <p:nvSpPr>
            <p:cNvPr id="131" name="椭圆 130"/>
            <p:cNvSpPr/>
            <p:nvPr>
              <p:custDataLst>
                <p:tags r:id="rId10"/>
              </p:custDataLst>
            </p:nvPr>
          </p:nvSpPr>
          <p:spPr>
            <a:xfrm>
              <a:off x="4520952" y="2024904"/>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精益</a:t>
              </a:r>
              <a:endParaRPr lang="en-US" altLang="zh-CN" sz="1400" b="1" dirty="0" smtClean="0">
                <a:solidFill>
                  <a:schemeClr val="bg1"/>
                </a:solidFill>
              </a:endParaRPr>
            </a:p>
            <a:p>
              <a:pPr algn="ctr"/>
              <a:r>
                <a:rPr lang="zh-CN" altLang="en-US" sz="1400" b="1" dirty="0" smtClean="0">
                  <a:solidFill>
                    <a:schemeClr val="bg1"/>
                  </a:solidFill>
                </a:rPr>
                <a:t>生产</a:t>
              </a:r>
              <a:endParaRPr lang="zh-CN" altLang="en-US" sz="1400" b="1" dirty="0">
                <a:solidFill>
                  <a:schemeClr val="bg1"/>
                </a:solidFill>
              </a:endParaRPr>
            </a:p>
          </p:txBody>
        </p:sp>
        <p:sp>
          <p:nvSpPr>
            <p:cNvPr id="143" name="TextBox 142"/>
            <p:cNvSpPr txBox="1"/>
            <p:nvPr>
              <p:custDataLst>
                <p:tags r:id="rId11"/>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rPr>
                <a:t>优</a:t>
              </a:r>
              <a:r>
                <a:rPr lang="zh-CN" altLang="en-US" sz="1600" b="1" dirty="0" smtClean="0">
                  <a:solidFill>
                    <a:schemeClr val="bg1"/>
                  </a:solidFill>
                </a:rPr>
                <a:t>先重点提升</a:t>
              </a:r>
              <a:endParaRPr lang="zh-CN" altLang="en-US" sz="1600" b="1" dirty="0">
                <a:solidFill>
                  <a:schemeClr val="bg1"/>
                </a:solidFill>
              </a:endParaRPr>
            </a:p>
          </p:txBody>
        </p:sp>
        <p:sp>
          <p:nvSpPr>
            <p:cNvPr id="144" name="椭圆 143"/>
            <p:cNvSpPr/>
            <p:nvPr>
              <p:custDataLst>
                <p:tags r:id="rId12"/>
              </p:custDataLst>
            </p:nvPr>
          </p:nvSpPr>
          <p:spPr>
            <a:xfrm>
              <a:off x="3152800" y="2240928"/>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风险</a:t>
              </a:r>
              <a:endParaRPr lang="en-US" altLang="zh-CN" sz="1400" b="1" dirty="0" smtClean="0">
                <a:solidFill>
                  <a:schemeClr val="bg1"/>
                </a:solidFill>
              </a:endParaRPr>
            </a:p>
            <a:p>
              <a:pPr algn="ctr"/>
              <a:r>
                <a:rPr lang="zh-CN" altLang="en-US" sz="1400" b="1" dirty="0" smtClean="0">
                  <a:solidFill>
                    <a:schemeClr val="bg1"/>
                  </a:solidFill>
                </a:rPr>
                <a:t>控制</a:t>
              </a:r>
              <a:endParaRPr lang="zh-CN" altLang="en-US" sz="1400" b="1" dirty="0">
                <a:solidFill>
                  <a:schemeClr val="bg1"/>
                </a:solidFill>
              </a:endParaRPr>
            </a:p>
          </p:txBody>
        </p:sp>
        <p:sp>
          <p:nvSpPr>
            <p:cNvPr id="145" name="椭圆 144"/>
            <p:cNvSpPr/>
            <p:nvPr>
              <p:custDataLst>
                <p:tags r:id="rId13"/>
              </p:custDataLst>
            </p:nvPr>
          </p:nvSpPr>
          <p:spPr>
            <a:xfrm>
              <a:off x="4989064" y="2240928"/>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人力</a:t>
              </a:r>
              <a:endParaRPr lang="en-US" altLang="zh-CN" sz="1400" b="1" dirty="0" smtClean="0">
                <a:solidFill>
                  <a:schemeClr val="bg1"/>
                </a:solidFill>
              </a:endParaRPr>
            </a:p>
            <a:p>
              <a:pPr algn="ctr"/>
              <a:r>
                <a:rPr lang="zh-CN" altLang="en-US" sz="1400" b="1" dirty="0">
                  <a:solidFill>
                    <a:schemeClr val="bg1"/>
                  </a:solidFill>
                </a:rPr>
                <a:t>资源</a:t>
              </a:r>
            </a:p>
          </p:txBody>
        </p:sp>
        <p:sp>
          <p:nvSpPr>
            <p:cNvPr id="146" name="椭圆 145"/>
            <p:cNvSpPr/>
            <p:nvPr>
              <p:custDataLst>
                <p:tags r:id="rId14"/>
              </p:custDataLst>
            </p:nvPr>
          </p:nvSpPr>
          <p:spPr>
            <a:xfrm>
              <a:off x="3656856" y="2528960"/>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品牌</a:t>
              </a:r>
              <a:endParaRPr lang="en-US" altLang="zh-CN" sz="1400" b="1" dirty="0" smtClean="0">
                <a:solidFill>
                  <a:schemeClr val="bg1"/>
                </a:solidFill>
              </a:endParaRPr>
            </a:p>
            <a:p>
              <a:pPr algn="ctr"/>
              <a:r>
                <a:rPr lang="zh-CN" altLang="en-US" sz="1400" b="1" dirty="0" smtClean="0">
                  <a:solidFill>
                    <a:schemeClr val="bg1"/>
                  </a:solidFill>
                </a:rPr>
                <a:t>建设</a:t>
              </a:r>
              <a:endParaRPr lang="zh-CN" altLang="en-US" sz="1400" b="1" dirty="0">
                <a:solidFill>
                  <a:schemeClr val="bg1"/>
                </a:solidFill>
              </a:endParaRPr>
            </a:p>
          </p:txBody>
        </p:sp>
        <p:sp>
          <p:nvSpPr>
            <p:cNvPr id="147" name="椭圆 146"/>
            <p:cNvSpPr/>
            <p:nvPr>
              <p:custDataLst>
                <p:tags r:id="rId15"/>
              </p:custDataLst>
            </p:nvPr>
          </p:nvSpPr>
          <p:spPr>
            <a:xfrm>
              <a:off x="4664968" y="2636912"/>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市场</a:t>
              </a:r>
              <a:endParaRPr lang="en-US" altLang="zh-CN" sz="1400" b="1" dirty="0" smtClean="0">
                <a:solidFill>
                  <a:schemeClr val="bg1"/>
                </a:solidFill>
              </a:endParaRPr>
            </a:p>
            <a:p>
              <a:pPr algn="ctr"/>
              <a:r>
                <a:rPr lang="zh-CN" altLang="en-US" sz="1400" b="1" dirty="0" smtClean="0">
                  <a:solidFill>
                    <a:schemeClr val="bg1"/>
                  </a:solidFill>
                </a:rPr>
                <a:t>营销</a:t>
              </a:r>
              <a:endParaRPr lang="zh-CN" altLang="en-US" sz="1400" b="1" dirty="0">
                <a:solidFill>
                  <a:schemeClr val="bg1"/>
                </a:solidFill>
              </a:endParaRPr>
            </a:p>
          </p:txBody>
        </p:sp>
        <p:sp>
          <p:nvSpPr>
            <p:cNvPr id="154" name="椭圆 153"/>
            <p:cNvSpPr/>
            <p:nvPr>
              <p:custDataLst>
                <p:tags r:id="rId16"/>
              </p:custDataLst>
            </p:nvPr>
          </p:nvSpPr>
          <p:spPr>
            <a:xfrm>
              <a:off x="4808984" y="3068960"/>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勤政</a:t>
              </a:r>
              <a:endParaRPr lang="en-US" altLang="zh-CN" sz="1400" b="1" dirty="0" smtClean="0">
                <a:solidFill>
                  <a:schemeClr val="bg1"/>
                </a:solidFill>
              </a:endParaRPr>
            </a:p>
            <a:p>
              <a:pPr algn="ctr"/>
              <a:r>
                <a:rPr lang="zh-CN" altLang="en-US" sz="1400" b="1" dirty="0" smtClean="0">
                  <a:solidFill>
                    <a:schemeClr val="bg1"/>
                  </a:solidFill>
                </a:rPr>
                <a:t>廉洁</a:t>
              </a:r>
              <a:endParaRPr lang="zh-CN" altLang="en-US" sz="1400" b="1" dirty="0">
                <a:solidFill>
                  <a:schemeClr val="bg1"/>
                </a:solidFill>
              </a:endParaRPr>
            </a:p>
          </p:txBody>
        </p:sp>
        <p:sp>
          <p:nvSpPr>
            <p:cNvPr id="155" name="椭圆 154"/>
            <p:cNvSpPr/>
            <p:nvPr>
              <p:custDataLst>
                <p:tags r:id="rId17"/>
              </p:custDataLst>
            </p:nvPr>
          </p:nvSpPr>
          <p:spPr>
            <a:xfrm>
              <a:off x="3908944" y="1808880"/>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en-US" altLang="zh-CN" sz="1400" b="1" dirty="0" smtClean="0">
                  <a:solidFill>
                    <a:schemeClr val="bg1"/>
                  </a:solidFill>
                </a:rPr>
                <a:t>HSE</a:t>
              </a:r>
            </a:p>
            <a:p>
              <a:pPr algn="ctr"/>
              <a:r>
                <a:rPr lang="zh-CN" altLang="en-US" sz="1400" b="1" dirty="0">
                  <a:solidFill>
                    <a:schemeClr val="bg1"/>
                  </a:solidFill>
                </a:rPr>
                <a:t>管理</a:t>
              </a:r>
            </a:p>
          </p:txBody>
        </p:sp>
        <p:sp>
          <p:nvSpPr>
            <p:cNvPr id="156" name="椭圆 155"/>
            <p:cNvSpPr/>
            <p:nvPr>
              <p:custDataLst>
                <p:tags r:id="rId18"/>
              </p:custDataLst>
            </p:nvPr>
          </p:nvSpPr>
          <p:spPr>
            <a:xfrm>
              <a:off x="4196976" y="2456952"/>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资本</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运作</a:t>
              </a:r>
              <a:endParaRPr lang="zh-CN" altLang="en-US" sz="1400" b="1" dirty="0">
                <a:solidFill>
                  <a:schemeClr val="bg1"/>
                </a:solidFill>
              </a:endParaRPr>
            </a:p>
          </p:txBody>
        </p:sp>
        <p:sp>
          <p:nvSpPr>
            <p:cNvPr id="170" name="椭圆 169"/>
            <p:cNvSpPr/>
            <p:nvPr>
              <p:custDataLst>
                <p:tags r:id="rId19"/>
              </p:custDataLst>
            </p:nvPr>
          </p:nvSpPr>
          <p:spPr>
            <a:xfrm>
              <a:off x="4953000" y="1736872"/>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战略</a:t>
              </a:r>
              <a:endParaRPr lang="en-US" altLang="zh-CN" sz="1400" b="1" dirty="0" smtClean="0">
                <a:solidFill>
                  <a:schemeClr val="bg1"/>
                </a:solidFill>
              </a:endParaRPr>
            </a:p>
            <a:p>
              <a:pPr algn="ctr"/>
              <a:r>
                <a:rPr lang="zh-CN" altLang="en-US" sz="1400" b="1" dirty="0" smtClean="0">
                  <a:solidFill>
                    <a:schemeClr val="bg1"/>
                  </a:solidFill>
                </a:rPr>
                <a:t>管理</a:t>
              </a:r>
              <a:endParaRPr lang="zh-CN" altLang="en-US" sz="1400" b="1" dirty="0">
                <a:solidFill>
                  <a:schemeClr val="bg1"/>
                </a:solidFill>
              </a:endParaRPr>
            </a:p>
          </p:txBody>
        </p:sp>
        <p:sp>
          <p:nvSpPr>
            <p:cNvPr id="171" name="椭圆 170"/>
            <p:cNvSpPr/>
            <p:nvPr>
              <p:custDataLst>
                <p:tags r:id="rId20"/>
              </p:custDataLst>
            </p:nvPr>
          </p:nvSpPr>
          <p:spPr>
            <a:xfrm>
              <a:off x="4160912" y="3177032"/>
              <a:ext cx="540000" cy="540000"/>
            </a:xfrm>
            <a:prstGeom prst="ellipse">
              <a:avLst/>
            </a:prstGeom>
            <a:grp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企业</a:t>
              </a:r>
              <a:endParaRPr lang="en-US" altLang="zh-CN" sz="1400" b="1" dirty="0" smtClean="0">
                <a:solidFill>
                  <a:schemeClr val="bg1"/>
                </a:solidFill>
              </a:endParaRPr>
            </a:p>
            <a:p>
              <a:pPr algn="ctr"/>
              <a:r>
                <a:rPr lang="zh-CN" altLang="en-US" sz="1400" b="1" dirty="0">
                  <a:solidFill>
                    <a:schemeClr val="bg1"/>
                  </a:solidFill>
                </a:rPr>
                <a:t>文化</a:t>
              </a:r>
            </a:p>
          </p:txBody>
        </p:sp>
      </p:grpSp>
      <p:sp>
        <p:nvSpPr>
          <p:cNvPr id="6" name="矩形 5"/>
          <p:cNvSpPr/>
          <p:nvPr/>
        </p:nvSpPr>
        <p:spPr>
          <a:xfrm>
            <a:off x="7863352" y="4862413"/>
            <a:ext cx="346569" cy="338554"/>
          </a:xfrm>
          <a:prstGeom prst="rect">
            <a:avLst/>
          </a:prstGeom>
        </p:spPr>
        <p:txBody>
          <a:bodyPr wrap="none">
            <a:spAutoFit/>
          </a:bodyPr>
          <a:lstStyle/>
          <a:p>
            <a:pPr algn="ctr">
              <a:spcAft>
                <a:spcPts val="600"/>
              </a:spcAft>
            </a:pPr>
            <a:r>
              <a:rPr lang="zh-CN" altLang="en-US" sz="1600" b="1" dirty="0">
                <a:sym typeface="Wingdings"/>
              </a:rPr>
              <a:t></a:t>
            </a:r>
            <a:endParaRPr lang="zh-CN" altLang="en-US" sz="1600" b="1" dirty="0"/>
          </a:p>
        </p:txBody>
      </p:sp>
      <p:sp>
        <p:nvSpPr>
          <p:cNvPr id="7" name="矩形 6"/>
          <p:cNvSpPr/>
          <p:nvPr/>
        </p:nvSpPr>
        <p:spPr>
          <a:xfrm>
            <a:off x="9061421" y="1974283"/>
            <a:ext cx="346569" cy="338554"/>
          </a:xfrm>
          <a:prstGeom prst="rect">
            <a:avLst/>
          </a:prstGeom>
        </p:spPr>
        <p:txBody>
          <a:bodyPr wrap="none">
            <a:spAutoFit/>
          </a:bodyPr>
          <a:lstStyle/>
          <a:p>
            <a:pPr algn="ctr">
              <a:spcAft>
                <a:spcPts val="600"/>
              </a:spcAft>
            </a:pPr>
            <a:r>
              <a:rPr lang="zh-CN" altLang="en-US" sz="1600" b="1" dirty="0">
                <a:sym typeface="Wingdings"/>
              </a:rPr>
              <a:t></a:t>
            </a:r>
            <a:endParaRPr lang="zh-CN" altLang="en-US" sz="1600" b="1" dirty="0"/>
          </a:p>
        </p:txBody>
      </p:sp>
      <p:sp>
        <p:nvSpPr>
          <p:cNvPr id="172" name="标题 1"/>
          <p:cNvSpPr txBox="1">
            <a:spLocks/>
          </p:cNvSpPr>
          <p:nvPr>
            <p:custDataLst>
              <p:tags r:id="rId9"/>
            </p:custDataLst>
          </p:nvPr>
        </p:nvSpPr>
        <p:spPr>
          <a:xfrm>
            <a:off x="453000" y="312216"/>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en-US" altLang="zh-CN" dirty="0" smtClean="0"/>
              <a:t>12.</a:t>
            </a:r>
            <a:r>
              <a:rPr lang="zh-CN" altLang="en-US" dirty="0" smtClean="0"/>
              <a:t>战略关键能力建设方向</a:t>
            </a:r>
            <a:endParaRPr lang="zh-CN" altLang="en-US" sz="1400" dirty="0"/>
          </a:p>
        </p:txBody>
      </p:sp>
    </p:spTree>
    <p:extLst>
      <p:ext uri="{BB962C8B-B14F-4D97-AF65-F5344CB8AC3E}">
        <p14:creationId xmlns:p14="http://schemas.microsoft.com/office/powerpoint/2010/main" val="171359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inVertical)">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barn(inVertical)">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barn(inVertical)">
                                      <p:cBhvr>
                                        <p:cTn id="17" dur="500"/>
                                        <p:tgtEl>
                                          <p:spTgt spid="52"/>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141"/>
                                        </p:tgtEl>
                                        <p:attrNameLst>
                                          <p:attrName>style.visibility</p:attrName>
                                        </p:attrNameLst>
                                      </p:cBhvr>
                                      <p:to>
                                        <p:strVal val="visible"/>
                                      </p:to>
                                    </p:set>
                                    <p:animEffect transition="in" filter="barn(inVertical)">
                                      <p:cBhvr>
                                        <p:cTn id="20"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5" name="矩形 4"/>
          <p:cNvSpPr/>
          <p:nvPr>
            <p:custDataLst>
              <p:tags r:id="rId1"/>
            </p:custDataLst>
          </p:nvPr>
        </p:nvSpPr>
        <p:spPr>
          <a:xfrm>
            <a:off x="416496" y="2461536"/>
            <a:ext cx="596845" cy="4243784"/>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a:t>
            </a:r>
            <a:endParaRPr lang="en-US" altLang="zh-CN" sz="1400" b="1" dirty="0" smtClean="0">
              <a:solidFill>
                <a:schemeClr val="bg1"/>
              </a:solidFill>
            </a:endParaRPr>
          </a:p>
          <a:p>
            <a:pPr algn="ctr">
              <a:spcBef>
                <a:spcPts val="0"/>
              </a:spcBef>
              <a:spcAft>
                <a:spcPts val="0"/>
              </a:spcAft>
            </a:pPr>
            <a:r>
              <a:rPr lang="zh-CN" altLang="en-US" sz="1400" b="1" dirty="0" smtClean="0">
                <a:solidFill>
                  <a:schemeClr val="bg1"/>
                </a:solidFill>
              </a:rPr>
              <a:t>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a:t>
            </a:r>
            <a:endParaRPr lang="en-US" altLang="zh-CN" sz="1400" b="1" dirty="0" smtClean="0">
              <a:solidFill>
                <a:schemeClr val="bg1"/>
              </a:solidFill>
            </a:endParaRPr>
          </a:p>
          <a:p>
            <a:pPr algn="ctr">
              <a:spcBef>
                <a:spcPts val="0"/>
              </a:spcBef>
              <a:spcAft>
                <a:spcPts val="0"/>
              </a:spcAft>
            </a:pPr>
            <a:r>
              <a:rPr lang="zh-CN" altLang="en-US" sz="1400" b="1" dirty="0" smtClean="0">
                <a:solidFill>
                  <a:schemeClr val="bg1"/>
                </a:solidFill>
              </a:rPr>
              <a:t>措</a:t>
            </a:r>
          </a:p>
        </p:txBody>
      </p:sp>
      <p:sp>
        <p:nvSpPr>
          <p:cNvPr id="6" name="矩形 5"/>
          <p:cNvSpPr/>
          <p:nvPr/>
        </p:nvSpPr>
        <p:spPr>
          <a:xfrm>
            <a:off x="1112519" y="2411837"/>
            <a:ext cx="2811615" cy="4267835"/>
          </a:xfrm>
          <a:prstGeom prst="rect">
            <a:avLst/>
          </a:prstGeom>
        </p:spPr>
        <p:txBody>
          <a:bodyPr wrap="square">
            <a:spAutoFit/>
          </a:bodyPr>
          <a:lstStyle/>
          <a:p>
            <a:pPr marL="177800" indent="-177800">
              <a:spcBef>
                <a:spcPts val="500"/>
              </a:spcBef>
              <a:buClr>
                <a:schemeClr val="tx1"/>
              </a:buClr>
              <a:buFont typeface="Arial" panose="020B0604020202020204" pitchFamily="34" charset="0"/>
              <a:buChar char="•"/>
            </a:pPr>
            <a:r>
              <a:rPr lang="zh-CN" altLang="en-US" sz="1400" dirty="0" smtClean="0">
                <a:latin typeface="+mn-ea"/>
              </a:rPr>
              <a:t>加强化肥生产运营能力</a:t>
            </a:r>
            <a:r>
              <a:rPr lang="zh-CN" altLang="en-US" sz="1400" dirty="0">
                <a:latin typeface="+mn-ea"/>
              </a:rPr>
              <a:t>，</a:t>
            </a:r>
            <a:r>
              <a:rPr lang="zh-CN" altLang="en-US" sz="1400" b="1" dirty="0">
                <a:solidFill>
                  <a:srgbClr val="FF0000"/>
                </a:solidFill>
                <a:latin typeface="+mn-ea"/>
              </a:rPr>
              <a:t>力争化肥效率行业数一数二</a:t>
            </a:r>
            <a:endParaRPr lang="en-US" altLang="zh-CN" sz="1400" b="1" dirty="0">
              <a:solidFill>
                <a:srgbClr val="FF0000"/>
              </a:solidFill>
              <a:latin typeface="+mn-ea"/>
            </a:endParaRPr>
          </a:p>
          <a:p>
            <a:pPr marL="177800" indent="-177800">
              <a:spcBef>
                <a:spcPts val="500"/>
              </a:spcBef>
              <a:buClr>
                <a:schemeClr val="tx1"/>
              </a:buClr>
              <a:buFont typeface="Arial" panose="020B0604020202020204" pitchFamily="34" charset="0"/>
              <a:buChar char="•"/>
            </a:pPr>
            <a:r>
              <a:rPr lang="zh-CN" altLang="en-US" sz="1400" b="1" dirty="0" smtClean="0">
                <a:solidFill>
                  <a:srgbClr val="FF0000"/>
                </a:solidFill>
                <a:latin typeface="+mn-ea"/>
              </a:rPr>
              <a:t>推动化肥营</a:t>
            </a:r>
            <a:r>
              <a:rPr lang="zh-CN" altLang="en-US" sz="1400" b="1" dirty="0">
                <a:solidFill>
                  <a:srgbClr val="FF0000"/>
                </a:solidFill>
                <a:latin typeface="+mn-ea"/>
              </a:rPr>
              <a:t>销及渠</a:t>
            </a:r>
            <a:r>
              <a:rPr lang="zh-CN" altLang="en-US" sz="1400" b="1" dirty="0" smtClean="0">
                <a:solidFill>
                  <a:srgbClr val="FF0000"/>
                </a:solidFill>
                <a:latin typeface="+mn-ea"/>
              </a:rPr>
              <a:t>道</a:t>
            </a:r>
            <a:r>
              <a:rPr lang="zh-CN" altLang="en-US" sz="1400" b="1" dirty="0">
                <a:solidFill>
                  <a:srgbClr val="FF0000"/>
                </a:solidFill>
                <a:latin typeface="+mn-ea"/>
              </a:rPr>
              <a:t>模</a:t>
            </a:r>
            <a:r>
              <a:rPr lang="zh-CN" altLang="en-US" sz="1400" b="1" dirty="0" smtClean="0">
                <a:solidFill>
                  <a:srgbClr val="FF0000"/>
                </a:solidFill>
                <a:latin typeface="+mn-ea"/>
              </a:rPr>
              <a:t>式变革</a:t>
            </a:r>
            <a:r>
              <a:rPr lang="zh-CN" altLang="en-US" sz="1400" dirty="0" smtClean="0">
                <a:latin typeface="+mn-ea"/>
              </a:rPr>
              <a:t>，</a:t>
            </a:r>
            <a:r>
              <a:rPr lang="zh-CN" altLang="en-US" sz="1400" dirty="0">
                <a:latin typeface="+mn-ea"/>
              </a:rPr>
              <a:t>增强渠道控</a:t>
            </a:r>
            <a:r>
              <a:rPr lang="zh-CN" altLang="en-US" sz="1400" dirty="0" smtClean="0">
                <a:latin typeface="+mn-ea"/>
              </a:rPr>
              <a:t>制激发活力</a:t>
            </a:r>
            <a:endParaRPr lang="en-US" altLang="zh-CN" sz="1400" dirty="0" smtClean="0">
              <a:latin typeface="+mn-ea"/>
            </a:endParaRPr>
          </a:p>
          <a:p>
            <a:pPr marL="177800" indent="-177800">
              <a:spcBef>
                <a:spcPts val="500"/>
              </a:spcBef>
              <a:buClr>
                <a:schemeClr val="tx1"/>
              </a:buClr>
              <a:buFont typeface="Arial" panose="020B0604020202020204" pitchFamily="34" charset="0"/>
              <a:buChar char="•"/>
            </a:pPr>
            <a:r>
              <a:rPr lang="zh-CN" altLang="en-US" sz="1400" b="1" dirty="0">
                <a:solidFill>
                  <a:srgbClr val="FF0000"/>
                </a:solidFill>
                <a:latin typeface="+mn-ea"/>
              </a:rPr>
              <a:t>湿热并举</a:t>
            </a:r>
            <a:r>
              <a:rPr lang="zh-CN" altLang="en-US" sz="1400" dirty="0">
                <a:latin typeface="+mn-ea"/>
              </a:rPr>
              <a:t>掌控磷化工上游产业，构建</a:t>
            </a:r>
            <a:r>
              <a:rPr lang="zh-CN" altLang="en-US" sz="1400" b="1" dirty="0">
                <a:solidFill>
                  <a:srgbClr val="FF0000"/>
                </a:solidFill>
                <a:latin typeface="+mn-ea"/>
              </a:rPr>
              <a:t>化工原材料供应平台</a:t>
            </a:r>
            <a:endParaRPr lang="en-US" altLang="zh-CN" sz="1400" b="1" dirty="0">
              <a:solidFill>
                <a:srgbClr val="FF0000"/>
              </a:solidFill>
              <a:latin typeface="+mn-ea"/>
            </a:endParaRPr>
          </a:p>
          <a:p>
            <a:pPr marL="177800" indent="-177800">
              <a:spcBef>
                <a:spcPts val="500"/>
              </a:spcBef>
              <a:buClr>
                <a:schemeClr val="tx1"/>
              </a:buClr>
              <a:buFont typeface="Arial" panose="020B0604020202020204" pitchFamily="34" charset="0"/>
              <a:buChar char="•"/>
            </a:pPr>
            <a:r>
              <a:rPr lang="zh-CN" altLang="en-US" sz="1400" b="1" dirty="0" smtClean="0">
                <a:solidFill>
                  <a:srgbClr val="FF0000"/>
                </a:solidFill>
                <a:latin typeface="+mn-ea"/>
              </a:rPr>
              <a:t>构</a:t>
            </a:r>
            <a:r>
              <a:rPr lang="zh-CN" altLang="en-US" sz="1400" b="1" dirty="0">
                <a:solidFill>
                  <a:srgbClr val="FF0000"/>
                </a:solidFill>
                <a:latin typeface="+mn-ea"/>
              </a:rPr>
              <a:t>建风险控制体系</a:t>
            </a:r>
            <a:r>
              <a:rPr lang="zh-CN" altLang="en-US" sz="1400" dirty="0">
                <a:latin typeface="+mn-ea"/>
              </a:rPr>
              <a:t>，保障贸易</a:t>
            </a:r>
            <a:r>
              <a:rPr lang="zh-CN" altLang="en-US" sz="1400" dirty="0" smtClean="0">
                <a:latin typeface="+mn-ea"/>
              </a:rPr>
              <a:t>和农业业务</a:t>
            </a:r>
            <a:r>
              <a:rPr lang="zh-CN" altLang="en-US" sz="1400" dirty="0">
                <a:latin typeface="+mn-ea"/>
              </a:rPr>
              <a:t>的健康、稳健增长</a:t>
            </a:r>
            <a:endParaRPr lang="en-US" altLang="zh-CN" sz="1400" dirty="0">
              <a:latin typeface="+mn-ea"/>
            </a:endParaRPr>
          </a:p>
          <a:p>
            <a:pPr marL="177800" indent="-177800">
              <a:spcBef>
                <a:spcPts val="500"/>
              </a:spcBef>
              <a:buClr>
                <a:schemeClr val="tx1"/>
              </a:buClr>
              <a:buFont typeface="Arial" panose="020B0604020202020204" pitchFamily="34" charset="0"/>
              <a:buChar char="•"/>
            </a:pPr>
            <a:r>
              <a:rPr lang="zh-CN" altLang="en-US" sz="1400" dirty="0">
                <a:latin typeface="+mn-ea"/>
              </a:rPr>
              <a:t>以</a:t>
            </a:r>
            <a:r>
              <a:rPr lang="zh-CN" altLang="en-US" sz="1400" b="1" dirty="0">
                <a:solidFill>
                  <a:srgbClr val="FF0000"/>
                </a:solidFill>
                <a:latin typeface="+mn-ea"/>
              </a:rPr>
              <a:t>农资整合</a:t>
            </a:r>
            <a:r>
              <a:rPr lang="zh-CN" altLang="en-US" sz="1400" dirty="0">
                <a:latin typeface="+mn-ea"/>
              </a:rPr>
              <a:t>与</a:t>
            </a:r>
            <a:r>
              <a:rPr lang="zh-CN" altLang="en-US" sz="1400" b="1" dirty="0">
                <a:solidFill>
                  <a:srgbClr val="FF0000"/>
                </a:solidFill>
                <a:latin typeface="+mn-ea"/>
              </a:rPr>
              <a:t>农产品收储贸易</a:t>
            </a:r>
            <a:r>
              <a:rPr lang="zh-CN" altLang="en-US" sz="1400" dirty="0">
                <a:latin typeface="+mn-ea"/>
              </a:rPr>
              <a:t>为</a:t>
            </a:r>
            <a:r>
              <a:rPr lang="zh-CN" altLang="en-US" sz="1400" b="1" dirty="0">
                <a:solidFill>
                  <a:srgbClr val="FF0000"/>
                </a:solidFill>
                <a:latin typeface="+mn-ea"/>
              </a:rPr>
              <a:t>切入点</a:t>
            </a:r>
            <a:r>
              <a:rPr lang="zh-CN" altLang="en-US" sz="1400" dirty="0" smtClean="0">
                <a:latin typeface="+mn-ea"/>
              </a:rPr>
              <a:t>，</a:t>
            </a:r>
            <a:r>
              <a:rPr lang="zh-CN" altLang="en-US" sz="1400" b="1" dirty="0" smtClean="0">
                <a:solidFill>
                  <a:srgbClr val="FF0000"/>
                </a:solidFill>
                <a:latin typeface="+mn-ea"/>
              </a:rPr>
              <a:t>探索农业务</a:t>
            </a:r>
            <a:r>
              <a:rPr lang="zh-CN" altLang="en-US" sz="1400" b="1" dirty="0">
                <a:solidFill>
                  <a:srgbClr val="FF0000"/>
                </a:solidFill>
                <a:latin typeface="+mn-ea"/>
              </a:rPr>
              <a:t>模式</a:t>
            </a:r>
            <a:endParaRPr lang="en-US" altLang="zh-CN" sz="1400" dirty="0">
              <a:solidFill>
                <a:srgbClr val="FF0000"/>
              </a:solidFill>
              <a:latin typeface="+mn-ea"/>
            </a:endParaRPr>
          </a:p>
          <a:p>
            <a:pPr marL="177800" indent="-177800">
              <a:spcBef>
                <a:spcPts val="500"/>
              </a:spcBef>
              <a:buClr>
                <a:schemeClr val="tx1"/>
              </a:buClr>
              <a:buFont typeface="Arial" panose="020B0604020202020204" pitchFamily="34" charset="0"/>
              <a:buChar char="•"/>
            </a:pPr>
            <a:r>
              <a:rPr lang="zh-CN" altLang="en-US" sz="1400" b="1" dirty="0" smtClean="0">
                <a:solidFill>
                  <a:srgbClr val="FF0000"/>
                </a:solidFill>
                <a:latin typeface="+mn-ea"/>
              </a:rPr>
              <a:t>培育技术服务</a:t>
            </a:r>
            <a:r>
              <a:rPr lang="zh-CN" altLang="en-US" sz="1400" dirty="0" smtClean="0">
                <a:latin typeface="+mn-ea"/>
              </a:rPr>
              <a:t>市场拓展、项目管理和资源整合等核心能力</a:t>
            </a:r>
            <a:endParaRPr lang="en-US" altLang="zh-CN" sz="1400" dirty="0" smtClean="0">
              <a:latin typeface="+mn-ea"/>
            </a:endParaRPr>
          </a:p>
          <a:p>
            <a:pPr marL="177800" indent="-177800">
              <a:spcBef>
                <a:spcPts val="500"/>
              </a:spcBef>
              <a:buClr>
                <a:schemeClr val="tx1"/>
              </a:buClr>
              <a:buFont typeface="Arial" panose="020B0604020202020204" pitchFamily="34" charset="0"/>
              <a:buChar char="•"/>
            </a:pPr>
            <a:r>
              <a:rPr lang="zh-CN" altLang="en-US" sz="1400" b="1" dirty="0" smtClean="0">
                <a:solidFill>
                  <a:srgbClr val="FF0000"/>
                </a:solidFill>
                <a:latin typeface="+mn-ea"/>
              </a:rPr>
              <a:t>加</a:t>
            </a:r>
            <a:r>
              <a:rPr lang="zh-CN" altLang="en-US" sz="1400" b="1" dirty="0">
                <a:solidFill>
                  <a:srgbClr val="FF0000"/>
                </a:solidFill>
                <a:latin typeface="+mn-ea"/>
              </a:rPr>
              <a:t>强战略管理能力</a:t>
            </a:r>
            <a:r>
              <a:rPr lang="zh-CN" altLang="en-US" sz="1400" dirty="0">
                <a:latin typeface="+mn-ea"/>
              </a:rPr>
              <a:t>，快速响应环境变化，调整业务布局</a:t>
            </a:r>
            <a:endParaRPr lang="en-US" altLang="zh-CN" sz="1400" dirty="0">
              <a:latin typeface="+mn-ea"/>
            </a:endParaRPr>
          </a:p>
          <a:p>
            <a:pPr marL="177800" indent="-177800">
              <a:spcBef>
                <a:spcPts val="500"/>
              </a:spcBef>
              <a:buClr>
                <a:schemeClr val="tx1"/>
              </a:buClr>
              <a:buFont typeface="Arial" panose="020B0604020202020204" pitchFamily="34" charset="0"/>
              <a:buChar char="•"/>
            </a:pPr>
            <a:r>
              <a:rPr lang="zh-CN" altLang="en-US" sz="1400" b="1" dirty="0" smtClean="0">
                <a:solidFill>
                  <a:srgbClr val="FF0000"/>
                </a:solidFill>
                <a:latin typeface="+mn-ea"/>
              </a:rPr>
              <a:t>优</a:t>
            </a:r>
            <a:r>
              <a:rPr lang="zh-CN" altLang="en-US" sz="1400" b="1" dirty="0">
                <a:solidFill>
                  <a:srgbClr val="FF0000"/>
                </a:solidFill>
                <a:latin typeface="+mn-ea"/>
              </a:rPr>
              <a:t>化集团组织管控模式</a:t>
            </a:r>
            <a:r>
              <a:rPr lang="zh-CN" altLang="en-US" sz="1400" dirty="0">
                <a:latin typeface="+mn-ea"/>
              </a:rPr>
              <a:t>，实现组</a:t>
            </a:r>
            <a:r>
              <a:rPr lang="zh-CN" altLang="en-US" sz="1400" dirty="0" smtClean="0">
                <a:latin typeface="+mn-ea"/>
              </a:rPr>
              <a:t>织</a:t>
            </a:r>
            <a:r>
              <a:rPr lang="zh-CN" altLang="en-US" sz="1400" dirty="0">
                <a:latin typeface="+mn-ea"/>
              </a:rPr>
              <a:t>板块</a:t>
            </a:r>
            <a:r>
              <a:rPr lang="zh-CN" altLang="en-US" sz="1400" dirty="0" smtClean="0">
                <a:latin typeface="+mn-ea"/>
              </a:rPr>
              <a:t>化和专业化运营</a:t>
            </a:r>
            <a:endParaRPr lang="en-US" altLang="zh-CN" sz="1400" dirty="0" smtClean="0">
              <a:latin typeface="+mn-ea"/>
            </a:endParaRPr>
          </a:p>
          <a:p>
            <a:pPr marL="177800" indent="-177800">
              <a:spcBef>
                <a:spcPts val="500"/>
              </a:spcBef>
              <a:buClr>
                <a:schemeClr val="tx1"/>
              </a:buClr>
              <a:buFont typeface="Arial" panose="020B0604020202020204" pitchFamily="34" charset="0"/>
              <a:buChar char="•"/>
            </a:pPr>
            <a:r>
              <a:rPr lang="zh-CN" altLang="en-US" sz="1400" b="1" dirty="0">
                <a:solidFill>
                  <a:srgbClr val="FF0000"/>
                </a:solidFill>
                <a:latin typeface="+mn-ea"/>
              </a:rPr>
              <a:t>优</a:t>
            </a:r>
            <a:r>
              <a:rPr lang="zh-CN" altLang="en-US" sz="1400" b="1" dirty="0" smtClean="0">
                <a:solidFill>
                  <a:srgbClr val="FF0000"/>
                </a:solidFill>
                <a:latin typeface="+mn-ea"/>
              </a:rPr>
              <a:t>化人才发展和薪酬绩效体系</a:t>
            </a:r>
          </a:p>
        </p:txBody>
      </p:sp>
      <p:sp>
        <p:nvSpPr>
          <p:cNvPr id="7" name="矩形 6"/>
          <p:cNvSpPr/>
          <p:nvPr/>
        </p:nvSpPr>
        <p:spPr>
          <a:xfrm>
            <a:off x="3999151" y="2411837"/>
            <a:ext cx="2628000" cy="4216539"/>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顺应行业趋势，</a:t>
            </a:r>
            <a:r>
              <a:rPr lang="zh-CN" altLang="en-US" sz="1400" b="1" dirty="0" smtClean="0">
                <a:solidFill>
                  <a:srgbClr val="FF0000"/>
                </a:solidFill>
                <a:latin typeface="+mn-ea"/>
              </a:rPr>
              <a:t>调</a:t>
            </a:r>
            <a:r>
              <a:rPr lang="zh-CN" altLang="en-US" sz="1400" b="1" dirty="0">
                <a:solidFill>
                  <a:srgbClr val="FF0000"/>
                </a:solidFill>
                <a:latin typeface="+mn-ea"/>
              </a:rPr>
              <a:t>整肥业务结</a:t>
            </a:r>
            <a:r>
              <a:rPr lang="zh-CN" altLang="en-US" sz="1400" b="1" dirty="0" smtClean="0">
                <a:solidFill>
                  <a:srgbClr val="FF0000"/>
                </a:solidFill>
                <a:latin typeface="+mn-ea"/>
              </a:rPr>
              <a:t>构，发</a:t>
            </a:r>
            <a:r>
              <a:rPr lang="zh-CN" altLang="en-US" sz="1400" b="1" dirty="0">
                <a:solidFill>
                  <a:srgbClr val="FF0000"/>
                </a:solidFill>
                <a:latin typeface="+mn-ea"/>
              </a:rPr>
              <a:t>展</a:t>
            </a:r>
            <a:r>
              <a:rPr lang="zh-CN" altLang="en-US" sz="1400" b="1" dirty="0" smtClean="0">
                <a:solidFill>
                  <a:srgbClr val="FF0000"/>
                </a:solidFill>
                <a:latin typeface="+mn-ea"/>
              </a:rPr>
              <a:t>新型肥料</a:t>
            </a:r>
            <a:endParaRPr lang="en-US" altLang="zh-CN" sz="1400" b="1" dirty="0" smtClean="0">
              <a:solidFill>
                <a:srgbClr val="FF0000"/>
              </a:solidFill>
              <a:latin typeface="+mn-ea"/>
            </a:endParaRPr>
          </a:p>
          <a:p>
            <a:pPr marL="177800" indent="-177800">
              <a:spcBef>
                <a:spcPts val="600"/>
              </a:spcBef>
              <a:buClr>
                <a:schemeClr val="tx1"/>
              </a:buClr>
              <a:buFont typeface="Arial" panose="020B0604020202020204" pitchFamily="34" charset="0"/>
              <a:buChar char="•"/>
            </a:pPr>
            <a:r>
              <a:rPr lang="zh-CN" altLang="en-US" sz="1400" b="1" dirty="0">
                <a:solidFill>
                  <a:srgbClr val="FF0000"/>
                </a:solidFill>
                <a:latin typeface="+mn-ea"/>
              </a:rPr>
              <a:t>构建精细化工创</a:t>
            </a:r>
            <a:r>
              <a:rPr lang="zh-CN" altLang="en-US" sz="1400" b="1" dirty="0" smtClean="0">
                <a:solidFill>
                  <a:srgbClr val="FF0000"/>
                </a:solidFill>
                <a:latin typeface="+mn-ea"/>
              </a:rPr>
              <a:t>投平台</a:t>
            </a:r>
            <a:r>
              <a:rPr lang="zh-CN" altLang="en-US" sz="1400" dirty="0" smtClean="0">
                <a:latin typeface="+mn-ea"/>
              </a:rPr>
              <a:t>，</a:t>
            </a:r>
            <a:r>
              <a:rPr lang="zh-CN" altLang="en-US" sz="1400" dirty="0">
                <a:latin typeface="+mn-ea"/>
              </a:rPr>
              <a:t>积极开</a:t>
            </a:r>
            <a:r>
              <a:rPr lang="zh-CN" altLang="en-US" sz="1400" dirty="0" smtClean="0">
                <a:latin typeface="+mn-ea"/>
              </a:rPr>
              <a:t>展与下</a:t>
            </a:r>
            <a:r>
              <a:rPr lang="zh-CN" altLang="en-US" sz="1400" dirty="0">
                <a:latin typeface="+mn-ea"/>
              </a:rPr>
              <a:t>游产品厂商合</a:t>
            </a:r>
            <a:r>
              <a:rPr lang="zh-CN" altLang="en-US" sz="1400" dirty="0" smtClean="0">
                <a:latin typeface="+mn-ea"/>
              </a:rPr>
              <a:t>作，加速精细化工业务发展</a:t>
            </a:r>
            <a:endParaRPr lang="en-US" altLang="zh-CN" sz="1400" dirty="0">
              <a:latin typeface="+mn-ea"/>
            </a:endParaRPr>
          </a:p>
          <a:p>
            <a:pPr marL="177800" indent="-177800">
              <a:spcBef>
                <a:spcPts val="600"/>
              </a:spcBef>
              <a:buClr>
                <a:schemeClr val="tx1"/>
              </a:buClr>
              <a:buFont typeface="Arial" panose="020B0604020202020204" pitchFamily="34" charset="0"/>
              <a:buChar char="•"/>
            </a:pPr>
            <a:r>
              <a:rPr lang="zh-CN" altLang="en-US" sz="1400" b="1" dirty="0" smtClean="0">
                <a:solidFill>
                  <a:srgbClr val="FF0000"/>
                </a:solidFill>
                <a:latin typeface="+mn-ea"/>
              </a:rPr>
              <a:t>持续优化贸易业务结构，逐步聚焦</a:t>
            </a:r>
            <a:r>
              <a:rPr lang="zh-CN" altLang="en-US" sz="1400" dirty="0" smtClean="0">
                <a:latin typeface="+mn-ea"/>
              </a:rPr>
              <a:t>主业相关贸易和农产品贸易</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solidFill>
                  <a:srgbClr val="FF0000"/>
                </a:solidFill>
                <a:latin typeface="+mn-ea"/>
              </a:rPr>
              <a:t>加强技术服务市场拓展能力</a:t>
            </a:r>
            <a:r>
              <a:rPr lang="zh-CN" altLang="en-US" sz="1400" dirty="0" smtClean="0">
                <a:latin typeface="+mn-ea"/>
              </a:rPr>
              <a:t>，逐步稳定项目量和年度营收</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solidFill>
                  <a:srgbClr val="FF0000"/>
                </a:solidFill>
                <a:latin typeface="+mn-ea"/>
              </a:rPr>
              <a:t>完善</a:t>
            </a:r>
            <a:r>
              <a:rPr lang="zh-CN" altLang="en-US" sz="1400" b="1" dirty="0" smtClean="0">
                <a:solidFill>
                  <a:srgbClr val="FF0000"/>
                </a:solidFill>
                <a:latin typeface="+mn-ea"/>
              </a:rPr>
              <a:t>技术研发体系建设</a:t>
            </a:r>
            <a:r>
              <a:rPr lang="zh-CN" altLang="en-US" sz="1400" dirty="0" smtClean="0">
                <a:latin typeface="+mn-ea"/>
              </a:rPr>
              <a:t>，明晰化肥、化工业务产品规划</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solidFill>
                  <a:srgbClr val="FF0000"/>
                </a:solidFill>
                <a:latin typeface="+mn-ea"/>
              </a:rPr>
              <a:t>发</a:t>
            </a:r>
            <a:r>
              <a:rPr lang="zh-CN" altLang="en-US" sz="1400" b="1" dirty="0">
                <a:solidFill>
                  <a:srgbClr val="FF0000"/>
                </a:solidFill>
                <a:latin typeface="+mn-ea"/>
              </a:rPr>
              <a:t>展</a:t>
            </a:r>
            <a:r>
              <a:rPr lang="zh-CN" altLang="en-US" sz="1400" b="1" dirty="0" smtClean="0">
                <a:solidFill>
                  <a:srgbClr val="FF0000"/>
                </a:solidFill>
                <a:latin typeface="+mn-ea"/>
              </a:rPr>
              <a:t>独</a:t>
            </a:r>
            <a:r>
              <a:rPr lang="zh-CN" altLang="en-US" sz="1400" b="1" dirty="0">
                <a:solidFill>
                  <a:srgbClr val="FF0000"/>
                </a:solidFill>
                <a:latin typeface="+mn-ea"/>
              </a:rPr>
              <a:t>立金融板块</a:t>
            </a:r>
            <a:r>
              <a:rPr lang="zh-CN" altLang="en-US" sz="1400" dirty="0">
                <a:latin typeface="+mn-ea"/>
              </a:rPr>
              <a:t>，支撑农</a:t>
            </a:r>
            <a:r>
              <a:rPr lang="zh-CN" altLang="en-US" sz="1400" dirty="0" smtClean="0">
                <a:latin typeface="+mn-ea"/>
              </a:rPr>
              <a:t>业及精细化工业</a:t>
            </a:r>
            <a:r>
              <a:rPr lang="zh-CN" altLang="en-US" sz="1400" dirty="0">
                <a:latin typeface="+mn-ea"/>
              </a:rPr>
              <a:t>务发</a:t>
            </a:r>
            <a:r>
              <a:rPr lang="zh-CN" altLang="en-US" sz="1400" dirty="0" smtClean="0">
                <a:latin typeface="+mn-ea"/>
              </a:rPr>
              <a:t>展</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solidFill>
                  <a:srgbClr val="FF0000"/>
                </a:solidFill>
                <a:latin typeface="+mn-ea"/>
              </a:rPr>
              <a:t>持</a:t>
            </a:r>
            <a:r>
              <a:rPr lang="zh-CN" altLang="en-US" sz="1400" b="1" dirty="0" smtClean="0">
                <a:solidFill>
                  <a:srgbClr val="FF0000"/>
                </a:solidFill>
                <a:latin typeface="+mn-ea"/>
              </a:rPr>
              <a:t>续完善人力资源管理体系</a:t>
            </a:r>
            <a:r>
              <a:rPr lang="zh-CN" altLang="en-US" sz="1400" dirty="0" smtClean="0">
                <a:latin typeface="+mn-ea"/>
              </a:rPr>
              <a:t>，激发组织和员工的内在发展动力</a:t>
            </a:r>
            <a:endParaRPr lang="en-US" altLang="zh-CN" sz="1400" dirty="0">
              <a:latin typeface="+mn-ea"/>
            </a:endParaRPr>
          </a:p>
        </p:txBody>
      </p:sp>
      <p:sp>
        <p:nvSpPr>
          <p:cNvPr id="8" name="矩形 7"/>
          <p:cNvSpPr/>
          <p:nvPr/>
        </p:nvSpPr>
        <p:spPr>
          <a:xfrm>
            <a:off x="6710113" y="2411837"/>
            <a:ext cx="2779391" cy="3708708"/>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通过</a:t>
            </a:r>
            <a:r>
              <a:rPr lang="zh-CN" altLang="en-US" sz="1400" b="1" dirty="0" smtClean="0">
                <a:solidFill>
                  <a:srgbClr val="FF0000"/>
                </a:solidFill>
                <a:latin typeface="+mn-ea"/>
              </a:rPr>
              <a:t>上下游资源整合</a:t>
            </a:r>
            <a:r>
              <a:rPr lang="zh-CN" altLang="en-US" sz="1400" dirty="0" smtClean="0">
                <a:latin typeface="+mn-ea"/>
              </a:rPr>
              <a:t>，进一步</a:t>
            </a:r>
            <a:r>
              <a:rPr lang="zh-CN" altLang="en-US" sz="1400" b="1" dirty="0">
                <a:solidFill>
                  <a:srgbClr val="FF0000"/>
                </a:solidFill>
                <a:latin typeface="+mn-ea"/>
              </a:rPr>
              <a:t>提升化肥业</a:t>
            </a:r>
            <a:r>
              <a:rPr lang="zh-CN" altLang="en-US" sz="1400" b="1" dirty="0" smtClean="0">
                <a:solidFill>
                  <a:srgbClr val="FF0000"/>
                </a:solidFill>
                <a:latin typeface="+mn-ea"/>
              </a:rPr>
              <a:t>务规模和经</a:t>
            </a:r>
            <a:r>
              <a:rPr lang="zh-CN" altLang="en-US" sz="1400" b="1" dirty="0">
                <a:solidFill>
                  <a:srgbClr val="FF0000"/>
                </a:solidFill>
                <a:latin typeface="+mn-ea"/>
              </a:rPr>
              <a:t>营效率</a:t>
            </a:r>
            <a:endParaRPr lang="en-US" altLang="zh-CN" sz="1400" b="1" dirty="0">
              <a:solidFill>
                <a:srgbClr val="FF0000"/>
              </a:solidFill>
              <a:latin typeface="+mn-ea"/>
            </a:endParaRPr>
          </a:p>
          <a:p>
            <a:pPr marL="177800" indent="-177800">
              <a:spcBef>
                <a:spcPts val="600"/>
              </a:spcBef>
              <a:buClr>
                <a:schemeClr val="tx1"/>
              </a:buClr>
              <a:buFont typeface="Arial" panose="020B0604020202020204" pitchFamily="34" charset="0"/>
              <a:buChar char="•"/>
            </a:pPr>
            <a:r>
              <a:rPr lang="zh-CN" altLang="en-US" sz="1400" b="1" dirty="0">
                <a:solidFill>
                  <a:srgbClr val="FF0000"/>
                </a:solidFill>
                <a:latin typeface="+mn-ea"/>
              </a:rPr>
              <a:t>构建精细化工</a:t>
            </a:r>
            <a:r>
              <a:rPr lang="zh-CN" altLang="en-US" sz="1400" dirty="0" smtClean="0">
                <a:latin typeface="+mn-ea"/>
              </a:rPr>
              <a:t>研发、供应、销售、融资</a:t>
            </a:r>
            <a:r>
              <a:rPr lang="zh-CN" altLang="en-US" sz="1400" b="1" dirty="0">
                <a:solidFill>
                  <a:srgbClr val="FF0000"/>
                </a:solidFill>
                <a:latin typeface="+mn-ea"/>
              </a:rPr>
              <a:t>集成平台，颠覆传统化工，主导产业生态</a:t>
            </a:r>
            <a:endParaRPr lang="en-US" altLang="zh-CN" sz="1400" b="1" dirty="0">
              <a:solidFill>
                <a:srgbClr val="FF0000"/>
              </a:solidFill>
              <a:latin typeface="+mn-ea"/>
            </a:endParaRPr>
          </a:p>
          <a:p>
            <a:pPr marL="177800" indent="-177800">
              <a:spcBef>
                <a:spcPts val="600"/>
              </a:spcBef>
              <a:buClr>
                <a:schemeClr val="tx1"/>
              </a:buClr>
              <a:buFont typeface="Arial" panose="020B0604020202020204" pitchFamily="34" charset="0"/>
              <a:buChar char="•"/>
            </a:pPr>
            <a:r>
              <a:rPr lang="zh-CN" altLang="en-US" sz="1400" b="1" dirty="0">
                <a:solidFill>
                  <a:srgbClr val="FF0000"/>
                </a:solidFill>
                <a:latin typeface="+mn-ea"/>
              </a:rPr>
              <a:t>推动农业服务模式的规模化复制</a:t>
            </a:r>
            <a:r>
              <a:rPr lang="zh-CN" altLang="en-US" sz="1400" dirty="0" smtClean="0">
                <a:latin typeface="+mn-ea"/>
              </a:rPr>
              <a:t>，</a:t>
            </a:r>
            <a:r>
              <a:rPr lang="zh-CN" altLang="en-US" sz="1400" dirty="0">
                <a:latin typeface="+mn-ea"/>
              </a:rPr>
              <a:t>提升</a:t>
            </a:r>
            <a:r>
              <a:rPr lang="zh-CN" altLang="en-US" sz="1400" dirty="0" smtClean="0">
                <a:latin typeface="+mn-ea"/>
              </a:rPr>
              <a:t>农业</a:t>
            </a:r>
            <a:r>
              <a:rPr lang="zh-CN" altLang="en-US" sz="1400" dirty="0">
                <a:latin typeface="+mn-ea"/>
              </a:rPr>
              <a:t>产</a:t>
            </a:r>
            <a:r>
              <a:rPr lang="zh-CN" altLang="en-US" sz="1400" dirty="0" smtClean="0">
                <a:latin typeface="+mn-ea"/>
              </a:rPr>
              <a:t>业经营效率</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solidFill>
                  <a:srgbClr val="FF0000"/>
                </a:solidFill>
                <a:latin typeface="+mn-ea"/>
              </a:rPr>
              <a:t>加快</a:t>
            </a:r>
            <a:r>
              <a:rPr lang="zh-CN" altLang="en-US" sz="1400" b="1" dirty="0" smtClean="0">
                <a:solidFill>
                  <a:srgbClr val="FF0000"/>
                </a:solidFill>
                <a:latin typeface="+mn-ea"/>
              </a:rPr>
              <a:t>农</a:t>
            </a:r>
            <a:r>
              <a:rPr lang="zh-CN" altLang="en-US" sz="1400" b="1" dirty="0">
                <a:solidFill>
                  <a:srgbClr val="FF0000"/>
                </a:solidFill>
                <a:latin typeface="+mn-ea"/>
              </a:rPr>
              <a:t>产品贸</a:t>
            </a:r>
            <a:r>
              <a:rPr lang="zh-CN" altLang="en-US" sz="1400" b="1" dirty="0" smtClean="0">
                <a:solidFill>
                  <a:srgbClr val="FF0000"/>
                </a:solidFill>
                <a:latin typeface="+mn-ea"/>
              </a:rPr>
              <a:t>易放</a:t>
            </a:r>
            <a:r>
              <a:rPr lang="zh-CN" altLang="en-US" sz="1400" b="1" dirty="0">
                <a:solidFill>
                  <a:srgbClr val="FF0000"/>
                </a:solidFill>
                <a:latin typeface="+mn-ea"/>
              </a:rPr>
              <a:t>量</a:t>
            </a:r>
            <a:r>
              <a:rPr lang="zh-CN" altLang="en-US" sz="1400" dirty="0" smtClean="0">
                <a:latin typeface="+mn-ea"/>
              </a:rPr>
              <a:t>，分散农业产业风险，扩大集团规模</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a:latin typeface="+mn-ea"/>
              </a:rPr>
              <a:t>通</a:t>
            </a:r>
            <a:r>
              <a:rPr lang="zh-CN" altLang="en-US" sz="1400" dirty="0" smtClean="0">
                <a:latin typeface="+mn-ea"/>
              </a:rPr>
              <a:t>过</a:t>
            </a:r>
            <a:r>
              <a:rPr lang="zh-CN" altLang="en-US" sz="1400" b="1" dirty="0" smtClean="0">
                <a:solidFill>
                  <a:srgbClr val="FF0000"/>
                </a:solidFill>
                <a:latin typeface="+mn-ea"/>
              </a:rPr>
              <a:t>技术服务</a:t>
            </a:r>
            <a:r>
              <a:rPr lang="zh-CN" altLang="en-US" sz="1400" dirty="0">
                <a:latin typeface="+mn-ea"/>
              </a:rPr>
              <a:t>业</a:t>
            </a:r>
            <a:r>
              <a:rPr lang="zh-CN" altLang="en-US" sz="1400" dirty="0" smtClean="0">
                <a:latin typeface="+mn-ea"/>
              </a:rPr>
              <a:t>务提升集团</a:t>
            </a:r>
            <a:r>
              <a:rPr lang="zh-CN" altLang="en-US" sz="1400" b="1" dirty="0">
                <a:solidFill>
                  <a:srgbClr val="FF0000"/>
                </a:solidFill>
                <a:latin typeface="+mn-ea"/>
              </a:rPr>
              <a:t>全球品牌知名度</a:t>
            </a:r>
            <a:r>
              <a:rPr lang="zh-CN" altLang="en-US" sz="1400" dirty="0">
                <a:latin typeface="+mn-ea"/>
              </a:rPr>
              <a:t>，</a:t>
            </a:r>
            <a:r>
              <a:rPr lang="zh-CN" altLang="en-US" sz="1400" dirty="0" smtClean="0">
                <a:latin typeface="+mn-ea"/>
              </a:rPr>
              <a:t>嫁接国际市场，</a:t>
            </a:r>
            <a:r>
              <a:rPr lang="zh-CN" altLang="en-US" sz="1400" b="1" dirty="0">
                <a:solidFill>
                  <a:srgbClr val="FF0000"/>
                </a:solidFill>
                <a:latin typeface="+mn-ea"/>
              </a:rPr>
              <a:t>获取全</a:t>
            </a:r>
            <a:r>
              <a:rPr lang="zh-CN" altLang="en-US" sz="1400" b="1" dirty="0" smtClean="0">
                <a:solidFill>
                  <a:srgbClr val="FF0000"/>
                </a:solidFill>
                <a:latin typeface="+mn-ea"/>
              </a:rPr>
              <a:t>球</a:t>
            </a:r>
            <a:r>
              <a:rPr lang="zh-CN" altLang="en-US" sz="1400" b="1" dirty="0">
                <a:solidFill>
                  <a:srgbClr val="FF0000"/>
                </a:solidFill>
                <a:latin typeface="+mn-ea"/>
              </a:rPr>
              <a:t>原材</a:t>
            </a:r>
            <a:r>
              <a:rPr lang="zh-CN" altLang="en-US" sz="1400" b="1" dirty="0" smtClean="0">
                <a:solidFill>
                  <a:srgbClr val="FF0000"/>
                </a:solidFill>
                <a:latin typeface="+mn-ea"/>
              </a:rPr>
              <a:t>料和人才资</a:t>
            </a:r>
            <a:r>
              <a:rPr lang="zh-CN" altLang="en-US" sz="1400" b="1" dirty="0">
                <a:solidFill>
                  <a:srgbClr val="FF0000"/>
                </a:solidFill>
                <a:latin typeface="+mn-ea"/>
              </a:rPr>
              <a:t>源</a:t>
            </a:r>
            <a:endParaRPr lang="en-US" altLang="zh-CN" sz="1400" b="1" dirty="0">
              <a:solidFill>
                <a:srgbClr val="FF0000"/>
              </a:solidFill>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通过持续</a:t>
            </a:r>
            <a:r>
              <a:rPr lang="zh-CN" altLang="en-US" sz="1400" b="1" dirty="0" smtClean="0">
                <a:solidFill>
                  <a:srgbClr val="FF0000"/>
                </a:solidFill>
                <a:latin typeface="+mn-ea"/>
              </a:rPr>
              <a:t>提升集团净资产收益率</a:t>
            </a:r>
            <a:r>
              <a:rPr lang="zh-CN" altLang="en-US" sz="1400" dirty="0" smtClean="0">
                <a:latin typeface="+mn-ea"/>
              </a:rPr>
              <a:t>，不断完善集团化管</a:t>
            </a:r>
            <a:r>
              <a:rPr lang="zh-CN" altLang="en-US" sz="1400" dirty="0">
                <a:latin typeface="+mn-ea"/>
              </a:rPr>
              <a:t>理体系，</a:t>
            </a:r>
            <a:r>
              <a:rPr lang="zh-CN" altLang="en-US" sz="1400" b="1" dirty="0">
                <a:solidFill>
                  <a:srgbClr val="FF0000"/>
                </a:solidFill>
                <a:latin typeface="+mn-ea"/>
              </a:rPr>
              <a:t>实现集</a:t>
            </a:r>
            <a:r>
              <a:rPr lang="zh-CN" altLang="en-US" sz="1400" b="1" dirty="0" smtClean="0">
                <a:solidFill>
                  <a:srgbClr val="FF0000"/>
                </a:solidFill>
                <a:latin typeface="+mn-ea"/>
              </a:rPr>
              <a:t>团资产证券化</a:t>
            </a:r>
            <a:endParaRPr lang="en-US" altLang="zh-CN" sz="1400" b="1" dirty="0">
              <a:solidFill>
                <a:srgbClr val="FF0000"/>
              </a:solidFill>
              <a:latin typeface="+mn-ea"/>
            </a:endParaRPr>
          </a:p>
        </p:txBody>
      </p:sp>
      <p:sp>
        <p:nvSpPr>
          <p:cNvPr id="56" name="矩形 55"/>
          <p:cNvSpPr/>
          <p:nvPr>
            <p:custDataLst>
              <p:tags r:id="rId2"/>
            </p:custDataLst>
          </p:nvPr>
        </p:nvSpPr>
        <p:spPr>
          <a:xfrm>
            <a:off x="416496" y="1952792"/>
            <a:ext cx="596845" cy="459045"/>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a:solidFill>
                  <a:schemeClr val="bg1"/>
                </a:solidFill>
              </a:rPr>
              <a:t>整</a:t>
            </a:r>
            <a:r>
              <a:rPr lang="zh-CN" altLang="en-US" sz="1400" b="1" dirty="0" smtClean="0">
                <a:solidFill>
                  <a:schemeClr val="bg1"/>
                </a:solidFill>
              </a:rPr>
              <a:t>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定位</a:t>
            </a:r>
            <a:endParaRPr lang="en-US" altLang="zh-CN" sz="1400" b="1" dirty="0" smtClean="0">
              <a:solidFill>
                <a:schemeClr val="bg1"/>
              </a:solidFill>
            </a:endParaRPr>
          </a:p>
        </p:txBody>
      </p:sp>
      <p:cxnSp>
        <p:nvCxnSpPr>
          <p:cNvPr id="57" name="直接连接符 56"/>
          <p:cNvCxnSpPr/>
          <p:nvPr/>
        </p:nvCxnSpPr>
        <p:spPr>
          <a:xfrm>
            <a:off x="1144173" y="2384840"/>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1112520" y="2005055"/>
            <a:ext cx="2811614" cy="307777"/>
          </a:xfrm>
          <a:prstGeom prst="rect">
            <a:avLst/>
          </a:prstGeom>
        </p:spPr>
        <p:txBody>
          <a:bodyPr wrap="square">
            <a:spAutoFit/>
          </a:bodyPr>
          <a:lstStyle/>
          <a:p>
            <a:pPr marL="174625" indent="-174625" defTabSz="721933">
              <a:buClr>
                <a:schemeClr val="tx1"/>
              </a:buClr>
              <a:buFont typeface="Arial" panose="020B0604020202020204" pitchFamily="34" charset="0"/>
              <a:buChar char="•"/>
              <a:defRPr/>
            </a:pPr>
            <a:r>
              <a:rPr lang="zh-CN" altLang="en-US" sz="1400" b="1" dirty="0">
                <a:solidFill>
                  <a:srgbClr val="000000"/>
                </a:solidFill>
                <a:latin typeface="+mn-ea"/>
              </a:rPr>
              <a:t>明</a:t>
            </a:r>
            <a:r>
              <a:rPr lang="zh-CN" altLang="en-US" sz="1400" b="1" dirty="0" smtClean="0">
                <a:solidFill>
                  <a:srgbClr val="000000"/>
                </a:solidFill>
                <a:latin typeface="+mn-ea"/>
              </a:rPr>
              <a:t>晰战略方向，构建保障体系</a:t>
            </a:r>
            <a:endParaRPr lang="en-US" altLang="zh-CN" sz="1400" b="1" dirty="0">
              <a:solidFill>
                <a:srgbClr val="000000"/>
              </a:solidFill>
              <a:latin typeface="+mn-ea"/>
            </a:endParaRPr>
          </a:p>
        </p:txBody>
      </p:sp>
      <p:sp>
        <p:nvSpPr>
          <p:cNvPr id="59" name="矩形 58"/>
          <p:cNvSpPr/>
          <p:nvPr/>
        </p:nvSpPr>
        <p:spPr>
          <a:xfrm>
            <a:off x="3999151" y="2024800"/>
            <a:ext cx="2754049" cy="307777"/>
          </a:xfrm>
          <a:prstGeom prst="rect">
            <a:avLst/>
          </a:prstGeom>
        </p:spPr>
        <p:txBody>
          <a:bodyPr wrap="square">
            <a:spAutoFit/>
          </a:bodyPr>
          <a:lstStyle/>
          <a:p>
            <a:pPr marL="174625" indent="-174625" defTabSz="721933">
              <a:buClr>
                <a:schemeClr val="tx1"/>
              </a:buClr>
              <a:buFont typeface="Arial" panose="020B0604020202020204" pitchFamily="34" charset="0"/>
              <a:buChar char="•"/>
              <a:defRPr/>
            </a:pPr>
            <a:r>
              <a:rPr lang="zh-CN" altLang="en-US" sz="1400" b="1" dirty="0">
                <a:solidFill>
                  <a:srgbClr val="000000"/>
                </a:solidFill>
                <a:latin typeface="+mn-ea"/>
              </a:rPr>
              <a:t>调</a:t>
            </a:r>
            <a:r>
              <a:rPr lang="zh-CN" altLang="en-US" sz="1400" b="1" dirty="0" smtClean="0">
                <a:solidFill>
                  <a:srgbClr val="000000"/>
                </a:solidFill>
                <a:latin typeface="+mn-ea"/>
              </a:rPr>
              <a:t>整业务结构，培育关键能力</a:t>
            </a:r>
            <a:endParaRPr lang="en-US" altLang="zh-CN" sz="1400" b="1" dirty="0">
              <a:solidFill>
                <a:srgbClr val="000000"/>
              </a:solidFill>
              <a:latin typeface="+mn-ea"/>
            </a:endParaRPr>
          </a:p>
        </p:txBody>
      </p:sp>
      <p:sp>
        <p:nvSpPr>
          <p:cNvPr id="60" name="矩形 59"/>
          <p:cNvSpPr/>
          <p:nvPr/>
        </p:nvSpPr>
        <p:spPr>
          <a:xfrm>
            <a:off x="6710112" y="2024800"/>
            <a:ext cx="2779391" cy="307777"/>
          </a:xfrm>
          <a:prstGeom prst="rect">
            <a:avLst/>
          </a:prstGeom>
        </p:spPr>
        <p:txBody>
          <a:bodyPr wrap="square">
            <a:spAutoFit/>
          </a:bodyPr>
          <a:lstStyle/>
          <a:p>
            <a:pPr marL="174625" indent="-174625" defTabSz="721933">
              <a:buClr>
                <a:schemeClr val="tx1"/>
              </a:buClr>
              <a:buFont typeface="Arial" panose="020B0604020202020204" pitchFamily="34" charset="0"/>
              <a:buChar char="•"/>
              <a:defRPr/>
            </a:pPr>
            <a:r>
              <a:rPr lang="zh-CN" altLang="en-US" sz="1400" b="1" dirty="0">
                <a:solidFill>
                  <a:srgbClr val="000000"/>
                </a:solidFill>
                <a:latin typeface="+mn-ea"/>
              </a:rPr>
              <a:t>推</a:t>
            </a:r>
            <a:r>
              <a:rPr lang="zh-CN" altLang="en-US" sz="1400" b="1" dirty="0" smtClean="0">
                <a:solidFill>
                  <a:srgbClr val="000000"/>
                </a:solidFill>
                <a:latin typeface="+mn-ea"/>
              </a:rPr>
              <a:t>动</a:t>
            </a:r>
            <a:r>
              <a:rPr lang="zh-CN" altLang="en-US" sz="1400" b="1" dirty="0">
                <a:solidFill>
                  <a:srgbClr val="000000"/>
                </a:solidFill>
                <a:latin typeface="+mn-ea"/>
              </a:rPr>
              <a:t>战略</a:t>
            </a:r>
            <a:r>
              <a:rPr lang="zh-CN" altLang="en-US" sz="1400" b="1" dirty="0" smtClean="0">
                <a:solidFill>
                  <a:srgbClr val="000000"/>
                </a:solidFill>
                <a:latin typeface="+mn-ea"/>
              </a:rPr>
              <a:t>转型，释放扩张动力</a:t>
            </a:r>
            <a:endParaRPr lang="en-US" altLang="zh-CN" sz="1400" b="1" dirty="0">
              <a:solidFill>
                <a:srgbClr val="000000"/>
              </a:solidFill>
              <a:latin typeface="+mn-ea"/>
            </a:endParaRPr>
          </a:p>
        </p:txBody>
      </p:sp>
      <p:grpSp>
        <p:nvGrpSpPr>
          <p:cNvPr id="3" name="组合 2"/>
          <p:cNvGrpSpPr/>
          <p:nvPr/>
        </p:nvGrpSpPr>
        <p:grpSpPr>
          <a:xfrm>
            <a:off x="1136576" y="836712"/>
            <a:ext cx="8353499" cy="1188088"/>
            <a:chOff x="1136576" y="1016776"/>
            <a:chExt cx="8353499" cy="1188088"/>
          </a:xfrm>
        </p:grpSpPr>
        <p:grpSp>
          <p:nvGrpSpPr>
            <p:cNvPr id="21" name="组合 20"/>
            <p:cNvGrpSpPr/>
            <p:nvPr>
              <p:custDataLst>
                <p:tags r:id="rId4"/>
              </p:custDataLst>
            </p:nvPr>
          </p:nvGrpSpPr>
          <p:grpSpPr>
            <a:xfrm>
              <a:off x="1136576" y="1462410"/>
              <a:ext cx="8353499" cy="678317"/>
              <a:chOff x="2642568" y="1124744"/>
              <a:chExt cx="6790992" cy="696500"/>
            </a:xfrm>
          </p:grpSpPr>
          <p:grpSp>
            <p:nvGrpSpPr>
              <p:cNvPr id="28" name="组合 27"/>
              <p:cNvGrpSpPr/>
              <p:nvPr/>
            </p:nvGrpSpPr>
            <p:grpSpPr>
              <a:xfrm>
                <a:off x="2648744" y="1124744"/>
                <a:ext cx="6784816" cy="459016"/>
                <a:chOff x="2144688" y="967244"/>
                <a:chExt cx="5074735" cy="459016"/>
              </a:xfrm>
            </p:grpSpPr>
            <p:cxnSp>
              <p:nvCxnSpPr>
                <p:cNvPr id="30" name="肘形连接符 29"/>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肘形连接符 30"/>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9" name="直接连接符 28"/>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1280592" y="1448824"/>
              <a:ext cx="2412000" cy="396000"/>
              <a:chOff x="1964968" y="2348880"/>
              <a:chExt cx="2412000" cy="576016"/>
            </a:xfrm>
          </p:grpSpPr>
          <p:sp>
            <p:nvSpPr>
              <p:cNvPr id="25" name="矩形 24"/>
              <p:cNvSpPr/>
              <p:nvPr>
                <p:custDataLst>
                  <p:tags r:id="rId12"/>
                </p:custDataLst>
              </p:nvPr>
            </p:nvSpPr>
            <p:spPr>
              <a:xfrm>
                <a:off x="2543868"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defTabSz="721933">
                  <a:buClr>
                    <a:schemeClr val="tx1"/>
                  </a:buClr>
                  <a:defRPr/>
                </a:pPr>
                <a:r>
                  <a:rPr lang="zh-CN" altLang="en-US" sz="1400" b="1" dirty="0">
                    <a:solidFill>
                      <a:schemeClr val="bg1"/>
                    </a:solidFill>
                    <a:latin typeface="+mn-ea"/>
                  </a:rPr>
                  <a:t>定战略，建体系</a:t>
                </a:r>
              </a:p>
            </p:txBody>
          </p:sp>
          <p:sp>
            <p:nvSpPr>
              <p:cNvPr id="26" name="矩形 25"/>
              <p:cNvSpPr/>
              <p:nvPr>
                <p:custDataLst>
                  <p:tags r:id="rId13"/>
                </p:custDataLst>
              </p:nvPr>
            </p:nvSpPr>
            <p:spPr>
              <a:xfrm>
                <a:off x="1964968"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近期</a:t>
                </a:r>
                <a:endParaRPr lang="zh-CN" altLang="en-US" sz="1400" b="1" dirty="0">
                  <a:solidFill>
                    <a:schemeClr val="bg1"/>
                  </a:solidFill>
                </a:endParaRPr>
              </a:p>
            </p:txBody>
          </p:sp>
        </p:grpSp>
        <p:grpSp>
          <p:nvGrpSpPr>
            <p:cNvPr id="27" name="组合 26"/>
            <p:cNvGrpSpPr/>
            <p:nvPr/>
          </p:nvGrpSpPr>
          <p:grpSpPr>
            <a:xfrm>
              <a:off x="3981160" y="1232800"/>
              <a:ext cx="2412000" cy="396000"/>
              <a:chOff x="4520952" y="2348880"/>
              <a:chExt cx="2412000" cy="576016"/>
            </a:xfrm>
          </p:grpSpPr>
          <p:sp>
            <p:nvSpPr>
              <p:cNvPr id="32" name="矩形 31"/>
              <p:cNvSpPr/>
              <p:nvPr>
                <p:custDataLst>
                  <p:tags r:id="rId10"/>
                </p:custDataLst>
              </p:nvPr>
            </p:nvSpPr>
            <p:spPr>
              <a:xfrm>
                <a:off x="5099852"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defTabSz="721933">
                  <a:buClr>
                    <a:schemeClr val="tx1"/>
                  </a:buClr>
                  <a:defRPr/>
                </a:pPr>
                <a:r>
                  <a:rPr lang="zh-CN" altLang="en-US" sz="1400" b="1" dirty="0">
                    <a:solidFill>
                      <a:schemeClr val="bg1"/>
                    </a:solidFill>
                    <a:latin typeface="+mn-ea"/>
                  </a:rPr>
                  <a:t>调结构</a:t>
                </a:r>
                <a:r>
                  <a:rPr lang="zh-CN" altLang="en-US" sz="1400" b="1" dirty="0" smtClean="0">
                    <a:solidFill>
                      <a:schemeClr val="bg1"/>
                    </a:solidFill>
                    <a:latin typeface="+mn-ea"/>
                  </a:rPr>
                  <a:t>，聚能力</a:t>
                </a:r>
                <a:endParaRPr lang="en-US" altLang="zh-CN" sz="1400" b="1" dirty="0">
                  <a:solidFill>
                    <a:schemeClr val="bg1"/>
                  </a:solidFill>
                  <a:latin typeface="+mn-ea"/>
                </a:endParaRPr>
              </a:p>
            </p:txBody>
          </p:sp>
          <p:sp>
            <p:nvSpPr>
              <p:cNvPr id="33" name="矩形 32"/>
              <p:cNvSpPr/>
              <p:nvPr>
                <p:custDataLst>
                  <p:tags r:id="rId11"/>
                </p:custDataLst>
              </p:nvPr>
            </p:nvSpPr>
            <p:spPr>
              <a:xfrm>
                <a:off x="4520952"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中期</a:t>
                </a:r>
                <a:endParaRPr lang="zh-CN" altLang="en-US" sz="1400" b="1" dirty="0">
                  <a:solidFill>
                    <a:schemeClr val="bg1"/>
                  </a:solidFill>
                </a:endParaRPr>
              </a:p>
            </p:txBody>
          </p:sp>
        </p:grpSp>
        <p:grpSp>
          <p:nvGrpSpPr>
            <p:cNvPr id="34" name="组合 33"/>
            <p:cNvGrpSpPr/>
            <p:nvPr/>
          </p:nvGrpSpPr>
          <p:grpSpPr>
            <a:xfrm>
              <a:off x="6825208" y="1016776"/>
              <a:ext cx="2412000" cy="396000"/>
              <a:chOff x="7077536" y="2348880"/>
              <a:chExt cx="2412000" cy="576016"/>
            </a:xfrm>
          </p:grpSpPr>
          <p:sp>
            <p:nvSpPr>
              <p:cNvPr id="35" name="矩形 34"/>
              <p:cNvSpPr/>
              <p:nvPr>
                <p:custDataLst>
                  <p:tags r:id="rId8"/>
                </p:custDataLst>
              </p:nvPr>
            </p:nvSpPr>
            <p:spPr>
              <a:xfrm>
                <a:off x="7656436"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defTabSz="721933">
                  <a:buClr>
                    <a:schemeClr val="tx1"/>
                  </a:buClr>
                  <a:defRPr/>
                </a:pPr>
                <a:r>
                  <a:rPr lang="zh-CN" altLang="en-US" sz="1400" b="1" dirty="0" smtClean="0">
                    <a:solidFill>
                      <a:schemeClr val="bg1"/>
                    </a:solidFill>
                    <a:latin typeface="+mn-ea"/>
                  </a:rPr>
                  <a:t>促转</a:t>
                </a:r>
                <a:r>
                  <a:rPr lang="zh-CN" altLang="en-US" sz="1400" b="1" dirty="0">
                    <a:solidFill>
                      <a:schemeClr val="bg1"/>
                    </a:solidFill>
                    <a:latin typeface="+mn-ea"/>
                  </a:rPr>
                  <a:t>型</a:t>
                </a:r>
                <a:r>
                  <a:rPr lang="zh-CN" altLang="en-US" sz="1400" b="1" dirty="0" smtClean="0">
                    <a:solidFill>
                      <a:schemeClr val="bg1"/>
                    </a:solidFill>
                    <a:latin typeface="+mn-ea"/>
                  </a:rPr>
                  <a:t>，扩规</a:t>
                </a:r>
                <a:r>
                  <a:rPr lang="zh-CN" altLang="en-US" sz="1400" b="1" dirty="0">
                    <a:solidFill>
                      <a:schemeClr val="bg1"/>
                    </a:solidFill>
                    <a:latin typeface="+mn-ea"/>
                  </a:rPr>
                  <a:t>模</a:t>
                </a:r>
              </a:p>
            </p:txBody>
          </p:sp>
          <p:sp>
            <p:nvSpPr>
              <p:cNvPr id="36" name="矩形 35"/>
              <p:cNvSpPr/>
              <p:nvPr>
                <p:custDataLst>
                  <p:tags r:id="rId9"/>
                </p:custDataLst>
              </p:nvPr>
            </p:nvSpPr>
            <p:spPr>
              <a:xfrm>
                <a:off x="7077536"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远期</a:t>
                </a:r>
                <a:endParaRPr lang="zh-CN" altLang="en-US" sz="1400" b="1" dirty="0">
                  <a:solidFill>
                    <a:schemeClr val="bg1"/>
                  </a:solidFill>
                </a:endParaRPr>
              </a:p>
            </p:txBody>
          </p:sp>
        </p:grpSp>
        <p:sp>
          <p:nvSpPr>
            <p:cNvPr id="37" name="TextBox 36"/>
            <p:cNvSpPr txBox="1"/>
            <p:nvPr>
              <p:custDataLst>
                <p:tags r:id="rId5"/>
              </p:custDataLst>
            </p:nvPr>
          </p:nvSpPr>
          <p:spPr>
            <a:xfrm>
              <a:off x="1784648" y="1916717"/>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38" name="TextBox 37"/>
            <p:cNvSpPr txBox="1"/>
            <p:nvPr>
              <p:custDataLst>
                <p:tags r:id="rId6"/>
              </p:custDataLst>
            </p:nvPr>
          </p:nvSpPr>
          <p:spPr>
            <a:xfrm>
              <a:off x="4596938" y="1700808"/>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39" name="TextBox 38"/>
            <p:cNvSpPr txBox="1"/>
            <p:nvPr>
              <p:custDataLst>
                <p:tags r:id="rId7"/>
              </p:custDataLst>
            </p:nvPr>
          </p:nvSpPr>
          <p:spPr>
            <a:xfrm>
              <a:off x="7477258" y="1484784"/>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grpSp>
      <p:sp>
        <p:nvSpPr>
          <p:cNvPr id="40" name="标题 1"/>
          <p:cNvSpPr txBox="1">
            <a:spLocks/>
          </p:cNvSpPr>
          <p:nvPr>
            <p:custDataLst>
              <p:tags r:id="rId3"/>
            </p:custDataLst>
          </p:nvPr>
        </p:nvSpPr>
        <p:spPr>
          <a:xfrm>
            <a:off x="453000" y="312216"/>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en-US" altLang="zh-CN" dirty="0" smtClean="0"/>
              <a:t>13.</a:t>
            </a:r>
            <a:r>
              <a:rPr lang="zh-CN" altLang="en-US" dirty="0" smtClean="0"/>
              <a:t>战略举措</a:t>
            </a:r>
            <a:endParaRPr lang="zh-CN" altLang="en-US" sz="1400" dirty="0"/>
          </a:p>
        </p:txBody>
      </p:sp>
    </p:spTree>
    <p:extLst>
      <p:ext uri="{BB962C8B-B14F-4D97-AF65-F5344CB8AC3E}">
        <p14:creationId xmlns:p14="http://schemas.microsoft.com/office/powerpoint/2010/main" val="16216057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矩形 134"/>
          <p:cNvSpPr/>
          <p:nvPr/>
        </p:nvSpPr>
        <p:spPr>
          <a:xfrm>
            <a:off x="2446724" y="2194028"/>
            <a:ext cx="1368000" cy="255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smtClean="0">
                <a:solidFill>
                  <a:schemeClr val="tx1"/>
                </a:solidFill>
              </a:rPr>
              <a:t>化肥业务</a:t>
            </a:r>
          </a:p>
        </p:txBody>
      </p:sp>
      <p:graphicFrame>
        <p:nvGraphicFramePr>
          <p:cNvPr id="13" name="对象 12"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60574" name="think-cell Slide" r:id="rId7" imgW="360" imgH="360" progId="">
                  <p:embed/>
                </p:oleObj>
              </mc:Choice>
              <mc:Fallback>
                <p:oleObj name="think-cell Slide" r:id="rId7" imgW="360" imgH="360" progId="">
                  <p:embed/>
                  <p:pic>
                    <p:nvPicPr>
                      <p:cNvPr id="0" name="Picture 15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矩形 11"/>
          <p:cNvSpPr/>
          <p:nvPr>
            <p:custDataLst>
              <p:tags r:id="rId3"/>
            </p:custDataLst>
          </p:nvPr>
        </p:nvSpPr>
        <p:spPr>
          <a:xfrm>
            <a:off x="344488" y="6237634"/>
            <a:ext cx="9145587" cy="50405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2" name="标题 1"/>
          <p:cNvSpPr>
            <a:spLocks noGrp="1"/>
          </p:cNvSpPr>
          <p:nvPr>
            <p:ph type="title"/>
            <p:custDataLst>
              <p:tags r:id="rId4"/>
            </p:custDataLst>
          </p:nvPr>
        </p:nvSpPr>
        <p:spPr>
          <a:xfrm>
            <a:off x="453000" y="260648"/>
            <a:ext cx="9000000" cy="380480"/>
          </a:xfrm>
        </p:spPr>
        <p:txBody>
          <a:bodyPr/>
          <a:lstStyle/>
          <a:p>
            <a:r>
              <a:rPr lang="en-US" altLang="zh-CN" b="0" dirty="0" smtClean="0"/>
              <a:t>14.</a:t>
            </a:r>
            <a:r>
              <a:rPr lang="zh-CN" altLang="en-US" dirty="0" smtClean="0"/>
              <a:t>近期战略</a:t>
            </a:r>
            <a:r>
              <a:rPr lang="zh-CN" altLang="en-US" dirty="0"/>
              <a:t>举</a:t>
            </a:r>
            <a:r>
              <a:rPr lang="zh-CN" altLang="en-US" dirty="0" smtClean="0"/>
              <a:t>措分解</a:t>
            </a:r>
            <a:r>
              <a:rPr lang="zh-CN" altLang="en-US" sz="1800" dirty="0" smtClean="0"/>
              <a:t>（</a:t>
            </a:r>
            <a:r>
              <a:rPr lang="en-US" altLang="zh-CN" sz="1800" dirty="0" smtClean="0"/>
              <a:t>2015-2016</a:t>
            </a:r>
            <a:r>
              <a:rPr lang="zh-CN" altLang="en-US" sz="1800" dirty="0" smtClean="0"/>
              <a:t>年）</a:t>
            </a:r>
            <a:endParaRPr lang="zh-CN" altLang="en-US" sz="1800" dirty="0"/>
          </a:p>
        </p:txBody>
      </p:sp>
      <p:sp>
        <p:nvSpPr>
          <p:cNvPr id="5" name="矩形 4"/>
          <p:cNvSpPr/>
          <p:nvPr/>
        </p:nvSpPr>
        <p:spPr>
          <a:xfrm>
            <a:off x="1029504" y="2194028"/>
            <a:ext cx="1368000" cy="255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smtClean="0">
                <a:solidFill>
                  <a:schemeClr val="tx1"/>
                </a:solidFill>
              </a:rPr>
              <a:t>矿产资源</a:t>
            </a:r>
          </a:p>
        </p:txBody>
      </p:sp>
      <p:sp>
        <p:nvSpPr>
          <p:cNvPr id="6" name="矩形 5"/>
          <p:cNvSpPr/>
          <p:nvPr/>
        </p:nvSpPr>
        <p:spPr>
          <a:xfrm>
            <a:off x="1029504" y="5715000"/>
            <a:ext cx="8460000" cy="102982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spcAft>
                <a:spcPts val="600"/>
              </a:spcAft>
            </a:pPr>
            <a:endParaRPr lang="zh-CN" altLang="en-US" sz="1400" b="1" dirty="0" smtClean="0">
              <a:solidFill>
                <a:schemeClr val="tx1"/>
              </a:solidFill>
            </a:endParaRPr>
          </a:p>
        </p:txBody>
      </p:sp>
      <p:grpSp>
        <p:nvGrpSpPr>
          <p:cNvPr id="54" name="组合 53"/>
          <p:cNvGrpSpPr/>
          <p:nvPr/>
        </p:nvGrpSpPr>
        <p:grpSpPr>
          <a:xfrm>
            <a:off x="416496" y="802066"/>
            <a:ext cx="9073008" cy="648000"/>
            <a:chOff x="416496" y="802066"/>
            <a:chExt cx="9073008" cy="648000"/>
          </a:xfrm>
        </p:grpSpPr>
        <p:sp>
          <p:nvSpPr>
            <p:cNvPr id="3" name="矩形 2"/>
            <p:cNvSpPr/>
            <p:nvPr/>
          </p:nvSpPr>
          <p:spPr>
            <a:xfrm>
              <a:off x="1029504" y="802066"/>
              <a:ext cx="8460000" cy="648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400" b="1" dirty="0" smtClean="0">
                  <a:solidFill>
                    <a:schemeClr val="tx1"/>
                  </a:solidFill>
                </a:rPr>
                <a:t> </a:t>
              </a:r>
            </a:p>
          </p:txBody>
        </p:sp>
        <p:sp>
          <p:nvSpPr>
            <p:cNvPr id="7" name="矩形 6"/>
            <p:cNvSpPr/>
            <p:nvPr/>
          </p:nvSpPr>
          <p:spPr>
            <a:xfrm>
              <a:off x="416496" y="802066"/>
              <a:ext cx="540000" cy="64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财</a:t>
              </a:r>
              <a:r>
                <a:rPr lang="en-US" altLang="zh-CN" sz="1600" b="1" dirty="0">
                  <a:solidFill>
                    <a:schemeClr val="bg1"/>
                  </a:solidFill>
                </a:rPr>
                <a:t/>
              </a:r>
              <a:br>
                <a:rPr lang="en-US" altLang="zh-CN" sz="1600" b="1" dirty="0">
                  <a:solidFill>
                    <a:schemeClr val="bg1"/>
                  </a:solidFill>
                </a:rPr>
              </a:br>
              <a:r>
                <a:rPr lang="zh-CN" altLang="en-US" sz="1600" b="1" dirty="0" smtClean="0">
                  <a:solidFill>
                    <a:schemeClr val="bg1"/>
                  </a:solidFill>
                </a:rPr>
                <a:t>务</a:t>
              </a:r>
            </a:p>
          </p:txBody>
        </p:sp>
      </p:grpSp>
      <p:grpSp>
        <p:nvGrpSpPr>
          <p:cNvPr id="55" name="组合 54"/>
          <p:cNvGrpSpPr/>
          <p:nvPr/>
        </p:nvGrpSpPr>
        <p:grpSpPr>
          <a:xfrm>
            <a:off x="416496" y="1501824"/>
            <a:ext cx="9073008" cy="648001"/>
            <a:chOff x="416496" y="1501824"/>
            <a:chExt cx="9073008" cy="648001"/>
          </a:xfrm>
        </p:grpSpPr>
        <p:sp>
          <p:nvSpPr>
            <p:cNvPr id="4" name="矩形 3"/>
            <p:cNvSpPr/>
            <p:nvPr/>
          </p:nvSpPr>
          <p:spPr>
            <a:xfrm>
              <a:off x="1029504" y="1501824"/>
              <a:ext cx="8460000" cy="648001"/>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400" b="1" dirty="0" smtClean="0">
                  <a:solidFill>
                    <a:schemeClr val="tx1"/>
                  </a:solidFill>
                </a:rPr>
                <a:t> </a:t>
              </a:r>
            </a:p>
          </p:txBody>
        </p:sp>
        <p:sp>
          <p:nvSpPr>
            <p:cNvPr id="8" name="矩形 7"/>
            <p:cNvSpPr/>
            <p:nvPr/>
          </p:nvSpPr>
          <p:spPr>
            <a:xfrm>
              <a:off x="416496" y="1501825"/>
              <a:ext cx="540000" cy="64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市</a:t>
              </a:r>
              <a:r>
                <a:rPr lang="en-US" altLang="zh-CN" sz="1600" b="1" dirty="0">
                  <a:solidFill>
                    <a:schemeClr val="bg1"/>
                  </a:solidFill>
                </a:rPr>
                <a:t/>
              </a:r>
              <a:br>
                <a:rPr lang="en-US" altLang="zh-CN" sz="1600" b="1" dirty="0">
                  <a:solidFill>
                    <a:schemeClr val="bg1"/>
                  </a:solidFill>
                </a:rPr>
              </a:br>
              <a:r>
                <a:rPr lang="zh-CN" altLang="en-US" sz="1600" b="1" dirty="0" smtClean="0">
                  <a:solidFill>
                    <a:schemeClr val="bg1"/>
                  </a:solidFill>
                </a:rPr>
                <a:t>场</a:t>
              </a:r>
            </a:p>
          </p:txBody>
        </p:sp>
      </p:grpSp>
      <p:sp>
        <p:nvSpPr>
          <p:cNvPr id="9" name="矩形 8"/>
          <p:cNvSpPr/>
          <p:nvPr/>
        </p:nvSpPr>
        <p:spPr>
          <a:xfrm>
            <a:off x="416496" y="2201584"/>
            <a:ext cx="540000" cy="3461656"/>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内</a:t>
            </a:r>
            <a:endParaRPr lang="en-US" altLang="zh-CN" sz="1600" b="1" dirty="0" smtClean="0">
              <a:solidFill>
                <a:schemeClr val="bg1"/>
              </a:solidFill>
            </a:endParaRPr>
          </a:p>
          <a:p>
            <a:pPr algn="ctr">
              <a:spcAft>
                <a:spcPts val="600"/>
              </a:spcAft>
            </a:pPr>
            <a:r>
              <a:rPr lang="zh-CN" altLang="en-US" sz="1600" b="1" dirty="0" smtClean="0">
                <a:solidFill>
                  <a:schemeClr val="bg1"/>
                </a:solidFill>
              </a:rPr>
              <a:t>部</a:t>
            </a:r>
            <a:endParaRPr lang="en-US" altLang="zh-CN" sz="1600" b="1" dirty="0" smtClean="0">
              <a:solidFill>
                <a:schemeClr val="bg1"/>
              </a:solidFill>
            </a:endParaRPr>
          </a:p>
          <a:p>
            <a:pPr algn="ctr">
              <a:spcAft>
                <a:spcPts val="600"/>
              </a:spcAft>
            </a:pPr>
            <a:r>
              <a:rPr lang="zh-CN" altLang="en-US" sz="1600" b="1" dirty="0" smtClean="0">
                <a:solidFill>
                  <a:schemeClr val="bg1"/>
                </a:solidFill>
              </a:rPr>
              <a:t>管</a:t>
            </a:r>
            <a:endParaRPr lang="en-US" altLang="zh-CN" sz="1600" b="1" dirty="0" smtClean="0">
              <a:solidFill>
                <a:schemeClr val="bg1"/>
              </a:solidFill>
            </a:endParaRPr>
          </a:p>
          <a:p>
            <a:pPr algn="ctr">
              <a:spcAft>
                <a:spcPts val="600"/>
              </a:spcAft>
            </a:pPr>
            <a:r>
              <a:rPr lang="zh-CN" altLang="en-US" sz="1600" b="1" dirty="0" smtClean="0">
                <a:solidFill>
                  <a:schemeClr val="bg1"/>
                </a:solidFill>
              </a:rPr>
              <a:t>理</a:t>
            </a:r>
          </a:p>
        </p:txBody>
      </p:sp>
      <p:sp>
        <p:nvSpPr>
          <p:cNvPr id="10" name="矩形 9"/>
          <p:cNvSpPr/>
          <p:nvPr/>
        </p:nvSpPr>
        <p:spPr>
          <a:xfrm>
            <a:off x="416496" y="5715000"/>
            <a:ext cx="540000" cy="102669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学习</a:t>
            </a:r>
            <a:r>
              <a:rPr lang="en-US" altLang="zh-CN" sz="1600" b="1" dirty="0" smtClean="0">
                <a:solidFill>
                  <a:schemeClr val="bg1"/>
                </a:solidFill>
              </a:rPr>
              <a:t/>
            </a:r>
            <a:br>
              <a:rPr lang="en-US" altLang="zh-CN" sz="1600" b="1" dirty="0" smtClean="0">
                <a:solidFill>
                  <a:schemeClr val="bg1"/>
                </a:solidFill>
              </a:rPr>
            </a:br>
            <a:r>
              <a:rPr lang="zh-CN" altLang="en-US" sz="1600" b="1" dirty="0" smtClean="0">
                <a:solidFill>
                  <a:schemeClr val="bg1"/>
                </a:solidFill>
              </a:rPr>
              <a:t>成长</a:t>
            </a:r>
          </a:p>
        </p:txBody>
      </p:sp>
      <p:sp>
        <p:nvSpPr>
          <p:cNvPr id="14" name="矩形 13"/>
          <p:cNvSpPr/>
          <p:nvPr/>
        </p:nvSpPr>
        <p:spPr>
          <a:xfrm>
            <a:off x="3863944" y="2194028"/>
            <a:ext cx="1368000" cy="255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smtClean="0">
                <a:solidFill>
                  <a:schemeClr val="tx1"/>
                </a:solidFill>
              </a:rPr>
              <a:t>化工业务</a:t>
            </a:r>
          </a:p>
        </p:txBody>
      </p:sp>
      <p:sp>
        <p:nvSpPr>
          <p:cNvPr id="15" name="矩形 14"/>
          <p:cNvSpPr/>
          <p:nvPr/>
        </p:nvSpPr>
        <p:spPr>
          <a:xfrm>
            <a:off x="5281164" y="2194028"/>
            <a:ext cx="1368000" cy="255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a:solidFill>
                  <a:schemeClr val="tx1"/>
                </a:solidFill>
              </a:rPr>
              <a:t>贸</a:t>
            </a:r>
            <a:r>
              <a:rPr lang="zh-CN" altLang="en-US" sz="1600" b="1" dirty="0" smtClean="0">
                <a:solidFill>
                  <a:schemeClr val="tx1"/>
                </a:solidFill>
              </a:rPr>
              <a:t>易业务</a:t>
            </a:r>
            <a:endParaRPr lang="zh-CN" altLang="en-US" sz="1600" b="1" dirty="0">
              <a:solidFill>
                <a:schemeClr val="tx1"/>
              </a:solidFill>
            </a:endParaRPr>
          </a:p>
        </p:txBody>
      </p:sp>
      <p:sp>
        <p:nvSpPr>
          <p:cNvPr id="16" name="矩形 15"/>
          <p:cNvSpPr/>
          <p:nvPr/>
        </p:nvSpPr>
        <p:spPr>
          <a:xfrm>
            <a:off x="6698384" y="2194028"/>
            <a:ext cx="1368000" cy="255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a:solidFill>
                  <a:schemeClr val="tx1"/>
                </a:solidFill>
              </a:rPr>
              <a:t>技</a:t>
            </a:r>
            <a:r>
              <a:rPr lang="zh-CN" altLang="en-US" sz="1600" b="1" dirty="0" smtClean="0">
                <a:solidFill>
                  <a:schemeClr val="tx1"/>
                </a:solidFill>
              </a:rPr>
              <a:t>术服务</a:t>
            </a:r>
          </a:p>
        </p:txBody>
      </p:sp>
      <p:sp>
        <p:nvSpPr>
          <p:cNvPr id="17" name="矩形 16"/>
          <p:cNvSpPr/>
          <p:nvPr/>
        </p:nvSpPr>
        <p:spPr>
          <a:xfrm>
            <a:off x="8115605" y="2194028"/>
            <a:ext cx="1368000" cy="255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smtClean="0">
                <a:solidFill>
                  <a:schemeClr val="tx1"/>
                </a:solidFill>
              </a:rPr>
              <a:t>农业服务</a:t>
            </a:r>
          </a:p>
        </p:txBody>
      </p:sp>
      <p:grpSp>
        <p:nvGrpSpPr>
          <p:cNvPr id="51" name="组合 50"/>
          <p:cNvGrpSpPr/>
          <p:nvPr/>
        </p:nvGrpSpPr>
        <p:grpSpPr>
          <a:xfrm>
            <a:off x="1208584" y="1562824"/>
            <a:ext cx="2560663" cy="431800"/>
            <a:chOff x="1208584" y="1562824"/>
            <a:chExt cx="2560663" cy="431800"/>
          </a:xfrm>
        </p:grpSpPr>
        <p:sp>
          <p:nvSpPr>
            <p:cNvPr id="28" name="AutoShape 5"/>
            <p:cNvSpPr>
              <a:spLocks noChangeArrowheads="1"/>
            </p:cNvSpPr>
            <p:nvPr/>
          </p:nvSpPr>
          <p:spPr bwMode="auto">
            <a:xfrm>
              <a:off x="1429247" y="1562824"/>
              <a:ext cx="234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a:solidFill>
                    <a:srgbClr val="000000"/>
                  </a:solidFill>
                </a:rPr>
                <a:t>制定市场营销战略</a:t>
              </a:r>
              <a:r>
                <a:rPr lang="en-US" altLang="zh-CN" sz="1200" b="1" dirty="0">
                  <a:solidFill>
                    <a:srgbClr val="000000"/>
                  </a:solidFill>
                </a:rPr>
                <a:t/>
              </a:r>
              <a:br>
                <a:rPr lang="en-US" altLang="zh-CN" sz="1200" b="1" dirty="0">
                  <a:solidFill>
                    <a:srgbClr val="000000"/>
                  </a:solidFill>
                </a:rPr>
              </a:br>
              <a:r>
                <a:rPr lang="zh-CN" altLang="en-US" sz="1200" b="1" dirty="0">
                  <a:solidFill>
                    <a:srgbClr val="000000"/>
                  </a:solidFill>
                </a:rPr>
                <a:t>变革传统渠道模式</a:t>
              </a:r>
              <a:endParaRPr lang="en-US" altLang="zh-CN" sz="1200" b="1" dirty="0">
                <a:solidFill>
                  <a:srgbClr val="000000"/>
                </a:solidFill>
              </a:endParaRPr>
            </a:p>
          </p:txBody>
        </p:sp>
        <p:sp>
          <p:nvSpPr>
            <p:cNvPr id="29" name="Text Box 15"/>
            <p:cNvSpPr txBox="1">
              <a:spLocks noChangeArrowheads="1"/>
            </p:cNvSpPr>
            <p:nvPr/>
          </p:nvSpPr>
          <p:spPr bwMode="auto">
            <a:xfrm>
              <a:off x="1208584" y="1634261"/>
              <a:ext cx="288000"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a:solidFill>
                    <a:schemeClr val="bg1"/>
                  </a:solidFill>
                  <a:latin typeface="+mj-lt"/>
                  <a:ea typeface="+mn-ea"/>
                </a:rPr>
                <a:t>C</a:t>
              </a:r>
              <a:r>
                <a:rPr lang="en-US" altLang="zh-CN" sz="1200" dirty="0" smtClean="0">
                  <a:solidFill>
                    <a:schemeClr val="bg1"/>
                  </a:solidFill>
                  <a:latin typeface="+mj-lt"/>
                  <a:ea typeface="+mn-ea"/>
                </a:rPr>
                <a:t>1</a:t>
              </a:r>
            </a:p>
          </p:txBody>
        </p:sp>
      </p:grpSp>
      <p:grpSp>
        <p:nvGrpSpPr>
          <p:cNvPr id="52" name="组合 51"/>
          <p:cNvGrpSpPr/>
          <p:nvPr/>
        </p:nvGrpSpPr>
        <p:grpSpPr>
          <a:xfrm>
            <a:off x="3980893" y="1562576"/>
            <a:ext cx="2560662" cy="431800"/>
            <a:chOff x="3980893" y="1562576"/>
            <a:chExt cx="2560662" cy="431800"/>
          </a:xfrm>
        </p:grpSpPr>
        <p:sp>
          <p:nvSpPr>
            <p:cNvPr id="31" name="AutoShape 5"/>
            <p:cNvSpPr>
              <a:spLocks noChangeArrowheads="1"/>
            </p:cNvSpPr>
            <p:nvPr/>
          </p:nvSpPr>
          <p:spPr bwMode="auto">
            <a:xfrm>
              <a:off x="4201555" y="1562576"/>
              <a:ext cx="234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a:solidFill>
                    <a:srgbClr val="000000"/>
                  </a:solidFill>
                </a:rPr>
                <a:t>探索农业服务发展模式</a:t>
              </a:r>
              <a:r>
                <a:rPr lang="en-US" altLang="zh-CN" sz="1200" b="1" dirty="0">
                  <a:solidFill>
                    <a:srgbClr val="000000"/>
                  </a:solidFill>
                </a:rPr>
                <a:t/>
              </a:r>
              <a:br>
                <a:rPr lang="en-US" altLang="zh-CN" sz="1200" b="1" dirty="0">
                  <a:solidFill>
                    <a:srgbClr val="000000"/>
                  </a:solidFill>
                </a:rPr>
              </a:br>
              <a:r>
                <a:rPr lang="zh-CN" altLang="en-US" sz="1200" b="1" dirty="0">
                  <a:solidFill>
                    <a:srgbClr val="000000"/>
                  </a:solidFill>
                </a:rPr>
                <a:t>尝试进入下游农</a:t>
              </a:r>
              <a:r>
                <a:rPr lang="zh-CN" altLang="en-US" sz="1200" b="1" dirty="0" smtClean="0">
                  <a:solidFill>
                    <a:srgbClr val="000000"/>
                  </a:solidFill>
                </a:rPr>
                <a:t>业产业</a:t>
              </a:r>
              <a:endParaRPr lang="en-US" altLang="zh-CN" sz="1200" b="1" dirty="0">
                <a:solidFill>
                  <a:srgbClr val="000000"/>
                </a:solidFill>
              </a:endParaRPr>
            </a:p>
          </p:txBody>
        </p:sp>
        <p:sp>
          <p:nvSpPr>
            <p:cNvPr id="32" name="Text Box 15"/>
            <p:cNvSpPr txBox="1">
              <a:spLocks noChangeArrowheads="1"/>
            </p:cNvSpPr>
            <p:nvPr/>
          </p:nvSpPr>
          <p:spPr bwMode="auto">
            <a:xfrm>
              <a:off x="3980893" y="1634013"/>
              <a:ext cx="287337"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a:solidFill>
                    <a:schemeClr val="bg1"/>
                  </a:solidFill>
                  <a:latin typeface="+mj-lt"/>
                  <a:ea typeface="+mn-ea"/>
                </a:rPr>
                <a:t>C</a:t>
              </a:r>
              <a:r>
                <a:rPr lang="en-US" altLang="zh-CN" sz="1200" dirty="0" smtClean="0">
                  <a:solidFill>
                    <a:schemeClr val="bg1"/>
                  </a:solidFill>
                  <a:latin typeface="+mj-lt"/>
                  <a:ea typeface="+mn-ea"/>
                </a:rPr>
                <a:t>2</a:t>
              </a:r>
            </a:p>
          </p:txBody>
        </p:sp>
      </p:grpSp>
      <p:grpSp>
        <p:nvGrpSpPr>
          <p:cNvPr id="53" name="组合 52"/>
          <p:cNvGrpSpPr/>
          <p:nvPr/>
        </p:nvGrpSpPr>
        <p:grpSpPr>
          <a:xfrm>
            <a:off x="6753201" y="1562576"/>
            <a:ext cx="2560663" cy="431800"/>
            <a:chOff x="6753201" y="1562576"/>
            <a:chExt cx="2560663" cy="431800"/>
          </a:xfrm>
        </p:grpSpPr>
        <p:sp>
          <p:nvSpPr>
            <p:cNvPr id="34" name="AutoShape 5"/>
            <p:cNvSpPr>
              <a:spLocks noChangeArrowheads="1"/>
            </p:cNvSpPr>
            <p:nvPr/>
          </p:nvSpPr>
          <p:spPr bwMode="auto">
            <a:xfrm>
              <a:off x="6973864" y="1562576"/>
              <a:ext cx="2340000" cy="431800"/>
            </a:xfrm>
            <a:prstGeom prst="roundRect">
              <a:avLst>
                <a:gd name="adj" fmla="val 28310"/>
              </a:avLst>
            </a:prstGeom>
            <a:solidFill>
              <a:schemeClr val="bg1"/>
            </a:solidFill>
            <a:ln w="12700" algn="ctr">
              <a:solidFill>
                <a:schemeClr val="tx1"/>
              </a:solidFill>
              <a:round/>
              <a:headEnd/>
              <a:tailEnd/>
            </a:ln>
          </p:spPr>
          <p:txBody>
            <a:bodyPr anchor="ctr"/>
            <a:lstStyle/>
            <a:p>
              <a:pPr algn="ctr">
                <a:spcBef>
                  <a:spcPct val="50000"/>
                </a:spcBef>
                <a:defRPr/>
              </a:pPr>
              <a:r>
                <a:rPr lang="zh-CN" altLang="en-US" sz="1200" b="1" dirty="0">
                  <a:solidFill>
                    <a:srgbClr val="000000"/>
                  </a:solidFill>
                </a:rPr>
                <a:t>以</a:t>
              </a:r>
              <a:r>
                <a:rPr lang="zh-CN" altLang="en-US" sz="1200" b="1" dirty="0" smtClean="0">
                  <a:solidFill>
                    <a:srgbClr val="000000"/>
                  </a:solidFill>
                </a:rPr>
                <a:t>技术输出和国际贸易</a:t>
              </a:r>
              <a:r>
                <a:rPr lang="en-US" altLang="zh-CN" sz="1200" b="1" dirty="0">
                  <a:solidFill>
                    <a:srgbClr val="000000"/>
                  </a:solidFill>
                </a:rPr>
                <a:t/>
              </a:r>
              <a:br>
                <a:rPr lang="en-US" altLang="zh-CN" sz="1200" b="1" dirty="0">
                  <a:solidFill>
                    <a:srgbClr val="000000"/>
                  </a:solidFill>
                </a:rPr>
              </a:br>
              <a:r>
                <a:rPr lang="zh-CN" altLang="en-US" sz="1200" b="1" dirty="0" smtClean="0">
                  <a:solidFill>
                    <a:srgbClr val="000000"/>
                  </a:solidFill>
                </a:rPr>
                <a:t>积极</a:t>
              </a:r>
              <a:r>
                <a:rPr lang="zh-CN" altLang="en-US" sz="1200" b="1" dirty="0">
                  <a:solidFill>
                    <a:srgbClr val="000000"/>
                  </a:solidFill>
                </a:rPr>
                <a:t>获取</a:t>
              </a:r>
              <a:r>
                <a:rPr lang="zh-CN" altLang="en-US" sz="1200" b="1" dirty="0" smtClean="0">
                  <a:solidFill>
                    <a:srgbClr val="000000"/>
                  </a:solidFill>
                </a:rPr>
                <a:t>国</a:t>
              </a:r>
              <a:r>
                <a:rPr lang="zh-CN" altLang="en-US" sz="1200" b="1" dirty="0">
                  <a:solidFill>
                    <a:srgbClr val="000000"/>
                  </a:solidFill>
                </a:rPr>
                <a:t>际市</a:t>
              </a:r>
              <a:r>
                <a:rPr lang="zh-CN" altLang="en-US" sz="1200" b="1" dirty="0" smtClean="0">
                  <a:solidFill>
                    <a:srgbClr val="000000"/>
                  </a:solidFill>
                </a:rPr>
                <a:t>场资源</a:t>
              </a:r>
              <a:endParaRPr lang="en-US" altLang="zh-CN" sz="1200" b="1" dirty="0">
                <a:solidFill>
                  <a:srgbClr val="000000"/>
                </a:solidFill>
              </a:endParaRPr>
            </a:p>
          </p:txBody>
        </p:sp>
        <p:sp>
          <p:nvSpPr>
            <p:cNvPr id="35" name="Text Box 15"/>
            <p:cNvSpPr txBox="1">
              <a:spLocks noChangeArrowheads="1"/>
            </p:cNvSpPr>
            <p:nvPr/>
          </p:nvSpPr>
          <p:spPr bwMode="auto">
            <a:xfrm>
              <a:off x="6753201" y="1634013"/>
              <a:ext cx="287337"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a:solidFill>
                    <a:schemeClr val="bg1"/>
                  </a:solidFill>
                  <a:latin typeface="+mj-lt"/>
                  <a:ea typeface="+mn-ea"/>
                </a:rPr>
                <a:t>C</a:t>
              </a:r>
              <a:r>
                <a:rPr lang="en-US" altLang="zh-CN" sz="1200" dirty="0" smtClean="0">
                  <a:solidFill>
                    <a:schemeClr val="bg1"/>
                  </a:solidFill>
                  <a:latin typeface="+mj-lt"/>
                  <a:ea typeface="+mn-ea"/>
                </a:rPr>
                <a:t>3</a:t>
              </a:r>
            </a:p>
          </p:txBody>
        </p:sp>
      </p:grpSp>
      <p:grpSp>
        <p:nvGrpSpPr>
          <p:cNvPr id="11" name="组合 10"/>
          <p:cNvGrpSpPr/>
          <p:nvPr/>
        </p:nvGrpSpPr>
        <p:grpSpPr>
          <a:xfrm>
            <a:off x="2496669" y="2565152"/>
            <a:ext cx="1300662" cy="431800"/>
            <a:chOff x="1208584" y="2853184"/>
            <a:chExt cx="1300662" cy="431800"/>
          </a:xfrm>
        </p:grpSpPr>
        <p:sp>
          <p:nvSpPr>
            <p:cNvPr id="37" name="AutoShape 5"/>
            <p:cNvSpPr>
              <a:spLocks noChangeArrowheads="1"/>
            </p:cNvSpPr>
            <p:nvPr/>
          </p:nvSpPr>
          <p:spPr bwMode="auto">
            <a:xfrm>
              <a:off x="1429246" y="2853184"/>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a:solidFill>
                    <a:srgbClr val="000000"/>
                  </a:solidFill>
                </a:rPr>
                <a:t>加强生产</a:t>
              </a:r>
              <a:r>
                <a:rPr lang="en-US" altLang="zh-CN" sz="1200" b="1" dirty="0">
                  <a:solidFill>
                    <a:srgbClr val="000000"/>
                  </a:solidFill>
                </a:rPr>
                <a:t/>
              </a:r>
              <a:br>
                <a:rPr lang="en-US" altLang="zh-CN" sz="1200" b="1" dirty="0">
                  <a:solidFill>
                    <a:srgbClr val="000000"/>
                  </a:solidFill>
                </a:rPr>
              </a:br>
              <a:r>
                <a:rPr lang="zh-CN" altLang="en-US" sz="1200" b="1" dirty="0">
                  <a:solidFill>
                    <a:srgbClr val="000000"/>
                  </a:solidFill>
                </a:rPr>
                <a:t>运营效率</a:t>
              </a:r>
              <a:endParaRPr lang="en-US" altLang="zh-CN" sz="1200" b="1" dirty="0">
                <a:solidFill>
                  <a:srgbClr val="000000"/>
                </a:solidFill>
              </a:endParaRPr>
            </a:p>
          </p:txBody>
        </p:sp>
        <p:sp>
          <p:nvSpPr>
            <p:cNvPr id="38" name="Text Box 15"/>
            <p:cNvSpPr txBox="1">
              <a:spLocks noChangeArrowheads="1"/>
            </p:cNvSpPr>
            <p:nvPr/>
          </p:nvSpPr>
          <p:spPr bwMode="auto">
            <a:xfrm>
              <a:off x="1208584" y="292462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I4</a:t>
              </a:r>
            </a:p>
          </p:txBody>
        </p:sp>
      </p:grpSp>
      <p:grpSp>
        <p:nvGrpSpPr>
          <p:cNvPr id="24" name="组合 23"/>
          <p:cNvGrpSpPr/>
          <p:nvPr/>
        </p:nvGrpSpPr>
        <p:grpSpPr>
          <a:xfrm>
            <a:off x="1054578" y="3117131"/>
            <a:ext cx="2742752" cy="431800"/>
            <a:chOff x="1208584" y="3429000"/>
            <a:chExt cx="2742752" cy="431800"/>
          </a:xfrm>
        </p:grpSpPr>
        <p:sp>
          <p:nvSpPr>
            <p:cNvPr id="91" name="AutoShape 5"/>
            <p:cNvSpPr>
              <a:spLocks noChangeArrowheads="1"/>
            </p:cNvSpPr>
            <p:nvPr/>
          </p:nvSpPr>
          <p:spPr bwMode="auto">
            <a:xfrm>
              <a:off x="1429245" y="3429000"/>
              <a:ext cx="2522091"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smtClean="0">
                  <a:solidFill>
                    <a:srgbClr val="000000"/>
                  </a:solidFill>
                </a:rPr>
                <a:t>降低物流、采购</a:t>
              </a:r>
              <a:r>
                <a:rPr lang="zh-CN" altLang="en-US" sz="1200" b="1" dirty="0">
                  <a:solidFill>
                    <a:srgbClr val="000000"/>
                  </a:solidFill>
                </a:rPr>
                <a:t>成本</a:t>
              </a:r>
              <a:endParaRPr lang="en-US" altLang="zh-CN" sz="1200" b="1" dirty="0">
                <a:solidFill>
                  <a:srgbClr val="000000"/>
                </a:solidFill>
              </a:endParaRPr>
            </a:p>
          </p:txBody>
        </p:sp>
        <p:sp>
          <p:nvSpPr>
            <p:cNvPr id="101" name="Text Box 15"/>
            <p:cNvSpPr txBox="1">
              <a:spLocks noChangeArrowheads="1"/>
            </p:cNvSpPr>
            <p:nvPr/>
          </p:nvSpPr>
          <p:spPr bwMode="auto">
            <a:xfrm>
              <a:off x="1208584" y="3500437"/>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a:solidFill>
                    <a:schemeClr val="bg1"/>
                  </a:solidFill>
                  <a:latin typeface="+mj-lt"/>
                  <a:ea typeface="+mn-ea"/>
                </a:rPr>
                <a:t>I</a:t>
              </a:r>
              <a:r>
                <a:rPr lang="en-US" altLang="zh-CN" sz="1200" dirty="0" smtClean="0">
                  <a:solidFill>
                    <a:schemeClr val="bg1"/>
                  </a:solidFill>
                  <a:latin typeface="+mj-lt"/>
                  <a:ea typeface="+mn-ea"/>
                </a:rPr>
                <a:t>2</a:t>
              </a:r>
            </a:p>
          </p:txBody>
        </p:sp>
      </p:grpSp>
      <p:grpSp>
        <p:nvGrpSpPr>
          <p:cNvPr id="40" name="组合 39"/>
          <p:cNvGrpSpPr/>
          <p:nvPr/>
        </p:nvGrpSpPr>
        <p:grpSpPr>
          <a:xfrm>
            <a:off x="6718717" y="3116965"/>
            <a:ext cx="1300662" cy="431966"/>
            <a:chOff x="6321152" y="3429248"/>
            <a:chExt cx="1300662" cy="431800"/>
          </a:xfrm>
        </p:grpSpPr>
        <p:sp>
          <p:nvSpPr>
            <p:cNvPr id="112" name="AutoShape 5"/>
            <p:cNvSpPr>
              <a:spLocks noChangeArrowheads="1"/>
            </p:cNvSpPr>
            <p:nvPr/>
          </p:nvSpPr>
          <p:spPr bwMode="auto">
            <a:xfrm>
              <a:off x="6541814" y="3429248"/>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a:solidFill>
                    <a:srgbClr val="000000"/>
                  </a:solidFill>
                  <a:latin typeface="+mj-lt"/>
                </a:rPr>
                <a:t>完善</a:t>
              </a:r>
              <a:r>
                <a:rPr lang="zh-CN" altLang="en-US" sz="1200" b="1" dirty="0" smtClean="0">
                  <a:solidFill>
                    <a:srgbClr val="000000"/>
                  </a:solidFill>
                  <a:latin typeface="+mj-lt"/>
                  <a:ea typeface="+mn-ea"/>
                </a:rPr>
                <a:t>工程</a:t>
              </a:r>
              <a:r>
                <a:rPr lang="en-US" altLang="zh-CN" sz="1200" b="1" dirty="0" smtClean="0">
                  <a:solidFill>
                    <a:srgbClr val="000000"/>
                  </a:solidFill>
                  <a:latin typeface="+mj-lt"/>
                  <a:ea typeface="+mn-ea"/>
                </a:rPr>
                <a:t/>
              </a:r>
              <a:br>
                <a:rPr lang="en-US" altLang="zh-CN" sz="1200" b="1" dirty="0" smtClean="0">
                  <a:solidFill>
                    <a:srgbClr val="000000"/>
                  </a:solidFill>
                  <a:latin typeface="+mj-lt"/>
                  <a:ea typeface="+mn-ea"/>
                </a:rPr>
              </a:br>
              <a:r>
                <a:rPr lang="zh-CN" altLang="en-US" sz="1200" b="1" dirty="0" smtClean="0">
                  <a:solidFill>
                    <a:srgbClr val="000000"/>
                  </a:solidFill>
                  <a:latin typeface="+mj-lt"/>
                  <a:ea typeface="+mn-ea"/>
                </a:rPr>
                <a:t>项目管理</a:t>
              </a:r>
              <a:endParaRPr lang="en-US" altLang="zh-CN" sz="1200" b="1" dirty="0">
                <a:solidFill>
                  <a:srgbClr val="000000"/>
                </a:solidFill>
                <a:latin typeface="+mj-lt"/>
                <a:ea typeface="+mn-ea"/>
              </a:endParaRPr>
            </a:p>
          </p:txBody>
        </p:sp>
        <p:sp>
          <p:nvSpPr>
            <p:cNvPr id="113" name="Text Box 15"/>
            <p:cNvSpPr txBox="1">
              <a:spLocks noChangeArrowheads="1"/>
            </p:cNvSpPr>
            <p:nvPr/>
          </p:nvSpPr>
          <p:spPr bwMode="auto">
            <a:xfrm>
              <a:off x="6321152" y="3500685"/>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I11</a:t>
              </a:r>
            </a:p>
          </p:txBody>
        </p:sp>
      </p:grpSp>
      <p:grpSp>
        <p:nvGrpSpPr>
          <p:cNvPr id="41" name="组合 40"/>
          <p:cNvGrpSpPr/>
          <p:nvPr/>
        </p:nvGrpSpPr>
        <p:grpSpPr>
          <a:xfrm>
            <a:off x="6718717" y="3669026"/>
            <a:ext cx="1300662" cy="431800"/>
            <a:chOff x="6321152" y="4005312"/>
            <a:chExt cx="1300662" cy="431800"/>
          </a:xfrm>
        </p:grpSpPr>
        <p:sp>
          <p:nvSpPr>
            <p:cNvPr id="115" name="AutoShape 5"/>
            <p:cNvSpPr>
              <a:spLocks noChangeArrowheads="1"/>
            </p:cNvSpPr>
            <p:nvPr/>
          </p:nvSpPr>
          <p:spPr bwMode="auto">
            <a:xfrm>
              <a:off x="6541814" y="4005312"/>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smtClean="0">
                  <a:solidFill>
                    <a:srgbClr val="000000"/>
                  </a:solidFill>
                  <a:latin typeface="+mj-lt"/>
                  <a:ea typeface="+mn-ea"/>
                </a:rPr>
                <a:t>加强内外</a:t>
              </a:r>
              <a:r>
                <a:rPr lang="en-US" altLang="zh-CN" sz="1200" b="1" dirty="0" smtClean="0">
                  <a:solidFill>
                    <a:srgbClr val="000000"/>
                  </a:solidFill>
                  <a:latin typeface="+mj-lt"/>
                  <a:ea typeface="+mn-ea"/>
                </a:rPr>
                <a:t/>
              </a:r>
              <a:br>
                <a:rPr lang="en-US" altLang="zh-CN" sz="1200" b="1" dirty="0" smtClean="0">
                  <a:solidFill>
                    <a:srgbClr val="000000"/>
                  </a:solidFill>
                  <a:latin typeface="+mj-lt"/>
                  <a:ea typeface="+mn-ea"/>
                </a:rPr>
              </a:br>
              <a:r>
                <a:rPr lang="zh-CN" altLang="en-US" sz="1200" b="1" dirty="0" smtClean="0">
                  <a:solidFill>
                    <a:srgbClr val="000000"/>
                  </a:solidFill>
                  <a:latin typeface="+mj-lt"/>
                  <a:ea typeface="+mn-ea"/>
                </a:rPr>
                <a:t>资源整合</a:t>
              </a:r>
              <a:endParaRPr lang="en-US" altLang="zh-CN" sz="1200" b="1" dirty="0">
                <a:solidFill>
                  <a:srgbClr val="000000"/>
                </a:solidFill>
                <a:latin typeface="+mj-lt"/>
                <a:ea typeface="+mn-ea"/>
              </a:endParaRPr>
            </a:p>
          </p:txBody>
        </p:sp>
        <p:sp>
          <p:nvSpPr>
            <p:cNvPr id="116" name="Text Box 15"/>
            <p:cNvSpPr txBox="1">
              <a:spLocks noChangeArrowheads="1"/>
            </p:cNvSpPr>
            <p:nvPr/>
          </p:nvSpPr>
          <p:spPr bwMode="auto">
            <a:xfrm>
              <a:off x="6321152" y="4076749"/>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I12</a:t>
              </a:r>
            </a:p>
          </p:txBody>
        </p:sp>
      </p:grpSp>
      <p:grpSp>
        <p:nvGrpSpPr>
          <p:cNvPr id="27" name="组合 26"/>
          <p:cNvGrpSpPr/>
          <p:nvPr/>
        </p:nvGrpSpPr>
        <p:grpSpPr>
          <a:xfrm>
            <a:off x="3892690" y="2565152"/>
            <a:ext cx="1300663" cy="431800"/>
            <a:chOff x="2792760" y="2853184"/>
            <a:chExt cx="1300663" cy="431800"/>
          </a:xfrm>
        </p:grpSpPr>
        <p:sp>
          <p:nvSpPr>
            <p:cNvPr id="118" name="AutoShape 5"/>
            <p:cNvSpPr>
              <a:spLocks noChangeArrowheads="1"/>
            </p:cNvSpPr>
            <p:nvPr/>
          </p:nvSpPr>
          <p:spPr bwMode="auto">
            <a:xfrm>
              <a:off x="3013423" y="2853184"/>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r>
                <a:rPr lang="zh-CN" altLang="en-US" sz="1200" b="1" dirty="0" smtClean="0">
                  <a:solidFill>
                    <a:srgbClr val="000000"/>
                  </a:solidFill>
                </a:rPr>
                <a:t>湿热并举</a:t>
              </a:r>
              <a:endParaRPr lang="en-US" altLang="zh-CN" sz="1200" b="1" dirty="0" smtClean="0">
                <a:solidFill>
                  <a:srgbClr val="000000"/>
                </a:solidFill>
              </a:endParaRPr>
            </a:p>
            <a:p>
              <a:pPr algn="ctr"/>
              <a:r>
                <a:rPr lang="zh-CN" altLang="en-US" sz="1200" b="1" dirty="0" smtClean="0">
                  <a:solidFill>
                    <a:srgbClr val="000000"/>
                  </a:solidFill>
                </a:rPr>
                <a:t>构建原料平</a:t>
              </a:r>
              <a:r>
                <a:rPr lang="zh-CN" altLang="en-US" sz="1200" b="1" dirty="0">
                  <a:solidFill>
                    <a:srgbClr val="000000"/>
                  </a:solidFill>
                </a:rPr>
                <a:t>台</a:t>
              </a:r>
              <a:endParaRPr lang="en-US" altLang="zh-CN" sz="1200" b="1" dirty="0">
                <a:solidFill>
                  <a:srgbClr val="000000"/>
                </a:solidFill>
              </a:endParaRPr>
            </a:p>
          </p:txBody>
        </p:sp>
        <p:sp>
          <p:nvSpPr>
            <p:cNvPr id="119" name="Text Box 15"/>
            <p:cNvSpPr txBox="1">
              <a:spLocks noChangeArrowheads="1"/>
            </p:cNvSpPr>
            <p:nvPr/>
          </p:nvSpPr>
          <p:spPr bwMode="auto">
            <a:xfrm>
              <a:off x="2792760" y="292462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I6</a:t>
              </a:r>
            </a:p>
          </p:txBody>
        </p:sp>
      </p:grpSp>
      <p:grpSp>
        <p:nvGrpSpPr>
          <p:cNvPr id="30" name="组合 29"/>
          <p:cNvGrpSpPr/>
          <p:nvPr/>
        </p:nvGrpSpPr>
        <p:grpSpPr>
          <a:xfrm>
            <a:off x="3892690" y="3117131"/>
            <a:ext cx="1300663" cy="431800"/>
            <a:chOff x="2792760" y="3429000"/>
            <a:chExt cx="1300663" cy="431800"/>
          </a:xfrm>
        </p:grpSpPr>
        <p:sp>
          <p:nvSpPr>
            <p:cNvPr id="121" name="AutoShape 5"/>
            <p:cNvSpPr>
              <a:spLocks noChangeArrowheads="1"/>
            </p:cNvSpPr>
            <p:nvPr/>
          </p:nvSpPr>
          <p:spPr bwMode="auto">
            <a:xfrm>
              <a:off x="3013423" y="3429000"/>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smtClean="0">
                  <a:solidFill>
                    <a:srgbClr val="000000"/>
                  </a:solidFill>
                  <a:latin typeface="+mj-lt"/>
                </a:rPr>
                <a:t>商业模</a:t>
              </a:r>
              <a:r>
                <a:rPr lang="zh-CN" altLang="en-US" sz="1200" b="1" dirty="0">
                  <a:solidFill>
                    <a:srgbClr val="000000"/>
                  </a:solidFill>
                  <a:latin typeface="+mj-lt"/>
                </a:rPr>
                <a:t>式创</a:t>
              </a:r>
              <a:r>
                <a:rPr lang="zh-CN" altLang="en-US" sz="1200" b="1" dirty="0" smtClean="0">
                  <a:solidFill>
                    <a:srgbClr val="000000"/>
                  </a:solidFill>
                  <a:latin typeface="+mj-lt"/>
                </a:rPr>
                <a:t>新</a:t>
              </a:r>
              <a:r>
                <a:rPr lang="en-US" altLang="zh-CN" sz="1200" b="1" dirty="0" smtClean="0">
                  <a:solidFill>
                    <a:srgbClr val="000000"/>
                  </a:solidFill>
                  <a:latin typeface="+mj-lt"/>
                </a:rPr>
                <a:t/>
              </a:r>
              <a:br>
                <a:rPr lang="en-US" altLang="zh-CN" sz="1200" b="1" dirty="0" smtClean="0">
                  <a:solidFill>
                    <a:srgbClr val="000000"/>
                  </a:solidFill>
                  <a:latin typeface="+mj-lt"/>
                </a:rPr>
              </a:br>
              <a:r>
                <a:rPr lang="zh-CN" altLang="en-US" sz="1200" b="1" dirty="0" smtClean="0">
                  <a:solidFill>
                    <a:srgbClr val="000000"/>
                  </a:solidFill>
                  <a:latin typeface="+mj-lt"/>
                </a:rPr>
                <a:t>发展化工业务</a:t>
              </a:r>
              <a:endParaRPr lang="en-US" altLang="zh-CN" sz="1200" b="1" dirty="0" smtClean="0">
                <a:solidFill>
                  <a:srgbClr val="000000"/>
                </a:solidFill>
                <a:latin typeface="+mj-lt"/>
              </a:endParaRPr>
            </a:p>
          </p:txBody>
        </p:sp>
        <p:sp>
          <p:nvSpPr>
            <p:cNvPr id="122" name="Text Box 15"/>
            <p:cNvSpPr txBox="1">
              <a:spLocks noChangeArrowheads="1"/>
            </p:cNvSpPr>
            <p:nvPr/>
          </p:nvSpPr>
          <p:spPr bwMode="auto">
            <a:xfrm>
              <a:off x="2792760" y="3500437"/>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a:t>
              </a:r>
              <a:r>
                <a:rPr lang="en-US" altLang="zh-CN" sz="1200" dirty="0">
                  <a:solidFill>
                    <a:schemeClr val="bg1"/>
                  </a:solidFill>
                  <a:latin typeface="+mj-lt"/>
                  <a:ea typeface="+mn-ea"/>
                </a:rPr>
                <a:t>7</a:t>
              </a:r>
              <a:endParaRPr lang="en-US" altLang="zh-CN" sz="1200" dirty="0" smtClean="0">
                <a:solidFill>
                  <a:schemeClr val="bg1"/>
                </a:solidFill>
                <a:latin typeface="+mj-lt"/>
                <a:ea typeface="+mn-ea"/>
              </a:endParaRPr>
            </a:p>
          </p:txBody>
        </p:sp>
      </p:grpSp>
      <p:grpSp>
        <p:nvGrpSpPr>
          <p:cNvPr id="43" name="组合 42"/>
          <p:cNvGrpSpPr/>
          <p:nvPr/>
        </p:nvGrpSpPr>
        <p:grpSpPr>
          <a:xfrm>
            <a:off x="8155362" y="2564904"/>
            <a:ext cx="1300662" cy="431800"/>
            <a:chOff x="8049344" y="2852936"/>
            <a:chExt cx="1300662" cy="431800"/>
          </a:xfrm>
        </p:grpSpPr>
        <p:sp>
          <p:nvSpPr>
            <p:cNvPr id="124" name="AutoShape 5"/>
            <p:cNvSpPr>
              <a:spLocks noChangeArrowheads="1"/>
            </p:cNvSpPr>
            <p:nvPr/>
          </p:nvSpPr>
          <p:spPr bwMode="auto">
            <a:xfrm>
              <a:off x="8270006" y="2852936"/>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a:solidFill>
                    <a:srgbClr val="000000"/>
                  </a:solidFill>
                </a:rPr>
                <a:t>积极探索</a:t>
              </a:r>
              <a:r>
                <a:rPr lang="en-US" altLang="zh-CN" sz="1200" b="1" dirty="0">
                  <a:solidFill>
                    <a:srgbClr val="000000"/>
                  </a:solidFill>
                </a:rPr>
                <a:t/>
              </a:r>
              <a:br>
                <a:rPr lang="en-US" altLang="zh-CN" sz="1200" b="1" dirty="0">
                  <a:solidFill>
                    <a:srgbClr val="000000"/>
                  </a:solidFill>
                </a:rPr>
              </a:br>
              <a:r>
                <a:rPr lang="zh-CN" altLang="en-US" sz="1200" b="1" dirty="0">
                  <a:solidFill>
                    <a:srgbClr val="000000"/>
                  </a:solidFill>
                </a:rPr>
                <a:t>农业服务模式</a:t>
              </a:r>
              <a:endParaRPr lang="en-US" altLang="zh-CN" sz="1200" b="1" dirty="0">
                <a:solidFill>
                  <a:srgbClr val="000000"/>
                </a:solidFill>
              </a:endParaRPr>
            </a:p>
          </p:txBody>
        </p:sp>
        <p:sp>
          <p:nvSpPr>
            <p:cNvPr id="125" name="Text Box 15"/>
            <p:cNvSpPr txBox="1">
              <a:spLocks noChangeArrowheads="1"/>
            </p:cNvSpPr>
            <p:nvPr/>
          </p:nvSpPr>
          <p:spPr bwMode="auto">
            <a:xfrm>
              <a:off x="8049344" y="2924373"/>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I13</a:t>
              </a:r>
            </a:p>
          </p:txBody>
        </p:sp>
      </p:grpSp>
      <p:grpSp>
        <p:nvGrpSpPr>
          <p:cNvPr id="42" name="组合 41"/>
          <p:cNvGrpSpPr/>
          <p:nvPr/>
        </p:nvGrpSpPr>
        <p:grpSpPr>
          <a:xfrm>
            <a:off x="8155362" y="3116965"/>
            <a:ext cx="1300662" cy="431800"/>
            <a:chOff x="8049344" y="3429248"/>
            <a:chExt cx="1300662" cy="431800"/>
          </a:xfrm>
        </p:grpSpPr>
        <p:sp>
          <p:nvSpPr>
            <p:cNvPr id="127" name="AutoShape 5"/>
            <p:cNvSpPr>
              <a:spLocks noChangeArrowheads="1"/>
            </p:cNvSpPr>
            <p:nvPr/>
          </p:nvSpPr>
          <p:spPr bwMode="auto">
            <a:xfrm>
              <a:off x="8270006" y="3429248"/>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a:solidFill>
                    <a:srgbClr val="000000"/>
                  </a:solidFill>
                </a:rPr>
                <a:t>以</a:t>
              </a:r>
              <a:r>
                <a:rPr lang="zh-CN" altLang="en-US" sz="1200" b="1" dirty="0" smtClean="0">
                  <a:solidFill>
                    <a:srgbClr val="000000"/>
                  </a:solidFill>
                </a:rPr>
                <a:t>农</a:t>
              </a:r>
              <a:r>
                <a:rPr lang="zh-CN" altLang="en-US" sz="1200" b="1" dirty="0">
                  <a:solidFill>
                    <a:srgbClr val="000000"/>
                  </a:solidFill>
                </a:rPr>
                <a:t>资整合</a:t>
              </a:r>
              <a:r>
                <a:rPr lang="en-US" altLang="zh-CN" sz="1200" b="1" dirty="0">
                  <a:solidFill>
                    <a:srgbClr val="000000"/>
                  </a:solidFill>
                </a:rPr>
                <a:t/>
              </a:r>
              <a:br>
                <a:rPr lang="en-US" altLang="zh-CN" sz="1200" b="1" dirty="0">
                  <a:solidFill>
                    <a:srgbClr val="000000"/>
                  </a:solidFill>
                </a:rPr>
              </a:br>
              <a:r>
                <a:rPr lang="zh-CN" altLang="en-US" sz="1200" b="1" dirty="0" smtClean="0">
                  <a:solidFill>
                    <a:srgbClr val="000000"/>
                  </a:solidFill>
                </a:rPr>
                <a:t>为</a:t>
              </a:r>
              <a:r>
                <a:rPr lang="zh-CN" altLang="en-US" sz="1200" b="1" dirty="0">
                  <a:solidFill>
                    <a:srgbClr val="000000"/>
                  </a:solidFill>
                </a:rPr>
                <a:t>切入点</a:t>
              </a:r>
              <a:endParaRPr lang="en-US" altLang="zh-CN" sz="1200" b="1" dirty="0">
                <a:solidFill>
                  <a:srgbClr val="000000"/>
                </a:solidFill>
              </a:endParaRPr>
            </a:p>
          </p:txBody>
        </p:sp>
        <p:sp>
          <p:nvSpPr>
            <p:cNvPr id="128" name="Text Box 15"/>
            <p:cNvSpPr txBox="1">
              <a:spLocks noChangeArrowheads="1"/>
            </p:cNvSpPr>
            <p:nvPr/>
          </p:nvSpPr>
          <p:spPr bwMode="auto">
            <a:xfrm>
              <a:off x="8049344" y="3500685"/>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I14</a:t>
              </a:r>
            </a:p>
          </p:txBody>
        </p:sp>
      </p:grpSp>
      <p:grpSp>
        <p:nvGrpSpPr>
          <p:cNvPr id="44" name="组合 43"/>
          <p:cNvGrpSpPr/>
          <p:nvPr/>
        </p:nvGrpSpPr>
        <p:grpSpPr>
          <a:xfrm>
            <a:off x="8155362" y="3669026"/>
            <a:ext cx="1300662" cy="431800"/>
            <a:chOff x="8049344" y="4005312"/>
            <a:chExt cx="1300662" cy="431800"/>
          </a:xfrm>
        </p:grpSpPr>
        <p:sp>
          <p:nvSpPr>
            <p:cNvPr id="130" name="AutoShape 5"/>
            <p:cNvSpPr>
              <a:spLocks noChangeArrowheads="1"/>
            </p:cNvSpPr>
            <p:nvPr/>
          </p:nvSpPr>
          <p:spPr bwMode="auto">
            <a:xfrm>
              <a:off x="8270006" y="4005312"/>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smtClean="0">
                  <a:solidFill>
                    <a:srgbClr val="000000"/>
                  </a:solidFill>
                </a:rPr>
                <a:t>发</a:t>
              </a:r>
              <a:r>
                <a:rPr lang="zh-CN" altLang="en-US" sz="1200" b="1" dirty="0">
                  <a:solidFill>
                    <a:srgbClr val="000000"/>
                  </a:solidFill>
                </a:rPr>
                <a:t>展</a:t>
              </a:r>
              <a:r>
                <a:rPr lang="zh-CN" altLang="en-US" sz="1200" b="1" dirty="0" smtClean="0">
                  <a:solidFill>
                    <a:srgbClr val="000000"/>
                  </a:solidFill>
                </a:rPr>
                <a:t>农产品</a:t>
              </a:r>
              <a:r>
                <a:rPr lang="en-US" altLang="zh-CN" sz="1200" b="1" dirty="0">
                  <a:solidFill>
                    <a:srgbClr val="000000"/>
                  </a:solidFill>
                </a:rPr>
                <a:t/>
              </a:r>
              <a:br>
                <a:rPr lang="en-US" altLang="zh-CN" sz="1200" b="1" dirty="0">
                  <a:solidFill>
                    <a:srgbClr val="000000"/>
                  </a:solidFill>
                </a:rPr>
              </a:br>
              <a:r>
                <a:rPr lang="zh-CN" altLang="en-US" sz="1200" b="1" dirty="0" smtClean="0">
                  <a:solidFill>
                    <a:srgbClr val="000000"/>
                  </a:solidFill>
                </a:rPr>
                <a:t>收</a:t>
              </a:r>
              <a:r>
                <a:rPr lang="zh-CN" altLang="en-US" sz="1200" b="1" dirty="0">
                  <a:solidFill>
                    <a:srgbClr val="000000"/>
                  </a:solidFill>
                </a:rPr>
                <a:t>储贸易</a:t>
              </a:r>
              <a:endParaRPr lang="en-US" altLang="zh-CN" sz="1200" b="1" dirty="0">
                <a:solidFill>
                  <a:srgbClr val="000000"/>
                </a:solidFill>
              </a:endParaRPr>
            </a:p>
          </p:txBody>
        </p:sp>
        <p:sp>
          <p:nvSpPr>
            <p:cNvPr id="131" name="Text Box 15"/>
            <p:cNvSpPr txBox="1">
              <a:spLocks noChangeArrowheads="1"/>
            </p:cNvSpPr>
            <p:nvPr/>
          </p:nvSpPr>
          <p:spPr bwMode="auto">
            <a:xfrm>
              <a:off x="8049344" y="4076749"/>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I15</a:t>
              </a:r>
            </a:p>
          </p:txBody>
        </p:sp>
      </p:grpSp>
      <p:grpSp>
        <p:nvGrpSpPr>
          <p:cNvPr id="33" name="组合 32"/>
          <p:cNvGrpSpPr/>
          <p:nvPr/>
        </p:nvGrpSpPr>
        <p:grpSpPr>
          <a:xfrm>
            <a:off x="5308578" y="2564904"/>
            <a:ext cx="2706283" cy="431800"/>
            <a:chOff x="4592960" y="2852936"/>
            <a:chExt cx="3024336" cy="431800"/>
          </a:xfrm>
        </p:grpSpPr>
        <p:sp>
          <p:nvSpPr>
            <p:cNvPr id="133" name="AutoShape 5"/>
            <p:cNvSpPr>
              <a:spLocks noChangeArrowheads="1"/>
            </p:cNvSpPr>
            <p:nvPr/>
          </p:nvSpPr>
          <p:spPr bwMode="auto">
            <a:xfrm>
              <a:off x="4813623" y="2852936"/>
              <a:ext cx="2803673"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smtClean="0">
                  <a:solidFill>
                    <a:srgbClr val="000000"/>
                  </a:solidFill>
                </a:rPr>
                <a:t>通过国际贸易和 </a:t>
              </a:r>
              <a:r>
                <a:rPr lang="en-US" altLang="zh-CN" sz="1200" b="1" dirty="0" smtClean="0">
                  <a:solidFill>
                    <a:srgbClr val="000000"/>
                  </a:solidFill>
                </a:rPr>
                <a:t>EPC</a:t>
              </a:r>
              <a:r>
                <a:rPr lang="zh-CN" altLang="en-US" sz="1200" b="1" dirty="0" smtClean="0">
                  <a:solidFill>
                    <a:srgbClr val="000000"/>
                  </a:solidFill>
                </a:rPr>
                <a:t>业务</a:t>
              </a:r>
              <a:r>
                <a:rPr lang="zh-CN" altLang="en-US" sz="1200" b="1" dirty="0">
                  <a:solidFill>
                    <a:srgbClr val="000000"/>
                  </a:solidFill>
                </a:rPr>
                <a:t>，</a:t>
              </a:r>
              <a:r>
                <a:rPr lang="zh-CN" altLang="en-US" sz="1200" b="1" dirty="0" smtClean="0">
                  <a:solidFill>
                    <a:srgbClr val="000000"/>
                  </a:solidFill>
                </a:rPr>
                <a:t>加强</a:t>
              </a:r>
              <a:r>
                <a:rPr lang="en-US" altLang="zh-CN" sz="1200" b="1" dirty="0" smtClean="0">
                  <a:solidFill>
                    <a:srgbClr val="000000"/>
                  </a:solidFill>
                </a:rPr>
                <a:t/>
              </a:r>
              <a:br>
                <a:rPr lang="en-US" altLang="zh-CN" sz="1200" b="1" dirty="0" smtClean="0">
                  <a:solidFill>
                    <a:srgbClr val="000000"/>
                  </a:solidFill>
                </a:rPr>
              </a:br>
              <a:r>
                <a:rPr lang="zh-CN" altLang="en-US" sz="1200" b="1" dirty="0" smtClean="0">
                  <a:solidFill>
                    <a:srgbClr val="000000"/>
                  </a:solidFill>
                </a:rPr>
                <a:t>全球范围内的合作、投资及资源获取</a:t>
              </a:r>
              <a:endParaRPr lang="en-US" altLang="zh-CN" sz="1200" b="1" dirty="0">
                <a:solidFill>
                  <a:srgbClr val="000000"/>
                </a:solidFill>
              </a:endParaRPr>
            </a:p>
          </p:txBody>
        </p:sp>
        <p:sp>
          <p:nvSpPr>
            <p:cNvPr id="134" name="Text Box 15"/>
            <p:cNvSpPr txBox="1">
              <a:spLocks noChangeArrowheads="1"/>
            </p:cNvSpPr>
            <p:nvPr/>
          </p:nvSpPr>
          <p:spPr bwMode="auto">
            <a:xfrm>
              <a:off x="4592960" y="2924373"/>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I8</a:t>
              </a:r>
            </a:p>
          </p:txBody>
        </p:sp>
      </p:grpSp>
      <p:grpSp>
        <p:nvGrpSpPr>
          <p:cNvPr id="25" name="组合 24"/>
          <p:cNvGrpSpPr/>
          <p:nvPr/>
        </p:nvGrpSpPr>
        <p:grpSpPr>
          <a:xfrm>
            <a:off x="2481591" y="3669110"/>
            <a:ext cx="2711762" cy="431800"/>
            <a:chOff x="1208584" y="4005064"/>
            <a:chExt cx="2711762" cy="431800"/>
          </a:xfrm>
        </p:grpSpPr>
        <p:sp>
          <p:nvSpPr>
            <p:cNvPr id="139" name="AutoShape 5"/>
            <p:cNvSpPr>
              <a:spLocks noChangeArrowheads="1"/>
            </p:cNvSpPr>
            <p:nvPr/>
          </p:nvSpPr>
          <p:spPr bwMode="auto">
            <a:xfrm>
              <a:off x="1429247" y="4005064"/>
              <a:ext cx="2491099"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a:solidFill>
                    <a:srgbClr val="000000"/>
                  </a:solidFill>
                  <a:latin typeface="+mj-lt"/>
                </a:rPr>
                <a:t>加</a:t>
              </a:r>
              <a:r>
                <a:rPr lang="zh-CN" altLang="en-US" sz="1200" b="1" dirty="0" smtClean="0">
                  <a:solidFill>
                    <a:srgbClr val="000000"/>
                  </a:solidFill>
                  <a:latin typeface="+mj-lt"/>
                </a:rPr>
                <a:t>强技术研发体系建设</a:t>
              </a:r>
              <a:endParaRPr lang="en-US" altLang="zh-CN" sz="1200" b="1" dirty="0">
                <a:solidFill>
                  <a:srgbClr val="000000"/>
                </a:solidFill>
                <a:latin typeface="+mj-lt"/>
              </a:endParaRPr>
            </a:p>
          </p:txBody>
        </p:sp>
        <p:sp>
          <p:nvSpPr>
            <p:cNvPr id="140" name="Text Box 15"/>
            <p:cNvSpPr txBox="1">
              <a:spLocks noChangeArrowheads="1"/>
            </p:cNvSpPr>
            <p:nvPr/>
          </p:nvSpPr>
          <p:spPr bwMode="auto">
            <a:xfrm>
              <a:off x="1208584" y="407650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I5</a:t>
              </a:r>
            </a:p>
          </p:txBody>
        </p:sp>
      </p:grpSp>
      <p:grpSp>
        <p:nvGrpSpPr>
          <p:cNvPr id="36" name="组合 35"/>
          <p:cNvGrpSpPr/>
          <p:nvPr/>
        </p:nvGrpSpPr>
        <p:grpSpPr>
          <a:xfrm>
            <a:off x="5308578" y="3116965"/>
            <a:ext cx="1300662" cy="431800"/>
            <a:chOff x="4592960" y="3429248"/>
            <a:chExt cx="1300662" cy="431800"/>
          </a:xfrm>
        </p:grpSpPr>
        <p:sp>
          <p:nvSpPr>
            <p:cNvPr id="142" name="AutoShape 5"/>
            <p:cNvSpPr>
              <a:spLocks noChangeArrowheads="1"/>
            </p:cNvSpPr>
            <p:nvPr/>
          </p:nvSpPr>
          <p:spPr bwMode="auto">
            <a:xfrm>
              <a:off x="4813622" y="3429248"/>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a:solidFill>
                    <a:srgbClr val="000000"/>
                  </a:solidFill>
                  <a:latin typeface="+mj-lt"/>
                </a:rPr>
                <a:t>稳定</a:t>
              </a:r>
              <a:r>
                <a:rPr lang="zh-CN" altLang="en-US" sz="1200" b="1" dirty="0" smtClean="0">
                  <a:solidFill>
                    <a:srgbClr val="000000"/>
                  </a:solidFill>
                  <a:latin typeface="+mj-lt"/>
                </a:rPr>
                <a:t>增速</a:t>
              </a:r>
              <a:r>
                <a:rPr lang="en-US" altLang="zh-CN" sz="1200" b="1" dirty="0" smtClean="0">
                  <a:solidFill>
                    <a:srgbClr val="000000"/>
                  </a:solidFill>
                  <a:latin typeface="+mj-lt"/>
                </a:rPr>
                <a:t/>
              </a:r>
              <a:br>
                <a:rPr lang="en-US" altLang="zh-CN" sz="1200" b="1" dirty="0" smtClean="0">
                  <a:solidFill>
                    <a:srgbClr val="000000"/>
                  </a:solidFill>
                  <a:latin typeface="+mj-lt"/>
                </a:rPr>
              </a:br>
              <a:r>
                <a:rPr lang="zh-CN" altLang="en-US" sz="1200" b="1" dirty="0" smtClean="0">
                  <a:solidFill>
                    <a:srgbClr val="000000"/>
                  </a:solidFill>
                  <a:latin typeface="+mj-lt"/>
                </a:rPr>
                <a:t>持续放量</a:t>
              </a:r>
              <a:endParaRPr lang="en-US" altLang="zh-CN" sz="1200" b="1" dirty="0" smtClean="0">
                <a:solidFill>
                  <a:srgbClr val="000000"/>
                </a:solidFill>
                <a:latin typeface="+mj-lt"/>
              </a:endParaRPr>
            </a:p>
          </p:txBody>
        </p:sp>
        <p:sp>
          <p:nvSpPr>
            <p:cNvPr id="143" name="Text Box 15"/>
            <p:cNvSpPr txBox="1">
              <a:spLocks noChangeArrowheads="1"/>
            </p:cNvSpPr>
            <p:nvPr/>
          </p:nvSpPr>
          <p:spPr bwMode="auto">
            <a:xfrm>
              <a:off x="4592960" y="3500685"/>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a:t>
              </a:r>
              <a:r>
                <a:rPr lang="en-US" altLang="zh-CN" sz="1200" dirty="0">
                  <a:solidFill>
                    <a:schemeClr val="bg1"/>
                  </a:solidFill>
                  <a:latin typeface="+mj-lt"/>
                  <a:ea typeface="+mn-ea"/>
                </a:rPr>
                <a:t>9</a:t>
              </a:r>
              <a:endParaRPr lang="en-US" altLang="zh-CN" sz="1200" dirty="0" smtClean="0">
                <a:solidFill>
                  <a:schemeClr val="bg1"/>
                </a:solidFill>
                <a:latin typeface="+mj-lt"/>
                <a:ea typeface="+mn-ea"/>
              </a:endParaRPr>
            </a:p>
          </p:txBody>
        </p:sp>
      </p:grpSp>
      <p:grpSp>
        <p:nvGrpSpPr>
          <p:cNvPr id="26" name="组合 25"/>
          <p:cNvGrpSpPr/>
          <p:nvPr/>
        </p:nvGrpSpPr>
        <p:grpSpPr>
          <a:xfrm>
            <a:off x="1063173" y="4221088"/>
            <a:ext cx="8389827" cy="431800"/>
            <a:chOff x="1208584" y="4581376"/>
            <a:chExt cx="8389827" cy="431800"/>
          </a:xfrm>
        </p:grpSpPr>
        <p:sp>
          <p:nvSpPr>
            <p:cNvPr id="145" name="AutoShape 5"/>
            <p:cNvSpPr>
              <a:spLocks noChangeArrowheads="1"/>
            </p:cNvSpPr>
            <p:nvPr/>
          </p:nvSpPr>
          <p:spPr bwMode="auto">
            <a:xfrm>
              <a:off x="1429246" y="4581376"/>
              <a:ext cx="8169165"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a:solidFill>
                    <a:srgbClr val="000000"/>
                  </a:solidFill>
                </a:rPr>
                <a:t>构建风险管控体系，保障集团各业务健康、稳健增长</a:t>
              </a:r>
              <a:endParaRPr lang="en-US" altLang="zh-CN" sz="1200" b="1" dirty="0">
                <a:solidFill>
                  <a:srgbClr val="000000"/>
                </a:solidFill>
              </a:endParaRPr>
            </a:p>
          </p:txBody>
        </p:sp>
        <p:sp>
          <p:nvSpPr>
            <p:cNvPr id="146" name="Text Box 15"/>
            <p:cNvSpPr txBox="1">
              <a:spLocks noChangeArrowheads="1"/>
            </p:cNvSpPr>
            <p:nvPr/>
          </p:nvSpPr>
          <p:spPr bwMode="auto">
            <a:xfrm>
              <a:off x="1208584" y="4652813"/>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I16</a:t>
              </a:r>
            </a:p>
          </p:txBody>
        </p:sp>
      </p:grpSp>
      <p:grpSp>
        <p:nvGrpSpPr>
          <p:cNvPr id="39" name="组合 38"/>
          <p:cNvGrpSpPr/>
          <p:nvPr/>
        </p:nvGrpSpPr>
        <p:grpSpPr>
          <a:xfrm>
            <a:off x="5308578" y="3669026"/>
            <a:ext cx="1300662" cy="431800"/>
            <a:chOff x="4592960" y="4005312"/>
            <a:chExt cx="1300662" cy="431800"/>
          </a:xfrm>
        </p:grpSpPr>
        <p:sp>
          <p:nvSpPr>
            <p:cNvPr id="148" name="AutoShape 5"/>
            <p:cNvSpPr>
              <a:spLocks noChangeArrowheads="1"/>
            </p:cNvSpPr>
            <p:nvPr/>
          </p:nvSpPr>
          <p:spPr bwMode="auto">
            <a:xfrm>
              <a:off x="4813622" y="4005312"/>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a:solidFill>
                    <a:srgbClr val="000000"/>
                  </a:solidFill>
                  <a:latin typeface="+mj-lt"/>
                </a:rPr>
                <a:t>调</a:t>
              </a:r>
              <a:r>
                <a:rPr lang="zh-CN" altLang="en-US" sz="1200" b="1" dirty="0" smtClean="0">
                  <a:solidFill>
                    <a:srgbClr val="000000"/>
                  </a:solidFill>
                  <a:latin typeface="+mj-lt"/>
                </a:rPr>
                <a:t>整结构</a:t>
              </a:r>
              <a:r>
                <a:rPr lang="en-US" altLang="zh-CN" sz="1200" b="1" dirty="0" smtClean="0">
                  <a:solidFill>
                    <a:srgbClr val="000000"/>
                  </a:solidFill>
                  <a:latin typeface="+mj-lt"/>
                </a:rPr>
                <a:t/>
              </a:r>
              <a:br>
                <a:rPr lang="en-US" altLang="zh-CN" sz="1200" b="1" dirty="0" smtClean="0">
                  <a:solidFill>
                    <a:srgbClr val="000000"/>
                  </a:solidFill>
                  <a:latin typeface="+mj-lt"/>
                </a:rPr>
              </a:br>
              <a:r>
                <a:rPr lang="zh-CN" altLang="en-US" sz="1200" b="1" dirty="0" smtClean="0">
                  <a:solidFill>
                    <a:srgbClr val="000000"/>
                  </a:solidFill>
                  <a:latin typeface="+mj-lt"/>
                </a:rPr>
                <a:t>实现主业聚焦</a:t>
              </a:r>
              <a:endParaRPr lang="en-US" altLang="zh-CN" sz="1200" b="1" dirty="0" smtClean="0">
                <a:solidFill>
                  <a:srgbClr val="000000"/>
                </a:solidFill>
                <a:latin typeface="+mj-lt"/>
              </a:endParaRPr>
            </a:p>
          </p:txBody>
        </p:sp>
        <p:sp>
          <p:nvSpPr>
            <p:cNvPr id="149" name="Text Box 15"/>
            <p:cNvSpPr txBox="1">
              <a:spLocks noChangeArrowheads="1"/>
            </p:cNvSpPr>
            <p:nvPr/>
          </p:nvSpPr>
          <p:spPr bwMode="auto">
            <a:xfrm>
              <a:off x="4592960" y="4076749"/>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I10</a:t>
              </a:r>
            </a:p>
          </p:txBody>
        </p:sp>
      </p:grpSp>
      <p:sp>
        <p:nvSpPr>
          <p:cNvPr id="81" name="矩形 80"/>
          <p:cNvSpPr/>
          <p:nvPr/>
        </p:nvSpPr>
        <p:spPr>
          <a:xfrm>
            <a:off x="1029504" y="4800600"/>
            <a:ext cx="2160000" cy="84964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smtClean="0">
                <a:solidFill>
                  <a:schemeClr val="tx1"/>
                </a:solidFill>
              </a:rPr>
              <a:t>治理机制</a:t>
            </a:r>
          </a:p>
        </p:txBody>
      </p:sp>
      <p:sp>
        <p:nvSpPr>
          <p:cNvPr id="82" name="矩形 81"/>
          <p:cNvSpPr/>
          <p:nvPr/>
        </p:nvSpPr>
        <p:spPr>
          <a:xfrm>
            <a:off x="5337504" y="4800600"/>
            <a:ext cx="2052000" cy="84964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smtClean="0">
                <a:solidFill>
                  <a:schemeClr val="tx1"/>
                </a:solidFill>
              </a:rPr>
              <a:t>技术创新</a:t>
            </a:r>
          </a:p>
        </p:txBody>
      </p:sp>
      <p:grpSp>
        <p:nvGrpSpPr>
          <p:cNvPr id="47" name="组合 46"/>
          <p:cNvGrpSpPr/>
          <p:nvPr/>
        </p:nvGrpSpPr>
        <p:grpSpPr>
          <a:xfrm>
            <a:off x="1208584" y="5787560"/>
            <a:ext cx="2560663" cy="396000"/>
            <a:chOff x="1208584" y="5769304"/>
            <a:chExt cx="2560663" cy="396000"/>
          </a:xfrm>
        </p:grpSpPr>
        <p:sp>
          <p:nvSpPr>
            <p:cNvPr id="83" name="AutoShape 5"/>
            <p:cNvSpPr>
              <a:spLocks noChangeArrowheads="1"/>
            </p:cNvSpPr>
            <p:nvPr/>
          </p:nvSpPr>
          <p:spPr bwMode="auto">
            <a:xfrm>
              <a:off x="1429247" y="5769304"/>
              <a:ext cx="2340000" cy="3960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a:solidFill>
                    <a:srgbClr val="000000"/>
                  </a:solidFill>
                </a:rPr>
                <a:t>完善战略管理体系</a:t>
              </a:r>
              <a:r>
                <a:rPr lang="en-US" altLang="zh-CN" sz="1200" b="1" dirty="0">
                  <a:solidFill>
                    <a:srgbClr val="000000"/>
                  </a:solidFill>
                </a:rPr>
                <a:t/>
              </a:r>
              <a:br>
                <a:rPr lang="en-US" altLang="zh-CN" sz="1200" b="1" dirty="0">
                  <a:solidFill>
                    <a:srgbClr val="000000"/>
                  </a:solidFill>
                </a:rPr>
              </a:br>
              <a:r>
                <a:rPr lang="zh-CN" altLang="en-US" sz="1200" b="1" dirty="0">
                  <a:solidFill>
                    <a:srgbClr val="000000"/>
                  </a:solidFill>
                </a:rPr>
                <a:t>推动集团战略落地实施</a:t>
              </a:r>
              <a:endParaRPr lang="en-US" altLang="zh-CN" sz="1200" b="1" dirty="0">
                <a:solidFill>
                  <a:srgbClr val="000000"/>
                </a:solidFill>
              </a:endParaRPr>
            </a:p>
          </p:txBody>
        </p:sp>
        <p:sp>
          <p:nvSpPr>
            <p:cNvPr id="84" name="Text Box 15"/>
            <p:cNvSpPr txBox="1">
              <a:spLocks noChangeArrowheads="1"/>
            </p:cNvSpPr>
            <p:nvPr/>
          </p:nvSpPr>
          <p:spPr bwMode="auto">
            <a:xfrm>
              <a:off x="1208584" y="584074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L1</a:t>
              </a:r>
            </a:p>
          </p:txBody>
        </p:sp>
      </p:grpSp>
      <p:grpSp>
        <p:nvGrpSpPr>
          <p:cNvPr id="46" name="组合 45"/>
          <p:cNvGrpSpPr/>
          <p:nvPr/>
        </p:nvGrpSpPr>
        <p:grpSpPr>
          <a:xfrm>
            <a:off x="3980892" y="5787560"/>
            <a:ext cx="2560663" cy="396000"/>
            <a:chOff x="4304928" y="5769304"/>
            <a:chExt cx="2560663" cy="396000"/>
          </a:xfrm>
        </p:grpSpPr>
        <p:sp>
          <p:nvSpPr>
            <p:cNvPr id="85" name="AutoShape 5"/>
            <p:cNvSpPr>
              <a:spLocks noChangeArrowheads="1"/>
            </p:cNvSpPr>
            <p:nvPr/>
          </p:nvSpPr>
          <p:spPr bwMode="auto">
            <a:xfrm>
              <a:off x="4525591" y="5769304"/>
              <a:ext cx="2340000" cy="3960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a:solidFill>
                    <a:srgbClr val="000000"/>
                  </a:solidFill>
                </a:rPr>
                <a:t>加强人才发展</a:t>
              </a:r>
              <a:r>
                <a:rPr lang="zh-CN" altLang="en-US" sz="1200" b="1" dirty="0" smtClean="0">
                  <a:solidFill>
                    <a:srgbClr val="000000"/>
                  </a:solidFill>
                </a:rPr>
                <a:t>体系</a:t>
              </a:r>
              <a:r>
                <a:rPr lang="en-US" altLang="zh-CN" sz="1200" b="1" dirty="0" smtClean="0">
                  <a:solidFill>
                    <a:srgbClr val="000000"/>
                  </a:solidFill>
                  <a:latin typeface="+mj-lt"/>
                </a:rPr>
                <a:t/>
              </a:r>
              <a:br>
                <a:rPr lang="en-US" altLang="zh-CN" sz="1200" b="1" dirty="0" smtClean="0">
                  <a:solidFill>
                    <a:srgbClr val="000000"/>
                  </a:solidFill>
                  <a:latin typeface="+mj-lt"/>
                </a:rPr>
              </a:br>
              <a:r>
                <a:rPr lang="zh-CN" altLang="en-US" sz="1200" b="1" dirty="0" smtClean="0">
                  <a:solidFill>
                    <a:srgbClr val="000000"/>
                  </a:solidFill>
                  <a:latin typeface="+mj-lt"/>
                </a:rPr>
                <a:t>引入人才激发活力</a:t>
              </a:r>
              <a:endParaRPr lang="en-US" altLang="zh-CN" sz="1200" b="1" dirty="0">
                <a:solidFill>
                  <a:srgbClr val="000000"/>
                </a:solidFill>
                <a:latin typeface="+mj-lt"/>
              </a:endParaRPr>
            </a:p>
          </p:txBody>
        </p:sp>
        <p:sp>
          <p:nvSpPr>
            <p:cNvPr id="86" name="Text Box 15"/>
            <p:cNvSpPr txBox="1">
              <a:spLocks noChangeArrowheads="1"/>
            </p:cNvSpPr>
            <p:nvPr/>
          </p:nvSpPr>
          <p:spPr bwMode="auto">
            <a:xfrm>
              <a:off x="4304928" y="584074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L2</a:t>
              </a:r>
            </a:p>
          </p:txBody>
        </p:sp>
      </p:grpSp>
      <p:grpSp>
        <p:nvGrpSpPr>
          <p:cNvPr id="45" name="组合 44"/>
          <p:cNvGrpSpPr/>
          <p:nvPr/>
        </p:nvGrpSpPr>
        <p:grpSpPr>
          <a:xfrm>
            <a:off x="6753200" y="5787560"/>
            <a:ext cx="2558730" cy="396000"/>
            <a:chOff x="6853064" y="5769304"/>
            <a:chExt cx="2558730" cy="396000"/>
          </a:xfrm>
        </p:grpSpPr>
        <p:sp>
          <p:nvSpPr>
            <p:cNvPr id="87" name="AutoShape 5"/>
            <p:cNvSpPr>
              <a:spLocks noChangeArrowheads="1"/>
            </p:cNvSpPr>
            <p:nvPr/>
          </p:nvSpPr>
          <p:spPr bwMode="auto">
            <a:xfrm>
              <a:off x="7071794" y="5769304"/>
              <a:ext cx="2340000" cy="3960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smtClean="0">
                  <a:solidFill>
                    <a:srgbClr val="000000"/>
                  </a:solidFill>
                  <a:latin typeface="+mj-lt"/>
                </a:rPr>
                <a:t>系统建设</a:t>
              </a:r>
              <a:r>
                <a:rPr lang="en-US" altLang="zh-CN" sz="1200" b="1" dirty="0" smtClean="0">
                  <a:solidFill>
                    <a:srgbClr val="000000"/>
                  </a:solidFill>
                  <a:latin typeface="+mj-lt"/>
                </a:rPr>
                <a:t>HSE</a:t>
              </a:r>
              <a:r>
                <a:rPr lang="zh-CN" altLang="en-US" sz="1200" b="1" dirty="0" smtClean="0">
                  <a:solidFill>
                    <a:srgbClr val="000000"/>
                  </a:solidFill>
                  <a:latin typeface="+mj-lt"/>
                </a:rPr>
                <a:t>体系</a:t>
              </a:r>
              <a:r>
                <a:rPr lang="en-US" altLang="zh-CN" sz="1200" b="1" dirty="0" smtClean="0">
                  <a:solidFill>
                    <a:srgbClr val="000000"/>
                  </a:solidFill>
                  <a:latin typeface="+mj-lt"/>
                </a:rPr>
                <a:t/>
              </a:r>
              <a:br>
                <a:rPr lang="en-US" altLang="zh-CN" sz="1200" b="1" dirty="0" smtClean="0">
                  <a:solidFill>
                    <a:srgbClr val="000000"/>
                  </a:solidFill>
                  <a:latin typeface="+mj-lt"/>
                </a:rPr>
              </a:br>
              <a:r>
                <a:rPr lang="zh-CN" altLang="en-US" sz="1200" b="1" dirty="0" smtClean="0">
                  <a:latin typeface="+mn-ea"/>
                </a:rPr>
                <a:t>促进企业健康持续发展</a:t>
              </a:r>
              <a:endParaRPr lang="en-US" altLang="zh-CN" sz="1200" b="1" dirty="0">
                <a:solidFill>
                  <a:srgbClr val="000000"/>
                </a:solidFill>
                <a:latin typeface="+mj-lt"/>
              </a:endParaRPr>
            </a:p>
          </p:txBody>
        </p:sp>
        <p:sp>
          <p:nvSpPr>
            <p:cNvPr id="88" name="Text Box 15"/>
            <p:cNvSpPr txBox="1">
              <a:spLocks noChangeArrowheads="1"/>
            </p:cNvSpPr>
            <p:nvPr/>
          </p:nvSpPr>
          <p:spPr bwMode="auto">
            <a:xfrm>
              <a:off x="6853064" y="5840493"/>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L3</a:t>
              </a:r>
            </a:p>
          </p:txBody>
        </p:sp>
      </p:grpSp>
      <p:grpSp>
        <p:nvGrpSpPr>
          <p:cNvPr id="94" name="组合 93"/>
          <p:cNvGrpSpPr/>
          <p:nvPr/>
        </p:nvGrpSpPr>
        <p:grpSpPr>
          <a:xfrm>
            <a:off x="1208584" y="6255568"/>
            <a:ext cx="2560663" cy="396000"/>
            <a:chOff x="1208584" y="5769304"/>
            <a:chExt cx="2560663" cy="396000"/>
          </a:xfrm>
        </p:grpSpPr>
        <p:sp>
          <p:nvSpPr>
            <p:cNvPr id="95" name="AutoShape 5"/>
            <p:cNvSpPr>
              <a:spLocks noChangeArrowheads="1"/>
            </p:cNvSpPr>
            <p:nvPr/>
          </p:nvSpPr>
          <p:spPr bwMode="auto">
            <a:xfrm>
              <a:off x="1429247" y="5769304"/>
              <a:ext cx="2340000" cy="3960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smtClean="0">
                  <a:solidFill>
                    <a:srgbClr val="000000"/>
                  </a:solidFill>
                </a:rPr>
                <a:t>狠抓精益生产，提升主业效率</a:t>
              </a:r>
              <a:endParaRPr lang="en-US" altLang="zh-CN" sz="1200" b="1" dirty="0">
                <a:solidFill>
                  <a:srgbClr val="000000"/>
                </a:solidFill>
              </a:endParaRPr>
            </a:p>
          </p:txBody>
        </p:sp>
        <p:sp>
          <p:nvSpPr>
            <p:cNvPr id="96" name="Text Box 15"/>
            <p:cNvSpPr txBox="1">
              <a:spLocks noChangeArrowheads="1"/>
            </p:cNvSpPr>
            <p:nvPr/>
          </p:nvSpPr>
          <p:spPr bwMode="auto">
            <a:xfrm>
              <a:off x="1208584" y="584074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L4</a:t>
              </a:r>
            </a:p>
          </p:txBody>
        </p:sp>
      </p:grpSp>
      <p:grpSp>
        <p:nvGrpSpPr>
          <p:cNvPr id="97" name="组合 96"/>
          <p:cNvGrpSpPr/>
          <p:nvPr/>
        </p:nvGrpSpPr>
        <p:grpSpPr>
          <a:xfrm>
            <a:off x="3981859" y="6255568"/>
            <a:ext cx="2560663" cy="396000"/>
            <a:chOff x="4304928" y="5769304"/>
            <a:chExt cx="2560663" cy="396000"/>
          </a:xfrm>
        </p:grpSpPr>
        <p:sp>
          <p:nvSpPr>
            <p:cNvPr id="98" name="AutoShape 5"/>
            <p:cNvSpPr>
              <a:spLocks noChangeArrowheads="1"/>
            </p:cNvSpPr>
            <p:nvPr/>
          </p:nvSpPr>
          <p:spPr bwMode="auto">
            <a:xfrm>
              <a:off x="4525591" y="5769304"/>
              <a:ext cx="2340000" cy="3960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smtClean="0">
                  <a:solidFill>
                    <a:srgbClr val="000000"/>
                  </a:solidFill>
                </a:rPr>
                <a:t>推动市场营销体系变革</a:t>
              </a:r>
              <a:endParaRPr lang="en-US" altLang="zh-CN" sz="1200" b="1" dirty="0">
                <a:solidFill>
                  <a:srgbClr val="000000"/>
                </a:solidFill>
              </a:endParaRPr>
            </a:p>
          </p:txBody>
        </p:sp>
        <p:sp>
          <p:nvSpPr>
            <p:cNvPr id="99" name="Text Box 15"/>
            <p:cNvSpPr txBox="1">
              <a:spLocks noChangeArrowheads="1"/>
            </p:cNvSpPr>
            <p:nvPr/>
          </p:nvSpPr>
          <p:spPr bwMode="auto">
            <a:xfrm>
              <a:off x="4304928" y="584074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L5</a:t>
              </a:r>
            </a:p>
          </p:txBody>
        </p:sp>
      </p:grpSp>
      <p:grpSp>
        <p:nvGrpSpPr>
          <p:cNvPr id="100" name="组合 99"/>
          <p:cNvGrpSpPr/>
          <p:nvPr/>
        </p:nvGrpSpPr>
        <p:grpSpPr>
          <a:xfrm>
            <a:off x="6755134" y="6255568"/>
            <a:ext cx="2558730" cy="396000"/>
            <a:chOff x="6853064" y="5769304"/>
            <a:chExt cx="2558730" cy="396000"/>
          </a:xfrm>
        </p:grpSpPr>
        <p:sp>
          <p:nvSpPr>
            <p:cNvPr id="102" name="AutoShape 5"/>
            <p:cNvSpPr>
              <a:spLocks noChangeArrowheads="1"/>
            </p:cNvSpPr>
            <p:nvPr/>
          </p:nvSpPr>
          <p:spPr bwMode="auto">
            <a:xfrm>
              <a:off x="7071794" y="5769304"/>
              <a:ext cx="2340000" cy="3960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smtClean="0">
                  <a:solidFill>
                    <a:srgbClr val="000000"/>
                  </a:solidFill>
                  <a:latin typeface="+mj-lt"/>
                </a:rPr>
                <a:t>梳理机提炼集团企业文化</a:t>
              </a:r>
              <a:endParaRPr lang="en-US" altLang="zh-CN" sz="1200" b="1" dirty="0">
                <a:solidFill>
                  <a:srgbClr val="000000"/>
                </a:solidFill>
                <a:latin typeface="+mj-lt"/>
              </a:endParaRPr>
            </a:p>
          </p:txBody>
        </p:sp>
        <p:sp>
          <p:nvSpPr>
            <p:cNvPr id="103" name="Text Box 15"/>
            <p:cNvSpPr txBox="1">
              <a:spLocks noChangeArrowheads="1"/>
            </p:cNvSpPr>
            <p:nvPr/>
          </p:nvSpPr>
          <p:spPr bwMode="auto">
            <a:xfrm>
              <a:off x="6853064" y="5840493"/>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L6</a:t>
              </a:r>
            </a:p>
          </p:txBody>
        </p:sp>
      </p:grpSp>
      <p:sp>
        <p:nvSpPr>
          <p:cNvPr id="105" name="矩形 104"/>
          <p:cNvSpPr/>
          <p:nvPr/>
        </p:nvSpPr>
        <p:spPr>
          <a:xfrm>
            <a:off x="3237504" y="4800600"/>
            <a:ext cx="2052000" cy="84964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smtClean="0">
                <a:solidFill>
                  <a:schemeClr val="tx1"/>
                </a:solidFill>
              </a:rPr>
              <a:t>金融构建</a:t>
            </a:r>
          </a:p>
        </p:txBody>
      </p:sp>
      <p:grpSp>
        <p:nvGrpSpPr>
          <p:cNvPr id="48" name="组合 47"/>
          <p:cNvGrpSpPr/>
          <p:nvPr/>
        </p:nvGrpSpPr>
        <p:grpSpPr>
          <a:xfrm>
            <a:off x="1208584" y="5157192"/>
            <a:ext cx="1912662" cy="431800"/>
            <a:chOff x="1208583" y="908968"/>
            <a:chExt cx="1912662" cy="431800"/>
          </a:xfrm>
        </p:grpSpPr>
        <p:sp>
          <p:nvSpPr>
            <p:cNvPr id="18" name="AutoShape 5"/>
            <p:cNvSpPr>
              <a:spLocks noChangeArrowheads="1"/>
            </p:cNvSpPr>
            <p:nvPr/>
          </p:nvSpPr>
          <p:spPr bwMode="auto">
            <a:xfrm>
              <a:off x="1429245" y="908968"/>
              <a:ext cx="1692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defRPr/>
              </a:pPr>
              <a:r>
                <a:rPr lang="zh-CN" altLang="en-US" sz="1200" b="1" dirty="0" smtClean="0">
                  <a:solidFill>
                    <a:srgbClr val="000000"/>
                  </a:solidFill>
                </a:rPr>
                <a:t>创新治理机制</a:t>
              </a:r>
              <a:endParaRPr lang="en-US" altLang="zh-CN" sz="1200" b="1" dirty="0" smtClean="0">
                <a:solidFill>
                  <a:srgbClr val="000000"/>
                </a:solidFill>
              </a:endParaRPr>
            </a:p>
            <a:p>
              <a:pPr algn="ctr">
                <a:defRPr/>
              </a:pPr>
              <a:r>
                <a:rPr lang="zh-CN" altLang="en-US" sz="1200" b="1" dirty="0" smtClean="0">
                  <a:solidFill>
                    <a:srgbClr val="000000"/>
                  </a:solidFill>
                </a:rPr>
                <a:t>优化</a:t>
              </a:r>
              <a:r>
                <a:rPr lang="zh-CN" altLang="en-US" sz="1200" b="1" dirty="0">
                  <a:solidFill>
                    <a:srgbClr val="000000"/>
                  </a:solidFill>
                </a:rPr>
                <a:t>组织</a:t>
              </a:r>
              <a:r>
                <a:rPr lang="zh-CN" altLang="en-US" sz="1200" b="1" dirty="0" smtClean="0">
                  <a:solidFill>
                    <a:srgbClr val="000000"/>
                  </a:solidFill>
                </a:rPr>
                <a:t>结构</a:t>
              </a:r>
              <a:endParaRPr lang="zh-CN" altLang="en-US" sz="1200" b="1" dirty="0">
                <a:solidFill>
                  <a:srgbClr val="000000"/>
                </a:solidFill>
              </a:endParaRPr>
            </a:p>
          </p:txBody>
        </p:sp>
        <p:sp>
          <p:nvSpPr>
            <p:cNvPr id="19" name="Text Box 15"/>
            <p:cNvSpPr txBox="1">
              <a:spLocks noChangeArrowheads="1"/>
            </p:cNvSpPr>
            <p:nvPr/>
          </p:nvSpPr>
          <p:spPr bwMode="auto">
            <a:xfrm>
              <a:off x="1208583" y="980405"/>
              <a:ext cx="288000"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I17</a:t>
              </a:r>
            </a:p>
          </p:txBody>
        </p:sp>
      </p:grpSp>
      <p:grpSp>
        <p:nvGrpSpPr>
          <p:cNvPr id="49" name="组合 48"/>
          <p:cNvGrpSpPr/>
          <p:nvPr/>
        </p:nvGrpSpPr>
        <p:grpSpPr>
          <a:xfrm>
            <a:off x="3292842" y="5156944"/>
            <a:ext cx="1912662" cy="431800"/>
            <a:chOff x="3980892" y="908720"/>
            <a:chExt cx="1912662" cy="431800"/>
          </a:xfrm>
        </p:grpSpPr>
        <p:sp>
          <p:nvSpPr>
            <p:cNvPr id="20" name="AutoShape 5"/>
            <p:cNvSpPr>
              <a:spLocks noChangeArrowheads="1"/>
            </p:cNvSpPr>
            <p:nvPr/>
          </p:nvSpPr>
          <p:spPr bwMode="auto">
            <a:xfrm>
              <a:off x="4201554" y="908720"/>
              <a:ext cx="1692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r>
                <a:rPr lang="zh-CN" altLang="en-US" sz="1200" b="1" dirty="0" smtClean="0">
                  <a:solidFill>
                    <a:srgbClr val="000000"/>
                  </a:solidFill>
                </a:rPr>
                <a:t>引入金融支撑</a:t>
              </a:r>
              <a:endParaRPr lang="en-US" altLang="zh-CN" sz="1200" b="1" dirty="0" smtClean="0">
                <a:solidFill>
                  <a:srgbClr val="000000"/>
                </a:solidFill>
              </a:endParaRPr>
            </a:p>
            <a:p>
              <a:pPr algn="ctr"/>
              <a:r>
                <a:rPr lang="zh-CN" altLang="en-US" sz="1200" b="1" dirty="0" smtClean="0">
                  <a:solidFill>
                    <a:srgbClr val="000000"/>
                  </a:solidFill>
                </a:rPr>
                <a:t>打造融资能力</a:t>
              </a:r>
              <a:endParaRPr lang="en-US" altLang="zh-CN" sz="1200" b="1" dirty="0">
                <a:solidFill>
                  <a:srgbClr val="000000"/>
                </a:solidFill>
              </a:endParaRPr>
            </a:p>
          </p:txBody>
        </p:sp>
        <p:sp>
          <p:nvSpPr>
            <p:cNvPr id="21" name="Text Box 15"/>
            <p:cNvSpPr txBox="1">
              <a:spLocks noChangeArrowheads="1"/>
            </p:cNvSpPr>
            <p:nvPr/>
          </p:nvSpPr>
          <p:spPr bwMode="auto">
            <a:xfrm>
              <a:off x="3980892" y="980157"/>
              <a:ext cx="287337"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I18</a:t>
              </a:r>
            </a:p>
          </p:txBody>
        </p:sp>
      </p:grpSp>
      <p:grpSp>
        <p:nvGrpSpPr>
          <p:cNvPr id="50" name="组合 49"/>
          <p:cNvGrpSpPr/>
          <p:nvPr/>
        </p:nvGrpSpPr>
        <p:grpSpPr>
          <a:xfrm>
            <a:off x="5392842" y="5156944"/>
            <a:ext cx="1912662" cy="431800"/>
            <a:chOff x="6753200" y="908720"/>
            <a:chExt cx="1912662" cy="431800"/>
          </a:xfrm>
        </p:grpSpPr>
        <p:sp>
          <p:nvSpPr>
            <p:cNvPr id="22" name="AutoShape 5"/>
            <p:cNvSpPr>
              <a:spLocks noChangeArrowheads="1"/>
            </p:cNvSpPr>
            <p:nvPr/>
          </p:nvSpPr>
          <p:spPr bwMode="auto">
            <a:xfrm>
              <a:off x="6973862" y="908720"/>
              <a:ext cx="1692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defRPr/>
              </a:pPr>
              <a:r>
                <a:rPr lang="zh-CN" altLang="en-US" sz="1200" b="1" dirty="0" smtClean="0">
                  <a:solidFill>
                    <a:srgbClr val="000000"/>
                  </a:solidFill>
                </a:rPr>
                <a:t>优化研发机制</a:t>
              </a:r>
              <a:endParaRPr lang="en-US" altLang="zh-CN" sz="1200" b="1" dirty="0" smtClean="0">
                <a:solidFill>
                  <a:srgbClr val="000000"/>
                </a:solidFill>
              </a:endParaRPr>
            </a:p>
            <a:p>
              <a:pPr algn="ctr">
                <a:defRPr/>
              </a:pPr>
              <a:r>
                <a:rPr lang="zh-CN" altLang="en-US" sz="1200" b="1" dirty="0" smtClean="0">
                  <a:solidFill>
                    <a:srgbClr val="000000"/>
                  </a:solidFill>
                </a:rPr>
                <a:t>激发研发活力</a:t>
              </a:r>
              <a:endParaRPr lang="en-US" altLang="zh-CN" sz="1200" b="1" dirty="0">
                <a:solidFill>
                  <a:srgbClr val="000000"/>
                </a:solidFill>
              </a:endParaRPr>
            </a:p>
          </p:txBody>
        </p:sp>
        <p:sp>
          <p:nvSpPr>
            <p:cNvPr id="23" name="Text Box 15"/>
            <p:cNvSpPr txBox="1">
              <a:spLocks noChangeArrowheads="1"/>
            </p:cNvSpPr>
            <p:nvPr/>
          </p:nvSpPr>
          <p:spPr bwMode="auto">
            <a:xfrm>
              <a:off x="6753200" y="980157"/>
              <a:ext cx="287337"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I19</a:t>
              </a:r>
            </a:p>
          </p:txBody>
        </p:sp>
      </p:grpSp>
      <p:grpSp>
        <p:nvGrpSpPr>
          <p:cNvPr id="104" name="组合 47"/>
          <p:cNvGrpSpPr/>
          <p:nvPr/>
        </p:nvGrpSpPr>
        <p:grpSpPr>
          <a:xfrm>
            <a:off x="1208583" y="908968"/>
            <a:ext cx="2560663" cy="431800"/>
            <a:chOff x="1208583" y="908968"/>
            <a:chExt cx="2560663" cy="431800"/>
          </a:xfrm>
        </p:grpSpPr>
        <p:sp>
          <p:nvSpPr>
            <p:cNvPr id="106" name="AutoShape 5"/>
            <p:cNvSpPr>
              <a:spLocks noChangeArrowheads="1"/>
            </p:cNvSpPr>
            <p:nvPr/>
          </p:nvSpPr>
          <p:spPr bwMode="auto">
            <a:xfrm>
              <a:off x="1429246" y="908968"/>
              <a:ext cx="234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a:solidFill>
                    <a:srgbClr val="000000"/>
                  </a:solidFill>
                </a:rPr>
                <a:t>保持</a:t>
              </a:r>
              <a:r>
                <a:rPr lang="zh-CN" altLang="en-US" sz="1200" b="1" dirty="0" smtClean="0">
                  <a:solidFill>
                    <a:srgbClr val="000000"/>
                  </a:solidFill>
                </a:rPr>
                <a:t>集团营业收入稳</a:t>
              </a:r>
              <a:r>
                <a:rPr lang="zh-CN" altLang="en-US" sz="1200" b="1" dirty="0">
                  <a:solidFill>
                    <a:srgbClr val="000000"/>
                  </a:solidFill>
                </a:rPr>
                <a:t>健</a:t>
              </a:r>
              <a:r>
                <a:rPr lang="zh-CN" altLang="en-US" sz="1200" b="1" dirty="0" smtClean="0">
                  <a:solidFill>
                    <a:srgbClr val="000000"/>
                  </a:solidFill>
                </a:rPr>
                <a:t>增长</a:t>
              </a:r>
              <a:endParaRPr lang="zh-CN" altLang="en-US" sz="1200" b="1" dirty="0">
                <a:solidFill>
                  <a:srgbClr val="000000"/>
                </a:solidFill>
              </a:endParaRPr>
            </a:p>
          </p:txBody>
        </p:sp>
        <p:sp>
          <p:nvSpPr>
            <p:cNvPr id="107" name="Text Box 15"/>
            <p:cNvSpPr txBox="1">
              <a:spLocks noChangeArrowheads="1"/>
            </p:cNvSpPr>
            <p:nvPr/>
          </p:nvSpPr>
          <p:spPr bwMode="auto">
            <a:xfrm>
              <a:off x="1208583" y="980405"/>
              <a:ext cx="288000"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F1</a:t>
              </a:r>
            </a:p>
          </p:txBody>
        </p:sp>
      </p:grpSp>
      <p:grpSp>
        <p:nvGrpSpPr>
          <p:cNvPr id="108" name="组合 48"/>
          <p:cNvGrpSpPr/>
          <p:nvPr/>
        </p:nvGrpSpPr>
        <p:grpSpPr>
          <a:xfrm>
            <a:off x="3980892" y="908720"/>
            <a:ext cx="2560662" cy="431800"/>
            <a:chOff x="3980892" y="908720"/>
            <a:chExt cx="2560662" cy="431800"/>
          </a:xfrm>
        </p:grpSpPr>
        <p:sp>
          <p:nvSpPr>
            <p:cNvPr id="109" name="AutoShape 5"/>
            <p:cNvSpPr>
              <a:spLocks noChangeArrowheads="1"/>
            </p:cNvSpPr>
            <p:nvPr/>
          </p:nvSpPr>
          <p:spPr bwMode="auto">
            <a:xfrm>
              <a:off x="4201554" y="908720"/>
              <a:ext cx="234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a:solidFill>
                    <a:srgbClr val="000000"/>
                  </a:solidFill>
                </a:rPr>
                <a:t>持续提高集团净资产收益率</a:t>
              </a:r>
              <a:endParaRPr lang="en-US" altLang="zh-CN" sz="1200" b="1" dirty="0">
                <a:solidFill>
                  <a:srgbClr val="000000"/>
                </a:solidFill>
              </a:endParaRPr>
            </a:p>
          </p:txBody>
        </p:sp>
        <p:sp>
          <p:nvSpPr>
            <p:cNvPr id="110" name="Text Box 15"/>
            <p:cNvSpPr txBox="1">
              <a:spLocks noChangeArrowheads="1"/>
            </p:cNvSpPr>
            <p:nvPr/>
          </p:nvSpPr>
          <p:spPr bwMode="auto">
            <a:xfrm>
              <a:off x="3980892" y="980157"/>
              <a:ext cx="287337"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F2</a:t>
              </a:r>
            </a:p>
          </p:txBody>
        </p:sp>
      </p:grpSp>
      <p:grpSp>
        <p:nvGrpSpPr>
          <p:cNvPr id="111" name="组合 49"/>
          <p:cNvGrpSpPr/>
          <p:nvPr/>
        </p:nvGrpSpPr>
        <p:grpSpPr>
          <a:xfrm>
            <a:off x="6753200" y="908720"/>
            <a:ext cx="2560663" cy="431800"/>
            <a:chOff x="6753200" y="908720"/>
            <a:chExt cx="2560663" cy="431800"/>
          </a:xfrm>
        </p:grpSpPr>
        <p:sp>
          <p:nvSpPr>
            <p:cNvPr id="114" name="AutoShape 5"/>
            <p:cNvSpPr>
              <a:spLocks noChangeArrowheads="1"/>
            </p:cNvSpPr>
            <p:nvPr/>
          </p:nvSpPr>
          <p:spPr bwMode="auto">
            <a:xfrm>
              <a:off x="6973863" y="908720"/>
              <a:ext cx="234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smtClean="0">
                  <a:solidFill>
                    <a:srgbClr val="000000"/>
                  </a:solidFill>
                </a:rPr>
                <a:t>降低集</a:t>
              </a:r>
              <a:r>
                <a:rPr lang="zh-CN" altLang="en-US" sz="1200" b="1" dirty="0">
                  <a:solidFill>
                    <a:srgbClr val="000000"/>
                  </a:solidFill>
                </a:rPr>
                <a:t>团资产负债率</a:t>
              </a:r>
              <a:endParaRPr lang="en-US" altLang="zh-CN" sz="1200" b="1" dirty="0">
                <a:solidFill>
                  <a:srgbClr val="000000"/>
                </a:solidFill>
              </a:endParaRPr>
            </a:p>
          </p:txBody>
        </p:sp>
        <p:sp>
          <p:nvSpPr>
            <p:cNvPr id="117" name="Text Box 15"/>
            <p:cNvSpPr txBox="1">
              <a:spLocks noChangeArrowheads="1"/>
            </p:cNvSpPr>
            <p:nvPr/>
          </p:nvSpPr>
          <p:spPr bwMode="auto">
            <a:xfrm>
              <a:off x="6753200" y="980157"/>
              <a:ext cx="287337"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F3</a:t>
              </a:r>
            </a:p>
          </p:txBody>
        </p:sp>
      </p:grpSp>
      <p:sp>
        <p:nvSpPr>
          <p:cNvPr id="120" name="矩形 119"/>
          <p:cNvSpPr/>
          <p:nvPr/>
        </p:nvSpPr>
        <p:spPr>
          <a:xfrm>
            <a:off x="7437504" y="4800600"/>
            <a:ext cx="2052000" cy="84964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algn="ctr">
              <a:spcAft>
                <a:spcPts val="600"/>
              </a:spcAft>
            </a:pPr>
            <a:r>
              <a:rPr lang="zh-CN" altLang="en-US" sz="1600" b="1" dirty="0" smtClean="0">
                <a:solidFill>
                  <a:schemeClr val="tx1"/>
                </a:solidFill>
              </a:rPr>
              <a:t>信息</a:t>
            </a:r>
            <a:r>
              <a:rPr lang="en-US" altLang="zh-CN" sz="1600" b="1" dirty="0" smtClean="0">
                <a:solidFill>
                  <a:schemeClr val="tx1"/>
                </a:solidFill>
              </a:rPr>
              <a:t>&amp;</a:t>
            </a:r>
            <a:r>
              <a:rPr lang="zh-CN" altLang="en-US" sz="1600" b="1" dirty="0" smtClean="0">
                <a:solidFill>
                  <a:schemeClr val="tx1"/>
                </a:solidFill>
              </a:rPr>
              <a:t>物流</a:t>
            </a:r>
          </a:p>
        </p:txBody>
      </p:sp>
      <p:grpSp>
        <p:nvGrpSpPr>
          <p:cNvPr id="123" name="组合 122"/>
          <p:cNvGrpSpPr/>
          <p:nvPr/>
        </p:nvGrpSpPr>
        <p:grpSpPr>
          <a:xfrm>
            <a:off x="7496559" y="5156944"/>
            <a:ext cx="1912662" cy="431800"/>
            <a:chOff x="6753200" y="908720"/>
            <a:chExt cx="1912662" cy="431800"/>
          </a:xfrm>
        </p:grpSpPr>
        <p:sp>
          <p:nvSpPr>
            <p:cNvPr id="126" name="AutoShape 5"/>
            <p:cNvSpPr>
              <a:spLocks noChangeArrowheads="1"/>
            </p:cNvSpPr>
            <p:nvPr/>
          </p:nvSpPr>
          <p:spPr bwMode="auto">
            <a:xfrm>
              <a:off x="6973862" y="908720"/>
              <a:ext cx="1692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defRPr/>
              </a:pPr>
              <a:r>
                <a:rPr lang="zh-CN" altLang="en-US" sz="1200" b="1" dirty="0" smtClean="0">
                  <a:solidFill>
                    <a:srgbClr val="000000"/>
                  </a:solidFill>
                </a:rPr>
                <a:t>完善物流网络</a:t>
              </a:r>
              <a:r>
                <a:rPr lang="en-US" altLang="zh-CN" sz="1200" b="1" dirty="0" smtClean="0">
                  <a:solidFill>
                    <a:srgbClr val="000000"/>
                  </a:solidFill>
                </a:rPr>
                <a:t/>
              </a:r>
              <a:br>
                <a:rPr lang="en-US" altLang="zh-CN" sz="1200" b="1" dirty="0" smtClean="0">
                  <a:solidFill>
                    <a:srgbClr val="000000"/>
                  </a:solidFill>
                </a:rPr>
              </a:br>
              <a:r>
                <a:rPr lang="zh-CN" altLang="en-US" sz="1200" b="1" dirty="0" smtClean="0">
                  <a:solidFill>
                    <a:srgbClr val="000000"/>
                  </a:solidFill>
                </a:rPr>
                <a:t>加载信息支撑</a:t>
              </a:r>
              <a:endParaRPr lang="en-US" altLang="zh-CN" sz="1200" b="1" dirty="0">
                <a:solidFill>
                  <a:srgbClr val="000000"/>
                </a:solidFill>
              </a:endParaRPr>
            </a:p>
          </p:txBody>
        </p:sp>
        <p:sp>
          <p:nvSpPr>
            <p:cNvPr id="129" name="Text Box 15"/>
            <p:cNvSpPr txBox="1">
              <a:spLocks noChangeArrowheads="1"/>
            </p:cNvSpPr>
            <p:nvPr/>
          </p:nvSpPr>
          <p:spPr bwMode="auto">
            <a:xfrm>
              <a:off x="6753200" y="980157"/>
              <a:ext cx="287337" cy="288925"/>
            </a:xfrm>
            <a:prstGeom prst="rect">
              <a:avLst/>
            </a:prstGeom>
            <a:solidFill>
              <a:schemeClr val="accent2"/>
            </a:solidFill>
            <a:ln w="19050" algn="ctr">
              <a:solidFill>
                <a:schemeClr val="accent2"/>
              </a:solidFill>
              <a:miter lim="800000"/>
              <a:headEnd/>
              <a:tailEnd/>
            </a:ln>
          </p:spPr>
          <p:txBody>
            <a:bodyPr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I20</a:t>
              </a:r>
            </a:p>
          </p:txBody>
        </p:sp>
      </p:grpSp>
      <p:grpSp>
        <p:nvGrpSpPr>
          <p:cNvPr id="144" name="组合 143"/>
          <p:cNvGrpSpPr/>
          <p:nvPr/>
        </p:nvGrpSpPr>
        <p:grpSpPr>
          <a:xfrm>
            <a:off x="1063173" y="2565152"/>
            <a:ext cx="1300662" cy="431800"/>
            <a:chOff x="1208584" y="2853184"/>
            <a:chExt cx="1300662" cy="431800"/>
          </a:xfrm>
        </p:grpSpPr>
        <p:sp>
          <p:nvSpPr>
            <p:cNvPr id="147" name="AutoShape 5"/>
            <p:cNvSpPr>
              <a:spLocks noChangeArrowheads="1"/>
            </p:cNvSpPr>
            <p:nvPr/>
          </p:nvSpPr>
          <p:spPr bwMode="auto">
            <a:xfrm>
              <a:off x="1429246" y="2853184"/>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smtClean="0">
                  <a:solidFill>
                    <a:srgbClr val="000000"/>
                  </a:solidFill>
                </a:rPr>
                <a:t>全球整合</a:t>
              </a:r>
              <a:r>
                <a:rPr lang="en-US" altLang="zh-CN" sz="1200" b="1" dirty="0">
                  <a:solidFill>
                    <a:srgbClr val="000000"/>
                  </a:solidFill>
                </a:rPr>
                <a:t/>
              </a:r>
              <a:br>
                <a:rPr lang="en-US" altLang="zh-CN" sz="1200" b="1" dirty="0">
                  <a:solidFill>
                    <a:srgbClr val="000000"/>
                  </a:solidFill>
                </a:rPr>
              </a:br>
              <a:r>
                <a:rPr lang="zh-CN" altLang="en-US" sz="1200" b="1" dirty="0" smtClean="0">
                  <a:solidFill>
                    <a:srgbClr val="000000"/>
                  </a:solidFill>
                </a:rPr>
                <a:t>获取资源</a:t>
              </a:r>
              <a:endParaRPr lang="en-US" altLang="zh-CN" sz="1200" b="1" dirty="0">
                <a:solidFill>
                  <a:srgbClr val="000000"/>
                </a:solidFill>
              </a:endParaRPr>
            </a:p>
          </p:txBody>
        </p:sp>
        <p:sp>
          <p:nvSpPr>
            <p:cNvPr id="150" name="Text Box 15"/>
            <p:cNvSpPr txBox="1">
              <a:spLocks noChangeArrowheads="1"/>
            </p:cNvSpPr>
            <p:nvPr/>
          </p:nvSpPr>
          <p:spPr bwMode="auto">
            <a:xfrm>
              <a:off x="1208584" y="292462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I1</a:t>
              </a:r>
            </a:p>
          </p:txBody>
        </p:sp>
      </p:grpSp>
      <p:grpSp>
        <p:nvGrpSpPr>
          <p:cNvPr id="151" name="组合 150"/>
          <p:cNvGrpSpPr/>
          <p:nvPr/>
        </p:nvGrpSpPr>
        <p:grpSpPr>
          <a:xfrm>
            <a:off x="1063173" y="3663528"/>
            <a:ext cx="1300662" cy="431800"/>
            <a:chOff x="1208584" y="2853184"/>
            <a:chExt cx="1300662" cy="431800"/>
          </a:xfrm>
        </p:grpSpPr>
        <p:sp>
          <p:nvSpPr>
            <p:cNvPr id="152" name="AutoShape 5"/>
            <p:cNvSpPr>
              <a:spLocks noChangeArrowheads="1"/>
            </p:cNvSpPr>
            <p:nvPr/>
          </p:nvSpPr>
          <p:spPr bwMode="auto">
            <a:xfrm>
              <a:off x="1429246" y="2853184"/>
              <a:ext cx="1080000" cy="431800"/>
            </a:xfrm>
            <a:prstGeom prst="roundRect">
              <a:avLst>
                <a:gd name="adj" fmla="val 28310"/>
              </a:avLst>
            </a:prstGeom>
            <a:solidFill>
              <a:schemeClr val="bg1"/>
            </a:solidFill>
            <a:ln w="12700" algn="ctr">
              <a:solidFill>
                <a:schemeClr val="tx1"/>
              </a:solidFill>
              <a:round/>
              <a:headEnd/>
              <a:tailEnd/>
            </a:ln>
          </p:spPr>
          <p:txBody>
            <a:bodyPr wrap="none" anchor="ctr"/>
            <a:lstStyle/>
            <a:p>
              <a:pPr algn="ctr">
                <a:spcBef>
                  <a:spcPct val="50000"/>
                </a:spcBef>
              </a:pPr>
              <a:r>
                <a:rPr lang="zh-CN" altLang="en-US" sz="1200" b="1" dirty="0" smtClean="0">
                  <a:solidFill>
                    <a:srgbClr val="000000"/>
                  </a:solidFill>
                </a:rPr>
                <a:t>围绕主业</a:t>
              </a:r>
              <a:r>
                <a:rPr lang="en-US" altLang="zh-CN" sz="1200" b="1" dirty="0">
                  <a:solidFill>
                    <a:srgbClr val="000000"/>
                  </a:solidFill>
                </a:rPr>
                <a:t/>
              </a:r>
              <a:br>
                <a:rPr lang="en-US" altLang="zh-CN" sz="1200" b="1" dirty="0">
                  <a:solidFill>
                    <a:srgbClr val="000000"/>
                  </a:solidFill>
                </a:rPr>
              </a:br>
              <a:r>
                <a:rPr lang="zh-CN" altLang="en-US" sz="1200" b="1" dirty="0" smtClean="0">
                  <a:solidFill>
                    <a:srgbClr val="000000"/>
                  </a:solidFill>
                </a:rPr>
                <a:t>全面配套</a:t>
              </a:r>
              <a:endParaRPr lang="en-US" altLang="zh-CN" sz="1200" b="1" dirty="0">
                <a:solidFill>
                  <a:srgbClr val="000000"/>
                </a:solidFill>
              </a:endParaRPr>
            </a:p>
          </p:txBody>
        </p:sp>
        <p:sp>
          <p:nvSpPr>
            <p:cNvPr id="153" name="Text Box 15"/>
            <p:cNvSpPr txBox="1">
              <a:spLocks noChangeArrowheads="1"/>
            </p:cNvSpPr>
            <p:nvPr/>
          </p:nvSpPr>
          <p:spPr bwMode="auto">
            <a:xfrm>
              <a:off x="1208584" y="2924621"/>
              <a:ext cx="288000" cy="288925"/>
            </a:xfrm>
            <a:prstGeom prst="rect">
              <a:avLst/>
            </a:prstGeom>
            <a:solidFill>
              <a:schemeClr val="accent2"/>
            </a:solidFill>
            <a:ln w="19050" algn="ctr">
              <a:solidFill>
                <a:schemeClr val="accent2"/>
              </a:solidFill>
              <a:miter lim="800000"/>
              <a:headEnd/>
              <a:tailEnd/>
            </a:ln>
          </p:spPr>
          <p:txBody>
            <a:bodyPr wrap="none" lIns="0" tIns="0" rIns="0" bIns="0" anchor="ctr"/>
            <a:lstStyle>
              <a:lvl1pPr eaLnBrk="0" hangingPunct="0">
                <a:defRPr kumimoji="1" sz="2500" b="1">
                  <a:solidFill>
                    <a:schemeClr val="tx1"/>
                  </a:solidFill>
                  <a:latin typeface="Times New Roman" pitchFamily="18" charset="0"/>
                  <a:ea typeface="宋体" pitchFamily="2" charset="-122"/>
                </a:defRPr>
              </a:lvl1pPr>
              <a:lvl2pPr marL="742950" indent="-285750" eaLnBrk="0" hangingPunct="0">
                <a:defRPr kumimoji="1" sz="2500" b="1">
                  <a:solidFill>
                    <a:schemeClr val="tx1"/>
                  </a:solidFill>
                  <a:latin typeface="Times New Roman" pitchFamily="18" charset="0"/>
                  <a:ea typeface="宋体" pitchFamily="2" charset="-122"/>
                </a:defRPr>
              </a:lvl2pPr>
              <a:lvl3pPr marL="1143000" indent="-228600" eaLnBrk="0" hangingPunct="0">
                <a:defRPr kumimoji="1" sz="2500" b="1">
                  <a:solidFill>
                    <a:schemeClr val="tx1"/>
                  </a:solidFill>
                  <a:latin typeface="Times New Roman" pitchFamily="18" charset="0"/>
                  <a:ea typeface="宋体" pitchFamily="2" charset="-122"/>
                </a:defRPr>
              </a:lvl3pPr>
              <a:lvl4pPr marL="1600200" indent="-228600" eaLnBrk="0" hangingPunct="0">
                <a:defRPr kumimoji="1" sz="2500" b="1">
                  <a:solidFill>
                    <a:schemeClr val="tx1"/>
                  </a:solidFill>
                  <a:latin typeface="Times New Roman" pitchFamily="18" charset="0"/>
                  <a:ea typeface="宋体" pitchFamily="2" charset="-122"/>
                </a:defRPr>
              </a:lvl4pPr>
              <a:lvl5pPr marL="2057400" indent="-228600" eaLnBrk="0" hangingPunct="0">
                <a:defRPr kumimoji="1" sz="25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500" b="1">
                  <a:solidFill>
                    <a:schemeClr val="tx1"/>
                  </a:solidFill>
                  <a:latin typeface="Times New Roman" pitchFamily="18" charset="0"/>
                  <a:ea typeface="宋体" pitchFamily="2" charset="-122"/>
                </a:defRPr>
              </a:lvl9pPr>
            </a:lstStyle>
            <a:p>
              <a:pPr algn="ctr" eaLnBrk="1" hangingPunct="1">
                <a:spcBef>
                  <a:spcPts val="0"/>
                </a:spcBef>
                <a:defRPr/>
              </a:pPr>
              <a:r>
                <a:rPr lang="en-US" altLang="zh-CN" sz="1200" dirty="0" smtClean="0">
                  <a:solidFill>
                    <a:schemeClr val="bg1"/>
                  </a:solidFill>
                  <a:latin typeface="+mj-lt"/>
                  <a:ea typeface="+mn-ea"/>
                </a:rPr>
                <a:t>I3</a:t>
              </a:r>
            </a:p>
          </p:txBody>
        </p:sp>
      </p:grpSp>
    </p:spTree>
    <p:extLst>
      <p:ext uri="{BB962C8B-B14F-4D97-AF65-F5344CB8AC3E}">
        <p14:creationId xmlns:p14="http://schemas.microsoft.com/office/powerpoint/2010/main" val="8600797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目录</a:t>
            </a:r>
            <a:endParaRPr lang="zh-CN" altLang="en-US" dirty="0"/>
          </a:p>
        </p:txBody>
      </p:sp>
      <p:grpSp>
        <p:nvGrpSpPr>
          <p:cNvPr id="17" name="组合 16"/>
          <p:cNvGrpSpPr/>
          <p:nvPr/>
        </p:nvGrpSpPr>
        <p:grpSpPr>
          <a:xfrm>
            <a:off x="1928664" y="1412776"/>
            <a:ext cx="6192688" cy="504000"/>
            <a:chOff x="3584848" y="1988840"/>
            <a:chExt cx="5832647" cy="504000"/>
          </a:xfrm>
        </p:grpSpPr>
        <p:sp>
          <p:nvSpPr>
            <p:cNvPr id="3" name="Rectangle 5"/>
            <p:cNvSpPr>
              <a:spLocks noChangeArrowheads="1"/>
            </p:cNvSpPr>
            <p:nvPr/>
          </p:nvSpPr>
          <p:spPr bwMode="auto">
            <a:xfrm>
              <a:off x="4368640" y="198884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瓮福内外环境</a:t>
              </a:r>
              <a:r>
                <a:rPr lang="zh-CN" altLang="en-US" sz="1800" b="1" dirty="0" smtClean="0">
                  <a:latin typeface="+mn-ea"/>
                </a:rPr>
                <a:t>综述</a:t>
              </a:r>
              <a:r>
                <a:rPr lang="en-US" altLang="zh-CN" sz="1800" b="1" dirty="0" smtClean="0">
                  <a:latin typeface="+mn-ea"/>
                </a:rPr>
                <a:t>…………3</a:t>
              </a:r>
              <a:r>
                <a:rPr lang="zh-CN" altLang="en-US" sz="1800" b="1" dirty="0" smtClean="0">
                  <a:latin typeface="+mn-ea"/>
                </a:rPr>
                <a:t>～</a:t>
              </a:r>
              <a:r>
                <a:rPr lang="en-US" altLang="zh-CN" sz="1800" b="1" dirty="0" smtClean="0">
                  <a:latin typeface="+mn-ea"/>
                </a:rPr>
                <a:t>10</a:t>
              </a:r>
              <a:endParaRPr lang="zh-CN" altLang="en-US" sz="1800" b="1" dirty="0">
                <a:latin typeface="+mn-ea"/>
              </a:endParaRPr>
            </a:p>
          </p:txBody>
        </p:sp>
        <p:sp>
          <p:nvSpPr>
            <p:cNvPr id="4" name="平行四边形 8"/>
            <p:cNvSpPr/>
            <p:nvPr/>
          </p:nvSpPr>
          <p:spPr>
            <a:xfrm>
              <a:off x="3584848" y="198884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I</a:t>
              </a:r>
              <a:endParaRPr lang="zh-CN" altLang="en-US" sz="1400" b="1" dirty="0">
                <a:solidFill>
                  <a:schemeClr val="tx1"/>
                </a:solidFill>
              </a:endParaRPr>
            </a:p>
          </p:txBody>
        </p:sp>
      </p:grpSp>
      <p:grpSp>
        <p:nvGrpSpPr>
          <p:cNvPr id="16" name="组合 15"/>
          <p:cNvGrpSpPr/>
          <p:nvPr/>
        </p:nvGrpSpPr>
        <p:grpSpPr>
          <a:xfrm>
            <a:off x="1928664" y="2006842"/>
            <a:ext cx="6192688" cy="504000"/>
            <a:chOff x="3584848" y="2816930"/>
            <a:chExt cx="5832647" cy="504000"/>
          </a:xfrm>
        </p:grpSpPr>
        <p:sp>
          <p:nvSpPr>
            <p:cNvPr id="5" name="Rectangle 5"/>
            <p:cNvSpPr>
              <a:spLocks noChangeArrowheads="1"/>
            </p:cNvSpPr>
            <p:nvPr/>
          </p:nvSpPr>
          <p:spPr bwMode="auto">
            <a:xfrm>
              <a:off x="4368640" y="281693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瓮福集团顶层</a:t>
              </a:r>
              <a:r>
                <a:rPr lang="zh-CN" altLang="en-US" sz="1800" b="1" dirty="0" smtClean="0">
                  <a:latin typeface="+mn-ea"/>
                </a:rPr>
                <a:t>战略</a:t>
              </a:r>
              <a:r>
                <a:rPr lang="en-US" altLang="zh-CN" sz="1800" b="1" dirty="0" smtClean="0">
                  <a:latin typeface="+mn-ea"/>
                </a:rPr>
                <a:t>…………11 </a:t>
              </a:r>
              <a:r>
                <a:rPr lang="zh-CN" altLang="en-US" sz="1800" b="1" dirty="0" smtClean="0">
                  <a:latin typeface="+mn-ea"/>
                </a:rPr>
                <a:t>～</a:t>
              </a:r>
              <a:r>
                <a:rPr lang="en-US" altLang="zh-CN" sz="1800" b="1" dirty="0" smtClean="0">
                  <a:latin typeface="+mn-ea"/>
                </a:rPr>
                <a:t>26</a:t>
              </a:r>
              <a:endParaRPr lang="zh-CN" altLang="en-US" sz="1800" b="1" dirty="0">
                <a:latin typeface="+mn-ea"/>
              </a:endParaRPr>
            </a:p>
          </p:txBody>
        </p:sp>
        <p:sp>
          <p:nvSpPr>
            <p:cNvPr id="6" name="平行四边形 8"/>
            <p:cNvSpPr/>
            <p:nvPr/>
          </p:nvSpPr>
          <p:spPr>
            <a:xfrm>
              <a:off x="3584848" y="281693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II</a:t>
              </a:r>
              <a:endParaRPr lang="zh-CN" altLang="en-US" sz="1400" b="1" dirty="0">
                <a:solidFill>
                  <a:schemeClr val="tx1"/>
                </a:solidFill>
              </a:endParaRPr>
            </a:p>
          </p:txBody>
        </p:sp>
      </p:grpSp>
      <p:grpSp>
        <p:nvGrpSpPr>
          <p:cNvPr id="15" name="组合 14"/>
          <p:cNvGrpSpPr/>
          <p:nvPr/>
        </p:nvGrpSpPr>
        <p:grpSpPr>
          <a:xfrm>
            <a:off x="1928664" y="2600908"/>
            <a:ext cx="6192688" cy="504000"/>
            <a:chOff x="3584848" y="3645020"/>
            <a:chExt cx="5832647" cy="504000"/>
          </a:xfrm>
          <a:solidFill>
            <a:schemeClr val="accent2"/>
          </a:solidFill>
        </p:grpSpPr>
        <p:sp>
          <p:nvSpPr>
            <p:cNvPr id="7" name="Rectangle 5"/>
            <p:cNvSpPr>
              <a:spLocks noChangeArrowheads="1"/>
            </p:cNvSpPr>
            <p:nvPr/>
          </p:nvSpPr>
          <p:spPr bwMode="auto">
            <a:xfrm>
              <a:off x="4368640" y="3645020"/>
              <a:ext cx="5048855" cy="504000"/>
            </a:xfrm>
            <a:prstGeom prst="rect">
              <a:avLst/>
            </a:prstGeom>
            <a:grpFill/>
            <a:ln w="9525">
              <a:noFill/>
              <a:miter lim="800000"/>
              <a:headEnd/>
              <a:tailEnd/>
            </a:ln>
            <a:effectLst/>
          </p:spPr>
          <p:txBody>
            <a:bodyPr wrap="none" lIns="72198" tIns="36099" rIns="72198" bIns="36099" anchor="ctr"/>
            <a:lstStyle/>
            <a:p>
              <a:r>
                <a:rPr lang="zh-CN" altLang="en-US" sz="1800" b="1" dirty="0">
                  <a:solidFill>
                    <a:schemeClr val="bg1"/>
                  </a:solidFill>
                  <a:latin typeface="+mn-ea"/>
                </a:rPr>
                <a:t>各板块定位及</a:t>
              </a:r>
              <a:r>
                <a:rPr lang="zh-CN" altLang="en-US" sz="1800" b="1" dirty="0" smtClean="0">
                  <a:solidFill>
                    <a:schemeClr val="bg1"/>
                  </a:solidFill>
                  <a:latin typeface="+mn-ea"/>
                </a:rPr>
                <a:t>策略</a:t>
              </a:r>
              <a:r>
                <a:rPr lang="en-US" altLang="zh-CN" sz="1800" b="1" dirty="0" smtClean="0">
                  <a:solidFill>
                    <a:schemeClr val="bg1"/>
                  </a:solidFill>
                  <a:latin typeface="+mn-ea"/>
                </a:rPr>
                <a:t>…………27 </a:t>
              </a:r>
              <a:r>
                <a:rPr lang="zh-CN" altLang="en-US" sz="1800" b="1" dirty="0" smtClean="0">
                  <a:solidFill>
                    <a:schemeClr val="bg1"/>
                  </a:solidFill>
                  <a:latin typeface="+mn-ea"/>
                </a:rPr>
                <a:t>～</a:t>
              </a:r>
              <a:r>
                <a:rPr lang="en-US" altLang="zh-CN" sz="1800" b="1" dirty="0" smtClean="0">
                  <a:solidFill>
                    <a:schemeClr val="bg1"/>
                  </a:solidFill>
                  <a:latin typeface="+mn-ea"/>
                </a:rPr>
                <a:t>63</a:t>
              </a:r>
              <a:endParaRPr lang="zh-CN" altLang="en-US" sz="1800" b="1" dirty="0">
                <a:solidFill>
                  <a:schemeClr val="bg1"/>
                </a:solidFill>
                <a:latin typeface="+mn-ea"/>
              </a:endParaRPr>
            </a:p>
          </p:txBody>
        </p:sp>
        <p:sp>
          <p:nvSpPr>
            <p:cNvPr id="8" name="平行四边形 8"/>
            <p:cNvSpPr/>
            <p:nvPr/>
          </p:nvSpPr>
          <p:spPr>
            <a:xfrm>
              <a:off x="3584848" y="364502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III</a:t>
              </a:r>
              <a:endParaRPr lang="zh-CN" altLang="en-US" sz="1400" b="1" dirty="0">
                <a:solidFill>
                  <a:schemeClr val="bg1"/>
                </a:solidFill>
              </a:endParaRPr>
            </a:p>
          </p:txBody>
        </p:sp>
      </p:grpSp>
      <p:grpSp>
        <p:nvGrpSpPr>
          <p:cNvPr id="14" name="组合 13"/>
          <p:cNvGrpSpPr/>
          <p:nvPr/>
        </p:nvGrpSpPr>
        <p:grpSpPr>
          <a:xfrm>
            <a:off x="1928664" y="4365104"/>
            <a:ext cx="6192688" cy="504000"/>
            <a:chOff x="3584848" y="4421191"/>
            <a:chExt cx="5832647" cy="504000"/>
          </a:xfrm>
        </p:grpSpPr>
        <p:sp>
          <p:nvSpPr>
            <p:cNvPr id="9" name="Rectangle 5"/>
            <p:cNvSpPr>
              <a:spLocks noChangeArrowheads="1"/>
            </p:cNvSpPr>
            <p:nvPr/>
          </p:nvSpPr>
          <p:spPr bwMode="auto">
            <a:xfrm>
              <a:off x="4368640" y="4421191"/>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战略支撑体系</a:t>
              </a:r>
              <a:r>
                <a:rPr lang="zh-CN" altLang="en-US" sz="1800" b="1" dirty="0" smtClean="0">
                  <a:latin typeface="+mn-ea"/>
                </a:rPr>
                <a:t>建设</a:t>
              </a:r>
              <a:r>
                <a:rPr lang="en-US" altLang="zh-CN" sz="1800" b="1" dirty="0" smtClean="0">
                  <a:latin typeface="+mn-ea"/>
                </a:rPr>
                <a:t>…………64 </a:t>
              </a:r>
              <a:r>
                <a:rPr lang="zh-CN" altLang="en-US" sz="1800" b="1" dirty="0" smtClean="0">
                  <a:latin typeface="+mn-ea"/>
                </a:rPr>
                <a:t>～ </a:t>
              </a:r>
              <a:r>
                <a:rPr lang="en-US" altLang="zh-CN" sz="1800" b="1" dirty="0" smtClean="0">
                  <a:latin typeface="+mn-ea"/>
                </a:rPr>
                <a:t>81</a:t>
              </a:r>
              <a:endParaRPr lang="zh-CN" altLang="en-US" sz="1800" b="1" dirty="0">
                <a:latin typeface="+mn-ea"/>
              </a:endParaRPr>
            </a:p>
          </p:txBody>
        </p:sp>
        <p:sp>
          <p:nvSpPr>
            <p:cNvPr id="10" name="平行四边形 8"/>
            <p:cNvSpPr/>
            <p:nvPr/>
          </p:nvSpPr>
          <p:spPr>
            <a:xfrm>
              <a:off x="3584848" y="4421192"/>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IV</a:t>
              </a:r>
              <a:endParaRPr lang="zh-CN" altLang="en-US" sz="1400" b="1" dirty="0">
                <a:solidFill>
                  <a:schemeClr val="tx1"/>
                </a:solidFill>
              </a:endParaRPr>
            </a:p>
          </p:txBody>
        </p:sp>
      </p:grpSp>
      <p:grpSp>
        <p:nvGrpSpPr>
          <p:cNvPr id="13" name="组合 12"/>
          <p:cNvGrpSpPr/>
          <p:nvPr/>
        </p:nvGrpSpPr>
        <p:grpSpPr>
          <a:xfrm>
            <a:off x="1928664" y="4959170"/>
            <a:ext cx="6192688" cy="504000"/>
            <a:chOff x="3584848" y="5161362"/>
            <a:chExt cx="5832647" cy="504000"/>
          </a:xfrm>
        </p:grpSpPr>
        <p:sp>
          <p:nvSpPr>
            <p:cNvPr id="11" name="Rectangle 5"/>
            <p:cNvSpPr>
              <a:spLocks noChangeArrowheads="1"/>
            </p:cNvSpPr>
            <p:nvPr/>
          </p:nvSpPr>
          <p:spPr bwMode="auto">
            <a:xfrm>
              <a:off x="4368640" y="5161362"/>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关键能力建设</a:t>
              </a:r>
              <a:r>
                <a:rPr lang="zh-CN" altLang="en-US" sz="1800" b="1" dirty="0" smtClean="0">
                  <a:latin typeface="+mn-ea"/>
                </a:rPr>
                <a:t>方向</a:t>
              </a:r>
              <a:r>
                <a:rPr lang="en-US" altLang="zh-CN" sz="1800" b="1" dirty="0" smtClean="0">
                  <a:latin typeface="+mn-ea"/>
                </a:rPr>
                <a:t>…………82 </a:t>
              </a:r>
              <a:r>
                <a:rPr lang="zh-CN" altLang="en-US" sz="1800" b="1" dirty="0" smtClean="0">
                  <a:latin typeface="+mn-ea"/>
                </a:rPr>
                <a:t>～</a:t>
              </a:r>
              <a:r>
                <a:rPr lang="en-US" altLang="zh-CN" sz="1800" b="1" dirty="0" smtClean="0">
                  <a:latin typeface="+mn-ea"/>
                </a:rPr>
                <a:t>93</a:t>
              </a:r>
              <a:endParaRPr lang="zh-CN" altLang="en-US" sz="1800" b="1" dirty="0">
                <a:latin typeface="+mn-ea"/>
              </a:endParaRPr>
            </a:p>
          </p:txBody>
        </p:sp>
        <p:sp>
          <p:nvSpPr>
            <p:cNvPr id="12" name="平行四边形 8"/>
            <p:cNvSpPr/>
            <p:nvPr/>
          </p:nvSpPr>
          <p:spPr>
            <a:xfrm>
              <a:off x="3584848" y="5161363"/>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V</a:t>
              </a:r>
              <a:endParaRPr lang="zh-CN" altLang="en-US" sz="1400" b="1" dirty="0">
                <a:solidFill>
                  <a:schemeClr val="tx1"/>
                </a:solidFill>
              </a:endParaRPr>
            </a:p>
          </p:txBody>
        </p:sp>
      </p:grpSp>
      <p:sp>
        <p:nvSpPr>
          <p:cNvPr id="18" name="Rectangle 5"/>
          <p:cNvSpPr>
            <a:spLocks noChangeArrowheads="1"/>
          </p:cNvSpPr>
          <p:nvPr/>
        </p:nvSpPr>
        <p:spPr bwMode="auto">
          <a:xfrm>
            <a:off x="2762280" y="3141024"/>
            <a:ext cx="2808000" cy="1152000"/>
          </a:xfrm>
          <a:prstGeom prst="rect">
            <a:avLst/>
          </a:prstGeom>
          <a:solidFill>
            <a:srgbClr val="0075C2"/>
          </a:solidFill>
          <a:ln w="9525">
            <a:noFill/>
            <a:miter lim="800000"/>
            <a:headEnd/>
            <a:tailEnd/>
          </a:ln>
          <a:effectLst/>
        </p:spPr>
        <p:txBody>
          <a:bodyPr wrap="none" lIns="72198" tIns="36099" rIns="72198" bIns="36099" anchor="ctr"/>
          <a:lstStyle/>
          <a:p>
            <a:r>
              <a:rPr lang="en-US" altLang="zh-CN" sz="1400" b="1" dirty="0" smtClean="0">
                <a:solidFill>
                  <a:schemeClr val="bg1"/>
                </a:solidFill>
                <a:latin typeface="+mn-ea"/>
              </a:rPr>
              <a:t>1.</a:t>
            </a:r>
            <a:r>
              <a:rPr lang="zh-CN" altLang="en-US" sz="1400" b="1" dirty="0" smtClean="0">
                <a:solidFill>
                  <a:schemeClr val="bg1"/>
                </a:solidFill>
                <a:latin typeface="+mn-ea"/>
              </a:rPr>
              <a:t>矿产资源业务</a:t>
            </a:r>
            <a:r>
              <a:rPr lang="en-US" altLang="zh-CN" sz="1400" b="1" dirty="0" smtClean="0">
                <a:solidFill>
                  <a:schemeClr val="bg1"/>
                </a:solidFill>
                <a:latin typeface="+mn-ea"/>
              </a:rPr>
              <a:t>…………28</a:t>
            </a:r>
            <a:r>
              <a:rPr lang="zh-CN" altLang="en-US" sz="1400" b="1" dirty="0" smtClean="0">
                <a:solidFill>
                  <a:schemeClr val="bg1"/>
                </a:solidFill>
                <a:latin typeface="+mn-ea"/>
              </a:rPr>
              <a:t>～</a:t>
            </a:r>
            <a:r>
              <a:rPr lang="en-US" altLang="zh-CN" sz="1400" b="1" dirty="0" smtClean="0">
                <a:solidFill>
                  <a:schemeClr val="bg1"/>
                </a:solidFill>
                <a:latin typeface="+mn-ea"/>
              </a:rPr>
              <a:t>33</a:t>
            </a:r>
          </a:p>
          <a:p>
            <a:r>
              <a:rPr lang="en-US" altLang="zh-CN" sz="1400" b="1" dirty="0" smtClean="0">
                <a:solidFill>
                  <a:schemeClr val="bg1"/>
                </a:solidFill>
                <a:latin typeface="+mn-ea"/>
              </a:rPr>
              <a:t>2.</a:t>
            </a:r>
            <a:r>
              <a:rPr lang="zh-CN" altLang="en-US" sz="1400" b="1" dirty="0" smtClean="0">
                <a:solidFill>
                  <a:schemeClr val="bg1"/>
                </a:solidFill>
                <a:latin typeface="+mn-ea"/>
              </a:rPr>
              <a:t>化肥业务</a:t>
            </a:r>
            <a:r>
              <a:rPr lang="en-US" altLang="zh-CN" sz="1400" b="1" dirty="0" smtClean="0">
                <a:solidFill>
                  <a:schemeClr val="bg1"/>
                </a:solidFill>
                <a:latin typeface="+mn-ea"/>
              </a:rPr>
              <a:t>………………34</a:t>
            </a:r>
            <a:r>
              <a:rPr lang="zh-CN" altLang="en-US" sz="1400" b="1" dirty="0" smtClean="0">
                <a:solidFill>
                  <a:schemeClr val="bg1"/>
                </a:solidFill>
                <a:latin typeface="+mn-ea"/>
              </a:rPr>
              <a:t>～</a:t>
            </a:r>
            <a:r>
              <a:rPr lang="en-US" altLang="zh-CN" sz="1400" b="1" dirty="0" smtClean="0">
                <a:solidFill>
                  <a:schemeClr val="bg1"/>
                </a:solidFill>
                <a:latin typeface="+mn-ea"/>
              </a:rPr>
              <a:t>39</a:t>
            </a:r>
          </a:p>
          <a:p>
            <a:r>
              <a:rPr lang="en-US" altLang="zh-CN" sz="1400" b="1" dirty="0" smtClean="0">
                <a:solidFill>
                  <a:schemeClr val="bg1"/>
                </a:solidFill>
                <a:latin typeface="+mn-ea"/>
              </a:rPr>
              <a:t>3.</a:t>
            </a:r>
            <a:r>
              <a:rPr lang="zh-CN" altLang="en-US" sz="1400" b="1" dirty="0" smtClean="0">
                <a:solidFill>
                  <a:schemeClr val="bg1"/>
                </a:solidFill>
                <a:latin typeface="+mn-ea"/>
              </a:rPr>
              <a:t>化工业务</a:t>
            </a:r>
            <a:r>
              <a:rPr lang="en-US" altLang="zh-CN" sz="1400" b="1" dirty="0" smtClean="0">
                <a:solidFill>
                  <a:schemeClr val="bg1"/>
                </a:solidFill>
                <a:latin typeface="+mn-ea"/>
              </a:rPr>
              <a:t>………………40</a:t>
            </a:r>
            <a:r>
              <a:rPr lang="zh-CN" altLang="en-US" sz="1400" b="1" dirty="0" smtClean="0">
                <a:solidFill>
                  <a:schemeClr val="bg1"/>
                </a:solidFill>
                <a:latin typeface="+mn-ea"/>
              </a:rPr>
              <a:t>～</a:t>
            </a:r>
            <a:r>
              <a:rPr lang="en-US" altLang="zh-CN" sz="1400" b="1" dirty="0" smtClean="0">
                <a:solidFill>
                  <a:schemeClr val="bg1"/>
                </a:solidFill>
                <a:latin typeface="+mn-ea"/>
              </a:rPr>
              <a:t>45</a:t>
            </a:r>
          </a:p>
        </p:txBody>
      </p:sp>
      <p:sp>
        <p:nvSpPr>
          <p:cNvPr id="19" name="Rectangle 5"/>
          <p:cNvSpPr>
            <a:spLocks noChangeArrowheads="1"/>
          </p:cNvSpPr>
          <p:nvPr/>
        </p:nvSpPr>
        <p:spPr bwMode="auto">
          <a:xfrm>
            <a:off x="5601072" y="3140968"/>
            <a:ext cx="2520280" cy="1152128"/>
          </a:xfrm>
          <a:prstGeom prst="rect">
            <a:avLst/>
          </a:prstGeom>
          <a:solidFill>
            <a:srgbClr val="0075C2"/>
          </a:solidFill>
          <a:ln w="9525">
            <a:noFill/>
            <a:miter lim="800000"/>
            <a:headEnd/>
            <a:tailEnd/>
          </a:ln>
          <a:effectLst/>
        </p:spPr>
        <p:txBody>
          <a:bodyPr wrap="none" lIns="72198" tIns="36099" rIns="72198" bIns="36099" anchor="ctr"/>
          <a:lstStyle/>
          <a:p>
            <a:r>
              <a:rPr lang="en-US" altLang="zh-CN" sz="1400" b="1" dirty="0" smtClean="0">
                <a:solidFill>
                  <a:schemeClr val="bg1"/>
                </a:solidFill>
                <a:latin typeface="+mn-ea"/>
              </a:rPr>
              <a:t>4.</a:t>
            </a:r>
            <a:r>
              <a:rPr lang="zh-CN" altLang="en-US" sz="1400" b="1" dirty="0" smtClean="0">
                <a:solidFill>
                  <a:schemeClr val="bg1"/>
                </a:solidFill>
                <a:latin typeface="+mn-ea"/>
              </a:rPr>
              <a:t>贸易业务</a:t>
            </a:r>
            <a:r>
              <a:rPr lang="en-US" altLang="zh-CN" sz="1400" b="1" dirty="0" smtClean="0">
                <a:solidFill>
                  <a:schemeClr val="bg1"/>
                </a:solidFill>
                <a:latin typeface="+mn-ea"/>
              </a:rPr>
              <a:t>……………46</a:t>
            </a:r>
            <a:r>
              <a:rPr lang="zh-CN" altLang="en-US" sz="1400" b="1" dirty="0" smtClean="0">
                <a:solidFill>
                  <a:schemeClr val="bg1"/>
                </a:solidFill>
                <a:latin typeface="+mn-ea"/>
              </a:rPr>
              <a:t>～</a:t>
            </a:r>
            <a:r>
              <a:rPr lang="en-US" altLang="zh-CN" sz="1400" b="1" dirty="0" smtClean="0">
                <a:solidFill>
                  <a:schemeClr val="bg1"/>
                </a:solidFill>
                <a:latin typeface="+mn-ea"/>
              </a:rPr>
              <a:t>51</a:t>
            </a:r>
          </a:p>
          <a:p>
            <a:r>
              <a:rPr lang="en-US" altLang="zh-CN" sz="1400" b="1" dirty="0" smtClean="0">
                <a:solidFill>
                  <a:schemeClr val="bg1"/>
                </a:solidFill>
                <a:latin typeface="+mn-ea"/>
              </a:rPr>
              <a:t>5.</a:t>
            </a:r>
            <a:r>
              <a:rPr lang="zh-CN" altLang="en-US" sz="1400" b="1" dirty="0" smtClean="0">
                <a:solidFill>
                  <a:schemeClr val="bg1"/>
                </a:solidFill>
                <a:latin typeface="+mn-ea"/>
              </a:rPr>
              <a:t>技术服务业务</a:t>
            </a:r>
            <a:r>
              <a:rPr lang="en-US" altLang="zh-CN" sz="1400" b="1" dirty="0" smtClean="0">
                <a:solidFill>
                  <a:schemeClr val="bg1"/>
                </a:solidFill>
                <a:latin typeface="+mn-ea"/>
              </a:rPr>
              <a:t>………52</a:t>
            </a:r>
            <a:r>
              <a:rPr lang="zh-CN" altLang="en-US" sz="1400" b="1" dirty="0" smtClean="0">
                <a:solidFill>
                  <a:schemeClr val="bg1"/>
                </a:solidFill>
                <a:latin typeface="+mn-ea"/>
              </a:rPr>
              <a:t>～</a:t>
            </a:r>
            <a:r>
              <a:rPr lang="en-US" altLang="zh-CN" sz="1400" b="1" dirty="0" smtClean="0">
                <a:solidFill>
                  <a:schemeClr val="bg1"/>
                </a:solidFill>
                <a:latin typeface="+mn-ea"/>
              </a:rPr>
              <a:t>57</a:t>
            </a:r>
            <a:endParaRPr lang="zh-CN" altLang="en-US" sz="1400" b="1" dirty="0" smtClean="0">
              <a:solidFill>
                <a:schemeClr val="bg1"/>
              </a:solidFill>
              <a:latin typeface="+mn-ea"/>
            </a:endParaRPr>
          </a:p>
          <a:p>
            <a:r>
              <a:rPr lang="en-US" altLang="zh-CN" sz="1400" b="1" dirty="0" smtClean="0">
                <a:solidFill>
                  <a:schemeClr val="bg1"/>
                </a:solidFill>
                <a:latin typeface="+mn-ea"/>
              </a:rPr>
              <a:t>6.</a:t>
            </a:r>
            <a:r>
              <a:rPr lang="zh-CN" altLang="en-US" sz="1400" b="1" dirty="0" smtClean="0">
                <a:solidFill>
                  <a:schemeClr val="bg1"/>
                </a:solidFill>
                <a:latin typeface="+mn-ea"/>
              </a:rPr>
              <a:t>农业服务业务</a:t>
            </a:r>
            <a:r>
              <a:rPr lang="en-US" altLang="zh-CN" sz="1400" b="1" dirty="0" smtClean="0">
                <a:solidFill>
                  <a:schemeClr val="bg1"/>
                </a:solidFill>
                <a:latin typeface="+mn-ea"/>
              </a:rPr>
              <a:t>………58</a:t>
            </a:r>
            <a:r>
              <a:rPr lang="zh-CN" altLang="en-US" sz="1400" b="1" dirty="0" smtClean="0">
                <a:solidFill>
                  <a:schemeClr val="bg1"/>
                </a:solidFill>
                <a:latin typeface="+mn-ea"/>
              </a:rPr>
              <a:t>～</a:t>
            </a:r>
            <a:r>
              <a:rPr lang="en-US" altLang="zh-CN" sz="1400" b="1" dirty="0" smtClean="0">
                <a:solidFill>
                  <a:schemeClr val="bg1"/>
                </a:solidFill>
                <a:latin typeface="+mn-ea"/>
              </a:rPr>
              <a:t>63</a:t>
            </a:r>
          </a:p>
        </p:txBody>
      </p:sp>
    </p:spTree>
    <p:extLst>
      <p:ext uri="{BB962C8B-B14F-4D97-AF65-F5344CB8AC3E}">
        <p14:creationId xmlns:p14="http://schemas.microsoft.com/office/powerpoint/2010/main" val="34780586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1.</a:t>
            </a:r>
            <a:r>
              <a:rPr lang="zh-CN" altLang="en-US" dirty="0" smtClean="0"/>
              <a:t> 矿产资源业务</a:t>
            </a:r>
            <a:r>
              <a:rPr lang="en-US" altLang="zh-CN" dirty="0" smtClean="0">
                <a:latin typeface="+mn-ea"/>
              </a:rPr>
              <a:t>……28</a:t>
            </a:r>
            <a:r>
              <a:rPr lang="zh-CN" altLang="en-US" dirty="0" smtClean="0">
                <a:latin typeface="+mn-ea"/>
              </a:rPr>
              <a:t>～</a:t>
            </a:r>
            <a:r>
              <a:rPr lang="en-US" altLang="zh-CN" dirty="0" smtClean="0">
                <a:latin typeface="+mn-ea"/>
              </a:rPr>
              <a:t>33</a:t>
            </a:r>
            <a:endParaRPr lang="zh-CN" altLang="en-US" dirty="0"/>
          </a:p>
        </p:txBody>
      </p:sp>
      <p:sp>
        <p:nvSpPr>
          <p:cNvPr id="6" name="矩形 5"/>
          <p:cNvSpPr/>
          <p:nvPr/>
        </p:nvSpPr>
        <p:spPr>
          <a:xfrm>
            <a:off x="415925" y="1590982"/>
            <a:ext cx="9145587" cy="4204906"/>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150000"/>
              </a:lnSpc>
              <a:spcBef>
                <a:spcPts val="600"/>
              </a:spcBef>
              <a:spcAft>
                <a:spcPts val="600"/>
              </a:spcAft>
              <a:buSzPct val="100000"/>
              <a:tabLst>
                <a:tab pos="534988" algn="l"/>
              </a:tabLst>
            </a:pPr>
            <a:r>
              <a:rPr lang="en-US" altLang="zh-CN" sz="2400" b="1" dirty="0" smtClean="0">
                <a:latin typeface="+mn-ea"/>
              </a:rPr>
              <a:t>【</a:t>
            </a:r>
            <a:r>
              <a:rPr lang="zh-CN" altLang="en-US" sz="2400" b="1" dirty="0" smtClean="0">
                <a:latin typeface="+mn-ea"/>
              </a:rPr>
              <a:t>无矿产不立</a:t>
            </a:r>
            <a:r>
              <a:rPr lang="en-US" altLang="zh-CN" sz="2400" dirty="0" smtClean="0">
                <a:latin typeface="+mn-ea"/>
              </a:rPr>
              <a:t>】</a:t>
            </a:r>
            <a:endParaRPr lang="en-US" altLang="zh-CN" sz="2400" b="1" dirty="0" smtClean="0">
              <a:latin typeface="+mn-ea"/>
            </a:endParaRPr>
          </a:p>
          <a:p>
            <a:pPr algn="just">
              <a:lnSpc>
                <a:spcPct val="150000"/>
              </a:lnSpc>
              <a:spcBef>
                <a:spcPts val="600"/>
              </a:spcBef>
              <a:spcAft>
                <a:spcPts val="600"/>
              </a:spcAft>
              <a:buSzPct val="100000"/>
              <a:tabLst>
                <a:tab pos="534988" algn="l"/>
              </a:tabLst>
            </a:pPr>
            <a:r>
              <a:rPr lang="zh-CN" altLang="en-US" sz="2400" dirty="0" smtClean="0"/>
              <a:t>巩固贵州矿产资源基础，以降低综合成本为导向，开发利用社会资源潜能，依托技术服务、贸易等多种方式，结合国内国际两个市场特点，整合利用全球矿产资源，逐步营建全球磷硫交易物流平台，抢抓发展先机；充分挖掘氟、碘等伴生资源潜力，构筑中国矿产资源行业领导地位。</a:t>
            </a:r>
            <a:endParaRPr lang="en-US" altLang="zh-CN" sz="2400" dirty="0" smtClean="0"/>
          </a:p>
        </p:txBody>
      </p:sp>
    </p:spTree>
    <p:extLst>
      <p:ext uri="{BB962C8B-B14F-4D97-AF65-F5344CB8AC3E}">
        <p14:creationId xmlns:p14="http://schemas.microsoft.com/office/powerpoint/2010/main" val="861636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en-US" dirty="0" smtClean="0"/>
              <a:t>瓮福集团的顶层战略设计必然从平面型、不自觉的自发型向立体式转型，意味着对产业</a:t>
            </a:r>
            <a:r>
              <a:rPr lang="zh-CN" altLang="en-US" dirty="0"/>
              <a:t>领域进行重新定义、对原有业务与管理模式进行重大调</a:t>
            </a:r>
            <a:r>
              <a:rPr lang="zh-CN" altLang="en-US" dirty="0" smtClean="0"/>
              <a:t>整</a:t>
            </a:r>
            <a:endParaRPr lang="zh-CN" altLang="en-US" dirty="0"/>
          </a:p>
        </p:txBody>
      </p:sp>
      <p:sp>
        <p:nvSpPr>
          <p:cNvPr id="6" name="Text Box 12"/>
          <p:cNvSpPr txBox="1">
            <a:spLocks noChangeArrowheads="1"/>
          </p:cNvSpPr>
          <p:nvPr/>
        </p:nvSpPr>
        <p:spPr bwMode="auto">
          <a:xfrm>
            <a:off x="2072680" y="1772816"/>
            <a:ext cx="3096000" cy="360000"/>
          </a:xfrm>
          <a:prstGeom prst="rect">
            <a:avLst/>
          </a:prstGeom>
          <a:solidFill>
            <a:schemeClr val="bg1"/>
          </a:solidFill>
          <a:ln>
            <a:noFill/>
          </a:ln>
          <a:effectLst>
            <a:outerShdw dist="12700" dir="5400000" algn="tl" rotWithShape="0">
              <a:schemeClr val="accent1"/>
            </a:outerShdw>
          </a:effectLst>
          <a:extLst>
            <a:ext uri="{91240B29-F687-4F45-9708-019B960494DF}">
              <a14:hiddenLine xmlns:a14="http://schemas.microsoft.com/office/drawing/2010/main" w="19050">
                <a:solidFill>
                  <a:srgbClr val="000000"/>
                </a:solidFill>
                <a:miter lim="800000"/>
                <a:headEnd/>
                <a:tailEnd/>
              </a14:hiddenLine>
            </a:ex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pPr>
              <a:spcAft>
                <a:spcPts val="600"/>
              </a:spcAft>
            </a:pPr>
            <a:r>
              <a:rPr lang="zh-CN" altLang="en-US" dirty="0"/>
              <a:t>传</a:t>
            </a:r>
            <a:r>
              <a:rPr lang="zh-CN" altLang="en-US" dirty="0" smtClean="0"/>
              <a:t>统增</a:t>
            </a:r>
            <a:r>
              <a:rPr lang="zh-CN" altLang="en-US" dirty="0"/>
              <a:t>长型战</a:t>
            </a:r>
            <a:r>
              <a:rPr lang="zh-CN" altLang="en-US" dirty="0" smtClean="0"/>
              <a:t>略</a:t>
            </a:r>
            <a:endParaRPr lang="zh-CN" altLang="en-US" dirty="0"/>
          </a:p>
        </p:txBody>
      </p:sp>
      <p:sp>
        <p:nvSpPr>
          <p:cNvPr id="7" name="Text Box 12"/>
          <p:cNvSpPr txBox="1">
            <a:spLocks noChangeArrowheads="1"/>
          </p:cNvSpPr>
          <p:nvPr/>
        </p:nvSpPr>
        <p:spPr bwMode="auto">
          <a:xfrm>
            <a:off x="6248573" y="1772816"/>
            <a:ext cx="3096915" cy="360000"/>
          </a:xfrm>
          <a:prstGeom prst="rect">
            <a:avLst/>
          </a:prstGeom>
          <a:solidFill>
            <a:schemeClr val="bg1"/>
          </a:solidFill>
          <a:ln>
            <a:noFill/>
          </a:ln>
          <a:effectLst>
            <a:outerShdw dist="12700" dir="5400000" algn="tl" rotWithShape="0">
              <a:schemeClr val="accent1"/>
            </a:outerShdw>
          </a:effectLst>
          <a:extLst>
            <a:ext uri="{91240B29-F687-4F45-9708-019B960494DF}">
              <a14:hiddenLine xmlns:a14="http://schemas.microsoft.com/office/drawing/2010/main" w="19050">
                <a:solidFill>
                  <a:srgbClr val="000000"/>
                </a:solidFill>
                <a:miter lim="800000"/>
                <a:headEnd/>
                <a:tailEnd/>
              </a14:hiddenLine>
            </a:ex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pPr>
              <a:spcAft>
                <a:spcPts val="600"/>
              </a:spcAft>
            </a:pPr>
            <a:r>
              <a:rPr lang="zh-CN" altLang="en-US" dirty="0" smtClean="0"/>
              <a:t>立体转型战略 </a:t>
            </a:r>
            <a:r>
              <a:rPr lang="en-US" altLang="zh-CN" dirty="0" smtClean="0"/>
              <a:t>—— </a:t>
            </a:r>
            <a:r>
              <a:rPr lang="zh-CN" altLang="en-US" dirty="0" smtClean="0"/>
              <a:t>新增关注点</a:t>
            </a:r>
            <a:endParaRPr lang="zh-CN" altLang="en-US" dirty="0"/>
          </a:p>
        </p:txBody>
      </p:sp>
      <p:sp>
        <p:nvSpPr>
          <p:cNvPr id="10" name="文本框 9"/>
          <p:cNvSpPr txBox="1"/>
          <p:nvPr/>
        </p:nvSpPr>
        <p:spPr>
          <a:xfrm>
            <a:off x="488504" y="3573016"/>
            <a:ext cx="1259762" cy="818942"/>
          </a:xfrm>
          <a:prstGeom prst="rect">
            <a:avLst/>
          </a:prstGeom>
          <a:solidFill>
            <a:schemeClr val="accent4"/>
          </a:solidFill>
        </p:spPr>
        <p:txBody>
          <a:bodyPr wrap="square" lIns="36000" tIns="36000" rIns="36000" bIns="36000" rtlCol="0" anchor="ctr">
            <a:noAutofit/>
          </a:bodyPr>
          <a:lstStyle/>
          <a:p>
            <a:pPr algn="ctr">
              <a:spcAft>
                <a:spcPts val="600"/>
              </a:spcAft>
            </a:pPr>
            <a:r>
              <a:rPr lang="zh-CN" altLang="en-US" sz="1600" b="1" dirty="0" smtClean="0"/>
              <a:t>环境研究</a:t>
            </a:r>
          </a:p>
        </p:txBody>
      </p:sp>
      <p:sp>
        <p:nvSpPr>
          <p:cNvPr id="22" name="文本框 21"/>
          <p:cNvSpPr txBox="1"/>
          <p:nvPr/>
        </p:nvSpPr>
        <p:spPr>
          <a:xfrm>
            <a:off x="488504" y="5017338"/>
            <a:ext cx="1259762" cy="818942"/>
          </a:xfrm>
          <a:prstGeom prst="rect">
            <a:avLst/>
          </a:prstGeom>
          <a:solidFill>
            <a:schemeClr val="accent4"/>
          </a:solidFill>
        </p:spPr>
        <p:txBody>
          <a:bodyPr wrap="square" lIns="36000" tIns="36000" rIns="36000" bIns="36000" rtlCol="0" anchor="ctr">
            <a:noAutofit/>
          </a:bodyPr>
          <a:lstStyle/>
          <a:p>
            <a:pPr algn="ctr">
              <a:spcAft>
                <a:spcPts val="600"/>
              </a:spcAft>
            </a:pPr>
            <a:r>
              <a:rPr lang="zh-CN" altLang="en-US" sz="1600" b="1" dirty="0" smtClean="0"/>
              <a:t>战略设计</a:t>
            </a:r>
          </a:p>
        </p:txBody>
      </p:sp>
      <p:sp>
        <p:nvSpPr>
          <p:cNvPr id="50" name="十字形 49"/>
          <p:cNvSpPr/>
          <p:nvPr/>
        </p:nvSpPr>
        <p:spPr>
          <a:xfrm>
            <a:off x="5353108" y="4549188"/>
            <a:ext cx="752020" cy="752020"/>
          </a:xfrm>
          <a:prstGeom prst="plus">
            <a:avLst>
              <a:gd name="adj" fmla="val 39122"/>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4" name="矩形 3"/>
          <p:cNvSpPr/>
          <p:nvPr/>
        </p:nvSpPr>
        <p:spPr>
          <a:xfrm>
            <a:off x="5869155" y="2132856"/>
            <a:ext cx="3583845" cy="1277273"/>
          </a:xfrm>
          <a:prstGeom prst="rect">
            <a:avLst/>
          </a:prstGeom>
        </p:spPr>
        <p:txBody>
          <a:bodyPr wrap="square">
            <a:spAutoFit/>
          </a:bodyPr>
          <a:lstStyle/>
          <a:p>
            <a:pPr marL="185738" indent="-185738">
              <a:spcAft>
                <a:spcPts val="600"/>
              </a:spcAft>
              <a:buFont typeface="Arial" panose="020B0604020202020204" pitchFamily="34" charset="0"/>
              <a:buChar char="•"/>
            </a:pPr>
            <a:r>
              <a:rPr lang="zh-CN" altLang="en-US" sz="1200" b="1" i="1" dirty="0"/>
              <a:t>定</a:t>
            </a:r>
            <a:r>
              <a:rPr lang="zh-CN" altLang="en-US" sz="1200" b="1" i="1" dirty="0" smtClean="0"/>
              <a:t>义</a:t>
            </a:r>
            <a:r>
              <a:rPr lang="zh-CN" altLang="en-US" sz="1200" i="1" dirty="0" smtClean="0"/>
              <a:t>：企</a:t>
            </a:r>
            <a:r>
              <a:rPr lang="zh-CN" altLang="en-US" sz="1200" i="1" dirty="0"/>
              <a:t>业因外部环境发生根本性变化，必须要对产业领域进行重新定义、对原有业务与管理模式进行重大</a:t>
            </a:r>
            <a:r>
              <a:rPr lang="zh-CN" altLang="en-US" sz="1200" i="1" dirty="0" smtClean="0"/>
              <a:t>调整的战略设计</a:t>
            </a:r>
            <a:endParaRPr lang="en-US" altLang="zh-CN" sz="1200" i="1" dirty="0" smtClean="0"/>
          </a:p>
          <a:p>
            <a:pPr marL="185738" indent="-185738">
              <a:spcAft>
                <a:spcPts val="600"/>
              </a:spcAft>
              <a:buFont typeface="Arial" panose="020B0604020202020204" pitchFamily="34" charset="0"/>
              <a:buChar char="•"/>
            </a:pPr>
            <a:r>
              <a:rPr lang="zh-CN" altLang="en-US" sz="1200" b="1" i="1" dirty="0" smtClean="0"/>
              <a:t>特</a:t>
            </a:r>
            <a:r>
              <a:rPr lang="zh-CN" altLang="en-US" sz="1200" b="1" i="1" dirty="0"/>
              <a:t>点</a:t>
            </a:r>
            <a:r>
              <a:rPr lang="zh-CN" altLang="en-US" sz="1200" i="1" dirty="0"/>
              <a:t>：新旧业务之间强关联，企业通过资源快速切入新的产业领域，培育新产业领域的核心能力，以实现转型跨越发展</a:t>
            </a:r>
          </a:p>
        </p:txBody>
      </p:sp>
      <p:sp>
        <p:nvSpPr>
          <p:cNvPr id="5" name="矩形 4"/>
          <p:cNvSpPr/>
          <p:nvPr/>
        </p:nvSpPr>
        <p:spPr>
          <a:xfrm>
            <a:off x="1967354" y="2132856"/>
            <a:ext cx="3777734" cy="1277273"/>
          </a:xfrm>
          <a:prstGeom prst="rect">
            <a:avLst/>
          </a:prstGeom>
        </p:spPr>
        <p:txBody>
          <a:bodyPr wrap="square">
            <a:spAutoFit/>
          </a:bodyPr>
          <a:lstStyle/>
          <a:p>
            <a:pPr marL="185738" indent="-185738">
              <a:spcAft>
                <a:spcPts val="600"/>
              </a:spcAft>
              <a:buFont typeface="Arial" panose="020B0604020202020204" pitchFamily="34" charset="0"/>
              <a:buChar char="•"/>
            </a:pPr>
            <a:r>
              <a:rPr lang="zh-CN" altLang="en-US" sz="1200" b="1" i="1" dirty="0" smtClean="0"/>
              <a:t>定义</a:t>
            </a:r>
            <a:r>
              <a:rPr lang="zh-CN" altLang="en-US" sz="1200" i="1" dirty="0" smtClean="0"/>
              <a:t>：对</a:t>
            </a:r>
            <a:r>
              <a:rPr lang="zh-CN" altLang="en-US" sz="1200" i="1" dirty="0"/>
              <a:t>外部市场进</a:t>
            </a:r>
            <a:r>
              <a:rPr lang="zh-CN" altLang="en-US" sz="1200" i="1" dirty="0" smtClean="0"/>
              <a:t>行</a:t>
            </a:r>
            <a:r>
              <a:rPr lang="zh-CN" altLang="en-US" sz="1200" i="1" dirty="0"/>
              <a:t>细致</a:t>
            </a:r>
            <a:r>
              <a:rPr lang="zh-CN" altLang="en-US" sz="1200" i="1" dirty="0" smtClean="0"/>
              <a:t>研</a:t>
            </a:r>
            <a:r>
              <a:rPr lang="zh-CN" altLang="en-US" sz="1200" i="1" dirty="0"/>
              <a:t>究，基于对行业市场的分析，以及现有业务的情况，选择业务并测算估计企业在各业务领域的增长，得出预期的规模目</a:t>
            </a:r>
            <a:r>
              <a:rPr lang="zh-CN" altLang="en-US" sz="1200" i="1" dirty="0" smtClean="0"/>
              <a:t>标</a:t>
            </a:r>
            <a:endParaRPr lang="en-US" altLang="zh-CN" sz="1200" i="1" dirty="0" smtClean="0"/>
          </a:p>
          <a:p>
            <a:pPr marL="185738" indent="-185738">
              <a:spcAft>
                <a:spcPts val="600"/>
              </a:spcAft>
              <a:buFont typeface="Arial" panose="020B0604020202020204" pitchFamily="34" charset="0"/>
              <a:buChar char="•"/>
            </a:pPr>
            <a:r>
              <a:rPr lang="zh-CN" altLang="en-US" sz="1200" b="1" i="1" dirty="0" smtClean="0"/>
              <a:t>特点</a:t>
            </a:r>
            <a:r>
              <a:rPr lang="zh-CN" altLang="en-US" sz="1200" i="1" dirty="0"/>
              <a:t>：针对每</a:t>
            </a:r>
            <a:r>
              <a:rPr lang="zh-CN" altLang="en-US" sz="1200" i="1" dirty="0" smtClean="0"/>
              <a:t>个</a:t>
            </a:r>
            <a:r>
              <a:rPr lang="zh-CN" altLang="en-US" sz="1200" i="1" dirty="0"/>
              <a:t>独</a:t>
            </a:r>
            <a:r>
              <a:rPr lang="zh-CN" altLang="en-US" sz="1200" i="1" dirty="0" smtClean="0"/>
              <a:t>立子</a:t>
            </a:r>
            <a:r>
              <a:rPr lang="zh-CN" altLang="en-US" sz="1200" i="1" dirty="0"/>
              <a:t>行业都有系统的研究分析，但对产业与社会的转型变化、企业内部的资源能力转化，以及各业务之间协同关联的关注度低</a:t>
            </a:r>
          </a:p>
        </p:txBody>
      </p:sp>
      <p:sp>
        <p:nvSpPr>
          <p:cNvPr id="51" name="文本框 50"/>
          <p:cNvSpPr txBox="1"/>
          <p:nvPr/>
        </p:nvSpPr>
        <p:spPr>
          <a:xfrm>
            <a:off x="488504" y="2204864"/>
            <a:ext cx="1259762" cy="818942"/>
          </a:xfrm>
          <a:prstGeom prst="rect">
            <a:avLst/>
          </a:prstGeom>
          <a:solidFill>
            <a:schemeClr val="accent4"/>
          </a:solidFill>
        </p:spPr>
        <p:txBody>
          <a:bodyPr wrap="square" lIns="36000" tIns="36000" rIns="36000" bIns="36000" rtlCol="0" anchor="ctr">
            <a:noAutofit/>
          </a:bodyPr>
          <a:lstStyle/>
          <a:p>
            <a:pPr algn="ctr">
              <a:spcAft>
                <a:spcPts val="600"/>
              </a:spcAft>
            </a:pPr>
            <a:r>
              <a:rPr lang="zh-CN" altLang="en-US" sz="1600" b="1" dirty="0"/>
              <a:t>定</a:t>
            </a:r>
            <a:r>
              <a:rPr lang="zh-CN" altLang="en-US" sz="1600" b="1" dirty="0" smtClean="0"/>
              <a:t>义与特点</a:t>
            </a:r>
          </a:p>
        </p:txBody>
      </p:sp>
      <p:grpSp>
        <p:nvGrpSpPr>
          <p:cNvPr id="52" name="组合 51"/>
          <p:cNvGrpSpPr/>
          <p:nvPr/>
        </p:nvGrpSpPr>
        <p:grpSpPr>
          <a:xfrm>
            <a:off x="2117834" y="3478431"/>
            <a:ext cx="972108" cy="1367530"/>
            <a:chOff x="2405866" y="2686343"/>
            <a:chExt cx="972108" cy="1367530"/>
          </a:xfrm>
        </p:grpSpPr>
        <p:pic>
          <p:nvPicPr>
            <p:cNvPr id="54" name="图片 53"/>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05866" y="2686343"/>
              <a:ext cx="972108" cy="972108"/>
            </a:xfrm>
            <a:prstGeom prst="rect">
              <a:avLst/>
            </a:prstGeom>
          </p:spPr>
        </p:pic>
        <p:sp>
          <p:nvSpPr>
            <p:cNvPr id="60" name="文本框 59"/>
            <p:cNvSpPr txBox="1"/>
            <p:nvPr/>
          </p:nvSpPr>
          <p:spPr>
            <a:xfrm>
              <a:off x="2477874" y="3550283"/>
              <a:ext cx="828092" cy="503590"/>
            </a:xfrm>
            <a:prstGeom prst="rect">
              <a:avLst/>
            </a:prstGeom>
            <a:noFill/>
          </p:spPr>
          <p:txBody>
            <a:bodyPr wrap="square" lIns="36000" tIns="36000" rIns="36000" bIns="36000" rtlCol="0">
              <a:spAutoFit/>
            </a:bodyPr>
            <a:lstStyle/>
            <a:p>
              <a:pPr algn="ctr">
                <a:spcAft>
                  <a:spcPts val="600"/>
                </a:spcAft>
              </a:pPr>
              <a:r>
                <a:rPr lang="zh-CN" altLang="en-US" sz="1400" dirty="0" smtClean="0"/>
                <a:t>细分行业</a:t>
              </a:r>
              <a:r>
                <a:rPr lang="zh-CN" altLang="en-US" sz="1400" dirty="0"/>
                <a:t>研究</a:t>
              </a:r>
              <a:r>
                <a:rPr lang="zh-CN" altLang="en-US" sz="1400" dirty="0" smtClean="0"/>
                <a:t>分析</a:t>
              </a:r>
            </a:p>
          </p:txBody>
        </p:sp>
      </p:grpSp>
      <p:grpSp>
        <p:nvGrpSpPr>
          <p:cNvPr id="61" name="组合 60"/>
          <p:cNvGrpSpPr/>
          <p:nvPr/>
        </p:nvGrpSpPr>
        <p:grpSpPr>
          <a:xfrm>
            <a:off x="6825208" y="3596439"/>
            <a:ext cx="845418" cy="1272721"/>
            <a:chOff x="6382465" y="2804351"/>
            <a:chExt cx="845418" cy="1272721"/>
          </a:xfrm>
        </p:grpSpPr>
        <p:pic>
          <p:nvPicPr>
            <p:cNvPr id="62" name="图片 61"/>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15950" y="2804351"/>
              <a:ext cx="778448" cy="778448"/>
            </a:xfrm>
            <a:prstGeom prst="rect">
              <a:avLst/>
            </a:prstGeom>
          </p:spPr>
        </p:pic>
        <p:sp>
          <p:nvSpPr>
            <p:cNvPr id="63" name="文本框 62"/>
            <p:cNvSpPr txBox="1"/>
            <p:nvPr/>
          </p:nvSpPr>
          <p:spPr>
            <a:xfrm>
              <a:off x="6382465" y="3573482"/>
              <a:ext cx="845418" cy="503590"/>
            </a:xfrm>
            <a:prstGeom prst="rect">
              <a:avLst/>
            </a:prstGeom>
            <a:noFill/>
          </p:spPr>
          <p:txBody>
            <a:bodyPr wrap="square" lIns="36000" tIns="36000" rIns="36000" bIns="36000" rtlCol="0">
              <a:spAutoFit/>
            </a:bodyPr>
            <a:lstStyle/>
            <a:p>
              <a:pPr algn="ctr">
                <a:spcAft>
                  <a:spcPts val="600"/>
                </a:spcAft>
              </a:pPr>
              <a:r>
                <a:rPr lang="zh-CN" altLang="en-US" sz="1400" dirty="0" smtClean="0"/>
                <a:t>洞察宏观环境变化</a:t>
              </a:r>
            </a:p>
          </p:txBody>
        </p:sp>
      </p:grpSp>
      <p:grpSp>
        <p:nvGrpSpPr>
          <p:cNvPr id="64" name="组合 63"/>
          <p:cNvGrpSpPr/>
          <p:nvPr/>
        </p:nvGrpSpPr>
        <p:grpSpPr>
          <a:xfrm>
            <a:off x="3145047" y="3454128"/>
            <a:ext cx="1020713" cy="1391833"/>
            <a:chOff x="3145047" y="2662040"/>
            <a:chExt cx="1020713" cy="1391833"/>
          </a:xfrm>
        </p:grpSpPr>
        <p:sp>
          <p:nvSpPr>
            <p:cNvPr id="65" name="文本框 64"/>
            <p:cNvSpPr txBox="1"/>
            <p:nvPr/>
          </p:nvSpPr>
          <p:spPr>
            <a:xfrm>
              <a:off x="3223355" y="3550283"/>
              <a:ext cx="864096" cy="503590"/>
            </a:xfrm>
            <a:prstGeom prst="rect">
              <a:avLst/>
            </a:prstGeom>
            <a:noFill/>
          </p:spPr>
          <p:txBody>
            <a:bodyPr wrap="square" lIns="36000" tIns="36000" rIns="36000" bIns="36000" rtlCol="0">
              <a:spAutoFit/>
            </a:bodyPr>
            <a:lstStyle/>
            <a:p>
              <a:pPr algn="ctr">
                <a:spcAft>
                  <a:spcPts val="600"/>
                </a:spcAft>
              </a:pPr>
              <a:r>
                <a:rPr lang="zh-CN" altLang="en-US" sz="1400" dirty="0" smtClean="0"/>
                <a:t>企业内部资</a:t>
              </a:r>
              <a:r>
                <a:rPr lang="zh-CN" altLang="en-US" sz="1400" dirty="0"/>
                <a:t>源能力</a:t>
              </a:r>
            </a:p>
          </p:txBody>
        </p:sp>
        <p:pic>
          <p:nvPicPr>
            <p:cNvPr id="66" name="图片 65"/>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145047" y="2662040"/>
              <a:ext cx="1020713" cy="1020713"/>
            </a:xfrm>
            <a:prstGeom prst="rect">
              <a:avLst/>
            </a:prstGeom>
          </p:spPr>
        </p:pic>
      </p:grpSp>
      <p:grpSp>
        <p:nvGrpSpPr>
          <p:cNvPr id="67" name="组合 66"/>
          <p:cNvGrpSpPr/>
          <p:nvPr/>
        </p:nvGrpSpPr>
        <p:grpSpPr>
          <a:xfrm>
            <a:off x="4199245" y="3487952"/>
            <a:ext cx="894063" cy="1367560"/>
            <a:chOff x="4487277" y="2695864"/>
            <a:chExt cx="894063" cy="1367560"/>
          </a:xfrm>
        </p:grpSpPr>
        <p:pic>
          <p:nvPicPr>
            <p:cNvPr id="68" name="图片 67"/>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487277" y="2695864"/>
              <a:ext cx="894063" cy="894063"/>
            </a:xfrm>
            <a:prstGeom prst="rect">
              <a:avLst/>
            </a:prstGeom>
          </p:spPr>
        </p:pic>
        <p:sp>
          <p:nvSpPr>
            <p:cNvPr id="69" name="文本框 68"/>
            <p:cNvSpPr txBox="1"/>
            <p:nvPr/>
          </p:nvSpPr>
          <p:spPr>
            <a:xfrm>
              <a:off x="4487277" y="3559834"/>
              <a:ext cx="894063" cy="503590"/>
            </a:xfrm>
            <a:prstGeom prst="rect">
              <a:avLst/>
            </a:prstGeom>
            <a:noFill/>
          </p:spPr>
          <p:txBody>
            <a:bodyPr wrap="square" lIns="36000" tIns="36000" rIns="36000" bIns="36000" rtlCol="0">
              <a:spAutoFit/>
            </a:bodyPr>
            <a:lstStyle/>
            <a:p>
              <a:pPr>
                <a:spcAft>
                  <a:spcPts val="600"/>
                </a:spcAft>
              </a:pPr>
              <a:r>
                <a:rPr lang="zh-CN" altLang="en-US" sz="1400" dirty="0"/>
                <a:t>标</a:t>
              </a:r>
              <a:r>
                <a:rPr lang="zh-CN" altLang="en-US" sz="1400" dirty="0" smtClean="0"/>
                <a:t>杆管理研究</a:t>
              </a:r>
            </a:p>
          </p:txBody>
        </p:sp>
      </p:grpSp>
      <p:grpSp>
        <p:nvGrpSpPr>
          <p:cNvPr id="70" name="组合 69"/>
          <p:cNvGrpSpPr/>
          <p:nvPr/>
        </p:nvGrpSpPr>
        <p:grpSpPr>
          <a:xfrm>
            <a:off x="7844015" y="3501008"/>
            <a:ext cx="1049547" cy="1368152"/>
            <a:chOff x="7401272" y="2708920"/>
            <a:chExt cx="1049547" cy="1368152"/>
          </a:xfrm>
        </p:grpSpPr>
        <p:sp>
          <p:nvSpPr>
            <p:cNvPr id="71" name="文本框 70"/>
            <p:cNvSpPr txBox="1"/>
            <p:nvPr/>
          </p:nvSpPr>
          <p:spPr>
            <a:xfrm>
              <a:off x="7480570" y="3573482"/>
              <a:ext cx="890950" cy="503590"/>
            </a:xfrm>
            <a:prstGeom prst="rect">
              <a:avLst/>
            </a:prstGeom>
            <a:noFill/>
          </p:spPr>
          <p:txBody>
            <a:bodyPr wrap="square" lIns="36000" tIns="36000" rIns="36000" bIns="36000" rtlCol="0">
              <a:spAutoFit/>
            </a:bodyPr>
            <a:lstStyle/>
            <a:p>
              <a:pPr algn="ctr">
                <a:spcAft>
                  <a:spcPts val="600"/>
                </a:spcAft>
              </a:pPr>
              <a:r>
                <a:rPr lang="zh-CN" altLang="en-US" sz="1400" dirty="0"/>
                <a:t>转</a:t>
              </a:r>
              <a:r>
                <a:rPr lang="zh-CN" altLang="en-US" sz="1400" dirty="0" smtClean="0"/>
                <a:t>型变化带来机遇</a:t>
              </a:r>
            </a:p>
          </p:txBody>
        </p:sp>
        <p:pic>
          <p:nvPicPr>
            <p:cNvPr id="72" name="图片 71"/>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401272" y="2708920"/>
              <a:ext cx="1049547" cy="1049547"/>
            </a:xfrm>
            <a:prstGeom prst="rect">
              <a:avLst/>
            </a:prstGeom>
          </p:spPr>
        </p:pic>
      </p:grpSp>
      <p:grpSp>
        <p:nvGrpSpPr>
          <p:cNvPr id="73" name="组合 72"/>
          <p:cNvGrpSpPr/>
          <p:nvPr/>
        </p:nvGrpSpPr>
        <p:grpSpPr>
          <a:xfrm>
            <a:off x="6249144" y="4827765"/>
            <a:ext cx="1086866" cy="1400606"/>
            <a:chOff x="6249144" y="4512437"/>
            <a:chExt cx="1086866" cy="1400606"/>
          </a:xfrm>
        </p:grpSpPr>
        <p:pic>
          <p:nvPicPr>
            <p:cNvPr id="74" name="图片 73"/>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249144" y="4512437"/>
              <a:ext cx="1086866" cy="1086866"/>
            </a:xfrm>
            <a:prstGeom prst="rect">
              <a:avLst/>
            </a:prstGeom>
          </p:spPr>
        </p:pic>
        <p:sp>
          <p:nvSpPr>
            <p:cNvPr id="75" name="文本框 74"/>
            <p:cNvSpPr txBox="1"/>
            <p:nvPr/>
          </p:nvSpPr>
          <p:spPr>
            <a:xfrm>
              <a:off x="6369868" y="5409453"/>
              <a:ext cx="845418" cy="503590"/>
            </a:xfrm>
            <a:prstGeom prst="rect">
              <a:avLst/>
            </a:prstGeom>
            <a:noFill/>
          </p:spPr>
          <p:txBody>
            <a:bodyPr wrap="square" lIns="36000" tIns="36000" rIns="36000" bIns="36000" rtlCol="0">
              <a:spAutoFit/>
            </a:bodyPr>
            <a:lstStyle/>
            <a:p>
              <a:pPr algn="ctr">
                <a:spcAft>
                  <a:spcPts val="600"/>
                </a:spcAft>
              </a:pPr>
              <a:r>
                <a:rPr lang="zh-CN" altLang="en-US" sz="1400" dirty="0" smtClean="0"/>
                <a:t>重新定义产业空间</a:t>
              </a:r>
            </a:p>
          </p:txBody>
        </p:sp>
      </p:grpSp>
      <p:grpSp>
        <p:nvGrpSpPr>
          <p:cNvPr id="76" name="组合 75"/>
          <p:cNvGrpSpPr/>
          <p:nvPr/>
        </p:nvGrpSpPr>
        <p:grpSpPr>
          <a:xfrm>
            <a:off x="2000672" y="4896456"/>
            <a:ext cx="992146" cy="1331915"/>
            <a:chOff x="2376678" y="4581128"/>
            <a:chExt cx="992146" cy="1331915"/>
          </a:xfrm>
        </p:grpSpPr>
        <p:pic>
          <p:nvPicPr>
            <p:cNvPr id="77" name="图片 76"/>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376678" y="4581128"/>
              <a:ext cx="992146" cy="992146"/>
            </a:xfrm>
            <a:prstGeom prst="rect">
              <a:avLst/>
            </a:prstGeom>
          </p:spPr>
        </p:pic>
        <p:sp>
          <p:nvSpPr>
            <p:cNvPr id="78" name="文本框 77"/>
            <p:cNvSpPr txBox="1"/>
            <p:nvPr/>
          </p:nvSpPr>
          <p:spPr>
            <a:xfrm>
              <a:off x="2450042" y="5409453"/>
              <a:ext cx="845418" cy="503590"/>
            </a:xfrm>
            <a:prstGeom prst="rect">
              <a:avLst/>
            </a:prstGeom>
            <a:noFill/>
          </p:spPr>
          <p:txBody>
            <a:bodyPr wrap="square" lIns="36000" tIns="36000" rIns="36000" bIns="36000" rtlCol="0">
              <a:spAutoFit/>
            </a:bodyPr>
            <a:lstStyle/>
            <a:p>
              <a:pPr algn="ctr">
                <a:spcAft>
                  <a:spcPts val="600"/>
                </a:spcAft>
              </a:pPr>
              <a:r>
                <a:rPr lang="zh-CN" altLang="en-US" sz="1400" dirty="0" smtClean="0"/>
                <a:t>估算业务规模增长</a:t>
              </a:r>
            </a:p>
          </p:txBody>
        </p:sp>
      </p:grpSp>
      <p:grpSp>
        <p:nvGrpSpPr>
          <p:cNvPr id="79" name="组合 78"/>
          <p:cNvGrpSpPr/>
          <p:nvPr/>
        </p:nvGrpSpPr>
        <p:grpSpPr>
          <a:xfrm>
            <a:off x="7468408" y="5067768"/>
            <a:ext cx="909077" cy="1160603"/>
            <a:chOff x="7503318" y="4752440"/>
            <a:chExt cx="909077" cy="1160603"/>
          </a:xfrm>
        </p:grpSpPr>
        <p:sp>
          <p:nvSpPr>
            <p:cNvPr id="80" name="文本框 79"/>
            <p:cNvSpPr txBox="1"/>
            <p:nvPr/>
          </p:nvSpPr>
          <p:spPr>
            <a:xfrm>
              <a:off x="7535147" y="5409453"/>
              <a:ext cx="845418" cy="503590"/>
            </a:xfrm>
            <a:prstGeom prst="rect">
              <a:avLst/>
            </a:prstGeom>
            <a:noFill/>
          </p:spPr>
          <p:txBody>
            <a:bodyPr wrap="square" lIns="36000" tIns="36000" rIns="36000" bIns="36000" rtlCol="0">
              <a:spAutoFit/>
            </a:bodyPr>
            <a:lstStyle/>
            <a:p>
              <a:pPr algn="ctr">
                <a:spcAft>
                  <a:spcPts val="600"/>
                </a:spcAft>
              </a:pPr>
              <a:r>
                <a:rPr lang="zh-CN" altLang="en-US" sz="1400" dirty="0" smtClean="0"/>
                <a:t>业务之间协同关联</a:t>
              </a:r>
            </a:p>
          </p:txBody>
        </p:sp>
        <p:pic>
          <p:nvPicPr>
            <p:cNvPr id="81" name="图片 80"/>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503318" y="4752440"/>
              <a:ext cx="909077" cy="648072"/>
            </a:xfrm>
            <a:prstGeom prst="rect">
              <a:avLst/>
            </a:prstGeom>
          </p:spPr>
        </p:pic>
      </p:grpSp>
      <p:grpSp>
        <p:nvGrpSpPr>
          <p:cNvPr id="82" name="组合 81"/>
          <p:cNvGrpSpPr/>
          <p:nvPr/>
        </p:nvGrpSpPr>
        <p:grpSpPr>
          <a:xfrm>
            <a:off x="8509884" y="4968464"/>
            <a:ext cx="908808" cy="1259907"/>
            <a:chOff x="8509884" y="4653136"/>
            <a:chExt cx="908808" cy="1259907"/>
          </a:xfrm>
        </p:grpSpPr>
        <p:sp>
          <p:nvSpPr>
            <p:cNvPr id="83" name="文本框 82"/>
            <p:cNvSpPr txBox="1"/>
            <p:nvPr/>
          </p:nvSpPr>
          <p:spPr>
            <a:xfrm>
              <a:off x="8541579" y="5409453"/>
              <a:ext cx="845418" cy="503590"/>
            </a:xfrm>
            <a:prstGeom prst="rect">
              <a:avLst/>
            </a:prstGeom>
            <a:noFill/>
          </p:spPr>
          <p:txBody>
            <a:bodyPr wrap="square" lIns="36000" tIns="36000" rIns="36000" bIns="36000" rtlCol="0">
              <a:spAutoFit/>
            </a:bodyPr>
            <a:lstStyle/>
            <a:p>
              <a:pPr algn="ctr">
                <a:spcAft>
                  <a:spcPts val="600"/>
                </a:spcAft>
              </a:pPr>
              <a:r>
                <a:rPr lang="zh-CN" altLang="en-US" sz="1400" dirty="0" smtClean="0"/>
                <a:t>新业务</a:t>
              </a:r>
              <a:r>
                <a:rPr lang="en-US" altLang="zh-CN" sz="1400" dirty="0" smtClean="0"/>
                <a:t/>
              </a:r>
              <a:br>
                <a:rPr lang="en-US" altLang="zh-CN" sz="1400" dirty="0" smtClean="0"/>
              </a:br>
              <a:r>
                <a:rPr lang="zh-CN" altLang="en-US" sz="1400" dirty="0" smtClean="0"/>
                <a:t>发展路径</a:t>
              </a:r>
            </a:p>
          </p:txBody>
        </p:sp>
        <p:pic>
          <p:nvPicPr>
            <p:cNvPr id="84" name="图片 83"/>
            <p:cNvPicPr>
              <a:picLocks noChangeAspect="1"/>
            </p:cNvPicPr>
            <p:nvPr/>
          </p:nvPicPr>
          <p:blipFill>
            <a:blip r:embed="rId1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509884" y="4653136"/>
              <a:ext cx="908808" cy="908808"/>
            </a:xfrm>
            <a:prstGeom prst="rect">
              <a:avLst/>
            </a:prstGeom>
          </p:spPr>
        </p:pic>
      </p:grpSp>
      <p:grpSp>
        <p:nvGrpSpPr>
          <p:cNvPr id="85" name="组合 84"/>
          <p:cNvGrpSpPr/>
          <p:nvPr/>
        </p:nvGrpSpPr>
        <p:grpSpPr>
          <a:xfrm>
            <a:off x="3105257" y="5036691"/>
            <a:ext cx="895673" cy="1191680"/>
            <a:chOff x="3621605" y="4815960"/>
            <a:chExt cx="895673" cy="1191680"/>
          </a:xfrm>
        </p:grpSpPr>
        <p:pic>
          <p:nvPicPr>
            <p:cNvPr id="86" name="图片 85"/>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621605" y="4815960"/>
              <a:ext cx="895673" cy="704992"/>
            </a:xfrm>
            <a:prstGeom prst="rect">
              <a:avLst/>
            </a:prstGeom>
          </p:spPr>
        </p:pic>
        <p:sp>
          <p:nvSpPr>
            <p:cNvPr id="87" name="文本框 86"/>
            <p:cNvSpPr txBox="1"/>
            <p:nvPr/>
          </p:nvSpPr>
          <p:spPr>
            <a:xfrm>
              <a:off x="3655423" y="5504050"/>
              <a:ext cx="828037" cy="503590"/>
            </a:xfrm>
            <a:prstGeom prst="rect">
              <a:avLst/>
            </a:prstGeom>
            <a:noFill/>
          </p:spPr>
          <p:txBody>
            <a:bodyPr wrap="square" lIns="36000" tIns="36000" rIns="36000" bIns="36000" rtlCol="0">
              <a:spAutoFit/>
            </a:bodyPr>
            <a:lstStyle/>
            <a:p>
              <a:pPr algn="ctr">
                <a:spcAft>
                  <a:spcPts val="600"/>
                </a:spcAft>
              </a:pPr>
              <a:r>
                <a:rPr lang="zh-CN" altLang="en-US" sz="1400" dirty="0"/>
                <a:t>关键</a:t>
              </a:r>
              <a:r>
                <a:rPr lang="zh-CN" altLang="en-US" sz="1400" dirty="0" smtClean="0"/>
                <a:t>职能</a:t>
              </a:r>
              <a:r>
                <a:rPr lang="en-US" altLang="zh-CN" sz="1400" dirty="0"/>
                <a:t/>
              </a:r>
              <a:br>
                <a:rPr lang="en-US" altLang="zh-CN" sz="1400" dirty="0"/>
              </a:br>
              <a:r>
                <a:rPr lang="zh-CN" altLang="en-US" sz="1400" dirty="0" smtClean="0"/>
                <a:t>提升方案</a:t>
              </a:r>
            </a:p>
          </p:txBody>
        </p:sp>
      </p:grpSp>
      <p:grpSp>
        <p:nvGrpSpPr>
          <p:cNvPr id="88" name="组合 87"/>
          <p:cNvGrpSpPr/>
          <p:nvPr/>
        </p:nvGrpSpPr>
        <p:grpSpPr>
          <a:xfrm>
            <a:off x="4256245" y="4947076"/>
            <a:ext cx="998962" cy="1290236"/>
            <a:chOff x="4256245" y="4631748"/>
            <a:chExt cx="998962" cy="1290236"/>
          </a:xfrm>
        </p:grpSpPr>
        <p:pic>
          <p:nvPicPr>
            <p:cNvPr id="89" name="图片 88"/>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256245" y="4631748"/>
              <a:ext cx="912779" cy="912779"/>
            </a:xfrm>
            <a:prstGeom prst="rect">
              <a:avLst/>
            </a:prstGeom>
          </p:spPr>
        </p:pic>
        <p:sp>
          <p:nvSpPr>
            <p:cNvPr id="90" name="文本框 89"/>
            <p:cNvSpPr txBox="1"/>
            <p:nvPr/>
          </p:nvSpPr>
          <p:spPr>
            <a:xfrm>
              <a:off x="4304928" y="5418394"/>
              <a:ext cx="950279" cy="503590"/>
            </a:xfrm>
            <a:prstGeom prst="rect">
              <a:avLst/>
            </a:prstGeom>
            <a:noFill/>
          </p:spPr>
          <p:txBody>
            <a:bodyPr wrap="square" lIns="36000" tIns="36000" rIns="36000" bIns="36000" rtlCol="0">
              <a:spAutoFit/>
            </a:bodyPr>
            <a:lstStyle/>
            <a:p>
              <a:pPr>
                <a:spcAft>
                  <a:spcPts val="600"/>
                </a:spcAft>
              </a:pPr>
              <a:r>
                <a:rPr lang="zh-CN" altLang="en-US" sz="1400" dirty="0" smtClean="0"/>
                <a:t>战略行动</a:t>
              </a:r>
              <a:r>
                <a:rPr lang="en-US" altLang="zh-CN" sz="1400" dirty="0"/>
                <a:t/>
              </a:r>
              <a:br>
                <a:rPr lang="en-US" altLang="zh-CN" sz="1400" dirty="0"/>
              </a:br>
              <a:r>
                <a:rPr lang="zh-CN" altLang="en-US" sz="1400" dirty="0" smtClean="0"/>
                <a:t>实施计划</a:t>
              </a:r>
            </a:p>
          </p:txBody>
        </p:sp>
      </p:grpSp>
      <p:sp>
        <p:nvSpPr>
          <p:cNvPr id="44" name="Rectangle 5"/>
          <p:cNvSpPr>
            <a:spLocks noChangeArrowheads="1"/>
          </p:cNvSpPr>
          <p:nvPr/>
        </p:nvSpPr>
        <p:spPr bwMode="auto">
          <a:xfrm>
            <a:off x="336193" y="188696"/>
            <a:ext cx="944399" cy="504000"/>
          </a:xfrm>
          <a:prstGeom prst="rect">
            <a:avLst/>
          </a:prstGeom>
          <a:noFill/>
          <a:ln w="9525">
            <a:noFill/>
            <a:miter lim="800000"/>
            <a:headEnd/>
            <a:tailEnd/>
          </a:ln>
          <a:effectLst/>
        </p:spPr>
        <p:txBody>
          <a:bodyPr wrap="none" lIns="72198" tIns="36099" rIns="72198" bIns="36099" anchor="ctr"/>
          <a:lstStyle/>
          <a:p>
            <a:pPr>
              <a:defRPr/>
            </a:pPr>
            <a:r>
              <a:rPr lang="zh-CN" altLang="en-US" sz="1800" b="1" dirty="0" smtClean="0">
                <a:latin typeface="+mn-ea"/>
              </a:rPr>
              <a:t>引言</a:t>
            </a:r>
            <a:endParaRPr lang="zh-CN" altLang="en-US" sz="1800" b="1" dirty="0">
              <a:latin typeface="+mn-ea"/>
            </a:endParaRPr>
          </a:p>
        </p:txBody>
      </p:sp>
    </p:spTree>
    <p:extLst>
      <p:ext uri="{BB962C8B-B14F-4D97-AF65-F5344CB8AC3E}">
        <p14:creationId xmlns:p14="http://schemas.microsoft.com/office/powerpoint/2010/main" val="14043529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对象 56"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47872" name="think-cell Slide" r:id="rId15" imgW="360" imgH="360" progId="">
                  <p:embed/>
                </p:oleObj>
              </mc:Choice>
              <mc:Fallback>
                <p:oleObj name="think-cell Slide" r:id="rId15" imgW="360" imgH="360" progId="">
                  <p:embed/>
                  <p:pic>
                    <p:nvPicPr>
                      <p:cNvPr id="0" name="Picture 2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5" name="标题 1"/>
          <p:cNvSpPr txBox="1">
            <a:spLocks/>
          </p:cNvSpPr>
          <p:nvPr>
            <p:custDataLst>
              <p:tags r:id="rId3"/>
            </p:custDataLst>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瓮福集团矿产资源业务</a:t>
            </a:r>
            <a:r>
              <a:rPr lang="zh-CN" altLang="en-US" dirty="0" smtClean="0">
                <a:solidFill>
                  <a:schemeClr val="tx2"/>
                </a:solidFill>
              </a:rPr>
              <a:t>战</a:t>
            </a:r>
            <a:r>
              <a:rPr lang="zh-CN" altLang="en-US" dirty="0">
                <a:solidFill>
                  <a:schemeClr val="tx2"/>
                </a:solidFill>
              </a:rPr>
              <a:t>略观</a:t>
            </a:r>
            <a:r>
              <a:rPr lang="zh-CN" altLang="en-US" dirty="0" smtClean="0">
                <a:solidFill>
                  <a:schemeClr val="tx2"/>
                </a:solidFill>
              </a:rPr>
              <a:t>点综述</a:t>
            </a:r>
            <a:endParaRPr lang="zh-CN" altLang="en-US" dirty="0">
              <a:solidFill>
                <a:schemeClr val="tx2"/>
              </a:solidFill>
            </a:endParaRPr>
          </a:p>
        </p:txBody>
      </p:sp>
      <p:sp>
        <p:nvSpPr>
          <p:cNvPr id="20" name="TextBox 19"/>
          <p:cNvSpPr txBox="1"/>
          <p:nvPr>
            <p:custDataLst>
              <p:tags r:id="rId4"/>
            </p:custDataLst>
          </p:nvPr>
        </p:nvSpPr>
        <p:spPr>
          <a:xfrm>
            <a:off x="2592723" y="1827321"/>
            <a:ext cx="1655591"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grpSp>
        <p:nvGrpSpPr>
          <p:cNvPr id="2" name="组合 20"/>
          <p:cNvGrpSpPr/>
          <p:nvPr/>
        </p:nvGrpSpPr>
        <p:grpSpPr>
          <a:xfrm>
            <a:off x="1964968" y="2187476"/>
            <a:ext cx="2412000" cy="665460"/>
            <a:chOff x="1964968" y="2348880"/>
            <a:chExt cx="2412000" cy="576016"/>
          </a:xfrm>
        </p:grpSpPr>
        <p:sp>
          <p:nvSpPr>
            <p:cNvPr id="22" name="矩形 21"/>
            <p:cNvSpPr/>
            <p:nvPr>
              <p:custDataLst>
                <p:tags r:id="rId11"/>
              </p:custDataLst>
            </p:nvPr>
          </p:nvSpPr>
          <p:spPr>
            <a:xfrm>
              <a:off x="2543868"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a:solidFill>
                    <a:schemeClr val="bg1"/>
                  </a:solidFill>
                </a:rPr>
                <a:t>围绕主业，突破发展</a:t>
              </a:r>
            </a:p>
          </p:txBody>
        </p:sp>
        <p:sp>
          <p:nvSpPr>
            <p:cNvPr id="23" name="矩形 22"/>
            <p:cNvSpPr/>
            <p:nvPr>
              <p:custDataLst>
                <p:tags r:id="rId12"/>
              </p:custDataLst>
            </p:nvPr>
          </p:nvSpPr>
          <p:spPr>
            <a:xfrm>
              <a:off x="1964968"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近期</a:t>
              </a:r>
              <a:endParaRPr lang="zh-CN" altLang="en-US" sz="1400" b="1" dirty="0">
                <a:solidFill>
                  <a:schemeClr val="bg1"/>
                </a:solidFill>
              </a:endParaRPr>
            </a:p>
          </p:txBody>
        </p:sp>
      </p:grpSp>
      <p:sp>
        <p:nvSpPr>
          <p:cNvPr id="25" name="TextBox 24"/>
          <p:cNvSpPr txBox="1"/>
          <p:nvPr>
            <p:custDataLst>
              <p:tags r:id="rId5"/>
            </p:custDataLst>
          </p:nvPr>
        </p:nvSpPr>
        <p:spPr>
          <a:xfrm>
            <a:off x="5389026"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grpSp>
        <p:nvGrpSpPr>
          <p:cNvPr id="3" name="组合 25"/>
          <p:cNvGrpSpPr/>
          <p:nvPr/>
        </p:nvGrpSpPr>
        <p:grpSpPr>
          <a:xfrm>
            <a:off x="4521252" y="2187476"/>
            <a:ext cx="2412000" cy="665460"/>
            <a:chOff x="4520952" y="2348880"/>
            <a:chExt cx="2412000" cy="576016"/>
          </a:xfrm>
        </p:grpSpPr>
        <p:sp>
          <p:nvSpPr>
            <p:cNvPr id="30" name="矩形 29"/>
            <p:cNvSpPr/>
            <p:nvPr>
              <p:custDataLst>
                <p:tags r:id="rId9"/>
              </p:custDataLst>
            </p:nvPr>
          </p:nvSpPr>
          <p:spPr>
            <a:xfrm>
              <a:off x="5099852"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全球布局，获取资源</a:t>
              </a:r>
            </a:p>
          </p:txBody>
        </p:sp>
        <p:sp>
          <p:nvSpPr>
            <p:cNvPr id="31" name="矩形 30"/>
            <p:cNvSpPr/>
            <p:nvPr>
              <p:custDataLst>
                <p:tags r:id="rId10"/>
              </p:custDataLst>
            </p:nvPr>
          </p:nvSpPr>
          <p:spPr>
            <a:xfrm>
              <a:off x="4520952"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中期</a:t>
              </a:r>
              <a:endParaRPr lang="zh-CN" altLang="en-US" sz="1400" b="1" dirty="0">
                <a:solidFill>
                  <a:schemeClr val="bg1"/>
                </a:solidFill>
              </a:endParaRPr>
            </a:p>
          </p:txBody>
        </p:sp>
      </p:grpSp>
      <p:pic>
        <p:nvPicPr>
          <p:cNvPr id="35" name="图片 34"/>
          <p:cNvPicPr>
            <a:picLocks noChangeAspect="1"/>
          </p:cNvPicPr>
          <p:nvPr/>
        </p:nvPicPr>
        <p:blipFill>
          <a:blip r:embed="rId1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952542" y="1539404"/>
            <a:ext cx="603796" cy="603796"/>
          </a:xfrm>
          <a:prstGeom prst="rect">
            <a:avLst/>
          </a:prstGeom>
          <a:noFill/>
        </p:spPr>
      </p:pic>
      <p:sp>
        <p:nvSpPr>
          <p:cNvPr id="36" name="TextBox 35"/>
          <p:cNvSpPr txBox="1"/>
          <p:nvPr>
            <p:custDataLst>
              <p:tags r:id="rId6"/>
            </p:custDataLst>
          </p:nvPr>
        </p:nvSpPr>
        <p:spPr>
          <a:xfrm>
            <a:off x="7833320"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40" name="矩形 39"/>
          <p:cNvSpPr/>
          <p:nvPr/>
        </p:nvSpPr>
        <p:spPr>
          <a:xfrm>
            <a:off x="7656436" y="2187476"/>
            <a:ext cx="1833100" cy="66546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网络整合，主导发展</a:t>
            </a:r>
          </a:p>
        </p:txBody>
      </p:sp>
      <p:sp>
        <p:nvSpPr>
          <p:cNvPr id="44" name="矩形 43"/>
          <p:cNvSpPr/>
          <p:nvPr>
            <p:custDataLst>
              <p:tags r:id="rId7"/>
            </p:custDataLst>
          </p:nvPr>
        </p:nvSpPr>
        <p:spPr>
          <a:xfrm>
            <a:off x="7077536" y="2187476"/>
            <a:ext cx="578944" cy="665460"/>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远期</a:t>
            </a:r>
            <a:endParaRPr lang="zh-CN" altLang="en-US" sz="1400" b="1" dirty="0">
              <a:solidFill>
                <a:schemeClr val="bg1"/>
              </a:solidFill>
            </a:endParaRPr>
          </a:p>
        </p:txBody>
      </p:sp>
      <p:pic>
        <p:nvPicPr>
          <p:cNvPr id="45" name="Picture 4" descr="C:\Users\Jordan\Desktop\24390.png"/>
          <p:cNvPicPr>
            <a:picLocks noChangeAspect="1" noChangeArrowheads="1"/>
          </p:cNvPicPr>
          <p:nvPr/>
        </p:nvPicPr>
        <p:blipFill>
          <a:blip r:embed="rId18"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06707" y="1611412"/>
            <a:ext cx="468000" cy="46800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http://www.wengfu.com/images/headlogo.png"/>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t="10204" b="9905"/>
          <a:stretch/>
        </p:blipFill>
        <p:spPr bwMode="auto">
          <a:xfrm>
            <a:off x="488504" y="2276872"/>
            <a:ext cx="1284476" cy="45485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6" name="表格 25"/>
          <p:cNvGraphicFramePr>
            <a:graphicFrameLocks noGrp="1"/>
          </p:cNvGraphicFramePr>
          <p:nvPr>
            <p:custDataLst>
              <p:tags r:id="rId8"/>
            </p:custDataLst>
            <p:extLst>
              <p:ext uri="{D42A27DB-BD31-4B8C-83A1-F6EECF244321}">
                <p14:modId xmlns:p14="http://schemas.microsoft.com/office/powerpoint/2010/main" val="4257929990"/>
              </p:ext>
            </p:extLst>
          </p:nvPr>
        </p:nvGraphicFramePr>
        <p:xfrm>
          <a:off x="415924" y="2997175"/>
          <a:ext cx="9074150" cy="2952105"/>
        </p:xfrm>
        <a:graphic>
          <a:graphicData uri="http://schemas.openxmlformats.org/drawingml/2006/table">
            <a:tbl>
              <a:tblPr firstRow="1" bandRow="1">
                <a:tableStyleId>{5C22544A-7EE6-4342-B048-85BDC9FD1C3A}</a:tableStyleId>
              </a:tblPr>
              <a:tblGrid>
                <a:gridCol w="1563823"/>
                <a:gridCol w="69863"/>
                <a:gridCol w="2399334"/>
                <a:gridCol w="25400"/>
                <a:gridCol w="2515733"/>
                <a:gridCol w="27585"/>
                <a:gridCol w="2472412"/>
              </a:tblGrid>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业务定位</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充分利用集团优势，获取国内资源，与现有资源形成互补</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借助国际贸易、技术服务打通渠道，获取国外重点区域优势资源</a:t>
                      </a:r>
                      <a:endParaRPr lang="en-US" altLang="zh-CN" sz="1400" b="0" kern="1200" dirty="0" smtClean="0">
                        <a:solidFill>
                          <a:schemeClr val="tx1"/>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逐步营建全球磷硫交易物流平台，构筑中国矿产资源行业领导地位</a:t>
                      </a:r>
                      <a:endParaRPr lang="en-US" altLang="zh-CN" sz="1400" b="0" kern="1200" dirty="0" smtClean="0">
                        <a:solidFill>
                          <a:schemeClr val="tx1"/>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业务组合</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以煤矿资源为主</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争取电力资源，发展湿热并举</a:t>
                      </a:r>
                      <a:endParaRPr lang="en-US" altLang="zh-CN" sz="1400" b="0"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以沙特、摩洛哥等国的优势磷矿、有经济价值的尾矿处理等为主</a:t>
                      </a:r>
                      <a:endParaRPr lang="en-US" altLang="zh-CN" sz="1400" b="0" kern="1200" dirty="0" smtClean="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Clr>
                          <a:schemeClr val="tx1"/>
                        </a:buClr>
                        <a:buFont typeface="Arial" panose="020B0604020202020204" pitchFamily="34" charset="0"/>
                        <a:buChar char="•"/>
                      </a:pPr>
                      <a:r>
                        <a:rPr lang="zh-CN" altLang="en-US" sz="1400" b="0" kern="1200" dirty="0" smtClean="0">
                          <a:solidFill>
                            <a:schemeClr val="tx1"/>
                          </a:solidFill>
                          <a:latin typeface="+mn-ea"/>
                          <a:ea typeface="+mn-ea"/>
                          <a:cs typeface="+mn-cs"/>
                        </a:rPr>
                        <a:t>打造全球磷硫交易物流平台</a:t>
                      </a:r>
                      <a:endParaRPr lang="en-US" altLang="zh-CN" sz="1400" b="0" kern="1200" dirty="0" smtClean="0">
                        <a:solidFill>
                          <a:schemeClr val="tx1"/>
                        </a:solidFill>
                        <a:latin typeface="+mn-ea"/>
                        <a:ea typeface="+mn-ea"/>
                        <a:cs typeface="+mn-cs"/>
                      </a:endParaRPr>
                    </a:p>
                    <a:p>
                      <a:pPr marL="174625" indent="-174625" algn="l" defTabSz="721933" rtl="0" eaLnBrk="1" latinLnBrk="0" hangingPunct="1">
                        <a:buClr>
                          <a:schemeClr val="tx1"/>
                        </a:buClr>
                        <a:buFont typeface="Arial" panose="020B0604020202020204" pitchFamily="34" charset="0"/>
                        <a:buChar char="•"/>
                      </a:pPr>
                      <a:r>
                        <a:rPr lang="zh-CN" altLang="en-US" sz="1400" b="0" kern="1200" dirty="0" smtClean="0">
                          <a:solidFill>
                            <a:schemeClr val="tx1"/>
                          </a:solidFill>
                          <a:latin typeface="+mn-ea"/>
                          <a:ea typeface="+mn-ea"/>
                          <a:cs typeface="+mn-cs"/>
                        </a:rPr>
                        <a:t>实现集团化肥化工原料稳定低成本获取</a:t>
                      </a:r>
                      <a:endParaRPr lang="zh-CN" altLang="en-US" sz="1400" b="0" kern="1200" dirty="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财务目标</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年营收：</a:t>
                      </a:r>
                      <a:r>
                        <a:rPr lang="zh-CN" altLang="en-US" sz="1400" b="0" kern="1200" baseline="0" dirty="0" smtClean="0">
                          <a:solidFill>
                            <a:schemeClr val="tx1"/>
                          </a:solidFill>
                          <a:latin typeface="Calibri" panose="020F0502020204030204" pitchFamily="34" charset="0"/>
                          <a:ea typeface="+mj-ea"/>
                          <a:cs typeface="+mn-cs"/>
                        </a:rPr>
                        <a:t>增长至</a:t>
                      </a:r>
                      <a:r>
                        <a:rPr lang="en-US" altLang="zh-CN" sz="1400" b="0" kern="1200" dirty="0" smtClean="0">
                          <a:solidFill>
                            <a:schemeClr val="tx1"/>
                          </a:solidFill>
                          <a:latin typeface="Calibri" panose="020F0502020204030204" pitchFamily="34" charset="0"/>
                          <a:ea typeface="+mj-ea"/>
                          <a:cs typeface="+mn-cs"/>
                        </a:rPr>
                        <a:t>15</a:t>
                      </a:r>
                      <a:r>
                        <a:rPr lang="zh-CN" altLang="en-US" sz="1400" b="0" kern="1200" dirty="0" smtClean="0">
                          <a:solidFill>
                            <a:schemeClr val="tx1"/>
                          </a:solidFill>
                          <a:latin typeface="Calibri" panose="020F0502020204030204" pitchFamily="34" charset="0"/>
                          <a:ea typeface="+mj-ea"/>
                          <a:cs typeface="+mn-cs"/>
                        </a:rPr>
                        <a:t>亿</a:t>
                      </a:r>
                      <a:endParaRPr lang="en-US" altLang="zh-CN" sz="1400" b="0" kern="1200" dirty="0" smtClean="0">
                        <a:solidFill>
                          <a:schemeClr val="tx1"/>
                        </a:solidFill>
                        <a:latin typeface="Calibri" panose="020F0502020204030204" pitchFamily="34" charset="0"/>
                        <a:ea typeface="+mj-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a:t>
                      </a:r>
                      <a:r>
                        <a:rPr lang="zh-CN" altLang="en-US" sz="1400" b="0" kern="1200" dirty="0" smtClean="0">
                          <a:solidFill>
                            <a:schemeClr val="tx1"/>
                          </a:solidFill>
                          <a:latin typeface="Calibri" panose="020F0502020204030204" pitchFamily="34" charset="0"/>
                          <a:ea typeface="+mn-ea"/>
                          <a:cs typeface="+mn-cs"/>
                        </a:rPr>
                        <a:t>约</a:t>
                      </a:r>
                      <a:r>
                        <a:rPr lang="en-US" altLang="zh-CN" sz="1400" b="0" kern="1200" dirty="0" smtClean="0">
                          <a:solidFill>
                            <a:schemeClr val="tx1"/>
                          </a:solidFill>
                          <a:latin typeface="Calibri" panose="020F0502020204030204" pitchFamily="34" charset="0"/>
                          <a:ea typeface="+mj-ea"/>
                          <a:cs typeface="+mn-cs"/>
                        </a:rPr>
                        <a:t>50%</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25%</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年营收：增长至</a:t>
                      </a:r>
                      <a:r>
                        <a:rPr lang="en-US" altLang="zh-CN" sz="1400" b="0" kern="1200" dirty="0" smtClean="0">
                          <a:solidFill>
                            <a:schemeClr val="tx1"/>
                          </a:solidFill>
                          <a:latin typeface="Calibri" panose="020F0502020204030204" pitchFamily="34" charset="0"/>
                          <a:ea typeface="+mj-ea"/>
                          <a:cs typeface="+mn-cs"/>
                        </a:rPr>
                        <a:t>50</a:t>
                      </a:r>
                      <a:r>
                        <a:rPr lang="zh-CN" altLang="en-US" sz="1400" b="0" kern="1200" dirty="0" smtClean="0">
                          <a:solidFill>
                            <a:schemeClr val="tx1"/>
                          </a:solidFill>
                          <a:latin typeface="Calibri" panose="020F0502020204030204" pitchFamily="34" charset="0"/>
                          <a:ea typeface="+mj-ea"/>
                          <a:cs typeface="+mn-cs"/>
                        </a:rPr>
                        <a:t>亿</a:t>
                      </a:r>
                      <a:endParaRPr lang="en-US" altLang="zh-CN" sz="1400" b="0" kern="1200" dirty="0" smtClean="0">
                        <a:solidFill>
                          <a:schemeClr val="tx1"/>
                        </a:solidFill>
                        <a:latin typeface="Calibri" panose="020F0502020204030204" pitchFamily="34" charset="0"/>
                        <a:ea typeface="+mj-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35%</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28%</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年营收：增长至</a:t>
                      </a:r>
                      <a:r>
                        <a:rPr lang="en-US" altLang="zh-CN" sz="1400" b="0" kern="1200" dirty="0" smtClean="0">
                          <a:solidFill>
                            <a:schemeClr val="tx1"/>
                          </a:solidFill>
                          <a:latin typeface="Calibri" panose="020F0502020204030204" pitchFamily="34" charset="0"/>
                          <a:ea typeface="+mj-ea"/>
                          <a:cs typeface="+mn-cs"/>
                        </a:rPr>
                        <a:t>80</a:t>
                      </a:r>
                      <a:r>
                        <a:rPr lang="zh-CN" altLang="en-US" sz="1400" b="0" kern="1200" dirty="0" smtClean="0">
                          <a:solidFill>
                            <a:schemeClr val="tx1"/>
                          </a:solidFill>
                          <a:latin typeface="Calibri" panose="020F0502020204030204" pitchFamily="34" charset="0"/>
                          <a:ea typeface="+mj-ea"/>
                          <a:cs typeface="+mn-cs"/>
                        </a:rPr>
                        <a:t>亿</a:t>
                      </a:r>
                      <a:endParaRPr lang="en-US" altLang="zh-CN" sz="1400" b="0" kern="1200" dirty="0" smtClean="0">
                        <a:solidFill>
                          <a:schemeClr val="tx1"/>
                        </a:solidFill>
                        <a:latin typeface="Calibri" panose="020F0502020204030204" pitchFamily="34" charset="0"/>
                        <a:ea typeface="+mj-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10%</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30%</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28" name="图片 27"/>
          <p:cNvPicPr>
            <a:picLocks noChangeAspect="1"/>
          </p:cNvPicPr>
          <p:nvPr/>
        </p:nvPicPr>
        <p:blipFill>
          <a:blip r:embed="rId2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50350" y="1610864"/>
            <a:ext cx="540000" cy="540000"/>
          </a:xfrm>
          <a:prstGeom prst="rect">
            <a:avLst/>
          </a:prstGeom>
        </p:spPr>
      </p:pic>
    </p:spTree>
    <p:extLst>
      <p:ext uri="{BB962C8B-B14F-4D97-AF65-F5344CB8AC3E}">
        <p14:creationId xmlns:p14="http://schemas.microsoft.com/office/powerpoint/2010/main" val="6784708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48898" name="think-cell Slide" r:id="rId31" imgW="360" imgH="360" progId="">
                  <p:embed/>
                </p:oleObj>
              </mc:Choice>
              <mc:Fallback>
                <p:oleObj name="think-cell Slide" r:id="rId31" imgW="360" imgH="360" progId="">
                  <p:embed/>
                  <p:pic>
                    <p:nvPicPr>
                      <p:cNvPr id="0" name="Picture 31"/>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组合 20"/>
          <p:cNvGrpSpPr/>
          <p:nvPr>
            <p:custDataLst>
              <p:tags r:id="rId3"/>
            </p:custDataLst>
          </p:nvPr>
        </p:nvGrpSpPr>
        <p:grpSpPr>
          <a:xfrm>
            <a:off x="416496" y="1588400"/>
            <a:ext cx="596845" cy="3919313"/>
            <a:chOff x="488504" y="1898744"/>
            <a:chExt cx="504056" cy="3581690"/>
          </a:xfrm>
          <a:effectLst/>
        </p:grpSpPr>
        <p:sp>
          <p:nvSpPr>
            <p:cNvPr id="45" name="矩形 44"/>
            <p:cNvSpPr/>
            <p:nvPr>
              <p:custDataLst>
                <p:tags r:id="rId27"/>
              </p:custDataLst>
            </p:nvPr>
          </p:nvSpPr>
          <p:spPr>
            <a:xfrm>
              <a:off x="488504" y="1898744"/>
              <a:ext cx="504056" cy="358169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外部市场吸引力</a:t>
              </a:r>
            </a:p>
          </p:txBody>
        </p:sp>
        <p:sp>
          <p:nvSpPr>
            <p:cNvPr id="46" name="加号 45"/>
            <p:cNvSpPr/>
            <p:nvPr>
              <p:custDataLst>
                <p:tags r:id="rId28"/>
              </p:custDataLst>
            </p:nvPr>
          </p:nvSpPr>
          <p:spPr>
            <a:xfrm>
              <a:off x="549317" y="1983101"/>
              <a:ext cx="364839" cy="394786"/>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7" name="减号 46"/>
            <p:cNvSpPr/>
            <p:nvPr>
              <p:custDataLst>
                <p:tags r:id="rId29"/>
              </p:custDataLst>
            </p:nvPr>
          </p:nvSpPr>
          <p:spPr>
            <a:xfrm>
              <a:off x="579754" y="5139104"/>
              <a:ext cx="273629" cy="216024"/>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2" name="弧形 21"/>
          <p:cNvSpPr/>
          <p:nvPr>
            <p:custDataLst>
              <p:tags r:id="rId4"/>
            </p:custDataLst>
          </p:nvPr>
        </p:nvSpPr>
        <p:spPr>
          <a:xfrm rot="10800000">
            <a:off x="1592400" y="-2044704"/>
            <a:ext cx="7704000" cy="7297101"/>
          </a:xfrm>
          <a:prstGeom prst="arc">
            <a:avLst>
              <a:gd name="adj1" fmla="val 16194827"/>
              <a:gd name="adj2" fmla="val 21595347"/>
            </a:avLst>
          </a:prstGeom>
          <a:solidFill>
            <a:schemeClr val="accent4">
              <a:lumMod val="20000"/>
              <a:lumOff val="80000"/>
            </a:schemeClr>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 name="组合 23"/>
          <p:cNvGrpSpPr/>
          <p:nvPr>
            <p:custDataLst>
              <p:tags r:id="rId5"/>
            </p:custDataLst>
          </p:nvPr>
        </p:nvGrpSpPr>
        <p:grpSpPr>
          <a:xfrm>
            <a:off x="1184389" y="5685780"/>
            <a:ext cx="4258999" cy="551508"/>
            <a:chOff x="1137016" y="5301208"/>
            <a:chExt cx="3596871" cy="504000"/>
          </a:xfrm>
          <a:solidFill>
            <a:schemeClr val="bg2"/>
          </a:solidFill>
          <a:effectLst/>
        </p:grpSpPr>
        <p:sp>
          <p:nvSpPr>
            <p:cNvPr id="42" name="矩形 41"/>
            <p:cNvSpPr/>
            <p:nvPr>
              <p:custDataLst>
                <p:tags r:id="rId24"/>
              </p:custDataLst>
            </p:nvPr>
          </p:nvSpPr>
          <p:spPr>
            <a:xfrm>
              <a:off x="1137016" y="5301208"/>
              <a:ext cx="3596871" cy="50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瓮福资源匹配度</a:t>
              </a:r>
            </a:p>
          </p:txBody>
        </p:sp>
        <p:sp>
          <p:nvSpPr>
            <p:cNvPr id="43" name="加号 42"/>
            <p:cNvSpPr/>
            <p:nvPr>
              <p:custDataLst>
                <p:tags r:id="rId25"/>
              </p:custDataLst>
            </p:nvPr>
          </p:nvSpPr>
          <p:spPr>
            <a:xfrm>
              <a:off x="4258924" y="5344594"/>
              <a:ext cx="364839" cy="394787"/>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4" name="减号 43"/>
            <p:cNvSpPr/>
            <p:nvPr>
              <p:custDataLst>
                <p:tags r:id="rId26"/>
              </p:custDataLst>
            </p:nvPr>
          </p:nvSpPr>
          <p:spPr>
            <a:xfrm>
              <a:off x="1244624" y="5449238"/>
              <a:ext cx="273629" cy="216023"/>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5" name="弧形 24"/>
          <p:cNvSpPr/>
          <p:nvPr>
            <p:custDataLst>
              <p:tags r:id="rId6"/>
            </p:custDataLst>
          </p:nvPr>
        </p:nvSpPr>
        <p:spPr>
          <a:xfrm rot="10800000">
            <a:off x="3145441" y="-566398"/>
            <a:ext cx="4603720" cy="4333284"/>
          </a:xfrm>
          <a:prstGeom prst="arc">
            <a:avLst>
              <a:gd name="adj1" fmla="val 16200635"/>
              <a:gd name="adj2" fmla="val 9047"/>
            </a:avLst>
          </a:prstGeom>
          <a:solidFill>
            <a:schemeClr val="accent3"/>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椭圆 26"/>
          <p:cNvSpPr/>
          <p:nvPr>
            <p:custDataLst>
              <p:tags r:id="rId7"/>
            </p:custDataLst>
          </p:nvPr>
        </p:nvSpPr>
        <p:spPr>
          <a:xfrm>
            <a:off x="4736976" y="249289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磷矿</a:t>
            </a:r>
          </a:p>
        </p:txBody>
      </p:sp>
      <p:sp>
        <p:nvSpPr>
          <p:cNvPr id="41" name="矩形 40"/>
          <p:cNvSpPr/>
          <p:nvPr>
            <p:custDataLst>
              <p:tags r:id="rId8"/>
            </p:custDataLst>
          </p:nvPr>
        </p:nvSpPr>
        <p:spPr>
          <a:xfrm>
            <a:off x="1183867" y="1600244"/>
            <a:ext cx="4259521" cy="390746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5" name="TextBox 4"/>
          <p:cNvSpPr txBox="1"/>
          <p:nvPr>
            <p:custDataLst>
              <p:tags r:id="rId9"/>
            </p:custDataLst>
          </p:nvPr>
        </p:nvSpPr>
        <p:spPr>
          <a:xfrm>
            <a:off x="3728864" y="1628800"/>
            <a:ext cx="1206598"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核心型业务</a:t>
            </a:r>
          </a:p>
        </p:txBody>
      </p:sp>
      <p:sp>
        <p:nvSpPr>
          <p:cNvPr id="49" name="TextBox 48"/>
          <p:cNvSpPr txBox="1"/>
          <p:nvPr>
            <p:custDataLst>
              <p:tags r:id="rId10"/>
            </p:custDataLst>
          </p:nvPr>
        </p:nvSpPr>
        <p:spPr>
          <a:xfrm>
            <a:off x="1802653" y="1628800"/>
            <a:ext cx="1206131"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战略型业务</a:t>
            </a:r>
          </a:p>
        </p:txBody>
      </p:sp>
      <p:sp>
        <p:nvSpPr>
          <p:cNvPr id="50" name="TextBox 49"/>
          <p:cNvSpPr txBox="1"/>
          <p:nvPr>
            <p:custDataLst>
              <p:tags r:id="rId11"/>
            </p:custDataLst>
          </p:nvPr>
        </p:nvSpPr>
        <p:spPr>
          <a:xfrm>
            <a:off x="1280592" y="5126300"/>
            <a:ext cx="1206897" cy="318924"/>
          </a:xfrm>
          <a:prstGeom prst="rect">
            <a:avLst/>
          </a:prstGeom>
          <a:noFill/>
        </p:spPr>
        <p:txBody>
          <a:bodyPr wrap="square" lIns="36000" tIns="36000" rIns="36000" bIns="36000" rtlCol="0">
            <a:spAutoFit/>
          </a:bodyPr>
          <a:lstStyle/>
          <a:p>
            <a:pPr algn="ctr">
              <a:spcAft>
                <a:spcPts val="600"/>
              </a:spcAft>
            </a:pPr>
            <a:r>
              <a:rPr lang="zh-CN" altLang="en-US" sz="1600" b="1" dirty="0" smtClean="0"/>
              <a:t>机会型业务</a:t>
            </a:r>
          </a:p>
        </p:txBody>
      </p:sp>
      <p:sp>
        <p:nvSpPr>
          <p:cNvPr id="72" name="椭圆 71"/>
          <p:cNvSpPr/>
          <p:nvPr>
            <p:custDataLst>
              <p:tags r:id="rId12"/>
            </p:custDataLst>
          </p:nvPr>
        </p:nvSpPr>
        <p:spPr>
          <a:xfrm>
            <a:off x="3167153" y="195734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硫磺</a:t>
            </a:r>
          </a:p>
        </p:txBody>
      </p:sp>
      <p:sp>
        <p:nvSpPr>
          <p:cNvPr id="71" name="椭圆 70"/>
          <p:cNvSpPr/>
          <p:nvPr>
            <p:custDataLst>
              <p:tags r:id="rId13"/>
            </p:custDataLst>
          </p:nvPr>
        </p:nvSpPr>
        <p:spPr>
          <a:xfrm>
            <a:off x="2369862" y="2422488"/>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碘资源</a:t>
            </a:r>
            <a:endParaRPr lang="en-US" altLang="zh-CN" sz="1200" b="1" dirty="0" smtClean="0">
              <a:solidFill>
                <a:schemeClr val="bg1"/>
              </a:solidFill>
            </a:endParaRPr>
          </a:p>
        </p:txBody>
      </p:sp>
      <p:grpSp>
        <p:nvGrpSpPr>
          <p:cNvPr id="4" name="组合 28"/>
          <p:cNvGrpSpPr/>
          <p:nvPr>
            <p:custDataLst>
              <p:tags r:id="rId14"/>
            </p:custDataLst>
          </p:nvPr>
        </p:nvGrpSpPr>
        <p:grpSpPr>
          <a:xfrm>
            <a:off x="5684958" y="1629224"/>
            <a:ext cx="288000" cy="3600000"/>
            <a:chOff x="4941712" y="1898433"/>
            <a:chExt cx="275664" cy="3582001"/>
          </a:xfrm>
        </p:grpSpPr>
        <p:cxnSp>
          <p:nvCxnSpPr>
            <p:cNvPr id="30" name="直接连接符 29"/>
            <p:cNvCxnSpPr/>
            <p:nvPr>
              <p:custDataLst>
                <p:tags r:id="rId22"/>
              </p:custDataLst>
            </p:nvPr>
          </p:nvCxnSpPr>
          <p:spPr>
            <a:xfrm>
              <a:off x="5025008" y="1898433"/>
              <a:ext cx="0" cy="3582001"/>
            </a:xfrm>
            <a:prstGeom prst="line">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等腰三角形 30"/>
            <p:cNvSpPr/>
            <p:nvPr>
              <p:custDataLst>
                <p:tags r:id="rId23"/>
              </p:custDataLst>
            </p:nvPr>
          </p:nvSpPr>
          <p:spPr>
            <a:xfrm rot="5400000">
              <a:off x="4799704" y="3551415"/>
              <a:ext cx="559680" cy="275664"/>
            </a:xfrm>
            <a:prstGeom prst="triangl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ln>
                  <a:solidFill>
                    <a:schemeClr val="bg1"/>
                  </a:solidFill>
                </a:ln>
                <a:solidFill>
                  <a:schemeClr val="bg2"/>
                </a:solidFill>
              </a:endParaRPr>
            </a:p>
          </p:txBody>
        </p:sp>
      </p:grpSp>
      <p:sp>
        <p:nvSpPr>
          <p:cNvPr id="56" name="椭圆 55"/>
          <p:cNvSpPr/>
          <p:nvPr>
            <p:custDataLst>
              <p:tags r:id="rId15"/>
            </p:custDataLst>
          </p:nvPr>
        </p:nvSpPr>
        <p:spPr>
          <a:xfrm>
            <a:off x="3599282" y="3794696"/>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磷酸</a:t>
            </a:r>
            <a:endParaRPr lang="zh-CN" altLang="en-US" sz="1200" b="1" dirty="0">
              <a:solidFill>
                <a:schemeClr val="bg1"/>
              </a:solidFill>
            </a:endParaRPr>
          </a:p>
        </p:txBody>
      </p:sp>
      <p:sp>
        <p:nvSpPr>
          <p:cNvPr id="32" name="椭圆 31"/>
          <p:cNvSpPr/>
          <p:nvPr>
            <p:custDataLst>
              <p:tags r:id="rId16"/>
            </p:custDataLst>
          </p:nvPr>
        </p:nvSpPr>
        <p:spPr>
          <a:xfrm>
            <a:off x="2718841" y="2142869"/>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氟资源</a:t>
            </a:r>
            <a:endParaRPr lang="en-US" altLang="zh-CN" sz="1200" b="1" dirty="0">
              <a:solidFill>
                <a:schemeClr val="bg1"/>
              </a:solidFill>
            </a:endParaRPr>
          </a:p>
        </p:txBody>
      </p:sp>
      <p:sp>
        <p:nvSpPr>
          <p:cNvPr id="33" name="标题 1"/>
          <p:cNvSpPr>
            <a:spLocks noGrp="1"/>
          </p:cNvSpPr>
          <p:nvPr>
            <p:ph type="title"/>
          </p:nvPr>
        </p:nvSpPr>
        <p:spPr>
          <a:xfrm>
            <a:off x="453000" y="816272"/>
            <a:ext cx="9000000" cy="380480"/>
          </a:xfrm>
        </p:spPr>
        <p:txBody>
          <a:bodyPr/>
          <a:lstStyle/>
          <a:p>
            <a:r>
              <a:rPr lang="zh-CN" altLang="en-US" dirty="0"/>
              <a:t>瓮福</a:t>
            </a:r>
            <a:r>
              <a:rPr lang="zh-CN" altLang="en-US" dirty="0" smtClean="0"/>
              <a:t>集团矿产资源</a:t>
            </a:r>
            <a:r>
              <a:rPr lang="zh-CN" altLang="en-US" dirty="0" smtClean="0">
                <a:solidFill>
                  <a:schemeClr val="tx2"/>
                </a:solidFill>
              </a:rPr>
              <a:t>业务选择及组合</a:t>
            </a:r>
            <a:endParaRPr lang="zh-CN" altLang="en-US" dirty="0">
              <a:solidFill>
                <a:schemeClr val="tx2"/>
              </a:solidFill>
            </a:endParaRPr>
          </a:p>
        </p:txBody>
      </p:sp>
      <p:sp>
        <p:nvSpPr>
          <p:cNvPr id="35" name="文本框 19"/>
          <p:cNvSpPr txBox="1"/>
          <p:nvPr>
            <p:custDataLst>
              <p:tags r:id="rId17"/>
            </p:custDataLst>
          </p:nvPr>
        </p:nvSpPr>
        <p:spPr>
          <a:xfrm>
            <a:off x="453000" y="6321352"/>
            <a:ext cx="7668352" cy="257369"/>
          </a:xfrm>
          <a:prstGeom prst="rect">
            <a:avLst/>
          </a:prstGeom>
          <a:noFill/>
        </p:spPr>
        <p:txBody>
          <a:bodyPr wrap="none" lIns="36000" tIns="36000" rIns="36000" bIns="36000" rtlCol="0">
            <a:noAutofit/>
          </a:bodyPr>
          <a:lstStyle/>
          <a:p>
            <a:pPr algn="just">
              <a:spcAft>
                <a:spcPts val="600"/>
              </a:spcAft>
              <a:buClr>
                <a:schemeClr val="accent6"/>
              </a:buClr>
            </a:pPr>
            <a:r>
              <a:rPr lang="zh-CN" altLang="en-US" sz="1200" dirty="0" smtClean="0"/>
              <a:t>说明：</a:t>
            </a:r>
            <a:r>
              <a:rPr lang="zh-CN" altLang="en-US" sz="1200" dirty="0"/>
              <a:t>外</a:t>
            </a:r>
            <a:r>
              <a:rPr lang="zh-CN" altLang="en-US" sz="1200" dirty="0" smtClean="0"/>
              <a:t>部市场吸引力主要从当前市场容量、未来增长趋势、市场竞争激烈程度、市场利润率四大因素综合考量</a:t>
            </a:r>
          </a:p>
        </p:txBody>
      </p:sp>
      <p:sp>
        <p:nvSpPr>
          <p:cNvPr id="36" name="椭圆 35"/>
          <p:cNvSpPr/>
          <p:nvPr>
            <p:custDataLst>
              <p:tags r:id="rId18"/>
            </p:custDataLst>
          </p:nvPr>
        </p:nvSpPr>
        <p:spPr>
          <a:xfrm>
            <a:off x="2288704" y="4005064"/>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煤矿</a:t>
            </a:r>
            <a:endParaRPr lang="zh-CN" altLang="en-US" sz="1200" b="1" dirty="0">
              <a:solidFill>
                <a:schemeClr val="tx1"/>
              </a:solidFill>
            </a:endParaRPr>
          </a:p>
        </p:txBody>
      </p:sp>
      <p:graphicFrame>
        <p:nvGraphicFramePr>
          <p:cNvPr id="38" name="表格 37"/>
          <p:cNvGraphicFramePr>
            <a:graphicFrameLocks noGrp="1"/>
          </p:cNvGraphicFramePr>
          <p:nvPr>
            <p:custDataLst>
              <p:tags r:id="rId19"/>
            </p:custDataLst>
            <p:extLst>
              <p:ext uri="{D42A27DB-BD31-4B8C-83A1-F6EECF244321}">
                <p14:modId xmlns:p14="http://schemas.microsoft.com/office/powerpoint/2010/main" val="343047379"/>
              </p:ext>
            </p:extLst>
          </p:nvPr>
        </p:nvGraphicFramePr>
        <p:xfrm>
          <a:off x="6149789" y="1447049"/>
          <a:ext cx="3312368" cy="4654592"/>
        </p:xfrm>
        <a:graphic>
          <a:graphicData uri="http://schemas.openxmlformats.org/drawingml/2006/table">
            <a:tbl>
              <a:tblPr firstRow="1" bandRow="1">
                <a:tableStyleId>{5C22544A-7EE6-4342-B048-85BDC9FD1C3A}</a:tableStyleId>
              </a:tblPr>
              <a:tblGrid>
                <a:gridCol w="3312368"/>
              </a:tblGrid>
              <a:tr h="483341">
                <a:tc>
                  <a:txBody>
                    <a:bodyPr/>
                    <a:lstStyle/>
                    <a:p>
                      <a:pPr algn="l"/>
                      <a:r>
                        <a:rPr lang="zh-CN" altLang="en-US" sz="1600" b="1" dirty="0" smtClean="0">
                          <a:solidFill>
                            <a:schemeClr val="bg1"/>
                          </a:solidFill>
                        </a:rPr>
                        <a:t>重点聚焦的“战略型业务”</a:t>
                      </a:r>
                      <a:endParaRPr lang="zh-CN" altLang="en-US" sz="1600" b="1"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50995">
                <a:tc>
                  <a:txBody>
                    <a:bodyPr/>
                    <a:lstStyle/>
                    <a:p>
                      <a:pPr marL="88900" indent="0" algn="l" defTabSz="914296" rtl="0" eaLnBrk="1" latinLnBrk="0" hangingPunct="1">
                        <a:buFont typeface="Arial" panose="020B0604020202020204" pitchFamily="34" charset="0"/>
                        <a:buNone/>
                      </a:pPr>
                      <a:r>
                        <a:rPr lang="zh-CN" altLang="en-US" sz="1600" b="1" u="sng" kern="1200" dirty="0" smtClean="0">
                          <a:solidFill>
                            <a:schemeClr val="tx1"/>
                          </a:solidFill>
                          <a:latin typeface="+mn-lt"/>
                          <a:ea typeface="+mn-ea"/>
                          <a:cs typeface="+mn-cs"/>
                        </a:rPr>
                        <a:t>磷矿、硫磺</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50995">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集中资源促进这些业务快速发展</a:t>
                      </a:r>
                      <a:endParaRPr lang="zh-CN" altLang="en-US" sz="14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83341">
                <a:tc>
                  <a:txBody>
                    <a:bodyPr/>
                    <a:lstStyle/>
                    <a:p>
                      <a:pPr marL="0" marR="0" indent="0" algn="l" defTabSz="721933" rtl="0" eaLnBrk="1" fontAlgn="auto" latinLnBrk="0" hangingPunct="1">
                        <a:lnSpc>
                          <a:spcPct val="100000"/>
                        </a:lnSpc>
                        <a:spcBef>
                          <a:spcPts val="0"/>
                        </a:spcBef>
                        <a:spcAft>
                          <a:spcPts val="0"/>
                        </a:spcAft>
                        <a:buClrTx/>
                        <a:buSzTx/>
                        <a:buFontTx/>
                        <a:buNone/>
                        <a:tabLst/>
                        <a:defRPr/>
                      </a:pPr>
                      <a:r>
                        <a:rPr lang="zh-CN" altLang="en-US" sz="1600" b="1" dirty="0" smtClean="0">
                          <a:solidFill>
                            <a:schemeClr val="bg1"/>
                          </a:solidFill>
                        </a:rPr>
                        <a:t>合理发展的“战略型业务”</a:t>
                      </a:r>
                      <a:endParaRPr lang="en-US" altLang="zh-CN" sz="16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50995">
                <a:tc>
                  <a:txBody>
                    <a:bodyPr/>
                    <a:lstStyle/>
                    <a:p>
                      <a:pPr marL="88900" marR="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1600" b="1" u="sng" kern="1200" dirty="0" smtClean="0">
                          <a:solidFill>
                            <a:schemeClr val="tx1"/>
                          </a:solidFill>
                          <a:latin typeface="+mn-lt"/>
                          <a:ea typeface="+mn-ea"/>
                          <a:cs typeface="+mn-cs"/>
                        </a:rPr>
                        <a:t>氟资源、碘资源、磷酸、电力、尾矿再选</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40944">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集中根据市场环境，有选择地合理发展这些业务，保障集团未来发展</a:t>
                      </a:r>
                      <a:endParaRPr lang="zh-CN" altLang="en-US" sz="14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83341">
                <a:tc>
                  <a:txBody>
                    <a:bodyPr/>
                    <a:lstStyle/>
                    <a:p>
                      <a:pPr marL="0" marR="0" indent="0" algn="l" defTabSz="721933" rtl="0" eaLnBrk="1" fontAlgn="auto" latinLnBrk="0" hangingPunct="1">
                        <a:lnSpc>
                          <a:spcPct val="100000"/>
                        </a:lnSpc>
                        <a:spcBef>
                          <a:spcPts val="0"/>
                        </a:spcBef>
                        <a:spcAft>
                          <a:spcPts val="0"/>
                        </a:spcAft>
                        <a:buClrTx/>
                        <a:buSzTx/>
                        <a:buFontTx/>
                        <a:buNone/>
                        <a:tabLst/>
                        <a:defRPr/>
                      </a:pPr>
                      <a:r>
                        <a:rPr lang="zh-CN" altLang="en-US" sz="1600" b="1" dirty="0" smtClean="0">
                          <a:solidFill>
                            <a:schemeClr val="bg1"/>
                          </a:solidFill>
                        </a:rPr>
                        <a:t>有序控制的“机会型业务”</a:t>
                      </a:r>
                      <a:endParaRPr lang="en-US" altLang="zh-CN" sz="16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50995">
                <a:tc>
                  <a:txBody>
                    <a:bodyPr/>
                    <a:lstStyle/>
                    <a:p>
                      <a:pPr marL="88900" indent="0" algn="l" defTabSz="914296" rtl="0" eaLnBrk="1" latinLnBrk="0" hangingPunct="1">
                        <a:buFont typeface="Arial" panose="020B0604020202020204" pitchFamily="34" charset="0"/>
                        <a:buNone/>
                      </a:pPr>
                      <a:r>
                        <a:rPr lang="zh-CN" altLang="en-US" sz="1600" b="1" u="sng" kern="1200" dirty="0" smtClean="0">
                          <a:solidFill>
                            <a:schemeClr val="tx1"/>
                          </a:solidFill>
                          <a:latin typeface="+mn-lt"/>
                          <a:ea typeface="+mn-ea"/>
                          <a:cs typeface="+mn-cs"/>
                        </a:rPr>
                        <a:t>煤矿</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715572">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当前规模贡献与潜在风险较大，但与瓮福战略布局相关性较低，应合理有序控制其发展</a:t>
                      </a:r>
                      <a:endParaRPr lang="zh-CN" altLang="en-US" sz="14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9" name="椭圆 28"/>
          <p:cNvSpPr/>
          <p:nvPr>
            <p:custDataLst>
              <p:tags r:id="rId20"/>
            </p:custDataLst>
          </p:nvPr>
        </p:nvSpPr>
        <p:spPr>
          <a:xfrm>
            <a:off x="3067651" y="2692488"/>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电力</a:t>
            </a:r>
            <a:endParaRPr lang="zh-CN" altLang="en-US" sz="1200" b="1" dirty="0">
              <a:solidFill>
                <a:schemeClr val="bg1"/>
              </a:solidFill>
            </a:endParaRPr>
          </a:p>
        </p:txBody>
      </p:sp>
      <p:sp>
        <p:nvSpPr>
          <p:cNvPr id="34" name="椭圆 33"/>
          <p:cNvSpPr/>
          <p:nvPr>
            <p:custDataLst>
              <p:tags r:id="rId21"/>
            </p:custDataLst>
          </p:nvPr>
        </p:nvSpPr>
        <p:spPr>
          <a:xfrm>
            <a:off x="4275939" y="3489052"/>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尾矿</a:t>
            </a:r>
            <a:endParaRPr lang="en-US" altLang="zh-CN" sz="1200" b="1" dirty="0" smtClean="0">
              <a:solidFill>
                <a:schemeClr val="bg1"/>
              </a:solidFill>
            </a:endParaRPr>
          </a:p>
          <a:p>
            <a:pPr algn="ctr"/>
            <a:r>
              <a:rPr lang="zh-CN" altLang="en-US" sz="1200" b="1" dirty="0" smtClean="0">
                <a:solidFill>
                  <a:schemeClr val="bg1"/>
                </a:solidFill>
              </a:rPr>
              <a:t>再选</a:t>
            </a:r>
            <a:endParaRPr lang="zh-CN" altLang="en-US" sz="1200" b="1" dirty="0">
              <a:solidFill>
                <a:schemeClr val="bg1"/>
              </a:solidFill>
            </a:endParaRPr>
          </a:p>
        </p:txBody>
      </p:sp>
    </p:spTree>
    <p:extLst>
      <p:ext uri="{BB962C8B-B14F-4D97-AF65-F5344CB8AC3E}">
        <p14:creationId xmlns:p14="http://schemas.microsoft.com/office/powerpoint/2010/main" val="31535327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对象 10"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49919" name="think-cell Slide" r:id="rId31" imgW="360" imgH="360" progId="">
                  <p:embed/>
                </p:oleObj>
              </mc:Choice>
              <mc:Fallback>
                <p:oleObj name="think-cell Slide" r:id="rId31" imgW="360" imgH="360" progId="">
                  <p:embed/>
                  <p:pic>
                    <p:nvPicPr>
                      <p:cNvPr id="0" name="Picture 28"/>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标题 1"/>
          <p:cNvSpPr>
            <a:spLocks noGrp="1"/>
          </p:cNvSpPr>
          <p:nvPr>
            <p:ph type="title"/>
            <p:custDataLst>
              <p:tags r:id="rId3"/>
            </p:custDataLst>
          </p:nvPr>
        </p:nvSpPr>
        <p:spPr>
          <a:xfrm>
            <a:off x="453000" y="312216"/>
            <a:ext cx="9000000" cy="380480"/>
          </a:xfrm>
        </p:spPr>
        <p:txBody>
          <a:bodyPr/>
          <a:lstStyle/>
          <a:p>
            <a:r>
              <a:rPr lang="zh-CN" altLang="en-US" dirty="0"/>
              <a:t>瓮福</a:t>
            </a:r>
            <a:r>
              <a:rPr lang="zh-CN" altLang="en-US" dirty="0" smtClean="0"/>
              <a:t>集团矿产资源业务</a:t>
            </a:r>
            <a:r>
              <a:rPr lang="zh-CN" altLang="en-US" dirty="0" smtClean="0">
                <a:solidFill>
                  <a:schemeClr val="tx2"/>
                </a:solidFill>
              </a:rPr>
              <a:t>营业收入及毛利率测算</a:t>
            </a:r>
            <a:endParaRPr lang="zh-CN" altLang="en-US" dirty="0">
              <a:solidFill>
                <a:schemeClr val="tx2"/>
              </a:solidFill>
            </a:endParaRPr>
          </a:p>
        </p:txBody>
      </p:sp>
      <p:sp>
        <p:nvSpPr>
          <p:cNvPr id="10" name="矩形 9"/>
          <p:cNvSpPr/>
          <p:nvPr>
            <p:custDataLst>
              <p:tags r:id="rId4"/>
            </p:custDataLst>
          </p:nvPr>
        </p:nvSpPr>
        <p:spPr>
          <a:xfrm>
            <a:off x="5207000" y="1270000"/>
            <a:ext cx="4282504"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12" name="矩形 11"/>
          <p:cNvSpPr/>
          <p:nvPr>
            <p:custDataLst>
              <p:tags r:id="rId5"/>
            </p:custDataLst>
          </p:nvPr>
        </p:nvSpPr>
        <p:spPr>
          <a:xfrm>
            <a:off x="2565400" y="1270000"/>
            <a:ext cx="2641600" cy="4967288"/>
          </a:xfrm>
          <a:prstGeom prst="rect">
            <a:avLst/>
          </a:prstGeom>
          <a:solidFill>
            <a:schemeClr val="accent6">
              <a:lumMod val="20000"/>
              <a:lumOff val="80000"/>
              <a:alpha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13" name="矩形 12"/>
          <p:cNvSpPr/>
          <p:nvPr>
            <p:custDataLst>
              <p:tags r:id="rId6"/>
            </p:custDataLst>
          </p:nvPr>
        </p:nvSpPr>
        <p:spPr>
          <a:xfrm>
            <a:off x="415925" y="1270000"/>
            <a:ext cx="2160811"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graphicFrame>
        <p:nvGraphicFramePr>
          <p:cNvPr id="14" name="图表 13"/>
          <p:cNvGraphicFramePr/>
          <p:nvPr>
            <p:custDataLst>
              <p:tags r:id="rId7"/>
            </p:custDataLst>
            <p:extLst>
              <p:ext uri="{D42A27DB-BD31-4B8C-83A1-F6EECF244321}">
                <p14:modId xmlns:p14="http://schemas.microsoft.com/office/powerpoint/2010/main" val="1472952149"/>
              </p:ext>
            </p:extLst>
          </p:nvPr>
        </p:nvGraphicFramePr>
        <p:xfrm>
          <a:off x="415925" y="1268760"/>
          <a:ext cx="8110959" cy="4390850"/>
        </p:xfrm>
        <a:graphic>
          <a:graphicData uri="http://schemas.openxmlformats.org/drawingml/2006/chart">
            <c:chart xmlns:c="http://schemas.openxmlformats.org/drawingml/2006/chart" xmlns:r="http://schemas.openxmlformats.org/officeDocument/2006/relationships" r:id="rId33"/>
          </a:graphicData>
        </a:graphic>
      </p:graphicFrame>
      <p:sp>
        <p:nvSpPr>
          <p:cNvPr id="19" name="矩形 18"/>
          <p:cNvSpPr/>
          <p:nvPr>
            <p:custDataLst>
              <p:tags r:id="rId8"/>
            </p:custDataLst>
          </p:nvPr>
        </p:nvSpPr>
        <p:spPr>
          <a:xfrm>
            <a:off x="415925" y="872760"/>
            <a:ext cx="9074149" cy="396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2015 - 2025</a:t>
            </a:r>
            <a:r>
              <a:rPr lang="zh-CN" altLang="en-US" sz="1600" b="1" dirty="0" smtClean="0">
                <a:solidFill>
                  <a:schemeClr val="bg1"/>
                </a:solidFill>
                <a:latin typeface="Calibri" panose="020F0502020204030204" pitchFamily="34" charset="0"/>
              </a:rPr>
              <a:t>年</a:t>
            </a:r>
            <a:r>
              <a:rPr lang="zh-CN" altLang="en-US" sz="1600" b="1" dirty="0" smtClean="0">
                <a:solidFill>
                  <a:schemeClr val="bg1"/>
                </a:solidFill>
              </a:rPr>
              <a:t>瓮</a:t>
            </a:r>
            <a:r>
              <a:rPr lang="zh-CN" altLang="en-US" sz="1600" b="1" dirty="0">
                <a:solidFill>
                  <a:schemeClr val="bg1"/>
                </a:solidFill>
              </a:rPr>
              <a:t>福</a:t>
            </a:r>
            <a:r>
              <a:rPr lang="zh-CN" altLang="en-US" sz="1600" b="1" dirty="0" smtClean="0">
                <a:solidFill>
                  <a:schemeClr val="bg1"/>
                </a:solidFill>
              </a:rPr>
              <a:t>集团矿产资源业务营业收入及毛利率测算（亿元人民币）</a:t>
            </a:r>
            <a:endParaRPr lang="zh-CN" altLang="en-US" sz="1600" b="1" dirty="0">
              <a:solidFill>
                <a:schemeClr val="bg1"/>
              </a:solidFill>
            </a:endParaRPr>
          </a:p>
        </p:txBody>
      </p:sp>
      <p:sp>
        <p:nvSpPr>
          <p:cNvPr id="20" name="矩形 19"/>
          <p:cNvSpPr/>
          <p:nvPr>
            <p:custDataLst>
              <p:tags r:id="rId9"/>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cxnSp>
        <p:nvCxnSpPr>
          <p:cNvPr id="21" name="直接连接符 20"/>
          <p:cNvCxnSpPr>
            <a:stCxn id="29" idx="1"/>
          </p:cNvCxnSpPr>
          <p:nvPr/>
        </p:nvCxnSpPr>
        <p:spPr>
          <a:xfrm flipH="1">
            <a:off x="1208584" y="5811230"/>
            <a:ext cx="358109" cy="0"/>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custDataLst>
              <p:tags r:id="rId10"/>
            </p:custDataLst>
          </p:nvPr>
        </p:nvCxnSpPr>
        <p:spPr>
          <a:xfrm>
            <a:off x="1208584"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11"/>
            </p:custDataLst>
          </p:nvPr>
        </p:nvCxnSpPr>
        <p:spPr>
          <a:xfrm>
            <a:off x="2576736"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custDataLst>
              <p:tags r:id="rId12"/>
            </p:custDataLst>
          </p:nvPr>
        </p:nvCxnSpPr>
        <p:spPr>
          <a:xfrm>
            <a:off x="5214744"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custDataLst>
              <p:tags r:id="rId13"/>
            </p:custDataLst>
          </p:nvPr>
        </p:nvCxnSpPr>
        <p:spPr>
          <a:xfrm>
            <a:off x="8553400"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0" idx="1"/>
          </p:cNvCxnSpPr>
          <p:nvPr/>
        </p:nvCxnSpPr>
        <p:spPr>
          <a:xfrm flipH="1" flipV="1">
            <a:off x="2576736" y="5811303"/>
            <a:ext cx="779004" cy="1"/>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31" idx="1"/>
          </p:cNvCxnSpPr>
          <p:nvPr/>
        </p:nvCxnSpPr>
        <p:spPr>
          <a:xfrm flipH="1">
            <a:off x="5214744" y="5811230"/>
            <a:ext cx="1129328" cy="74"/>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48"/>
          <p:cNvSpPr txBox="1"/>
          <p:nvPr>
            <p:custDataLst>
              <p:tags r:id="rId14"/>
            </p:custDataLst>
          </p:nvPr>
        </p:nvSpPr>
        <p:spPr>
          <a:xfrm>
            <a:off x="1566693" y="5667230"/>
            <a:ext cx="720000" cy="288000"/>
          </a:xfrm>
          <a:prstGeom prst="rect">
            <a:avLst/>
          </a:prstGeom>
          <a:noFill/>
          <a:ln>
            <a:noFill/>
          </a:ln>
        </p:spPr>
        <p:txBody>
          <a:bodyPr wrap="square" lIns="36000" tIns="36000" rIns="36000" bIns="36000" rtlCol="0">
            <a:spAutoFit/>
          </a:bodyPr>
          <a:lstStyle/>
          <a:p>
            <a:pPr algn="ctr">
              <a:spcAft>
                <a:spcPts val="600"/>
              </a:spcAft>
            </a:pPr>
            <a:r>
              <a:rPr lang="en-US" altLang="zh-CN" sz="1400" b="1" dirty="0" smtClean="0"/>
              <a:t>25%</a:t>
            </a:r>
            <a:endParaRPr lang="zh-CN" altLang="en-US" sz="1400" b="1" dirty="0" smtClean="0"/>
          </a:p>
        </p:txBody>
      </p:sp>
      <p:sp>
        <p:nvSpPr>
          <p:cNvPr id="30" name="TextBox 49"/>
          <p:cNvSpPr txBox="1"/>
          <p:nvPr>
            <p:custDataLst>
              <p:tags r:id="rId15"/>
            </p:custDataLst>
          </p:nvPr>
        </p:nvSpPr>
        <p:spPr>
          <a:xfrm>
            <a:off x="3355740" y="5667230"/>
            <a:ext cx="1191500" cy="288147"/>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28%</a:t>
            </a:r>
            <a:endParaRPr lang="zh-CN" altLang="en-US" dirty="0"/>
          </a:p>
        </p:txBody>
      </p:sp>
      <p:sp>
        <p:nvSpPr>
          <p:cNvPr id="31" name="TextBox 50"/>
          <p:cNvSpPr txBox="1"/>
          <p:nvPr>
            <p:custDataLst>
              <p:tags r:id="rId16"/>
            </p:custDataLst>
          </p:nvPr>
        </p:nvSpPr>
        <p:spPr>
          <a:xfrm>
            <a:off x="6344072" y="5667230"/>
            <a:ext cx="1080000" cy="288000"/>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30%</a:t>
            </a:r>
            <a:endParaRPr lang="zh-CN" altLang="en-US" dirty="0"/>
          </a:p>
        </p:txBody>
      </p:sp>
      <p:sp>
        <p:nvSpPr>
          <p:cNvPr id="32" name="TextBox 51"/>
          <p:cNvSpPr txBox="1"/>
          <p:nvPr>
            <p:custDataLst>
              <p:tags r:id="rId17"/>
            </p:custDataLst>
          </p:nvPr>
        </p:nvSpPr>
        <p:spPr>
          <a:xfrm>
            <a:off x="488576" y="5518278"/>
            <a:ext cx="648000" cy="719034"/>
          </a:xfrm>
          <a:prstGeom prst="rect">
            <a:avLst/>
          </a:prstGeom>
          <a:solidFill>
            <a:srgbClr val="F6FBFF"/>
          </a:solidFill>
          <a:ln>
            <a:solidFill>
              <a:schemeClr val="bg1"/>
            </a:solidFill>
          </a:ln>
        </p:spPr>
        <p:txBody>
          <a:bodyPr wrap="square" lIns="36000" tIns="36000" rIns="36000" bIns="36000" rtlCol="0">
            <a:spAutoFit/>
          </a:bodyPr>
          <a:lstStyle>
            <a:defPPr>
              <a:defRPr lang="zh-CN"/>
            </a:defPPr>
            <a:lvl1pPr algn="ctr">
              <a:spcAft>
                <a:spcPts val="600"/>
              </a:spcAft>
              <a:defRPr sz="1400" b="1"/>
            </a:lvl1pPr>
          </a:lstStyle>
          <a:p>
            <a:r>
              <a:rPr lang="zh-CN" altLang="en-US" dirty="0"/>
              <a:t>毛利率</a:t>
            </a:r>
            <a:r>
              <a:rPr lang="en-US" altLang="zh-CN" dirty="0"/>
              <a:t/>
            </a:r>
            <a:br>
              <a:rPr lang="en-US" altLang="zh-CN" dirty="0"/>
            </a:br>
            <a:r>
              <a:rPr lang="zh-CN" altLang="en-US" dirty="0" smtClean="0"/>
              <a:t>测算（</a:t>
            </a:r>
            <a:r>
              <a:rPr lang="en-US" altLang="zh-CN" dirty="0"/>
              <a:t>%</a:t>
            </a:r>
            <a:r>
              <a:rPr lang="zh-CN" altLang="en-US" dirty="0"/>
              <a:t>）</a:t>
            </a:r>
          </a:p>
        </p:txBody>
      </p:sp>
      <p:sp>
        <p:nvSpPr>
          <p:cNvPr id="33" name="矩形 32"/>
          <p:cNvSpPr/>
          <p:nvPr>
            <p:custDataLst>
              <p:tags r:id="rId18"/>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cxnSp>
        <p:nvCxnSpPr>
          <p:cNvPr id="34" name="直接连接符 33"/>
          <p:cNvCxnSpPr>
            <a:endCxn id="31" idx="3"/>
          </p:cNvCxnSpPr>
          <p:nvPr>
            <p:custDataLst>
              <p:tags r:id="rId19"/>
            </p:custDataLst>
          </p:nvPr>
        </p:nvCxnSpPr>
        <p:spPr>
          <a:xfrm flipH="1" flipV="1">
            <a:off x="7424072" y="5811230"/>
            <a:ext cx="1129328" cy="72"/>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a:endCxn id="30" idx="3"/>
          </p:cNvCxnSpPr>
          <p:nvPr>
            <p:custDataLst>
              <p:tags r:id="rId20"/>
            </p:custDataLst>
          </p:nvPr>
        </p:nvCxnSpPr>
        <p:spPr>
          <a:xfrm flipH="1">
            <a:off x="4547240" y="5811304"/>
            <a:ext cx="667504"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29" idx="3"/>
          </p:cNvCxnSpPr>
          <p:nvPr>
            <p:custDataLst>
              <p:tags r:id="rId21"/>
            </p:custDataLst>
          </p:nvPr>
        </p:nvCxnSpPr>
        <p:spPr>
          <a:xfrm flipH="1">
            <a:off x="2286693" y="5811230"/>
            <a:ext cx="278707"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custDataLst>
              <p:tags r:id="rId22"/>
            </p:custDataLst>
          </p:nvPr>
        </p:nvCxnSpPr>
        <p:spPr>
          <a:xfrm flipV="1">
            <a:off x="1532600" y="3273840"/>
            <a:ext cx="1075269" cy="62326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椭圆 37"/>
          <p:cNvSpPr/>
          <p:nvPr>
            <p:custDataLst>
              <p:tags r:id="rId23"/>
            </p:custDataLst>
          </p:nvPr>
        </p:nvSpPr>
        <p:spPr>
          <a:xfrm>
            <a:off x="1615682" y="3421106"/>
            <a:ext cx="782762"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 </a:t>
            </a:r>
            <a:r>
              <a:rPr lang="en-US" altLang="zh-CN" sz="1400" b="1" dirty="0" smtClean="0">
                <a:solidFill>
                  <a:schemeClr val="tx1"/>
                </a:solidFill>
              </a:rPr>
              <a:t>50%</a:t>
            </a:r>
            <a:endParaRPr lang="zh-CN" altLang="en-US" sz="1400" b="1" dirty="0">
              <a:solidFill>
                <a:schemeClr val="tx1"/>
              </a:solidFill>
            </a:endParaRPr>
          </a:p>
        </p:txBody>
      </p:sp>
      <p:cxnSp>
        <p:nvCxnSpPr>
          <p:cNvPr id="39" name="直接箭头连接符 38"/>
          <p:cNvCxnSpPr/>
          <p:nvPr>
            <p:custDataLst>
              <p:tags r:id="rId24"/>
            </p:custDataLst>
          </p:nvPr>
        </p:nvCxnSpPr>
        <p:spPr>
          <a:xfrm flipV="1">
            <a:off x="2576736" y="2492897"/>
            <a:ext cx="2448272" cy="80627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椭圆 41"/>
          <p:cNvSpPr/>
          <p:nvPr>
            <p:custDataLst>
              <p:tags r:id="rId25"/>
            </p:custDataLst>
          </p:nvPr>
        </p:nvSpPr>
        <p:spPr>
          <a:xfrm>
            <a:off x="3374806" y="2695420"/>
            <a:ext cx="852132"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 </a:t>
            </a:r>
            <a:r>
              <a:rPr lang="en-US" altLang="zh-CN" sz="1400" b="1" dirty="0" smtClean="0">
                <a:solidFill>
                  <a:schemeClr val="tx1"/>
                </a:solidFill>
              </a:rPr>
              <a:t>35%</a:t>
            </a:r>
            <a:endParaRPr lang="zh-CN" altLang="en-US" sz="1400" b="1" dirty="0">
              <a:solidFill>
                <a:schemeClr val="tx1"/>
              </a:solidFill>
            </a:endParaRPr>
          </a:p>
        </p:txBody>
      </p:sp>
      <p:cxnSp>
        <p:nvCxnSpPr>
          <p:cNvPr id="43" name="直接箭头连接符 42"/>
          <p:cNvCxnSpPr/>
          <p:nvPr>
            <p:custDataLst>
              <p:tags r:id="rId26"/>
            </p:custDataLst>
          </p:nvPr>
        </p:nvCxnSpPr>
        <p:spPr>
          <a:xfrm flipV="1">
            <a:off x="5025008" y="2020507"/>
            <a:ext cx="3343877" cy="47238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椭圆 43"/>
          <p:cNvSpPr/>
          <p:nvPr>
            <p:custDataLst>
              <p:tags r:id="rId27"/>
            </p:custDataLst>
          </p:nvPr>
        </p:nvSpPr>
        <p:spPr>
          <a:xfrm>
            <a:off x="6105624" y="2115764"/>
            <a:ext cx="873253"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 </a:t>
            </a:r>
            <a:r>
              <a:rPr lang="en-US" altLang="zh-CN" sz="1400" b="1" dirty="0" smtClean="0">
                <a:solidFill>
                  <a:schemeClr val="tx1"/>
                </a:solidFill>
              </a:rPr>
              <a:t>10%</a:t>
            </a:r>
            <a:endParaRPr lang="zh-CN" altLang="en-US" sz="1400" b="1" dirty="0">
              <a:solidFill>
                <a:schemeClr val="tx1"/>
              </a:solidFill>
            </a:endParaRPr>
          </a:p>
        </p:txBody>
      </p:sp>
      <p:cxnSp>
        <p:nvCxnSpPr>
          <p:cNvPr id="45" name="直接箭头连接符 44"/>
          <p:cNvCxnSpPr/>
          <p:nvPr>
            <p:custDataLst>
              <p:tags r:id="rId28"/>
            </p:custDataLst>
          </p:nvPr>
        </p:nvCxnSpPr>
        <p:spPr>
          <a:xfrm flipV="1">
            <a:off x="1349829" y="1643742"/>
            <a:ext cx="6948000" cy="103093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椭圆 45"/>
          <p:cNvSpPr/>
          <p:nvPr>
            <p:custDataLst>
              <p:tags r:id="rId29"/>
            </p:custDataLst>
          </p:nvPr>
        </p:nvSpPr>
        <p:spPr>
          <a:xfrm>
            <a:off x="4202128" y="1891729"/>
            <a:ext cx="1465101" cy="449127"/>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+ 23.2%</a:t>
            </a:r>
            <a:endParaRPr lang="zh-CN" altLang="en-US" sz="1400" b="1" dirty="0">
              <a:solidFill>
                <a:schemeClr val="tx1"/>
              </a:solidFill>
            </a:endParaRPr>
          </a:p>
        </p:txBody>
      </p:sp>
    </p:spTree>
    <p:extLst>
      <p:ext uri="{BB962C8B-B14F-4D97-AF65-F5344CB8AC3E}">
        <p14:creationId xmlns:p14="http://schemas.microsoft.com/office/powerpoint/2010/main" val="19768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p:nvPr/>
        </p:nvGrpSpPr>
        <p:grpSpPr>
          <a:xfrm>
            <a:off x="1136576" y="1196752"/>
            <a:ext cx="8353499" cy="1172888"/>
            <a:chOff x="1136576" y="1268808"/>
            <a:chExt cx="7508875" cy="1436889"/>
          </a:xfrm>
        </p:grpSpPr>
        <p:grpSp>
          <p:nvGrpSpPr>
            <p:cNvPr id="3" name="组合 16"/>
            <p:cNvGrpSpPr/>
            <p:nvPr>
              <p:custDataLst>
                <p:tags r:id="rId3"/>
              </p:custDataLst>
            </p:nvPr>
          </p:nvGrpSpPr>
          <p:grpSpPr>
            <a:xfrm>
              <a:off x="1136576" y="1751438"/>
              <a:ext cx="7508875" cy="830997"/>
              <a:chOff x="2642568" y="1124744"/>
              <a:chExt cx="6790992" cy="696500"/>
            </a:xfrm>
          </p:grpSpPr>
          <p:grpSp>
            <p:nvGrpSpPr>
              <p:cNvPr id="4" name="组合 23"/>
              <p:cNvGrpSpPr/>
              <p:nvPr/>
            </p:nvGrpSpPr>
            <p:grpSpPr>
              <a:xfrm>
                <a:off x="2648744" y="1124744"/>
                <a:ext cx="6784816" cy="459016"/>
                <a:chOff x="2144688" y="967244"/>
                <a:chExt cx="5074735" cy="459016"/>
              </a:xfrm>
            </p:grpSpPr>
            <p:cxnSp>
              <p:nvCxnSpPr>
                <p:cNvPr id="26" name="肘形连接符 25"/>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19"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20"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21" name="矩形 20"/>
            <p:cNvSpPr/>
            <p:nvPr>
              <p:custDataLst>
                <p:tags r:id="rId7"/>
              </p:custDataLst>
            </p:nvPr>
          </p:nvSpPr>
          <p:spPr>
            <a:xfrm>
              <a:off x="1444289" y="1807520"/>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围绕主业，突破发展</a:t>
              </a:r>
            </a:p>
          </p:txBody>
        </p:sp>
        <p:sp>
          <p:nvSpPr>
            <p:cNvPr id="22" name="矩形 21"/>
            <p:cNvSpPr/>
            <p:nvPr>
              <p:custDataLst>
                <p:tags r:id="rId8"/>
              </p:custDataLst>
            </p:nvPr>
          </p:nvSpPr>
          <p:spPr>
            <a:xfrm>
              <a:off x="3964569" y="1519488"/>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全球布局，获取资源</a:t>
              </a:r>
            </a:p>
          </p:txBody>
        </p:sp>
        <p:sp>
          <p:nvSpPr>
            <p:cNvPr id="23" name="矩形 22"/>
            <p:cNvSpPr/>
            <p:nvPr>
              <p:custDataLst>
                <p:tags r:id="rId9"/>
              </p:custDataLst>
            </p:nvPr>
          </p:nvSpPr>
          <p:spPr>
            <a:xfrm>
              <a:off x="6484849" y="1268808"/>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网络整合，主导发展</a:t>
              </a:r>
            </a:p>
          </p:txBody>
        </p:sp>
      </p:grpSp>
      <p:sp>
        <p:nvSpPr>
          <p:cNvPr id="28" name="矩形 27"/>
          <p:cNvSpPr/>
          <p:nvPr>
            <p:custDataLst>
              <p:tags r:id="rId1"/>
            </p:custDataLst>
          </p:nvPr>
        </p:nvSpPr>
        <p:spPr>
          <a:xfrm>
            <a:off x="416496" y="2492895"/>
            <a:ext cx="596845" cy="2952105"/>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32" name="矩形 31"/>
          <p:cNvSpPr/>
          <p:nvPr>
            <p:custDataLst>
              <p:tags r:id="rId2"/>
            </p:custDataLst>
          </p:nvPr>
        </p:nvSpPr>
        <p:spPr>
          <a:xfrm>
            <a:off x="416496" y="5517232"/>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34" name="直接连接符 33"/>
          <p:cNvCxnSpPr/>
          <p:nvPr/>
        </p:nvCxnSpPr>
        <p:spPr>
          <a:xfrm>
            <a:off x="1136576" y="2420888"/>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36576" y="5517232"/>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a:t>
            </a:r>
            <a:r>
              <a:rPr lang="zh-CN" altLang="en-US" dirty="0"/>
              <a:t>福</a:t>
            </a:r>
            <a:r>
              <a:rPr lang="zh-CN" altLang="en-US" dirty="0" smtClean="0"/>
              <a:t>集团矿产资源业务</a:t>
            </a:r>
            <a:r>
              <a:rPr lang="zh-CN" altLang="en-US" dirty="0" smtClean="0">
                <a:solidFill>
                  <a:schemeClr val="tx2"/>
                </a:solidFill>
              </a:rPr>
              <a:t>战略举措</a:t>
            </a:r>
            <a:endParaRPr lang="zh-CN" altLang="en-US" dirty="0">
              <a:solidFill>
                <a:schemeClr val="tx2"/>
              </a:solidFill>
            </a:endParaRPr>
          </a:p>
        </p:txBody>
      </p:sp>
      <p:sp>
        <p:nvSpPr>
          <p:cNvPr id="30" name="矩形 29"/>
          <p:cNvSpPr/>
          <p:nvPr/>
        </p:nvSpPr>
        <p:spPr>
          <a:xfrm>
            <a:off x="1112519" y="2424856"/>
            <a:ext cx="2748281" cy="3149580"/>
          </a:xfrm>
          <a:prstGeom prst="rect">
            <a:avLst/>
          </a:prstGeom>
        </p:spPr>
        <p:txBody>
          <a:bodyPr wrap="square">
            <a:spAutoFit/>
          </a:bodyPr>
          <a:lstStyle/>
          <a:p>
            <a:pPr marL="177800" indent="-177800">
              <a:spcBef>
                <a:spcPts val="400"/>
              </a:spcBef>
              <a:buClr>
                <a:schemeClr val="tx1"/>
              </a:buClr>
              <a:buFont typeface="Arial" panose="020B0604020202020204" pitchFamily="34" charset="0"/>
              <a:buChar char="•"/>
            </a:pPr>
            <a:r>
              <a:rPr lang="zh-CN" altLang="en-US" sz="1400" b="1" dirty="0" smtClean="0">
                <a:latin typeface="+mn-ea"/>
              </a:rPr>
              <a:t>争取低价电力配套</a:t>
            </a:r>
            <a:endParaRPr lang="en-US" altLang="zh-CN" sz="1400" b="1" dirty="0" smtClean="0">
              <a:latin typeface="+mn-ea"/>
            </a:endParaRPr>
          </a:p>
          <a:p>
            <a:pPr algn="just">
              <a:spcBef>
                <a:spcPts val="400"/>
              </a:spcBef>
              <a:buClr>
                <a:schemeClr val="tx1"/>
              </a:buClr>
            </a:pPr>
            <a:r>
              <a:rPr lang="en-US" altLang="zh-CN" sz="1400" dirty="0" smtClean="0">
                <a:latin typeface="+mn-ea"/>
              </a:rPr>
              <a:t>— </a:t>
            </a:r>
            <a:r>
              <a:rPr lang="zh-CN" altLang="en-US" sz="1400" dirty="0" smtClean="0">
                <a:latin typeface="+mn-ea"/>
              </a:rPr>
              <a:t>充分利用贵州省水电资源优势，抓住发展直供电的契机，与电力企业达成深度合作，力争获取稳定低价电力，为湿热并举发展打下基础</a:t>
            </a:r>
            <a:endParaRPr lang="en-US" altLang="zh-CN" sz="1400" dirty="0" smtClean="0">
              <a:latin typeface="+mn-ea"/>
            </a:endParaRPr>
          </a:p>
          <a:p>
            <a:pPr marL="177800" indent="-177800">
              <a:spcBef>
                <a:spcPts val="400"/>
              </a:spcBef>
              <a:buClr>
                <a:schemeClr val="tx1"/>
              </a:buClr>
              <a:buFont typeface="Arial" panose="020B0604020202020204" pitchFamily="34" charset="0"/>
              <a:buChar char="•"/>
            </a:pPr>
            <a:r>
              <a:rPr lang="zh-CN" altLang="en-US" sz="1400" b="1" dirty="0" smtClean="0">
                <a:latin typeface="+mn-ea"/>
              </a:rPr>
              <a:t>重点关注硫磺资源机遇</a:t>
            </a:r>
            <a:endParaRPr lang="en-US" altLang="zh-CN" sz="1400" b="1" dirty="0">
              <a:latin typeface="+mn-ea"/>
            </a:endParaRPr>
          </a:p>
          <a:p>
            <a:pPr>
              <a:spcBef>
                <a:spcPts val="400"/>
              </a:spcBef>
              <a:buClr>
                <a:schemeClr val="tx1"/>
              </a:buClr>
            </a:pPr>
            <a:r>
              <a:rPr lang="en-US" altLang="zh-CN" sz="1400" dirty="0" smtClean="0">
                <a:latin typeface="+mn-ea"/>
              </a:rPr>
              <a:t>— </a:t>
            </a:r>
            <a:r>
              <a:rPr lang="zh-CN" altLang="en-US" sz="1400" dirty="0" smtClean="0">
                <a:latin typeface="+mn-ea"/>
              </a:rPr>
              <a:t>以开放心态关注硫磺资源，以创新手段获取低价硫磺，从而降低主业成本</a:t>
            </a:r>
            <a:endParaRPr lang="en-US" altLang="zh-CN" sz="1400" dirty="0" smtClean="0">
              <a:latin typeface="+mn-ea"/>
            </a:endParaRPr>
          </a:p>
          <a:p>
            <a:pPr marL="177800" indent="-177800">
              <a:spcBef>
                <a:spcPts val="400"/>
              </a:spcBef>
              <a:buClr>
                <a:schemeClr val="tx1"/>
              </a:buClr>
              <a:buFont typeface="Arial" panose="020B0604020202020204" pitchFamily="34" charset="0"/>
              <a:buChar char="•"/>
            </a:pPr>
            <a:r>
              <a:rPr lang="zh-CN" altLang="en-US" sz="1400" b="1" dirty="0" smtClean="0">
                <a:latin typeface="+mn-ea"/>
              </a:rPr>
              <a:t>获取国内煤炭资源</a:t>
            </a:r>
            <a:endParaRPr lang="en-US" altLang="zh-CN" sz="1400" b="1" dirty="0" smtClean="0">
              <a:latin typeface="+mn-ea"/>
            </a:endParaRPr>
          </a:p>
          <a:p>
            <a:pPr>
              <a:spcBef>
                <a:spcPts val="400"/>
              </a:spcBef>
              <a:buClr>
                <a:schemeClr val="tx1"/>
              </a:buClr>
            </a:pPr>
            <a:r>
              <a:rPr lang="en-US" altLang="zh-CN" sz="1400" dirty="0" smtClean="0">
                <a:latin typeface="+mn-ea"/>
              </a:rPr>
              <a:t>— </a:t>
            </a:r>
            <a:r>
              <a:rPr lang="zh-CN" altLang="en-US" sz="1400" dirty="0">
                <a:latin typeface="+mn-ea"/>
              </a:rPr>
              <a:t>利用国内近年来煤炭价格下跌的机会，获取国内优质煤炭</a:t>
            </a:r>
            <a:r>
              <a:rPr lang="zh-CN" altLang="en-US" sz="1400" dirty="0" smtClean="0">
                <a:latin typeface="+mn-ea"/>
              </a:rPr>
              <a:t>资源</a:t>
            </a:r>
            <a:endParaRPr lang="en-US" altLang="zh-CN" sz="1400" dirty="0">
              <a:latin typeface="+mn-ea"/>
            </a:endParaRPr>
          </a:p>
        </p:txBody>
      </p:sp>
      <p:sp>
        <p:nvSpPr>
          <p:cNvPr id="31" name="矩形 30"/>
          <p:cNvSpPr/>
          <p:nvPr/>
        </p:nvSpPr>
        <p:spPr>
          <a:xfrm>
            <a:off x="6861504" y="2424856"/>
            <a:ext cx="2628000" cy="204671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t>依托技术优势，实现尾矿再选</a:t>
            </a:r>
          </a:p>
          <a:p>
            <a:pPr>
              <a:spcBef>
                <a:spcPts val="600"/>
              </a:spcBef>
              <a:buClr>
                <a:schemeClr val="tx1"/>
              </a:buClr>
            </a:pPr>
            <a:r>
              <a:rPr lang="zh-CN" altLang="zh-CN" sz="1400" dirty="0" smtClean="0">
                <a:solidFill>
                  <a:srgbClr val="000000"/>
                </a:solidFill>
              </a:rPr>
              <a:t>—</a:t>
            </a:r>
            <a:r>
              <a:rPr lang="zh-CN" altLang="en-US" sz="1400" dirty="0">
                <a:solidFill>
                  <a:srgbClr val="000000"/>
                </a:solidFill>
              </a:rPr>
              <a:t>在国外重点地区建设尾矿再选厂区，实现有经济价值的尾矿资源再</a:t>
            </a:r>
            <a:r>
              <a:rPr lang="zh-CN" altLang="en-US" sz="1400" dirty="0" smtClean="0">
                <a:solidFill>
                  <a:srgbClr val="000000"/>
                </a:solidFill>
              </a:rPr>
              <a:t>利用</a:t>
            </a:r>
            <a:endParaRPr lang="en-US" altLang="zh-CN" sz="1400" dirty="0" smtClean="0">
              <a:solidFill>
                <a:srgbClr val="000000"/>
              </a:solidFill>
            </a:endParaRPr>
          </a:p>
          <a:p>
            <a:pPr marL="177800" indent="-177800">
              <a:spcBef>
                <a:spcPts val="600"/>
              </a:spcBef>
              <a:buClr>
                <a:schemeClr val="tx1"/>
              </a:buClr>
              <a:buFont typeface="Arial" panose="020B0604020202020204" pitchFamily="34" charset="0"/>
              <a:buChar char="•"/>
            </a:pPr>
            <a:r>
              <a:rPr lang="zh-CN" altLang="en-US" sz="1400" b="1" dirty="0">
                <a:latin typeface="+mn-ea"/>
              </a:rPr>
              <a:t>多渠道获取氟碘资源</a:t>
            </a:r>
            <a:endParaRPr lang="en-US" altLang="zh-CN" sz="1400" b="1" dirty="0">
              <a:latin typeface="+mn-ea"/>
            </a:endParaRPr>
          </a:p>
          <a:p>
            <a:pPr>
              <a:spcBef>
                <a:spcPts val="600"/>
              </a:spcBef>
              <a:buClr>
                <a:schemeClr val="tx1"/>
              </a:buClr>
            </a:pPr>
            <a:r>
              <a:rPr lang="en-US" altLang="zh-CN" sz="1400" dirty="0">
                <a:latin typeface="+mn-ea"/>
              </a:rPr>
              <a:t>— </a:t>
            </a:r>
            <a:r>
              <a:rPr lang="zh-CN" altLang="en-US" sz="1400" dirty="0">
                <a:latin typeface="+mn-ea"/>
              </a:rPr>
              <a:t>积极获取国外高含量氟碘矿资源，形成绝对</a:t>
            </a:r>
            <a:r>
              <a:rPr lang="zh-CN" altLang="en-US" sz="1400" dirty="0" smtClean="0">
                <a:latin typeface="+mn-ea"/>
              </a:rPr>
              <a:t>资源优势</a:t>
            </a:r>
            <a:endParaRPr lang="zh-CN" altLang="en-US" sz="1400" dirty="0">
              <a:solidFill>
                <a:srgbClr val="000000"/>
              </a:solidFill>
            </a:endParaRPr>
          </a:p>
        </p:txBody>
      </p:sp>
      <p:sp>
        <p:nvSpPr>
          <p:cNvPr id="33" name="矩形 32"/>
          <p:cNvSpPr/>
          <p:nvPr/>
        </p:nvSpPr>
        <p:spPr>
          <a:xfrm>
            <a:off x="3987012" y="2424856"/>
            <a:ext cx="2628000" cy="2262158"/>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深度国际合作，获取矿石资源</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通过技术服务、国际贸易打通的渠道，获取沙特、摩洛哥等国高品低价磷矿石资源</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海外磷酸低成本生产</a:t>
            </a:r>
            <a:endParaRPr lang="en-US" altLang="zh-CN" sz="1400" b="1" dirty="0">
              <a:latin typeface="+mn-ea"/>
            </a:endParaRPr>
          </a:p>
          <a:p>
            <a:pPr>
              <a:spcBef>
                <a:spcPts val="600"/>
              </a:spcBef>
              <a:buClr>
                <a:schemeClr val="tx1"/>
              </a:buClr>
            </a:pPr>
            <a:r>
              <a:rPr lang="en-US" altLang="zh-CN" sz="1400" dirty="0">
                <a:latin typeface="+mn-ea"/>
              </a:rPr>
              <a:t>— </a:t>
            </a:r>
            <a:r>
              <a:rPr lang="zh-CN" altLang="en-US" sz="1400" dirty="0" smtClean="0">
                <a:latin typeface="+mn-ea"/>
              </a:rPr>
              <a:t>在沙特等拥有资源优势的国家择机投资磷酸装置，实现磷酸海外本地化生产</a:t>
            </a:r>
            <a:endParaRPr lang="en-US" altLang="zh-CN" sz="1400" dirty="0" smtClean="0">
              <a:latin typeface="+mn-ea"/>
            </a:endParaRPr>
          </a:p>
        </p:txBody>
      </p:sp>
      <p:sp>
        <p:nvSpPr>
          <p:cNvPr id="36" name="矩形 35"/>
          <p:cNvSpPr/>
          <p:nvPr/>
        </p:nvSpPr>
        <p:spPr>
          <a:xfrm>
            <a:off x="3987011" y="5517232"/>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进口磷矿石量</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海外磷酸产量</a:t>
            </a:r>
            <a:endParaRPr lang="zh-CN" altLang="en-US" sz="1400" dirty="0">
              <a:latin typeface="+mn-ea"/>
            </a:endParaRPr>
          </a:p>
        </p:txBody>
      </p:sp>
      <p:sp>
        <p:nvSpPr>
          <p:cNvPr id="37" name="矩形 36"/>
          <p:cNvSpPr/>
          <p:nvPr/>
        </p:nvSpPr>
        <p:spPr>
          <a:xfrm>
            <a:off x="1112519" y="5517232"/>
            <a:ext cx="2628000" cy="600164"/>
          </a:xfrm>
          <a:prstGeom prst="rect">
            <a:avLst/>
          </a:prstGeom>
        </p:spPr>
        <p:txBody>
          <a:bodyPr wrap="square" rIns="36000">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平均电价</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煤炭、硫磺资源质量与价格</a:t>
            </a:r>
            <a:endParaRPr lang="en-US" altLang="zh-CN" sz="1400" dirty="0">
              <a:latin typeface="+mn-ea"/>
            </a:endParaRPr>
          </a:p>
        </p:txBody>
      </p:sp>
      <p:sp>
        <p:nvSpPr>
          <p:cNvPr id="38" name="矩形 37"/>
          <p:cNvSpPr/>
          <p:nvPr/>
        </p:nvSpPr>
        <p:spPr>
          <a:xfrm>
            <a:off x="6861504" y="5517232"/>
            <a:ext cx="2700000" cy="612000"/>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a:latin typeface="+mn-ea"/>
              </a:rPr>
              <a:t>氟碘等矿产资源获取量</a:t>
            </a:r>
          </a:p>
          <a:p>
            <a:pPr marL="177800" indent="-177800">
              <a:spcBef>
                <a:spcPts val="600"/>
              </a:spcBef>
              <a:buClr>
                <a:schemeClr val="tx1"/>
              </a:buClr>
              <a:buFont typeface="Arial" panose="020B0604020202020204" pitchFamily="34" charset="0"/>
              <a:buChar char="•"/>
            </a:pPr>
            <a:r>
              <a:rPr lang="zh-CN" altLang="en-US" sz="1400" dirty="0" smtClean="0">
                <a:latin typeface="+mn-ea"/>
              </a:rPr>
              <a:t>尾矿再选业务进度</a:t>
            </a:r>
            <a:endParaRPr lang="zh-CN" altLang="en-US" sz="1400" dirty="0">
              <a:latin typeface="+mn-ea"/>
            </a:endParaRPr>
          </a:p>
        </p:txBody>
      </p:sp>
    </p:spTree>
    <p:extLst>
      <p:ext uri="{BB962C8B-B14F-4D97-AF65-F5344CB8AC3E}">
        <p14:creationId xmlns:p14="http://schemas.microsoft.com/office/powerpoint/2010/main" val="30519785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249878"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717304" y="2029271"/>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资源整合</a:t>
            </a:r>
            <a:endParaRPr lang="zh-CN" altLang="en-US" sz="1400" b="1" dirty="0">
              <a:solidFill>
                <a:schemeClr val="bg1"/>
              </a:solidFill>
            </a:endParaRPr>
          </a:p>
        </p:txBody>
      </p:sp>
      <p:sp>
        <p:nvSpPr>
          <p:cNvPr id="10" name="矩形 9"/>
          <p:cNvSpPr/>
          <p:nvPr/>
        </p:nvSpPr>
        <p:spPr>
          <a:xfrm>
            <a:off x="6249878" y="2537894"/>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11" name="矩形 10"/>
          <p:cNvSpPr/>
          <p:nvPr/>
        </p:nvSpPr>
        <p:spPr>
          <a:xfrm>
            <a:off x="6717304" y="2537830"/>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风险控制</a:t>
            </a:r>
            <a:endParaRPr lang="zh-CN" altLang="en-US" sz="1400" b="1" dirty="0">
              <a:solidFill>
                <a:schemeClr val="bg1"/>
              </a:solidFill>
            </a:endParaRPr>
          </a:p>
        </p:txBody>
      </p:sp>
      <p:sp>
        <p:nvSpPr>
          <p:cNvPr id="12" name="矩形 11"/>
          <p:cNvSpPr/>
          <p:nvPr/>
        </p:nvSpPr>
        <p:spPr>
          <a:xfrm>
            <a:off x="6249878" y="304645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3" name="矩形 12"/>
          <p:cNvSpPr/>
          <p:nvPr/>
        </p:nvSpPr>
        <p:spPr>
          <a:xfrm>
            <a:off x="6717304" y="3046389"/>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国际拓展</a:t>
            </a:r>
            <a:endParaRPr lang="zh-CN" altLang="en-US" sz="1400" b="1" dirty="0">
              <a:solidFill>
                <a:schemeClr val="bg1"/>
              </a:solidFill>
            </a:endParaRPr>
          </a:p>
        </p:txBody>
      </p:sp>
      <p:sp>
        <p:nvSpPr>
          <p:cNvPr id="14" name="矩形 13"/>
          <p:cNvSpPr/>
          <p:nvPr/>
        </p:nvSpPr>
        <p:spPr>
          <a:xfrm>
            <a:off x="6249878" y="3555012"/>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5" name="矩形 14"/>
          <p:cNvSpPr/>
          <p:nvPr/>
        </p:nvSpPr>
        <p:spPr>
          <a:xfrm>
            <a:off x="6717304" y="3554948"/>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物流运输</a:t>
            </a:r>
            <a:endParaRPr lang="zh-CN" altLang="en-US" sz="1400" b="1" dirty="0">
              <a:solidFill>
                <a:schemeClr val="bg1"/>
              </a:solidFill>
            </a:endParaRPr>
          </a:p>
        </p:txBody>
      </p:sp>
      <p:sp>
        <p:nvSpPr>
          <p:cNvPr id="16" name="矩形 15"/>
          <p:cNvSpPr/>
          <p:nvPr/>
        </p:nvSpPr>
        <p:spPr>
          <a:xfrm>
            <a:off x="6249878" y="406357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7" name="矩形 16"/>
          <p:cNvSpPr/>
          <p:nvPr/>
        </p:nvSpPr>
        <p:spPr>
          <a:xfrm>
            <a:off x="6717304" y="4063507"/>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技术创新</a:t>
            </a:r>
            <a:endParaRPr lang="zh-CN" altLang="en-US" sz="1400" b="1" dirty="0">
              <a:solidFill>
                <a:schemeClr val="bg1"/>
              </a:solidFill>
            </a:endParaRPr>
          </a:p>
        </p:txBody>
      </p:sp>
      <p:sp>
        <p:nvSpPr>
          <p:cNvPr id="18" name="矩形 17"/>
          <p:cNvSpPr/>
          <p:nvPr/>
        </p:nvSpPr>
        <p:spPr>
          <a:xfrm>
            <a:off x="6249878" y="457213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9" name="矩形 18"/>
          <p:cNvSpPr/>
          <p:nvPr/>
        </p:nvSpPr>
        <p:spPr>
          <a:xfrm>
            <a:off x="6717304" y="4572066"/>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生产制造</a:t>
            </a:r>
            <a:endParaRPr lang="zh-CN" altLang="en-US" sz="1400" b="1" dirty="0">
              <a:solidFill>
                <a:schemeClr val="bg1"/>
              </a:solidFill>
            </a:endParaRPr>
          </a:p>
        </p:txBody>
      </p:sp>
      <p:sp>
        <p:nvSpPr>
          <p:cNvPr id="20" name="矩形 19"/>
          <p:cNvSpPr/>
          <p:nvPr/>
        </p:nvSpPr>
        <p:spPr>
          <a:xfrm>
            <a:off x="6249878" y="508068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21" name="矩形 20"/>
          <p:cNvSpPr/>
          <p:nvPr/>
        </p:nvSpPr>
        <p:spPr>
          <a:xfrm>
            <a:off x="6717304" y="508062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战略管理</a:t>
            </a:r>
            <a:endParaRPr lang="zh-CN" altLang="en-US" sz="1400" b="1" dirty="0">
              <a:solidFill>
                <a:schemeClr val="tx1"/>
              </a:solidFill>
            </a:endParaRPr>
          </a:p>
        </p:txBody>
      </p:sp>
      <p:sp>
        <p:nvSpPr>
          <p:cNvPr id="22" name="矩形 21"/>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23" name="矩形 22"/>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24" name="矩形 23"/>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25" name="矩形 24"/>
          <p:cNvSpPr/>
          <p:nvPr/>
        </p:nvSpPr>
        <p:spPr>
          <a:xfrm>
            <a:off x="7785371"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8" name="矩形 27"/>
          <p:cNvSpPr/>
          <p:nvPr/>
        </p:nvSpPr>
        <p:spPr>
          <a:xfrm>
            <a:off x="7785371"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0" name="矩形 29"/>
          <p:cNvSpPr/>
          <p:nvPr/>
        </p:nvSpPr>
        <p:spPr>
          <a:xfrm>
            <a:off x="8985504"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1" name="矩形 30"/>
          <p:cNvSpPr/>
          <p:nvPr/>
        </p:nvSpPr>
        <p:spPr>
          <a:xfrm>
            <a:off x="7785371"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2" name="矩形 31"/>
          <p:cNvSpPr/>
          <p:nvPr/>
        </p:nvSpPr>
        <p:spPr>
          <a:xfrm>
            <a:off x="8385438"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3" name="矩形 32"/>
          <p:cNvSpPr/>
          <p:nvPr/>
        </p:nvSpPr>
        <p:spPr>
          <a:xfrm>
            <a:off x="8985504"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4" name="矩形 33"/>
          <p:cNvSpPr/>
          <p:nvPr/>
        </p:nvSpPr>
        <p:spPr>
          <a:xfrm>
            <a:off x="7785371"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5" name="矩形 34"/>
          <p:cNvSpPr/>
          <p:nvPr/>
        </p:nvSpPr>
        <p:spPr>
          <a:xfrm>
            <a:off x="8385438"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7" name="矩形 36"/>
          <p:cNvSpPr/>
          <p:nvPr/>
        </p:nvSpPr>
        <p:spPr>
          <a:xfrm>
            <a:off x="7785371"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8" name="矩形 37"/>
          <p:cNvSpPr/>
          <p:nvPr/>
        </p:nvSpPr>
        <p:spPr>
          <a:xfrm>
            <a:off x="8385438"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9" name="矩形 38"/>
          <p:cNvSpPr/>
          <p:nvPr/>
        </p:nvSpPr>
        <p:spPr>
          <a:xfrm>
            <a:off x="8985504"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40" name="矩形 39"/>
          <p:cNvSpPr/>
          <p:nvPr/>
        </p:nvSpPr>
        <p:spPr>
          <a:xfrm>
            <a:off x="7785371"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41" name="矩形 40"/>
          <p:cNvSpPr/>
          <p:nvPr/>
        </p:nvSpPr>
        <p:spPr>
          <a:xfrm>
            <a:off x="8385438"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42" name="矩形 41"/>
          <p:cNvSpPr/>
          <p:nvPr/>
        </p:nvSpPr>
        <p:spPr>
          <a:xfrm>
            <a:off x="8985504"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3" name="矩形 42"/>
          <p:cNvSpPr/>
          <p:nvPr/>
        </p:nvSpPr>
        <p:spPr>
          <a:xfrm>
            <a:off x="6249878" y="558924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44" name="矩形 43"/>
          <p:cNvSpPr/>
          <p:nvPr/>
        </p:nvSpPr>
        <p:spPr>
          <a:xfrm>
            <a:off x="6717304" y="5589184"/>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项目管理</a:t>
            </a:r>
            <a:endParaRPr lang="zh-CN" altLang="en-US" sz="1400" b="1" dirty="0">
              <a:solidFill>
                <a:schemeClr val="tx1"/>
              </a:solidFill>
            </a:endParaRPr>
          </a:p>
        </p:txBody>
      </p:sp>
      <p:sp>
        <p:nvSpPr>
          <p:cNvPr id="45" name="矩形 44"/>
          <p:cNvSpPr/>
          <p:nvPr/>
        </p:nvSpPr>
        <p:spPr>
          <a:xfrm>
            <a:off x="7785371"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6" name="矩形 45"/>
          <p:cNvSpPr/>
          <p:nvPr/>
        </p:nvSpPr>
        <p:spPr>
          <a:xfrm>
            <a:off x="8385438"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47" name="矩形 46"/>
          <p:cNvSpPr/>
          <p:nvPr/>
        </p:nvSpPr>
        <p:spPr>
          <a:xfrm>
            <a:off x="8985504"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ext uri="{D42A27DB-BD31-4B8C-83A1-F6EECF244321}">
                <p14:modId xmlns:p14="http://schemas.microsoft.com/office/powerpoint/2010/main" val="2367906472"/>
              </p:ex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6" name="椭圆 55"/>
          <p:cNvSpPr/>
          <p:nvPr>
            <p:custDataLst>
              <p:tags r:id="rId2"/>
            </p:custDataLst>
          </p:nvPr>
        </p:nvSpPr>
        <p:spPr>
          <a:xfrm>
            <a:off x="3846849" y="2195830"/>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风险</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控制</a:t>
            </a:r>
            <a:endParaRPr lang="zh-CN" altLang="en-US" sz="1400" b="1" dirty="0">
              <a:solidFill>
                <a:schemeClr val="bg1"/>
              </a:solidFill>
              <a:latin typeface="+mn-ea"/>
            </a:endParaRPr>
          </a:p>
        </p:txBody>
      </p:sp>
      <p:sp>
        <p:nvSpPr>
          <p:cNvPr id="57" name="椭圆 56"/>
          <p:cNvSpPr/>
          <p:nvPr>
            <p:custDataLst>
              <p:tags r:id="rId3"/>
            </p:custDataLst>
          </p:nvPr>
        </p:nvSpPr>
        <p:spPr>
          <a:xfrm>
            <a:off x="3593229" y="301494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技术</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创新</a:t>
            </a:r>
          </a:p>
        </p:txBody>
      </p:sp>
      <p:sp>
        <p:nvSpPr>
          <p:cNvPr id="58" name="椭圆 57"/>
          <p:cNvSpPr/>
          <p:nvPr>
            <p:custDataLst>
              <p:tags r:id="rId4"/>
            </p:custDataLst>
          </p:nvPr>
        </p:nvSpPr>
        <p:spPr>
          <a:xfrm>
            <a:off x="4653184" y="1977990"/>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资源</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整合</a:t>
            </a:r>
            <a:endParaRPr lang="zh-CN" altLang="en-US" sz="1400" b="1" dirty="0">
              <a:solidFill>
                <a:schemeClr val="bg1"/>
              </a:solidFill>
              <a:latin typeface="+mn-ea"/>
            </a:endParaRPr>
          </a:p>
        </p:txBody>
      </p:sp>
      <p:sp>
        <p:nvSpPr>
          <p:cNvPr id="61" name="椭圆 60"/>
          <p:cNvSpPr/>
          <p:nvPr>
            <p:custDataLst>
              <p:tags r:id="rId5"/>
            </p:custDataLst>
          </p:nvPr>
        </p:nvSpPr>
        <p:spPr>
          <a:xfrm>
            <a:off x="2288704" y="188527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战略</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管理</a:t>
            </a:r>
            <a:endParaRPr lang="zh-CN" altLang="en-US" sz="1400" b="1" dirty="0">
              <a:solidFill>
                <a:schemeClr val="bg1"/>
              </a:solidFill>
              <a:latin typeface="+mn-ea"/>
            </a:endParaRPr>
          </a:p>
        </p:txBody>
      </p:sp>
      <p:sp>
        <p:nvSpPr>
          <p:cNvPr id="62" name="椭圆 61"/>
          <p:cNvSpPr/>
          <p:nvPr>
            <p:custDataLst>
              <p:tags r:id="rId6"/>
            </p:custDataLst>
          </p:nvPr>
        </p:nvSpPr>
        <p:spPr>
          <a:xfrm>
            <a:off x="1956030" y="2795997"/>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人力</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资源</a:t>
            </a:r>
            <a:endParaRPr lang="zh-CN" altLang="en-US" sz="1400" b="1" dirty="0">
              <a:solidFill>
                <a:schemeClr val="bg1"/>
              </a:solidFill>
              <a:latin typeface="+mn-ea"/>
            </a:endParaRPr>
          </a:p>
        </p:txBody>
      </p:sp>
      <p:sp>
        <p:nvSpPr>
          <p:cNvPr id="63" name="TextBox 6"/>
          <p:cNvSpPr txBox="1">
            <a:spLocks noChangeArrowheads="1"/>
          </p:cNvSpPr>
          <p:nvPr>
            <p:custDataLst>
              <p:tags r:id="rId7"/>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8"/>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9"/>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10"/>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11"/>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12"/>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9" name="椭圆 68"/>
          <p:cNvSpPr/>
          <p:nvPr/>
        </p:nvSpPr>
        <p:spPr>
          <a:xfrm>
            <a:off x="1675316" y="4189507"/>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采购</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供应</a:t>
            </a:r>
            <a:endParaRPr lang="zh-CN" altLang="en-US" sz="1400" b="1" dirty="0">
              <a:solidFill>
                <a:schemeClr val="tx1"/>
              </a:solidFill>
              <a:latin typeface="+mn-ea"/>
            </a:endParaRPr>
          </a:p>
        </p:txBody>
      </p:sp>
      <p:sp>
        <p:nvSpPr>
          <p:cNvPr id="70" name="椭圆 69"/>
          <p:cNvSpPr/>
          <p:nvPr/>
        </p:nvSpPr>
        <p:spPr>
          <a:xfrm>
            <a:off x="3132836" y="2366765"/>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生产</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制造</a:t>
            </a:r>
            <a:endParaRPr lang="zh-CN" altLang="en-US" sz="1400" b="1" dirty="0">
              <a:solidFill>
                <a:schemeClr val="bg1"/>
              </a:solidFill>
              <a:latin typeface="+mn-ea"/>
            </a:endParaRPr>
          </a:p>
        </p:txBody>
      </p:sp>
      <p:sp>
        <p:nvSpPr>
          <p:cNvPr id="71" name="椭圆 70"/>
          <p:cNvSpPr/>
          <p:nvPr>
            <p:custDataLst>
              <p:tags r:id="rId13"/>
            </p:custDataLst>
          </p:nvPr>
        </p:nvSpPr>
        <p:spPr>
          <a:xfrm>
            <a:off x="2604451" y="3662056"/>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资本</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运营</a:t>
            </a:r>
            <a:endParaRPr lang="zh-CN" altLang="en-US" sz="1400" b="1" dirty="0">
              <a:solidFill>
                <a:schemeClr val="tx1"/>
              </a:solidFill>
              <a:latin typeface="+mn-ea"/>
            </a:endParaRPr>
          </a:p>
        </p:txBody>
      </p:sp>
      <p:sp>
        <p:nvSpPr>
          <p:cNvPr id="80" name="椭圆 79"/>
          <p:cNvSpPr/>
          <p:nvPr>
            <p:custDataLst>
              <p:tags r:id="rId14"/>
            </p:custDataLst>
          </p:nvPr>
        </p:nvSpPr>
        <p:spPr>
          <a:xfrm>
            <a:off x="3390268" y="1885271"/>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物流</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运输</a:t>
            </a:r>
            <a:endParaRPr lang="zh-CN" altLang="en-US" sz="1400" b="1" dirty="0">
              <a:solidFill>
                <a:schemeClr val="bg1"/>
              </a:solidFill>
              <a:latin typeface="+mn-ea"/>
            </a:endParaRPr>
          </a:p>
        </p:txBody>
      </p:sp>
      <p:sp>
        <p:nvSpPr>
          <p:cNvPr id="81" name="椭圆 80"/>
          <p:cNvSpPr/>
          <p:nvPr>
            <p:custDataLst>
              <p:tags r:id="rId15"/>
            </p:custDataLst>
          </p:nvPr>
        </p:nvSpPr>
        <p:spPr>
          <a:xfrm>
            <a:off x="3124748" y="4344213"/>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财务</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管理</a:t>
            </a:r>
          </a:p>
        </p:txBody>
      </p:sp>
      <p:sp>
        <p:nvSpPr>
          <p:cNvPr id="82" name="椭圆 81"/>
          <p:cNvSpPr/>
          <p:nvPr>
            <p:custDataLst>
              <p:tags r:id="rId16"/>
            </p:custDataLst>
          </p:nvPr>
        </p:nvSpPr>
        <p:spPr>
          <a:xfrm>
            <a:off x="4339584" y="254503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国际</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拓展</a:t>
            </a:r>
            <a:endParaRPr lang="zh-CN" altLang="en-US" sz="1400" b="1" dirty="0">
              <a:solidFill>
                <a:schemeClr val="bg1"/>
              </a:solidFill>
              <a:latin typeface="+mn-ea"/>
            </a:endParaRP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7"/>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8"/>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9"/>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20"/>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a:t>
            </a:r>
            <a:r>
              <a:rPr lang="zh-CN" altLang="en-US" dirty="0"/>
              <a:t>福</a:t>
            </a:r>
            <a:r>
              <a:rPr lang="zh-CN" altLang="en-US" dirty="0" smtClean="0"/>
              <a:t>集团矿产资源业务</a:t>
            </a:r>
            <a:r>
              <a:rPr lang="zh-CN" altLang="en-US" dirty="0" smtClean="0">
                <a:solidFill>
                  <a:schemeClr val="tx2"/>
                </a:solidFill>
              </a:rPr>
              <a:t>能力建设</a:t>
            </a:r>
            <a:endParaRPr lang="zh-CN" altLang="en-US" dirty="0">
              <a:solidFill>
                <a:schemeClr val="tx2"/>
              </a:solidFill>
            </a:endParaRPr>
          </a:p>
        </p:txBody>
      </p:sp>
      <p:sp>
        <p:nvSpPr>
          <p:cNvPr id="74" name="椭圆 73"/>
          <p:cNvSpPr/>
          <p:nvPr>
            <p:custDataLst>
              <p:tags r:id="rId21"/>
            </p:custDataLst>
          </p:nvPr>
        </p:nvSpPr>
        <p:spPr>
          <a:xfrm>
            <a:off x="4180369" y="3747999"/>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项目</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管理</a:t>
            </a:r>
            <a:endParaRPr lang="zh-CN" altLang="en-US" sz="1400" b="1" dirty="0">
              <a:solidFill>
                <a:schemeClr val="bg1"/>
              </a:solidFill>
              <a:latin typeface="+mn-ea"/>
            </a:endParaRPr>
          </a:p>
        </p:txBody>
      </p:sp>
    </p:spTree>
    <p:extLst>
      <p:ext uri="{BB962C8B-B14F-4D97-AF65-F5344CB8AC3E}">
        <p14:creationId xmlns:p14="http://schemas.microsoft.com/office/powerpoint/2010/main" val="34304539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2.</a:t>
            </a:r>
            <a:r>
              <a:rPr lang="zh-CN" altLang="en-US" dirty="0" smtClean="0"/>
              <a:t> 化肥业务</a:t>
            </a:r>
            <a:r>
              <a:rPr lang="en-US" altLang="zh-CN" dirty="0" smtClean="0">
                <a:latin typeface="+mn-ea"/>
              </a:rPr>
              <a:t>……34</a:t>
            </a:r>
            <a:r>
              <a:rPr lang="zh-CN" altLang="en-US" dirty="0" smtClean="0">
                <a:latin typeface="+mn-ea"/>
              </a:rPr>
              <a:t> ～</a:t>
            </a:r>
            <a:r>
              <a:rPr lang="en-US" altLang="zh-CN" dirty="0" smtClean="0">
                <a:latin typeface="+mn-ea"/>
              </a:rPr>
              <a:t>39</a:t>
            </a:r>
            <a:endParaRPr lang="zh-CN" altLang="en-US" dirty="0"/>
          </a:p>
        </p:txBody>
      </p:sp>
      <p:sp>
        <p:nvSpPr>
          <p:cNvPr id="6" name="矩形 5"/>
          <p:cNvSpPr/>
          <p:nvPr/>
        </p:nvSpPr>
        <p:spPr>
          <a:xfrm>
            <a:off x="415925" y="1313983"/>
            <a:ext cx="9145587" cy="4758904"/>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150000"/>
              </a:lnSpc>
              <a:spcBef>
                <a:spcPts val="600"/>
              </a:spcBef>
              <a:spcAft>
                <a:spcPts val="600"/>
              </a:spcAft>
              <a:buSzPct val="100000"/>
              <a:tabLst>
                <a:tab pos="534988" algn="l"/>
              </a:tabLst>
            </a:pPr>
            <a:r>
              <a:rPr lang="en-US" altLang="zh-CN" sz="2400" b="1" dirty="0" smtClean="0">
                <a:latin typeface="+mn-ea"/>
              </a:rPr>
              <a:t>【</a:t>
            </a:r>
            <a:r>
              <a:rPr lang="zh-CN" altLang="en-US" sz="2400" b="1" dirty="0" smtClean="0">
                <a:latin typeface="+mn-ea"/>
              </a:rPr>
              <a:t>无化肥不稳</a:t>
            </a:r>
            <a:r>
              <a:rPr lang="en-US" altLang="zh-CN" sz="2400" dirty="0" smtClean="0">
                <a:latin typeface="+mn-ea"/>
              </a:rPr>
              <a:t>】</a:t>
            </a:r>
            <a:endParaRPr lang="en-US" altLang="zh-CN" sz="2400" b="1" dirty="0" smtClean="0">
              <a:latin typeface="+mn-ea"/>
            </a:endParaRPr>
          </a:p>
          <a:p>
            <a:pPr algn="just">
              <a:lnSpc>
                <a:spcPct val="150000"/>
              </a:lnSpc>
              <a:spcBef>
                <a:spcPts val="600"/>
              </a:spcBef>
              <a:spcAft>
                <a:spcPts val="600"/>
              </a:spcAft>
              <a:buSzPct val="100000"/>
              <a:tabLst>
                <a:tab pos="534988" algn="l"/>
              </a:tabLst>
            </a:pPr>
            <a:r>
              <a:rPr lang="zh-CN" altLang="en-US" sz="2400" dirty="0">
                <a:latin typeface="+mn-ea"/>
              </a:rPr>
              <a:t>在全球范围内优化生产要素或化肥产品供应源，以提升养分吸收率、提高产品性价比及提高作物品质为目标，把握现代新型肥料需求趋势，优化生产柔性，形成定制高端、特殊、普通、传统型等多样化、多梯次产品系列，通过科技整合、精益生产、科学营销、优质服务缔造品牌，力争实现在中国化肥行业整体经营效率的数一数二。</a:t>
            </a:r>
          </a:p>
        </p:txBody>
      </p:sp>
    </p:spTree>
    <p:extLst>
      <p:ext uri="{BB962C8B-B14F-4D97-AF65-F5344CB8AC3E}">
        <p14:creationId xmlns:p14="http://schemas.microsoft.com/office/powerpoint/2010/main" val="8616364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对象 56"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55713" name="think-cell Slide" r:id="rId15" imgW="360" imgH="360" progId="">
                  <p:embed/>
                </p:oleObj>
              </mc:Choice>
              <mc:Fallback>
                <p:oleObj name="think-cell Slide" r:id="rId15" imgW="360" imgH="360" progId="">
                  <p:embed/>
                  <p:pic>
                    <p:nvPicPr>
                      <p:cNvPr id="0" name="Picture 3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5" name="标题 1"/>
          <p:cNvSpPr txBox="1">
            <a:spLocks/>
          </p:cNvSpPr>
          <p:nvPr>
            <p:custDataLst>
              <p:tags r:id="rId3"/>
            </p:custDataLst>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瓮福集团化肥</a:t>
            </a:r>
            <a:r>
              <a:rPr lang="zh-CN" altLang="en-US" dirty="0"/>
              <a:t>业</a:t>
            </a:r>
            <a:r>
              <a:rPr lang="zh-CN" altLang="en-US" dirty="0" smtClean="0"/>
              <a:t>务</a:t>
            </a:r>
            <a:r>
              <a:rPr lang="zh-CN" altLang="en-US" dirty="0" smtClean="0">
                <a:solidFill>
                  <a:schemeClr val="tx2"/>
                </a:solidFill>
              </a:rPr>
              <a:t>战</a:t>
            </a:r>
            <a:r>
              <a:rPr lang="zh-CN" altLang="en-US" dirty="0">
                <a:solidFill>
                  <a:schemeClr val="tx2"/>
                </a:solidFill>
              </a:rPr>
              <a:t>略观</a:t>
            </a:r>
            <a:r>
              <a:rPr lang="zh-CN" altLang="en-US" dirty="0" smtClean="0">
                <a:solidFill>
                  <a:schemeClr val="tx2"/>
                </a:solidFill>
              </a:rPr>
              <a:t>点综述</a:t>
            </a:r>
            <a:endParaRPr lang="zh-CN" altLang="en-US" dirty="0">
              <a:solidFill>
                <a:schemeClr val="tx2"/>
              </a:solidFill>
            </a:endParaRPr>
          </a:p>
        </p:txBody>
      </p:sp>
      <p:sp>
        <p:nvSpPr>
          <p:cNvPr id="20" name="TextBox 19"/>
          <p:cNvSpPr txBox="1"/>
          <p:nvPr>
            <p:custDataLst>
              <p:tags r:id="rId4"/>
            </p:custDataLst>
          </p:nvPr>
        </p:nvSpPr>
        <p:spPr>
          <a:xfrm>
            <a:off x="2592723" y="1827321"/>
            <a:ext cx="1655591"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grpSp>
        <p:nvGrpSpPr>
          <p:cNvPr id="21" name="组合 20"/>
          <p:cNvGrpSpPr/>
          <p:nvPr/>
        </p:nvGrpSpPr>
        <p:grpSpPr>
          <a:xfrm>
            <a:off x="1964968" y="2187476"/>
            <a:ext cx="2412000" cy="665460"/>
            <a:chOff x="1964968" y="2348880"/>
            <a:chExt cx="2412000" cy="576016"/>
          </a:xfrm>
        </p:grpSpPr>
        <p:sp>
          <p:nvSpPr>
            <p:cNvPr id="22" name="矩形 21"/>
            <p:cNvSpPr/>
            <p:nvPr>
              <p:custDataLst>
                <p:tags r:id="rId11"/>
              </p:custDataLst>
            </p:nvPr>
          </p:nvSpPr>
          <p:spPr>
            <a:xfrm>
              <a:off x="2543868"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a:solidFill>
                    <a:schemeClr val="bg1"/>
                  </a:solidFill>
                </a:rPr>
                <a:t>专注运营，提升效率</a:t>
              </a:r>
            </a:p>
          </p:txBody>
        </p:sp>
        <p:sp>
          <p:nvSpPr>
            <p:cNvPr id="23" name="矩形 22"/>
            <p:cNvSpPr/>
            <p:nvPr>
              <p:custDataLst>
                <p:tags r:id="rId12"/>
              </p:custDataLst>
            </p:nvPr>
          </p:nvSpPr>
          <p:spPr>
            <a:xfrm>
              <a:off x="1964968"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近期</a:t>
              </a:r>
              <a:endParaRPr lang="zh-CN" altLang="en-US" sz="1400" b="1" dirty="0">
                <a:solidFill>
                  <a:schemeClr val="bg1"/>
                </a:solidFill>
              </a:endParaRPr>
            </a:p>
          </p:txBody>
        </p:sp>
      </p:grpSp>
      <p:pic>
        <p:nvPicPr>
          <p:cNvPr id="24" name="Picture 3" descr="D:\02-睿信致成参与项目\01-咨询项目\201407-201410 瓮福集团十年顶层战略设计咨询项目 - 化工 - 国资\11-项目图片\140903 图片摘录\18288.png"/>
          <p:cNvPicPr>
            <a:picLocks noChangeAspect="1" noChangeArrowheads="1"/>
          </p:cNvPicPr>
          <p:nvPr/>
        </p:nvPicPr>
        <p:blipFill>
          <a:blip r:embed="rId17"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00672" y="1583680"/>
            <a:ext cx="534624" cy="53462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custDataLst>
              <p:tags r:id="rId5"/>
            </p:custDataLst>
          </p:nvPr>
        </p:nvSpPr>
        <p:spPr>
          <a:xfrm>
            <a:off x="5389026"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grpSp>
        <p:nvGrpSpPr>
          <p:cNvPr id="26" name="组合 25"/>
          <p:cNvGrpSpPr/>
          <p:nvPr/>
        </p:nvGrpSpPr>
        <p:grpSpPr>
          <a:xfrm>
            <a:off x="4521252" y="2187476"/>
            <a:ext cx="2412000" cy="665460"/>
            <a:chOff x="4520952" y="2348880"/>
            <a:chExt cx="2412000" cy="576016"/>
          </a:xfrm>
        </p:grpSpPr>
        <p:sp>
          <p:nvSpPr>
            <p:cNvPr id="30" name="矩形 29"/>
            <p:cNvSpPr/>
            <p:nvPr>
              <p:custDataLst>
                <p:tags r:id="rId9"/>
              </p:custDataLst>
            </p:nvPr>
          </p:nvSpPr>
          <p:spPr>
            <a:xfrm>
              <a:off x="5099852"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顺应趋势，调整结构</a:t>
              </a:r>
            </a:p>
          </p:txBody>
        </p:sp>
        <p:sp>
          <p:nvSpPr>
            <p:cNvPr id="31" name="矩形 30"/>
            <p:cNvSpPr/>
            <p:nvPr>
              <p:custDataLst>
                <p:tags r:id="rId10"/>
              </p:custDataLst>
            </p:nvPr>
          </p:nvSpPr>
          <p:spPr>
            <a:xfrm>
              <a:off x="4520952"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中期</a:t>
              </a:r>
              <a:endParaRPr lang="zh-CN" altLang="en-US" sz="1400" b="1" dirty="0">
                <a:solidFill>
                  <a:schemeClr val="bg1"/>
                </a:solidFill>
              </a:endParaRPr>
            </a:p>
          </p:txBody>
        </p:sp>
      </p:grpSp>
      <p:pic>
        <p:nvPicPr>
          <p:cNvPr id="35" name="图片 34"/>
          <p:cNvPicPr>
            <a:picLocks noChangeAspect="1"/>
          </p:cNvPicPr>
          <p:nvPr/>
        </p:nvPicPr>
        <p:blipFill>
          <a:blip r:embed="rId1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65228" y="1539404"/>
            <a:ext cx="603796" cy="603796"/>
          </a:xfrm>
          <a:prstGeom prst="rect">
            <a:avLst/>
          </a:prstGeom>
          <a:noFill/>
        </p:spPr>
      </p:pic>
      <p:sp>
        <p:nvSpPr>
          <p:cNvPr id="36" name="TextBox 35"/>
          <p:cNvSpPr txBox="1"/>
          <p:nvPr>
            <p:custDataLst>
              <p:tags r:id="rId6"/>
            </p:custDataLst>
          </p:nvPr>
        </p:nvSpPr>
        <p:spPr>
          <a:xfrm>
            <a:off x="7833320"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40" name="矩形 39"/>
          <p:cNvSpPr/>
          <p:nvPr/>
        </p:nvSpPr>
        <p:spPr>
          <a:xfrm>
            <a:off x="7656436" y="2187476"/>
            <a:ext cx="1833100" cy="66546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抢抓机遇，推动整合</a:t>
            </a:r>
            <a:endParaRPr lang="zh-CN" altLang="en-US" sz="1400" b="1" dirty="0">
              <a:solidFill>
                <a:schemeClr val="bg1"/>
              </a:solidFill>
            </a:endParaRPr>
          </a:p>
        </p:txBody>
      </p:sp>
      <p:sp>
        <p:nvSpPr>
          <p:cNvPr id="44" name="矩形 43"/>
          <p:cNvSpPr/>
          <p:nvPr>
            <p:custDataLst>
              <p:tags r:id="rId7"/>
            </p:custDataLst>
          </p:nvPr>
        </p:nvSpPr>
        <p:spPr>
          <a:xfrm>
            <a:off x="7077536" y="2187476"/>
            <a:ext cx="578944" cy="665460"/>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远期</a:t>
            </a:r>
            <a:endParaRPr lang="zh-CN" altLang="en-US" sz="1400" b="1" dirty="0">
              <a:solidFill>
                <a:schemeClr val="bg1"/>
              </a:solidFill>
            </a:endParaRPr>
          </a:p>
        </p:txBody>
      </p:sp>
      <p:pic>
        <p:nvPicPr>
          <p:cNvPr id="45" name="Picture 4" descr="C:\Users\Jordan\Desktop\24390.png"/>
          <p:cNvPicPr>
            <a:picLocks noChangeAspect="1" noChangeArrowheads="1"/>
          </p:cNvPicPr>
          <p:nvPr/>
        </p:nvPicPr>
        <p:blipFill>
          <a:blip r:embed="rId19"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06707" y="1611412"/>
            <a:ext cx="468000" cy="46800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http://www.wengfu.com/images/headlogo.png"/>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t="10204" b="9905"/>
          <a:stretch/>
        </p:blipFill>
        <p:spPr bwMode="auto">
          <a:xfrm>
            <a:off x="488504" y="2276872"/>
            <a:ext cx="1284476" cy="45485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7" name="表格 46"/>
          <p:cNvGraphicFramePr>
            <a:graphicFrameLocks noGrp="1"/>
          </p:cNvGraphicFramePr>
          <p:nvPr>
            <p:custDataLst>
              <p:tags r:id="rId8"/>
            </p:custDataLst>
            <p:extLst/>
          </p:nvPr>
        </p:nvGraphicFramePr>
        <p:xfrm>
          <a:off x="415924" y="2997175"/>
          <a:ext cx="9074150" cy="2952105"/>
        </p:xfrm>
        <a:graphic>
          <a:graphicData uri="http://schemas.openxmlformats.org/drawingml/2006/table">
            <a:tbl>
              <a:tblPr firstRow="1" bandRow="1">
                <a:tableStyleId>{5C22544A-7EE6-4342-B048-85BDC9FD1C3A}</a:tableStyleId>
              </a:tblPr>
              <a:tblGrid>
                <a:gridCol w="1563823"/>
                <a:gridCol w="69863"/>
                <a:gridCol w="2399334"/>
                <a:gridCol w="25400"/>
                <a:gridCol w="2515733"/>
                <a:gridCol w="27585"/>
                <a:gridCol w="2472412"/>
              </a:tblGrid>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业务定位</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通过在供应链环节效率的提升，实现主业经营效率在同行业数一数二</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根据磷复肥与新型肥市场需求变化趋势，调整、优化产品结构组合与生产供应体系</a:t>
                      </a:r>
                      <a:endParaRPr lang="en-US" altLang="zh-CN" sz="1400" b="0" kern="1200" dirty="0" smtClean="0">
                        <a:solidFill>
                          <a:schemeClr val="tx1"/>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在主业经营效率领先的情况下，实现在全球范围内的资源、产能、市场的有机整合</a:t>
                      </a:r>
                      <a:endParaRPr lang="en-US" altLang="zh-CN" sz="1400" b="0" kern="1200" dirty="0" smtClean="0">
                        <a:solidFill>
                          <a:schemeClr val="tx1"/>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业务组合</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以磷酸一铵、磷酸二铵为主</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拓展新型肥料产品和市场</a:t>
                      </a:r>
                      <a:endParaRPr lang="en-US" altLang="zh-CN" sz="1400" b="0"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传统磷肥与新型肥料（定制肥、高端肥、特殊肥）双轮驱动</a:t>
                      </a:r>
                      <a:endParaRPr lang="en-US" altLang="zh-CN" sz="1400" b="0" kern="1200" dirty="0" smtClean="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Clr>
                          <a:schemeClr val="tx1"/>
                        </a:buClr>
                        <a:buFont typeface="Arial" panose="020B0604020202020204" pitchFamily="34" charset="0"/>
                        <a:buChar char="•"/>
                      </a:pPr>
                      <a:r>
                        <a:rPr lang="zh-CN" altLang="en-US" sz="1400" b="0" kern="1200" dirty="0" smtClean="0">
                          <a:solidFill>
                            <a:schemeClr val="tx1"/>
                          </a:solidFill>
                          <a:latin typeface="+mn-ea"/>
                          <a:ea typeface="+mn-ea"/>
                          <a:cs typeface="+mn-cs"/>
                        </a:rPr>
                        <a:t>除传统国内化肥市场外，布局国际磷矿、磷复肥市场</a:t>
                      </a:r>
                      <a:endParaRPr lang="zh-CN" altLang="en-US" sz="1400" b="0" kern="1200" dirty="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财务目标</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年营收：</a:t>
                      </a:r>
                      <a:r>
                        <a:rPr lang="zh-CN" altLang="en-US" sz="1400" b="0" kern="1200" baseline="0" dirty="0" smtClean="0">
                          <a:solidFill>
                            <a:schemeClr val="tx1"/>
                          </a:solidFill>
                          <a:latin typeface="Calibri" panose="020F0502020204030204" pitchFamily="34" charset="0"/>
                          <a:ea typeface="+mj-ea"/>
                          <a:cs typeface="+mn-cs"/>
                        </a:rPr>
                        <a:t>增长至</a:t>
                      </a:r>
                      <a:r>
                        <a:rPr lang="en-US" altLang="zh-CN" sz="1400" b="0" kern="1200" dirty="0" smtClean="0">
                          <a:solidFill>
                            <a:schemeClr val="tx1"/>
                          </a:solidFill>
                          <a:latin typeface="Calibri" panose="020F0502020204030204" pitchFamily="34" charset="0"/>
                          <a:ea typeface="+mj-ea"/>
                          <a:cs typeface="+mn-cs"/>
                        </a:rPr>
                        <a:t>80</a:t>
                      </a:r>
                      <a:r>
                        <a:rPr lang="zh-CN" altLang="en-US" sz="1400" b="0" kern="1200" dirty="0" smtClean="0">
                          <a:solidFill>
                            <a:schemeClr val="tx1"/>
                          </a:solidFill>
                          <a:latin typeface="Calibri" panose="020F0502020204030204" pitchFamily="34" charset="0"/>
                          <a:ea typeface="+mj-ea"/>
                          <a:cs typeface="+mn-cs"/>
                        </a:rPr>
                        <a:t>亿</a:t>
                      </a:r>
                      <a:endParaRPr lang="en-US" altLang="zh-CN" sz="1400" b="0" kern="1200" dirty="0" smtClean="0">
                        <a:solidFill>
                          <a:schemeClr val="tx1"/>
                        </a:solidFill>
                        <a:latin typeface="Calibri" panose="020F0502020204030204" pitchFamily="34" charset="0"/>
                        <a:ea typeface="+mj-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a:t>
                      </a:r>
                      <a:r>
                        <a:rPr lang="zh-CN" altLang="en-US" sz="1400" b="0" kern="1200" dirty="0" smtClean="0">
                          <a:solidFill>
                            <a:schemeClr val="tx1"/>
                          </a:solidFill>
                          <a:latin typeface="Calibri" panose="020F0502020204030204" pitchFamily="34" charset="0"/>
                          <a:ea typeface="+mn-ea"/>
                          <a:cs typeface="+mn-cs"/>
                        </a:rPr>
                        <a:t>约</a:t>
                      </a:r>
                      <a:r>
                        <a:rPr lang="en-US" altLang="zh-CN" sz="1400" b="0" kern="1200" dirty="0" smtClean="0">
                          <a:solidFill>
                            <a:schemeClr val="tx1"/>
                          </a:solidFill>
                          <a:latin typeface="Calibri" panose="020F0502020204030204" pitchFamily="34" charset="0"/>
                          <a:ea typeface="+mj-ea"/>
                          <a:cs typeface="+mn-cs"/>
                        </a:rPr>
                        <a:t>16.7%</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12%</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年营收：增长至</a:t>
                      </a:r>
                      <a:r>
                        <a:rPr lang="en-US" altLang="zh-CN" sz="1400" b="0" kern="1200" dirty="0" smtClean="0">
                          <a:solidFill>
                            <a:schemeClr val="tx1"/>
                          </a:solidFill>
                          <a:latin typeface="Calibri" panose="020F0502020204030204" pitchFamily="34" charset="0"/>
                          <a:ea typeface="+mj-ea"/>
                          <a:cs typeface="+mn-cs"/>
                        </a:rPr>
                        <a:t>146</a:t>
                      </a:r>
                      <a:r>
                        <a:rPr lang="zh-CN" altLang="en-US" sz="1400" b="0" kern="1200" dirty="0" smtClean="0">
                          <a:solidFill>
                            <a:schemeClr val="tx1"/>
                          </a:solidFill>
                          <a:latin typeface="Calibri" panose="020F0502020204030204" pitchFamily="34" charset="0"/>
                          <a:ea typeface="+mj-ea"/>
                          <a:cs typeface="+mn-cs"/>
                        </a:rPr>
                        <a:t>亿</a:t>
                      </a:r>
                      <a:endParaRPr lang="en-US" altLang="zh-CN" sz="1400" b="0" kern="1200" dirty="0" smtClean="0">
                        <a:solidFill>
                          <a:schemeClr val="tx1"/>
                        </a:solidFill>
                        <a:latin typeface="Calibri" panose="020F0502020204030204" pitchFamily="34" charset="0"/>
                        <a:ea typeface="+mj-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16.9%</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13.5%</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年营收：增长至</a:t>
                      </a:r>
                      <a:r>
                        <a:rPr lang="en-US" altLang="zh-CN" sz="1400" b="0" kern="1200" dirty="0" smtClean="0">
                          <a:solidFill>
                            <a:schemeClr val="tx1"/>
                          </a:solidFill>
                          <a:latin typeface="Calibri" panose="020F0502020204030204" pitchFamily="34" charset="0"/>
                          <a:ea typeface="+mj-ea"/>
                          <a:cs typeface="+mn-cs"/>
                        </a:rPr>
                        <a:t>202</a:t>
                      </a:r>
                      <a:r>
                        <a:rPr lang="zh-CN" altLang="en-US" sz="1400" b="0" kern="1200" dirty="0" smtClean="0">
                          <a:solidFill>
                            <a:schemeClr val="tx1"/>
                          </a:solidFill>
                          <a:latin typeface="Calibri" panose="020F0502020204030204" pitchFamily="34" charset="0"/>
                          <a:ea typeface="+mj-ea"/>
                          <a:cs typeface="+mn-cs"/>
                        </a:rPr>
                        <a:t>亿</a:t>
                      </a:r>
                      <a:endParaRPr lang="en-US" altLang="zh-CN" sz="1400" b="0" kern="1200" dirty="0" smtClean="0">
                        <a:solidFill>
                          <a:schemeClr val="tx1"/>
                        </a:solidFill>
                        <a:latin typeface="Calibri" panose="020F0502020204030204" pitchFamily="34" charset="0"/>
                        <a:ea typeface="+mj-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6.7%</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15%</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6784708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9369" name="think-cell Slide" r:id="rId29" imgW="360" imgH="360" progId="">
                  <p:embed/>
                </p:oleObj>
              </mc:Choice>
              <mc:Fallback>
                <p:oleObj name="think-cell Slide" r:id="rId29" imgW="360" imgH="360" progId="">
                  <p:embed/>
                  <p:pic>
                    <p:nvPicPr>
                      <p:cNvPr id="0" name="Picture 150"/>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1" name="组合 20"/>
          <p:cNvGrpSpPr/>
          <p:nvPr>
            <p:custDataLst>
              <p:tags r:id="rId3"/>
            </p:custDataLst>
          </p:nvPr>
        </p:nvGrpSpPr>
        <p:grpSpPr>
          <a:xfrm>
            <a:off x="416496" y="1588400"/>
            <a:ext cx="596845" cy="3919313"/>
            <a:chOff x="488504" y="1898744"/>
            <a:chExt cx="504056" cy="3581690"/>
          </a:xfrm>
          <a:effectLst/>
        </p:grpSpPr>
        <p:sp>
          <p:nvSpPr>
            <p:cNvPr id="45" name="矩形 44"/>
            <p:cNvSpPr/>
            <p:nvPr>
              <p:custDataLst>
                <p:tags r:id="rId25"/>
              </p:custDataLst>
            </p:nvPr>
          </p:nvSpPr>
          <p:spPr>
            <a:xfrm>
              <a:off x="488504" y="1898744"/>
              <a:ext cx="504056" cy="358169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外部市场吸引力</a:t>
              </a:r>
            </a:p>
          </p:txBody>
        </p:sp>
        <p:sp>
          <p:nvSpPr>
            <p:cNvPr id="46" name="加号 45"/>
            <p:cNvSpPr/>
            <p:nvPr>
              <p:custDataLst>
                <p:tags r:id="rId26"/>
              </p:custDataLst>
            </p:nvPr>
          </p:nvSpPr>
          <p:spPr>
            <a:xfrm>
              <a:off x="549317" y="1983101"/>
              <a:ext cx="364839" cy="394786"/>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7" name="减号 46"/>
            <p:cNvSpPr/>
            <p:nvPr>
              <p:custDataLst>
                <p:tags r:id="rId27"/>
              </p:custDataLst>
            </p:nvPr>
          </p:nvSpPr>
          <p:spPr>
            <a:xfrm>
              <a:off x="579754" y="5139104"/>
              <a:ext cx="273629" cy="216024"/>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2" name="弧形 21"/>
          <p:cNvSpPr/>
          <p:nvPr>
            <p:custDataLst>
              <p:tags r:id="rId4"/>
            </p:custDataLst>
          </p:nvPr>
        </p:nvSpPr>
        <p:spPr>
          <a:xfrm rot="10800000">
            <a:off x="1592400" y="-2044704"/>
            <a:ext cx="7704000" cy="7297101"/>
          </a:xfrm>
          <a:prstGeom prst="arc">
            <a:avLst>
              <a:gd name="adj1" fmla="val 16194827"/>
              <a:gd name="adj2" fmla="val 21595347"/>
            </a:avLst>
          </a:prstGeom>
          <a:solidFill>
            <a:schemeClr val="accent4">
              <a:lumMod val="20000"/>
              <a:lumOff val="80000"/>
            </a:schemeClr>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4" name="组合 23"/>
          <p:cNvGrpSpPr/>
          <p:nvPr>
            <p:custDataLst>
              <p:tags r:id="rId5"/>
            </p:custDataLst>
          </p:nvPr>
        </p:nvGrpSpPr>
        <p:grpSpPr>
          <a:xfrm>
            <a:off x="1184389" y="5685780"/>
            <a:ext cx="4258999" cy="551508"/>
            <a:chOff x="1137016" y="5301208"/>
            <a:chExt cx="3596871" cy="504000"/>
          </a:xfrm>
          <a:solidFill>
            <a:schemeClr val="bg2"/>
          </a:solidFill>
          <a:effectLst/>
        </p:grpSpPr>
        <p:sp>
          <p:nvSpPr>
            <p:cNvPr id="42" name="矩形 41"/>
            <p:cNvSpPr/>
            <p:nvPr>
              <p:custDataLst>
                <p:tags r:id="rId22"/>
              </p:custDataLst>
            </p:nvPr>
          </p:nvSpPr>
          <p:spPr>
            <a:xfrm>
              <a:off x="1137016" y="5301208"/>
              <a:ext cx="3596871" cy="50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瓮福资源匹配度</a:t>
              </a:r>
            </a:p>
          </p:txBody>
        </p:sp>
        <p:sp>
          <p:nvSpPr>
            <p:cNvPr id="43" name="加号 42"/>
            <p:cNvSpPr/>
            <p:nvPr>
              <p:custDataLst>
                <p:tags r:id="rId23"/>
              </p:custDataLst>
            </p:nvPr>
          </p:nvSpPr>
          <p:spPr>
            <a:xfrm>
              <a:off x="4258924" y="5344594"/>
              <a:ext cx="364839" cy="394787"/>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4" name="减号 43"/>
            <p:cNvSpPr/>
            <p:nvPr>
              <p:custDataLst>
                <p:tags r:id="rId24"/>
              </p:custDataLst>
            </p:nvPr>
          </p:nvSpPr>
          <p:spPr>
            <a:xfrm>
              <a:off x="1244624" y="5449238"/>
              <a:ext cx="273629" cy="216023"/>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5" name="弧形 24"/>
          <p:cNvSpPr/>
          <p:nvPr>
            <p:custDataLst>
              <p:tags r:id="rId6"/>
            </p:custDataLst>
          </p:nvPr>
        </p:nvSpPr>
        <p:spPr>
          <a:xfrm rot="10800000">
            <a:off x="3145441" y="-566398"/>
            <a:ext cx="4603720" cy="4333284"/>
          </a:xfrm>
          <a:prstGeom prst="arc">
            <a:avLst>
              <a:gd name="adj1" fmla="val 16200635"/>
              <a:gd name="adj2" fmla="val 9047"/>
            </a:avLst>
          </a:prstGeom>
          <a:solidFill>
            <a:schemeClr val="accent3"/>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椭圆 26"/>
          <p:cNvSpPr/>
          <p:nvPr>
            <p:custDataLst>
              <p:tags r:id="rId7"/>
            </p:custDataLst>
          </p:nvPr>
        </p:nvSpPr>
        <p:spPr>
          <a:xfrm>
            <a:off x="4736976" y="249289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磷酸</a:t>
            </a:r>
            <a:r>
              <a:rPr lang="en-US" altLang="zh-CN" sz="1200" b="1" dirty="0" smtClean="0">
                <a:solidFill>
                  <a:schemeClr val="bg1"/>
                </a:solidFill>
              </a:rPr>
              <a:t/>
            </a:r>
            <a:br>
              <a:rPr lang="en-US" altLang="zh-CN" sz="1200" b="1" dirty="0" smtClean="0">
                <a:solidFill>
                  <a:schemeClr val="bg1"/>
                </a:solidFill>
              </a:rPr>
            </a:br>
            <a:r>
              <a:rPr lang="zh-CN" altLang="en-US" sz="1200" b="1" dirty="0" smtClean="0">
                <a:solidFill>
                  <a:schemeClr val="bg1"/>
                </a:solidFill>
              </a:rPr>
              <a:t>二铵</a:t>
            </a:r>
          </a:p>
        </p:txBody>
      </p:sp>
      <p:sp>
        <p:nvSpPr>
          <p:cNvPr id="41" name="矩形 40"/>
          <p:cNvSpPr/>
          <p:nvPr>
            <p:custDataLst>
              <p:tags r:id="rId8"/>
            </p:custDataLst>
          </p:nvPr>
        </p:nvSpPr>
        <p:spPr>
          <a:xfrm>
            <a:off x="1183867" y="1600244"/>
            <a:ext cx="4259521" cy="390746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5" name="TextBox 4"/>
          <p:cNvSpPr txBox="1"/>
          <p:nvPr>
            <p:custDataLst>
              <p:tags r:id="rId9"/>
            </p:custDataLst>
          </p:nvPr>
        </p:nvSpPr>
        <p:spPr>
          <a:xfrm>
            <a:off x="3728864" y="1628800"/>
            <a:ext cx="1206598"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核心型业务</a:t>
            </a:r>
          </a:p>
        </p:txBody>
      </p:sp>
      <p:sp>
        <p:nvSpPr>
          <p:cNvPr id="49" name="TextBox 48"/>
          <p:cNvSpPr txBox="1"/>
          <p:nvPr>
            <p:custDataLst>
              <p:tags r:id="rId10"/>
            </p:custDataLst>
          </p:nvPr>
        </p:nvSpPr>
        <p:spPr>
          <a:xfrm>
            <a:off x="1802653" y="1628800"/>
            <a:ext cx="1206131"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战略型业务</a:t>
            </a:r>
          </a:p>
        </p:txBody>
      </p:sp>
      <p:sp>
        <p:nvSpPr>
          <p:cNvPr id="50" name="TextBox 49"/>
          <p:cNvSpPr txBox="1"/>
          <p:nvPr>
            <p:custDataLst>
              <p:tags r:id="rId11"/>
            </p:custDataLst>
          </p:nvPr>
        </p:nvSpPr>
        <p:spPr>
          <a:xfrm>
            <a:off x="1280592" y="5126300"/>
            <a:ext cx="1206897" cy="318924"/>
          </a:xfrm>
          <a:prstGeom prst="rect">
            <a:avLst/>
          </a:prstGeom>
          <a:noFill/>
        </p:spPr>
        <p:txBody>
          <a:bodyPr wrap="square" lIns="36000" tIns="36000" rIns="36000" bIns="36000" rtlCol="0">
            <a:spAutoFit/>
          </a:bodyPr>
          <a:lstStyle/>
          <a:p>
            <a:pPr algn="ctr">
              <a:spcAft>
                <a:spcPts val="600"/>
              </a:spcAft>
            </a:pPr>
            <a:r>
              <a:rPr lang="zh-CN" altLang="en-US" sz="1600" b="1" dirty="0" smtClean="0"/>
              <a:t>机会型业务</a:t>
            </a:r>
          </a:p>
        </p:txBody>
      </p:sp>
      <p:sp>
        <p:nvSpPr>
          <p:cNvPr id="70" name="椭圆 69"/>
          <p:cNvSpPr/>
          <p:nvPr/>
        </p:nvSpPr>
        <p:spPr>
          <a:xfrm>
            <a:off x="2288704" y="4581128"/>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普通</a:t>
            </a:r>
            <a:r>
              <a:rPr lang="en-US" altLang="zh-CN" sz="1200" b="1" dirty="0" smtClean="0">
                <a:solidFill>
                  <a:schemeClr val="tx1"/>
                </a:solidFill>
              </a:rPr>
              <a:t/>
            </a:r>
            <a:br>
              <a:rPr lang="en-US" altLang="zh-CN" sz="1200" b="1" dirty="0" smtClean="0">
                <a:solidFill>
                  <a:schemeClr val="tx1"/>
                </a:solidFill>
              </a:rPr>
            </a:br>
            <a:r>
              <a:rPr lang="zh-CN" altLang="en-US" sz="1200" b="1" dirty="0" smtClean="0">
                <a:solidFill>
                  <a:schemeClr val="tx1"/>
                </a:solidFill>
              </a:rPr>
              <a:t>复合肥</a:t>
            </a:r>
            <a:endParaRPr lang="zh-CN" altLang="en-US" sz="1200" b="1" dirty="0">
              <a:solidFill>
                <a:schemeClr val="tx1"/>
              </a:solidFill>
            </a:endParaRPr>
          </a:p>
        </p:txBody>
      </p:sp>
      <p:sp>
        <p:nvSpPr>
          <p:cNvPr id="72" name="椭圆 71"/>
          <p:cNvSpPr/>
          <p:nvPr>
            <p:custDataLst>
              <p:tags r:id="rId12"/>
            </p:custDataLst>
          </p:nvPr>
        </p:nvSpPr>
        <p:spPr>
          <a:xfrm>
            <a:off x="4160912" y="3068960"/>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磷酸</a:t>
            </a:r>
            <a:r>
              <a:rPr lang="en-US" altLang="zh-CN" sz="1200" b="1" dirty="0" smtClean="0">
                <a:solidFill>
                  <a:schemeClr val="bg1"/>
                </a:solidFill>
              </a:rPr>
              <a:t/>
            </a:r>
            <a:br>
              <a:rPr lang="en-US" altLang="zh-CN" sz="1200" b="1" dirty="0" smtClean="0">
                <a:solidFill>
                  <a:schemeClr val="bg1"/>
                </a:solidFill>
              </a:rPr>
            </a:br>
            <a:r>
              <a:rPr lang="zh-CN" altLang="en-US" sz="1200" b="1" dirty="0" smtClean="0">
                <a:solidFill>
                  <a:schemeClr val="bg1"/>
                </a:solidFill>
              </a:rPr>
              <a:t>一铵</a:t>
            </a:r>
          </a:p>
        </p:txBody>
      </p:sp>
      <p:sp>
        <p:nvSpPr>
          <p:cNvPr id="71" name="椭圆 70"/>
          <p:cNvSpPr/>
          <p:nvPr>
            <p:custDataLst>
              <p:tags r:id="rId13"/>
            </p:custDataLst>
          </p:nvPr>
        </p:nvSpPr>
        <p:spPr>
          <a:xfrm>
            <a:off x="3476896" y="2816992"/>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特殊</a:t>
            </a:r>
            <a:endParaRPr lang="en-US" altLang="zh-CN" sz="1200" b="1" dirty="0" smtClean="0">
              <a:solidFill>
                <a:schemeClr val="bg1"/>
              </a:solidFill>
            </a:endParaRPr>
          </a:p>
          <a:p>
            <a:pPr algn="ctr">
              <a:spcBef>
                <a:spcPts val="0"/>
              </a:spcBef>
              <a:spcAft>
                <a:spcPts val="0"/>
              </a:spcAft>
            </a:pPr>
            <a:r>
              <a:rPr lang="zh-CN" altLang="en-US" sz="1200" b="1" dirty="0" smtClean="0">
                <a:solidFill>
                  <a:schemeClr val="bg1"/>
                </a:solidFill>
              </a:rPr>
              <a:t>肥料</a:t>
            </a:r>
          </a:p>
        </p:txBody>
      </p:sp>
      <p:grpSp>
        <p:nvGrpSpPr>
          <p:cNvPr id="29" name="组合 28"/>
          <p:cNvGrpSpPr/>
          <p:nvPr>
            <p:custDataLst>
              <p:tags r:id="rId14"/>
            </p:custDataLst>
          </p:nvPr>
        </p:nvGrpSpPr>
        <p:grpSpPr>
          <a:xfrm>
            <a:off x="5684958" y="1629224"/>
            <a:ext cx="288000" cy="3600000"/>
            <a:chOff x="4941712" y="1898433"/>
            <a:chExt cx="275664" cy="3582001"/>
          </a:xfrm>
        </p:grpSpPr>
        <p:cxnSp>
          <p:nvCxnSpPr>
            <p:cNvPr id="30" name="直接连接符 29"/>
            <p:cNvCxnSpPr/>
            <p:nvPr>
              <p:custDataLst>
                <p:tags r:id="rId20"/>
              </p:custDataLst>
            </p:nvPr>
          </p:nvCxnSpPr>
          <p:spPr>
            <a:xfrm>
              <a:off x="5025008" y="1898433"/>
              <a:ext cx="0" cy="3582001"/>
            </a:xfrm>
            <a:prstGeom prst="line">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等腰三角形 30"/>
            <p:cNvSpPr/>
            <p:nvPr>
              <p:custDataLst>
                <p:tags r:id="rId21"/>
              </p:custDataLst>
            </p:nvPr>
          </p:nvSpPr>
          <p:spPr>
            <a:xfrm rot="5400000">
              <a:off x="4799704" y="3551415"/>
              <a:ext cx="559680" cy="275664"/>
            </a:xfrm>
            <a:prstGeom prst="triangl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ln>
                  <a:solidFill>
                    <a:schemeClr val="bg1"/>
                  </a:solidFill>
                </a:ln>
                <a:solidFill>
                  <a:schemeClr val="bg2"/>
                </a:solidFill>
              </a:endParaRPr>
            </a:p>
          </p:txBody>
        </p:sp>
      </p:grpSp>
      <p:graphicFrame>
        <p:nvGraphicFramePr>
          <p:cNvPr id="34" name="表格 33"/>
          <p:cNvGraphicFramePr>
            <a:graphicFrameLocks noGrp="1"/>
          </p:cNvGraphicFramePr>
          <p:nvPr>
            <p:custDataLst>
              <p:tags r:id="rId15"/>
            </p:custDataLst>
            <p:extLst>
              <p:ext uri="{D42A27DB-BD31-4B8C-83A1-F6EECF244321}">
                <p14:modId xmlns:p14="http://schemas.microsoft.com/office/powerpoint/2010/main" val="3436692683"/>
              </p:ext>
            </p:extLst>
          </p:nvPr>
        </p:nvGraphicFramePr>
        <p:xfrm>
          <a:off x="6177136" y="1588051"/>
          <a:ext cx="3312368" cy="4683931"/>
        </p:xfrm>
        <a:graphic>
          <a:graphicData uri="http://schemas.openxmlformats.org/drawingml/2006/table">
            <a:tbl>
              <a:tblPr firstRow="1" bandRow="1">
                <a:tableStyleId>{5C22544A-7EE6-4342-B048-85BDC9FD1C3A}</a:tableStyleId>
              </a:tblPr>
              <a:tblGrid>
                <a:gridCol w="3312368"/>
              </a:tblGrid>
              <a:tr h="455744">
                <a:tc>
                  <a:txBody>
                    <a:bodyPr/>
                    <a:lstStyle/>
                    <a:p>
                      <a:pPr algn="l"/>
                      <a:r>
                        <a:rPr lang="zh-CN" altLang="en-US" sz="1600" dirty="0" smtClean="0">
                          <a:solidFill>
                            <a:schemeClr val="bg1"/>
                          </a:solidFill>
                        </a:rPr>
                        <a:t>持续经营的“核心型业务”</a:t>
                      </a:r>
                      <a:endParaRPr lang="zh-CN" altLang="en-US" sz="1600"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25244">
                <a:tc>
                  <a:txBody>
                    <a:bodyPr/>
                    <a:lstStyle/>
                    <a:p>
                      <a:pPr marL="88900" indent="0" algn="l" defTabSz="914296" rtl="0" eaLnBrk="1" latinLnBrk="0" hangingPunct="1">
                        <a:buFont typeface="Arial" panose="020B0604020202020204" pitchFamily="34" charset="0"/>
                        <a:buNone/>
                      </a:pPr>
                      <a:r>
                        <a:rPr lang="zh-CN" altLang="en-US" sz="1600" b="1" u="sng" kern="1200" dirty="0" smtClean="0">
                          <a:solidFill>
                            <a:schemeClr val="tx1"/>
                          </a:solidFill>
                          <a:latin typeface="+mn-lt"/>
                          <a:ea typeface="+mn-ea"/>
                          <a:cs typeface="+mn-cs"/>
                        </a:rPr>
                        <a:t>磷酸一铵、磷酸二铵</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293096">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应集中资源保证这类业务稳定发展</a:t>
                      </a:r>
                      <a:endParaRPr lang="zh-CN" altLang="en-US" sz="14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01033">
                <a:tc>
                  <a:txBody>
                    <a:bodyPr/>
                    <a:lstStyle/>
                    <a:p>
                      <a:pPr algn="l"/>
                      <a:r>
                        <a:rPr lang="zh-CN" altLang="en-US" sz="1600" b="1" dirty="0" smtClean="0">
                          <a:solidFill>
                            <a:schemeClr val="bg1"/>
                          </a:solidFill>
                        </a:rPr>
                        <a:t>重点开发的“战略型业务”</a:t>
                      </a:r>
                      <a:endParaRPr lang="zh-CN" altLang="en-US" sz="1600" b="1"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282920">
                <a:tc>
                  <a:txBody>
                    <a:bodyPr/>
                    <a:lstStyle/>
                    <a:p>
                      <a:pPr marL="88900" marR="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1400" b="1" u="sng" kern="1200" dirty="0" smtClean="0">
                          <a:solidFill>
                            <a:schemeClr val="tx1"/>
                          </a:solidFill>
                          <a:latin typeface="+mn-lt"/>
                          <a:ea typeface="+mn-ea"/>
                          <a:cs typeface="+mn-cs"/>
                        </a:rPr>
                        <a:t>定制肥料、高端肥料、特殊肥料</a:t>
                      </a: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1521729">
                <a:tc>
                  <a:txBody>
                    <a:bodyPr/>
                    <a:lstStyle/>
                    <a:p>
                      <a:pPr marL="88900" indent="0" algn="l" defTabSz="914296" rtl="0" eaLnBrk="1" latinLnBrk="0" hangingPunct="1">
                        <a:buFont typeface="Arial" panose="020B0604020202020204" pitchFamily="34" charset="0"/>
                        <a:buNone/>
                      </a:pPr>
                      <a:r>
                        <a:rPr lang="zh-CN" altLang="en-US" sz="1100" b="1" kern="1200" dirty="0" smtClean="0">
                          <a:solidFill>
                            <a:schemeClr val="tx1"/>
                          </a:solidFill>
                          <a:latin typeface="+mn-lt"/>
                          <a:ea typeface="+mn-ea"/>
                          <a:cs typeface="+mn-cs"/>
                        </a:rPr>
                        <a:t>应集中力量积极开发这类业务：</a:t>
                      </a:r>
                      <a:endParaRPr lang="en-US" altLang="zh-CN" sz="1100" b="1" kern="1200" dirty="0" smtClean="0">
                        <a:solidFill>
                          <a:schemeClr val="tx1"/>
                        </a:solidFill>
                        <a:latin typeface="+mn-lt"/>
                        <a:ea typeface="+mn-ea"/>
                        <a:cs typeface="+mn-cs"/>
                      </a:endParaRPr>
                    </a:p>
                    <a:p>
                      <a:pPr marL="88900" indent="0" algn="l" defTabSz="914296" rtl="0" eaLnBrk="1" latinLnBrk="0" hangingPunct="1">
                        <a:buFont typeface="Arial" panose="020B0604020202020204" pitchFamily="34" charset="0"/>
                        <a:buNone/>
                      </a:pPr>
                      <a:r>
                        <a:rPr lang="zh-CN" altLang="en-US" sz="1100" b="1" kern="1200" dirty="0" smtClean="0">
                          <a:solidFill>
                            <a:schemeClr val="tx1"/>
                          </a:solidFill>
                          <a:latin typeface="+mn-lt"/>
                          <a:ea typeface="+mn-ea"/>
                          <a:cs typeface="+mn-cs"/>
                        </a:rPr>
                        <a:t>定制肥料</a:t>
                      </a:r>
                      <a:r>
                        <a:rPr lang="zh-CN" altLang="en-US" sz="1100" kern="1200" dirty="0" smtClean="0">
                          <a:solidFill>
                            <a:schemeClr val="tx1"/>
                          </a:solidFill>
                          <a:latin typeface="+mn-lt"/>
                          <a:ea typeface="+mn-ea"/>
                          <a:cs typeface="+mn-cs"/>
                        </a:rPr>
                        <a:t>（加硫、硼、锌</a:t>
                      </a:r>
                      <a:r>
                        <a:rPr lang="en-US" altLang="zh-CN" sz="1100" kern="1200" dirty="0" smtClean="0">
                          <a:solidFill>
                            <a:schemeClr val="tx1"/>
                          </a:solidFill>
                          <a:latin typeface="+mn-lt"/>
                          <a:ea typeface="+mn-ea"/>
                          <a:cs typeface="+mn-cs"/>
                        </a:rPr>
                        <a:t>DAP</a:t>
                      </a:r>
                      <a:r>
                        <a:rPr lang="zh-CN" altLang="en-US" sz="1100" kern="1200" dirty="0" smtClean="0">
                          <a:solidFill>
                            <a:schemeClr val="tx1"/>
                          </a:solidFill>
                          <a:latin typeface="+mn-lt"/>
                          <a:ea typeface="+mn-ea"/>
                          <a:cs typeface="+mn-cs"/>
                        </a:rPr>
                        <a:t>、</a:t>
                      </a:r>
                      <a:r>
                        <a:rPr lang="en-US" altLang="zh-CN" sz="1100" kern="1200" dirty="0" smtClean="0">
                          <a:solidFill>
                            <a:schemeClr val="tx1"/>
                          </a:solidFill>
                          <a:latin typeface="+mn-lt"/>
                          <a:ea typeface="+mn-ea"/>
                          <a:cs typeface="+mn-cs"/>
                        </a:rPr>
                        <a:t>MAP</a:t>
                      </a:r>
                      <a:r>
                        <a:rPr lang="zh-CN" altLang="en-US" sz="1100" kern="1200" dirty="0" smtClean="0">
                          <a:solidFill>
                            <a:schemeClr val="tx1"/>
                          </a:solidFill>
                          <a:latin typeface="+mn-lt"/>
                          <a:ea typeface="+mn-ea"/>
                          <a:cs typeface="+mn-cs"/>
                        </a:rPr>
                        <a:t>、</a:t>
                      </a:r>
                      <a:r>
                        <a:rPr lang="en-US" altLang="zh-CN" sz="1100" kern="1200" dirty="0" smtClean="0">
                          <a:solidFill>
                            <a:schemeClr val="tx1"/>
                          </a:solidFill>
                          <a:latin typeface="+mn-lt"/>
                          <a:ea typeface="+mn-ea"/>
                          <a:cs typeface="+mn-cs"/>
                        </a:rPr>
                        <a:t>NPS</a:t>
                      </a:r>
                      <a:r>
                        <a:rPr lang="zh-CN" altLang="en-US" sz="1100" kern="1200" dirty="0" smtClean="0">
                          <a:solidFill>
                            <a:schemeClr val="tx1"/>
                          </a:solidFill>
                          <a:latin typeface="+mn-lt"/>
                          <a:ea typeface="+mn-ea"/>
                          <a:cs typeface="+mn-cs"/>
                        </a:rPr>
                        <a:t>、特殊</a:t>
                      </a:r>
                      <a:r>
                        <a:rPr lang="en-US" altLang="zh-CN" sz="1100" kern="1200" dirty="0" smtClean="0">
                          <a:solidFill>
                            <a:schemeClr val="tx1"/>
                          </a:solidFill>
                          <a:latin typeface="+mn-lt"/>
                          <a:ea typeface="+mn-ea"/>
                          <a:cs typeface="+mn-cs"/>
                        </a:rPr>
                        <a:t>NPK</a:t>
                      </a:r>
                      <a:r>
                        <a:rPr lang="zh-CN" altLang="en-US" sz="1100" kern="1200" dirty="0" smtClean="0">
                          <a:solidFill>
                            <a:schemeClr val="tx1"/>
                          </a:solidFill>
                          <a:latin typeface="+mn-lt"/>
                          <a:ea typeface="+mn-ea"/>
                          <a:cs typeface="+mn-cs"/>
                        </a:rPr>
                        <a:t>（如烟草、蔬菜、水果等），预计产能在</a:t>
                      </a:r>
                      <a:r>
                        <a:rPr lang="en-US" altLang="zh-CN" sz="1100" kern="1200" dirty="0" smtClean="0">
                          <a:solidFill>
                            <a:schemeClr val="tx1"/>
                          </a:solidFill>
                          <a:latin typeface="+mn-lt"/>
                          <a:ea typeface="+mn-ea"/>
                          <a:cs typeface="+mn-cs"/>
                        </a:rPr>
                        <a:t>60-70wt/a</a:t>
                      </a:r>
                      <a:r>
                        <a:rPr lang="zh-CN" altLang="en-US" sz="1100" kern="1200" dirty="0" smtClean="0">
                          <a:solidFill>
                            <a:schemeClr val="tx1"/>
                          </a:solidFill>
                          <a:latin typeface="+mn-lt"/>
                          <a:ea typeface="+mn-ea"/>
                          <a:cs typeface="+mn-cs"/>
                        </a:rPr>
                        <a:t>，其中</a:t>
                      </a:r>
                      <a:r>
                        <a:rPr lang="en-US" altLang="zh-CN" sz="1100" kern="1200" dirty="0" smtClean="0">
                          <a:solidFill>
                            <a:schemeClr val="tx1"/>
                          </a:solidFill>
                          <a:latin typeface="+mn-lt"/>
                          <a:ea typeface="+mn-ea"/>
                          <a:cs typeface="+mn-cs"/>
                        </a:rPr>
                        <a:t>S-MAP</a:t>
                      </a:r>
                      <a:r>
                        <a:rPr lang="zh-CN" altLang="en-US" sz="1100" kern="1200" dirty="0" smtClean="0">
                          <a:solidFill>
                            <a:schemeClr val="tx1"/>
                          </a:solidFill>
                          <a:latin typeface="+mn-lt"/>
                          <a:ea typeface="+mn-ea"/>
                          <a:cs typeface="+mn-cs"/>
                        </a:rPr>
                        <a:t>、</a:t>
                      </a:r>
                      <a:r>
                        <a:rPr lang="en-US" altLang="zh-CN" sz="1100" kern="1200" dirty="0" smtClean="0">
                          <a:solidFill>
                            <a:schemeClr val="tx1"/>
                          </a:solidFill>
                          <a:latin typeface="+mn-lt"/>
                          <a:ea typeface="+mn-ea"/>
                          <a:cs typeface="+mn-cs"/>
                        </a:rPr>
                        <a:t>S-DAP</a:t>
                      </a:r>
                      <a:r>
                        <a:rPr lang="zh-CN" altLang="en-US" sz="1100" kern="1200" dirty="0" smtClean="0">
                          <a:solidFill>
                            <a:schemeClr val="tx1"/>
                          </a:solidFill>
                          <a:latin typeface="+mn-lt"/>
                          <a:ea typeface="+mn-ea"/>
                          <a:cs typeface="+mn-cs"/>
                        </a:rPr>
                        <a:t>约</a:t>
                      </a:r>
                      <a:r>
                        <a:rPr lang="en-US" altLang="zh-CN" sz="1100" kern="1200" dirty="0" smtClean="0">
                          <a:solidFill>
                            <a:schemeClr val="tx1"/>
                          </a:solidFill>
                          <a:latin typeface="+mn-lt"/>
                          <a:ea typeface="+mn-ea"/>
                          <a:cs typeface="+mn-cs"/>
                        </a:rPr>
                        <a:t>30-40 wt/a</a:t>
                      </a:r>
                      <a:r>
                        <a:rPr lang="zh-CN" altLang="en-US" sz="1100" kern="1200" dirty="0" smtClean="0">
                          <a:solidFill>
                            <a:schemeClr val="tx1"/>
                          </a:solidFill>
                          <a:latin typeface="+mn-lt"/>
                          <a:ea typeface="+mn-ea"/>
                          <a:cs typeface="+mn-cs"/>
                        </a:rPr>
                        <a:t>，）、</a:t>
                      </a:r>
                      <a:r>
                        <a:rPr lang="zh-CN" altLang="en-US" sz="1100" b="1" kern="1200" dirty="0" smtClean="0">
                          <a:solidFill>
                            <a:schemeClr val="tx1"/>
                          </a:solidFill>
                          <a:latin typeface="+mn-lt"/>
                          <a:ea typeface="+mn-ea"/>
                          <a:cs typeface="+mn-cs"/>
                        </a:rPr>
                        <a:t>高端肥料</a:t>
                      </a:r>
                      <a:r>
                        <a:rPr lang="zh-CN" altLang="en-US" sz="1100" kern="1200" dirty="0" smtClean="0">
                          <a:solidFill>
                            <a:schemeClr val="tx1"/>
                          </a:solidFill>
                          <a:latin typeface="+mn-lt"/>
                          <a:ea typeface="+mn-ea"/>
                          <a:cs typeface="+mn-cs"/>
                        </a:rPr>
                        <a:t>（工业</a:t>
                      </a:r>
                      <a:r>
                        <a:rPr lang="en-US" altLang="zh-CN" sz="1100" kern="1200" dirty="0" smtClean="0">
                          <a:solidFill>
                            <a:schemeClr val="tx1"/>
                          </a:solidFill>
                          <a:latin typeface="+mn-lt"/>
                          <a:ea typeface="+mn-ea"/>
                          <a:cs typeface="+mn-cs"/>
                        </a:rPr>
                        <a:t>MAP</a:t>
                      </a:r>
                      <a:r>
                        <a:rPr lang="zh-CN" altLang="en-US" sz="1100" kern="1200" dirty="0" smtClean="0">
                          <a:solidFill>
                            <a:schemeClr val="tx1"/>
                          </a:solidFill>
                          <a:latin typeface="+mn-lt"/>
                          <a:ea typeface="+mn-ea"/>
                          <a:cs typeface="+mn-cs"/>
                        </a:rPr>
                        <a:t>、工业</a:t>
                      </a:r>
                      <a:r>
                        <a:rPr lang="en-US" altLang="zh-CN" sz="1100" kern="1200" dirty="0" smtClean="0">
                          <a:solidFill>
                            <a:schemeClr val="tx1"/>
                          </a:solidFill>
                          <a:latin typeface="+mn-lt"/>
                          <a:ea typeface="+mn-ea"/>
                          <a:cs typeface="+mn-cs"/>
                        </a:rPr>
                        <a:t>DAP</a:t>
                      </a:r>
                      <a:r>
                        <a:rPr lang="zh-CN" altLang="en-US" sz="1100" kern="1200" dirty="0" smtClean="0">
                          <a:solidFill>
                            <a:schemeClr val="tx1"/>
                          </a:solidFill>
                          <a:latin typeface="+mn-lt"/>
                          <a:ea typeface="+mn-ea"/>
                          <a:cs typeface="+mn-cs"/>
                        </a:rPr>
                        <a:t>、聚磷酸、聚磷酸铵、磷酸系列钾盐，全溶性复合肥、蔬菜水果土豆专用肥等）、</a:t>
                      </a:r>
                      <a:r>
                        <a:rPr lang="zh-CN" altLang="en-US" sz="1100" b="1" kern="1200" dirty="0" smtClean="0">
                          <a:solidFill>
                            <a:schemeClr val="tx1"/>
                          </a:solidFill>
                          <a:latin typeface="+mn-lt"/>
                          <a:ea typeface="+mn-ea"/>
                          <a:cs typeface="+mn-cs"/>
                        </a:rPr>
                        <a:t>特殊肥料</a:t>
                      </a:r>
                      <a:r>
                        <a:rPr lang="zh-CN" altLang="en-US" sz="1100" kern="1200" dirty="0" smtClean="0">
                          <a:solidFill>
                            <a:schemeClr val="tx1"/>
                          </a:solidFill>
                          <a:latin typeface="+mn-lt"/>
                          <a:ea typeface="+mn-ea"/>
                          <a:cs typeface="+mn-cs"/>
                        </a:rPr>
                        <a:t>（镁肥、硅肥、硫镁肥</a:t>
                      </a:r>
                      <a:r>
                        <a:rPr lang="zh-CN" altLang="en-US" sz="1050" kern="1200" dirty="0" smtClean="0">
                          <a:solidFill>
                            <a:schemeClr val="tx1"/>
                          </a:solidFill>
                          <a:latin typeface="+mn-lt"/>
                          <a:ea typeface="+mn-ea"/>
                          <a:cs typeface="+mn-cs"/>
                        </a:rPr>
                        <a:t>）</a:t>
                      </a:r>
                      <a:endParaRPr lang="zh-CN" altLang="en-US" sz="105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334194">
                <a:tc>
                  <a:txBody>
                    <a:bodyPr/>
                    <a:lstStyle/>
                    <a:p>
                      <a:pPr algn="l"/>
                      <a:r>
                        <a:rPr lang="zh-CN" altLang="en-US" sz="1600" b="1" dirty="0" smtClean="0">
                          <a:solidFill>
                            <a:schemeClr val="bg1"/>
                          </a:solidFill>
                        </a:rPr>
                        <a:t>尝试发展的“机会性业务”</a:t>
                      </a:r>
                      <a:endParaRPr lang="en-US" altLang="zh-CN" sz="16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25244">
                <a:tc>
                  <a:txBody>
                    <a:bodyPr/>
                    <a:lstStyle/>
                    <a:p>
                      <a:pPr marL="88900" indent="0" algn="l" defTabSz="914296" rtl="0" eaLnBrk="1" latinLnBrk="0" hangingPunct="1">
                        <a:buFont typeface="Arial" panose="020B0604020202020204" pitchFamily="34" charset="0"/>
                        <a:buNone/>
                      </a:pPr>
                      <a:r>
                        <a:rPr lang="zh-CN" altLang="en-US" sz="1600" b="1" u="sng" kern="1200" dirty="0" smtClean="0">
                          <a:solidFill>
                            <a:schemeClr val="tx1"/>
                          </a:solidFill>
                          <a:latin typeface="+mn-lt"/>
                          <a:ea typeface="+mn-ea"/>
                          <a:cs typeface="+mn-cs"/>
                        </a:rPr>
                        <a:t>综合利用肥料、普通复合肥</a:t>
                      </a: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10057">
                <a:tc>
                  <a:txBody>
                    <a:bodyPr/>
                    <a:lstStyle/>
                    <a:p>
                      <a:pPr marL="88900" indent="0" algn="l" defTabSz="914296" rtl="0" eaLnBrk="1" latinLnBrk="0" hangingPunct="1">
                        <a:buFont typeface="Arial" panose="020B0604020202020204" pitchFamily="34" charset="0"/>
                        <a:buNone/>
                      </a:pPr>
                      <a:r>
                        <a:rPr lang="zh-CN" altLang="en-US" sz="1200" kern="1200" dirty="0" smtClean="0">
                          <a:solidFill>
                            <a:schemeClr val="tx1"/>
                          </a:solidFill>
                          <a:latin typeface="+mn-lt"/>
                          <a:ea typeface="+mn-ea"/>
                          <a:cs typeface="+mn-cs"/>
                        </a:rPr>
                        <a:t>富钙、普钙、重钙、</a:t>
                      </a:r>
                      <a:r>
                        <a:rPr lang="en-US" altLang="zh-CN" sz="1200" kern="1200" dirty="0" smtClean="0">
                          <a:solidFill>
                            <a:schemeClr val="tx1"/>
                          </a:solidFill>
                          <a:latin typeface="+mn-lt"/>
                          <a:ea typeface="+mn-ea"/>
                          <a:cs typeface="+mn-cs"/>
                        </a:rPr>
                        <a:t>NP</a:t>
                      </a:r>
                      <a:r>
                        <a:rPr lang="zh-CN" altLang="en-US" sz="1200" kern="1200" dirty="0" smtClean="0">
                          <a:solidFill>
                            <a:schemeClr val="tx1"/>
                          </a:solidFill>
                          <a:latin typeface="+mn-lt"/>
                          <a:ea typeface="+mn-ea"/>
                          <a:cs typeface="+mn-cs"/>
                        </a:rPr>
                        <a:t>肥料、水稻肥等</a:t>
                      </a:r>
                      <a:endParaRPr lang="zh-CN" altLang="en-US" sz="12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56" name="椭圆 55"/>
          <p:cNvSpPr/>
          <p:nvPr>
            <p:custDataLst>
              <p:tags r:id="rId16"/>
            </p:custDataLst>
          </p:nvPr>
        </p:nvSpPr>
        <p:spPr>
          <a:xfrm>
            <a:off x="3656856" y="3753096"/>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高端</a:t>
            </a:r>
            <a:endParaRPr lang="en-US" altLang="zh-CN" sz="1200" b="1" dirty="0" smtClean="0">
              <a:solidFill>
                <a:schemeClr val="bg1"/>
              </a:solidFill>
            </a:endParaRPr>
          </a:p>
          <a:p>
            <a:pPr algn="ctr"/>
            <a:r>
              <a:rPr lang="zh-CN" altLang="en-US" sz="1200" b="1" dirty="0" smtClean="0">
                <a:solidFill>
                  <a:schemeClr val="bg1"/>
                </a:solidFill>
              </a:rPr>
              <a:t>肥料</a:t>
            </a:r>
            <a:endParaRPr lang="zh-CN" altLang="en-US" sz="1200" b="1" dirty="0">
              <a:solidFill>
                <a:schemeClr val="bg1"/>
              </a:solidFill>
            </a:endParaRPr>
          </a:p>
        </p:txBody>
      </p:sp>
      <p:sp>
        <p:nvSpPr>
          <p:cNvPr id="32" name="椭圆 31"/>
          <p:cNvSpPr/>
          <p:nvPr>
            <p:custDataLst>
              <p:tags r:id="rId17"/>
            </p:custDataLst>
          </p:nvPr>
        </p:nvSpPr>
        <p:spPr>
          <a:xfrm>
            <a:off x="2612800" y="1916832"/>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定制</a:t>
            </a:r>
            <a:endParaRPr lang="en-US" altLang="zh-CN" sz="1200" b="1" dirty="0" smtClean="0">
              <a:solidFill>
                <a:schemeClr val="bg1"/>
              </a:solidFill>
            </a:endParaRPr>
          </a:p>
          <a:p>
            <a:pPr algn="ctr"/>
            <a:r>
              <a:rPr lang="zh-CN" altLang="en-US" sz="1200" b="1" dirty="0" smtClean="0">
                <a:solidFill>
                  <a:schemeClr val="bg1"/>
                </a:solidFill>
              </a:rPr>
              <a:t>肥料</a:t>
            </a:r>
            <a:endParaRPr lang="en-US" altLang="zh-CN" sz="1200" b="1" dirty="0">
              <a:solidFill>
                <a:schemeClr val="bg1"/>
              </a:solidFill>
            </a:endParaRPr>
          </a:p>
        </p:txBody>
      </p:sp>
      <p:sp>
        <p:nvSpPr>
          <p:cNvPr id="33" name="标题 1"/>
          <p:cNvSpPr>
            <a:spLocks noGrp="1"/>
          </p:cNvSpPr>
          <p:nvPr>
            <p:ph type="title"/>
          </p:nvPr>
        </p:nvSpPr>
        <p:spPr>
          <a:xfrm>
            <a:off x="453000" y="816272"/>
            <a:ext cx="9000000" cy="380480"/>
          </a:xfrm>
        </p:spPr>
        <p:txBody>
          <a:bodyPr/>
          <a:lstStyle/>
          <a:p>
            <a:r>
              <a:rPr lang="zh-CN" altLang="en-US" dirty="0"/>
              <a:t>瓮福集团化</a:t>
            </a:r>
            <a:r>
              <a:rPr lang="zh-CN" altLang="en-US" dirty="0" smtClean="0"/>
              <a:t>肥</a:t>
            </a:r>
            <a:r>
              <a:rPr lang="zh-CN" altLang="en-US" dirty="0" smtClean="0">
                <a:solidFill>
                  <a:schemeClr val="tx2"/>
                </a:solidFill>
              </a:rPr>
              <a:t>业务选择及组合</a:t>
            </a:r>
            <a:endParaRPr lang="zh-CN" altLang="en-US" dirty="0">
              <a:solidFill>
                <a:schemeClr val="tx2"/>
              </a:solidFill>
            </a:endParaRPr>
          </a:p>
        </p:txBody>
      </p:sp>
      <p:sp>
        <p:nvSpPr>
          <p:cNvPr id="35" name="文本框 19"/>
          <p:cNvSpPr txBox="1"/>
          <p:nvPr>
            <p:custDataLst>
              <p:tags r:id="rId18"/>
            </p:custDataLst>
          </p:nvPr>
        </p:nvSpPr>
        <p:spPr>
          <a:xfrm>
            <a:off x="453000" y="6321352"/>
            <a:ext cx="7668352" cy="257369"/>
          </a:xfrm>
          <a:prstGeom prst="rect">
            <a:avLst/>
          </a:prstGeom>
          <a:noFill/>
        </p:spPr>
        <p:txBody>
          <a:bodyPr wrap="none" lIns="36000" tIns="36000" rIns="36000" bIns="36000" rtlCol="0">
            <a:noAutofit/>
          </a:bodyPr>
          <a:lstStyle/>
          <a:p>
            <a:pPr algn="just">
              <a:spcAft>
                <a:spcPts val="600"/>
              </a:spcAft>
              <a:buClr>
                <a:schemeClr val="accent6"/>
              </a:buClr>
            </a:pPr>
            <a:r>
              <a:rPr lang="zh-CN" altLang="en-US" sz="1200" dirty="0" smtClean="0"/>
              <a:t>说明：</a:t>
            </a:r>
            <a:r>
              <a:rPr lang="zh-CN" altLang="en-US" sz="1200" dirty="0"/>
              <a:t>外</a:t>
            </a:r>
            <a:r>
              <a:rPr lang="zh-CN" altLang="en-US" sz="1200" dirty="0" smtClean="0"/>
              <a:t>部市场吸引力主要从当前市场容量、未来增长趋势、市场竞争激烈程度、市场利润率四大因素综合考量</a:t>
            </a:r>
          </a:p>
        </p:txBody>
      </p:sp>
      <p:sp>
        <p:nvSpPr>
          <p:cNvPr id="36" name="椭圆 35"/>
          <p:cNvSpPr/>
          <p:nvPr>
            <p:custDataLst>
              <p:tags r:id="rId19"/>
            </p:custDataLst>
          </p:nvPr>
        </p:nvSpPr>
        <p:spPr>
          <a:xfrm>
            <a:off x="2288704" y="4005064"/>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综合利</a:t>
            </a:r>
            <a:endParaRPr lang="en-US" altLang="zh-CN" sz="1200" b="1" dirty="0" smtClean="0">
              <a:solidFill>
                <a:schemeClr val="tx1"/>
              </a:solidFill>
            </a:endParaRPr>
          </a:p>
          <a:p>
            <a:pPr algn="ctr"/>
            <a:r>
              <a:rPr lang="zh-CN" altLang="en-US" sz="1200" b="1" dirty="0" smtClean="0">
                <a:solidFill>
                  <a:schemeClr val="tx1"/>
                </a:solidFill>
              </a:rPr>
              <a:t>用肥料</a:t>
            </a:r>
            <a:endParaRPr lang="zh-CN" altLang="en-US" sz="1200" b="1" dirty="0">
              <a:solidFill>
                <a:schemeClr val="tx1"/>
              </a:solidFill>
            </a:endParaRPr>
          </a:p>
        </p:txBody>
      </p:sp>
    </p:spTree>
    <p:extLst>
      <p:ext uri="{BB962C8B-B14F-4D97-AF65-F5344CB8AC3E}">
        <p14:creationId xmlns:p14="http://schemas.microsoft.com/office/powerpoint/2010/main" val="31535327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对象 10"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56737" name="think-cell Slide" r:id="rId35" imgW="360" imgH="360" progId="">
                  <p:embed/>
                </p:oleObj>
              </mc:Choice>
              <mc:Fallback>
                <p:oleObj name="think-cell Slide" r:id="rId35" imgW="360" imgH="360" progId="">
                  <p:embed/>
                  <p:pic>
                    <p:nvPicPr>
                      <p:cNvPr id="0" name="Picture 30"/>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7" name="矩形 56"/>
          <p:cNvSpPr/>
          <p:nvPr>
            <p:custDataLst>
              <p:tags r:id="rId3"/>
            </p:custDataLst>
          </p:nvPr>
        </p:nvSpPr>
        <p:spPr>
          <a:xfrm>
            <a:off x="5207000" y="1270000"/>
            <a:ext cx="4282504"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3" name="矩形 52"/>
          <p:cNvSpPr/>
          <p:nvPr>
            <p:custDataLst>
              <p:tags r:id="rId4"/>
            </p:custDataLst>
          </p:nvPr>
        </p:nvSpPr>
        <p:spPr>
          <a:xfrm>
            <a:off x="2565400" y="1270000"/>
            <a:ext cx="2641600" cy="4967288"/>
          </a:xfrm>
          <a:prstGeom prst="rect">
            <a:avLst/>
          </a:prstGeom>
          <a:solidFill>
            <a:schemeClr val="accent6">
              <a:lumMod val="20000"/>
              <a:lumOff val="80000"/>
              <a:alpha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4" name="矩形 53"/>
          <p:cNvSpPr/>
          <p:nvPr>
            <p:custDataLst>
              <p:tags r:id="rId5"/>
            </p:custDataLst>
          </p:nvPr>
        </p:nvSpPr>
        <p:spPr>
          <a:xfrm>
            <a:off x="415925" y="1270000"/>
            <a:ext cx="2160811"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graphicFrame>
        <p:nvGraphicFramePr>
          <p:cNvPr id="19" name="图表 18"/>
          <p:cNvGraphicFramePr/>
          <p:nvPr>
            <p:custDataLst>
              <p:tags r:id="rId6"/>
            </p:custDataLst>
            <p:extLst/>
          </p:nvPr>
        </p:nvGraphicFramePr>
        <p:xfrm>
          <a:off x="415925" y="1268760"/>
          <a:ext cx="8110959" cy="4390850"/>
        </p:xfrm>
        <a:graphic>
          <a:graphicData uri="http://schemas.openxmlformats.org/drawingml/2006/chart">
            <c:chart xmlns:c="http://schemas.openxmlformats.org/drawingml/2006/chart" xmlns:r="http://schemas.openxmlformats.org/officeDocument/2006/relationships" r:id="rId37"/>
          </a:graphicData>
        </a:graphic>
      </p:graphicFrame>
      <p:sp>
        <p:nvSpPr>
          <p:cNvPr id="23" name="椭圆 22"/>
          <p:cNvSpPr/>
          <p:nvPr>
            <p:custDataLst>
              <p:tags r:id="rId7"/>
            </p:custDataLst>
          </p:nvPr>
        </p:nvSpPr>
        <p:spPr>
          <a:xfrm>
            <a:off x="8661480" y="4941200"/>
            <a:ext cx="612000" cy="288000"/>
          </a:xfrm>
          <a:prstGeom prst="ellipse">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4.2%</a:t>
            </a:r>
            <a:endParaRPr lang="zh-CN" altLang="en-US" sz="1400" b="1" dirty="0">
              <a:solidFill>
                <a:schemeClr val="bg1"/>
              </a:solidFill>
            </a:endParaRPr>
          </a:p>
        </p:txBody>
      </p:sp>
      <p:sp>
        <p:nvSpPr>
          <p:cNvPr id="24" name="椭圆 23"/>
          <p:cNvSpPr/>
          <p:nvPr>
            <p:custDataLst>
              <p:tags r:id="rId8"/>
            </p:custDataLst>
          </p:nvPr>
        </p:nvSpPr>
        <p:spPr>
          <a:xfrm>
            <a:off x="8661480" y="4311200"/>
            <a:ext cx="612000" cy="288000"/>
          </a:xfrm>
          <a:prstGeom prst="ellipse">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6.2%</a:t>
            </a:r>
            <a:endParaRPr lang="zh-CN" altLang="en-US" sz="1400" b="1" dirty="0">
              <a:solidFill>
                <a:schemeClr val="bg1"/>
              </a:solidFill>
            </a:endParaRPr>
          </a:p>
        </p:txBody>
      </p:sp>
      <p:sp>
        <p:nvSpPr>
          <p:cNvPr id="25" name="椭圆 24"/>
          <p:cNvSpPr/>
          <p:nvPr>
            <p:custDataLst>
              <p:tags r:id="rId9"/>
            </p:custDataLst>
          </p:nvPr>
        </p:nvSpPr>
        <p:spPr>
          <a:xfrm>
            <a:off x="8661480" y="3044971"/>
            <a:ext cx="612000" cy="288000"/>
          </a:xfrm>
          <a:prstGeom prst="ellipse">
            <a:avLst/>
          </a:prstGeom>
          <a:solidFill>
            <a:schemeClr val="accent4"/>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26.1%</a:t>
            </a:r>
            <a:endParaRPr lang="zh-CN" altLang="en-US" sz="1400" b="1" dirty="0">
              <a:solidFill>
                <a:schemeClr val="tx1"/>
              </a:solidFill>
            </a:endParaRPr>
          </a:p>
        </p:txBody>
      </p:sp>
      <p:sp>
        <p:nvSpPr>
          <p:cNvPr id="26" name="TextBox 25"/>
          <p:cNvSpPr txBox="1"/>
          <p:nvPr>
            <p:custDataLst>
              <p:tags r:id="rId10"/>
            </p:custDataLst>
          </p:nvPr>
        </p:nvSpPr>
        <p:spPr>
          <a:xfrm>
            <a:off x="8553400" y="1484784"/>
            <a:ext cx="792088" cy="719034"/>
          </a:xfrm>
          <a:prstGeom prst="rect">
            <a:avLst/>
          </a:prstGeom>
          <a:noFill/>
        </p:spPr>
        <p:txBody>
          <a:bodyPr wrap="square" lIns="36000" tIns="36000" rIns="36000" bIns="36000" rtlCol="0">
            <a:spAutoFit/>
          </a:bodyPr>
          <a:lstStyle/>
          <a:p>
            <a:pPr algn="ctr">
              <a:spcAft>
                <a:spcPts val="600"/>
              </a:spcAft>
            </a:pPr>
            <a:r>
              <a:rPr lang="zh-CN" altLang="en-US" sz="1400" b="1" dirty="0"/>
              <a:t>年</a:t>
            </a:r>
            <a:r>
              <a:rPr lang="zh-CN" altLang="en-US" sz="1400" b="1" dirty="0" smtClean="0"/>
              <a:t>复合</a:t>
            </a:r>
            <a:r>
              <a:rPr lang="en-US" altLang="zh-CN" sz="1400" b="1" dirty="0" smtClean="0"/>
              <a:t/>
            </a:r>
            <a:br>
              <a:rPr lang="en-US" altLang="zh-CN" sz="1400" b="1" dirty="0" smtClean="0"/>
            </a:br>
            <a:r>
              <a:rPr lang="zh-CN" altLang="en-US" sz="1400" b="1" dirty="0" smtClean="0"/>
              <a:t>增长率</a:t>
            </a:r>
            <a:r>
              <a:rPr lang="en-US" altLang="zh-CN" sz="1400" b="1" dirty="0" smtClean="0"/>
              <a:t/>
            </a:r>
            <a:br>
              <a:rPr lang="en-US" altLang="zh-CN" sz="1400" b="1" dirty="0" smtClean="0"/>
            </a:br>
            <a:r>
              <a:rPr lang="zh-CN" altLang="en-US" sz="1400" b="1" dirty="0" smtClean="0"/>
              <a:t>（</a:t>
            </a:r>
            <a:r>
              <a:rPr lang="en-US" altLang="zh-CN" sz="1400" b="1" dirty="0" smtClean="0"/>
              <a:t>%</a:t>
            </a:r>
            <a:r>
              <a:rPr lang="zh-CN" altLang="en-US" sz="1400" b="1" dirty="0" smtClean="0"/>
              <a:t>）</a:t>
            </a:r>
          </a:p>
        </p:txBody>
      </p:sp>
      <p:sp>
        <p:nvSpPr>
          <p:cNvPr id="27" name="矩形 26"/>
          <p:cNvSpPr/>
          <p:nvPr>
            <p:custDataLst>
              <p:tags r:id="rId11"/>
            </p:custDataLst>
          </p:nvPr>
        </p:nvSpPr>
        <p:spPr>
          <a:xfrm>
            <a:off x="415925" y="872760"/>
            <a:ext cx="9074149" cy="396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2015 - 2025</a:t>
            </a:r>
            <a:r>
              <a:rPr lang="zh-CN" altLang="en-US" sz="1600" b="1" dirty="0" smtClean="0">
                <a:solidFill>
                  <a:schemeClr val="bg1"/>
                </a:solidFill>
                <a:latin typeface="Calibri" panose="020F0502020204030204" pitchFamily="34" charset="0"/>
              </a:rPr>
              <a:t>年</a:t>
            </a:r>
            <a:r>
              <a:rPr lang="zh-CN" altLang="en-US" sz="1600" b="1" dirty="0" smtClean="0">
                <a:solidFill>
                  <a:schemeClr val="bg1"/>
                </a:solidFill>
              </a:rPr>
              <a:t>瓮</a:t>
            </a:r>
            <a:r>
              <a:rPr lang="zh-CN" altLang="en-US" sz="1600" b="1" dirty="0">
                <a:solidFill>
                  <a:schemeClr val="bg1"/>
                </a:solidFill>
              </a:rPr>
              <a:t>福集</a:t>
            </a:r>
            <a:r>
              <a:rPr lang="zh-CN" altLang="en-US" sz="1600" b="1" dirty="0" smtClean="0">
                <a:solidFill>
                  <a:schemeClr val="bg1"/>
                </a:solidFill>
              </a:rPr>
              <a:t>团化肥业务营业收入及毛利率测算（亿元人民币）</a:t>
            </a:r>
            <a:endParaRPr lang="zh-CN" altLang="en-US" sz="1600" b="1" dirty="0">
              <a:solidFill>
                <a:schemeClr val="bg1"/>
              </a:solidFill>
            </a:endParaRPr>
          </a:p>
        </p:txBody>
      </p:sp>
      <p:sp>
        <p:nvSpPr>
          <p:cNvPr id="40" name="矩形 39"/>
          <p:cNvSpPr/>
          <p:nvPr>
            <p:custDataLst>
              <p:tags r:id="rId12"/>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sp>
        <p:nvSpPr>
          <p:cNvPr id="41" name="标题 1"/>
          <p:cNvSpPr>
            <a:spLocks noGrp="1"/>
          </p:cNvSpPr>
          <p:nvPr>
            <p:ph type="title"/>
            <p:custDataLst>
              <p:tags r:id="rId13"/>
            </p:custDataLst>
          </p:nvPr>
        </p:nvSpPr>
        <p:spPr>
          <a:xfrm>
            <a:off x="453000" y="312216"/>
            <a:ext cx="9000000" cy="380480"/>
          </a:xfrm>
        </p:spPr>
        <p:txBody>
          <a:bodyPr/>
          <a:lstStyle/>
          <a:p>
            <a:r>
              <a:rPr lang="zh-CN" altLang="en-US" dirty="0"/>
              <a:t>瓮福集团化肥业</a:t>
            </a:r>
            <a:r>
              <a:rPr lang="zh-CN" altLang="en-US" dirty="0" smtClean="0"/>
              <a:t>务</a:t>
            </a:r>
            <a:r>
              <a:rPr lang="zh-CN" altLang="en-US" dirty="0" smtClean="0">
                <a:solidFill>
                  <a:schemeClr val="tx2"/>
                </a:solidFill>
              </a:rPr>
              <a:t>营业收入及毛利率测算</a:t>
            </a:r>
            <a:endParaRPr lang="zh-CN" altLang="en-US" dirty="0">
              <a:solidFill>
                <a:schemeClr val="tx2"/>
              </a:solidFill>
            </a:endParaRPr>
          </a:p>
        </p:txBody>
      </p:sp>
      <p:cxnSp>
        <p:nvCxnSpPr>
          <p:cNvPr id="42" name="直接连接符 41"/>
          <p:cNvCxnSpPr>
            <a:stCxn id="49" idx="1"/>
          </p:cNvCxnSpPr>
          <p:nvPr/>
        </p:nvCxnSpPr>
        <p:spPr>
          <a:xfrm flipH="1">
            <a:off x="1234389" y="5811230"/>
            <a:ext cx="118271" cy="75"/>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14"/>
            </p:custDataLst>
          </p:nvPr>
        </p:nvCxnSpPr>
        <p:spPr>
          <a:xfrm>
            <a:off x="1208584"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15"/>
            </p:custDataLst>
          </p:nvPr>
        </p:nvCxnSpPr>
        <p:spPr>
          <a:xfrm>
            <a:off x="2576736"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16"/>
            </p:custDataLst>
          </p:nvPr>
        </p:nvCxnSpPr>
        <p:spPr>
          <a:xfrm>
            <a:off x="5214744"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custDataLst>
              <p:tags r:id="rId17"/>
            </p:custDataLst>
          </p:nvPr>
        </p:nvCxnSpPr>
        <p:spPr>
          <a:xfrm>
            <a:off x="8553400"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50" idx="1"/>
          </p:cNvCxnSpPr>
          <p:nvPr/>
        </p:nvCxnSpPr>
        <p:spPr>
          <a:xfrm flipH="1" flipV="1">
            <a:off x="2576736" y="5811303"/>
            <a:ext cx="779004" cy="1"/>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51" idx="1"/>
          </p:cNvCxnSpPr>
          <p:nvPr/>
        </p:nvCxnSpPr>
        <p:spPr>
          <a:xfrm flipH="1">
            <a:off x="5214744" y="5811230"/>
            <a:ext cx="1129328" cy="74"/>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p:cNvSpPr txBox="1"/>
          <p:nvPr>
            <p:custDataLst>
              <p:tags r:id="rId18"/>
            </p:custDataLst>
          </p:nvPr>
        </p:nvSpPr>
        <p:spPr>
          <a:xfrm>
            <a:off x="1352660" y="5667230"/>
            <a:ext cx="1080000" cy="288000"/>
          </a:xfrm>
          <a:prstGeom prst="rect">
            <a:avLst/>
          </a:prstGeom>
          <a:noFill/>
          <a:ln>
            <a:noFill/>
          </a:ln>
        </p:spPr>
        <p:txBody>
          <a:bodyPr wrap="square" lIns="36000" tIns="36000" rIns="36000" bIns="36000" rtlCol="0">
            <a:spAutoFit/>
          </a:bodyPr>
          <a:lstStyle/>
          <a:p>
            <a:pPr algn="ctr">
              <a:spcAft>
                <a:spcPts val="600"/>
              </a:spcAft>
            </a:pPr>
            <a:r>
              <a:rPr lang="en-US" altLang="zh-CN" sz="1400" b="1" dirty="0" smtClean="0"/>
              <a:t>12%</a:t>
            </a:r>
            <a:endParaRPr lang="zh-CN" altLang="en-US" sz="1400" b="1" dirty="0" smtClean="0"/>
          </a:p>
        </p:txBody>
      </p:sp>
      <p:sp>
        <p:nvSpPr>
          <p:cNvPr id="50" name="TextBox 49"/>
          <p:cNvSpPr txBox="1"/>
          <p:nvPr>
            <p:custDataLst>
              <p:tags r:id="rId19"/>
            </p:custDataLst>
          </p:nvPr>
        </p:nvSpPr>
        <p:spPr>
          <a:xfrm>
            <a:off x="3355740" y="5667230"/>
            <a:ext cx="1191500" cy="288147"/>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13.5%</a:t>
            </a:r>
            <a:endParaRPr lang="zh-CN" altLang="en-US" dirty="0"/>
          </a:p>
        </p:txBody>
      </p:sp>
      <p:sp>
        <p:nvSpPr>
          <p:cNvPr id="51" name="TextBox 50"/>
          <p:cNvSpPr txBox="1"/>
          <p:nvPr>
            <p:custDataLst>
              <p:tags r:id="rId20"/>
            </p:custDataLst>
          </p:nvPr>
        </p:nvSpPr>
        <p:spPr>
          <a:xfrm>
            <a:off x="6344072" y="5667230"/>
            <a:ext cx="1080000" cy="288000"/>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15%</a:t>
            </a:r>
            <a:endParaRPr lang="zh-CN" altLang="en-US" dirty="0"/>
          </a:p>
        </p:txBody>
      </p:sp>
      <p:sp>
        <p:nvSpPr>
          <p:cNvPr id="52" name="TextBox 51"/>
          <p:cNvSpPr txBox="1"/>
          <p:nvPr>
            <p:custDataLst>
              <p:tags r:id="rId21"/>
            </p:custDataLst>
          </p:nvPr>
        </p:nvSpPr>
        <p:spPr>
          <a:xfrm>
            <a:off x="488576" y="5518278"/>
            <a:ext cx="648000" cy="719034"/>
          </a:xfrm>
          <a:prstGeom prst="rect">
            <a:avLst/>
          </a:prstGeom>
          <a:solidFill>
            <a:srgbClr val="F6FBFF"/>
          </a:solidFill>
          <a:ln>
            <a:solidFill>
              <a:schemeClr val="bg1"/>
            </a:solidFill>
          </a:ln>
        </p:spPr>
        <p:txBody>
          <a:bodyPr wrap="square" lIns="36000" tIns="36000" rIns="36000" bIns="36000" rtlCol="0">
            <a:spAutoFit/>
          </a:bodyPr>
          <a:lstStyle>
            <a:defPPr>
              <a:defRPr lang="zh-CN"/>
            </a:defPPr>
            <a:lvl1pPr algn="ctr">
              <a:spcAft>
                <a:spcPts val="600"/>
              </a:spcAft>
              <a:defRPr sz="1400" b="1"/>
            </a:lvl1pPr>
          </a:lstStyle>
          <a:p>
            <a:r>
              <a:rPr lang="zh-CN" altLang="en-US" dirty="0"/>
              <a:t>毛利率</a:t>
            </a:r>
            <a:r>
              <a:rPr lang="en-US" altLang="zh-CN" dirty="0"/>
              <a:t/>
            </a:r>
            <a:br>
              <a:rPr lang="en-US" altLang="zh-CN" dirty="0"/>
            </a:br>
            <a:r>
              <a:rPr lang="zh-CN" altLang="en-US" dirty="0" smtClean="0"/>
              <a:t>测算（</a:t>
            </a:r>
            <a:r>
              <a:rPr lang="en-US" altLang="zh-CN" dirty="0"/>
              <a:t>%</a:t>
            </a:r>
            <a:r>
              <a:rPr lang="zh-CN" altLang="en-US" dirty="0"/>
              <a:t>）</a:t>
            </a:r>
          </a:p>
        </p:txBody>
      </p:sp>
      <p:sp>
        <p:nvSpPr>
          <p:cNvPr id="56" name="矩形 55"/>
          <p:cNvSpPr/>
          <p:nvPr>
            <p:custDataLst>
              <p:tags r:id="rId22"/>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cxnSp>
        <p:nvCxnSpPr>
          <p:cNvPr id="58" name="直接连接符 57"/>
          <p:cNvCxnSpPr>
            <a:endCxn id="51" idx="3"/>
          </p:cNvCxnSpPr>
          <p:nvPr>
            <p:custDataLst>
              <p:tags r:id="rId23"/>
            </p:custDataLst>
          </p:nvPr>
        </p:nvCxnSpPr>
        <p:spPr>
          <a:xfrm flipH="1" flipV="1">
            <a:off x="7424072" y="5811230"/>
            <a:ext cx="1129328" cy="72"/>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直接连接符 58"/>
          <p:cNvCxnSpPr>
            <a:endCxn id="50" idx="3"/>
          </p:cNvCxnSpPr>
          <p:nvPr>
            <p:custDataLst>
              <p:tags r:id="rId24"/>
            </p:custDataLst>
          </p:nvPr>
        </p:nvCxnSpPr>
        <p:spPr>
          <a:xfrm flipH="1">
            <a:off x="4547240" y="5811304"/>
            <a:ext cx="667504"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a:endCxn id="49" idx="3"/>
          </p:cNvCxnSpPr>
          <p:nvPr>
            <p:custDataLst>
              <p:tags r:id="rId25"/>
            </p:custDataLst>
          </p:nvPr>
        </p:nvCxnSpPr>
        <p:spPr>
          <a:xfrm flipH="1" flipV="1">
            <a:off x="2432660" y="5811230"/>
            <a:ext cx="158545" cy="74"/>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直接箭头连接符 76"/>
          <p:cNvCxnSpPr/>
          <p:nvPr>
            <p:custDataLst>
              <p:tags r:id="rId26"/>
            </p:custDataLst>
          </p:nvPr>
        </p:nvCxnSpPr>
        <p:spPr>
          <a:xfrm flipV="1">
            <a:off x="1310929" y="3008796"/>
            <a:ext cx="1296940" cy="24193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椭圆 77"/>
          <p:cNvSpPr/>
          <p:nvPr>
            <p:custDataLst>
              <p:tags r:id="rId27"/>
            </p:custDataLst>
          </p:nvPr>
        </p:nvSpPr>
        <p:spPr>
          <a:xfrm>
            <a:off x="1532600" y="2913640"/>
            <a:ext cx="782762"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 </a:t>
            </a:r>
            <a:r>
              <a:rPr lang="en-US" altLang="zh-CN" sz="1400" b="1" dirty="0" smtClean="0">
                <a:solidFill>
                  <a:schemeClr val="tx1"/>
                </a:solidFill>
              </a:rPr>
              <a:t>16.7%</a:t>
            </a:r>
            <a:endParaRPr lang="zh-CN" altLang="en-US" sz="1400" b="1" dirty="0">
              <a:solidFill>
                <a:schemeClr val="tx1"/>
              </a:solidFill>
            </a:endParaRPr>
          </a:p>
        </p:txBody>
      </p:sp>
      <p:cxnSp>
        <p:nvCxnSpPr>
          <p:cNvPr id="79" name="直接箭头连接符 78"/>
          <p:cNvCxnSpPr/>
          <p:nvPr>
            <p:custDataLst>
              <p:tags r:id="rId28"/>
            </p:custDataLst>
          </p:nvPr>
        </p:nvCxnSpPr>
        <p:spPr>
          <a:xfrm flipV="1">
            <a:off x="2648744" y="2492896"/>
            <a:ext cx="2376264" cy="50405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椭圆 79"/>
          <p:cNvSpPr/>
          <p:nvPr>
            <p:custDataLst>
              <p:tags r:id="rId29"/>
            </p:custDataLst>
          </p:nvPr>
        </p:nvSpPr>
        <p:spPr>
          <a:xfrm>
            <a:off x="3349996" y="2559614"/>
            <a:ext cx="852132"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 </a:t>
            </a:r>
            <a:r>
              <a:rPr lang="en-US" altLang="zh-CN" sz="1400" b="1" dirty="0" smtClean="0">
                <a:solidFill>
                  <a:schemeClr val="tx1"/>
                </a:solidFill>
              </a:rPr>
              <a:t>16.9%</a:t>
            </a:r>
            <a:endParaRPr lang="zh-CN" altLang="en-US" sz="1400" b="1" dirty="0">
              <a:solidFill>
                <a:schemeClr val="tx1"/>
              </a:solidFill>
            </a:endParaRPr>
          </a:p>
        </p:txBody>
      </p:sp>
      <p:cxnSp>
        <p:nvCxnSpPr>
          <p:cNvPr id="81" name="直接箭头连接符 80"/>
          <p:cNvCxnSpPr/>
          <p:nvPr>
            <p:custDataLst>
              <p:tags r:id="rId30"/>
            </p:custDataLst>
          </p:nvPr>
        </p:nvCxnSpPr>
        <p:spPr>
          <a:xfrm flipV="1">
            <a:off x="5025008" y="2020507"/>
            <a:ext cx="3343877" cy="47238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椭圆 81"/>
          <p:cNvSpPr/>
          <p:nvPr>
            <p:custDataLst>
              <p:tags r:id="rId31"/>
            </p:custDataLst>
          </p:nvPr>
        </p:nvSpPr>
        <p:spPr>
          <a:xfrm>
            <a:off x="6105624" y="2115764"/>
            <a:ext cx="873253"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 </a:t>
            </a:r>
            <a:r>
              <a:rPr lang="en-US" altLang="zh-CN" sz="1400" b="1" dirty="0" smtClean="0">
                <a:solidFill>
                  <a:schemeClr val="tx1"/>
                </a:solidFill>
              </a:rPr>
              <a:t>6.7%</a:t>
            </a:r>
            <a:endParaRPr lang="zh-CN" altLang="en-US" sz="1400" b="1" dirty="0">
              <a:solidFill>
                <a:schemeClr val="tx1"/>
              </a:solidFill>
            </a:endParaRPr>
          </a:p>
        </p:txBody>
      </p:sp>
      <p:cxnSp>
        <p:nvCxnSpPr>
          <p:cNvPr id="83" name="直接箭头连接符 82"/>
          <p:cNvCxnSpPr/>
          <p:nvPr>
            <p:custDataLst>
              <p:tags r:id="rId32"/>
            </p:custDataLst>
          </p:nvPr>
        </p:nvCxnSpPr>
        <p:spPr>
          <a:xfrm flipV="1">
            <a:off x="1349829" y="1643742"/>
            <a:ext cx="6948000" cy="103093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椭圆 83"/>
          <p:cNvSpPr/>
          <p:nvPr>
            <p:custDataLst>
              <p:tags r:id="rId33"/>
            </p:custDataLst>
          </p:nvPr>
        </p:nvSpPr>
        <p:spPr>
          <a:xfrm>
            <a:off x="4202128" y="1891729"/>
            <a:ext cx="1465101" cy="449127"/>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+ 11.4%</a:t>
            </a:r>
            <a:endParaRPr lang="zh-CN" altLang="en-US" sz="1400" b="1" dirty="0">
              <a:solidFill>
                <a:schemeClr val="tx1"/>
              </a:solidFill>
            </a:endParaRPr>
          </a:p>
        </p:txBody>
      </p:sp>
      <p:sp>
        <p:nvSpPr>
          <p:cNvPr id="39" name="矩形 38"/>
          <p:cNvSpPr/>
          <p:nvPr/>
        </p:nvSpPr>
        <p:spPr>
          <a:xfrm>
            <a:off x="8024837" y="2267797"/>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202</a:t>
            </a:r>
            <a:endParaRPr kumimoji="1" lang="en-US" altLang="zh-CN" sz="1200" b="1" dirty="0">
              <a:solidFill>
                <a:schemeClr val="tx2"/>
              </a:solidFill>
            </a:endParaRPr>
          </a:p>
        </p:txBody>
      </p:sp>
      <p:sp>
        <p:nvSpPr>
          <p:cNvPr id="55" name="矩形 54"/>
          <p:cNvSpPr/>
          <p:nvPr/>
        </p:nvSpPr>
        <p:spPr>
          <a:xfrm>
            <a:off x="1379104" y="4061819"/>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69</a:t>
            </a:r>
            <a:endParaRPr kumimoji="1" lang="zh-CN" altLang="en-US" sz="1200" b="1" dirty="0" smtClean="0">
              <a:solidFill>
                <a:schemeClr val="tx2"/>
              </a:solidFill>
            </a:endParaRPr>
          </a:p>
        </p:txBody>
      </p:sp>
      <p:sp>
        <p:nvSpPr>
          <p:cNvPr id="60" name="矩形 59"/>
          <p:cNvSpPr/>
          <p:nvPr/>
        </p:nvSpPr>
        <p:spPr>
          <a:xfrm>
            <a:off x="2036298" y="3869388"/>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80</a:t>
            </a:r>
            <a:endParaRPr kumimoji="1" lang="zh-CN" altLang="en-US" sz="1200" b="1" dirty="0" smtClean="0">
              <a:solidFill>
                <a:schemeClr val="tx2"/>
              </a:solidFill>
            </a:endParaRPr>
          </a:p>
        </p:txBody>
      </p:sp>
      <p:sp>
        <p:nvSpPr>
          <p:cNvPr id="62" name="矩形 61"/>
          <p:cNvSpPr/>
          <p:nvPr/>
        </p:nvSpPr>
        <p:spPr>
          <a:xfrm>
            <a:off x="2691043" y="3752104"/>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92</a:t>
            </a:r>
            <a:endParaRPr kumimoji="1" lang="zh-CN" altLang="en-US" sz="1200" b="1" dirty="0" smtClean="0">
              <a:solidFill>
                <a:schemeClr val="tx2"/>
              </a:solidFill>
            </a:endParaRPr>
          </a:p>
        </p:txBody>
      </p:sp>
      <p:sp>
        <p:nvSpPr>
          <p:cNvPr id="63" name="矩形 62"/>
          <p:cNvSpPr/>
          <p:nvPr/>
        </p:nvSpPr>
        <p:spPr>
          <a:xfrm>
            <a:off x="3350990" y="3568778"/>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106</a:t>
            </a:r>
            <a:endParaRPr kumimoji="1" lang="zh-CN" altLang="en-US" sz="1200" b="1" dirty="0" smtClean="0">
              <a:solidFill>
                <a:schemeClr val="tx2"/>
              </a:solidFill>
            </a:endParaRPr>
          </a:p>
        </p:txBody>
      </p:sp>
      <p:sp>
        <p:nvSpPr>
          <p:cNvPr id="64" name="矩形 63"/>
          <p:cNvSpPr/>
          <p:nvPr/>
        </p:nvSpPr>
        <p:spPr>
          <a:xfrm>
            <a:off x="4041183" y="3323267"/>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123</a:t>
            </a:r>
            <a:endParaRPr kumimoji="1" lang="zh-CN" altLang="en-US" sz="1200" b="1" dirty="0" smtClean="0">
              <a:solidFill>
                <a:schemeClr val="tx2"/>
              </a:solidFill>
            </a:endParaRPr>
          </a:p>
        </p:txBody>
      </p:sp>
      <p:sp>
        <p:nvSpPr>
          <p:cNvPr id="65" name="矩形 64"/>
          <p:cNvSpPr/>
          <p:nvPr/>
        </p:nvSpPr>
        <p:spPr>
          <a:xfrm>
            <a:off x="4715223" y="2985994"/>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146</a:t>
            </a:r>
            <a:endParaRPr kumimoji="1" lang="zh-CN" altLang="en-US" sz="1200" b="1" dirty="0" smtClean="0">
              <a:solidFill>
                <a:schemeClr val="tx2"/>
              </a:solidFill>
            </a:endParaRPr>
          </a:p>
        </p:txBody>
      </p:sp>
      <p:sp>
        <p:nvSpPr>
          <p:cNvPr id="66" name="矩形 65"/>
          <p:cNvSpPr/>
          <p:nvPr/>
        </p:nvSpPr>
        <p:spPr>
          <a:xfrm>
            <a:off x="5347289" y="2893074"/>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156</a:t>
            </a:r>
            <a:endParaRPr kumimoji="1" lang="zh-CN" altLang="en-US" sz="1200" b="1" dirty="0" smtClean="0">
              <a:solidFill>
                <a:schemeClr val="tx2"/>
              </a:solidFill>
            </a:endParaRPr>
          </a:p>
        </p:txBody>
      </p:sp>
      <p:sp>
        <p:nvSpPr>
          <p:cNvPr id="67" name="矩形 66"/>
          <p:cNvSpPr/>
          <p:nvPr/>
        </p:nvSpPr>
        <p:spPr>
          <a:xfrm>
            <a:off x="6018880" y="2754030"/>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166</a:t>
            </a:r>
            <a:endParaRPr kumimoji="1" lang="zh-CN" altLang="en-US" sz="1200" b="1" dirty="0" smtClean="0">
              <a:solidFill>
                <a:schemeClr val="tx2"/>
              </a:solidFill>
            </a:endParaRPr>
          </a:p>
        </p:txBody>
      </p:sp>
      <p:sp>
        <p:nvSpPr>
          <p:cNvPr id="68" name="矩形 67"/>
          <p:cNvSpPr/>
          <p:nvPr/>
        </p:nvSpPr>
        <p:spPr>
          <a:xfrm>
            <a:off x="6668476" y="2609973"/>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177</a:t>
            </a:r>
            <a:endParaRPr kumimoji="1" lang="zh-CN" altLang="en-US" sz="1200" b="1" dirty="0" smtClean="0">
              <a:solidFill>
                <a:schemeClr val="tx2"/>
              </a:solidFill>
            </a:endParaRPr>
          </a:p>
        </p:txBody>
      </p:sp>
      <p:sp>
        <p:nvSpPr>
          <p:cNvPr id="69" name="矩形 68"/>
          <p:cNvSpPr/>
          <p:nvPr/>
        </p:nvSpPr>
        <p:spPr>
          <a:xfrm>
            <a:off x="7353552" y="2433342"/>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189</a:t>
            </a:r>
            <a:endParaRPr kumimoji="1" lang="zh-CN" altLang="en-US" sz="1200" b="1" dirty="0" smtClean="0">
              <a:solidFill>
                <a:schemeClr val="tx2"/>
              </a:solidFill>
            </a:endParaRPr>
          </a:p>
        </p:txBody>
      </p:sp>
    </p:spTree>
    <p:extLst>
      <p:ext uri="{BB962C8B-B14F-4D97-AF65-F5344CB8AC3E}">
        <p14:creationId xmlns:p14="http://schemas.microsoft.com/office/powerpoint/2010/main" val="197689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36576" y="1196752"/>
            <a:ext cx="8353499" cy="1172888"/>
            <a:chOff x="1136576" y="1268808"/>
            <a:chExt cx="7508875" cy="1436889"/>
          </a:xfrm>
        </p:grpSpPr>
        <p:grpSp>
          <p:nvGrpSpPr>
            <p:cNvPr id="17" name="组合 16"/>
            <p:cNvGrpSpPr/>
            <p:nvPr>
              <p:custDataLst>
                <p:tags r:id="rId3"/>
              </p:custDataLst>
            </p:nvPr>
          </p:nvGrpSpPr>
          <p:grpSpPr>
            <a:xfrm>
              <a:off x="1136576" y="1751438"/>
              <a:ext cx="7508875" cy="830997"/>
              <a:chOff x="2642568" y="1124744"/>
              <a:chExt cx="6790992" cy="696500"/>
            </a:xfrm>
          </p:grpSpPr>
          <p:grpSp>
            <p:nvGrpSpPr>
              <p:cNvPr id="24" name="组合 23"/>
              <p:cNvGrpSpPr/>
              <p:nvPr/>
            </p:nvGrpSpPr>
            <p:grpSpPr>
              <a:xfrm>
                <a:off x="2648744" y="1124744"/>
                <a:ext cx="6784816" cy="459016"/>
                <a:chOff x="2144688" y="967244"/>
                <a:chExt cx="5074735" cy="459016"/>
              </a:xfrm>
            </p:grpSpPr>
            <p:cxnSp>
              <p:nvCxnSpPr>
                <p:cNvPr id="26" name="肘形连接符 25"/>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19"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20"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21" name="矩形 20"/>
            <p:cNvSpPr/>
            <p:nvPr>
              <p:custDataLst>
                <p:tags r:id="rId7"/>
              </p:custDataLst>
            </p:nvPr>
          </p:nvSpPr>
          <p:spPr>
            <a:xfrm>
              <a:off x="1444289" y="1807520"/>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专注运营，提升效率</a:t>
              </a:r>
              <a:endParaRPr lang="zh-CN" altLang="en-US" sz="1400" b="1" dirty="0">
                <a:solidFill>
                  <a:schemeClr val="bg1"/>
                </a:solidFill>
              </a:endParaRPr>
            </a:p>
          </p:txBody>
        </p:sp>
        <p:sp>
          <p:nvSpPr>
            <p:cNvPr id="22" name="矩形 21"/>
            <p:cNvSpPr/>
            <p:nvPr>
              <p:custDataLst>
                <p:tags r:id="rId8"/>
              </p:custDataLst>
            </p:nvPr>
          </p:nvSpPr>
          <p:spPr>
            <a:xfrm>
              <a:off x="3964569" y="1519488"/>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顺应趋势，调整结构</a:t>
              </a:r>
              <a:endParaRPr lang="zh-CN" altLang="en-US" sz="1400" b="1" dirty="0">
                <a:solidFill>
                  <a:schemeClr val="bg1"/>
                </a:solidFill>
              </a:endParaRPr>
            </a:p>
          </p:txBody>
        </p:sp>
        <p:sp>
          <p:nvSpPr>
            <p:cNvPr id="23" name="矩形 22"/>
            <p:cNvSpPr/>
            <p:nvPr>
              <p:custDataLst>
                <p:tags r:id="rId9"/>
              </p:custDataLst>
            </p:nvPr>
          </p:nvSpPr>
          <p:spPr>
            <a:xfrm>
              <a:off x="6484849" y="1268808"/>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抢抓机遇，推动整合</a:t>
              </a:r>
              <a:endParaRPr lang="zh-CN" altLang="en-US" sz="1400" b="1" dirty="0">
                <a:solidFill>
                  <a:schemeClr val="bg1"/>
                </a:solidFill>
              </a:endParaRPr>
            </a:p>
          </p:txBody>
        </p:sp>
      </p:grpSp>
      <p:sp>
        <p:nvSpPr>
          <p:cNvPr id="28" name="矩形 27"/>
          <p:cNvSpPr/>
          <p:nvPr>
            <p:custDataLst>
              <p:tags r:id="rId1"/>
            </p:custDataLst>
          </p:nvPr>
        </p:nvSpPr>
        <p:spPr>
          <a:xfrm>
            <a:off x="416496" y="2492895"/>
            <a:ext cx="596845" cy="2952105"/>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31" name="矩形 30"/>
          <p:cNvSpPr/>
          <p:nvPr/>
        </p:nvSpPr>
        <p:spPr>
          <a:xfrm>
            <a:off x="1112519" y="2424856"/>
            <a:ext cx="2748281" cy="3036729"/>
          </a:xfrm>
          <a:prstGeom prst="rect">
            <a:avLst/>
          </a:prstGeom>
        </p:spPr>
        <p:txBody>
          <a:bodyPr wrap="square">
            <a:spAutoFit/>
          </a:bodyPr>
          <a:lstStyle/>
          <a:p>
            <a:pPr marL="177800" indent="-177800">
              <a:spcBef>
                <a:spcPts val="400"/>
              </a:spcBef>
              <a:buClr>
                <a:schemeClr val="tx1"/>
              </a:buClr>
              <a:buFont typeface="Arial" panose="020B0604020202020204" pitchFamily="34" charset="0"/>
              <a:buChar char="•"/>
            </a:pPr>
            <a:r>
              <a:rPr lang="zh-CN" altLang="en-US" sz="1400" b="1" dirty="0" smtClean="0">
                <a:latin typeface="+mn-ea"/>
              </a:rPr>
              <a:t>持续提升生产</a:t>
            </a:r>
            <a:r>
              <a:rPr lang="zh-CN" altLang="en-US" sz="1400" b="1" dirty="0">
                <a:latin typeface="+mn-ea"/>
              </a:rPr>
              <a:t>运营</a:t>
            </a:r>
            <a:r>
              <a:rPr lang="zh-CN" altLang="en-US" sz="1400" b="1" dirty="0" smtClean="0">
                <a:latin typeface="+mn-ea"/>
              </a:rPr>
              <a:t>效率</a:t>
            </a:r>
            <a:endParaRPr lang="en-US" altLang="zh-CN" sz="1400" b="1" dirty="0" smtClean="0">
              <a:latin typeface="+mn-ea"/>
            </a:endParaRPr>
          </a:p>
          <a:p>
            <a:pPr algn="just">
              <a:spcBef>
                <a:spcPts val="400"/>
              </a:spcBef>
              <a:buClr>
                <a:schemeClr val="tx1"/>
              </a:buClr>
            </a:pPr>
            <a:r>
              <a:rPr lang="en-US" altLang="zh-CN" sz="1400" dirty="0" smtClean="0">
                <a:latin typeface="+mn-ea"/>
              </a:rPr>
              <a:t>— </a:t>
            </a:r>
            <a:r>
              <a:rPr lang="zh-CN" altLang="en-US" sz="1400" dirty="0" smtClean="0">
                <a:latin typeface="+mn-ea"/>
              </a:rPr>
              <a:t>通过工艺技术改善，确保单套装置规模、开工稳定率全球领先；根据国内外需求变化，优化调节四大基地的生产计划</a:t>
            </a:r>
            <a:endParaRPr lang="en-US" altLang="zh-CN" sz="1400" dirty="0" smtClean="0">
              <a:latin typeface="+mn-ea"/>
            </a:endParaRPr>
          </a:p>
          <a:p>
            <a:pPr marL="177800" indent="-177800">
              <a:spcBef>
                <a:spcPts val="400"/>
              </a:spcBef>
              <a:buClr>
                <a:schemeClr val="tx1"/>
              </a:buClr>
              <a:buFont typeface="Arial" panose="020B0604020202020204" pitchFamily="34" charset="0"/>
              <a:buChar char="•"/>
            </a:pPr>
            <a:r>
              <a:rPr lang="zh-CN" altLang="en-US" sz="1400" b="1" dirty="0">
                <a:latin typeface="+mn-ea"/>
              </a:rPr>
              <a:t>提升</a:t>
            </a:r>
            <a:r>
              <a:rPr lang="zh-CN" altLang="en-US" sz="1400" b="1" dirty="0" smtClean="0">
                <a:latin typeface="+mn-ea"/>
              </a:rPr>
              <a:t>销售环节效率</a:t>
            </a:r>
            <a:endParaRPr lang="en-US" altLang="zh-CN" sz="1400" b="1" dirty="0" smtClean="0">
              <a:latin typeface="+mn-ea"/>
            </a:endParaRPr>
          </a:p>
          <a:p>
            <a:pPr>
              <a:spcBef>
                <a:spcPts val="400"/>
              </a:spcBef>
              <a:buClr>
                <a:schemeClr val="tx1"/>
              </a:buClr>
            </a:pPr>
            <a:r>
              <a:rPr lang="en-US" altLang="zh-CN" sz="1400" dirty="0" smtClean="0">
                <a:latin typeface="+mn-ea"/>
              </a:rPr>
              <a:t>— </a:t>
            </a:r>
            <a:r>
              <a:rPr lang="zh-CN" altLang="en-US" sz="1400" dirty="0">
                <a:latin typeface="+mn-ea"/>
              </a:rPr>
              <a:t>通</a:t>
            </a:r>
            <a:r>
              <a:rPr lang="zh-CN" altLang="en-US" sz="1400" dirty="0" smtClean="0">
                <a:latin typeface="+mn-ea"/>
              </a:rPr>
              <a:t>过农化服务推动化肥销售模式创新</a:t>
            </a:r>
            <a:r>
              <a:rPr lang="zh-CN" altLang="en-US" sz="1400" dirty="0">
                <a:latin typeface="+mn-ea"/>
              </a:rPr>
              <a:t>；加快渠道网络下</a:t>
            </a:r>
            <a:r>
              <a:rPr lang="zh-CN" altLang="en-US" sz="1400" dirty="0" smtClean="0">
                <a:latin typeface="+mn-ea"/>
              </a:rPr>
              <a:t>沉</a:t>
            </a:r>
            <a:endParaRPr lang="en-US" altLang="zh-CN" sz="1400" dirty="0" smtClean="0">
              <a:latin typeface="+mn-ea"/>
            </a:endParaRPr>
          </a:p>
          <a:p>
            <a:pPr>
              <a:spcBef>
                <a:spcPts val="400"/>
              </a:spcBef>
              <a:buClr>
                <a:schemeClr val="tx1"/>
              </a:buClr>
            </a:pPr>
            <a:r>
              <a:rPr lang="en-US" altLang="zh-CN" sz="1400" dirty="0" smtClean="0">
                <a:latin typeface="+mn-ea"/>
              </a:rPr>
              <a:t>— </a:t>
            </a:r>
            <a:r>
              <a:rPr lang="zh-CN" altLang="en-US" sz="1400" dirty="0" smtClean="0">
                <a:latin typeface="+mn-ea"/>
              </a:rPr>
              <a:t>制定营销</a:t>
            </a:r>
            <a:r>
              <a:rPr lang="zh-CN" altLang="en-US" sz="1400" dirty="0">
                <a:latin typeface="+mn-ea"/>
              </a:rPr>
              <a:t>和</a:t>
            </a:r>
            <a:r>
              <a:rPr lang="zh-CN" altLang="en-US" sz="1400" dirty="0" smtClean="0">
                <a:latin typeface="+mn-ea"/>
              </a:rPr>
              <a:t>品</a:t>
            </a:r>
            <a:r>
              <a:rPr lang="zh-CN" altLang="en-US" sz="1400" dirty="0">
                <a:latin typeface="+mn-ea"/>
              </a:rPr>
              <a:t>牌战</a:t>
            </a:r>
            <a:r>
              <a:rPr lang="zh-CN" altLang="en-US" sz="1400" dirty="0" smtClean="0">
                <a:latin typeface="+mn-ea"/>
              </a:rPr>
              <a:t>略</a:t>
            </a:r>
            <a:endParaRPr lang="en-US" altLang="zh-CN" sz="1400" dirty="0" smtClean="0">
              <a:latin typeface="+mn-ea"/>
            </a:endParaRPr>
          </a:p>
          <a:p>
            <a:pPr marL="177800" indent="-177800">
              <a:spcBef>
                <a:spcPts val="400"/>
              </a:spcBef>
              <a:buClr>
                <a:schemeClr val="tx1"/>
              </a:buClr>
              <a:buFont typeface="Arial" panose="020B0604020202020204" pitchFamily="34" charset="0"/>
              <a:buChar char="•"/>
            </a:pPr>
            <a:r>
              <a:rPr lang="zh-CN" altLang="en-US" sz="1400" b="1" dirty="0" smtClean="0">
                <a:latin typeface="+mn-ea"/>
              </a:rPr>
              <a:t>有效提升供应环节效率</a:t>
            </a:r>
            <a:endParaRPr lang="en-US" altLang="zh-CN" sz="1400" b="1" dirty="0" smtClean="0">
              <a:latin typeface="+mn-ea"/>
            </a:endParaRPr>
          </a:p>
          <a:p>
            <a:pPr>
              <a:spcBef>
                <a:spcPts val="400"/>
              </a:spcBef>
              <a:buClr>
                <a:schemeClr val="tx1"/>
              </a:buClr>
            </a:pPr>
            <a:r>
              <a:rPr lang="en-US" altLang="zh-CN" sz="1400" dirty="0" smtClean="0">
                <a:latin typeface="+mn-ea"/>
              </a:rPr>
              <a:t>— </a:t>
            </a:r>
            <a:r>
              <a:rPr lang="zh-CN" altLang="en-US" sz="1400" dirty="0" smtClean="0">
                <a:latin typeface="+mn-ea"/>
              </a:rPr>
              <a:t>对冲硫价波动；双向物流</a:t>
            </a:r>
            <a:endParaRPr lang="en-US" altLang="zh-CN" sz="1400" dirty="0" smtClean="0">
              <a:latin typeface="+mn-ea"/>
            </a:endParaRPr>
          </a:p>
          <a:p>
            <a:pPr marL="177800" indent="-177800">
              <a:spcBef>
                <a:spcPts val="400"/>
              </a:spcBef>
              <a:buClr>
                <a:schemeClr val="tx1"/>
              </a:buClr>
              <a:buFont typeface="Arial" panose="020B0604020202020204" pitchFamily="34" charset="0"/>
              <a:buChar char="•"/>
            </a:pPr>
            <a:r>
              <a:rPr lang="zh-CN" altLang="en-US" sz="1400" b="1" dirty="0" smtClean="0">
                <a:latin typeface="+mn-ea"/>
              </a:rPr>
              <a:t>通过开发综合利用肥料业务</a:t>
            </a:r>
            <a:endParaRPr lang="zh-CN" altLang="en-US" sz="1400" b="1" dirty="0">
              <a:latin typeface="+mn-ea"/>
            </a:endParaRPr>
          </a:p>
        </p:txBody>
      </p:sp>
      <p:sp>
        <p:nvSpPr>
          <p:cNvPr id="38" name="矩形 37"/>
          <p:cNvSpPr/>
          <p:nvPr/>
        </p:nvSpPr>
        <p:spPr>
          <a:xfrm>
            <a:off x="6861504" y="2424856"/>
            <a:ext cx="2628000" cy="30623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t>国内市场产能整合</a:t>
            </a:r>
            <a:endParaRPr lang="en-US" altLang="zh-CN" sz="1400" b="1" dirty="0" smtClean="0"/>
          </a:p>
          <a:p>
            <a:pPr>
              <a:spcBef>
                <a:spcPts val="600"/>
              </a:spcBef>
              <a:buClr>
                <a:schemeClr val="tx1"/>
              </a:buClr>
            </a:pPr>
            <a:r>
              <a:rPr lang="zh-CN" altLang="zh-CN" sz="1400" dirty="0" smtClean="0">
                <a:solidFill>
                  <a:srgbClr val="000000"/>
                </a:solidFill>
              </a:rPr>
              <a:t>—</a:t>
            </a:r>
            <a:r>
              <a:rPr lang="en-US" altLang="zh-CN" sz="1400" dirty="0" smtClean="0">
                <a:solidFill>
                  <a:srgbClr val="000000"/>
                </a:solidFill>
              </a:rPr>
              <a:t> </a:t>
            </a:r>
            <a:r>
              <a:rPr lang="zh-CN" altLang="en-US" sz="1400" dirty="0" smtClean="0">
                <a:solidFill>
                  <a:srgbClr val="000000"/>
                </a:solidFill>
              </a:rPr>
              <a:t>在主业效率领先的情况下，与其它大型磷肥企业、化肥企业、复合肥企业实现强强联合</a:t>
            </a:r>
            <a:endParaRPr lang="en-US" altLang="zh-CN" sz="1400" dirty="0" smtClean="0">
              <a:solidFill>
                <a:srgbClr val="000000"/>
              </a:solidFill>
            </a:endParaRPr>
          </a:p>
          <a:p>
            <a:pPr marL="177800" indent="-177800">
              <a:spcBef>
                <a:spcPts val="600"/>
              </a:spcBef>
              <a:buClr>
                <a:schemeClr val="tx1"/>
              </a:buClr>
              <a:buFont typeface="Arial" panose="020B0604020202020204" pitchFamily="34" charset="0"/>
              <a:buChar char="•"/>
            </a:pPr>
            <a:r>
              <a:rPr lang="zh-CN" altLang="en-US" sz="1400" b="1" dirty="0"/>
              <a:t>国际市场资源整合</a:t>
            </a:r>
            <a:endParaRPr lang="en-US" altLang="zh-CN" sz="1400" b="1" dirty="0"/>
          </a:p>
          <a:p>
            <a:pPr>
              <a:spcBef>
                <a:spcPts val="600"/>
              </a:spcBef>
              <a:buClr>
                <a:schemeClr val="tx1"/>
              </a:buClr>
            </a:pPr>
            <a:r>
              <a:rPr lang="zh-CN" altLang="zh-CN" sz="1400" dirty="0" smtClean="0">
                <a:solidFill>
                  <a:srgbClr val="000000"/>
                </a:solidFill>
              </a:rPr>
              <a:t>—</a:t>
            </a:r>
            <a:r>
              <a:rPr lang="en-US" altLang="zh-CN" sz="1400" dirty="0" smtClean="0">
                <a:solidFill>
                  <a:srgbClr val="000000"/>
                </a:solidFill>
              </a:rPr>
              <a:t> </a:t>
            </a:r>
            <a:r>
              <a:rPr lang="zh-CN" altLang="en-US" sz="1400" dirty="0" smtClean="0">
                <a:solidFill>
                  <a:srgbClr val="000000"/>
                </a:solidFill>
              </a:rPr>
              <a:t>与</a:t>
            </a:r>
            <a:r>
              <a:rPr lang="zh-CN" altLang="en-US" sz="1400" dirty="0">
                <a:solidFill>
                  <a:srgbClr val="000000"/>
                </a:solidFill>
              </a:rPr>
              <a:t>技</a:t>
            </a:r>
            <a:r>
              <a:rPr lang="zh-CN" altLang="en-US" sz="1400" dirty="0" smtClean="0">
                <a:solidFill>
                  <a:srgbClr val="000000"/>
                </a:solidFill>
              </a:rPr>
              <a:t>术输出服务、贸易等业务有机融合在全球市场整合磷矿资源，巩固基于资源基础的核心竞争优势</a:t>
            </a:r>
            <a:endParaRPr lang="en-US" altLang="zh-CN" sz="1400" dirty="0" smtClean="0">
              <a:solidFill>
                <a:srgbClr val="000000"/>
              </a:solidFill>
            </a:endParaRPr>
          </a:p>
          <a:p>
            <a:pPr marL="177800" indent="-177800">
              <a:spcBef>
                <a:spcPts val="600"/>
              </a:spcBef>
              <a:buClr>
                <a:schemeClr val="tx1"/>
              </a:buClr>
              <a:buFont typeface="Arial" panose="020B0604020202020204" pitchFamily="34" charset="0"/>
              <a:buChar char="•"/>
            </a:pPr>
            <a:r>
              <a:rPr lang="zh-CN" altLang="en-US" sz="1400" b="1" dirty="0"/>
              <a:t>国际国内市场双向整合</a:t>
            </a:r>
            <a:endParaRPr lang="en-US" altLang="zh-CN" sz="1400" b="1" dirty="0"/>
          </a:p>
          <a:p>
            <a:pPr>
              <a:spcBef>
                <a:spcPts val="600"/>
              </a:spcBef>
              <a:buClr>
                <a:schemeClr val="tx1"/>
              </a:buClr>
            </a:pPr>
            <a:r>
              <a:rPr lang="zh-CN" altLang="zh-CN" sz="1400" dirty="0" smtClean="0">
                <a:solidFill>
                  <a:srgbClr val="000000"/>
                </a:solidFill>
              </a:rPr>
              <a:t>—</a:t>
            </a:r>
            <a:r>
              <a:rPr lang="en-US" altLang="zh-CN" sz="1400" dirty="0" smtClean="0">
                <a:solidFill>
                  <a:srgbClr val="000000"/>
                </a:solidFill>
              </a:rPr>
              <a:t> </a:t>
            </a:r>
            <a:r>
              <a:rPr lang="zh-CN" altLang="en-US" sz="1400" dirty="0" smtClean="0">
                <a:solidFill>
                  <a:srgbClr val="000000"/>
                </a:solidFill>
              </a:rPr>
              <a:t>资源、产能、市场实现全球化布局，并优化资源配置</a:t>
            </a:r>
            <a:endParaRPr lang="zh-CN" altLang="en-US" sz="1400" dirty="0">
              <a:solidFill>
                <a:srgbClr val="000000"/>
              </a:solidFill>
            </a:endParaRPr>
          </a:p>
        </p:txBody>
      </p:sp>
      <p:sp>
        <p:nvSpPr>
          <p:cNvPr id="32" name="矩形 31"/>
          <p:cNvSpPr/>
          <p:nvPr>
            <p:custDataLst>
              <p:tags r:id="rId2"/>
            </p:custDataLst>
          </p:nvPr>
        </p:nvSpPr>
        <p:spPr>
          <a:xfrm>
            <a:off x="416496" y="5517232"/>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34" name="直接连接符 33"/>
          <p:cNvCxnSpPr/>
          <p:nvPr/>
        </p:nvCxnSpPr>
        <p:spPr>
          <a:xfrm>
            <a:off x="1136576" y="2420888"/>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36576" y="5517232"/>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3987011" y="5517232"/>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新型肥料的销售规模</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化肥业务毛利与净利水平</a:t>
            </a:r>
            <a:endParaRPr lang="zh-CN" altLang="en-US" sz="1400" dirty="0">
              <a:latin typeface="+mn-ea"/>
            </a:endParaRPr>
          </a:p>
        </p:txBody>
      </p:sp>
      <p:sp>
        <p:nvSpPr>
          <p:cNvPr id="40" name="矩形 39"/>
          <p:cNvSpPr/>
          <p:nvPr/>
        </p:nvSpPr>
        <p:spPr>
          <a:xfrm>
            <a:off x="1112519" y="5517232"/>
            <a:ext cx="2628000" cy="600164"/>
          </a:xfrm>
          <a:prstGeom prst="rect">
            <a:avLst/>
          </a:prstGeom>
        </p:spPr>
        <p:txBody>
          <a:bodyPr wrap="square" rIns="36000">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化肥业务毛利与净利水平</a:t>
            </a:r>
            <a:endParaRPr lang="en-US" altLang="zh-CN" sz="1400" dirty="0">
              <a:latin typeface="+mn-ea"/>
            </a:endParaRPr>
          </a:p>
          <a:p>
            <a:pPr marL="177800" indent="-177800">
              <a:spcBef>
                <a:spcPts val="600"/>
              </a:spcBef>
              <a:buClr>
                <a:schemeClr val="tx1"/>
              </a:buClr>
              <a:buFont typeface="Arial" panose="020B0604020202020204" pitchFamily="34" charset="0"/>
              <a:buChar char="•"/>
            </a:pPr>
            <a:r>
              <a:rPr lang="zh-CN" altLang="en-US" sz="1400" dirty="0">
                <a:latin typeface="+mn-ea"/>
              </a:rPr>
              <a:t>产</a:t>
            </a:r>
            <a:r>
              <a:rPr lang="zh-CN" altLang="en-US" sz="1400" dirty="0" smtClean="0">
                <a:latin typeface="+mn-ea"/>
              </a:rPr>
              <a:t>能利用率</a:t>
            </a:r>
            <a:endParaRPr lang="en-US" altLang="zh-CN" sz="1400" dirty="0" smtClean="0">
              <a:latin typeface="+mn-ea"/>
            </a:endParaRPr>
          </a:p>
        </p:txBody>
      </p:sp>
      <p:sp>
        <p:nvSpPr>
          <p:cNvPr id="41" name="矩形 40"/>
          <p:cNvSpPr/>
          <p:nvPr/>
        </p:nvSpPr>
        <p:spPr>
          <a:xfrm>
            <a:off x="6861504" y="5517232"/>
            <a:ext cx="2700000" cy="612000"/>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整合产能后的直接增加收</a:t>
            </a:r>
            <a:r>
              <a:rPr lang="zh-CN" altLang="en-US" sz="1400" dirty="0">
                <a:latin typeface="+mn-ea"/>
              </a:rPr>
              <a:t>益</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国际国内市场总体规模与利润</a:t>
            </a:r>
            <a:endParaRPr lang="zh-CN" altLang="en-US" sz="1400" dirty="0">
              <a:latin typeface="+mn-ea"/>
            </a:endParaRPr>
          </a:p>
        </p:txBody>
      </p:sp>
      <p:sp>
        <p:nvSpPr>
          <p:cNvPr id="45"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a:t>
            </a:r>
            <a:r>
              <a:rPr lang="zh-CN" altLang="en-US" dirty="0"/>
              <a:t>福集团化肥业</a:t>
            </a:r>
            <a:r>
              <a:rPr lang="zh-CN" altLang="en-US" dirty="0" smtClean="0"/>
              <a:t>务</a:t>
            </a:r>
            <a:r>
              <a:rPr lang="zh-CN" altLang="en-US" dirty="0" smtClean="0">
                <a:solidFill>
                  <a:schemeClr val="tx2"/>
                </a:solidFill>
              </a:rPr>
              <a:t>战略举措</a:t>
            </a:r>
            <a:endParaRPr lang="zh-CN" altLang="en-US" dirty="0">
              <a:solidFill>
                <a:schemeClr val="tx2"/>
              </a:solidFill>
            </a:endParaRPr>
          </a:p>
        </p:txBody>
      </p:sp>
      <p:sp>
        <p:nvSpPr>
          <p:cNvPr id="47" name="矩形 46"/>
          <p:cNvSpPr/>
          <p:nvPr/>
        </p:nvSpPr>
        <p:spPr>
          <a:xfrm>
            <a:off x="3987011" y="2424856"/>
            <a:ext cx="2688109" cy="30623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调整业务组合，优化内部资源配置</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根据市场需求变化，调整磷复肥、新型肥料产品比例</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latin typeface="+mn-ea"/>
              </a:rPr>
              <a:t>持</a:t>
            </a:r>
            <a:r>
              <a:rPr lang="zh-CN" altLang="en-US" sz="1400" b="1" dirty="0" smtClean="0">
                <a:latin typeface="+mn-ea"/>
              </a:rPr>
              <a:t>续变革生</a:t>
            </a:r>
            <a:r>
              <a:rPr lang="zh-CN" altLang="en-US" sz="1400" b="1" dirty="0">
                <a:latin typeface="+mn-ea"/>
              </a:rPr>
              <a:t>产供应体系</a:t>
            </a:r>
            <a:endParaRPr lang="en-US" altLang="zh-CN" sz="1400" b="1" dirty="0">
              <a:latin typeface="+mn-ea"/>
            </a:endParaRPr>
          </a:p>
          <a:p>
            <a:pPr>
              <a:spcBef>
                <a:spcPts val="600"/>
              </a:spcBef>
              <a:buClr>
                <a:schemeClr val="tx1"/>
              </a:buClr>
            </a:pPr>
            <a:r>
              <a:rPr lang="en-US" altLang="zh-CN" sz="1400" dirty="0">
                <a:latin typeface="+mn-ea"/>
              </a:rPr>
              <a:t>— </a:t>
            </a:r>
            <a:r>
              <a:rPr lang="zh-CN" altLang="en-US" sz="1400" dirty="0">
                <a:latin typeface="+mn-ea"/>
              </a:rPr>
              <a:t>由集中研发、集中生产、直接分销向集中研发与基肥生产、本地化配肥</a:t>
            </a:r>
            <a:r>
              <a:rPr lang="zh-CN" altLang="en-US" sz="1400" dirty="0" smtClean="0">
                <a:latin typeface="+mn-ea"/>
              </a:rPr>
              <a:t>与深度分销转型</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强化类消费品化运营</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丰富细分业务产品类别、提升品牌规划与推广、强化综合农化服务</a:t>
            </a:r>
            <a:endParaRPr lang="en-US" altLang="zh-CN" sz="1400" dirty="0" smtClean="0">
              <a:latin typeface="+mn-ea"/>
            </a:endParaRPr>
          </a:p>
        </p:txBody>
      </p:sp>
    </p:spTree>
    <p:extLst>
      <p:ext uri="{BB962C8B-B14F-4D97-AF65-F5344CB8AC3E}">
        <p14:creationId xmlns:p14="http://schemas.microsoft.com/office/powerpoint/2010/main" val="3051978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目录</a:t>
            </a:r>
            <a:endParaRPr lang="zh-CN" altLang="en-US" dirty="0"/>
          </a:p>
        </p:txBody>
      </p:sp>
      <p:grpSp>
        <p:nvGrpSpPr>
          <p:cNvPr id="17" name="组合 16"/>
          <p:cNvGrpSpPr/>
          <p:nvPr/>
        </p:nvGrpSpPr>
        <p:grpSpPr>
          <a:xfrm>
            <a:off x="3584848" y="1556848"/>
            <a:ext cx="5832647" cy="504000"/>
            <a:chOff x="3584848" y="1988840"/>
            <a:chExt cx="5832647" cy="504000"/>
          </a:xfrm>
          <a:solidFill>
            <a:schemeClr val="accent2"/>
          </a:solidFill>
        </p:grpSpPr>
        <p:sp>
          <p:nvSpPr>
            <p:cNvPr id="3" name="Rectangle 5"/>
            <p:cNvSpPr>
              <a:spLocks noChangeArrowheads="1"/>
            </p:cNvSpPr>
            <p:nvPr/>
          </p:nvSpPr>
          <p:spPr bwMode="auto">
            <a:xfrm>
              <a:off x="4368640" y="1988840"/>
              <a:ext cx="5048855" cy="504000"/>
            </a:xfrm>
            <a:prstGeom prst="rect">
              <a:avLst/>
            </a:prstGeom>
            <a:grpFill/>
            <a:ln w="9525">
              <a:noFill/>
              <a:miter lim="800000"/>
              <a:headEnd/>
              <a:tailEnd/>
            </a:ln>
            <a:effectLst/>
          </p:spPr>
          <p:txBody>
            <a:bodyPr wrap="none" lIns="72198" tIns="36099" rIns="72198" bIns="36099" anchor="ctr"/>
            <a:lstStyle/>
            <a:p>
              <a:r>
                <a:rPr lang="zh-CN" altLang="en-US" sz="1800" b="1" dirty="0">
                  <a:solidFill>
                    <a:schemeClr val="bg1"/>
                  </a:solidFill>
                  <a:latin typeface="+mn-ea"/>
                </a:rPr>
                <a:t>瓮福内外环境</a:t>
              </a:r>
              <a:r>
                <a:rPr lang="zh-CN" altLang="en-US" sz="1800" b="1" dirty="0" smtClean="0">
                  <a:solidFill>
                    <a:schemeClr val="bg1"/>
                  </a:solidFill>
                  <a:latin typeface="+mn-ea"/>
                </a:rPr>
                <a:t>综述</a:t>
              </a:r>
              <a:r>
                <a:rPr lang="en-US" altLang="zh-CN" sz="1800" b="1" dirty="0" smtClean="0">
                  <a:solidFill>
                    <a:schemeClr val="bg1"/>
                  </a:solidFill>
                  <a:latin typeface="+mn-ea"/>
                </a:rPr>
                <a:t>…………3</a:t>
              </a:r>
              <a:r>
                <a:rPr lang="zh-CN" altLang="en-US" sz="1800" b="1" dirty="0" smtClean="0">
                  <a:solidFill>
                    <a:schemeClr val="bg1"/>
                  </a:solidFill>
                  <a:latin typeface="+mn-ea"/>
                </a:rPr>
                <a:t>～</a:t>
              </a:r>
              <a:r>
                <a:rPr lang="en-US" altLang="zh-CN" sz="1800" b="1" dirty="0" smtClean="0">
                  <a:solidFill>
                    <a:schemeClr val="bg1"/>
                  </a:solidFill>
                  <a:latin typeface="+mn-ea"/>
                </a:rPr>
                <a:t>10</a:t>
              </a:r>
              <a:endParaRPr lang="zh-CN" altLang="en-US" sz="1800" b="1" dirty="0">
                <a:solidFill>
                  <a:schemeClr val="bg1"/>
                </a:solidFill>
                <a:latin typeface="+mn-ea"/>
              </a:endParaRPr>
            </a:p>
          </p:txBody>
        </p:sp>
        <p:sp>
          <p:nvSpPr>
            <p:cNvPr id="4" name="平行四边形 8"/>
            <p:cNvSpPr/>
            <p:nvPr/>
          </p:nvSpPr>
          <p:spPr>
            <a:xfrm>
              <a:off x="3584848" y="198884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bg1"/>
                  </a:solidFill>
                </a:rPr>
                <a:t>I</a:t>
              </a:r>
              <a:endParaRPr lang="zh-CN" altLang="en-US" sz="1400" b="1" dirty="0">
                <a:solidFill>
                  <a:schemeClr val="bg1"/>
                </a:solidFill>
              </a:endParaRPr>
            </a:p>
          </p:txBody>
        </p:sp>
      </p:grpSp>
      <p:grpSp>
        <p:nvGrpSpPr>
          <p:cNvPr id="16" name="组合 15"/>
          <p:cNvGrpSpPr/>
          <p:nvPr/>
        </p:nvGrpSpPr>
        <p:grpSpPr>
          <a:xfrm>
            <a:off x="3584848" y="2150914"/>
            <a:ext cx="5832647" cy="504000"/>
            <a:chOff x="3584848" y="2816930"/>
            <a:chExt cx="5832647" cy="504000"/>
          </a:xfrm>
        </p:grpSpPr>
        <p:sp>
          <p:nvSpPr>
            <p:cNvPr id="5" name="Rectangle 5"/>
            <p:cNvSpPr>
              <a:spLocks noChangeArrowheads="1"/>
            </p:cNvSpPr>
            <p:nvPr/>
          </p:nvSpPr>
          <p:spPr bwMode="auto">
            <a:xfrm>
              <a:off x="4368640" y="281693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瓮福集团顶层</a:t>
              </a:r>
              <a:r>
                <a:rPr lang="zh-CN" altLang="en-US" sz="1800" b="1" dirty="0" smtClean="0">
                  <a:latin typeface="+mn-ea"/>
                </a:rPr>
                <a:t>战略</a:t>
              </a:r>
              <a:r>
                <a:rPr lang="en-US" altLang="zh-CN" sz="1800" b="1" dirty="0" smtClean="0">
                  <a:latin typeface="+mn-ea"/>
                </a:rPr>
                <a:t>…………11</a:t>
              </a:r>
              <a:r>
                <a:rPr lang="zh-CN" altLang="en-US" sz="1800" b="1" dirty="0" smtClean="0">
                  <a:latin typeface="+mn-ea"/>
                </a:rPr>
                <a:t> ～</a:t>
              </a:r>
              <a:r>
                <a:rPr lang="en-US" altLang="zh-CN" sz="1800" b="1" dirty="0" smtClean="0">
                  <a:latin typeface="+mn-ea"/>
                </a:rPr>
                <a:t>26</a:t>
              </a:r>
              <a:endParaRPr lang="zh-CN" altLang="en-US" sz="1800" b="1" dirty="0">
                <a:latin typeface="+mn-ea"/>
              </a:endParaRPr>
            </a:p>
          </p:txBody>
        </p:sp>
        <p:sp>
          <p:nvSpPr>
            <p:cNvPr id="6" name="平行四边形 8"/>
            <p:cNvSpPr/>
            <p:nvPr/>
          </p:nvSpPr>
          <p:spPr>
            <a:xfrm>
              <a:off x="3584848" y="281693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II</a:t>
              </a:r>
              <a:endParaRPr lang="zh-CN" altLang="en-US" sz="1400" b="1" dirty="0">
                <a:solidFill>
                  <a:schemeClr val="tx1"/>
                </a:solidFill>
              </a:endParaRPr>
            </a:p>
          </p:txBody>
        </p:sp>
      </p:grpSp>
      <p:grpSp>
        <p:nvGrpSpPr>
          <p:cNvPr id="15" name="组合 14"/>
          <p:cNvGrpSpPr/>
          <p:nvPr/>
        </p:nvGrpSpPr>
        <p:grpSpPr>
          <a:xfrm>
            <a:off x="3584848" y="2744980"/>
            <a:ext cx="5832647" cy="504000"/>
            <a:chOff x="3584848" y="3645020"/>
            <a:chExt cx="5832647" cy="504000"/>
          </a:xfrm>
        </p:grpSpPr>
        <p:sp>
          <p:nvSpPr>
            <p:cNvPr id="7" name="Rectangle 5"/>
            <p:cNvSpPr>
              <a:spLocks noChangeArrowheads="1"/>
            </p:cNvSpPr>
            <p:nvPr/>
          </p:nvSpPr>
          <p:spPr bwMode="auto">
            <a:xfrm>
              <a:off x="4368640" y="364502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各板块定位及</a:t>
              </a:r>
              <a:r>
                <a:rPr lang="zh-CN" altLang="en-US" sz="1800" b="1" dirty="0" smtClean="0">
                  <a:latin typeface="+mn-ea"/>
                </a:rPr>
                <a:t>策略</a:t>
              </a:r>
              <a:r>
                <a:rPr lang="en-US" altLang="zh-CN" sz="1800" b="1" dirty="0" smtClean="0">
                  <a:latin typeface="+mn-ea"/>
                </a:rPr>
                <a:t>…………27</a:t>
              </a:r>
              <a:r>
                <a:rPr lang="zh-CN" altLang="en-US" sz="1800" b="1" dirty="0" smtClean="0">
                  <a:solidFill>
                    <a:schemeClr val="bg1"/>
                  </a:solidFill>
                  <a:latin typeface="+mn-ea"/>
                </a:rPr>
                <a:t> </a:t>
              </a:r>
              <a:r>
                <a:rPr lang="zh-CN" altLang="en-US" sz="1800" b="1" dirty="0" smtClean="0">
                  <a:latin typeface="+mn-ea"/>
                </a:rPr>
                <a:t>～</a:t>
              </a:r>
              <a:r>
                <a:rPr lang="en-US" altLang="zh-CN" sz="1800" b="1" dirty="0" smtClean="0">
                  <a:latin typeface="+mn-ea"/>
                </a:rPr>
                <a:t>63</a:t>
              </a:r>
              <a:endParaRPr lang="zh-CN" altLang="en-US" sz="1800" b="1" dirty="0">
                <a:latin typeface="+mn-ea"/>
              </a:endParaRPr>
            </a:p>
          </p:txBody>
        </p:sp>
        <p:sp>
          <p:nvSpPr>
            <p:cNvPr id="8" name="平行四边形 8"/>
            <p:cNvSpPr/>
            <p:nvPr/>
          </p:nvSpPr>
          <p:spPr>
            <a:xfrm>
              <a:off x="3584848" y="364502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III</a:t>
              </a:r>
              <a:endParaRPr lang="zh-CN" altLang="en-US" sz="1400" b="1" dirty="0">
                <a:solidFill>
                  <a:schemeClr val="tx1"/>
                </a:solidFill>
              </a:endParaRPr>
            </a:p>
          </p:txBody>
        </p:sp>
      </p:grpSp>
      <p:grpSp>
        <p:nvGrpSpPr>
          <p:cNvPr id="14" name="组合 13"/>
          <p:cNvGrpSpPr/>
          <p:nvPr/>
        </p:nvGrpSpPr>
        <p:grpSpPr>
          <a:xfrm>
            <a:off x="3584848" y="3339046"/>
            <a:ext cx="5832647" cy="504000"/>
            <a:chOff x="3584848" y="4421191"/>
            <a:chExt cx="5832647" cy="504000"/>
          </a:xfrm>
        </p:grpSpPr>
        <p:sp>
          <p:nvSpPr>
            <p:cNvPr id="9" name="Rectangle 5"/>
            <p:cNvSpPr>
              <a:spLocks noChangeArrowheads="1"/>
            </p:cNvSpPr>
            <p:nvPr/>
          </p:nvSpPr>
          <p:spPr bwMode="auto">
            <a:xfrm>
              <a:off x="4368640" y="4421191"/>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战略支撑体系</a:t>
              </a:r>
              <a:r>
                <a:rPr lang="zh-CN" altLang="en-US" sz="1800" b="1" dirty="0" smtClean="0">
                  <a:latin typeface="+mn-ea"/>
                </a:rPr>
                <a:t>建设</a:t>
              </a:r>
              <a:r>
                <a:rPr lang="en-US" altLang="zh-CN" sz="1800" b="1" dirty="0" smtClean="0">
                  <a:latin typeface="+mn-ea"/>
                </a:rPr>
                <a:t>…………64</a:t>
              </a:r>
              <a:r>
                <a:rPr lang="zh-CN" altLang="en-US" sz="1800" b="1" dirty="0" smtClean="0">
                  <a:latin typeface="+mn-ea"/>
                </a:rPr>
                <a:t> ～ </a:t>
              </a:r>
              <a:r>
                <a:rPr lang="en-US" altLang="zh-CN" sz="1800" b="1" dirty="0" smtClean="0">
                  <a:latin typeface="+mn-ea"/>
                </a:rPr>
                <a:t>81</a:t>
              </a:r>
              <a:endParaRPr lang="zh-CN" altLang="en-US" sz="1800" b="1" dirty="0">
                <a:latin typeface="+mn-ea"/>
              </a:endParaRPr>
            </a:p>
          </p:txBody>
        </p:sp>
        <p:sp>
          <p:nvSpPr>
            <p:cNvPr id="10" name="平行四边形 8"/>
            <p:cNvSpPr/>
            <p:nvPr/>
          </p:nvSpPr>
          <p:spPr>
            <a:xfrm>
              <a:off x="3584848" y="4421192"/>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IV</a:t>
              </a:r>
              <a:endParaRPr lang="zh-CN" altLang="en-US" sz="1400" b="1" dirty="0">
                <a:solidFill>
                  <a:schemeClr val="tx1"/>
                </a:solidFill>
              </a:endParaRPr>
            </a:p>
          </p:txBody>
        </p:sp>
      </p:grpSp>
      <p:grpSp>
        <p:nvGrpSpPr>
          <p:cNvPr id="13" name="组合 12"/>
          <p:cNvGrpSpPr/>
          <p:nvPr/>
        </p:nvGrpSpPr>
        <p:grpSpPr>
          <a:xfrm>
            <a:off x="3584848" y="3933112"/>
            <a:ext cx="5832647" cy="504000"/>
            <a:chOff x="3584848" y="5161362"/>
            <a:chExt cx="5832647" cy="504000"/>
          </a:xfrm>
        </p:grpSpPr>
        <p:sp>
          <p:nvSpPr>
            <p:cNvPr id="11" name="Rectangle 5"/>
            <p:cNvSpPr>
              <a:spLocks noChangeArrowheads="1"/>
            </p:cNvSpPr>
            <p:nvPr/>
          </p:nvSpPr>
          <p:spPr bwMode="auto">
            <a:xfrm>
              <a:off x="4368640" y="5161362"/>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关键能力建设</a:t>
              </a:r>
              <a:r>
                <a:rPr lang="zh-CN" altLang="en-US" sz="1800" b="1" dirty="0" smtClean="0">
                  <a:latin typeface="+mn-ea"/>
                </a:rPr>
                <a:t>方向</a:t>
              </a:r>
              <a:r>
                <a:rPr lang="en-US" altLang="zh-CN" sz="1800" b="1" dirty="0" smtClean="0">
                  <a:latin typeface="+mn-ea"/>
                </a:rPr>
                <a:t>…………82</a:t>
              </a:r>
              <a:r>
                <a:rPr lang="zh-CN" altLang="en-US" sz="1800" b="1" dirty="0" smtClean="0">
                  <a:latin typeface="+mn-ea"/>
                </a:rPr>
                <a:t> ～</a:t>
              </a:r>
              <a:r>
                <a:rPr lang="en-US" altLang="zh-CN" sz="1800" b="1" dirty="0" smtClean="0">
                  <a:latin typeface="+mn-ea"/>
                </a:rPr>
                <a:t>93</a:t>
              </a:r>
              <a:endParaRPr lang="zh-CN" altLang="en-US" sz="1800" b="1" dirty="0">
                <a:latin typeface="+mn-ea"/>
              </a:endParaRPr>
            </a:p>
          </p:txBody>
        </p:sp>
        <p:sp>
          <p:nvSpPr>
            <p:cNvPr id="12" name="平行四边形 8"/>
            <p:cNvSpPr/>
            <p:nvPr/>
          </p:nvSpPr>
          <p:spPr>
            <a:xfrm>
              <a:off x="3584848" y="5161363"/>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V</a:t>
              </a:r>
              <a:endParaRPr lang="zh-CN" altLang="en-US" sz="1400" b="1" dirty="0">
                <a:solidFill>
                  <a:schemeClr val="tx1"/>
                </a:solidFill>
              </a:endParaRPr>
            </a:p>
          </p:txBody>
        </p:sp>
      </p:grpSp>
    </p:spTree>
    <p:extLst>
      <p:ext uri="{BB962C8B-B14F-4D97-AF65-F5344CB8AC3E}">
        <p14:creationId xmlns:p14="http://schemas.microsoft.com/office/powerpoint/2010/main" val="16156705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249878"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717304" y="2029271"/>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市场营</a:t>
            </a:r>
            <a:r>
              <a:rPr lang="zh-CN" altLang="en-US" sz="1400" b="1" dirty="0" smtClean="0">
                <a:solidFill>
                  <a:schemeClr val="bg1"/>
                </a:solidFill>
              </a:rPr>
              <a:t>销</a:t>
            </a:r>
            <a:endParaRPr lang="zh-CN" altLang="en-US" sz="1400" b="1" dirty="0">
              <a:solidFill>
                <a:schemeClr val="bg1"/>
              </a:solidFill>
            </a:endParaRPr>
          </a:p>
        </p:txBody>
      </p:sp>
      <p:sp>
        <p:nvSpPr>
          <p:cNvPr id="10" name="矩形 9"/>
          <p:cNvSpPr/>
          <p:nvPr/>
        </p:nvSpPr>
        <p:spPr>
          <a:xfrm>
            <a:off x="6249878" y="2537894"/>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11" name="矩形 10"/>
          <p:cNvSpPr/>
          <p:nvPr/>
        </p:nvSpPr>
        <p:spPr>
          <a:xfrm>
            <a:off x="6717304" y="2537830"/>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渠道网络</a:t>
            </a:r>
          </a:p>
        </p:txBody>
      </p:sp>
      <p:sp>
        <p:nvSpPr>
          <p:cNvPr id="12" name="矩形 11"/>
          <p:cNvSpPr/>
          <p:nvPr/>
        </p:nvSpPr>
        <p:spPr>
          <a:xfrm>
            <a:off x="6249878" y="304645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3" name="矩形 12"/>
          <p:cNvSpPr/>
          <p:nvPr/>
        </p:nvSpPr>
        <p:spPr>
          <a:xfrm>
            <a:off x="6717304" y="3046389"/>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品牌规划</a:t>
            </a:r>
          </a:p>
        </p:txBody>
      </p:sp>
      <p:sp>
        <p:nvSpPr>
          <p:cNvPr id="14" name="矩形 13"/>
          <p:cNvSpPr/>
          <p:nvPr/>
        </p:nvSpPr>
        <p:spPr>
          <a:xfrm>
            <a:off x="6249878" y="3555012"/>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5" name="矩形 14"/>
          <p:cNvSpPr/>
          <p:nvPr/>
        </p:nvSpPr>
        <p:spPr>
          <a:xfrm>
            <a:off x="6717304" y="3554948"/>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产品规划</a:t>
            </a:r>
          </a:p>
        </p:txBody>
      </p:sp>
      <p:sp>
        <p:nvSpPr>
          <p:cNvPr id="16" name="矩形 15"/>
          <p:cNvSpPr/>
          <p:nvPr/>
        </p:nvSpPr>
        <p:spPr>
          <a:xfrm>
            <a:off x="6249878" y="406357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7" name="矩形 16"/>
          <p:cNvSpPr/>
          <p:nvPr/>
        </p:nvSpPr>
        <p:spPr>
          <a:xfrm>
            <a:off x="6717304" y="4063507"/>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技术研发</a:t>
            </a:r>
          </a:p>
        </p:txBody>
      </p:sp>
      <p:sp>
        <p:nvSpPr>
          <p:cNvPr id="18" name="矩形 17"/>
          <p:cNvSpPr/>
          <p:nvPr/>
        </p:nvSpPr>
        <p:spPr>
          <a:xfrm>
            <a:off x="6249878" y="457213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9" name="矩形 18"/>
          <p:cNvSpPr/>
          <p:nvPr/>
        </p:nvSpPr>
        <p:spPr>
          <a:xfrm>
            <a:off x="6717304" y="4572066"/>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生产能力</a:t>
            </a:r>
            <a:endParaRPr lang="zh-CN" altLang="en-US" sz="1400" b="1" dirty="0">
              <a:solidFill>
                <a:schemeClr val="tx1"/>
              </a:solidFill>
            </a:endParaRPr>
          </a:p>
        </p:txBody>
      </p:sp>
      <p:sp>
        <p:nvSpPr>
          <p:cNvPr id="20" name="矩形 19"/>
          <p:cNvSpPr/>
          <p:nvPr/>
        </p:nvSpPr>
        <p:spPr>
          <a:xfrm>
            <a:off x="6249878" y="508068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21" name="矩形 20"/>
          <p:cNvSpPr/>
          <p:nvPr/>
        </p:nvSpPr>
        <p:spPr>
          <a:xfrm>
            <a:off x="6717304" y="508062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物流运输</a:t>
            </a:r>
            <a:endParaRPr lang="zh-CN" altLang="en-US" sz="1400" b="1" dirty="0">
              <a:solidFill>
                <a:schemeClr val="tx1"/>
              </a:solidFill>
            </a:endParaRPr>
          </a:p>
        </p:txBody>
      </p:sp>
      <p:sp>
        <p:nvSpPr>
          <p:cNvPr id="22" name="矩形 21"/>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23" name="矩形 22"/>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4" name="矩形 23"/>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5" name="矩形 24"/>
          <p:cNvSpPr/>
          <p:nvPr/>
        </p:nvSpPr>
        <p:spPr>
          <a:xfrm>
            <a:off x="7785371"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8" name="矩形 27"/>
          <p:cNvSpPr/>
          <p:nvPr/>
        </p:nvSpPr>
        <p:spPr>
          <a:xfrm>
            <a:off x="7785371"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0" name="矩形 29"/>
          <p:cNvSpPr/>
          <p:nvPr/>
        </p:nvSpPr>
        <p:spPr>
          <a:xfrm>
            <a:off x="8985504"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1" name="矩形 30"/>
          <p:cNvSpPr/>
          <p:nvPr/>
        </p:nvSpPr>
        <p:spPr>
          <a:xfrm>
            <a:off x="7785371"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2" name="矩形 31"/>
          <p:cNvSpPr/>
          <p:nvPr/>
        </p:nvSpPr>
        <p:spPr>
          <a:xfrm>
            <a:off x="8385438"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3" name="矩形 32"/>
          <p:cNvSpPr/>
          <p:nvPr/>
        </p:nvSpPr>
        <p:spPr>
          <a:xfrm>
            <a:off x="8985504"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4" name="矩形 33"/>
          <p:cNvSpPr/>
          <p:nvPr/>
        </p:nvSpPr>
        <p:spPr>
          <a:xfrm>
            <a:off x="7785371"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5" name="矩形 34"/>
          <p:cNvSpPr/>
          <p:nvPr/>
        </p:nvSpPr>
        <p:spPr>
          <a:xfrm>
            <a:off x="8385438"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7" name="矩形 36"/>
          <p:cNvSpPr/>
          <p:nvPr/>
        </p:nvSpPr>
        <p:spPr>
          <a:xfrm>
            <a:off x="7785371"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8" name="矩形 37"/>
          <p:cNvSpPr/>
          <p:nvPr/>
        </p:nvSpPr>
        <p:spPr>
          <a:xfrm>
            <a:off x="8385438"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9" name="矩形 38"/>
          <p:cNvSpPr/>
          <p:nvPr/>
        </p:nvSpPr>
        <p:spPr>
          <a:xfrm>
            <a:off x="8985504"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0" name="矩形 39"/>
          <p:cNvSpPr/>
          <p:nvPr/>
        </p:nvSpPr>
        <p:spPr>
          <a:xfrm>
            <a:off x="7785371"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1" name="矩形 40"/>
          <p:cNvSpPr/>
          <p:nvPr/>
        </p:nvSpPr>
        <p:spPr>
          <a:xfrm>
            <a:off x="8385438"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2" name="矩形 41"/>
          <p:cNvSpPr/>
          <p:nvPr/>
        </p:nvSpPr>
        <p:spPr>
          <a:xfrm>
            <a:off x="8985504"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3" name="矩形 42"/>
          <p:cNvSpPr/>
          <p:nvPr/>
        </p:nvSpPr>
        <p:spPr>
          <a:xfrm>
            <a:off x="6249878" y="558924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44" name="矩形 43"/>
          <p:cNvSpPr/>
          <p:nvPr/>
        </p:nvSpPr>
        <p:spPr>
          <a:xfrm>
            <a:off x="6717304" y="5589184"/>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采购供应</a:t>
            </a:r>
            <a:endParaRPr lang="zh-CN" altLang="en-US" sz="1400" b="1" dirty="0">
              <a:solidFill>
                <a:schemeClr val="tx1"/>
              </a:solidFill>
            </a:endParaRPr>
          </a:p>
        </p:txBody>
      </p:sp>
      <p:sp>
        <p:nvSpPr>
          <p:cNvPr id="45" name="矩形 44"/>
          <p:cNvSpPr/>
          <p:nvPr/>
        </p:nvSpPr>
        <p:spPr>
          <a:xfrm>
            <a:off x="7785371"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6" name="矩形 45"/>
          <p:cNvSpPr/>
          <p:nvPr/>
        </p:nvSpPr>
        <p:spPr>
          <a:xfrm>
            <a:off x="8385438"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7" name="矩形 46"/>
          <p:cNvSpPr/>
          <p:nvPr/>
        </p:nvSpPr>
        <p:spPr>
          <a:xfrm>
            <a:off x="8985504"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ext uri="{D42A27DB-BD31-4B8C-83A1-F6EECF244321}">
                <p14:modId xmlns:p14="http://schemas.microsoft.com/office/powerpoint/2010/main" val="2367906472"/>
              </p:ex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6" name="椭圆 55"/>
          <p:cNvSpPr/>
          <p:nvPr>
            <p:custDataLst>
              <p:tags r:id="rId2"/>
            </p:custDataLst>
          </p:nvPr>
        </p:nvSpPr>
        <p:spPr>
          <a:xfrm>
            <a:off x="3620912" y="2528960"/>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技术</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研发</a:t>
            </a:r>
          </a:p>
        </p:txBody>
      </p:sp>
      <p:sp>
        <p:nvSpPr>
          <p:cNvPr id="57" name="椭圆 56"/>
          <p:cNvSpPr/>
          <p:nvPr>
            <p:custDataLst>
              <p:tags r:id="rId3"/>
            </p:custDataLst>
          </p:nvPr>
        </p:nvSpPr>
        <p:spPr>
          <a:xfrm>
            <a:off x="4917056" y="1997453"/>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市场</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营销</a:t>
            </a:r>
          </a:p>
        </p:txBody>
      </p:sp>
      <p:sp>
        <p:nvSpPr>
          <p:cNvPr id="58" name="椭圆 57"/>
          <p:cNvSpPr/>
          <p:nvPr>
            <p:custDataLst>
              <p:tags r:id="rId4"/>
            </p:custDataLst>
          </p:nvPr>
        </p:nvSpPr>
        <p:spPr>
          <a:xfrm>
            <a:off x="4412920" y="2213397"/>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渠道</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网络</a:t>
            </a:r>
          </a:p>
        </p:txBody>
      </p:sp>
      <p:sp>
        <p:nvSpPr>
          <p:cNvPr id="61" name="椭圆 60"/>
          <p:cNvSpPr/>
          <p:nvPr>
            <p:custDataLst>
              <p:tags r:id="rId5"/>
            </p:custDataLst>
          </p:nvPr>
        </p:nvSpPr>
        <p:spPr>
          <a:xfrm>
            <a:off x="3908936" y="1925365"/>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产品</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规划</a:t>
            </a:r>
          </a:p>
        </p:txBody>
      </p:sp>
      <p:sp>
        <p:nvSpPr>
          <p:cNvPr id="62" name="椭圆 61"/>
          <p:cNvSpPr/>
          <p:nvPr>
            <p:custDataLst>
              <p:tags r:id="rId6"/>
            </p:custDataLst>
          </p:nvPr>
        </p:nvSpPr>
        <p:spPr>
          <a:xfrm>
            <a:off x="4628944" y="2789461"/>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品牌</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规划</a:t>
            </a:r>
          </a:p>
        </p:txBody>
      </p:sp>
      <p:sp>
        <p:nvSpPr>
          <p:cNvPr id="63" name="TextBox 6"/>
          <p:cNvSpPr txBox="1">
            <a:spLocks noChangeArrowheads="1"/>
          </p:cNvSpPr>
          <p:nvPr>
            <p:custDataLst>
              <p:tags r:id="rId7"/>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8"/>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9"/>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10"/>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11"/>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12"/>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9" name="椭圆 68"/>
          <p:cNvSpPr/>
          <p:nvPr/>
        </p:nvSpPr>
        <p:spPr>
          <a:xfrm>
            <a:off x="1080657" y="4102612"/>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国际化</a:t>
            </a:r>
            <a:endParaRPr lang="zh-CN" altLang="en-US" sz="1400" b="1" dirty="0">
              <a:solidFill>
                <a:schemeClr val="tx1"/>
              </a:solidFill>
              <a:latin typeface="+mn-ea"/>
            </a:endParaRPr>
          </a:p>
        </p:txBody>
      </p:sp>
      <p:sp>
        <p:nvSpPr>
          <p:cNvPr id="70" name="椭圆 69"/>
          <p:cNvSpPr/>
          <p:nvPr/>
        </p:nvSpPr>
        <p:spPr>
          <a:xfrm>
            <a:off x="1784648" y="4409653"/>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资源</a:t>
            </a:r>
            <a:r>
              <a:rPr lang="en-US" altLang="zh-CN" sz="1400" b="1" dirty="0" smtClean="0">
                <a:solidFill>
                  <a:schemeClr val="tx1"/>
                </a:solidFill>
                <a:latin typeface="+mn-ea"/>
              </a:rPr>
              <a:t/>
            </a:r>
            <a:br>
              <a:rPr lang="en-US" altLang="zh-CN" sz="1400" b="1" dirty="0" smtClean="0">
                <a:solidFill>
                  <a:schemeClr val="tx1"/>
                </a:solidFill>
                <a:latin typeface="+mn-ea"/>
              </a:rPr>
            </a:br>
            <a:r>
              <a:rPr lang="zh-CN" altLang="en-US" sz="1400" b="1" dirty="0" smtClean="0">
                <a:solidFill>
                  <a:schemeClr val="tx1"/>
                </a:solidFill>
                <a:latin typeface="+mn-ea"/>
              </a:rPr>
              <a:t>整合</a:t>
            </a:r>
            <a:endParaRPr lang="zh-CN" altLang="en-US" sz="1400" b="1" dirty="0">
              <a:solidFill>
                <a:schemeClr val="tx1"/>
              </a:solidFill>
              <a:latin typeface="+mn-ea"/>
            </a:endParaRPr>
          </a:p>
        </p:txBody>
      </p:sp>
      <p:sp>
        <p:nvSpPr>
          <p:cNvPr id="71" name="椭圆 70"/>
          <p:cNvSpPr/>
          <p:nvPr>
            <p:custDataLst>
              <p:tags r:id="rId13"/>
            </p:custDataLst>
          </p:nvPr>
        </p:nvSpPr>
        <p:spPr>
          <a:xfrm>
            <a:off x="2288704" y="3789040"/>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兼并</a:t>
            </a:r>
            <a:r>
              <a:rPr lang="en-US" altLang="zh-CN" sz="1400" b="1" dirty="0" smtClean="0">
                <a:solidFill>
                  <a:schemeClr val="tx1"/>
                </a:solidFill>
                <a:latin typeface="+mn-ea"/>
              </a:rPr>
              <a:t/>
            </a:r>
            <a:br>
              <a:rPr lang="en-US" altLang="zh-CN" sz="1400" b="1" dirty="0" smtClean="0">
                <a:solidFill>
                  <a:schemeClr val="tx1"/>
                </a:solidFill>
                <a:latin typeface="+mn-ea"/>
              </a:rPr>
            </a:br>
            <a:r>
              <a:rPr lang="zh-CN" altLang="en-US" sz="1400" b="1" dirty="0" smtClean="0">
                <a:solidFill>
                  <a:schemeClr val="tx1"/>
                </a:solidFill>
                <a:latin typeface="+mn-ea"/>
              </a:rPr>
              <a:t>收购</a:t>
            </a:r>
            <a:endParaRPr lang="zh-CN" altLang="en-US" sz="1400" b="1" dirty="0">
              <a:solidFill>
                <a:schemeClr val="tx1"/>
              </a:solidFill>
              <a:latin typeface="+mn-ea"/>
            </a:endParaRPr>
          </a:p>
        </p:txBody>
      </p:sp>
      <p:sp>
        <p:nvSpPr>
          <p:cNvPr id="80" name="椭圆 79"/>
          <p:cNvSpPr/>
          <p:nvPr>
            <p:custDataLst>
              <p:tags r:id="rId14"/>
            </p:custDataLst>
          </p:nvPr>
        </p:nvSpPr>
        <p:spPr>
          <a:xfrm>
            <a:off x="2072752" y="2033317"/>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生产</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smtClean="0">
                <a:solidFill>
                  <a:schemeClr val="bg1"/>
                </a:solidFill>
                <a:latin typeface="+mn-ea"/>
              </a:rPr>
              <a:t>制造</a:t>
            </a:r>
            <a:endParaRPr lang="zh-CN" altLang="en-US" sz="1400" b="1" dirty="0">
              <a:solidFill>
                <a:schemeClr val="bg1"/>
              </a:solidFill>
              <a:latin typeface="+mn-ea"/>
            </a:endParaRPr>
          </a:p>
        </p:txBody>
      </p:sp>
      <p:sp>
        <p:nvSpPr>
          <p:cNvPr id="81" name="椭圆 80"/>
          <p:cNvSpPr/>
          <p:nvPr>
            <p:custDataLst>
              <p:tags r:id="rId15"/>
            </p:custDataLst>
          </p:nvPr>
        </p:nvSpPr>
        <p:spPr>
          <a:xfrm>
            <a:off x="2432792" y="260938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物流</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smtClean="0">
                <a:solidFill>
                  <a:schemeClr val="bg1"/>
                </a:solidFill>
                <a:latin typeface="+mn-ea"/>
              </a:rPr>
              <a:t>运输</a:t>
            </a:r>
          </a:p>
        </p:txBody>
      </p:sp>
      <p:sp>
        <p:nvSpPr>
          <p:cNvPr id="82" name="椭圆 81"/>
          <p:cNvSpPr/>
          <p:nvPr>
            <p:custDataLst>
              <p:tags r:id="rId16"/>
            </p:custDataLst>
          </p:nvPr>
        </p:nvSpPr>
        <p:spPr>
          <a:xfrm>
            <a:off x="1784720" y="2825405"/>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采购</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供应</a:t>
            </a: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7"/>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8"/>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9"/>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20"/>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a:t>
            </a:r>
            <a:r>
              <a:rPr lang="zh-CN" altLang="en-US" dirty="0"/>
              <a:t>福集团化肥业</a:t>
            </a:r>
            <a:r>
              <a:rPr lang="zh-CN" altLang="en-US" dirty="0" smtClean="0"/>
              <a:t>务</a:t>
            </a:r>
            <a:r>
              <a:rPr lang="zh-CN" altLang="en-US" dirty="0" smtClean="0">
                <a:solidFill>
                  <a:schemeClr val="tx2"/>
                </a:solidFill>
              </a:rPr>
              <a:t>能力建设</a:t>
            </a:r>
            <a:endParaRPr lang="zh-CN" altLang="en-US" dirty="0">
              <a:solidFill>
                <a:schemeClr val="tx2"/>
              </a:solidFill>
            </a:endParaRPr>
          </a:p>
        </p:txBody>
      </p:sp>
    </p:spTree>
    <p:extLst>
      <p:ext uri="{BB962C8B-B14F-4D97-AF65-F5344CB8AC3E}">
        <p14:creationId xmlns:p14="http://schemas.microsoft.com/office/powerpoint/2010/main" val="34304539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3.</a:t>
            </a:r>
            <a:r>
              <a:rPr lang="zh-CN" altLang="en-US" dirty="0" smtClean="0"/>
              <a:t>化工业务</a:t>
            </a:r>
            <a:r>
              <a:rPr lang="en-US" altLang="zh-CN" dirty="0" smtClean="0">
                <a:latin typeface="+mn-ea"/>
              </a:rPr>
              <a:t>……40</a:t>
            </a:r>
            <a:r>
              <a:rPr lang="zh-CN" altLang="en-US" dirty="0" smtClean="0">
                <a:latin typeface="+mn-ea"/>
              </a:rPr>
              <a:t> ～</a:t>
            </a:r>
            <a:r>
              <a:rPr lang="en-US" altLang="zh-CN" dirty="0" smtClean="0">
                <a:latin typeface="+mn-ea"/>
              </a:rPr>
              <a:t>45</a:t>
            </a:r>
            <a:endParaRPr lang="zh-CN" altLang="en-US" dirty="0">
              <a:solidFill>
                <a:schemeClr val="tx2"/>
              </a:solidFill>
            </a:endParaRPr>
          </a:p>
        </p:txBody>
      </p:sp>
      <p:sp>
        <p:nvSpPr>
          <p:cNvPr id="8" name="矩形 7"/>
          <p:cNvSpPr/>
          <p:nvPr/>
        </p:nvSpPr>
        <p:spPr>
          <a:xfrm>
            <a:off x="415925" y="1424403"/>
            <a:ext cx="9145587" cy="4628099"/>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150000"/>
              </a:lnSpc>
              <a:spcBef>
                <a:spcPts val="600"/>
              </a:spcBef>
              <a:spcAft>
                <a:spcPts val="600"/>
              </a:spcAft>
              <a:buSzPct val="100000"/>
              <a:tabLst>
                <a:tab pos="534988" algn="l"/>
              </a:tabLst>
            </a:pPr>
            <a:r>
              <a:rPr lang="en-US" altLang="zh-CN" sz="2400" b="1" dirty="0" smtClean="0">
                <a:latin typeface="+mn-ea"/>
              </a:rPr>
              <a:t>【</a:t>
            </a:r>
            <a:r>
              <a:rPr lang="zh-CN" altLang="en-US" sz="2400" b="1" dirty="0" smtClean="0">
                <a:latin typeface="+mn-ea"/>
              </a:rPr>
              <a:t>无化工不富</a:t>
            </a:r>
            <a:r>
              <a:rPr lang="en-US" altLang="zh-CN" sz="2400" dirty="0" smtClean="0">
                <a:latin typeface="+mn-ea"/>
              </a:rPr>
              <a:t>】</a:t>
            </a:r>
            <a:endParaRPr lang="en-US" altLang="zh-CN" sz="2400" b="1" dirty="0">
              <a:latin typeface="+mn-ea"/>
            </a:endParaRPr>
          </a:p>
          <a:p>
            <a:pPr algn="just">
              <a:lnSpc>
                <a:spcPct val="150000"/>
              </a:lnSpc>
              <a:spcBef>
                <a:spcPts val="300"/>
              </a:spcBef>
            </a:pPr>
            <a:r>
              <a:rPr lang="zh-CN" altLang="en-US" sz="2000" dirty="0"/>
              <a:t>实行湿热路线并举；依托资源和技术优势，整合国内外资源，构建黄磷、</a:t>
            </a:r>
            <a:r>
              <a:rPr lang="en-US" altLang="zh-CN" sz="2000" dirty="0"/>
              <a:t>PPA</a:t>
            </a:r>
            <a:r>
              <a:rPr lang="zh-CN" altLang="en-US" sz="2000" dirty="0"/>
              <a:t>、氟、碘精细化工原料供应规模优势；强化开放合作，以获取技术、市场等优势，择机向产业链高附加值端发展；通过整合集成创新，打造下游应用创投平台；夯实巩固煤化工配套，结合贵州区域优势努力探寻下游机会，据政策、市场和能源结构变化择机进入高附加值领域；为集团化肥、农业板块及资源综合循环利用提供技术支持及业务载体；为环保等新产业提供一体化解决方案；成为提升集团经济效益的核心力量。</a:t>
            </a:r>
          </a:p>
        </p:txBody>
      </p:sp>
    </p:spTree>
    <p:extLst>
      <p:ext uri="{BB962C8B-B14F-4D97-AF65-F5344CB8AC3E}">
        <p14:creationId xmlns:p14="http://schemas.microsoft.com/office/powerpoint/2010/main" val="22239824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对象 56"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57760" name="think-cell Slide" r:id="rId16" imgW="360" imgH="360" progId="">
                  <p:embed/>
                </p:oleObj>
              </mc:Choice>
              <mc:Fallback>
                <p:oleObj name="think-cell Slide" r:id="rId16" imgW="360" imgH="360" progId="">
                  <p:embed/>
                  <p:pic>
                    <p:nvPicPr>
                      <p:cNvPr id="0" name="Picture 2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9" name="表格 68"/>
          <p:cNvGraphicFramePr>
            <a:graphicFrameLocks noGrp="1"/>
          </p:cNvGraphicFramePr>
          <p:nvPr>
            <p:custDataLst>
              <p:tags r:id="rId3"/>
            </p:custDataLst>
            <p:extLst/>
          </p:nvPr>
        </p:nvGraphicFramePr>
        <p:xfrm>
          <a:off x="415924" y="2997175"/>
          <a:ext cx="9074150" cy="3176850"/>
        </p:xfrm>
        <a:graphic>
          <a:graphicData uri="http://schemas.openxmlformats.org/drawingml/2006/table">
            <a:tbl>
              <a:tblPr firstRow="1" bandRow="1">
                <a:tableStyleId>{5C22544A-7EE6-4342-B048-85BDC9FD1C3A}</a:tableStyleId>
              </a:tblPr>
              <a:tblGrid>
                <a:gridCol w="1563823"/>
                <a:gridCol w="69863"/>
                <a:gridCol w="2399334"/>
                <a:gridCol w="25400"/>
                <a:gridCol w="2515733"/>
                <a:gridCol w="27585"/>
                <a:gridCol w="2472412"/>
              </a:tblGrid>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dirty="0" smtClean="0">
                          <a:solidFill>
                            <a:schemeClr val="bg1"/>
                          </a:solidFill>
                        </a:rPr>
                        <a:t>业务定位</a:t>
                      </a: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ea"/>
                          <a:ea typeface="+mn-ea"/>
                          <a:cs typeface="+mn-cs"/>
                        </a:rPr>
                        <a:t>构建中国规模领先的磷氟碘精细化工原材料供应平台</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ea"/>
                          <a:ea typeface="+mn-ea"/>
                          <a:cs typeface="+mn-cs"/>
                        </a:rPr>
                        <a:t>构建贵州区域市场煤化工产品应用平台</a:t>
                      </a:r>
                      <a:endParaRPr lang="en-US" altLang="zh-CN" sz="1400" b="0" kern="1200" dirty="0" smtClean="0">
                        <a:solidFill>
                          <a:srgbClr val="000000"/>
                        </a:solidFill>
                        <a:latin typeface="+mn-ea"/>
                        <a:ea typeface="+mn-ea"/>
                        <a:cs typeface="+mn-cs"/>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ea"/>
                          <a:ea typeface="+mn-ea"/>
                          <a:cs typeface="+mn-cs"/>
                        </a:rPr>
                        <a:t>打造中国规模和效益领先的磷氟碘精细化工创投平台</a:t>
                      </a:r>
                      <a:endParaRPr lang="en-US" altLang="zh-CN" sz="1400" b="0" kern="1200" dirty="0" smtClean="0">
                        <a:solidFill>
                          <a:srgbClr val="000000"/>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ea"/>
                          <a:ea typeface="+mn-ea"/>
                          <a:cs typeface="+mn-cs"/>
                        </a:rPr>
                        <a:t>贵州煤化工发展的推动者与产品应用平台</a:t>
                      </a:r>
                      <a:endParaRPr lang="en-US" altLang="zh-CN" sz="1400" b="0" kern="1200" dirty="0" smtClean="0">
                        <a:solidFill>
                          <a:srgbClr val="000000"/>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进一步形成集产品研发、供应、创投、交易和融资为一体的多功能平台，颠覆精细化工行业，主导产业生态</a:t>
                      </a:r>
                      <a:endParaRPr lang="en-US" altLang="zh-CN" sz="1400" b="0" kern="1200" dirty="0" smtClean="0">
                        <a:solidFill>
                          <a:schemeClr val="tx1"/>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业务组合</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lt"/>
                          <a:ea typeface="+mn-ea"/>
                          <a:cs typeface="+mn-cs"/>
                        </a:rPr>
                        <a:t>实现</a:t>
                      </a:r>
                      <a:r>
                        <a:rPr lang="en-US" altLang="zh-CN" sz="1400" b="0" kern="1200" dirty="0" smtClean="0">
                          <a:solidFill>
                            <a:srgbClr val="000000"/>
                          </a:solidFill>
                          <a:latin typeface="+mn-lt"/>
                          <a:ea typeface="+mn-ea"/>
                          <a:cs typeface="+mn-cs"/>
                        </a:rPr>
                        <a:t>PPA</a:t>
                      </a:r>
                      <a:r>
                        <a:rPr lang="zh-CN" altLang="en-US" sz="1400" b="0" kern="1200" dirty="0" smtClean="0">
                          <a:solidFill>
                            <a:srgbClr val="000000"/>
                          </a:solidFill>
                          <a:latin typeface="+mn-lt"/>
                          <a:ea typeface="+mn-ea"/>
                          <a:cs typeface="+mn-cs"/>
                        </a:rPr>
                        <a:t>、黄磷、氢氟酸、粗碘等供应规模绝对领先</a:t>
                      </a:r>
                      <a:endParaRPr lang="en-US" altLang="zh-CN" sz="1400" b="0" kern="1200" dirty="0" smtClean="0">
                        <a:solidFill>
                          <a:srgbClr val="000000"/>
                        </a:solidFill>
                        <a:latin typeface="+mn-lt"/>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lt"/>
                          <a:ea typeface="+mn-ea"/>
                          <a:cs typeface="+mn-cs"/>
                        </a:rPr>
                        <a:t>着力布局贵州区域内煤化工销售渠道网络</a:t>
                      </a:r>
                    </a:p>
                  </a:txBody>
                  <a:tcPr marL="72000" marR="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在整合原材料、资本等资源的基础上大力开展创投业务</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依托煤化工渠道网络，自建或整合适应贵州市场的产品</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大力引导发展高端磷化工</a:t>
                      </a:r>
                      <a:endParaRPr lang="en-US" altLang="zh-CN" sz="1400" b="0" kern="1200" dirty="0" smtClean="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6400" indent="-176400" algn="l" defTabSz="721933" rtl="0" eaLnBrk="1" latinLnBrk="0" hangingPunct="1">
                        <a:buClr>
                          <a:schemeClr val="tx1"/>
                        </a:buClr>
                        <a:buSzPct val="100000"/>
                        <a:buFont typeface="Arial"/>
                        <a:buChar char="•"/>
                      </a:pPr>
                      <a:r>
                        <a:rPr lang="zh-CN" altLang="en-US" sz="1400" b="0" kern="1200" dirty="0" smtClean="0">
                          <a:solidFill>
                            <a:schemeClr val="tx1"/>
                          </a:solidFill>
                          <a:latin typeface="+mn-ea"/>
                          <a:ea typeface="+mn-ea"/>
                          <a:cs typeface="+mn-cs"/>
                        </a:rPr>
                        <a:t>磷氟碘区域上除中国市场外，进一步向全球市场拓展</a:t>
                      </a:r>
                      <a:endParaRPr lang="en-US" altLang="zh-CN" sz="1400" b="0" kern="1200" dirty="0" smtClean="0">
                        <a:solidFill>
                          <a:schemeClr val="tx1"/>
                        </a:solidFill>
                        <a:latin typeface="+mn-ea"/>
                        <a:ea typeface="+mn-ea"/>
                        <a:cs typeface="+mn-cs"/>
                      </a:endParaRPr>
                    </a:p>
                    <a:p>
                      <a:pPr marL="176400" indent="-176400" algn="l" defTabSz="721933" rtl="0" eaLnBrk="1" latinLnBrk="0" hangingPunct="1">
                        <a:buClr>
                          <a:schemeClr val="tx1"/>
                        </a:buClr>
                        <a:buSzPct val="100000"/>
                        <a:buFont typeface="Arial"/>
                        <a:buChar char="•"/>
                      </a:pPr>
                      <a:r>
                        <a:rPr lang="zh-CN" altLang="en-US" sz="1400" b="0" kern="1200" dirty="0" smtClean="0">
                          <a:solidFill>
                            <a:schemeClr val="tx1"/>
                          </a:solidFill>
                          <a:latin typeface="+mn-ea"/>
                          <a:ea typeface="+mn-ea"/>
                          <a:cs typeface="+mn-cs"/>
                        </a:rPr>
                        <a:t>煤化工渠道网络进一步完善、下沉，提升效率、降低成本</a:t>
                      </a:r>
                      <a:endParaRPr lang="zh-CN" altLang="en-US" sz="1400" b="0" kern="1200" dirty="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财务目标</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年营收：增长至</a:t>
                      </a:r>
                      <a:r>
                        <a:rPr lang="en-US" altLang="zh-CN" sz="1400" b="0" kern="1200" dirty="0" smtClean="0">
                          <a:solidFill>
                            <a:schemeClr val="tx1"/>
                          </a:solidFill>
                          <a:latin typeface="Calibri" panose="020F0502020204030204" pitchFamily="34" charset="0"/>
                          <a:ea typeface="+mn-ea"/>
                          <a:cs typeface="+mn-cs"/>
                        </a:rPr>
                        <a:t>48</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a:t>
                      </a:r>
                      <a:r>
                        <a:rPr lang="zh-CN" altLang="en-US" sz="1400" b="0" kern="1200" dirty="0" smtClean="0">
                          <a:solidFill>
                            <a:schemeClr val="tx1"/>
                          </a:solidFill>
                          <a:latin typeface="Calibri" panose="020F0502020204030204" pitchFamily="34" charset="0"/>
                          <a:ea typeface="+mn-ea"/>
                          <a:cs typeface="+mn-cs"/>
                        </a:rPr>
                        <a:t>约</a:t>
                      </a:r>
                      <a:r>
                        <a:rPr lang="en-US" altLang="zh-CN" sz="1400" b="0" kern="1200" dirty="0" smtClean="0">
                          <a:solidFill>
                            <a:schemeClr val="tx1"/>
                          </a:solidFill>
                          <a:latin typeface="Calibri" panose="020F0502020204030204" pitchFamily="34" charset="0"/>
                          <a:ea typeface="+mj-ea"/>
                          <a:cs typeface="+mn-cs"/>
                        </a:rPr>
                        <a:t>34.7%</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zh-CN" altLang="en-US" sz="1400" b="0" kern="1200" dirty="0" smtClean="0">
                          <a:solidFill>
                            <a:schemeClr val="tx1"/>
                          </a:solidFill>
                          <a:latin typeface="Calibri" panose="020F0502020204030204" pitchFamily="34" charset="0"/>
                          <a:ea typeface="+mn-ea"/>
                          <a:cs typeface="+mn-cs"/>
                        </a:rPr>
                        <a:t>：</a:t>
                      </a:r>
                      <a:r>
                        <a:rPr lang="en-US" altLang="zh-CN" sz="1400" b="0" kern="1200" dirty="0" smtClean="0">
                          <a:solidFill>
                            <a:schemeClr val="tx1"/>
                          </a:solidFill>
                          <a:latin typeface="Calibri" panose="020F0502020204030204" pitchFamily="34" charset="0"/>
                          <a:ea typeface="+mn-ea"/>
                          <a:cs typeface="+mn-cs"/>
                        </a:rPr>
                        <a:t>19%</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a:t>
                      </a:r>
                      <a:r>
                        <a:rPr lang="zh-CN" altLang="en-US" sz="1400" b="0" kern="1200" baseline="0" dirty="0" smtClean="0">
                          <a:solidFill>
                            <a:schemeClr val="tx1"/>
                          </a:solidFill>
                          <a:latin typeface="Calibri" panose="020F0502020204030204" pitchFamily="34" charset="0"/>
                          <a:ea typeface="+mn-ea"/>
                          <a:cs typeface="+mn-cs"/>
                        </a:rPr>
                        <a:t>增长至</a:t>
                      </a:r>
                      <a:r>
                        <a:rPr lang="en-US" altLang="zh-CN" sz="1400" b="0" kern="1200" baseline="0" dirty="0" smtClean="0">
                          <a:solidFill>
                            <a:schemeClr val="tx1"/>
                          </a:solidFill>
                          <a:latin typeface="Calibri" panose="020F0502020204030204" pitchFamily="34" charset="0"/>
                          <a:ea typeface="+mn-ea"/>
                          <a:cs typeface="+mn-cs"/>
                        </a:rPr>
                        <a:t>133</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29.3%</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21%</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a:t>
                      </a:r>
                      <a:r>
                        <a:rPr lang="zh-CN" altLang="en-US" sz="1400" b="0" kern="1200" baseline="0" dirty="0" smtClean="0">
                          <a:solidFill>
                            <a:schemeClr val="tx1"/>
                          </a:solidFill>
                          <a:latin typeface="Calibri" panose="020F0502020204030204" pitchFamily="34" charset="0"/>
                          <a:ea typeface="+mn-ea"/>
                          <a:cs typeface="+mn-cs"/>
                        </a:rPr>
                        <a:t>增长至</a:t>
                      </a:r>
                      <a:r>
                        <a:rPr lang="en-US" altLang="zh-CN" sz="1400" b="0" kern="1200" dirty="0" smtClean="0">
                          <a:solidFill>
                            <a:schemeClr val="tx1"/>
                          </a:solidFill>
                          <a:latin typeface="Calibri" panose="020F0502020204030204" pitchFamily="34" charset="0"/>
                          <a:ea typeface="+mn-ea"/>
                          <a:cs typeface="+mn-cs"/>
                        </a:rPr>
                        <a:t>203</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8.9%</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23%</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85" name="标题 1"/>
          <p:cNvSpPr txBox="1">
            <a:spLocks/>
          </p:cNvSpPr>
          <p:nvPr>
            <p:custDataLst>
              <p:tags r:id="rId4"/>
            </p:custDataLst>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瓮福集团化工业务</a:t>
            </a:r>
            <a:r>
              <a:rPr lang="zh-CN" altLang="en-US" dirty="0" smtClean="0">
                <a:solidFill>
                  <a:schemeClr val="tx2"/>
                </a:solidFill>
              </a:rPr>
              <a:t>战略观点综述</a:t>
            </a:r>
            <a:endParaRPr lang="zh-CN" altLang="en-US" dirty="0">
              <a:solidFill>
                <a:schemeClr val="tx2"/>
              </a:solidFill>
            </a:endParaRPr>
          </a:p>
        </p:txBody>
      </p:sp>
      <p:sp>
        <p:nvSpPr>
          <p:cNvPr id="27" name="TextBox 26"/>
          <p:cNvSpPr txBox="1"/>
          <p:nvPr>
            <p:custDataLst>
              <p:tags r:id="rId5"/>
            </p:custDataLst>
          </p:nvPr>
        </p:nvSpPr>
        <p:spPr>
          <a:xfrm>
            <a:off x="2592723" y="1827321"/>
            <a:ext cx="1655591"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grpSp>
        <p:nvGrpSpPr>
          <p:cNvPr id="6" name="组合 5"/>
          <p:cNvGrpSpPr/>
          <p:nvPr/>
        </p:nvGrpSpPr>
        <p:grpSpPr>
          <a:xfrm>
            <a:off x="1964968" y="2187476"/>
            <a:ext cx="2412000" cy="665460"/>
            <a:chOff x="1964968" y="2348880"/>
            <a:chExt cx="2412000" cy="576016"/>
          </a:xfrm>
        </p:grpSpPr>
        <p:sp>
          <p:nvSpPr>
            <p:cNvPr id="28" name="矩形 27"/>
            <p:cNvSpPr/>
            <p:nvPr>
              <p:custDataLst>
                <p:tags r:id="rId12"/>
              </p:custDataLst>
            </p:nvPr>
          </p:nvSpPr>
          <p:spPr>
            <a:xfrm>
              <a:off x="2543868"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108000" rIns="3600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掌控资源，搭建平台</a:t>
              </a:r>
              <a:endParaRPr lang="zh-CN" altLang="en-US" sz="1400" b="1" dirty="0">
                <a:solidFill>
                  <a:schemeClr val="bg1"/>
                </a:solidFill>
              </a:endParaRPr>
            </a:p>
          </p:txBody>
        </p:sp>
        <p:sp>
          <p:nvSpPr>
            <p:cNvPr id="29" name="矩形 28"/>
            <p:cNvSpPr/>
            <p:nvPr>
              <p:custDataLst>
                <p:tags r:id="rId13"/>
              </p:custDataLst>
            </p:nvPr>
          </p:nvSpPr>
          <p:spPr>
            <a:xfrm>
              <a:off x="1964968"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近期</a:t>
              </a:r>
              <a:endParaRPr lang="zh-CN" altLang="en-US" sz="1400" b="1" dirty="0">
                <a:solidFill>
                  <a:schemeClr val="bg1"/>
                </a:solidFill>
              </a:endParaRPr>
            </a:p>
          </p:txBody>
        </p:sp>
      </p:grpSp>
      <p:sp>
        <p:nvSpPr>
          <p:cNvPr id="32" name="TextBox 31"/>
          <p:cNvSpPr txBox="1"/>
          <p:nvPr>
            <p:custDataLst>
              <p:tags r:id="rId6"/>
            </p:custDataLst>
          </p:nvPr>
        </p:nvSpPr>
        <p:spPr>
          <a:xfrm>
            <a:off x="5389026"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grpSp>
        <p:nvGrpSpPr>
          <p:cNvPr id="8" name="组合 7"/>
          <p:cNvGrpSpPr/>
          <p:nvPr/>
        </p:nvGrpSpPr>
        <p:grpSpPr>
          <a:xfrm>
            <a:off x="4521252" y="2187476"/>
            <a:ext cx="2412000" cy="665460"/>
            <a:chOff x="4520952" y="2348880"/>
            <a:chExt cx="2412000" cy="576016"/>
          </a:xfrm>
        </p:grpSpPr>
        <p:sp>
          <p:nvSpPr>
            <p:cNvPr id="33" name="矩形 32"/>
            <p:cNvSpPr/>
            <p:nvPr>
              <p:custDataLst>
                <p:tags r:id="rId10"/>
              </p:custDataLst>
            </p:nvPr>
          </p:nvSpPr>
          <p:spPr>
            <a:xfrm>
              <a:off x="5099852"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108000" rIns="3600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模式创新，合作共赢</a:t>
              </a:r>
              <a:endParaRPr lang="zh-CN" altLang="en-US" sz="1400" b="1" dirty="0">
                <a:solidFill>
                  <a:schemeClr val="bg1"/>
                </a:solidFill>
              </a:endParaRPr>
            </a:p>
          </p:txBody>
        </p:sp>
        <p:sp>
          <p:nvSpPr>
            <p:cNvPr id="34" name="矩形 33"/>
            <p:cNvSpPr/>
            <p:nvPr>
              <p:custDataLst>
                <p:tags r:id="rId11"/>
              </p:custDataLst>
            </p:nvPr>
          </p:nvSpPr>
          <p:spPr>
            <a:xfrm>
              <a:off x="4520952"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中期</a:t>
              </a:r>
              <a:endParaRPr lang="zh-CN" altLang="en-US" sz="1400" b="1" dirty="0">
                <a:solidFill>
                  <a:schemeClr val="bg1"/>
                </a:solidFill>
              </a:endParaRPr>
            </a:p>
          </p:txBody>
        </p:sp>
      </p:grpSp>
      <p:sp>
        <p:nvSpPr>
          <p:cNvPr id="37" name="TextBox 36"/>
          <p:cNvSpPr txBox="1"/>
          <p:nvPr>
            <p:custDataLst>
              <p:tags r:id="rId7"/>
            </p:custDataLst>
          </p:nvPr>
        </p:nvSpPr>
        <p:spPr>
          <a:xfrm>
            <a:off x="7833320"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grpSp>
        <p:nvGrpSpPr>
          <p:cNvPr id="7" name="组合 6"/>
          <p:cNvGrpSpPr/>
          <p:nvPr/>
        </p:nvGrpSpPr>
        <p:grpSpPr>
          <a:xfrm>
            <a:off x="7077536" y="2187476"/>
            <a:ext cx="2412000" cy="665460"/>
            <a:chOff x="7077536" y="2348880"/>
            <a:chExt cx="2412000" cy="576016"/>
          </a:xfrm>
        </p:grpSpPr>
        <p:sp>
          <p:nvSpPr>
            <p:cNvPr id="38" name="矩形 37"/>
            <p:cNvSpPr/>
            <p:nvPr>
              <p:custDataLst>
                <p:tags r:id="rId8"/>
              </p:custDataLst>
            </p:nvPr>
          </p:nvSpPr>
          <p:spPr>
            <a:xfrm>
              <a:off x="7656436"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108000" rIns="36000" bIns="108000" numCol="1" spcCol="0" rtlCol="0" fromWordArt="0" anchor="ctr" anchorCtr="0" forceAA="0" compatLnSpc="1">
              <a:prstTxWarp prst="textNoShape">
                <a:avLst/>
              </a:prstTxWarp>
              <a:noAutofit/>
            </a:bodyPr>
            <a:lstStyle/>
            <a:p>
              <a:pPr algn="ctr">
                <a:spcBef>
                  <a:spcPts val="300"/>
                </a:spcBef>
              </a:pPr>
              <a:r>
                <a:rPr lang="zh-CN" altLang="en-US" sz="1400" b="1" dirty="0">
                  <a:solidFill>
                    <a:schemeClr val="bg1"/>
                  </a:solidFill>
                </a:rPr>
                <a:t>颠</a:t>
              </a:r>
              <a:r>
                <a:rPr lang="zh-CN" altLang="en-US" sz="1400" b="1" dirty="0" smtClean="0">
                  <a:solidFill>
                    <a:schemeClr val="bg1"/>
                  </a:solidFill>
                </a:rPr>
                <a:t>覆产业，主导生态</a:t>
              </a:r>
              <a:endParaRPr lang="en-US" altLang="zh-CN" sz="1400" b="1" dirty="0">
                <a:solidFill>
                  <a:schemeClr val="bg1"/>
                </a:solidFill>
              </a:endParaRPr>
            </a:p>
          </p:txBody>
        </p:sp>
        <p:sp>
          <p:nvSpPr>
            <p:cNvPr id="39" name="矩形 38"/>
            <p:cNvSpPr/>
            <p:nvPr>
              <p:custDataLst>
                <p:tags r:id="rId9"/>
              </p:custDataLst>
            </p:nvPr>
          </p:nvSpPr>
          <p:spPr>
            <a:xfrm>
              <a:off x="7077536"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远期</a:t>
              </a:r>
              <a:endParaRPr lang="zh-CN" altLang="en-US" sz="1400" b="1" dirty="0">
                <a:solidFill>
                  <a:schemeClr val="bg1"/>
                </a:solidFill>
              </a:endParaRPr>
            </a:p>
          </p:txBody>
        </p:sp>
      </p:grpSp>
      <p:pic>
        <p:nvPicPr>
          <p:cNvPr id="43" name="Picture 4" descr="C:\Users\Jordan\Desktop\24390.png"/>
          <p:cNvPicPr>
            <a:picLocks noChangeAspect="1" noChangeArrowheads="1"/>
          </p:cNvPicPr>
          <p:nvPr/>
        </p:nvPicPr>
        <p:blipFill>
          <a:blip r:embed="rId18"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06707" y="1611412"/>
            <a:ext cx="468000" cy="468000"/>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descr="strategy3.png"/>
          <p:cNvPicPr>
            <a:picLocks noChangeAspect="1"/>
          </p:cNvPicPr>
          <p:nvPr/>
        </p:nvPicPr>
        <p:blipFill>
          <a:blip r:embed="rId1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964968" y="1556792"/>
            <a:ext cx="540000" cy="540000"/>
          </a:xfrm>
          <a:prstGeom prst="rect">
            <a:avLst/>
          </a:prstGeom>
        </p:spPr>
      </p:pic>
      <p:pic>
        <p:nvPicPr>
          <p:cNvPr id="4" name="图片 3" descr="strategy4.png"/>
          <p:cNvPicPr>
            <a:picLocks noChangeAspect="1"/>
          </p:cNvPicPr>
          <p:nvPr/>
        </p:nvPicPr>
        <p:blipFill>
          <a:blip r:embed="rId2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20952" y="1556792"/>
            <a:ext cx="540000" cy="540000"/>
          </a:xfrm>
          <a:prstGeom prst="rect">
            <a:avLst/>
          </a:prstGeom>
        </p:spPr>
      </p:pic>
      <p:pic>
        <p:nvPicPr>
          <p:cNvPr id="20" name="Picture 2" descr="http://www.wengfu.com/images/headlogo.png"/>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10204" b="9905"/>
          <a:stretch/>
        </p:blipFill>
        <p:spPr bwMode="auto">
          <a:xfrm>
            <a:off x="488504" y="2276872"/>
            <a:ext cx="1284476" cy="454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79044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3464" name="think-cell Slide" r:id="rId36" imgW="360" imgH="360" progId="">
                  <p:embed/>
                </p:oleObj>
              </mc:Choice>
              <mc:Fallback>
                <p:oleObj name="think-cell Slide" r:id="rId36" imgW="360" imgH="360" progId="">
                  <p:embed/>
                  <p:pic>
                    <p:nvPicPr>
                      <p:cNvPr id="0" name="Picture 149"/>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标题 1"/>
          <p:cNvSpPr>
            <a:spLocks noGrp="1"/>
          </p:cNvSpPr>
          <p:nvPr>
            <p:ph type="title"/>
            <p:custDataLst>
              <p:tags r:id="rId3"/>
            </p:custDataLst>
          </p:nvPr>
        </p:nvSpPr>
        <p:spPr>
          <a:xfrm>
            <a:off x="453000" y="790575"/>
            <a:ext cx="9000000" cy="380480"/>
          </a:xfrm>
        </p:spPr>
        <p:txBody>
          <a:bodyPr/>
          <a:lstStyle/>
          <a:p>
            <a:pPr>
              <a:spcAft>
                <a:spcPts val="600"/>
              </a:spcAft>
            </a:pPr>
            <a:r>
              <a:rPr lang="zh-CN" altLang="en-US" dirty="0" smtClean="0"/>
              <a:t>瓮福集团化工业务</a:t>
            </a:r>
            <a:r>
              <a:rPr lang="zh-CN" altLang="en-US" dirty="0" smtClean="0">
                <a:solidFill>
                  <a:schemeClr val="tx2"/>
                </a:solidFill>
              </a:rPr>
              <a:t>选择评估</a:t>
            </a:r>
            <a:endParaRPr lang="en-US" altLang="zh-CN" dirty="0">
              <a:solidFill>
                <a:schemeClr val="tx2"/>
              </a:solidFill>
            </a:endParaRPr>
          </a:p>
        </p:txBody>
      </p:sp>
      <p:sp>
        <p:nvSpPr>
          <p:cNvPr id="22" name="弧形 21"/>
          <p:cNvSpPr/>
          <p:nvPr>
            <p:custDataLst>
              <p:tags r:id="rId4"/>
            </p:custDataLst>
          </p:nvPr>
        </p:nvSpPr>
        <p:spPr>
          <a:xfrm rot="10800000">
            <a:off x="1795459" y="-2059256"/>
            <a:ext cx="7200000" cy="7200000"/>
          </a:xfrm>
          <a:prstGeom prst="arc">
            <a:avLst>
              <a:gd name="adj1" fmla="val 16138209"/>
              <a:gd name="adj2" fmla="val 21594440"/>
            </a:avLst>
          </a:prstGeom>
          <a:solidFill>
            <a:schemeClr val="accent4"/>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25" name="弧形 24"/>
          <p:cNvSpPr/>
          <p:nvPr>
            <p:custDataLst>
              <p:tags r:id="rId5"/>
            </p:custDataLst>
          </p:nvPr>
        </p:nvSpPr>
        <p:spPr>
          <a:xfrm rot="10800000">
            <a:off x="3145441" y="-619870"/>
            <a:ext cx="4603720" cy="4333284"/>
          </a:xfrm>
          <a:prstGeom prst="arc">
            <a:avLst>
              <a:gd name="adj1" fmla="val 16200635"/>
              <a:gd name="adj2" fmla="val 21574899"/>
            </a:avLst>
          </a:prstGeom>
          <a:solidFill>
            <a:schemeClr val="accent3"/>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graphicFrame>
        <p:nvGraphicFramePr>
          <p:cNvPr id="34" name="表格 33"/>
          <p:cNvGraphicFramePr>
            <a:graphicFrameLocks noGrp="1"/>
          </p:cNvGraphicFramePr>
          <p:nvPr>
            <p:custDataLst>
              <p:tags r:id="rId6"/>
            </p:custDataLst>
            <p:extLst>
              <p:ext uri="{D42A27DB-BD31-4B8C-83A1-F6EECF244321}">
                <p14:modId xmlns:p14="http://schemas.microsoft.com/office/powerpoint/2010/main" val="92073450"/>
              </p:ext>
            </p:extLst>
          </p:nvPr>
        </p:nvGraphicFramePr>
        <p:xfrm>
          <a:off x="6177707" y="1532657"/>
          <a:ext cx="3312368" cy="4847677"/>
        </p:xfrm>
        <a:graphic>
          <a:graphicData uri="http://schemas.openxmlformats.org/drawingml/2006/table">
            <a:tbl>
              <a:tblPr firstRow="1" bandRow="1">
                <a:tableStyleId>{5C22544A-7EE6-4342-B048-85BDC9FD1C3A}</a:tableStyleId>
              </a:tblPr>
              <a:tblGrid>
                <a:gridCol w="3312368"/>
              </a:tblGrid>
              <a:tr h="450103">
                <a:tc>
                  <a:txBody>
                    <a:bodyPr/>
                    <a:lstStyle/>
                    <a:p>
                      <a:pPr algn="l"/>
                      <a:r>
                        <a:rPr lang="zh-CN" altLang="en-US" sz="1600" dirty="0" smtClean="0">
                          <a:solidFill>
                            <a:schemeClr val="bg1"/>
                          </a:solidFill>
                        </a:rPr>
                        <a:t>持续强化的“核心型业务”</a:t>
                      </a:r>
                      <a:endParaRPr lang="zh-CN" altLang="en-US" sz="1600"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222104">
                <a:tc>
                  <a:txBody>
                    <a:bodyPr/>
                    <a:lstStyle/>
                    <a:p>
                      <a:pPr marL="88900" indent="0" algn="l" defTabSz="914296" rtl="0" eaLnBrk="1" latinLnBrk="0" hangingPunct="1">
                        <a:buFont typeface="Arial" panose="020B0604020202020204" pitchFamily="34" charset="0"/>
                        <a:buNone/>
                      </a:pPr>
                      <a:r>
                        <a:rPr lang="en-US" altLang="zh-CN" sz="1200" b="1" u="sng" kern="1200" dirty="0" smtClean="0">
                          <a:solidFill>
                            <a:schemeClr val="tx1"/>
                          </a:solidFill>
                          <a:latin typeface="+mn-lt"/>
                          <a:ea typeface="+mn-ea"/>
                          <a:cs typeface="+mn-cs"/>
                        </a:rPr>
                        <a:t>PPA</a:t>
                      </a:r>
                      <a:r>
                        <a:rPr lang="zh-CN" altLang="en-US" sz="1200" b="1" u="sng" kern="1200" dirty="0" smtClean="0">
                          <a:solidFill>
                            <a:schemeClr val="tx1"/>
                          </a:solidFill>
                          <a:latin typeface="+mn-lt"/>
                          <a:ea typeface="+mn-ea"/>
                          <a:cs typeface="+mn-cs"/>
                        </a:rPr>
                        <a:t>、粗碘、无水氟化氢、黄磷</a:t>
                      </a:r>
                      <a:endParaRPr lang="zh-CN" altLang="en-US" sz="12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76064">
                <a:tc>
                  <a:txBody>
                    <a:bodyPr/>
                    <a:lstStyle/>
                    <a:p>
                      <a:pPr marL="88900" indent="0" algn="l" defTabSz="914296" rtl="0" eaLnBrk="1" latinLnBrk="0" hangingPunct="1">
                        <a:buFont typeface="Arial" panose="020B0604020202020204" pitchFamily="34" charset="0"/>
                        <a:buNone/>
                      </a:pPr>
                      <a:r>
                        <a:rPr lang="zh-CN" altLang="en-US" sz="1050" kern="1200" dirty="0" smtClean="0">
                          <a:solidFill>
                            <a:schemeClr val="tx1"/>
                          </a:solidFill>
                          <a:latin typeface="+mn-lt"/>
                          <a:ea typeface="+mn-ea"/>
                          <a:cs typeface="+mn-cs"/>
                        </a:rPr>
                        <a:t>集中资源保证该类业务稳定发展，持续强化原料、工艺、技术、产能全方位的成本优势</a:t>
                      </a:r>
                      <a:endParaRPr lang="zh-CN" altLang="en-US" sz="1050"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50103">
                <a:tc>
                  <a:txBody>
                    <a:bodyPr/>
                    <a:lstStyle/>
                    <a:p>
                      <a:pPr algn="l"/>
                      <a:r>
                        <a:rPr lang="zh-CN" altLang="en-US" sz="1600" b="1" dirty="0" smtClean="0">
                          <a:solidFill>
                            <a:schemeClr val="bg1"/>
                          </a:solidFill>
                        </a:rPr>
                        <a:t>择机发展的“战略型业务”</a:t>
                      </a:r>
                      <a:endParaRPr lang="zh-CN" altLang="en-US" sz="1600" b="1"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50007">
                <a:tc>
                  <a:txBody>
                    <a:bodyPr/>
                    <a:lstStyle/>
                    <a:p>
                      <a:pPr marL="88900" indent="0" algn="l" defTabSz="914296" rtl="0" eaLnBrk="1" latinLnBrk="0" hangingPunct="1">
                        <a:buFont typeface="Arial" panose="020B0604020202020204" pitchFamily="34" charset="0"/>
                        <a:buNone/>
                      </a:pPr>
                      <a:r>
                        <a:rPr lang="zh-CN" altLang="en-US" sz="1200" b="1" u="sng" kern="1200" dirty="0" smtClean="0">
                          <a:solidFill>
                            <a:schemeClr val="tx1"/>
                          </a:solidFill>
                          <a:latin typeface="+mn-lt"/>
                          <a:ea typeface="+mn-ea"/>
                          <a:cs typeface="+mn-cs"/>
                        </a:rPr>
                        <a:t>磷酸纳钾盐、聚磷酸盐、功能性磷酸盐材料、氯化磷、硫化磷、草甘膦、阻燃剂系列、煤化工、废弃物资源化产品</a:t>
                      </a:r>
                      <a:endParaRPr lang="zh-CN" altLang="en-US" sz="12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635304">
                <a:tc>
                  <a:txBody>
                    <a:bodyPr/>
                    <a:lstStyle/>
                    <a:p>
                      <a:pPr marL="88900" indent="0" algn="l" defTabSz="914296" rtl="0" eaLnBrk="1" latinLnBrk="0" hangingPunct="1">
                        <a:buFont typeface="Arial" panose="020B0604020202020204" pitchFamily="34" charset="0"/>
                        <a:buNone/>
                      </a:pPr>
                      <a:r>
                        <a:rPr lang="zh-CN" altLang="en-US" sz="1100" kern="1200" dirty="0" smtClean="0">
                          <a:solidFill>
                            <a:schemeClr val="tx1"/>
                          </a:solidFill>
                          <a:latin typeface="+mn-lt"/>
                          <a:ea typeface="+mn-ea"/>
                          <a:cs typeface="+mn-cs"/>
                        </a:rPr>
                        <a:t>不断跟踪市场、技术发展趋势、谨慎直接进入，在技术取得重大突破或出现结构性市场机遇条件下及时跟进</a:t>
                      </a:r>
                      <a:endParaRPr lang="zh-CN" altLang="en-US" sz="1100"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50103">
                <a:tc>
                  <a:txBody>
                    <a:bodyPr/>
                    <a:lstStyle/>
                    <a:p>
                      <a:pPr algn="l"/>
                      <a:r>
                        <a:rPr lang="zh-CN" altLang="en-US" sz="1600" b="1" dirty="0" smtClean="0">
                          <a:solidFill>
                            <a:schemeClr val="bg1"/>
                          </a:solidFill>
                        </a:rPr>
                        <a:t>伺机而动的“机会型业务”</a:t>
                      </a:r>
                      <a:endParaRPr lang="en-US" altLang="zh-CN" sz="16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50007">
                <a:tc>
                  <a:txBody>
                    <a:bodyPr/>
                    <a:lstStyle/>
                    <a:p>
                      <a:pPr marL="88900" indent="0" algn="l" defTabSz="914296" rtl="0" eaLnBrk="1" latinLnBrk="0" hangingPunct="1">
                        <a:buFont typeface="Arial" panose="020B0604020202020204" pitchFamily="34" charset="0"/>
                        <a:buNone/>
                      </a:pPr>
                      <a:r>
                        <a:rPr lang="zh-CN" altLang="en-US" sz="1200" b="1" u="sng" kern="1200" dirty="0" smtClean="0">
                          <a:solidFill>
                            <a:schemeClr val="tx1"/>
                          </a:solidFill>
                          <a:latin typeface="+mn-lt"/>
                          <a:ea typeface="+mn-ea"/>
                          <a:cs typeface="+mn-cs"/>
                        </a:rPr>
                        <a:t>饲料级磷酸盐、气相法氟化氢铵、氟化铵、电子级无水氟化氢，五氟化硫、五氟化碘、五氟化磷、氟的有机物</a:t>
                      </a:r>
                      <a:endParaRPr lang="en-US" altLang="zh-CN" sz="1200" b="1" u="sng" kern="1200" dirty="0" smtClean="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03746">
                <a:tc>
                  <a:txBody>
                    <a:bodyPr/>
                    <a:lstStyle/>
                    <a:p>
                      <a:pPr marL="88900" indent="0" algn="l" defTabSz="914296" rtl="0" eaLnBrk="1" latinLnBrk="0" hangingPunct="1">
                        <a:buFont typeface="Arial" panose="020B0604020202020204" pitchFamily="34" charset="0"/>
                        <a:buNone/>
                      </a:pPr>
                      <a:r>
                        <a:rPr lang="zh-CN" altLang="en-US" sz="1050" kern="1200" dirty="0" smtClean="0">
                          <a:solidFill>
                            <a:schemeClr val="tx1"/>
                          </a:solidFill>
                          <a:latin typeface="+mn-lt"/>
                          <a:ea typeface="+mn-ea"/>
                          <a:cs typeface="+mn-cs"/>
                        </a:rPr>
                        <a:t>采用收购、控股下游企业的方式迅速进入，克服生产技术、销售、市场方面的短板，考虑提供基础化工产品，合资设立公司、工厂，充分利用低成本基础原料产品，生产下游精细化工产品</a:t>
                      </a:r>
                      <a:endParaRPr lang="zh-CN" altLang="en-US" sz="1050"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pSp>
        <p:nvGrpSpPr>
          <p:cNvPr id="7" name="组 6"/>
          <p:cNvGrpSpPr/>
          <p:nvPr/>
        </p:nvGrpSpPr>
        <p:grpSpPr>
          <a:xfrm>
            <a:off x="416496" y="1532657"/>
            <a:ext cx="5026892" cy="4648888"/>
            <a:chOff x="416496" y="1588400"/>
            <a:chExt cx="5026892" cy="4648888"/>
          </a:xfrm>
        </p:grpSpPr>
        <p:grpSp>
          <p:nvGrpSpPr>
            <p:cNvPr id="21" name="组合 20"/>
            <p:cNvGrpSpPr/>
            <p:nvPr>
              <p:custDataLst>
                <p:tags r:id="rId11"/>
              </p:custDataLst>
            </p:nvPr>
          </p:nvGrpSpPr>
          <p:grpSpPr>
            <a:xfrm>
              <a:off x="416496" y="1588400"/>
              <a:ext cx="596845" cy="3919313"/>
              <a:chOff x="488504" y="1898744"/>
              <a:chExt cx="504056" cy="3581690"/>
            </a:xfrm>
            <a:effectLst/>
          </p:grpSpPr>
          <p:sp>
            <p:nvSpPr>
              <p:cNvPr id="45" name="矩形 44"/>
              <p:cNvSpPr/>
              <p:nvPr>
                <p:custDataLst>
                  <p:tags r:id="rId32"/>
                </p:custDataLst>
              </p:nvPr>
            </p:nvSpPr>
            <p:spPr>
              <a:xfrm>
                <a:off x="488504" y="1898744"/>
                <a:ext cx="504056" cy="358169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行业吸引力</a:t>
                </a:r>
              </a:p>
            </p:txBody>
          </p:sp>
          <p:sp>
            <p:nvSpPr>
              <p:cNvPr id="46" name="加号 45"/>
              <p:cNvSpPr/>
              <p:nvPr>
                <p:custDataLst>
                  <p:tags r:id="rId33"/>
                </p:custDataLst>
              </p:nvPr>
            </p:nvSpPr>
            <p:spPr>
              <a:xfrm>
                <a:off x="549317" y="1983101"/>
                <a:ext cx="364839" cy="394786"/>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7" name="减号 46"/>
              <p:cNvSpPr/>
              <p:nvPr>
                <p:custDataLst>
                  <p:tags r:id="rId34"/>
                </p:custDataLst>
              </p:nvPr>
            </p:nvSpPr>
            <p:spPr>
              <a:xfrm>
                <a:off x="579754" y="5139104"/>
                <a:ext cx="273629" cy="216024"/>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grpSp>
          <p:nvGrpSpPr>
            <p:cNvPr id="24" name="组合 23"/>
            <p:cNvGrpSpPr/>
            <p:nvPr>
              <p:custDataLst>
                <p:tags r:id="rId12"/>
              </p:custDataLst>
            </p:nvPr>
          </p:nvGrpSpPr>
          <p:grpSpPr>
            <a:xfrm>
              <a:off x="1184389" y="5685780"/>
              <a:ext cx="4258999" cy="551508"/>
              <a:chOff x="1137016" y="5301208"/>
              <a:chExt cx="3596871" cy="504000"/>
            </a:xfrm>
            <a:solidFill>
              <a:schemeClr val="bg2"/>
            </a:solidFill>
            <a:effectLst/>
          </p:grpSpPr>
          <p:sp>
            <p:nvSpPr>
              <p:cNvPr id="42" name="矩形 41"/>
              <p:cNvSpPr/>
              <p:nvPr>
                <p:custDataLst>
                  <p:tags r:id="rId29"/>
                </p:custDataLst>
              </p:nvPr>
            </p:nvSpPr>
            <p:spPr>
              <a:xfrm>
                <a:off x="1137016" y="5301208"/>
                <a:ext cx="3596871" cy="50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资源匹配度</a:t>
                </a:r>
              </a:p>
            </p:txBody>
          </p:sp>
          <p:sp>
            <p:nvSpPr>
              <p:cNvPr id="43" name="加号 42"/>
              <p:cNvSpPr/>
              <p:nvPr>
                <p:custDataLst>
                  <p:tags r:id="rId30"/>
                </p:custDataLst>
              </p:nvPr>
            </p:nvSpPr>
            <p:spPr>
              <a:xfrm>
                <a:off x="4258924" y="5344594"/>
                <a:ext cx="364839" cy="394787"/>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4" name="减号 43"/>
              <p:cNvSpPr/>
              <p:nvPr>
                <p:custDataLst>
                  <p:tags r:id="rId31"/>
                </p:custDataLst>
              </p:nvPr>
            </p:nvSpPr>
            <p:spPr>
              <a:xfrm>
                <a:off x="1244624" y="5449238"/>
                <a:ext cx="273629" cy="216023"/>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7" name="椭圆 26"/>
            <p:cNvSpPr/>
            <p:nvPr>
              <p:custDataLst>
                <p:tags r:id="rId13"/>
              </p:custDataLst>
            </p:nvPr>
          </p:nvSpPr>
          <p:spPr>
            <a:xfrm>
              <a:off x="4785918" y="2188599"/>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en-US" altLang="zh-CN" sz="1200" b="1" dirty="0" smtClean="0">
                  <a:solidFill>
                    <a:schemeClr val="bg1"/>
                  </a:solidFill>
                </a:rPr>
                <a:t>PPA</a:t>
              </a:r>
              <a:endParaRPr lang="zh-CN" altLang="en-US" sz="1200" b="1" dirty="0" smtClean="0">
                <a:solidFill>
                  <a:schemeClr val="bg1"/>
                </a:solidFill>
              </a:endParaRPr>
            </a:p>
          </p:txBody>
        </p:sp>
        <p:sp>
          <p:nvSpPr>
            <p:cNvPr id="41" name="矩形 40"/>
            <p:cNvSpPr/>
            <p:nvPr/>
          </p:nvSpPr>
          <p:spPr>
            <a:xfrm>
              <a:off x="1183867" y="1600244"/>
              <a:ext cx="4259521" cy="390746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5" name="TextBox 4"/>
            <p:cNvSpPr txBox="1"/>
            <p:nvPr>
              <p:custDataLst>
                <p:tags r:id="rId14"/>
              </p:custDataLst>
            </p:nvPr>
          </p:nvSpPr>
          <p:spPr>
            <a:xfrm>
              <a:off x="3728864" y="1708580"/>
              <a:ext cx="1206598"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核心型业务</a:t>
              </a:r>
            </a:p>
          </p:txBody>
        </p:sp>
        <p:sp>
          <p:nvSpPr>
            <p:cNvPr id="49" name="TextBox 48"/>
            <p:cNvSpPr txBox="1"/>
            <p:nvPr>
              <p:custDataLst>
                <p:tags r:id="rId15"/>
              </p:custDataLst>
            </p:nvPr>
          </p:nvSpPr>
          <p:spPr>
            <a:xfrm>
              <a:off x="1856656" y="1628800"/>
              <a:ext cx="1206131"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战略型业务</a:t>
              </a:r>
            </a:p>
          </p:txBody>
        </p:sp>
        <p:sp>
          <p:nvSpPr>
            <p:cNvPr id="50" name="TextBox 49"/>
            <p:cNvSpPr txBox="1"/>
            <p:nvPr>
              <p:custDataLst>
                <p:tags r:id="rId16"/>
              </p:custDataLst>
            </p:nvPr>
          </p:nvSpPr>
          <p:spPr>
            <a:xfrm>
              <a:off x="1123919" y="5169287"/>
              <a:ext cx="1206897" cy="318924"/>
            </a:xfrm>
            <a:prstGeom prst="rect">
              <a:avLst/>
            </a:prstGeom>
            <a:noFill/>
          </p:spPr>
          <p:txBody>
            <a:bodyPr wrap="square" lIns="36000" tIns="36000" rIns="36000" bIns="36000" rtlCol="0">
              <a:spAutoFit/>
            </a:bodyPr>
            <a:lstStyle/>
            <a:p>
              <a:pPr algn="ctr">
                <a:spcAft>
                  <a:spcPts val="600"/>
                </a:spcAft>
              </a:pPr>
              <a:r>
                <a:rPr lang="zh-CN" altLang="en-US" sz="1600" b="1" dirty="0" smtClean="0"/>
                <a:t>机会型业务</a:t>
              </a:r>
            </a:p>
          </p:txBody>
        </p:sp>
        <p:sp>
          <p:nvSpPr>
            <p:cNvPr id="71" name="椭圆 70"/>
            <p:cNvSpPr/>
            <p:nvPr>
              <p:custDataLst>
                <p:tags r:id="rId17"/>
              </p:custDataLst>
            </p:nvPr>
          </p:nvSpPr>
          <p:spPr>
            <a:xfrm>
              <a:off x="4683000" y="3405596"/>
              <a:ext cx="540000" cy="540000"/>
            </a:xfrm>
            <a:prstGeom prst="ellipse">
              <a:avLst/>
            </a:prstGeom>
            <a:solidFill>
              <a:schemeClr val="accent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a:solidFill>
                    <a:srgbClr val="FFFFFF"/>
                  </a:solidFill>
                </a:rPr>
                <a:t>黄磷</a:t>
              </a:r>
            </a:p>
          </p:txBody>
        </p:sp>
        <p:sp>
          <p:nvSpPr>
            <p:cNvPr id="57" name="椭圆 56"/>
            <p:cNvSpPr/>
            <p:nvPr>
              <p:custDataLst>
                <p:tags r:id="rId18"/>
              </p:custDataLst>
            </p:nvPr>
          </p:nvSpPr>
          <p:spPr>
            <a:xfrm>
              <a:off x="2618118" y="2774574"/>
              <a:ext cx="540000" cy="540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rgbClr val="FFFFFF"/>
                  </a:solidFill>
                </a:rPr>
                <a:t>聚磷</a:t>
              </a:r>
              <a:endParaRPr lang="en-US" altLang="zh-CN" sz="1200" b="1" dirty="0" smtClean="0">
                <a:solidFill>
                  <a:srgbClr val="FFFFFF"/>
                </a:solidFill>
              </a:endParaRPr>
            </a:p>
            <a:p>
              <a:pPr algn="ctr"/>
              <a:r>
                <a:rPr lang="zh-CN" altLang="en-US" sz="1200" b="1" dirty="0" smtClean="0">
                  <a:solidFill>
                    <a:srgbClr val="FFFFFF"/>
                  </a:solidFill>
                </a:rPr>
                <a:t>酸盐</a:t>
              </a:r>
              <a:endParaRPr lang="zh-CN" altLang="en-US" sz="1200" b="1" dirty="0">
                <a:solidFill>
                  <a:srgbClr val="FFFFFF"/>
                </a:solidFill>
              </a:endParaRPr>
            </a:p>
          </p:txBody>
        </p:sp>
        <p:sp>
          <p:nvSpPr>
            <p:cNvPr id="32" name="椭圆 31"/>
            <p:cNvSpPr/>
            <p:nvPr>
              <p:custDataLst>
                <p:tags r:id="rId19"/>
              </p:custDataLst>
            </p:nvPr>
          </p:nvSpPr>
          <p:spPr>
            <a:xfrm>
              <a:off x="2792760" y="3988799"/>
              <a:ext cx="540000" cy="540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900" b="1" dirty="0" smtClean="0">
                  <a:solidFill>
                    <a:srgbClr val="FFFFFF"/>
                  </a:solidFill>
                </a:rPr>
                <a:t>功能性</a:t>
              </a:r>
              <a:endParaRPr lang="en-US" altLang="zh-CN" sz="900" b="1" dirty="0" smtClean="0">
                <a:solidFill>
                  <a:srgbClr val="FFFFFF"/>
                </a:solidFill>
              </a:endParaRPr>
            </a:p>
            <a:p>
              <a:pPr algn="ctr"/>
              <a:r>
                <a:rPr lang="zh-CN" altLang="en-US" sz="900" b="1" dirty="0" smtClean="0">
                  <a:solidFill>
                    <a:srgbClr val="FFFFFF"/>
                  </a:solidFill>
                </a:rPr>
                <a:t>磷酸盐</a:t>
              </a:r>
              <a:endParaRPr lang="en-US" altLang="zh-CN" sz="900" b="1" dirty="0" smtClean="0">
                <a:solidFill>
                  <a:srgbClr val="FFFFFF"/>
                </a:solidFill>
              </a:endParaRPr>
            </a:p>
            <a:p>
              <a:pPr algn="ctr"/>
              <a:r>
                <a:rPr lang="zh-CN" altLang="en-US" sz="900" b="1" dirty="0" smtClean="0">
                  <a:solidFill>
                    <a:srgbClr val="FFFFFF"/>
                  </a:solidFill>
                </a:rPr>
                <a:t>新材料</a:t>
              </a:r>
              <a:endParaRPr lang="zh-CN" altLang="en-US" sz="900" b="1" dirty="0">
                <a:solidFill>
                  <a:srgbClr val="FFFFFF"/>
                </a:solidFill>
              </a:endParaRPr>
            </a:p>
          </p:txBody>
        </p:sp>
        <p:sp>
          <p:nvSpPr>
            <p:cNvPr id="39" name="椭圆 38"/>
            <p:cNvSpPr/>
            <p:nvPr>
              <p:custDataLst>
                <p:tags r:id="rId20"/>
              </p:custDataLst>
            </p:nvPr>
          </p:nvSpPr>
          <p:spPr>
            <a:xfrm>
              <a:off x="1208584" y="2764663"/>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氟化铵</a:t>
              </a:r>
              <a:endParaRPr lang="zh-CN" altLang="en-US" sz="1200" b="1" dirty="0">
                <a:solidFill>
                  <a:schemeClr val="tx1"/>
                </a:solidFill>
              </a:endParaRPr>
            </a:p>
          </p:txBody>
        </p:sp>
        <p:sp>
          <p:nvSpPr>
            <p:cNvPr id="40" name="椭圆 39"/>
            <p:cNvSpPr/>
            <p:nvPr>
              <p:custDataLst>
                <p:tags r:id="rId21"/>
              </p:custDataLst>
            </p:nvPr>
          </p:nvSpPr>
          <p:spPr>
            <a:xfrm>
              <a:off x="4683000" y="2829532"/>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a:solidFill>
                    <a:schemeClr val="bg1"/>
                  </a:solidFill>
                </a:rPr>
                <a:t>无水</a:t>
              </a:r>
              <a:endParaRPr lang="en-US" altLang="zh-CN" sz="1200" b="1" dirty="0">
                <a:solidFill>
                  <a:schemeClr val="bg1"/>
                </a:solidFill>
              </a:endParaRPr>
            </a:p>
            <a:p>
              <a:pPr algn="ctr"/>
              <a:r>
                <a:rPr lang="zh-CN" altLang="en-US" sz="1200" b="1" dirty="0">
                  <a:solidFill>
                    <a:schemeClr val="bg1"/>
                  </a:solidFill>
                </a:rPr>
                <a:t>氟化氢</a:t>
              </a:r>
            </a:p>
          </p:txBody>
        </p:sp>
        <p:sp>
          <p:nvSpPr>
            <p:cNvPr id="51" name="椭圆 50"/>
            <p:cNvSpPr/>
            <p:nvPr>
              <p:custDataLst>
                <p:tags r:id="rId22"/>
              </p:custDataLst>
            </p:nvPr>
          </p:nvSpPr>
          <p:spPr>
            <a:xfrm>
              <a:off x="3260872" y="3052695"/>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rgbClr val="FFFFFF"/>
                  </a:solidFill>
                </a:rPr>
                <a:t>磷酸钠</a:t>
              </a:r>
              <a:endParaRPr lang="en-US" altLang="zh-CN" sz="1200" b="1" dirty="0" smtClean="0">
                <a:solidFill>
                  <a:srgbClr val="FFFFFF"/>
                </a:solidFill>
              </a:endParaRPr>
            </a:p>
            <a:p>
              <a:pPr algn="ctr">
                <a:spcBef>
                  <a:spcPts val="0"/>
                </a:spcBef>
                <a:spcAft>
                  <a:spcPts val="0"/>
                </a:spcAft>
              </a:pPr>
              <a:r>
                <a:rPr lang="zh-CN" altLang="en-US" sz="1200" b="1" dirty="0" smtClean="0">
                  <a:solidFill>
                    <a:srgbClr val="FFFFFF"/>
                  </a:solidFill>
                </a:rPr>
                <a:t>钾盐</a:t>
              </a:r>
            </a:p>
          </p:txBody>
        </p:sp>
        <p:sp>
          <p:nvSpPr>
            <p:cNvPr id="52" name="椭圆 51"/>
            <p:cNvSpPr/>
            <p:nvPr>
              <p:custDataLst>
                <p:tags r:id="rId23"/>
              </p:custDataLst>
            </p:nvPr>
          </p:nvSpPr>
          <p:spPr>
            <a:xfrm>
              <a:off x="1784648" y="2548639"/>
              <a:ext cx="540000" cy="540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a:solidFill>
                    <a:srgbClr val="FFFFFF"/>
                  </a:solidFill>
                </a:rPr>
                <a:t>氟精细</a:t>
              </a:r>
              <a:endParaRPr lang="en-US" altLang="zh-CN" sz="1200" b="1" dirty="0">
                <a:solidFill>
                  <a:srgbClr val="FFFFFF"/>
                </a:solidFill>
              </a:endParaRPr>
            </a:p>
            <a:p>
              <a:pPr algn="ctr"/>
              <a:r>
                <a:rPr lang="zh-CN" altLang="en-US" sz="1200" b="1" dirty="0">
                  <a:solidFill>
                    <a:srgbClr val="FFFFFF"/>
                  </a:solidFill>
                </a:rPr>
                <a:t>化学品</a:t>
              </a:r>
            </a:p>
          </p:txBody>
        </p:sp>
        <p:sp>
          <p:nvSpPr>
            <p:cNvPr id="53" name="椭圆 52"/>
            <p:cNvSpPr/>
            <p:nvPr>
              <p:custDataLst>
                <p:tags r:id="rId24"/>
              </p:custDataLst>
            </p:nvPr>
          </p:nvSpPr>
          <p:spPr>
            <a:xfrm>
              <a:off x="1928664" y="3628759"/>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氟化</a:t>
              </a:r>
              <a:endParaRPr lang="en-US" altLang="zh-CN" sz="1200" b="1" dirty="0" smtClean="0">
                <a:solidFill>
                  <a:schemeClr val="tx1"/>
                </a:solidFill>
              </a:endParaRPr>
            </a:p>
            <a:p>
              <a:pPr algn="ctr"/>
              <a:r>
                <a:rPr lang="zh-CN" altLang="en-US" sz="1200" b="1" dirty="0" smtClean="0">
                  <a:solidFill>
                    <a:schemeClr val="tx1"/>
                  </a:solidFill>
                </a:rPr>
                <a:t>氢铵</a:t>
              </a:r>
              <a:endParaRPr lang="zh-CN" altLang="en-US" sz="1200" b="1" dirty="0">
                <a:solidFill>
                  <a:schemeClr val="tx1"/>
                </a:solidFill>
              </a:endParaRPr>
            </a:p>
          </p:txBody>
        </p:sp>
        <p:sp>
          <p:nvSpPr>
            <p:cNvPr id="54" name="椭圆 53"/>
            <p:cNvSpPr/>
            <p:nvPr>
              <p:custDataLst>
                <p:tags r:id="rId25"/>
              </p:custDataLst>
            </p:nvPr>
          </p:nvSpPr>
          <p:spPr>
            <a:xfrm>
              <a:off x="3224808" y="4276831"/>
              <a:ext cx="540000" cy="540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rgbClr val="FFFFFF"/>
                  </a:solidFill>
                </a:rPr>
                <a:t>氟化物</a:t>
              </a:r>
              <a:endParaRPr lang="zh-CN" altLang="en-US" sz="1200" b="1" dirty="0">
                <a:solidFill>
                  <a:srgbClr val="FFFFFF"/>
                </a:solidFill>
              </a:endParaRPr>
            </a:p>
          </p:txBody>
        </p:sp>
        <p:sp>
          <p:nvSpPr>
            <p:cNvPr id="58" name="椭圆 57"/>
            <p:cNvSpPr/>
            <p:nvPr>
              <p:custDataLst>
                <p:tags r:id="rId26"/>
              </p:custDataLst>
            </p:nvPr>
          </p:nvSpPr>
          <p:spPr>
            <a:xfrm>
              <a:off x="4160912" y="2620647"/>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a:solidFill>
                    <a:schemeClr val="bg1"/>
                  </a:solidFill>
                </a:rPr>
                <a:t>粗碘</a:t>
              </a:r>
              <a:endParaRPr lang="en-US" altLang="zh-CN" sz="1200" b="1" dirty="0">
                <a:solidFill>
                  <a:schemeClr val="bg1"/>
                </a:solidFill>
              </a:endParaRPr>
            </a:p>
          </p:txBody>
        </p:sp>
        <p:sp>
          <p:nvSpPr>
            <p:cNvPr id="60" name="椭圆 59"/>
            <p:cNvSpPr/>
            <p:nvPr>
              <p:custDataLst>
                <p:tags r:id="rId27"/>
              </p:custDataLst>
            </p:nvPr>
          </p:nvSpPr>
          <p:spPr>
            <a:xfrm>
              <a:off x="2144688" y="4708879"/>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饲料级</a:t>
              </a:r>
              <a:endParaRPr lang="en-US" altLang="zh-CN" sz="1200" b="1" dirty="0" smtClean="0">
                <a:solidFill>
                  <a:schemeClr val="tx1"/>
                </a:solidFill>
              </a:endParaRPr>
            </a:p>
            <a:p>
              <a:pPr algn="ctr"/>
              <a:r>
                <a:rPr lang="zh-CN" altLang="en-US" sz="1200" b="1" dirty="0" smtClean="0">
                  <a:solidFill>
                    <a:schemeClr val="tx1"/>
                  </a:solidFill>
                </a:rPr>
                <a:t>磷酸盐</a:t>
              </a:r>
              <a:endParaRPr lang="en-US" altLang="zh-CN" sz="1200" b="1" dirty="0">
                <a:solidFill>
                  <a:schemeClr val="tx1"/>
                </a:solidFill>
              </a:endParaRPr>
            </a:p>
          </p:txBody>
        </p:sp>
        <p:sp>
          <p:nvSpPr>
            <p:cNvPr id="63" name="椭圆 62"/>
            <p:cNvSpPr/>
            <p:nvPr>
              <p:custDataLst>
                <p:tags r:id="rId28"/>
              </p:custDataLst>
            </p:nvPr>
          </p:nvSpPr>
          <p:spPr>
            <a:xfrm>
              <a:off x="2468784" y="3484743"/>
              <a:ext cx="540000" cy="540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煤化工</a:t>
              </a:r>
              <a:endParaRPr lang="en-US" altLang="zh-CN" sz="1200" b="1" dirty="0" smtClean="0">
                <a:solidFill>
                  <a:schemeClr val="bg1"/>
                </a:solidFill>
              </a:endParaRPr>
            </a:p>
          </p:txBody>
        </p:sp>
      </p:grpSp>
      <p:grpSp>
        <p:nvGrpSpPr>
          <p:cNvPr id="36" name="组合 35"/>
          <p:cNvGrpSpPr/>
          <p:nvPr>
            <p:custDataLst>
              <p:tags r:id="rId7"/>
            </p:custDataLst>
          </p:nvPr>
        </p:nvGrpSpPr>
        <p:grpSpPr>
          <a:xfrm>
            <a:off x="5684958" y="1629224"/>
            <a:ext cx="288000" cy="3600000"/>
            <a:chOff x="4941712" y="1898433"/>
            <a:chExt cx="275664" cy="3582001"/>
          </a:xfrm>
        </p:grpSpPr>
        <p:cxnSp>
          <p:nvCxnSpPr>
            <p:cNvPr id="37" name="直接连接符 36"/>
            <p:cNvCxnSpPr/>
            <p:nvPr>
              <p:custDataLst>
                <p:tags r:id="rId9"/>
              </p:custDataLst>
            </p:nvPr>
          </p:nvCxnSpPr>
          <p:spPr>
            <a:xfrm>
              <a:off x="5025008" y="1898433"/>
              <a:ext cx="0" cy="3582001"/>
            </a:xfrm>
            <a:prstGeom prst="line">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等腰三角形 37"/>
            <p:cNvSpPr/>
            <p:nvPr>
              <p:custDataLst>
                <p:tags r:id="rId10"/>
              </p:custDataLst>
            </p:nvPr>
          </p:nvSpPr>
          <p:spPr>
            <a:xfrm rot="5400000">
              <a:off x="4799704" y="3551415"/>
              <a:ext cx="559680" cy="275664"/>
            </a:xfrm>
            <a:prstGeom prst="triangl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ln>
                  <a:solidFill>
                    <a:schemeClr val="bg1"/>
                  </a:solidFill>
                </a:ln>
                <a:solidFill>
                  <a:schemeClr val="bg2"/>
                </a:solidFill>
              </a:endParaRPr>
            </a:p>
          </p:txBody>
        </p:sp>
      </p:grpSp>
      <p:sp>
        <p:nvSpPr>
          <p:cNvPr id="48" name="椭圆 47"/>
          <p:cNvSpPr/>
          <p:nvPr/>
        </p:nvSpPr>
        <p:spPr>
          <a:xfrm>
            <a:off x="3377208" y="3645024"/>
            <a:ext cx="540000" cy="540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rgbClr val="FFFFFF"/>
                </a:solidFill>
              </a:rPr>
              <a:t>草甘膦</a:t>
            </a:r>
            <a:endParaRPr lang="zh-CN" altLang="en-US" sz="1200" b="1" dirty="0">
              <a:solidFill>
                <a:srgbClr val="FFFFFF"/>
              </a:solidFill>
            </a:endParaRPr>
          </a:p>
        </p:txBody>
      </p:sp>
      <p:sp>
        <p:nvSpPr>
          <p:cNvPr id="55" name="椭圆 54"/>
          <p:cNvSpPr/>
          <p:nvPr/>
        </p:nvSpPr>
        <p:spPr>
          <a:xfrm>
            <a:off x="2144688" y="2996952"/>
            <a:ext cx="540000" cy="540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rgbClr val="FFFFFF"/>
                </a:solidFill>
              </a:rPr>
              <a:t>阻燃剂</a:t>
            </a:r>
            <a:endParaRPr lang="zh-CN" altLang="en-US" sz="1200" b="1" dirty="0">
              <a:solidFill>
                <a:srgbClr val="FFFFFF"/>
              </a:solidFill>
            </a:endParaRPr>
          </a:p>
        </p:txBody>
      </p:sp>
      <p:sp>
        <p:nvSpPr>
          <p:cNvPr id="56" name="椭圆 55"/>
          <p:cNvSpPr/>
          <p:nvPr/>
        </p:nvSpPr>
        <p:spPr>
          <a:xfrm>
            <a:off x="1424608" y="4149080"/>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五氟</a:t>
            </a:r>
            <a:endParaRPr lang="en-US" altLang="zh-CN" sz="1200" b="1" dirty="0" smtClean="0">
              <a:solidFill>
                <a:schemeClr val="tx1"/>
              </a:solidFill>
            </a:endParaRPr>
          </a:p>
          <a:p>
            <a:pPr algn="ctr"/>
            <a:r>
              <a:rPr lang="zh-CN" altLang="en-US" sz="1200" b="1" dirty="0" smtClean="0">
                <a:solidFill>
                  <a:schemeClr val="tx1"/>
                </a:solidFill>
              </a:rPr>
              <a:t>化硫</a:t>
            </a:r>
            <a:endParaRPr lang="zh-CN" altLang="en-US" sz="1200" b="1" dirty="0">
              <a:solidFill>
                <a:schemeClr val="tx1"/>
              </a:solidFill>
            </a:endParaRPr>
          </a:p>
        </p:txBody>
      </p:sp>
      <p:sp>
        <p:nvSpPr>
          <p:cNvPr id="59" name="椭圆 58"/>
          <p:cNvSpPr/>
          <p:nvPr/>
        </p:nvSpPr>
        <p:spPr>
          <a:xfrm>
            <a:off x="2000672" y="4149080"/>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五氟</a:t>
            </a:r>
            <a:endParaRPr lang="en-US" altLang="zh-CN" sz="1200" b="1" dirty="0" smtClean="0">
              <a:solidFill>
                <a:schemeClr val="tx1"/>
              </a:solidFill>
            </a:endParaRPr>
          </a:p>
          <a:p>
            <a:pPr algn="ctr"/>
            <a:r>
              <a:rPr lang="zh-CN" altLang="en-US" sz="1200" b="1" dirty="0" smtClean="0">
                <a:solidFill>
                  <a:schemeClr val="tx1"/>
                </a:solidFill>
              </a:rPr>
              <a:t>化磷</a:t>
            </a:r>
            <a:endParaRPr lang="zh-CN" altLang="en-US" sz="1200" b="1" dirty="0">
              <a:solidFill>
                <a:schemeClr val="tx1"/>
              </a:solidFill>
            </a:endParaRPr>
          </a:p>
        </p:txBody>
      </p:sp>
      <p:sp>
        <p:nvSpPr>
          <p:cNvPr id="61" name="椭圆 60"/>
          <p:cNvSpPr/>
          <p:nvPr/>
        </p:nvSpPr>
        <p:spPr>
          <a:xfrm>
            <a:off x="2756816" y="4581128"/>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五氟</a:t>
            </a:r>
            <a:endParaRPr lang="en-US" altLang="zh-CN" sz="1200" b="1" dirty="0" smtClean="0">
              <a:solidFill>
                <a:schemeClr val="tx1"/>
              </a:solidFill>
            </a:endParaRPr>
          </a:p>
          <a:p>
            <a:pPr algn="ctr"/>
            <a:r>
              <a:rPr lang="zh-CN" altLang="en-US" sz="1200" b="1" dirty="0" smtClean="0">
                <a:solidFill>
                  <a:schemeClr val="tx1"/>
                </a:solidFill>
              </a:rPr>
              <a:t>化碘</a:t>
            </a:r>
            <a:endParaRPr lang="zh-CN" altLang="en-US" sz="1200" b="1" dirty="0">
              <a:solidFill>
                <a:schemeClr val="tx1"/>
              </a:solidFill>
            </a:endParaRPr>
          </a:p>
        </p:txBody>
      </p:sp>
      <p:sp>
        <p:nvSpPr>
          <p:cNvPr id="62" name="椭圆 61"/>
          <p:cNvSpPr/>
          <p:nvPr/>
        </p:nvSpPr>
        <p:spPr>
          <a:xfrm>
            <a:off x="1640632" y="3068960"/>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氟有</a:t>
            </a:r>
            <a:endParaRPr lang="en-US" altLang="zh-CN" sz="1200" b="1" dirty="0" smtClean="0">
              <a:solidFill>
                <a:schemeClr val="tx1"/>
              </a:solidFill>
            </a:endParaRPr>
          </a:p>
          <a:p>
            <a:pPr algn="ctr"/>
            <a:r>
              <a:rPr lang="zh-CN" altLang="en-US" sz="1200" b="1" dirty="0" smtClean="0">
                <a:solidFill>
                  <a:schemeClr val="tx1"/>
                </a:solidFill>
              </a:rPr>
              <a:t>机物</a:t>
            </a:r>
            <a:endParaRPr lang="zh-CN" altLang="en-US" sz="1200" b="1" dirty="0">
              <a:solidFill>
                <a:schemeClr val="tx1"/>
              </a:solidFill>
            </a:endParaRPr>
          </a:p>
        </p:txBody>
      </p:sp>
      <p:sp>
        <p:nvSpPr>
          <p:cNvPr id="64" name="椭圆 63"/>
          <p:cNvSpPr/>
          <p:nvPr>
            <p:custDataLst>
              <p:tags r:id="rId8"/>
            </p:custDataLst>
          </p:nvPr>
        </p:nvSpPr>
        <p:spPr>
          <a:xfrm>
            <a:off x="3836936" y="4365104"/>
            <a:ext cx="540000" cy="540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rgbClr val="FFFFFF"/>
                </a:solidFill>
              </a:rPr>
              <a:t>废弃物</a:t>
            </a:r>
            <a:endParaRPr lang="en-US" altLang="zh-CN" sz="1200" b="1" dirty="0" smtClean="0">
              <a:solidFill>
                <a:srgbClr val="FFFFFF"/>
              </a:solidFill>
            </a:endParaRPr>
          </a:p>
          <a:p>
            <a:pPr algn="ctr"/>
            <a:r>
              <a:rPr lang="zh-CN" altLang="en-US" sz="1200" b="1" dirty="0" smtClean="0">
                <a:solidFill>
                  <a:srgbClr val="FFFFFF"/>
                </a:solidFill>
              </a:rPr>
              <a:t>资源化</a:t>
            </a:r>
            <a:endParaRPr lang="zh-CN" altLang="en-US" sz="1200" b="1" dirty="0">
              <a:solidFill>
                <a:srgbClr val="FFFFFF"/>
              </a:solidFill>
            </a:endParaRPr>
          </a:p>
        </p:txBody>
      </p:sp>
    </p:spTree>
    <p:extLst>
      <p:ext uri="{BB962C8B-B14F-4D97-AF65-F5344CB8AC3E}">
        <p14:creationId xmlns:p14="http://schemas.microsoft.com/office/powerpoint/2010/main" val="17614147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对象 10"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58784" name="think-cell Slide" r:id="rId30" imgW="360" imgH="360" progId="">
                  <p:embed/>
                </p:oleObj>
              </mc:Choice>
              <mc:Fallback>
                <p:oleObj name="think-cell Slide" r:id="rId30" imgW="360" imgH="360" progId="">
                  <p:embed/>
                  <p:pic>
                    <p:nvPicPr>
                      <p:cNvPr id="0" name="Picture 29"/>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7" name="矩形 56"/>
          <p:cNvSpPr/>
          <p:nvPr>
            <p:custDataLst>
              <p:tags r:id="rId3"/>
            </p:custDataLst>
          </p:nvPr>
        </p:nvSpPr>
        <p:spPr>
          <a:xfrm>
            <a:off x="5207000" y="1270000"/>
            <a:ext cx="4282504"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3" name="矩形 52"/>
          <p:cNvSpPr/>
          <p:nvPr>
            <p:custDataLst>
              <p:tags r:id="rId4"/>
            </p:custDataLst>
          </p:nvPr>
        </p:nvSpPr>
        <p:spPr>
          <a:xfrm>
            <a:off x="2565400" y="1270000"/>
            <a:ext cx="2641600" cy="4967288"/>
          </a:xfrm>
          <a:prstGeom prst="rect">
            <a:avLst/>
          </a:prstGeom>
          <a:solidFill>
            <a:schemeClr val="accent6">
              <a:lumMod val="20000"/>
              <a:lumOff val="80000"/>
              <a:alpha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4" name="矩形 53"/>
          <p:cNvSpPr/>
          <p:nvPr>
            <p:custDataLst>
              <p:tags r:id="rId5"/>
            </p:custDataLst>
          </p:nvPr>
        </p:nvSpPr>
        <p:spPr>
          <a:xfrm>
            <a:off x="415925" y="1270000"/>
            <a:ext cx="2160811"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graphicFrame>
        <p:nvGraphicFramePr>
          <p:cNvPr id="19" name="图表 18"/>
          <p:cNvGraphicFramePr/>
          <p:nvPr>
            <p:custDataLst>
              <p:tags r:id="rId6"/>
            </p:custDataLst>
            <p:extLst/>
          </p:nvPr>
        </p:nvGraphicFramePr>
        <p:xfrm>
          <a:off x="415925" y="1268760"/>
          <a:ext cx="8110959" cy="4390850"/>
        </p:xfrm>
        <a:graphic>
          <a:graphicData uri="http://schemas.openxmlformats.org/drawingml/2006/chart">
            <c:chart xmlns:c="http://schemas.openxmlformats.org/drawingml/2006/chart" xmlns:r="http://schemas.openxmlformats.org/officeDocument/2006/relationships" r:id="rId32"/>
          </a:graphicData>
        </a:graphic>
      </p:graphicFrame>
      <p:sp>
        <p:nvSpPr>
          <p:cNvPr id="23" name="椭圆 22"/>
          <p:cNvSpPr/>
          <p:nvPr>
            <p:custDataLst>
              <p:tags r:id="rId7"/>
            </p:custDataLst>
          </p:nvPr>
        </p:nvSpPr>
        <p:spPr>
          <a:xfrm>
            <a:off x="8643444" y="2491298"/>
            <a:ext cx="612000" cy="288000"/>
          </a:xfrm>
          <a:prstGeom prst="ellipse">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27.1%</a:t>
            </a:r>
            <a:endParaRPr lang="zh-CN" altLang="en-US" sz="1400" b="1" dirty="0">
              <a:solidFill>
                <a:schemeClr val="tx1"/>
              </a:solidFill>
            </a:endParaRPr>
          </a:p>
        </p:txBody>
      </p:sp>
      <p:sp>
        <p:nvSpPr>
          <p:cNvPr id="24" name="椭圆 23"/>
          <p:cNvSpPr/>
          <p:nvPr>
            <p:custDataLst>
              <p:tags r:id="rId8"/>
            </p:custDataLst>
          </p:nvPr>
        </p:nvSpPr>
        <p:spPr>
          <a:xfrm>
            <a:off x="8643444" y="3099841"/>
            <a:ext cx="612000" cy="2880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15.8%</a:t>
            </a:r>
            <a:endParaRPr lang="zh-CN" altLang="en-US" sz="1400" b="1" dirty="0">
              <a:solidFill>
                <a:schemeClr val="bg1"/>
              </a:solidFill>
            </a:endParaRPr>
          </a:p>
        </p:txBody>
      </p:sp>
      <p:sp>
        <p:nvSpPr>
          <p:cNvPr id="25" name="椭圆 24"/>
          <p:cNvSpPr/>
          <p:nvPr>
            <p:custDataLst>
              <p:tags r:id="rId9"/>
            </p:custDataLst>
          </p:nvPr>
        </p:nvSpPr>
        <p:spPr>
          <a:xfrm>
            <a:off x="8643444" y="4086617"/>
            <a:ext cx="612000" cy="288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18.9%</a:t>
            </a:r>
            <a:endParaRPr lang="zh-CN" altLang="en-US" sz="1400" b="1" dirty="0">
              <a:solidFill>
                <a:schemeClr val="bg1"/>
              </a:solidFill>
            </a:endParaRPr>
          </a:p>
        </p:txBody>
      </p:sp>
      <p:sp>
        <p:nvSpPr>
          <p:cNvPr id="26" name="TextBox 25"/>
          <p:cNvSpPr txBox="1"/>
          <p:nvPr>
            <p:custDataLst>
              <p:tags r:id="rId10"/>
            </p:custDataLst>
          </p:nvPr>
        </p:nvSpPr>
        <p:spPr>
          <a:xfrm>
            <a:off x="8553400" y="1484784"/>
            <a:ext cx="792088" cy="719034"/>
          </a:xfrm>
          <a:prstGeom prst="rect">
            <a:avLst/>
          </a:prstGeom>
          <a:noFill/>
        </p:spPr>
        <p:txBody>
          <a:bodyPr wrap="square" lIns="36000" tIns="36000" rIns="36000" bIns="36000" rtlCol="0">
            <a:spAutoFit/>
          </a:bodyPr>
          <a:lstStyle/>
          <a:p>
            <a:pPr algn="ctr">
              <a:spcAft>
                <a:spcPts val="600"/>
              </a:spcAft>
            </a:pPr>
            <a:r>
              <a:rPr lang="zh-CN" altLang="en-US" sz="1400" b="1" dirty="0"/>
              <a:t>年</a:t>
            </a:r>
            <a:r>
              <a:rPr lang="zh-CN" altLang="en-US" sz="1400" b="1" dirty="0" smtClean="0"/>
              <a:t>复合</a:t>
            </a:r>
            <a:r>
              <a:rPr lang="en-US" altLang="zh-CN" sz="1400" b="1" dirty="0" smtClean="0"/>
              <a:t/>
            </a:r>
            <a:br>
              <a:rPr lang="en-US" altLang="zh-CN" sz="1400" b="1" dirty="0" smtClean="0"/>
            </a:br>
            <a:r>
              <a:rPr lang="zh-CN" altLang="en-US" sz="1400" b="1" dirty="0" smtClean="0"/>
              <a:t>增长率</a:t>
            </a:r>
            <a:r>
              <a:rPr lang="en-US" altLang="zh-CN" sz="1400" b="1" dirty="0" smtClean="0"/>
              <a:t/>
            </a:r>
            <a:br>
              <a:rPr lang="en-US" altLang="zh-CN" sz="1400" b="1" dirty="0" smtClean="0"/>
            </a:br>
            <a:r>
              <a:rPr lang="zh-CN" altLang="en-US" sz="1400" b="1" dirty="0" smtClean="0"/>
              <a:t>（</a:t>
            </a:r>
            <a:r>
              <a:rPr lang="en-US" altLang="zh-CN" sz="1400" b="1" dirty="0" smtClean="0"/>
              <a:t>%</a:t>
            </a:r>
            <a:r>
              <a:rPr lang="zh-CN" altLang="en-US" sz="1400" b="1" dirty="0" smtClean="0"/>
              <a:t>）</a:t>
            </a:r>
          </a:p>
        </p:txBody>
      </p:sp>
      <p:sp>
        <p:nvSpPr>
          <p:cNvPr id="27" name="矩形 26"/>
          <p:cNvSpPr/>
          <p:nvPr>
            <p:custDataLst>
              <p:tags r:id="rId11"/>
            </p:custDataLst>
          </p:nvPr>
        </p:nvSpPr>
        <p:spPr>
          <a:xfrm>
            <a:off x="415925" y="872760"/>
            <a:ext cx="9074149" cy="396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2015 - 2025</a:t>
            </a:r>
            <a:r>
              <a:rPr lang="zh-CN" altLang="en-US" sz="1600" b="1" dirty="0" smtClean="0">
                <a:solidFill>
                  <a:schemeClr val="bg1"/>
                </a:solidFill>
                <a:latin typeface="Calibri" panose="020F0502020204030204" pitchFamily="34" charset="0"/>
              </a:rPr>
              <a:t>年</a:t>
            </a:r>
            <a:r>
              <a:rPr lang="zh-CN" altLang="en-US" sz="1600" b="1" dirty="0" smtClean="0">
                <a:solidFill>
                  <a:schemeClr val="bg1"/>
                </a:solidFill>
              </a:rPr>
              <a:t>瓮</a:t>
            </a:r>
            <a:r>
              <a:rPr lang="zh-CN" altLang="en-US" sz="1600" b="1" dirty="0">
                <a:solidFill>
                  <a:schemeClr val="bg1"/>
                </a:solidFill>
              </a:rPr>
              <a:t>福集</a:t>
            </a:r>
            <a:r>
              <a:rPr lang="zh-CN" altLang="en-US" sz="1600" b="1" dirty="0" smtClean="0">
                <a:solidFill>
                  <a:schemeClr val="bg1"/>
                </a:solidFill>
              </a:rPr>
              <a:t>团化工业务营业收入及毛利率测算（亿元人民币）</a:t>
            </a:r>
            <a:endParaRPr lang="zh-CN" altLang="en-US" sz="1600" b="1" dirty="0">
              <a:solidFill>
                <a:schemeClr val="bg1"/>
              </a:solidFill>
            </a:endParaRPr>
          </a:p>
        </p:txBody>
      </p:sp>
      <p:sp>
        <p:nvSpPr>
          <p:cNvPr id="40" name="矩形 39"/>
          <p:cNvSpPr/>
          <p:nvPr>
            <p:custDataLst>
              <p:tags r:id="rId12"/>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sp>
        <p:nvSpPr>
          <p:cNvPr id="41" name="标题 1"/>
          <p:cNvSpPr>
            <a:spLocks noGrp="1"/>
          </p:cNvSpPr>
          <p:nvPr>
            <p:ph type="title"/>
            <p:custDataLst>
              <p:tags r:id="rId13"/>
            </p:custDataLst>
          </p:nvPr>
        </p:nvSpPr>
        <p:spPr>
          <a:xfrm>
            <a:off x="453000" y="312216"/>
            <a:ext cx="9000000" cy="380480"/>
          </a:xfrm>
        </p:spPr>
        <p:txBody>
          <a:bodyPr/>
          <a:lstStyle/>
          <a:p>
            <a:r>
              <a:rPr lang="zh-CN" altLang="en-US" dirty="0"/>
              <a:t>瓮福集</a:t>
            </a:r>
            <a:r>
              <a:rPr lang="zh-CN" altLang="en-US" dirty="0" smtClean="0"/>
              <a:t>团</a:t>
            </a:r>
            <a:r>
              <a:rPr lang="zh-CN" altLang="en-US" dirty="0"/>
              <a:t>化工</a:t>
            </a:r>
            <a:r>
              <a:rPr lang="zh-CN" altLang="en-US" dirty="0" smtClean="0"/>
              <a:t>业务</a:t>
            </a:r>
            <a:r>
              <a:rPr lang="zh-CN" altLang="en-US" dirty="0" smtClean="0">
                <a:solidFill>
                  <a:schemeClr val="tx2"/>
                </a:solidFill>
              </a:rPr>
              <a:t>营业收入及毛利率测算</a:t>
            </a:r>
            <a:endParaRPr lang="zh-CN" altLang="en-US" dirty="0">
              <a:solidFill>
                <a:schemeClr val="tx2"/>
              </a:solidFill>
            </a:endParaRPr>
          </a:p>
        </p:txBody>
      </p:sp>
      <p:cxnSp>
        <p:nvCxnSpPr>
          <p:cNvPr id="43" name="直接连接符 42"/>
          <p:cNvCxnSpPr/>
          <p:nvPr>
            <p:custDataLst>
              <p:tags r:id="rId14"/>
            </p:custDataLst>
          </p:nvPr>
        </p:nvCxnSpPr>
        <p:spPr>
          <a:xfrm>
            <a:off x="1208584"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custDataLst>
              <p:tags r:id="rId15"/>
            </p:custDataLst>
          </p:nvPr>
        </p:nvCxnSpPr>
        <p:spPr>
          <a:xfrm>
            <a:off x="8553400"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50" idx="1"/>
          </p:cNvCxnSpPr>
          <p:nvPr/>
        </p:nvCxnSpPr>
        <p:spPr>
          <a:xfrm flipH="1" flipV="1">
            <a:off x="1208584" y="5805265"/>
            <a:ext cx="3240360" cy="6039"/>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p:cNvSpPr txBox="1"/>
          <p:nvPr>
            <p:custDataLst>
              <p:tags r:id="rId16"/>
            </p:custDataLst>
          </p:nvPr>
        </p:nvSpPr>
        <p:spPr>
          <a:xfrm>
            <a:off x="4448944" y="5667230"/>
            <a:ext cx="864096" cy="288147"/>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19 </a:t>
            </a:r>
            <a:r>
              <a:rPr lang="en-US" altLang="zh-CN" dirty="0"/>
              <a:t>~ </a:t>
            </a:r>
            <a:r>
              <a:rPr lang="en-US" altLang="zh-CN" dirty="0" smtClean="0"/>
              <a:t>23%</a:t>
            </a:r>
            <a:endParaRPr lang="zh-CN" altLang="en-US" dirty="0"/>
          </a:p>
        </p:txBody>
      </p:sp>
      <p:sp>
        <p:nvSpPr>
          <p:cNvPr id="52" name="TextBox 51"/>
          <p:cNvSpPr txBox="1"/>
          <p:nvPr>
            <p:custDataLst>
              <p:tags r:id="rId17"/>
            </p:custDataLst>
          </p:nvPr>
        </p:nvSpPr>
        <p:spPr>
          <a:xfrm>
            <a:off x="488576" y="5518278"/>
            <a:ext cx="648000" cy="719034"/>
          </a:xfrm>
          <a:prstGeom prst="rect">
            <a:avLst/>
          </a:prstGeom>
          <a:solidFill>
            <a:srgbClr val="F6FBFF"/>
          </a:solidFill>
          <a:ln>
            <a:solidFill>
              <a:schemeClr val="bg1"/>
            </a:solidFill>
          </a:ln>
        </p:spPr>
        <p:txBody>
          <a:bodyPr wrap="square" lIns="36000" tIns="36000" rIns="36000" bIns="36000" rtlCol="0">
            <a:spAutoFit/>
          </a:bodyPr>
          <a:lstStyle>
            <a:defPPr>
              <a:defRPr lang="zh-CN"/>
            </a:defPPr>
            <a:lvl1pPr algn="ctr">
              <a:spcAft>
                <a:spcPts val="600"/>
              </a:spcAft>
              <a:defRPr sz="1400" b="1"/>
            </a:lvl1pPr>
          </a:lstStyle>
          <a:p>
            <a:r>
              <a:rPr lang="zh-CN" altLang="en-US" dirty="0"/>
              <a:t>毛利率</a:t>
            </a:r>
            <a:r>
              <a:rPr lang="en-US" altLang="zh-CN" dirty="0"/>
              <a:t/>
            </a:r>
            <a:br>
              <a:rPr lang="en-US" altLang="zh-CN" dirty="0"/>
            </a:br>
            <a:r>
              <a:rPr lang="zh-CN" altLang="en-US" dirty="0" smtClean="0"/>
              <a:t>测算（</a:t>
            </a:r>
            <a:r>
              <a:rPr lang="en-US" altLang="zh-CN" dirty="0"/>
              <a:t>%</a:t>
            </a:r>
            <a:r>
              <a:rPr lang="zh-CN" altLang="en-US" dirty="0"/>
              <a:t>）</a:t>
            </a:r>
          </a:p>
        </p:txBody>
      </p:sp>
      <p:sp>
        <p:nvSpPr>
          <p:cNvPr id="56" name="矩形 55"/>
          <p:cNvSpPr/>
          <p:nvPr>
            <p:custDataLst>
              <p:tags r:id="rId18"/>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cxnSp>
        <p:nvCxnSpPr>
          <p:cNvPr id="59" name="直接连接符 58"/>
          <p:cNvCxnSpPr>
            <a:endCxn id="50" idx="3"/>
          </p:cNvCxnSpPr>
          <p:nvPr>
            <p:custDataLst>
              <p:tags r:id="rId19"/>
            </p:custDataLst>
          </p:nvPr>
        </p:nvCxnSpPr>
        <p:spPr>
          <a:xfrm flipH="1">
            <a:off x="5313040" y="5811304"/>
            <a:ext cx="3240360"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直接箭头连接符 76"/>
          <p:cNvCxnSpPr/>
          <p:nvPr>
            <p:custDataLst>
              <p:tags r:id="rId20"/>
            </p:custDataLst>
          </p:nvPr>
        </p:nvCxnSpPr>
        <p:spPr>
          <a:xfrm flipV="1">
            <a:off x="1320545" y="3789040"/>
            <a:ext cx="1244855" cy="615363"/>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椭圆 77"/>
          <p:cNvSpPr/>
          <p:nvPr>
            <p:custDataLst>
              <p:tags r:id="rId21"/>
            </p:custDataLst>
          </p:nvPr>
        </p:nvSpPr>
        <p:spPr>
          <a:xfrm>
            <a:off x="1533787" y="3861048"/>
            <a:ext cx="782762" cy="365330"/>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rgbClr val="000000"/>
                </a:solidFill>
              </a:rPr>
              <a:t>+ </a:t>
            </a:r>
            <a:r>
              <a:rPr lang="en-US" altLang="zh-CN" sz="1400" b="1" dirty="0" smtClean="0">
                <a:solidFill>
                  <a:srgbClr val="000000"/>
                </a:solidFill>
              </a:rPr>
              <a:t>34.7%</a:t>
            </a:r>
            <a:endParaRPr lang="zh-CN" altLang="en-US" sz="1400" b="1" dirty="0">
              <a:solidFill>
                <a:srgbClr val="000000"/>
              </a:solidFill>
            </a:endParaRPr>
          </a:p>
        </p:txBody>
      </p:sp>
      <p:cxnSp>
        <p:nvCxnSpPr>
          <p:cNvPr id="79" name="直接箭头连接符 78"/>
          <p:cNvCxnSpPr/>
          <p:nvPr>
            <p:custDataLst>
              <p:tags r:id="rId22"/>
            </p:custDataLst>
          </p:nvPr>
        </p:nvCxnSpPr>
        <p:spPr>
          <a:xfrm flipV="1">
            <a:off x="2576736" y="2636913"/>
            <a:ext cx="2664296" cy="113295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椭圆 79"/>
          <p:cNvSpPr/>
          <p:nvPr>
            <p:custDataLst>
              <p:tags r:id="rId23"/>
            </p:custDataLst>
          </p:nvPr>
        </p:nvSpPr>
        <p:spPr>
          <a:xfrm>
            <a:off x="3452796" y="3063670"/>
            <a:ext cx="852132" cy="365330"/>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rgbClr val="000000"/>
                </a:solidFill>
              </a:rPr>
              <a:t>+ </a:t>
            </a:r>
            <a:r>
              <a:rPr lang="en-US" altLang="zh-CN" sz="1400" b="1" dirty="0" smtClean="0">
                <a:solidFill>
                  <a:srgbClr val="000000"/>
                </a:solidFill>
              </a:rPr>
              <a:t>29.3%</a:t>
            </a:r>
            <a:endParaRPr lang="zh-CN" altLang="en-US" sz="1400" b="1" dirty="0">
              <a:solidFill>
                <a:srgbClr val="000000"/>
              </a:solidFill>
            </a:endParaRPr>
          </a:p>
        </p:txBody>
      </p:sp>
      <p:cxnSp>
        <p:nvCxnSpPr>
          <p:cNvPr id="81" name="直接箭头连接符 80"/>
          <p:cNvCxnSpPr/>
          <p:nvPr>
            <p:custDataLst>
              <p:tags r:id="rId24"/>
            </p:custDataLst>
          </p:nvPr>
        </p:nvCxnSpPr>
        <p:spPr>
          <a:xfrm flipV="1">
            <a:off x="5313040" y="2000659"/>
            <a:ext cx="2930415" cy="636253"/>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椭圆 81"/>
          <p:cNvSpPr/>
          <p:nvPr>
            <p:custDataLst>
              <p:tags r:id="rId25"/>
            </p:custDataLst>
          </p:nvPr>
        </p:nvSpPr>
        <p:spPr>
          <a:xfrm>
            <a:off x="6321152" y="2132856"/>
            <a:ext cx="873253" cy="365330"/>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rgbClr val="000000"/>
                </a:solidFill>
              </a:rPr>
              <a:t>+ </a:t>
            </a:r>
            <a:r>
              <a:rPr lang="en-US" altLang="zh-CN" sz="1400" b="1" dirty="0" smtClean="0">
                <a:solidFill>
                  <a:srgbClr val="000000"/>
                </a:solidFill>
              </a:rPr>
              <a:t>8.9%</a:t>
            </a:r>
            <a:endParaRPr lang="zh-CN" altLang="en-US" sz="1400" b="1" dirty="0">
              <a:solidFill>
                <a:srgbClr val="000000"/>
              </a:solidFill>
            </a:endParaRPr>
          </a:p>
        </p:txBody>
      </p:sp>
      <p:cxnSp>
        <p:nvCxnSpPr>
          <p:cNvPr id="83" name="直接箭头连接符 82"/>
          <p:cNvCxnSpPr/>
          <p:nvPr>
            <p:custDataLst>
              <p:tags r:id="rId26"/>
            </p:custDataLst>
          </p:nvPr>
        </p:nvCxnSpPr>
        <p:spPr>
          <a:xfrm flipV="1">
            <a:off x="1280592" y="1643742"/>
            <a:ext cx="7017237" cy="135321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椭圆 83"/>
          <p:cNvSpPr/>
          <p:nvPr>
            <p:custDataLst>
              <p:tags r:id="rId27"/>
            </p:custDataLst>
          </p:nvPr>
        </p:nvSpPr>
        <p:spPr>
          <a:xfrm>
            <a:off x="4202128" y="2028461"/>
            <a:ext cx="1465101" cy="449127"/>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rgbClr val="000000"/>
                </a:solidFill>
              </a:rPr>
              <a:t>+ </a:t>
            </a:r>
            <a:r>
              <a:rPr lang="en-US" altLang="zh-CN" sz="1400" b="1" dirty="0" smtClean="0">
                <a:solidFill>
                  <a:srgbClr val="000000"/>
                </a:solidFill>
              </a:rPr>
              <a:t>19.1%</a:t>
            </a:r>
            <a:endParaRPr lang="zh-CN" altLang="en-US" sz="1400" b="1" dirty="0">
              <a:solidFill>
                <a:srgbClr val="000000"/>
              </a:solidFill>
            </a:endParaRPr>
          </a:p>
        </p:txBody>
      </p:sp>
      <p:sp>
        <p:nvSpPr>
          <p:cNvPr id="38" name="椭圆 37"/>
          <p:cNvSpPr/>
          <p:nvPr>
            <p:custDataLst>
              <p:tags r:id="rId28"/>
            </p:custDataLst>
          </p:nvPr>
        </p:nvSpPr>
        <p:spPr>
          <a:xfrm>
            <a:off x="8643444" y="2807036"/>
            <a:ext cx="612000" cy="288000"/>
          </a:xfrm>
          <a:prstGeom prst="ellips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18.0%</a:t>
            </a:r>
            <a:endParaRPr lang="zh-CN" altLang="en-US" sz="1400" b="1" dirty="0">
              <a:solidFill>
                <a:schemeClr val="tx1"/>
              </a:solidFill>
            </a:endParaRPr>
          </a:p>
        </p:txBody>
      </p:sp>
      <p:sp>
        <p:nvSpPr>
          <p:cNvPr id="18" name="矩形 17"/>
          <p:cNvSpPr/>
          <p:nvPr/>
        </p:nvSpPr>
        <p:spPr>
          <a:xfrm>
            <a:off x="8024837" y="2342319"/>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204</a:t>
            </a:r>
            <a:endParaRPr kumimoji="1" lang="zh-CN" altLang="en-US" sz="1200" b="1" dirty="0" smtClean="0">
              <a:solidFill>
                <a:schemeClr val="tx2"/>
              </a:solidFill>
            </a:endParaRPr>
          </a:p>
        </p:txBody>
      </p:sp>
      <p:sp>
        <p:nvSpPr>
          <p:cNvPr id="51" name="矩形 50"/>
          <p:cNvSpPr/>
          <p:nvPr/>
        </p:nvSpPr>
        <p:spPr>
          <a:xfrm>
            <a:off x="7341140" y="2565321"/>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187</a:t>
            </a:r>
            <a:endParaRPr kumimoji="1" lang="zh-CN" altLang="en-US" sz="1200" b="1" dirty="0" smtClean="0">
              <a:solidFill>
                <a:schemeClr val="tx2"/>
              </a:solidFill>
            </a:endParaRPr>
          </a:p>
        </p:txBody>
      </p:sp>
      <p:sp>
        <p:nvSpPr>
          <p:cNvPr id="55" name="矩形 54"/>
          <p:cNvSpPr/>
          <p:nvPr/>
        </p:nvSpPr>
        <p:spPr>
          <a:xfrm>
            <a:off x="6681192" y="2712161"/>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172</a:t>
            </a:r>
            <a:endParaRPr kumimoji="1" lang="zh-CN" altLang="en-US" sz="1200" b="1" dirty="0" smtClean="0">
              <a:solidFill>
                <a:schemeClr val="tx2"/>
              </a:solidFill>
            </a:endParaRPr>
          </a:p>
        </p:txBody>
      </p:sp>
      <p:sp>
        <p:nvSpPr>
          <p:cNvPr id="58" name="矩形 57"/>
          <p:cNvSpPr/>
          <p:nvPr/>
        </p:nvSpPr>
        <p:spPr>
          <a:xfrm>
            <a:off x="6033157" y="2907431"/>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158</a:t>
            </a:r>
            <a:endParaRPr kumimoji="1" lang="zh-CN" altLang="en-US" sz="1200" b="1" dirty="0" smtClean="0">
              <a:solidFill>
                <a:schemeClr val="tx2"/>
              </a:solidFill>
            </a:endParaRPr>
          </a:p>
        </p:txBody>
      </p:sp>
      <p:sp>
        <p:nvSpPr>
          <p:cNvPr id="60" name="矩形 59"/>
          <p:cNvSpPr/>
          <p:nvPr/>
        </p:nvSpPr>
        <p:spPr>
          <a:xfrm>
            <a:off x="5348666" y="3027773"/>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145</a:t>
            </a:r>
            <a:endParaRPr kumimoji="1" lang="zh-CN" altLang="en-US" sz="1200" b="1" dirty="0" smtClean="0">
              <a:solidFill>
                <a:schemeClr val="tx2"/>
              </a:solidFill>
            </a:endParaRPr>
          </a:p>
        </p:txBody>
      </p:sp>
      <p:sp>
        <p:nvSpPr>
          <p:cNvPr id="62" name="矩形 61"/>
          <p:cNvSpPr/>
          <p:nvPr/>
        </p:nvSpPr>
        <p:spPr>
          <a:xfrm>
            <a:off x="4688719" y="3190319"/>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133</a:t>
            </a:r>
            <a:endParaRPr kumimoji="1" lang="zh-CN" altLang="en-US" sz="1200" b="1" dirty="0" smtClean="0">
              <a:solidFill>
                <a:schemeClr val="tx2"/>
              </a:solidFill>
            </a:endParaRPr>
          </a:p>
        </p:txBody>
      </p:sp>
      <p:sp>
        <p:nvSpPr>
          <p:cNvPr id="63" name="矩形 62"/>
          <p:cNvSpPr/>
          <p:nvPr/>
        </p:nvSpPr>
        <p:spPr>
          <a:xfrm>
            <a:off x="4017432" y="3500114"/>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103</a:t>
            </a:r>
            <a:endParaRPr kumimoji="1" lang="zh-CN" altLang="en-US" sz="1200" b="1" dirty="0" smtClean="0">
              <a:solidFill>
                <a:schemeClr val="tx2"/>
              </a:solidFill>
            </a:endParaRPr>
          </a:p>
        </p:txBody>
      </p:sp>
      <p:sp>
        <p:nvSpPr>
          <p:cNvPr id="64" name="矩形 63"/>
          <p:cNvSpPr/>
          <p:nvPr/>
        </p:nvSpPr>
        <p:spPr>
          <a:xfrm>
            <a:off x="3369360" y="3803049"/>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80</a:t>
            </a:r>
            <a:endParaRPr kumimoji="1" lang="zh-CN" altLang="en-US" sz="1200" b="1" dirty="0" smtClean="0">
              <a:solidFill>
                <a:schemeClr val="tx2"/>
              </a:solidFill>
            </a:endParaRPr>
          </a:p>
        </p:txBody>
      </p:sp>
      <p:sp>
        <p:nvSpPr>
          <p:cNvPr id="65" name="矩形 64"/>
          <p:cNvSpPr/>
          <p:nvPr/>
        </p:nvSpPr>
        <p:spPr>
          <a:xfrm>
            <a:off x="2683297" y="4056628"/>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62</a:t>
            </a:r>
            <a:endParaRPr kumimoji="1" lang="zh-CN" altLang="en-US" sz="1200" b="1" dirty="0" smtClean="0">
              <a:solidFill>
                <a:schemeClr val="tx2"/>
              </a:solidFill>
            </a:endParaRPr>
          </a:p>
        </p:txBody>
      </p:sp>
      <p:sp>
        <p:nvSpPr>
          <p:cNvPr id="66" name="矩形 65"/>
          <p:cNvSpPr/>
          <p:nvPr/>
        </p:nvSpPr>
        <p:spPr>
          <a:xfrm>
            <a:off x="2039199" y="4296394"/>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48</a:t>
            </a:r>
            <a:endParaRPr kumimoji="1" lang="zh-CN" altLang="en-US" sz="1200" b="1" dirty="0" smtClean="0">
              <a:solidFill>
                <a:schemeClr val="tx2"/>
              </a:solidFill>
            </a:endParaRPr>
          </a:p>
        </p:txBody>
      </p:sp>
      <p:sp>
        <p:nvSpPr>
          <p:cNvPr id="67" name="矩形 66"/>
          <p:cNvSpPr/>
          <p:nvPr/>
        </p:nvSpPr>
        <p:spPr>
          <a:xfrm>
            <a:off x="1388226" y="4511811"/>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35</a:t>
            </a:r>
            <a:endParaRPr kumimoji="1" lang="zh-CN" altLang="en-US" sz="1200" b="1" dirty="0" smtClean="0">
              <a:solidFill>
                <a:schemeClr val="tx2"/>
              </a:solidFill>
            </a:endParaRPr>
          </a:p>
        </p:txBody>
      </p:sp>
    </p:spTree>
    <p:extLst>
      <p:ext uri="{BB962C8B-B14F-4D97-AF65-F5344CB8AC3E}">
        <p14:creationId xmlns:p14="http://schemas.microsoft.com/office/powerpoint/2010/main" val="12332377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36576" y="1268760"/>
            <a:ext cx="8353499" cy="1229588"/>
            <a:chOff x="1136576" y="1199348"/>
            <a:chExt cx="7508875" cy="1506349"/>
          </a:xfrm>
        </p:grpSpPr>
        <p:grpSp>
          <p:nvGrpSpPr>
            <p:cNvPr id="17" name="组合 16"/>
            <p:cNvGrpSpPr/>
            <p:nvPr>
              <p:custDataLst>
                <p:tags r:id="rId3"/>
              </p:custDataLst>
            </p:nvPr>
          </p:nvGrpSpPr>
          <p:grpSpPr>
            <a:xfrm>
              <a:off x="1136576" y="1751438"/>
              <a:ext cx="7508875" cy="830997"/>
              <a:chOff x="2642568" y="1124744"/>
              <a:chExt cx="6790992" cy="696500"/>
            </a:xfrm>
          </p:grpSpPr>
          <p:grpSp>
            <p:nvGrpSpPr>
              <p:cNvPr id="24" name="组合 23"/>
              <p:cNvGrpSpPr/>
              <p:nvPr/>
            </p:nvGrpSpPr>
            <p:grpSpPr>
              <a:xfrm>
                <a:off x="2648744" y="1124744"/>
                <a:ext cx="6784816" cy="459016"/>
                <a:chOff x="2144688" y="967244"/>
                <a:chExt cx="5074735" cy="459016"/>
              </a:xfrm>
            </p:grpSpPr>
            <p:cxnSp>
              <p:nvCxnSpPr>
                <p:cNvPr id="26" name="肘形连接符 25"/>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19"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20"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21" name="矩形 20"/>
            <p:cNvSpPr/>
            <p:nvPr>
              <p:custDataLst>
                <p:tags r:id="rId7"/>
              </p:custDataLst>
            </p:nvPr>
          </p:nvSpPr>
          <p:spPr>
            <a:xfrm>
              <a:off x="1247729" y="1738058"/>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构建平台，供应原料</a:t>
              </a:r>
              <a:endParaRPr lang="zh-CN" altLang="en-US" sz="1400" b="1" dirty="0">
                <a:solidFill>
                  <a:schemeClr val="bg1"/>
                </a:solidFill>
              </a:endParaRPr>
            </a:p>
          </p:txBody>
        </p:sp>
        <p:sp>
          <p:nvSpPr>
            <p:cNvPr id="22" name="矩形 21"/>
            <p:cNvSpPr/>
            <p:nvPr>
              <p:custDataLst>
                <p:tags r:id="rId8"/>
              </p:custDataLst>
            </p:nvPr>
          </p:nvSpPr>
          <p:spPr>
            <a:xfrm>
              <a:off x="3768008" y="1450027"/>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创投机制，合作共赢</a:t>
              </a:r>
              <a:endParaRPr lang="zh-CN" altLang="en-US" sz="1400" b="1" dirty="0">
                <a:solidFill>
                  <a:schemeClr val="bg1"/>
                </a:solidFill>
              </a:endParaRPr>
            </a:p>
          </p:txBody>
        </p:sp>
        <p:sp>
          <p:nvSpPr>
            <p:cNvPr id="23" name="矩形 22"/>
            <p:cNvSpPr/>
            <p:nvPr>
              <p:custDataLst>
                <p:tags r:id="rId9"/>
              </p:custDataLst>
            </p:nvPr>
          </p:nvSpPr>
          <p:spPr>
            <a:xfrm>
              <a:off x="6288289" y="1199348"/>
              <a:ext cx="2265120"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颠覆产业，主导生态</a:t>
              </a:r>
              <a:endParaRPr lang="zh-CN" altLang="en-US" sz="1400" b="1" dirty="0">
                <a:solidFill>
                  <a:schemeClr val="bg1"/>
                </a:solidFill>
              </a:endParaRPr>
            </a:p>
          </p:txBody>
        </p:sp>
      </p:grpSp>
      <p:sp>
        <p:nvSpPr>
          <p:cNvPr id="28" name="矩形 27"/>
          <p:cNvSpPr/>
          <p:nvPr>
            <p:custDataLst>
              <p:tags r:id="rId1"/>
            </p:custDataLst>
          </p:nvPr>
        </p:nvSpPr>
        <p:spPr>
          <a:xfrm>
            <a:off x="416496" y="2614540"/>
            <a:ext cx="596845" cy="288032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31" name="矩形 30"/>
          <p:cNvSpPr/>
          <p:nvPr/>
        </p:nvSpPr>
        <p:spPr>
          <a:xfrm>
            <a:off x="1112520" y="2569180"/>
            <a:ext cx="2628000" cy="3000822"/>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强化核心原材料的工艺优势</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加强研发确保单套装置规模、单位成本、产品质量优势</a:t>
            </a:r>
            <a:endParaRPr lang="en-US" altLang="zh-CN" sz="1400" dirty="0" smtClean="0">
              <a:latin typeface="+mn-ea"/>
            </a:endParaRPr>
          </a:p>
          <a:p>
            <a:pPr indent="-176400">
              <a:spcBef>
                <a:spcPts val="600"/>
              </a:spcBef>
              <a:buClr>
                <a:schemeClr val="tx1"/>
              </a:buClr>
              <a:buFont typeface="Arial"/>
              <a:buChar char="•"/>
            </a:pPr>
            <a:r>
              <a:rPr lang="zh-CN" altLang="en-US" sz="1400" b="1" dirty="0">
                <a:latin typeface="+mn-ea"/>
              </a:rPr>
              <a:t>提高核心原材料市场影响力</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通过自建、合资、合作等多种方式扩大所掌控的产能规模</a:t>
            </a:r>
            <a:endParaRPr lang="en-US" altLang="zh-CN" sz="1400" dirty="0" smtClean="0">
              <a:latin typeface="+mn-ea"/>
            </a:endParaRPr>
          </a:p>
          <a:p>
            <a:pPr indent="-176400">
              <a:spcBef>
                <a:spcPts val="600"/>
              </a:spcBef>
              <a:buClr>
                <a:schemeClr val="tx1"/>
              </a:buClr>
              <a:buFont typeface="Arial"/>
              <a:buChar char="•"/>
            </a:pPr>
            <a:r>
              <a:rPr lang="zh-CN" altLang="en-US" sz="1400" b="1" dirty="0" smtClean="0">
                <a:latin typeface="+mn-ea"/>
              </a:rPr>
              <a:t>强化下游技术服务支持能力</a:t>
            </a:r>
            <a:endParaRPr lang="en-US" altLang="zh-CN" sz="1400" b="1" dirty="0" smtClean="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通过技术服务支持使下游客户的应用简单化，提高依赖度</a:t>
            </a:r>
            <a:endParaRPr lang="en-US" altLang="zh-CN" sz="1400" dirty="0" smtClean="0">
              <a:latin typeface="+mn-ea"/>
            </a:endParaRPr>
          </a:p>
          <a:p>
            <a:pPr indent="-176400">
              <a:spcBef>
                <a:spcPts val="600"/>
              </a:spcBef>
              <a:buClr>
                <a:schemeClr val="tx1"/>
              </a:buClr>
              <a:buFont typeface="Arial"/>
              <a:buChar char="•"/>
            </a:pPr>
            <a:r>
              <a:rPr lang="zh-CN" altLang="en-US" sz="1400" b="1" dirty="0" smtClean="0">
                <a:latin typeface="+mn-ea"/>
              </a:rPr>
              <a:t>在贵州布局煤化工营销网络</a:t>
            </a:r>
            <a:endParaRPr lang="en-US" altLang="zh-CN" sz="1400" b="1" dirty="0" smtClean="0">
              <a:latin typeface="+mn-ea"/>
            </a:endParaRPr>
          </a:p>
          <a:p>
            <a:pPr>
              <a:spcBef>
                <a:spcPts val="600"/>
              </a:spcBef>
              <a:buClr>
                <a:schemeClr val="tx1"/>
              </a:buClr>
            </a:pPr>
            <a:r>
              <a:rPr lang="zh-CN" altLang="zh-CN" sz="1400" dirty="0">
                <a:latin typeface="+mn-ea"/>
              </a:rPr>
              <a:t>—</a:t>
            </a:r>
            <a:r>
              <a:rPr lang="en-US" altLang="zh-CN" sz="1400" dirty="0">
                <a:latin typeface="+mn-ea"/>
              </a:rPr>
              <a:t> </a:t>
            </a:r>
            <a:r>
              <a:rPr lang="zh-CN" altLang="en-US" sz="1400" dirty="0" smtClean="0">
                <a:latin typeface="+mn-ea"/>
              </a:rPr>
              <a:t>掌控营销网络轻资产切入</a:t>
            </a:r>
            <a:endParaRPr lang="zh-CN" altLang="en-US" sz="1400" dirty="0">
              <a:latin typeface="+mn-ea"/>
            </a:endParaRPr>
          </a:p>
        </p:txBody>
      </p:sp>
      <p:sp>
        <p:nvSpPr>
          <p:cNvPr id="37" name="矩形 36"/>
          <p:cNvSpPr/>
          <p:nvPr/>
        </p:nvSpPr>
        <p:spPr>
          <a:xfrm>
            <a:off x="4053192" y="2569180"/>
            <a:ext cx="2628000" cy="30623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搭建磷氟碘等精细化工创业平台</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为细分市场技术带头人或市场带头人提供低成本原材料与启动资金合作开拓长尾市场</a:t>
            </a:r>
            <a:endParaRPr lang="zh-CN" altLang="en-US" sz="1400" dirty="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搭建磷氟碘等精细化工投资平台</a:t>
            </a:r>
            <a:endParaRPr lang="en-US" altLang="zh-CN" sz="1400" b="1" dirty="0" smtClean="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为相关投资者搭建与优质项目的沟通桥梁</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提高专业投融资效率</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强化技术经济评审能力与管理能能力提升资金使用效率</a:t>
            </a:r>
            <a:endParaRPr lang="zh-CN" altLang="en-US" sz="1400" dirty="0">
              <a:latin typeface="+mn-ea"/>
            </a:endParaRPr>
          </a:p>
        </p:txBody>
      </p:sp>
      <p:sp>
        <p:nvSpPr>
          <p:cNvPr id="38" name="矩形 37"/>
          <p:cNvSpPr/>
          <p:nvPr/>
        </p:nvSpPr>
        <p:spPr>
          <a:xfrm>
            <a:off x="6861504" y="2569180"/>
            <a:ext cx="2628000" cy="3000822"/>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整合精细化工长尾细分市场</a:t>
            </a:r>
            <a:endParaRPr lang="en-US" altLang="zh-CN" sz="1400" b="1" dirty="0" smtClean="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通过整合集成创新，打通前期创投的各细分市场</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latin typeface="+mn-ea"/>
              </a:rPr>
              <a:t>搭建精细化工产品</a:t>
            </a:r>
            <a:r>
              <a:rPr lang="zh-CN" altLang="en-US" sz="1400" b="1" dirty="0" smtClean="0">
                <a:latin typeface="+mn-ea"/>
              </a:rPr>
              <a:t>交易、融资平台</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搭建覆盖多种精细化工产品的交易、融资平台</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加强平台专业化经营能力</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逐渐转型第三方平台经营</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国际化</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将平台覆盖范围拓展至全球</a:t>
            </a:r>
            <a:endParaRPr lang="en-US" altLang="zh-CN" sz="1400" dirty="0">
              <a:latin typeface="+mn-ea"/>
            </a:endParaRPr>
          </a:p>
        </p:txBody>
      </p:sp>
      <p:sp>
        <p:nvSpPr>
          <p:cNvPr id="32" name="矩形 31"/>
          <p:cNvSpPr/>
          <p:nvPr>
            <p:custDataLst>
              <p:tags r:id="rId2"/>
            </p:custDataLst>
          </p:nvPr>
        </p:nvSpPr>
        <p:spPr>
          <a:xfrm>
            <a:off x="416496" y="5638876"/>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34" name="直接连接符 33"/>
          <p:cNvCxnSpPr/>
          <p:nvPr/>
        </p:nvCxnSpPr>
        <p:spPr>
          <a:xfrm>
            <a:off x="1136576" y="2542532"/>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36576" y="5638876"/>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4053192" y="5638876"/>
            <a:ext cx="2772016"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投资收益、投融资总额</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a:latin typeface="+mn-ea"/>
              </a:rPr>
              <a:t>精细化</a:t>
            </a:r>
            <a:r>
              <a:rPr lang="zh-CN" altLang="en-US" sz="1400" dirty="0" smtClean="0">
                <a:latin typeface="+mn-ea"/>
              </a:rPr>
              <a:t>工营业收入和利润水平</a:t>
            </a:r>
            <a:endParaRPr lang="zh-CN" altLang="en-US" sz="1400" dirty="0">
              <a:latin typeface="+mn-ea"/>
            </a:endParaRPr>
          </a:p>
        </p:txBody>
      </p:sp>
      <p:sp>
        <p:nvSpPr>
          <p:cNvPr id="40" name="矩形 39"/>
          <p:cNvSpPr/>
          <p:nvPr/>
        </p:nvSpPr>
        <p:spPr>
          <a:xfrm>
            <a:off x="1112520" y="5638876"/>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a:latin typeface="+mn-ea"/>
              </a:rPr>
              <a:t>控</a:t>
            </a:r>
            <a:r>
              <a:rPr lang="zh-CN" altLang="en-US" sz="1400" dirty="0" smtClean="0">
                <a:latin typeface="+mn-ea"/>
              </a:rPr>
              <a:t>制的产能规模</a:t>
            </a:r>
            <a:endParaRPr lang="en-US" altLang="zh-CN" sz="1400" dirty="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核心原</a:t>
            </a:r>
            <a:r>
              <a:rPr lang="zh-CN" altLang="en-US" sz="1400" dirty="0">
                <a:latin typeface="+mn-ea"/>
              </a:rPr>
              <a:t>材</a:t>
            </a:r>
            <a:r>
              <a:rPr lang="zh-CN" altLang="en-US" sz="1400" dirty="0" smtClean="0">
                <a:latin typeface="+mn-ea"/>
              </a:rPr>
              <a:t>料成本领先程度</a:t>
            </a:r>
            <a:endParaRPr lang="en-US" altLang="zh-CN" sz="1400" dirty="0" smtClean="0">
              <a:latin typeface="+mn-ea"/>
            </a:endParaRPr>
          </a:p>
        </p:txBody>
      </p:sp>
      <p:sp>
        <p:nvSpPr>
          <p:cNvPr id="41" name="矩形 40"/>
          <p:cNvSpPr/>
          <p:nvPr/>
        </p:nvSpPr>
        <p:spPr>
          <a:xfrm>
            <a:off x="6861504" y="5638876"/>
            <a:ext cx="2628000" cy="523220"/>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平台原材料供应、创投、交易、融资规模；平台收益</a:t>
            </a:r>
          </a:p>
        </p:txBody>
      </p:sp>
      <p:sp>
        <p:nvSpPr>
          <p:cNvPr id="45"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瓮福集团化工业务</a:t>
            </a:r>
            <a:r>
              <a:rPr lang="zh-CN" altLang="en-US" dirty="0" smtClean="0">
                <a:solidFill>
                  <a:schemeClr val="tx2"/>
                </a:solidFill>
              </a:rPr>
              <a:t>战略举措</a:t>
            </a:r>
            <a:endParaRPr lang="zh-CN" altLang="en-US" dirty="0">
              <a:solidFill>
                <a:schemeClr val="tx2"/>
              </a:solidFill>
            </a:endParaRPr>
          </a:p>
        </p:txBody>
      </p:sp>
    </p:spTree>
    <p:extLst>
      <p:ext uri="{BB962C8B-B14F-4D97-AF65-F5344CB8AC3E}">
        <p14:creationId xmlns:p14="http://schemas.microsoft.com/office/powerpoint/2010/main" val="40163928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249878"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717304" y="2029271"/>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资源整合</a:t>
            </a:r>
            <a:endParaRPr lang="zh-CN" altLang="en-US" sz="1400" b="1" dirty="0">
              <a:solidFill>
                <a:schemeClr val="bg1"/>
              </a:solidFill>
            </a:endParaRPr>
          </a:p>
        </p:txBody>
      </p:sp>
      <p:sp>
        <p:nvSpPr>
          <p:cNvPr id="10" name="矩形 9"/>
          <p:cNvSpPr/>
          <p:nvPr/>
        </p:nvSpPr>
        <p:spPr>
          <a:xfrm>
            <a:off x="6249878" y="2537894"/>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11" name="矩形 10"/>
          <p:cNvSpPr/>
          <p:nvPr/>
        </p:nvSpPr>
        <p:spPr>
          <a:xfrm>
            <a:off x="6717304" y="2537830"/>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产品规划</a:t>
            </a:r>
          </a:p>
        </p:txBody>
      </p:sp>
      <p:sp>
        <p:nvSpPr>
          <p:cNvPr id="12" name="矩形 11"/>
          <p:cNvSpPr/>
          <p:nvPr/>
        </p:nvSpPr>
        <p:spPr>
          <a:xfrm>
            <a:off x="6249878" y="304645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3" name="矩形 12"/>
          <p:cNvSpPr/>
          <p:nvPr/>
        </p:nvSpPr>
        <p:spPr>
          <a:xfrm>
            <a:off x="6717304" y="3046389"/>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工艺研发</a:t>
            </a:r>
          </a:p>
        </p:txBody>
      </p:sp>
      <p:sp>
        <p:nvSpPr>
          <p:cNvPr id="14" name="矩形 13"/>
          <p:cNvSpPr/>
          <p:nvPr/>
        </p:nvSpPr>
        <p:spPr>
          <a:xfrm>
            <a:off x="6249878" y="3555012"/>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5" name="矩形 14"/>
          <p:cNvSpPr/>
          <p:nvPr/>
        </p:nvSpPr>
        <p:spPr>
          <a:xfrm>
            <a:off x="6717304" y="3554948"/>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技术服务</a:t>
            </a:r>
          </a:p>
        </p:txBody>
      </p:sp>
      <p:sp>
        <p:nvSpPr>
          <p:cNvPr id="16" name="矩形 15"/>
          <p:cNvSpPr/>
          <p:nvPr/>
        </p:nvSpPr>
        <p:spPr>
          <a:xfrm>
            <a:off x="6249878" y="406357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7" name="矩形 16"/>
          <p:cNvSpPr/>
          <p:nvPr/>
        </p:nvSpPr>
        <p:spPr>
          <a:xfrm>
            <a:off x="6717304" y="4063507"/>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渠道网络</a:t>
            </a:r>
          </a:p>
        </p:txBody>
      </p:sp>
      <p:sp>
        <p:nvSpPr>
          <p:cNvPr id="18" name="矩形 17"/>
          <p:cNvSpPr/>
          <p:nvPr/>
        </p:nvSpPr>
        <p:spPr>
          <a:xfrm>
            <a:off x="6249878" y="457213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9" name="矩形 18"/>
          <p:cNvSpPr/>
          <p:nvPr/>
        </p:nvSpPr>
        <p:spPr>
          <a:xfrm>
            <a:off x="6717304" y="4572066"/>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创投管理</a:t>
            </a:r>
            <a:endParaRPr lang="zh-CN" altLang="en-US" sz="1400" b="1" dirty="0">
              <a:solidFill>
                <a:schemeClr val="tx1"/>
              </a:solidFill>
            </a:endParaRPr>
          </a:p>
        </p:txBody>
      </p:sp>
      <p:sp>
        <p:nvSpPr>
          <p:cNvPr id="20" name="矩形 19"/>
          <p:cNvSpPr/>
          <p:nvPr/>
        </p:nvSpPr>
        <p:spPr>
          <a:xfrm>
            <a:off x="6249878" y="508068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21" name="矩形 20"/>
          <p:cNvSpPr/>
          <p:nvPr/>
        </p:nvSpPr>
        <p:spPr>
          <a:xfrm>
            <a:off x="6717304" y="508062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融资管理</a:t>
            </a:r>
            <a:endParaRPr lang="zh-CN" altLang="en-US" sz="1400" b="1" dirty="0">
              <a:solidFill>
                <a:schemeClr val="tx1"/>
              </a:solidFill>
            </a:endParaRPr>
          </a:p>
        </p:txBody>
      </p:sp>
      <p:sp>
        <p:nvSpPr>
          <p:cNvPr id="22" name="矩形 21"/>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23" name="矩形 22"/>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4" name="矩形 23"/>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5" name="矩形 24"/>
          <p:cNvSpPr/>
          <p:nvPr/>
        </p:nvSpPr>
        <p:spPr>
          <a:xfrm>
            <a:off x="7785371"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28" name="矩形 27"/>
          <p:cNvSpPr/>
          <p:nvPr/>
        </p:nvSpPr>
        <p:spPr>
          <a:xfrm>
            <a:off x="7785371"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0" name="矩形 29"/>
          <p:cNvSpPr/>
          <p:nvPr/>
        </p:nvSpPr>
        <p:spPr>
          <a:xfrm>
            <a:off x="8985504"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1" name="矩形 30"/>
          <p:cNvSpPr/>
          <p:nvPr/>
        </p:nvSpPr>
        <p:spPr>
          <a:xfrm>
            <a:off x="7785371"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2" name="矩形 31"/>
          <p:cNvSpPr/>
          <p:nvPr/>
        </p:nvSpPr>
        <p:spPr>
          <a:xfrm>
            <a:off x="8385438"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33" name="矩形 32"/>
          <p:cNvSpPr/>
          <p:nvPr/>
        </p:nvSpPr>
        <p:spPr>
          <a:xfrm>
            <a:off x="8985504"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4" name="矩形 33"/>
          <p:cNvSpPr/>
          <p:nvPr/>
        </p:nvSpPr>
        <p:spPr>
          <a:xfrm>
            <a:off x="7785371"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35" name="矩形 34"/>
          <p:cNvSpPr/>
          <p:nvPr/>
        </p:nvSpPr>
        <p:spPr>
          <a:xfrm>
            <a:off x="8385438"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7" name="矩形 36"/>
          <p:cNvSpPr/>
          <p:nvPr/>
        </p:nvSpPr>
        <p:spPr>
          <a:xfrm>
            <a:off x="7785371"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8" name="矩形 37"/>
          <p:cNvSpPr/>
          <p:nvPr/>
        </p:nvSpPr>
        <p:spPr>
          <a:xfrm>
            <a:off x="8385438"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9" name="矩形 38"/>
          <p:cNvSpPr/>
          <p:nvPr/>
        </p:nvSpPr>
        <p:spPr>
          <a:xfrm>
            <a:off x="8985504"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0" name="矩形 39"/>
          <p:cNvSpPr/>
          <p:nvPr/>
        </p:nvSpPr>
        <p:spPr>
          <a:xfrm>
            <a:off x="7785371"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1" name="矩形 40"/>
          <p:cNvSpPr/>
          <p:nvPr/>
        </p:nvSpPr>
        <p:spPr>
          <a:xfrm>
            <a:off x="8385438"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42" name="矩形 41"/>
          <p:cNvSpPr/>
          <p:nvPr/>
        </p:nvSpPr>
        <p:spPr>
          <a:xfrm>
            <a:off x="8985504"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3" name="矩形 42"/>
          <p:cNvSpPr/>
          <p:nvPr/>
        </p:nvSpPr>
        <p:spPr>
          <a:xfrm>
            <a:off x="6249878" y="558924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44" name="矩形 43"/>
          <p:cNvSpPr/>
          <p:nvPr/>
        </p:nvSpPr>
        <p:spPr>
          <a:xfrm>
            <a:off x="6717304" y="5589184"/>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平台经营</a:t>
            </a:r>
            <a:endParaRPr lang="zh-CN" altLang="en-US" sz="1400" b="1" dirty="0">
              <a:solidFill>
                <a:schemeClr val="tx1"/>
              </a:solidFill>
            </a:endParaRPr>
          </a:p>
        </p:txBody>
      </p:sp>
      <p:sp>
        <p:nvSpPr>
          <p:cNvPr id="45" name="矩形 44"/>
          <p:cNvSpPr/>
          <p:nvPr/>
        </p:nvSpPr>
        <p:spPr>
          <a:xfrm>
            <a:off x="7785371"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6" name="矩形 45"/>
          <p:cNvSpPr/>
          <p:nvPr/>
        </p:nvSpPr>
        <p:spPr>
          <a:xfrm>
            <a:off x="8385438"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7" name="矩形 46"/>
          <p:cNvSpPr/>
          <p:nvPr/>
        </p:nvSpPr>
        <p:spPr>
          <a:xfrm>
            <a:off x="8985504"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ext uri="{D42A27DB-BD31-4B8C-83A1-F6EECF244321}">
                <p14:modId xmlns:p14="http://schemas.microsoft.com/office/powerpoint/2010/main" val="3486517742"/>
              </p:ex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6" name="椭圆 55"/>
          <p:cNvSpPr/>
          <p:nvPr>
            <p:custDataLst>
              <p:tags r:id="rId2"/>
            </p:custDataLst>
          </p:nvPr>
        </p:nvSpPr>
        <p:spPr>
          <a:xfrm>
            <a:off x="4232920" y="249289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技术</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smtClean="0">
                <a:solidFill>
                  <a:schemeClr val="bg1"/>
                </a:solidFill>
                <a:latin typeface="+mn-ea"/>
              </a:rPr>
              <a:t>服务</a:t>
            </a:r>
            <a:endParaRPr lang="zh-CN" altLang="en-US" sz="1400" b="1" dirty="0">
              <a:solidFill>
                <a:schemeClr val="bg1"/>
              </a:solidFill>
              <a:latin typeface="+mn-ea"/>
            </a:endParaRPr>
          </a:p>
        </p:txBody>
      </p:sp>
      <p:sp>
        <p:nvSpPr>
          <p:cNvPr id="57" name="椭圆 56"/>
          <p:cNvSpPr/>
          <p:nvPr>
            <p:custDataLst>
              <p:tags r:id="rId3"/>
            </p:custDataLst>
          </p:nvPr>
        </p:nvSpPr>
        <p:spPr>
          <a:xfrm>
            <a:off x="4917056" y="1997453"/>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资源</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整合</a:t>
            </a:r>
          </a:p>
        </p:txBody>
      </p:sp>
      <p:sp>
        <p:nvSpPr>
          <p:cNvPr id="58" name="椭圆 57"/>
          <p:cNvSpPr/>
          <p:nvPr>
            <p:custDataLst>
              <p:tags r:id="rId4"/>
            </p:custDataLst>
          </p:nvPr>
        </p:nvSpPr>
        <p:spPr>
          <a:xfrm>
            <a:off x="3224808" y="278092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渠道</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网络</a:t>
            </a:r>
          </a:p>
        </p:txBody>
      </p:sp>
      <p:sp>
        <p:nvSpPr>
          <p:cNvPr id="61" name="椭圆 60"/>
          <p:cNvSpPr/>
          <p:nvPr>
            <p:custDataLst>
              <p:tags r:id="rId5"/>
            </p:custDataLst>
          </p:nvPr>
        </p:nvSpPr>
        <p:spPr>
          <a:xfrm>
            <a:off x="3908936" y="1925365"/>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产品</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规划</a:t>
            </a:r>
          </a:p>
        </p:txBody>
      </p:sp>
      <p:sp>
        <p:nvSpPr>
          <p:cNvPr id="62" name="椭圆 61"/>
          <p:cNvSpPr/>
          <p:nvPr>
            <p:custDataLst>
              <p:tags r:id="rId6"/>
            </p:custDataLst>
          </p:nvPr>
        </p:nvSpPr>
        <p:spPr>
          <a:xfrm>
            <a:off x="4664968" y="2924944"/>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工艺</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研发</a:t>
            </a:r>
            <a:endParaRPr lang="zh-CN" altLang="en-US" sz="1400" b="1" dirty="0">
              <a:solidFill>
                <a:schemeClr val="bg1"/>
              </a:solidFill>
              <a:latin typeface="+mn-ea"/>
            </a:endParaRPr>
          </a:p>
        </p:txBody>
      </p:sp>
      <p:sp>
        <p:nvSpPr>
          <p:cNvPr id="63" name="TextBox 6"/>
          <p:cNvSpPr txBox="1">
            <a:spLocks noChangeArrowheads="1"/>
          </p:cNvSpPr>
          <p:nvPr>
            <p:custDataLst>
              <p:tags r:id="rId7"/>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8"/>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9"/>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10"/>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11"/>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12"/>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9" name="椭圆 68"/>
          <p:cNvSpPr/>
          <p:nvPr/>
        </p:nvSpPr>
        <p:spPr>
          <a:xfrm>
            <a:off x="1064568" y="4221088"/>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国际化</a:t>
            </a:r>
            <a:endParaRPr lang="zh-CN" altLang="en-US" sz="1400" b="1" dirty="0">
              <a:solidFill>
                <a:schemeClr val="tx1"/>
              </a:solidFill>
              <a:latin typeface="+mn-ea"/>
            </a:endParaRPr>
          </a:p>
        </p:txBody>
      </p:sp>
      <p:sp>
        <p:nvSpPr>
          <p:cNvPr id="70" name="椭圆 69"/>
          <p:cNvSpPr/>
          <p:nvPr/>
        </p:nvSpPr>
        <p:spPr>
          <a:xfrm>
            <a:off x="1928664" y="4365104"/>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tx1"/>
                </a:solidFill>
                <a:latin typeface="+mn-ea"/>
              </a:rPr>
              <a:t>市场</a:t>
            </a:r>
            <a:endParaRPr lang="en-US" altLang="zh-CN" sz="1400" b="1" dirty="0">
              <a:solidFill>
                <a:schemeClr val="tx1"/>
              </a:solidFill>
              <a:latin typeface="+mn-ea"/>
            </a:endParaRPr>
          </a:p>
          <a:p>
            <a:pPr algn="ctr"/>
            <a:r>
              <a:rPr lang="zh-CN" altLang="en-US" sz="1400" b="1" dirty="0">
                <a:solidFill>
                  <a:schemeClr val="tx1"/>
                </a:solidFill>
                <a:latin typeface="+mn-ea"/>
              </a:rPr>
              <a:t>营销</a:t>
            </a:r>
          </a:p>
        </p:txBody>
      </p:sp>
      <p:sp>
        <p:nvSpPr>
          <p:cNvPr id="71" name="椭圆 70"/>
          <p:cNvSpPr/>
          <p:nvPr>
            <p:custDataLst>
              <p:tags r:id="rId13"/>
            </p:custDataLst>
          </p:nvPr>
        </p:nvSpPr>
        <p:spPr>
          <a:xfrm>
            <a:off x="2432720" y="3861048"/>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生产</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能力</a:t>
            </a:r>
            <a:endParaRPr lang="zh-CN" altLang="en-US" sz="1400" b="1" dirty="0">
              <a:solidFill>
                <a:schemeClr val="tx1"/>
              </a:solidFill>
              <a:latin typeface="+mn-ea"/>
            </a:endParaRPr>
          </a:p>
        </p:txBody>
      </p:sp>
      <p:sp>
        <p:nvSpPr>
          <p:cNvPr id="80" name="椭圆 79"/>
          <p:cNvSpPr/>
          <p:nvPr>
            <p:custDataLst>
              <p:tags r:id="rId14"/>
            </p:custDataLst>
          </p:nvPr>
        </p:nvSpPr>
        <p:spPr>
          <a:xfrm>
            <a:off x="939839" y="2180737"/>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平台</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经营</a:t>
            </a:r>
            <a:endParaRPr lang="zh-CN" altLang="en-US" sz="1400" b="1" dirty="0">
              <a:solidFill>
                <a:schemeClr val="bg1"/>
              </a:solidFill>
              <a:latin typeface="+mn-ea"/>
            </a:endParaRPr>
          </a:p>
        </p:txBody>
      </p:sp>
      <p:sp>
        <p:nvSpPr>
          <p:cNvPr id="81" name="椭圆 80"/>
          <p:cNvSpPr/>
          <p:nvPr>
            <p:custDataLst>
              <p:tags r:id="rId15"/>
            </p:custDataLst>
          </p:nvPr>
        </p:nvSpPr>
        <p:spPr>
          <a:xfrm>
            <a:off x="2432792" y="186094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创投</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管理</a:t>
            </a:r>
          </a:p>
        </p:txBody>
      </p:sp>
      <p:sp>
        <p:nvSpPr>
          <p:cNvPr id="82" name="椭圆 81"/>
          <p:cNvSpPr/>
          <p:nvPr>
            <p:custDataLst>
              <p:tags r:id="rId16"/>
            </p:custDataLst>
          </p:nvPr>
        </p:nvSpPr>
        <p:spPr>
          <a:xfrm>
            <a:off x="1784720" y="2825405"/>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融资</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管理</a:t>
            </a:r>
            <a:endParaRPr lang="zh-CN" altLang="en-US" sz="1400" b="1" dirty="0">
              <a:solidFill>
                <a:schemeClr val="bg1"/>
              </a:solidFill>
              <a:latin typeface="+mn-ea"/>
            </a:endParaRP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7"/>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8"/>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9"/>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20"/>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瓮福集团化工业务</a:t>
            </a:r>
            <a:r>
              <a:rPr lang="zh-CN" altLang="en-US" dirty="0" smtClean="0">
                <a:solidFill>
                  <a:schemeClr val="tx2"/>
                </a:solidFill>
              </a:rPr>
              <a:t>能力建设</a:t>
            </a:r>
            <a:endParaRPr lang="zh-CN" altLang="en-US" dirty="0">
              <a:solidFill>
                <a:schemeClr val="tx2"/>
              </a:solidFill>
            </a:endParaRPr>
          </a:p>
        </p:txBody>
      </p:sp>
      <p:sp>
        <p:nvSpPr>
          <p:cNvPr id="75" name="椭圆 74"/>
          <p:cNvSpPr/>
          <p:nvPr/>
        </p:nvSpPr>
        <p:spPr>
          <a:xfrm>
            <a:off x="2000672" y="5013176"/>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tx1"/>
                </a:solidFill>
                <a:latin typeface="+mn-ea"/>
              </a:rPr>
              <a:t>品牌</a:t>
            </a:r>
            <a:endParaRPr lang="en-US" altLang="zh-CN" sz="1400" b="1" dirty="0">
              <a:solidFill>
                <a:schemeClr val="tx1"/>
              </a:solidFill>
              <a:latin typeface="+mn-ea"/>
            </a:endParaRPr>
          </a:p>
          <a:p>
            <a:pPr algn="ctr"/>
            <a:r>
              <a:rPr lang="zh-CN" altLang="en-US" sz="1400" b="1" dirty="0">
                <a:solidFill>
                  <a:schemeClr val="tx1"/>
                </a:solidFill>
                <a:latin typeface="+mn-ea"/>
              </a:rPr>
              <a:t>规划</a:t>
            </a:r>
            <a:endParaRPr lang="en-US" altLang="zh-CN" sz="1400" b="1" dirty="0">
              <a:solidFill>
                <a:schemeClr val="tx1"/>
              </a:solidFill>
              <a:latin typeface="+mn-ea"/>
            </a:endParaRPr>
          </a:p>
        </p:txBody>
      </p:sp>
      <p:sp>
        <p:nvSpPr>
          <p:cNvPr id="76" name="椭圆 75"/>
          <p:cNvSpPr/>
          <p:nvPr>
            <p:custDataLst>
              <p:tags r:id="rId21"/>
            </p:custDataLst>
          </p:nvPr>
        </p:nvSpPr>
        <p:spPr>
          <a:xfrm>
            <a:off x="3944888" y="4149080"/>
            <a:ext cx="540000" cy="540000"/>
          </a:xfrm>
          <a:prstGeom prst="ellipse">
            <a:avLst/>
          </a:prstGeom>
          <a:solidFill>
            <a:srgbClr val="5FBFFF"/>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采购</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供应</a:t>
            </a:r>
            <a:endParaRPr lang="zh-CN" altLang="en-US" sz="1400" b="1" dirty="0">
              <a:solidFill>
                <a:schemeClr val="tx1"/>
              </a:solidFill>
              <a:latin typeface="+mn-ea"/>
            </a:endParaRPr>
          </a:p>
        </p:txBody>
      </p:sp>
      <p:sp>
        <p:nvSpPr>
          <p:cNvPr id="77" name="椭圆 76"/>
          <p:cNvSpPr/>
          <p:nvPr>
            <p:custDataLst>
              <p:tags r:id="rId22"/>
            </p:custDataLst>
          </p:nvPr>
        </p:nvSpPr>
        <p:spPr>
          <a:xfrm>
            <a:off x="3296816" y="4653136"/>
            <a:ext cx="540000" cy="540000"/>
          </a:xfrm>
          <a:prstGeom prst="ellipse">
            <a:avLst/>
          </a:prstGeom>
          <a:solidFill>
            <a:srgbClr val="5FBFFF"/>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兼并</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收购</a:t>
            </a:r>
            <a:endParaRPr lang="zh-CN" altLang="en-US" sz="1400" b="1" dirty="0">
              <a:solidFill>
                <a:schemeClr val="tx1"/>
              </a:solidFill>
              <a:latin typeface="+mn-ea"/>
            </a:endParaRPr>
          </a:p>
        </p:txBody>
      </p:sp>
    </p:spTree>
    <p:extLst>
      <p:ext uri="{BB962C8B-B14F-4D97-AF65-F5344CB8AC3E}">
        <p14:creationId xmlns:p14="http://schemas.microsoft.com/office/powerpoint/2010/main" val="9181290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4.</a:t>
            </a:r>
            <a:r>
              <a:rPr lang="zh-CN" altLang="en-US" dirty="0" smtClean="0"/>
              <a:t>贸易业务</a:t>
            </a:r>
            <a:r>
              <a:rPr lang="en-US" altLang="zh-CN" dirty="0" smtClean="0">
                <a:solidFill>
                  <a:srgbClr val="000000"/>
                </a:solidFill>
                <a:latin typeface="+mn-ea"/>
              </a:rPr>
              <a:t>……46</a:t>
            </a:r>
            <a:r>
              <a:rPr lang="zh-CN" altLang="en-US" dirty="0" smtClean="0">
                <a:latin typeface="+mn-ea"/>
              </a:rPr>
              <a:t> ～</a:t>
            </a:r>
            <a:r>
              <a:rPr lang="en-US" altLang="zh-CN" dirty="0" smtClean="0">
                <a:latin typeface="+mn-ea"/>
              </a:rPr>
              <a:t>51</a:t>
            </a:r>
            <a:endParaRPr lang="zh-CN" altLang="en-US" dirty="0">
              <a:solidFill>
                <a:schemeClr val="tx2"/>
              </a:solidFill>
            </a:endParaRPr>
          </a:p>
        </p:txBody>
      </p:sp>
      <p:sp>
        <p:nvSpPr>
          <p:cNvPr id="8" name="矩形 7"/>
          <p:cNvSpPr/>
          <p:nvPr/>
        </p:nvSpPr>
        <p:spPr>
          <a:xfrm>
            <a:off x="415925" y="1282558"/>
            <a:ext cx="9145587" cy="4151046"/>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200000"/>
              </a:lnSpc>
            </a:pPr>
            <a:r>
              <a:rPr lang="en-US" altLang="zh-CN" sz="2000" b="1" dirty="0" smtClean="0">
                <a:solidFill>
                  <a:srgbClr val="000000"/>
                </a:solidFill>
                <a:latin typeface="+mn-ea"/>
              </a:rPr>
              <a:t>【</a:t>
            </a:r>
            <a:r>
              <a:rPr lang="zh-CN" altLang="en-US" sz="2000" b="1" dirty="0" smtClean="0">
                <a:solidFill>
                  <a:srgbClr val="000000"/>
                </a:solidFill>
                <a:latin typeface="+mn-ea"/>
              </a:rPr>
              <a:t>无贸易不大</a:t>
            </a:r>
            <a:r>
              <a:rPr lang="en-US" altLang="zh-CN" sz="2000" dirty="0" smtClean="0">
                <a:solidFill>
                  <a:srgbClr val="000000"/>
                </a:solidFill>
                <a:latin typeface="+mn-ea"/>
              </a:rPr>
              <a:t>】</a:t>
            </a:r>
            <a:endParaRPr lang="en-US" altLang="zh-CN" sz="2000" b="1" dirty="0" smtClean="0">
              <a:solidFill>
                <a:srgbClr val="000000"/>
              </a:solidFill>
            </a:endParaRPr>
          </a:p>
          <a:p>
            <a:pPr algn="just">
              <a:lnSpc>
                <a:spcPct val="150000"/>
              </a:lnSpc>
              <a:spcBef>
                <a:spcPts val="300"/>
              </a:spcBef>
            </a:pPr>
            <a:r>
              <a:rPr lang="zh-CN" altLang="en-US" sz="2000" dirty="0"/>
              <a:t>在全球范围为集团各产业板块优化原料、中间产品采购，为集团各目标市场组织供应集团既定生产能力不能供应的产品，融通集团各产业链上下游；为集团现实产品或技术服务项目发现市场需求和拓宽销售渠道；做强国际贸易的金融属性，为集团提供金融支持和降低融资成本；为集团新业务开拓积累知识、经验和培育国际化人才。着力提升贸易、资金风险管控水平和提升贸易效益。</a:t>
            </a:r>
          </a:p>
        </p:txBody>
      </p:sp>
    </p:spTree>
    <p:extLst>
      <p:ext uri="{BB962C8B-B14F-4D97-AF65-F5344CB8AC3E}">
        <p14:creationId xmlns:p14="http://schemas.microsoft.com/office/powerpoint/2010/main" val="38767977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对象 56"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59807" name="think-cell Slide" r:id="rId16" imgW="360" imgH="360" progId="">
                  <p:embed/>
                </p:oleObj>
              </mc:Choice>
              <mc:Fallback>
                <p:oleObj name="think-cell Slide" r:id="rId16" imgW="360" imgH="360" progId="">
                  <p:embed/>
                  <p:pic>
                    <p:nvPicPr>
                      <p:cNvPr id="0" name="Picture 2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9" name="表格 68"/>
          <p:cNvGraphicFramePr>
            <a:graphicFrameLocks noGrp="1"/>
          </p:cNvGraphicFramePr>
          <p:nvPr>
            <p:custDataLst>
              <p:tags r:id="rId3"/>
            </p:custDataLst>
            <p:extLst/>
          </p:nvPr>
        </p:nvGraphicFramePr>
        <p:xfrm>
          <a:off x="415924" y="2997175"/>
          <a:ext cx="9074150" cy="2952105"/>
        </p:xfrm>
        <a:graphic>
          <a:graphicData uri="http://schemas.openxmlformats.org/drawingml/2006/table">
            <a:tbl>
              <a:tblPr firstRow="1" bandRow="1">
                <a:tableStyleId>{5C22544A-7EE6-4342-B048-85BDC9FD1C3A}</a:tableStyleId>
              </a:tblPr>
              <a:tblGrid>
                <a:gridCol w="1563823"/>
                <a:gridCol w="69863"/>
                <a:gridCol w="2399334"/>
                <a:gridCol w="25400"/>
                <a:gridCol w="2515733"/>
                <a:gridCol w="27585"/>
                <a:gridCol w="2472412"/>
              </a:tblGrid>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dirty="0" smtClean="0">
                          <a:solidFill>
                            <a:schemeClr val="bg1"/>
                          </a:solidFill>
                        </a:rPr>
                        <a:t>业务定位</a:t>
                      </a: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ea"/>
                          <a:ea typeface="+mn-ea"/>
                          <a:cs typeface="+mn-cs"/>
                        </a:rPr>
                        <a:t>在控制风险的基础上，保障集团整体规模的稳步增长</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rgbClr val="000000"/>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ea"/>
                          <a:ea typeface="+mn-ea"/>
                          <a:cs typeface="+mn-cs"/>
                        </a:rPr>
                        <a:t>聚焦主业相关产品和农产品贸易，支持化肥和农业服务业务发展</a:t>
                      </a:r>
                      <a:endParaRPr lang="en-US" altLang="zh-CN" sz="1400" b="0" kern="1200" dirty="0" smtClean="0">
                        <a:solidFill>
                          <a:srgbClr val="000000"/>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rgbClr val="000000"/>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rgbClr val="000000"/>
                          </a:solidFill>
                          <a:latin typeface="+mn-ea"/>
                          <a:ea typeface="+mn-ea"/>
                          <a:cs typeface="+mn-cs"/>
                        </a:rPr>
                        <a:t>推动农产品贸易快速放量，支撑瓮福向农业综合服务商转型</a:t>
                      </a:r>
                      <a:endParaRPr lang="en-US" altLang="zh-CN" sz="1400" b="0" kern="1200" dirty="0" smtClean="0">
                        <a:solidFill>
                          <a:srgbClr val="000000"/>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业务组合</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国际原材料贸易</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主业相关产品贸易</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转口贸易</a:t>
                      </a:r>
                      <a:endParaRPr lang="en-US" altLang="zh-CN" sz="1400" b="0"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逐步聚焦农产品与农资产品贸易</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控制转口贸易规模增速</a:t>
                      </a:r>
                      <a:endParaRPr lang="en-US" altLang="zh-CN" sz="1400" b="0" kern="1200" dirty="0" smtClean="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Clr>
                          <a:schemeClr val="tx1"/>
                        </a:buClr>
                        <a:buFont typeface="Arial" panose="020B0604020202020204" pitchFamily="34" charset="0"/>
                        <a:buChar char="•"/>
                      </a:pPr>
                      <a:r>
                        <a:rPr lang="zh-CN" altLang="en-US" sz="1400" b="0" kern="1200" dirty="0" smtClean="0">
                          <a:solidFill>
                            <a:schemeClr val="tx1"/>
                          </a:solidFill>
                          <a:latin typeface="+mn-ea"/>
                          <a:ea typeface="+mn-ea"/>
                          <a:cs typeface="+mn-cs"/>
                        </a:rPr>
                        <a:t>农资产品、农产品与矿产品贸易为主</a:t>
                      </a:r>
                      <a:endParaRPr lang="en-US" altLang="zh-CN" sz="1400" b="0" kern="1200" dirty="0" smtClean="0">
                        <a:solidFill>
                          <a:schemeClr val="tx1"/>
                        </a:solidFill>
                        <a:latin typeface="+mn-ea"/>
                        <a:ea typeface="+mn-ea"/>
                        <a:cs typeface="+mn-cs"/>
                      </a:endParaRPr>
                    </a:p>
                    <a:p>
                      <a:pPr marL="174625" indent="-174625" algn="l" defTabSz="721933" rtl="0" eaLnBrk="1" latinLnBrk="0" hangingPunct="1">
                        <a:buClr>
                          <a:schemeClr val="tx1"/>
                        </a:buClr>
                        <a:buFont typeface="Arial" panose="020B0604020202020204" pitchFamily="34" charset="0"/>
                        <a:buChar char="•"/>
                      </a:pPr>
                      <a:r>
                        <a:rPr lang="zh-CN" altLang="en-US" sz="1400" b="0" kern="1200" dirty="0" smtClean="0">
                          <a:solidFill>
                            <a:schemeClr val="tx1"/>
                          </a:solidFill>
                          <a:latin typeface="+mn-ea"/>
                          <a:ea typeface="+mn-ea"/>
                          <a:cs typeface="+mn-cs"/>
                        </a:rPr>
                        <a:t>融资贸易、转口贸易为辅</a:t>
                      </a:r>
                      <a:endParaRPr lang="zh-CN" altLang="en-US" sz="1400" b="0" kern="1200" dirty="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财务目标＊</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年营收：增长至</a:t>
                      </a:r>
                      <a:r>
                        <a:rPr lang="en-US" altLang="zh-CN" sz="1400" b="0" kern="1200" dirty="0" smtClean="0">
                          <a:solidFill>
                            <a:schemeClr val="tx1"/>
                          </a:solidFill>
                          <a:latin typeface="Calibri" panose="020F0502020204030204" pitchFamily="34" charset="0"/>
                          <a:ea typeface="+mn-ea"/>
                          <a:cs typeface="+mn-cs"/>
                        </a:rPr>
                        <a:t>354</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5.2%</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1.5%</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年营收：增至至</a:t>
                      </a:r>
                      <a:r>
                        <a:rPr lang="en-US" altLang="zh-CN" sz="1400" b="0" kern="1200" dirty="0" smtClean="0">
                          <a:solidFill>
                            <a:schemeClr val="tx1"/>
                          </a:solidFill>
                          <a:latin typeface="Calibri" panose="020F0502020204030204" pitchFamily="34" charset="0"/>
                          <a:ea typeface="+mn-ea"/>
                          <a:cs typeface="+mn-cs"/>
                        </a:rPr>
                        <a:t>376</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1.6%</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1.8%</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年营收：调整至</a:t>
                      </a:r>
                      <a:r>
                        <a:rPr lang="en-US" altLang="zh-CN" sz="1400" b="0" kern="1200" dirty="0" smtClean="0">
                          <a:solidFill>
                            <a:schemeClr val="tx1"/>
                          </a:solidFill>
                          <a:latin typeface="Calibri" panose="020F0502020204030204" pitchFamily="34" charset="0"/>
                          <a:ea typeface="+mn-ea"/>
                          <a:cs typeface="+mn-cs"/>
                        </a:rPr>
                        <a:t>366</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-0.4%</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2.0%</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85" name="标题 1"/>
          <p:cNvSpPr txBox="1">
            <a:spLocks/>
          </p:cNvSpPr>
          <p:nvPr>
            <p:custDataLst>
              <p:tags r:id="rId4"/>
            </p:custDataLst>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瓮福集团贸易业务</a:t>
            </a:r>
            <a:r>
              <a:rPr lang="zh-CN" altLang="en-US" dirty="0" smtClean="0">
                <a:solidFill>
                  <a:schemeClr val="tx2"/>
                </a:solidFill>
              </a:rPr>
              <a:t>战略观点综述</a:t>
            </a:r>
            <a:endParaRPr lang="zh-CN" altLang="en-US" dirty="0">
              <a:solidFill>
                <a:schemeClr val="tx2"/>
              </a:solidFill>
            </a:endParaRPr>
          </a:p>
        </p:txBody>
      </p:sp>
      <p:sp>
        <p:nvSpPr>
          <p:cNvPr id="27" name="TextBox 26"/>
          <p:cNvSpPr txBox="1"/>
          <p:nvPr>
            <p:custDataLst>
              <p:tags r:id="rId5"/>
            </p:custDataLst>
          </p:nvPr>
        </p:nvSpPr>
        <p:spPr>
          <a:xfrm>
            <a:off x="2592723" y="1827321"/>
            <a:ext cx="1655591"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grpSp>
        <p:nvGrpSpPr>
          <p:cNvPr id="6" name="组合 5"/>
          <p:cNvGrpSpPr/>
          <p:nvPr/>
        </p:nvGrpSpPr>
        <p:grpSpPr>
          <a:xfrm>
            <a:off x="1964968" y="2187476"/>
            <a:ext cx="2412000" cy="665460"/>
            <a:chOff x="1964968" y="2348880"/>
            <a:chExt cx="2412000" cy="576016"/>
          </a:xfrm>
          <a:solidFill>
            <a:schemeClr val="accent1"/>
          </a:solidFill>
        </p:grpSpPr>
        <p:sp>
          <p:nvSpPr>
            <p:cNvPr id="28" name="矩形 27"/>
            <p:cNvSpPr/>
            <p:nvPr>
              <p:custDataLst>
                <p:tags r:id="rId12"/>
              </p:custDataLst>
            </p:nvPr>
          </p:nvSpPr>
          <p:spPr>
            <a:xfrm>
              <a:off x="2543868"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把控风险，</a:t>
              </a:r>
              <a:r>
                <a:rPr lang="zh-CN" altLang="en-US" sz="1400" b="1" dirty="0">
                  <a:solidFill>
                    <a:schemeClr val="bg1"/>
                  </a:solidFill>
                </a:rPr>
                <a:t>稳健</a:t>
              </a:r>
              <a:r>
                <a:rPr lang="zh-CN" altLang="en-US" sz="1400" b="1" dirty="0" smtClean="0">
                  <a:solidFill>
                    <a:schemeClr val="bg1"/>
                  </a:solidFill>
                </a:rPr>
                <a:t>增长</a:t>
              </a:r>
              <a:endParaRPr lang="zh-CN" altLang="en-US" sz="1400" b="1" dirty="0">
                <a:solidFill>
                  <a:schemeClr val="bg1"/>
                </a:solidFill>
              </a:endParaRPr>
            </a:p>
          </p:txBody>
        </p:sp>
        <p:sp>
          <p:nvSpPr>
            <p:cNvPr id="29" name="矩形 28"/>
            <p:cNvSpPr/>
            <p:nvPr>
              <p:custDataLst>
                <p:tags r:id="rId13"/>
              </p:custDataLst>
            </p:nvPr>
          </p:nvSpPr>
          <p:spPr>
            <a:xfrm>
              <a:off x="1964968" y="2348880"/>
              <a:ext cx="578944"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近期</a:t>
              </a:r>
              <a:endParaRPr lang="zh-CN" altLang="en-US" sz="1400" b="1" dirty="0">
                <a:solidFill>
                  <a:schemeClr val="bg1"/>
                </a:solidFill>
              </a:endParaRPr>
            </a:p>
          </p:txBody>
        </p:sp>
      </p:grpSp>
      <p:sp>
        <p:nvSpPr>
          <p:cNvPr id="32" name="TextBox 31"/>
          <p:cNvSpPr txBox="1"/>
          <p:nvPr>
            <p:custDataLst>
              <p:tags r:id="rId6"/>
            </p:custDataLst>
          </p:nvPr>
        </p:nvSpPr>
        <p:spPr>
          <a:xfrm>
            <a:off x="5389026"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grpSp>
        <p:nvGrpSpPr>
          <p:cNvPr id="8" name="组合 7"/>
          <p:cNvGrpSpPr/>
          <p:nvPr/>
        </p:nvGrpSpPr>
        <p:grpSpPr>
          <a:xfrm>
            <a:off x="4521252" y="2187476"/>
            <a:ext cx="2412000" cy="665460"/>
            <a:chOff x="4520952" y="2348880"/>
            <a:chExt cx="2412000" cy="576016"/>
          </a:xfrm>
          <a:solidFill>
            <a:schemeClr val="accent1"/>
          </a:solidFill>
        </p:grpSpPr>
        <p:sp>
          <p:nvSpPr>
            <p:cNvPr id="33" name="矩形 32"/>
            <p:cNvSpPr/>
            <p:nvPr>
              <p:custDataLst>
                <p:tags r:id="rId10"/>
              </p:custDataLst>
            </p:nvPr>
          </p:nvSpPr>
          <p:spPr>
            <a:xfrm>
              <a:off x="5099852"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优化</a:t>
              </a:r>
              <a:r>
                <a:rPr lang="zh-CN" altLang="en-US" sz="1400" b="1" dirty="0" smtClean="0">
                  <a:solidFill>
                    <a:schemeClr val="bg1"/>
                  </a:solidFill>
                </a:rPr>
                <a:t>结构，提升质量</a:t>
              </a:r>
              <a:endParaRPr lang="zh-CN" altLang="en-US" sz="1400" b="1" dirty="0">
                <a:solidFill>
                  <a:schemeClr val="bg1"/>
                </a:solidFill>
              </a:endParaRPr>
            </a:p>
          </p:txBody>
        </p:sp>
        <p:sp>
          <p:nvSpPr>
            <p:cNvPr id="34" name="矩形 33"/>
            <p:cNvSpPr/>
            <p:nvPr>
              <p:custDataLst>
                <p:tags r:id="rId11"/>
              </p:custDataLst>
            </p:nvPr>
          </p:nvSpPr>
          <p:spPr>
            <a:xfrm>
              <a:off x="4520952" y="2348880"/>
              <a:ext cx="578944"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中期</a:t>
              </a:r>
              <a:endParaRPr lang="zh-CN" altLang="en-US" sz="1400" b="1" dirty="0">
                <a:solidFill>
                  <a:schemeClr val="bg1"/>
                </a:solidFill>
              </a:endParaRPr>
            </a:p>
          </p:txBody>
        </p:sp>
      </p:grpSp>
      <p:pic>
        <p:nvPicPr>
          <p:cNvPr id="42" name="图片 41"/>
          <p:cNvPicPr>
            <a:picLocks noChangeAspect="1"/>
          </p:cNvPicPr>
          <p:nvPr/>
        </p:nvPicPr>
        <p:blipFill>
          <a:blip r:embed="rId1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09913" y="1539404"/>
            <a:ext cx="603796" cy="603796"/>
          </a:xfrm>
          <a:prstGeom prst="rect">
            <a:avLst/>
          </a:prstGeom>
          <a:noFill/>
        </p:spPr>
      </p:pic>
      <p:sp>
        <p:nvSpPr>
          <p:cNvPr id="37" name="TextBox 36"/>
          <p:cNvSpPr txBox="1"/>
          <p:nvPr>
            <p:custDataLst>
              <p:tags r:id="rId7"/>
            </p:custDataLst>
          </p:nvPr>
        </p:nvSpPr>
        <p:spPr>
          <a:xfrm>
            <a:off x="7833320"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grpSp>
        <p:nvGrpSpPr>
          <p:cNvPr id="7" name="组合 6"/>
          <p:cNvGrpSpPr/>
          <p:nvPr/>
        </p:nvGrpSpPr>
        <p:grpSpPr>
          <a:xfrm>
            <a:off x="7077536" y="2187476"/>
            <a:ext cx="2412000" cy="665460"/>
            <a:chOff x="7077536" y="2348880"/>
            <a:chExt cx="2412000" cy="576016"/>
          </a:xfrm>
          <a:solidFill>
            <a:schemeClr val="accent1"/>
          </a:solidFill>
        </p:grpSpPr>
        <p:sp>
          <p:nvSpPr>
            <p:cNvPr id="38" name="矩形 37"/>
            <p:cNvSpPr/>
            <p:nvPr>
              <p:custDataLst>
                <p:tags r:id="rId8"/>
              </p:custDataLst>
            </p:nvPr>
          </p:nvSpPr>
          <p:spPr>
            <a:xfrm>
              <a:off x="7656436" y="2348880"/>
              <a:ext cx="1833100" cy="576016"/>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融通产业，放大规模</a:t>
              </a:r>
              <a:endParaRPr lang="zh-CN" altLang="en-US" sz="1400" b="1" dirty="0">
                <a:solidFill>
                  <a:schemeClr val="bg1"/>
                </a:solidFill>
              </a:endParaRPr>
            </a:p>
          </p:txBody>
        </p:sp>
        <p:sp>
          <p:nvSpPr>
            <p:cNvPr id="39" name="矩形 38"/>
            <p:cNvSpPr/>
            <p:nvPr>
              <p:custDataLst>
                <p:tags r:id="rId9"/>
              </p:custDataLst>
            </p:nvPr>
          </p:nvSpPr>
          <p:spPr>
            <a:xfrm>
              <a:off x="7077536" y="2348880"/>
              <a:ext cx="578944"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远期</a:t>
              </a:r>
              <a:endParaRPr lang="zh-CN" altLang="en-US" sz="1400" b="1" dirty="0">
                <a:solidFill>
                  <a:schemeClr val="bg1"/>
                </a:solidFill>
              </a:endParaRPr>
            </a:p>
          </p:txBody>
        </p:sp>
      </p:grpSp>
      <p:pic>
        <p:nvPicPr>
          <p:cNvPr id="22" name="Picture 3" descr="D:\02-睿信致成参与项目\01-咨询项目\201407-201410 瓮福集团十年顶层战略设计咨询项目 - 化工 - 国资\11-项目图片\140903 图片摘录\18288.png"/>
          <p:cNvPicPr>
            <a:picLocks noChangeAspect="1" noChangeArrowheads="1"/>
          </p:cNvPicPr>
          <p:nvPr/>
        </p:nvPicPr>
        <p:blipFill>
          <a:blip r:embed="rId19"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077536" y="1583680"/>
            <a:ext cx="534624" cy="534624"/>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descr="警告warning21.png"/>
          <p:cNvPicPr>
            <a:picLocks noChangeAspect="1"/>
          </p:cNvPicPr>
          <p:nvPr/>
        </p:nvPicPr>
        <p:blipFill>
          <a:blip r:embed="rId2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894647" y="1484784"/>
            <a:ext cx="720000" cy="720000"/>
          </a:xfrm>
          <a:prstGeom prst="rect">
            <a:avLst/>
          </a:prstGeom>
        </p:spPr>
      </p:pic>
      <p:pic>
        <p:nvPicPr>
          <p:cNvPr id="20" name="Picture 2" descr="http://www.wengfu.com/images/headlogo.png"/>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10204" b="9905"/>
          <a:stretch/>
        </p:blipFill>
        <p:spPr bwMode="auto">
          <a:xfrm>
            <a:off x="488504" y="2276872"/>
            <a:ext cx="1284476" cy="454852"/>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416496" y="6021288"/>
            <a:ext cx="3960440" cy="257369"/>
          </a:xfrm>
          <a:prstGeom prst="rect">
            <a:avLst/>
          </a:prstGeom>
          <a:noFill/>
        </p:spPr>
        <p:txBody>
          <a:bodyPr wrap="square" lIns="36000" tIns="36000" rIns="36000" bIns="36000" rtlCol="0">
            <a:spAutoFit/>
          </a:bodyPr>
          <a:lstStyle/>
          <a:p>
            <a:pPr algn="just">
              <a:spcAft>
                <a:spcPts val="600"/>
              </a:spcAft>
            </a:pPr>
            <a:r>
              <a:rPr kumimoji="1" lang="zh-CN" altLang="en-US" sz="1200" i="1" dirty="0" smtClean="0"/>
              <a:t>注：贸易业务总量上不考虑农业服务产业中的贸易</a:t>
            </a:r>
          </a:p>
        </p:txBody>
      </p:sp>
    </p:spTree>
    <p:extLst>
      <p:ext uri="{BB962C8B-B14F-4D97-AF65-F5344CB8AC3E}">
        <p14:creationId xmlns:p14="http://schemas.microsoft.com/office/powerpoint/2010/main" val="2666668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7561" name="think-cell Slide" r:id="rId32" imgW="360" imgH="360" progId="">
                  <p:embed/>
                </p:oleObj>
              </mc:Choice>
              <mc:Fallback>
                <p:oleObj name="think-cell Slide" r:id="rId32" imgW="360" imgH="360" progId="">
                  <p:embed/>
                  <p:pic>
                    <p:nvPicPr>
                      <p:cNvPr id="0" name="Picture 150"/>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1" name="组合 20"/>
          <p:cNvGrpSpPr/>
          <p:nvPr>
            <p:custDataLst>
              <p:tags r:id="rId3"/>
            </p:custDataLst>
          </p:nvPr>
        </p:nvGrpSpPr>
        <p:grpSpPr>
          <a:xfrm>
            <a:off x="416496" y="1588400"/>
            <a:ext cx="596845" cy="3919313"/>
            <a:chOff x="488504" y="1898744"/>
            <a:chExt cx="504056" cy="3581690"/>
          </a:xfrm>
          <a:effectLst/>
        </p:grpSpPr>
        <p:sp>
          <p:nvSpPr>
            <p:cNvPr id="45" name="矩形 44"/>
            <p:cNvSpPr/>
            <p:nvPr>
              <p:custDataLst>
                <p:tags r:id="rId28"/>
              </p:custDataLst>
            </p:nvPr>
          </p:nvSpPr>
          <p:spPr>
            <a:xfrm>
              <a:off x="488504" y="1898744"/>
              <a:ext cx="504056" cy="358169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a:solidFill>
                    <a:schemeClr val="bg1"/>
                  </a:solidFill>
                </a:rPr>
                <a:t>瓮福</a:t>
              </a:r>
              <a:r>
                <a:rPr lang="zh-CN" altLang="en-US" sz="1600" b="1" dirty="0" smtClean="0">
                  <a:solidFill>
                    <a:schemeClr val="bg1"/>
                  </a:solidFill>
                </a:rPr>
                <a:t>战略布局相关度</a:t>
              </a:r>
            </a:p>
          </p:txBody>
        </p:sp>
        <p:sp>
          <p:nvSpPr>
            <p:cNvPr id="46" name="加号 45"/>
            <p:cNvSpPr/>
            <p:nvPr>
              <p:custDataLst>
                <p:tags r:id="rId29"/>
              </p:custDataLst>
            </p:nvPr>
          </p:nvSpPr>
          <p:spPr>
            <a:xfrm>
              <a:off x="549317" y="1983101"/>
              <a:ext cx="364839" cy="394786"/>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7" name="减号 46"/>
            <p:cNvSpPr/>
            <p:nvPr>
              <p:custDataLst>
                <p:tags r:id="rId30"/>
              </p:custDataLst>
            </p:nvPr>
          </p:nvSpPr>
          <p:spPr>
            <a:xfrm>
              <a:off x="579754" y="5139104"/>
              <a:ext cx="273629" cy="216024"/>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2" name="弧形 21"/>
          <p:cNvSpPr/>
          <p:nvPr>
            <p:custDataLst>
              <p:tags r:id="rId4"/>
            </p:custDataLst>
          </p:nvPr>
        </p:nvSpPr>
        <p:spPr>
          <a:xfrm rot="10800000">
            <a:off x="1592400" y="-2044704"/>
            <a:ext cx="7704000" cy="7297101"/>
          </a:xfrm>
          <a:prstGeom prst="arc">
            <a:avLst>
              <a:gd name="adj1" fmla="val 16194827"/>
              <a:gd name="adj2" fmla="val 21595347"/>
            </a:avLst>
          </a:prstGeom>
          <a:solidFill>
            <a:schemeClr val="accent4">
              <a:lumMod val="20000"/>
              <a:lumOff val="80000"/>
            </a:schemeClr>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4" name="组合 23"/>
          <p:cNvGrpSpPr/>
          <p:nvPr>
            <p:custDataLst>
              <p:tags r:id="rId5"/>
            </p:custDataLst>
          </p:nvPr>
        </p:nvGrpSpPr>
        <p:grpSpPr>
          <a:xfrm>
            <a:off x="1184389" y="5685780"/>
            <a:ext cx="4258999" cy="551508"/>
            <a:chOff x="1137016" y="5301208"/>
            <a:chExt cx="3596871" cy="504000"/>
          </a:xfrm>
          <a:solidFill>
            <a:schemeClr val="bg2"/>
          </a:solidFill>
          <a:effectLst/>
        </p:grpSpPr>
        <p:sp>
          <p:nvSpPr>
            <p:cNvPr id="42" name="矩形 41"/>
            <p:cNvSpPr/>
            <p:nvPr>
              <p:custDataLst>
                <p:tags r:id="rId25"/>
              </p:custDataLst>
            </p:nvPr>
          </p:nvSpPr>
          <p:spPr>
            <a:xfrm>
              <a:off x="1137016" y="5301208"/>
              <a:ext cx="3596871" cy="50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瓮福对该业务的风险控制能力</a:t>
              </a:r>
            </a:p>
          </p:txBody>
        </p:sp>
        <p:sp>
          <p:nvSpPr>
            <p:cNvPr id="43" name="加号 42"/>
            <p:cNvSpPr/>
            <p:nvPr>
              <p:custDataLst>
                <p:tags r:id="rId26"/>
              </p:custDataLst>
            </p:nvPr>
          </p:nvSpPr>
          <p:spPr>
            <a:xfrm>
              <a:off x="4258924" y="5344594"/>
              <a:ext cx="364839" cy="394787"/>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4" name="减号 43"/>
            <p:cNvSpPr/>
            <p:nvPr>
              <p:custDataLst>
                <p:tags r:id="rId27"/>
              </p:custDataLst>
            </p:nvPr>
          </p:nvSpPr>
          <p:spPr>
            <a:xfrm>
              <a:off x="1244624" y="5449238"/>
              <a:ext cx="273629" cy="216023"/>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5" name="弧形 24"/>
          <p:cNvSpPr/>
          <p:nvPr>
            <p:custDataLst>
              <p:tags r:id="rId6"/>
            </p:custDataLst>
          </p:nvPr>
        </p:nvSpPr>
        <p:spPr>
          <a:xfrm rot="10800000">
            <a:off x="3145441" y="-566398"/>
            <a:ext cx="4603720" cy="4333284"/>
          </a:xfrm>
          <a:prstGeom prst="arc">
            <a:avLst>
              <a:gd name="adj1" fmla="val 16200635"/>
              <a:gd name="adj2" fmla="val 9047"/>
            </a:avLst>
          </a:prstGeom>
          <a:solidFill>
            <a:schemeClr val="accent3"/>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椭圆 26"/>
          <p:cNvSpPr/>
          <p:nvPr>
            <p:custDataLst>
              <p:tags r:id="rId7"/>
            </p:custDataLst>
          </p:nvPr>
        </p:nvSpPr>
        <p:spPr>
          <a:xfrm>
            <a:off x="4664968" y="1916904"/>
            <a:ext cx="648000" cy="648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国际</a:t>
            </a:r>
            <a:endParaRPr lang="en-US" altLang="zh-CN" sz="1200" b="1" dirty="0" smtClean="0">
              <a:solidFill>
                <a:schemeClr val="bg1"/>
              </a:solidFill>
            </a:endParaRPr>
          </a:p>
          <a:p>
            <a:pPr algn="ctr">
              <a:spcBef>
                <a:spcPts val="0"/>
              </a:spcBef>
              <a:spcAft>
                <a:spcPts val="0"/>
              </a:spcAft>
            </a:pPr>
            <a:r>
              <a:rPr lang="zh-CN" altLang="en-US" sz="1200" b="1" dirty="0" smtClean="0">
                <a:solidFill>
                  <a:schemeClr val="bg1"/>
                </a:solidFill>
              </a:rPr>
              <a:t>原材料</a:t>
            </a:r>
          </a:p>
        </p:txBody>
      </p:sp>
      <p:sp>
        <p:nvSpPr>
          <p:cNvPr id="41" name="矩形 40"/>
          <p:cNvSpPr/>
          <p:nvPr>
            <p:custDataLst>
              <p:tags r:id="rId8"/>
            </p:custDataLst>
          </p:nvPr>
        </p:nvSpPr>
        <p:spPr>
          <a:xfrm>
            <a:off x="1183867" y="1600244"/>
            <a:ext cx="4259521" cy="390746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5" name="TextBox 4"/>
          <p:cNvSpPr txBox="1"/>
          <p:nvPr>
            <p:custDataLst>
              <p:tags r:id="rId9"/>
            </p:custDataLst>
          </p:nvPr>
        </p:nvSpPr>
        <p:spPr>
          <a:xfrm>
            <a:off x="3800872" y="1628800"/>
            <a:ext cx="1206598"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核心型业务</a:t>
            </a:r>
          </a:p>
        </p:txBody>
      </p:sp>
      <p:sp>
        <p:nvSpPr>
          <p:cNvPr id="49" name="TextBox 48"/>
          <p:cNvSpPr txBox="1"/>
          <p:nvPr>
            <p:custDataLst>
              <p:tags r:id="rId10"/>
            </p:custDataLst>
          </p:nvPr>
        </p:nvSpPr>
        <p:spPr>
          <a:xfrm>
            <a:off x="1802653" y="1628800"/>
            <a:ext cx="1206131"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战略型业务</a:t>
            </a:r>
          </a:p>
        </p:txBody>
      </p:sp>
      <p:sp>
        <p:nvSpPr>
          <p:cNvPr id="50" name="TextBox 49"/>
          <p:cNvSpPr txBox="1"/>
          <p:nvPr>
            <p:custDataLst>
              <p:tags r:id="rId11"/>
            </p:custDataLst>
          </p:nvPr>
        </p:nvSpPr>
        <p:spPr>
          <a:xfrm>
            <a:off x="1280592" y="5126300"/>
            <a:ext cx="1206897" cy="318924"/>
          </a:xfrm>
          <a:prstGeom prst="rect">
            <a:avLst/>
          </a:prstGeom>
          <a:noFill/>
        </p:spPr>
        <p:txBody>
          <a:bodyPr wrap="square" lIns="36000" tIns="36000" rIns="36000" bIns="36000" rtlCol="0">
            <a:spAutoFit/>
          </a:bodyPr>
          <a:lstStyle/>
          <a:p>
            <a:pPr algn="ctr">
              <a:spcAft>
                <a:spcPts val="600"/>
              </a:spcAft>
            </a:pPr>
            <a:r>
              <a:rPr lang="zh-CN" altLang="en-US" sz="1600" b="1" dirty="0" smtClean="0"/>
              <a:t>机会型业务</a:t>
            </a:r>
          </a:p>
        </p:txBody>
      </p:sp>
      <p:sp>
        <p:nvSpPr>
          <p:cNvPr id="71" name="椭圆 70"/>
          <p:cNvSpPr/>
          <p:nvPr>
            <p:custDataLst>
              <p:tags r:id="rId12"/>
            </p:custDataLst>
          </p:nvPr>
        </p:nvSpPr>
        <p:spPr>
          <a:xfrm>
            <a:off x="4448944" y="2708920"/>
            <a:ext cx="648000" cy="648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国内农</a:t>
            </a:r>
            <a:endParaRPr lang="en-US" altLang="zh-CN" sz="1200" b="1" dirty="0" smtClean="0">
              <a:solidFill>
                <a:schemeClr val="bg1"/>
              </a:solidFill>
            </a:endParaRPr>
          </a:p>
          <a:p>
            <a:pPr algn="ctr"/>
            <a:r>
              <a:rPr lang="zh-CN" altLang="en-US" sz="1200" b="1" dirty="0" smtClean="0">
                <a:solidFill>
                  <a:schemeClr val="bg1"/>
                </a:solidFill>
              </a:rPr>
              <a:t>资贸易</a:t>
            </a:r>
            <a:endParaRPr lang="zh-CN" altLang="en-US" sz="1200" b="1" dirty="0">
              <a:solidFill>
                <a:schemeClr val="bg1"/>
              </a:solidFill>
            </a:endParaRPr>
          </a:p>
        </p:txBody>
      </p:sp>
      <p:graphicFrame>
        <p:nvGraphicFramePr>
          <p:cNvPr id="34" name="表格 33"/>
          <p:cNvGraphicFramePr>
            <a:graphicFrameLocks noGrp="1"/>
          </p:cNvGraphicFramePr>
          <p:nvPr>
            <p:custDataLst>
              <p:tags r:id="rId13"/>
            </p:custDataLst>
            <p:extLst>
              <p:ext uri="{D42A27DB-BD31-4B8C-83A1-F6EECF244321}">
                <p14:modId xmlns:p14="http://schemas.microsoft.com/office/powerpoint/2010/main" val="3791030794"/>
              </p:ext>
            </p:extLst>
          </p:nvPr>
        </p:nvGraphicFramePr>
        <p:xfrm>
          <a:off x="6177136" y="1338571"/>
          <a:ext cx="3312368" cy="5087318"/>
        </p:xfrm>
        <a:graphic>
          <a:graphicData uri="http://schemas.openxmlformats.org/drawingml/2006/table">
            <a:tbl>
              <a:tblPr firstRow="1" bandRow="1">
                <a:tableStyleId>{5C22544A-7EE6-4342-B048-85BDC9FD1C3A}</a:tableStyleId>
              </a:tblPr>
              <a:tblGrid>
                <a:gridCol w="3312368"/>
              </a:tblGrid>
              <a:tr h="518271">
                <a:tc>
                  <a:txBody>
                    <a:bodyPr/>
                    <a:lstStyle/>
                    <a:p>
                      <a:pPr algn="l"/>
                      <a:r>
                        <a:rPr lang="zh-CN" altLang="en-US" sz="1600" b="1" dirty="0" smtClean="0">
                          <a:solidFill>
                            <a:schemeClr val="bg1"/>
                          </a:solidFill>
                        </a:rPr>
                        <a:t>重点聚焦的“战略型业务”</a:t>
                      </a:r>
                      <a:endParaRPr lang="zh-CN" altLang="en-US" sz="1600" b="1"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83588">
                <a:tc>
                  <a:txBody>
                    <a:bodyPr/>
                    <a:lstStyle/>
                    <a:p>
                      <a:pPr marL="88900" indent="0" algn="l" defTabSz="914296" rtl="0" eaLnBrk="1" latinLnBrk="0" hangingPunct="1">
                        <a:buFont typeface="Arial" panose="020B0604020202020204" pitchFamily="34" charset="0"/>
                        <a:buNone/>
                      </a:pPr>
                      <a:r>
                        <a:rPr lang="zh-CN" altLang="en-US" sz="1600" b="1" u="sng" kern="1200" dirty="0" smtClean="0">
                          <a:solidFill>
                            <a:schemeClr val="tx1"/>
                          </a:solidFill>
                          <a:latin typeface="+mn-lt"/>
                          <a:ea typeface="+mn-ea"/>
                          <a:cs typeface="+mn-cs"/>
                        </a:rPr>
                        <a:t>国际原材料、国内粮食贸易、国内农资贸易</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83588">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集中资源促进这些业务快速发展</a:t>
                      </a:r>
                      <a:endParaRPr lang="zh-CN" altLang="en-US" sz="14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18271">
                <a:tc>
                  <a:txBody>
                    <a:bodyPr/>
                    <a:lstStyle/>
                    <a:p>
                      <a:pPr marL="0" marR="0" indent="0" algn="l" defTabSz="721933" rtl="0" eaLnBrk="1" fontAlgn="auto" latinLnBrk="0" hangingPunct="1">
                        <a:lnSpc>
                          <a:spcPct val="100000"/>
                        </a:lnSpc>
                        <a:spcBef>
                          <a:spcPts val="0"/>
                        </a:spcBef>
                        <a:spcAft>
                          <a:spcPts val="0"/>
                        </a:spcAft>
                        <a:buClrTx/>
                        <a:buSzTx/>
                        <a:buFontTx/>
                        <a:buNone/>
                        <a:tabLst/>
                        <a:defRPr/>
                      </a:pPr>
                      <a:r>
                        <a:rPr lang="zh-CN" altLang="en-US" sz="1600" b="1" dirty="0" smtClean="0">
                          <a:solidFill>
                            <a:schemeClr val="bg1"/>
                          </a:solidFill>
                        </a:rPr>
                        <a:t>合理发展的“战略型业务”</a:t>
                      </a:r>
                      <a:endParaRPr lang="en-US" altLang="zh-CN" sz="16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83588">
                <a:tc>
                  <a:txBody>
                    <a:bodyPr/>
                    <a:lstStyle/>
                    <a:p>
                      <a:pPr marL="88900" marR="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1600" b="1" u="sng" kern="1200" dirty="0" smtClean="0">
                          <a:solidFill>
                            <a:schemeClr val="tx1"/>
                          </a:solidFill>
                          <a:latin typeface="+mn-lt"/>
                          <a:ea typeface="+mn-ea"/>
                          <a:cs typeface="+mn-cs"/>
                        </a:rPr>
                        <a:t>矿石贸易、融资贸易、国际农资贸易、农产品国际贸易</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80037">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集中根据市场环境，有选择地合理发展这些业务，保障集团未来发展</a:t>
                      </a:r>
                      <a:endParaRPr lang="zh-CN" altLang="en-US" sz="14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18271">
                <a:tc>
                  <a:txBody>
                    <a:bodyPr/>
                    <a:lstStyle/>
                    <a:p>
                      <a:pPr marL="0" marR="0" indent="0" algn="l" defTabSz="721933" rtl="0" eaLnBrk="1" fontAlgn="auto" latinLnBrk="0" hangingPunct="1">
                        <a:lnSpc>
                          <a:spcPct val="100000"/>
                        </a:lnSpc>
                        <a:spcBef>
                          <a:spcPts val="0"/>
                        </a:spcBef>
                        <a:spcAft>
                          <a:spcPts val="0"/>
                        </a:spcAft>
                        <a:buClrTx/>
                        <a:buSzTx/>
                        <a:buFontTx/>
                        <a:buNone/>
                        <a:tabLst/>
                        <a:defRPr/>
                      </a:pPr>
                      <a:r>
                        <a:rPr lang="zh-CN" altLang="en-US" sz="1600" b="1" dirty="0" smtClean="0">
                          <a:solidFill>
                            <a:schemeClr val="bg1"/>
                          </a:solidFill>
                        </a:rPr>
                        <a:t>有序控制的“机会型业务”</a:t>
                      </a:r>
                      <a:endParaRPr lang="en-US" altLang="zh-CN" sz="16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83588">
                <a:tc>
                  <a:txBody>
                    <a:bodyPr/>
                    <a:lstStyle/>
                    <a:p>
                      <a:pPr marL="88900" indent="0" algn="l" defTabSz="914296" rtl="0" eaLnBrk="1" latinLnBrk="0" hangingPunct="1">
                        <a:buFont typeface="Arial" panose="020B0604020202020204" pitchFamily="34" charset="0"/>
                        <a:buNone/>
                      </a:pPr>
                      <a:r>
                        <a:rPr lang="zh-CN" altLang="en-US" sz="1600" b="1" u="sng" kern="1200" dirty="0" smtClean="0">
                          <a:solidFill>
                            <a:schemeClr val="tx1"/>
                          </a:solidFill>
                          <a:latin typeface="+mn-lt"/>
                          <a:ea typeface="+mn-ea"/>
                          <a:cs typeface="+mn-cs"/>
                        </a:rPr>
                        <a:t>转口贸易、非粮农产品国内贸易、金属贸易、一般产品贸易</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80037">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当前规模贡献与潜在风险较大，但与瓮福战略布局相关性较低，应合理有序控制其发展</a:t>
                      </a:r>
                      <a:endParaRPr lang="zh-CN" altLang="en-US" sz="14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57" name="椭圆 56"/>
          <p:cNvSpPr/>
          <p:nvPr/>
        </p:nvSpPr>
        <p:spPr>
          <a:xfrm>
            <a:off x="3584848" y="4797152"/>
            <a:ext cx="648000" cy="648000"/>
          </a:xfrm>
          <a:prstGeom prst="ellipse">
            <a:avLst/>
          </a:prstGeom>
          <a:solidFill>
            <a:schemeClr val="bg1"/>
          </a:solidFill>
          <a:ln w="952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a:solidFill>
                  <a:schemeClr val="tx1"/>
                </a:solidFill>
              </a:rPr>
              <a:t>转口</a:t>
            </a:r>
            <a:endParaRPr lang="en-US" altLang="zh-CN" sz="1200" b="1" dirty="0">
              <a:solidFill>
                <a:schemeClr val="tx1"/>
              </a:solidFill>
            </a:endParaRPr>
          </a:p>
          <a:p>
            <a:pPr algn="ctr"/>
            <a:r>
              <a:rPr lang="zh-CN" altLang="en-US" sz="1200" b="1" dirty="0">
                <a:solidFill>
                  <a:schemeClr val="tx1"/>
                </a:solidFill>
              </a:rPr>
              <a:t>贸易</a:t>
            </a:r>
          </a:p>
        </p:txBody>
      </p:sp>
      <p:sp>
        <p:nvSpPr>
          <p:cNvPr id="32" name="椭圆 31"/>
          <p:cNvSpPr/>
          <p:nvPr>
            <p:custDataLst>
              <p:tags r:id="rId14"/>
            </p:custDataLst>
          </p:nvPr>
        </p:nvSpPr>
        <p:spPr>
          <a:xfrm>
            <a:off x="2720752" y="4653136"/>
            <a:ext cx="648000" cy="648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一般产</a:t>
            </a:r>
            <a:endParaRPr lang="en-US" altLang="zh-CN" sz="1200" b="1" dirty="0" smtClean="0">
              <a:solidFill>
                <a:schemeClr val="tx1"/>
              </a:solidFill>
            </a:endParaRPr>
          </a:p>
          <a:p>
            <a:pPr algn="ctr"/>
            <a:r>
              <a:rPr lang="zh-CN" altLang="en-US" sz="1200" b="1" dirty="0" smtClean="0">
                <a:solidFill>
                  <a:schemeClr val="tx1"/>
                </a:solidFill>
              </a:rPr>
              <a:t>品贸易</a:t>
            </a:r>
            <a:endParaRPr lang="en-US" altLang="zh-CN" sz="1200" b="1" dirty="0">
              <a:solidFill>
                <a:schemeClr val="tx1"/>
              </a:solidFill>
            </a:endParaRPr>
          </a:p>
        </p:txBody>
      </p:sp>
      <p:sp>
        <p:nvSpPr>
          <p:cNvPr id="38" name="椭圆 37"/>
          <p:cNvSpPr/>
          <p:nvPr>
            <p:custDataLst>
              <p:tags r:id="rId15"/>
            </p:custDataLst>
          </p:nvPr>
        </p:nvSpPr>
        <p:spPr>
          <a:xfrm>
            <a:off x="2576736" y="3501008"/>
            <a:ext cx="648000" cy="648000"/>
          </a:xfrm>
          <a:prstGeom prst="ellipse">
            <a:avLst/>
          </a:prstGeom>
          <a:solidFill>
            <a:schemeClr val="accent2"/>
          </a:solidFill>
          <a:ln w="952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农产品</a:t>
            </a:r>
            <a:endParaRPr lang="en-US" altLang="zh-CN" sz="1200" b="1" dirty="0" smtClean="0">
              <a:solidFill>
                <a:schemeClr val="bg1"/>
              </a:solidFill>
            </a:endParaRPr>
          </a:p>
          <a:p>
            <a:pPr algn="ctr"/>
            <a:r>
              <a:rPr lang="zh-CN" altLang="en-US" sz="1200" b="1" dirty="0" smtClean="0">
                <a:solidFill>
                  <a:schemeClr val="bg1"/>
                </a:solidFill>
              </a:rPr>
              <a:t>国际贸易</a:t>
            </a:r>
            <a:endParaRPr lang="zh-CN" altLang="en-US" sz="1200" b="1" dirty="0">
              <a:solidFill>
                <a:schemeClr val="bg1"/>
              </a:solidFill>
            </a:endParaRPr>
          </a:p>
        </p:txBody>
      </p:sp>
      <p:sp>
        <p:nvSpPr>
          <p:cNvPr id="33" name="标题 1"/>
          <p:cNvSpPr>
            <a:spLocks noGrp="1"/>
          </p:cNvSpPr>
          <p:nvPr>
            <p:ph type="title"/>
          </p:nvPr>
        </p:nvSpPr>
        <p:spPr>
          <a:xfrm>
            <a:off x="453000" y="816272"/>
            <a:ext cx="9000000" cy="380480"/>
          </a:xfrm>
        </p:spPr>
        <p:txBody>
          <a:bodyPr/>
          <a:lstStyle/>
          <a:p>
            <a:r>
              <a:rPr lang="zh-CN" altLang="en-US" dirty="0" smtClean="0"/>
              <a:t>瓮福集团贸易</a:t>
            </a:r>
            <a:r>
              <a:rPr lang="zh-CN" altLang="en-US" dirty="0" smtClean="0">
                <a:solidFill>
                  <a:schemeClr val="tx2"/>
                </a:solidFill>
              </a:rPr>
              <a:t>业务选择及组合</a:t>
            </a:r>
            <a:endParaRPr lang="zh-CN" altLang="en-US" dirty="0">
              <a:solidFill>
                <a:schemeClr val="tx2"/>
              </a:solidFill>
            </a:endParaRPr>
          </a:p>
        </p:txBody>
      </p:sp>
      <p:sp>
        <p:nvSpPr>
          <p:cNvPr id="35" name="椭圆 34"/>
          <p:cNvSpPr/>
          <p:nvPr>
            <p:custDataLst>
              <p:tags r:id="rId16"/>
            </p:custDataLst>
          </p:nvPr>
        </p:nvSpPr>
        <p:spPr>
          <a:xfrm>
            <a:off x="1928664" y="4077072"/>
            <a:ext cx="648000" cy="648000"/>
          </a:xfrm>
          <a:prstGeom prst="ellipse">
            <a:avLst/>
          </a:prstGeom>
          <a:solidFill>
            <a:schemeClr val="bg1"/>
          </a:solidFill>
          <a:ln w="952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rgbClr val="000000"/>
                </a:solidFill>
              </a:rPr>
              <a:t>非粮农</a:t>
            </a:r>
            <a:endParaRPr lang="en-US" altLang="zh-CN" sz="1200" b="1" dirty="0" smtClean="0">
              <a:solidFill>
                <a:srgbClr val="000000"/>
              </a:solidFill>
            </a:endParaRPr>
          </a:p>
          <a:p>
            <a:pPr algn="ctr"/>
            <a:r>
              <a:rPr lang="zh-CN" altLang="en-US" sz="1200" b="1" dirty="0" smtClean="0">
                <a:solidFill>
                  <a:srgbClr val="000000"/>
                </a:solidFill>
              </a:rPr>
              <a:t>产品国</a:t>
            </a:r>
            <a:endParaRPr lang="en-US" altLang="zh-CN" sz="1200" b="1" dirty="0" smtClean="0">
              <a:solidFill>
                <a:srgbClr val="000000"/>
              </a:solidFill>
            </a:endParaRPr>
          </a:p>
          <a:p>
            <a:pPr algn="ctr"/>
            <a:r>
              <a:rPr lang="zh-CN" altLang="en-US" sz="1200" b="1" dirty="0" smtClean="0">
                <a:solidFill>
                  <a:srgbClr val="000000"/>
                </a:solidFill>
              </a:rPr>
              <a:t>内贸易</a:t>
            </a:r>
            <a:endParaRPr lang="zh-CN" altLang="en-US" sz="1200" b="1" dirty="0">
              <a:solidFill>
                <a:srgbClr val="000000"/>
              </a:solidFill>
            </a:endParaRPr>
          </a:p>
        </p:txBody>
      </p:sp>
      <p:sp>
        <p:nvSpPr>
          <p:cNvPr id="36" name="椭圆 35"/>
          <p:cNvSpPr/>
          <p:nvPr>
            <p:custDataLst>
              <p:tags r:id="rId17"/>
            </p:custDataLst>
          </p:nvPr>
        </p:nvSpPr>
        <p:spPr>
          <a:xfrm>
            <a:off x="3656856" y="2348880"/>
            <a:ext cx="648000" cy="648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国内粮</a:t>
            </a:r>
            <a:endParaRPr lang="en-US" altLang="zh-CN" sz="1200" b="1" dirty="0" smtClean="0">
              <a:solidFill>
                <a:schemeClr val="bg1"/>
              </a:solidFill>
            </a:endParaRPr>
          </a:p>
          <a:p>
            <a:pPr algn="ctr"/>
            <a:r>
              <a:rPr lang="zh-CN" altLang="en-US" sz="1200" b="1" dirty="0" smtClean="0">
                <a:solidFill>
                  <a:schemeClr val="bg1"/>
                </a:solidFill>
              </a:rPr>
              <a:t>食贸易</a:t>
            </a:r>
            <a:endParaRPr lang="zh-CN" altLang="en-US" sz="1200" b="1" dirty="0">
              <a:solidFill>
                <a:schemeClr val="bg1"/>
              </a:solidFill>
            </a:endParaRPr>
          </a:p>
        </p:txBody>
      </p:sp>
      <p:sp>
        <p:nvSpPr>
          <p:cNvPr id="39" name="椭圆 38"/>
          <p:cNvSpPr/>
          <p:nvPr>
            <p:custDataLst>
              <p:tags r:id="rId18"/>
            </p:custDataLst>
          </p:nvPr>
        </p:nvSpPr>
        <p:spPr>
          <a:xfrm>
            <a:off x="2720752" y="2564904"/>
            <a:ext cx="648000" cy="648000"/>
          </a:xfrm>
          <a:prstGeom prst="ellipse">
            <a:avLst/>
          </a:prstGeom>
          <a:solidFill>
            <a:schemeClr val="accent2"/>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矿石</a:t>
            </a:r>
            <a:endParaRPr lang="en-US" altLang="zh-CN" sz="1200" b="1" dirty="0" smtClean="0">
              <a:solidFill>
                <a:schemeClr val="bg1"/>
              </a:solidFill>
            </a:endParaRPr>
          </a:p>
          <a:p>
            <a:pPr algn="ctr"/>
            <a:r>
              <a:rPr lang="zh-CN" altLang="en-US" sz="1200" b="1" dirty="0" smtClean="0">
                <a:solidFill>
                  <a:schemeClr val="bg1"/>
                </a:solidFill>
              </a:rPr>
              <a:t>贸易</a:t>
            </a:r>
            <a:endParaRPr lang="en-US" altLang="zh-CN" sz="1200" b="1" dirty="0">
              <a:solidFill>
                <a:schemeClr val="bg1"/>
              </a:solidFill>
            </a:endParaRPr>
          </a:p>
        </p:txBody>
      </p:sp>
      <p:sp>
        <p:nvSpPr>
          <p:cNvPr id="40" name="椭圆 39"/>
          <p:cNvSpPr/>
          <p:nvPr>
            <p:custDataLst>
              <p:tags r:id="rId19"/>
            </p:custDataLst>
          </p:nvPr>
        </p:nvSpPr>
        <p:spPr>
          <a:xfrm>
            <a:off x="1496616" y="4509120"/>
            <a:ext cx="648000" cy="648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金属</a:t>
            </a:r>
            <a:endParaRPr lang="en-US" altLang="zh-CN" sz="1200" b="1" dirty="0" smtClean="0">
              <a:solidFill>
                <a:schemeClr val="tx1"/>
              </a:solidFill>
            </a:endParaRPr>
          </a:p>
          <a:p>
            <a:pPr algn="ctr"/>
            <a:r>
              <a:rPr lang="zh-CN" altLang="en-US" sz="1200" b="1" dirty="0" smtClean="0">
                <a:solidFill>
                  <a:schemeClr val="tx1"/>
                </a:solidFill>
              </a:rPr>
              <a:t>贸易</a:t>
            </a:r>
            <a:endParaRPr lang="en-US" altLang="zh-CN" sz="1200" b="1" dirty="0">
              <a:solidFill>
                <a:schemeClr val="tx1"/>
              </a:solidFill>
            </a:endParaRPr>
          </a:p>
        </p:txBody>
      </p:sp>
      <p:sp>
        <p:nvSpPr>
          <p:cNvPr id="48" name="椭圆 47"/>
          <p:cNvSpPr/>
          <p:nvPr>
            <p:custDataLst>
              <p:tags r:id="rId20"/>
            </p:custDataLst>
          </p:nvPr>
        </p:nvSpPr>
        <p:spPr>
          <a:xfrm>
            <a:off x="1856656" y="2132856"/>
            <a:ext cx="648000" cy="648000"/>
          </a:xfrm>
          <a:prstGeom prst="ellipse">
            <a:avLst/>
          </a:prstGeom>
          <a:solidFill>
            <a:schemeClr val="accent2"/>
          </a:solidFill>
          <a:ln w="952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融资</a:t>
            </a:r>
            <a:endParaRPr lang="en-US" altLang="zh-CN" sz="1200" b="1" dirty="0" smtClean="0">
              <a:solidFill>
                <a:schemeClr val="bg1"/>
              </a:solidFill>
            </a:endParaRPr>
          </a:p>
          <a:p>
            <a:pPr algn="ctr"/>
            <a:r>
              <a:rPr lang="zh-CN" altLang="en-US" sz="1200" b="1" dirty="0" smtClean="0">
                <a:solidFill>
                  <a:schemeClr val="bg1"/>
                </a:solidFill>
              </a:rPr>
              <a:t>贸易</a:t>
            </a:r>
            <a:endParaRPr lang="zh-CN" altLang="en-US" sz="1200" b="1" dirty="0">
              <a:solidFill>
                <a:schemeClr val="bg1"/>
              </a:solidFill>
            </a:endParaRPr>
          </a:p>
        </p:txBody>
      </p:sp>
      <p:sp>
        <p:nvSpPr>
          <p:cNvPr id="51" name="椭圆 50"/>
          <p:cNvSpPr/>
          <p:nvPr>
            <p:custDataLst>
              <p:tags r:id="rId21"/>
            </p:custDataLst>
          </p:nvPr>
        </p:nvSpPr>
        <p:spPr>
          <a:xfrm>
            <a:off x="3656856" y="3356992"/>
            <a:ext cx="648000" cy="648000"/>
          </a:xfrm>
          <a:prstGeom prst="ellipse">
            <a:avLst/>
          </a:prstGeom>
          <a:solidFill>
            <a:schemeClr val="accent2"/>
          </a:solidFill>
          <a:ln w="952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国际农</a:t>
            </a:r>
            <a:endParaRPr lang="en-US" altLang="zh-CN" sz="1200" b="1" dirty="0" smtClean="0">
              <a:solidFill>
                <a:schemeClr val="bg1"/>
              </a:solidFill>
            </a:endParaRPr>
          </a:p>
          <a:p>
            <a:pPr algn="ctr"/>
            <a:r>
              <a:rPr lang="zh-CN" altLang="en-US" sz="1200" b="1" dirty="0" smtClean="0">
                <a:solidFill>
                  <a:schemeClr val="bg1"/>
                </a:solidFill>
              </a:rPr>
              <a:t>资贸易</a:t>
            </a:r>
            <a:endParaRPr lang="zh-CN" altLang="en-US" sz="1200" b="1" dirty="0">
              <a:solidFill>
                <a:schemeClr val="bg1"/>
              </a:solidFill>
            </a:endParaRPr>
          </a:p>
        </p:txBody>
      </p:sp>
      <p:grpSp>
        <p:nvGrpSpPr>
          <p:cNvPr id="37" name="组合 36"/>
          <p:cNvGrpSpPr/>
          <p:nvPr>
            <p:custDataLst>
              <p:tags r:id="rId22"/>
            </p:custDataLst>
          </p:nvPr>
        </p:nvGrpSpPr>
        <p:grpSpPr>
          <a:xfrm>
            <a:off x="5684958" y="1629224"/>
            <a:ext cx="288000" cy="3600000"/>
            <a:chOff x="4941712" y="1898433"/>
            <a:chExt cx="275664" cy="3582001"/>
          </a:xfrm>
        </p:grpSpPr>
        <p:cxnSp>
          <p:nvCxnSpPr>
            <p:cNvPr id="52" name="直接连接符 51"/>
            <p:cNvCxnSpPr/>
            <p:nvPr>
              <p:custDataLst>
                <p:tags r:id="rId23"/>
              </p:custDataLst>
            </p:nvPr>
          </p:nvCxnSpPr>
          <p:spPr>
            <a:xfrm>
              <a:off x="5025008" y="1898433"/>
              <a:ext cx="0" cy="3582001"/>
            </a:xfrm>
            <a:prstGeom prst="line">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3" name="等腰三角形 52"/>
            <p:cNvSpPr/>
            <p:nvPr>
              <p:custDataLst>
                <p:tags r:id="rId24"/>
              </p:custDataLst>
            </p:nvPr>
          </p:nvSpPr>
          <p:spPr>
            <a:xfrm rot="5400000">
              <a:off x="4799704" y="3551415"/>
              <a:ext cx="559680" cy="275664"/>
            </a:xfrm>
            <a:prstGeom prst="triangl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ln>
                  <a:solidFill>
                    <a:schemeClr val="bg1"/>
                  </a:solidFill>
                </a:ln>
                <a:solidFill>
                  <a:schemeClr val="bg2"/>
                </a:solidFill>
              </a:endParaRPr>
            </a:p>
          </p:txBody>
        </p:sp>
      </p:grpSp>
    </p:spTree>
    <p:extLst>
      <p:ext uri="{BB962C8B-B14F-4D97-AF65-F5344CB8AC3E}">
        <p14:creationId xmlns:p14="http://schemas.microsoft.com/office/powerpoint/2010/main" val="3540705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1057588"/>
          </a:xfrm>
        </p:spPr>
        <p:txBody>
          <a:bodyPr/>
          <a:lstStyle/>
          <a:p>
            <a:r>
              <a:rPr lang="zh-CN" altLang="en-US" sz="1600" dirty="0" smtClean="0"/>
              <a:t>全球经济复苏速度低于预期，中国经济也存在长期增速下滑风险；当前，实体经济增速放缓深层原因是中国正处于产业结构调整转型的周期中。为此，我国政府正着力推动全面深化改革，预期宏观经济未来呈现稳中求进态势。由此带来两大经济挑战，一是去杠杆，二是去产能。对重资本属性的化工业行业带来颇大压力，与此同时，也孕育着两大机遇，一是农业改革，二是国企改革</a:t>
            </a:r>
            <a:endParaRPr lang="zh-CN" altLang="en-US" sz="1600" dirty="0"/>
          </a:p>
        </p:txBody>
      </p:sp>
      <p:sp>
        <p:nvSpPr>
          <p:cNvPr id="7" name="矩形 6"/>
          <p:cNvSpPr/>
          <p:nvPr/>
        </p:nvSpPr>
        <p:spPr>
          <a:xfrm>
            <a:off x="560512" y="2780928"/>
            <a:ext cx="1800200" cy="504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tx1"/>
                </a:solidFill>
                <a:latin typeface="+mj-lt"/>
                <a:ea typeface="+mj-ea"/>
              </a:rPr>
              <a:t>高杠杆</a:t>
            </a:r>
          </a:p>
        </p:txBody>
      </p:sp>
      <p:sp>
        <p:nvSpPr>
          <p:cNvPr id="8" name="矩形 7"/>
          <p:cNvSpPr/>
          <p:nvPr/>
        </p:nvSpPr>
        <p:spPr>
          <a:xfrm>
            <a:off x="3038572" y="2780928"/>
            <a:ext cx="1800200" cy="504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tx1"/>
                </a:solidFill>
                <a:latin typeface="+mj-lt"/>
                <a:ea typeface="+mj-ea"/>
              </a:rPr>
              <a:t>低杠杆</a:t>
            </a:r>
          </a:p>
        </p:txBody>
      </p:sp>
      <p:sp>
        <p:nvSpPr>
          <p:cNvPr id="9" name="文本框 8"/>
          <p:cNvSpPr txBox="1"/>
          <p:nvPr/>
        </p:nvSpPr>
        <p:spPr>
          <a:xfrm>
            <a:off x="746748" y="3411462"/>
            <a:ext cx="3558180" cy="1580808"/>
          </a:xfrm>
          <a:prstGeom prst="rect">
            <a:avLst/>
          </a:prstGeom>
          <a:noFill/>
        </p:spPr>
        <p:txBody>
          <a:bodyPr wrap="square" lIns="36000" tIns="36000" rIns="36000" bIns="36000" rtlCol="0">
            <a:spAutoFit/>
          </a:bodyPr>
          <a:lstStyle/>
          <a:p>
            <a:pPr marL="174625" indent="-174625" algn="just">
              <a:spcAft>
                <a:spcPts val="600"/>
              </a:spcAft>
              <a:buFont typeface="Arial" pitchFamily="34" charset="0"/>
              <a:buChar char="•"/>
            </a:pPr>
            <a:r>
              <a:rPr lang="zh-CN" altLang="en-US" sz="1400" dirty="0" smtClean="0"/>
              <a:t>去杠杆。金融危机后，中国企业在政府主导下扩张产能，杠杆加重，企业负债水平随之显著提高；但受整体经济下滑影响，企业盈利水平走低，同时居高不下的市场利率导致政府下定决心去杠杆；然而，为了维持经济大局稳定，去杠杆过程应较缓慢，甚至会有局部的松动。</a:t>
            </a:r>
          </a:p>
        </p:txBody>
      </p:sp>
      <p:sp>
        <p:nvSpPr>
          <p:cNvPr id="11" name="右箭头 10"/>
          <p:cNvSpPr/>
          <p:nvPr/>
        </p:nvSpPr>
        <p:spPr>
          <a:xfrm>
            <a:off x="2504728" y="2780928"/>
            <a:ext cx="360040" cy="504000"/>
          </a:xfrm>
          <a:prstGeom prst="rightArrow">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grpSp>
        <p:nvGrpSpPr>
          <p:cNvPr id="12" name="组合 11"/>
          <p:cNvGrpSpPr/>
          <p:nvPr/>
        </p:nvGrpSpPr>
        <p:grpSpPr>
          <a:xfrm rot="5400000">
            <a:off x="4836425" y="3627036"/>
            <a:ext cx="252000" cy="3528392"/>
            <a:chOff x="3585420" y="1916832"/>
            <a:chExt cx="252000" cy="3528392"/>
          </a:xfrm>
        </p:grpSpPr>
        <p:cxnSp>
          <p:nvCxnSpPr>
            <p:cNvPr id="13" name="直接连接符 12"/>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右箭头 13"/>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15" name="文本框 14"/>
          <p:cNvSpPr txBox="1"/>
          <p:nvPr/>
        </p:nvSpPr>
        <p:spPr>
          <a:xfrm>
            <a:off x="920552" y="5544700"/>
            <a:ext cx="7848872" cy="503590"/>
          </a:xfrm>
          <a:prstGeom prst="rect">
            <a:avLst/>
          </a:prstGeom>
          <a:noFill/>
        </p:spPr>
        <p:txBody>
          <a:bodyPr wrap="square" lIns="36000" tIns="36000" rIns="36000" bIns="36000" rtlCol="0">
            <a:spAutoFit/>
          </a:bodyPr>
          <a:lstStyle/>
          <a:p>
            <a:pPr marL="174625" indent="-174625" algn="just">
              <a:spcAft>
                <a:spcPts val="600"/>
              </a:spcAft>
              <a:buFont typeface="Arial" pitchFamily="34" charset="0"/>
              <a:buChar char="•"/>
            </a:pPr>
            <a:r>
              <a:rPr lang="zh-CN" altLang="en-US" sz="1400" dirty="0" smtClean="0"/>
              <a:t>减少重资本的固定资产投入，以轻资产的模式创新进行业务扩展；提升效率，降低成本，保持竞争优势；探索</a:t>
            </a:r>
            <a:r>
              <a:rPr lang="zh-CN" altLang="en-US" sz="1400" dirty="0"/>
              <a:t>转型发展，多元化发</a:t>
            </a:r>
            <a:r>
              <a:rPr lang="zh-CN" altLang="en-US" sz="1400" dirty="0" smtClean="0"/>
              <a:t>展</a:t>
            </a:r>
            <a:r>
              <a:rPr lang="zh-CN" altLang="en-US" sz="1400" dirty="0"/>
              <a:t>的</a:t>
            </a:r>
            <a:r>
              <a:rPr lang="zh-CN" altLang="en-US" sz="1400" dirty="0" smtClean="0"/>
              <a:t>路径；寻求行业整合机遇</a:t>
            </a:r>
            <a:endParaRPr lang="en-US" altLang="zh-CN" sz="1400" dirty="0" smtClean="0"/>
          </a:p>
        </p:txBody>
      </p:sp>
      <p:sp>
        <p:nvSpPr>
          <p:cNvPr id="16" name="Text Box 12"/>
          <p:cNvSpPr txBox="1">
            <a:spLocks noChangeArrowheads="1"/>
          </p:cNvSpPr>
          <p:nvPr/>
        </p:nvSpPr>
        <p:spPr bwMode="auto">
          <a:xfrm>
            <a:off x="487196" y="2132856"/>
            <a:ext cx="3888432" cy="360000"/>
          </a:xfrm>
          <a:prstGeom prst="rect">
            <a:avLst/>
          </a:prstGeom>
          <a:solidFill>
            <a:schemeClr val="bg1"/>
          </a:solidFill>
          <a:ln>
            <a:noFill/>
          </a:ln>
          <a:effectLst>
            <a:outerShdw dist="12700" dir="5400000" algn="tl" rotWithShape="0">
              <a:schemeClr val="accent1"/>
            </a:outerShdw>
          </a:effectLst>
          <a:extLst>
            <a:ext uri="{91240B29-F687-4F45-9708-019B960494DF}">
              <a14:hiddenLine xmlns:a14="http://schemas.microsoft.com/office/drawing/2010/main" w="19050">
                <a:solidFill>
                  <a:srgbClr val="000000"/>
                </a:solidFill>
                <a:miter lim="800000"/>
                <a:headEnd/>
                <a:tailEnd/>
              </a14:hiddenLine>
            </a:ex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r>
              <a:rPr lang="zh-CN" altLang="en-US" dirty="0" smtClean="0"/>
              <a:t>去杠杆挑战</a:t>
            </a:r>
            <a:endParaRPr lang="zh-CN" altLang="en-US" dirty="0"/>
          </a:p>
        </p:txBody>
      </p:sp>
      <p:sp>
        <p:nvSpPr>
          <p:cNvPr id="17" name="Text Box 12"/>
          <p:cNvSpPr txBox="1">
            <a:spLocks noChangeArrowheads="1"/>
          </p:cNvSpPr>
          <p:nvPr/>
        </p:nvSpPr>
        <p:spPr bwMode="auto">
          <a:xfrm>
            <a:off x="3170216" y="4959636"/>
            <a:ext cx="3582984" cy="377604"/>
          </a:xfrm>
          <a:prstGeom prst="rect">
            <a:avLst/>
          </a:prstGeom>
          <a:noFill/>
          <a:ln w="19050">
            <a:noFill/>
            <a:miter lim="800000"/>
            <a:headEnd/>
            <a:tailEnd/>
          </a:ln>
          <a:effectLs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pPr algn="ctr"/>
            <a:r>
              <a:rPr lang="zh-CN" altLang="en-US" dirty="0" smtClean="0"/>
              <a:t>对重资本企业的影响</a:t>
            </a:r>
            <a:endParaRPr lang="zh-CN" altLang="en-US" dirty="0"/>
          </a:p>
        </p:txBody>
      </p:sp>
      <p:sp>
        <p:nvSpPr>
          <p:cNvPr id="23" name="Text Box 12"/>
          <p:cNvSpPr txBox="1">
            <a:spLocks noChangeArrowheads="1"/>
          </p:cNvSpPr>
          <p:nvPr/>
        </p:nvSpPr>
        <p:spPr bwMode="auto">
          <a:xfrm>
            <a:off x="4980264" y="2132856"/>
            <a:ext cx="3888432" cy="360000"/>
          </a:xfrm>
          <a:prstGeom prst="rect">
            <a:avLst/>
          </a:prstGeom>
          <a:solidFill>
            <a:schemeClr val="bg1"/>
          </a:solidFill>
          <a:ln>
            <a:noFill/>
          </a:ln>
          <a:effectLst>
            <a:outerShdw dist="12700" dir="5400000" algn="tl" rotWithShape="0">
              <a:schemeClr val="accent1"/>
            </a:outerShdw>
          </a:effectLst>
          <a:extLst>
            <a:ext uri="{91240B29-F687-4F45-9708-019B960494DF}">
              <a14:hiddenLine xmlns:a14="http://schemas.microsoft.com/office/drawing/2010/main" w="19050">
                <a:solidFill>
                  <a:srgbClr val="000000"/>
                </a:solidFill>
                <a:miter lim="800000"/>
                <a:headEnd/>
                <a:tailEnd/>
              </a14:hiddenLine>
            </a:ex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r>
              <a:rPr lang="zh-CN" altLang="en-US" dirty="0" smtClean="0"/>
              <a:t>去产能挑战</a:t>
            </a:r>
            <a:endParaRPr lang="zh-CN" altLang="en-US" dirty="0"/>
          </a:p>
        </p:txBody>
      </p:sp>
      <p:sp>
        <p:nvSpPr>
          <p:cNvPr id="3" name="矩形 2"/>
          <p:cNvSpPr/>
          <p:nvPr/>
        </p:nvSpPr>
        <p:spPr>
          <a:xfrm>
            <a:off x="4520952" y="2780928"/>
            <a:ext cx="1341573" cy="504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latin typeface="+mj-lt"/>
              <a:ea typeface="+mj-ea"/>
            </a:endParaRPr>
          </a:p>
        </p:txBody>
      </p:sp>
      <p:sp>
        <p:nvSpPr>
          <p:cNvPr id="18" name="矩形 17"/>
          <p:cNvSpPr/>
          <p:nvPr/>
        </p:nvSpPr>
        <p:spPr>
          <a:xfrm>
            <a:off x="4520952" y="3717088"/>
            <a:ext cx="1341573" cy="504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latin typeface="+mj-lt"/>
              <a:ea typeface="+mj-ea"/>
            </a:endParaRPr>
          </a:p>
        </p:txBody>
      </p:sp>
      <p:graphicFrame>
        <p:nvGraphicFramePr>
          <p:cNvPr id="20" name="图示 19"/>
          <p:cNvGraphicFramePr/>
          <p:nvPr>
            <p:extLst/>
          </p:nvPr>
        </p:nvGraphicFramePr>
        <p:xfrm>
          <a:off x="4710397" y="2610153"/>
          <a:ext cx="4131035" cy="16829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矩形 18"/>
          <p:cNvSpPr/>
          <p:nvPr/>
        </p:nvSpPr>
        <p:spPr>
          <a:xfrm>
            <a:off x="488504" y="275396"/>
            <a:ext cx="1531188" cy="362279"/>
          </a:xfrm>
          <a:prstGeom prst="rect">
            <a:avLst/>
          </a:prstGeom>
        </p:spPr>
        <p:txBody>
          <a:bodyPr wrap="none">
            <a:spAutoFit/>
          </a:bodyPr>
          <a:lstStyle/>
          <a:p>
            <a:r>
              <a:rPr lang="zh-CN" altLang="en-US" b="1" dirty="0" smtClean="0"/>
              <a:t>宏观环境趋势</a:t>
            </a:r>
            <a:endParaRPr lang="zh-CN" altLang="en-US" b="1" dirty="0"/>
          </a:p>
        </p:txBody>
      </p:sp>
      <p:sp>
        <p:nvSpPr>
          <p:cNvPr id="21" name="文本框 8"/>
          <p:cNvSpPr txBox="1"/>
          <p:nvPr/>
        </p:nvSpPr>
        <p:spPr>
          <a:xfrm>
            <a:off x="5097016" y="3411462"/>
            <a:ext cx="3744416" cy="1580808"/>
          </a:xfrm>
          <a:prstGeom prst="rect">
            <a:avLst/>
          </a:prstGeom>
          <a:noFill/>
        </p:spPr>
        <p:txBody>
          <a:bodyPr wrap="square" lIns="36000" tIns="36000" rIns="36000" bIns="36000" rtlCol="0">
            <a:spAutoFit/>
          </a:bodyPr>
          <a:lstStyle/>
          <a:p>
            <a:pPr marL="174625" indent="-174625" algn="just">
              <a:spcAft>
                <a:spcPts val="600"/>
              </a:spcAft>
              <a:buFont typeface="Arial" pitchFamily="34" charset="0"/>
              <a:buChar char="•"/>
            </a:pPr>
            <a:r>
              <a:rPr lang="zh-CN" altLang="zh-CN" sz="1400" dirty="0" smtClean="0"/>
              <a:t>去产能。</a:t>
            </a:r>
            <a:r>
              <a:rPr lang="zh-CN" altLang="en-US" sz="1400" dirty="0" smtClean="0"/>
              <a:t>“三期叠加”这一“新常态”是后</a:t>
            </a:r>
            <a:r>
              <a:rPr lang="zh-CN" altLang="zh-CN" sz="1400" dirty="0" smtClean="0"/>
              <a:t>金融危机</a:t>
            </a:r>
            <a:r>
              <a:rPr lang="zh-CN" altLang="en-US" sz="1400" dirty="0" smtClean="0"/>
              <a:t>时代的主要特征；</a:t>
            </a:r>
            <a:r>
              <a:rPr lang="zh-CN" altLang="zh-CN" sz="1400" dirty="0" smtClean="0"/>
              <a:t>中国工业企业</a:t>
            </a:r>
            <a:r>
              <a:rPr lang="zh-CN" altLang="en-US" sz="1400" dirty="0" smtClean="0"/>
              <a:t>在高</a:t>
            </a:r>
            <a:r>
              <a:rPr lang="zh-CN" altLang="zh-CN" sz="1400" dirty="0" smtClean="0"/>
              <a:t>负债扩张</a:t>
            </a:r>
            <a:r>
              <a:rPr lang="zh-CN" altLang="en-US" sz="1400" dirty="0" smtClean="0"/>
              <a:t>的路径中难以刹车，</a:t>
            </a:r>
            <a:r>
              <a:rPr lang="zh-CN" altLang="zh-CN" sz="1400" dirty="0" smtClean="0"/>
              <a:t>产能收缩阶段</a:t>
            </a:r>
            <a:r>
              <a:rPr lang="zh-CN" altLang="en-US" sz="1400" dirty="0" smtClean="0"/>
              <a:t>持续</a:t>
            </a:r>
            <a:r>
              <a:rPr lang="zh-CN" altLang="zh-CN" sz="1400" dirty="0" smtClean="0"/>
              <a:t>延长；库存周期</a:t>
            </a:r>
            <a:r>
              <a:rPr lang="zh-CN" altLang="en-US" sz="1400" dirty="0" smtClean="0"/>
              <a:t>与</a:t>
            </a:r>
            <a:r>
              <a:rPr lang="zh-CN" altLang="zh-CN" sz="1400" dirty="0" smtClean="0"/>
              <a:t>经济转型</a:t>
            </a:r>
            <a:r>
              <a:rPr lang="zh-CN" altLang="en-US" sz="1400" dirty="0" smtClean="0"/>
              <a:t>的矛盾</a:t>
            </a:r>
            <a:r>
              <a:rPr lang="zh-CN" altLang="zh-CN" sz="1400" dirty="0" smtClean="0"/>
              <a:t>使中国产能过剩问题长期化；</a:t>
            </a:r>
            <a:r>
              <a:rPr lang="zh-CN" altLang="en-US" sz="1400" dirty="0" smtClean="0"/>
              <a:t>去产能亦为未来中国经济走向的重要方向，具体</a:t>
            </a:r>
            <a:r>
              <a:rPr lang="zh-CN" altLang="zh-CN" sz="1400" dirty="0" smtClean="0"/>
              <a:t>路径将主要</a:t>
            </a:r>
            <a:r>
              <a:rPr lang="zh-CN" altLang="en-US" sz="1400" dirty="0" smtClean="0"/>
              <a:t>依赖</a:t>
            </a:r>
            <a:r>
              <a:rPr lang="zh-CN" altLang="zh-CN" sz="1400" dirty="0" smtClean="0"/>
              <a:t>消化、转移、整合、淘汰等手段来化解。</a:t>
            </a:r>
          </a:p>
        </p:txBody>
      </p:sp>
    </p:spTree>
    <p:extLst>
      <p:ext uri="{BB962C8B-B14F-4D97-AF65-F5344CB8AC3E}">
        <p14:creationId xmlns:p14="http://schemas.microsoft.com/office/powerpoint/2010/main" val="38929385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对象 10"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60831" name="think-cell Slide" r:id="rId36" imgW="360" imgH="360" progId="">
                  <p:embed/>
                </p:oleObj>
              </mc:Choice>
              <mc:Fallback>
                <p:oleObj name="think-cell Slide" r:id="rId36" imgW="360" imgH="360" progId="">
                  <p:embed/>
                  <p:pic>
                    <p:nvPicPr>
                      <p:cNvPr id="0" name="Picture 28"/>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7" name="矩形 56"/>
          <p:cNvSpPr/>
          <p:nvPr>
            <p:custDataLst>
              <p:tags r:id="rId3"/>
            </p:custDataLst>
          </p:nvPr>
        </p:nvSpPr>
        <p:spPr>
          <a:xfrm>
            <a:off x="5207000" y="1270000"/>
            <a:ext cx="4282504"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3" name="矩形 52"/>
          <p:cNvSpPr/>
          <p:nvPr>
            <p:custDataLst>
              <p:tags r:id="rId4"/>
            </p:custDataLst>
          </p:nvPr>
        </p:nvSpPr>
        <p:spPr>
          <a:xfrm>
            <a:off x="2565400" y="1270000"/>
            <a:ext cx="2641600" cy="4967288"/>
          </a:xfrm>
          <a:prstGeom prst="rect">
            <a:avLst/>
          </a:prstGeom>
          <a:solidFill>
            <a:schemeClr val="accent6">
              <a:lumMod val="20000"/>
              <a:lumOff val="80000"/>
              <a:alpha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4" name="矩形 53"/>
          <p:cNvSpPr/>
          <p:nvPr>
            <p:custDataLst>
              <p:tags r:id="rId5"/>
            </p:custDataLst>
          </p:nvPr>
        </p:nvSpPr>
        <p:spPr>
          <a:xfrm>
            <a:off x="415925" y="1270000"/>
            <a:ext cx="2160811"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14" name="TextBox 13"/>
          <p:cNvSpPr txBox="1"/>
          <p:nvPr>
            <p:custDataLst>
              <p:tags r:id="rId6"/>
            </p:custDataLst>
          </p:nvPr>
        </p:nvSpPr>
        <p:spPr>
          <a:xfrm>
            <a:off x="381472" y="6381328"/>
            <a:ext cx="2440059" cy="257369"/>
          </a:xfrm>
          <a:prstGeom prst="rect">
            <a:avLst/>
          </a:prstGeom>
          <a:noFill/>
        </p:spPr>
        <p:txBody>
          <a:bodyPr wrap="square" lIns="36000" tIns="36000" rIns="36000" bIns="36000" rtlCol="0">
            <a:spAutoFit/>
          </a:bodyPr>
          <a:lstStyle/>
          <a:p>
            <a:pPr algn="just">
              <a:spcAft>
                <a:spcPts val="600"/>
              </a:spcAft>
            </a:pPr>
            <a:r>
              <a:rPr lang="zh-CN" altLang="en-US" sz="1200" dirty="0" smtClean="0"/>
              <a:t>数据来源：瓮福集团财务部</a:t>
            </a:r>
          </a:p>
        </p:txBody>
      </p:sp>
      <p:graphicFrame>
        <p:nvGraphicFramePr>
          <p:cNvPr id="19" name="图表 18"/>
          <p:cNvGraphicFramePr/>
          <p:nvPr>
            <p:custDataLst>
              <p:tags r:id="rId7"/>
            </p:custDataLst>
            <p:extLst/>
          </p:nvPr>
        </p:nvGraphicFramePr>
        <p:xfrm>
          <a:off x="415925" y="1268760"/>
          <a:ext cx="8110959" cy="4390850"/>
        </p:xfrm>
        <a:graphic>
          <a:graphicData uri="http://schemas.openxmlformats.org/drawingml/2006/chart">
            <c:chart xmlns:c="http://schemas.openxmlformats.org/drawingml/2006/chart" xmlns:r="http://schemas.openxmlformats.org/officeDocument/2006/relationships" r:id="rId38"/>
          </a:graphicData>
        </a:graphic>
      </p:graphicFrame>
      <p:sp>
        <p:nvSpPr>
          <p:cNvPr id="23" name="椭圆 22"/>
          <p:cNvSpPr/>
          <p:nvPr>
            <p:custDataLst>
              <p:tags r:id="rId8"/>
            </p:custDataLst>
          </p:nvPr>
        </p:nvSpPr>
        <p:spPr>
          <a:xfrm>
            <a:off x="8589472" y="3501040"/>
            <a:ext cx="612000" cy="288000"/>
          </a:xfrm>
          <a:prstGeom prst="ellipse">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-7.1%</a:t>
            </a:r>
            <a:endParaRPr lang="zh-CN" altLang="en-US" sz="1400" b="1" dirty="0">
              <a:solidFill>
                <a:schemeClr val="bg1"/>
              </a:solidFill>
            </a:endParaRPr>
          </a:p>
        </p:txBody>
      </p:sp>
      <p:sp>
        <p:nvSpPr>
          <p:cNvPr id="24" name="椭圆 23"/>
          <p:cNvSpPr/>
          <p:nvPr>
            <p:custDataLst>
              <p:tags r:id="rId9"/>
            </p:custDataLst>
          </p:nvPr>
        </p:nvSpPr>
        <p:spPr>
          <a:xfrm>
            <a:off x="8589472" y="4437112"/>
            <a:ext cx="612000" cy="288000"/>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3.4%</a:t>
            </a:r>
            <a:endParaRPr lang="zh-CN" altLang="en-US" sz="1400" b="1" dirty="0">
              <a:solidFill>
                <a:schemeClr val="bg1"/>
              </a:solidFill>
            </a:endParaRPr>
          </a:p>
        </p:txBody>
      </p:sp>
      <p:sp>
        <p:nvSpPr>
          <p:cNvPr id="26" name="TextBox 25"/>
          <p:cNvSpPr txBox="1"/>
          <p:nvPr>
            <p:custDataLst>
              <p:tags r:id="rId10"/>
            </p:custDataLst>
          </p:nvPr>
        </p:nvSpPr>
        <p:spPr>
          <a:xfrm>
            <a:off x="8481392" y="1989886"/>
            <a:ext cx="792088" cy="719034"/>
          </a:xfrm>
          <a:prstGeom prst="rect">
            <a:avLst/>
          </a:prstGeom>
          <a:noFill/>
        </p:spPr>
        <p:txBody>
          <a:bodyPr wrap="square" lIns="36000" tIns="36000" rIns="36000" bIns="36000" rtlCol="0">
            <a:spAutoFit/>
          </a:bodyPr>
          <a:lstStyle/>
          <a:p>
            <a:pPr algn="ctr">
              <a:spcAft>
                <a:spcPts val="600"/>
              </a:spcAft>
            </a:pPr>
            <a:r>
              <a:rPr lang="zh-CN" altLang="en-US" sz="1400" b="1" dirty="0"/>
              <a:t>年</a:t>
            </a:r>
            <a:r>
              <a:rPr lang="zh-CN" altLang="en-US" sz="1400" b="1" dirty="0" smtClean="0"/>
              <a:t>复合</a:t>
            </a:r>
            <a:r>
              <a:rPr lang="en-US" altLang="zh-CN" sz="1400" b="1" dirty="0" smtClean="0"/>
              <a:t/>
            </a:r>
            <a:br>
              <a:rPr lang="en-US" altLang="zh-CN" sz="1400" b="1" dirty="0" smtClean="0"/>
            </a:br>
            <a:r>
              <a:rPr lang="zh-CN" altLang="en-US" sz="1400" b="1" dirty="0" smtClean="0"/>
              <a:t>增长率</a:t>
            </a:r>
            <a:r>
              <a:rPr lang="en-US" altLang="zh-CN" sz="1400" b="1" dirty="0" smtClean="0"/>
              <a:t/>
            </a:r>
            <a:br>
              <a:rPr lang="en-US" altLang="zh-CN" sz="1400" b="1" dirty="0" smtClean="0"/>
            </a:br>
            <a:r>
              <a:rPr lang="zh-CN" altLang="en-US" sz="1400" b="1" dirty="0" smtClean="0"/>
              <a:t>（</a:t>
            </a:r>
            <a:r>
              <a:rPr lang="en-US" altLang="zh-CN" sz="1400" b="1" dirty="0" smtClean="0"/>
              <a:t>%</a:t>
            </a:r>
            <a:r>
              <a:rPr lang="zh-CN" altLang="en-US" sz="1400" b="1" dirty="0" smtClean="0"/>
              <a:t>）</a:t>
            </a:r>
          </a:p>
        </p:txBody>
      </p:sp>
      <p:sp>
        <p:nvSpPr>
          <p:cNvPr id="27" name="矩形 26"/>
          <p:cNvSpPr/>
          <p:nvPr>
            <p:custDataLst>
              <p:tags r:id="rId11"/>
            </p:custDataLst>
          </p:nvPr>
        </p:nvSpPr>
        <p:spPr>
          <a:xfrm>
            <a:off x="415925" y="872760"/>
            <a:ext cx="9074149" cy="396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2015 - 2025</a:t>
            </a:r>
            <a:r>
              <a:rPr lang="zh-CN" altLang="en-US" sz="1600" b="1" dirty="0" smtClean="0">
                <a:solidFill>
                  <a:schemeClr val="bg1"/>
                </a:solidFill>
                <a:latin typeface="Calibri" panose="020F0502020204030204" pitchFamily="34" charset="0"/>
              </a:rPr>
              <a:t>年</a:t>
            </a:r>
            <a:r>
              <a:rPr lang="zh-CN" altLang="en-US" sz="1600" b="1" dirty="0" smtClean="0">
                <a:solidFill>
                  <a:schemeClr val="bg1"/>
                </a:solidFill>
              </a:rPr>
              <a:t>瓮</a:t>
            </a:r>
            <a:r>
              <a:rPr lang="zh-CN" altLang="en-US" sz="1600" b="1" dirty="0">
                <a:solidFill>
                  <a:schemeClr val="bg1"/>
                </a:solidFill>
              </a:rPr>
              <a:t>福集</a:t>
            </a:r>
            <a:r>
              <a:rPr lang="zh-CN" altLang="en-US" sz="1600" b="1" dirty="0" smtClean="0">
                <a:solidFill>
                  <a:schemeClr val="bg1"/>
                </a:solidFill>
              </a:rPr>
              <a:t>团贸易业务营业收入及毛利率测算（亿元人民币）</a:t>
            </a:r>
            <a:endParaRPr lang="zh-CN" altLang="en-US" sz="1600" b="1" dirty="0">
              <a:solidFill>
                <a:schemeClr val="bg1"/>
              </a:solidFill>
            </a:endParaRPr>
          </a:p>
        </p:txBody>
      </p:sp>
      <p:sp>
        <p:nvSpPr>
          <p:cNvPr id="40" name="矩形 39"/>
          <p:cNvSpPr/>
          <p:nvPr>
            <p:custDataLst>
              <p:tags r:id="rId12"/>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sp>
        <p:nvSpPr>
          <p:cNvPr id="41" name="标题 1"/>
          <p:cNvSpPr>
            <a:spLocks noGrp="1"/>
          </p:cNvSpPr>
          <p:nvPr>
            <p:ph type="title"/>
            <p:custDataLst>
              <p:tags r:id="rId13"/>
            </p:custDataLst>
          </p:nvPr>
        </p:nvSpPr>
        <p:spPr>
          <a:xfrm>
            <a:off x="453000" y="312216"/>
            <a:ext cx="9000000" cy="380480"/>
          </a:xfrm>
        </p:spPr>
        <p:txBody>
          <a:bodyPr/>
          <a:lstStyle/>
          <a:p>
            <a:r>
              <a:rPr lang="zh-CN" altLang="en-US" dirty="0" smtClean="0"/>
              <a:t>瓮福集团贸易业务（不含农业板块）</a:t>
            </a:r>
            <a:r>
              <a:rPr lang="zh-CN" altLang="en-US" dirty="0" smtClean="0">
                <a:solidFill>
                  <a:schemeClr val="tx2"/>
                </a:solidFill>
              </a:rPr>
              <a:t>营业收入及毛利率测算</a:t>
            </a:r>
            <a:endParaRPr lang="zh-CN" altLang="en-US" dirty="0">
              <a:solidFill>
                <a:schemeClr val="tx2"/>
              </a:solidFill>
            </a:endParaRPr>
          </a:p>
        </p:txBody>
      </p:sp>
      <p:cxnSp>
        <p:nvCxnSpPr>
          <p:cNvPr id="42" name="直接连接符 41"/>
          <p:cNvCxnSpPr>
            <a:stCxn id="49" idx="1"/>
          </p:cNvCxnSpPr>
          <p:nvPr>
            <p:custDataLst>
              <p:tags r:id="rId14"/>
            </p:custDataLst>
          </p:nvPr>
        </p:nvCxnSpPr>
        <p:spPr>
          <a:xfrm flipH="1">
            <a:off x="1208584" y="5811304"/>
            <a:ext cx="1476164" cy="1"/>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15"/>
            </p:custDataLst>
          </p:nvPr>
        </p:nvCxnSpPr>
        <p:spPr>
          <a:xfrm>
            <a:off x="1208584"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custDataLst>
              <p:tags r:id="rId16"/>
            </p:custDataLst>
          </p:nvPr>
        </p:nvCxnSpPr>
        <p:spPr>
          <a:xfrm>
            <a:off x="8481392"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50" idx="1"/>
          </p:cNvCxnSpPr>
          <p:nvPr>
            <p:custDataLst>
              <p:tags r:id="rId17"/>
            </p:custDataLst>
          </p:nvPr>
        </p:nvCxnSpPr>
        <p:spPr>
          <a:xfrm flipH="1">
            <a:off x="5169024" y="5811304"/>
            <a:ext cx="1188136" cy="1"/>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p:cNvSpPr txBox="1"/>
          <p:nvPr>
            <p:custDataLst>
              <p:tags r:id="rId18"/>
            </p:custDataLst>
          </p:nvPr>
        </p:nvSpPr>
        <p:spPr>
          <a:xfrm>
            <a:off x="2684748" y="5667230"/>
            <a:ext cx="1008112" cy="288147"/>
          </a:xfrm>
          <a:prstGeom prst="rect">
            <a:avLst/>
          </a:prstGeom>
          <a:noFill/>
          <a:ln>
            <a:noFill/>
          </a:ln>
        </p:spPr>
        <p:txBody>
          <a:bodyPr wrap="square" lIns="36000" tIns="36000" rIns="36000" bIns="36000" rtlCol="0">
            <a:spAutoFit/>
          </a:bodyPr>
          <a:lstStyle/>
          <a:p>
            <a:pPr algn="ctr">
              <a:spcAft>
                <a:spcPts val="600"/>
              </a:spcAft>
            </a:pPr>
            <a:r>
              <a:rPr lang="en-US" altLang="zh-CN" sz="1400" b="1" dirty="0" smtClean="0"/>
              <a:t>1.5~1.8%</a:t>
            </a:r>
            <a:endParaRPr lang="zh-CN" altLang="en-US" sz="1400" b="1" dirty="0" smtClean="0"/>
          </a:p>
        </p:txBody>
      </p:sp>
      <p:sp>
        <p:nvSpPr>
          <p:cNvPr id="50" name="TextBox 49"/>
          <p:cNvSpPr txBox="1"/>
          <p:nvPr>
            <p:custDataLst>
              <p:tags r:id="rId19"/>
            </p:custDataLst>
          </p:nvPr>
        </p:nvSpPr>
        <p:spPr>
          <a:xfrm>
            <a:off x="6357160" y="5667230"/>
            <a:ext cx="936095" cy="288147"/>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2.0%</a:t>
            </a:r>
            <a:endParaRPr lang="zh-CN" altLang="en-US" dirty="0"/>
          </a:p>
        </p:txBody>
      </p:sp>
      <p:sp>
        <p:nvSpPr>
          <p:cNvPr id="52" name="TextBox 51"/>
          <p:cNvSpPr txBox="1"/>
          <p:nvPr>
            <p:custDataLst>
              <p:tags r:id="rId20"/>
            </p:custDataLst>
          </p:nvPr>
        </p:nvSpPr>
        <p:spPr>
          <a:xfrm>
            <a:off x="488576" y="5518278"/>
            <a:ext cx="648000" cy="719034"/>
          </a:xfrm>
          <a:prstGeom prst="rect">
            <a:avLst/>
          </a:prstGeom>
          <a:solidFill>
            <a:srgbClr val="F6FBFF"/>
          </a:solidFill>
          <a:ln>
            <a:solidFill>
              <a:schemeClr val="bg1"/>
            </a:solidFill>
          </a:ln>
        </p:spPr>
        <p:txBody>
          <a:bodyPr wrap="square" lIns="36000" tIns="36000" rIns="36000" bIns="36000" rtlCol="0">
            <a:spAutoFit/>
          </a:bodyPr>
          <a:lstStyle>
            <a:defPPr>
              <a:defRPr lang="zh-CN"/>
            </a:defPPr>
            <a:lvl1pPr algn="ctr">
              <a:spcAft>
                <a:spcPts val="600"/>
              </a:spcAft>
              <a:defRPr sz="1400" b="1"/>
            </a:lvl1pPr>
          </a:lstStyle>
          <a:p>
            <a:r>
              <a:rPr lang="zh-CN" altLang="en-US" dirty="0"/>
              <a:t>毛利率</a:t>
            </a:r>
            <a:r>
              <a:rPr lang="en-US" altLang="zh-CN" dirty="0"/>
              <a:t/>
            </a:r>
            <a:br>
              <a:rPr lang="en-US" altLang="zh-CN" dirty="0"/>
            </a:br>
            <a:r>
              <a:rPr lang="zh-CN" altLang="en-US" dirty="0" smtClean="0"/>
              <a:t>测算（</a:t>
            </a:r>
            <a:r>
              <a:rPr lang="en-US" altLang="zh-CN" dirty="0"/>
              <a:t>%</a:t>
            </a:r>
            <a:r>
              <a:rPr lang="zh-CN" altLang="en-US" dirty="0"/>
              <a:t>）</a:t>
            </a:r>
          </a:p>
        </p:txBody>
      </p:sp>
      <p:sp>
        <p:nvSpPr>
          <p:cNvPr id="56" name="矩形 55"/>
          <p:cNvSpPr/>
          <p:nvPr>
            <p:custDataLst>
              <p:tags r:id="rId21"/>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cxnSp>
        <p:nvCxnSpPr>
          <p:cNvPr id="59" name="直接连接符 58"/>
          <p:cNvCxnSpPr>
            <a:endCxn id="50" idx="3"/>
          </p:cNvCxnSpPr>
          <p:nvPr>
            <p:custDataLst>
              <p:tags r:id="rId22"/>
            </p:custDataLst>
          </p:nvPr>
        </p:nvCxnSpPr>
        <p:spPr>
          <a:xfrm flipH="1">
            <a:off x="7293255" y="5811303"/>
            <a:ext cx="1188138" cy="1"/>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a:endCxn id="49" idx="3"/>
          </p:cNvCxnSpPr>
          <p:nvPr>
            <p:custDataLst>
              <p:tags r:id="rId23"/>
            </p:custDataLst>
          </p:nvPr>
        </p:nvCxnSpPr>
        <p:spPr>
          <a:xfrm flipH="1">
            <a:off x="3692860" y="5811304"/>
            <a:ext cx="1476164"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custDataLst>
              <p:tags r:id="rId24"/>
            </p:custDataLst>
          </p:nvPr>
        </p:nvCxnSpPr>
        <p:spPr>
          <a:xfrm flipV="1">
            <a:off x="1415240" y="2595026"/>
            <a:ext cx="1302197" cy="242387"/>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椭圆 79"/>
          <p:cNvSpPr/>
          <p:nvPr>
            <p:custDataLst>
              <p:tags r:id="rId25"/>
            </p:custDataLst>
          </p:nvPr>
        </p:nvSpPr>
        <p:spPr>
          <a:xfrm>
            <a:off x="1656390" y="2524530"/>
            <a:ext cx="852132" cy="361420"/>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rgbClr val="000000"/>
                </a:solidFill>
              </a:rPr>
              <a:t>+ 5.2%</a:t>
            </a:r>
            <a:endParaRPr lang="zh-CN" altLang="en-US" sz="1400" b="1" dirty="0">
              <a:solidFill>
                <a:srgbClr val="000000"/>
              </a:solidFill>
            </a:endParaRPr>
          </a:p>
        </p:txBody>
      </p:sp>
      <p:cxnSp>
        <p:nvCxnSpPr>
          <p:cNvPr id="81" name="直接箭头连接符 80"/>
          <p:cNvCxnSpPr/>
          <p:nvPr>
            <p:custDataLst>
              <p:tags r:id="rId26"/>
            </p:custDataLst>
          </p:nvPr>
        </p:nvCxnSpPr>
        <p:spPr>
          <a:xfrm>
            <a:off x="5241032" y="2454036"/>
            <a:ext cx="3168352" cy="14098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椭圆 81"/>
          <p:cNvSpPr/>
          <p:nvPr>
            <p:custDataLst>
              <p:tags r:id="rId27"/>
            </p:custDataLst>
          </p:nvPr>
        </p:nvSpPr>
        <p:spPr>
          <a:xfrm>
            <a:off x="6449514" y="2316588"/>
            <a:ext cx="873253" cy="365330"/>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rgbClr val="000000"/>
                </a:solidFill>
              </a:rPr>
              <a:t>-0.4%</a:t>
            </a:r>
            <a:endParaRPr lang="zh-CN" altLang="en-US" sz="1400" b="1" dirty="0">
              <a:solidFill>
                <a:srgbClr val="000000"/>
              </a:solidFill>
            </a:endParaRPr>
          </a:p>
        </p:txBody>
      </p:sp>
      <p:cxnSp>
        <p:nvCxnSpPr>
          <p:cNvPr id="83" name="直接箭头连接符 82"/>
          <p:cNvCxnSpPr/>
          <p:nvPr>
            <p:custDataLst>
              <p:tags r:id="rId28"/>
            </p:custDataLst>
          </p:nvPr>
        </p:nvCxnSpPr>
        <p:spPr>
          <a:xfrm flipV="1">
            <a:off x="1349829" y="1916832"/>
            <a:ext cx="7059555" cy="43072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椭圆 83"/>
          <p:cNvSpPr/>
          <p:nvPr>
            <p:custDataLst>
              <p:tags r:id="rId29"/>
            </p:custDataLst>
          </p:nvPr>
        </p:nvSpPr>
        <p:spPr>
          <a:xfrm>
            <a:off x="4202128" y="1907125"/>
            <a:ext cx="1465101" cy="449127"/>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rgbClr val="000000"/>
                </a:solidFill>
              </a:rPr>
              <a:t>+ </a:t>
            </a:r>
            <a:r>
              <a:rPr lang="en-US" altLang="zh-CN" sz="1400" b="1" dirty="0" smtClean="0">
                <a:solidFill>
                  <a:srgbClr val="000000"/>
                </a:solidFill>
              </a:rPr>
              <a:t>0.9%</a:t>
            </a:r>
            <a:endParaRPr lang="zh-CN" altLang="en-US" sz="1400" b="1" dirty="0">
              <a:solidFill>
                <a:srgbClr val="000000"/>
              </a:solidFill>
            </a:endParaRPr>
          </a:p>
        </p:txBody>
      </p:sp>
      <p:cxnSp>
        <p:nvCxnSpPr>
          <p:cNvPr id="58" name="直接连接符 57"/>
          <p:cNvCxnSpPr/>
          <p:nvPr>
            <p:custDataLst>
              <p:tags r:id="rId30"/>
            </p:custDataLst>
          </p:nvPr>
        </p:nvCxnSpPr>
        <p:spPr>
          <a:xfrm>
            <a:off x="5169024" y="5661248"/>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椭圆 47"/>
          <p:cNvSpPr/>
          <p:nvPr>
            <p:custDataLst>
              <p:tags r:id="rId31"/>
            </p:custDataLst>
          </p:nvPr>
        </p:nvSpPr>
        <p:spPr>
          <a:xfrm>
            <a:off x="8589472" y="2996952"/>
            <a:ext cx="612000" cy="288000"/>
          </a:xfrm>
          <a:prstGeom prst="ellipse">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3.1%</a:t>
            </a:r>
            <a:endParaRPr lang="zh-CN" altLang="en-US" sz="1400" b="1" dirty="0">
              <a:solidFill>
                <a:schemeClr val="tx1"/>
              </a:solidFill>
            </a:endParaRPr>
          </a:p>
        </p:txBody>
      </p:sp>
      <p:cxnSp>
        <p:nvCxnSpPr>
          <p:cNvPr id="36" name="直接箭头连接符 35"/>
          <p:cNvCxnSpPr/>
          <p:nvPr>
            <p:custDataLst>
              <p:tags r:id="rId32"/>
            </p:custDataLst>
          </p:nvPr>
        </p:nvCxnSpPr>
        <p:spPr>
          <a:xfrm flipV="1">
            <a:off x="2717437" y="2444410"/>
            <a:ext cx="2424185" cy="16470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椭圆 34"/>
          <p:cNvSpPr/>
          <p:nvPr>
            <p:custDataLst>
              <p:tags r:id="rId33"/>
            </p:custDataLst>
          </p:nvPr>
        </p:nvSpPr>
        <p:spPr>
          <a:xfrm>
            <a:off x="3506942" y="2329732"/>
            <a:ext cx="852132" cy="365330"/>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rgbClr val="000000"/>
                </a:solidFill>
              </a:rPr>
              <a:t>+ 1.6%</a:t>
            </a:r>
            <a:endParaRPr lang="zh-CN" altLang="en-US" sz="1400" b="1" dirty="0">
              <a:solidFill>
                <a:srgbClr val="000000"/>
              </a:solidFill>
            </a:endParaRPr>
          </a:p>
        </p:txBody>
      </p:sp>
      <p:sp>
        <p:nvSpPr>
          <p:cNvPr id="37" name="矩形 36"/>
          <p:cNvSpPr/>
          <p:nvPr/>
        </p:nvSpPr>
        <p:spPr>
          <a:xfrm>
            <a:off x="1280592" y="2921375"/>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336</a:t>
            </a:r>
            <a:endParaRPr kumimoji="1" lang="zh-CN" altLang="en-US" sz="1200" b="1" dirty="0" smtClean="0">
              <a:solidFill>
                <a:schemeClr val="tx2"/>
              </a:solidFill>
            </a:endParaRPr>
          </a:p>
        </p:txBody>
      </p:sp>
      <p:sp>
        <p:nvSpPr>
          <p:cNvPr id="38" name="矩形 37"/>
          <p:cNvSpPr/>
          <p:nvPr/>
        </p:nvSpPr>
        <p:spPr>
          <a:xfrm>
            <a:off x="1966655" y="2837169"/>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354</a:t>
            </a:r>
            <a:endParaRPr kumimoji="1" lang="zh-CN" altLang="en-US" sz="1200" b="1" dirty="0" smtClean="0">
              <a:solidFill>
                <a:schemeClr val="tx2"/>
              </a:solidFill>
            </a:endParaRPr>
          </a:p>
        </p:txBody>
      </p:sp>
      <p:sp>
        <p:nvSpPr>
          <p:cNvPr id="39" name="矩形 38"/>
          <p:cNvSpPr/>
          <p:nvPr/>
        </p:nvSpPr>
        <p:spPr>
          <a:xfrm>
            <a:off x="2610753" y="2782239"/>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358</a:t>
            </a:r>
            <a:endParaRPr kumimoji="1" lang="zh-CN" altLang="en-US" sz="1200" b="1" dirty="0" smtClean="0">
              <a:solidFill>
                <a:schemeClr val="tx2"/>
              </a:solidFill>
            </a:endParaRPr>
          </a:p>
        </p:txBody>
      </p:sp>
      <p:sp>
        <p:nvSpPr>
          <p:cNvPr id="44" name="矩形 43"/>
          <p:cNvSpPr/>
          <p:nvPr/>
        </p:nvSpPr>
        <p:spPr>
          <a:xfrm>
            <a:off x="3274138" y="2741001"/>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363</a:t>
            </a:r>
            <a:endParaRPr kumimoji="1" lang="zh-CN" altLang="en-US" sz="1200" b="1" dirty="0" smtClean="0">
              <a:solidFill>
                <a:schemeClr val="tx2"/>
              </a:solidFill>
            </a:endParaRPr>
          </a:p>
        </p:txBody>
      </p:sp>
      <p:sp>
        <p:nvSpPr>
          <p:cNvPr id="45" name="矩形 44"/>
          <p:cNvSpPr/>
          <p:nvPr/>
        </p:nvSpPr>
        <p:spPr>
          <a:xfrm>
            <a:off x="3944888" y="2723543"/>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369</a:t>
            </a:r>
            <a:endParaRPr kumimoji="1" lang="zh-CN" altLang="en-US" sz="1200" b="1" dirty="0" smtClean="0">
              <a:solidFill>
                <a:schemeClr val="tx2"/>
              </a:solidFill>
            </a:endParaRPr>
          </a:p>
        </p:txBody>
      </p:sp>
      <p:sp>
        <p:nvSpPr>
          <p:cNvPr id="51" name="矩形 50"/>
          <p:cNvSpPr/>
          <p:nvPr/>
        </p:nvSpPr>
        <p:spPr>
          <a:xfrm>
            <a:off x="4604299" y="2682995"/>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276</a:t>
            </a:r>
            <a:endParaRPr kumimoji="1" lang="zh-CN" altLang="en-US" sz="1200" b="1" dirty="0" smtClean="0">
              <a:solidFill>
                <a:schemeClr val="tx2"/>
              </a:solidFill>
            </a:endParaRPr>
          </a:p>
        </p:txBody>
      </p:sp>
      <p:sp>
        <p:nvSpPr>
          <p:cNvPr id="55" name="矩形 54"/>
          <p:cNvSpPr/>
          <p:nvPr/>
        </p:nvSpPr>
        <p:spPr>
          <a:xfrm>
            <a:off x="5263710" y="2733898"/>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372</a:t>
            </a:r>
            <a:endParaRPr kumimoji="1" lang="zh-CN" altLang="en-US" sz="1200" b="1" dirty="0" smtClean="0">
              <a:solidFill>
                <a:schemeClr val="tx2"/>
              </a:solidFill>
            </a:endParaRPr>
          </a:p>
        </p:txBody>
      </p:sp>
      <p:sp>
        <p:nvSpPr>
          <p:cNvPr id="60" name="矩形 59"/>
          <p:cNvSpPr/>
          <p:nvPr/>
        </p:nvSpPr>
        <p:spPr>
          <a:xfrm>
            <a:off x="5938434" y="2739777"/>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369</a:t>
            </a:r>
            <a:endParaRPr kumimoji="1" lang="zh-CN" altLang="en-US" sz="1200" b="1" dirty="0" smtClean="0">
              <a:solidFill>
                <a:schemeClr val="tx2"/>
              </a:solidFill>
            </a:endParaRPr>
          </a:p>
        </p:txBody>
      </p:sp>
      <p:sp>
        <p:nvSpPr>
          <p:cNvPr id="62" name="矩形 61"/>
          <p:cNvSpPr/>
          <p:nvPr/>
        </p:nvSpPr>
        <p:spPr>
          <a:xfrm>
            <a:off x="6597845" y="2754994"/>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368</a:t>
            </a:r>
            <a:endParaRPr kumimoji="1" lang="zh-CN" altLang="en-US" sz="1200" b="1" dirty="0" smtClean="0">
              <a:solidFill>
                <a:schemeClr val="tx2"/>
              </a:solidFill>
            </a:endParaRPr>
          </a:p>
        </p:txBody>
      </p:sp>
      <p:sp>
        <p:nvSpPr>
          <p:cNvPr id="63" name="矩形 62"/>
          <p:cNvSpPr/>
          <p:nvPr/>
        </p:nvSpPr>
        <p:spPr>
          <a:xfrm>
            <a:off x="7257256" y="2757737"/>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367</a:t>
            </a:r>
            <a:endParaRPr kumimoji="1" lang="zh-CN" altLang="en-US" sz="1200" b="1" dirty="0" smtClean="0">
              <a:solidFill>
                <a:schemeClr val="tx2"/>
              </a:solidFill>
            </a:endParaRPr>
          </a:p>
        </p:txBody>
      </p:sp>
      <p:sp>
        <p:nvSpPr>
          <p:cNvPr id="64" name="矩形 63"/>
          <p:cNvSpPr/>
          <p:nvPr/>
        </p:nvSpPr>
        <p:spPr>
          <a:xfrm>
            <a:off x="7928006" y="2766606"/>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366</a:t>
            </a:r>
            <a:endParaRPr kumimoji="1" lang="zh-CN" altLang="en-US" sz="1200" b="1" dirty="0" smtClean="0">
              <a:solidFill>
                <a:schemeClr val="tx2"/>
              </a:solidFill>
            </a:endParaRPr>
          </a:p>
        </p:txBody>
      </p:sp>
    </p:spTree>
    <p:extLst>
      <p:ext uri="{BB962C8B-B14F-4D97-AF65-F5344CB8AC3E}">
        <p14:creationId xmlns:p14="http://schemas.microsoft.com/office/powerpoint/2010/main" val="156361388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36576" y="1196752"/>
            <a:ext cx="8353499" cy="1172888"/>
            <a:chOff x="1136576" y="1268808"/>
            <a:chExt cx="7508875" cy="1436889"/>
          </a:xfrm>
        </p:grpSpPr>
        <p:grpSp>
          <p:nvGrpSpPr>
            <p:cNvPr id="17" name="组合 16"/>
            <p:cNvGrpSpPr/>
            <p:nvPr>
              <p:custDataLst>
                <p:tags r:id="rId3"/>
              </p:custDataLst>
            </p:nvPr>
          </p:nvGrpSpPr>
          <p:grpSpPr>
            <a:xfrm>
              <a:off x="1136576" y="1751438"/>
              <a:ext cx="7508875" cy="830997"/>
              <a:chOff x="2642568" y="1124744"/>
              <a:chExt cx="6790992" cy="696500"/>
            </a:xfrm>
          </p:grpSpPr>
          <p:grpSp>
            <p:nvGrpSpPr>
              <p:cNvPr id="24" name="组合 23"/>
              <p:cNvGrpSpPr/>
              <p:nvPr/>
            </p:nvGrpSpPr>
            <p:grpSpPr>
              <a:xfrm>
                <a:off x="2648744" y="1124744"/>
                <a:ext cx="6784816" cy="459016"/>
                <a:chOff x="2144688" y="967244"/>
                <a:chExt cx="5074735" cy="459016"/>
              </a:xfrm>
            </p:grpSpPr>
            <p:cxnSp>
              <p:nvCxnSpPr>
                <p:cNvPr id="26" name="肘形连接符 25"/>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19"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20"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21" name="矩形 20"/>
            <p:cNvSpPr/>
            <p:nvPr>
              <p:custDataLst>
                <p:tags r:id="rId7"/>
              </p:custDataLst>
            </p:nvPr>
          </p:nvSpPr>
          <p:spPr>
            <a:xfrm>
              <a:off x="1444289" y="1807520"/>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把控风险，稳健增长</a:t>
              </a:r>
              <a:endParaRPr lang="zh-CN" altLang="en-US" sz="1400" b="1" dirty="0">
                <a:solidFill>
                  <a:schemeClr val="bg1"/>
                </a:solidFill>
              </a:endParaRPr>
            </a:p>
          </p:txBody>
        </p:sp>
        <p:sp>
          <p:nvSpPr>
            <p:cNvPr id="22" name="矩形 21"/>
            <p:cNvSpPr/>
            <p:nvPr>
              <p:custDataLst>
                <p:tags r:id="rId8"/>
              </p:custDataLst>
            </p:nvPr>
          </p:nvSpPr>
          <p:spPr>
            <a:xfrm>
              <a:off x="3964569" y="1519488"/>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优化结构，提升质量</a:t>
              </a:r>
              <a:endParaRPr lang="zh-CN" altLang="en-US" sz="1400" b="1" dirty="0">
                <a:solidFill>
                  <a:schemeClr val="bg1"/>
                </a:solidFill>
              </a:endParaRPr>
            </a:p>
          </p:txBody>
        </p:sp>
        <p:sp>
          <p:nvSpPr>
            <p:cNvPr id="23" name="矩形 22"/>
            <p:cNvSpPr/>
            <p:nvPr>
              <p:custDataLst>
                <p:tags r:id="rId9"/>
              </p:custDataLst>
            </p:nvPr>
          </p:nvSpPr>
          <p:spPr>
            <a:xfrm>
              <a:off x="6484849" y="1268808"/>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融通产业，放大规模</a:t>
              </a:r>
              <a:endParaRPr lang="zh-CN" altLang="en-US" sz="1400" b="1" dirty="0">
                <a:solidFill>
                  <a:schemeClr val="bg1"/>
                </a:solidFill>
              </a:endParaRPr>
            </a:p>
          </p:txBody>
        </p:sp>
      </p:grpSp>
      <p:sp>
        <p:nvSpPr>
          <p:cNvPr id="28" name="矩形 27"/>
          <p:cNvSpPr/>
          <p:nvPr>
            <p:custDataLst>
              <p:tags r:id="rId1"/>
            </p:custDataLst>
          </p:nvPr>
        </p:nvSpPr>
        <p:spPr>
          <a:xfrm>
            <a:off x="416496" y="2480668"/>
            <a:ext cx="596845" cy="2995537"/>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31" name="矩形 30"/>
          <p:cNvSpPr/>
          <p:nvPr/>
        </p:nvSpPr>
        <p:spPr>
          <a:xfrm>
            <a:off x="1112520" y="2413829"/>
            <a:ext cx="2628000" cy="3139321"/>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latin typeface="+mn-ea"/>
              </a:rPr>
              <a:t>提高风险管控能力</a:t>
            </a:r>
            <a:endParaRPr lang="en-US" altLang="zh-CN" sz="1400" b="1" dirty="0">
              <a:latin typeface="+mn-ea"/>
            </a:endParaRPr>
          </a:p>
          <a:p>
            <a:pPr>
              <a:spcBef>
                <a:spcPts val="600"/>
              </a:spcBef>
              <a:buClr>
                <a:schemeClr val="tx1"/>
              </a:buClr>
            </a:pPr>
            <a:r>
              <a:rPr lang="en-US" altLang="zh-CN" sz="1400" dirty="0">
                <a:latin typeface="+mn-ea"/>
              </a:rPr>
              <a:t>— </a:t>
            </a:r>
            <a:r>
              <a:rPr lang="zh-CN" altLang="en-US" sz="1400" dirty="0">
                <a:latin typeface="+mn-ea"/>
              </a:rPr>
              <a:t>完善贸易风险管控体系</a:t>
            </a:r>
            <a:endParaRPr lang="en-US" altLang="zh-CN" sz="1400" dirty="0">
              <a:latin typeface="+mn-ea"/>
            </a:endParaRPr>
          </a:p>
          <a:p>
            <a:pPr>
              <a:spcBef>
                <a:spcPts val="600"/>
              </a:spcBef>
              <a:buClr>
                <a:schemeClr val="tx1"/>
              </a:buClr>
            </a:pPr>
            <a:r>
              <a:rPr lang="en-US" altLang="zh-CN" sz="1400" dirty="0">
                <a:latin typeface="+mn-ea"/>
              </a:rPr>
              <a:t>— </a:t>
            </a:r>
            <a:r>
              <a:rPr lang="zh-CN" altLang="en-US" sz="1400" dirty="0">
                <a:solidFill>
                  <a:srgbClr val="000000"/>
                </a:solidFill>
              </a:rPr>
              <a:t>通过结算方式的选择控制货款分离的风险</a:t>
            </a:r>
            <a:endParaRPr lang="en-US" altLang="zh-CN" sz="1400" dirty="0">
              <a:solidFill>
                <a:srgbClr val="000000"/>
              </a:solidFill>
            </a:endParaRPr>
          </a:p>
          <a:p>
            <a:pPr>
              <a:spcBef>
                <a:spcPts val="600"/>
              </a:spcBef>
              <a:buClr>
                <a:schemeClr val="tx1"/>
              </a:buClr>
            </a:pPr>
            <a:r>
              <a:rPr lang="en-US" altLang="zh-CN" sz="1400" dirty="0">
                <a:solidFill>
                  <a:srgbClr val="000000"/>
                </a:solidFill>
              </a:rPr>
              <a:t>— </a:t>
            </a:r>
            <a:r>
              <a:rPr lang="zh-CN" altLang="en-US" sz="1400" dirty="0">
                <a:solidFill>
                  <a:srgbClr val="000000"/>
                </a:solidFill>
              </a:rPr>
              <a:t>通过结算方式、远期合同，套期保值等对冲汇率波动风险</a:t>
            </a:r>
            <a:endParaRPr lang="en-US" altLang="zh-CN" sz="1400" dirty="0">
              <a:solidFill>
                <a:srgbClr val="000000"/>
              </a:solidFill>
            </a:endParaRPr>
          </a:p>
          <a:p>
            <a:pPr marL="177800" indent="-177800">
              <a:spcBef>
                <a:spcPts val="600"/>
              </a:spcBef>
              <a:buClr>
                <a:schemeClr val="tx1"/>
              </a:buClr>
              <a:buFont typeface="Arial" panose="020B0604020202020204" pitchFamily="34" charset="0"/>
              <a:buChar char="•"/>
            </a:pPr>
            <a:r>
              <a:rPr lang="zh-CN" altLang="en-US" sz="1400" b="1" dirty="0">
                <a:latin typeface="+mn-ea"/>
              </a:rPr>
              <a:t>实</a:t>
            </a:r>
            <a:r>
              <a:rPr lang="zh-CN" altLang="en-US" sz="1400" b="1" dirty="0" smtClean="0">
                <a:latin typeface="+mn-ea"/>
              </a:rPr>
              <a:t>现贸易规模稳健增长</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作为集团近期保持规模增长的重要手段之一</a:t>
            </a:r>
            <a:endParaRPr lang="en-US" altLang="zh-CN" sz="1400" dirty="0" smtClean="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a:latin typeface="+mn-ea"/>
              </a:rPr>
              <a:t>由于</a:t>
            </a:r>
            <a:r>
              <a:rPr lang="zh-CN" altLang="en-US" sz="1400" dirty="0" smtClean="0">
                <a:latin typeface="+mn-ea"/>
              </a:rPr>
              <a:t>盈利能力有限，将影响未来集团整体资本化的估值，应适当控制规模增长</a:t>
            </a:r>
            <a:endParaRPr lang="en-US" altLang="zh-CN" sz="1400" dirty="0" smtClean="0">
              <a:latin typeface="+mn-ea"/>
            </a:endParaRPr>
          </a:p>
        </p:txBody>
      </p:sp>
      <p:sp>
        <p:nvSpPr>
          <p:cNvPr id="37" name="矩形 36"/>
          <p:cNvSpPr/>
          <p:nvPr/>
        </p:nvSpPr>
        <p:spPr>
          <a:xfrm>
            <a:off x="4053192" y="2413829"/>
            <a:ext cx="2628000" cy="2846933"/>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根据</a:t>
            </a:r>
            <a:r>
              <a:rPr lang="zh-CN" altLang="en-US" sz="1400" b="1" dirty="0">
                <a:latin typeface="+mn-ea"/>
              </a:rPr>
              <a:t>集团</a:t>
            </a:r>
            <a:r>
              <a:rPr lang="zh-CN" altLang="en-US" sz="1400" b="1" dirty="0" smtClean="0">
                <a:latin typeface="+mn-ea"/>
              </a:rPr>
              <a:t>发展战略，调整业务定位</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由</a:t>
            </a:r>
            <a:r>
              <a:rPr lang="zh-CN" altLang="en-US" sz="1400" dirty="0">
                <a:latin typeface="+mn-ea"/>
              </a:rPr>
              <a:t>支撑</a:t>
            </a:r>
            <a:r>
              <a:rPr lang="zh-CN" altLang="en-US" sz="1400" dirty="0" smtClean="0">
                <a:latin typeface="+mn-ea"/>
              </a:rPr>
              <a:t>集团规模增长的定位，向为化肥主业提供支撑、提升效率的定位转变</a:t>
            </a:r>
            <a:endParaRPr lang="en-US" altLang="zh-CN" sz="1400" dirty="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调整业务组合，</a:t>
            </a:r>
            <a:r>
              <a:rPr lang="zh-CN" altLang="en-US" sz="1400" b="1" dirty="0">
                <a:latin typeface="+mn-ea"/>
              </a:rPr>
              <a:t>优化内部资源配置</a:t>
            </a:r>
            <a:endParaRPr lang="en-US" altLang="zh-CN" sz="1400" b="1" dirty="0" smtClean="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由转口贸易、融资贸易为主逐渐聚焦到农资和农产品贸易</a:t>
            </a:r>
            <a:endParaRPr lang="zh-CN" altLang="en-US" sz="1400" dirty="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持续强化</a:t>
            </a:r>
            <a:r>
              <a:rPr lang="zh-CN" altLang="en-US" sz="1400" b="1" dirty="0">
                <a:latin typeface="+mn-ea"/>
              </a:rPr>
              <a:t>风</a:t>
            </a:r>
            <a:r>
              <a:rPr lang="zh-CN" altLang="en-US" sz="1400" b="1" dirty="0" smtClean="0">
                <a:latin typeface="+mn-ea"/>
              </a:rPr>
              <a:t>险管控能力</a:t>
            </a:r>
            <a:endParaRPr lang="en-US" altLang="zh-CN" sz="1400" b="1" dirty="0" smtClean="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为对冲农业产业风险作储备</a:t>
            </a:r>
            <a:endParaRPr lang="zh-CN" altLang="en-US" sz="1400" dirty="0">
              <a:latin typeface="+mn-ea"/>
            </a:endParaRPr>
          </a:p>
        </p:txBody>
      </p:sp>
      <p:sp>
        <p:nvSpPr>
          <p:cNvPr id="38" name="矩形 37"/>
          <p:cNvSpPr/>
          <p:nvPr/>
        </p:nvSpPr>
        <p:spPr>
          <a:xfrm>
            <a:off x="6861504" y="2413829"/>
            <a:ext cx="2620974" cy="30623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latin typeface="+mn-ea"/>
              </a:rPr>
              <a:t>通</a:t>
            </a:r>
            <a:r>
              <a:rPr lang="zh-CN" altLang="en-US" sz="1400" b="1" dirty="0" smtClean="0">
                <a:latin typeface="+mn-ea"/>
              </a:rPr>
              <a:t>过大客户开发等手段放</a:t>
            </a:r>
            <a:r>
              <a:rPr lang="zh-CN" altLang="en-US" sz="1400" b="1" dirty="0">
                <a:latin typeface="+mn-ea"/>
              </a:rPr>
              <a:t>大农产品贸易规</a:t>
            </a:r>
            <a:r>
              <a:rPr lang="zh-CN" altLang="en-US" sz="1400" b="1" dirty="0" smtClean="0">
                <a:latin typeface="+mn-ea"/>
              </a:rPr>
              <a:t>模</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以开发战略性大客户为主要手段，实现客户多元化，降低对代国储单一客户依赖风险</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全球化布局、参与国际市场竞争</a:t>
            </a:r>
            <a:endParaRPr lang="en-US" altLang="zh-CN" sz="1400" b="1" dirty="0" smtClean="0">
              <a:latin typeface="+mn-ea"/>
            </a:endParaRPr>
          </a:p>
          <a:p>
            <a:pPr>
              <a:spcBef>
                <a:spcPts val="600"/>
              </a:spcBef>
              <a:buClr>
                <a:schemeClr val="tx1"/>
              </a:buClr>
            </a:pPr>
            <a:r>
              <a:rPr lang="zh-CN" altLang="en-US" sz="1400" dirty="0" smtClean="0">
                <a:latin typeface="+mn-ea"/>
              </a:rPr>
              <a:t>—</a:t>
            </a:r>
            <a:r>
              <a:rPr lang="en-US" altLang="zh-CN" sz="1400" dirty="0" smtClean="0">
                <a:latin typeface="+mn-ea"/>
              </a:rPr>
              <a:t> </a:t>
            </a:r>
            <a:r>
              <a:rPr lang="zh-CN" altLang="en-US" sz="1400" dirty="0" smtClean="0">
                <a:latin typeface="+mn-ea"/>
              </a:rPr>
              <a:t>由以国内农资、农产品贸易为主扩展到全球化的农业贸易</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贸易与资源获取相结合</a:t>
            </a:r>
            <a:endParaRPr lang="en-US" altLang="zh-CN" sz="1400" b="1" dirty="0">
              <a:latin typeface="+mn-ea"/>
            </a:endParaRPr>
          </a:p>
          <a:p>
            <a:pPr>
              <a:spcBef>
                <a:spcPts val="600"/>
              </a:spcBef>
              <a:buClr>
                <a:schemeClr val="tx1"/>
              </a:buClr>
            </a:pPr>
            <a:r>
              <a:rPr lang="zh-CN" altLang="zh-CN" sz="1400" dirty="0" smtClean="0">
                <a:solidFill>
                  <a:srgbClr val="000000"/>
                </a:solidFill>
                <a:latin typeface="+mn-ea"/>
              </a:rPr>
              <a:t>—</a:t>
            </a:r>
            <a:r>
              <a:rPr lang="en-US" altLang="zh-CN" sz="1400" dirty="0" smtClean="0">
                <a:solidFill>
                  <a:srgbClr val="000000"/>
                </a:solidFill>
                <a:latin typeface="+mn-ea"/>
              </a:rPr>
              <a:t> </a:t>
            </a:r>
            <a:r>
              <a:rPr lang="zh-CN" altLang="en-US" sz="1400" dirty="0" smtClean="0">
                <a:solidFill>
                  <a:srgbClr val="000000"/>
                </a:solidFill>
                <a:latin typeface="+mn-ea"/>
              </a:rPr>
              <a:t>结合</a:t>
            </a:r>
            <a:r>
              <a:rPr lang="en-US" altLang="zh-CN" sz="1400" dirty="0" smtClean="0">
                <a:solidFill>
                  <a:srgbClr val="000000"/>
                </a:solidFill>
              </a:rPr>
              <a:t>EPC</a:t>
            </a:r>
            <a:r>
              <a:rPr lang="zh-CN" altLang="en-US" sz="1400" dirty="0" smtClean="0">
                <a:solidFill>
                  <a:srgbClr val="000000"/>
                </a:solidFill>
                <a:latin typeface="+mn-ea"/>
              </a:rPr>
              <a:t>获取海外矿产资源，巩固基于资源的竞争优势</a:t>
            </a:r>
            <a:endParaRPr lang="en-US" altLang="zh-CN" sz="1400" dirty="0" smtClean="0">
              <a:solidFill>
                <a:srgbClr val="000000"/>
              </a:solidFill>
              <a:latin typeface="+mn-ea"/>
            </a:endParaRPr>
          </a:p>
        </p:txBody>
      </p:sp>
      <p:sp>
        <p:nvSpPr>
          <p:cNvPr id="32" name="矩形 31"/>
          <p:cNvSpPr/>
          <p:nvPr>
            <p:custDataLst>
              <p:tags r:id="rId2"/>
            </p:custDataLst>
          </p:nvPr>
        </p:nvSpPr>
        <p:spPr>
          <a:xfrm>
            <a:off x="416496" y="5577013"/>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34" name="直接连接符 33"/>
          <p:cNvCxnSpPr/>
          <p:nvPr/>
        </p:nvCxnSpPr>
        <p:spPr>
          <a:xfrm>
            <a:off x="1136576" y="2408661"/>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36576" y="5577013"/>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4053192" y="5577013"/>
            <a:ext cx="2628000" cy="600164"/>
          </a:xfrm>
          <a:prstGeom prst="rect">
            <a:avLst/>
          </a:prstGeom>
        </p:spPr>
        <p:txBody>
          <a:bodyPr wrap="square" rIns="36000">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贸易子业务规模比例</a:t>
            </a:r>
          </a:p>
          <a:p>
            <a:pPr marL="177800" indent="-177800">
              <a:spcBef>
                <a:spcPts val="600"/>
              </a:spcBef>
              <a:buClr>
                <a:schemeClr val="tx1"/>
              </a:buClr>
              <a:buFont typeface="Arial" panose="020B0604020202020204" pitchFamily="34" charset="0"/>
              <a:buChar char="•"/>
            </a:pPr>
            <a:r>
              <a:rPr lang="zh-CN" altLang="en-US" sz="1400" dirty="0" smtClean="0">
                <a:latin typeface="+mn-ea"/>
              </a:rPr>
              <a:t>贸易盈利总额、风险计提总额</a:t>
            </a:r>
            <a:endParaRPr lang="en-US" altLang="zh-CN" sz="1400" dirty="0" smtClean="0">
              <a:latin typeface="+mn-ea"/>
            </a:endParaRPr>
          </a:p>
        </p:txBody>
      </p:sp>
      <p:sp>
        <p:nvSpPr>
          <p:cNvPr id="40" name="矩形 39"/>
          <p:cNvSpPr/>
          <p:nvPr/>
        </p:nvSpPr>
        <p:spPr>
          <a:xfrm>
            <a:off x="1112519" y="5577013"/>
            <a:ext cx="2811615" cy="600164"/>
          </a:xfrm>
          <a:prstGeom prst="rect">
            <a:avLst/>
          </a:prstGeom>
        </p:spPr>
        <p:txBody>
          <a:bodyPr wrap="square" rIns="36000">
            <a:spAutoFit/>
          </a:bodyPr>
          <a:lstStyle/>
          <a:p>
            <a:pPr marL="177800" indent="-177800">
              <a:spcBef>
                <a:spcPts val="600"/>
              </a:spcBef>
              <a:buClr>
                <a:schemeClr val="tx1"/>
              </a:buClr>
              <a:buFont typeface="Arial" panose="020B0604020202020204" pitchFamily="34" charset="0"/>
              <a:buChar char="•"/>
            </a:pPr>
            <a:r>
              <a:rPr lang="zh-CN" altLang="en-US" sz="1400" dirty="0">
                <a:latin typeface="+mn-ea"/>
              </a:rPr>
              <a:t>贸易</a:t>
            </a:r>
            <a:r>
              <a:rPr lang="zh-CN" altLang="en-US" sz="1400" dirty="0" smtClean="0">
                <a:latin typeface="+mn-ea"/>
              </a:rPr>
              <a:t>板块总规模与各子业务规模</a:t>
            </a:r>
          </a:p>
          <a:p>
            <a:pPr marL="177800" indent="-177800">
              <a:spcBef>
                <a:spcPts val="600"/>
              </a:spcBef>
              <a:buClr>
                <a:schemeClr val="tx1"/>
              </a:buClr>
              <a:buFont typeface="Arial" panose="020B0604020202020204" pitchFamily="34" charset="0"/>
              <a:buChar char="•"/>
            </a:pPr>
            <a:r>
              <a:rPr lang="zh-CN" altLang="en-US" sz="1400" dirty="0" smtClean="0">
                <a:latin typeface="+mn-ea"/>
              </a:rPr>
              <a:t>贸易盈利总额、风险计提总额</a:t>
            </a:r>
            <a:endParaRPr lang="en-US" altLang="zh-CN" sz="1400" dirty="0">
              <a:latin typeface="+mn-ea"/>
            </a:endParaRPr>
          </a:p>
        </p:txBody>
      </p:sp>
      <p:sp>
        <p:nvSpPr>
          <p:cNvPr id="41" name="矩形 40"/>
          <p:cNvSpPr/>
          <p:nvPr/>
        </p:nvSpPr>
        <p:spPr>
          <a:xfrm>
            <a:off x="6861504" y="5577013"/>
            <a:ext cx="2628000" cy="600164"/>
          </a:xfrm>
          <a:prstGeom prst="rect">
            <a:avLst/>
          </a:prstGeom>
        </p:spPr>
        <p:txBody>
          <a:bodyPr wrap="square" rIns="36000">
            <a:spAutoFit/>
          </a:bodyPr>
          <a:lstStyle/>
          <a:p>
            <a:pPr marL="177800" indent="-177800">
              <a:spcBef>
                <a:spcPts val="600"/>
              </a:spcBef>
              <a:buClr>
                <a:schemeClr val="tx1"/>
              </a:buClr>
              <a:buFont typeface="Arial" panose="020B0604020202020204" pitchFamily="34" charset="0"/>
              <a:buChar char="•"/>
            </a:pPr>
            <a:r>
              <a:rPr lang="zh-CN" altLang="en-US" sz="1400" dirty="0">
                <a:latin typeface="+mn-ea"/>
              </a:rPr>
              <a:t>全球农资与农产品贸易商排名</a:t>
            </a:r>
          </a:p>
          <a:p>
            <a:pPr marL="177800" indent="-177800">
              <a:spcBef>
                <a:spcPts val="600"/>
              </a:spcBef>
              <a:buClr>
                <a:schemeClr val="tx1"/>
              </a:buClr>
              <a:buFont typeface="Arial" panose="020B0604020202020204" pitchFamily="34" charset="0"/>
              <a:buChar char="•"/>
            </a:pPr>
            <a:r>
              <a:rPr lang="zh-CN" altLang="en-US" sz="1400" dirty="0" smtClean="0">
                <a:latin typeface="+mn-ea"/>
              </a:rPr>
              <a:t>国际业务比重</a:t>
            </a:r>
            <a:endParaRPr lang="en-US" altLang="zh-CN" sz="1400" dirty="0" smtClean="0">
              <a:latin typeface="+mn-ea"/>
            </a:endParaRPr>
          </a:p>
        </p:txBody>
      </p:sp>
      <p:sp>
        <p:nvSpPr>
          <p:cNvPr id="45"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瓮福集团贸易业务</a:t>
            </a:r>
            <a:r>
              <a:rPr lang="zh-CN" altLang="en-US" dirty="0" smtClean="0">
                <a:solidFill>
                  <a:schemeClr val="tx2"/>
                </a:solidFill>
              </a:rPr>
              <a:t>战略举措</a:t>
            </a:r>
            <a:endParaRPr lang="zh-CN" altLang="en-US" dirty="0">
              <a:solidFill>
                <a:schemeClr val="tx2"/>
              </a:solidFill>
            </a:endParaRPr>
          </a:p>
        </p:txBody>
      </p:sp>
    </p:spTree>
    <p:extLst>
      <p:ext uri="{BB962C8B-B14F-4D97-AF65-F5344CB8AC3E}">
        <p14:creationId xmlns:p14="http://schemas.microsoft.com/office/powerpoint/2010/main" val="12538309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 name="表格 54"/>
          <p:cNvGraphicFramePr>
            <a:graphicFrameLocks noGrp="1"/>
          </p:cNvGraphicFramePr>
          <p:nvPr>
            <p:custDataLst>
              <p:tags r:id="rId1"/>
            </p:custDataLst>
            <p:extLst>
              <p:ext uri="{D42A27DB-BD31-4B8C-83A1-F6EECF244321}">
                <p14:modId xmlns:p14="http://schemas.microsoft.com/office/powerpoint/2010/main" val="394850726"/>
              </p:ex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7" name="椭圆 56"/>
          <p:cNvSpPr/>
          <p:nvPr>
            <p:custDataLst>
              <p:tags r:id="rId2"/>
            </p:custDataLst>
          </p:nvPr>
        </p:nvSpPr>
        <p:spPr>
          <a:xfrm>
            <a:off x="4917056" y="1743461"/>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风险</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管控</a:t>
            </a:r>
          </a:p>
        </p:txBody>
      </p:sp>
      <p:sp>
        <p:nvSpPr>
          <p:cNvPr id="61" name="椭圆 60"/>
          <p:cNvSpPr/>
          <p:nvPr>
            <p:custDataLst>
              <p:tags r:id="rId3"/>
            </p:custDataLst>
          </p:nvPr>
        </p:nvSpPr>
        <p:spPr>
          <a:xfrm>
            <a:off x="3116856" y="2246197"/>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业务</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规</a:t>
            </a:r>
            <a:r>
              <a:rPr lang="zh-CN" altLang="en-US" sz="1400" b="1" dirty="0">
                <a:solidFill>
                  <a:schemeClr val="bg1"/>
                </a:solidFill>
                <a:latin typeface="+mn-ea"/>
              </a:rPr>
              <a:t>划</a:t>
            </a:r>
          </a:p>
        </p:txBody>
      </p:sp>
      <p:sp>
        <p:nvSpPr>
          <p:cNvPr id="63" name="TextBox 6"/>
          <p:cNvSpPr txBox="1">
            <a:spLocks noChangeArrowheads="1"/>
          </p:cNvSpPr>
          <p:nvPr>
            <p:custDataLst>
              <p:tags r:id="rId4"/>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5"/>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6"/>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7"/>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8"/>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9"/>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9" name="椭圆 68"/>
          <p:cNvSpPr/>
          <p:nvPr/>
        </p:nvSpPr>
        <p:spPr>
          <a:xfrm>
            <a:off x="1262620" y="2924944"/>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采购</a:t>
            </a:r>
            <a:endParaRPr lang="en-US" altLang="zh-CN" sz="1400" b="1" dirty="0">
              <a:solidFill>
                <a:schemeClr val="bg1"/>
              </a:solidFill>
              <a:latin typeface="+mn-ea"/>
            </a:endParaRPr>
          </a:p>
          <a:p>
            <a:pPr algn="ctr"/>
            <a:r>
              <a:rPr lang="zh-CN" altLang="en-US" sz="1400" b="1" dirty="0">
                <a:solidFill>
                  <a:schemeClr val="bg1"/>
                </a:solidFill>
                <a:latin typeface="+mn-ea"/>
              </a:rPr>
              <a:t>供应</a:t>
            </a:r>
          </a:p>
        </p:txBody>
      </p:sp>
      <p:sp>
        <p:nvSpPr>
          <p:cNvPr id="80" name="椭圆 79"/>
          <p:cNvSpPr/>
          <p:nvPr>
            <p:custDataLst>
              <p:tags r:id="rId10"/>
            </p:custDataLst>
          </p:nvPr>
        </p:nvSpPr>
        <p:spPr>
          <a:xfrm>
            <a:off x="1424608" y="2033317"/>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国际化</a:t>
            </a:r>
            <a:endParaRPr lang="zh-CN" altLang="en-US" sz="1400" b="1" dirty="0">
              <a:solidFill>
                <a:schemeClr val="bg1"/>
              </a:solidFill>
              <a:latin typeface="+mn-ea"/>
            </a:endParaRPr>
          </a:p>
        </p:txBody>
      </p:sp>
      <p:sp>
        <p:nvSpPr>
          <p:cNvPr id="81" name="椭圆 80"/>
          <p:cNvSpPr/>
          <p:nvPr>
            <p:custDataLst>
              <p:tags r:id="rId11"/>
            </p:custDataLst>
          </p:nvPr>
        </p:nvSpPr>
        <p:spPr>
          <a:xfrm>
            <a:off x="2025272" y="267622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投融资</a:t>
            </a: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2"/>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3"/>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4"/>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15"/>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瓮福集团贸易业务</a:t>
            </a:r>
            <a:r>
              <a:rPr lang="zh-CN" altLang="en-US" dirty="0" smtClean="0">
                <a:solidFill>
                  <a:schemeClr val="tx2"/>
                </a:solidFill>
              </a:rPr>
              <a:t>能力建设</a:t>
            </a:r>
            <a:endParaRPr lang="zh-CN" altLang="en-US" dirty="0">
              <a:solidFill>
                <a:schemeClr val="tx2"/>
              </a:solidFill>
            </a:endParaRPr>
          </a:p>
        </p:txBody>
      </p:sp>
      <p:sp>
        <p:nvSpPr>
          <p:cNvPr id="74" name="矩形 73"/>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75" name="矩形 74"/>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76" name="矩形 75"/>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77" name="矩形 76"/>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78" name="矩形 77"/>
          <p:cNvSpPr/>
          <p:nvPr/>
        </p:nvSpPr>
        <p:spPr>
          <a:xfrm>
            <a:off x="6249878"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79" name="矩形 78"/>
          <p:cNvSpPr/>
          <p:nvPr/>
        </p:nvSpPr>
        <p:spPr>
          <a:xfrm>
            <a:off x="6717304" y="2029271"/>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风险管控</a:t>
            </a:r>
            <a:endParaRPr lang="zh-CN" altLang="en-US" sz="1400" b="1" dirty="0">
              <a:solidFill>
                <a:schemeClr val="bg1"/>
              </a:solidFill>
            </a:endParaRPr>
          </a:p>
        </p:txBody>
      </p:sp>
      <p:sp>
        <p:nvSpPr>
          <p:cNvPr id="83" name="矩形 82"/>
          <p:cNvSpPr/>
          <p:nvPr/>
        </p:nvSpPr>
        <p:spPr>
          <a:xfrm>
            <a:off x="6249878" y="2532756"/>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85" name="矩形 84"/>
          <p:cNvSpPr/>
          <p:nvPr/>
        </p:nvSpPr>
        <p:spPr>
          <a:xfrm>
            <a:off x="6717304" y="2532692"/>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市场开发</a:t>
            </a:r>
          </a:p>
        </p:txBody>
      </p:sp>
      <p:sp>
        <p:nvSpPr>
          <p:cNvPr id="90" name="矩形 89"/>
          <p:cNvSpPr/>
          <p:nvPr/>
        </p:nvSpPr>
        <p:spPr>
          <a:xfrm>
            <a:off x="6249878" y="3036177"/>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91" name="矩形 90"/>
          <p:cNvSpPr/>
          <p:nvPr/>
        </p:nvSpPr>
        <p:spPr>
          <a:xfrm>
            <a:off x="6717304" y="3036113"/>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业务</a:t>
            </a:r>
            <a:r>
              <a:rPr lang="zh-CN" altLang="en-US" sz="1400" b="1" dirty="0" smtClean="0">
                <a:solidFill>
                  <a:schemeClr val="bg1"/>
                </a:solidFill>
              </a:rPr>
              <a:t>规划</a:t>
            </a:r>
          </a:p>
        </p:txBody>
      </p:sp>
      <p:sp>
        <p:nvSpPr>
          <p:cNvPr id="92" name="矩形 91"/>
          <p:cNvSpPr/>
          <p:nvPr/>
        </p:nvSpPr>
        <p:spPr>
          <a:xfrm>
            <a:off x="6249878" y="353959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94" name="矩形 93"/>
          <p:cNvSpPr/>
          <p:nvPr/>
        </p:nvSpPr>
        <p:spPr>
          <a:xfrm>
            <a:off x="6717304" y="3539534"/>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投融资</a:t>
            </a:r>
            <a:endParaRPr lang="zh-CN" altLang="en-US" sz="1400" b="1" dirty="0" smtClean="0">
              <a:solidFill>
                <a:schemeClr val="tx1"/>
              </a:solidFill>
            </a:endParaRPr>
          </a:p>
        </p:txBody>
      </p:sp>
      <p:sp>
        <p:nvSpPr>
          <p:cNvPr id="95" name="矩形 94"/>
          <p:cNvSpPr/>
          <p:nvPr/>
        </p:nvSpPr>
        <p:spPr>
          <a:xfrm>
            <a:off x="6249878" y="404301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96" name="矩形 95"/>
          <p:cNvSpPr/>
          <p:nvPr/>
        </p:nvSpPr>
        <p:spPr>
          <a:xfrm>
            <a:off x="6717304" y="404295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国际化</a:t>
            </a:r>
            <a:endParaRPr lang="zh-CN" altLang="en-US" sz="1400" b="1" dirty="0">
              <a:solidFill>
                <a:schemeClr val="tx1"/>
              </a:solidFill>
            </a:endParaRPr>
          </a:p>
        </p:txBody>
      </p:sp>
      <p:sp>
        <p:nvSpPr>
          <p:cNvPr id="97" name="矩形 96"/>
          <p:cNvSpPr/>
          <p:nvPr/>
        </p:nvSpPr>
        <p:spPr>
          <a:xfrm>
            <a:off x="6249878" y="454644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98" name="矩形 97"/>
          <p:cNvSpPr/>
          <p:nvPr/>
        </p:nvSpPr>
        <p:spPr>
          <a:xfrm>
            <a:off x="6717304" y="4546376"/>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采购供应</a:t>
            </a:r>
            <a:endParaRPr lang="zh-CN" altLang="en-US" sz="1400" b="1" dirty="0">
              <a:solidFill>
                <a:schemeClr val="tx1"/>
              </a:solidFill>
            </a:endParaRPr>
          </a:p>
        </p:txBody>
      </p:sp>
      <p:sp>
        <p:nvSpPr>
          <p:cNvPr id="101" name="矩形 100"/>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102" name="矩形 101"/>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03" name="矩形 102"/>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04" name="矩形 103"/>
          <p:cNvSpPr/>
          <p:nvPr/>
        </p:nvSpPr>
        <p:spPr>
          <a:xfrm>
            <a:off x="7785371" y="2532692"/>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05" name="矩形 104"/>
          <p:cNvSpPr/>
          <p:nvPr/>
        </p:nvSpPr>
        <p:spPr>
          <a:xfrm>
            <a:off x="8385438" y="2532692"/>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06" name="矩形 105"/>
          <p:cNvSpPr/>
          <p:nvPr/>
        </p:nvSpPr>
        <p:spPr>
          <a:xfrm>
            <a:off x="8985504" y="2532692"/>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107" name="矩形 106"/>
          <p:cNvSpPr/>
          <p:nvPr/>
        </p:nvSpPr>
        <p:spPr>
          <a:xfrm>
            <a:off x="7785371" y="3036113"/>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08" name="矩形 107"/>
          <p:cNvSpPr/>
          <p:nvPr/>
        </p:nvSpPr>
        <p:spPr>
          <a:xfrm>
            <a:off x="8385438" y="3036113"/>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09" name="矩形 108"/>
          <p:cNvSpPr/>
          <p:nvPr/>
        </p:nvSpPr>
        <p:spPr>
          <a:xfrm>
            <a:off x="8985504" y="3036113"/>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10" name="矩形 109"/>
          <p:cNvSpPr/>
          <p:nvPr/>
        </p:nvSpPr>
        <p:spPr>
          <a:xfrm>
            <a:off x="7785371" y="353953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11" name="矩形 110"/>
          <p:cNvSpPr/>
          <p:nvPr/>
        </p:nvSpPr>
        <p:spPr>
          <a:xfrm>
            <a:off x="8385438" y="353953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112" name="矩形 111"/>
          <p:cNvSpPr/>
          <p:nvPr/>
        </p:nvSpPr>
        <p:spPr>
          <a:xfrm>
            <a:off x="8985504" y="353953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3" name="矩形 112"/>
          <p:cNvSpPr/>
          <p:nvPr/>
        </p:nvSpPr>
        <p:spPr>
          <a:xfrm>
            <a:off x="7785371" y="404295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14" name="矩形 113"/>
          <p:cNvSpPr/>
          <p:nvPr/>
        </p:nvSpPr>
        <p:spPr>
          <a:xfrm>
            <a:off x="8385438" y="404295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5" name="矩形 114"/>
          <p:cNvSpPr/>
          <p:nvPr/>
        </p:nvSpPr>
        <p:spPr>
          <a:xfrm>
            <a:off x="8985504" y="404295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116" name="矩形 115"/>
          <p:cNvSpPr/>
          <p:nvPr/>
        </p:nvSpPr>
        <p:spPr>
          <a:xfrm>
            <a:off x="7785371" y="454637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7" name="矩形 116"/>
          <p:cNvSpPr/>
          <p:nvPr/>
        </p:nvSpPr>
        <p:spPr>
          <a:xfrm>
            <a:off x="8385438" y="454637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18" name="矩形 117"/>
          <p:cNvSpPr/>
          <p:nvPr/>
        </p:nvSpPr>
        <p:spPr>
          <a:xfrm>
            <a:off x="8985504" y="454637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27" name="椭圆 126"/>
          <p:cNvSpPr/>
          <p:nvPr>
            <p:custDataLst>
              <p:tags r:id="rId16"/>
            </p:custDataLst>
          </p:nvPr>
        </p:nvSpPr>
        <p:spPr>
          <a:xfrm>
            <a:off x="2466980" y="321622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供应商</a:t>
            </a:r>
            <a:endParaRPr lang="en-US" altLang="zh-CN" sz="1400" b="1" dirty="0">
              <a:solidFill>
                <a:schemeClr val="bg1"/>
              </a:solidFill>
              <a:latin typeface="+mn-ea"/>
            </a:endParaRPr>
          </a:p>
          <a:p>
            <a:pPr algn="ctr"/>
            <a:r>
              <a:rPr lang="zh-CN" altLang="en-US" sz="1400" b="1" dirty="0">
                <a:solidFill>
                  <a:schemeClr val="bg1"/>
                </a:solidFill>
                <a:latin typeface="+mn-ea"/>
              </a:rPr>
              <a:t>管理</a:t>
            </a:r>
          </a:p>
        </p:txBody>
      </p:sp>
      <p:sp>
        <p:nvSpPr>
          <p:cNvPr id="70" name="椭圆 69"/>
          <p:cNvSpPr/>
          <p:nvPr>
            <p:custDataLst>
              <p:tags r:id="rId17"/>
            </p:custDataLst>
          </p:nvPr>
        </p:nvSpPr>
        <p:spPr>
          <a:xfrm>
            <a:off x="4088904" y="195289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市</a:t>
            </a:r>
            <a:r>
              <a:rPr lang="zh-CN" altLang="en-US" sz="1400" b="1" dirty="0" smtClean="0">
                <a:solidFill>
                  <a:schemeClr val="bg1"/>
                </a:solidFill>
                <a:latin typeface="+mn-ea"/>
              </a:rPr>
              <a:t>场</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开发</a:t>
            </a:r>
            <a:endParaRPr lang="zh-CN" altLang="en-US" sz="1400" b="1" dirty="0">
              <a:solidFill>
                <a:schemeClr val="bg1"/>
              </a:solidFill>
              <a:latin typeface="+mn-ea"/>
            </a:endParaRPr>
          </a:p>
        </p:txBody>
      </p:sp>
      <p:sp>
        <p:nvSpPr>
          <p:cNvPr id="72" name="椭圆 71"/>
          <p:cNvSpPr/>
          <p:nvPr>
            <p:custDataLst>
              <p:tags r:id="rId18"/>
            </p:custDataLst>
          </p:nvPr>
        </p:nvSpPr>
        <p:spPr>
          <a:xfrm>
            <a:off x="1856656" y="3429000"/>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客</a:t>
            </a:r>
            <a:r>
              <a:rPr lang="zh-CN" altLang="en-US" sz="1400" b="1" dirty="0" smtClean="0">
                <a:solidFill>
                  <a:schemeClr val="bg1"/>
                </a:solidFill>
                <a:latin typeface="+mn-ea"/>
              </a:rPr>
              <a:t>户</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管理</a:t>
            </a:r>
            <a:endParaRPr lang="zh-CN" altLang="en-US" sz="1400" b="1" dirty="0">
              <a:solidFill>
                <a:schemeClr val="bg1"/>
              </a:solidFill>
              <a:latin typeface="+mn-ea"/>
            </a:endParaRPr>
          </a:p>
        </p:txBody>
      </p:sp>
      <p:sp>
        <p:nvSpPr>
          <p:cNvPr id="73" name="矩形 72"/>
          <p:cNvSpPr/>
          <p:nvPr/>
        </p:nvSpPr>
        <p:spPr>
          <a:xfrm>
            <a:off x="6249144" y="504986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82" name="矩形 81"/>
          <p:cNvSpPr/>
          <p:nvPr/>
        </p:nvSpPr>
        <p:spPr>
          <a:xfrm>
            <a:off x="6716570" y="5049797"/>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供应商管理</a:t>
            </a:r>
            <a:endParaRPr lang="zh-CN" altLang="en-US" sz="1400" b="1" dirty="0">
              <a:solidFill>
                <a:schemeClr val="tx1"/>
              </a:solidFill>
            </a:endParaRPr>
          </a:p>
        </p:txBody>
      </p:sp>
      <p:sp>
        <p:nvSpPr>
          <p:cNvPr id="128" name="矩形 127"/>
          <p:cNvSpPr/>
          <p:nvPr/>
        </p:nvSpPr>
        <p:spPr>
          <a:xfrm>
            <a:off x="6249144" y="555328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129" name="矩形 128"/>
          <p:cNvSpPr/>
          <p:nvPr/>
        </p:nvSpPr>
        <p:spPr>
          <a:xfrm>
            <a:off x="6716570" y="5553216"/>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客户管理</a:t>
            </a:r>
            <a:endParaRPr lang="zh-CN" altLang="en-US" sz="1400" b="1" dirty="0">
              <a:solidFill>
                <a:schemeClr val="tx1"/>
              </a:solidFill>
            </a:endParaRPr>
          </a:p>
        </p:txBody>
      </p:sp>
      <p:sp>
        <p:nvSpPr>
          <p:cNvPr id="130" name="矩形 129"/>
          <p:cNvSpPr/>
          <p:nvPr/>
        </p:nvSpPr>
        <p:spPr>
          <a:xfrm>
            <a:off x="7784637" y="504979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31" name="矩形 130"/>
          <p:cNvSpPr/>
          <p:nvPr/>
        </p:nvSpPr>
        <p:spPr>
          <a:xfrm>
            <a:off x="8384704" y="504979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32" name="矩形 131"/>
          <p:cNvSpPr/>
          <p:nvPr/>
        </p:nvSpPr>
        <p:spPr>
          <a:xfrm>
            <a:off x="8984770" y="504979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133" name="矩形 132"/>
          <p:cNvSpPr/>
          <p:nvPr/>
        </p:nvSpPr>
        <p:spPr>
          <a:xfrm>
            <a:off x="7784637" y="555321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34" name="矩形 133"/>
          <p:cNvSpPr/>
          <p:nvPr/>
        </p:nvSpPr>
        <p:spPr>
          <a:xfrm>
            <a:off x="8384704" y="555321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35" name="矩形 134"/>
          <p:cNvSpPr/>
          <p:nvPr/>
        </p:nvSpPr>
        <p:spPr>
          <a:xfrm>
            <a:off x="8984770" y="555321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136" name="椭圆 135"/>
          <p:cNvSpPr/>
          <p:nvPr>
            <p:custDataLst>
              <p:tags r:id="rId19"/>
            </p:custDataLst>
          </p:nvPr>
        </p:nvSpPr>
        <p:spPr>
          <a:xfrm>
            <a:off x="2180752" y="4401168"/>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tx1"/>
                </a:solidFill>
                <a:latin typeface="+mn-ea"/>
              </a:rPr>
              <a:t>营销</a:t>
            </a:r>
            <a:r>
              <a:rPr lang="en-US" altLang="zh-CN" sz="1400" b="1" dirty="0">
                <a:solidFill>
                  <a:schemeClr val="tx1"/>
                </a:solidFill>
                <a:latin typeface="+mn-ea"/>
              </a:rPr>
              <a:t/>
            </a:r>
            <a:br>
              <a:rPr lang="en-US" altLang="zh-CN" sz="1400" b="1" dirty="0">
                <a:solidFill>
                  <a:schemeClr val="tx1"/>
                </a:solidFill>
                <a:latin typeface="+mn-ea"/>
              </a:rPr>
            </a:br>
            <a:r>
              <a:rPr lang="zh-CN" altLang="en-US" sz="1400" b="1" dirty="0">
                <a:solidFill>
                  <a:schemeClr val="tx1"/>
                </a:solidFill>
                <a:latin typeface="+mn-ea"/>
              </a:rPr>
              <a:t>推广</a:t>
            </a:r>
          </a:p>
        </p:txBody>
      </p:sp>
      <p:sp>
        <p:nvSpPr>
          <p:cNvPr id="71" name="椭圆 70"/>
          <p:cNvSpPr/>
          <p:nvPr>
            <p:custDataLst>
              <p:tags r:id="rId20"/>
            </p:custDataLst>
          </p:nvPr>
        </p:nvSpPr>
        <p:spPr>
          <a:xfrm>
            <a:off x="1496616" y="4833216"/>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信息</a:t>
            </a:r>
            <a:r>
              <a:rPr lang="en-US" altLang="zh-CN" sz="1400" b="1" dirty="0" smtClean="0">
                <a:solidFill>
                  <a:schemeClr val="tx1"/>
                </a:solidFill>
                <a:latin typeface="+mn-ea"/>
              </a:rPr>
              <a:t/>
            </a:r>
            <a:br>
              <a:rPr lang="en-US" altLang="zh-CN" sz="1400" b="1" dirty="0" smtClean="0">
                <a:solidFill>
                  <a:schemeClr val="tx1"/>
                </a:solidFill>
                <a:latin typeface="+mn-ea"/>
              </a:rPr>
            </a:br>
            <a:r>
              <a:rPr lang="zh-CN" altLang="en-US" sz="1400" b="1" dirty="0" smtClean="0">
                <a:solidFill>
                  <a:schemeClr val="tx1"/>
                </a:solidFill>
                <a:latin typeface="+mn-ea"/>
              </a:rPr>
              <a:t>系统</a:t>
            </a:r>
            <a:endParaRPr lang="zh-CN" altLang="en-US" sz="1400" b="1" dirty="0">
              <a:solidFill>
                <a:schemeClr val="tx1"/>
              </a:solidFill>
              <a:latin typeface="+mn-ea"/>
            </a:endParaRPr>
          </a:p>
        </p:txBody>
      </p:sp>
    </p:spTree>
    <p:extLst>
      <p:ext uri="{BB962C8B-B14F-4D97-AF65-F5344CB8AC3E}">
        <p14:creationId xmlns:p14="http://schemas.microsoft.com/office/powerpoint/2010/main" val="37957337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5.</a:t>
            </a:r>
            <a:r>
              <a:rPr lang="zh-CN" altLang="en-US" dirty="0" smtClean="0"/>
              <a:t>技术服务业务</a:t>
            </a:r>
            <a:r>
              <a:rPr lang="en-US" altLang="zh-CN" dirty="0" smtClean="0">
                <a:latin typeface="+mn-ea"/>
              </a:rPr>
              <a:t>……52</a:t>
            </a:r>
            <a:r>
              <a:rPr lang="zh-CN" altLang="en-US" dirty="0" smtClean="0">
                <a:latin typeface="+mn-ea"/>
              </a:rPr>
              <a:t> ～</a:t>
            </a:r>
            <a:r>
              <a:rPr lang="en-US" altLang="zh-CN" dirty="0" smtClean="0">
                <a:latin typeface="+mn-ea"/>
              </a:rPr>
              <a:t>57</a:t>
            </a:r>
            <a:endParaRPr lang="zh-CN" altLang="en-US" dirty="0">
              <a:solidFill>
                <a:schemeClr val="tx2"/>
              </a:solidFill>
            </a:endParaRPr>
          </a:p>
        </p:txBody>
      </p:sp>
      <p:sp>
        <p:nvSpPr>
          <p:cNvPr id="8" name="矩形 7"/>
          <p:cNvSpPr/>
          <p:nvPr/>
        </p:nvSpPr>
        <p:spPr>
          <a:xfrm>
            <a:off x="415925" y="1520604"/>
            <a:ext cx="9145587" cy="4612710"/>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200000"/>
              </a:lnSpc>
            </a:pPr>
            <a:r>
              <a:rPr lang="en-US" altLang="zh-CN" sz="2000" b="1" dirty="0" smtClean="0">
                <a:latin typeface="+mn-ea"/>
              </a:rPr>
              <a:t>【</a:t>
            </a:r>
            <a:r>
              <a:rPr lang="zh-CN" altLang="en-US" sz="2000" b="1" dirty="0" smtClean="0">
                <a:latin typeface="+mn-ea"/>
              </a:rPr>
              <a:t>无技服不亮</a:t>
            </a:r>
            <a:r>
              <a:rPr lang="en-US" altLang="zh-CN" sz="2000" dirty="0" smtClean="0">
                <a:latin typeface="+mn-ea"/>
              </a:rPr>
              <a:t>】</a:t>
            </a:r>
            <a:endParaRPr lang="en-US" altLang="zh-CN" sz="2000" b="1" dirty="0" smtClean="0"/>
          </a:p>
          <a:p>
            <a:pPr algn="just">
              <a:lnSpc>
                <a:spcPct val="150000"/>
              </a:lnSpc>
              <a:spcBef>
                <a:spcPts val="300"/>
              </a:spcBef>
            </a:pPr>
            <a:r>
              <a:rPr lang="zh-CN" altLang="en-US" sz="2000" dirty="0"/>
              <a:t>抓住中国农业现代化进程中的集约种植机遇，以农资配送为基础，以金融服务为保障，以粮食收储或农业产业链其它节点为切入，向粮食产业中上游提供现代农业综合性服务，提升农业生产的效率和效益；开拓粮食收储后的消化空间，依据技术突破水平及市场机遇，择机进入粮食深加工。重点关注粮食贸易风险管控、农业放量、商业模式创新、合作社组织管理、金融创利等方面的能力培育。逐步成为在全球范围优化中国粮食供应重要组织者。成为集团经营体量、经济效益及社会责任角色担当的重要业务板块。</a:t>
            </a:r>
          </a:p>
        </p:txBody>
      </p:sp>
    </p:spTree>
    <p:extLst>
      <p:ext uri="{BB962C8B-B14F-4D97-AF65-F5344CB8AC3E}">
        <p14:creationId xmlns:p14="http://schemas.microsoft.com/office/powerpoint/2010/main" val="204056916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对象 56"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61855" name="think-cell Slide" r:id="rId16" imgW="360" imgH="360" progId="">
                  <p:embed/>
                </p:oleObj>
              </mc:Choice>
              <mc:Fallback>
                <p:oleObj name="think-cell Slide" r:id="rId16" imgW="360" imgH="360" progId="">
                  <p:embed/>
                  <p:pic>
                    <p:nvPicPr>
                      <p:cNvPr id="0" name="Picture 2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9" name="表格 68"/>
          <p:cNvGraphicFramePr>
            <a:graphicFrameLocks noGrp="1"/>
          </p:cNvGraphicFramePr>
          <p:nvPr>
            <p:custDataLst>
              <p:tags r:id="rId3"/>
            </p:custDataLst>
            <p:extLst/>
          </p:nvPr>
        </p:nvGraphicFramePr>
        <p:xfrm>
          <a:off x="415924" y="2997175"/>
          <a:ext cx="9074150" cy="3024450"/>
        </p:xfrm>
        <a:graphic>
          <a:graphicData uri="http://schemas.openxmlformats.org/drawingml/2006/table">
            <a:tbl>
              <a:tblPr firstRow="1" bandRow="1">
                <a:tableStyleId>{5C22544A-7EE6-4342-B048-85BDC9FD1C3A}</a:tableStyleId>
              </a:tblPr>
              <a:tblGrid>
                <a:gridCol w="1563823"/>
                <a:gridCol w="69863"/>
                <a:gridCol w="2399334"/>
                <a:gridCol w="25400"/>
                <a:gridCol w="2515733"/>
                <a:gridCol w="27585"/>
                <a:gridCol w="2472412"/>
              </a:tblGrid>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dirty="0" smtClean="0">
                          <a:solidFill>
                            <a:schemeClr val="bg1"/>
                          </a:solidFill>
                        </a:rPr>
                        <a:t>业务定位</a:t>
                      </a: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依托技术、资源优势和市场影响力，做差异化的工程项目</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技术输出，抢占全球磷矿采选、</a:t>
                      </a:r>
                      <a:r>
                        <a:rPr lang="en-US" altLang="zh-CN" sz="1100" b="0" kern="1200" dirty="0" smtClean="0">
                          <a:solidFill>
                            <a:srgbClr val="000000"/>
                          </a:solidFill>
                          <a:latin typeface="+mn-lt"/>
                          <a:ea typeface="+mn-ea"/>
                          <a:cs typeface="+mn-cs"/>
                        </a:rPr>
                        <a:t>PPA</a:t>
                      </a:r>
                      <a:r>
                        <a:rPr lang="zh-CN" altLang="en-US" sz="1100" b="0" kern="1200" dirty="0" smtClean="0">
                          <a:solidFill>
                            <a:srgbClr val="000000"/>
                          </a:solidFill>
                          <a:latin typeface="+mn-lt"/>
                          <a:ea typeface="+mn-ea"/>
                          <a:cs typeface="+mn-cs"/>
                        </a:rPr>
                        <a:t>及氟碘化工市场</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主要目标市场定位在非洲、中东、亚洲等欠发达地区以及国内市场</a:t>
                      </a:r>
                      <a:endParaRPr lang="en-US" altLang="zh-CN" sz="1100" b="0" kern="1200" dirty="0" smtClean="0">
                        <a:solidFill>
                          <a:srgbClr val="000000"/>
                        </a:solidFill>
                        <a:latin typeface="+mn-lt"/>
                        <a:ea typeface="+mn-ea"/>
                        <a:cs typeface="+mn-cs"/>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rgbClr val="000000"/>
                        </a:solidFill>
                        <a:latin typeface="+mn-lt"/>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拓展业务覆盖面，稳定业务规模。</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利用核心技术与国外化肥巨头合作，以技术换市场和资源</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逐步向磷酸、磷肥、磷矿山等领域大力扩展</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rgbClr val="000000"/>
                        </a:solidFill>
                        <a:latin typeface="+mn-lt"/>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业务范围扩大到管道、环保、装备、有色等市场</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业务内容过渡到提供定制化技术服务方案和问题解决方案</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随着业务内容和范围的不断扩展，逐步将目标市场向欧美地区延伸</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rgbClr val="000000"/>
                        </a:solidFill>
                        <a:latin typeface="+mn-lt"/>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a:solidFill>
                          <a:srgbClr val="000000"/>
                        </a:solidFill>
                        <a:latin typeface="+mn-lt"/>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rgbClr val="000000"/>
                        </a:solidFill>
                        <a:latin typeface="+mn-lt"/>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rgbClr val="000000"/>
                        </a:solidFill>
                        <a:latin typeface="+mn-lt"/>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rgbClr val="000000"/>
                        </a:solidFill>
                        <a:latin typeface="+mn-lt"/>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业务组合</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磷矿采选，</a:t>
                      </a:r>
                      <a:r>
                        <a:rPr lang="en-US" altLang="zh-CN" sz="1100" b="0" kern="1200" dirty="0" smtClean="0">
                          <a:solidFill>
                            <a:srgbClr val="000000"/>
                          </a:solidFill>
                          <a:latin typeface="+mn-lt"/>
                          <a:ea typeface="+mn-ea"/>
                          <a:cs typeface="+mn-cs"/>
                        </a:rPr>
                        <a:t>PPA</a:t>
                      </a:r>
                      <a:r>
                        <a:rPr lang="zh-CN" altLang="en-US" sz="1100" b="0" kern="1200" dirty="0" smtClean="0">
                          <a:solidFill>
                            <a:srgbClr val="000000"/>
                          </a:solidFill>
                          <a:latin typeface="+mn-lt"/>
                          <a:ea typeface="+mn-ea"/>
                          <a:cs typeface="+mn-cs"/>
                        </a:rPr>
                        <a:t>、氟碘回收技术服务为主</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磷化工及配套设施的</a:t>
                      </a:r>
                      <a:r>
                        <a:rPr lang="en-US" altLang="zh-CN" sz="1100" b="0" kern="1200" dirty="0" smtClean="0">
                          <a:solidFill>
                            <a:srgbClr val="000000"/>
                          </a:solidFill>
                          <a:latin typeface="+mn-lt"/>
                          <a:ea typeface="+mn-ea"/>
                          <a:cs typeface="+mn-cs"/>
                        </a:rPr>
                        <a:t>EPC</a:t>
                      </a:r>
                      <a:br>
                        <a:rPr lang="en-US" altLang="zh-CN" sz="1100" b="0" kern="1200" dirty="0" smtClean="0">
                          <a:solidFill>
                            <a:srgbClr val="000000"/>
                          </a:solidFill>
                          <a:latin typeface="+mn-lt"/>
                          <a:ea typeface="+mn-ea"/>
                          <a:cs typeface="+mn-cs"/>
                        </a:rPr>
                      </a:br>
                      <a:r>
                        <a:rPr lang="zh-CN" altLang="en-US" sz="1100" b="0" kern="1200" dirty="0" smtClean="0">
                          <a:solidFill>
                            <a:srgbClr val="000000"/>
                          </a:solidFill>
                          <a:latin typeface="+mn-lt"/>
                          <a:ea typeface="+mn-ea"/>
                          <a:cs typeface="+mn-cs"/>
                        </a:rPr>
                        <a:t>为辅</a:t>
                      </a:r>
                      <a:endParaRPr lang="en-US" altLang="zh-CN" sz="1100" b="0" kern="1200" dirty="0" smtClean="0">
                        <a:solidFill>
                          <a:srgbClr val="000000"/>
                        </a:solidFill>
                        <a:latin typeface="+mn-lt"/>
                        <a:ea typeface="+mn-ea"/>
                        <a:cs typeface="+mn-cs"/>
                      </a:endParaRPr>
                    </a:p>
                  </a:txBody>
                  <a:tcPr marL="72000" marR="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00" b="0" dirty="0">
                        <a:solidFill>
                          <a:srgbClr val="000000"/>
                        </a:solidFill>
                        <a:latin typeface="+mn-lt"/>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技术服务</a:t>
                      </a:r>
                      <a:r>
                        <a:rPr lang="en-US" altLang="zh-CN" sz="1100" b="0" kern="1200" dirty="0" smtClean="0">
                          <a:solidFill>
                            <a:srgbClr val="000000"/>
                          </a:solidFill>
                          <a:latin typeface="+mn-lt"/>
                          <a:ea typeface="+mn-ea"/>
                          <a:cs typeface="+mn-cs"/>
                        </a:rPr>
                        <a:t>+</a:t>
                      </a:r>
                      <a:r>
                        <a:rPr lang="zh-CN" altLang="en-US" sz="1100" b="0" kern="1200" dirty="0" smtClean="0">
                          <a:solidFill>
                            <a:srgbClr val="000000"/>
                          </a:solidFill>
                          <a:latin typeface="+mn-lt"/>
                          <a:ea typeface="+mn-ea"/>
                          <a:cs typeface="+mn-cs"/>
                        </a:rPr>
                        <a:t>金融</a:t>
                      </a:r>
                      <a:r>
                        <a:rPr lang="en-US" altLang="zh-CN" sz="1100" b="0" kern="1200" dirty="0" smtClean="0">
                          <a:solidFill>
                            <a:srgbClr val="000000"/>
                          </a:solidFill>
                          <a:latin typeface="+mn-lt"/>
                          <a:ea typeface="+mn-ea"/>
                          <a:cs typeface="+mn-cs"/>
                        </a:rPr>
                        <a:t>+</a:t>
                      </a:r>
                      <a:r>
                        <a:rPr lang="zh-CN" altLang="en-US" sz="1100" b="0" kern="1200" dirty="0" smtClean="0">
                          <a:solidFill>
                            <a:srgbClr val="000000"/>
                          </a:solidFill>
                          <a:latin typeface="+mn-lt"/>
                          <a:ea typeface="+mn-ea"/>
                          <a:cs typeface="+mn-cs"/>
                        </a:rPr>
                        <a:t>投资</a:t>
                      </a:r>
                      <a:r>
                        <a:rPr lang="en-US" altLang="zh-CN" sz="1100" b="0" kern="1200" dirty="0" smtClean="0">
                          <a:solidFill>
                            <a:srgbClr val="000000"/>
                          </a:solidFill>
                          <a:latin typeface="+mn-lt"/>
                          <a:ea typeface="+mn-ea"/>
                          <a:cs typeface="+mn-cs"/>
                        </a:rPr>
                        <a:t>+</a:t>
                      </a:r>
                      <a:r>
                        <a:rPr lang="zh-CN" altLang="en-US" sz="1100" b="0" kern="1200" dirty="0" smtClean="0">
                          <a:solidFill>
                            <a:srgbClr val="000000"/>
                          </a:solidFill>
                          <a:latin typeface="+mn-lt"/>
                          <a:ea typeface="+mn-ea"/>
                          <a:cs typeface="+mn-cs"/>
                        </a:rPr>
                        <a:t>贸易商业模式探索</a:t>
                      </a:r>
                      <a:endParaRPr lang="en-US" altLang="zh-CN" sz="1100" b="0" kern="1200" dirty="0" smtClean="0">
                        <a:solidFill>
                          <a:srgbClr val="000000"/>
                        </a:solidFill>
                        <a:latin typeface="+mn-lt"/>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磷化工领域</a:t>
                      </a:r>
                      <a:r>
                        <a:rPr lang="en-US" altLang="zh-CN" sz="1100" b="0" kern="1200" dirty="0" smtClean="0">
                          <a:solidFill>
                            <a:srgbClr val="000000"/>
                          </a:solidFill>
                          <a:latin typeface="+mn-lt"/>
                          <a:ea typeface="+mn-ea"/>
                          <a:cs typeface="+mn-cs"/>
                        </a:rPr>
                        <a:t>EPC</a:t>
                      </a:r>
                      <a:r>
                        <a:rPr lang="zh-CN" altLang="en-US" sz="1100" b="0" kern="1200" dirty="0" smtClean="0">
                          <a:solidFill>
                            <a:srgbClr val="000000"/>
                          </a:solidFill>
                          <a:latin typeface="+mn-lt"/>
                          <a:ea typeface="+mn-ea"/>
                          <a:cs typeface="+mn-cs"/>
                        </a:rPr>
                        <a:t>为主</a:t>
                      </a:r>
                      <a:endParaRPr lang="en-US" altLang="zh-CN" sz="1100" b="0" kern="1200" dirty="0" smtClean="0">
                        <a:solidFill>
                          <a:srgbClr val="000000"/>
                        </a:solidFill>
                        <a:latin typeface="+mn-lt"/>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其他化工</a:t>
                      </a:r>
                      <a:r>
                        <a:rPr lang="en-US" altLang="zh-CN" sz="1100" b="0" kern="1200" dirty="0" smtClean="0">
                          <a:solidFill>
                            <a:srgbClr val="000000"/>
                          </a:solidFill>
                          <a:latin typeface="+mn-lt"/>
                          <a:ea typeface="+mn-ea"/>
                          <a:cs typeface="+mn-cs"/>
                        </a:rPr>
                        <a:t>EPC</a:t>
                      </a:r>
                      <a:r>
                        <a:rPr lang="zh-CN" altLang="en-US" sz="1100" b="0" kern="1200" dirty="0" smtClean="0">
                          <a:solidFill>
                            <a:srgbClr val="000000"/>
                          </a:solidFill>
                          <a:latin typeface="+mn-lt"/>
                          <a:ea typeface="+mn-ea"/>
                          <a:cs typeface="+mn-cs"/>
                        </a:rPr>
                        <a:t>为辅</a:t>
                      </a:r>
                      <a:endParaRPr lang="en-US" altLang="zh-CN" sz="1100" b="0" kern="1200" dirty="0" smtClean="0">
                        <a:solidFill>
                          <a:srgbClr val="000000"/>
                        </a:solidFill>
                        <a:latin typeface="+mn-lt"/>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100" b="0" kern="1200" dirty="0" smtClean="0">
                          <a:solidFill>
                            <a:srgbClr val="000000"/>
                          </a:solidFill>
                          <a:latin typeface="+mn-lt"/>
                          <a:ea typeface="+mn-ea"/>
                          <a:cs typeface="+mn-cs"/>
                        </a:rPr>
                        <a:t>逐渐增加代运营业务比例</a:t>
                      </a:r>
                      <a:endParaRPr lang="en-US" altLang="zh-CN" sz="1100" b="0" kern="1200" dirty="0" smtClean="0">
                        <a:solidFill>
                          <a:srgbClr val="000000"/>
                        </a:solidFill>
                        <a:latin typeface="+mn-lt"/>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00" b="0" dirty="0">
                        <a:solidFill>
                          <a:srgbClr val="000000"/>
                        </a:solidFill>
                        <a:latin typeface="+mn-lt"/>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Clr>
                          <a:schemeClr val="tx1"/>
                        </a:buClr>
                        <a:buFont typeface="Arial" panose="020B0604020202020204" pitchFamily="34" charset="0"/>
                        <a:buChar char="•"/>
                      </a:pPr>
                      <a:r>
                        <a:rPr lang="zh-CN" altLang="en-US" sz="1100" b="0" kern="1200" dirty="0" smtClean="0">
                          <a:solidFill>
                            <a:srgbClr val="000000"/>
                          </a:solidFill>
                          <a:latin typeface="+mn-lt"/>
                          <a:ea typeface="+mn-ea"/>
                          <a:cs typeface="+mn-cs"/>
                        </a:rPr>
                        <a:t>扩大在磷及磷化工和环保业务领域以外的市场份额</a:t>
                      </a:r>
                    </a:p>
                    <a:p>
                      <a:pPr marL="174625" indent="-174625" algn="l" defTabSz="721933" rtl="0" eaLnBrk="1" latinLnBrk="0" hangingPunct="1">
                        <a:buClr>
                          <a:schemeClr val="tx1"/>
                        </a:buClr>
                        <a:buFont typeface="Arial" panose="020B0604020202020204" pitchFamily="34" charset="0"/>
                        <a:buChar char="•"/>
                      </a:pPr>
                      <a:r>
                        <a:rPr lang="zh-CN" altLang="en-US" sz="1100" b="0" kern="1200" dirty="0" smtClean="0">
                          <a:solidFill>
                            <a:srgbClr val="000000"/>
                          </a:solidFill>
                          <a:latin typeface="+mn-lt"/>
                          <a:ea typeface="+mn-ea"/>
                          <a:cs typeface="+mn-cs"/>
                        </a:rPr>
                        <a:t>开发</a:t>
                      </a:r>
                      <a:r>
                        <a:rPr lang="en-US" altLang="zh-CN" sz="1100" b="0" kern="1200" dirty="0" smtClean="0">
                          <a:solidFill>
                            <a:srgbClr val="000000"/>
                          </a:solidFill>
                          <a:latin typeface="+mn-lt"/>
                          <a:ea typeface="+mn-ea"/>
                          <a:cs typeface="+mn-cs"/>
                        </a:rPr>
                        <a:t>PPP</a:t>
                      </a:r>
                      <a:r>
                        <a:rPr lang="zh-CN" altLang="en-US" sz="1100" b="0" kern="1200" dirty="0" smtClean="0">
                          <a:solidFill>
                            <a:srgbClr val="000000"/>
                          </a:solidFill>
                          <a:latin typeface="+mn-lt"/>
                          <a:ea typeface="+mn-ea"/>
                          <a:cs typeface="+mn-cs"/>
                        </a:rPr>
                        <a:t>模式的业务</a:t>
                      </a:r>
                    </a:p>
                    <a:p>
                      <a:pPr marL="174625" indent="-174625" algn="l" defTabSz="721933" rtl="0" eaLnBrk="1" latinLnBrk="0" hangingPunct="1">
                        <a:buClr>
                          <a:schemeClr val="tx1"/>
                        </a:buClr>
                        <a:buFont typeface="Arial" panose="020B0604020202020204" pitchFamily="34" charset="0"/>
                        <a:buChar char="•"/>
                      </a:pPr>
                      <a:r>
                        <a:rPr lang="zh-CN" altLang="en-US" sz="1100" b="0" kern="1200" dirty="0" smtClean="0">
                          <a:solidFill>
                            <a:srgbClr val="000000"/>
                          </a:solidFill>
                          <a:latin typeface="+mn-lt"/>
                          <a:ea typeface="+mn-ea"/>
                          <a:cs typeface="+mn-cs"/>
                        </a:rPr>
                        <a:t>进一步扩大代运营业务比例</a:t>
                      </a:r>
                      <a:endParaRPr lang="en-US" altLang="zh-CN" sz="1100" b="0" kern="1200" dirty="0" smtClean="0">
                        <a:solidFill>
                          <a:srgbClr val="000000"/>
                        </a:solidFill>
                        <a:latin typeface="+mn-lt"/>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latin typeface="+mn-lt"/>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latin typeface="+mn-lt"/>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latin typeface="+mn-lt"/>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latin typeface="+mn-lt"/>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latin typeface="+mn-lt"/>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财务目标</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n-ea"/>
                          <a:cs typeface="+mn-cs"/>
                        </a:rPr>
                        <a:t>年营收：增长值</a:t>
                      </a:r>
                      <a:r>
                        <a:rPr lang="en-US" altLang="zh-CN" sz="1200" b="0" kern="1200" dirty="0" smtClean="0">
                          <a:solidFill>
                            <a:schemeClr val="tx1"/>
                          </a:solidFill>
                          <a:latin typeface="Calibri" panose="020F0502020204030204" pitchFamily="34" charset="0"/>
                          <a:ea typeface="+mn-ea"/>
                          <a:cs typeface="+mn-cs"/>
                        </a:rPr>
                        <a:t>15</a:t>
                      </a:r>
                      <a:r>
                        <a:rPr lang="zh-CN" altLang="en-US" sz="1200" b="0" kern="1200" dirty="0" smtClean="0">
                          <a:solidFill>
                            <a:schemeClr val="tx1"/>
                          </a:solidFill>
                          <a:latin typeface="Calibri" panose="020F0502020204030204" pitchFamily="34" charset="0"/>
                          <a:ea typeface="+mn-ea"/>
                          <a:cs typeface="+mn-cs"/>
                        </a:rPr>
                        <a:t>亿</a:t>
                      </a:r>
                      <a:endParaRPr lang="en-US" altLang="zh-CN" sz="12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j-ea"/>
                          <a:cs typeface="+mn-cs"/>
                        </a:rPr>
                        <a:t>年复合增长率：</a:t>
                      </a:r>
                      <a:r>
                        <a:rPr lang="zh-CN" altLang="en-US" sz="1200" b="0" kern="1200" dirty="0" smtClean="0">
                          <a:solidFill>
                            <a:schemeClr val="tx1"/>
                          </a:solidFill>
                          <a:latin typeface="Calibri" panose="020F0502020204030204" pitchFamily="34" charset="0"/>
                          <a:ea typeface="+mn-ea"/>
                          <a:cs typeface="+mn-cs"/>
                        </a:rPr>
                        <a:t>约</a:t>
                      </a:r>
                      <a:r>
                        <a:rPr lang="en-US" altLang="zh-CN" sz="1200" b="0" kern="1200" dirty="0" smtClean="0">
                          <a:solidFill>
                            <a:schemeClr val="tx1"/>
                          </a:solidFill>
                          <a:latin typeface="Calibri" panose="020F0502020204030204" pitchFamily="34" charset="0"/>
                          <a:ea typeface="+mj-ea"/>
                          <a:cs typeface="+mn-cs"/>
                        </a:rPr>
                        <a:t>40%</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j-ea"/>
                          <a:cs typeface="+mn-cs"/>
                        </a:rPr>
                        <a:t>毛利率：</a:t>
                      </a:r>
                      <a:r>
                        <a:rPr lang="en-US" altLang="zh-CN" sz="1200" b="0" kern="1200" dirty="0" smtClean="0">
                          <a:solidFill>
                            <a:schemeClr val="tx1"/>
                          </a:solidFill>
                          <a:latin typeface="Calibri" panose="020F0502020204030204" pitchFamily="34" charset="0"/>
                          <a:ea typeface="+mj-ea"/>
                          <a:cs typeface="+mn-cs"/>
                        </a:rPr>
                        <a:t>32%</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n-ea"/>
                          <a:cs typeface="+mn-cs"/>
                        </a:rPr>
                        <a:t>年营收：增长至</a:t>
                      </a:r>
                      <a:r>
                        <a:rPr lang="en-US" altLang="zh-CN" sz="1200" b="0" kern="1200" dirty="0" smtClean="0">
                          <a:solidFill>
                            <a:schemeClr val="tx1"/>
                          </a:solidFill>
                          <a:latin typeface="Calibri" panose="020F0502020204030204" pitchFamily="34" charset="0"/>
                          <a:ea typeface="+mn-ea"/>
                          <a:cs typeface="+mn-cs"/>
                        </a:rPr>
                        <a:t>49</a:t>
                      </a:r>
                      <a:r>
                        <a:rPr lang="zh-CN" altLang="en-US" sz="1200" b="0" kern="1200" dirty="0" smtClean="0">
                          <a:solidFill>
                            <a:schemeClr val="tx1"/>
                          </a:solidFill>
                          <a:latin typeface="Calibri" panose="020F0502020204030204" pitchFamily="34" charset="0"/>
                          <a:ea typeface="+mn-ea"/>
                          <a:cs typeface="+mn-cs"/>
                        </a:rPr>
                        <a:t>亿</a:t>
                      </a:r>
                      <a:endParaRPr lang="en-US" altLang="zh-CN" sz="12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j-ea"/>
                          <a:cs typeface="+mn-cs"/>
                        </a:rPr>
                        <a:t>年复合增长率：约</a:t>
                      </a:r>
                      <a:r>
                        <a:rPr lang="en-US" altLang="zh-CN" sz="1200" b="0" kern="1200" dirty="0" smtClean="0">
                          <a:solidFill>
                            <a:schemeClr val="tx1"/>
                          </a:solidFill>
                          <a:latin typeface="Calibri" panose="020F0502020204030204" pitchFamily="34" charset="0"/>
                          <a:ea typeface="+mj-ea"/>
                          <a:cs typeface="+mn-cs"/>
                        </a:rPr>
                        <a:t>35%</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j-ea"/>
                          <a:cs typeface="+mn-cs"/>
                        </a:rPr>
                        <a:t>毛利率：</a:t>
                      </a:r>
                      <a:r>
                        <a:rPr lang="en-US" altLang="zh-CN" sz="1200" b="0" kern="1200" dirty="0" smtClean="0">
                          <a:solidFill>
                            <a:schemeClr val="tx1"/>
                          </a:solidFill>
                          <a:latin typeface="Calibri" panose="020F0502020204030204" pitchFamily="34" charset="0"/>
                          <a:ea typeface="+mj-ea"/>
                          <a:cs typeface="+mn-cs"/>
                        </a:rPr>
                        <a:t>30%</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n-ea"/>
                          <a:cs typeface="+mn-cs"/>
                        </a:rPr>
                        <a:t>年营收：增长至</a:t>
                      </a:r>
                      <a:r>
                        <a:rPr lang="en-US" altLang="zh-CN" sz="1200" b="0" kern="1200" dirty="0" smtClean="0">
                          <a:solidFill>
                            <a:schemeClr val="tx1"/>
                          </a:solidFill>
                          <a:latin typeface="Calibri" panose="020F0502020204030204" pitchFamily="34" charset="0"/>
                          <a:ea typeface="+mn-ea"/>
                          <a:cs typeface="+mn-cs"/>
                        </a:rPr>
                        <a:t>79</a:t>
                      </a:r>
                      <a:r>
                        <a:rPr lang="zh-CN" altLang="en-US" sz="1200" b="0" kern="1200" dirty="0" smtClean="0">
                          <a:solidFill>
                            <a:schemeClr val="tx1"/>
                          </a:solidFill>
                          <a:latin typeface="Calibri" panose="020F0502020204030204" pitchFamily="34" charset="0"/>
                          <a:ea typeface="+mn-ea"/>
                          <a:cs typeface="+mn-cs"/>
                        </a:rPr>
                        <a:t>亿</a:t>
                      </a:r>
                      <a:endParaRPr lang="en-US" altLang="zh-CN" sz="12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j-ea"/>
                          <a:cs typeface="+mn-cs"/>
                        </a:rPr>
                        <a:t>年复合增长率：约</a:t>
                      </a:r>
                      <a:r>
                        <a:rPr lang="en-US" altLang="zh-CN" sz="1200" b="0" kern="1200" dirty="0" smtClean="0">
                          <a:solidFill>
                            <a:schemeClr val="tx1"/>
                          </a:solidFill>
                          <a:latin typeface="Calibri" panose="020F0502020204030204" pitchFamily="34" charset="0"/>
                          <a:ea typeface="+mj-ea"/>
                          <a:cs typeface="+mn-cs"/>
                        </a:rPr>
                        <a:t>10%</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200" b="0" kern="1200" dirty="0" smtClean="0">
                          <a:solidFill>
                            <a:schemeClr val="tx1"/>
                          </a:solidFill>
                          <a:latin typeface="Calibri" panose="020F0502020204030204" pitchFamily="34" charset="0"/>
                          <a:ea typeface="+mj-ea"/>
                          <a:cs typeface="+mn-cs"/>
                        </a:rPr>
                        <a:t>毛利率：</a:t>
                      </a:r>
                      <a:r>
                        <a:rPr lang="en-US" altLang="zh-CN" sz="1200" b="0" kern="1200" dirty="0" smtClean="0">
                          <a:solidFill>
                            <a:schemeClr val="tx1"/>
                          </a:solidFill>
                          <a:latin typeface="Calibri" panose="020F0502020204030204" pitchFamily="34" charset="0"/>
                          <a:ea typeface="+mj-ea"/>
                          <a:cs typeface="+mn-cs"/>
                        </a:rPr>
                        <a:t>25 %</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85" name="标题 1"/>
          <p:cNvSpPr txBox="1">
            <a:spLocks/>
          </p:cNvSpPr>
          <p:nvPr>
            <p:custDataLst>
              <p:tags r:id="rId4"/>
            </p:custDataLst>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瓮福集团技术服务业务</a:t>
            </a:r>
            <a:r>
              <a:rPr lang="zh-CN" altLang="en-US" dirty="0" smtClean="0">
                <a:solidFill>
                  <a:schemeClr val="tx2"/>
                </a:solidFill>
              </a:rPr>
              <a:t>战略观点综述</a:t>
            </a:r>
            <a:endParaRPr lang="zh-CN" altLang="en-US" dirty="0">
              <a:solidFill>
                <a:schemeClr val="tx2"/>
              </a:solidFill>
            </a:endParaRPr>
          </a:p>
        </p:txBody>
      </p:sp>
      <p:sp>
        <p:nvSpPr>
          <p:cNvPr id="27" name="TextBox 26"/>
          <p:cNvSpPr txBox="1"/>
          <p:nvPr>
            <p:custDataLst>
              <p:tags r:id="rId5"/>
            </p:custDataLst>
          </p:nvPr>
        </p:nvSpPr>
        <p:spPr>
          <a:xfrm>
            <a:off x="2592723" y="1827321"/>
            <a:ext cx="1655591"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grpSp>
        <p:nvGrpSpPr>
          <p:cNvPr id="6" name="组合 5"/>
          <p:cNvGrpSpPr/>
          <p:nvPr/>
        </p:nvGrpSpPr>
        <p:grpSpPr>
          <a:xfrm>
            <a:off x="1964968" y="2187476"/>
            <a:ext cx="2412000" cy="665460"/>
            <a:chOff x="1964968" y="2348880"/>
            <a:chExt cx="2412000" cy="576016"/>
          </a:xfrm>
          <a:solidFill>
            <a:schemeClr val="accent2"/>
          </a:solidFill>
        </p:grpSpPr>
        <p:sp>
          <p:nvSpPr>
            <p:cNvPr id="28" name="矩形 27"/>
            <p:cNvSpPr/>
            <p:nvPr>
              <p:custDataLst>
                <p:tags r:id="rId12"/>
              </p:custDataLst>
            </p:nvPr>
          </p:nvSpPr>
          <p:spPr>
            <a:xfrm>
              <a:off x="2543868" y="2348880"/>
              <a:ext cx="1833100"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培育能力，夯实基础</a:t>
              </a:r>
              <a:endParaRPr lang="zh-CN" altLang="en-US" sz="1400" b="1" dirty="0">
                <a:solidFill>
                  <a:schemeClr val="bg1"/>
                </a:solidFill>
              </a:endParaRPr>
            </a:p>
          </p:txBody>
        </p:sp>
        <p:sp>
          <p:nvSpPr>
            <p:cNvPr id="29" name="矩形 28"/>
            <p:cNvSpPr/>
            <p:nvPr>
              <p:custDataLst>
                <p:tags r:id="rId13"/>
              </p:custDataLst>
            </p:nvPr>
          </p:nvSpPr>
          <p:spPr>
            <a:xfrm>
              <a:off x="1964968"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近期</a:t>
              </a:r>
              <a:endParaRPr lang="zh-CN" altLang="en-US" sz="1400" b="1" dirty="0">
                <a:solidFill>
                  <a:schemeClr val="bg1"/>
                </a:solidFill>
              </a:endParaRPr>
            </a:p>
          </p:txBody>
        </p:sp>
      </p:grpSp>
      <p:sp>
        <p:nvSpPr>
          <p:cNvPr id="32" name="TextBox 31"/>
          <p:cNvSpPr txBox="1"/>
          <p:nvPr>
            <p:custDataLst>
              <p:tags r:id="rId6"/>
            </p:custDataLst>
          </p:nvPr>
        </p:nvSpPr>
        <p:spPr>
          <a:xfrm>
            <a:off x="5389026"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grpSp>
        <p:nvGrpSpPr>
          <p:cNvPr id="8" name="组合 7"/>
          <p:cNvGrpSpPr/>
          <p:nvPr/>
        </p:nvGrpSpPr>
        <p:grpSpPr>
          <a:xfrm>
            <a:off x="4521252" y="2187476"/>
            <a:ext cx="2412000" cy="665460"/>
            <a:chOff x="4520952" y="2348880"/>
            <a:chExt cx="2412000" cy="576016"/>
          </a:xfrm>
          <a:solidFill>
            <a:schemeClr val="accent2"/>
          </a:solidFill>
        </p:grpSpPr>
        <p:sp>
          <p:nvSpPr>
            <p:cNvPr id="33" name="矩形 32"/>
            <p:cNvSpPr/>
            <p:nvPr>
              <p:custDataLst>
                <p:tags r:id="rId10"/>
              </p:custDataLst>
            </p:nvPr>
          </p:nvSpPr>
          <p:spPr>
            <a:xfrm>
              <a:off x="5099852" y="2348880"/>
              <a:ext cx="1833100"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稳定规模，扩展业务</a:t>
              </a:r>
              <a:endParaRPr lang="zh-CN" altLang="en-US" sz="1400" b="1" dirty="0">
                <a:solidFill>
                  <a:schemeClr val="bg1"/>
                </a:solidFill>
              </a:endParaRPr>
            </a:p>
          </p:txBody>
        </p:sp>
        <p:sp>
          <p:nvSpPr>
            <p:cNvPr id="34" name="矩形 33"/>
            <p:cNvSpPr/>
            <p:nvPr>
              <p:custDataLst>
                <p:tags r:id="rId11"/>
              </p:custDataLst>
            </p:nvPr>
          </p:nvSpPr>
          <p:spPr>
            <a:xfrm>
              <a:off x="4520952"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中期</a:t>
              </a:r>
              <a:endParaRPr lang="zh-CN" altLang="en-US" sz="1400" b="1" dirty="0">
                <a:solidFill>
                  <a:schemeClr val="bg1"/>
                </a:solidFill>
              </a:endParaRPr>
            </a:p>
          </p:txBody>
        </p:sp>
      </p:grpSp>
      <p:sp>
        <p:nvSpPr>
          <p:cNvPr id="37" name="TextBox 36"/>
          <p:cNvSpPr txBox="1"/>
          <p:nvPr>
            <p:custDataLst>
              <p:tags r:id="rId7"/>
            </p:custDataLst>
          </p:nvPr>
        </p:nvSpPr>
        <p:spPr>
          <a:xfrm>
            <a:off x="7833320"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grpSp>
        <p:nvGrpSpPr>
          <p:cNvPr id="7" name="组合 6"/>
          <p:cNvGrpSpPr/>
          <p:nvPr/>
        </p:nvGrpSpPr>
        <p:grpSpPr>
          <a:xfrm>
            <a:off x="7077536" y="2187476"/>
            <a:ext cx="2412000" cy="665460"/>
            <a:chOff x="7077536" y="2348880"/>
            <a:chExt cx="2412000" cy="576016"/>
          </a:xfrm>
          <a:solidFill>
            <a:schemeClr val="accent2"/>
          </a:solidFill>
        </p:grpSpPr>
        <p:sp>
          <p:nvSpPr>
            <p:cNvPr id="38" name="矩形 37"/>
            <p:cNvSpPr/>
            <p:nvPr>
              <p:custDataLst>
                <p:tags r:id="rId8"/>
              </p:custDataLst>
            </p:nvPr>
          </p:nvSpPr>
          <p:spPr>
            <a:xfrm>
              <a:off x="7656436" y="2348880"/>
              <a:ext cx="1833100"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全球品牌，资源获取</a:t>
              </a:r>
              <a:endParaRPr lang="zh-CN" altLang="en-US" sz="1400" b="1" dirty="0">
                <a:solidFill>
                  <a:schemeClr val="bg1"/>
                </a:solidFill>
              </a:endParaRPr>
            </a:p>
          </p:txBody>
        </p:sp>
        <p:sp>
          <p:nvSpPr>
            <p:cNvPr id="39" name="矩形 38"/>
            <p:cNvSpPr/>
            <p:nvPr>
              <p:custDataLst>
                <p:tags r:id="rId9"/>
              </p:custDataLst>
            </p:nvPr>
          </p:nvSpPr>
          <p:spPr>
            <a:xfrm>
              <a:off x="7077536"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远期</a:t>
              </a:r>
              <a:endParaRPr lang="zh-CN" altLang="en-US" sz="1400" b="1" dirty="0">
                <a:solidFill>
                  <a:schemeClr val="bg1"/>
                </a:solidFill>
              </a:endParaRPr>
            </a:p>
          </p:txBody>
        </p:sp>
      </p:grpSp>
      <p:pic>
        <p:nvPicPr>
          <p:cNvPr id="2" name="图片 1" descr="strategy8.png"/>
          <p:cNvPicPr>
            <a:picLocks noChangeAspect="1"/>
          </p:cNvPicPr>
          <p:nvPr/>
        </p:nvPicPr>
        <p:blipFill>
          <a:blip r:embed="rId1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031808" y="1603200"/>
            <a:ext cx="540000" cy="540000"/>
          </a:xfrm>
          <a:prstGeom prst="rect">
            <a:avLst/>
          </a:prstGeom>
        </p:spPr>
      </p:pic>
      <p:pic>
        <p:nvPicPr>
          <p:cNvPr id="3" name="图片 2" descr="工厂.png"/>
          <p:cNvPicPr>
            <a:picLocks noChangeAspect="1"/>
          </p:cNvPicPr>
          <p:nvPr/>
        </p:nvPicPr>
        <p:blipFill>
          <a:blip r:embed="rId1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92960" y="1603200"/>
            <a:ext cx="540000" cy="540000"/>
          </a:xfrm>
          <a:prstGeom prst="rect">
            <a:avLst/>
          </a:prstGeom>
        </p:spPr>
      </p:pic>
      <p:pic>
        <p:nvPicPr>
          <p:cNvPr id="4" name="图片 3" descr="celebration4.png"/>
          <p:cNvPicPr>
            <a:picLocks noChangeAspect="1"/>
          </p:cNvPicPr>
          <p:nvPr/>
        </p:nvPicPr>
        <p:blipFill>
          <a:blip r:embed="rId2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113240" y="1603200"/>
            <a:ext cx="526629" cy="540000"/>
          </a:xfrm>
          <a:prstGeom prst="rect">
            <a:avLst/>
          </a:prstGeom>
        </p:spPr>
      </p:pic>
      <p:pic>
        <p:nvPicPr>
          <p:cNvPr id="20" name="Picture 2" descr="http://www.wengfu.com/images/headlogo.png"/>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10204" b="9905"/>
          <a:stretch/>
        </p:blipFill>
        <p:spPr bwMode="auto">
          <a:xfrm>
            <a:off x="488504" y="2276872"/>
            <a:ext cx="1284476" cy="454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21393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2682" name="think-cell Slide" r:id="rId30" imgW="360" imgH="360" progId="">
                  <p:embed/>
                </p:oleObj>
              </mc:Choice>
              <mc:Fallback>
                <p:oleObj name="think-cell Slide" r:id="rId30" imgW="360" imgH="360" progId="">
                  <p:embed/>
                  <p:pic>
                    <p:nvPicPr>
                      <p:cNvPr id="0" name="Picture 151"/>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1" name="组合 20"/>
          <p:cNvGrpSpPr/>
          <p:nvPr>
            <p:custDataLst>
              <p:tags r:id="rId3"/>
            </p:custDataLst>
          </p:nvPr>
        </p:nvGrpSpPr>
        <p:grpSpPr>
          <a:xfrm>
            <a:off x="416496" y="1588400"/>
            <a:ext cx="596845" cy="3919313"/>
            <a:chOff x="488504" y="1898744"/>
            <a:chExt cx="504056" cy="3581690"/>
          </a:xfrm>
          <a:effectLst/>
        </p:grpSpPr>
        <p:sp>
          <p:nvSpPr>
            <p:cNvPr id="45" name="矩形 44"/>
            <p:cNvSpPr/>
            <p:nvPr>
              <p:custDataLst>
                <p:tags r:id="rId26"/>
              </p:custDataLst>
            </p:nvPr>
          </p:nvSpPr>
          <p:spPr>
            <a:xfrm>
              <a:off x="488504" y="1898744"/>
              <a:ext cx="504056" cy="358169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外部市场吸引力</a:t>
              </a:r>
            </a:p>
          </p:txBody>
        </p:sp>
        <p:sp>
          <p:nvSpPr>
            <p:cNvPr id="46" name="加号 45"/>
            <p:cNvSpPr/>
            <p:nvPr>
              <p:custDataLst>
                <p:tags r:id="rId27"/>
              </p:custDataLst>
            </p:nvPr>
          </p:nvSpPr>
          <p:spPr>
            <a:xfrm>
              <a:off x="549317" y="1983101"/>
              <a:ext cx="364839" cy="394786"/>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7" name="减号 46"/>
            <p:cNvSpPr/>
            <p:nvPr>
              <p:custDataLst>
                <p:tags r:id="rId28"/>
              </p:custDataLst>
            </p:nvPr>
          </p:nvSpPr>
          <p:spPr>
            <a:xfrm>
              <a:off x="579754" y="5139104"/>
              <a:ext cx="273629" cy="216024"/>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2" name="弧形 21"/>
          <p:cNvSpPr/>
          <p:nvPr>
            <p:custDataLst>
              <p:tags r:id="rId4"/>
            </p:custDataLst>
          </p:nvPr>
        </p:nvSpPr>
        <p:spPr>
          <a:xfrm rot="10800000">
            <a:off x="1592400" y="-2044704"/>
            <a:ext cx="7704000" cy="7297101"/>
          </a:xfrm>
          <a:prstGeom prst="arc">
            <a:avLst>
              <a:gd name="adj1" fmla="val 16194827"/>
              <a:gd name="adj2" fmla="val 21595347"/>
            </a:avLst>
          </a:prstGeom>
          <a:solidFill>
            <a:schemeClr val="accent4">
              <a:lumMod val="20000"/>
              <a:lumOff val="80000"/>
            </a:schemeClr>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4" name="组合 23"/>
          <p:cNvGrpSpPr/>
          <p:nvPr>
            <p:custDataLst>
              <p:tags r:id="rId5"/>
            </p:custDataLst>
          </p:nvPr>
        </p:nvGrpSpPr>
        <p:grpSpPr>
          <a:xfrm>
            <a:off x="1184389" y="5685780"/>
            <a:ext cx="4258999" cy="551508"/>
            <a:chOff x="1137016" y="5301208"/>
            <a:chExt cx="3596871" cy="504000"/>
          </a:xfrm>
          <a:solidFill>
            <a:schemeClr val="bg2"/>
          </a:solidFill>
          <a:effectLst/>
        </p:grpSpPr>
        <p:sp>
          <p:nvSpPr>
            <p:cNvPr id="42" name="矩形 41"/>
            <p:cNvSpPr/>
            <p:nvPr>
              <p:custDataLst>
                <p:tags r:id="rId23"/>
              </p:custDataLst>
            </p:nvPr>
          </p:nvSpPr>
          <p:spPr>
            <a:xfrm>
              <a:off x="1137016" y="5301208"/>
              <a:ext cx="3596871" cy="50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瓮福当前技术领先程度</a:t>
              </a:r>
            </a:p>
          </p:txBody>
        </p:sp>
        <p:sp>
          <p:nvSpPr>
            <p:cNvPr id="43" name="加号 42"/>
            <p:cNvSpPr/>
            <p:nvPr>
              <p:custDataLst>
                <p:tags r:id="rId24"/>
              </p:custDataLst>
            </p:nvPr>
          </p:nvSpPr>
          <p:spPr>
            <a:xfrm>
              <a:off x="4258924" y="5344594"/>
              <a:ext cx="364839" cy="394787"/>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44" name="减号 43"/>
            <p:cNvSpPr/>
            <p:nvPr>
              <p:custDataLst>
                <p:tags r:id="rId25"/>
              </p:custDataLst>
            </p:nvPr>
          </p:nvSpPr>
          <p:spPr>
            <a:xfrm>
              <a:off x="1244624" y="5449238"/>
              <a:ext cx="273629" cy="216023"/>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25" name="弧形 24"/>
          <p:cNvSpPr/>
          <p:nvPr>
            <p:custDataLst>
              <p:tags r:id="rId6"/>
            </p:custDataLst>
          </p:nvPr>
        </p:nvSpPr>
        <p:spPr>
          <a:xfrm rot="10800000">
            <a:off x="3134101" y="1582841"/>
            <a:ext cx="2312843" cy="2399505"/>
          </a:xfrm>
          <a:custGeom>
            <a:avLst/>
            <a:gdLst>
              <a:gd name="connsiteX0" fmla="*/ 2302217 w 4603720"/>
              <a:gd name="connsiteY0" fmla="*/ 0 h 4333284"/>
              <a:gd name="connsiteX1" fmla="*/ 4603711 w 4603720"/>
              <a:gd name="connsiteY1" fmla="*/ 2172700 h 4333284"/>
              <a:gd name="connsiteX2" fmla="*/ 2301860 w 4603720"/>
              <a:gd name="connsiteY2" fmla="*/ 2166642 h 4333284"/>
              <a:gd name="connsiteX3" fmla="*/ 2302217 w 4603720"/>
              <a:gd name="connsiteY3" fmla="*/ 0 h 4333284"/>
              <a:gd name="connsiteX0" fmla="*/ 2302217 w 4603720"/>
              <a:gd name="connsiteY0" fmla="*/ 0 h 4333284"/>
              <a:gd name="connsiteX1" fmla="*/ 4603711 w 4603720"/>
              <a:gd name="connsiteY1" fmla="*/ 2172700 h 4333284"/>
              <a:gd name="connsiteX0" fmla="*/ 1 w 2301504"/>
              <a:gd name="connsiteY0" fmla="*/ 0 h 2393447"/>
              <a:gd name="connsiteX1" fmla="*/ 2301495 w 2301504"/>
              <a:gd name="connsiteY1" fmla="*/ 2172700 h 2393447"/>
              <a:gd name="connsiteX2" fmla="*/ 10983 w 2301504"/>
              <a:gd name="connsiteY2" fmla="*/ 2393447 h 2393447"/>
              <a:gd name="connsiteX3" fmla="*/ 1 w 2301504"/>
              <a:gd name="connsiteY3" fmla="*/ 0 h 2393447"/>
              <a:gd name="connsiteX0" fmla="*/ 1 w 2301504"/>
              <a:gd name="connsiteY0" fmla="*/ 0 h 2393447"/>
              <a:gd name="connsiteX1" fmla="*/ 2301495 w 2301504"/>
              <a:gd name="connsiteY1" fmla="*/ 2172700 h 2393447"/>
              <a:gd name="connsiteX0" fmla="*/ 1 w 2312843"/>
              <a:gd name="connsiteY0" fmla="*/ 0 h 2399505"/>
              <a:gd name="connsiteX1" fmla="*/ 2301495 w 2312843"/>
              <a:gd name="connsiteY1" fmla="*/ 2172700 h 2399505"/>
              <a:gd name="connsiteX2" fmla="*/ 10983 w 2312843"/>
              <a:gd name="connsiteY2" fmla="*/ 2393447 h 2399505"/>
              <a:gd name="connsiteX3" fmla="*/ 1 w 2312843"/>
              <a:gd name="connsiteY3" fmla="*/ 0 h 2399505"/>
              <a:gd name="connsiteX0" fmla="*/ 1 w 2312843"/>
              <a:gd name="connsiteY0" fmla="*/ 0 h 2399505"/>
              <a:gd name="connsiteX1" fmla="*/ 2312834 w 2312843"/>
              <a:gd name="connsiteY1" fmla="*/ 2399505 h 2399505"/>
              <a:gd name="connsiteX0" fmla="*/ 1 w 2312843"/>
              <a:gd name="connsiteY0" fmla="*/ 0 h 2399505"/>
              <a:gd name="connsiteX1" fmla="*/ 2312834 w 2312843"/>
              <a:gd name="connsiteY1" fmla="*/ 2388164 h 2399505"/>
              <a:gd name="connsiteX2" fmla="*/ 10983 w 2312843"/>
              <a:gd name="connsiteY2" fmla="*/ 2393447 h 2399505"/>
              <a:gd name="connsiteX3" fmla="*/ 1 w 2312843"/>
              <a:gd name="connsiteY3" fmla="*/ 0 h 2399505"/>
              <a:gd name="connsiteX0" fmla="*/ 1 w 2312843"/>
              <a:gd name="connsiteY0" fmla="*/ 0 h 2399505"/>
              <a:gd name="connsiteX1" fmla="*/ 2312834 w 2312843"/>
              <a:gd name="connsiteY1" fmla="*/ 2399505 h 2399505"/>
            </a:gdLst>
            <a:ahLst/>
            <a:cxnLst>
              <a:cxn ang="0">
                <a:pos x="connsiteX0" y="connsiteY0"/>
              </a:cxn>
              <a:cxn ang="0">
                <a:pos x="connsiteX1" y="connsiteY1"/>
              </a:cxn>
            </a:cxnLst>
            <a:rect l="l" t="t" r="r" b="b"/>
            <a:pathLst>
              <a:path w="2312843" h="2399505" stroke="0" extrusionOk="0">
                <a:moveTo>
                  <a:pt x="1" y="0"/>
                </a:moveTo>
                <a:cubicBezTo>
                  <a:pt x="1273658" y="186"/>
                  <a:pt x="2316395" y="1189330"/>
                  <a:pt x="2312834" y="2388164"/>
                </a:cubicBezTo>
                <a:lnTo>
                  <a:pt x="10983" y="2393447"/>
                </a:lnTo>
                <a:cubicBezTo>
                  <a:pt x="11102" y="1671233"/>
                  <a:pt x="-118" y="722214"/>
                  <a:pt x="1" y="0"/>
                </a:cubicBezTo>
                <a:close/>
              </a:path>
              <a:path w="2312843" h="2399505" fill="none">
                <a:moveTo>
                  <a:pt x="1" y="0"/>
                </a:moveTo>
                <a:cubicBezTo>
                  <a:pt x="1273658" y="186"/>
                  <a:pt x="2316395" y="1200671"/>
                  <a:pt x="2312834" y="2399505"/>
                </a:cubicBezTo>
              </a:path>
            </a:pathLst>
          </a:custGeom>
          <a:solidFill>
            <a:schemeClr val="accent3"/>
          </a:solidFill>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27" name="椭圆 26"/>
          <p:cNvSpPr/>
          <p:nvPr>
            <p:custDataLst>
              <p:tags r:id="rId7"/>
            </p:custDataLst>
          </p:nvPr>
        </p:nvSpPr>
        <p:spPr>
          <a:xfrm>
            <a:off x="4845048" y="2996952"/>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en-US" altLang="zh-CN" sz="1200" b="1" dirty="0" smtClean="0">
                <a:solidFill>
                  <a:schemeClr val="bg1"/>
                </a:solidFill>
              </a:rPr>
              <a:t>PPA</a:t>
            </a:r>
            <a:r>
              <a:rPr lang="zh-CN" altLang="en-US" sz="1200" b="1" dirty="0" smtClean="0">
                <a:solidFill>
                  <a:schemeClr val="bg1"/>
                </a:solidFill>
              </a:rPr>
              <a:t>生</a:t>
            </a:r>
            <a:endParaRPr lang="en-US" altLang="zh-CN" sz="1200" b="1" dirty="0" smtClean="0">
              <a:solidFill>
                <a:schemeClr val="bg1"/>
              </a:solidFill>
            </a:endParaRPr>
          </a:p>
          <a:p>
            <a:pPr algn="ctr">
              <a:spcBef>
                <a:spcPts val="0"/>
              </a:spcBef>
              <a:spcAft>
                <a:spcPts val="0"/>
              </a:spcAft>
            </a:pPr>
            <a:r>
              <a:rPr lang="zh-CN" altLang="en-US" sz="1200" b="1" dirty="0" smtClean="0">
                <a:solidFill>
                  <a:schemeClr val="bg1"/>
                </a:solidFill>
              </a:rPr>
              <a:t>产装置</a:t>
            </a:r>
          </a:p>
        </p:txBody>
      </p:sp>
      <p:sp>
        <p:nvSpPr>
          <p:cNvPr id="41" name="矩形 40"/>
          <p:cNvSpPr/>
          <p:nvPr>
            <p:custDataLst>
              <p:tags r:id="rId8"/>
            </p:custDataLst>
          </p:nvPr>
        </p:nvSpPr>
        <p:spPr>
          <a:xfrm>
            <a:off x="1183867" y="1600244"/>
            <a:ext cx="4259521" cy="390746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5" name="TextBox 4"/>
          <p:cNvSpPr txBox="1"/>
          <p:nvPr>
            <p:custDataLst>
              <p:tags r:id="rId9"/>
            </p:custDataLst>
          </p:nvPr>
        </p:nvSpPr>
        <p:spPr>
          <a:xfrm>
            <a:off x="3728864" y="1628800"/>
            <a:ext cx="1296144"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优先切入市场</a:t>
            </a:r>
          </a:p>
        </p:txBody>
      </p:sp>
      <p:sp>
        <p:nvSpPr>
          <p:cNvPr id="49" name="TextBox 48"/>
          <p:cNvSpPr txBox="1"/>
          <p:nvPr>
            <p:custDataLst>
              <p:tags r:id="rId10"/>
            </p:custDataLst>
          </p:nvPr>
        </p:nvSpPr>
        <p:spPr>
          <a:xfrm>
            <a:off x="1802653" y="1628800"/>
            <a:ext cx="1350147"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中期拓展市场</a:t>
            </a:r>
          </a:p>
        </p:txBody>
      </p:sp>
      <p:sp>
        <p:nvSpPr>
          <p:cNvPr id="50" name="TextBox 49"/>
          <p:cNvSpPr txBox="1"/>
          <p:nvPr>
            <p:custDataLst>
              <p:tags r:id="rId11"/>
            </p:custDataLst>
          </p:nvPr>
        </p:nvSpPr>
        <p:spPr>
          <a:xfrm>
            <a:off x="1280592" y="5126300"/>
            <a:ext cx="1368152" cy="318924"/>
          </a:xfrm>
          <a:prstGeom prst="rect">
            <a:avLst/>
          </a:prstGeom>
          <a:noFill/>
        </p:spPr>
        <p:txBody>
          <a:bodyPr wrap="square" lIns="36000" tIns="36000" rIns="36000" bIns="36000" rtlCol="0">
            <a:spAutoFit/>
          </a:bodyPr>
          <a:lstStyle/>
          <a:p>
            <a:pPr algn="ctr">
              <a:spcAft>
                <a:spcPts val="600"/>
              </a:spcAft>
            </a:pPr>
            <a:r>
              <a:rPr lang="zh-CN" altLang="en-US" sz="1600" b="1" dirty="0" smtClean="0"/>
              <a:t>远期</a:t>
            </a:r>
            <a:r>
              <a:rPr lang="zh-CN" altLang="en-US" sz="1600" b="1" dirty="0"/>
              <a:t>发展</a:t>
            </a:r>
            <a:r>
              <a:rPr lang="zh-CN" altLang="en-US" sz="1600" b="1" dirty="0" smtClean="0"/>
              <a:t>市场</a:t>
            </a:r>
          </a:p>
        </p:txBody>
      </p:sp>
      <p:sp>
        <p:nvSpPr>
          <p:cNvPr id="70" name="椭圆 69"/>
          <p:cNvSpPr/>
          <p:nvPr>
            <p:custDataLst>
              <p:tags r:id="rId12"/>
            </p:custDataLst>
          </p:nvPr>
        </p:nvSpPr>
        <p:spPr>
          <a:xfrm>
            <a:off x="1280592" y="2852936"/>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化工</a:t>
            </a:r>
            <a:endParaRPr lang="en-US" altLang="zh-CN" sz="1200" b="1" dirty="0" smtClean="0">
              <a:solidFill>
                <a:schemeClr val="tx1"/>
              </a:solidFill>
            </a:endParaRPr>
          </a:p>
          <a:p>
            <a:pPr algn="ctr"/>
            <a:r>
              <a:rPr lang="zh-CN" altLang="en-US" sz="1200" b="1" dirty="0" smtClean="0">
                <a:solidFill>
                  <a:schemeClr val="tx1"/>
                </a:solidFill>
              </a:rPr>
              <a:t>工程</a:t>
            </a:r>
            <a:endParaRPr lang="zh-CN" altLang="en-US" sz="1200" b="1" dirty="0">
              <a:solidFill>
                <a:schemeClr val="tx1"/>
              </a:solidFill>
            </a:endParaRPr>
          </a:p>
        </p:txBody>
      </p:sp>
      <p:sp>
        <p:nvSpPr>
          <p:cNvPr id="72" name="椭圆 71"/>
          <p:cNvSpPr/>
          <p:nvPr/>
        </p:nvSpPr>
        <p:spPr>
          <a:xfrm>
            <a:off x="4232920" y="2708920"/>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磷矿采</a:t>
            </a:r>
            <a:endParaRPr lang="en-US" altLang="zh-CN" sz="1200" b="1" dirty="0" smtClean="0">
              <a:solidFill>
                <a:schemeClr val="bg1"/>
              </a:solidFill>
            </a:endParaRPr>
          </a:p>
          <a:p>
            <a:pPr algn="ctr">
              <a:spcBef>
                <a:spcPts val="0"/>
              </a:spcBef>
              <a:spcAft>
                <a:spcPts val="0"/>
              </a:spcAft>
            </a:pPr>
            <a:r>
              <a:rPr lang="zh-CN" altLang="en-US" sz="1200" b="1" dirty="0" smtClean="0">
                <a:solidFill>
                  <a:schemeClr val="bg1"/>
                </a:solidFill>
              </a:rPr>
              <a:t>选装置</a:t>
            </a:r>
          </a:p>
        </p:txBody>
      </p:sp>
      <p:sp>
        <p:nvSpPr>
          <p:cNvPr id="71" name="椭圆 70"/>
          <p:cNvSpPr/>
          <p:nvPr>
            <p:custDataLst>
              <p:tags r:id="rId13"/>
            </p:custDataLst>
          </p:nvPr>
        </p:nvSpPr>
        <p:spPr>
          <a:xfrm>
            <a:off x="3266040" y="4329160"/>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磷肥厂</a:t>
            </a:r>
          </a:p>
        </p:txBody>
      </p:sp>
      <p:graphicFrame>
        <p:nvGraphicFramePr>
          <p:cNvPr id="34" name="表格 33"/>
          <p:cNvGraphicFramePr>
            <a:graphicFrameLocks noGrp="1"/>
          </p:cNvGraphicFramePr>
          <p:nvPr>
            <p:custDataLst>
              <p:tags r:id="rId14"/>
            </p:custDataLst>
            <p:extLst>
              <p:ext uri="{D42A27DB-BD31-4B8C-83A1-F6EECF244321}">
                <p14:modId xmlns:p14="http://schemas.microsoft.com/office/powerpoint/2010/main" val="2288825979"/>
              </p:ext>
            </p:extLst>
          </p:nvPr>
        </p:nvGraphicFramePr>
        <p:xfrm>
          <a:off x="6177136" y="1603845"/>
          <a:ext cx="3312368" cy="4540413"/>
        </p:xfrm>
        <a:graphic>
          <a:graphicData uri="http://schemas.openxmlformats.org/drawingml/2006/table">
            <a:tbl>
              <a:tblPr firstRow="1" bandRow="1">
                <a:tableStyleId>{5C22544A-7EE6-4342-B048-85BDC9FD1C3A}</a:tableStyleId>
              </a:tblPr>
              <a:tblGrid>
                <a:gridCol w="3312368"/>
              </a:tblGrid>
              <a:tr h="474845">
                <a:tc>
                  <a:txBody>
                    <a:bodyPr/>
                    <a:lstStyle/>
                    <a:p>
                      <a:pPr algn="l"/>
                      <a:r>
                        <a:rPr lang="zh-CN" altLang="en-US" sz="1400" dirty="0" smtClean="0">
                          <a:solidFill>
                            <a:schemeClr val="bg1"/>
                          </a:solidFill>
                        </a:rPr>
                        <a:t>优先切入的市场</a:t>
                      </a:r>
                      <a:endParaRPr lang="zh-CN" altLang="en-US" sz="1400"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342198">
                <a:tc>
                  <a:txBody>
                    <a:bodyPr/>
                    <a:lstStyle/>
                    <a:p>
                      <a:pPr marL="88900" indent="0" algn="l" defTabSz="914296" rtl="0" eaLnBrk="1" latinLnBrk="0" hangingPunct="1">
                        <a:buFont typeface="Arial" panose="020B0604020202020204" pitchFamily="34" charset="0"/>
                        <a:buNone/>
                      </a:pPr>
                      <a:r>
                        <a:rPr lang="en-US" altLang="zh-CN" sz="1400" b="1" u="sng" kern="1200" dirty="0" smtClean="0">
                          <a:solidFill>
                            <a:schemeClr val="tx1"/>
                          </a:solidFill>
                          <a:latin typeface="+mn-lt"/>
                          <a:ea typeface="+mn-ea"/>
                          <a:cs typeface="+mn-cs"/>
                        </a:rPr>
                        <a:t>PPA</a:t>
                      </a:r>
                      <a:r>
                        <a:rPr lang="zh-CN" altLang="en-US" sz="1400" b="1" u="sng" kern="1200" dirty="0" smtClean="0">
                          <a:solidFill>
                            <a:schemeClr val="tx1"/>
                          </a:solidFill>
                          <a:latin typeface="+mn-lt"/>
                          <a:ea typeface="+mn-ea"/>
                          <a:cs typeface="+mn-cs"/>
                        </a:rPr>
                        <a:t>、磷矿采选、氟碘回收</a:t>
                      </a:r>
                      <a:endParaRPr lang="zh-CN" altLang="en-US" sz="14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95542">
                <a:tc>
                  <a:txBody>
                    <a:bodyPr/>
                    <a:lstStyle/>
                    <a:p>
                      <a:pPr marL="88900" indent="0" algn="l" defTabSz="914296" rtl="0" eaLnBrk="1" latinLnBrk="0" hangingPunct="1">
                        <a:buFont typeface="Arial" panose="020B0604020202020204" pitchFamily="34" charset="0"/>
                        <a:buNone/>
                      </a:pPr>
                      <a:r>
                        <a:rPr lang="zh-CN" altLang="en-US" sz="1100" kern="1200" dirty="0" smtClean="0">
                          <a:solidFill>
                            <a:schemeClr val="tx1"/>
                          </a:solidFill>
                          <a:latin typeface="+mn-lt"/>
                          <a:ea typeface="+mn-ea"/>
                          <a:cs typeface="+mn-cs"/>
                        </a:rPr>
                        <a:t>依托核心技术优势切入工程承包市场，并在实践中积累工程服务专业能力</a:t>
                      </a:r>
                      <a:r>
                        <a:rPr lang="en-US" altLang="zh-CN" sz="1100" kern="1200" dirty="0" smtClean="0">
                          <a:solidFill>
                            <a:schemeClr val="tx1"/>
                          </a:solidFill>
                          <a:latin typeface="+mn-lt"/>
                          <a:ea typeface="+mn-ea"/>
                          <a:cs typeface="+mn-cs"/>
                        </a:rPr>
                        <a:t>,</a:t>
                      </a:r>
                      <a:r>
                        <a:rPr lang="zh-CN" altLang="en-US" sz="1100" kern="1200" dirty="0" smtClean="0">
                          <a:solidFill>
                            <a:schemeClr val="tx1"/>
                          </a:solidFill>
                          <a:latin typeface="+mn-lt"/>
                          <a:ea typeface="+mn-ea"/>
                          <a:cs typeface="+mn-cs"/>
                        </a:rPr>
                        <a:t>主要目标市场定位在非洲、中东、亚洲等欠发达地区以及国内市场</a:t>
                      </a:r>
                      <a:endParaRPr lang="zh-CN" altLang="en-US" sz="11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74845">
                <a:tc>
                  <a:txBody>
                    <a:bodyPr/>
                    <a:lstStyle/>
                    <a:p>
                      <a:pPr algn="l"/>
                      <a:r>
                        <a:rPr lang="zh-CN" altLang="en-US" sz="1400" b="1" dirty="0" smtClean="0">
                          <a:solidFill>
                            <a:schemeClr val="bg1"/>
                          </a:solidFill>
                        </a:rPr>
                        <a:t>中期拓展的市场</a:t>
                      </a:r>
                      <a:endParaRPr lang="zh-CN" altLang="en-US" sz="1400" b="1"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298947">
                <a:tc>
                  <a:txBody>
                    <a:bodyPr/>
                    <a:lstStyle/>
                    <a:p>
                      <a:pPr marL="88900" marR="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1400" b="1" u="sng" kern="1200" dirty="0" smtClean="0">
                          <a:solidFill>
                            <a:schemeClr val="tx1"/>
                          </a:solidFill>
                          <a:latin typeface="+mn-lt"/>
                          <a:ea typeface="+mn-ea"/>
                          <a:cs typeface="+mn-cs"/>
                        </a:rPr>
                        <a:t>磷酸厂、磷肥厂、磷矿山</a:t>
                      </a:r>
                      <a:endParaRPr lang="zh-CN" altLang="en-US" sz="14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699589">
                <a:tc>
                  <a:txBody>
                    <a:bodyPr/>
                    <a:lstStyle/>
                    <a:p>
                      <a:pPr marL="88900" indent="0" algn="l" defTabSz="914296" rtl="0" eaLnBrk="1" latinLnBrk="0" hangingPunct="1">
                        <a:buFont typeface="Arial" panose="020B0604020202020204" pitchFamily="34" charset="0"/>
                        <a:buNone/>
                      </a:pPr>
                      <a:r>
                        <a:rPr lang="zh-CN" altLang="en-US" sz="1100" kern="1200" dirty="0" smtClean="0">
                          <a:solidFill>
                            <a:schemeClr val="tx1"/>
                          </a:solidFill>
                          <a:latin typeface="+mn-lt"/>
                          <a:ea typeface="+mn-ea"/>
                          <a:cs typeface="+mn-cs"/>
                        </a:rPr>
                        <a:t>一是依托该领域的专业技术优势和运营经验，结合前期积累的工程服务专业能力适时拓展；二是利用核心技术结合自主创新成果与国外化肥巨头合作，以技术换市场和资源</a:t>
                      </a:r>
                      <a:endParaRPr lang="zh-CN" altLang="en-US" sz="11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74845">
                <a:tc>
                  <a:txBody>
                    <a:bodyPr/>
                    <a:lstStyle/>
                    <a:p>
                      <a:pPr algn="l"/>
                      <a:r>
                        <a:rPr lang="zh-CN" altLang="en-US" sz="1400" b="1" dirty="0" smtClean="0">
                          <a:solidFill>
                            <a:schemeClr val="bg1"/>
                          </a:solidFill>
                        </a:rPr>
                        <a:t>远期发展的市场</a:t>
                      </a:r>
                      <a:endParaRPr lang="en-US" altLang="zh-CN" sz="14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502395">
                <a:tc>
                  <a:txBody>
                    <a:bodyPr/>
                    <a:lstStyle/>
                    <a:p>
                      <a:pPr marL="88900" indent="0" algn="l" defTabSz="914296" rtl="0" eaLnBrk="1" latinLnBrk="0" hangingPunct="1">
                        <a:buFont typeface="Arial" panose="020B0604020202020204" pitchFamily="34" charset="0"/>
                        <a:buNone/>
                      </a:pPr>
                      <a:r>
                        <a:rPr lang="zh-CN" altLang="en-US" sz="1400" b="1" u="sng" kern="1200" dirty="0" smtClean="0">
                          <a:solidFill>
                            <a:schemeClr val="tx1"/>
                          </a:solidFill>
                          <a:latin typeface="+mn-lt"/>
                          <a:ea typeface="+mn-ea"/>
                          <a:cs typeface="+mn-cs"/>
                        </a:rPr>
                        <a:t>化肥厂、化工工程、管道、环保、装备、有色等市场</a:t>
                      </a:r>
                      <a:endParaRPr lang="zh-CN" altLang="en-US" sz="14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531436">
                <a:tc>
                  <a:txBody>
                    <a:bodyPr/>
                    <a:lstStyle/>
                    <a:p>
                      <a:pPr marL="88900" indent="0" algn="l" defTabSz="914296" rtl="0" eaLnBrk="1" latinLnBrk="0" hangingPunct="1">
                        <a:buFont typeface="Arial" panose="020B0604020202020204" pitchFamily="34" charset="0"/>
                        <a:buNone/>
                      </a:pPr>
                      <a:r>
                        <a:rPr lang="zh-CN" altLang="en-US" sz="1100" kern="1200" dirty="0" smtClean="0">
                          <a:solidFill>
                            <a:schemeClr val="tx1"/>
                          </a:solidFill>
                          <a:latin typeface="+mn-lt"/>
                          <a:ea typeface="+mn-ea"/>
                          <a:cs typeface="+mn-cs"/>
                        </a:rPr>
                        <a:t>在工程服务专业领域积累相当的经验和能力后，进一步开拓的市场随着业务内容和范围的不断扩展，逐步将目标市场向欧美地区延伸</a:t>
                      </a:r>
                      <a:endParaRPr lang="zh-CN" altLang="en-US" sz="1100" kern="1200" dirty="0">
                        <a:solidFill>
                          <a:schemeClr val="tx1"/>
                        </a:solidFill>
                        <a:latin typeface="+mn-lt"/>
                        <a:ea typeface="+mn-ea"/>
                        <a:cs typeface="+mn-cs"/>
                      </a:endParaRP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57" name="椭圆 56"/>
          <p:cNvSpPr/>
          <p:nvPr/>
        </p:nvSpPr>
        <p:spPr>
          <a:xfrm>
            <a:off x="3728864" y="4113136"/>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磷酸厂</a:t>
            </a:r>
          </a:p>
        </p:txBody>
      </p:sp>
      <p:sp>
        <p:nvSpPr>
          <p:cNvPr id="32" name="椭圆 31"/>
          <p:cNvSpPr/>
          <p:nvPr>
            <p:custDataLst>
              <p:tags r:id="rId15"/>
            </p:custDataLst>
          </p:nvPr>
        </p:nvSpPr>
        <p:spPr>
          <a:xfrm>
            <a:off x="1208584" y="1792092"/>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通用</a:t>
            </a:r>
            <a:endParaRPr lang="en-US" altLang="zh-CN" sz="1200" b="1" dirty="0" smtClean="0">
              <a:solidFill>
                <a:schemeClr val="tx1"/>
              </a:solidFill>
            </a:endParaRPr>
          </a:p>
          <a:p>
            <a:pPr algn="ctr"/>
            <a:r>
              <a:rPr lang="zh-CN" altLang="en-US" sz="1200" b="1" dirty="0" smtClean="0">
                <a:solidFill>
                  <a:schemeClr val="tx1"/>
                </a:solidFill>
              </a:rPr>
              <a:t>工程</a:t>
            </a:r>
            <a:endParaRPr lang="en-US" altLang="zh-CN" sz="1200" b="1" dirty="0" smtClean="0">
              <a:solidFill>
                <a:schemeClr val="tx1"/>
              </a:solidFill>
            </a:endParaRPr>
          </a:p>
        </p:txBody>
      </p:sp>
      <p:sp>
        <p:nvSpPr>
          <p:cNvPr id="38" name="椭圆 37"/>
          <p:cNvSpPr/>
          <p:nvPr>
            <p:custDataLst>
              <p:tags r:id="rId16"/>
            </p:custDataLst>
          </p:nvPr>
        </p:nvSpPr>
        <p:spPr>
          <a:xfrm>
            <a:off x="3266040" y="3825104"/>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bg1"/>
                </a:solidFill>
              </a:rPr>
              <a:t>磷矿山</a:t>
            </a:r>
            <a:endParaRPr lang="zh-CN" altLang="en-US" sz="1200" b="1" dirty="0">
              <a:solidFill>
                <a:schemeClr val="bg1"/>
              </a:solidFill>
            </a:endParaRPr>
          </a:p>
        </p:txBody>
      </p:sp>
      <p:sp>
        <p:nvSpPr>
          <p:cNvPr id="33" name="标题 1"/>
          <p:cNvSpPr>
            <a:spLocks noGrp="1"/>
          </p:cNvSpPr>
          <p:nvPr>
            <p:ph type="title"/>
          </p:nvPr>
        </p:nvSpPr>
        <p:spPr>
          <a:xfrm>
            <a:off x="453000" y="816272"/>
            <a:ext cx="9000000" cy="380480"/>
          </a:xfrm>
        </p:spPr>
        <p:txBody>
          <a:bodyPr/>
          <a:lstStyle/>
          <a:p>
            <a:r>
              <a:rPr lang="zh-CN" altLang="en-US" dirty="0" smtClean="0"/>
              <a:t>瓮福集团技术服务</a:t>
            </a:r>
            <a:r>
              <a:rPr lang="zh-CN" altLang="en-US" dirty="0" smtClean="0">
                <a:solidFill>
                  <a:schemeClr val="tx2"/>
                </a:solidFill>
              </a:rPr>
              <a:t>业务选择及组合</a:t>
            </a:r>
            <a:endParaRPr lang="zh-CN" altLang="en-US" dirty="0">
              <a:solidFill>
                <a:schemeClr val="tx2"/>
              </a:solidFill>
            </a:endParaRPr>
          </a:p>
        </p:txBody>
      </p:sp>
      <p:sp>
        <p:nvSpPr>
          <p:cNvPr id="37" name="椭圆 36"/>
          <p:cNvSpPr/>
          <p:nvPr>
            <p:custDataLst>
              <p:tags r:id="rId17"/>
            </p:custDataLst>
          </p:nvPr>
        </p:nvSpPr>
        <p:spPr>
          <a:xfrm>
            <a:off x="4664968" y="355024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氟碘回</a:t>
            </a:r>
            <a:endParaRPr lang="en-US" altLang="zh-CN" sz="1200" b="1" dirty="0" smtClean="0">
              <a:solidFill>
                <a:schemeClr val="bg1"/>
              </a:solidFill>
            </a:endParaRPr>
          </a:p>
          <a:p>
            <a:pPr algn="ctr">
              <a:spcBef>
                <a:spcPts val="0"/>
              </a:spcBef>
              <a:spcAft>
                <a:spcPts val="0"/>
              </a:spcAft>
            </a:pPr>
            <a:r>
              <a:rPr lang="zh-CN" altLang="en-US" sz="1200" b="1" dirty="0" smtClean="0">
                <a:solidFill>
                  <a:schemeClr val="bg1"/>
                </a:solidFill>
              </a:rPr>
              <a:t>收装置</a:t>
            </a:r>
          </a:p>
        </p:txBody>
      </p:sp>
      <p:sp>
        <p:nvSpPr>
          <p:cNvPr id="39" name="椭圆 38"/>
          <p:cNvSpPr/>
          <p:nvPr>
            <p:custDataLst>
              <p:tags r:id="rId18"/>
            </p:custDataLst>
          </p:nvPr>
        </p:nvSpPr>
        <p:spPr>
          <a:xfrm>
            <a:off x="1856656" y="3356992"/>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a:solidFill>
                  <a:schemeClr val="tx1"/>
                </a:solidFill>
              </a:rPr>
              <a:t>化肥厂</a:t>
            </a:r>
          </a:p>
        </p:txBody>
      </p:sp>
      <p:sp>
        <p:nvSpPr>
          <p:cNvPr id="35" name="文本框 19"/>
          <p:cNvSpPr txBox="1"/>
          <p:nvPr>
            <p:custDataLst>
              <p:tags r:id="rId19"/>
            </p:custDataLst>
          </p:nvPr>
        </p:nvSpPr>
        <p:spPr>
          <a:xfrm>
            <a:off x="453000" y="6321352"/>
            <a:ext cx="7668352" cy="257369"/>
          </a:xfrm>
          <a:prstGeom prst="rect">
            <a:avLst/>
          </a:prstGeom>
          <a:noFill/>
        </p:spPr>
        <p:txBody>
          <a:bodyPr wrap="none" lIns="36000" tIns="36000" rIns="36000" bIns="36000" rtlCol="0">
            <a:noAutofit/>
          </a:bodyPr>
          <a:lstStyle/>
          <a:p>
            <a:pPr algn="just">
              <a:spcAft>
                <a:spcPts val="600"/>
              </a:spcAft>
              <a:buClr>
                <a:schemeClr val="accent6"/>
              </a:buClr>
            </a:pPr>
            <a:r>
              <a:rPr lang="zh-CN" altLang="en-US" sz="1200" dirty="0" smtClean="0"/>
              <a:t>说明：“通用工程”泛指一般工程总承包市场；“化工工程”泛指一般化工行业工程总承包市场</a:t>
            </a:r>
          </a:p>
        </p:txBody>
      </p:sp>
      <p:grpSp>
        <p:nvGrpSpPr>
          <p:cNvPr id="36" name="组合 35"/>
          <p:cNvGrpSpPr/>
          <p:nvPr>
            <p:custDataLst>
              <p:tags r:id="rId20"/>
            </p:custDataLst>
          </p:nvPr>
        </p:nvGrpSpPr>
        <p:grpSpPr>
          <a:xfrm>
            <a:off x="5684958" y="1629224"/>
            <a:ext cx="288000" cy="3600000"/>
            <a:chOff x="4941712" y="1898433"/>
            <a:chExt cx="275664" cy="3582001"/>
          </a:xfrm>
        </p:grpSpPr>
        <p:cxnSp>
          <p:nvCxnSpPr>
            <p:cNvPr id="40" name="直接连接符 39"/>
            <p:cNvCxnSpPr/>
            <p:nvPr>
              <p:custDataLst>
                <p:tags r:id="rId21"/>
              </p:custDataLst>
            </p:nvPr>
          </p:nvCxnSpPr>
          <p:spPr>
            <a:xfrm>
              <a:off x="5025008" y="1898433"/>
              <a:ext cx="0" cy="3582001"/>
            </a:xfrm>
            <a:prstGeom prst="line">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等腰三角形 47"/>
            <p:cNvSpPr/>
            <p:nvPr>
              <p:custDataLst>
                <p:tags r:id="rId22"/>
              </p:custDataLst>
            </p:nvPr>
          </p:nvSpPr>
          <p:spPr>
            <a:xfrm rot="5400000">
              <a:off x="4799704" y="3551415"/>
              <a:ext cx="559680" cy="275664"/>
            </a:xfrm>
            <a:prstGeom prst="triangl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ln>
                  <a:solidFill>
                    <a:schemeClr val="bg1"/>
                  </a:solidFill>
                </a:ln>
                <a:solidFill>
                  <a:schemeClr val="bg2"/>
                </a:solidFill>
              </a:endParaRPr>
            </a:p>
          </p:txBody>
        </p:sp>
      </p:grpSp>
    </p:spTree>
    <p:extLst>
      <p:ext uri="{BB962C8B-B14F-4D97-AF65-F5344CB8AC3E}">
        <p14:creationId xmlns:p14="http://schemas.microsoft.com/office/powerpoint/2010/main" val="261083186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对象 11"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62879" name="think-cell Slide" r:id="rId36" imgW="360" imgH="360" progId="">
                  <p:embed/>
                </p:oleObj>
              </mc:Choice>
              <mc:Fallback>
                <p:oleObj name="think-cell Slide" r:id="rId36" imgW="360" imgH="360" progId="">
                  <p:embed/>
                  <p:pic>
                    <p:nvPicPr>
                      <p:cNvPr id="0" name="Picture 28"/>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 name="矩形 47"/>
          <p:cNvSpPr/>
          <p:nvPr>
            <p:custDataLst>
              <p:tags r:id="rId3"/>
            </p:custDataLst>
          </p:nvPr>
        </p:nvSpPr>
        <p:spPr>
          <a:xfrm>
            <a:off x="5601072" y="1268760"/>
            <a:ext cx="3888432"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46" name="矩形 45"/>
          <p:cNvSpPr/>
          <p:nvPr>
            <p:custDataLst>
              <p:tags r:id="rId4"/>
            </p:custDataLst>
          </p:nvPr>
        </p:nvSpPr>
        <p:spPr>
          <a:xfrm>
            <a:off x="2667000" y="1270000"/>
            <a:ext cx="2934072" cy="4967288"/>
          </a:xfrm>
          <a:prstGeom prst="rect">
            <a:avLst/>
          </a:prstGeom>
          <a:solidFill>
            <a:schemeClr val="accent6">
              <a:lumMod val="20000"/>
              <a:lumOff val="80000"/>
              <a:alpha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47" name="矩形 46"/>
          <p:cNvSpPr/>
          <p:nvPr>
            <p:custDataLst>
              <p:tags r:id="rId5"/>
            </p:custDataLst>
          </p:nvPr>
        </p:nvSpPr>
        <p:spPr>
          <a:xfrm>
            <a:off x="415925" y="1270000"/>
            <a:ext cx="2251075"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3" name="矩形 2"/>
          <p:cNvSpPr/>
          <p:nvPr>
            <p:custDataLst>
              <p:tags r:id="rId6"/>
            </p:custDataLst>
          </p:nvPr>
        </p:nvSpPr>
        <p:spPr>
          <a:xfrm>
            <a:off x="415925" y="872760"/>
            <a:ext cx="9074149" cy="396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2015 - 2025</a:t>
            </a:r>
            <a:r>
              <a:rPr lang="zh-CN" altLang="en-US" sz="1600" b="1" dirty="0" smtClean="0">
                <a:solidFill>
                  <a:schemeClr val="bg1"/>
                </a:solidFill>
                <a:latin typeface="Calibri" panose="020F0502020204030204" pitchFamily="34" charset="0"/>
              </a:rPr>
              <a:t>年</a:t>
            </a:r>
            <a:r>
              <a:rPr lang="zh-CN" altLang="en-US" sz="1600" b="1" dirty="0" smtClean="0">
                <a:solidFill>
                  <a:schemeClr val="bg1"/>
                </a:solidFill>
              </a:rPr>
              <a:t>瓮</a:t>
            </a:r>
            <a:r>
              <a:rPr lang="zh-CN" altLang="en-US" sz="1600" b="1" dirty="0">
                <a:solidFill>
                  <a:schemeClr val="bg1"/>
                </a:solidFill>
              </a:rPr>
              <a:t>福集</a:t>
            </a:r>
            <a:r>
              <a:rPr lang="zh-CN" altLang="en-US" sz="1600" b="1" dirty="0" smtClean="0">
                <a:solidFill>
                  <a:schemeClr val="bg1"/>
                </a:solidFill>
              </a:rPr>
              <a:t>团</a:t>
            </a:r>
            <a:r>
              <a:rPr lang="zh-CN" altLang="en-US" sz="1600" b="1" dirty="0">
                <a:solidFill>
                  <a:schemeClr val="bg1"/>
                </a:solidFill>
              </a:rPr>
              <a:t>技</a:t>
            </a:r>
            <a:r>
              <a:rPr lang="zh-CN" altLang="en-US" sz="1600" b="1" dirty="0" smtClean="0">
                <a:solidFill>
                  <a:schemeClr val="bg1"/>
                </a:solidFill>
              </a:rPr>
              <a:t>术服务营业收入及毛利率测算</a:t>
            </a:r>
            <a:endParaRPr lang="zh-CN" altLang="en-US" sz="1600" b="1" dirty="0">
              <a:solidFill>
                <a:schemeClr val="bg1"/>
              </a:solidFill>
            </a:endParaRPr>
          </a:p>
        </p:txBody>
      </p:sp>
      <p:sp>
        <p:nvSpPr>
          <p:cNvPr id="4" name="矩形 3"/>
          <p:cNvSpPr/>
          <p:nvPr>
            <p:custDataLst>
              <p:tags r:id="rId7"/>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graphicFrame>
        <p:nvGraphicFramePr>
          <p:cNvPr id="5" name="图表 4"/>
          <p:cNvGraphicFramePr/>
          <p:nvPr>
            <p:custDataLst>
              <p:tags r:id="rId8"/>
            </p:custDataLst>
            <p:extLst/>
          </p:nvPr>
        </p:nvGraphicFramePr>
        <p:xfrm>
          <a:off x="1065558" y="1385933"/>
          <a:ext cx="8345370" cy="4018632"/>
        </p:xfrm>
        <a:graphic>
          <a:graphicData uri="http://schemas.openxmlformats.org/drawingml/2006/chart">
            <c:chart xmlns:c="http://schemas.openxmlformats.org/drawingml/2006/chart" xmlns:r="http://schemas.openxmlformats.org/officeDocument/2006/relationships" r:id="rId38"/>
          </a:graphicData>
        </a:graphic>
      </p:graphicFrame>
      <p:cxnSp>
        <p:nvCxnSpPr>
          <p:cNvPr id="11" name="直接箭头连接符 10"/>
          <p:cNvCxnSpPr/>
          <p:nvPr>
            <p:custDataLst>
              <p:tags r:id="rId9"/>
            </p:custDataLst>
          </p:nvPr>
        </p:nvCxnSpPr>
        <p:spPr>
          <a:xfrm flipV="1">
            <a:off x="1308317" y="3532141"/>
            <a:ext cx="1340427" cy="102397"/>
          </a:xfrm>
          <a:prstGeom prst="straightConnector1">
            <a:avLst/>
          </a:prstGeom>
          <a:solidFill>
            <a:schemeClr val="accent5"/>
          </a:solidFill>
          <a:ln w="952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6" name="椭圆 5"/>
          <p:cNvSpPr/>
          <p:nvPr>
            <p:custDataLst>
              <p:tags r:id="rId10"/>
            </p:custDataLst>
          </p:nvPr>
        </p:nvSpPr>
        <p:spPr>
          <a:xfrm>
            <a:off x="1496616" y="3356992"/>
            <a:ext cx="882023" cy="421562"/>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rgbClr val="000000"/>
                </a:solidFill>
              </a:rPr>
              <a:t>+ </a:t>
            </a:r>
            <a:r>
              <a:rPr lang="en-US" altLang="zh-CN" sz="1400" b="1" dirty="0" smtClean="0">
                <a:solidFill>
                  <a:srgbClr val="000000"/>
                </a:solidFill>
              </a:rPr>
              <a:t>40%</a:t>
            </a:r>
            <a:endParaRPr lang="zh-CN" altLang="en-US" sz="1400" b="1" dirty="0">
              <a:solidFill>
                <a:srgbClr val="000000"/>
              </a:solidFill>
            </a:endParaRPr>
          </a:p>
        </p:txBody>
      </p:sp>
      <p:cxnSp>
        <p:nvCxnSpPr>
          <p:cNvPr id="13" name="直接箭头连接符 12"/>
          <p:cNvCxnSpPr/>
          <p:nvPr>
            <p:custDataLst>
              <p:tags r:id="rId11"/>
            </p:custDataLst>
          </p:nvPr>
        </p:nvCxnSpPr>
        <p:spPr>
          <a:xfrm flipV="1">
            <a:off x="2667000" y="2996952"/>
            <a:ext cx="2649032" cy="535189"/>
          </a:xfrm>
          <a:prstGeom prst="straightConnector1">
            <a:avLst/>
          </a:prstGeom>
          <a:solidFill>
            <a:schemeClr val="accent5"/>
          </a:solidFill>
          <a:ln w="952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8" name="椭圆 7"/>
          <p:cNvSpPr/>
          <p:nvPr>
            <p:custDataLst>
              <p:tags r:id="rId12"/>
            </p:custDataLst>
          </p:nvPr>
        </p:nvSpPr>
        <p:spPr>
          <a:xfrm>
            <a:off x="3440832" y="2996952"/>
            <a:ext cx="960190" cy="421562"/>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rgbClr val="000000"/>
                </a:solidFill>
              </a:rPr>
              <a:t>+ 35%</a:t>
            </a:r>
            <a:endParaRPr lang="zh-CN" altLang="en-US" sz="1400" b="1" dirty="0">
              <a:solidFill>
                <a:srgbClr val="000000"/>
              </a:solidFill>
            </a:endParaRPr>
          </a:p>
        </p:txBody>
      </p:sp>
      <p:cxnSp>
        <p:nvCxnSpPr>
          <p:cNvPr id="16" name="直接箭头连接符 15"/>
          <p:cNvCxnSpPr/>
          <p:nvPr>
            <p:custDataLst>
              <p:tags r:id="rId13"/>
            </p:custDataLst>
          </p:nvPr>
        </p:nvCxnSpPr>
        <p:spPr>
          <a:xfrm flipV="1">
            <a:off x="5403157" y="1726323"/>
            <a:ext cx="3771235" cy="1270630"/>
          </a:xfrm>
          <a:prstGeom prst="straightConnector1">
            <a:avLst/>
          </a:prstGeom>
          <a:solidFill>
            <a:schemeClr val="accent5"/>
          </a:solidFill>
          <a:ln w="952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9" name="椭圆 8"/>
          <p:cNvSpPr/>
          <p:nvPr>
            <p:custDataLst>
              <p:tags r:id="rId14"/>
            </p:custDataLst>
          </p:nvPr>
        </p:nvSpPr>
        <p:spPr>
          <a:xfrm>
            <a:off x="6660964" y="2191361"/>
            <a:ext cx="983988" cy="421562"/>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rgbClr val="000000"/>
                </a:solidFill>
              </a:rPr>
              <a:t>+ </a:t>
            </a:r>
            <a:r>
              <a:rPr lang="en-US" altLang="zh-CN" sz="1400" b="1" dirty="0" smtClean="0">
                <a:solidFill>
                  <a:srgbClr val="000000"/>
                </a:solidFill>
              </a:rPr>
              <a:t>10%</a:t>
            </a:r>
            <a:endParaRPr lang="zh-CN" altLang="en-US" sz="1400" b="1" dirty="0">
              <a:solidFill>
                <a:srgbClr val="000000"/>
              </a:solidFill>
            </a:endParaRPr>
          </a:p>
        </p:txBody>
      </p:sp>
      <p:cxnSp>
        <p:nvCxnSpPr>
          <p:cNvPr id="31" name="直接箭头连接符 30"/>
          <p:cNvCxnSpPr/>
          <p:nvPr>
            <p:custDataLst>
              <p:tags r:id="rId15"/>
            </p:custDataLst>
          </p:nvPr>
        </p:nvCxnSpPr>
        <p:spPr>
          <a:xfrm flipV="1">
            <a:off x="1308100" y="1568260"/>
            <a:ext cx="7866292" cy="1479741"/>
          </a:xfrm>
          <a:prstGeom prst="straightConnector1">
            <a:avLst/>
          </a:prstGeom>
          <a:solidFill>
            <a:schemeClr val="accent5"/>
          </a:solidFill>
          <a:ln w="952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30" name="椭圆 29"/>
          <p:cNvSpPr/>
          <p:nvPr>
            <p:custDataLst>
              <p:tags r:id="rId16"/>
            </p:custDataLst>
          </p:nvPr>
        </p:nvSpPr>
        <p:spPr>
          <a:xfrm>
            <a:off x="4448944" y="1988840"/>
            <a:ext cx="1650888" cy="518257"/>
          </a:xfrm>
          <a:prstGeom prst="ellipse">
            <a:avLst/>
          </a:prstGeom>
          <a:solidFill>
            <a:srgbClr val="5FB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rgbClr val="000000"/>
                </a:solidFill>
              </a:rPr>
              <a:t>+ 22.3%</a:t>
            </a:r>
            <a:endParaRPr lang="zh-CN" altLang="en-US" sz="1400" b="1" dirty="0">
              <a:solidFill>
                <a:srgbClr val="000000"/>
              </a:solidFill>
            </a:endParaRPr>
          </a:p>
        </p:txBody>
      </p:sp>
      <p:sp>
        <p:nvSpPr>
          <p:cNvPr id="40" name="TextBox 39"/>
          <p:cNvSpPr txBox="1"/>
          <p:nvPr>
            <p:custDataLst>
              <p:tags r:id="rId17"/>
            </p:custDataLst>
          </p:nvPr>
        </p:nvSpPr>
        <p:spPr>
          <a:xfrm>
            <a:off x="488504" y="5373216"/>
            <a:ext cx="648000" cy="719034"/>
          </a:xfrm>
          <a:prstGeom prst="rect">
            <a:avLst/>
          </a:prstGeom>
          <a:solidFill>
            <a:srgbClr val="F6FBFF"/>
          </a:solidFill>
          <a:ln>
            <a:solidFill>
              <a:schemeClr val="bg1"/>
            </a:solidFill>
          </a:ln>
        </p:spPr>
        <p:txBody>
          <a:bodyPr wrap="square" lIns="36000" tIns="36000" rIns="36000" bIns="36000" rtlCol="0">
            <a:spAutoFit/>
          </a:bodyPr>
          <a:lstStyle>
            <a:defPPr>
              <a:defRPr lang="zh-CN"/>
            </a:defPPr>
            <a:lvl1pPr algn="ctr">
              <a:spcAft>
                <a:spcPts val="600"/>
              </a:spcAft>
              <a:defRPr sz="1400" b="1"/>
            </a:lvl1pPr>
          </a:lstStyle>
          <a:p>
            <a:r>
              <a:rPr lang="zh-CN" altLang="en-US" dirty="0"/>
              <a:t>毛利率</a:t>
            </a:r>
            <a:r>
              <a:rPr lang="en-US" altLang="zh-CN" dirty="0"/>
              <a:t/>
            </a:r>
            <a:br>
              <a:rPr lang="en-US" altLang="zh-CN" dirty="0"/>
            </a:br>
            <a:r>
              <a:rPr lang="zh-CN" altLang="en-US" dirty="0" smtClean="0"/>
              <a:t>测算（</a:t>
            </a:r>
            <a:r>
              <a:rPr lang="en-US" altLang="zh-CN" dirty="0"/>
              <a:t>%</a:t>
            </a:r>
            <a:r>
              <a:rPr lang="zh-CN" altLang="en-US" dirty="0"/>
              <a:t>）</a:t>
            </a:r>
          </a:p>
        </p:txBody>
      </p:sp>
      <p:sp>
        <p:nvSpPr>
          <p:cNvPr id="42" name="椭圆 41"/>
          <p:cNvSpPr/>
          <p:nvPr>
            <p:custDataLst>
              <p:tags r:id="rId18"/>
            </p:custDataLst>
          </p:nvPr>
        </p:nvSpPr>
        <p:spPr>
          <a:xfrm>
            <a:off x="3548864" y="1514260"/>
            <a:ext cx="180000" cy="108000"/>
          </a:xfrm>
          <a:prstGeom prst="ellipse">
            <a:avLst/>
          </a:prstGeom>
          <a:solidFill>
            <a:schemeClr val="accent3"/>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a:solidFill>
                <a:schemeClr val="bg1"/>
              </a:solidFill>
            </a:endParaRPr>
          </a:p>
        </p:txBody>
      </p:sp>
      <p:sp>
        <p:nvSpPr>
          <p:cNvPr id="43" name="TextBox 42"/>
          <p:cNvSpPr txBox="1"/>
          <p:nvPr>
            <p:custDataLst>
              <p:tags r:id="rId19"/>
            </p:custDataLst>
          </p:nvPr>
        </p:nvSpPr>
        <p:spPr>
          <a:xfrm>
            <a:off x="3739289" y="1438176"/>
            <a:ext cx="1539893" cy="288147"/>
          </a:xfrm>
          <a:prstGeom prst="rect">
            <a:avLst/>
          </a:prstGeom>
          <a:noFill/>
        </p:spPr>
        <p:txBody>
          <a:bodyPr wrap="square" lIns="36000" tIns="36000" rIns="36000" bIns="36000" rtlCol="0">
            <a:spAutoFit/>
          </a:bodyPr>
          <a:lstStyle/>
          <a:p>
            <a:pPr>
              <a:spcAft>
                <a:spcPts val="600"/>
              </a:spcAft>
            </a:pPr>
            <a:r>
              <a:rPr lang="zh-CN" altLang="en-US" sz="1400" b="1" dirty="0"/>
              <a:t>复合增长</a:t>
            </a:r>
            <a:r>
              <a:rPr lang="zh-CN" altLang="en-US" sz="1400" b="1" dirty="0" smtClean="0"/>
              <a:t>率（</a:t>
            </a:r>
            <a:r>
              <a:rPr lang="en-US" altLang="zh-CN" sz="1400" b="1" dirty="0" smtClean="0"/>
              <a:t>%</a:t>
            </a:r>
            <a:r>
              <a:rPr lang="zh-CN" altLang="en-US" sz="1400" b="1" dirty="0" smtClean="0"/>
              <a:t>）</a:t>
            </a:r>
          </a:p>
        </p:txBody>
      </p:sp>
      <p:sp>
        <p:nvSpPr>
          <p:cNvPr id="44" name="标题 1"/>
          <p:cNvSpPr>
            <a:spLocks noGrp="1"/>
          </p:cNvSpPr>
          <p:nvPr>
            <p:ph type="title"/>
            <p:custDataLst>
              <p:tags r:id="rId20"/>
            </p:custDataLst>
          </p:nvPr>
        </p:nvSpPr>
        <p:spPr>
          <a:xfrm>
            <a:off x="453000" y="312216"/>
            <a:ext cx="9000000" cy="380480"/>
          </a:xfrm>
        </p:spPr>
        <p:txBody>
          <a:bodyPr/>
          <a:lstStyle/>
          <a:p>
            <a:r>
              <a:rPr lang="zh-CN" altLang="en-US" dirty="0"/>
              <a:t>瓮福集</a:t>
            </a:r>
            <a:r>
              <a:rPr lang="zh-CN" altLang="en-US" dirty="0" smtClean="0"/>
              <a:t>团技术服务</a:t>
            </a:r>
            <a:r>
              <a:rPr lang="zh-CN" altLang="en-US" dirty="0">
                <a:solidFill>
                  <a:schemeClr val="tx2"/>
                </a:solidFill>
              </a:rPr>
              <a:t>营业收入及毛利率测算</a:t>
            </a:r>
          </a:p>
        </p:txBody>
      </p:sp>
      <p:cxnSp>
        <p:nvCxnSpPr>
          <p:cNvPr id="49" name="直接连接符 48"/>
          <p:cNvCxnSpPr>
            <a:stCxn id="56" idx="1"/>
          </p:cNvCxnSpPr>
          <p:nvPr>
            <p:custDataLst>
              <p:tags r:id="rId21"/>
            </p:custDataLst>
          </p:nvPr>
        </p:nvCxnSpPr>
        <p:spPr>
          <a:xfrm flipH="1">
            <a:off x="1224364" y="5666242"/>
            <a:ext cx="344348" cy="0"/>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custDataLst>
              <p:tags r:id="rId22"/>
            </p:custDataLst>
          </p:nvPr>
        </p:nvCxnSpPr>
        <p:spPr>
          <a:xfrm>
            <a:off x="1208584" y="5514548"/>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custDataLst>
              <p:tags r:id="rId23"/>
            </p:custDataLst>
          </p:nvPr>
        </p:nvCxnSpPr>
        <p:spPr>
          <a:xfrm>
            <a:off x="2648744" y="5514548"/>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24"/>
            </p:custDataLst>
          </p:nvPr>
        </p:nvCxnSpPr>
        <p:spPr>
          <a:xfrm>
            <a:off x="5601072" y="5514548"/>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custDataLst>
              <p:tags r:id="rId25"/>
            </p:custDataLst>
          </p:nvPr>
        </p:nvCxnSpPr>
        <p:spPr>
          <a:xfrm>
            <a:off x="9273480" y="5514548"/>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7" idx="1"/>
          </p:cNvCxnSpPr>
          <p:nvPr>
            <p:custDataLst>
              <p:tags r:id="rId26"/>
            </p:custDataLst>
          </p:nvPr>
        </p:nvCxnSpPr>
        <p:spPr>
          <a:xfrm flipH="1">
            <a:off x="2648744" y="5666242"/>
            <a:ext cx="900120" cy="1"/>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58" idx="1"/>
          </p:cNvCxnSpPr>
          <p:nvPr>
            <p:custDataLst>
              <p:tags r:id="rId27"/>
            </p:custDataLst>
          </p:nvPr>
        </p:nvCxnSpPr>
        <p:spPr>
          <a:xfrm flipH="1">
            <a:off x="5601072" y="5666242"/>
            <a:ext cx="1440160" cy="0"/>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55"/>
          <p:cNvSpPr txBox="1"/>
          <p:nvPr>
            <p:custDataLst>
              <p:tags r:id="rId28"/>
            </p:custDataLst>
          </p:nvPr>
        </p:nvSpPr>
        <p:spPr>
          <a:xfrm>
            <a:off x="1568712" y="5522168"/>
            <a:ext cx="792000" cy="288147"/>
          </a:xfrm>
          <a:prstGeom prst="rect">
            <a:avLst/>
          </a:prstGeom>
          <a:noFill/>
          <a:ln>
            <a:noFill/>
          </a:ln>
        </p:spPr>
        <p:txBody>
          <a:bodyPr wrap="square" lIns="36000" tIns="36000" rIns="36000" bIns="36000" rtlCol="0">
            <a:spAutoFit/>
          </a:bodyPr>
          <a:lstStyle/>
          <a:p>
            <a:pPr algn="ctr">
              <a:spcAft>
                <a:spcPts val="600"/>
              </a:spcAft>
            </a:pPr>
            <a:r>
              <a:rPr lang="en-US" altLang="zh-CN" sz="1400" b="1" dirty="0" smtClean="0"/>
              <a:t>32%</a:t>
            </a:r>
            <a:endParaRPr lang="zh-CN" altLang="en-US" sz="1400" b="1" dirty="0" smtClean="0"/>
          </a:p>
        </p:txBody>
      </p:sp>
      <p:sp>
        <p:nvSpPr>
          <p:cNvPr id="57" name="TextBox 56"/>
          <p:cNvSpPr txBox="1"/>
          <p:nvPr>
            <p:custDataLst>
              <p:tags r:id="rId29"/>
            </p:custDataLst>
          </p:nvPr>
        </p:nvSpPr>
        <p:spPr>
          <a:xfrm>
            <a:off x="3548864" y="5522168"/>
            <a:ext cx="972088" cy="288147"/>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30%</a:t>
            </a:r>
            <a:endParaRPr lang="zh-CN" altLang="en-US" dirty="0"/>
          </a:p>
        </p:txBody>
      </p:sp>
      <p:sp>
        <p:nvSpPr>
          <p:cNvPr id="58" name="TextBox 57"/>
          <p:cNvSpPr txBox="1"/>
          <p:nvPr>
            <p:custDataLst>
              <p:tags r:id="rId30"/>
            </p:custDataLst>
          </p:nvPr>
        </p:nvSpPr>
        <p:spPr>
          <a:xfrm>
            <a:off x="7041232" y="5522168"/>
            <a:ext cx="803522" cy="288147"/>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25 %</a:t>
            </a:r>
            <a:endParaRPr lang="zh-CN" altLang="en-US" dirty="0"/>
          </a:p>
        </p:txBody>
      </p:sp>
      <p:cxnSp>
        <p:nvCxnSpPr>
          <p:cNvPr id="59" name="直接连接符 58"/>
          <p:cNvCxnSpPr>
            <a:endCxn id="58" idx="3"/>
          </p:cNvCxnSpPr>
          <p:nvPr>
            <p:custDataLst>
              <p:tags r:id="rId31"/>
            </p:custDataLst>
          </p:nvPr>
        </p:nvCxnSpPr>
        <p:spPr>
          <a:xfrm flipH="1">
            <a:off x="7844754" y="5666241"/>
            <a:ext cx="1428726" cy="1"/>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直接连接符 59"/>
          <p:cNvCxnSpPr>
            <a:endCxn id="57" idx="3"/>
          </p:cNvCxnSpPr>
          <p:nvPr>
            <p:custDataLst>
              <p:tags r:id="rId32"/>
            </p:custDataLst>
          </p:nvPr>
        </p:nvCxnSpPr>
        <p:spPr>
          <a:xfrm flipH="1">
            <a:off x="4520952" y="5666242"/>
            <a:ext cx="1080122"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a:endCxn id="56" idx="3"/>
          </p:cNvCxnSpPr>
          <p:nvPr>
            <p:custDataLst>
              <p:tags r:id="rId33"/>
            </p:custDataLst>
          </p:nvPr>
        </p:nvCxnSpPr>
        <p:spPr>
          <a:xfrm flipH="1">
            <a:off x="2360712" y="5666242"/>
            <a:ext cx="288032"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custDataLst>
              <p:tags r:id="rId34"/>
            </p:custDataLst>
          </p:nvPr>
        </p:nvSpPr>
        <p:spPr>
          <a:xfrm>
            <a:off x="381472" y="6381328"/>
            <a:ext cx="8171928" cy="257369"/>
          </a:xfrm>
          <a:prstGeom prst="rect">
            <a:avLst/>
          </a:prstGeom>
          <a:noFill/>
        </p:spPr>
        <p:txBody>
          <a:bodyPr wrap="square" lIns="36000" tIns="36000" rIns="36000" bIns="36000" rtlCol="0">
            <a:spAutoFit/>
          </a:bodyPr>
          <a:lstStyle/>
          <a:p>
            <a:pPr algn="just">
              <a:spcAft>
                <a:spcPts val="600"/>
              </a:spcAft>
            </a:pPr>
            <a:r>
              <a:rPr lang="zh-CN" altLang="en-US" sz="1200" dirty="0" smtClean="0"/>
              <a:t>数据来源：瓮福集团财务部</a:t>
            </a:r>
          </a:p>
        </p:txBody>
      </p:sp>
    </p:spTree>
    <p:extLst>
      <p:ext uri="{BB962C8B-B14F-4D97-AF65-F5344CB8AC3E}">
        <p14:creationId xmlns:p14="http://schemas.microsoft.com/office/powerpoint/2010/main" val="18122330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36576" y="1392016"/>
            <a:ext cx="8353499" cy="1172888"/>
            <a:chOff x="1136576" y="1268808"/>
            <a:chExt cx="7508875" cy="1436889"/>
          </a:xfrm>
        </p:grpSpPr>
        <p:grpSp>
          <p:nvGrpSpPr>
            <p:cNvPr id="17" name="组合 16"/>
            <p:cNvGrpSpPr/>
            <p:nvPr>
              <p:custDataLst>
                <p:tags r:id="rId3"/>
              </p:custDataLst>
            </p:nvPr>
          </p:nvGrpSpPr>
          <p:grpSpPr>
            <a:xfrm>
              <a:off x="1136576" y="1751438"/>
              <a:ext cx="7508875" cy="830997"/>
              <a:chOff x="2642568" y="1124744"/>
              <a:chExt cx="6790992" cy="696500"/>
            </a:xfrm>
          </p:grpSpPr>
          <p:grpSp>
            <p:nvGrpSpPr>
              <p:cNvPr id="24" name="组合 23"/>
              <p:cNvGrpSpPr/>
              <p:nvPr/>
            </p:nvGrpSpPr>
            <p:grpSpPr>
              <a:xfrm>
                <a:off x="2648744" y="1124744"/>
                <a:ext cx="6784816" cy="459016"/>
                <a:chOff x="2144688" y="967244"/>
                <a:chExt cx="5074735" cy="459016"/>
              </a:xfrm>
            </p:grpSpPr>
            <p:cxnSp>
              <p:nvCxnSpPr>
                <p:cNvPr id="26" name="肘形连接符 25"/>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19"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20"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21" name="矩形 20"/>
            <p:cNvSpPr/>
            <p:nvPr>
              <p:custDataLst>
                <p:tags r:id="rId7"/>
              </p:custDataLst>
            </p:nvPr>
          </p:nvSpPr>
          <p:spPr>
            <a:xfrm>
              <a:off x="1324125" y="1807520"/>
              <a:ext cx="1941602"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培育能力，夯实基础</a:t>
              </a:r>
              <a:endParaRPr lang="zh-CN" altLang="en-US" sz="1400" b="1" dirty="0">
                <a:solidFill>
                  <a:schemeClr val="bg1"/>
                </a:solidFill>
              </a:endParaRPr>
            </a:p>
          </p:txBody>
        </p:sp>
        <p:sp>
          <p:nvSpPr>
            <p:cNvPr id="22" name="矩形 21"/>
            <p:cNvSpPr/>
            <p:nvPr>
              <p:custDataLst>
                <p:tags r:id="rId8"/>
              </p:custDataLst>
            </p:nvPr>
          </p:nvSpPr>
          <p:spPr>
            <a:xfrm>
              <a:off x="3856421" y="1519488"/>
              <a:ext cx="1941602"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108000" rIns="36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稳定规模，扩展业务</a:t>
              </a:r>
              <a:endParaRPr lang="zh-CN" altLang="en-US" sz="1400" b="1" dirty="0">
                <a:solidFill>
                  <a:schemeClr val="bg1"/>
                </a:solidFill>
              </a:endParaRPr>
            </a:p>
          </p:txBody>
        </p:sp>
        <p:sp>
          <p:nvSpPr>
            <p:cNvPr id="23" name="矩形 22"/>
            <p:cNvSpPr/>
            <p:nvPr>
              <p:custDataLst>
                <p:tags r:id="rId9"/>
              </p:custDataLst>
            </p:nvPr>
          </p:nvSpPr>
          <p:spPr>
            <a:xfrm>
              <a:off x="6400734" y="1268808"/>
              <a:ext cx="1941602"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全球品牌，资源获取</a:t>
              </a:r>
              <a:endParaRPr lang="zh-CN" altLang="en-US" sz="1400" b="1" dirty="0">
                <a:solidFill>
                  <a:schemeClr val="bg1"/>
                </a:solidFill>
              </a:endParaRPr>
            </a:p>
          </p:txBody>
        </p:sp>
      </p:grpSp>
      <p:sp>
        <p:nvSpPr>
          <p:cNvPr id="28" name="矩形 27"/>
          <p:cNvSpPr/>
          <p:nvPr>
            <p:custDataLst>
              <p:tags r:id="rId1"/>
            </p:custDataLst>
          </p:nvPr>
        </p:nvSpPr>
        <p:spPr>
          <a:xfrm>
            <a:off x="416496" y="2708920"/>
            <a:ext cx="596845" cy="288032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31" name="矩形 30"/>
          <p:cNvSpPr/>
          <p:nvPr/>
        </p:nvSpPr>
        <p:spPr>
          <a:xfrm>
            <a:off x="1112520" y="2636912"/>
            <a:ext cx="2628000" cy="3247043"/>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200" b="1" dirty="0"/>
              <a:t>培</a:t>
            </a:r>
            <a:r>
              <a:rPr lang="zh-CN" altLang="en-US" sz="1200" b="1" dirty="0" smtClean="0"/>
              <a:t>育工程项</a:t>
            </a:r>
            <a:r>
              <a:rPr lang="zh-CN" altLang="en-US" sz="1200" b="1" dirty="0"/>
              <a:t>目管理能力</a:t>
            </a:r>
            <a:endParaRPr lang="en-US" altLang="zh-CN" sz="1200" b="1" dirty="0"/>
          </a:p>
          <a:p>
            <a:pPr defTabSz="330200">
              <a:tabLst>
                <a:tab pos="8521700" algn="r"/>
              </a:tabLst>
              <a:defRPr/>
            </a:pPr>
            <a:r>
              <a:rPr lang="en-US" altLang="zh-CN" sz="1200" dirty="0" smtClean="0"/>
              <a:t>— </a:t>
            </a:r>
            <a:r>
              <a:rPr lang="zh-CN" altLang="en-US" sz="1200" dirty="0" smtClean="0"/>
              <a:t>不断完善项</a:t>
            </a:r>
            <a:r>
              <a:rPr lang="zh-CN" altLang="en-US" sz="1200" dirty="0"/>
              <a:t>目管</a:t>
            </a:r>
            <a:r>
              <a:rPr lang="zh-CN" altLang="en-US" sz="1200" dirty="0" smtClean="0"/>
              <a:t>理机制，培养专业的项目管理人才，建立适应国际国内技术服务的管理体系</a:t>
            </a:r>
            <a:endParaRPr kumimoji="1" lang="en-US" altLang="de-DE" sz="1200" dirty="0"/>
          </a:p>
          <a:p>
            <a:pPr marL="177800" indent="-177800">
              <a:spcBef>
                <a:spcPts val="600"/>
              </a:spcBef>
              <a:buClr>
                <a:schemeClr val="tx1"/>
              </a:buClr>
              <a:buFont typeface="Arial" panose="020B0604020202020204" pitchFamily="34" charset="0"/>
              <a:buChar char="•"/>
            </a:pPr>
            <a:r>
              <a:rPr lang="zh-CN" altLang="en-US" sz="1200" b="1" dirty="0"/>
              <a:t>培育</a:t>
            </a:r>
            <a:r>
              <a:rPr lang="zh-CN" altLang="en-US" sz="1200" b="1" dirty="0" smtClean="0"/>
              <a:t>市场开发能力，挖掘国内外项目机会</a:t>
            </a:r>
            <a:endParaRPr lang="en-US" altLang="zh-CN" sz="1200" b="1" dirty="0" smtClean="0"/>
          </a:p>
          <a:p>
            <a:pPr>
              <a:spcBef>
                <a:spcPts val="600"/>
              </a:spcBef>
              <a:buClr>
                <a:schemeClr val="tx1"/>
              </a:buClr>
            </a:pPr>
            <a:r>
              <a:rPr lang="en-US" altLang="zh-CN" sz="1200" dirty="0"/>
              <a:t>— </a:t>
            </a:r>
            <a:r>
              <a:rPr lang="zh-CN" altLang="en-US" sz="1200" dirty="0"/>
              <a:t>加</a:t>
            </a:r>
            <a:r>
              <a:rPr lang="zh-CN" altLang="en-US" sz="1200" dirty="0" smtClean="0"/>
              <a:t>强国内外市场大客户开发及营销推广</a:t>
            </a:r>
            <a:endParaRPr lang="en-US" altLang="zh-CN" sz="1200" b="1" dirty="0" smtClean="0"/>
          </a:p>
          <a:p>
            <a:pPr marL="177800" indent="-177800">
              <a:spcBef>
                <a:spcPts val="600"/>
              </a:spcBef>
              <a:buClr>
                <a:schemeClr val="tx1"/>
              </a:buClr>
              <a:buFont typeface="Arial" panose="020B0604020202020204" pitchFamily="34" charset="0"/>
              <a:buChar char="•"/>
            </a:pPr>
            <a:r>
              <a:rPr lang="zh-CN" altLang="en-US" sz="1200" b="1" dirty="0" smtClean="0"/>
              <a:t>围绕核</a:t>
            </a:r>
            <a:r>
              <a:rPr lang="zh-CN" altLang="en-US" sz="1200" b="1" dirty="0"/>
              <a:t>心技</a:t>
            </a:r>
            <a:r>
              <a:rPr lang="zh-CN" altLang="en-US" sz="1200" b="1" dirty="0" smtClean="0"/>
              <a:t>术和项目需求，整合集团内外部资源，获取</a:t>
            </a:r>
            <a:r>
              <a:rPr lang="en-US" altLang="zh-CN" sz="1200" b="1" dirty="0" smtClean="0"/>
              <a:t>EPC</a:t>
            </a:r>
            <a:r>
              <a:rPr lang="zh-CN" altLang="en-US" sz="1200" b="1" dirty="0" smtClean="0"/>
              <a:t>总承包乙级资质，力争获得甲级资质</a:t>
            </a:r>
            <a:endParaRPr lang="en-US" altLang="zh-CN" sz="1200" dirty="0"/>
          </a:p>
          <a:p>
            <a:pPr>
              <a:spcBef>
                <a:spcPts val="600"/>
              </a:spcBef>
              <a:buClr>
                <a:schemeClr val="tx1"/>
              </a:buClr>
              <a:tabLst>
                <a:tab pos="8521700" algn="r"/>
              </a:tabLst>
              <a:defRPr/>
            </a:pPr>
            <a:r>
              <a:rPr lang="en-US" altLang="zh-CN" sz="1200" dirty="0"/>
              <a:t>—</a:t>
            </a:r>
            <a:r>
              <a:rPr lang="zh-CN" altLang="en-US" sz="1200" dirty="0"/>
              <a:t> 利用</a:t>
            </a:r>
            <a:r>
              <a:rPr lang="zh-CN" altLang="en-US" sz="1200" dirty="0" smtClean="0"/>
              <a:t>核</a:t>
            </a:r>
            <a:r>
              <a:rPr lang="zh-CN" altLang="en-US" sz="1200" dirty="0"/>
              <a:t>心技</a:t>
            </a:r>
            <a:r>
              <a:rPr lang="zh-CN" altLang="en-US" sz="1200" dirty="0" smtClean="0"/>
              <a:t>术，获取技术服务项目，整合集团内外部人才、信息、技术、资质等资源</a:t>
            </a:r>
            <a:endParaRPr lang="en-US" altLang="zh-CN" sz="1200" dirty="0" smtClean="0"/>
          </a:p>
          <a:p>
            <a:pPr>
              <a:spcBef>
                <a:spcPts val="600"/>
              </a:spcBef>
              <a:buClr>
                <a:schemeClr val="tx1"/>
              </a:buClr>
              <a:tabLst>
                <a:tab pos="8521700" algn="r"/>
              </a:tabLst>
              <a:defRPr/>
            </a:pPr>
            <a:endParaRPr lang="zh-CN" altLang="en-US" sz="1200" dirty="0"/>
          </a:p>
        </p:txBody>
      </p:sp>
      <p:sp>
        <p:nvSpPr>
          <p:cNvPr id="37" name="矩形 36"/>
          <p:cNvSpPr/>
          <p:nvPr/>
        </p:nvSpPr>
        <p:spPr>
          <a:xfrm>
            <a:off x="4053192" y="2636912"/>
            <a:ext cx="2628000" cy="3170099"/>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200" b="1" dirty="0"/>
              <a:t>扩展</a:t>
            </a:r>
            <a:r>
              <a:rPr lang="zh-CN" altLang="en-US" sz="1200" b="1" dirty="0" smtClean="0"/>
              <a:t>技</a:t>
            </a:r>
            <a:r>
              <a:rPr lang="zh-CN" altLang="en-US" sz="1200" b="1" dirty="0"/>
              <a:t>术服务领域</a:t>
            </a:r>
            <a:endParaRPr lang="en-US" altLang="zh-CN" sz="1200" b="1" dirty="0"/>
          </a:p>
          <a:p>
            <a:pPr>
              <a:spcBef>
                <a:spcPts val="600"/>
              </a:spcBef>
              <a:buClr>
                <a:schemeClr val="tx1"/>
              </a:buClr>
            </a:pPr>
            <a:r>
              <a:rPr lang="zh-CN" altLang="zh-CN" sz="1200" dirty="0"/>
              <a:t>—</a:t>
            </a:r>
            <a:r>
              <a:rPr lang="en-US" altLang="zh-CN" sz="1200" dirty="0"/>
              <a:t> </a:t>
            </a:r>
            <a:r>
              <a:rPr lang="zh-CN" altLang="en-US" sz="1200" dirty="0"/>
              <a:t>从磷矿采选、</a:t>
            </a:r>
            <a:r>
              <a:rPr lang="en-US" altLang="zh-CN" sz="1200" dirty="0"/>
              <a:t>PPA </a:t>
            </a:r>
            <a:r>
              <a:rPr lang="zh-CN" altLang="en-US" sz="1200" dirty="0"/>
              <a:t>、氟碘回收等领域向磷化</a:t>
            </a:r>
            <a:r>
              <a:rPr lang="zh-CN" altLang="en-US" sz="1200" dirty="0" smtClean="0"/>
              <a:t>工市场扩展，扩大在环保及磷相关产业的市场份额</a:t>
            </a:r>
            <a:endParaRPr lang="en-US" altLang="zh-CN" sz="1200" dirty="0" smtClean="0"/>
          </a:p>
          <a:p>
            <a:pPr marL="177800" indent="-177800">
              <a:spcBef>
                <a:spcPts val="600"/>
              </a:spcBef>
              <a:buClr>
                <a:schemeClr val="tx1"/>
              </a:buClr>
              <a:buFont typeface="Arial" panose="020B0604020202020204" pitchFamily="34" charset="0"/>
              <a:buChar char="•"/>
            </a:pPr>
            <a:r>
              <a:rPr lang="zh-CN" altLang="en-US" sz="1200" b="1" dirty="0"/>
              <a:t>扩大</a:t>
            </a:r>
            <a:r>
              <a:rPr lang="zh-CN" altLang="en-US" sz="1200" b="1" dirty="0" smtClean="0"/>
              <a:t>并稳定业务规模</a:t>
            </a:r>
            <a:endParaRPr lang="en-US" altLang="zh-CN" sz="1200" b="1" dirty="0" smtClean="0"/>
          </a:p>
          <a:p>
            <a:pPr>
              <a:spcBef>
                <a:spcPts val="600"/>
              </a:spcBef>
              <a:buClr>
                <a:schemeClr val="tx1"/>
              </a:buClr>
            </a:pPr>
            <a:r>
              <a:rPr lang="zh-CN" altLang="zh-CN" sz="1200" dirty="0" smtClean="0"/>
              <a:t>—</a:t>
            </a:r>
            <a:r>
              <a:rPr lang="zh-CN" altLang="en-US" sz="1200" dirty="0" smtClean="0"/>
              <a:t>市场营销体系和项目管理能力日益成熟，稳定项目来源和业务规模</a:t>
            </a:r>
            <a:endParaRPr lang="en-US" altLang="zh-CN" sz="1200" b="1" dirty="0" smtClean="0"/>
          </a:p>
          <a:p>
            <a:pPr marL="177800" indent="-177800">
              <a:spcBef>
                <a:spcPts val="600"/>
              </a:spcBef>
              <a:buClr>
                <a:schemeClr val="tx1"/>
              </a:buClr>
              <a:buFont typeface="Arial" panose="020B0604020202020204" pitchFamily="34" charset="0"/>
              <a:buChar char="•"/>
            </a:pPr>
            <a:r>
              <a:rPr lang="zh-CN" altLang="en-US" sz="1200" b="1" dirty="0"/>
              <a:t>逐</a:t>
            </a:r>
            <a:r>
              <a:rPr lang="zh-CN" altLang="en-US" sz="1200" b="1" dirty="0" smtClean="0"/>
              <a:t>步建立金融</a:t>
            </a:r>
            <a:r>
              <a:rPr lang="zh-CN" altLang="en-US" sz="1200" b="1" dirty="0"/>
              <a:t>业</a:t>
            </a:r>
            <a:r>
              <a:rPr lang="zh-CN" altLang="en-US" sz="1200" b="1" dirty="0" smtClean="0"/>
              <a:t>务，支撑板块发展的资金需求</a:t>
            </a:r>
            <a:endParaRPr lang="en-US" altLang="zh-CN" sz="1200" b="1" dirty="0"/>
          </a:p>
          <a:p>
            <a:pPr defTabSz="330200">
              <a:tabLst>
                <a:tab pos="8521700" algn="r"/>
              </a:tabLst>
              <a:defRPr/>
            </a:pPr>
            <a:r>
              <a:rPr lang="en-US" altLang="zh-CN" sz="1200" dirty="0" smtClean="0"/>
              <a:t>— </a:t>
            </a:r>
            <a:r>
              <a:rPr lang="zh-CN" altLang="en-US" sz="1200" dirty="0" smtClean="0"/>
              <a:t>提</a:t>
            </a:r>
            <a:r>
              <a:rPr lang="zh-CN" altLang="en-US" sz="1200" dirty="0"/>
              <a:t>供项目拓展、结构化融资和信贷、以及投资和资产管理的专业顾问</a:t>
            </a:r>
            <a:r>
              <a:rPr lang="zh-CN" altLang="en-US" sz="1200" dirty="0" smtClean="0"/>
              <a:t>服务；启动技术服务板块上市相关工作；探索技术服务</a:t>
            </a:r>
            <a:r>
              <a:rPr lang="en-US" altLang="zh-CN" sz="1200" dirty="0" smtClean="0"/>
              <a:t>+</a:t>
            </a:r>
            <a:r>
              <a:rPr lang="zh-CN" altLang="en-US" sz="1200" dirty="0" smtClean="0"/>
              <a:t>金融</a:t>
            </a:r>
            <a:r>
              <a:rPr lang="en-US" altLang="zh-CN" sz="1200" dirty="0" smtClean="0"/>
              <a:t>+</a:t>
            </a:r>
            <a:r>
              <a:rPr lang="zh-CN" altLang="en-US" sz="1200" dirty="0" smtClean="0"/>
              <a:t>投资</a:t>
            </a:r>
            <a:r>
              <a:rPr lang="en-US" altLang="zh-CN" sz="1200" dirty="0" smtClean="0"/>
              <a:t>+</a:t>
            </a:r>
            <a:r>
              <a:rPr lang="zh-CN" altLang="en-US" sz="1200" dirty="0" smtClean="0"/>
              <a:t>贸易等商业模式。</a:t>
            </a:r>
          </a:p>
          <a:p>
            <a:pPr defTabSz="330200">
              <a:tabLst>
                <a:tab pos="8521700" algn="r"/>
              </a:tabLst>
              <a:defRPr/>
            </a:pPr>
            <a:endParaRPr kumimoji="1" lang="en-US" altLang="de-DE" sz="1200" dirty="0"/>
          </a:p>
        </p:txBody>
      </p:sp>
      <p:sp>
        <p:nvSpPr>
          <p:cNvPr id="38" name="矩形 37"/>
          <p:cNvSpPr/>
          <p:nvPr/>
        </p:nvSpPr>
        <p:spPr>
          <a:xfrm>
            <a:off x="6861504" y="2636912"/>
            <a:ext cx="2628000" cy="30623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200" b="1" dirty="0" smtClean="0"/>
              <a:t>打造化工</a:t>
            </a:r>
            <a:r>
              <a:rPr lang="en-US" altLang="zh-CN" sz="1200" b="1" dirty="0" smtClean="0"/>
              <a:t>EPC</a:t>
            </a:r>
            <a:r>
              <a:rPr lang="zh-CN" altLang="en-US" sz="1200" b="1" dirty="0" smtClean="0"/>
              <a:t>业务品牌</a:t>
            </a:r>
            <a:endParaRPr lang="en-US" altLang="zh-CN" sz="1200" b="1" dirty="0" smtClean="0"/>
          </a:p>
          <a:p>
            <a:pPr>
              <a:spcBef>
                <a:spcPts val="600"/>
              </a:spcBef>
              <a:buClr>
                <a:schemeClr val="tx1"/>
              </a:buClr>
            </a:pPr>
            <a:r>
              <a:rPr lang="zh-CN" altLang="zh-CN" sz="1200" dirty="0" smtClean="0"/>
              <a:t>—</a:t>
            </a:r>
            <a:r>
              <a:rPr lang="en-US" altLang="zh-CN" sz="1200" dirty="0" smtClean="0"/>
              <a:t> </a:t>
            </a:r>
            <a:r>
              <a:rPr lang="zh-CN" altLang="en-US" sz="1200" dirty="0" smtClean="0"/>
              <a:t>淡化工艺技术优势的概念，构建</a:t>
            </a:r>
            <a:r>
              <a:rPr lang="zh-CN" altLang="en-US" sz="1200" dirty="0"/>
              <a:t>集</a:t>
            </a:r>
            <a:r>
              <a:rPr lang="zh-CN" altLang="en-US" sz="1200" dirty="0" smtClean="0"/>
              <a:t>团技术标杆形象，开发</a:t>
            </a:r>
            <a:r>
              <a:rPr lang="en-US" altLang="zh-CN" sz="1200" dirty="0" smtClean="0"/>
              <a:t>PPP</a:t>
            </a:r>
            <a:r>
              <a:rPr lang="zh-CN" altLang="en-US" sz="1200" dirty="0" smtClean="0"/>
              <a:t>模式的业务</a:t>
            </a:r>
            <a:endParaRPr lang="en-US" altLang="zh-CN" sz="1200" dirty="0" smtClean="0"/>
          </a:p>
          <a:p>
            <a:pPr marL="177800" indent="-177800">
              <a:spcBef>
                <a:spcPts val="600"/>
              </a:spcBef>
              <a:buClr>
                <a:schemeClr val="tx1"/>
              </a:buClr>
              <a:buFont typeface="Arial" panose="020B0604020202020204" pitchFamily="34" charset="0"/>
              <a:buChar char="•"/>
            </a:pPr>
            <a:r>
              <a:rPr lang="zh-CN" altLang="en-US" sz="1200" b="1" dirty="0" smtClean="0"/>
              <a:t>提升代运营业务</a:t>
            </a:r>
            <a:r>
              <a:rPr lang="zh-CN" altLang="en-US" sz="1200" b="1" dirty="0"/>
              <a:t>比例</a:t>
            </a:r>
            <a:endParaRPr lang="en-US" altLang="zh-CN" sz="1200" b="1" dirty="0"/>
          </a:p>
          <a:p>
            <a:pPr>
              <a:spcBef>
                <a:spcPts val="600"/>
              </a:spcBef>
              <a:buClr>
                <a:schemeClr val="tx1"/>
              </a:buClr>
            </a:pPr>
            <a:r>
              <a:rPr lang="zh-CN" altLang="zh-CN" sz="1200" dirty="0" smtClean="0"/>
              <a:t>—</a:t>
            </a:r>
            <a:r>
              <a:rPr lang="en-US" altLang="zh-CN" sz="1200" dirty="0" smtClean="0"/>
              <a:t> </a:t>
            </a:r>
            <a:r>
              <a:rPr lang="zh-CN" altLang="en-US" sz="1200" dirty="0" smtClean="0"/>
              <a:t>通过代运营，进一步在全球范围内获取相关资源，巩固基于资源基础的核心竞争优势</a:t>
            </a:r>
            <a:endParaRPr lang="zh-CN" altLang="en-US" sz="1200" dirty="0"/>
          </a:p>
          <a:p>
            <a:pPr marL="177800" indent="-177800">
              <a:spcBef>
                <a:spcPts val="600"/>
              </a:spcBef>
              <a:buClr>
                <a:schemeClr val="tx1"/>
              </a:buClr>
              <a:buFont typeface="Arial" panose="020B0604020202020204" pitchFamily="34" charset="0"/>
              <a:buChar char="•"/>
            </a:pPr>
            <a:r>
              <a:rPr lang="zh-CN" altLang="en-US" sz="1200" b="1" dirty="0"/>
              <a:t>整</a:t>
            </a:r>
            <a:r>
              <a:rPr lang="zh-CN" altLang="en-US" sz="1200" b="1" dirty="0" smtClean="0"/>
              <a:t>合内外部资源，形成技术服务战</a:t>
            </a:r>
            <a:r>
              <a:rPr lang="zh-CN" altLang="en-US" sz="1200" b="1" dirty="0"/>
              <a:t>略联</a:t>
            </a:r>
            <a:r>
              <a:rPr lang="zh-CN" altLang="en-US" sz="1200" b="1" dirty="0" smtClean="0"/>
              <a:t>盟</a:t>
            </a:r>
            <a:endParaRPr lang="en-US" altLang="zh-CN" sz="1200" b="1" dirty="0"/>
          </a:p>
          <a:p>
            <a:pPr>
              <a:spcBef>
                <a:spcPts val="600"/>
              </a:spcBef>
              <a:buClr>
                <a:schemeClr val="tx1"/>
              </a:buClr>
            </a:pPr>
            <a:r>
              <a:rPr lang="zh-CN" altLang="zh-CN" sz="1200" dirty="0"/>
              <a:t>—</a:t>
            </a:r>
            <a:r>
              <a:rPr lang="zh-CN" altLang="en-US" sz="1200" dirty="0"/>
              <a:t>与投资商、</a:t>
            </a:r>
            <a:r>
              <a:rPr lang="zh-CN" altLang="en-US" sz="1200" dirty="0" smtClean="0"/>
              <a:t>设备制造商等通过资本纽带结成长期战略联盟，扩大在磷及磷化工和环保业务领域以外的市场份额</a:t>
            </a:r>
            <a:endParaRPr lang="en-US" altLang="zh-CN" sz="1200" dirty="0"/>
          </a:p>
        </p:txBody>
      </p:sp>
      <p:sp>
        <p:nvSpPr>
          <p:cNvPr id="32" name="矩形 31"/>
          <p:cNvSpPr/>
          <p:nvPr>
            <p:custDataLst>
              <p:tags r:id="rId2"/>
            </p:custDataLst>
          </p:nvPr>
        </p:nvSpPr>
        <p:spPr>
          <a:xfrm>
            <a:off x="416496" y="5661248"/>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34" name="直接连接符 33"/>
          <p:cNvCxnSpPr/>
          <p:nvPr/>
        </p:nvCxnSpPr>
        <p:spPr>
          <a:xfrm>
            <a:off x="1136576" y="2636912"/>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36576" y="5625244"/>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4053192" y="5661248"/>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t>技术服务业务规模</a:t>
            </a:r>
            <a:endParaRPr lang="en-US" altLang="zh-CN" sz="1400" dirty="0" smtClean="0"/>
          </a:p>
          <a:p>
            <a:pPr marL="177800" indent="-177800">
              <a:spcBef>
                <a:spcPts val="600"/>
              </a:spcBef>
              <a:buClr>
                <a:schemeClr val="tx1"/>
              </a:buClr>
              <a:buFont typeface="Arial" panose="020B0604020202020204" pitchFamily="34" charset="0"/>
              <a:buChar char="•"/>
            </a:pPr>
            <a:r>
              <a:rPr lang="zh-CN" altLang="en-US" sz="1400" dirty="0" smtClean="0"/>
              <a:t>各细分领域市场规模比例</a:t>
            </a:r>
            <a:endParaRPr lang="zh-CN" altLang="en-US" sz="1400" dirty="0"/>
          </a:p>
        </p:txBody>
      </p:sp>
      <p:sp>
        <p:nvSpPr>
          <p:cNvPr id="40" name="矩形 39"/>
          <p:cNvSpPr/>
          <p:nvPr/>
        </p:nvSpPr>
        <p:spPr>
          <a:xfrm>
            <a:off x="1112520" y="5661248"/>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t>技术服务业务规模</a:t>
            </a:r>
            <a:endParaRPr lang="en-US" altLang="zh-CN" sz="1400" dirty="0"/>
          </a:p>
          <a:p>
            <a:pPr marL="177800" indent="-177800">
              <a:spcBef>
                <a:spcPts val="600"/>
              </a:spcBef>
              <a:buClr>
                <a:schemeClr val="tx1"/>
              </a:buClr>
              <a:buFont typeface="Arial" panose="020B0604020202020204" pitchFamily="34" charset="0"/>
              <a:buChar char="•"/>
            </a:pPr>
            <a:r>
              <a:rPr lang="zh-CN" altLang="en-US" sz="1400" dirty="0" smtClean="0"/>
              <a:t>技术服务项目数量</a:t>
            </a:r>
            <a:endParaRPr lang="en-US" altLang="zh-CN" sz="1400" dirty="0" smtClean="0"/>
          </a:p>
        </p:txBody>
      </p:sp>
      <p:sp>
        <p:nvSpPr>
          <p:cNvPr id="41" name="矩形 40"/>
          <p:cNvSpPr/>
          <p:nvPr/>
        </p:nvSpPr>
        <p:spPr>
          <a:xfrm>
            <a:off x="6861504" y="5661248"/>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t>化工技术服务的品牌影响力</a:t>
            </a:r>
            <a:endParaRPr lang="en-US" altLang="zh-CN" sz="1400" dirty="0" smtClean="0"/>
          </a:p>
          <a:p>
            <a:pPr marL="177800" indent="-177800">
              <a:spcBef>
                <a:spcPts val="600"/>
              </a:spcBef>
              <a:buClr>
                <a:schemeClr val="tx1"/>
              </a:buClr>
              <a:buFont typeface="Arial" panose="020B0604020202020204" pitchFamily="34" charset="0"/>
              <a:buChar char="•"/>
            </a:pPr>
            <a:r>
              <a:rPr lang="zh-CN" altLang="en-US" sz="1400" dirty="0" smtClean="0"/>
              <a:t>代运营业务规模比例</a:t>
            </a:r>
            <a:endParaRPr lang="en-US" altLang="zh-CN" sz="1400" dirty="0" smtClean="0"/>
          </a:p>
        </p:txBody>
      </p:sp>
      <p:sp>
        <p:nvSpPr>
          <p:cNvPr id="45"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瓮福集团技术服务业务</a:t>
            </a:r>
            <a:r>
              <a:rPr lang="zh-CN" altLang="en-US" dirty="0" smtClean="0">
                <a:solidFill>
                  <a:schemeClr val="tx2"/>
                </a:solidFill>
              </a:rPr>
              <a:t>战略举措</a:t>
            </a:r>
            <a:endParaRPr lang="zh-CN" altLang="en-US" dirty="0">
              <a:solidFill>
                <a:schemeClr val="tx2"/>
              </a:solidFill>
            </a:endParaRPr>
          </a:p>
        </p:txBody>
      </p:sp>
    </p:spTree>
    <p:extLst>
      <p:ext uri="{BB962C8B-B14F-4D97-AF65-F5344CB8AC3E}">
        <p14:creationId xmlns:p14="http://schemas.microsoft.com/office/powerpoint/2010/main" val="80215002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105128" y="1412776"/>
            <a:ext cx="1620176"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111627"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573306" y="2029271"/>
            <a:ext cx="1151998"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项目管理</a:t>
            </a:r>
            <a:endParaRPr lang="zh-CN" altLang="en-US" sz="1400" b="1" dirty="0">
              <a:solidFill>
                <a:schemeClr val="bg1"/>
              </a:solidFill>
            </a:endParaRPr>
          </a:p>
        </p:txBody>
      </p:sp>
      <p:sp>
        <p:nvSpPr>
          <p:cNvPr id="10" name="矩形 9"/>
          <p:cNvSpPr/>
          <p:nvPr/>
        </p:nvSpPr>
        <p:spPr>
          <a:xfrm>
            <a:off x="6111627" y="2537894"/>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11" name="矩形 10"/>
          <p:cNvSpPr/>
          <p:nvPr/>
        </p:nvSpPr>
        <p:spPr>
          <a:xfrm>
            <a:off x="6573306" y="2537830"/>
            <a:ext cx="1151998"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市场拓</a:t>
            </a:r>
            <a:r>
              <a:rPr lang="zh-CN" altLang="en-US" sz="1400" b="1" dirty="0" smtClean="0">
                <a:solidFill>
                  <a:schemeClr val="bg1"/>
                </a:solidFill>
              </a:rPr>
              <a:t>展</a:t>
            </a:r>
            <a:endParaRPr lang="zh-CN" altLang="en-US" sz="1400" b="1" dirty="0">
              <a:solidFill>
                <a:schemeClr val="bg1"/>
              </a:solidFill>
            </a:endParaRPr>
          </a:p>
        </p:txBody>
      </p:sp>
      <p:sp>
        <p:nvSpPr>
          <p:cNvPr id="12" name="矩形 11"/>
          <p:cNvSpPr/>
          <p:nvPr/>
        </p:nvSpPr>
        <p:spPr>
          <a:xfrm>
            <a:off x="6111627" y="304645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3" name="矩形 12"/>
          <p:cNvSpPr/>
          <p:nvPr/>
        </p:nvSpPr>
        <p:spPr>
          <a:xfrm>
            <a:off x="6573306" y="3046389"/>
            <a:ext cx="1151998"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资源</a:t>
            </a:r>
            <a:r>
              <a:rPr lang="zh-CN" altLang="en-US" sz="1400" b="1" dirty="0" smtClean="0">
                <a:solidFill>
                  <a:schemeClr val="bg1"/>
                </a:solidFill>
              </a:rPr>
              <a:t>整合</a:t>
            </a:r>
          </a:p>
        </p:txBody>
      </p:sp>
      <p:sp>
        <p:nvSpPr>
          <p:cNvPr id="14" name="矩形 13"/>
          <p:cNvSpPr/>
          <p:nvPr/>
        </p:nvSpPr>
        <p:spPr>
          <a:xfrm>
            <a:off x="6111627" y="3555012"/>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5" name="矩形 14"/>
          <p:cNvSpPr/>
          <p:nvPr/>
        </p:nvSpPr>
        <p:spPr>
          <a:xfrm>
            <a:off x="6573306" y="3554948"/>
            <a:ext cx="1151998"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品牌规划</a:t>
            </a:r>
          </a:p>
        </p:txBody>
      </p:sp>
      <p:sp>
        <p:nvSpPr>
          <p:cNvPr id="16" name="矩形 15"/>
          <p:cNvSpPr/>
          <p:nvPr/>
        </p:nvSpPr>
        <p:spPr>
          <a:xfrm>
            <a:off x="6111627" y="406357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7" name="矩形 16"/>
          <p:cNvSpPr/>
          <p:nvPr/>
        </p:nvSpPr>
        <p:spPr>
          <a:xfrm>
            <a:off x="6573306" y="4063507"/>
            <a:ext cx="1151998"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投融资管理</a:t>
            </a:r>
          </a:p>
        </p:txBody>
      </p:sp>
      <p:sp>
        <p:nvSpPr>
          <p:cNvPr id="18" name="矩形 17"/>
          <p:cNvSpPr/>
          <p:nvPr/>
        </p:nvSpPr>
        <p:spPr>
          <a:xfrm>
            <a:off x="6111627" y="457213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9" name="矩形 18"/>
          <p:cNvSpPr/>
          <p:nvPr/>
        </p:nvSpPr>
        <p:spPr>
          <a:xfrm>
            <a:off x="6573306" y="4572066"/>
            <a:ext cx="1151998"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工厂代运营</a:t>
            </a:r>
            <a:endParaRPr lang="zh-CN" altLang="en-US" sz="1400" b="1" dirty="0">
              <a:solidFill>
                <a:schemeClr val="tx1"/>
              </a:solidFill>
            </a:endParaRPr>
          </a:p>
        </p:txBody>
      </p:sp>
      <p:sp>
        <p:nvSpPr>
          <p:cNvPr id="20" name="矩形 19"/>
          <p:cNvSpPr/>
          <p:nvPr/>
        </p:nvSpPr>
        <p:spPr>
          <a:xfrm>
            <a:off x="6111627" y="508068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21" name="矩形 20"/>
          <p:cNvSpPr/>
          <p:nvPr/>
        </p:nvSpPr>
        <p:spPr>
          <a:xfrm>
            <a:off x="6573306" y="5080625"/>
            <a:ext cx="1151998"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战略联盟</a:t>
            </a:r>
          </a:p>
        </p:txBody>
      </p:sp>
      <p:sp>
        <p:nvSpPr>
          <p:cNvPr id="22" name="矩形 21"/>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23" name="矩形 22"/>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4" name="矩形 23"/>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5" name="矩形 24"/>
          <p:cNvSpPr/>
          <p:nvPr/>
        </p:nvSpPr>
        <p:spPr>
          <a:xfrm>
            <a:off x="7785371"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28" name="矩形 27"/>
          <p:cNvSpPr/>
          <p:nvPr/>
        </p:nvSpPr>
        <p:spPr>
          <a:xfrm>
            <a:off x="7785371"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0" name="矩形 29"/>
          <p:cNvSpPr/>
          <p:nvPr/>
        </p:nvSpPr>
        <p:spPr>
          <a:xfrm>
            <a:off x="8985504"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1" name="矩形 30"/>
          <p:cNvSpPr/>
          <p:nvPr/>
        </p:nvSpPr>
        <p:spPr>
          <a:xfrm>
            <a:off x="7785371"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2" name="矩形 31"/>
          <p:cNvSpPr/>
          <p:nvPr/>
        </p:nvSpPr>
        <p:spPr>
          <a:xfrm>
            <a:off x="8385438"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33" name="矩形 32"/>
          <p:cNvSpPr/>
          <p:nvPr/>
        </p:nvSpPr>
        <p:spPr>
          <a:xfrm>
            <a:off x="8985504"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34" name="矩形 33"/>
          <p:cNvSpPr/>
          <p:nvPr/>
        </p:nvSpPr>
        <p:spPr>
          <a:xfrm>
            <a:off x="7785371"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5" name="矩形 34"/>
          <p:cNvSpPr/>
          <p:nvPr/>
        </p:nvSpPr>
        <p:spPr>
          <a:xfrm>
            <a:off x="8385438"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7" name="矩形 36"/>
          <p:cNvSpPr/>
          <p:nvPr/>
        </p:nvSpPr>
        <p:spPr>
          <a:xfrm>
            <a:off x="7785371"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8" name="矩形 37"/>
          <p:cNvSpPr/>
          <p:nvPr/>
        </p:nvSpPr>
        <p:spPr>
          <a:xfrm>
            <a:off x="8385438"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9" name="矩形 38"/>
          <p:cNvSpPr/>
          <p:nvPr/>
        </p:nvSpPr>
        <p:spPr>
          <a:xfrm>
            <a:off x="8985504"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0" name="矩形 39"/>
          <p:cNvSpPr/>
          <p:nvPr/>
        </p:nvSpPr>
        <p:spPr>
          <a:xfrm>
            <a:off x="7785371"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1" name="矩形 40"/>
          <p:cNvSpPr/>
          <p:nvPr/>
        </p:nvSpPr>
        <p:spPr>
          <a:xfrm>
            <a:off x="8385438"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2" name="矩形 41"/>
          <p:cNvSpPr/>
          <p:nvPr/>
        </p:nvSpPr>
        <p:spPr>
          <a:xfrm>
            <a:off x="8985504"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3" name="矩形 42"/>
          <p:cNvSpPr/>
          <p:nvPr/>
        </p:nvSpPr>
        <p:spPr>
          <a:xfrm>
            <a:off x="6111627" y="558924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44" name="矩形 43"/>
          <p:cNvSpPr/>
          <p:nvPr/>
        </p:nvSpPr>
        <p:spPr>
          <a:xfrm>
            <a:off x="6573306" y="5589184"/>
            <a:ext cx="1151998"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采购供应</a:t>
            </a:r>
            <a:endParaRPr lang="zh-CN" altLang="en-US" sz="1400" b="1" dirty="0">
              <a:solidFill>
                <a:schemeClr val="tx1"/>
              </a:solidFill>
            </a:endParaRPr>
          </a:p>
        </p:txBody>
      </p:sp>
      <p:sp>
        <p:nvSpPr>
          <p:cNvPr id="45" name="矩形 44"/>
          <p:cNvSpPr/>
          <p:nvPr/>
        </p:nvSpPr>
        <p:spPr>
          <a:xfrm>
            <a:off x="7785371"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6" name="矩形 45"/>
          <p:cNvSpPr/>
          <p:nvPr/>
        </p:nvSpPr>
        <p:spPr>
          <a:xfrm>
            <a:off x="8385438"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7" name="矩形 46"/>
          <p:cNvSpPr/>
          <p:nvPr/>
        </p:nvSpPr>
        <p:spPr>
          <a:xfrm>
            <a:off x="8985504"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ext uri="{D42A27DB-BD31-4B8C-83A1-F6EECF244321}">
                <p14:modId xmlns:p14="http://schemas.microsoft.com/office/powerpoint/2010/main" val="2136450364"/>
              </p:ex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7" name="椭圆 56"/>
          <p:cNvSpPr/>
          <p:nvPr>
            <p:custDataLst>
              <p:tags r:id="rId2"/>
            </p:custDataLst>
          </p:nvPr>
        </p:nvSpPr>
        <p:spPr>
          <a:xfrm>
            <a:off x="4160912" y="224092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项目</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管理</a:t>
            </a:r>
          </a:p>
        </p:txBody>
      </p:sp>
      <p:sp>
        <p:nvSpPr>
          <p:cNvPr id="61" name="椭圆 60"/>
          <p:cNvSpPr/>
          <p:nvPr>
            <p:custDataLst>
              <p:tags r:id="rId3"/>
            </p:custDataLst>
          </p:nvPr>
        </p:nvSpPr>
        <p:spPr>
          <a:xfrm>
            <a:off x="3620912" y="195289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资源</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整合</a:t>
            </a:r>
            <a:endParaRPr lang="zh-CN" altLang="en-US" sz="1400" b="1" dirty="0">
              <a:solidFill>
                <a:schemeClr val="bg1"/>
              </a:solidFill>
              <a:latin typeface="+mn-ea"/>
            </a:endParaRPr>
          </a:p>
        </p:txBody>
      </p:sp>
      <p:sp>
        <p:nvSpPr>
          <p:cNvPr id="62" name="椭圆 61"/>
          <p:cNvSpPr/>
          <p:nvPr>
            <p:custDataLst>
              <p:tags r:id="rId4"/>
            </p:custDataLst>
          </p:nvPr>
        </p:nvSpPr>
        <p:spPr>
          <a:xfrm>
            <a:off x="2455981" y="2902389"/>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投融资</a:t>
            </a:r>
            <a:endParaRPr lang="en-US" altLang="zh-CN" sz="1400" b="1" dirty="0">
              <a:solidFill>
                <a:schemeClr val="bg1"/>
              </a:solidFill>
              <a:latin typeface="+mn-ea"/>
            </a:endParaRPr>
          </a:p>
          <a:p>
            <a:pPr algn="ctr"/>
            <a:r>
              <a:rPr lang="zh-CN" altLang="en-US" sz="1400" b="1" dirty="0">
                <a:solidFill>
                  <a:schemeClr val="bg1"/>
                </a:solidFill>
                <a:latin typeface="+mn-ea"/>
              </a:rPr>
              <a:t>管理</a:t>
            </a:r>
          </a:p>
        </p:txBody>
      </p:sp>
      <p:sp>
        <p:nvSpPr>
          <p:cNvPr id="63" name="TextBox 6"/>
          <p:cNvSpPr txBox="1">
            <a:spLocks noChangeArrowheads="1"/>
          </p:cNvSpPr>
          <p:nvPr>
            <p:custDataLst>
              <p:tags r:id="rId5"/>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6"/>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7"/>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8"/>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9"/>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10"/>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9" name="椭圆 68"/>
          <p:cNvSpPr/>
          <p:nvPr/>
        </p:nvSpPr>
        <p:spPr>
          <a:xfrm>
            <a:off x="1557285" y="3062716"/>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品牌</a:t>
            </a:r>
            <a:endParaRPr lang="en-US" altLang="zh-CN" sz="1400" b="1" dirty="0">
              <a:solidFill>
                <a:schemeClr val="bg1"/>
              </a:solidFill>
              <a:latin typeface="+mn-ea"/>
            </a:endParaRPr>
          </a:p>
          <a:p>
            <a:pPr algn="ctr"/>
            <a:r>
              <a:rPr lang="zh-CN" altLang="en-US" sz="1400" b="1" dirty="0">
                <a:solidFill>
                  <a:schemeClr val="bg1"/>
                </a:solidFill>
                <a:latin typeface="+mn-ea"/>
              </a:rPr>
              <a:t>规划</a:t>
            </a:r>
          </a:p>
        </p:txBody>
      </p:sp>
      <p:sp>
        <p:nvSpPr>
          <p:cNvPr id="70" name="椭圆 69"/>
          <p:cNvSpPr/>
          <p:nvPr/>
        </p:nvSpPr>
        <p:spPr>
          <a:xfrm>
            <a:off x="1280592" y="3717032"/>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战略</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联盟</a:t>
            </a:r>
            <a:endParaRPr lang="zh-CN" altLang="en-US" sz="1400" b="1" dirty="0">
              <a:solidFill>
                <a:schemeClr val="tx1"/>
              </a:solidFill>
              <a:latin typeface="+mn-ea"/>
            </a:endParaRPr>
          </a:p>
        </p:txBody>
      </p:sp>
      <p:sp>
        <p:nvSpPr>
          <p:cNvPr id="71" name="椭圆 70"/>
          <p:cNvSpPr/>
          <p:nvPr>
            <p:custDataLst>
              <p:tags r:id="rId11"/>
            </p:custDataLst>
          </p:nvPr>
        </p:nvSpPr>
        <p:spPr>
          <a:xfrm>
            <a:off x="1928664" y="4509120"/>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采购</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供应</a:t>
            </a:r>
            <a:endParaRPr lang="zh-CN" altLang="en-US" sz="1400" b="1" dirty="0">
              <a:solidFill>
                <a:schemeClr val="tx1"/>
              </a:solidFill>
              <a:latin typeface="+mn-ea"/>
            </a:endParaRPr>
          </a:p>
        </p:txBody>
      </p:sp>
      <p:sp>
        <p:nvSpPr>
          <p:cNvPr id="81" name="椭圆 80"/>
          <p:cNvSpPr/>
          <p:nvPr>
            <p:custDataLst>
              <p:tags r:id="rId12"/>
            </p:custDataLst>
          </p:nvPr>
        </p:nvSpPr>
        <p:spPr>
          <a:xfrm>
            <a:off x="4845048" y="177281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市场</a:t>
            </a:r>
            <a:endParaRPr lang="en-US" altLang="zh-CN" sz="1400" b="1" dirty="0">
              <a:solidFill>
                <a:schemeClr val="bg1"/>
              </a:solidFill>
              <a:latin typeface="+mn-ea"/>
            </a:endParaRPr>
          </a:p>
          <a:p>
            <a:pPr algn="ctr"/>
            <a:r>
              <a:rPr lang="zh-CN" altLang="en-US" sz="1400" b="1" dirty="0">
                <a:solidFill>
                  <a:schemeClr val="bg1"/>
                </a:solidFill>
                <a:latin typeface="+mn-ea"/>
              </a:rPr>
              <a:t>拓展</a:t>
            </a:r>
          </a:p>
        </p:txBody>
      </p:sp>
      <p:sp>
        <p:nvSpPr>
          <p:cNvPr id="82" name="椭圆 81"/>
          <p:cNvSpPr/>
          <p:nvPr>
            <p:custDataLst>
              <p:tags r:id="rId13"/>
            </p:custDataLst>
          </p:nvPr>
        </p:nvSpPr>
        <p:spPr>
          <a:xfrm>
            <a:off x="992560" y="2276872"/>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工厂</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代运营</a:t>
            </a:r>
            <a:endParaRPr lang="zh-CN" altLang="en-US" sz="1400" b="1" dirty="0">
              <a:solidFill>
                <a:schemeClr val="bg1"/>
              </a:solidFill>
              <a:latin typeface="+mn-ea"/>
            </a:endParaRPr>
          </a:p>
        </p:txBody>
      </p:sp>
      <p:sp>
        <p:nvSpPr>
          <p:cNvPr id="84" name="等腰三角形 83"/>
          <p:cNvSpPr/>
          <p:nvPr/>
        </p:nvSpPr>
        <p:spPr>
          <a:xfrm rot="5400000">
            <a:off x="4330650"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4"/>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5"/>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6"/>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17"/>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瓮福集团技术服务业务</a:t>
            </a:r>
            <a:r>
              <a:rPr lang="zh-CN" altLang="en-US" dirty="0" smtClean="0">
                <a:solidFill>
                  <a:schemeClr val="tx2"/>
                </a:solidFill>
              </a:rPr>
              <a:t>能力建设</a:t>
            </a:r>
            <a:endParaRPr lang="zh-CN" altLang="en-US" dirty="0">
              <a:solidFill>
                <a:schemeClr val="tx2"/>
              </a:solidFill>
            </a:endParaRPr>
          </a:p>
        </p:txBody>
      </p:sp>
      <p:sp>
        <p:nvSpPr>
          <p:cNvPr id="74" name="椭圆 73"/>
          <p:cNvSpPr/>
          <p:nvPr>
            <p:custDataLst>
              <p:tags r:id="rId18"/>
            </p:custDataLst>
          </p:nvPr>
        </p:nvSpPr>
        <p:spPr>
          <a:xfrm>
            <a:off x="2455981" y="4649732"/>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施工与</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试运行</a:t>
            </a:r>
            <a:endParaRPr lang="en-US" altLang="zh-CN" sz="1400" b="1" dirty="0" smtClean="0">
              <a:solidFill>
                <a:schemeClr val="tx1"/>
              </a:solidFill>
              <a:latin typeface="+mn-ea"/>
            </a:endParaRPr>
          </a:p>
        </p:txBody>
      </p:sp>
      <p:sp>
        <p:nvSpPr>
          <p:cNvPr id="75" name="椭圆 74"/>
          <p:cNvSpPr/>
          <p:nvPr>
            <p:custDataLst>
              <p:tags r:id="rId19"/>
            </p:custDataLst>
          </p:nvPr>
        </p:nvSpPr>
        <p:spPr>
          <a:xfrm>
            <a:off x="1136576" y="4797152"/>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规划</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设计</a:t>
            </a:r>
            <a:endParaRPr lang="zh-CN" altLang="en-US" sz="1400" b="1" dirty="0">
              <a:solidFill>
                <a:schemeClr val="tx1"/>
              </a:solidFill>
              <a:latin typeface="+mn-ea"/>
            </a:endParaRPr>
          </a:p>
        </p:txBody>
      </p:sp>
    </p:spTree>
    <p:extLst>
      <p:ext uri="{BB962C8B-B14F-4D97-AF65-F5344CB8AC3E}">
        <p14:creationId xmlns:p14="http://schemas.microsoft.com/office/powerpoint/2010/main" val="25405197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6.</a:t>
            </a:r>
            <a:r>
              <a:rPr lang="zh-CN" altLang="en-US" dirty="0" smtClean="0"/>
              <a:t>农业服务</a:t>
            </a:r>
            <a:r>
              <a:rPr lang="en-US" altLang="zh-CN" dirty="0" smtClean="0">
                <a:latin typeface="+mn-ea"/>
              </a:rPr>
              <a:t>……58</a:t>
            </a:r>
            <a:r>
              <a:rPr lang="zh-CN" altLang="en-US" dirty="0" smtClean="0">
                <a:latin typeface="+mn-ea"/>
              </a:rPr>
              <a:t> ～</a:t>
            </a:r>
            <a:r>
              <a:rPr lang="en-US" altLang="zh-CN" dirty="0" smtClean="0">
                <a:latin typeface="+mn-ea"/>
              </a:rPr>
              <a:t>63</a:t>
            </a:r>
            <a:endParaRPr lang="zh-CN" altLang="en-US" dirty="0"/>
          </a:p>
        </p:txBody>
      </p:sp>
      <p:sp>
        <p:nvSpPr>
          <p:cNvPr id="3" name="矩形 2"/>
          <p:cNvSpPr/>
          <p:nvPr/>
        </p:nvSpPr>
        <p:spPr>
          <a:xfrm>
            <a:off x="415925" y="1737048"/>
            <a:ext cx="9145588" cy="4032449"/>
          </a:xfrm>
          <a:prstGeom prst="rect">
            <a:avLst/>
          </a:prstGeom>
          <a:pattFill prst="dotDmnd">
            <a:fgClr>
              <a:schemeClr val="accent3"/>
            </a:fgClr>
            <a:bgClr>
              <a:schemeClr val="bg1"/>
            </a:bgClr>
          </a:patt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36000" rIns="180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buSzPct val="100000"/>
              <a:tabLst>
                <a:tab pos="534988" algn="l"/>
              </a:tabLst>
            </a:pPr>
            <a:r>
              <a:rPr lang="en-US" altLang="zh-CN" sz="2400" b="1" dirty="0" smtClean="0">
                <a:solidFill>
                  <a:schemeClr val="tx1"/>
                </a:solidFill>
                <a:latin typeface="+mn-ea"/>
              </a:rPr>
              <a:t>【</a:t>
            </a:r>
            <a:r>
              <a:rPr lang="zh-CN" altLang="en-US" sz="2400" b="1" dirty="0" smtClean="0">
                <a:solidFill>
                  <a:schemeClr val="tx1"/>
                </a:solidFill>
                <a:latin typeface="+mn-ea"/>
              </a:rPr>
              <a:t>无农业不强</a:t>
            </a:r>
            <a:r>
              <a:rPr lang="en-US" altLang="zh-CN" sz="2400" b="1" dirty="0" smtClean="0">
                <a:solidFill>
                  <a:schemeClr val="tx1"/>
                </a:solidFill>
                <a:latin typeface="+mn-ea"/>
              </a:rPr>
              <a:t>】</a:t>
            </a:r>
            <a:endParaRPr lang="en-US" altLang="zh-CN" sz="2400" b="1" dirty="0">
              <a:solidFill>
                <a:schemeClr val="tx1"/>
              </a:solidFill>
              <a:latin typeface="+mn-ea"/>
            </a:endParaRPr>
          </a:p>
          <a:p>
            <a:pPr algn="just">
              <a:lnSpc>
                <a:spcPct val="150000"/>
              </a:lnSpc>
              <a:spcBef>
                <a:spcPts val="300"/>
              </a:spcBef>
            </a:pPr>
            <a:r>
              <a:rPr lang="zh-CN" altLang="en-US" sz="2000" dirty="0">
                <a:solidFill>
                  <a:schemeClr val="tx1"/>
                </a:solidFill>
              </a:rPr>
              <a:t>抓住中国农业现代化进程中的集约种植机遇，以农资配送为基础，以金融服务为保障，以粮食收储或农业产业链其它节点为切入，向粮食产业中上游提供现代农业综合性服务，提升农业生产的效率和效益；开拓粮食收储后的消化空间，依据技术突破水平及市场机遇，择机进入粮食深加工。重点关注粮食贸易风险管控、农业放量、商业模式创新、合作社组织管理、金融创利等方面的能力培育。逐步成为在全球范围优化中国粮食供应重要组织者。成为集团经营体量、经济效益及社会责任角色担当的重要业务板块。</a:t>
            </a:r>
          </a:p>
        </p:txBody>
      </p:sp>
    </p:spTree>
    <p:extLst>
      <p:ext uri="{BB962C8B-B14F-4D97-AF65-F5344CB8AC3E}">
        <p14:creationId xmlns:p14="http://schemas.microsoft.com/office/powerpoint/2010/main" val="8986222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en-US" dirty="0" smtClean="0"/>
              <a:t>农业改革、国企改革两个领域是瓮福发展的两项重要外部机遇，农业改革打开了巨量的产业空间，国企改革将为企业释放重大的制度红利，激发人员活力动力</a:t>
            </a:r>
            <a:endParaRPr lang="zh-CN" altLang="en-US" dirty="0"/>
          </a:p>
        </p:txBody>
      </p:sp>
      <p:sp>
        <p:nvSpPr>
          <p:cNvPr id="3" name="Text Box 12"/>
          <p:cNvSpPr txBox="1">
            <a:spLocks noChangeArrowheads="1"/>
          </p:cNvSpPr>
          <p:nvPr/>
        </p:nvSpPr>
        <p:spPr bwMode="auto">
          <a:xfrm>
            <a:off x="487196" y="1628800"/>
            <a:ext cx="3888432" cy="360000"/>
          </a:xfrm>
          <a:prstGeom prst="rect">
            <a:avLst/>
          </a:prstGeom>
          <a:solidFill>
            <a:schemeClr val="bg1"/>
          </a:solidFill>
          <a:ln>
            <a:noFill/>
          </a:ln>
          <a:effectLst>
            <a:outerShdw dist="12700" dir="5400000" algn="tl" rotWithShape="0">
              <a:schemeClr val="accent1"/>
            </a:outerShdw>
          </a:effectLst>
          <a:extLst>
            <a:ext uri="{91240B29-F687-4F45-9708-019B960494DF}">
              <a14:hiddenLine xmlns:a14="http://schemas.microsoft.com/office/drawing/2010/main" w="19050">
                <a:solidFill>
                  <a:srgbClr val="000000"/>
                </a:solidFill>
                <a:miter lim="800000"/>
                <a:headEnd/>
                <a:tailEnd/>
              </a14:hiddenLine>
            </a:ex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r>
              <a:rPr lang="zh-CN" altLang="en-US" dirty="0" smtClean="0"/>
              <a:t>机遇一：农业改革机遇</a:t>
            </a:r>
            <a:endParaRPr lang="zh-CN" altLang="en-US" dirty="0"/>
          </a:p>
        </p:txBody>
      </p:sp>
      <p:sp>
        <p:nvSpPr>
          <p:cNvPr id="4" name="Text Box 12"/>
          <p:cNvSpPr txBox="1">
            <a:spLocks noChangeArrowheads="1"/>
          </p:cNvSpPr>
          <p:nvPr/>
        </p:nvSpPr>
        <p:spPr bwMode="auto">
          <a:xfrm>
            <a:off x="4980264" y="1628800"/>
            <a:ext cx="3888432" cy="360000"/>
          </a:xfrm>
          <a:prstGeom prst="rect">
            <a:avLst/>
          </a:prstGeom>
          <a:solidFill>
            <a:schemeClr val="bg1"/>
          </a:solidFill>
          <a:ln>
            <a:noFill/>
          </a:ln>
          <a:effectLst>
            <a:outerShdw dist="12700" dir="5400000" algn="tl" rotWithShape="0">
              <a:schemeClr val="accent1"/>
            </a:outerShdw>
          </a:effectLst>
          <a:extLst>
            <a:ext uri="{91240B29-F687-4F45-9708-019B960494DF}">
              <a14:hiddenLine xmlns:a14="http://schemas.microsoft.com/office/drawing/2010/main" w="19050">
                <a:solidFill>
                  <a:srgbClr val="000000"/>
                </a:solidFill>
                <a:miter lim="800000"/>
                <a:headEnd/>
                <a:tailEnd/>
              </a14:hiddenLine>
            </a:ext>
          </a:extLst>
        </p:spPr>
        <p:txBody>
          <a:bodyPr anchor="ctr"/>
          <a:lstStyle>
            <a:defPPr>
              <a:defRPr lang="zh-CN"/>
            </a:defPPr>
            <a:lvl1pPr>
              <a:defRPr kumimoji="1" sz="1600" b="1">
                <a:latin typeface="Arial" panose="020B0604020202020204" pitchFamily="34" charset="0"/>
                <a:ea typeface="华文楷体" panose="02010600040101010101" pitchFamily="2" charset="-122"/>
              </a:defRPr>
            </a:lvl1pPr>
            <a:lvl2pPr marL="742950" indent="-285750">
              <a:defRPr kumimoji="1" sz="1700">
                <a:latin typeface="Arial" panose="020B0604020202020204" pitchFamily="34" charset="0"/>
                <a:ea typeface="华文楷体" panose="02010600040101010101" pitchFamily="2" charset="-122"/>
              </a:defRPr>
            </a:lvl2pPr>
            <a:lvl3pPr marL="1143000" indent="-228600">
              <a:defRPr kumimoji="1" sz="1700">
                <a:latin typeface="Arial" panose="020B0604020202020204" pitchFamily="34" charset="0"/>
                <a:ea typeface="华文楷体" panose="02010600040101010101" pitchFamily="2" charset="-122"/>
              </a:defRPr>
            </a:lvl3pPr>
            <a:lvl4pPr marL="1600200" indent="-228600">
              <a:defRPr kumimoji="1" sz="1700">
                <a:latin typeface="Arial" panose="020B0604020202020204" pitchFamily="34" charset="0"/>
                <a:ea typeface="华文楷体" panose="02010600040101010101" pitchFamily="2" charset="-122"/>
              </a:defRPr>
            </a:lvl4pPr>
            <a:lvl5pPr marL="2057400" indent="-228600">
              <a:defRPr kumimoji="1" sz="1700">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latin typeface="Arial" panose="020B0604020202020204" pitchFamily="34" charset="0"/>
                <a:ea typeface="华文楷体" panose="02010600040101010101" pitchFamily="2" charset="-122"/>
              </a:defRPr>
            </a:lvl9pPr>
          </a:lstStyle>
          <a:p>
            <a:r>
              <a:rPr lang="zh-CN" altLang="en-US" dirty="0" smtClean="0"/>
              <a:t>机遇二：国企改革机遇</a:t>
            </a:r>
            <a:endParaRPr lang="zh-CN" altLang="en-US" dirty="0"/>
          </a:p>
        </p:txBody>
      </p:sp>
      <p:sp>
        <p:nvSpPr>
          <p:cNvPr id="7" name="文本框 6"/>
          <p:cNvSpPr txBox="1"/>
          <p:nvPr/>
        </p:nvSpPr>
        <p:spPr>
          <a:xfrm>
            <a:off x="488504" y="4871947"/>
            <a:ext cx="4032448" cy="1580808"/>
          </a:xfrm>
          <a:prstGeom prst="rect">
            <a:avLst/>
          </a:prstGeom>
          <a:noFill/>
        </p:spPr>
        <p:txBody>
          <a:bodyPr wrap="square" lIns="36000" tIns="36000" rIns="36000" bIns="36000" rtlCol="0">
            <a:spAutoFit/>
          </a:bodyPr>
          <a:lstStyle/>
          <a:p>
            <a:r>
              <a:rPr lang="en-US" altLang="zh-CN" sz="1400" dirty="0" smtClean="0"/>
              <a:t>——</a:t>
            </a:r>
            <a:r>
              <a:rPr lang="zh-CN" altLang="zh-CN" sz="1400" dirty="0" smtClean="0"/>
              <a:t>农业改革。</a:t>
            </a:r>
            <a:r>
              <a:rPr lang="zh-CN" altLang="en-US" sz="1400" dirty="0" smtClean="0"/>
              <a:t>深化</a:t>
            </a:r>
            <a:r>
              <a:rPr lang="zh-CN" altLang="zh-CN" sz="1400" dirty="0" smtClean="0"/>
              <a:t>改革推动农业向</a:t>
            </a:r>
            <a:r>
              <a:rPr lang="zh-CN" altLang="en-US" sz="1400" dirty="0" smtClean="0"/>
              <a:t>规模化、集约化、定制化</a:t>
            </a:r>
            <a:r>
              <a:rPr lang="zh-CN" altLang="zh-CN" sz="1400" dirty="0" smtClean="0"/>
              <a:t>高效农业转型是解决</a:t>
            </a:r>
            <a:r>
              <a:rPr lang="zh-CN" altLang="en-US" sz="1400" dirty="0" smtClean="0"/>
              <a:t>中国农业</a:t>
            </a:r>
            <a:r>
              <a:rPr lang="zh-CN" altLang="zh-CN" sz="1400" dirty="0" smtClean="0"/>
              <a:t>产业化水平</a:t>
            </a:r>
            <a:r>
              <a:rPr lang="zh-CN" altLang="en-US" sz="1400" dirty="0" smtClean="0"/>
              <a:t>低</a:t>
            </a:r>
            <a:r>
              <a:rPr lang="zh-CN" altLang="zh-CN" sz="1400" dirty="0" smtClean="0"/>
              <a:t>的根本</a:t>
            </a:r>
            <a:r>
              <a:rPr lang="zh-CN" altLang="en-US" sz="1400" dirty="0" smtClean="0"/>
              <a:t>途径</a:t>
            </a:r>
            <a:r>
              <a:rPr lang="zh-CN" altLang="zh-CN" sz="1400" dirty="0" smtClean="0"/>
              <a:t>；</a:t>
            </a:r>
            <a:r>
              <a:rPr lang="zh-CN" altLang="en-US" sz="1400" dirty="0" smtClean="0"/>
              <a:t>同时，尽管</a:t>
            </a:r>
            <a:r>
              <a:rPr lang="zh-CN" altLang="zh-CN" sz="1400" dirty="0" smtClean="0"/>
              <a:t>农业产业回报率偏低</a:t>
            </a:r>
            <a:r>
              <a:rPr lang="zh-CN" altLang="en-US" sz="1400" dirty="0" smtClean="0"/>
              <a:t>，但</a:t>
            </a:r>
            <a:r>
              <a:rPr lang="zh-CN" altLang="zh-CN" sz="1400" dirty="0" smtClean="0"/>
              <a:t>万亿级</a:t>
            </a:r>
            <a:r>
              <a:rPr lang="zh-CN" altLang="en-US" sz="1400" dirty="0" smtClean="0"/>
              <a:t>且较为稳定的</a:t>
            </a:r>
            <a:r>
              <a:rPr lang="zh-CN" altLang="zh-CN" sz="1400" dirty="0" smtClean="0"/>
              <a:t>产业空间具备孕育伟大公司的基础；</a:t>
            </a:r>
            <a:r>
              <a:rPr lang="zh-CN" altLang="en-US" sz="1400" dirty="0" smtClean="0"/>
              <a:t>在改革的逐步深入下，我国</a:t>
            </a:r>
            <a:r>
              <a:rPr lang="zh-CN" altLang="zh-CN" sz="1400" dirty="0" smtClean="0"/>
              <a:t>农业</a:t>
            </a:r>
            <a:r>
              <a:rPr lang="zh-CN" altLang="en-US" sz="1400" dirty="0" smtClean="0"/>
              <a:t>价值链各环</a:t>
            </a:r>
            <a:r>
              <a:rPr lang="zh-CN" altLang="zh-CN" sz="1400" dirty="0" smtClean="0"/>
              <a:t>节</a:t>
            </a:r>
            <a:r>
              <a:rPr lang="zh-CN" altLang="en-US" sz="1400" dirty="0" smtClean="0"/>
              <a:t>将</a:t>
            </a:r>
            <a:r>
              <a:rPr lang="zh-CN" altLang="zh-CN" sz="1400" dirty="0" smtClean="0"/>
              <a:t>发生剧变</a:t>
            </a:r>
            <a:r>
              <a:rPr lang="zh-CN" altLang="en-US" sz="1400" dirty="0" smtClean="0"/>
              <a:t>，</a:t>
            </a:r>
            <a:r>
              <a:rPr lang="zh-CN" altLang="zh-CN" sz="1400" dirty="0" smtClean="0"/>
              <a:t>对上下游</a:t>
            </a:r>
            <a:r>
              <a:rPr lang="zh-CN" altLang="en-US" sz="1400" dirty="0" smtClean="0"/>
              <a:t>产业</a:t>
            </a:r>
            <a:r>
              <a:rPr lang="zh-CN" altLang="zh-CN" sz="1400" dirty="0" smtClean="0"/>
              <a:t>产生深刻影响，推动相关产业</a:t>
            </a:r>
            <a:r>
              <a:rPr lang="zh-CN" altLang="en-US" sz="1400" dirty="0" smtClean="0"/>
              <a:t>向一体化、多元化发展</a:t>
            </a:r>
            <a:r>
              <a:rPr lang="zh-CN" altLang="zh-CN" sz="1400" dirty="0" smtClean="0"/>
              <a:t>。</a:t>
            </a:r>
            <a:endParaRPr lang="zh-CN" altLang="zh-CN" sz="1400" dirty="0"/>
          </a:p>
        </p:txBody>
      </p:sp>
      <p:sp>
        <p:nvSpPr>
          <p:cNvPr id="32" name="矩形 31"/>
          <p:cNvSpPr/>
          <p:nvPr/>
        </p:nvSpPr>
        <p:spPr>
          <a:xfrm>
            <a:off x="488504" y="275396"/>
            <a:ext cx="1531188" cy="362279"/>
          </a:xfrm>
          <a:prstGeom prst="rect">
            <a:avLst/>
          </a:prstGeom>
        </p:spPr>
        <p:txBody>
          <a:bodyPr wrap="none">
            <a:spAutoFit/>
          </a:bodyPr>
          <a:lstStyle/>
          <a:p>
            <a:r>
              <a:rPr lang="zh-CN" altLang="en-US" b="1" dirty="0" smtClean="0"/>
              <a:t>两大外部机遇</a:t>
            </a:r>
            <a:endParaRPr lang="zh-CN" altLang="en-US" b="1" dirty="0"/>
          </a:p>
        </p:txBody>
      </p:sp>
      <p:sp>
        <p:nvSpPr>
          <p:cNvPr id="33" name="文本框 6"/>
          <p:cNvSpPr txBox="1"/>
          <p:nvPr/>
        </p:nvSpPr>
        <p:spPr>
          <a:xfrm>
            <a:off x="5169024" y="4871367"/>
            <a:ext cx="3816424" cy="1580808"/>
          </a:xfrm>
          <a:prstGeom prst="rect">
            <a:avLst/>
          </a:prstGeom>
          <a:noFill/>
        </p:spPr>
        <p:txBody>
          <a:bodyPr wrap="square" lIns="36000" tIns="36000" rIns="36000" bIns="36000" rtlCol="0">
            <a:spAutoFit/>
          </a:bodyPr>
          <a:lstStyle/>
          <a:p>
            <a:r>
              <a:rPr lang="en-US" altLang="zh-CN" sz="1400" dirty="0" smtClean="0"/>
              <a:t>——</a:t>
            </a:r>
            <a:r>
              <a:rPr lang="zh-CN" altLang="zh-CN" sz="1400" dirty="0" smtClean="0"/>
              <a:t>国企改革。</a:t>
            </a:r>
            <a:r>
              <a:rPr lang="zh-CN" altLang="en-US" sz="1400" dirty="0" smtClean="0"/>
              <a:t>国内消费领域增长趋缓、货币升值、低效对外贸易等</a:t>
            </a:r>
            <a:r>
              <a:rPr lang="zh-CN" altLang="zh-CN" sz="1400" dirty="0" smtClean="0"/>
              <a:t>的</a:t>
            </a:r>
            <a:r>
              <a:rPr lang="zh-CN" altLang="en-US" sz="1400" dirty="0" smtClean="0"/>
              <a:t>多重</a:t>
            </a:r>
            <a:r>
              <a:rPr lang="zh-CN" altLang="zh-CN" sz="1400" dirty="0" smtClean="0"/>
              <a:t>压力</a:t>
            </a:r>
            <a:r>
              <a:rPr lang="zh-CN" altLang="en-US" sz="1400" dirty="0" smtClean="0"/>
              <a:t>促使我国</a:t>
            </a:r>
            <a:r>
              <a:rPr lang="zh-CN" altLang="zh-CN" sz="1400" dirty="0" smtClean="0"/>
              <a:t>政府</a:t>
            </a:r>
            <a:r>
              <a:rPr lang="zh-CN" altLang="en-US" sz="1400" dirty="0" smtClean="0"/>
              <a:t>迫切</a:t>
            </a:r>
            <a:r>
              <a:rPr lang="zh-CN" altLang="zh-CN" sz="1400" dirty="0" smtClean="0"/>
              <a:t>推动国企改革；</a:t>
            </a:r>
            <a:r>
              <a:rPr lang="zh-CN" altLang="en-US" sz="1400" dirty="0" smtClean="0"/>
              <a:t>改革的目的是</a:t>
            </a:r>
            <a:r>
              <a:rPr lang="zh-CN" altLang="zh-CN" sz="1400" dirty="0" smtClean="0"/>
              <a:t>实现资产管理、治理结构、企业经营三个层次</a:t>
            </a:r>
            <a:r>
              <a:rPr lang="zh-CN" altLang="en-US" sz="1400" dirty="0" smtClean="0"/>
              <a:t>向现代企业切实</a:t>
            </a:r>
            <a:r>
              <a:rPr lang="zh-CN" altLang="zh-CN" sz="1400" dirty="0" smtClean="0"/>
              <a:t>转变；</a:t>
            </a:r>
            <a:r>
              <a:rPr lang="zh-CN" altLang="en-US" sz="1400" dirty="0" smtClean="0"/>
              <a:t>全国范围内，</a:t>
            </a:r>
            <a:r>
              <a:rPr lang="zh-CN" altLang="zh-CN" sz="1400" dirty="0" smtClean="0"/>
              <a:t>贵州</a:t>
            </a:r>
            <a:r>
              <a:rPr lang="zh-CN" altLang="en-US" sz="1400" dirty="0" smtClean="0"/>
              <a:t>省属</a:t>
            </a:r>
            <a:r>
              <a:rPr lang="zh-CN" altLang="zh-CN" sz="1400" dirty="0" smtClean="0"/>
              <a:t>国企改革</a:t>
            </a:r>
            <a:r>
              <a:rPr lang="zh-CN" altLang="en-US" sz="1400" dirty="0" smtClean="0"/>
              <a:t>的</a:t>
            </a:r>
            <a:r>
              <a:rPr lang="zh-CN" altLang="zh-CN" sz="1400" dirty="0" smtClean="0"/>
              <a:t>压力和动力</a:t>
            </a:r>
            <a:r>
              <a:rPr lang="zh-CN" altLang="en-US" sz="1400" dirty="0" smtClean="0"/>
              <a:t>为全国之最</a:t>
            </a:r>
            <a:r>
              <a:rPr lang="zh-CN" altLang="zh-CN" sz="1400" dirty="0" smtClean="0"/>
              <a:t>，在</a:t>
            </a:r>
            <a:r>
              <a:rPr lang="zh-CN" altLang="en-US" sz="1400" dirty="0" smtClean="0"/>
              <a:t>实施</a:t>
            </a:r>
            <a:r>
              <a:rPr lang="zh-CN" altLang="zh-CN" sz="1400" dirty="0" smtClean="0"/>
              <a:t>力度和时间</a:t>
            </a:r>
            <a:r>
              <a:rPr lang="zh-CN" altLang="en-US" sz="1400" dirty="0" smtClean="0"/>
              <a:t>规定上</a:t>
            </a:r>
            <a:r>
              <a:rPr lang="zh-CN" altLang="zh-CN" sz="1400" dirty="0" smtClean="0"/>
              <a:t>领先于其他地区。</a:t>
            </a:r>
            <a:endParaRPr lang="zh-CN" altLang="zh-CN" sz="1400" dirty="0"/>
          </a:p>
        </p:txBody>
      </p:sp>
      <p:pic>
        <p:nvPicPr>
          <p:cNvPr id="34" name="图片 33" descr="农业改革.png"/>
          <p:cNvPicPr>
            <a:picLocks noChangeAspect="1"/>
          </p:cNvPicPr>
          <p:nvPr/>
        </p:nvPicPr>
        <p:blipFill>
          <a:blip r:embed="rId2" cstate="print"/>
          <a:srcRect r="57499" b="24804"/>
          <a:stretch>
            <a:fillRect/>
          </a:stretch>
        </p:blipFill>
        <p:spPr>
          <a:xfrm>
            <a:off x="1064568" y="2060848"/>
            <a:ext cx="2539631" cy="2808312"/>
          </a:xfrm>
          <a:prstGeom prst="rect">
            <a:avLst/>
          </a:prstGeom>
        </p:spPr>
      </p:pic>
      <p:pic>
        <p:nvPicPr>
          <p:cNvPr id="35" name="图片 34" descr="国企改革.png"/>
          <p:cNvPicPr>
            <a:picLocks noChangeAspect="1"/>
          </p:cNvPicPr>
          <p:nvPr/>
        </p:nvPicPr>
        <p:blipFill>
          <a:blip r:embed="rId3" cstate="print"/>
          <a:srcRect r="54499" b="24804"/>
          <a:stretch>
            <a:fillRect/>
          </a:stretch>
        </p:blipFill>
        <p:spPr>
          <a:xfrm>
            <a:off x="5616216" y="2060848"/>
            <a:ext cx="2649152" cy="2736304"/>
          </a:xfrm>
          <a:prstGeom prst="rect">
            <a:avLst/>
          </a:prstGeom>
        </p:spPr>
      </p:pic>
    </p:spTree>
    <p:extLst>
      <p:ext uri="{BB962C8B-B14F-4D97-AF65-F5344CB8AC3E}">
        <p14:creationId xmlns:p14="http://schemas.microsoft.com/office/powerpoint/2010/main" val="10916703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对象 56"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63904" name="think-cell Slide" r:id="rId16" imgW="360" imgH="360" progId="">
                  <p:embed/>
                </p:oleObj>
              </mc:Choice>
              <mc:Fallback>
                <p:oleObj name="think-cell Slide" r:id="rId16" imgW="360" imgH="360" progId="">
                  <p:embed/>
                  <p:pic>
                    <p:nvPicPr>
                      <p:cNvPr id="0" name="Picture 2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9" name="表格 68"/>
          <p:cNvGraphicFramePr>
            <a:graphicFrameLocks noGrp="1"/>
          </p:cNvGraphicFramePr>
          <p:nvPr>
            <p:custDataLst>
              <p:tags r:id="rId3"/>
            </p:custDataLst>
            <p:extLst/>
          </p:nvPr>
        </p:nvGraphicFramePr>
        <p:xfrm>
          <a:off x="415924" y="2997175"/>
          <a:ext cx="9074150" cy="2952105"/>
        </p:xfrm>
        <a:graphic>
          <a:graphicData uri="http://schemas.openxmlformats.org/drawingml/2006/table">
            <a:tbl>
              <a:tblPr firstRow="1" bandRow="1">
                <a:tableStyleId>{5C22544A-7EE6-4342-B048-85BDC9FD1C3A}</a:tableStyleId>
              </a:tblPr>
              <a:tblGrid>
                <a:gridCol w="1563823"/>
                <a:gridCol w="69863"/>
                <a:gridCol w="2399334"/>
                <a:gridCol w="25400"/>
                <a:gridCol w="2515733"/>
                <a:gridCol w="27585"/>
                <a:gridCol w="2472412"/>
              </a:tblGrid>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dirty="0" smtClean="0">
                          <a:solidFill>
                            <a:schemeClr val="bg1"/>
                          </a:solidFill>
                        </a:rPr>
                        <a:t>业务定位</a:t>
                      </a: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打造农业服务试点</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探索农业服务成功模式</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培育农业相关金融能力</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完善农业服务能力，为规模扩张提供支撑</a:t>
                      </a:r>
                      <a:endParaRPr lang="en-US" altLang="zh-CN" sz="1400" b="0" kern="1200" dirty="0" smtClean="0">
                        <a:solidFill>
                          <a:schemeClr val="tx1"/>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在金融支撑下，复制成熟模式，实现业务规模快速扩张</a:t>
                      </a:r>
                      <a:endParaRPr lang="en-US" altLang="zh-CN" sz="1400" b="0" kern="1200" dirty="0" smtClean="0">
                        <a:solidFill>
                          <a:schemeClr val="tx1"/>
                        </a:solidFill>
                        <a:latin typeface="+mn-ea"/>
                        <a:ea typeface="+mn-ea"/>
                        <a:cs typeface="+mn-cs"/>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业务组合</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以上游农资整合切入为主，下游收储贸易切入为辅</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配套协助流转、农化服务</a:t>
                      </a:r>
                      <a:endParaRPr lang="en-US" altLang="zh-CN" sz="1400" b="0" kern="1200" dirty="0" smtClean="0">
                        <a:solidFill>
                          <a:schemeClr val="tx1"/>
                        </a:solidFill>
                        <a:latin typeface="+mn-ea"/>
                        <a:ea typeface="+mn-ea"/>
                        <a:cs typeface="+mn-cs"/>
                      </a:endParaRPr>
                    </a:p>
                  </a:txBody>
                  <a:tcPr marL="72000" marR="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indent="-174625" algn="l" defTabSz="721933" rtl="0" eaLnBrk="1" latinLnBrk="0" hangingPunct="1">
                        <a:buClr>
                          <a:schemeClr val="tx1"/>
                        </a:buClr>
                        <a:buFont typeface="Arial" panose="020B0604020202020204" pitchFamily="34" charset="0"/>
                        <a:buChar char="•"/>
                      </a:pPr>
                      <a:r>
                        <a:rPr lang="zh-CN" altLang="en-US" sz="1400" b="0" kern="1200" dirty="0" smtClean="0">
                          <a:solidFill>
                            <a:schemeClr val="tx1"/>
                          </a:solidFill>
                          <a:latin typeface="+mn-ea"/>
                          <a:ea typeface="+mn-ea"/>
                          <a:cs typeface="+mn-cs"/>
                        </a:rPr>
                        <a:t>在前期试点模式基础上，重点引入资本支撑型和风险控制型两种金融服务</a:t>
                      </a:r>
                      <a:endParaRPr lang="en-US" altLang="zh-CN" sz="1400" b="0" kern="1200" dirty="0" smtClean="0">
                        <a:solidFill>
                          <a:schemeClr val="tx1"/>
                        </a:solidFill>
                        <a:latin typeface="+mn-ea"/>
                        <a:ea typeface="+mn-ea"/>
                        <a:cs typeface="+mn-cs"/>
                      </a:endParaRPr>
                    </a:p>
                  </a:txBody>
                  <a:tcPr marL="7200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完善农业服务体系快速扩张</a:t>
                      </a:r>
                      <a:endParaRPr lang="en-US" altLang="zh-CN" sz="1400" b="0" kern="1200" dirty="0" smtClean="0">
                        <a:solidFill>
                          <a:schemeClr val="tx1"/>
                        </a:solidFill>
                        <a:latin typeface="+mn-ea"/>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mn-ea"/>
                          <a:ea typeface="+mn-ea"/>
                          <a:cs typeface="+mn-cs"/>
                        </a:rPr>
                        <a:t>金融服务成为盈利重心</a:t>
                      </a:r>
                    </a:p>
                  </a:txBody>
                  <a:tcPr marL="72000" marR="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75810">
                <a:tc>
                  <a:txBody>
                    <a:bodyPr/>
                    <a:lstStyle/>
                    <a:p>
                      <a:pPr algn="ctr"/>
                      <a:endParaRPr lang="zh-CN" altLang="en-US" sz="400" b="1" dirty="0">
                        <a:solidFill>
                          <a:schemeClr val="tx1"/>
                        </a:solidFill>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dirty="0">
                        <a:solidFill>
                          <a:schemeClr val="tx1"/>
                        </a:solidFill>
                      </a:endParaRP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r h="933495">
                <a:tc>
                  <a:txBody>
                    <a:bodyPr/>
                    <a:lstStyle/>
                    <a:p>
                      <a:pPr marL="0" marR="0" indent="0" algn="ctr" defTabSz="721933"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bg1"/>
                          </a:solidFill>
                          <a:latin typeface="+mn-lt"/>
                          <a:ea typeface="+mn-ea"/>
                          <a:cs typeface="+mn-cs"/>
                        </a:rPr>
                        <a:t>财务目标</a:t>
                      </a:r>
                      <a:endParaRPr lang="zh-CN" altLang="en-US" sz="1600" b="1" kern="1200" dirty="0">
                        <a:solidFill>
                          <a:schemeClr val="bg1"/>
                        </a:solidFill>
                        <a:latin typeface="+mn-lt"/>
                        <a:ea typeface="+mn-ea"/>
                        <a:cs typeface="+mn-cs"/>
                      </a:endParaRPr>
                    </a:p>
                  </a:txBody>
                  <a:tcPr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zh-CN" altLang="en-US" sz="400" dirty="0">
                        <a:solidFill>
                          <a:schemeClr val="tx1"/>
                        </a:solidFill>
                      </a:endParaRPr>
                    </a:p>
                  </a:txBody>
                  <a:tcPr marL="18000" marR="18000" marT="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年营收：增长至</a:t>
                      </a:r>
                      <a:r>
                        <a:rPr lang="en-US" altLang="zh-CN" sz="1400" b="0" kern="1200" dirty="0" smtClean="0">
                          <a:solidFill>
                            <a:schemeClr val="tx1"/>
                          </a:solidFill>
                          <a:latin typeface="Calibri" panose="020F0502020204030204" pitchFamily="34" charset="0"/>
                          <a:ea typeface="+mn-ea"/>
                          <a:cs typeface="+mn-cs"/>
                        </a:rPr>
                        <a:t>39</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a:t>
                      </a:r>
                      <a:r>
                        <a:rPr lang="zh-CN" altLang="en-US" sz="1400" b="0" kern="1200" dirty="0" smtClean="0">
                          <a:solidFill>
                            <a:schemeClr val="tx1"/>
                          </a:solidFill>
                          <a:latin typeface="Calibri" panose="020F0502020204030204" pitchFamily="34" charset="0"/>
                          <a:ea typeface="+mn-ea"/>
                          <a:cs typeface="+mn-cs"/>
                        </a:rPr>
                        <a:t>约</a:t>
                      </a:r>
                      <a:r>
                        <a:rPr lang="en-US" altLang="zh-CN" sz="1400" b="0" kern="1200" dirty="0" smtClean="0">
                          <a:solidFill>
                            <a:schemeClr val="tx1"/>
                          </a:solidFill>
                          <a:latin typeface="Calibri" panose="020F0502020204030204" pitchFamily="34" charset="0"/>
                          <a:ea typeface="+mj-ea"/>
                          <a:cs typeface="+mn-cs"/>
                        </a:rPr>
                        <a:t>55.2%</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4.3%</a:t>
                      </a:r>
                    </a:p>
                  </a:txBody>
                  <a:tcPr marL="72000" marR="0" marT="0" marB="0" anchor="ctr">
                    <a:lnL w="12700" cap="flat" cmpd="sng" algn="ctr">
                      <a:no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年营收：增长至</a:t>
                      </a:r>
                      <a:r>
                        <a:rPr lang="en-US" altLang="zh-CN" sz="1400" b="0" kern="1200" dirty="0" smtClean="0">
                          <a:solidFill>
                            <a:schemeClr val="tx1"/>
                          </a:solidFill>
                          <a:latin typeface="Calibri" panose="020F0502020204030204" pitchFamily="34" charset="0"/>
                          <a:ea typeface="+mn-ea"/>
                          <a:cs typeface="+mn-cs"/>
                        </a:rPr>
                        <a:t>204</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52.2%</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4.7%</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400" b="0" dirty="0">
                        <a:solidFill>
                          <a:schemeClr val="tx1"/>
                        </a:solidFill>
                        <a:latin typeface="Calibri" panose="020F0502020204030204" pitchFamily="34" charset="0"/>
                        <a:ea typeface="+mj-ea"/>
                      </a:endParaRPr>
                    </a:p>
                  </a:txBody>
                  <a:tcPr marL="0" marR="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bg1">
                          <a:lumMod val="85000"/>
                        </a:schemeClr>
                      </a:solid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n-ea"/>
                          <a:cs typeface="+mn-cs"/>
                        </a:rPr>
                        <a:t>年营收：增至</a:t>
                      </a:r>
                      <a:r>
                        <a:rPr lang="en-US" altLang="zh-CN" sz="1400" b="0" kern="1200" dirty="0" smtClean="0">
                          <a:solidFill>
                            <a:schemeClr val="tx1"/>
                          </a:solidFill>
                          <a:latin typeface="Calibri" panose="020F0502020204030204" pitchFamily="34" charset="0"/>
                          <a:ea typeface="+mn-ea"/>
                          <a:cs typeface="+mn-cs"/>
                        </a:rPr>
                        <a:t>461</a:t>
                      </a:r>
                      <a:r>
                        <a:rPr lang="zh-CN" altLang="en-US" sz="1400" b="0" kern="1200" dirty="0" smtClean="0">
                          <a:solidFill>
                            <a:schemeClr val="tx1"/>
                          </a:solidFill>
                          <a:latin typeface="Calibri" panose="020F0502020204030204" pitchFamily="34" charset="0"/>
                          <a:ea typeface="+mn-ea"/>
                          <a:cs typeface="+mn-cs"/>
                        </a:rPr>
                        <a:t>亿</a:t>
                      </a:r>
                      <a:endParaRPr lang="en-US" altLang="zh-CN" sz="1400" b="0" kern="1200" dirty="0" smtClean="0">
                        <a:solidFill>
                          <a:schemeClr val="tx1"/>
                        </a:solidFill>
                        <a:latin typeface="Calibri" panose="020F0502020204030204" pitchFamily="34" charset="0"/>
                        <a:ea typeface="+mn-ea"/>
                        <a:cs typeface="+mn-cs"/>
                      </a:endParaRP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年复合增长率：约</a:t>
                      </a:r>
                      <a:r>
                        <a:rPr lang="en-US" altLang="zh-CN" sz="1400" b="0" kern="1200" dirty="0" smtClean="0">
                          <a:solidFill>
                            <a:schemeClr val="tx1"/>
                          </a:solidFill>
                          <a:latin typeface="Calibri" panose="020F0502020204030204" pitchFamily="34" charset="0"/>
                          <a:ea typeface="+mj-ea"/>
                          <a:cs typeface="+mn-cs"/>
                        </a:rPr>
                        <a:t>17.9%</a:t>
                      </a:r>
                    </a:p>
                    <a:p>
                      <a:pPr marL="174625" marR="0" indent="-174625" algn="l" defTabSz="721933"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zh-CN" altLang="en-US" sz="1400" b="0" kern="1200" dirty="0" smtClean="0">
                          <a:solidFill>
                            <a:schemeClr val="tx1"/>
                          </a:solidFill>
                          <a:latin typeface="Calibri" panose="020F0502020204030204" pitchFamily="34" charset="0"/>
                          <a:ea typeface="+mj-ea"/>
                          <a:cs typeface="+mn-cs"/>
                        </a:rPr>
                        <a:t>毛利率：</a:t>
                      </a:r>
                      <a:r>
                        <a:rPr lang="en-US" altLang="zh-CN" sz="1400" b="0" kern="1200" dirty="0" smtClean="0">
                          <a:solidFill>
                            <a:schemeClr val="tx1"/>
                          </a:solidFill>
                          <a:latin typeface="Calibri" panose="020F0502020204030204" pitchFamily="34" charset="0"/>
                          <a:ea typeface="+mj-ea"/>
                          <a:cs typeface="+mn-cs"/>
                        </a:rPr>
                        <a:t>5.2%</a:t>
                      </a:r>
                    </a:p>
                  </a:txBody>
                  <a:tcPr marL="72000" marR="0" marT="0" marB="0" anchor="ctr">
                    <a:lnL w="12700" cap="flat" cmpd="sng" algn="ctr">
                      <a:solidFill>
                        <a:schemeClr val="bg1">
                          <a:lumMod val="85000"/>
                        </a:schemeClr>
                      </a:solidFill>
                      <a:prstDash val="sysDash"/>
                      <a:round/>
                      <a:headEnd type="none" w="med" len="med"/>
                      <a:tailEnd type="none" w="med" len="med"/>
                    </a:lnL>
                    <a:lnR w="12700" cap="flat" cmpd="sng" algn="ctr">
                      <a:noFill/>
                      <a:prstDash val="sysDash"/>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85" name="标题 1"/>
          <p:cNvSpPr txBox="1">
            <a:spLocks/>
          </p:cNvSpPr>
          <p:nvPr>
            <p:custDataLst>
              <p:tags r:id="rId4"/>
            </p:custDataLst>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瓮福集团农业服务</a:t>
            </a:r>
            <a:r>
              <a:rPr lang="zh-CN" altLang="en-US" dirty="0" smtClean="0">
                <a:solidFill>
                  <a:schemeClr val="tx2"/>
                </a:solidFill>
              </a:rPr>
              <a:t>战略</a:t>
            </a:r>
            <a:r>
              <a:rPr lang="zh-CN" altLang="en-US" dirty="0">
                <a:solidFill>
                  <a:schemeClr val="tx2"/>
                </a:solidFill>
              </a:rPr>
              <a:t>观</a:t>
            </a:r>
            <a:r>
              <a:rPr lang="zh-CN" altLang="en-US" dirty="0" smtClean="0">
                <a:solidFill>
                  <a:schemeClr val="tx2"/>
                </a:solidFill>
              </a:rPr>
              <a:t>点综述</a:t>
            </a:r>
            <a:endParaRPr lang="zh-CN" altLang="en-US" dirty="0">
              <a:solidFill>
                <a:schemeClr val="tx2"/>
              </a:solidFill>
            </a:endParaRPr>
          </a:p>
        </p:txBody>
      </p:sp>
      <p:sp>
        <p:nvSpPr>
          <p:cNvPr id="27" name="TextBox 26"/>
          <p:cNvSpPr txBox="1"/>
          <p:nvPr>
            <p:custDataLst>
              <p:tags r:id="rId5"/>
            </p:custDataLst>
          </p:nvPr>
        </p:nvSpPr>
        <p:spPr>
          <a:xfrm>
            <a:off x="2592723" y="1827321"/>
            <a:ext cx="1655591"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grpSp>
        <p:nvGrpSpPr>
          <p:cNvPr id="6" name="组合 5"/>
          <p:cNvGrpSpPr/>
          <p:nvPr/>
        </p:nvGrpSpPr>
        <p:grpSpPr>
          <a:xfrm>
            <a:off x="1964968" y="2187476"/>
            <a:ext cx="2412000" cy="665460"/>
            <a:chOff x="1964968" y="2348880"/>
            <a:chExt cx="2412000" cy="576016"/>
          </a:xfrm>
          <a:solidFill>
            <a:schemeClr val="accent2"/>
          </a:solidFill>
        </p:grpSpPr>
        <p:sp>
          <p:nvSpPr>
            <p:cNvPr id="28" name="矩形 27"/>
            <p:cNvSpPr/>
            <p:nvPr>
              <p:custDataLst>
                <p:tags r:id="rId12"/>
              </p:custDataLst>
            </p:nvPr>
          </p:nvSpPr>
          <p:spPr>
            <a:xfrm>
              <a:off x="2543868" y="2348880"/>
              <a:ext cx="1833100"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试点农业，</a:t>
              </a:r>
              <a:r>
                <a:rPr lang="zh-CN" altLang="en-US" sz="1400" b="1" dirty="0">
                  <a:solidFill>
                    <a:schemeClr val="bg1"/>
                  </a:solidFill>
                </a:rPr>
                <a:t>探</a:t>
              </a:r>
              <a:r>
                <a:rPr lang="zh-CN" altLang="en-US" sz="1400" b="1" dirty="0" smtClean="0">
                  <a:solidFill>
                    <a:schemeClr val="bg1"/>
                  </a:solidFill>
                </a:rPr>
                <a:t>索模式</a:t>
              </a:r>
              <a:endParaRPr lang="zh-CN" altLang="en-US" sz="1400" b="1" dirty="0">
                <a:solidFill>
                  <a:schemeClr val="bg1"/>
                </a:solidFill>
              </a:endParaRPr>
            </a:p>
          </p:txBody>
        </p:sp>
        <p:sp>
          <p:nvSpPr>
            <p:cNvPr id="29" name="矩形 28"/>
            <p:cNvSpPr/>
            <p:nvPr>
              <p:custDataLst>
                <p:tags r:id="rId13"/>
              </p:custDataLst>
            </p:nvPr>
          </p:nvSpPr>
          <p:spPr>
            <a:xfrm>
              <a:off x="1964968"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近期</a:t>
              </a:r>
              <a:endParaRPr lang="zh-CN" altLang="en-US" sz="1400" b="1" dirty="0">
                <a:solidFill>
                  <a:schemeClr val="bg1"/>
                </a:solidFill>
              </a:endParaRPr>
            </a:p>
          </p:txBody>
        </p:sp>
      </p:grpSp>
      <p:sp>
        <p:nvSpPr>
          <p:cNvPr id="32" name="TextBox 31"/>
          <p:cNvSpPr txBox="1"/>
          <p:nvPr>
            <p:custDataLst>
              <p:tags r:id="rId6"/>
            </p:custDataLst>
          </p:nvPr>
        </p:nvSpPr>
        <p:spPr>
          <a:xfrm>
            <a:off x="5389026"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grpSp>
        <p:nvGrpSpPr>
          <p:cNvPr id="8" name="组合 7"/>
          <p:cNvGrpSpPr/>
          <p:nvPr/>
        </p:nvGrpSpPr>
        <p:grpSpPr>
          <a:xfrm>
            <a:off x="4521252" y="2187476"/>
            <a:ext cx="2412000" cy="665460"/>
            <a:chOff x="4520952" y="2348880"/>
            <a:chExt cx="2412000" cy="576016"/>
          </a:xfrm>
          <a:solidFill>
            <a:schemeClr val="accent2"/>
          </a:solidFill>
        </p:grpSpPr>
        <p:sp>
          <p:nvSpPr>
            <p:cNvPr id="33" name="矩形 32"/>
            <p:cNvSpPr/>
            <p:nvPr>
              <p:custDataLst>
                <p:tags r:id="rId10"/>
              </p:custDataLst>
            </p:nvPr>
          </p:nvSpPr>
          <p:spPr>
            <a:xfrm>
              <a:off x="5099852" y="2348880"/>
              <a:ext cx="1833100"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培育金融，完善能力</a:t>
              </a:r>
              <a:endParaRPr lang="zh-CN" altLang="en-US" sz="1400" b="1" dirty="0">
                <a:solidFill>
                  <a:schemeClr val="bg1"/>
                </a:solidFill>
              </a:endParaRPr>
            </a:p>
          </p:txBody>
        </p:sp>
        <p:sp>
          <p:nvSpPr>
            <p:cNvPr id="34" name="矩形 33"/>
            <p:cNvSpPr/>
            <p:nvPr>
              <p:custDataLst>
                <p:tags r:id="rId11"/>
              </p:custDataLst>
            </p:nvPr>
          </p:nvSpPr>
          <p:spPr>
            <a:xfrm>
              <a:off x="4520952"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中期</a:t>
              </a:r>
              <a:endParaRPr lang="zh-CN" altLang="en-US" sz="1400" b="1" dirty="0">
                <a:solidFill>
                  <a:schemeClr val="bg1"/>
                </a:solidFill>
              </a:endParaRPr>
            </a:p>
          </p:txBody>
        </p:sp>
      </p:grpSp>
      <p:sp>
        <p:nvSpPr>
          <p:cNvPr id="37" name="TextBox 36"/>
          <p:cNvSpPr txBox="1"/>
          <p:nvPr>
            <p:custDataLst>
              <p:tags r:id="rId7"/>
            </p:custDataLst>
          </p:nvPr>
        </p:nvSpPr>
        <p:spPr>
          <a:xfrm>
            <a:off x="7833320" y="1827321"/>
            <a:ext cx="1364174" cy="288147"/>
          </a:xfrm>
          <a:prstGeom prst="rect">
            <a:avLst/>
          </a:prstGeom>
          <a:noFill/>
        </p:spPr>
        <p:txBody>
          <a:bodyPr wrap="square" lIns="36000" tIns="36000" rIns="36000" bIns="36000" rtlCol="0" anchor="ctr">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grpSp>
        <p:nvGrpSpPr>
          <p:cNvPr id="7" name="组合 6"/>
          <p:cNvGrpSpPr/>
          <p:nvPr/>
        </p:nvGrpSpPr>
        <p:grpSpPr>
          <a:xfrm>
            <a:off x="7077536" y="2187476"/>
            <a:ext cx="2412000" cy="665460"/>
            <a:chOff x="7077536" y="2348880"/>
            <a:chExt cx="2412000" cy="576016"/>
          </a:xfrm>
          <a:solidFill>
            <a:schemeClr val="accent2"/>
          </a:solidFill>
        </p:grpSpPr>
        <p:sp>
          <p:nvSpPr>
            <p:cNvPr id="38" name="矩形 37"/>
            <p:cNvSpPr/>
            <p:nvPr>
              <p:custDataLst>
                <p:tags r:id="rId8"/>
              </p:custDataLst>
            </p:nvPr>
          </p:nvSpPr>
          <p:spPr>
            <a:xfrm>
              <a:off x="7656436" y="2348880"/>
              <a:ext cx="1833100" cy="576016"/>
            </a:xfrm>
            <a:prstGeom prst="rect">
              <a:avLst/>
            </a:prstGeom>
            <a:grp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复制模式</a:t>
              </a:r>
              <a:r>
                <a:rPr lang="zh-CN" altLang="en-US" sz="1400" b="1" dirty="0" smtClean="0">
                  <a:solidFill>
                    <a:schemeClr val="bg1"/>
                  </a:solidFill>
                </a:rPr>
                <a:t>，扩张规模</a:t>
              </a:r>
              <a:endParaRPr lang="zh-CN" altLang="en-US" sz="1400" b="1" dirty="0">
                <a:solidFill>
                  <a:schemeClr val="bg1"/>
                </a:solidFill>
              </a:endParaRPr>
            </a:p>
          </p:txBody>
        </p:sp>
        <p:sp>
          <p:nvSpPr>
            <p:cNvPr id="39" name="矩形 38"/>
            <p:cNvSpPr/>
            <p:nvPr>
              <p:custDataLst>
                <p:tags r:id="rId9"/>
              </p:custDataLst>
            </p:nvPr>
          </p:nvSpPr>
          <p:spPr>
            <a:xfrm>
              <a:off x="7077536" y="2348880"/>
              <a:ext cx="578944" cy="576016"/>
            </a:xfrm>
            <a:prstGeom prst="rect">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远期</a:t>
              </a:r>
              <a:endParaRPr lang="zh-CN" altLang="en-US" sz="1400" b="1" dirty="0">
                <a:solidFill>
                  <a:schemeClr val="bg1"/>
                </a:solidFill>
              </a:endParaRPr>
            </a:p>
          </p:txBody>
        </p:sp>
      </p:grpSp>
      <p:pic>
        <p:nvPicPr>
          <p:cNvPr id="2" name="图片 1"/>
          <p:cNvPicPr>
            <a:picLocks noChangeAspect="1"/>
          </p:cNvPicPr>
          <p:nvPr/>
        </p:nvPicPr>
        <p:blipFill>
          <a:blip r:embed="rId1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984440" y="1610864"/>
            <a:ext cx="540000" cy="540000"/>
          </a:xfrm>
          <a:prstGeom prst="rect">
            <a:avLst/>
          </a:prstGeom>
        </p:spPr>
      </p:pic>
      <p:pic>
        <p:nvPicPr>
          <p:cNvPr id="3" name="图片 2"/>
          <p:cNvPicPr>
            <a:picLocks noChangeAspect="1"/>
          </p:cNvPicPr>
          <p:nvPr/>
        </p:nvPicPr>
        <p:blipFill>
          <a:blip r:embed="rId1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076928" y="1556864"/>
            <a:ext cx="648000" cy="648000"/>
          </a:xfrm>
          <a:prstGeom prst="rect">
            <a:avLst/>
          </a:prstGeom>
        </p:spPr>
      </p:pic>
      <p:grpSp>
        <p:nvGrpSpPr>
          <p:cNvPr id="5" name="组合 4"/>
          <p:cNvGrpSpPr/>
          <p:nvPr/>
        </p:nvGrpSpPr>
        <p:grpSpPr>
          <a:xfrm>
            <a:off x="4550350" y="1610864"/>
            <a:ext cx="540000" cy="540000"/>
            <a:chOff x="7132462" y="1567199"/>
            <a:chExt cx="540000" cy="540000"/>
          </a:xfrm>
        </p:grpSpPr>
        <p:pic>
          <p:nvPicPr>
            <p:cNvPr id="4" name="图片 3"/>
            <p:cNvPicPr>
              <a:picLocks noChangeAspect="1"/>
            </p:cNvPicPr>
            <p:nvPr/>
          </p:nvPicPr>
          <p:blipFill>
            <a:blip r:embed="rId2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132462" y="1567199"/>
              <a:ext cx="540000" cy="540000"/>
            </a:xfrm>
            <a:prstGeom prst="rect">
              <a:avLst/>
            </a:prstGeom>
          </p:spPr>
        </p:pic>
        <p:pic>
          <p:nvPicPr>
            <p:cNvPr id="23" name="图片 22"/>
            <p:cNvPicPr>
              <a:picLocks noChangeAspect="1"/>
            </p:cNvPicPr>
            <p:nvPr/>
          </p:nvPicPr>
          <p:blipFill>
            <a:blip r:embed="rId2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18900000">
              <a:off x="7132462" y="1567199"/>
              <a:ext cx="540000" cy="540000"/>
            </a:xfrm>
            <a:prstGeom prst="rect">
              <a:avLst/>
            </a:prstGeom>
          </p:spPr>
        </p:pic>
      </p:grpSp>
      <p:pic>
        <p:nvPicPr>
          <p:cNvPr id="22" name="Picture 2" descr="http://www.wengfu.com/images/headlogo.png"/>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10204" b="9905"/>
          <a:stretch/>
        </p:blipFill>
        <p:spPr bwMode="auto">
          <a:xfrm>
            <a:off x="488504" y="2276872"/>
            <a:ext cx="1284476" cy="454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66142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6777" name="think-cell Slide" r:id="rId26" imgW="360" imgH="360" progId="">
                  <p:embed/>
                </p:oleObj>
              </mc:Choice>
              <mc:Fallback>
                <p:oleObj name="think-cell Slide" r:id="rId26" imgW="360" imgH="360" progId="">
                  <p:embed/>
                  <p:pic>
                    <p:nvPicPr>
                      <p:cNvPr id="0" name="Picture 150"/>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标题 1"/>
          <p:cNvSpPr>
            <a:spLocks noGrp="1"/>
          </p:cNvSpPr>
          <p:nvPr>
            <p:ph type="title"/>
          </p:nvPr>
        </p:nvSpPr>
        <p:spPr>
          <a:xfrm>
            <a:off x="453000" y="816272"/>
            <a:ext cx="9000000" cy="380480"/>
          </a:xfrm>
        </p:spPr>
        <p:txBody>
          <a:bodyPr/>
          <a:lstStyle/>
          <a:p>
            <a:r>
              <a:rPr lang="zh-CN" altLang="en-US" dirty="0"/>
              <a:t>瓮福</a:t>
            </a:r>
            <a:r>
              <a:rPr lang="zh-CN" altLang="en-US" dirty="0" smtClean="0"/>
              <a:t>集团农业服务</a:t>
            </a:r>
            <a:r>
              <a:rPr lang="zh-CN" altLang="en-US" dirty="0" smtClean="0">
                <a:solidFill>
                  <a:schemeClr val="tx2"/>
                </a:solidFill>
              </a:rPr>
              <a:t>业务选择</a:t>
            </a:r>
            <a:r>
              <a:rPr lang="en-US" altLang="zh-CN" dirty="0" smtClean="0">
                <a:solidFill>
                  <a:schemeClr val="tx2"/>
                </a:solidFill>
              </a:rPr>
              <a:t>/</a:t>
            </a:r>
            <a:r>
              <a:rPr lang="zh-CN" altLang="en-US" dirty="0" smtClean="0">
                <a:solidFill>
                  <a:schemeClr val="tx2"/>
                </a:solidFill>
              </a:rPr>
              <a:t>组合</a:t>
            </a:r>
            <a:endParaRPr lang="zh-CN" altLang="en-US" dirty="0">
              <a:solidFill>
                <a:schemeClr val="tx2"/>
              </a:solidFill>
            </a:endParaRPr>
          </a:p>
        </p:txBody>
      </p:sp>
      <p:sp>
        <p:nvSpPr>
          <p:cNvPr id="36" name="矩形 35"/>
          <p:cNvSpPr/>
          <p:nvPr>
            <p:custDataLst>
              <p:tags r:id="rId3"/>
            </p:custDataLst>
          </p:nvPr>
        </p:nvSpPr>
        <p:spPr>
          <a:xfrm>
            <a:off x="416496" y="1588400"/>
            <a:ext cx="596845" cy="3919313"/>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外部行业吸引力</a:t>
            </a:r>
          </a:p>
        </p:txBody>
      </p:sp>
      <p:sp>
        <p:nvSpPr>
          <p:cNvPr id="37" name="加号 36"/>
          <p:cNvSpPr/>
          <p:nvPr>
            <p:custDataLst>
              <p:tags r:id="rId4"/>
            </p:custDataLst>
          </p:nvPr>
        </p:nvSpPr>
        <p:spPr>
          <a:xfrm>
            <a:off x="488504" y="1680709"/>
            <a:ext cx="432000" cy="432000"/>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39" name="减号 38"/>
          <p:cNvSpPr/>
          <p:nvPr>
            <p:custDataLst>
              <p:tags r:id="rId5"/>
            </p:custDataLst>
          </p:nvPr>
        </p:nvSpPr>
        <p:spPr>
          <a:xfrm>
            <a:off x="560512" y="5085184"/>
            <a:ext cx="324000" cy="324001"/>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nvGrpSpPr>
          <p:cNvPr id="40" name="组合 39"/>
          <p:cNvGrpSpPr/>
          <p:nvPr>
            <p:custDataLst>
              <p:tags r:id="rId6"/>
            </p:custDataLst>
          </p:nvPr>
        </p:nvGrpSpPr>
        <p:grpSpPr>
          <a:xfrm>
            <a:off x="1184389" y="5685780"/>
            <a:ext cx="4258999" cy="551508"/>
            <a:chOff x="1137016" y="5301208"/>
            <a:chExt cx="3596871" cy="504000"/>
          </a:xfrm>
          <a:solidFill>
            <a:schemeClr val="bg2"/>
          </a:solidFill>
          <a:effectLst/>
        </p:grpSpPr>
        <p:sp>
          <p:nvSpPr>
            <p:cNvPr id="48" name="矩形 47"/>
            <p:cNvSpPr/>
            <p:nvPr>
              <p:custDataLst>
                <p:tags r:id="rId22"/>
              </p:custDataLst>
            </p:nvPr>
          </p:nvSpPr>
          <p:spPr>
            <a:xfrm>
              <a:off x="1137016" y="5301208"/>
              <a:ext cx="3596871" cy="504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600" b="1" dirty="0" smtClean="0">
                  <a:solidFill>
                    <a:schemeClr val="bg1"/>
                  </a:solidFill>
                </a:rPr>
                <a:t>瓮福资源匹配度</a:t>
              </a:r>
            </a:p>
          </p:txBody>
        </p:sp>
        <p:sp>
          <p:nvSpPr>
            <p:cNvPr id="51" name="加号 50"/>
            <p:cNvSpPr/>
            <p:nvPr>
              <p:custDataLst>
                <p:tags r:id="rId23"/>
              </p:custDataLst>
            </p:nvPr>
          </p:nvSpPr>
          <p:spPr>
            <a:xfrm>
              <a:off x="4258924" y="5344594"/>
              <a:ext cx="364839" cy="394787"/>
            </a:xfrm>
            <a:prstGeom prst="mathPl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sp>
          <p:nvSpPr>
            <p:cNvPr id="52" name="减号 51"/>
            <p:cNvSpPr/>
            <p:nvPr>
              <p:custDataLst>
                <p:tags r:id="rId24"/>
              </p:custDataLst>
            </p:nvPr>
          </p:nvSpPr>
          <p:spPr>
            <a:xfrm>
              <a:off x="1244624" y="5410399"/>
              <a:ext cx="273629" cy="296090"/>
            </a:xfrm>
            <a:prstGeom prst="mathMinu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pSp>
      <p:sp>
        <p:nvSpPr>
          <p:cNvPr id="53" name="矩形 52"/>
          <p:cNvSpPr/>
          <p:nvPr/>
        </p:nvSpPr>
        <p:spPr>
          <a:xfrm>
            <a:off x="1183867" y="1600244"/>
            <a:ext cx="4259521" cy="390746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solidFill>
                <a:schemeClr val="bg1"/>
              </a:solidFill>
            </a:endParaRPr>
          </a:p>
        </p:txBody>
      </p:sp>
      <p:graphicFrame>
        <p:nvGraphicFramePr>
          <p:cNvPr id="59" name="表格 58"/>
          <p:cNvGraphicFramePr>
            <a:graphicFrameLocks noGrp="1"/>
          </p:cNvGraphicFramePr>
          <p:nvPr>
            <p:custDataLst>
              <p:tags r:id="rId7"/>
            </p:custDataLst>
            <p:extLst>
              <p:ext uri="{D42A27DB-BD31-4B8C-83A1-F6EECF244321}">
                <p14:modId xmlns:p14="http://schemas.microsoft.com/office/powerpoint/2010/main" val="4179267706"/>
              </p:ext>
            </p:extLst>
          </p:nvPr>
        </p:nvGraphicFramePr>
        <p:xfrm>
          <a:off x="6177136" y="1588051"/>
          <a:ext cx="3312368" cy="4275065"/>
        </p:xfrm>
        <a:graphic>
          <a:graphicData uri="http://schemas.openxmlformats.org/drawingml/2006/table">
            <a:tbl>
              <a:tblPr firstRow="1" bandRow="1">
                <a:tableStyleId>{5C22544A-7EE6-4342-B048-85BDC9FD1C3A}</a:tableStyleId>
              </a:tblPr>
              <a:tblGrid>
                <a:gridCol w="3312368"/>
              </a:tblGrid>
              <a:tr h="444357">
                <a:tc>
                  <a:txBody>
                    <a:bodyPr/>
                    <a:lstStyle/>
                    <a:p>
                      <a:pPr algn="l"/>
                      <a:r>
                        <a:rPr lang="zh-CN" altLang="en-US" sz="1600" dirty="0" smtClean="0">
                          <a:solidFill>
                            <a:schemeClr val="bg1"/>
                          </a:solidFill>
                        </a:rPr>
                        <a:t>战略重点业务</a:t>
                      </a:r>
                      <a:endParaRPr lang="zh-CN" altLang="en-US" sz="1600"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96528">
                <a:tc>
                  <a:txBody>
                    <a:bodyPr/>
                    <a:lstStyle/>
                    <a:p>
                      <a:pPr marL="88900" indent="0" algn="l" defTabSz="914296" rtl="0" eaLnBrk="1" latinLnBrk="0" hangingPunct="1">
                        <a:buFont typeface="Arial" panose="020B0604020202020204" pitchFamily="34" charset="0"/>
                        <a:buNone/>
                      </a:pPr>
                      <a:r>
                        <a:rPr lang="zh-CN" altLang="en-US" sz="1600" b="1" u="sng" kern="1200" dirty="0" smtClean="0">
                          <a:solidFill>
                            <a:schemeClr val="tx1"/>
                          </a:solidFill>
                          <a:latin typeface="+mn-lt"/>
                          <a:ea typeface="+mn-ea"/>
                          <a:cs typeface="+mn-cs"/>
                        </a:rPr>
                        <a:t>金融服务、农资整合、农化服务、收储贸易</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44262">
                <a:tc>
                  <a:txBody>
                    <a:bodyPr/>
                    <a:lstStyle/>
                    <a:p>
                      <a:pPr marL="88900" marR="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1400" kern="1200" dirty="0" smtClean="0">
                          <a:solidFill>
                            <a:schemeClr val="tx1"/>
                          </a:solidFill>
                          <a:latin typeface="+mn-lt"/>
                          <a:ea typeface="+mn-ea"/>
                          <a:cs typeface="+mn-cs"/>
                        </a:rPr>
                        <a:t>应集中最优资源着力拓展，迅速打通该类业务关节，形成战略布局优势</a:t>
                      </a:r>
                      <a:endParaRPr lang="zh-CN" altLang="en-US" sz="1400"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44357">
                <a:tc>
                  <a:txBody>
                    <a:bodyPr/>
                    <a:lstStyle/>
                    <a:p>
                      <a:pPr algn="l"/>
                      <a:r>
                        <a:rPr lang="zh-CN" altLang="en-US" sz="1600" b="1" dirty="0" smtClean="0">
                          <a:solidFill>
                            <a:schemeClr val="bg1"/>
                          </a:solidFill>
                        </a:rPr>
                        <a:t>择机发展业务</a:t>
                      </a:r>
                      <a:endParaRPr lang="zh-CN" altLang="en-US" sz="1600" b="1" dirty="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14620">
                <a:tc>
                  <a:txBody>
                    <a:bodyPr/>
                    <a:lstStyle/>
                    <a:p>
                      <a:pPr marL="88900" indent="0" algn="l" defTabSz="914296" rtl="0" eaLnBrk="1" latinLnBrk="0" hangingPunct="1">
                        <a:buFont typeface="Arial" panose="020B0604020202020204" pitchFamily="34" charset="0"/>
                        <a:buNone/>
                      </a:pPr>
                      <a:r>
                        <a:rPr lang="zh-CN" altLang="en-US" sz="1600" b="1" u="sng" kern="1200" dirty="0" smtClean="0">
                          <a:solidFill>
                            <a:schemeClr val="tx1"/>
                          </a:solidFill>
                          <a:latin typeface="+mn-lt"/>
                          <a:ea typeface="+mn-ea"/>
                          <a:cs typeface="+mn-cs"/>
                        </a:rPr>
                        <a:t>土地流转</a:t>
                      </a:r>
                      <a:endParaRPr lang="zh-CN" altLang="en-US" sz="1600" b="1" u="sng"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97314">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仅在有特殊机遇的情况下开发该类业务</a:t>
                      </a:r>
                      <a:endParaRPr lang="zh-CN" altLang="en-US" sz="1400"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44357">
                <a:tc>
                  <a:txBody>
                    <a:bodyPr/>
                    <a:lstStyle/>
                    <a:p>
                      <a:pPr algn="l"/>
                      <a:r>
                        <a:rPr lang="zh-CN" altLang="en-US" sz="1600" b="1" dirty="0" smtClean="0">
                          <a:solidFill>
                            <a:schemeClr val="bg1"/>
                          </a:solidFill>
                        </a:rPr>
                        <a:t>谨慎发展业务</a:t>
                      </a:r>
                      <a:endParaRPr lang="en-US" altLang="zh-CN" sz="1600" b="1" dirty="0" smtClean="0">
                        <a:solidFill>
                          <a:schemeClr val="bg1"/>
                        </a:solidFill>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accent2"/>
                    </a:solidFill>
                  </a:tcPr>
                </a:tc>
              </a:tr>
              <a:tr h="414620">
                <a:tc>
                  <a:txBody>
                    <a:bodyPr/>
                    <a:lstStyle/>
                    <a:p>
                      <a:pPr marL="88900" marR="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1600" b="1" u="sng" kern="1200" dirty="0" smtClean="0">
                          <a:solidFill>
                            <a:schemeClr val="tx1"/>
                          </a:solidFill>
                          <a:latin typeface="+mn-lt"/>
                          <a:ea typeface="+mn-ea"/>
                          <a:cs typeface="+mn-cs"/>
                        </a:rPr>
                        <a:t>粮食加工、农业种植</a:t>
                      </a: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r h="497314">
                <a:tc>
                  <a:txBody>
                    <a:bodyPr/>
                    <a:lstStyle/>
                    <a:p>
                      <a:pPr marL="88900" indent="0" algn="l" defTabSz="914296" rtl="0" eaLnBrk="1" latinLnBrk="0" hangingPunct="1">
                        <a:buFont typeface="Arial" panose="020B0604020202020204" pitchFamily="34" charset="0"/>
                        <a:buNone/>
                      </a:pPr>
                      <a:r>
                        <a:rPr lang="zh-CN" altLang="en-US" sz="1400" kern="1200" dirty="0" smtClean="0">
                          <a:solidFill>
                            <a:schemeClr val="tx1"/>
                          </a:solidFill>
                          <a:latin typeface="+mn-lt"/>
                          <a:ea typeface="+mn-ea"/>
                          <a:cs typeface="+mn-cs"/>
                        </a:rPr>
                        <a:t>不应主动开发该类业务，或采取合作的方式谨慎拓展</a:t>
                      </a:r>
                      <a:endParaRPr lang="zh-CN" altLang="en-US" sz="1400" kern="1200" dirty="0">
                        <a:solidFill>
                          <a:schemeClr val="tx1"/>
                        </a:solidFill>
                        <a:latin typeface="+mn-lt"/>
                        <a:ea typeface="+mn-ea"/>
                        <a:cs typeface="+mn-cs"/>
                      </a:endParaRPr>
                    </a:p>
                  </a:txBody>
                  <a:tcPr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60" name="矩形 59"/>
          <p:cNvSpPr/>
          <p:nvPr/>
        </p:nvSpPr>
        <p:spPr>
          <a:xfrm>
            <a:off x="3315788" y="1600244"/>
            <a:ext cx="2127600" cy="2374923"/>
          </a:xfrm>
          <a:prstGeom prst="rect">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1" name="矩形 60"/>
          <p:cNvSpPr/>
          <p:nvPr/>
        </p:nvSpPr>
        <p:spPr>
          <a:xfrm>
            <a:off x="1183867" y="1600244"/>
            <a:ext cx="2127600" cy="2374923"/>
          </a:xfrm>
          <a:prstGeom prst="rect">
            <a:avLst/>
          </a:prstGeom>
          <a:solidFill>
            <a:schemeClr val="accent3">
              <a:lumMod val="20000"/>
              <a:lumOff val="8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2" name="矩形 61"/>
          <p:cNvSpPr/>
          <p:nvPr/>
        </p:nvSpPr>
        <p:spPr>
          <a:xfrm>
            <a:off x="3315788" y="3975168"/>
            <a:ext cx="2127600" cy="1532546"/>
          </a:xfrm>
          <a:prstGeom prst="rect">
            <a:avLst/>
          </a:prstGeom>
          <a:solidFill>
            <a:schemeClr val="accent3">
              <a:lumMod val="20000"/>
              <a:lumOff val="8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3" name="矩形 62"/>
          <p:cNvSpPr/>
          <p:nvPr/>
        </p:nvSpPr>
        <p:spPr>
          <a:xfrm>
            <a:off x="1183867" y="3975168"/>
            <a:ext cx="2127600" cy="153254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4" name="TextBox 48"/>
          <p:cNvSpPr txBox="1"/>
          <p:nvPr>
            <p:custDataLst>
              <p:tags r:id="rId8"/>
            </p:custDataLst>
          </p:nvPr>
        </p:nvSpPr>
        <p:spPr>
          <a:xfrm>
            <a:off x="4114737" y="1629224"/>
            <a:ext cx="1323145"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solidFill>
                  <a:schemeClr val="bg1"/>
                </a:solidFill>
              </a:rPr>
              <a:t>战略重点业务</a:t>
            </a:r>
          </a:p>
        </p:txBody>
      </p:sp>
      <p:sp>
        <p:nvSpPr>
          <p:cNvPr id="65" name="椭圆 64"/>
          <p:cNvSpPr/>
          <p:nvPr>
            <p:custDataLst>
              <p:tags r:id="rId9"/>
            </p:custDataLst>
          </p:nvPr>
        </p:nvSpPr>
        <p:spPr>
          <a:xfrm>
            <a:off x="1873803" y="4264080"/>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smtClean="0">
                <a:solidFill>
                  <a:schemeClr val="tx1"/>
                </a:solidFill>
              </a:rPr>
              <a:t>粮食</a:t>
            </a:r>
            <a:endParaRPr lang="en-US" altLang="zh-CN" sz="1200" b="1" dirty="0" smtClean="0">
              <a:solidFill>
                <a:schemeClr val="tx1"/>
              </a:solidFill>
            </a:endParaRPr>
          </a:p>
          <a:p>
            <a:pPr algn="ctr"/>
            <a:r>
              <a:rPr lang="zh-CN" altLang="en-US" sz="1200" b="1" dirty="0" smtClean="0">
                <a:solidFill>
                  <a:schemeClr val="tx1"/>
                </a:solidFill>
              </a:rPr>
              <a:t>加工</a:t>
            </a:r>
            <a:endParaRPr lang="zh-CN" altLang="en-US" sz="1200" b="1" dirty="0">
              <a:solidFill>
                <a:schemeClr val="tx1"/>
              </a:solidFill>
            </a:endParaRPr>
          </a:p>
        </p:txBody>
      </p:sp>
      <p:sp>
        <p:nvSpPr>
          <p:cNvPr id="66" name="椭圆 65"/>
          <p:cNvSpPr/>
          <p:nvPr>
            <p:custDataLst>
              <p:tags r:id="rId10"/>
            </p:custDataLst>
          </p:nvPr>
        </p:nvSpPr>
        <p:spPr>
          <a:xfrm>
            <a:off x="3219061" y="3187457"/>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收储</a:t>
            </a:r>
            <a:endParaRPr lang="en-US" altLang="zh-CN" sz="1200" b="1" dirty="0" smtClean="0">
              <a:solidFill>
                <a:schemeClr val="bg1"/>
              </a:solidFill>
            </a:endParaRPr>
          </a:p>
          <a:p>
            <a:pPr algn="ctr">
              <a:spcBef>
                <a:spcPts val="0"/>
              </a:spcBef>
              <a:spcAft>
                <a:spcPts val="0"/>
              </a:spcAft>
            </a:pPr>
            <a:r>
              <a:rPr lang="zh-CN" altLang="en-US" sz="1200" b="1" dirty="0">
                <a:solidFill>
                  <a:schemeClr val="bg1"/>
                </a:solidFill>
              </a:rPr>
              <a:t>贸易</a:t>
            </a:r>
            <a:endParaRPr lang="zh-CN" altLang="en-US" sz="1200" b="1" dirty="0" smtClean="0">
              <a:solidFill>
                <a:schemeClr val="bg1"/>
              </a:solidFill>
            </a:endParaRPr>
          </a:p>
        </p:txBody>
      </p:sp>
      <p:sp>
        <p:nvSpPr>
          <p:cNvPr id="67" name="椭圆 66"/>
          <p:cNvSpPr/>
          <p:nvPr>
            <p:custDataLst>
              <p:tags r:id="rId11"/>
            </p:custDataLst>
          </p:nvPr>
        </p:nvSpPr>
        <p:spPr>
          <a:xfrm>
            <a:off x="1948422" y="3734147"/>
            <a:ext cx="540000" cy="540000"/>
          </a:xfrm>
          <a:prstGeom prst="ellipse">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200" b="1" dirty="0">
                <a:solidFill>
                  <a:schemeClr val="tx1"/>
                </a:solidFill>
              </a:rPr>
              <a:t>农业</a:t>
            </a:r>
            <a:endParaRPr lang="en-US" altLang="zh-CN" sz="1200" b="1" dirty="0">
              <a:solidFill>
                <a:schemeClr val="tx1"/>
              </a:solidFill>
            </a:endParaRPr>
          </a:p>
          <a:p>
            <a:pPr algn="ctr"/>
            <a:r>
              <a:rPr lang="zh-CN" altLang="en-US" sz="1200" b="1" dirty="0">
                <a:solidFill>
                  <a:schemeClr val="tx1"/>
                </a:solidFill>
              </a:rPr>
              <a:t>种植</a:t>
            </a:r>
          </a:p>
        </p:txBody>
      </p:sp>
      <p:sp>
        <p:nvSpPr>
          <p:cNvPr id="68" name="TextBox 48"/>
          <p:cNvSpPr txBox="1"/>
          <p:nvPr>
            <p:custDataLst>
              <p:tags r:id="rId12"/>
            </p:custDataLst>
          </p:nvPr>
        </p:nvSpPr>
        <p:spPr>
          <a:xfrm>
            <a:off x="1261446" y="1629224"/>
            <a:ext cx="1323145"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择机发展业务</a:t>
            </a:r>
          </a:p>
        </p:txBody>
      </p:sp>
      <p:sp>
        <p:nvSpPr>
          <p:cNvPr id="69" name="TextBox 48"/>
          <p:cNvSpPr txBox="1"/>
          <p:nvPr>
            <p:custDataLst>
              <p:tags r:id="rId13"/>
            </p:custDataLst>
          </p:nvPr>
        </p:nvSpPr>
        <p:spPr>
          <a:xfrm>
            <a:off x="4114737" y="5173878"/>
            <a:ext cx="1323145"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过渡转型业务</a:t>
            </a:r>
          </a:p>
        </p:txBody>
      </p:sp>
      <p:sp>
        <p:nvSpPr>
          <p:cNvPr id="73" name="TextBox 48"/>
          <p:cNvSpPr txBox="1"/>
          <p:nvPr>
            <p:custDataLst>
              <p:tags r:id="rId14"/>
            </p:custDataLst>
          </p:nvPr>
        </p:nvSpPr>
        <p:spPr>
          <a:xfrm>
            <a:off x="1261446" y="5173878"/>
            <a:ext cx="1323145" cy="318924"/>
          </a:xfrm>
          <a:prstGeom prst="rect">
            <a:avLst/>
          </a:prstGeom>
          <a:noFill/>
        </p:spPr>
        <p:txBody>
          <a:bodyPr wrap="square" lIns="36000" tIns="36000" rIns="36000" bIns="36000" rtlCol="0">
            <a:spAutoFit/>
          </a:bodyPr>
          <a:lstStyle/>
          <a:p>
            <a:pPr algn="just">
              <a:spcAft>
                <a:spcPts val="600"/>
              </a:spcAft>
            </a:pPr>
            <a:r>
              <a:rPr lang="zh-CN" altLang="en-US" sz="1600" b="1" dirty="0" smtClean="0"/>
              <a:t>谨慎发展业务</a:t>
            </a:r>
          </a:p>
        </p:txBody>
      </p:sp>
      <p:sp>
        <p:nvSpPr>
          <p:cNvPr id="74" name="椭圆 73"/>
          <p:cNvSpPr/>
          <p:nvPr>
            <p:custDataLst>
              <p:tags r:id="rId15"/>
            </p:custDataLst>
          </p:nvPr>
        </p:nvSpPr>
        <p:spPr>
          <a:xfrm>
            <a:off x="2289854" y="2240928"/>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土地</a:t>
            </a:r>
            <a:endParaRPr lang="en-US" altLang="zh-CN" sz="1200" b="1" dirty="0" smtClean="0">
              <a:solidFill>
                <a:schemeClr val="bg1"/>
              </a:solidFill>
            </a:endParaRPr>
          </a:p>
          <a:p>
            <a:pPr algn="ctr">
              <a:spcBef>
                <a:spcPts val="0"/>
              </a:spcBef>
              <a:spcAft>
                <a:spcPts val="0"/>
              </a:spcAft>
            </a:pPr>
            <a:r>
              <a:rPr lang="zh-CN" altLang="en-US" sz="1200" b="1" dirty="0">
                <a:solidFill>
                  <a:schemeClr val="bg1"/>
                </a:solidFill>
              </a:rPr>
              <a:t>流转</a:t>
            </a:r>
            <a:endParaRPr lang="zh-CN" altLang="en-US" sz="1200" b="1" dirty="0" smtClean="0">
              <a:solidFill>
                <a:schemeClr val="bg1"/>
              </a:solidFill>
            </a:endParaRPr>
          </a:p>
        </p:txBody>
      </p:sp>
      <p:sp>
        <p:nvSpPr>
          <p:cNvPr id="75" name="椭圆 74"/>
          <p:cNvSpPr/>
          <p:nvPr>
            <p:custDataLst>
              <p:tags r:id="rId16"/>
            </p:custDataLst>
          </p:nvPr>
        </p:nvSpPr>
        <p:spPr>
          <a:xfrm>
            <a:off x="4613530" y="312145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农资</a:t>
            </a:r>
            <a:endParaRPr lang="en-US" altLang="zh-CN" sz="1200" b="1" dirty="0" smtClean="0">
              <a:solidFill>
                <a:schemeClr val="bg1"/>
              </a:solidFill>
            </a:endParaRPr>
          </a:p>
          <a:p>
            <a:pPr algn="ctr">
              <a:spcBef>
                <a:spcPts val="0"/>
              </a:spcBef>
              <a:spcAft>
                <a:spcPts val="0"/>
              </a:spcAft>
            </a:pPr>
            <a:r>
              <a:rPr lang="zh-CN" altLang="en-US" sz="1200" b="1" dirty="0">
                <a:solidFill>
                  <a:schemeClr val="bg1"/>
                </a:solidFill>
              </a:rPr>
              <a:t>整合</a:t>
            </a:r>
            <a:endParaRPr lang="zh-CN" altLang="en-US" sz="1200" b="1" dirty="0" smtClean="0">
              <a:solidFill>
                <a:schemeClr val="bg1"/>
              </a:solidFill>
            </a:endParaRPr>
          </a:p>
        </p:txBody>
      </p:sp>
      <p:sp>
        <p:nvSpPr>
          <p:cNvPr id="76" name="椭圆 75"/>
          <p:cNvSpPr/>
          <p:nvPr>
            <p:custDataLst>
              <p:tags r:id="rId17"/>
            </p:custDataLst>
          </p:nvPr>
        </p:nvSpPr>
        <p:spPr>
          <a:xfrm>
            <a:off x="4212996" y="2877701"/>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农化</a:t>
            </a:r>
            <a:endParaRPr lang="en-US" altLang="zh-CN" sz="1200" b="1" dirty="0" smtClean="0">
              <a:solidFill>
                <a:schemeClr val="bg1"/>
              </a:solidFill>
            </a:endParaRPr>
          </a:p>
          <a:p>
            <a:pPr algn="ctr">
              <a:spcBef>
                <a:spcPts val="0"/>
              </a:spcBef>
              <a:spcAft>
                <a:spcPts val="0"/>
              </a:spcAft>
            </a:pPr>
            <a:r>
              <a:rPr lang="zh-CN" altLang="en-US" sz="1200" b="1" dirty="0">
                <a:solidFill>
                  <a:schemeClr val="bg1"/>
                </a:solidFill>
              </a:rPr>
              <a:t>服务</a:t>
            </a:r>
            <a:endParaRPr lang="zh-CN" altLang="en-US" sz="1200" b="1" dirty="0" smtClean="0">
              <a:solidFill>
                <a:schemeClr val="bg1"/>
              </a:solidFill>
            </a:endParaRPr>
          </a:p>
        </p:txBody>
      </p:sp>
      <p:sp>
        <p:nvSpPr>
          <p:cNvPr id="77" name="椭圆 76"/>
          <p:cNvSpPr/>
          <p:nvPr>
            <p:custDataLst>
              <p:tags r:id="rId18"/>
            </p:custDataLst>
          </p:nvPr>
        </p:nvSpPr>
        <p:spPr>
          <a:xfrm>
            <a:off x="3259448" y="169753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200" b="1" dirty="0" smtClean="0">
                <a:solidFill>
                  <a:schemeClr val="bg1"/>
                </a:solidFill>
              </a:rPr>
              <a:t>金融</a:t>
            </a:r>
            <a:endParaRPr lang="en-US" altLang="zh-CN" sz="1200" b="1" dirty="0" smtClean="0">
              <a:solidFill>
                <a:schemeClr val="bg1"/>
              </a:solidFill>
            </a:endParaRPr>
          </a:p>
          <a:p>
            <a:pPr algn="ctr">
              <a:spcBef>
                <a:spcPts val="0"/>
              </a:spcBef>
              <a:spcAft>
                <a:spcPts val="0"/>
              </a:spcAft>
            </a:pPr>
            <a:r>
              <a:rPr lang="zh-CN" altLang="en-US" sz="1200" b="1" dirty="0">
                <a:solidFill>
                  <a:schemeClr val="bg1"/>
                </a:solidFill>
              </a:rPr>
              <a:t>服务</a:t>
            </a:r>
            <a:endParaRPr lang="zh-CN" altLang="en-US" sz="1200" b="1" dirty="0" smtClean="0">
              <a:solidFill>
                <a:schemeClr val="bg1"/>
              </a:solidFill>
            </a:endParaRPr>
          </a:p>
        </p:txBody>
      </p:sp>
      <p:grpSp>
        <p:nvGrpSpPr>
          <p:cNvPr id="31" name="组合 30"/>
          <p:cNvGrpSpPr/>
          <p:nvPr>
            <p:custDataLst>
              <p:tags r:id="rId19"/>
            </p:custDataLst>
          </p:nvPr>
        </p:nvGrpSpPr>
        <p:grpSpPr>
          <a:xfrm>
            <a:off x="5684958" y="1629224"/>
            <a:ext cx="288000" cy="3600000"/>
            <a:chOff x="4941712" y="1898433"/>
            <a:chExt cx="275664" cy="3582001"/>
          </a:xfrm>
        </p:grpSpPr>
        <p:cxnSp>
          <p:nvCxnSpPr>
            <p:cNvPr id="32" name="直接连接符 31"/>
            <p:cNvCxnSpPr/>
            <p:nvPr>
              <p:custDataLst>
                <p:tags r:id="rId20"/>
              </p:custDataLst>
            </p:nvPr>
          </p:nvCxnSpPr>
          <p:spPr>
            <a:xfrm>
              <a:off x="5025008" y="1898433"/>
              <a:ext cx="0" cy="3582001"/>
            </a:xfrm>
            <a:prstGeom prst="line">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等腰三角形 33"/>
            <p:cNvSpPr/>
            <p:nvPr>
              <p:custDataLst>
                <p:tags r:id="rId21"/>
              </p:custDataLst>
            </p:nvPr>
          </p:nvSpPr>
          <p:spPr>
            <a:xfrm rot="5400000">
              <a:off x="4799704" y="3551415"/>
              <a:ext cx="559680" cy="275664"/>
            </a:xfrm>
            <a:prstGeom prst="triangl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endParaRPr lang="zh-CN" altLang="en-US" dirty="0" smtClean="0">
                <a:ln>
                  <a:solidFill>
                    <a:schemeClr val="bg1"/>
                  </a:solidFill>
                </a:ln>
                <a:solidFill>
                  <a:schemeClr val="bg2"/>
                </a:solidFill>
              </a:endParaRPr>
            </a:p>
          </p:txBody>
        </p:sp>
      </p:grpSp>
    </p:spTree>
    <p:extLst>
      <p:ext uri="{BB962C8B-B14F-4D97-AF65-F5344CB8AC3E}">
        <p14:creationId xmlns:p14="http://schemas.microsoft.com/office/powerpoint/2010/main" val="41115494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标题 1"/>
          <p:cNvSpPr>
            <a:spLocks noGrp="1"/>
          </p:cNvSpPr>
          <p:nvPr>
            <p:ph type="title"/>
            <p:custDataLst>
              <p:tags r:id="rId1"/>
            </p:custDataLst>
          </p:nvPr>
        </p:nvSpPr>
        <p:spPr>
          <a:xfrm>
            <a:off x="453000" y="312216"/>
            <a:ext cx="9000000" cy="380480"/>
          </a:xfrm>
        </p:spPr>
        <p:txBody>
          <a:bodyPr/>
          <a:lstStyle/>
          <a:p>
            <a:r>
              <a:rPr lang="zh-CN" altLang="en-US" dirty="0"/>
              <a:t>瓮福集</a:t>
            </a:r>
            <a:r>
              <a:rPr lang="zh-CN" altLang="en-US" dirty="0" smtClean="0"/>
              <a:t>团</a:t>
            </a:r>
            <a:r>
              <a:rPr lang="zh-CN" altLang="en-US" dirty="0"/>
              <a:t>农业</a:t>
            </a:r>
            <a:r>
              <a:rPr lang="zh-CN" altLang="en-US" dirty="0" smtClean="0"/>
              <a:t>服</a:t>
            </a:r>
            <a:r>
              <a:rPr lang="zh-CN" altLang="en-US" dirty="0"/>
              <a:t>务</a:t>
            </a:r>
            <a:r>
              <a:rPr lang="zh-CN" altLang="en-US" dirty="0">
                <a:solidFill>
                  <a:schemeClr val="tx2"/>
                </a:solidFill>
              </a:rPr>
              <a:t>营业收入及毛利率测算</a:t>
            </a:r>
          </a:p>
        </p:txBody>
      </p:sp>
      <p:sp>
        <p:nvSpPr>
          <p:cNvPr id="36" name="矩形 35"/>
          <p:cNvSpPr/>
          <p:nvPr>
            <p:custDataLst>
              <p:tags r:id="rId2"/>
            </p:custDataLst>
          </p:nvPr>
        </p:nvSpPr>
        <p:spPr>
          <a:xfrm>
            <a:off x="5207000" y="1270000"/>
            <a:ext cx="4282504"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37" name="矩形 36"/>
          <p:cNvSpPr/>
          <p:nvPr>
            <p:custDataLst>
              <p:tags r:id="rId3"/>
            </p:custDataLst>
          </p:nvPr>
        </p:nvSpPr>
        <p:spPr>
          <a:xfrm>
            <a:off x="2565400" y="1270000"/>
            <a:ext cx="2641600" cy="4967288"/>
          </a:xfrm>
          <a:prstGeom prst="rect">
            <a:avLst/>
          </a:prstGeom>
          <a:solidFill>
            <a:schemeClr val="accent6">
              <a:lumMod val="20000"/>
              <a:lumOff val="80000"/>
              <a:alpha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38" name="矩形 37"/>
          <p:cNvSpPr/>
          <p:nvPr>
            <p:custDataLst>
              <p:tags r:id="rId4"/>
            </p:custDataLst>
          </p:nvPr>
        </p:nvSpPr>
        <p:spPr>
          <a:xfrm>
            <a:off x="415925" y="1270000"/>
            <a:ext cx="2160811" cy="4967288"/>
          </a:xfrm>
          <a:prstGeom prst="rect">
            <a:avLst/>
          </a:prstGeom>
          <a:solidFill>
            <a:srgbClr val="F6FB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39" name="TextBox 38"/>
          <p:cNvSpPr txBox="1"/>
          <p:nvPr>
            <p:custDataLst>
              <p:tags r:id="rId5"/>
            </p:custDataLst>
          </p:nvPr>
        </p:nvSpPr>
        <p:spPr>
          <a:xfrm>
            <a:off x="381472" y="6381328"/>
            <a:ext cx="8171928" cy="257369"/>
          </a:xfrm>
          <a:prstGeom prst="rect">
            <a:avLst/>
          </a:prstGeom>
          <a:noFill/>
        </p:spPr>
        <p:txBody>
          <a:bodyPr wrap="square" lIns="36000" tIns="36000" rIns="36000" bIns="36000" rtlCol="0">
            <a:spAutoFit/>
          </a:bodyPr>
          <a:lstStyle/>
          <a:p>
            <a:pPr algn="just">
              <a:spcAft>
                <a:spcPts val="600"/>
              </a:spcAft>
            </a:pPr>
            <a:r>
              <a:rPr lang="zh-CN" altLang="en-US" sz="1200" dirty="0" smtClean="0"/>
              <a:t>数据来源：瓮福集团财务部</a:t>
            </a:r>
          </a:p>
        </p:txBody>
      </p:sp>
      <p:graphicFrame>
        <p:nvGraphicFramePr>
          <p:cNvPr id="40" name="图表 39"/>
          <p:cNvGraphicFramePr/>
          <p:nvPr>
            <p:custDataLst>
              <p:tags r:id="rId6"/>
            </p:custDataLst>
            <p:extLst/>
          </p:nvPr>
        </p:nvGraphicFramePr>
        <p:xfrm>
          <a:off x="415925" y="1268760"/>
          <a:ext cx="8110959" cy="4390850"/>
        </p:xfrm>
        <a:graphic>
          <a:graphicData uri="http://schemas.openxmlformats.org/drawingml/2006/chart">
            <c:chart xmlns:c="http://schemas.openxmlformats.org/drawingml/2006/chart" xmlns:r="http://schemas.openxmlformats.org/officeDocument/2006/relationships" r:id="rId36"/>
          </a:graphicData>
        </a:graphic>
      </p:graphicFrame>
      <p:sp>
        <p:nvSpPr>
          <p:cNvPr id="41" name="椭圆 40"/>
          <p:cNvSpPr/>
          <p:nvPr>
            <p:custDataLst>
              <p:tags r:id="rId7"/>
            </p:custDataLst>
          </p:nvPr>
        </p:nvSpPr>
        <p:spPr>
          <a:xfrm>
            <a:off x="8553400" y="3086309"/>
            <a:ext cx="612000" cy="288000"/>
          </a:xfrm>
          <a:prstGeom prst="ellipse">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66.8%</a:t>
            </a:r>
            <a:endParaRPr lang="zh-CN" altLang="en-US" sz="1400" b="1" dirty="0">
              <a:solidFill>
                <a:schemeClr val="tx1"/>
              </a:solidFill>
            </a:endParaRPr>
          </a:p>
        </p:txBody>
      </p:sp>
      <p:sp>
        <p:nvSpPr>
          <p:cNvPr id="42" name="椭圆 41"/>
          <p:cNvSpPr/>
          <p:nvPr>
            <p:custDataLst>
              <p:tags r:id="rId8"/>
            </p:custDataLst>
          </p:nvPr>
        </p:nvSpPr>
        <p:spPr>
          <a:xfrm>
            <a:off x="8553400" y="4441885"/>
            <a:ext cx="612000" cy="2880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28.4%</a:t>
            </a:r>
            <a:endParaRPr lang="zh-CN" altLang="en-US" sz="1400" b="1" dirty="0">
              <a:solidFill>
                <a:schemeClr val="bg1"/>
              </a:solidFill>
            </a:endParaRPr>
          </a:p>
        </p:txBody>
      </p:sp>
      <p:sp>
        <p:nvSpPr>
          <p:cNvPr id="43" name="TextBox 42"/>
          <p:cNvSpPr txBox="1"/>
          <p:nvPr>
            <p:custDataLst>
              <p:tags r:id="rId9"/>
            </p:custDataLst>
          </p:nvPr>
        </p:nvSpPr>
        <p:spPr>
          <a:xfrm>
            <a:off x="8481392" y="1556792"/>
            <a:ext cx="792088" cy="719034"/>
          </a:xfrm>
          <a:prstGeom prst="rect">
            <a:avLst/>
          </a:prstGeom>
          <a:noFill/>
        </p:spPr>
        <p:txBody>
          <a:bodyPr wrap="square" lIns="36000" tIns="36000" rIns="36000" bIns="36000" rtlCol="0">
            <a:spAutoFit/>
          </a:bodyPr>
          <a:lstStyle/>
          <a:p>
            <a:pPr algn="ctr">
              <a:spcAft>
                <a:spcPts val="600"/>
              </a:spcAft>
            </a:pPr>
            <a:r>
              <a:rPr lang="zh-CN" altLang="en-US" sz="1400" b="1" dirty="0"/>
              <a:t>年</a:t>
            </a:r>
            <a:r>
              <a:rPr lang="zh-CN" altLang="en-US" sz="1400" b="1" dirty="0" smtClean="0"/>
              <a:t>复合</a:t>
            </a:r>
            <a:r>
              <a:rPr lang="en-US" altLang="zh-CN" sz="1400" b="1" dirty="0" smtClean="0"/>
              <a:t/>
            </a:r>
            <a:br>
              <a:rPr lang="en-US" altLang="zh-CN" sz="1400" b="1" dirty="0" smtClean="0"/>
            </a:br>
            <a:r>
              <a:rPr lang="zh-CN" altLang="en-US" sz="1400" b="1" dirty="0" smtClean="0"/>
              <a:t>增长率</a:t>
            </a:r>
            <a:r>
              <a:rPr lang="en-US" altLang="zh-CN" sz="1400" b="1" dirty="0" smtClean="0"/>
              <a:t/>
            </a:r>
            <a:br>
              <a:rPr lang="en-US" altLang="zh-CN" sz="1400" b="1" dirty="0" smtClean="0"/>
            </a:br>
            <a:r>
              <a:rPr lang="zh-CN" altLang="en-US" sz="1400" b="1" dirty="0" smtClean="0"/>
              <a:t>（</a:t>
            </a:r>
            <a:r>
              <a:rPr lang="en-US" altLang="zh-CN" sz="1400" b="1" dirty="0" smtClean="0"/>
              <a:t>%</a:t>
            </a:r>
            <a:r>
              <a:rPr lang="zh-CN" altLang="en-US" sz="1400" b="1" dirty="0" smtClean="0"/>
              <a:t>）</a:t>
            </a:r>
          </a:p>
        </p:txBody>
      </p:sp>
      <p:sp>
        <p:nvSpPr>
          <p:cNvPr id="44" name="矩形 43"/>
          <p:cNvSpPr/>
          <p:nvPr>
            <p:custDataLst>
              <p:tags r:id="rId10"/>
            </p:custDataLst>
          </p:nvPr>
        </p:nvSpPr>
        <p:spPr>
          <a:xfrm>
            <a:off x="415925" y="872760"/>
            <a:ext cx="9074149" cy="396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2015 - 2025</a:t>
            </a:r>
            <a:r>
              <a:rPr lang="zh-CN" altLang="en-US" sz="1600" b="1" dirty="0" smtClean="0">
                <a:solidFill>
                  <a:schemeClr val="bg1"/>
                </a:solidFill>
                <a:latin typeface="Calibri" panose="020F0502020204030204" pitchFamily="34" charset="0"/>
              </a:rPr>
              <a:t>年</a:t>
            </a:r>
            <a:r>
              <a:rPr lang="zh-CN" altLang="en-US" sz="1600" b="1" dirty="0" smtClean="0">
                <a:solidFill>
                  <a:schemeClr val="bg1"/>
                </a:solidFill>
              </a:rPr>
              <a:t>瓮</a:t>
            </a:r>
            <a:r>
              <a:rPr lang="zh-CN" altLang="en-US" sz="1600" b="1" dirty="0">
                <a:solidFill>
                  <a:schemeClr val="bg1"/>
                </a:solidFill>
              </a:rPr>
              <a:t>福集</a:t>
            </a:r>
            <a:r>
              <a:rPr lang="zh-CN" altLang="en-US" sz="1600" b="1" dirty="0" smtClean="0">
                <a:solidFill>
                  <a:schemeClr val="bg1"/>
                </a:solidFill>
              </a:rPr>
              <a:t>团农业服务营业收入及毛利率测算（亿元人民币）</a:t>
            </a:r>
            <a:endParaRPr lang="zh-CN" altLang="en-US" sz="1600" b="1" dirty="0">
              <a:solidFill>
                <a:schemeClr val="bg1"/>
              </a:solidFill>
            </a:endParaRPr>
          </a:p>
        </p:txBody>
      </p:sp>
      <p:sp>
        <p:nvSpPr>
          <p:cNvPr id="45" name="矩形 44"/>
          <p:cNvSpPr/>
          <p:nvPr>
            <p:custDataLst>
              <p:tags r:id="rId11"/>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sp>
        <p:nvSpPr>
          <p:cNvPr id="52" name="TextBox 51"/>
          <p:cNvSpPr txBox="1"/>
          <p:nvPr>
            <p:custDataLst>
              <p:tags r:id="rId12"/>
            </p:custDataLst>
          </p:nvPr>
        </p:nvSpPr>
        <p:spPr>
          <a:xfrm>
            <a:off x="488576" y="5518278"/>
            <a:ext cx="648000" cy="719034"/>
          </a:xfrm>
          <a:prstGeom prst="rect">
            <a:avLst/>
          </a:prstGeom>
          <a:solidFill>
            <a:srgbClr val="F6FBFF"/>
          </a:solidFill>
          <a:ln>
            <a:solidFill>
              <a:schemeClr val="bg1"/>
            </a:solidFill>
          </a:ln>
        </p:spPr>
        <p:txBody>
          <a:bodyPr wrap="square" lIns="36000" tIns="36000" rIns="36000" bIns="36000" rtlCol="0">
            <a:spAutoFit/>
          </a:bodyPr>
          <a:lstStyle>
            <a:defPPr>
              <a:defRPr lang="zh-CN"/>
            </a:defPPr>
            <a:lvl1pPr algn="ctr">
              <a:spcAft>
                <a:spcPts val="600"/>
              </a:spcAft>
              <a:defRPr sz="1400" b="1"/>
            </a:lvl1pPr>
          </a:lstStyle>
          <a:p>
            <a:r>
              <a:rPr lang="zh-CN" altLang="en-US" dirty="0"/>
              <a:t>毛利率</a:t>
            </a:r>
            <a:r>
              <a:rPr lang="en-US" altLang="zh-CN" dirty="0"/>
              <a:t/>
            </a:r>
            <a:br>
              <a:rPr lang="en-US" altLang="zh-CN" dirty="0"/>
            </a:br>
            <a:r>
              <a:rPr lang="zh-CN" altLang="en-US" dirty="0" smtClean="0"/>
              <a:t>测算（</a:t>
            </a:r>
            <a:r>
              <a:rPr lang="en-US" altLang="zh-CN" dirty="0"/>
              <a:t>%</a:t>
            </a:r>
            <a:r>
              <a:rPr lang="zh-CN" altLang="en-US" dirty="0"/>
              <a:t>）</a:t>
            </a:r>
          </a:p>
        </p:txBody>
      </p:sp>
      <p:sp>
        <p:nvSpPr>
          <p:cNvPr id="53" name="矩形 52"/>
          <p:cNvSpPr/>
          <p:nvPr>
            <p:custDataLst>
              <p:tags r:id="rId13"/>
            </p:custDataLst>
          </p:nvPr>
        </p:nvSpPr>
        <p:spPr>
          <a:xfrm>
            <a:off x="415925" y="1268760"/>
            <a:ext cx="9073579" cy="496852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600" b="1" dirty="0">
              <a:solidFill>
                <a:schemeClr val="tx1"/>
              </a:solidFill>
            </a:endParaRPr>
          </a:p>
        </p:txBody>
      </p:sp>
      <p:cxnSp>
        <p:nvCxnSpPr>
          <p:cNvPr id="56" name="直接箭头连接符 55"/>
          <p:cNvCxnSpPr/>
          <p:nvPr>
            <p:custDataLst>
              <p:tags r:id="rId14"/>
            </p:custDataLst>
          </p:nvPr>
        </p:nvCxnSpPr>
        <p:spPr>
          <a:xfrm flipV="1">
            <a:off x="1208584" y="3861048"/>
            <a:ext cx="1368152" cy="57606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椭圆 56"/>
          <p:cNvSpPr/>
          <p:nvPr>
            <p:custDataLst>
              <p:tags r:id="rId15"/>
            </p:custDataLst>
          </p:nvPr>
        </p:nvSpPr>
        <p:spPr>
          <a:xfrm>
            <a:off x="1364564" y="3999774"/>
            <a:ext cx="852132"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+ 55.2%</a:t>
            </a:r>
            <a:endParaRPr lang="zh-CN" altLang="en-US" sz="1400" b="1" dirty="0">
              <a:solidFill>
                <a:schemeClr val="tx1"/>
              </a:solidFill>
            </a:endParaRPr>
          </a:p>
        </p:txBody>
      </p:sp>
      <p:cxnSp>
        <p:nvCxnSpPr>
          <p:cNvPr id="58" name="直接箭头连接符 57"/>
          <p:cNvCxnSpPr/>
          <p:nvPr>
            <p:custDataLst>
              <p:tags r:id="rId16"/>
            </p:custDataLst>
          </p:nvPr>
        </p:nvCxnSpPr>
        <p:spPr>
          <a:xfrm flipV="1">
            <a:off x="5169024" y="1916832"/>
            <a:ext cx="3168352" cy="93610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椭圆 58"/>
          <p:cNvSpPr/>
          <p:nvPr>
            <p:custDataLst>
              <p:tags r:id="rId17"/>
            </p:custDataLst>
          </p:nvPr>
        </p:nvSpPr>
        <p:spPr>
          <a:xfrm>
            <a:off x="6177136" y="2276872"/>
            <a:ext cx="873253"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 </a:t>
            </a:r>
            <a:r>
              <a:rPr lang="en-US" altLang="zh-CN" sz="1400" b="1" dirty="0" smtClean="0">
                <a:solidFill>
                  <a:schemeClr val="tx1"/>
                </a:solidFill>
              </a:rPr>
              <a:t>17.9%</a:t>
            </a:r>
            <a:endParaRPr lang="zh-CN" altLang="en-US" sz="1400" b="1" dirty="0">
              <a:solidFill>
                <a:schemeClr val="tx1"/>
              </a:solidFill>
            </a:endParaRPr>
          </a:p>
        </p:txBody>
      </p:sp>
      <p:cxnSp>
        <p:nvCxnSpPr>
          <p:cNvPr id="60" name="直接箭头连接符 59"/>
          <p:cNvCxnSpPr/>
          <p:nvPr>
            <p:custDataLst>
              <p:tags r:id="rId18"/>
            </p:custDataLst>
          </p:nvPr>
        </p:nvCxnSpPr>
        <p:spPr>
          <a:xfrm flipV="1">
            <a:off x="1136576" y="1617134"/>
            <a:ext cx="7126891" cy="18838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椭圆 60"/>
          <p:cNvSpPr/>
          <p:nvPr>
            <p:custDataLst>
              <p:tags r:id="rId19"/>
            </p:custDataLst>
          </p:nvPr>
        </p:nvSpPr>
        <p:spPr>
          <a:xfrm>
            <a:off x="4160912" y="2200896"/>
            <a:ext cx="1465101" cy="449127"/>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+ 33.8%</a:t>
            </a:r>
            <a:endParaRPr lang="zh-CN" altLang="en-US" sz="1400" b="1" dirty="0">
              <a:solidFill>
                <a:schemeClr val="tx1"/>
              </a:solidFill>
            </a:endParaRPr>
          </a:p>
        </p:txBody>
      </p:sp>
      <p:cxnSp>
        <p:nvCxnSpPr>
          <p:cNvPr id="63" name="直接箭头连接符 62"/>
          <p:cNvCxnSpPr/>
          <p:nvPr>
            <p:custDataLst>
              <p:tags r:id="rId20"/>
            </p:custDataLst>
          </p:nvPr>
        </p:nvCxnSpPr>
        <p:spPr>
          <a:xfrm flipV="1">
            <a:off x="2576736" y="2852936"/>
            <a:ext cx="2592288" cy="1008112"/>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4" name="椭圆 63"/>
          <p:cNvSpPr/>
          <p:nvPr>
            <p:custDataLst>
              <p:tags r:id="rId21"/>
            </p:custDataLst>
          </p:nvPr>
        </p:nvSpPr>
        <p:spPr>
          <a:xfrm>
            <a:off x="3380788" y="3182344"/>
            <a:ext cx="852132" cy="365330"/>
          </a:xfrm>
          <a:prstGeom prst="ellipse">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+ 52.2%</a:t>
            </a:r>
            <a:endParaRPr lang="zh-CN" altLang="en-US" sz="1400" b="1" dirty="0">
              <a:solidFill>
                <a:schemeClr val="tx1"/>
              </a:solidFill>
            </a:endParaRPr>
          </a:p>
        </p:txBody>
      </p:sp>
      <p:cxnSp>
        <p:nvCxnSpPr>
          <p:cNvPr id="74" name="直接连接符 73"/>
          <p:cNvCxnSpPr>
            <a:stCxn id="81" idx="1"/>
          </p:cNvCxnSpPr>
          <p:nvPr>
            <p:custDataLst>
              <p:tags r:id="rId22"/>
            </p:custDataLst>
          </p:nvPr>
        </p:nvCxnSpPr>
        <p:spPr>
          <a:xfrm flipH="1">
            <a:off x="1234387" y="5811304"/>
            <a:ext cx="190221" cy="0"/>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custDataLst>
              <p:tags r:id="rId23"/>
            </p:custDataLst>
          </p:nvPr>
        </p:nvCxnSpPr>
        <p:spPr>
          <a:xfrm>
            <a:off x="1208584"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custDataLst>
              <p:tags r:id="rId24"/>
            </p:custDataLst>
          </p:nvPr>
        </p:nvCxnSpPr>
        <p:spPr>
          <a:xfrm>
            <a:off x="2576736"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custDataLst>
              <p:tags r:id="rId25"/>
            </p:custDataLst>
          </p:nvPr>
        </p:nvCxnSpPr>
        <p:spPr>
          <a:xfrm>
            <a:off x="5214744"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custDataLst>
              <p:tags r:id="rId26"/>
            </p:custDataLst>
          </p:nvPr>
        </p:nvCxnSpPr>
        <p:spPr>
          <a:xfrm>
            <a:off x="8553400" y="5659610"/>
            <a:ext cx="0" cy="3240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p:cNvCxnSpPr>
            <a:stCxn id="82" idx="1"/>
          </p:cNvCxnSpPr>
          <p:nvPr>
            <p:custDataLst>
              <p:tags r:id="rId27"/>
            </p:custDataLst>
          </p:nvPr>
        </p:nvCxnSpPr>
        <p:spPr>
          <a:xfrm flipH="1" flipV="1">
            <a:off x="2576737" y="5811303"/>
            <a:ext cx="864094" cy="1"/>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直接连接符 79"/>
          <p:cNvCxnSpPr>
            <a:stCxn id="83" idx="1"/>
          </p:cNvCxnSpPr>
          <p:nvPr>
            <p:custDataLst>
              <p:tags r:id="rId28"/>
            </p:custDataLst>
          </p:nvPr>
        </p:nvCxnSpPr>
        <p:spPr>
          <a:xfrm flipH="1">
            <a:off x="5288956" y="5811304"/>
            <a:ext cx="971876" cy="0"/>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TextBox 80"/>
          <p:cNvSpPr txBox="1"/>
          <p:nvPr>
            <p:custDataLst>
              <p:tags r:id="rId29"/>
            </p:custDataLst>
          </p:nvPr>
        </p:nvSpPr>
        <p:spPr>
          <a:xfrm>
            <a:off x="1424608" y="5667230"/>
            <a:ext cx="961907" cy="288147"/>
          </a:xfrm>
          <a:prstGeom prst="rect">
            <a:avLst/>
          </a:prstGeom>
          <a:noFill/>
          <a:ln>
            <a:noFill/>
          </a:ln>
        </p:spPr>
        <p:txBody>
          <a:bodyPr wrap="square" lIns="36000" tIns="36000" rIns="36000" bIns="36000" rtlCol="0">
            <a:spAutoFit/>
          </a:bodyPr>
          <a:lstStyle/>
          <a:p>
            <a:pPr algn="ctr">
              <a:spcAft>
                <a:spcPts val="600"/>
              </a:spcAft>
            </a:pPr>
            <a:r>
              <a:rPr lang="en-US" altLang="zh-CN" sz="1400" b="1" dirty="0" smtClean="0"/>
              <a:t> 4.3%</a:t>
            </a:r>
            <a:endParaRPr lang="zh-CN" altLang="en-US" sz="1400" b="1" dirty="0" smtClean="0"/>
          </a:p>
        </p:txBody>
      </p:sp>
      <p:sp>
        <p:nvSpPr>
          <p:cNvPr id="82" name="TextBox 81"/>
          <p:cNvSpPr txBox="1"/>
          <p:nvPr>
            <p:custDataLst>
              <p:tags r:id="rId30"/>
            </p:custDataLst>
          </p:nvPr>
        </p:nvSpPr>
        <p:spPr>
          <a:xfrm>
            <a:off x="3440831" y="5667230"/>
            <a:ext cx="1034399" cy="288147"/>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4.7%</a:t>
            </a:r>
            <a:endParaRPr lang="zh-CN" altLang="en-US" dirty="0"/>
          </a:p>
        </p:txBody>
      </p:sp>
      <p:sp>
        <p:nvSpPr>
          <p:cNvPr id="83" name="TextBox 82"/>
          <p:cNvSpPr txBox="1"/>
          <p:nvPr>
            <p:custDataLst>
              <p:tags r:id="rId31"/>
            </p:custDataLst>
          </p:nvPr>
        </p:nvSpPr>
        <p:spPr>
          <a:xfrm>
            <a:off x="6260832" y="5667230"/>
            <a:ext cx="1154078" cy="288147"/>
          </a:xfrm>
          <a:prstGeom prst="rect">
            <a:avLst/>
          </a:prstGeom>
          <a:noFill/>
          <a:ln>
            <a:noFill/>
          </a:ln>
        </p:spPr>
        <p:txBody>
          <a:bodyPr wrap="square" lIns="36000" tIns="36000" rIns="36000" bIns="36000" rtlCol="0">
            <a:spAutoFit/>
          </a:bodyPr>
          <a:lstStyle>
            <a:defPPr>
              <a:defRPr lang="zh-CN"/>
            </a:defPPr>
            <a:lvl1pPr algn="ctr">
              <a:spcAft>
                <a:spcPts val="600"/>
              </a:spcAft>
              <a:defRPr sz="1400" b="1"/>
            </a:lvl1pPr>
          </a:lstStyle>
          <a:p>
            <a:r>
              <a:rPr lang="en-US" altLang="zh-CN" dirty="0" smtClean="0"/>
              <a:t>5.2%</a:t>
            </a:r>
            <a:endParaRPr lang="zh-CN" altLang="en-US" dirty="0"/>
          </a:p>
        </p:txBody>
      </p:sp>
      <p:cxnSp>
        <p:nvCxnSpPr>
          <p:cNvPr id="84" name="直接连接符 83"/>
          <p:cNvCxnSpPr>
            <a:endCxn id="83" idx="3"/>
          </p:cNvCxnSpPr>
          <p:nvPr>
            <p:custDataLst>
              <p:tags r:id="rId32"/>
            </p:custDataLst>
          </p:nvPr>
        </p:nvCxnSpPr>
        <p:spPr>
          <a:xfrm flipH="1">
            <a:off x="7414910" y="5811302"/>
            <a:ext cx="1212702" cy="2"/>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直接连接符 84"/>
          <p:cNvCxnSpPr>
            <a:endCxn id="82" idx="3"/>
          </p:cNvCxnSpPr>
          <p:nvPr>
            <p:custDataLst>
              <p:tags r:id="rId33"/>
            </p:custDataLst>
          </p:nvPr>
        </p:nvCxnSpPr>
        <p:spPr>
          <a:xfrm flipH="1">
            <a:off x="4475230" y="5811304"/>
            <a:ext cx="739514"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直接连接符 85"/>
          <p:cNvCxnSpPr>
            <a:endCxn id="81" idx="3"/>
          </p:cNvCxnSpPr>
          <p:nvPr>
            <p:custDataLst>
              <p:tags r:id="rId34"/>
            </p:custDataLst>
          </p:nvPr>
        </p:nvCxnSpPr>
        <p:spPr>
          <a:xfrm flipH="1" flipV="1">
            <a:off x="2386515" y="5811304"/>
            <a:ext cx="204688" cy="0"/>
          </a:xfrm>
          <a:prstGeom prst="line">
            <a:avLst/>
          </a:prstGeom>
          <a:ln>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7923547" y="2105211"/>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461</a:t>
            </a:r>
            <a:endParaRPr kumimoji="1" lang="zh-CN" altLang="en-US" sz="1200" b="1" dirty="0" smtClean="0">
              <a:solidFill>
                <a:schemeClr val="tx2"/>
              </a:solidFill>
            </a:endParaRPr>
          </a:p>
        </p:txBody>
      </p:sp>
      <p:sp>
        <p:nvSpPr>
          <p:cNvPr id="49" name="矩形 48"/>
          <p:cNvSpPr/>
          <p:nvPr/>
        </p:nvSpPr>
        <p:spPr>
          <a:xfrm>
            <a:off x="4606407" y="3687716"/>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205</a:t>
            </a:r>
            <a:endParaRPr kumimoji="1" lang="zh-CN" altLang="en-US" sz="1200" b="1" dirty="0" smtClean="0">
              <a:solidFill>
                <a:schemeClr val="tx2"/>
              </a:solidFill>
            </a:endParaRPr>
          </a:p>
        </p:txBody>
      </p:sp>
      <p:sp>
        <p:nvSpPr>
          <p:cNvPr id="50" name="矩形 49"/>
          <p:cNvSpPr/>
          <p:nvPr/>
        </p:nvSpPr>
        <p:spPr>
          <a:xfrm>
            <a:off x="1928664" y="4569961"/>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39</a:t>
            </a:r>
            <a:endParaRPr kumimoji="1" lang="zh-CN" altLang="en-US" sz="1200" b="1" dirty="0" smtClean="0">
              <a:solidFill>
                <a:schemeClr val="tx2"/>
              </a:solidFill>
            </a:endParaRPr>
          </a:p>
        </p:txBody>
      </p:sp>
      <p:sp>
        <p:nvSpPr>
          <p:cNvPr id="46" name="矩形 45"/>
          <p:cNvSpPr/>
          <p:nvPr/>
        </p:nvSpPr>
        <p:spPr>
          <a:xfrm>
            <a:off x="1278820" y="4677071"/>
            <a:ext cx="336224" cy="26897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25</a:t>
            </a:r>
            <a:endParaRPr kumimoji="1" lang="zh-CN" altLang="en-US" sz="1200" b="1" dirty="0" smtClean="0">
              <a:solidFill>
                <a:schemeClr val="tx2"/>
              </a:solidFill>
            </a:endParaRPr>
          </a:p>
        </p:txBody>
      </p:sp>
      <p:sp>
        <p:nvSpPr>
          <p:cNvPr id="48" name="矩形 47"/>
          <p:cNvSpPr/>
          <p:nvPr/>
        </p:nvSpPr>
        <p:spPr>
          <a:xfrm>
            <a:off x="7257296" y="2551442"/>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389</a:t>
            </a:r>
            <a:endParaRPr kumimoji="1" lang="zh-CN" altLang="en-US" sz="1200" b="1" dirty="0" smtClean="0">
              <a:solidFill>
                <a:schemeClr val="tx2"/>
              </a:solidFill>
            </a:endParaRPr>
          </a:p>
        </p:txBody>
      </p:sp>
      <p:sp>
        <p:nvSpPr>
          <p:cNvPr id="51" name="矩形 50"/>
          <p:cNvSpPr/>
          <p:nvPr/>
        </p:nvSpPr>
        <p:spPr>
          <a:xfrm>
            <a:off x="6604492" y="2900672"/>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329</a:t>
            </a:r>
            <a:endParaRPr kumimoji="1" lang="zh-CN" altLang="en-US" sz="1200" b="1" dirty="0" smtClean="0">
              <a:solidFill>
                <a:schemeClr val="tx2"/>
              </a:solidFill>
            </a:endParaRPr>
          </a:p>
        </p:txBody>
      </p:sp>
      <p:sp>
        <p:nvSpPr>
          <p:cNvPr id="54" name="矩形 53"/>
          <p:cNvSpPr/>
          <p:nvPr/>
        </p:nvSpPr>
        <p:spPr>
          <a:xfrm>
            <a:off x="5951688" y="3188590"/>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280</a:t>
            </a:r>
            <a:endParaRPr kumimoji="1" lang="zh-CN" altLang="en-US" sz="1200" b="1" dirty="0" smtClean="0">
              <a:solidFill>
                <a:schemeClr val="tx2"/>
              </a:solidFill>
            </a:endParaRPr>
          </a:p>
        </p:txBody>
      </p:sp>
      <p:sp>
        <p:nvSpPr>
          <p:cNvPr id="55" name="矩形 54"/>
          <p:cNvSpPr/>
          <p:nvPr/>
        </p:nvSpPr>
        <p:spPr>
          <a:xfrm>
            <a:off x="5271990" y="3452942"/>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239</a:t>
            </a:r>
            <a:endParaRPr kumimoji="1" lang="zh-CN" altLang="en-US" sz="1200" b="1" dirty="0" smtClean="0">
              <a:solidFill>
                <a:schemeClr val="tx2"/>
              </a:solidFill>
            </a:endParaRPr>
          </a:p>
        </p:txBody>
      </p:sp>
      <p:sp>
        <p:nvSpPr>
          <p:cNvPr id="62" name="矩形 61"/>
          <p:cNvSpPr/>
          <p:nvPr/>
        </p:nvSpPr>
        <p:spPr>
          <a:xfrm>
            <a:off x="3961350" y="4107793"/>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133</a:t>
            </a:r>
            <a:endParaRPr kumimoji="1" lang="zh-CN" altLang="en-US" sz="1200" b="1" dirty="0" smtClean="0">
              <a:solidFill>
                <a:schemeClr val="tx2"/>
              </a:solidFill>
            </a:endParaRPr>
          </a:p>
        </p:txBody>
      </p:sp>
      <p:sp>
        <p:nvSpPr>
          <p:cNvPr id="65" name="矩形 64"/>
          <p:cNvSpPr/>
          <p:nvPr/>
        </p:nvSpPr>
        <p:spPr>
          <a:xfrm>
            <a:off x="3269560" y="4375768"/>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87</a:t>
            </a:r>
            <a:endParaRPr kumimoji="1" lang="zh-CN" altLang="en-US" sz="1200" b="1" dirty="0" smtClean="0">
              <a:solidFill>
                <a:schemeClr val="tx2"/>
              </a:solidFill>
            </a:endParaRPr>
          </a:p>
        </p:txBody>
      </p:sp>
      <p:sp>
        <p:nvSpPr>
          <p:cNvPr id="66" name="矩形 65"/>
          <p:cNvSpPr/>
          <p:nvPr/>
        </p:nvSpPr>
        <p:spPr>
          <a:xfrm>
            <a:off x="2585392" y="4467045"/>
            <a:ext cx="360000" cy="288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en-US" altLang="zh-CN" sz="1200" b="1" dirty="0" smtClean="0">
                <a:solidFill>
                  <a:schemeClr val="tx2"/>
                </a:solidFill>
              </a:rPr>
              <a:t>58</a:t>
            </a:r>
            <a:endParaRPr kumimoji="1" lang="zh-CN" altLang="en-US" sz="1200" b="1" dirty="0" smtClean="0">
              <a:solidFill>
                <a:schemeClr val="tx2"/>
              </a:solidFill>
            </a:endParaRPr>
          </a:p>
        </p:txBody>
      </p:sp>
    </p:spTree>
    <p:extLst>
      <p:ext uri="{BB962C8B-B14F-4D97-AF65-F5344CB8AC3E}">
        <p14:creationId xmlns:p14="http://schemas.microsoft.com/office/powerpoint/2010/main" val="104377921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36576" y="980728"/>
            <a:ext cx="8353499" cy="1172888"/>
            <a:chOff x="1136576" y="1268808"/>
            <a:chExt cx="7508875" cy="1436889"/>
          </a:xfrm>
        </p:grpSpPr>
        <p:grpSp>
          <p:nvGrpSpPr>
            <p:cNvPr id="17" name="组合 16"/>
            <p:cNvGrpSpPr/>
            <p:nvPr>
              <p:custDataLst>
                <p:tags r:id="rId3"/>
              </p:custDataLst>
            </p:nvPr>
          </p:nvGrpSpPr>
          <p:grpSpPr>
            <a:xfrm>
              <a:off x="1136576" y="1751438"/>
              <a:ext cx="7508875" cy="830997"/>
              <a:chOff x="2642568" y="1124744"/>
              <a:chExt cx="6790992" cy="696500"/>
            </a:xfrm>
          </p:grpSpPr>
          <p:grpSp>
            <p:nvGrpSpPr>
              <p:cNvPr id="24" name="组合 23"/>
              <p:cNvGrpSpPr/>
              <p:nvPr/>
            </p:nvGrpSpPr>
            <p:grpSpPr>
              <a:xfrm>
                <a:off x="2648744" y="1124744"/>
                <a:ext cx="6784816" cy="459016"/>
                <a:chOff x="2144688" y="967244"/>
                <a:chExt cx="5074735" cy="459016"/>
              </a:xfrm>
            </p:grpSpPr>
            <p:cxnSp>
              <p:nvCxnSpPr>
                <p:cNvPr id="26" name="肘形连接符 25"/>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19"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20"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21" name="矩形 20"/>
            <p:cNvSpPr/>
            <p:nvPr>
              <p:custDataLst>
                <p:tags r:id="rId7"/>
              </p:custDataLst>
            </p:nvPr>
          </p:nvSpPr>
          <p:spPr>
            <a:xfrm>
              <a:off x="1444289" y="1807520"/>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rPr>
                <a:t>试点农业，</a:t>
              </a:r>
              <a:r>
                <a:rPr lang="zh-CN" altLang="en-US" sz="1400" b="1" dirty="0">
                  <a:solidFill>
                    <a:schemeClr val="bg1"/>
                  </a:solidFill>
                </a:rPr>
                <a:t>探索模式</a:t>
              </a:r>
            </a:p>
          </p:txBody>
        </p:sp>
        <p:sp>
          <p:nvSpPr>
            <p:cNvPr id="22" name="矩形 21"/>
            <p:cNvSpPr/>
            <p:nvPr>
              <p:custDataLst>
                <p:tags r:id="rId8"/>
              </p:custDataLst>
            </p:nvPr>
          </p:nvSpPr>
          <p:spPr>
            <a:xfrm>
              <a:off x="3964569" y="1519488"/>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培育金融，完善能力</a:t>
              </a:r>
            </a:p>
          </p:txBody>
        </p:sp>
        <p:sp>
          <p:nvSpPr>
            <p:cNvPr id="23" name="矩形 22"/>
            <p:cNvSpPr/>
            <p:nvPr>
              <p:custDataLst>
                <p:tags r:id="rId9"/>
              </p:custDataLst>
            </p:nvPr>
          </p:nvSpPr>
          <p:spPr>
            <a:xfrm>
              <a:off x="6484849" y="1268808"/>
              <a:ext cx="1872000" cy="432000"/>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rPr>
                <a:t>复制模式，扩张规模</a:t>
              </a:r>
            </a:p>
          </p:txBody>
        </p:sp>
      </p:grpSp>
      <p:sp>
        <p:nvSpPr>
          <p:cNvPr id="28" name="矩形 27"/>
          <p:cNvSpPr/>
          <p:nvPr>
            <p:custDataLst>
              <p:tags r:id="rId1"/>
            </p:custDataLst>
          </p:nvPr>
        </p:nvSpPr>
        <p:spPr>
          <a:xfrm>
            <a:off x="416496" y="2225624"/>
            <a:ext cx="596845" cy="3489376"/>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31" name="矩形 30"/>
          <p:cNvSpPr/>
          <p:nvPr/>
        </p:nvSpPr>
        <p:spPr>
          <a:xfrm>
            <a:off x="1112520" y="2250445"/>
            <a:ext cx="2628000" cy="3416320"/>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加强农资整合，作为从上游切入农业服务的核心手段</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在集团层面打造横向多元化产品整合及配送体系</a:t>
            </a:r>
            <a:r>
              <a:rPr lang="zh-CN" altLang="en-US" sz="1400" dirty="0">
                <a:latin typeface="+mn-ea"/>
              </a:rPr>
              <a:t>；</a:t>
            </a:r>
            <a:r>
              <a:rPr lang="zh-CN" altLang="en-US" sz="1400" dirty="0" smtClean="0">
                <a:latin typeface="+mn-ea"/>
              </a:rPr>
              <a:t>协助经销商完成纵向下沉式渠道整合</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latin typeface="+mn-ea"/>
              </a:rPr>
              <a:t>逐步提升粮食仓储能力，打造粮食贸易</a:t>
            </a:r>
            <a:r>
              <a:rPr lang="zh-CN" altLang="en-US" sz="1400" b="1" dirty="0" smtClean="0">
                <a:latin typeface="+mn-ea"/>
              </a:rPr>
              <a:t>体系，从下游逆向打造农业体系</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通过自建及并购等方式提升仓储容量，争取国储配额</a:t>
            </a:r>
            <a:r>
              <a:rPr lang="zh-CN" altLang="en-US" sz="1400" dirty="0">
                <a:latin typeface="+mn-ea"/>
              </a:rPr>
              <a:t>；</a:t>
            </a:r>
            <a:r>
              <a:rPr lang="zh-CN" altLang="en-US" sz="1400" dirty="0" smtClean="0">
                <a:latin typeface="+mn-ea"/>
              </a:rPr>
              <a:t>对原有粮食贸易体系进行整合，提升贸易物流能力</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积极探索和提炼规模化可复制的农业服务模式</a:t>
            </a:r>
            <a:endParaRPr lang="en-US" altLang="zh-CN" sz="1400" b="1" dirty="0">
              <a:latin typeface="+mn-ea"/>
            </a:endParaRPr>
          </a:p>
        </p:txBody>
      </p:sp>
      <p:sp>
        <p:nvSpPr>
          <p:cNvPr id="37" name="矩形 36"/>
          <p:cNvSpPr/>
          <p:nvPr/>
        </p:nvSpPr>
        <p:spPr>
          <a:xfrm>
            <a:off x="3987012" y="2250445"/>
            <a:ext cx="2628000" cy="3554819"/>
          </a:xfrm>
          <a:prstGeom prst="rect">
            <a:avLst/>
          </a:prstGeom>
        </p:spPr>
        <p:txBody>
          <a:bodyPr wrap="square">
            <a:spAutoFit/>
          </a:bodyPr>
          <a:lstStyle/>
          <a:p>
            <a:pPr marL="177800" indent="-177800">
              <a:spcBef>
                <a:spcPts val="300"/>
              </a:spcBef>
              <a:buClr>
                <a:schemeClr val="tx1"/>
              </a:buClr>
              <a:buFont typeface="Arial" panose="020B0604020202020204" pitchFamily="34" charset="0"/>
              <a:buChar char="•"/>
            </a:pPr>
            <a:r>
              <a:rPr lang="zh-CN" altLang="en-US" sz="1400" b="1" dirty="0" smtClean="0">
                <a:latin typeface="+mn-ea"/>
              </a:rPr>
              <a:t>集团层面引入外部</a:t>
            </a:r>
            <a:r>
              <a:rPr lang="zh-CN" altLang="en-US" sz="1400" b="1" dirty="0">
                <a:latin typeface="+mn-ea"/>
              </a:rPr>
              <a:t>资本</a:t>
            </a:r>
            <a:r>
              <a:rPr lang="zh-CN" altLang="en-US" sz="1400" b="1" dirty="0" smtClean="0">
                <a:latin typeface="+mn-ea"/>
              </a:rPr>
              <a:t>支撑</a:t>
            </a:r>
            <a:endParaRPr lang="en-US" altLang="zh-CN" sz="1400" b="1" dirty="0">
              <a:latin typeface="+mn-ea"/>
            </a:endParaRPr>
          </a:p>
          <a:p>
            <a:pPr>
              <a:spcBef>
                <a:spcPts val="300"/>
              </a:spcBef>
              <a:buClr>
                <a:schemeClr val="tx1"/>
              </a:buClr>
            </a:pPr>
            <a:r>
              <a:rPr lang="en-US" altLang="zh-CN" sz="1400" dirty="0" smtClean="0">
                <a:latin typeface="+mn-ea"/>
              </a:rPr>
              <a:t>— </a:t>
            </a:r>
            <a:r>
              <a:rPr lang="zh-CN" altLang="en-US" sz="1400" dirty="0" smtClean="0">
                <a:latin typeface="+mn-ea"/>
              </a:rPr>
              <a:t>加强与金融机构合作，引入产业基金等外部资本，协助完成土地承包经营权抵押，为规模扩张打下基础</a:t>
            </a:r>
            <a:endParaRPr lang="en-US" altLang="zh-CN" sz="1400" dirty="0">
              <a:latin typeface="+mn-ea"/>
            </a:endParaRPr>
          </a:p>
          <a:p>
            <a:pPr marL="177800" indent="-177800">
              <a:spcBef>
                <a:spcPts val="300"/>
              </a:spcBef>
              <a:buClr>
                <a:schemeClr val="tx1"/>
              </a:buClr>
              <a:buFont typeface="Arial" panose="020B0604020202020204" pitchFamily="34" charset="0"/>
              <a:buChar char="•"/>
            </a:pPr>
            <a:r>
              <a:rPr lang="zh-CN" altLang="en-US" sz="1400" b="1" dirty="0" smtClean="0">
                <a:latin typeface="+mn-ea"/>
              </a:rPr>
              <a:t>构建地方农业金融服务体系</a:t>
            </a:r>
            <a:endParaRPr lang="en-US" altLang="zh-CN" sz="1400" b="1" dirty="0">
              <a:latin typeface="+mn-ea"/>
            </a:endParaRPr>
          </a:p>
          <a:p>
            <a:pPr>
              <a:spcBef>
                <a:spcPts val="300"/>
              </a:spcBef>
              <a:buClr>
                <a:schemeClr val="tx1"/>
              </a:buClr>
            </a:pPr>
            <a:r>
              <a:rPr lang="en-US" altLang="zh-CN" sz="1400" dirty="0" smtClean="0">
                <a:latin typeface="+mn-ea"/>
              </a:rPr>
              <a:t>— </a:t>
            </a:r>
            <a:r>
              <a:rPr lang="zh-CN" altLang="en-US" sz="1400" dirty="0" smtClean="0">
                <a:latin typeface="+mn-ea"/>
              </a:rPr>
              <a:t>积极引导组建或参与农村合作社等金融组织</a:t>
            </a:r>
            <a:endParaRPr lang="en-US" altLang="zh-CN" sz="1400" dirty="0">
              <a:latin typeface="+mn-ea"/>
            </a:endParaRPr>
          </a:p>
          <a:p>
            <a:pPr marL="177800" indent="-177800">
              <a:spcBef>
                <a:spcPts val="300"/>
              </a:spcBef>
              <a:buClr>
                <a:schemeClr val="tx1"/>
              </a:buClr>
              <a:buFont typeface="Arial" panose="020B0604020202020204" pitchFamily="34" charset="0"/>
              <a:buChar char="•"/>
            </a:pPr>
            <a:r>
              <a:rPr lang="zh-CN" altLang="en-US" sz="1400" b="1" dirty="0" smtClean="0">
                <a:latin typeface="+mn-ea"/>
              </a:rPr>
              <a:t>尝试农业业务复制</a:t>
            </a:r>
            <a:r>
              <a:rPr lang="zh-CN" altLang="en-US" sz="1400" b="1" dirty="0">
                <a:latin typeface="+mn-ea"/>
              </a:rPr>
              <a:t>，</a:t>
            </a:r>
            <a:r>
              <a:rPr lang="zh-CN" altLang="en-US" sz="1400" b="1" dirty="0" smtClean="0">
                <a:latin typeface="+mn-ea"/>
              </a:rPr>
              <a:t>扩大</a:t>
            </a:r>
            <a:r>
              <a:rPr lang="zh-CN" altLang="en-US" sz="1400" b="1" dirty="0">
                <a:latin typeface="+mn-ea"/>
              </a:rPr>
              <a:t>粮食贸易</a:t>
            </a:r>
            <a:r>
              <a:rPr lang="zh-CN" altLang="en-US" sz="1400" b="1" dirty="0" smtClean="0">
                <a:latin typeface="+mn-ea"/>
              </a:rPr>
              <a:t>规模</a:t>
            </a:r>
            <a:endParaRPr lang="en-US" altLang="zh-CN" sz="1400" b="1" dirty="0">
              <a:latin typeface="+mn-ea"/>
            </a:endParaRPr>
          </a:p>
          <a:p>
            <a:pPr>
              <a:spcBef>
                <a:spcPts val="300"/>
              </a:spcBef>
              <a:buClr>
                <a:schemeClr val="tx1"/>
              </a:buClr>
            </a:pPr>
            <a:r>
              <a:rPr lang="en-US" altLang="zh-CN" sz="1400" dirty="0" smtClean="0">
                <a:latin typeface="+mn-ea"/>
              </a:rPr>
              <a:t>— </a:t>
            </a:r>
            <a:r>
              <a:rPr lang="zh-CN" altLang="en-US" sz="1400" dirty="0" smtClean="0">
                <a:latin typeface="+mn-ea"/>
              </a:rPr>
              <a:t>逐步加快农业服务的规模拓展并开始模式复制</a:t>
            </a:r>
            <a:endParaRPr lang="en-US" altLang="zh-CN" sz="1400" dirty="0">
              <a:latin typeface="+mn-ea"/>
            </a:endParaRPr>
          </a:p>
          <a:p>
            <a:pPr marL="177800" indent="-177800">
              <a:spcBef>
                <a:spcPts val="300"/>
              </a:spcBef>
              <a:buClr>
                <a:schemeClr val="tx1"/>
              </a:buClr>
              <a:buFont typeface="Arial" panose="020B0604020202020204" pitchFamily="34" charset="0"/>
              <a:buChar char="•"/>
            </a:pPr>
            <a:r>
              <a:rPr lang="zh-CN" altLang="en-US" sz="1400" b="1" dirty="0" smtClean="0">
                <a:latin typeface="+mn-ea"/>
              </a:rPr>
              <a:t>引入农业保险、粮</a:t>
            </a:r>
            <a:r>
              <a:rPr lang="zh-CN" altLang="en-US" sz="1400" b="1" dirty="0">
                <a:latin typeface="+mn-ea"/>
              </a:rPr>
              <a:t>食期货等金融手</a:t>
            </a:r>
            <a:r>
              <a:rPr lang="zh-CN" altLang="en-US" sz="1400" b="1" dirty="0" smtClean="0">
                <a:latin typeface="+mn-ea"/>
              </a:rPr>
              <a:t>段，平抑农业自然风险和市场风险</a:t>
            </a:r>
            <a:endParaRPr lang="en-US" altLang="zh-CN" sz="1400" b="1" dirty="0" smtClean="0">
              <a:latin typeface="+mn-ea"/>
            </a:endParaRPr>
          </a:p>
        </p:txBody>
      </p:sp>
      <p:sp>
        <p:nvSpPr>
          <p:cNvPr id="38" name="矩形 37"/>
          <p:cNvSpPr/>
          <p:nvPr/>
        </p:nvSpPr>
        <p:spPr>
          <a:xfrm>
            <a:off x="6861504" y="2250445"/>
            <a:ext cx="2628000" cy="2985433"/>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积极挖掘合作</a:t>
            </a:r>
            <a:r>
              <a:rPr lang="zh-CN" altLang="en-US" sz="1400" b="1" dirty="0">
                <a:latin typeface="+mn-ea"/>
              </a:rPr>
              <a:t>伙</a:t>
            </a:r>
            <a:r>
              <a:rPr lang="zh-CN" altLang="en-US" sz="1400" b="1" dirty="0" smtClean="0">
                <a:latin typeface="+mn-ea"/>
              </a:rPr>
              <a:t>伴，快速复制成熟模式</a:t>
            </a:r>
            <a:endParaRPr lang="en-US" altLang="zh-CN" sz="1400" b="1" dirty="0">
              <a:latin typeface="+mn-ea"/>
            </a:endParaRPr>
          </a:p>
          <a:p>
            <a:pPr>
              <a:spcBef>
                <a:spcPts val="600"/>
              </a:spcBef>
              <a:buClr>
                <a:schemeClr val="tx1"/>
              </a:buClr>
            </a:pPr>
            <a:r>
              <a:rPr lang="en-US" altLang="zh-CN" sz="1400" dirty="0">
                <a:latin typeface="+mn-ea"/>
              </a:rPr>
              <a:t>— </a:t>
            </a:r>
            <a:r>
              <a:rPr lang="zh-CN" altLang="en-US" sz="1400" dirty="0">
                <a:latin typeface="+mn-ea"/>
              </a:rPr>
              <a:t>在全国农业优势区域挖掘拥  有强大网络的可靠合作伙伴</a:t>
            </a:r>
            <a:endParaRPr lang="en-US" altLang="zh-CN" sz="1400" dirty="0">
              <a:latin typeface="+mn-ea"/>
            </a:endParaRPr>
          </a:p>
          <a:p>
            <a:pPr>
              <a:spcBef>
                <a:spcPts val="600"/>
              </a:spcBef>
              <a:buClr>
                <a:schemeClr val="tx1"/>
              </a:buClr>
            </a:pPr>
            <a:r>
              <a:rPr lang="en-US" altLang="zh-CN" sz="1400" dirty="0">
                <a:latin typeface="+mn-ea"/>
              </a:rPr>
              <a:t>— </a:t>
            </a:r>
            <a:r>
              <a:rPr lang="zh-CN" altLang="en-US" sz="1400" dirty="0" smtClean="0">
                <a:latin typeface="+mn-ea"/>
              </a:rPr>
              <a:t>在成熟模式提取的基础上，将农业服务业务快速复制到农业优势区域</a:t>
            </a:r>
            <a:endParaRPr lang="en-US" altLang="zh-CN" sz="1400" dirty="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进一步完善金融服务体系，实现盈利重心转移</a:t>
            </a:r>
            <a:endParaRPr lang="en-US" altLang="zh-CN" sz="1400" b="1" dirty="0">
              <a:latin typeface="+mn-ea"/>
            </a:endParaRPr>
          </a:p>
          <a:p>
            <a:pPr>
              <a:spcBef>
                <a:spcPts val="600"/>
              </a:spcBef>
              <a:buClr>
                <a:schemeClr val="tx1"/>
              </a:buClr>
            </a:pPr>
            <a:r>
              <a:rPr lang="en-US" altLang="zh-CN" sz="1400" dirty="0">
                <a:latin typeface="+mn-ea"/>
              </a:rPr>
              <a:t>— </a:t>
            </a:r>
            <a:r>
              <a:rPr lang="zh-CN" altLang="en-US" sz="1400" dirty="0" smtClean="0">
                <a:latin typeface="+mn-ea"/>
              </a:rPr>
              <a:t>依托农业产业空间，配套完善的金融服务，将金融服务打造成未来集团盈利重心</a:t>
            </a:r>
            <a:endParaRPr lang="zh-CN" altLang="en-US" sz="1400" dirty="0">
              <a:latin typeface="+mn-ea"/>
            </a:endParaRPr>
          </a:p>
        </p:txBody>
      </p:sp>
      <p:sp>
        <p:nvSpPr>
          <p:cNvPr id="32" name="矩形 31"/>
          <p:cNvSpPr/>
          <p:nvPr>
            <p:custDataLst>
              <p:tags r:id="rId2"/>
            </p:custDataLst>
          </p:nvPr>
        </p:nvSpPr>
        <p:spPr>
          <a:xfrm>
            <a:off x="416496" y="5805264"/>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34" name="直接连接符 33"/>
          <p:cNvCxnSpPr/>
          <p:nvPr/>
        </p:nvCxnSpPr>
        <p:spPr>
          <a:xfrm>
            <a:off x="1136576" y="2225624"/>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36576" y="5733256"/>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3987012" y="5805264"/>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服务土地面积</a:t>
            </a:r>
            <a:endParaRPr lang="en-US" altLang="zh-CN" sz="1400" dirty="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粮食贸易量</a:t>
            </a:r>
            <a:endParaRPr lang="en-US" altLang="zh-CN" sz="1400" dirty="0" smtClean="0">
              <a:latin typeface="+mn-ea"/>
            </a:endParaRPr>
          </a:p>
        </p:txBody>
      </p:sp>
      <p:sp>
        <p:nvSpPr>
          <p:cNvPr id="40" name="矩形 39"/>
          <p:cNvSpPr/>
          <p:nvPr/>
        </p:nvSpPr>
        <p:spPr>
          <a:xfrm>
            <a:off x="1112520" y="5805264"/>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农业服务收益</a:t>
            </a:r>
            <a:endParaRPr lang="en-US" altLang="zh-CN" sz="1400" dirty="0">
              <a:latin typeface="+mn-ea"/>
            </a:endParaRPr>
          </a:p>
          <a:p>
            <a:pPr marL="177800" indent="-177800">
              <a:spcBef>
                <a:spcPts val="600"/>
              </a:spcBef>
              <a:buClr>
                <a:schemeClr val="tx1"/>
              </a:buClr>
              <a:buFont typeface="Arial" panose="020B0604020202020204" pitchFamily="34" charset="0"/>
              <a:buChar char="•"/>
            </a:pPr>
            <a:r>
              <a:rPr lang="zh-CN" altLang="en-US" sz="1400" dirty="0">
                <a:latin typeface="+mn-ea"/>
              </a:rPr>
              <a:t>农</a:t>
            </a:r>
            <a:r>
              <a:rPr lang="zh-CN" altLang="en-US" sz="1400" dirty="0" smtClean="0">
                <a:latin typeface="+mn-ea"/>
              </a:rPr>
              <a:t>业服务投资总额</a:t>
            </a:r>
            <a:endParaRPr lang="en-US" altLang="zh-CN" sz="1400" dirty="0" smtClean="0">
              <a:latin typeface="+mn-ea"/>
            </a:endParaRPr>
          </a:p>
        </p:txBody>
      </p:sp>
      <p:sp>
        <p:nvSpPr>
          <p:cNvPr id="41" name="矩形 40"/>
          <p:cNvSpPr/>
          <p:nvPr/>
        </p:nvSpPr>
        <p:spPr>
          <a:xfrm>
            <a:off x="6861504" y="5805264"/>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金融服务收入占比</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服务土地面积</a:t>
            </a:r>
            <a:endParaRPr lang="zh-CN" altLang="en-US" sz="1400" dirty="0">
              <a:latin typeface="+mn-ea"/>
            </a:endParaRPr>
          </a:p>
        </p:txBody>
      </p:sp>
      <p:sp>
        <p:nvSpPr>
          <p:cNvPr id="45"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a:t>
            </a:r>
            <a:r>
              <a:rPr lang="zh-CN" altLang="en-US" dirty="0"/>
              <a:t>福</a:t>
            </a:r>
            <a:r>
              <a:rPr lang="zh-CN" altLang="en-US" dirty="0" smtClean="0"/>
              <a:t>集团农业服务</a:t>
            </a:r>
            <a:r>
              <a:rPr lang="zh-CN" altLang="en-US" dirty="0" smtClean="0">
                <a:solidFill>
                  <a:schemeClr val="tx2"/>
                </a:solidFill>
              </a:rPr>
              <a:t>战略举措</a:t>
            </a:r>
            <a:endParaRPr lang="zh-CN" altLang="en-US" dirty="0">
              <a:solidFill>
                <a:schemeClr val="tx2"/>
              </a:solidFill>
            </a:endParaRPr>
          </a:p>
        </p:txBody>
      </p:sp>
    </p:spTree>
    <p:extLst>
      <p:ext uri="{BB962C8B-B14F-4D97-AF65-F5344CB8AC3E}">
        <p14:creationId xmlns:p14="http://schemas.microsoft.com/office/powerpoint/2010/main" val="398709530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43379" y="1817862"/>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817862"/>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817862"/>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817862"/>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249878" y="243442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717304" y="2434357"/>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组织管控</a:t>
            </a:r>
            <a:endParaRPr lang="zh-CN" altLang="en-US" sz="1400" b="1" dirty="0">
              <a:solidFill>
                <a:schemeClr val="tx1"/>
              </a:solidFill>
            </a:endParaRPr>
          </a:p>
        </p:txBody>
      </p:sp>
      <p:sp>
        <p:nvSpPr>
          <p:cNvPr id="10" name="矩形 9"/>
          <p:cNvSpPr/>
          <p:nvPr/>
        </p:nvSpPr>
        <p:spPr>
          <a:xfrm>
            <a:off x="6249878" y="344552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1" name="矩形 10"/>
          <p:cNvSpPr/>
          <p:nvPr/>
        </p:nvSpPr>
        <p:spPr>
          <a:xfrm>
            <a:off x="6717304" y="3445461"/>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资源整合</a:t>
            </a:r>
          </a:p>
        </p:txBody>
      </p:sp>
      <p:sp>
        <p:nvSpPr>
          <p:cNvPr id="12" name="矩形 11"/>
          <p:cNvSpPr/>
          <p:nvPr/>
        </p:nvSpPr>
        <p:spPr>
          <a:xfrm>
            <a:off x="6249878" y="3951077"/>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3" name="矩形 12"/>
          <p:cNvSpPr/>
          <p:nvPr/>
        </p:nvSpPr>
        <p:spPr>
          <a:xfrm>
            <a:off x="6717304" y="3951013"/>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渠道网络</a:t>
            </a:r>
          </a:p>
        </p:txBody>
      </p:sp>
      <p:sp>
        <p:nvSpPr>
          <p:cNvPr id="14" name="矩形 13"/>
          <p:cNvSpPr/>
          <p:nvPr/>
        </p:nvSpPr>
        <p:spPr>
          <a:xfrm>
            <a:off x="6249878" y="445662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5" name="矩形 14"/>
          <p:cNvSpPr/>
          <p:nvPr/>
        </p:nvSpPr>
        <p:spPr>
          <a:xfrm>
            <a:off x="6717304" y="445656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市场开发</a:t>
            </a:r>
          </a:p>
        </p:txBody>
      </p:sp>
      <p:sp>
        <p:nvSpPr>
          <p:cNvPr id="16" name="矩形 15"/>
          <p:cNvSpPr/>
          <p:nvPr/>
        </p:nvSpPr>
        <p:spPr>
          <a:xfrm>
            <a:off x="6249878" y="496218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7" name="矩形 16"/>
          <p:cNvSpPr/>
          <p:nvPr/>
        </p:nvSpPr>
        <p:spPr>
          <a:xfrm>
            <a:off x="6717304" y="4962117"/>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合作拓展</a:t>
            </a:r>
            <a:endParaRPr lang="zh-CN" altLang="en-US" sz="1400" b="1" dirty="0">
              <a:solidFill>
                <a:schemeClr val="tx1"/>
              </a:solidFill>
            </a:endParaRPr>
          </a:p>
        </p:txBody>
      </p:sp>
      <p:sp>
        <p:nvSpPr>
          <p:cNvPr id="18" name="矩形 17"/>
          <p:cNvSpPr/>
          <p:nvPr/>
        </p:nvSpPr>
        <p:spPr>
          <a:xfrm>
            <a:off x="6249878" y="54677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19" name="矩形 18"/>
          <p:cNvSpPr/>
          <p:nvPr/>
        </p:nvSpPr>
        <p:spPr>
          <a:xfrm>
            <a:off x="6717304" y="5467671"/>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运输物流</a:t>
            </a:r>
            <a:endParaRPr lang="zh-CN" altLang="en-US" sz="1400" b="1" dirty="0">
              <a:solidFill>
                <a:schemeClr val="tx1"/>
              </a:solidFill>
            </a:endParaRPr>
          </a:p>
        </p:txBody>
      </p:sp>
      <p:sp>
        <p:nvSpPr>
          <p:cNvPr id="22" name="矩形 21"/>
          <p:cNvSpPr/>
          <p:nvPr/>
        </p:nvSpPr>
        <p:spPr>
          <a:xfrm>
            <a:off x="7785371" y="243435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23" name="矩形 22"/>
          <p:cNvSpPr/>
          <p:nvPr/>
        </p:nvSpPr>
        <p:spPr>
          <a:xfrm>
            <a:off x="8385438" y="243435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4" name="矩形 23"/>
          <p:cNvSpPr/>
          <p:nvPr/>
        </p:nvSpPr>
        <p:spPr>
          <a:xfrm>
            <a:off x="8985504" y="243435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5" name="矩形 24"/>
          <p:cNvSpPr/>
          <p:nvPr/>
        </p:nvSpPr>
        <p:spPr>
          <a:xfrm>
            <a:off x="7785371" y="344546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344546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344546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8" name="矩形 27"/>
          <p:cNvSpPr/>
          <p:nvPr/>
        </p:nvSpPr>
        <p:spPr>
          <a:xfrm>
            <a:off x="7785371" y="3951013"/>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951013"/>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0" name="矩形 29"/>
          <p:cNvSpPr/>
          <p:nvPr/>
        </p:nvSpPr>
        <p:spPr>
          <a:xfrm>
            <a:off x="8985504" y="3951013"/>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1" name="矩形 30"/>
          <p:cNvSpPr/>
          <p:nvPr/>
        </p:nvSpPr>
        <p:spPr>
          <a:xfrm>
            <a:off x="7785371" y="445656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2" name="矩形 31"/>
          <p:cNvSpPr/>
          <p:nvPr/>
        </p:nvSpPr>
        <p:spPr>
          <a:xfrm>
            <a:off x="8385438" y="445656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33" name="矩形 32"/>
          <p:cNvSpPr/>
          <p:nvPr/>
        </p:nvSpPr>
        <p:spPr>
          <a:xfrm>
            <a:off x="8985504" y="445656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4" name="矩形 33"/>
          <p:cNvSpPr/>
          <p:nvPr/>
        </p:nvSpPr>
        <p:spPr>
          <a:xfrm>
            <a:off x="7785371" y="496211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5" name="矩形 34"/>
          <p:cNvSpPr/>
          <p:nvPr/>
        </p:nvSpPr>
        <p:spPr>
          <a:xfrm>
            <a:off x="8385438" y="496211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96211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7" name="矩形 36"/>
          <p:cNvSpPr/>
          <p:nvPr/>
        </p:nvSpPr>
        <p:spPr>
          <a:xfrm>
            <a:off x="7785371" y="54676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8" name="矩形 37"/>
          <p:cNvSpPr/>
          <p:nvPr/>
        </p:nvSpPr>
        <p:spPr>
          <a:xfrm>
            <a:off x="8385438" y="54676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9" name="矩形 38"/>
          <p:cNvSpPr/>
          <p:nvPr/>
        </p:nvSpPr>
        <p:spPr>
          <a:xfrm>
            <a:off x="8985504" y="54676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ext uri="{D42A27DB-BD31-4B8C-83A1-F6EECF244321}">
                <p14:modId xmlns:p14="http://schemas.microsoft.com/office/powerpoint/2010/main" val="3763011750"/>
              </p:ex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6" name="椭圆 55"/>
          <p:cNvSpPr/>
          <p:nvPr>
            <p:custDataLst>
              <p:tags r:id="rId2"/>
            </p:custDataLst>
          </p:nvPr>
        </p:nvSpPr>
        <p:spPr>
          <a:xfrm>
            <a:off x="1026494" y="288177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技术</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研发</a:t>
            </a:r>
          </a:p>
        </p:txBody>
      </p:sp>
      <p:sp>
        <p:nvSpPr>
          <p:cNvPr id="57" name="椭圆 56"/>
          <p:cNvSpPr/>
          <p:nvPr>
            <p:custDataLst>
              <p:tags r:id="rId3"/>
            </p:custDataLst>
          </p:nvPr>
        </p:nvSpPr>
        <p:spPr>
          <a:xfrm>
            <a:off x="3630983" y="167049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融资</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能力</a:t>
            </a:r>
          </a:p>
        </p:txBody>
      </p:sp>
      <p:sp>
        <p:nvSpPr>
          <p:cNvPr id="58" name="椭圆 57"/>
          <p:cNvSpPr/>
          <p:nvPr>
            <p:custDataLst>
              <p:tags r:id="rId4"/>
            </p:custDataLst>
          </p:nvPr>
        </p:nvSpPr>
        <p:spPr>
          <a:xfrm>
            <a:off x="4683000" y="2451113"/>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渠道</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smtClean="0">
                <a:solidFill>
                  <a:schemeClr val="bg1"/>
                </a:solidFill>
                <a:latin typeface="+mn-ea"/>
              </a:rPr>
              <a:t>网络</a:t>
            </a:r>
            <a:endParaRPr lang="zh-CN" altLang="en-US" sz="1400" b="1" dirty="0">
              <a:solidFill>
                <a:schemeClr val="bg1"/>
              </a:solidFill>
              <a:latin typeface="+mn-ea"/>
            </a:endParaRPr>
          </a:p>
        </p:txBody>
      </p:sp>
      <p:sp>
        <p:nvSpPr>
          <p:cNvPr id="61" name="椭圆 60"/>
          <p:cNvSpPr/>
          <p:nvPr>
            <p:custDataLst>
              <p:tags r:id="rId5"/>
            </p:custDataLst>
          </p:nvPr>
        </p:nvSpPr>
        <p:spPr>
          <a:xfrm>
            <a:off x="2980182" y="2704517"/>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合作</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拓展</a:t>
            </a:r>
            <a:endParaRPr lang="zh-CN" altLang="en-US" sz="1400" b="1" dirty="0">
              <a:solidFill>
                <a:schemeClr val="bg1"/>
              </a:solidFill>
              <a:latin typeface="+mn-ea"/>
            </a:endParaRPr>
          </a:p>
        </p:txBody>
      </p:sp>
      <p:sp>
        <p:nvSpPr>
          <p:cNvPr id="63" name="TextBox 6"/>
          <p:cNvSpPr txBox="1">
            <a:spLocks noChangeArrowheads="1"/>
          </p:cNvSpPr>
          <p:nvPr>
            <p:custDataLst>
              <p:tags r:id="rId6"/>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7"/>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8"/>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9"/>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10"/>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11"/>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70" name="椭圆 69"/>
          <p:cNvSpPr/>
          <p:nvPr/>
        </p:nvSpPr>
        <p:spPr>
          <a:xfrm>
            <a:off x="3727050" y="2164517"/>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资源</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整合</a:t>
            </a:r>
          </a:p>
        </p:txBody>
      </p:sp>
      <p:sp>
        <p:nvSpPr>
          <p:cNvPr id="71" name="椭圆 70"/>
          <p:cNvSpPr/>
          <p:nvPr>
            <p:custDataLst>
              <p:tags r:id="rId12"/>
            </p:custDataLst>
          </p:nvPr>
        </p:nvSpPr>
        <p:spPr>
          <a:xfrm>
            <a:off x="2972792" y="4326980"/>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兼并</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收购</a:t>
            </a: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3"/>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4"/>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5"/>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16"/>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a:t>
            </a:r>
            <a:r>
              <a:rPr lang="zh-CN" altLang="en-US" dirty="0"/>
              <a:t>福</a:t>
            </a:r>
            <a:r>
              <a:rPr lang="zh-CN" altLang="en-US" dirty="0" smtClean="0"/>
              <a:t>集团农业服务</a:t>
            </a:r>
            <a:r>
              <a:rPr lang="zh-CN" altLang="en-US" dirty="0" smtClean="0">
                <a:solidFill>
                  <a:schemeClr val="tx2"/>
                </a:solidFill>
              </a:rPr>
              <a:t>能力建设</a:t>
            </a:r>
            <a:endParaRPr lang="zh-CN" altLang="en-US" dirty="0">
              <a:solidFill>
                <a:schemeClr val="tx2"/>
              </a:solidFill>
            </a:endParaRPr>
          </a:p>
        </p:txBody>
      </p:sp>
      <p:sp>
        <p:nvSpPr>
          <p:cNvPr id="72" name="椭圆 71"/>
          <p:cNvSpPr/>
          <p:nvPr>
            <p:custDataLst>
              <p:tags r:id="rId17"/>
            </p:custDataLst>
          </p:nvPr>
        </p:nvSpPr>
        <p:spPr>
          <a:xfrm>
            <a:off x="2239574" y="2051862"/>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物流</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smtClean="0">
                <a:solidFill>
                  <a:schemeClr val="bg1"/>
                </a:solidFill>
                <a:latin typeface="+mn-ea"/>
              </a:rPr>
              <a:t>运输</a:t>
            </a:r>
          </a:p>
        </p:txBody>
      </p:sp>
      <p:sp>
        <p:nvSpPr>
          <p:cNvPr id="74" name="椭圆 73"/>
          <p:cNvSpPr/>
          <p:nvPr>
            <p:custDataLst>
              <p:tags r:id="rId18"/>
            </p:custDataLst>
          </p:nvPr>
        </p:nvSpPr>
        <p:spPr>
          <a:xfrm>
            <a:off x="3605612" y="280567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市场</a:t>
            </a:r>
            <a:r>
              <a:rPr lang="en-US" altLang="zh-CN" sz="1400" b="1" dirty="0" smtClean="0">
                <a:solidFill>
                  <a:schemeClr val="bg1"/>
                </a:solidFill>
                <a:latin typeface="+mn-ea"/>
              </a:rPr>
              <a:t/>
            </a:r>
            <a:br>
              <a:rPr lang="en-US" altLang="zh-CN" sz="1400" b="1" dirty="0" smtClean="0">
                <a:solidFill>
                  <a:schemeClr val="bg1"/>
                </a:solidFill>
                <a:latin typeface="+mn-ea"/>
              </a:rPr>
            </a:br>
            <a:r>
              <a:rPr lang="zh-CN" altLang="en-US" sz="1400" b="1" dirty="0">
                <a:solidFill>
                  <a:schemeClr val="bg1"/>
                </a:solidFill>
                <a:latin typeface="+mn-ea"/>
              </a:rPr>
              <a:t>开发</a:t>
            </a:r>
            <a:endParaRPr lang="zh-CN" altLang="en-US" sz="1400" b="1" dirty="0" smtClean="0">
              <a:solidFill>
                <a:schemeClr val="bg1"/>
              </a:solidFill>
              <a:latin typeface="+mn-ea"/>
            </a:endParaRPr>
          </a:p>
        </p:txBody>
      </p:sp>
      <p:sp>
        <p:nvSpPr>
          <p:cNvPr id="75" name="椭圆 74"/>
          <p:cNvSpPr/>
          <p:nvPr>
            <p:custDataLst>
              <p:tags r:id="rId19"/>
            </p:custDataLst>
          </p:nvPr>
        </p:nvSpPr>
        <p:spPr>
          <a:xfrm>
            <a:off x="1712640" y="4545184"/>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tx1"/>
                </a:solidFill>
                <a:latin typeface="+mn-ea"/>
              </a:rPr>
              <a:t>产品</a:t>
            </a:r>
            <a:r>
              <a:rPr lang="en-US" altLang="zh-CN" sz="1400" b="1" dirty="0">
                <a:solidFill>
                  <a:schemeClr val="tx1"/>
                </a:solidFill>
                <a:latin typeface="+mn-ea"/>
              </a:rPr>
              <a:t/>
            </a:r>
            <a:br>
              <a:rPr lang="en-US" altLang="zh-CN" sz="1400" b="1" dirty="0">
                <a:solidFill>
                  <a:schemeClr val="tx1"/>
                </a:solidFill>
                <a:latin typeface="+mn-ea"/>
              </a:rPr>
            </a:br>
            <a:r>
              <a:rPr lang="zh-CN" altLang="en-US" sz="1400" b="1" dirty="0">
                <a:solidFill>
                  <a:schemeClr val="tx1"/>
                </a:solidFill>
                <a:latin typeface="+mn-ea"/>
              </a:rPr>
              <a:t>规划</a:t>
            </a:r>
          </a:p>
        </p:txBody>
      </p:sp>
      <p:sp>
        <p:nvSpPr>
          <p:cNvPr id="59" name="椭圆 58"/>
          <p:cNvSpPr/>
          <p:nvPr>
            <p:custDataLst>
              <p:tags r:id="rId20"/>
            </p:custDataLst>
          </p:nvPr>
        </p:nvSpPr>
        <p:spPr>
          <a:xfrm>
            <a:off x="4241017" y="2754095"/>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组织</a:t>
            </a:r>
            <a:endParaRPr lang="en-US" altLang="zh-CN" sz="1400" b="1" dirty="0" smtClean="0">
              <a:solidFill>
                <a:schemeClr val="bg1"/>
              </a:solidFill>
              <a:latin typeface="+mn-ea"/>
            </a:endParaRPr>
          </a:p>
          <a:p>
            <a:pPr algn="ctr">
              <a:spcBef>
                <a:spcPts val="0"/>
              </a:spcBef>
              <a:spcAft>
                <a:spcPts val="0"/>
              </a:spcAft>
            </a:pPr>
            <a:r>
              <a:rPr lang="zh-CN" altLang="en-US" sz="1400" b="1" dirty="0">
                <a:solidFill>
                  <a:schemeClr val="bg1"/>
                </a:solidFill>
                <a:latin typeface="+mn-ea"/>
              </a:rPr>
              <a:t>管控</a:t>
            </a:r>
            <a:endParaRPr lang="zh-CN" altLang="en-US" sz="1400" b="1" dirty="0" smtClean="0">
              <a:solidFill>
                <a:schemeClr val="bg1"/>
              </a:solidFill>
              <a:latin typeface="+mn-ea"/>
            </a:endParaRPr>
          </a:p>
        </p:txBody>
      </p:sp>
      <p:sp>
        <p:nvSpPr>
          <p:cNvPr id="77" name="矩形 76"/>
          <p:cNvSpPr/>
          <p:nvPr/>
        </p:nvSpPr>
        <p:spPr>
          <a:xfrm>
            <a:off x="6249878" y="293997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78" name="矩形 77"/>
          <p:cNvSpPr/>
          <p:nvPr/>
        </p:nvSpPr>
        <p:spPr>
          <a:xfrm>
            <a:off x="6717304" y="2939909"/>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融资能力</a:t>
            </a:r>
          </a:p>
        </p:txBody>
      </p:sp>
      <p:sp>
        <p:nvSpPr>
          <p:cNvPr id="79" name="矩形 78"/>
          <p:cNvSpPr/>
          <p:nvPr/>
        </p:nvSpPr>
        <p:spPr>
          <a:xfrm>
            <a:off x="7785371" y="293990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80" name="矩形 79"/>
          <p:cNvSpPr/>
          <p:nvPr/>
        </p:nvSpPr>
        <p:spPr>
          <a:xfrm>
            <a:off x="8385438" y="293990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81" name="矩形 80"/>
          <p:cNvSpPr/>
          <p:nvPr/>
        </p:nvSpPr>
        <p:spPr>
          <a:xfrm>
            <a:off x="8985504" y="293990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Tree>
    <p:extLst>
      <p:ext uri="{BB962C8B-B14F-4D97-AF65-F5344CB8AC3E}">
        <p14:creationId xmlns:p14="http://schemas.microsoft.com/office/powerpoint/2010/main" val="255044188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目录</a:t>
            </a:r>
            <a:endParaRPr lang="zh-CN" altLang="en-US" dirty="0"/>
          </a:p>
        </p:txBody>
      </p:sp>
      <p:grpSp>
        <p:nvGrpSpPr>
          <p:cNvPr id="17" name="组合 16"/>
          <p:cNvGrpSpPr/>
          <p:nvPr/>
        </p:nvGrpSpPr>
        <p:grpSpPr>
          <a:xfrm>
            <a:off x="1784648" y="1556848"/>
            <a:ext cx="6264696" cy="504000"/>
            <a:chOff x="3584848" y="1988840"/>
            <a:chExt cx="5832647" cy="504000"/>
          </a:xfrm>
        </p:grpSpPr>
        <p:sp>
          <p:nvSpPr>
            <p:cNvPr id="3" name="Rectangle 5"/>
            <p:cNvSpPr>
              <a:spLocks noChangeArrowheads="1"/>
            </p:cNvSpPr>
            <p:nvPr/>
          </p:nvSpPr>
          <p:spPr bwMode="auto">
            <a:xfrm>
              <a:off x="4368640" y="198884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瓮福内外环境</a:t>
              </a:r>
              <a:r>
                <a:rPr lang="zh-CN" altLang="en-US" sz="1800" b="1" dirty="0" smtClean="0">
                  <a:latin typeface="+mn-ea"/>
                </a:rPr>
                <a:t>综述</a:t>
              </a:r>
              <a:r>
                <a:rPr lang="en-US" altLang="zh-CN" sz="1800" b="1" dirty="0" smtClean="0">
                  <a:latin typeface="+mn-ea"/>
                </a:rPr>
                <a:t>…………3</a:t>
              </a:r>
              <a:r>
                <a:rPr lang="zh-CN" altLang="en-US" sz="1800" b="1" dirty="0" smtClean="0">
                  <a:latin typeface="+mn-ea"/>
                </a:rPr>
                <a:t>～</a:t>
              </a:r>
              <a:r>
                <a:rPr lang="en-US" altLang="zh-CN" sz="1800" b="1" dirty="0" smtClean="0">
                  <a:latin typeface="+mn-ea"/>
                </a:rPr>
                <a:t>10</a:t>
              </a:r>
              <a:endParaRPr lang="zh-CN" altLang="en-US" sz="1800" b="1" dirty="0">
                <a:latin typeface="+mn-ea"/>
              </a:endParaRPr>
            </a:p>
          </p:txBody>
        </p:sp>
        <p:sp>
          <p:nvSpPr>
            <p:cNvPr id="4" name="平行四边形 8"/>
            <p:cNvSpPr/>
            <p:nvPr/>
          </p:nvSpPr>
          <p:spPr>
            <a:xfrm>
              <a:off x="3584848" y="198884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I</a:t>
              </a:r>
              <a:endParaRPr lang="zh-CN" altLang="en-US" sz="1400" b="1" dirty="0">
                <a:solidFill>
                  <a:schemeClr val="tx1"/>
                </a:solidFill>
              </a:endParaRPr>
            </a:p>
          </p:txBody>
        </p:sp>
      </p:grpSp>
      <p:grpSp>
        <p:nvGrpSpPr>
          <p:cNvPr id="16" name="组合 15"/>
          <p:cNvGrpSpPr/>
          <p:nvPr/>
        </p:nvGrpSpPr>
        <p:grpSpPr>
          <a:xfrm>
            <a:off x="1784648" y="2150914"/>
            <a:ext cx="6264696" cy="504000"/>
            <a:chOff x="3584848" y="2816930"/>
            <a:chExt cx="5832647" cy="504000"/>
          </a:xfrm>
        </p:grpSpPr>
        <p:sp>
          <p:nvSpPr>
            <p:cNvPr id="5" name="Rectangle 5"/>
            <p:cNvSpPr>
              <a:spLocks noChangeArrowheads="1"/>
            </p:cNvSpPr>
            <p:nvPr/>
          </p:nvSpPr>
          <p:spPr bwMode="auto">
            <a:xfrm>
              <a:off x="4368640" y="281693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瓮福集团顶层</a:t>
              </a:r>
              <a:r>
                <a:rPr lang="zh-CN" altLang="en-US" sz="1800" b="1" dirty="0" smtClean="0">
                  <a:latin typeface="+mn-ea"/>
                </a:rPr>
                <a:t>战略</a:t>
              </a:r>
              <a:r>
                <a:rPr lang="en-US" altLang="zh-CN" sz="1800" b="1" dirty="0" smtClean="0">
                  <a:latin typeface="+mn-ea"/>
                </a:rPr>
                <a:t>…………11 </a:t>
              </a:r>
              <a:r>
                <a:rPr lang="zh-CN" altLang="en-US" sz="1800" b="1" dirty="0" smtClean="0">
                  <a:latin typeface="+mn-ea"/>
                </a:rPr>
                <a:t>～</a:t>
              </a:r>
              <a:r>
                <a:rPr lang="en-US" altLang="zh-CN" sz="1800" b="1" dirty="0" smtClean="0">
                  <a:latin typeface="+mn-ea"/>
                </a:rPr>
                <a:t>26</a:t>
              </a:r>
              <a:endParaRPr lang="zh-CN" altLang="en-US" sz="1800" b="1" dirty="0">
                <a:latin typeface="+mn-ea"/>
              </a:endParaRPr>
            </a:p>
          </p:txBody>
        </p:sp>
        <p:sp>
          <p:nvSpPr>
            <p:cNvPr id="6" name="平行四边形 8"/>
            <p:cNvSpPr/>
            <p:nvPr/>
          </p:nvSpPr>
          <p:spPr>
            <a:xfrm>
              <a:off x="3584848" y="281693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II</a:t>
              </a:r>
              <a:endParaRPr lang="zh-CN" altLang="en-US" sz="1400" b="1" dirty="0">
                <a:solidFill>
                  <a:schemeClr val="tx1"/>
                </a:solidFill>
              </a:endParaRPr>
            </a:p>
          </p:txBody>
        </p:sp>
      </p:grpSp>
      <p:grpSp>
        <p:nvGrpSpPr>
          <p:cNvPr id="15" name="组合 14"/>
          <p:cNvGrpSpPr/>
          <p:nvPr/>
        </p:nvGrpSpPr>
        <p:grpSpPr>
          <a:xfrm>
            <a:off x="1784648" y="2744980"/>
            <a:ext cx="6264696" cy="504000"/>
            <a:chOff x="3584848" y="3645020"/>
            <a:chExt cx="5832647" cy="504000"/>
          </a:xfrm>
          <a:solidFill>
            <a:schemeClr val="accent4"/>
          </a:solidFill>
        </p:grpSpPr>
        <p:sp>
          <p:nvSpPr>
            <p:cNvPr id="7" name="Rectangle 5"/>
            <p:cNvSpPr>
              <a:spLocks noChangeArrowheads="1"/>
            </p:cNvSpPr>
            <p:nvPr/>
          </p:nvSpPr>
          <p:spPr bwMode="auto">
            <a:xfrm>
              <a:off x="4368640" y="3645020"/>
              <a:ext cx="5048855" cy="504000"/>
            </a:xfrm>
            <a:prstGeom prst="rect">
              <a:avLst/>
            </a:prstGeom>
            <a:grpFill/>
            <a:ln w="9525">
              <a:noFill/>
              <a:miter lim="800000"/>
              <a:headEnd/>
              <a:tailEnd/>
            </a:ln>
            <a:effectLst/>
          </p:spPr>
          <p:txBody>
            <a:bodyPr wrap="none" lIns="72198" tIns="36099" rIns="72198" bIns="36099" anchor="ctr"/>
            <a:lstStyle/>
            <a:p>
              <a:r>
                <a:rPr lang="zh-CN" altLang="en-US" sz="1800" b="1" dirty="0">
                  <a:latin typeface="+mn-ea"/>
                </a:rPr>
                <a:t>各板块定位及</a:t>
              </a:r>
              <a:r>
                <a:rPr lang="zh-CN" altLang="en-US" sz="1800" b="1" dirty="0" smtClean="0">
                  <a:latin typeface="+mn-ea"/>
                </a:rPr>
                <a:t>策略</a:t>
              </a:r>
              <a:r>
                <a:rPr lang="en-US" altLang="zh-CN" sz="1800" b="1" dirty="0" smtClean="0">
                  <a:latin typeface="+mn-ea"/>
                </a:rPr>
                <a:t>…………27 </a:t>
              </a:r>
              <a:r>
                <a:rPr lang="zh-CN" altLang="en-US" sz="1800" b="1" dirty="0" smtClean="0">
                  <a:latin typeface="+mn-ea"/>
                </a:rPr>
                <a:t>～</a:t>
              </a:r>
              <a:r>
                <a:rPr lang="en-US" altLang="zh-CN" sz="1800" b="1" dirty="0" smtClean="0">
                  <a:latin typeface="+mn-ea"/>
                </a:rPr>
                <a:t>63</a:t>
              </a:r>
              <a:endParaRPr lang="zh-CN" altLang="en-US" sz="1800" b="1" dirty="0">
                <a:latin typeface="+mn-ea"/>
              </a:endParaRPr>
            </a:p>
          </p:txBody>
        </p:sp>
        <p:sp>
          <p:nvSpPr>
            <p:cNvPr id="8" name="平行四边形 8"/>
            <p:cNvSpPr/>
            <p:nvPr/>
          </p:nvSpPr>
          <p:spPr>
            <a:xfrm>
              <a:off x="3584848" y="364502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III</a:t>
              </a:r>
              <a:endParaRPr lang="zh-CN" altLang="en-US" sz="1400" b="1" dirty="0">
                <a:solidFill>
                  <a:schemeClr val="tx1"/>
                </a:solidFill>
              </a:endParaRPr>
            </a:p>
          </p:txBody>
        </p:sp>
      </p:grpSp>
      <p:grpSp>
        <p:nvGrpSpPr>
          <p:cNvPr id="14" name="组合 13"/>
          <p:cNvGrpSpPr/>
          <p:nvPr/>
        </p:nvGrpSpPr>
        <p:grpSpPr>
          <a:xfrm>
            <a:off x="1784648" y="3339046"/>
            <a:ext cx="6264696" cy="504000"/>
            <a:chOff x="3584848" y="4421191"/>
            <a:chExt cx="5832647" cy="504000"/>
          </a:xfrm>
          <a:solidFill>
            <a:schemeClr val="accent2"/>
          </a:solidFill>
        </p:grpSpPr>
        <p:sp>
          <p:nvSpPr>
            <p:cNvPr id="9" name="Rectangle 5"/>
            <p:cNvSpPr>
              <a:spLocks noChangeArrowheads="1"/>
            </p:cNvSpPr>
            <p:nvPr/>
          </p:nvSpPr>
          <p:spPr bwMode="auto">
            <a:xfrm>
              <a:off x="4368640" y="4421191"/>
              <a:ext cx="5048855" cy="504000"/>
            </a:xfrm>
            <a:prstGeom prst="rect">
              <a:avLst/>
            </a:prstGeom>
            <a:grpFill/>
            <a:ln w="9525">
              <a:noFill/>
              <a:miter lim="800000"/>
              <a:headEnd/>
              <a:tailEnd/>
            </a:ln>
            <a:effectLst/>
          </p:spPr>
          <p:txBody>
            <a:bodyPr wrap="none" lIns="72198" tIns="36099" rIns="72198" bIns="36099" anchor="ctr"/>
            <a:lstStyle/>
            <a:p>
              <a:r>
                <a:rPr lang="zh-CN" altLang="en-US" sz="1800" b="1" dirty="0">
                  <a:solidFill>
                    <a:schemeClr val="bg1"/>
                  </a:solidFill>
                  <a:latin typeface="+mn-ea"/>
                </a:rPr>
                <a:t>战略支撑体系</a:t>
              </a:r>
              <a:r>
                <a:rPr lang="zh-CN" altLang="en-US" sz="1800" b="1" dirty="0" smtClean="0">
                  <a:solidFill>
                    <a:schemeClr val="bg1"/>
                  </a:solidFill>
                  <a:latin typeface="+mn-ea"/>
                </a:rPr>
                <a:t>建设</a:t>
              </a:r>
              <a:r>
                <a:rPr lang="en-US" altLang="zh-CN" sz="1800" b="1" dirty="0" smtClean="0">
                  <a:solidFill>
                    <a:schemeClr val="bg1"/>
                  </a:solidFill>
                  <a:latin typeface="+mn-ea"/>
                </a:rPr>
                <a:t>…………64 </a:t>
              </a:r>
              <a:r>
                <a:rPr lang="zh-CN" altLang="en-US" sz="1800" b="1" dirty="0" smtClean="0">
                  <a:solidFill>
                    <a:schemeClr val="bg1"/>
                  </a:solidFill>
                  <a:latin typeface="+mn-ea"/>
                </a:rPr>
                <a:t>～ </a:t>
              </a:r>
              <a:r>
                <a:rPr lang="en-US" altLang="zh-CN" sz="1800" b="1" dirty="0" smtClean="0">
                  <a:solidFill>
                    <a:schemeClr val="bg1"/>
                  </a:solidFill>
                  <a:latin typeface="+mn-ea"/>
                </a:rPr>
                <a:t>81</a:t>
              </a:r>
              <a:endParaRPr lang="zh-CN" altLang="en-US" sz="1800" b="1" dirty="0">
                <a:solidFill>
                  <a:schemeClr val="bg1"/>
                </a:solidFill>
                <a:latin typeface="+mn-ea"/>
              </a:endParaRPr>
            </a:p>
          </p:txBody>
        </p:sp>
        <p:sp>
          <p:nvSpPr>
            <p:cNvPr id="10" name="平行四边形 8"/>
            <p:cNvSpPr/>
            <p:nvPr/>
          </p:nvSpPr>
          <p:spPr>
            <a:xfrm>
              <a:off x="3584848" y="4421192"/>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IV</a:t>
              </a:r>
              <a:endParaRPr lang="zh-CN" altLang="en-US" sz="1400" b="1" dirty="0">
                <a:solidFill>
                  <a:schemeClr val="bg1"/>
                </a:solidFill>
              </a:endParaRPr>
            </a:p>
          </p:txBody>
        </p:sp>
      </p:grpSp>
      <p:grpSp>
        <p:nvGrpSpPr>
          <p:cNvPr id="13" name="组合 12"/>
          <p:cNvGrpSpPr/>
          <p:nvPr/>
        </p:nvGrpSpPr>
        <p:grpSpPr>
          <a:xfrm>
            <a:off x="1784648" y="5085184"/>
            <a:ext cx="6264696" cy="504000"/>
            <a:chOff x="3584848" y="5161362"/>
            <a:chExt cx="5832647" cy="504000"/>
          </a:xfrm>
        </p:grpSpPr>
        <p:sp>
          <p:nvSpPr>
            <p:cNvPr id="11" name="Rectangle 5"/>
            <p:cNvSpPr>
              <a:spLocks noChangeArrowheads="1"/>
            </p:cNvSpPr>
            <p:nvPr/>
          </p:nvSpPr>
          <p:spPr bwMode="auto">
            <a:xfrm>
              <a:off x="4368640" y="5161362"/>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关键能力建设</a:t>
              </a:r>
              <a:r>
                <a:rPr lang="zh-CN" altLang="en-US" sz="1800" b="1" dirty="0" smtClean="0">
                  <a:latin typeface="+mn-ea"/>
                </a:rPr>
                <a:t>方向</a:t>
              </a:r>
              <a:r>
                <a:rPr lang="en-US" altLang="zh-CN" sz="1800" b="1" dirty="0" smtClean="0">
                  <a:latin typeface="+mn-ea"/>
                </a:rPr>
                <a:t>…………82 </a:t>
              </a:r>
              <a:r>
                <a:rPr lang="zh-CN" altLang="en-US" sz="1800" b="1" dirty="0" smtClean="0">
                  <a:latin typeface="+mn-ea"/>
                </a:rPr>
                <a:t>～</a:t>
              </a:r>
              <a:r>
                <a:rPr lang="en-US" altLang="zh-CN" sz="1800" b="1" dirty="0" smtClean="0">
                  <a:latin typeface="+mn-ea"/>
                </a:rPr>
                <a:t>93</a:t>
              </a:r>
              <a:endParaRPr lang="zh-CN" altLang="en-US" sz="1800" b="1" dirty="0">
                <a:latin typeface="+mn-ea"/>
              </a:endParaRPr>
            </a:p>
          </p:txBody>
        </p:sp>
        <p:sp>
          <p:nvSpPr>
            <p:cNvPr id="12" name="平行四边形 8"/>
            <p:cNvSpPr/>
            <p:nvPr/>
          </p:nvSpPr>
          <p:spPr>
            <a:xfrm>
              <a:off x="3584848" y="5161363"/>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V</a:t>
              </a:r>
              <a:endParaRPr lang="zh-CN" altLang="en-US" sz="1400" b="1" dirty="0">
                <a:solidFill>
                  <a:schemeClr val="tx1"/>
                </a:solidFill>
              </a:endParaRPr>
            </a:p>
          </p:txBody>
        </p:sp>
      </p:grpSp>
      <p:sp>
        <p:nvSpPr>
          <p:cNvPr id="18" name="Rectangle 5"/>
          <p:cNvSpPr>
            <a:spLocks noChangeArrowheads="1"/>
          </p:cNvSpPr>
          <p:nvPr/>
        </p:nvSpPr>
        <p:spPr bwMode="auto">
          <a:xfrm>
            <a:off x="2621585" y="3887919"/>
            <a:ext cx="2808000" cy="1152000"/>
          </a:xfrm>
          <a:prstGeom prst="rect">
            <a:avLst/>
          </a:prstGeom>
          <a:solidFill>
            <a:srgbClr val="0075C2"/>
          </a:solidFill>
          <a:ln w="9525">
            <a:noFill/>
            <a:miter lim="800000"/>
            <a:headEnd/>
            <a:tailEnd/>
          </a:ln>
          <a:effectLst/>
        </p:spPr>
        <p:txBody>
          <a:bodyPr wrap="none" lIns="72198" tIns="36099" rIns="72198" bIns="36099" anchor="ctr"/>
          <a:lstStyle/>
          <a:p>
            <a:r>
              <a:rPr lang="en-US" altLang="zh-CN" sz="1400" b="1" dirty="0" smtClean="0">
                <a:solidFill>
                  <a:schemeClr val="bg1"/>
                </a:solidFill>
                <a:latin typeface="+mn-ea"/>
              </a:rPr>
              <a:t>1.</a:t>
            </a:r>
            <a:r>
              <a:rPr lang="zh-CN" altLang="en-US" sz="1400" b="1" dirty="0" smtClean="0">
                <a:solidFill>
                  <a:schemeClr val="bg1"/>
                </a:solidFill>
                <a:latin typeface="+mn-ea"/>
              </a:rPr>
              <a:t>治理机制</a:t>
            </a:r>
            <a:r>
              <a:rPr lang="en-US" altLang="zh-CN" sz="1400" b="1" dirty="0" smtClean="0">
                <a:solidFill>
                  <a:schemeClr val="bg1"/>
                </a:solidFill>
                <a:latin typeface="+mn-ea"/>
              </a:rPr>
              <a:t>………………65</a:t>
            </a:r>
            <a:r>
              <a:rPr lang="zh-CN" altLang="en-US" sz="1400" b="1" dirty="0" smtClean="0">
                <a:solidFill>
                  <a:schemeClr val="bg1"/>
                </a:solidFill>
                <a:latin typeface="+mn-ea"/>
              </a:rPr>
              <a:t>～</a:t>
            </a:r>
            <a:r>
              <a:rPr lang="en-US" altLang="zh-CN" sz="1400" b="1" dirty="0" smtClean="0">
                <a:solidFill>
                  <a:schemeClr val="bg1"/>
                </a:solidFill>
                <a:latin typeface="+mn-ea"/>
              </a:rPr>
              <a:t>68</a:t>
            </a:r>
          </a:p>
          <a:p>
            <a:r>
              <a:rPr lang="en-US" altLang="zh-CN" sz="1400" b="1" dirty="0" smtClean="0">
                <a:solidFill>
                  <a:schemeClr val="bg1"/>
                </a:solidFill>
                <a:latin typeface="+mn-ea"/>
              </a:rPr>
              <a:t>2.</a:t>
            </a:r>
            <a:r>
              <a:rPr lang="zh-CN" altLang="en-US" sz="1400" b="1" dirty="0" smtClean="0">
                <a:solidFill>
                  <a:schemeClr val="bg1"/>
                </a:solidFill>
                <a:latin typeface="+mn-ea"/>
              </a:rPr>
              <a:t>金融构建</a:t>
            </a:r>
            <a:r>
              <a:rPr lang="en-US" altLang="zh-CN" sz="1400" b="1" dirty="0" smtClean="0">
                <a:solidFill>
                  <a:schemeClr val="bg1"/>
                </a:solidFill>
                <a:latin typeface="+mn-ea"/>
              </a:rPr>
              <a:t>………………69</a:t>
            </a:r>
            <a:r>
              <a:rPr lang="zh-CN" altLang="en-US" sz="1400" b="1" dirty="0" smtClean="0">
                <a:solidFill>
                  <a:schemeClr val="bg1"/>
                </a:solidFill>
                <a:latin typeface="+mn-ea"/>
              </a:rPr>
              <a:t>～</a:t>
            </a:r>
            <a:r>
              <a:rPr lang="en-US" altLang="zh-CN" sz="1400" b="1" dirty="0" smtClean="0">
                <a:solidFill>
                  <a:schemeClr val="bg1"/>
                </a:solidFill>
                <a:latin typeface="+mn-ea"/>
              </a:rPr>
              <a:t>72</a:t>
            </a:r>
          </a:p>
          <a:p>
            <a:r>
              <a:rPr lang="en-US" altLang="zh-CN" sz="1400" b="1" dirty="0" smtClean="0">
                <a:solidFill>
                  <a:schemeClr val="bg1"/>
                </a:solidFill>
                <a:latin typeface="+mn-ea"/>
              </a:rPr>
              <a:t>3.</a:t>
            </a:r>
            <a:r>
              <a:rPr lang="zh-CN" altLang="en-US" sz="1400" b="1" dirty="0" smtClean="0">
                <a:solidFill>
                  <a:schemeClr val="bg1"/>
                </a:solidFill>
                <a:latin typeface="+mn-ea"/>
              </a:rPr>
              <a:t>技术创新</a:t>
            </a:r>
            <a:r>
              <a:rPr lang="en-US" altLang="zh-CN" sz="1400" b="1" dirty="0" smtClean="0">
                <a:solidFill>
                  <a:schemeClr val="bg1"/>
                </a:solidFill>
                <a:latin typeface="+mn-ea"/>
              </a:rPr>
              <a:t>………………73</a:t>
            </a:r>
            <a:r>
              <a:rPr lang="zh-CN" altLang="en-US" sz="1400" b="1" dirty="0" smtClean="0">
                <a:solidFill>
                  <a:schemeClr val="bg1"/>
                </a:solidFill>
                <a:latin typeface="+mn-ea"/>
              </a:rPr>
              <a:t>～</a:t>
            </a:r>
            <a:r>
              <a:rPr lang="en-US" altLang="zh-CN" sz="1400" b="1" dirty="0" smtClean="0">
                <a:solidFill>
                  <a:schemeClr val="bg1"/>
                </a:solidFill>
                <a:latin typeface="+mn-ea"/>
              </a:rPr>
              <a:t>76</a:t>
            </a:r>
          </a:p>
          <a:p>
            <a:r>
              <a:rPr lang="en-US" altLang="zh-CN" sz="1400" b="1" dirty="0" smtClean="0">
                <a:solidFill>
                  <a:schemeClr val="bg1"/>
                </a:solidFill>
                <a:latin typeface="+mn-ea"/>
              </a:rPr>
              <a:t>4.</a:t>
            </a:r>
            <a:r>
              <a:rPr lang="zh-CN" altLang="en-US" sz="1400" b="1" dirty="0" smtClean="0">
                <a:solidFill>
                  <a:schemeClr val="bg1"/>
                </a:solidFill>
                <a:latin typeface="+mn-ea"/>
              </a:rPr>
              <a:t>物流</a:t>
            </a:r>
            <a:r>
              <a:rPr lang="en-US" altLang="zh-CN" sz="1400" b="1" dirty="0" smtClean="0">
                <a:solidFill>
                  <a:schemeClr val="bg1"/>
                </a:solidFill>
                <a:latin typeface="+mn-ea"/>
              </a:rPr>
              <a:t>&amp;</a:t>
            </a:r>
            <a:r>
              <a:rPr lang="zh-CN" altLang="en-US" sz="1400" b="1" dirty="0" smtClean="0">
                <a:solidFill>
                  <a:schemeClr val="bg1"/>
                </a:solidFill>
                <a:latin typeface="+mn-ea"/>
              </a:rPr>
              <a:t>信息化</a:t>
            </a:r>
            <a:r>
              <a:rPr lang="en-US" altLang="zh-CN" sz="1400" b="1" dirty="0" smtClean="0">
                <a:solidFill>
                  <a:schemeClr val="bg1"/>
                </a:solidFill>
                <a:latin typeface="+mn-ea"/>
              </a:rPr>
              <a:t>………… 77</a:t>
            </a:r>
            <a:r>
              <a:rPr lang="zh-CN" altLang="en-US" sz="1400" b="1" dirty="0" smtClean="0">
                <a:solidFill>
                  <a:schemeClr val="bg1"/>
                </a:solidFill>
                <a:latin typeface="+mn-ea"/>
              </a:rPr>
              <a:t>～</a:t>
            </a:r>
            <a:r>
              <a:rPr lang="en-US" altLang="zh-CN" sz="1400" b="1" dirty="0" smtClean="0">
                <a:solidFill>
                  <a:schemeClr val="bg1"/>
                </a:solidFill>
                <a:latin typeface="+mn-ea"/>
              </a:rPr>
              <a:t>80</a:t>
            </a:r>
          </a:p>
        </p:txBody>
      </p:sp>
    </p:spTree>
    <p:extLst>
      <p:ext uri="{BB962C8B-B14F-4D97-AF65-F5344CB8AC3E}">
        <p14:creationId xmlns:p14="http://schemas.microsoft.com/office/powerpoint/2010/main" val="2670550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1.</a:t>
            </a:r>
            <a:r>
              <a:rPr lang="zh-CN" altLang="en-US" dirty="0" smtClean="0"/>
              <a:t>治理机制</a:t>
            </a:r>
            <a:r>
              <a:rPr lang="en-US" altLang="zh-CN" dirty="0" smtClean="0">
                <a:solidFill>
                  <a:srgbClr val="000000"/>
                </a:solidFill>
                <a:latin typeface="+mn-ea"/>
              </a:rPr>
              <a:t>……65</a:t>
            </a:r>
            <a:r>
              <a:rPr lang="zh-CN" altLang="en-US" dirty="0" smtClean="0">
                <a:latin typeface="+mn-ea"/>
              </a:rPr>
              <a:t> ～</a:t>
            </a:r>
            <a:r>
              <a:rPr lang="en-US" altLang="zh-CN" dirty="0" smtClean="0">
                <a:latin typeface="+mn-ea"/>
              </a:rPr>
              <a:t>68</a:t>
            </a:r>
            <a:endParaRPr lang="zh-CN" altLang="en-US" dirty="0">
              <a:solidFill>
                <a:schemeClr val="tx2"/>
              </a:solidFill>
            </a:endParaRPr>
          </a:p>
        </p:txBody>
      </p:sp>
      <p:sp>
        <p:nvSpPr>
          <p:cNvPr id="8" name="矩形 7"/>
          <p:cNvSpPr/>
          <p:nvPr/>
        </p:nvSpPr>
        <p:spPr>
          <a:xfrm>
            <a:off x="415925" y="2101514"/>
            <a:ext cx="9145587" cy="3312354"/>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200000"/>
              </a:lnSpc>
            </a:pPr>
            <a:r>
              <a:rPr lang="en-US" altLang="zh-CN" sz="2000" b="1" dirty="0" smtClean="0">
                <a:solidFill>
                  <a:srgbClr val="000000"/>
                </a:solidFill>
                <a:latin typeface="+mn-ea"/>
              </a:rPr>
              <a:t>【</a:t>
            </a:r>
            <a:r>
              <a:rPr lang="zh-CN" altLang="en-US" sz="2000" b="1" dirty="0" smtClean="0">
                <a:solidFill>
                  <a:srgbClr val="000000"/>
                </a:solidFill>
                <a:latin typeface="+mn-ea"/>
              </a:rPr>
              <a:t>无治理机制不顺</a:t>
            </a:r>
            <a:r>
              <a:rPr lang="en-US" altLang="zh-CN" sz="2000" b="1" dirty="0" smtClean="0">
                <a:solidFill>
                  <a:srgbClr val="000000"/>
                </a:solidFill>
                <a:latin typeface="+mn-ea"/>
              </a:rPr>
              <a:t>】</a:t>
            </a:r>
            <a:endParaRPr lang="en-US" altLang="zh-CN" sz="2000" b="1" dirty="0" smtClean="0">
              <a:solidFill>
                <a:srgbClr val="000000"/>
              </a:solidFill>
            </a:endParaRPr>
          </a:p>
          <a:p>
            <a:pPr algn="just">
              <a:lnSpc>
                <a:spcPct val="200000"/>
              </a:lnSpc>
            </a:pPr>
            <a:r>
              <a:rPr lang="zh-CN" altLang="en-US" sz="2000" dirty="0">
                <a:solidFill>
                  <a:srgbClr val="000000"/>
                </a:solidFill>
              </a:rPr>
              <a:t>以治理机制为根本，优化股权结构利益分配</a:t>
            </a:r>
            <a:r>
              <a:rPr lang="zh-CN" altLang="en-US" sz="2000" dirty="0" smtClean="0">
                <a:solidFill>
                  <a:srgbClr val="000000"/>
                </a:solidFill>
              </a:rPr>
              <a:t>，不断创新，以</a:t>
            </a:r>
            <a:r>
              <a:rPr lang="zh-CN" altLang="en-US" sz="2000" dirty="0">
                <a:solidFill>
                  <a:srgbClr val="000000"/>
                </a:solidFill>
              </a:rPr>
              <a:t>组织管控为抓手，明确业务板块专业划分，优化组织结构，梳理管控条</a:t>
            </a:r>
            <a:r>
              <a:rPr lang="zh-CN" altLang="en-US" sz="2000" dirty="0" smtClean="0">
                <a:solidFill>
                  <a:srgbClr val="000000"/>
                </a:solidFill>
              </a:rPr>
              <a:t>线，从而提升集团运营效率，激发集团活力，推动业务顺利发展，为实现集团战略打下坚实基础。</a:t>
            </a:r>
            <a:endParaRPr lang="zh-CN" altLang="en-US" sz="2000" dirty="0">
              <a:solidFill>
                <a:srgbClr val="000000"/>
              </a:solidFill>
            </a:endParaRPr>
          </a:p>
        </p:txBody>
      </p:sp>
    </p:spTree>
    <p:extLst>
      <p:ext uri="{BB962C8B-B14F-4D97-AF65-F5344CB8AC3E}">
        <p14:creationId xmlns:p14="http://schemas.microsoft.com/office/powerpoint/2010/main" val="45711565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8504" y="811999"/>
            <a:ext cx="8928546" cy="380480"/>
          </a:xfrm>
        </p:spPr>
        <p:txBody>
          <a:bodyPr/>
          <a:lstStyle/>
          <a:p>
            <a:pPr algn="l"/>
            <a:r>
              <a:rPr lang="zh-CN" altLang="en-US" dirty="0"/>
              <a:t>瓮福</a:t>
            </a:r>
            <a:r>
              <a:rPr lang="zh-CN" altLang="en-US" dirty="0" smtClean="0"/>
              <a:t>集团</a:t>
            </a:r>
            <a:r>
              <a:rPr lang="zh-CN" altLang="en-US" dirty="0" smtClean="0">
                <a:solidFill>
                  <a:schemeClr val="tx2"/>
                </a:solidFill>
              </a:rPr>
              <a:t>治理机制</a:t>
            </a:r>
            <a:r>
              <a:rPr lang="zh-CN" altLang="en-US" dirty="0" smtClean="0"/>
              <a:t>战略</a:t>
            </a:r>
            <a:r>
              <a:rPr lang="zh-CN" altLang="en-US" dirty="0"/>
              <a:t>观点综</a:t>
            </a:r>
            <a:r>
              <a:rPr lang="zh-CN" altLang="en-US" dirty="0" smtClean="0"/>
              <a:t>述</a:t>
            </a:r>
            <a:endParaRPr lang="zh-CN" altLang="en-US" dirty="0"/>
          </a:p>
        </p:txBody>
      </p:sp>
      <p:sp>
        <p:nvSpPr>
          <p:cNvPr id="3" name="矩形 2"/>
          <p:cNvSpPr/>
          <p:nvPr/>
        </p:nvSpPr>
        <p:spPr>
          <a:xfrm>
            <a:off x="392311" y="1772816"/>
            <a:ext cx="2016224" cy="936104"/>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治理机制</a:t>
            </a:r>
            <a:endParaRPr lang="en-US" altLang="zh-CN" sz="1600" b="1" dirty="0" smtClean="0">
              <a:solidFill>
                <a:schemeClr val="bg1"/>
              </a:solidFill>
            </a:endParaRPr>
          </a:p>
          <a:p>
            <a:pPr algn="ctr">
              <a:spcAft>
                <a:spcPts val="600"/>
              </a:spcAft>
            </a:pPr>
            <a:r>
              <a:rPr lang="zh-CN" altLang="en-US" sz="1600" b="1" dirty="0" smtClean="0">
                <a:solidFill>
                  <a:schemeClr val="bg1"/>
                </a:solidFill>
              </a:rPr>
              <a:t>支撑定位</a:t>
            </a:r>
          </a:p>
        </p:txBody>
      </p:sp>
      <p:sp>
        <p:nvSpPr>
          <p:cNvPr id="8" name="矩形 7"/>
          <p:cNvSpPr/>
          <p:nvPr/>
        </p:nvSpPr>
        <p:spPr>
          <a:xfrm>
            <a:off x="2408535" y="1772816"/>
            <a:ext cx="7081540" cy="936104"/>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tx1"/>
                </a:solidFill>
              </a:rPr>
              <a:t>以创新的治理机制提升运营效率，以优化的组织管控激发集团活力</a:t>
            </a:r>
            <a:endParaRPr lang="zh-CN" altLang="en-US" sz="1600" b="1" dirty="0">
              <a:solidFill>
                <a:schemeClr val="tx1"/>
              </a:solidFill>
            </a:endParaRPr>
          </a:p>
        </p:txBody>
      </p:sp>
      <p:sp>
        <p:nvSpPr>
          <p:cNvPr id="10" name="矩形 9"/>
          <p:cNvSpPr/>
          <p:nvPr/>
        </p:nvSpPr>
        <p:spPr>
          <a:xfrm>
            <a:off x="392310" y="3212976"/>
            <a:ext cx="4416702" cy="72008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关键任务</a:t>
            </a:r>
            <a:endParaRPr lang="zh-CN" altLang="en-US" sz="1600" b="1" dirty="0">
              <a:solidFill>
                <a:schemeClr val="bg1"/>
              </a:solidFill>
            </a:endParaRPr>
          </a:p>
        </p:txBody>
      </p:sp>
      <p:sp>
        <p:nvSpPr>
          <p:cNvPr id="11" name="矩形 10"/>
          <p:cNvSpPr/>
          <p:nvPr/>
        </p:nvSpPr>
        <p:spPr>
          <a:xfrm>
            <a:off x="391442" y="3933056"/>
            <a:ext cx="4417542" cy="187220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444500" indent="-266700">
              <a:spcAft>
                <a:spcPts val="600"/>
              </a:spcAft>
              <a:buFont typeface="Arial" panose="020B0604020202020204" pitchFamily="34" charset="0"/>
              <a:buChar char="•"/>
            </a:pPr>
            <a:r>
              <a:rPr lang="zh-CN" altLang="en-US" sz="1600" dirty="0" smtClean="0">
                <a:solidFill>
                  <a:schemeClr val="tx1"/>
                </a:solidFill>
              </a:rPr>
              <a:t>形成符合现代企业制度的治理机制</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以业务为引导，科学划分组织板块</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形成板块化、事业部制组织管控体系</a:t>
            </a:r>
            <a:endParaRPr lang="en-US" altLang="zh-CN" sz="1600" dirty="0" smtClean="0">
              <a:solidFill>
                <a:schemeClr val="tx1"/>
              </a:solidFill>
            </a:endParaRPr>
          </a:p>
          <a:p>
            <a:pPr marL="444500" indent="-266700">
              <a:spcAft>
                <a:spcPts val="600"/>
              </a:spcAft>
              <a:buFont typeface="Arial" panose="020B0604020202020204" pitchFamily="34" charset="0"/>
              <a:buChar char="•"/>
            </a:pPr>
            <a:endParaRPr lang="zh-CN" altLang="en-US" sz="1600" dirty="0">
              <a:solidFill>
                <a:schemeClr val="tx1"/>
              </a:solidFill>
            </a:endParaRPr>
          </a:p>
        </p:txBody>
      </p:sp>
      <p:sp>
        <p:nvSpPr>
          <p:cNvPr id="12" name="矩形 11"/>
          <p:cNvSpPr/>
          <p:nvPr/>
        </p:nvSpPr>
        <p:spPr>
          <a:xfrm>
            <a:off x="5072761" y="3212976"/>
            <a:ext cx="4416702" cy="72008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发</a:t>
            </a:r>
            <a:r>
              <a:rPr lang="zh-CN" altLang="en-US" sz="1600" b="1" dirty="0" smtClean="0">
                <a:solidFill>
                  <a:schemeClr val="bg1"/>
                </a:solidFill>
              </a:rPr>
              <a:t>展方式</a:t>
            </a:r>
          </a:p>
        </p:txBody>
      </p:sp>
      <p:sp>
        <p:nvSpPr>
          <p:cNvPr id="13" name="矩形 12"/>
          <p:cNvSpPr/>
          <p:nvPr/>
        </p:nvSpPr>
        <p:spPr>
          <a:xfrm>
            <a:off x="5071962" y="3933056"/>
            <a:ext cx="4417542" cy="187220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288000" bIns="36000" numCol="1" spcCol="0" rtlCol="0" fromWordArt="0" anchor="ctr" anchorCtr="0" forceAA="0" compatLnSpc="1">
            <a:prstTxWarp prst="textNoShape">
              <a:avLst/>
            </a:prstTxWarp>
            <a:noAutofit/>
          </a:bodyPr>
          <a:lstStyle/>
          <a:p>
            <a:pPr marL="271463" indent="-184150">
              <a:spcAft>
                <a:spcPts val="600"/>
              </a:spcAft>
              <a:buFont typeface="Arial" panose="020B0604020202020204" pitchFamily="34" charset="0"/>
              <a:buChar char="•"/>
            </a:pPr>
            <a:r>
              <a:rPr lang="zh-CN" altLang="en-US" sz="1600" dirty="0">
                <a:solidFill>
                  <a:schemeClr val="tx1"/>
                </a:solidFill>
              </a:rPr>
              <a:t>以治理机制为根本，优化股权</a:t>
            </a:r>
            <a:r>
              <a:rPr lang="zh-CN" altLang="en-US" sz="1600" dirty="0" smtClean="0">
                <a:solidFill>
                  <a:schemeClr val="tx1"/>
                </a:solidFill>
              </a:rPr>
              <a:t>结构利益分配，完成向现代企业管理架构的转型</a:t>
            </a:r>
            <a:endParaRPr lang="en-US" altLang="zh-CN" sz="1600" dirty="0" smtClean="0">
              <a:solidFill>
                <a:schemeClr val="tx1"/>
              </a:solidFill>
            </a:endParaRPr>
          </a:p>
          <a:p>
            <a:pPr marL="271463" indent="-184150">
              <a:spcAft>
                <a:spcPts val="600"/>
              </a:spcAft>
              <a:buFont typeface="Arial" panose="020B0604020202020204" pitchFamily="34" charset="0"/>
              <a:buChar char="•"/>
            </a:pPr>
            <a:r>
              <a:rPr lang="zh-CN" altLang="en-US" sz="1600" dirty="0" smtClean="0">
                <a:solidFill>
                  <a:schemeClr val="tx1"/>
                </a:solidFill>
              </a:rPr>
              <a:t>以</a:t>
            </a:r>
            <a:r>
              <a:rPr lang="zh-CN" altLang="en-US" sz="1600" dirty="0">
                <a:solidFill>
                  <a:schemeClr val="tx1"/>
                </a:solidFill>
              </a:rPr>
              <a:t>组织管控为抓手，明确业务板块专业划分</a:t>
            </a:r>
            <a:r>
              <a:rPr lang="zh-CN" altLang="en-US" sz="1600" dirty="0" smtClean="0">
                <a:solidFill>
                  <a:schemeClr val="tx1"/>
                </a:solidFill>
              </a:rPr>
              <a:t>，优化组织结构，梳理管控条线，为多元业务专业发展提供支撑</a:t>
            </a:r>
            <a:endParaRPr lang="zh-CN" altLang="en-US" sz="1600" dirty="0">
              <a:solidFill>
                <a:schemeClr val="tx1"/>
              </a:solidFill>
            </a:endParaRPr>
          </a:p>
        </p:txBody>
      </p:sp>
      <p:sp>
        <p:nvSpPr>
          <p:cNvPr id="14" name="椭圆 13"/>
          <p:cNvSpPr/>
          <p:nvPr>
            <p:custDataLst>
              <p:tags r:id="rId1"/>
            </p:custDataLst>
          </p:nvPr>
        </p:nvSpPr>
        <p:spPr>
          <a:xfrm>
            <a:off x="344536" y="1662944"/>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a:ea typeface="+mj-ea"/>
            </a:endParaRPr>
          </a:p>
        </p:txBody>
      </p:sp>
      <p:sp>
        <p:nvSpPr>
          <p:cNvPr id="15" name="椭圆 14"/>
          <p:cNvSpPr/>
          <p:nvPr>
            <p:custDataLst>
              <p:tags r:id="rId2"/>
            </p:custDataLst>
          </p:nvPr>
        </p:nvSpPr>
        <p:spPr>
          <a:xfrm>
            <a:off x="344536" y="3069008"/>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a:ea typeface="+mj-ea"/>
            </a:endParaRPr>
          </a:p>
        </p:txBody>
      </p:sp>
      <p:sp>
        <p:nvSpPr>
          <p:cNvPr id="16" name="椭圆 15"/>
          <p:cNvSpPr/>
          <p:nvPr>
            <p:custDataLst>
              <p:tags r:id="rId3"/>
            </p:custDataLst>
          </p:nvPr>
        </p:nvSpPr>
        <p:spPr>
          <a:xfrm>
            <a:off x="5025008" y="3068960"/>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a:ea typeface="+mj-ea"/>
            </a:endParaRPr>
          </a:p>
        </p:txBody>
      </p:sp>
    </p:spTree>
    <p:extLst>
      <p:ext uri="{BB962C8B-B14F-4D97-AF65-F5344CB8AC3E}">
        <p14:creationId xmlns:p14="http://schemas.microsoft.com/office/powerpoint/2010/main" val="181783566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zh-CN" altLang="en-US" dirty="0"/>
              <a:t>瓮福</a:t>
            </a:r>
            <a:r>
              <a:rPr lang="zh-CN" altLang="en-US" dirty="0" smtClean="0"/>
              <a:t>集团治理机制</a:t>
            </a:r>
            <a:r>
              <a:rPr lang="zh-CN" altLang="en-US" dirty="0" smtClean="0">
                <a:solidFill>
                  <a:schemeClr val="tx2"/>
                </a:solidFill>
              </a:rPr>
              <a:t>战略</a:t>
            </a:r>
            <a:r>
              <a:rPr lang="zh-CN" altLang="en-US" dirty="0">
                <a:solidFill>
                  <a:schemeClr val="tx2"/>
                </a:solidFill>
              </a:rPr>
              <a:t>举措</a:t>
            </a:r>
          </a:p>
        </p:txBody>
      </p:sp>
      <p:grpSp>
        <p:nvGrpSpPr>
          <p:cNvPr id="4" name="组合 3"/>
          <p:cNvGrpSpPr/>
          <p:nvPr/>
        </p:nvGrpSpPr>
        <p:grpSpPr>
          <a:xfrm>
            <a:off x="1136576" y="1455429"/>
            <a:ext cx="8353499" cy="1229588"/>
            <a:chOff x="1136576" y="1199348"/>
            <a:chExt cx="7508875" cy="1506349"/>
          </a:xfrm>
        </p:grpSpPr>
        <p:grpSp>
          <p:nvGrpSpPr>
            <p:cNvPr id="6" name="组合 5"/>
            <p:cNvGrpSpPr/>
            <p:nvPr>
              <p:custDataLst>
                <p:tags r:id="rId3"/>
              </p:custDataLst>
            </p:nvPr>
          </p:nvGrpSpPr>
          <p:grpSpPr>
            <a:xfrm>
              <a:off x="1136576" y="1751438"/>
              <a:ext cx="7508875" cy="830997"/>
              <a:chOff x="2642568" y="1124744"/>
              <a:chExt cx="6790992" cy="696500"/>
            </a:xfrm>
          </p:grpSpPr>
          <p:grpSp>
            <p:nvGrpSpPr>
              <p:cNvPr id="13" name="组合 12"/>
              <p:cNvGrpSpPr/>
              <p:nvPr/>
            </p:nvGrpSpPr>
            <p:grpSpPr>
              <a:xfrm>
                <a:off x="2648744" y="1124744"/>
                <a:ext cx="6784816" cy="459016"/>
                <a:chOff x="2144688" y="967244"/>
                <a:chExt cx="5074735" cy="459016"/>
              </a:xfrm>
            </p:grpSpPr>
            <p:cxnSp>
              <p:nvCxnSpPr>
                <p:cNvPr id="15" name="肘形连接符 14"/>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肘形连接符 15"/>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4" name="直接连接符 13"/>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8"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9"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10" name="矩形 9"/>
            <p:cNvSpPr/>
            <p:nvPr>
              <p:custDataLst>
                <p:tags r:id="rId7"/>
              </p:custDataLst>
            </p:nvPr>
          </p:nvSpPr>
          <p:spPr>
            <a:xfrm>
              <a:off x="1247729" y="1738058"/>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完善治理，优化组织</a:t>
              </a:r>
              <a:endParaRPr lang="zh-CN" altLang="en-US" sz="1400" b="1" dirty="0">
                <a:solidFill>
                  <a:schemeClr val="bg1"/>
                </a:solidFill>
              </a:endParaRPr>
            </a:p>
          </p:txBody>
        </p:sp>
        <p:sp>
          <p:nvSpPr>
            <p:cNvPr id="11" name="矩形 10"/>
            <p:cNvSpPr/>
            <p:nvPr>
              <p:custDataLst>
                <p:tags r:id="rId8"/>
              </p:custDataLst>
            </p:nvPr>
          </p:nvSpPr>
          <p:spPr>
            <a:xfrm>
              <a:off x="3768008" y="1450027"/>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混合改造，创新布局</a:t>
              </a:r>
              <a:endParaRPr lang="zh-CN" altLang="en-US" sz="1400" b="1" dirty="0">
                <a:solidFill>
                  <a:schemeClr val="bg1"/>
                </a:solidFill>
              </a:endParaRPr>
            </a:p>
          </p:txBody>
        </p:sp>
        <p:sp>
          <p:nvSpPr>
            <p:cNvPr id="12" name="矩形 11"/>
            <p:cNvSpPr/>
            <p:nvPr>
              <p:custDataLst>
                <p:tags r:id="rId9"/>
              </p:custDataLst>
            </p:nvPr>
          </p:nvSpPr>
          <p:spPr>
            <a:xfrm>
              <a:off x="6288289" y="1199348"/>
              <a:ext cx="2265120"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板块成型，差异管控</a:t>
              </a:r>
              <a:endParaRPr lang="en-US" altLang="zh-CN" sz="1400" b="1" dirty="0">
                <a:solidFill>
                  <a:schemeClr val="bg1"/>
                </a:solidFill>
              </a:endParaRPr>
            </a:p>
          </p:txBody>
        </p:sp>
      </p:grpSp>
      <p:sp>
        <p:nvSpPr>
          <p:cNvPr id="17" name="矩形 16"/>
          <p:cNvSpPr/>
          <p:nvPr>
            <p:custDataLst>
              <p:tags r:id="rId1"/>
            </p:custDataLst>
          </p:nvPr>
        </p:nvSpPr>
        <p:spPr>
          <a:xfrm>
            <a:off x="416496" y="2755848"/>
            <a:ext cx="596845" cy="2562775"/>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18" name="矩形 17"/>
          <p:cNvSpPr/>
          <p:nvPr/>
        </p:nvSpPr>
        <p:spPr>
          <a:xfrm>
            <a:off x="1112520" y="2755849"/>
            <a:ext cx="2628000" cy="2693045"/>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latin typeface="+mn-ea"/>
              </a:rPr>
              <a:t>构建三级组织管理</a:t>
            </a:r>
            <a:r>
              <a:rPr lang="zh-CN" altLang="en-US" sz="1400" b="1" dirty="0" smtClean="0">
                <a:latin typeface="+mn-ea"/>
              </a:rPr>
              <a:t>机制</a:t>
            </a:r>
            <a:endParaRPr lang="en-US" altLang="zh-CN" sz="1400" b="1" dirty="0">
              <a:latin typeface="+mn-ea"/>
            </a:endParaRPr>
          </a:p>
          <a:p>
            <a:pPr>
              <a:spcBef>
                <a:spcPts val="600"/>
              </a:spcBef>
              <a:buClr>
                <a:schemeClr val="tx1"/>
              </a:buClr>
            </a:pPr>
            <a:r>
              <a:rPr lang="zh-CN" altLang="zh-CN" sz="1400" dirty="0" smtClean="0">
                <a:latin typeface="+mn-ea"/>
              </a:rPr>
              <a:t>—</a:t>
            </a:r>
            <a:r>
              <a:rPr lang="zh-CN" altLang="en-US" sz="1400" dirty="0">
                <a:latin typeface="+mn-ea"/>
              </a:rPr>
              <a:t>集团本部负责处理行政关系、统筹</a:t>
            </a:r>
            <a:r>
              <a:rPr lang="zh-CN" altLang="en-US" sz="1400" dirty="0" smtClean="0">
                <a:latin typeface="+mn-ea"/>
              </a:rPr>
              <a:t>资源，二</a:t>
            </a:r>
            <a:r>
              <a:rPr lang="zh-CN" altLang="en-US" sz="1400" dirty="0">
                <a:latin typeface="+mn-ea"/>
              </a:rPr>
              <a:t>级板块负责产业布局、业务</a:t>
            </a:r>
            <a:r>
              <a:rPr lang="zh-CN" altLang="en-US" sz="1400" dirty="0" smtClean="0">
                <a:latin typeface="+mn-ea"/>
              </a:rPr>
              <a:t>选择，三</a:t>
            </a:r>
            <a:r>
              <a:rPr lang="zh-CN" altLang="en-US" sz="1400" dirty="0">
                <a:latin typeface="+mn-ea"/>
              </a:rPr>
              <a:t>级业务单元负责业务运营、人才发展</a:t>
            </a:r>
          </a:p>
          <a:p>
            <a:pPr marL="177800" indent="-177800">
              <a:spcBef>
                <a:spcPts val="600"/>
              </a:spcBef>
              <a:buClr>
                <a:schemeClr val="tx1"/>
              </a:buClr>
              <a:buFont typeface="Arial" panose="020B0604020202020204" pitchFamily="34" charset="0"/>
              <a:buChar char="•"/>
            </a:pPr>
            <a:r>
              <a:rPr lang="zh-CN" altLang="en-US" sz="1400" b="1" dirty="0">
                <a:latin typeface="+mn-ea"/>
              </a:rPr>
              <a:t>建设现代企业治理</a:t>
            </a:r>
            <a:r>
              <a:rPr lang="zh-CN" altLang="en-US" sz="1400" b="1" dirty="0" smtClean="0">
                <a:latin typeface="+mn-ea"/>
              </a:rPr>
              <a:t>架构</a:t>
            </a:r>
            <a:endParaRPr lang="en-US" altLang="zh-CN" sz="1400" b="1" dirty="0">
              <a:latin typeface="+mn-ea"/>
            </a:endParaRPr>
          </a:p>
          <a:p>
            <a:pPr>
              <a:spcBef>
                <a:spcPts val="600"/>
              </a:spcBef>
              <a:buClr>
                <a:schemeClr val="tx1"/>
              </a:buClr>
            </a:pPr>
            <a:r>
              <a:rPr lang="en-US" altLang="zh-CN" sz="1400" dirty="0" smtClean="0">
                <a:latin typeface="+mn-ea"/>
              </a:rPr>
              <a:t>—</a:t>
            </a:r>
            <a:r>
              <a:rPr lang="zh-CN" altLang="en-US" sz="1400" dirty="0">
                <a:latin typeface="+mn-ea"/>
              </a:rPr>
              <a:t>以实现混合所有制为契机，完善瓮福集团股东会、董事会、监事会、管理层等公司治理架构，并明确不同组织之间的权责关系</a:t>
            </a:r>
          </a:p>
        </p:txBody>
      </p:sp>
      <p:sp>
        <p:nvSpPr>
          <p:cNvPr id="19" name="矩形 18"/>
          <p:cNvSpPr/>
          <p:nvPr/>
        </p:nvSpPr>
        <p:spPr>
          <a:xfrm>
            <a:off x="4053192" y="2755849"/>
            <a:ext cx="2628000" cy="2693045"/>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latin typeface="+mn-ea"/>
              </a:rPr>
              <a:t>多级混合所有制改造</a:t>
            </a:r>
          </a:p>
          <a:p>
            <a:pPr>
              <a:spcBef>
                <a:spcPts val="600"/>
              </a:spcBef>
              <a:buClr>
                <a:schemeClr val="tx1"/>
              </a:buClr>
            </a:pPr>
            <a:r>
              <a:rPr lang="zh-CN" altLang="zh-CN" sz="1400" dirty="0" smtClean="0">
                <a:latin typeface="+mn-ea"/>
              </a:rPr>
              <a:t>—</a:t>
            </a:r>
            <a:r>
              <a:rPr lang="zh-CN" altLang="en-US" sz="1400" dirty="0">
                <a:latin typeface="+mn-ea"/>
              </a:rPr>
              <a:t>推动集团公司股权结构混合所有制改造 </a:t>
            </a:r>
            <a:r>
              <a:rPr lang="zh-CN" altLang="en-US" sz="1400" dirty="0" smtClean="0">
                <a:latin typeface="+mn-ea"/>
              </a:rPr>
              <a:t>，推动</a:t>
            </a:r>
            <a:r>
              <a:rPr lang="zh-CN" altLang="en-US" sz="1400" dirty="0">
                <a:latin typeface="+mn-ea"/>
              </a:rPr>
              <a:t>板块公司与业务单元的混合所有制</a:t>
            </a:r>
            <a:r>
              <a:rPr lang="zh-CN" altLang="en-US" sz="1400" dirty="0" smtClean="0">
                <a:latin typeface="+mn-ea"/>
              </a:rPr>
              <a:t>改造，推动</a:t>
            </a:r>
            <a:r>
              <a:rPr lang="zh-CN" altLang="en-US" sz="1400" dirty="0">
                <a:latin typeface="+mn-ea"/>
              </a:rPr>
              <a:t>营销终端、研发机构的混合所有制</a:t>
            </a:r>
            <a:r>
              <a:rPr lang="zh-CN" altLang="en-US" sz="1400" dirty="0" smtClean="0">
                <a:latin typeface="+mn-ea"/>
              </a:rPr>
              <a:t>改造</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latin typeface="+mn-ea"/>
              </a:rPr>
              <a:t>实施多中心结构布局</a:t>
            </a:r>
          </a:p>
          <a:p>
            <a:pPr>
              <a:spcBef>
                <a:spcPts val="600"/>
              </a:spcBef>
              <a:buClr>
                <a:schemeClr val="tx1"/>
              </a:buClr>
            </a:pPr>
            <a:r>
              <a:rPr lang="zh-CN" altLang="zh-CN" sz="1400" dirty="0" smtClean="0">
                <a:latin typeface="+mn-ea"/>
              </a:rPr>
              <a:t>—</a:t>
            </a:r>
            <a:r>
              <a:rPr lang="zh-CN" altLang="en-US" sz="1400" dirty="0">
                <a:latin typeface="+mn-ea"/>
              </a:rPr>
              <a:t>在保留贵州本部的同时，在资源聚集地设置业务、职能运营</a:t>
            </a:r>
            <a:r>
              <a:rPr lang="zh-CN" altLang="en-US" sz="1400" dirty="0" smtClean="0">
                <a:latin typeface="+mn-ea"/>
              </a:rPr>
              <a:t>中心。通过</a:t>
            </a:r>
            <a:r>
              <a:rPr lang="zh-CN" altLang="en-US" sz="1400" dirty="0">
                <a:latin typeface="+mn-ea"/>
              </a:rPr>
              <a:t>分中心嫁接全国乃至全球资源，拓展空间</a:t>
            </a:r>
          </a:p>
        </p:txBody>
      </p:sp>
      <p:sp>
        <p:nvSpPr>
          <p:cNvPr id="20" name="矩形 19"/>
          <p:cNvSpPr/>
          <p:nvPr/>
        </p:nvSpPr>
        <p:spPr>
          <a:xfrm>
            <a:off x="6861504" y="2755849"/>
            <a:ext cx="2628000" cy="2477601"/>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latin typeface="+mn-ea"/>
              </a:rPr>
              <a:t>实施差异化管控模式</a:t>
            </a:r>
          </a:p>
          <a:p>
            <a:pPr marL="177800" indent="-177800">
              <a:spcBef>
                <a:spcPts val="600"/>
              </a:spcBef>
              <a:buClr>
                <a:schemeClr val="tx1"/>
              </a:buClr>
              <a:buFont typeface="Arial" panose="020B0604020202020204" pitchFamily="34" charset="0"/>
              <a:buChar char="•"/>
            </a:pPr>
            <a:r>
              <a:rPr lang="en-US" altLang="zh-CN" sz="1400" dirty="0">
                <a:latin typeface="+mn-ea"/>
              </a:rPr>
              <a:t>—</a:t>
            </a:r>
            <a:r>
              <a:rPr lang="zh-CN" altLang="en-US" sz="1400" dirty="0">
                <a:latin typeface="+mn-ea"/>
              </a:rPr>
              <a:t>根据不同业务的战略重要性、资源相关性组建事业板块。根据各事业板块不同成熟度分别实施财务性、战略性、运营行管</a:t>
            </a:r>
            <a:r>
              <a:rPr lang="zh-CN" altLang="en-US" sz="1400" dirty="0" smtClean="0">
                <a:latin typeface="+mn-ea"/>
              </a:rPr>
              <a:t>控</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latin typeface="+mn-ea"/>
              </a:rPr>
              <a:t>强化与股东之间的联动</a:t>
            </a:r>
          </a:p>
          <a:p>
            <a:pPr>
              <a:spcBef>
                <a:spcPts val="600"/>
              </a:spcBef>
              <a:buClr>
                <a:schemeClr val="tx1"/>
              </a:buClr>
            </a:pPr>
            <a:r>
              <a:rPr lang="en-US" altLang="zh-CN" sz="1400" dirty="0" smtClean="0">
                <a:latin typeface="+mn-ea"/>
              </a:rPr>
              <a:t>—</a:t>
            </a:r>
            <a:r>
              <a:rPr lang="zh-CN" altLang="en-US" sz="1400" dirty="0">
                <a:latin typeface="+mn-ea"/>
              </a:rPr>
              <a:t>加强瓮福与股东之间战略及业务发展中的互动，借助股东资源培育能力，拓展业务</a:t>
            </a:r>
            <a:r>
              <a:rPr lang="zh-CN" altLang="en-US" sz="1400" dirty="0" smtClean="0">
                <a:latin typeface="+mn-ea"/>
              </a:rPr>
              <a:t>空间</a:t>
            </a:r>
            <a:endParaRPr lang="zh-CN" altLang="en-US" sz="1400" dirty="0">
              <a:latin typeface="+mn-ea"/>
            </a:endParaRPr>
          </a:p>
        </p:txBody>
      </p:sp>
      <p:sp>
        <p:nvSpPr>
          <p:cNvPr id="21" name="矩形 20"/>
          <p:cNvSpPr/>
          <p:nvPr>
            <p:custDataLst>
              <p:tags r:id="rId2"/>
            </p:custDataLst>
          </p:nvPr>
        </p:nvSpPr>
        <p:spPr>
          <a:xfrm>
            <a:off x="416496" y="5661248"/>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22" name="直接连接符 21"/>
          <p:cNvCxnSpPr/>
          <p:nvPr/>
        </p:nvCxnSpPr>
        <p:spPr>
          <a:xfrm>
            <a:off x="1136576" y="2729201"/>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36576" y="5661248"/>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4053192" y="5661248"/>
            <a:ext cx="2772016"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a:latin typeface="+mn-ea"/>
              </a:rPr>
              <a:t>股权</a:t>
            </a:r>
            <a:r>
              <a:rPr lang="zh-CN" altLang="en-US" sz="1400" dirty="0" smtClean="0">
                <a:latin typeface="+mn-ea"/>
              </a:rPr>
              <a:t>结构</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a:latin typeface="+mn-ea"/>
              </a:rPr>
              <a:t>多</a:t>
            </a:r>
            <a:r>
              <a:rPr lang="zh-CN" altLang="en-US" sz="1400" dirty="0" smtClean="0">
                <a:latin typeface="+mn-ea"/>
              </a:rPr>
              <a:t>中心功能</a:t>
            </a:r>
            <a:endParaRPr lang="en-US" altLang="zh-CN" sz="1400" dirty="0" smtClean="0">
              <a:latin typeface="+mn-ea"/>
            </a:endParaRPr>
          </a:p>
        </p:txBody>
      </p:sp>
      <p:sp>
        <p:nvSpPr>
          <p:cNvPr id="25" name="矩形 24"/>
          <p:cNvSpPr/>
          <p:nvPr/>
        </p:nvSpPr>
        <p:spPr>
          <a:xfrm>
            <a:off x="1112520" y="5661248"/>
            <a:ext cx="2628000" cy="3077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a:latin typeface="+mn-ea"/>
              </a:rPr>
              <a:t>三</a:t>
            </a:r>
            <a:r>
              <a:rPr lang="zh-CN" altLang="en-US" sz="1400" dirty="0" smtClean="0">
                <a:latin typeface="+mn-ea"/>
              </a:rPr>
              <a:t>级管控组织完成度</a:t>
            </a:r>
            <a:endParaRPr lang="en-US" altLang="zh-CN" sz="1400" dirty="0" smtClean="0">
              <a:latin typeface="+mn-ea"/>
            </a:endParaRPr>
          </a:p>
        </p:txBody>
      </p:sp>
      <p:sp>
        <p:nvSpPr>
          <p:cNvPr id="26" name="矩形 25"/>
          <p:cNvSpPr/>
          <p:nvPr/>
        </p:nvSpPr>
        <p:spPr>
          <a:xfrm>
            <a:off x="6861504" y="5661248"/>
            <a:ext cx="2628000" cy="3077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板块管控成熟度</a:t>
            </a:r>
          </a:p>
        </p:txBody>
      </p:sp>
    </p:spTree>
    <p:extLst>
      <p:ext uri="{BB962C8B-B14F-4D97-AF65-F5344CB8AC3E}">
        <p14:creationId xmlns:p14="http://schemas.microsoft.com/office/powerpoint/2010/main" val="69621300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249878"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717304" y="2029271"/>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组织建设</a:t>
            </a:r>
          </a:p>
        </p:txBody>
      </p:sp>
      <p:sp>
        <p:nvSpPr>
          <p:cNvPr id="10" name="矩形 9"/>
          <p:cNvSpPr/>
          <p:nvPr/>
        </p:nvSpPr>
        <p:spPr>
          <a:xfrm>
            <a:off x="6249878" y="2537894"/>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11" name="矩形 10"/>
          <p:cNvSpPr/>
          <p:nvPr/>
        </p:nvSpPr>
        <p:spPr>
          <a:xfrm>
            <a:off x="6717304" y="2537830"/>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管理体系</a:t>
            </a:r>
            <a:endParaRPr lang="zh-CN" altLang="en-US" sz="1400" b="1" dirty="0">
              <a:solidFill>
                <a:schemeClr val="bg1"/>
              </a:solidFill>
            </a:endParaRPr>
          </a:p>
        </p:txBody>
      </p:sp>
      <p:sp>
        <p:nvSpPr>
          <p:cNvPr id="12" name="矩形 11"/>
          <p:cNvSpPr/>
          <p:nvPr/>
        </p:nvSpPr>
        <p:spPr>
          <a:xfrm>
            <a:off x="6249878" y="304645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3" name="矩形 12"/>
          <p:cNvSpPr/>
          <p:nvPr/>
        </p:nvSpPr>
        <p:spPr>
          <a:xfrm>
            <a:off x="6717304" y="3046389"/>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信息系统</a:t>
            </a:r>
            <a:endParaRPr lang="zh-CN" altLang="en-US" sz="1400" b="1" dirty="0">
              <a:solidFill>
                <a:schemeClr val="bg1"/>
              </a:solidFill>
            </a:endParaRPr>
          </a:p>
        </p:txBody>
      </p:sp>
      <p:sp>
        <p:nvSpPr>
          <p:cNvPr id="14" name="矩形 13"/>
          <p:cNvSpPr/>
          <p:nvPr/>
        </p:nvSpPr>
        <p:spPr>
          <a:xfrm>
            <a:off x="6249878" y="3555012"/>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5" name="矩形 14"/>
          <p:cNvSpPr/>
          <p:nvPr/>
        </p:nvSpPr>
        <p:spPr>
          <a:xfrm>
            <a:off x="6717304" y="3554948"/>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多级管理</a:t>
            </a:r>
            <a:endParaRPr lang="zh-CN" altLang="en-US" sz="1400" b="1" dirty="0">
              <a:solidFill>
                <a:schemeClr val="bg1"/>
              </a:solidFill>
            </a:endParaRPr>
          </a:p>
        </p:txBody>
      </p:sp>
      <p:sp>
        <p:nvSpPr>
          <p:cNvPr id="16" name="矩形 15"/>
          <p:cNvSpPr/>
          <p:nvPr/>
        </p:nvSpPr>
        <p:spPr>
          <a:xfrm>
            <a:off x="6249878" y="406357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7" name="矩形 16"/>
          <p:cNvSpPr/>
          <p:nvPr/>
        </p:nvSpPr>
        <p:spPr>
          <a:xfrm>
            <a:off x="6717304" y="4063507"/>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资源整合</a:t>
            </a:r>
          </a:p>
        </p:txBody>
      </p:sp>
      <p:sp>
        <p:nvSpPr>
          <p:cNvPr id="18" name="矩形 17"/>
          <p:cNvSpPr/>
          <p:nvPr/>
        </p:nvSpPr>
        <p:spPr>
          <a:xfrm>
            <a:off x="6249878" y="457213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9" name="矩形 18"/>
          <p:cNvSpPr/>
          <p:nvPr/>
        </p:nvSpPr>
        <p:spPr>
          <a:xfrm>
            <a:off x="6717304" y="4572066"/>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流程管理</a:t>
            </a:r>
            <a:endParaRPr lang="zh-CN" altLang="en-US" sz="1400" b="1" dirty="0">
              <a:solidFill>
                <a:schemeClr val="tx1"/>
              </a:solidFill>
            </a:endParaRPr>
          </a:p>
        </p:txBody>
      </p:sp>
      <p:sp>
        <p:nvSpPr>
          <p:cNvPr id="20" name="矩形 19"/>
          <p:cNvSpPr/>
          <p:nvPr/>
        </p:nvSpPr>
        <p:spPr>
          <a:xfrm>
            <a:off x="6249878" y="508068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21" name="矩形 20"/>
          <p:cNvSpPr/>
          <p:nvPr/>
        </p:nvSpPr>
        <p:spPr>
          <a:xfrm>
            <a:off x="6717304" y="508062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合作伙伴</a:t>
            </a:r>
            <a:endParaRPr lang="zh-CN" altLang="en-US" sz="1400" b="1" dirty="0">
              <a:solidFill>
                <a:schemeClr val="tx1"/>
              </a:solidFill>
            </a:endParaRPr>
          </a:p>
        </p:txBody>
      </p:sp>
      <p:sp>
        <p:nvSpPr>
          <p:cNvPr id="22" name="矩形 21"/>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23" name="矩形 22"/>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4" name="矩形 23"/>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5" name="矩形 24"/>
          <p:cNvSpPr/>
          <p:nvPr/>
        </p:nvSpPr>
        <p:spPr>
          <a:xfrm>
            <a:off x="7785371"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8" name="矩形 27"/>
          <p:cNvSpPr/>
          <p:nvPr/>
        </p:nvSpPr>
        <p:spPr>
          <a:xfrm>
            <a:off x="7785371"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0" name="矩形 29"/>
          <p:cNvSpPr/>
          <p:nvPr/>
        </p:nvSpPr>
        <p:spPr>
          <a:xfrm>
            <a:off x="8985504"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1" name="矩形 30"/>
          <p:cNvSpPr/>
          <p:nvPr/>
        </p:nvSpPr>
        <p:spPr>
          <a:xfrm>
            <a:off x="7785371"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2" name="矩形 31"/>
          <p:cNvSpPr/>
          <p:nvPr/>
        </p:nvSpPr>
        <p:spPr>
          <a:xfrm>
            <a:off x="8385438"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3" name="矩形 32"/>
          <p:cNvSpPr/>
          <p:nvPr/>
        </p:nvSpPr>
        <p:spPr>
          <a:xfrm>
            <a:off x="8985504"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4" name="矩形 33"/>
          <p:cNvSpPr/>
          <p:nvPr/>
        </p:nvSpPr>
        <p:spPr>
          <a:xfrm>
            <a:off x="7785371"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5" name="矩形 34"/>
          <p:cNvSpPr/>
          <p:nvPr/>
        </p:nvSpPr>
        <p:spPr>
          <a:xfrm>
            <a:off x="8385438"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7" name="矩形 36"/>
          <p:cNvSpPr/>
          <p:nvPr/>
        </p:nvSpPr>
        <p:spPr>
          <a:xfrm>
            <a:off x="7785371"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8" name="矩形 37"/>
          <p:cNvSpPr/>
          <p:nvPr/>
        </p:nvSpPr>
        <p:spPr>
          <a:xfrm>
            <a:off x="8385438"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9" name="矩形 38"/>
          <p:cNvSpPr/>
          <p:nvPr/>
        </p:nvSpPr>
        <p:spPr>
          <a:xfrm>
            <a:off x="8985504"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0" name="矩形 39"/>
          <p:cNvSpPr/>
          <p:nvPr/>
        </p:nvSpPr>
        <p:spPr>
          <a:xfrm>
            <a:off x="7785371"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1" name="矩形 40"/>
          <p:cNvSpPr/>
          <p:nvPr/>
        </p:nvSpPr>
        <p:spPr>
          <a:xfrm>
            <a:off x="8385438"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2" name="矩形 41"/>
          <p:cNvSpPr/>
          <p:nvPr/>
        </p:nvSpPr>
        <p:spPr>
          <a:xfrm>
            <a:off x="8985504"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3" name="矩形 42"/>
          <p:cNvSpPr/>
          <p:nvPr/>
        </p:nvSpPr>
        <p:spPr>
          <a:xfrm>
            <a:off x="6249878" y="558924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44" name="矩形 43"/>
          <p:cNvSpPr/>
          <p:nvPr/>
        </p:nvSpPr>
        <p:spPr>
          <a:xfrm>
            <a:off x="6717304" y="5589184"/>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专业团队</a:t>
            </a:r>
            <a:endParaRPr lang="zh-CN" altLang="en-US" sz="1400" b="1" dirty="0">
              <a:solidFill>
                <a:schemeClr val="tx1"/>
              </a:solidFill>
            </a:endParaRPr>
          </a:p>
        </p:txBody>
      </p:sp>
      <p:sp>
        <p:nvSpPr>
          <p:cNvPr id="45" name="矩形 44"/>
          <p:cNvSpPr/>
          <p:nvPr/>
        </p:nvSpPr>
        <p:spPr>
          <a:xfrm>
            <a:off x="7785371"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46" name="矩形 45"/>
          <p:cNvSpPr/>
          <p:nvPr/>
        </p:nvSpPr>
        <p:spPr>
          <a:xfrm>
            <a:off x="8385438"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47" name="矩形 46"/>
          <p:cNvSpPr/>
          <p:nvPr/>
        </p:nvSpPr>
        <p:spPr>
          <a:xfrm>
            <a:off x="8985504"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6" name="椭圆 55"/>
          <p:cNvSpPr/>
          <p:nvPr>
            <p:custDataLst>
              <p:tags r:id="rId2"/>
            </p:custDataLst>
          </p:nvPr>
        </p:nvSpPr>
        <p:spPr>
          <a:xfrm>
            <a:off x="1854752" y="2195830"/>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流程</a:t>
            </a:r>
            <a:endParaRPr lang="en-US" altLang="zh-CN" sz="1400" b="1" dirty="0">
              <a:solidFill>
                <a:schemeClr val="bg1"/>
              </a:solidFill>
              <a:latin typeface="+mn-ea"/>
            </a:endParaRPr>
          </a:p>
          <a:p>
            <a:pPr algn="ctr"/>
            <a:r>
              <a:rPr lang="zh-CN" altLang="en-US" sz="1400" b="1" dirty="0">
                <a:solidFill>
                  <a:schemeClr val="bg1"/>
                </a:solidFill>
                <a:latin typeface="+mn-ea"/>
              </a:rPr>
              <a:t>管理</a:t>
            </a:r>
          </a:p>
        </p:txBody>
      </p:sp>
      <p:sp>
        <p:nvSpPr>
          <p:cNvPr id="57" name="椭圆 56"/>
          <p:cNvSpPr/>
          <p:nvPr>
            <p:custDataLst>
              <p:tags r:id="rId3"/>
            </p:custDataLst>
          </p:nvPr>
        </p:nvSpPr>
        <p:spPr>
          <a:xfrm>
            <a:off x="1086789" y="202927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合作</a:t>
            </a:r>
            <a:endParaRPr lang="en-US" altLang="zh-CN" sz="1400" b="1" dirty="0">
              <a:solidFill>
                <a:schemeClr val="bg1"/>
              </a:solidFill>
              <a:latin typeface="+mn-ea"/>
            </a:endParaRPr>
          </a:p>
          <a:p>
            <a:pPr algn="ctr"/>
            <a:r>
              <a:rPr lang="zh-CN" altLang="en-US" sz="1400" b="1" dirty="0">
                <a:solidFill>
                  <a:schemeClr val="bg1"/>
                </a:solidFill>
                <a:latin typeface="+mn-ea"/>
              </a:rPr>
              <a:t>伙伴</a:t>
            </a:r>
            <a:endParaRPr lang="en-US" altLang="zh-CN" sz="1400" b="1" dirty="0">
              <a:solidFill>
                <a:schemeClr val="bg1"/>
              </a:solidFill>
              <a:latin typeface="+mn-ea"/>
            </a:endParaRPr>
          </a:p>
        </p:txBody>
      </p:sp>
      <p:sp>
        <p:nvSpPr>
          <p:cNvPr id="62" name="椭圆 61"/>
          <p:cNvSpPr/>
          <p:nvPr>
            <p:custDataLst>
              <p:tags r:id="rId4"/>
            </p:custDataLst>
          </p:nvPr>
        </p:nvSpPr>
        <p:spPr>
          <a:xfrm>
            <a:off x="4815047" y="2155271"/>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组织</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建设</a:t>
            </a:r>
            <a:endParaRPr lang="zh-CN" altLang="en-US" sz="1400" b="1" dirty="0">
              <a:solidFill>
                <a:schemeClr val="bg1"/>
              </a:solidFill>
              <a:latin typeface="+mn-ea"/>
            </a:endParaRPr>
          </a:p>
        </p:txBody>
      </p:sp>
      <p:sp>
        <p:nvSpPr>
          <p:cNvPr id="63" name="TextBox 6"/>
          <p:cNvSpPr txBox="1">
            <a:spLocks noChangeArrowheads="1"/>
          </p:cNvSpPr>
          <p:nvPr>
            <p:custDataLst>
              <p:tags r:id="rId5"/>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6"/>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7"/>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8"/>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9"/>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10"/>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9" name="椭圆 68"/>
          <p:cNvSpPr/>
          <p:nvPr/>
        </p:nvSpPr>
        <p:spPr>
          <a:xfrm>
            <a:off x="2988438" y="207322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信息</a:t>
            </a:r>
            <a:r>
              <a:rPr lang="en-US" altLang="zh-CN" sz="1400" b="1" dirty="0">
                <a:solidFill>
                  <a:schemeClr val="bg1"/>
                </a:solidFill>
                <a:latin typeface="+mn-ea"/>
              </a:rPr>
              <a:t/>
            </a:r>
            <a:br>
              <a:rPr lang="en-US" altLang="zh-CN" sz="1400" b="1" dirty="0">
                <a:solidFill>
                  <a:schemeClr val="bg1"/>
                </a:solidFill>
                <a:latin typeface="+mn-ea"/>
              </a:rPr>
            </a:br>
            <a:r>
              <a:rPr lang="zh-CN" altLang="en-US" sz="1400" b="1" dirty="0">
                <a:solidFill>
                  <a:schemeClr val="bg1"/>
                </a:solidFill>
                <a:latin typeface="+mn-ea"/>
              </a:rPr>
              <a:t>系统</a:t>
            </a:r>
          </a:p>
        </p:txBody>
      </p:sp>
      <p:sp>
        <p:nvSpPr>
          <p:cNvPr id="80" name="椭圆 79"/>
          <p:cNvSpPr/>
          <p:nvPr>
            <p:custDataLst>
              <p:tags r:id="rId11"/>
            </p:custDataLst>
          </p:nvPr>
        </p:nvSpPr>
        <p:spPr>
          <a:xfrm>
            <a:off x="1936286" y="4135636"/>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专业</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团队</a:t>
            </a:r>
            <a:endParaRPr lang="en-US" altLang="zh-CN" sz="1400" b="1" dirty="0" smtClean="0">
              <a:solidFill>
                <a:schemeClr val="tx1"/>
              </a:solidFill>
              <a:latin typeface="+mn-ea"/>
            </a:endParaRP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2"/>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3"/>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4"/>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15"/>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瓮福集团治理机制</a:t>
            </a:r>
            <a:r>
              <a:rPr lang="zh-CN" altLang="en-US" dirty="0" smtClean="0">
                <a:solidFill>
                  <a:schemeClr val="tx2"/>
                </a:solidFill>
              </a:rPr>
              <a:t>能力建设</a:t>
            </a:r>
            <a:endParaRPr lang="zh-CN" altLang="en-US" dirty="0">
              <a:solidFill>
                <a:schemeClr val="tx2"/>
              </a:solidFill>
            </a:endParaRPr>
          </a:p>
        </p:txBody>
      </p:sp>
      <p:sp>
        <p:nvSpPr>
          <p:cNvPr id="75" name="椭圆 74"/>
          <p:cNvSpPr/>
          <p:nvPr/>
        </p:nvSpPr>
        <p:spPr>
          <a:xfrm>
            <a:off x="3585112" y="1759271"/>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管理</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体系</a:t>
            </a:r>
            <a:endParaRPr lang="en-US" altLang="zh-CN" sz="1400" b="1" dirty="0">
              <a:solidFill>
                <a:schemeClr val="bg1"/>
              </a:solidFill>
              <a:latin typeface="+mn-ea"/>
            </a:endParaRPr>
          </a:p>
        </p:txBody>
      </p:sp>
      <p:sp>
        <p:nvSpPr>
          <p:cNvPr id="77" name="椭圆 76"/>
          <p:cNvSpPr/>
          <p:nvPr>
            <p:custDataLst>
              <p:tags r:id="rId16"/>
            </p:custDataLst>
          </p:nvPr>
        </p:nvSpPr>
        <p:spPr>
          <a:xfrm>
            <a:off x="3990430" y="3654250"/>
            <a:ext cx="540000" cy="540000"/>
          </a:xfrm>
          <a:prstGeom prst="ellipse">
            <a:avLst/>
          </a:prstGeom>
          <a:solidFill>
            <a:schemeClr val="accent3"/>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资源</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整合</a:t>
            </a:r>
            <a:endParaRPr lang="zh-CN" altLang="en-US" sz="1400" b="1" dirty="0">
              <a:solidFill>
                <a:schemeClr val="tx1"/>
              </a:solidFill>
              <a:latin typeface="+mn-ea"/>
            </a:endParaRPr>
          </a:p>
        </p:txBody>
      </p:sp>
      <p:sp>
        <p:nvSpPr>
          <p:cNvPr id="72" name="椭圆 71"/>
          <p:cNvSpPr/>
          <p:nvPr/>
        </p:nvSpPr>
        <p:spPr>
          <a:xfrm>
            <a:off x="3828153" y="261322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多级</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管理</a:t>
            </a:r>
            <a:endParaRPr lang="zh-CN" altLang="en-US" sz="1400" b="1" dirty="0">
              <a:solidFill>
                <a:schemeClr val="bg1"/>
              </a:solidFill>
              <a:latin typeface="+mn-ea"/>
            </a:endParaRPr>
          </a:p>
        </p:txBody>
      </p:sp>
    </p:spTree>
    <p:extLst>
      <p:ext uri="{BB962C8B-B14F-4D97-AF65-F5344CB8AC3E}">
        <p14:creationId xmlns:p14="http://schemas.microsoft.com/office/powerpoint/2010/main" val="37975081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88504" y="275396"/>
            <a:ext cx="1531188" cy="362279"/>
          </a:xfrm>
          <a:prstGeom prst="rect">
            <a:avLst/>
          </a:prstGeom>
        </p:spPr>
        <p:txBody>
          <a:bodyPr wrap="none">
            <a:spAutoFit/>
          </a:bodyPr>
          <a:lstStyle/>
          <a:p>
            <a:r>
              <a:rPr lang="zh-CN" altLang="en-US" b="1" dirty="0" smtClean="0"/>
              <a:t>行业变化趋势</a:t>
            </a:r>
            <a:endParaRPr lang="zh-CN" altLang="en-US" b="1" dirty="0"/>
          </a:p>
        </p:txBody>
      </p:sp>
      <p:sp>
        <p:nvSpPr>
          <p:cNvPr id="33" name="标题 32"/>
          <p:cNvSpPr>
            <a:spLocks noGrp="1"/>
          </p:cNvSpPr>
          <p:nvPr>
            <p:ph type="title"/>
          </p:nvPr>
        </p:nvSpPr>
        <p:spPr>
          <a:xfrm>
            <a:off x="453000" y="787236"/>
            <a:ext cx="9000000" cy="719034"/>
          </a:xfrm>
        </p:spPr>
        <p:txBody>
          <a:bodyPr/>
          <a:lstStyle/>
          <a:p>
            <a:pPr algn="l"/>
            <a:r>
              <a:rPr lang="zh-CN" altLang="en-US" sz="1400" dirty="0" smtClean="0"/>
              <a:t>一是</a:t>
            </a:r>
            <a:r>
              <a:rPr lang="zh-CN" altLang="zh-CN" sz="1400" dirty="0" smtClean="0"/>
              <a:t>磷复肥产业方面，国内外两个市场在化肥施用品种、结构和地理条件上的巨大差异</a:t>
            </a:r>
            <a:r>
              <a:rPr lang="zh-CN" altLang="en-US" sz="1400" dirty="0" smtClean="0"/>
              <a:t>为化肥品种结构的</a:t>
            </a:r>
            <a:r>
              <a:rPr lang="zh-CN" altLang="zh-CN" sz="1400" dirty="0" smtClean="0"/>
              <a:t>优化调整</a:t>
            </a:r>
            <a:r>
              <a:rPr lang="zh-CN" altLang="en-US" sz="1400" dirty="0" smtClean="0"/>
              <a:t>提供了</a:t>
            </a:r>
            <a:r>
              <a:rPr lang="zh-CN" altLang="zh-CN" sz="1400" dirty="0" smtClean="0"/>
              <a:t>广阔空间，同时也对企业提出了更高的要求</a:t>
            </a:r>
            <a:r>
              <a:rPr lang="zh-CN" altLang="en-US" sz="1400" dirty="0" smtClean="0"/>
              <a:t>。二是</a:t>
            </a:r>
            <a:r>
              <a:rPr lang="zh-CN" altLang="zh-CN" sz="1400" dirty="0" smtClean="0"/>
              <a:t>我国化工产品的精细化率远低于发达国家，存在较大提升空间，但由于细分产品之间技术差异、需求差异、渠道差异导致单体市场规模偏小</a:t>
            </a:r>
            <a:endParaRPr lang="zh-CN" altLang="en-US" sz="1400" dirty="0"/>
          </a:p>
        </p:txBody>
      </p:sp>
      <p:sp>
        <p:nvSpPr>
          <p:cNvPr id="65" name="矩形 64"/>
          <p:cNvSpPr>
            <a:spLocks noChangeArrowheads="1"/>
          </p:cNvSpPr>
          <p:nvPr/>
        </p:nvSpPr>
        <p:spPr bwMode="auto">
          <a:xfrm>
            <a:off x="5133000" y="1633022"/>
            <a:ext cx="4320000" cy="499834"/>
          </a:xfrm>
          <a:prstGeom prst="rect">
            <a:avLst/>
          </a:prstGeom>
          <a:solidFill>
            <a:schemeClr val="bg1"/>
          </a:solidFill>
          <a:ln w="19050">
            <a:solidFill>
              <a:schemeClr val="bg1"/>
            </a:solidFill>
            <a:miter lim="800000"/>
            <a:headEnd/>
            <a:tailEnd/>
          </a:ln>
          <a:effectLst>
            <a:outerShdw dist="12700" dir="5400000" algn="tl" rotWithShape="0">
              <a:schemeClr val="tx1"/>
            </a:outerShdw>
          </a:effectLst>
          <a:extLst/>
        </p:spPr>
        <p:txBody>
          <a:bodyPr anchor="ctr"/>
          <a:lstStyle>
            <a:lvl1pPr>
              <a:defRPr kumimoji="1" sz="1700">
                <a:solidFill>
                  <a:schemeClr val="tx1"/>
                </a:solidFill>
                <a:latin typeface="Arial" panose="020B0604020202020204" pitchFamily="34" charset="0"/>
                <a:ea typeface="华文楷体" panose="02010600040101010101" pitchFamily="2" charset="-122"/>
              </a:defRPr>
            </a:lvl1pPr>
            <a:lvl2pPr marL="742950" indent="-285750">
              <a:defRPr kumimoji="1" sz="1700">
                <a:solidFill>
                  <a:schemeClr val="tx1"/>
                </a:solidFill>
                <a:latin typeface="Arial" panose="020B0604020202020204" pitchFamily="34" charset="0"/>
                <a:ea typeface="华文楷体" panose="02010600040101010101" pitchFamily="2" charset="-122"/>
              </a:defRPr>
            </a:lvl2pPr>
            <a:lvl3pPr marL="1143000" indent="-228600">
              <a:defRPr kumimoji="1" sz="1700">
                <a:solidFill>
                  <a:schemeClr val="tx1"/>
                </a:solidFill>
                <a:latin typeface="Arial" panose="020B0604020202020204" pitchFamily="34" charset="0"/>
                <a:ea typeface="华文楷体" panose="02010600040101010101" pitchFamily="2" charset="-122"/>
              </a:defRPr>
            </a:lvl3pPr>
            <a:lvl4pPr marL="1600200" indent="-228600">
              <a:defRPr kumimoji="1" sz="1700">
                <a:solidFill>
                  <a:schemeClr val="tx1"/>
                </a:solidFill>
                <a:latin typeface="Arial" panose="020B0604020202020204" pitchFamily="34" charset="0"/>
                <a:ea typeface="华文楷体" panose="02010600040101010101" pitchFamily="2" charset="-122"/>
              </a:defRPr>
            </a:lvl4pPr>
            <a:lvl5pPr marL="2057400" indent="-228600">
              <a:defRPr kumimoji="1" sz="1700">
                <a:solidFill>
                  <a:schemeClr val="tx1"/>
                </a:solidFill>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solidFill>
                  <a:schemeClr val="tx1"/>
                </a:solidFill>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solidFill>
                  <a:schemeClr val="tx1"/>
                </a:solidFill>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solidFill>
                  <a:schemeClr val="tx1"/>
                </a:solidFill>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solidFill>
                  <a:schemeClr val="tx1"/>
                </a:solidFill>
                <a:latin typeface="Arial" panose="020B0604020202020204" pitchFamily="34" charset="0"/>
                <a:ea typeface="华文楷体" panose="02010600040101010101" pitchFamily="2" charset="-122"/>
              </a:defRPr>
            </a:lvl9pPr>
          </a:lstStyle>
          <a:p>
            <a:r>
              <a:rPr kumimoji="0" lang="zh-CN" altLang="en-US" sz="1400" b="1" dirty="0" smtClean="0"/>
              <a:t>精细化工市场特征显著区别于磷肥产业</a:t>
            </a:r>
            <a:endParaRPr kumimoji="0" lang="zh-CN" altLang="en-US" sz="1400" b="1" dirty="0"/>
          </a:p>
        </p:txBody>
      </p:sp>
      <p:sp>
        <p:nvSpPr>
          <p:cNvPr id="66" name="矩形 65"/>
          <p:cNvSpPr>
            <a:spLocks noChangeArrowheads="1"/>
          </p:cNvSpPr>
          <p:nvPr/>
        </p:nvSpPr>
        <p:spPr bwMode="auto">
          <a:xfrm>
            <a:off x="453000" y="1633022"/>
            <a:ext cx="4320000" cy="499834"/>
          </a:xfrm>
          <a:prstGeom prst="rect">
            <a:avLst/>
          </a:prstGeom>
          <a:solidFill>
            <a:schemeClr val="bg1"/>
          </a:solidFill>
          <a:ln w="19050">
            <a:solidFill>
              <a:schemeClr val="bg1"/>
            </a:solidFill>
            <a:miter lim="800000"/>
            <a:headEnd/>
            <a:tailEnd/>
          </a:ln>
          <a:effectLst>
            <a:outerShdw dist="12700" dir="5400000" algn="tl" rotWithShape="0">
              <a:schemeClr val="tx1"/>
            </a:outerShdw>
          </a:effectLst>
          <a:extLst/>
        </p:spPr>
        <p:txBody>
          <a:bodyPr anchor="ctr"/>
          <a:lstStyle>
            <a:lvl1pPr>
              <a:defRPr kumimoji="1" sz="1700">
                <a:solidFill>
                  <a:schemeClr val="tx1"/>
                </a:solidFill>
                <a:latin typeface="Arial" panose="020B0604020202020204" pitchFamily="34" charset="0"/>
                <a:ea typeface="华文楷体" panose="02010600040101010101" pitchFamily="2" charset="-122"/>
              </a:defRPr>
            </a:lvl1pPr>
            <a:lvl2pPr marL="742950" indent="-285750">
              <a:defRPr kumimoji="1" sz="1700">
                <a:solidFill>
                  <a:schemeClr val="tx1"/>
                </a:solidFill>
                <a:latin typeface="Arial" panose="020B0604020202020204" pitchFamily="34" charset="0"/>
                <a:ea typeface="华文楷体" panose="02010600040101010101" pitchFamily="2" charset="-122"/>
              </a:defRPr>
            </a:lvl2pPr>
            <a:lvl3pPr marL="1143000" indent="-228600">
              <a:defRPr kumimoji="1" sz="1700">
                <a:solidFill>
                  <a:schemeClr val="tx1"/>
                </a:solidFill>
                <a:latin typeface="Arial" panose="020B0604020202020204" pitchFamily="34" charset="0"/>
                <a:ea typeface="华文楷体" panose="02010600040101010101" pitchFamily="2" charset="-122"/>
              </a:defRPr>
            </a:lvl3pPr>
            <a:lvl4pPr marL="1600200" indent="-228600">
              <a:defRPr kumimoji="1" sz="1700">
                <a:solidFill>
                  <a:schemeClr val="tx1"/>
                </a:solidFill>
                <a:latin typeface="Arial" panose="020B0604020202020204" pitchFamily="34" charset="0"/>
                <a:ea typeface="华文楷体" panose="02010600040101010101" pitchFamily="2" charset="-122"/>
              </a:defRPr>
            </a:lvl4pPr>
            <a:lvl5pPr marL="2057400" indent="-228600">
              <a:defRPr kumimoji="1" sz="1700">
                <a:solidFill>
                  <a:schemeClr val="tx1"/>
                </a:solidFill>
                <a:latin typeface="Arial" panose="020B0604020202020204" pitchFamily="34" charset="0"/>
                <a:ea typeface="华文楷体" panose="02010600040101010101" pitchFamily="2" charset="-122"/>
              </a:defRPr>
            </a:lvl5pPr>
            <a:lvl6pPr marL="2514600" indent="-228600" defTabSz="909638" fontAlgn="base">
              <a:spcBef>
                <a:spcPct val="0"/>
              </a:spcBef>
              <a:spcAft>
                <a:spcPct val="0"/>
              </a:spcAft>
              <a:defRPr kumimoji="1" sz="1700">
                <a:solidFill>
                  <a:schemeClr val="tx1"/>
                </a:solidFill>
                <a:latin typeface="Arial" panose="020B0604020202020204" pitchFamily="34" charset="0"/>
                <a:ea typeface="华文楷体" panose="02010600040101010101" pitchFamily="2" charset="-122"/>
              </a:defRPr>
            </a:lvl6pPr>
            <a:lvl7pPr marL="2971800" indent="-228600" defTabSz="909638" fontAlgn="base">
              <a:spcBef>
                <a:spcPct val="0"/>
              </a:spcBef>
              <a:spcAft>
                <a:spcPct val="0"/>
              </a:spcAft>
              <a:defRPr kumimoji="1" sz="1700">
                <a:solidFill>
                  <a:schemeClr val="tx1"/>
                </a:solidFill>
                <a:latin typeface="Arial" panose="020B0604020202020204" pitchFamily="34" charset="0"/>
                <a:ea typeface="华文楷体" panose="02010600040101010101" pitchFamily="2" charset="-122"/>
              </a:defRPr>
            </a:lvl7pPr>
            <a:lvl8pPr marL="3429000" indent="-228600" defTabSz="909638" fontAlgn="base">
              <a:spcBef>
                <a:spcPct val="0"/>
              </a:spcBef>
              <a:spcAft>
                <a:spcPct val="0"/>
              </a:spcAft>
              <a:defRPr kumimoji="1" sz="1700">
                <a:solidFill>
                  <a:schemeClr val="tx1"/>
                </a:solidFill>
                <a:latin typeface="Arial" panose="020B0604020202020204" pitchFamily="34" charset="0"/>
                <a:ea typeface="华文楷体" panose="02010600040101010101" pitchFamily="2" charset="-122"/>
              </a:defRPr>
            </a:lvl8pPr>
            <a:lvl9pPr marL="3886200" indent="-228600" defTabSz="909638" fontAlgn="base">
              <a:spcBef>
                <a:spcPct val="0"/>
              </a:spcBef>
              <a:spcAft>
                <a:spcPct val="0"/>
              </a:spcAft>
              <a:defRPr kumimoji="1" sz="1700">
                <a:solidFill>
                  <a:schemeClr val="tx1"/>
                </a:solidFill>
                <a:latin typeface="Arial" panose="020B0604020202020204" pitchFamily="34" charset="0"/>
                <a:ea typeface="华文楷体" panose="02010600040101010101" pitchFamily="2" charset="-122"/>
              </a:defRPr>
            </a:lvl9pPr>
          </a:lstStyle>
          <a:p>
            <a:r>
              <a:rPr kumimoji="0" lang="zh-CN" altLang="en-US" sz="1400" b="1" dirty="0" smtClean="0"/>
              <a:t>磷复肥产业外部环境正发生激烈变化</a:t>
            </a:r>
            <a:endParaRPr kumimoji="0" lang="zh-CN" altLang="en-US" sz="1400" b="1" dirty="0"/>
          </a:p>
        </p:txBody>
      </p:sp>
      <p:sp>
        <p:nvSpPr>
          <p:cNvPr id="67" name="矩形 66"/>
          <p:cNvSpPr/>
          <p:nvPr/>
        </p:nvSpPr>
        <p:spPr>
          <a:xfrm>
            <a:off x="1533000" y="2237121"/>
            <a:ext cx="3240000" cy="936000"/>
          </a:xfrm>
          <a:prstGeom prst="rect">
            <a:avLst/>
          </a:prstGeom>
          <a:solidFill>
            <a:srgbClr val="ECF6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196850">
              <a:spcAft>
                <a:spcPts val="600"/>
              </a:spcAft>
              <a:buFont typeface="Arial"/>
              <a:buChar char="•"/>
              <a:tabLst>
                <a:tab pos="177800" algn="l"/>
              </a:tabLst>
            </a:pPr>
            <a:r>
              <a:rPr kumimoji="1" lang="zh-CN" altLang="en-US" sz="1400" dirty="0">
                <a:solidFill>
                  <a:schemeClr val="tx1"/>
                </a:solidFill>
              </a:rPr>
              <a:t>价格走低</a:t>
            </a:r>
            <a:r>
              <a:rPr kumimoji="1" lang="zh-CN" altLang="en-US" sz="1400" dirty="0" smtClean="0">
                <a:solidFill>
                  <a:schemeClr val="tx1"/>
                </a:solidFill>
              </a:rPr>
              <a:t>、同质化竞争激烈，企业盈利困难</a:t>
            </a:r>
            <a:r>
              <a:rPr kumimoji="1" lang="zh-CN" altLang="en-US" sz="1400" dirty="0">
                <a:solidFill>
                  <a:schemeClr val="tx1"/>
                </a:solidFill>
              </a:rPr>
              <a:t>，竞争关键在于提升主业效率，未来行业整合或不可避免 </a:t>
            </a:r>
          </a:p>
        </p:txBody>
      </p:sp>
      <p:sp>
        <p:nvSpPr>
          <p:cNvPr id="68" name="矩形 67"/>
          <p:cNvSpPr/>
          <p:nvPr/>
        </p:nvSpPr>
        <p:spPr>
          <a:xfrm>
            <a:off x="453000" y="2237122"/>
            <a:ext cx="1080000" cy="93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zh-CN" altLang="en-US" sz="1200" b="1" dirty="0" smtClean="0">
                <a:solidFill>
                  <a:schemeClr val="bg1"/>
                </a:solidFill>
                <a:latin typeface="+mj-lt"/>
                <a:ea typeface="+mj-ea"/>
              </a:rPr>
              <a:t>产能过剩</a:t>
            </a:r>
          </a:p>
        </p:txBody>
      </p:sp>
      <p:sp>
        <p:nvSpPr>
          <p:cNvPr id="69" name="椭圆 68"/>
          <p:cNvSpPr/>
          <p:nvPr/>
        </p:nvSpPr>
        <p:spPr>
          <a:xfrm>
            <a:off x="344520" y="2166170"/>
            <a:ext cx="288000" cy="28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smtClean="0">
              <a:ea typeface="+mj-ea"/>
            </a:endParaRPr>
          </a:p>
        </p:txBody>
      </p:sp>
      <p:sp>
        <p:nvSpPr>
          <p:cNvPr id="70" name="矩形 69"/>
          <p:cNvSpPr/>
          <p:nvPr/>
        </p:nvSpPr>
        <p:spPr>
          <a:xfrm>
            <a:off x="1533000" y="3299438"/>
            <a:ext cx="3240000" cy="936000"/>
          </a:xfrm>
          <a:prstGeom prst="rect">
            <a:avLst/>
          </a:prstGeom>
          <a:solidFill>
            <a:srgbClr val="ECF6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196850">
              <a:spcAft>
                <a:spcPts val="600"/>
              </a:spcAft>
              <a:buFont typeface="Arial"/>
              <a:buChar char="•"/>
              <a:tabLst>
                <a:tab pos="177800" algn="l"/>
              </a:tabLst>
            </a:pPr>
            <a:r>
              <a:rPr kumimoji="1" lang="zh-CN" altLang="en-US" sz="1400" dirty="0">
                <a:solidFill>
                  <a:schemeClr val="tx1"/>
                </a:solidFill>
              </a:rPr>
              <a:t>农村土地流转加速，专业种植</a:t>
            </a:r>
            <a:r>
              <a:rPr kumimoji="1" lang="zh-CN" altLang="en-US" sz="1400" dirty="0" smtClean="0">
                <a:solidFill>
                  <a:schemeClr val="tx1"/>
                </a:solidFill>
              </a:rPr>
              <a:t>户、农业合作社对</a:t>
            </a:r>
            <a:r>
              <a:rPr kumimoji="1" lang="zh-CN" altLang="en-US" sz="1400" dirty="0">
                <a:solidFill>
                  <a:schemeClr val="tx1"/>
                </a:solidFill>
              </a:rPr>
              <a:t>农化综合服务的需求越来越迫</a:t>
            </a:r>
            <a:r>
              <a:rPr kumimoji="1" lang="zh-CN" altLang="en-US" sz="1400" dirty="0" smtClean="0">
                <a:solidFill>
                  <a:schemeClr val="tx1"/>
                </a:solidFill>
              </a:rPr>
              <a:t>切，迫使农资企业做出产品与渠</a:t>
            </a:r>
            <a:r>
              <a:rPr kumimoji="1" lang="zh-CN" altLang="en-US" sz="1400" dirty="0">
                <a:solidFill>
                  <a:schemeClr val="tx1"/>
                </a:solidFill>
              </a:rPr>
              <a:t>道的横纵双向整合</a:t>
            </a:r>
          </a:p>
        </p:txBody>
      </p:sp>
      <p:sp>
        <p:nvSpPr>
          <p:cNvPr id="71" name="矩形 70"/>
          <p:cNvSpPr/>
          <p:nvPr/>
        </p:nvSpPr>
        <p:spPr>
          <a:xfrm>
            <a:off x="453000" y="3299439"/>
            <a:ext cx="1080000" cy="93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zh-CN" altLang="en-US" sz="1200" b="1" dirty="0" smtClean="0">
                <a:solidFill>
                  <a:schemeClr val="bg1"/>
                </a:solidFill>
                <a:latin typeface="+mj-lt"/>
                <a:ea typeface="+mj-ea"/>
              </a:rPr>
              <a:t>下游农业领域变革</a:t>
            </a:r>
          </a:p>
        </p:txBody>
      </p:sp>
      <p:sp>
        <p:nvSpPr>
          <p:cNvPr id="72" name="椭圆 71"/>
          <p:cNvSpPr/>
          <p:nvPr/>
        </p:nvSpPr>
        <p:spPr>
          <a:xfrm>
            <a:off x="344520" y="3228487"/>
            <a:ext cx="288000" cy="28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smtClean="0">
              <a:ea typeface="+mj-ea"/>
            </a:endParaRPr>
          </a:p>
        </p:txBody>
      </p:sp>
      <p:sp>
        <p:nvSpPr>
          <p:cNvPr id="73" name="矩形 72"/>
          <p:cNvSpPr/>
          <p:nvPr/>
        </p:nvSpPr>
        <p:spPr>
          <a:xfrm>
            <a:off x="1533000" y="4361755"/>
            <a:ext cx="3240000" cy="936000"/>
          </a:xfrm>
          <a:prstGeom prst="rect">
            <a:avLst/>
          </a:prstGeom>
          <a:solidFill>
            <a:srgbClr val="ECF6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196850">
              <a:spcAft>
                <a:spcPts val="600"/>
              </a:spcAft>
              <a:buFont typeface="Arial"/>
              <a:buChar char="•"/>
              <a:tabLst>
                <a:tab pos="177800" algn="l"/>
              </a:tabLst>
            </a:pPr>
            <a:r>
              <a:rPr kumimoji="1" lang="zh-CN" altLang="en-US" sz="1400" dirty="0">
                <a:solidFill>
                  <a:schemeClr val="tx1"/>
                </a:solidFill>
              </a:rPr>
              <a:t>出口关税、印度与巴西需求变化、</a:t>
            </a:r>
            <a:r>
              <a:rPr kumimoji="1" lang="zh-CN" altLang="en-US" sz="1400" dirty="0" smtClean="0">
                <a:solidFill>
                  <a:schemeClr val="tx1"/>
                </a:solidFill>
              </a:rPr>
              <a:t>中东和北非</a:t>
            </a:r>
            <a:r>
              <a:rPr kumimoji="1" lang="zh-CN" altLang="en-US" sz="1400" dirty="0">
                <a:solidFill>
                  <a:schemeClr val="tx1"/>
                </a:solidFill>
              </a:rPr>
              <a:t>新增产能的</a:t>
            </a:r>
            <a:r>
              <a:rPr kumimoji="1" lang="zh-CN" altLang="en-US" sz="1400" dirty="0" smtClean="0">
                <a:solidFill>
                  <a:schemeClr val="tx1"/>
                </a:solidFill>
              </a:rPr>
              <a:t>投放是影响我国磷肥出口三大关键因素</a:t>
            </a:r>
            <a:endParaRPr kumimoji="1" lang="zh-CN" altLang="en-US" sz="1400" dirty="0">
              <a:solidFill>
                <a:schemeClr val="tx1"/>
              </a:solidFill>
            </a:endParaRPr>
          </a:p>
        </p:txBody>
      </p:sp>
      <p:sp>
        <p:nvSpPr>
          <p:cNvPr id="74" name="矩形 73"/>
          <p:cNvSpPr/>
          <p:nvPr/>
        </p:nvSpPr>
        <p:spPr>
          <a:xfrm>
            <a:off x="453000" y="4361756"/>
            <a:ext cx="1080000" cy="93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zh-CN" altLang="en-US" sz="1200" b="1" dirty="0" smtClean="0">
                <a:solidFill>
                  <a:schemeClr val="bg1"/>
                </a:solidFill>
                <a:latin typeface="+mj-lt"/>
                <a:ea typeface="+mj-ea"/>
              </a:rPr>
              <a:t>国际市场需求波动</a:t>
            </a:r>
          </a:p>
        </p:txBody>
      </p:sp>
      <p:sp>
        <p:nvSpPr>
          <p:cNvPr id="75" name="椭圆 74"/>
          <p:cNvSpPr/>
          <p:nvPr/>
        </p:nvSpPr>
        <p:spPr>
          <a:xfrm>
            <a:off x="344520" y="4290804"/>
            <a:ext cx="288000" cy="28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smtClean="0">
              <a:ea typeface="+mj-ea"/>
            </a:endParaRPr>
          </a:p>
        </p:txBody>
      </p:sp>
      <p:sp>
        <p:nvSpPr>
          <p:cNvPr id="76" name="矩形 75"/>
          <p:cNvSpPr/>
          <p:nvPr/>
        </p:nvSpPr>
        <p:spPr>
          <a:xfrm>
            <a:off x="1533000" y="5424071"/>
            <a:ext cx="3240000" cy="936000"/>
          </a:xfrm>
          <a:prstGeom prst="rect">
            <a:avLst/>
          </a:prstGeom>
          <a:solidFill>
            <a:srgbClr val="ECF6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196850">
              <a:spcAft>
                <a:spcPts val="600"/>
              </a:spcAft>
              <a:buFont typeface="Arial"/>
              <a:buChar char="•"/>
              <a:tabLst>
                <a:tab pos="177800" algn="l"/>
              </a:tabLst>
            </a:pPr>
            <a:r>
              <a:rPr kumimoji="1" lang="zh-CN" altLang="en-US" sz="1400" dirty="0" smtClean="0">
                <a:solidFill>
                  <a:schemeClr val="tx1"/>
                </a:solidFill>
              </a:rPr>
              <a:t>新型肥料对二元磷复肥替代效应凸显，</a:t>
            </a:r>
            <a:r>
              <a:rPr kumimoji="1" lang="zh-CN" altLang="en-US" sz="1400" dirty="0">
                <a:solidFill>
                  <a:schemeClr val="tx1"/>
                </a:solidFill>
              </a:rPr>
              <a:t>传</a:t>
            </a:r>
            <a:r>
              <a:rPr kumimoji="1" lang="zh-CN" altLang="en-US" sz="1400" dirty="0" smtClean="0">
                <a:solidFill>
                  <a:schemeClr val="tx1"/>
                </a:solidFill>
              </a:rPr>
              <a:t>统复合肥产</a:t>
            </a:r>
            <a:r>
              <a:rPr kumimoji="1" lang="zh-CN" altLang="en-US" sz="1400" dirty="0">
                <a:solidFill>
                  <a:schemeClr val="tx1"/>
                </a:solidFill>
              </a:rPr>
              <a:t>能严重过剩 </a:t>
            </a:r>
            <a:endParaRPr kumimoji="1" lang="en-US" altLang="zh-CN" sz="1400" dirty="0" smtClean="0">
              <a:solidFill>
                <a:schemeClr val="tx1"/>
              </a:solidFill>
            </a:endParaRPr>
          </a:p>
          <a:p>
            <a:pPr marL="285750" indent="-196850">
              <a:spcAft>
                <a:spcPts val="600"/>
              </a:spcAft>
              <a:buFont typeface="Arial"/>
              <a:buChar char="•"/>
              <a:tabLst>
                <a:tab pos="177800" algn="l"/>
              </a:tabLst>
            </a:pPr>
            <a:r>
              <a:rPr kumimoji="1" lang="zh-CN" altLang="en-US" sz="1400" dirty="0" smtClean="0">
                <a:solidFill>
                  <a:schemeClr val="tx1"/>
                </a:solidFill>
              </a:rPr>
              <a:t>定制肥、高端肥、特种肥等新型肥料存在较大的市场潜力</a:t>
            </a:r>
            <a:endParaRPr kumimoji="1" lang="zh-CN" altLang="en-US" sz="1400" dirty="0">
              <a:solidFill>
                <a:schemeClr val="tx1"/>
              </a:solidFill>
            </a:endParaRPr>
          </a:p>
        </p:txBody>
      </p:sp>
      <p:sp>
        <p:nvSpPr>
          <p:cNvPr id="77" name="矩形 76"/>
          <p:cNvSpPr/>
          <p:nvPr/>
        </p:nvSpPr>
        <p:spPr>
          <a:xfrm>
            <a:off x="453000" y="5424072"/>
            <a:ext cx="1080000" cy="93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zh-CN" altLang="en-US" sz="1200" b="1" dirty="0" smtClean="0">
                <a:solidFill>
                  <a:schemeClr val="bg1"/>
                </a:solidFill>
                <a:latin typeface="+mj-lt"/>
                <a:ea typeface="+mj-ea"/>
              </a:rPr>
              <a:t>新型肥料</a:t>
            </a:r>
            <a:endParaRPr kumimoji="1" lang="en-US" altLang="zh-CN" sz="1200" b="1" dirty="0" smtClean="0">
              <a:solidFill>
                <a:schemeClr val="bg1"/>
              </a:solidFill>
              <a:latin typeface="+mj-lt"/>
              <a:ea typeface="+mj-ea"/>
            </a:endParaRPr>
          </a:p>
          <a:p>
            <a:pPr algn="ctr">
              <a:spcAft>
                <a:spcPts val="600"/>
              </a:spcAft>
            </a:pPr>
            <a:r>
              <a:rPr kumimoji="1" lang="zh-CN" altLang="en-US" sz="1200" b="1" dirty="0" smtClean="0">
                <a:solidFill>
                  <a:schemeClr val="bg1"/>
                </a:solidFill>
                <a:latin typeface="+mj-lt"/>
                <a:ea typeface="+mj-ea"/>
              </a:rPr>
              <a:t>替代</a:t>
            </a:r>
          </a:p>
        </p:txBody>
      </p:sp>
      <p:sp>
        <p:nvSpPr>
          <p:cNvPr id="78" name="椭圆 77"/>
          <p:cNvSpPr/>
          <p:nvPr/>
        </p:nvSpPr>
        <p:spPr>
          <a:xfrm>
            <a:off x="344520" y="5353120"/>
            <a:ext cx="288000" cy="28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4</a:t>
            </a:r>
            <a:endParaRPr lang="zh-CN" altLang="en-US" sz="1600" b="1" dirty="0" smtClean="0">
              <a:ea typeface="+mj-ea"/>
            </a:endParaRPr>
          </a:p>
        </p:txBody>
      </p:sp>
      <p:sp>
        <p:nvSpPr>
          <p:cNvPr id="79" name="矩形 78"/>
          <p:cNvSpPr/>
          <p:nvPr/>
        </p:nvSpPr>
        <p:spPr>
          <a:xfrm>
            <a:off x="6213000" y="2237121"/>
            <a:ext cx="3240000" cy="936000"/>
          </a:xfrm>
          <a:prstGeom prst="rect">
            <a:avLst/>
          </a:prstGeom>
          <a:solidFill>
            <a:srgbClr val="ECF6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196850">
              <a:spcAft>
                <a:spcPts val="600"/>
              </a:spcAft>
              <a:buFont typeface="Arial"/>
              <a:buChar char="•"/>
              <a:tabLst>
                <a:tab pos="177800" algn="l"/>
              </a:tabLst>
            </a:pPr>
            <a:r>
              <a:rPr kumimoji="1" lang="zh-CN" altLang="en-US" sz="1400" dirty="0">
                <a:solidFill>
                  <a:schemeClr val="tx1"/>
                </a:solidFill>
              </a:rPr>
              <a:t>中国的化工产品的精细化率远低于发达国家，</a:t>
            </a:r>
            <a:r>
              <a:rPr kumimoji="1" lang="zh-CN" altLang="en-US" sz="1400" dirty="0" smtClean="0">
                <a:solidFill>
                  <a:schemeClr val="tx1"/>
                </a:solidFill>
              </a:rPr>
              <a:t>存在较大提升空间</a:t>
            </a:r>
            <a:endParaRPr kumimoji="1" lang="en-US" altLang="zh-CN" sz="1400" dirty="0" smtClean="0">
              <a:solidFill>
                <a:schemeClr val="tx1"/>
              </a:solidFill>
            </a:endParaRPr>
          </a:p>
          <a:p>
            <a:pPr marL="285750" indent="-196850">
              <a:spcAft>
                <a:spcPts val="600"/>
              </a:spcAft>
              <a:buFont typeface="Arial"/>
              <a:buChar char="•"/>
              <a:tabLst>
                <a:tab pos="177800" algn="l"/>
              </a:tabLst>
            </a:pPr>
            <a:r>
              <a:rPr kumimoji="1" lang="zh-CN" altLang="en-US" sz="1400" dirty="0">
                <a:solidFill>
                  <a:schemeClr val="tx1"/>
                </a:solidFill>
              </a:rPr>
              <a:t>随</a:t>
            </a:r>
            <a:r>
              <a:rPr kumimoji="1" lang="zh-CN" altLang="en-US" sz="1400" dirty="0" smtClean="0">
                <a:solidFill>
                  <a:schemeClr val="tx1"/>
                </a:solidFill>
              </a:rPr>
              <a:t>着中国制造业产业升级</a:t>
            </a:r>
            <a:r>
              <a:rPr kumimoji="1" lang="zh-CN" altLang="en-US" sz="1400" dirty="0">
                <a:solidFill>
                  <a:schemeClr val="tx1"/>
                </a:solidFill>
              </a:rPr>
              <a:t>，对与工业配套的化学原材料提出更高的</a:t>
            </a:r>
            <a:r>
              <a:rPr kumimoji="1" lang="zh-CN" altLang="en-US" sz="1400" dirty="0" smtClean="0">
                <a:solidFill>
                  <a:schemeClr val="tx1"/>
                </a:solidFill>
              </a:rPr>
              <a:t>要求</a:t>
            </a:r>
            <a:endParaRPr kumimoji="1" lang="zh-CN" altLang="en-US" sz="1400" dirty="0">
              <a:solidFill>
                <a:schemeClr val="tx1"/>
              </a:solidFill>
            </a:endParaRPr>
          </a:p>
        </p:txBody>
      </p:sp>
      <p:sp>
        <p:nvSpPr>
          <p:cNvPr id="80" name="矩形 79"/>
          <p:cNvSpPr/>
          <p:nvPr/>
        </p:nvSpPr>
        <p:spPr>
          <a:xfrm>
            <a:off x="5133000" y="2237122"/>
            <a:ext cx="1080000" cy="93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zh-CN" altLang="en-US" sz="1200" b="1" dirty="0" smtClean="0">
                <a:solidFill>
                  <a:schemeClr val="bg1"/>
                </a:solidFill>
                <a:latin typeface="+mj-lt"/>
                <a:ea typeface="+mj-ea"/>
              </a:rPr>
              <a:t>产业空间较大</a:t>
            </a:r>
          </a:p>
        </p:txBody>
      </p:sp>
      <p:sp>
        <p:nvSpPr>
          <p:cNvPr id="81" name="椭圆 80"/>
          <p:cNvSpPr/>
          <p:nvPr/>
        </p:nvSpPr>
        <p:spPr>
          <a:xfrm>
            <a:off x="5024520" y="2166170"/>
            <a:ext cx="288000" cy="28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smtClean="0">
              <a:ea typeface="+mj-ea"/>
            </a:endParaRPr>
          </a:p>
        </p:txBody>
      </p:sp>
      <p:sp>
        <p:nvSpPr>
          <p:cNvPr id="82" name="矩形 81"/>
          <p:cNvSpPr/>
          <p:nvPr/>
        </p:nvSpPr>
        <p:spPr>
          <a:xfrm>
            <a:off x="6213000" y="3299438"/>
            <a:ext cx="3240000" cy="936000"/>
          </a:xfrm>
          <a:prstGeom prst="rect">
            <a:avLst/>
          </a:prstGeom>
          <a:solidFill>
            <a:srgbClr val="ECF6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196850">
              <a:spcAft>
                <a:spcPts val="600"/>
              </a:spcAft>
              <a:buFont typeface="Arial"/>
              <a:buChar char="•"/>
              <a:tabLst>
                <a:tab pos="177800" algn="l"/>
              </a:tabLst>
            </a:pPr>
            <a:r>
              <a:rPr kumimoji="1" lang="zh-CN" altLang="en-US" sz="1400" dirty="0">
                <a:solidFill>
                  <a:schemeClr val="tx1"/>
                </a:solidFill>
              </a:rPr>
              <a:t>由于细分产品之间技术差异、需求差异、渠道差异导致单体市场规模偏小 </a:t>
            </a:r>
          </a:p>
        </p:txBody>
      </p:sp>
      <p:sp>
        <p:nvSpPr>
          <p:cNvPr id="83" name="矩形 82"/>
          <p:cNvSpPr/>
          <p:nvPr/>
        </p:nvSpPr>
        <p:spPr>
          <a:xfrm>
            <a:off x="5133000" y="3299439"/>
            <a:ext cx="1080000" cy="93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zh-CN" altLang="en-US" sz="1200" b="1" dirty="0" smtClean="0">
                <a:solidFill>
                  <a:schemeClr val="bg1"/>
                </a:solidFill>
                <a:latin typeface="+mj-lt"/>
                <a:ea typeface="+mj-ea"/>
              </a:rPr>
              <a:t>单体市场规模偏小</a:t>
            </a:r>
          </a:p>
        </p:txBody>
      </p:sp>
      <p:sp>
        <p:nvSpPr>
          <p:cNvPr id="84" name="椭圆 83"/>
          <p:cNvSpPr/>
          <p:nvPr/>
        </p:nvSpPr>
        <p:spPr>
          <a:xfrm>
            <a:off x="5024520" y="3228487"/>
            <a:ext cx="288000" cy="28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smtClean="0">
              <a:ea typeface="+mj-ea"/>
            </a:endParaRPr>
          </a:p>
        </p:txBody>
      </p:sp>
      <p:sp>
        <p:nvSpPr>
          <p:cNvPr id="85" name="矩形 84"/>
          <p:cNvSpPr/>
          <p:nvPr/>
        </p:nvSpPr>
        <p:spPr>
          <a:xfrm>
            <a:off x="6213000" y="4361755"/>
            <a:ext cx="3240000" cy="936000"/>
          </a:xfrm>
          <a:prstGeom prst="rect">
            <a:avLst/>
          </a:prstGeom>
          <a:solidFill>
            <a:srgbClr val="ECF6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196850">
              <a:spcAft>
                <a:spcPts val="600"/>
              </a:spcAft>
              <a:buFont typeface="Arial"/>
              <a:buChar char="•"/>
              <a:tabLst>
                <a:tab pos="177800" algn="l"/>
              </a:tabLst>
            </a:pPr>
            <a:r>
              <a:rPr kumimoji="1" lang="zh-CN" altLang="en-US" sz="1400" dirty="0">
                <a:solidFill>
                  <a:schemeClr val="tx1"/>
                </a:solidFill>
              </a:rPr>
              <a:t>细分市场技术专业性强、迭代快，导致技术优势难以持续获得 </a:t>
            </a:r>
            <a:endParaRPr kumimoji="1" lang="en-US" altLang="zh-CN" sz="1400" dirty="0" smtClean="0">
              <a:solidFill>
                <a:schemeClr val="tx1"/>
              </a:solidFill>
            </a:endParaRPr>
          </a:p>
          <a:p>
            <a:pPr marL="285750" indent="-196850">
              <a:spcAft>
                <a:spcPts val="600"/>
              </a:spcAft>
              <a:buFont typeface="Arial"/>
              <a:buChar char="•"/>
              <a:tabLst>
                <a:tab pos="177800" algn="l"/>
              </a:tabLst>
            </a:pPr>
            <a:r>
              <a:rPr kumimoji="1" lang="zh-CN" altLang="en-US" sz="1400" dirty="0">
                <a:solidFill>
                  <a:schemeClr val="tx1"/>
                </a:solidFill>
              </a:rPr>
              <a:t>应用需求分散且专业性技术服务要求高，导致下游集中推广难度大 </a:t>
            </a:r>
          </a:p>
        </p:txBody>
      </p:sp>
      <p:sp>
        <p:nvSpPr>
          <p:cNvPr id="86" name="矩形 85"/>
          <p:cNvSpPr/>
          <p:nvPr/>
        </p:nvSpPr>
        <p:spPr>
          <a:xfrm>
            <a:off x="5133000" y="4361756"/>
            <a:ext cx="1080000" cy="93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zh-CN" altLang="en-US" sz="1200" b="1" dirty="0" smtClean="0">
                <a:solidFill>
                  <a:schemeClr val="bg1"/>
                </a:solidFill>
                <a:latin typeface="+mj-lt"/>
                <a:ea typeface="+mj-ea"/>
              </a:rPr>
              <a:t>不适合企业大规模生产体系</a:t>
            </a:r>
          </a:p>
        </p:txBody>
      </p:sp>
      <p:sp>
        <p:nvSpPr>
          <p:cNvPr id="87" name="椭圆 86"/>
          <p:cNvSpPr/>
          <p:nvPr/>
        </p:nvSpPr>
        <p:spPr>
          <a:xfrm>
            <a:off x="5024520" y="4290804"/>
            <a:ext cx="288000" cy="28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smtClean="0">
              <a:ea typeface="+mj-ea"/>
            </a:endParaRPr>
          </a:p>
        </p:txBody>
      </p:sp>
      <p:sp>
        <p:nvSpPr>
          <p:cNvPr id="88" name="矩形 87"/>
          <p:cNvSpPr/>
          <p:nvPr/>
        </p:nvSpPr>
        <p:spPr>
          <a:xfrm>
            <a:off x="6213000" y="5424071"/>
            <a:ext cx="3240000" cy="936000"/>
          </a:xfrm>
          <a:prstGeom prst="rect">
            <a:avLst/>
          </a:prstGeom>
          <a:solidFill>
            <a:srgbClr val="ECF6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196850">
              <a:spcAft>
                <a:spcPts val="600"/>
              </a:spcAft>
              <a:buFont typeface="Arial"/>
              <a:buChar char="•"/>
              <a:tabLst>
                <a:tab pos="177800" algn="l"/>
              </a:tabLst>
            </a:pPr>
            <a:r>
              <a:rPr kumimoji="1" lang="zh-CN" altLang="en-US" sz="1400" dirty="0">
                <a:solidFill>
                  <a:schemeClr val="tx1"/>
                </a:solidFill>
              </a:rPr>
              <a:t>传统市场切入</a:t>
            </a:r>
            <a:r>
              <a:rPr kumimoji="1" lang="zh-CN" altLang="en-US" sz="1400" dirty="0" smtClean="0">
                <a:solidFill>
                  <a:schemeClr val="tx1"/>
                </a:solidFill>
              </a:rPr>
              <a:t>模式下单个企业实现精细化工下游整体突破难度</a:t>
            </a:r>
            <a:r>
              <a:rPr kumimoji="1" lang="zh-CN" altLang="en-US" sz="1400" dirty="0">
                <a:solidFill>
                  <a:schemeClr val="tx1"/>
                </a:solidFill>
              </a:rPr>
              <a:t>大，可以考虑通过商业模式创新，颠覆产业格局，主导产业发展 </a:t>
            </a:r>
          </a:p>
        </p:txBody>
      </p:sp>
      <p:sp>
        <p:nvSpPr>
          <p:cNvPr id="89" name="矩形 88"/>
          <p:cNvSpPr/>
          <p:nvPr/>
        </p:nvSpPr>
        <p:spPr>
          <a:xfrm>
            <a:off x="5133000" y="5424072"/>
            <a:ext cx="1080000" cy="93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kumimoji="1" lang="zh-CN" altLang="en-US" sz="1200" b="1" dirty="0" smtClean="0">
                <a:solidFill>
                  <a:schemeClr val="bg1"/>
                </a:solidFill>
                <a:latin typeface="+mj-lt"/>
                <a:ea typeface="+mj-ea"/>
              </a:rPr>
              <a:t>模式创新是关键</a:t>
            </a:r>
          </a:p>
        </p:txBody>
      </p:sp>
      <p:sp>
        <p:nvSpPr>
          <p:cNvPr id="90" name="椭圆 89"/>
          <p:cNvSpPr/>
          <p:nvPr/>
        </p:nvSpPr>
        <p:spPr>
          <a:xfrm>
            <a:off x="5024520" y="5353120"/>
            <a:ext cx="288000" cy="28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4</a:t>
            </a:r>
            <a:endParaRPr lang="zh-CN" altLang="en-US" sz="1600" b="1" dirty="0" smtClean="0">
              <a:ea typeface="+mj-ea"/>
            </a:endParaRPr>
          </a:p>
        </p:txBody>
      </p:sp>
    </p:spTree>
    <p:extLst>
      <p:ext uri="{BB962C8B-B14F-4D97-AF65-F5344CB8AC3E}">
        <p14:creationId xmlns:p14="http://schemas.microsoft.com/office/powerpoint/2010/main" val="203427646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2.</a:t>
            </a:r>
            <a:r>
              <a:rPr lang="zh-CN" altLang="en-US" dirty="0" smtClean="0"/>
              <a:t>金融构建</a:t>
            </a:r>
            <a:r>
              <a:rPr lang="en-US" altLang="zh-CN" dirty="0" smtClean="0">
                <a:solidFill>
                  <a:srgbClr val="000000"/>
                </a:solidFill>
                <a:latin typeface="+mn-ea"/>
              </a:rPr>
              <a:t>……69</a:t>
            </a:r>
            <a:r>
              <a:rPr lang="zh-CN" altLang="en-US" dirty="0" smtClean="0">
                <a:latin typeface="+mn-ea"/>
              </a:rPr>
              <a:t> ～</a:t>
            </a:r>
            <a:r>
              <a:rPr lang="en-US" altLang="zh-CN" dirty="0" smtClean="0">
                <a:latin typeface="+mn-ea"/>
              </a:rPr>
              <a:t>72</a:t>
            </a:r>
            <a:endParaRPr lang="zh-CN" altLang="en-US" dirty="0">
              <a:solidFill>
                <a:schemeClr val="tx2"/>
              </a:solidFill>
            </a:endParaRPr>
          </a:p>
        </p:txBody>
      </p:sp>
      <p:sp>
        <p:nvSpPr>
          <p:cNvPr id="8" name="矩形 7"/>
          <p:cNvSpPr/>
          <p:nvPr/>
        </p:nvSpPr>
        <p:spPr>
          <a:xfrm>
            <a:off x="415925" y="2101513"/>
            <a:ext cx="9145587" cy="3312354"/>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200000"/>
              </a:lnSpc>
            </a:pPr>
            <a:r>
              <a:rPr lang="en-US" altLang="zh-CN" sz="2000" b="1" dirty="0" smtClean="0">
                <a:solidFill>
                  <a:srgbClr val="000000"/>
                </a:solidFill>
                <a:latin typeface="+mn-ea"/>
              </a:rPr>
              <a:t>【</a:t>
            </a:r>
            <a:r>
              <a:rPr lang="zh-CN" altLang="en-US" sz="2000" b="1" dirty="0" smtClean="0">
                <a:solidFill>
                  <a:srgbClr val="000000"/>
                </a:solidFill>
                <a:latin typeface="+mn-ea"/>
              </a:rPr>
              <a:t>无金融不通</a:t>
            </a:r>
            <a:r>
              <a:rPr lang="en-US" altLang="zh-CN" sz="2000" b="1" dirty="0" smtClean="0">
                <a:solidFill>
                  <a:srgbClr val="000000"/>
                </a:solidFill>
                <a:latin typeface="+mn-ea"/>
              </a:rPr>
              <a:t>】</a:t>
            </a:r>
            <a:endParaRPr lang="en-US" altLang="zh-CN" sz="2000" b="1" dirty="0" smtClean="0">
              <a:solidFill>
                <a:srgbClr val="000000"/>
              </a:solidFill>
            </a:endParaRPr>
          </a:p>
          <a:p>
            <a:pPr algn="just">
              <a:lnSpc>
                <a:spcPct val="200000"/>
              </a:lnSpc>
            </a:pPr>
            <a:r>
              <a:rPr lang="zh-CN" altLang="en-US" sz="2000" dirty="0">
                <a:solidFill>
                  <a:srgbClr val="000000"/>
                </a:solidFill>
              </a:rPr>
              <a:t>借助股东与战略投资人的业务资源，并加强与各类社会资源的紧密合作</a:t>
            </a:r>
            <a:r>
              <a:rPr lang="zh-CN" altLang="en-US" sz="2000" dirty="0" smtClean="0">
                <a:solidFill>
                  <a:srgbClr val="000000"/>
                </a:solidFill>
              </a:rPr>
              <a:t>，加快产融结合，实现</a:t>
            </a:r>
            <a:r>
              <a:rPr lang="zh-CN" altLang="en-US" sz="2000" dirty="0">
                <a:solidFill>
                  <a:srgbClr val="000000"/>
                </a:solidFill>
              </a:rPr>
              <a:t>资金来源</a:t>
            </a:r>
            <a:r>
              <a:rPr lang="zh-CN" altLang="en-US" sz="2000" dirty="0" smtClean="0">
                <a:solidFill>
                  <a:srgbClr val="000000"/>
                </a:solidFill>
              </a:rPr>
              <a:t>多元化、金融业务结构多元化、金融收益常态化</a:t>
            </a:r>
            <a:r>
              <a:rPr lang="zh-CN" altLang="en-US" sz="2000" dirty="0">
                <a:solidFill>
                  <a:srgbClr val="000000"/>
                </a:solidFill>
              </a:rPr>
              <a:t>，分散经营风险，推动业务发展，</a:t>
            </a:r>
            <a:r>
              <a:rPr lang="zh-CN" altLang="en-US" sz="2000" dirty="0" smtClean="0">
                <a:solidFill>
                  <a:srgbClr val="000000"/>
                </a:solidFill>
              </a:rPr>
              <a:t>放大盈利规模。</a:t>
            </a:r>
            <a:endParaRPr lang="zh-CN" altLang="en-US" sz="2000" dirty="0">
              <a:solidFill>
                <a:srgbClr val="000000"/>
              </a:solidFill>
            </a:endParaRPr>
          </a:p>
        </p:txBody>
      </p:sp>
    </p:spTree>
    <p:extLst>
      <p:ext uri="{BB962C8B-B14F-4D97-AF65-F5344CB8AC3E}">
        <p14:creationId xmlns:p14="http://schemas.microsoft.com/office/powerpoint/2010/main" val="238047494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8504" y="811999"/>
            <a:ext cx="8928546" cy="380480"/>
          </a:xfrm>
        </p:spPr>
        <p:txBody>
          <a:bodyPr/>
          <a:lstStyle/>
          <a:p>
            <a:pPr algn="l"/>
            <a:r>
              <a:rPr lang="zh-CN" altLang="en-US" dirty="0"/>
              <a:t>瓮福</a:t>
            </a:r>
            <a:r>
              <a:rPr lang="zh-CN" altLang="en-US" dirty="0" smtClean="0"/>
              <a:t>集团</a:t>
            </a:r>
            <a:r>
              <a:rPr lang="zh-CN" altLang="en-US" dirty="0" smtClean="0">
                <a:solidFill>
                  <a:schemeClr val="tx2"/>
                </a:solidFill>
              </a:rPr>
              <a:t>金融构建</a:t>
            </a:r>
            <a:r>
              <a:rPr lang="zh-CN" altLang="en-US" dirty="0" smtClean="0"/>
              <a:t>战略</a:t>
            </a:r>
            <a:r>
              <a:rPr lang="zh-CN" altLang="en-US" dirty="0"/>
              <a:t>观点综</a:t>
            </a:r>
            <a:r>
              <a:rPr lang="zh-CN" altLang="en-US" dirty="0" smtClean="0"/>
              <a:t>述</a:t>
            </a:r>
            <a:endParaRPr lang="zh-CN" altLang="en-US" dirty="0"/>
          </a:p>
        </p:txBody>
      </p:sp>
      <p:sp>
        <p:nvSpPr>
          <p:cNvPr id="3" name="矩形 2"/>
          <p:cNvSpPr/>
          <p:nvPr/>
        </p:nvSpPr>
        <p:spPr>
          <a:xfrm>
            <a:off x="392311" y="1772816"/>
            <a:ext cx="2016224" cy="936104"/>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金融构建</a:t>
            </a:r>
            <a:endParaRPr lang="en-US" altLang="zh-CN" sz="1600" b="1" dirty="0">
              <a:solidFill>
                <a:schemeClr val="bg1"/>
              </a:solidFill>
            </a:endParaRPr>
          </a:p>
          <a:p>
            <a:pPr algn="ctr">
              <a:spcAft>
                <a:spcPts val="600"/>
              </a:spcAft>
            </a:pPr>
            <a:r>
              <a:rPr lang="zh-CN" altLang="en-US" sz="1600" b="1" dirty="0" smtClean="0">
                <a:solidFill>
                  <a:schemeClr val="bg1"/>
                </a:solidFill>
              </a:rPr>
              <a:t>支撑定位</a:t>
            </a:r>
          </a:p>
        </p:txBody>
      </p:sp>
      <p:sp>
        <p:nvSpPr>
          <p:cNvPr id="8" name="矩形 7"/>
          <p:cNvSpPr/>
          <p:nvPr/>
        </p:nvSpPr>
        <p:spPr>
          <a:xfrm>
            <a:off x="2408535" y="1772816"/>
            <a:ext cx="7081540" cy="936104"/>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tx1"/>
                </a:solidFill>
              </a:rPr>
              <a:t>推动</a:t>
            </a:r>
            <a:r>
              <a:rPr lang="zh-CN" altLang="en-US" sz="1600" b="1" dirty="0">
                <a:solidFill>
                  <a:schemeClr val="tx1"/>
                </a:solidFill>
              </a:rPr>
              <a:t>业务发展，放大盈利</a:t>
            </a:r>
            <a:r>
              <a:rPr lang="zh-CN" altLang="en-US" sz="1600" b="1" dirty="0" smtClean="0">
                <a:solidFill>
                  <a:schemeClr val="tx1"/>
                </a:solidFill>
              </a:rPr>
              <a:t>规模</a:t>
            </a:r>
            <a:r>
              <a:rPr lang="zh-CN" altLang="en-US" sz="1600" b="1" dirty="0">
                <a:solidFill>
                  <a:schemeClr val="tx1"/>
                </a:solidFill>
              </a:rPr>
              <a:t>，</a:t>
            </a:r>
            <a:r>
              <a:rPr lang="zh-CN" altLang="en-US" sz="1600" b="1" dirty="0" smtClean="0">
                <a:solidFill>
                  <a:schemeClr val="tx1"/>
                </a:solidFill>
              </a:rPr>
              <a:t>分散</a:t>
            </a:r>
            <a:r>
              <a:rPr lang="zh-CN" altLang="en-US" sz="1600" b="1" dirty="0">
                <a:solidFill>
                  <a:schemeClr val="tx1"/>
                </a:solidFill>
              </a:rPr>
              <a:t>经营风险</a:t>
            </a:r>
          </a:p>
        </p:txBody>
      </p:sp>
      <p:sp>
        <p:nvSpPr>
          <p:cNvPr id="10" name="矩形 9"/>
          <p:cNvSpPr/>
          <p:nvPr/>
        </p:nvSpPr>
        <p:spPr>
          <a:xfrm>
            <a:off x="392310" y="3212976"/>
            <a:ext cx="4416702" cy="72008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关键业务</a:t>
            </a:r>
          </a:p>
        </p:txBody>
      </p:sp>
      <p:sp>
        <p:nvSpPr>
          <p:cNvPr id="11" name="矩形 10"/>
          <p:cNvSpPr/>
          <p:nvPr/>
        </p:nvSpPr>
        <p:spPr>
          <a:xfrm>
            <a:off x="391442" y="3933056"/>
            <a:ext cx="4417542" cy="187220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444500" indent="-266700">
              <a:spcAft>
                <a:spcPts val="600"/>
              </a:spcAft>
              <a:buFont typeface="Arial" panose="020B0604020202020204" pitchFamily="34" charset="0"/>
              <a:buChar char="•"/>
            </a:pPr>
            <a:r>
              <a:rPr lang="zh-CN" altLang="en-US" sz="1600" dirty="0" smtClean="0">
                <a:solidFill>
                  <a:schemeClr val="tx1"/>
                </a:solidFill>
              </a:rPr>
              <a:t>农产品期货</a:t>
            </a:r>
            <a:endParaRPr lang="en-US" altLang="zh-CN" sz="1600" dirty="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产</a:t>
            </a:r>
            <a:r>
              <a:rPr lang="zh-CN" altLang="en-US" sz="1600" dirty="0">
                <a:solidFill>
                  <a:schemeClr val="tx1"/>
                </a:solidFill>
              </a:rPr>
              <a:t>业基</a:t>
            </a:r>
            <a:r>
              <a:rPr lang="zh-CN" altLang="en-US" sz="1600" dirty="0" smtClean="0">
                <a:solidFill>
                  <a:schemeClr val="tx1"/>
                </a:solidFill>
              </a:rPr>
              <a:t>金</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担保、小额贷、融资租赁</a:t>
            </a:r>
            <a:endParaRPr lang="en-US" altLang="zh-CN" sz="1600" dirty="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农业</a:t>
            </a:r>
            <a:r>
              <a:rPr lang="zh-CN" altLang="en-US" sz="1600" dirty="0">
                <a:solidFill>
                  <a:schemeClr val="tx1"/>
                </a:solidFill>
              </a:rPr>
              <a:t>合作</a:t>
            </a:r>
            <a:r>
              <a:rPr lang="zh-CN" altLang="en-US" sz="1600" dirty="0" smtClean="0">
                <a:solidFill>
                  <a:schemeClr val="tx1"/>
                </a:solidFill>
              </a:rPr>
              <a:t>金融</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信托</a:t>
            </a:r>
            <a:r>
              <a:rPr lang="zh-CN" altLang="en-US" sz="1600" dirty="0">
                <a:solidFill>
                  <a:schemeClr val="tx1"/>
                </a:solidFill>
              </a:rPr>
              <a:t>、</a:t>
            </a:r>
            <a:r>
              <a:rPr lang="zh-CN" altLang="en-US" sz="1600" dirty="0" smtClean="0">
                <a:solidFill>
                  <a:schemeClr val="tx1"/>
                </a:solidFill>
              </a:rPr>
              <a:t>银行</a:t>
            </a:r>
            <a:endParaRPr lang="zh-CN" altLang="en-US" sz="1600" dirty="0">
              <a:solidFill>
                <a:schemeClr val="tx1"/>
              </a:solidFill>
            </a:endParaRPr>
          </a:p>
        </p:txBody>
      </p:sp>
      <p:sp>
        <p:nvSpPr>
          <p:cNvPr id="12" name="矩形 11"/>
          <p:cNvSpPr/>
          <p:nvPr/>
        </p:nvSpPr>
        <p:spPr>
          <a:xfrm>
            <a:off x="5072761" y="3212976"/>
            <a:ext cx="4416702" cy="72008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发</a:t>
            </a:r>
            <a:r>
              <a:rPr lang="zh-CN" altLang="en-US" sz="1600" b="1" dirty="0" smtClean="0">
                <a:solidFill>
                  <a:schemeClr val="bg1"/>
                </a:solidFill>
              </a:rPr>
              <a:t>展方式</a:t>
            </a:r>
          </a:p>
        </p:txBody>
      </p:sp>
      <p:sp>
        <p:nvSpPr>
          <p:cNvPr id="13" name="矩形 12"/>
          <p:cNvSpPr/>
          <p:nvPr/>
        </p:nvSpPr>
        <p:spPr>
          <a:xfrm>
            <a:off x="5071962" y="3933056"/>
            <a:ext cx="4417542" cy="187220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288000" bIns="36000" numCol="1" spcCol="0" rtlCol="0" fromWordArt="0" anchor="ctr" anchorCtr="0" forceAA="0" compatLnSpc="1">
            <a:prstTxWarp prst="textNoShape">
              <a:avLst/>
            </a:prstTxWarp>
            <a:noAutofit/>
          </a:bodyPr>
          <a:lstStyle/>
          <a:p>
            <a:pPr marL="271463" indent="-184150">
              <a:spcAft>
                <a:spcPts val="600"/>
              </a:spcAft>
              <a:buFont typeface="Arial" panose="020B0604020202020204" pitchFamily="34" charset="0"/>
              <a:buChar char="•"/>
            </a:pPr>
            <a:r>
              <a:rPr lang="zh-CN" altLang="en-US" sz="1600" dirty="0" smtClean="0">
                <a:solidFill>
                  <a:schemeClr val="tx1"/>
                </a:solidFill>
              </a:rPr>
              <a:t>以开</a:t>
            </a:r>
            <a:r>
              <a:rPr lang="zh-CN" altLang="en-US" sz="1600" dirty="0">
                <a:solidFill>
                  <a:schemeClr val="tx1"/>
                </a:solidFill>
              </a:rPr>
              <a:t>放</a:t>
            </a:r>
            <a:r>
              <a:rPr lang="zh-CN" altLang="en-US" sz="1600" dirty="0" smtClean="0">
                <a:solidFill>
                  <a:schemeClr val="tx1"/>
                </a:solidFill>
              </a:rPr>
              <a:t>的心态和方式发展金融服务，</a:t>
            </a:r>
            <a:r>
              <a:rPr lang="zh-CN" altLang="en-US" sz="1600" dirty="0">
                <a:solidFill>
                  <a:schemeClr val="tx1"/>
                </a:solidFill>
              </a:rPr>
              <a:t>打开产业空</a:t>
            </a:r>
            <a:r>
              <a:rPr lang="zh-CN" altLang="en-US" sz="1600" dirty="0" smtClean="0">
                <a:solidFill>
                  <a:schemeClr val="tx1"/>
                </a:solidFill>
              </a:rPr>
              <a:t>间，推动瓮福各项业务发展</a:t>
            </a:r>
            <a:endParaRPr lang="en-US" altLang="zh-CN" sz="1600" dirty="0" smtClean="0">
              <a:solidFill>
                <a:schemeClr val="tx1"/>
              </a:solidFill>
            </a:endParaRPr>
          </a:p>
          <a:p>
            <a:pPr marL="271463" indent="-184150">
              <a:spcAft>
                <a:spcPts val="600"/>
              </a:spcAft>
              <a:buFont typeface="Arial" panose="020B0604020202020204" pitchFamily="34" charset="0"/>
              <a:buChar char="•"/>
            </a:pPr>
            <a:r>
              <a:rPr lang="zh-CN" altLang="en-US" sz="1600" dirty="0" smtClean="0">
                <a:solidFill>
                  <a:schemeClr val="tx1"/>
                </a:solidFill>
              </a:rPr>
              <a:t>借</a:t>
            </a:r>
            <a:r>
              <a:rPr lang="zh-CN" altLang="en-US" sz="1600" dirty="0">
                <a:solidFill>
                  <a:schemeClr val="tx1"/>
                </a:solidFill>
              </a:rPr>
              <a:t>助股东与</a:t>
            </a:r>
            <a:r>
              <a:rPr lang="zh-CN" altLang="en-US" sz="1600" dirty="0" smtClean="0">
                <a:solidFill>
                  <a:schemeClr val="tx1"/>
                </a:solidFill>
              </a:rPr>
              <a:t>战略投资人的业务资</a:t>
            </a:r>
            <a:r>
              <a:rPr lang="zh-CN" altLang="en-US" sz="1600" dirty="0">
                <a:solidFill>
                  <a:schemeClr val="tx1"/>
                </a:solidFill>
              </a:rPr>
              <a:t>源</a:t>
            </a:r>
            <a:r>
              <a:rPr lang="zh-CN" altLang="en-US" sz="1600" dirty="0" smtClean="0">
                <a:solidFill>
                  <a:schemeClr val="tx1"/>
                </a:solidFill>
              </a:rPr>
              <a:t>，并加强与各类社会</a:t>
            </a:r>
            <a:r>
              <a:rPr lang="zh-CN" altLang="en-US" sz="1600" dirty="0">
                <a:solidFill>
                  <a:schemeClr val="tx1"/>
                </a:solidFill>
              </a:rPr>
              <a:t>资</a:t>
            </a:r>
            <a:r>
              <a:rPr lang="zh-CN" altLang="en-US" sz="1600" dirty="0" smtClean="0">
                <a:solidFill>
                  <a:schemeClr val="tx1"/>
                </a:solidFill>
              </a:rPr>
              <a:t>源的紧密合作，实</a:t>
            </a:r>
            <a:r>
              <a:rPr lang="zh-CN" altLang="en-US" sz="1600" dirty="0">
                <a:solidFill>
                  <a:schemeClr val="tx1"/>
                </a:solidFill>
              </a:rPr>
              <a:t>现资金来源多元化，金融业</a:t>
            </a:r>
            <a:r>
              <a:rPr lang="zh-CN" altLang="en-US" sz="1600" dirty="0" smtClean="0">
                <a:solidFill>
                  <a:schemeClr val="tx1"/>
                </a:solidFill>
              </a:rPr>
              <a:t>务结构多</a:t>
            </a:r>
            <a:r>
              <a:rPr lang="zh-CN" altLang="en-US" sz="1600" dirty="0">
                <a:solidFill>
                  <a:schemeClr val="tx1"/>
                </a:solidFill>
              </a:rPr>
              <a:t>元化，金融收益常态化</a:t>
            </a:r>
          </a:p>
        </p:txBody>
      </p:sp>
      <p:sp>
        <p:nvSpPr>
          <p:cNvPr id="14" name="椭圆 13"/>
          <p:cNvSpPr/>
          <p:nvPr>
            <p:custDataLst>
              <p:tags r:id="rId1"/>
            </p:custDataLst>
          </p:nvPr>
        </p:nvSpPr>
        <p:spPr>
          <a:xfrm>
            <a:off x="344536" y="1662944"/>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a:ea typeface="+mj-ea"/>
            </a:endParaRPr>
          </a:p>
        </p:txBody>
      </p:sp>
      <p:sp>
        <p:nvSpPr>
          <p:cNvPr id="15" name="椭圆 14"/>
          <p:cNvSpPr/>
          <p:nvPr>
            <p:custDataLst>
              <p:tags r:id="rId2"/>
            </p:custDataLst>
          </p:nvPr>
        </p:nvSpPr>
        <p:spPr>
          <a:xfrm>
            <a:off x="344536" y="3069008"/>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a:ea typeface="+mj-ea"/>
            </a:endParaRPr>
          </a:p>
        </p:txBody>
      </p:sp>
      <p:sp>
        <p:nvSpPr>
          <p:cNvPr id="16" name="椭圆 15"/>
          <p:cNvSpPr/>
          <p:nvPr>
            <p:custDataLst>
              <p:tags r:id="rId3"/>
            </p:custDataLst>
          </p:nvPr>
        </p:nvSpPr>
        <p:spPr>
          <a:xfrm>
            <a:off x="5025008" y="3068960"/>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a:ea typeface="+mj-ea"/>
            </a:endParaRPr>
          </a:p>
        </p:txBody>
      </p:sp>
    </p:spTree>
    <p:extLst>
      <p:ext uri="{BB962C8B-B14F-4D97-AF65-F5344CB8AC3E}">
        <p14:creationId xmlns:p14="http://schemas.microsoft.com/office/powerpoint/2010/main" val="391715113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zh-CN" altLang="en-US" dirty="0"/>
              <a:t>瓮福</a:t>
            </a:r>
            <a:r>
              <a:rPr lang="zh-CN" altLang="en-US" dirty="0" smtClean="0"/>
              <a:t>集团金融构建</a:t>
            </a:r>
            <a:r>
              <a:rPr lang="zh-CN" altLang="en-US" dirty="0" smtClean="0">
                <a:solidFill>
                  <a:schemeClr val="tx2"/>
                </a:solidFill>
              </a:rPr>
              <a:t>战略</a:t>
            </a:r>
            <a:r>
              <a:rPr lang="zh-CN" altLang="en-US" dirty="0">
                <a:solidFill>
                  <a:schemeClr val="tx2"/>
                </a:solidFill>
              </a:rPr>
              <a:t>举措</a:t>
            </a:r>
          </a:p>
        </p:txBody>
      </p:sp>
      <p:grpSp>
        <p:nvGrpSpPr>
          <p:cNvPr id="4" name="组合 3"/>
          <p:cNvGrpSpPr/>
          <p:nvPr/>
        </p:nvGrpSpPr>
        <p:grpSpPr>
          <a:xfrm>
            <a:off x="1136576" y="1654037"/>
            <a:ext cx="8353499" cy="1229588"/>
            <a:chOff x="1136576" y="1199348"/>
            <a:chExt cx="7508875" cy="1506349"/>
          </a:xfrm>
        </p:grpSpPr>
        <p:grpSp>
          <p:nvGrpSpPr>
            <p:cNvPr id="6" name="组合 5"/>
            <p:cNvGrpSpPr/>
            <p:nvPr>
              <p:custDataLst>
                <p:tags r:id="rId3"/>
              </p:custDataLst>
            </p:nvPr>
          </p:nvGrpSpPr>
          <p:grpSpPr>
            <a:xfrm>
              <a:off x="1136576" y="1751438"/>
              <a:ext cx="7508875" cy="830997"/>
              <a:chOff x="2642568" y="1124744"/>
              <a:chExt cx="6790992" cy="696500"/>
            </a:xfrm>
          </p:grpSpPr>
          <p:grpSp>
            <p:nvGrpSpPr>
              <p:cNvPr id="13" name="组合 12"/>
              <p:cNvGrpSpPr/>
              <p:nvPr/>
            </p:nvGrpSpPr>
            <p:grpSpPr>
              <a:xfrm>
                <a:off x="2648744" y="1124744"/>
                <a:ext cx="6784816" cy="459016"/>
                <a:chOff x="2144688" y="967244"/>
                <a:chExt cx="5074735" cy="459016"/>
              </a:xfrm>
            </p:grpSpPr>
            <p:cxnSp>
              <p:nvCxnSpPr>
                <p:cNvPr id="15" name="肘形连接符 14"/>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肘形连接符 15"/>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4" name="直接连接符 13"/>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8"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9"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10" name="矩形 9"/>
            <p:cNvSpPr/>
            <p:nvPr>
              <p:custDataLst>
                <p:tags r:id="rId7"/>
              </p:custDataLst>
            </p:nvPr>
          </p:nvSpPr>
          <p:spPr>
            <a:xfrm>
              <a:off x="1247729" y="1738058"/>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引入资金，助力发展</a:t>
              </a:r>
              <a:endParaRPr lang="zh-CN" altLang="en-US" sz="1400" b="1" dirty="0">
                <a:solidFill>
                  <a:schemeClr val="bg1"/>
                </a:solidFill>
              </a:endParaRPr>
            </a:p>
          </p:txBody>
        </p:sp>
        <p:sp>
          <p:nvSpPr>
            <p:cNvPr id="11" name="矩形 10"/>
            <p:cNvSpPr/>
            <p:nvPr>
              <p:custDataLst>
                <p:tags r:id="rId8"/>
              </p:custDataLst>
            </p:nvPr>
          </p:nvSpPr>
          <p:spPr>
            <a:xfrm>
              <a:off x="3768008" y="1450027"/>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组织配套，参股金融</a:t>
              </a:r>
              <a:endParaRPr lang="zh-CN" altLang="en-US" sz="1400" b="1" dirty="0">
                <a:solidFill>
                  <a:schemeClr val="bg1"/>
                </a:solidFill>
              </a:endParaRPr>
            </a:p>
          </p:txBody>
        </p:sp>
        <p:sp>
          <p:nvSpPr>
            <p:cNvPr id="12" name="矩形 11"/>
            <p:cNvSpPr/>
            <p:nvPr>
              <p:custDataLst>
                <p:tags r:id="rId9"/>
              </p:custDataLst>
            </p:nvPr>
          </p:nvSpPr>
          <p:spPr>
            <a:xfrm>
              <a:off x="6288289" y="1199348"/>
              <a:ext cx="2265120"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主导金融，金融盈利</a:t>
              </a:r>
              <a:endParaRPr lang="en-US" altLang="zh-CN" sz="1400" b="1" dirty="0">
                <a:solidFill>
                  <a:schemeClr val="bg1"/>
                </a:solidFill>
              </a:endParaRPr>
            </a:p>
          </p:txBody>
        </p:sp>
      </p:grpSp>
      <p:sp>
        <p:nvSpPr>
          <p:cNvPr id="17" name="矩形 16"/>
          <p:cNvSpPr/>
          <p:nvPr>
            <p:custDataLst>
              <p:tags r:id="rId1"/>
            </p:custDataLst>
          </p:nvPr>
        </p:nvSpPr>
        <p:spPr>
          <a:xfrm>
            <a:off x="416496" y="2954457"/>
            <a:ext cx="596845" cy="242590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18" name="矩形 17"/>
          <p:cNvSpPr/>
          <p:nvPr/>
        </p:nvSpPr>
        <p:spPr>
          <a:xfrm>
            <a:off x="1112520" y="2954457"/>
            <a:ext cx="2628000" cy="2262158"/>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完善业务模式以吸引投资</a:t>
            </a:r>
            <a:endParaRPr lang="en-US" altLang="zh-CN" sz="1400" b="1" dirty="0">
              <a:latin typeface="+mn-ea"/>
            </a:endParaRPr>
          </a:p>
          <a:p>
            <a:pPr>
              <a:spcBef>
                <a:spcPts val="600"/>
              </a:spcBef>
              <a:buClr>
                <a:schemeClr val="tx1"/>
              </a:buClr>
            </a:pPr>
            <a:r>
              <a:rPr lang="zh-CN" altLang="zh-CN" sz="1400" dirty="0" smtClean="0">
                <a:latin typeface="+mn-ea"/>
              </a:rPr>
              <a:t>—</a:t>
            </a:r>
            <a:r>
              <a:rPr lang="zh-CN" altLang="en-US" sz="1400" dirty="0" smtClean="0">
                <a:latin typeface="+mn-ea"/>
              </a:rPr>
              <a:t>在各业务板块（尤其是新兴的农业服务板块）探索并完善业务模式，以期获取投资</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引入</a:t>
            </a:r>
            <a:r>
              <a:rPr lang="zh-CN" altLang="en-US" sz="1400" b="1" dirty="0">
                <a:latin typeface="+mn-ea"/>
              </a:rPr>
              <a:t>金融机构资金支持</a:t>
            </a:r>
            <a:endParaRPr lang="en-US" altLang="zh-CN" sz="1400" b="1" dirty="0">
              <a:latin typeface="+mn-ea"/>
            </a:endParaRPr>
          </a:p>
          <a:p>
            <a:pPr>
              <a:spcBef>
                <a:spcPts val="600"/>
              </a:spcBef>
              <a:buClr>
                <a:schemeClr val="tx1"/>
              </a:buClr>
            </a:pPr>
            <a:r>
              <a:rPr lang="en-US" altLang="zh-CN" sz="1400" dirty="0">
                <a:latin typeface="+mn-ea"/>
              </a:rPr>
              <a:t>—</a:t>
            </a:r>
            <a:r>
              <a:rPr lang="zh-CN" altLang="en-US" sz="1400" dirty="0">
                <a:latin typeface="+mn-ea"/>
              </a:rPr>
              <a:t>在探索出相对成熟且盈利性稳定的业务模式基础上，吸引产业基金、信托基金等金融资本，提高业务</a:t>
            </a:r>
            <a:r>
              <a:rPr lang="zh-CN" altLang="en-US" sz="1400" dirty="0" smtClean="0">
                <a:latin typeface="+mn-ea"/>
              </a:rPr>
              <a:t>增速</a:t>
            </a:r>
            <a:endParaRPr lang="en-US" altLang="zh-CN" sz="1400" dirty="0" smtClean="0">
              <a:latin typeface="+mn-ea"/>
            </a:endParaRPr>
          </a:p>
        </p:txBody>
      </p:sp>
      <p:sp>
        <p:nvSpPr>
          <p:cNvPr id="19" name="矩形 18"/>
          <p:cNvSpPr/>
          <p:nvPr/>
        </p:nvSpPr>
        <p:spPr>
          <a:xfrm>
            <a:off x="4053192" y="2954457"/>
            <a:ext cx="2628000" cy="2262158"/>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设立集团财务公司</a:t>
            </a:r>
            <a:endParaRPr lang="en-US" altLang="zh-CN" sz="1400" b="1" dirty="0" smtClean="0">
              <a:latin typeface="+mn-ea"/>
            </a:endParaRPr>
          </a:p>
          <a:p>
            <a:pPr>
              <a:spcBef>
                <a:spcPts val="600"/>
              </a:spcBef>
              <a:buClr>
                <a:schemeClr val="tx1"/>
              </a:buClr>
            </a:pPr>
            <a:r>
              <a:rPr lang="zh-CN" altLang="zh-CN" sz="1400" dirty="0" smtClean="0">
                <a:latin typeface="+mn-ea"/>
              </a:rPr>
              <a:t>—</a:t>
            </a:r>
            <a:r>
              <a:rPr lang="zh-CN" altLang="en-US" sz="1400" dirty="0" smtClean="0">
                <a:latin typeface="+mn-ea"/>
              </a:rPr>
              <a:t>在集团层面设立财务公司，对内实现集团资金协同，对外成为发展金融业务的主体</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逐步</a:t>
            </a:r>
            <a:r>
              <a:rPr lang="zh-CN" altLang="en-US" sz="1400" b="1" dirty="0">
                <a:latin typeface="+mn-ea"/>
              </a:rPr>
              <a:t>参股金融机构</a:t>
            </a:r>
            <a:endParaRPr lang="en-US" altLang="zh-CN" sz="1400" b="1" dirty="0">
              <a:latin typeface="+mn-ea"/>
            </a:endParaRPr>
          </a:p>
          <a:p>
            <a:pPr>
              <a:spcBef>
                <a:spcPts val="600"/>
              </a:spcBef>
              <a:buClr>
                <a:schemeClr val="tx1"/>
              </a:buClr>
            </a:pPr>
            <a:r>
              <a:rPr lang="zh-CN" altLang="zh-CN" sz="1400" dirty="0">
                <a:latin typeface="+mn-ea"/>
              </a:rPr>
              <a:t>—</a:t>
            </a:r>
            <a:r>
              <a:rPr lang="en-US" altLang="zh-CN" sz="1400" dirty="0">
                <a:latin typeface="+mn-ea"/>
              </a:rPr>
              <a:t> </a:t>
            </a:r>
            <a:r>
              <a:rPr lang="zh-CN" altLang="en-US" sz="1400" dirty="0">
                <a:latin typeface="+mn-ea"/>
              </a:rPr>
              <a:t>在引入金融机构支持的基础上，逐步参股金融机构，既可对主业形成良好支撑，也可以较少资本换取较高金融</a:t>
            </a:r>
            <a:r>
              <a:rPr lang="zh-CN" altLang="en-US" sz="1400" dirty="0" smtClean="0">
                <a:latin typeface="+mn-ea"/>
              </a:rPr>
              <a:t>利润</a:t>
            </a:r>
            <a:endParaRPr lang="en-US" altLang="zh-CN" sz="1400" dirty="0" smtClean="0">
              <a:latin typeface="+mn-ea"/>
            </a:endParaRPr>
          </a:p>
        </p:txBody>
      </p:sp>
      <p:sp>
        <p:nvSpPr>
          <p:cNvPr id="20" name="矩形 19"/>
          <p:cNvSpPr/>
          <p:nvPr/>
        </p:nvSpPr>
        <p:spPr>
          <a:xfrm>
            <a:off x="6861504" y="2954457"/>
            <a:ext cx="2628000" cy="1461939"/>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获取金融牌照，主导发起金融机构</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争取申请获取基金、保险等金融牌照，主导发起金融机构，获取低成本资金，助力主业发展，实现金融盈利</a:t>
            </a:r>
            <a:endParaRPr lang="en-US" altLang="zh-CN" sz="1400" b="1" dirty="0">
              <a:latin typeface="+mn-ea"/>
            </a:endParaRPr>
          </a:p>
        </p:txBody>
      </p:sp>
      <p:sp>
        <p:nvSpPr>
          <p:cNvPr id="21" name="矩形 20"/>
          <p:cNvSpPr/>
          <p:nvPr>
            <p:custDataLst>
              <p:tags r:id="rId2"/>
            </p:custDataLst>
          </p:nvPr>
        </p:nvSpPr>
        <p:spPr>
          <a:xfrm>
            <a:off x="416496" y="5524373"/>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22" name="直接连接符 21"/>
          <p:cNvCxnSpPr/>
          <p:nvPr/>
        </p:nvCxnSpPr>
        <p:spPr>
          <a:xfrm>
            <a:off x="1136576" y="2927809"/>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36576" y="5524373"/>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4053192" y="5524373"/>
            <a:ext cx="2772016"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财务公司完成度</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参股金融机构数量与参股比例</a:t>
            </a:r>
            <a:endParaRPr lang="en-US" altLang="zh-CN" sz="1400" dirty="0" smtClean="0">
              <a:latin typeface="+mn-ea"/>
            </a:endParaRPr>
          </a:p>
        </p:txBody>
      </p:sp>
      <p:sp>
        <p:nvSpPr>
          <p:cNvPr id="25" name="矩形 24"/>
          <p:cNvSpPr/>
          <p:nvPr/>
        </p:nvSpPr>
        <p:spPr>
          <a:xfrm>
            <a:off x="1112520" y="5524373"/>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业务利润率</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a:latin typeface="+mn-ea"/>
              </a:rPr>
              <a:t>金融机构投资规模</a:t>
            </a:r>
            <a:endParaRPr lang="en-US" altLang="zh-CN" sz="1400" dirty="0" smtClean="0">
              <a:latin typeface="+mn-ea"/>
            </a:endParaRPr>
          </a:p>
        </p:txBody>
      </p:sp>
      <p:sp>
        <p:nvSpPr>
          <p:cNvPr id="26" name="矩形 25"/>
          <p:cNvSpPr/>
          <p:nvPr/>
        </p:nvSpPr>
        <p:spPr>
          <a:xfrm>
            <a:off x="6861504" y="5524373"/>
            <a:ext cx="2628000" cy="3077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是否获取金融牌照</a:t>
            </a:r>
          </a:p>
        </p:txBody>
      </p:sp>
    </p:spTree>
    <p:extLst>
      <p:ext uri="{BB962C8B-B14F-4D97-AF65-F5344CB8AC3E}">
        <p14:creationId xmlns:p14="http://schemas.microsoft.com/office/powerpoint/2010/main" val="169440356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249878"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717304" y="2029271"/>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融资能力</a:t>
            </a:r>
          </a:p>
        </p:txBody>
      </p:sp>
      <p:sp>
        <p:nvSpPr>
          <p:cNvPr id="10" name="矩形 9"/>
          <p:cNvSpPr/>
          <p:nvPr/>
        </p:nvSpPr>
        <p:spPr>
          <a:xfrm>
            <a:off x="6249878" y="2537894"/>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11" name="矩形 10"/>
          <p:cNvSpPr/>
          <p:nvPr/>
        </p:nvSpPr>
        <p:spPr>
          <a:xfrm>
            <a:off x="6717304" y="2537830"/>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组织支撑</a:t>
            </a:r>
            <a:endParaRPr lang="zh-CN" altLang="en-US" sz="1400" b="1" dirty="0">
              <a:solidFill>
                <a:schemeClr val="bg1"/>
              </a:solidFill>
            </a:endParaRPr>
          </a:p>
        </p:txBody>
      </p:sp>
      <p:sp>
        <p:nvSpPr>
          <p:cNvPr id="12" name="矩形 11"/>
          <p:cNvSpPr/>
          <p:nvPr/>
        </p:nvSpPr>
        <p:spPr>
          <a:xfrm>
            <a:off x="6249878" y="304645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3" name="矩形 12"/>
          <p:cNvSpPr/>
          <p:nvPr/>
        </p:nvSpPr>
        <p:spPr>
          <a:xfrm>
            <a:off x="6717304" y="3046389"/>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合作伙伴</a:t>
            </a:r>
            <a:endParaRPr lang="zh-CN" altLang="en-US" sz="1400" b="1" dirty="0">
              <a:solidFill>
                <a:schemeClr val="bg1"/>
              </a:solidFill>
            </a:endParaRPr>
          </a:p>
        </p:txBody>
      </p:sp>
      <p:sp>
        <p:nvSpPr>
          <p:cNvPr id="14" name="矩形 13"/>
          <p:cNvSpPr/>
          <p:nvPr/>
        </p:nvSpPr>
        <p:spPr>
          <a:xfrm>
            <a:off x="6249878" y="3555012"/>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5" name="矩形 14"/>
          <p:cNvSpPr/>
          <p:nvPr/>
        </p:nvSpPr>
        <p:spPr>
          <a:xfrm>
            <a:off x="6717304" y="3554948"/>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风险控制</a:t>
            </a:r>
            <a:endParaRPr lang="zh-CN" altLang="en-US" sz="1400" b="1" dirty="0">
              <a:solidFill>
                <a:schemeClr val="bg1"/>
              </a:solidFill>
            </a:endParaRPr>
          </a:p>
        </p:txBody>
      </p:sp>
      <p:sp>
        <p:nvSpPr>
          <p:cNvPr id="16" name="矩形 15"/>
          <p:cNvSpPr/>
          <p:nvPr/>
        </p:nvSpPr>
        <p:spPr>
          <a:xfrm>
            <a:off x="6249878" y="406357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7" name="矩形 16"/>
          <p:cNvSpPr/>
          <p:nvPr/>
        </p:nvSpPr>
        <p:spPr>
          <a:xfrm>
            <a:off x="6717304" y="4063507"/>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专业团队</a:t>
            </a:r>
            <a:endParaRPr lang="zh-CN" altLang="en-US" sz="1400" b="1" dirty="0">
              <a:solidFill>
                <a:schemeClr val="bg1"/>
              </a:solidFill>
            </a:endParaRPr>
          </a:p>
        </p:txBody>
      </p:sp>
      <p:sp>
        <p:nvSpPr>
          <p:cNvPr id="18" name="矩形 17"/>
          <p:cNvSpPr/>
          <p:nvPr/>
        </p:nvSpPr>
        <p:spPr>
          <a:xfrm>
            <a:off x="6249878" y="457213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9" name="矩形 18"/>
          <p:cNvSpPr/>
          <p:nvPr/>
        </p:nvSpPr>
        <p:spPr>
          <a:xfrm>
            <a:off x="6717304" y="4572066"/>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客户管</a:t>
            </a:r>
            <a:r>
              <a:rPr lang="zh-CN" altLang="en-US" sz="1400" b="1" dirty="0" smtClean="0">
                <a:solidFill>
                  <a:schemeClr val="tx1"/>
                </a:solidFill>
              </a:rPr>
              <a:t>理</a:t>
            </a:r>
            <a:endParaRPr lang="zh-CN" altLang="en-US" sz="1400" b="1" dirty="0">
              <a:solidFill>
                <a:schemeClr val="tx1"/>
              </a:solidFill>
            </a:endParaRPr>
          </a:p>
        </p:txBody>
      </p:sp>
      <p:sp>
        <p:nvSpPr>
          <p:cNvPr id="20" name="矩形 19"/>
          <p:cNvSpPr/>
          <p:nvPr/>
        </p:nvSpPr>
        <p:spPr>
          <a:xfrm>
            <a:off x="6249878" y="508068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21" name="矩形 20"/>
          <p:cNvSpPr/>
          <p:nvPr/>
        </p:nvSpPr>
        <p:spPr>
          <a:xfrm>
            <a:off x="6717304" y="508062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a:solidFill>
                  <a:schemeClr val="tx1"/>
                </a:solidFill>
              </a:rPr>
              <a:t>产品设计定价</a:t>
            </a:r>
            <a:endParaRPr lang="zh-CN" altLang="en-US" sz="1400" b="1" dirty="0">
              <a:solidFill>
                <a:schemeClr val="tx1"/>
              </a:solidFill>
            </a:endParaRPr>
          </a:p>
        </p:txBody>
      </p:sp>
      <p:sp>
        <p:nvSpPr>
          <p:cNvPr id="22" name="矩形 21"/>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23" name="矩形 22"/>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4" name="矩形 23"/>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5" name="矩形 24"/>
          <p:cNvSpPr/>
          <p:nvPr/>
        </p:nvSpPr>
        <p:spPr>
          <a:xfrm>
            <a:off x="7785371"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8" name="矩形 27"/>
          <p:cNvSpPr/>
          <p:nvPr/>
        </p:nvSpPr>
        <p:spPr>
          <a:xfrm>
            <a:off x="7785371"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0" name="矩形 29"/>
          <p:cNvSpPr/>
          <p:nvPr/>
        </p:nvSpPr>
        <p:spPr>
          <a:xfrm>
            <a:off x="8985504"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1" name="矩形 30"/>
          <p:cNvSpPr/>
          <p:nvPr/>
        </p:nvSpPr>
        <p:spPr>
          <a:xfrm>
            <a:off x="7785371"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2" name="矩形 31"/>
          <p:cNvSpPr/>
          <p:nvPr/>
        </p:nvSpPr>
        <p:spPr>
          <a:xfrm>
            <a:off x="8385438"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3" name="矩形 32"/>
          <p:cNvSpPr/>
          <p:nvPr/>
        </p:nvSpPr>
        <p:spPr>
          <a:xfrm>
            <a:off x="8985504"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4" name="矩形 33"/>
          <p:cNvSpPr/>
          <p:nvPr/>
        </p:nvSpPr>
        <p:spPr>
          <a:xfrm>
            <a:off x="7785371"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5" name="矩形 34"/>
          <p:cNvSpPr/>
          <p:nvPr/>
        </p:nvSpPr>
        <p:spPr>
          <a:xfrm>
            <a:off x="8385438"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7" name="矩形 36"/>
          <p:cNvSpPr/>
          <p:nvPr/>
        </p:nvSpPr>
        <p:spPr>
          <a:xfrm>
            <a:off x="7785371"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8" name="矩形 37"/>
          <p:cNvSpPr/>
          <p:nvPr/>
        </p:nvSpPr>
        <p:spPr>
          <a:xfrm>
            <a:off x="8385438"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9" name="矩形 38"/>
          <p:cNvSpPr/>
          <p:nvPr/>
        </p:nvSpPr>
        <p:spPr>
          <a:xfrm>
            <a:off x="8985504"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0" name="矩形 39"/>
          <p:cNvSpPr/>
          <p:nvPr/>
        </p:nvSpPr>
        <p:spPr>
          <a:xfrm>
            <a:off x="7785371"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1" name="矩形 40"/>
          <p:cNvSpPr/>
          <p:nvPr/>
        </p:nvSpPr>
        <p:spPr>
          <a:xfrm>
            <a:off x="8385438"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2" name="矩形 41"/>
          <p:cNvSpPr/>
          <p:nvPr/>
        </p:nvSpPr>
        <p:spPr>
          <a:xfrm>
            <a:off x="8985504"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3" name="矩形 42"/>
          <p:cNvSpPr/>
          <p:nvPr/>
        </p:nvSpPr>
        <p:spPr>
          <a:xfrm>
            <a:off x="6249878" y="558924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44" name="矩形 43"/>
          <p:cNvSpPr/>
          <p:nvPr/>
        </p:nvSpPr>
        <p:spPr>
          <a:xfrm>
            <a:off x="6717304" y="5589184"/>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牌照获取</a:t>
            </a:r>
            <a:endParaRPr lang="zh-CN" altLang="en-US" sz="1400" b="1" dirty="0">
              <a:solidFill>
                <a:schemeClr val="tx1"/>
              </a:solidFill>
            </a:endParaRPr>
          </a:p>
        </p:txBody>
      </p:sp>
      <p:sp>
        <p:nvSpPr>
          <p:cNvPr id="45" name="矩形 44"/>
          <p:cNvSpPr/>
          <p:nvPr/>
        </p:nvSpPr>
        <p:spPr>
          <a:xfrm>
            <a:off x="7785371"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6" name="矩形 45"/>
          <p:cNvSpPr/>
          <p:nvPr/>
        </p:nvSpPr>
        <p:spPr>
          <a:xfrm>
            <a:off x="8385438"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7" name="矩形 46"/>
          <p:cNvSpPr/>
          <p:nvPr/>
        </p:nvSpPr>
        <p:spPr>
          <a:xfrm>
            <a:off x="8985504"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6" name="椭圆 55"/>
          <p:cNvSpPr/>
          <p:nvPr>
            <p:custDataLst>
              <p:tags r:id="rId2"/>
            </p:custDataLst>
          </p:nvPr>
        </p:nvSpPr>
        <p:spPr>
          <a:xfrm>
            <a:off x="4664968" y="1916832"/>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融资</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能力</a:t>
            </a:r>
            <a:endParaRPr lang="zh-CN" altLang="en-US" sz="1400" b="1" dirty="0">
              <a:solidFill>
                <a:schemeClr val="bg1"/>
              </a:solidFill>
              <a:latin typeface="+mn-ea"/>
            </a:endParaRPr>
          </a:p>
        </p:txBody>
      </p:sp>
      <p:sp>
        <p:nvSpPr>
          <p:cNvPr id="57" name="椭圆 56"/>
          <p:cNvSpPr/>
          <p:nvPr>
            <p:custDataLst>
              <p:tags r:id="rId3"/>
            </p:custDataLst>
          </p:nvPr>
        </p:nvSpPr>
        <p:spPr>
          <a:xfrm>
            <a:off x="4232920" y="249289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合作</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伙伴</a:t>
            </a:r>
            <a:endParaRPr lang="en-US" altLang="zh-CN" sz="1400" b="1" dirty="0" smtClean="0">
              <a:solidFill>
                <a:schemeClr val="bg1"/>
              </a:solidFill>
              <a:latin typeface="+mn-ea"/>
            </a:endParaRPr>
          </a:p>
        </p:txBody>
      </p:sp>
      <p:sp>
        <p:nvSpPr>
          <p:cNvPr id="62" name="椭圆 61"/>
          <p:cNvSpPr/>
          <p:nvPr>
            <p:custDataLst>
              <p:tags r:id="rId4"/>
            </p:custDataLst>
          </p:nvPr>
        </p:nvSpPr>
        <p:spPr>
          <a:xfrm>
            <a:off x="3556554" y="1768528"/>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风险</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控制</a:t>
            </a:r>
            <a:endParaRPr lang="zh-CN" altLang="en-US" sz="1400" b="1" dirty="0">
              <a:solidFill>
                <a:schemeClr val="bg1"/>
              </a:solidFill>
              <a:latin typeface="+mn-ea"/>
            </a:endParaRPr>
          </a:p>
        </p:txBody>
      </p:sp>
      <p:sp>
        <p:nvSpPr>
          <p:cNvPr id="63" name="TextBox 6"/>
          <p:cNvSpPr txBox="1">
            <a:spLocks noChangeArrowheads="1"/>
          </p:cNvSpPr>
          <p:nvPr>
            <p:custDataLst>
              <p:tags r:id="rId5"/>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6"/>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7"/>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8"/>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9"/>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10"/>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9" name="椭圆 68"/>
          <p:cNvSpPr/>
          <p:nvPr/>
        </p:nvSpPr>
        <p:spPr>
          <a:xfrm>
            <a:off x="1231139" y="4073361"/>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信息</a:t>
            </a:r>
            <a:r>
              <a:rPr lang="en-US" altLang="zh-CN" sz="1400" b="1" dirty="0" smtClean="0">
                <a:solidFill>
                  <a:schemeClr val="tx1"/>
                </a:solidFill>
                <a:latin typeface="+mn-ea"/>
              </a:rPr>
              <a:t/>
            </a:r>
            <a:br>
              <a:rPr lang="en-US" altLang="zh-CN" sz="1400" b="1" dirty="0" smtClean="0">
                <a:solidFill>
                  <a:schemeClr val="tx1"/>
                </a:solidFill>
                <a:latin typeface="+mn-ea"/>
              </a:rPr>
            </a:br>
            <a:r>
              <a:rPr lang="zh-CN" altLang="en-US" sz="1400" b="1" dirty="0" smtClean="0">
                <a:solidFill>
                  <a:schemeClr val="tx1"/>
                </a:solidFill>
                <a:latin typeface="+mn-ea"/>
              </a:rPr>
              <a:t>系统</a:t>
            </a:r>
            <a:endParaRPr lang="zh-CN" altLang="en-US" sz="1400" b="1" dirty="0">
              <a:solidFill>
                <a:schemeClr val="tx1"/>
              </a:solidFill>
              <a:latin typeface="+mn-ea"/>
            </a:endParaRPr>
          </a:p>
        </p:txBody>
      </p:sp>
      <p:sp>
        <p:nvSpPr>
          <p:cNvPr id="80" name="椭圆 79"/>
          <p:cNvSpPr/>
          <p:nvPr>
            <p:custDataLst>
              <p:tags r:id="rId11"/>
            </p:custDataLst>
          </p:nvPr>
        </p:nvSpPr>
        <p:spPr>
          <a:xfrm>
            <a:off x="3620912" y="2709629"/>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专业</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团队</a:t>
            </a:r>
            <a:endParaRPr lang="en-US" altLang="zh-CN" sz="1400" b="1" dirty="0" smtClean="0">
              <a:solidFill>
                <a:schemeClr val="bg1"/>
              </a:solidFill>
              <a:latin typeface="+mn-ea"/>
            </a:endParaRPr>
          </a:p>
        </p:txBody>
      </p:sp>
      <p:sp>
        <p:nvSpPr>
          <p:cNvPr id="82" name="椭圆 81"/>
          <p:cNvSpPr/>
          <p:nvPr>
            <p:custDataLst>
              <p:tags r:id="rId12"/>
            </p:custDataLst>
          </p:nvPr>
        </p:nvSpPr>
        <p:spPr>
          <a:xfrm>
            <a:off x="1416345" y="255823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牌照</a:t>
            </a:r>
            <a:endParaRPr lang="en-US" altLang="zh-CN" sz="1400" b="1" dirty="0" smtClean="0">
              <a:solidFill>
                <a:schemeClr val="bg1"/>
              </a:solidFill>
              <a:latin typeface="+mn-ea"/>
            </a:endParaRPr>
          </a:p>
          <a:p>
            <a:pPr algn="ctr"/>
            <a:r>
              <a:rPr lang="zh-CN" altLang="en-US" sz="1400" b="1" dirty="0">
                <a:solidFill>
                  <a:schemeClr val="bg1"/>
                </a:solidFill>
                <a:latin typeface="+mn-ea"/>
              </a:rPr>
              <a:t>获取</a:t>
            </a: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3"/>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4"/>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5"/>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16"/>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瓮福集团金融构建</a:t>
            </a:r>
            <a:r>
              <a:rPr lang="zh-CN" altLang="en-US" dirty="0" smtClean="0">
                <a:solidFill>
                  <a:schemeClr val="tx2"/>
                </a:solidFill>
              </a:rPr>
              <a:t>能力建设</a:t>
            </a:r>
            <a:endParaRPr lang="zh-CN" altLang="en-US" dirty="0">
              <a:solidFill>
                <a:schemeClr val="tx2"/>
              </a:solidFill>
            </a:endParaRPr>
          </a:p>
        </p:txBody>
      </p:sp>
      <p:sp>
        <p:nvSpPr>
          <p:cNvPr id="75" name="椭圆 74"/>
          <p:cNvSpPr/>
          <p:nvPr/>
        </p:nvSpPr>
        <p:spPr>
          <a:xfrm>
            <a:off x="4018604" y="2013569"/>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组织</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支撑</a:t>
            </a:r>
            <a:endParaRPr lang="en-US" altLang="zh-CN" sz="1400" b="1" dirty="0">
              <a:solidFill>
                <a:schemeClr val="bg1"/>
              </a:solidFill>
              <a:latin typeface="+mn-ea"/>
            </a:endParaRPr>
          </a:p>
        </p:txBody>
      </p:sp>
      <p:sp>
        <p:nvSpPr>
          <p:cNvPr id="77" name="椭圆 76"/>
          <p:cNvSpPr/>
          <p:nvPr>
            <p:custDataLst>
              <p:tags r:id="rId17"/>
            </p:custDataLst>
          </p:nvPr>
        </p:nvSpPr>
        <p:spPr>
          <a:xfrm>
            <a:off x="3764928" y="3595636"/>
            <a:ext cx="540000" cy="540000"/>
          </a:xfrm>
          <a:prstGeom prst="ellipse">
            <a:avLst/>
          </a:prstGeom>
          <a:solidFill>
            <a:schemeClr val="accent3"/>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资源</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整合</a:t>
            </a:r>
            <a:endParaRPr lang="zh-CN" altLang="en-US" sz="1400" b="1" dirty="0">
              <a:solidFill>
                <a:schemeClr val="tx1"/>
              </a:solidFill>
              <a:latin typeface="+mn-ea"/>
            </a:endParaRPr>
          </a:p>
        </p:txBody>
      </p:sp>
      <p:sp>
        <p:nvSpPr>
          <p:cNvPr id="72" name="椭圆 71"/>
          <p:cNvSpPr/>
          <p:nvPr/>
        </p:nvSpPr>
        <p:spPr>
          <a:xfrm>
            <a:off x="2340824" y="2042731"/>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客户</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管理</a:t>
            </a:r>
            <a:endParaRPr lang="zh-CN" altLang="en-US" sz="1400" b="1" dirty="0">
              <a:solidFill>
                <a:schemeClr val="bg1"/>
              </a:solidFill>
              <a:latin typeface="+mn-ea"/>
            </a:endParaRPr>
          </a:p>
        </p:txBody>
      </p:sp>
      <p:sp>
        <p:nvSpPr>
          <p:cNvPr id="73" name="椭圆 72"/>
          <p:cNvSpPr/>
          <p:nvPr/>
        </p:nvSpPr>
        <p:spPr>
          <a:xfrm>
            <a:off x="1666286" y="2018316"/>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产</a:t>
            </a:r>
            <a:r>
              <a:rPr lang="zh-CN" altLang="en-US" sz="1400" b="1" dirty="0" smtClean="0">
                <a:solidFill>
                  <a:schemeClr val="bg1"/>
                </a:solidFill>
                <a:latin typeface="+mn-ea"/>
              </a:rPr>
              <a:t>品设</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计定价</a:t>
            </a:r>
            <a:endParaRPr lang="zh-CN" altLang="en-US" sz="1400" b="1" dirty="0">
              <a:solidFill>
                <a:schemeClr val="bg1"/>
              </a:solidFill>
              <a:latin typeface="+mn-ea"/>
            </a:endParaRPr>
          </a:p>
        </p:txBody>
      </p:sp>
      <p:sp>
        <p:nvSpPr>
          <p:cNvPr id="78" name="椭圆 77"/>
          <p:cNvSpPr/>
          <p:nvPr/>
        </p:nvSpPr>
        <p:spPr>
          <a:xfrm>
            <a:off x="1760519" y="3651204"/>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品牌</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营销</a:t>
            </a:r>
            <a:endParaRPr lang="zh-CN" altLang="en-US" sz="1400" b="1" dirty="0">
              <a:solidFill>
                <a:schemeClr val="tx1"/>
              </a:solidFill>
              <a:latin typeface="+mn-ea"/>
            </a:endParaRPr>
          </a:p>
        </p:txBody>
      </p:sp>
    </p:spTree>
    <p:extLst>
      <p:ext uri="{BB962C8B-B14F-4D97-AF65-F5344CB8AC3E}">
        <p14:creationId xmlns:p14="http://schemas.microsoft.com/office/powerpoint/2010/main" val="120081292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3.</a:t>
            </a:r>
            <a:r>
              <a:rPr lang="zh-CN" altLang="en-US" dirty="0" smtClean="0"/>
              <a:t>技术创新</a:t>
            </a:r>
            <a:r>
              <a:rPr lang="en-US" altLang="zh-CN" dirty="0" smtClean="0">
                <a:solidFill>
                  <a:srgbClr val="000000"/>
                </a:solidFill>
                <a:latin typeface="+mn-ea"/>
              </a:rPr>
              <a:t>……73</a:t>
            </a:r>
            <a:r>
              <a:rPr lang="zh-CN" altLang="en-US" dirty="0" smtClean="0">
                <a:latin typeface="+mn-ea"/>
              </a:rPr>
              <a:t> ～</a:t>
            </a:r>
            <a:r>
              <a:rPr lang="en-US" altLang="zh-CN" dirty="0" smtClean="0">
                <a:latin typeface="+mn-ea"/>
              </a:rPr>
              <a:t>76</a:t>
            </a:r>
            <a:endParaRPr lang="zh-CN" altLang="en-US" dirty="0">
              <a:solidFill>
                <a:schemeClr val="tx2"/>
              </a:solidFill>
            </a:endParaRPr>
          </a:p>
        </p:txBody>
      </p:sp>
      <p:sp>
        <p:nvSpPr>
          <p:cNvPr id="8" name="矩形 7"/>
          <p:cNvSpPr/>
          <p:nvPr/>
        </p:nvSpPr>
        <p:spPr>
          <a:xfrm>
            <a:off x="415925" y="2101515"/>
            <a:ext cx="9145587" cy="3312354"/>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200000"/>
              </a:lnSpc>
            </a:pPr>
            <a:r>
              <a:rPr lang="en-US" altLang="zh-CN" sz="2000" b="1" dirty="0" smtClean="0">
                <a:solidFill>
                  <a:srgbClr val="000000"/>
                </a:solidFill>
                <a:latin typeface="+mn-ea"/>
              </a:rPr>
              <a:t>【</a:t>
            </a:r>
            <a:r>
              <a:rPr lang="zh-CN" altLang="en-US" sz="2000" b="1" dirty="0" smtClean="0">
                <a:solidFill>
                  <a:srgbClr val="000000"/>
                </a:solidFill>
                <a:latin typeface="+mn-ea"/>
              </a:rPr>
              <a:t>无研发不利</a:t>
            </a:r>
            <a:r>
              <a:rPr lang="en-US" altLang="zh-CN" sz="2000" b="1" dirty="0" smtClean="0">
                <a:solidFill>
                  <a:srgbClr val="000000"/>
                </a:solidFill>
                <a:latin typeface="+mn-ea"/>
              </a:rPr>
              <a:t>】</a:t>
            </a:r>
            <a:endParaRPr lang="en-US" altLang="zh-CN" sz="2000" b="1" dirty="0" smtClean="0">
              <a:solidFill>
                <a:srgbClr val="000000"/>
              </a:solidFill>
            </a:endParaRPr>
          </a:p>
          <a:p>
            <a:pPr algn="just">
              <a:lnSpc>
                <a:spcPct val="200000"/>
              </a:lnSpc>
            </a:pPr>
            <a:r>
              <a:rPr lang="zh-CN" altLang="en-US" sz="2000" dirty="0" smtClean="0">
                <a:solidFill>
                  <a:srgbClr val="000000"/>
                </a:solidFill>
              </a:rPr>
              <a:t>完善集团研发管理体系，改革研发激励机制，并通过多种渠道引入专业人才</a:t>
            </a:r>
            <a:r>
              <a:rPr lang="zh-CN" altLang="en-US" sz="2000" dirty="0">
                <a:solidFill>
                  <a:srgbClr val="000000"/>
                </a:solidFill>
              </a:rPr>
              <a:t>，提升研发效</a:t>
            </a:r>
            <a:r>
              <a:rPr lang="zh-CN" altLang="en-US" sz="2000" dirty="0" smtClean="0">
                <a:solidFill>
                  <a:srgbClr val="000000"/>
                </a:solidFill>
              </a:rPr>
              <a:t>率与研发组织活力，强化集团技术创新能力，从而保持与竞争对手的领先代差，巩固集团核心竞争优势。</a:t>
            </a:r>
            <a:endParaRPr lang="zh-CN" altLang="en-US" sz="2000" dirty="0">
              <a:solidFill>
                <a:srgbClr val="000000"/>
              </a:solidFill>
            </a:endParaRPr>
          </a:p>
        </p:txBody>
      </p:sp>
    </p:spTree>
    <p:extLst>
      <p:ext uri="{BB962C8B-B14F-4D97-AF65-F5344CB8AC3E}">
        <p14:creationId xmlns:p14="http://schemas.microsoft.com/office/powerpoint/2010/main" val="18480804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8504" y="811999"/>
            <a:ext cx="8928546" cy="380480"/>
          </a:xfrm>
        </p:spPr>
        <p:txBody>
          <a:bodyPr/>
          <a:lstStyle/>
          <a:p>
            <a:pPr algn="l"/>
            <a:r>
              <a:rPr lang="zh-CN" altLang="en-US" dirty="0"/>
              <a:t>瓮福</a:t>
            </a:r>
            <a:r>
              <a:rPr lang="zh-CN" altLang="en-US" dirty="0" smtClean="0"/>
              <a:t>集团</a:t>
            </a:r>
            <a:r>
              <a:rPr lang="zh-CN" altLang="en-US" dirty="0" smtClean="0">
                <a:solidFill>
                  <a:schemeClr val="tx2"/>
                </a:solidFill>
              </a:rPr>
              <a:t>技术创新</a:t>
            </a:r>
            <a:r>
              <a:rPr lang="zh-CN" altLang="en-US" dirty="0" smtClean="0"/>
              <a:t>战略</a:t>
            </a:r>
            <a:r>
              <a:rPr lang="zh-CN" altLang="en-US" dirty="0"/>
              <a:t>观点综</a:t>
            </a:r>
            <a:r>
              <a:rPr lang="zh-CN" altLang="en-US" dirty="0" smtClean="0"/>
              <a:t>述</a:t>
            </a:r>
            <a:endParaRPr lang="zh-CN" altLang="en-US" dirty="0"/>
          </a:p>
        </p:txBody>
      </p:sp>
      <p:sp>
        <p:nvSpPr>
          <p:cNvPr id="3" name="矩形 2"/>
          <p:cNvSpPr/>
          <p:nvPr/>
        </p:nvSpPr>
        <p:spPr>
          <a:xfrm>
            <a:off x="392311" y="1772816"/>
            <a:ext cx="2016224" cy="936104"/>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技术创新</a:t>
            </a:r>
            <a:endParaRPr lang="en-US" altLang="zh-CN" sz="1600" b="1" dirty="0" smtClean="0">
              <a:solidFill>
                <a:schemeClr val="bg1"/>
              </a:solidFill>
            </a:endParaRPr>
          </a:p>
          <a:p>
            <a:pPr algn="ctr">
              <a:spcAft>
                <a:spcPts val="600"/>
              </a:spcAft>
            </a:pPr>
            <a:r>
              <a:rPr lang="zh-CN" altLang="en-US" sz="1600" b="1" dirty="0" smtClean="0">
                <a:solidFill>
                  <a:schemeClr val="bg1"/>
                </a:solidFill>
              </a:rPr>
              <a:t>支撑定位</a:t>
            </a:r>
          </a:p>
        </p:txBody>
      </p:sp>
      <p:sp>
        <p:nvSpPr>
          <p:cNvPr id="8" name="矩形 7"/>
          <p:cNvSpPr/>
          <p:nvPr/>
        </p:nvSpPr>
        <p:spPr>
          <a:xfrm>
            <a:off x="2408535" y="1772816"/>
            <a:ext cx="7081540" cy="936104"/>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tx1"/>
                </a:solidFill>
              </a:rPr>
              <a:t>强</a:t>
            </a:r>
            <a:r>
              <a:rPr lang="zh-CN" altLang="en-US" sz="1600" b="1" dirty="0" smtClean="0">
                <a:solidFill>
                  <a:schemeClr val="tx1"/>
                </a:solidFill>
              </a:rPr>
              <a:t>化技</a:t>
            </a:r>
            <a:r>
              <a:rPr lang="zh-CN" altLang="en-US" sz="1600" b="1" dirty="0">
                <a:solidFill>
                  <a:schemeClr val="tx1"/>
                </a:solidFill>
              </a:rPr>
              <a:t>术创新能</a:t>
            </a:r>
            <a:r>
              <a:rPr lang="zh-CN" altLang="en-US" sz="1600" b="1" dirty="0" smtClean="0">
                <a:solidFill>
                  <a:schemeClr val="tx1"/>
                </a:solidFill>
              </a:rPr>
              <a:t>力，保持产品代差，巩固核心优势</a:t>
            </a:r>
            <a:endParaRPr lang="zh-CN" altLang="en-US" sz="1600" b="1" dirty="0">
              <a:solidFill>
                <a:schemeClr val="tx1"/>
              </a:solidFill>
            </a:endParaRPr>
          </a:p>
        </p:txBody>
      </p:sp>
      <p:sp>
        <p:nvSpPr>
          <p:cNvPr id="10" name="矩形 9"/>
          <p:cNvSpPr/>
          <p:nvPr/>
        </p:nvSpPr>
        <p:spPr>
          <a:xfrm>
            <a:off x="392310" y="3212976"/>
            <a:ext cx="4416702" cy="72008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关键业务</a:t>
            </a:r>
          </a:p>
        </p:txBody>
      </p:sp>
      <p:sp>
        <p:nvSpPr>
          <p:cNvPr id="11" name="矩形 10"/>
          <p:cNvSpPr/>
          <p:nvPr/>
        </p:nvSpPr>
        <p:spPr>
          <a:xfrm>
            <a:off x="391442" y="3933056"/>
            <a:ext cx="4417542" cy="187220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444500" indent="-266700">
              <a:spcAft>
                <a:spcPts val="600"/>
              </a:spcAft>
              <a:buFont typeface="Arial" panose="020B0604020202020204" pitchFamily="34" charset="0"/>
              <a:buChar char="•"/>
            </a:pPr>
            <a:r>
              <a:rPr lang="zh-CN" altLang="en-US" sz="1600" dirty="0" smtClean="0">
                <a:solidFill>
                  <a:schemeClr val="tx1"/>
                </a:solidFill>
              </a:rPr>
              <a:t>新产品研发</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a:solidFill>
                  <a:schemeClr val="tx1"/>
                </a:solidFill>
              </a:rPr>
              <a:t>新技术</a:t>
            </a:r>
            <a:r>
              <a:rPr lang="zh-CN" altLang="en-US" sz="1600" dirty="0" smtClean="0">
                <a:solidFill>
                  <a:schemeClr val="tx1"/>
                </a:solidFill>
              </a:rPr>
              <a:t>应用</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生产流程优化</a:t>
            </a:r>
            <a:endParaRPr lang="zh-CN" altLang="en-US" sz="1600" dirty="0">
              <a:solidFill>
                <a:schemeClr val="tx1"/>
              </a:solidFill>
            </a:endParaRPr>
          </a:p>
        </p:txBody>
      </p:sp>
      <p:sp>
        <p:nvSpPr>
          <p:cNvPr id="12" name="矩形 11"/>
          <p:cNvSpPr/>
          <p:nvPr/>
        </p:nvSpPr>
        <p:spPr>
          <a:xfrm>
            <a:off x="5072761" y="3212976"/>
            <a:ext cx="4416702" cy="72008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发</a:t>
            </a:r>
            <a:r>
              <a:rPr lang="zh-CN" altLang="en-US" sz="1600" b="1" dirty="0" smtClean="0">
                <a:solidFill>
                  <a:schemeClr val="bg1"/>
                </a:solidFill>
              </a:rPr>
              <a:t>展方式</a:t>
            </a:r>
          </a:p>
        </p:txBody>
      </p:sp>
      <p:sp>
        <p:nvSpPr>
          <p:cNvPr id="13" name="矩形 12"/>
          <p:cNvSpPr/>
          <p:nvPr/>
        </p:nvSpPr>
        <p:spPr>
          <a:xfrm>
            <a:off x="5071962" y="3933056"/>
            <a:ext cx="4417542" cy="187220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288000" bIns="36000" numCol="1" spcCol="0" rtlCol="0" fromWordArt="0" anchor="ctr" anchorCtr="0" forceAA="0" compatLnSpc="1">
            <a:prstTxWarp prst="textNoShape">
              <a:avLst/>
            </a:prstTxWarp>
            <a:noAutofit/>
          </a:bodyPr>
          <a:lstStyle/>
          <a:p>
            <a:pPr marL="271463" indent="-184150">
              <a:spcAft>
                <a:spcPts val="600"/>
              </a:spcAft>
              <a:buFont typeface="Arial" panose="020B0604020202020204" pitchFamily="34" charset="0"/>
              <a:buChar char="•"/>
            </a:pPr>
            <a:r>
              <a:rPr lang="zh-CN" altLang="en-US" sz="1600" dirty="0" smtClean="0">
                <a:solidFill>
                  <a:schemeClr val="tx1"/>
                </a:solidFill>
              </a:rPr>
              <a:t>通过完善研发</a:t>
            </a:r>
            <a:r>
              <a:rPr lang="zh-CN" altLang="en-US" sz="1600" dirty="0">
                <a:solidFill>
                  <a:schemeClr val="tx1"/>
                </a:solidFill>
              </a:rPr>
              <a:t>管理体系，改革研发激励机制</a:t>
            </a:r>
            <a:r>
              <a:rPr lang="zh-CN" altLang="en-US" sz="1600" dirty="0" smtClean="0">
                <a:solidFill>
                  <a:schemeClr val="tx1"/>
                </a:solidFill>
              </a:rPr>
              <a:t>，提升集团研发</a:t>
            </a:r>
            <a:r>
              <a:rPr lang="zh-CN" altLang="en-US" sz="1600" dirty="0">
                <a:solidFill>
                  <a:schemeClr val="tx1"/>
                </a:solidFill>
              </a:rPr>
              <a:t>效率</a:t>
            </a:r>
            <a:r>
              <a:rPr lang="zh-CN" altLang="en-US" sz="1600" dirty="0" smtClean="0">
                <a:solidFill>
                  <a:schemeClr val="tx1"/>
                </a:solidFill>
              </a:rPr>
              <a:t>，同时并</a:t>
            </a:r>
            <a:r>
              <a:rPr lang="zh-CN" altLang="en-US" sz="1600" dirty="0">
                <a:solidFill>
                  <a:schemeClr val="tx1"/>
                </a:solidFill>
              </a:rPr>
              <a:t>通过多种渠道引入专业人才</a:t>
            </a:r>
            <a:r>
              <a:rPr lang="zh-CN" altLang="en-US" sz="1600" dirty="0" smtClean="0">
                <a:solidFill>
                  <a:schemeClr val="tx1"/>
                </a:solidFill>
              </a:rPr>
              <a:t>，为研发部门注入新的活力</a:t>
            </a:r>
            <a:endParaRPr lang="en-US" altLang="zh-CN" sz="1600" dirty="0" smtClean="0">
              <a:solidFill>
                <a:schemeClr val="tx1"/>
              </a:solidFill>
            </a:endParaRPr>
          </a:p>
          <a:p>
            <a:pPr marL="271463" indent="-184150">
              <a:spcAft>
                <a:spcPts val="600"/>
              </a:spcAft>
              <a:buFont typeface="Arial" panose="020B0604020202020204" pitchFamily="34" charset="0"/>
              <a:buChar char="•"/>
            </a:pPr>
            <a:r>
              <a:rPr lang="zh-CN" altLang="en-US" sz="1600" dirty="0" smtClean="0">
                <a:solidFill>
                  <a:schemeClr val="tx1"/>
                </a:solidFill>
              </a:rPr>
              <a:t>加强研发部门与各业务部门尤其是销售部门的协同，确保研发出符合市场的优秀产品</a:t>
            </a:r>
            <a:endParaRPr lang="zh-CN" altLang="en-US" sz="1600" dirty="0">
              <a:solidFill>
                <a:schemeClr val="tx1"/>
              </a:solidFill>
            </a:endParaRPr>
          </a:p>
        </p:txBody>
      </p:sp>
      <p:sp>
        <p:nvSpPr>
          <p:cNvPr id="14" name="椭圆 13"/>
          <p:cNvSpPr/>
          <p:nvPr>
            <p:custDataLst>
              <p:tags r:id="rId1"/>
            </p:custDataLst>
          </p:nvPr>
        </p:nvSpPr>
        <p:spPr>
          <a:xfrm>
            <a:off x="344536" y="1662944"/>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a:ea typeface="+mj-ea"/>
            </a:endParaRPr>
          </a:p>
        </p:txBody>
      </p:sp>
      <p:sp>
        <p:nvSpPr>
          <p:cNvPr id="15" name="椭圆 14"/>
          <p:cNvSpPr/>
          <p:nvPr>
            <p:custDataLst>
              <p:tags r:id="rId2"/>
            </p:custDataLst>
          </p:nvPr>
        </p:nvSpPr>
        <p:spPr>
          <a:xfrm>
            <a:off x="344536" y="3069008"/>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a:ea typeface="+mj-ea"/>
            </a:endParaRPr>
          </a:p>
        </p:txBody>
      </p:sp>
      <p:sp>
        <p:nvSpPr>
          <p:cNvPr id="16" name="椭圆 15"/>
          <p:cNvSpPr/>
          <p:nvPr>
            <p:custDataLst>
              <p:tags r:id="rId3"/>
            </p:custDataLst>
          </p:nvPr>
        </p:nvSpPr>
        <p:spPr>
          <a:xfrm>
            <a:off x="5025008" y="3068960"/>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a:ea typeface="+mj-ea"/>
            </a:endParaRPr>
          </a:p>
        </p:txBody>
      </p:sp>
    </p:spTree>
    <p:extLst>
      <p:ext uri="{BB962C8B-B14F-4D97-AF65-F5344CB8AC3E}">
        <p14:creationId xmlns:p14="http://schemas.microsoft.com/office/powerpoint/2010/main" val="3760628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zh-CN" altLang="en-US" dirty="0"/>
              <a:t>瓮福</a:t>
            </a:r>
            <a:r>
              <a:rPr lang="zh-CN" altLang="en-US" dirty="0" smtClean="0"/>
              <a:t>集团技术创新</a:t>
            </a:r>
            <a:r>
              <a:rPr lang="zh-CN" altLang="en-US" dirty="0" smtClean="0">
                <a:solidFill>
                  <a:schemeClr val="tx2"/>
                </a:solidFill>
              </a:rPr>
              <a:t>战略</a:t>
            </a:r>
            <a:r>
              <a:rPr lang="zh-CN" altLang="en-US" dirty="0">
                <a:solidFill>
                  <a:schemeClr val="tx2"/>
                </a:solidFill>
              </a:rPr>
              <a:t>举措</a:t>
            </a:r>
          </a:p>
        </p:txBody>
      </p:sp>
      <p:grpSp>
        <p:nvGrpSpPr>
          <p:cNvPr id="4" name="组合 3"/>
          <p:cNvGrpSpPr/>
          <p:nvPr/>
        </p:nvGrpSpPr>
        <p:grpSpPr>
          <a:xfrm>
            <a:off x="1136576" y="1654037"/>
            <a:ext cx="8353499" cy="1229588"/>
            <a:chOff x="1136576" y="1199348"/>
            <a:chExt cx="7508875" cy="1506349"/>
          </a:xfrm>
        </p:grpSpPr>
        <p:grpSp>
          <p:nvGrpSpPr>
            <p:cNvPr id="6" name="组合 5"/>
            <p:cNvGrpSpPr/>
            <p:nvPr>
              <p:custDataLst>
                <p:tags r:id="rId3"/>
              </p:custDataLst>
            </p:nvPr>
          </p:nvGrpSpPr>
          <p:grpSpPr>
            <a:xfrm>
              <a:off x="1136576" y="1751438"/>
              <a:ext cx="7508875" cy="830997"/>
              <a:chOff x="2642568" y="1124744"/>
              <a:chExt cx="6790992" cy="696500"/>
            </a:xfrm>
          </p:grpSpPr>
          <p:grpSp>
            <p:nvGrpSpPr>
              <p:cNvPr id="13" name="组合 12"/>
              <p:cNvGrpSpPr/>
              <p:nvPr/>
            </p:nvGrpSpPr>
            <p:grpSpPr>
              <a:xfrm>
                <a:off x="2648744" y="1124744"/>
                <a:ext cx="6784816" cy="459016"/>
                <a:chOff x="2144688" y="967244"/>
                <a:chExt cx="5074735" cy="459016"/>
              </a:xfrm>
            </p:grpSpPr>
            <p:cxnSp>
              <p:nvCxnSpPr>
                <p:cNvPr id="15" name="肘形连接符 14"/>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肘形连接符 15"/>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4" name="直接连接符 13"/>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8"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9"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10" name="矩形 9"/>
            <p:cNvSpPr/>
            <p:nvPr>
              <p:custDataLst>
                <p:tags r:id="rId7"/>
              </p:custDataLst>
            </p:nvPr>
          </p:nvSpPr>
          <p:spPr>
            <a:xfrm>
              <a:off x="1247729" y="1738058"/>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完善体系，提升效率</a:t>
              </a:r>
              <a:endParaRPr lang="zh-CN" altLang="en-US" sz="1400" b="1" dirty="0">
                <a:solidFill>
                  <a:schemeClr val="bg1"/>
                </a:solidFill>
              </a:endParaRPr>
            </a:p>
          </p:txBody>
        </p:sp>
        <p:sp>
          <p:nvSpPr>
            <p:cNvPr id="11" name="矩形 10"/>
            <p:cNvSpPr/>
            <p:nvPr>
              <p:custDataLst>
                <p:tags r:id="rId8"/>
              </p:custDataLst>
            </p:nvPr>
          </p:nvSpPr>
          <p:spPr>
            <a:xfrm>
              <a:off x="3768008" y="1450027"/>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优化激励，激发人才</a:t>
              </a:r>
              <a:endParaRPr lang="zh-CN" altLang="en-US" sz="1400" b="1" dirty="0">
                <a:solidFill>
                  <a:schemeClr val="bg1"/>
                </a:solidFill>
              </a:endParaRPr>
            </a:p>
          </p:txBody>
        </p:sp>
        <p:sp>
          <p:nvSpPr>
            <p:cNvPr id="12" name="矩形 11"/>
            <p:cNvSpPr/>
            <p:nvPr>
              <p:custDataLst>
                <p:tags r:id="rId9"/>
              </p:custDataLst>
            </p:nvPr>
          </p:nvSpPr>
          <p:spPr>
            <a:xfrm>
              <a:off x="6288289" y="1199348"/>
              <a:ext cx="2265120"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引入人才，跨越发展</a:t>
              </a:r>
              <a:endParaRPr lang="en-US" altLang="zh-CN" sz="1400" b="1" dirty="0">
                <a:solidFill>
                  <a:schemeClr val="bg1"/>
                </a:solidFill>
              </a:endParaRPr>
            </a:p>
          </p:txBody>
        </p:sp>
      </p:grpSp>
      <p:sp>
        <p:nvSpPr>
          <p:cNvPr id="17" name="矩形 16"/>
          <p:cNvSpPr/>
          <p:nvPr>
            <p:custDataLst>
              <p:tags r:id="rId1"/>
            </p:custDataLst>
          </p:nvPr>
        </p:nvSpPr>
        <p:spPr>
          <a:xfrm>
            <a:off x="416496" y="2954457"/>
            <a:ext cx="596845" cy="242590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18" name="矩形 17"/>
          <p:cNvSpPr/>
          <p:nvPr/>
        </p:nvSpPr>
        <p:spPr>
          <a:xfrm>
            <a:off x="1112520" y="2954457"/>
            <a:ext cx="2628000" cy="2339102"/>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latin typeface="+mn-ea"/>
              </a:rPr>
              <a:t>完善研发管理体系</a:t>
            </a:r>
          </a:p>
          <a:p>
            <a:pPr>
              <a:spcBef>
                <a:spcPts val="600"/>
              </a:spcBef>
              <a:buClr>
                <a:schemeClr val="tx1"/>
              </a:buClr>
            </a:pPr>
            <a:r>
              <a:rPr lang="zh-CN" altLang="zh-CN" sz="1400" dirty="0" smtClean="0">
                <a:latin typeface="+mn-ea"/>
              </a:rPr>
              <a:t>—</a:t>
            </a:r>
            <a:r>
              <a:rPr lang="zh-CN" altLang="en-US" sz="1400" dirty="0">
                <a:latin typeface="+mn-ea"/>
              </a:rPr>
              <a:t>技术</a:t>
            </a:r>
            <a:r>
              <a:rPr lang="en-US" altLang="zh-CN" sz="1400" dirty="0">
                <a:latin typeface="+mn-ea"/>
              </a:rPr>
              <a:t>/</a:t>
            </a:r>
            <a:r>
              <a:rPr lang="zh-CN" altLang="en-US" sz="1400" dirty="0">
                <a:latin typeface="+mn-ea"/>
              </a:rPr>
              <a:t>产品研发由单纯的技术评估向技术经济评估转变 </a:t>
            </a:r>
          </a:p>
          <a:p>
            <a:pPr>
              <a:spcBef>
                <a:spcPts val="600"/>
              </a:spcBef>
              <a:buClr>
                <a:schemeClr val="tx1"/>
              </a:buClr>
            </a:pPr>
            <a:r>
              <a:rPr lang="zh-CN" altLang="zh-CN" sz="1400" dirty="0">
                <a:latin typeface="+mn-ea"/>
              </a:rPr>
              <a:t>—</a:t>
            </a:r>
            <a:r>
              <a:rPr lang="zh-CN" altLang="en-US" sz="1400" dirty="0" smtClean="0">
                <a:latin typeface="+mn-ea"/>
              </a:rPr>
              <a:t>集团</a:t>
            </a:r>
            <a:r>
              <a:rPr lang="zh-CN" altLang="en-US" sz="1400" dirty="0">
                <a:latin typeface="+mn-ea"/>
              </a:rPr>
              <a:t>保留研发管理职能，具体研发下放事业板块</a:t>
            </a:r>
          </a:p>
          <a:p>
            <a:pPr marL="177800" indent="-177800">
              <a:spcBef>
                <a:spcPts val="600"/>
              </a:spcBef>
              <a:buClr>
                <a:schemeClr val="tx1"/>
              </a:buClr>
              <a:buFont typeface="Arial" panose="020B0604020202020204" pitchFamily="34" charset="0"/>
              <a:buChar char="•"/>
            </a:pPr>
            <a:r>
              <a:rPr lang="zh-CN" altLang="en-US" sz="1400" b="1" dirty="0" smtClean="0">
                <a:latin typeface="+mn-ea"/>
              </a:rPr>
              <a:t>加强研发与业务部门协同</a:t>
            </a:r>
            <a:endParaRPr lang="en-US" altLang="zh-CN" sz="1400" b="1" dirty="0" smtClean="0">
              <a:latin typeface="+mn-ea"/>
            </a:endParaRPr>
          </a:p>
          <a:p>
            <a:pPr>
              <a:spcBef>
                <a:spcPts val="600"/>
              </a:spcBef>
              <a:buClr>
                <a:schemeClr val="tx1"/>
              </a:buClr>
            </a:pPr>
            <a:r>
              <a:rPr lang="en-US" altLang="zh-CN" sz="1400" dirty="0" smtClean="0">
                <a:latin typeface="+mn-ea"/>
              </a:rPr>
              <a:t>—</a:t>
            </a:r>
            <a:r>
              <a:rPr lang="zh-CN" altLang="en-US" sz="1400" dirty="0" smtClean="0">
                <a:latin typeface="+mn-ea"/>
              </a:rPr>
              <a:t>销售部门及时反馈市场需求，生产部门及时提出改进需求，避免研发力量浪费</a:t>
            </a:r>
            <a:endParaRPr lang="en-US" altLang="zh-CN" sz="1400" dirty="0" smtClean="0">
              <a:latin typeface="+mn-ea"/>
            </a:endParaRPr>
          </a:p>
        </p:txBody>
      </p:sp>
      <p:sp>
        <p:nvSpPr>
          <p:cNvPr id="19" name="矩形 18"/>
          <p:cNvSpPr/>
          <p:nvPr/>
        </p:nvSpPr>
        <p:spPr>
          <a:xfrm>
            <a:off x="4053192" y="2954457"/>
            <a:ext cx="2628000" cy="1754326"/>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latin typeface="+mn-ea"/>
              </a:rPr>
              <a:t>完善研发激励机制</a:t>
            </a:r>
          </a:p>
          <a:p>
            <a:pPr>
              <a:spcBef>
                <a:spcPts val="600"/>
              </a:spcBef>
              <a:buClr>
                <a:schemeClr val="tx1"/>
              </a:buClr>
            </a:pPr>
            <a:r>
              <a:rPr lang="zh-CN" altLang="zh-CN" sz="1400" dirty="0" smtClean="0">
                <a:latin typeface="+mn-ea"/>
              </a:rPr>
              <a:t>—</a:t>
            </a:r>
            <a:r>
              <a:rPr lang="zh-CN" altLang="en-US" sz="1400" dirty="0" smtClean="0">
                <a:latin typeface="+mn-ea"/>
              </a:rPr>
              <a:t>大胆尝试研发</a:t>
            </a:r>
            <a:r>
              <a:rPr lang="zh-CN" altLang="en-US" sz="1400" dirty="0">
                <a:latin typeface="+mn-ea"/>
              </a:rPr>
              <a:t>终端的混合所有制</a:t>
            </a:r>
            <a:r>
              <a:rPr lang="zh-CN" altLang="en-US" sz="1400" dirty="0" smtClean="0">
                <a:latin typeface="+mn-ea"/>
              </a:rPr>
              <a:t>改革，防止核心研发人员流失</a:t>
            </a:r>
            <a:endParaRPr lang="zh-CN" altLang="en-US" sz="1400" dirty="0">
              <a:latin typeface="+mn-ea"/>
            </a:endParaRPr>
          </a:p>
          <a:p>
            <a:pPr>
              <a:spcBef>
                <a:spcPts val="600"/>
              </a:spcBef>
              <a:buClr>
                <a:schemeClr val="tx1"/>
              </a:buClr>
            </a:pPr>
            <a:r>
              <a:rPr lang="zh-CN" altLang="zh-CN" sz="1400" dirty="0">
                <a:latin typeface="+mn-ea"/>
              </a:rPr>
              <a:t>—</a:t>
            </a:r>
            <a:r>
              <a:rPr lang="zh-CN" altLang="en-US" sz="1400" dirty="0" smtClean="0">
                <a:latin typeface="+mn-ea"/>
              </a:rPr>
              <a:t>研发</a:t>
            </a:r>
            <a:r>
              <a:rPr lang="zh-CN" altLang="en-US" sz="1400" dirty="0">
                <a:latin typeface="+mn-ea"/>
              </a:rPr>
              <a:t>体系的科研激励与产品市场表现</a:t>
            </a:r>
            <a:r>
              <a:rPr lang="zh-CN" altLang="en-US" sz="1400" dirty="0" smtClean="0">
                <a:latin typeface="+mn-ea"/>
              </a:rPr>
              <a:t>挂钩，</a:t>
            </a:r>
            <a:r>
              <a:rPr lang="zh-CN" altLang="en-US" sz="1400" dirty="0">
                <a:latin typeface="+mn-ea"/>
              </a:rPr>
              <a:t>长久保持研发人员</a:t>
            </a:r>
            <a:r>
              <a:rPr lang="zh-CN" altLang="en-US" sz="1400" dirty="0" smtClean="0">
                <a:latin typeface="+mn-ea"/>
              </a:rPr>
              <a:t>动力</a:t>
            </a:r>
            <a:endParaRPr lang="zh-CN" altLang="en-US" sz="1400" dirty="0">
              <a:latin typeface="+mn-ea"/>
            </a:endParaRPr>
          </a:p>
        </p:txBody>
      </p:sp>
      <p:sp>
        <p:nvSpPr>
          <p:cNvPr id="20" name="矩形 19"/>
          <p:cNvSpPr/>
          <p:nvPr/>
        </p:nvSpPr>
        <p:spPr>
          <a:xfrm>
            <a:off x="6861504" y="2954457"/>
            <a:ext cx="2628000" cy="1323439"/>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a:latin typeface="+mn-ea"/>
              </a:rPr>
              <a:t>完善研发人才建设体系</a:t>
            </a:r>
          </a:p>
          <a:p>
            <a:pPr>
              <a:spcBef>
                <a:spcPts val="600"/>
              </a:spcBef>
              <a:buClr>
                <a:schemeClr val="tx1"/>
              </a:buClr>
            </a:pPr>
            <a:r>
              <a:rPr lang="en-US" altLang="zh-CN" sz="1400" dirty="0" smtClean="0">
                <a:latin typeface="+mn-ea"/>
              </a:rPr>
              <a:t>—</a:t>
            </a:r>
            <a:r>
              <a:rPr lang="zh-CN" altLang="en-US" sz="1400" dirty="0">
                <a:latin typeface="+mn-ea"/>
              </a:rPr>
              <a:t>在磷化工产品应用聚集区域且科研人才集中的地区建立研发中心 </a:t>
            </a:r>
          </a:p>
          <a:p>
            <a:pPr>
              <a:spcBef>
                <a:spcPts val="600"/>
              </a:spcBef>
              <a:buClr>
                <a:schemeClr val="tx1"/>
              </a:buClr>
            </a:pPr>
            <a:r>
              <a:rPr lang="en-US" altLang="zh-CN" sz="1400" dirty="0">
                <a:latin typeface="+mn-ea"/>
              </a:rPr>
              <a:t>—</a:t>
            </a:r>
            <a:r>
              <a:rPr lang="zh-CN" altLang="en-US" sz="1400" dirty="0" smtClean="0">
                <a:latin typeface="+mn-ea"/>
              </a:rPr>
              <a:t>完善</a:t>
            </a:r>
            <a:r>
              <a:rPr lang="zh-CN" altLang="en-US" sz="1400" dirty="0">
                <a:latin typeface="+mn-ea"/>
              </a:rPr>
              <a:t>研发人员职业发展通道</a:t>
            </a:r>
          </a:p>
        </p:txBody>
      </p:sp>
      <p:sp>
        <p:nvSpPr>
          <p:cNvPr id="21" name="矩形 20"/>
          <p:cNvSpPr/>
          <p:nvPr>
            <p:custDataLst>
              <p:tags r:id="rId2"/>
            </p:custDataLst>
          </p:nvPr>
        </p:nvSpPr>
        <p:spPr>
          <a:xfrm>
            <a:off x="416496" y="5524373"/>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22" name="直接连接符 21"/>
          <p:cNvCxnSpPr/>
          <p:nvPr/>
        </p:nvCxnSpPr>
        <p:spPr>
          <a:xfrm>
            <a:off x="1136576" y="2927809"/>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36576" y="5524373"/>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4053192" y="5524373"/>
            <a:ext cx="2772016" cy="3077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a:latin typeface="+mn-ea"/>
              </a:rPr>
              <a:t>研发</a:t>
            </a:r>
            <a:r>
              <a:rPr lang="zh-CN" altLang="en-US" sz="1400" dirty="0" smtClean="0">
                <a:latin typeface="+mn-ea"/>
              </a:rPr>
              <a:t>人才</a:t>
            </a:r>
            <a:r>
              <a:rPr lang="zh-CN" altLang="en-US" sz="1400" dirty="0">
                <a:latin typeface="+mn-ea"/>
              </a:rPr>
              <a:t>离职率</a:t>
            </a:r>
            <a:endParaRPr lang="en-US" altLang="zh-CN" sz="1400" dirty="0" smtClean="0">
              <a:latin typeface="+mn-ea"/>
            </a:endParaRPr>
          </a:p>
        </p:txBody>
      </p:sp>
      <p:sp>
        <p:nvSpPr>
          <p:cNvPr id="25" name="矩形 24"/>
          <p:cNvSpPr/>
          <p:nvPr/>
        </p:nvSpPr>
        <p:spPr>
          <a:xfrm>
            <a:off x="1112520" y="5524373"/>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新产品市场表现</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研发需求满足率</a:t>
            </a:r>
            <a:endParaRPr lang="en-US" altLang="zh-CN" sz="1400" dirty="0" smtClean="0">
              <a:latin typeface="+mn-ea"/>
            </a:endParaRPr>
          </a:p>
        </p:txBody>
      </p:sp>
      <p:sp>
        <p:nvSpPr>
          <p:cNvPr id="26" name="矩形 25"/>
          <p:cNvSpPr/>
          <p:nvPr/>
        </p:nvSpPr>
        <p:spPr>
          <a:xfrm>
            <a:off x="6861504" y="5524373"/>
            <a:ext cx="2628000" cy="3077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新入研发人员数量与素质</a:t>
            </a:r>
          </a:p>
        </p:txBody>
      </p:sp>
    </p:spTree>
    <p:extLst>
      <p:ext uri="{BB962C8B-B14F-4D97-AF65-F5344CB8AC3E}">
        <p14:creationId xmlns:p14="http://schemas.microsoft.com/office/powerpoint/2010/main" val="364978390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249878"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717304" y="2029271"/>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激励机制</a:t>
            </a:r>
            <a:endParaRPr lang="zh-CN" altLang="en-US" sz="1400" b="1" dirty="0">
              <a:solidFill>
                <a:schemeClr val="bg1"/>
              </a:solidFill>
            </a:endParaRPr>
          </a:p>
        </p:txBody>
      </p:sp>
      <p:sp>
        <p:nvSpPr>
          <p:cNvPr id="10" name="矩形 9"/>
          <p:cNvSpPr/>
          <p:nvPr/>
        </p:nvSpPr>
        <p:spPr>
          <a:xfrm>
            <a:off x="6249878" y="2537894"/>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11" name="矩形 10"/>
          <p:cNvSpPr/>
          <p:nvPr/>
        </p:nvSpPr>
        <p:spPr>
          <a:xfrm>
            <a:off x="6717304" y="2537830"/>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bg1"/>
                </a:solidFill>
              </a:rPr>
              <a:t>绩效考核</a:t>
            </a:r>
          </a:p>
        </p:txBody>
      </p:sp>
      <p:sp>
        <p:nvSpPr>
          <p:cNvPr id="12" name="矩形 11"/>
          <p:cNvSpPr/>
          <p:nvPr/>
        </p:nvSpPr>
        <p:spPr>
          <a:xfrm>
            <a:off x="6249878" y="304645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3" name="矩形 12"/>
          <p:cNvSpPr/>
          <p:nvPr/>
        </p:nvSpPr>
        <p:spPr>
          <a:xfrm>
            <a:off x="6717304" y="3046389"/>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专业团队</a:t>
            </a:r>
            <a:endParaRPr lang="zh-CN" altLang="en-US" sz="1400" b="1" dirty="0">
              <a:solidFill>
                <a:schemeClr val="bg1"/>
              </a:solidFill>
            </a:endParaRPr>
          </a:p>
        </p:txBody>
      </p:sp>
      <p:sp>
        <p:nvSpPr>
          <p:cNvPr id="14" name="矩形 13"/>
          <p:cNvSpPr/>
          <p:nvPr/>
        </p:nvSpPr>
        <p:spPr>
          <a:xfrm>
            <a:off x="6249878" y="3555012"/>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5" name="矩形 14"/>
          <p:cNvSpPr/>
          <p:nvPr/>
        </p:nvSpPr>
        <p:spPr>
          <a:xfrm>
            <a:off x="6717304" y="3554948"/>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部门协同</a:t>
            </a:r>
          </a:p>
        </p:txBody>
      </p:sp>
      <p:sp>
        <p:nvSpPr>
          <p:cNvPr id="16" name="矩形 15"/>
          <p:cNvSpPr/>
          <p:nvPr/>
        </p:nvSpPr>
        <p:spPr>
          <a:xfrm>
            <a:off x="6249878" y="406357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7" name="矩形 16"/>
          <p:cNvSpPr/>
          <p:nvPr/>
        </p:nvSpPr>
        <p:spPr>
          <a:xfrm>
            <a:off x="6717304" y="4063507"/>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Aft>
                <a:spcPts val="600"/>
              </a:spcAft>
            </a:pPr>
            <a:r>
              <a:rPr lang="zh-CN" altLang="en-US" sz="1400" b="1" dirty="0">
                <a:solidFill>
                  <a:schemeClr val="tx1"/>
                </a:solidFill>
              </a:rPr>
              <a:t>组织支撑</a:t>
            </a:r>
          </a:p>
        </p:txBody>
      </p:sp>
      <p:sp>
        <p:nvSpPr>
          <p:cNvPr id="18" name="矩形 17"/>
          <p:cNvSpPr/>
          <p:nvPr/>
        </p:nvSpPr>
        <p:spPr>
          <a:xfrm>
            <a:off x="6249878" y="457213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9" name="矩形 18"/>
          <p:cNvSpPr/>
          <p:nvPr/>
        </p:nvSpPr>
        <p:spPr>
          <a:xfrm>
            <a:off x="6717304" y="4572066"/>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项目管理</a:t>
            </a:r>
            <a:endParaRPr lang="zh-CN" altLang="en-US" sz="1400" b="1" dirty="0">
              <a:solidFill>
                <a:schemeClr val="tx1"/>
              </a:solidFill>
            </a:endParaRPr>
          </a:p>
        </p:txBody>
      </p:sp>
      <p:sp>
        <p:nvSpPr>
          <p:cNvPr id="20" name="矩形 19"/>
          <p:cNvSpPr/>
          <p:nvPr/>
        </p:nvSpPr>
        <p:spPr>
          <a:xfrm>
            <a:off x="6249878" y="508068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21" name="矩形 20"/>
          <p:cNvSpPr/>
          <p:nvPr/>
        </p:nvSpPr>
        <p:spPr>
          <a:xfrm>
            <a:off x="6717304" y="508062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合作伙伴</a:t>
            </a:r>
            <a:endParaRPr lang="zh-CN" altLang="en-US" sz="1400" b="1" dirty="0">
              <a:solidFill>
                <a:schemeClr val="tx1"/>
              </a:solidFill>
            </a:endParaRPr>
          </a:p>
        </p:txBody>
      </p:sp>
      <p:sp>
        <p:nvSpPr>
          <p:cNvPr id="22" name="矩形 21"/>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23" name="矩形 22"/>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4" name="矩形 23"/>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5" name="矩形 24"/>
          <p:cNvSpPr/>
          <p:nvPr/>
        </p:nvSpPr>
        <p:spPr>
          <a:xfrm>
            <a:off x="7785371"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28" name="矩形 27"/>
          <p:cNvSpPr/>
          <p:nvPr/>
        </p:nvSpPr>
        <p:spPr>
          <a:xfrm>
            <a:off x="7785371"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0" name="矩形 29"/>
          <p:cNvSpPr/>
          <p:nvPr/>
        </p:nvSpPr>
        <p:spPr>
          <a:xfrm>
            <a:off x="8985504"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1" name="矩形 30"/>
          <p:cNvSpPr/>
          <p:nvPr/>
        </p:nvSpPr>
        <p:spPr>
          <a:xfrm>
            <a:off x="7785371"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2" name="矩形 31"/>
          <p:cNvSpPr/>
          <p:nvPr/>
        </p:nvSpPr>
        <p:spPr>
          <a:xfrm>
            <a:off x="8385438"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3" name="矩形 32"/>
          <p:cNvSpPr/>
          <p:nvPr/>
        </p:nvSpPr>
        <p:spPr>
          <a:xfrm>
            <a:off x="8985504"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4" name="矩形 33"/>
          <p:cNvSpPr/>
          <p:nvPr/>
        </p:nvSpPr>
        <p:spPr>
          <a:xfrm>
            <a:off x="7785371"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35" name="矩形 34"/>
          <p:cNvSpPr/>
          <p:nvPr/>
        </p:nvSpPr>
        <p:spPr>
          <a:xfrm>
            <a:off x="8385438"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7" name="矩形 36"/>
          <p:cNvSpPr/>
          <p:nvPr/>
        </p:nvSpPr>
        <p:spPr>
          <a:xfrm>
            <a:off x="7785371"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8" name="矩形 37"/>
          <p:cNvSpPr/>
          <p:nvPr/>
        </p:nvSpPr>
        <p:spPr>
          <a:xfrm>
            <a:off x="8385438"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9" name="矩形 38"/>
          <p:cNvSpPr/>
          <p:nvPr/>
        </p:nvSpPr>
        <p:spPr>
          <a:xfrm>
            <a:off x="8985504"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0" name="矩形 39"/>
          <p:cNvSpPr/>
          <p:nvPr/>
        </p:nvSpPr>
        <p:spPr>
          <a:xfrm>
            <a:off x="7785371"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1" name="矩形 40"/>
          <p:cNvSpPr/>
          <p:nvPr/>
        </p:nvSpPr>
        <p:spPr>
          <a:xfrm>
            <a:off x="8385438"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2" name="矩形 41"/>
          <p:cNvSpPr/>
          <p:nvPr/>
        </p:nvSpPr>
        <p:spPr>
          <a:xfrm>
            <a:off x="8985504"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3" name="矩形 42"/>
          <p:cNvSpPr/>
          <p:nvPr/>
        </p:nvSpPr>
        <p:spPr>
          <a:xfrm>
            <a:off x="6249878" y="558924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44" name="矩形 43"/>
          <p:cNvSpPr/>
          <p:nvPr/>
        </p:nvSpPr>
        <p:spPr>
          <a:xfrm>
            <a:off x="6717304" y="5589184"/>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人才招聘</a:t>
            </a:r>
            <a:endParaRPr lang="zh-CN" altLang="en-US" sz="1400" b="1" dirty="0">
              <a:solidFill>
                <a:schemeClr val="tx1"/>
              </a:solidFill>
            </a:endParaRPr>
          </a:p>
        </p:txBody>
      </p:sp>
      <p:sp>
        <p:nvSpPr>
          <p:cNvPr id="45" name="矩形 44"/>
          <p:cNvSpPr/>
          <p:nvPr/>
        </p:nvSpPr>
        <p:spPr>
          <a:xfrm>
            <a:off x="7785371"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6" name="矩形 45"/>
          <p:cNvSpPr/>
          <p:nvPr/>
        </p:nvSpPr>
        <p:spPr>
          <a:xfrm>
            <a:off x="8385438"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a:solidFill>
                  <a:schemeClr val="tx1"/>
                </a:solidFill>
                <a:sym typeface="Wingdings"/>
              </a:rPr>
              <a:t></a:t>
            </a:r>
            <a:endParaRPr lang="zh-CN" altLang="en-US" sz="1800" b="1" dirty="0">
              <a:solidFill>
                <a:schemeClr val="tx1"/>
              </a:solidFill>
            </a:endParaRPr>
          </a:p>
        </p:txBody>
      </p:sp>
      <p:sp>
        <p:nvSpPr>
          <p:cNvPr id="47" name="矩形 46"/>
          <p:cNvSpPr/>
          <p:nvPr/>
        </p:nvSpPr>
        <p:spPr>
          <a:xfrm>
            <a:off x="8985504"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7" name="椭圆 56"/>
          <p:cNvSpPr/>
          <p:nvPr>
            <p:custDataLst>
              <p:tags r:id="rId2"/>
            </p:custDataLst>
          </p:nvPr>
        </p:nvSpPr>
        <p:spPr>
          <a:xfrm>
            <a:off x="4560573" y="189836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激励</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机制</a:t>
            </a:r>
            <a:endParaRPr lang="en-US" altLang="zh-CN" sz="1400" b="1" dirty="0" smtClean="0">
              <a:solidFill>
                <a:schemeClr val="bg1"/>
              </a:solidFill>
              <a:latin typeface="+mn-ea"/>
            </a:endParaRPr>
          </a:p>
        </p:txBody>
      </p:sp>
      <p:sp>
        <p:nvSpPr>
          <p:cNvPr id="62" name="椭圆 61"/>
          <p:cNvSpPr/>
          <p:nvPr>
            <p:custDataLst>
              <p:tags r:id="rId3"/>
            </p:custDataLst>
          </p:nvPr>
        </p:nvSpPr>
        <p:spPr>
          <a:xfrm>
            <a:off x="4377670" y="2746020"/>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绩效</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考核</a:t>
            </a:r>
            <a:endParaRPr lang="zh-CN" altLang="en-US" sz="1400" b="1" dirty="0">
              <a:solidFill>
                <a:schemeClr val="bg1"/>
              </a:solidFill>
              <a:latin typeface="+mn-ea"/>
            </a:endParaRPr>
          </a:p>
        </p:txBody>
      </p:sp>
      <p:sp>
        <p:nvSpPr>
          <p:cNvPr id="63" name="TextBox 6"/>
          <p:cNvSpPr txBox="1">
            <a:spLocks noChangeArrowheads="1"/>
          </p:cNvSpPr>
          <p:nvPr>
            <p:custDataLst>
              <p:tags r:id="rId4"/>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5"/>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6"/>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7"/>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8"/>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9"/>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80" name="椭圆 79"/>
          <p:cNvSpPr/>
          <p:nvPr>
            <p:custDataLst>
              <p:tags r:id="rId10"/>
            </p:custDataLst>
          </p:nvPr>
        </p:nvSpPr>
        <p:spPr>
          <a:xfrm>
            <a:off x="3586810" y="1957271"/>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专业</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团队</a:t>
            </a:r>
            <a:endParaRPr lang="en-US" altLang="zh-CN" sz="1400" b="1" dirty="0" smtClean="0">
              <a:solidFill>
                <a:schemeClr val="bg1"/>
              </a:solidFill>
              <a:latin typeface="+mn-ea"/>
            </a:endParaRP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1"/>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2"/>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3"/>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14"/>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t>瓮福集团技术创新</a:t>
            </a:r>
            <a:r>
              <a:rPr lang="zh-CN" altLang="en-US" dirty="0" smtClean="0">
                <a:solidFill>
                  <a:schemeClr val="tx2"/>
                </a:solidFill>
              </a:rPr>
              <a:t>能力建设</a:t>
            </a:r>
            <a:endParaRPr lang="zh-CN" altLang="en-US" dirty="0">
              <a:solidFill>
                <a:schemeClr val="tx2"/>
              </a:solidFill>
            </a:endParaRPr>
          </a:p>
        </p:txBody>
      </p:sp>
      <p:sp>
        <p:nvSpPr>
          <p:cNvPr id="75" name="椭圆 74"/>
          <p:cNvSpPr/>
          <p:nvPr/>
        </p:nvSpPr>
        <p:spPr>
          <a:xfrm>
            <a:off x="2466618" y="2614409"/>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组织</a:t>
            </a:r>
            <a:endParaRPr lang="en-US" altLang="zh-CN" sz="1400" b="1" dirty="0">
              <a:solidFill>
                <a:schemeClr val="bg1"/>
              </a:solidFill>
              <a:latin typeface="+mn-ea"/>
            </a:endParaRPr>
          </a:p>
          <a:p>
            <a:pPr algn="ctr"/>
            <a:r>
              <a:rPr lang="zh-CN" altLang="en-US" sz="1400" b="1" dirty="0">
                <a:solidFill>
                  <a:schemeClr val="bg1"/>
                </a:solidFill>
                <a:latin typeface="+mn-ea"/>
              </a:rPr>
              <a:t>支撑</a:t>
            </a:r>
            <a:endParaRPr lang="en-US" altLang="zh-CN" sz="1400" b="1" dirty="0">
              <a:solidFill>
                <a:schemeClr val="bg1"/>
              </a:solidFill>
              <a:latin typeface="+mn-ea"/>
            </a:endParaRPr>
          </a:p>
        </p:txBody>
      </p:sp>
      <p:sp>
        <p:nvSpPr>
          <p:cNvPr id="77" name="椭圆 76"/>
          <p:cNvSpPr/>
          <p:nvPr>
            <p:custDataLst>
              <p:tags r:id="rId15"/>
            </p:custDataLst>
          </p:nvPr>
        </p:nvSpPr>
        <p:spPr>
          <a:xfrm>
            <a:off x="1548913" y="2868688"/>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bg1"/>
                </a:solidFill>
                <a:latin typeface="+mn-ea"/>
              </a:rPr>
              <a:t>合作</a:t>
            </a:r>
            <a:endParaRPr lang="en-US" altLang="zh-CN" sz="1400" b="1" dirty="0">
              <a:solidFill>
                <a:schemeClr val="bg1"/>
              </a:solidFill>
              <a:latin typeface="+mn-ea"/>
            </a:endParaRPr>
          </a:p>
          <a:p>
            <a:pPr algn="ctr"/>
            <a:r>
              <a:rPr lang="zh-CN" altLang="en-US" sz="1400" b="1" dirty="0">
                <a:solidFill>
                  <a:schemeClr val="bg1"/>
                </a:solidFill>
                <a:latin typeface="+mn-ea"/>
              </a:rPr>
              <a:t>伙伴</a:t>
            </a:r>
          </a:p>
        </p:txBody>
      </p:sp>
      <p:sp>
        <p:nvSpPr>
          <p:cNvPr id="72" name="椭圆 71"/>
          <p:cNvSpPr/>
          <p:nvPr/>
        </p:nvSpPr>
        <p:spPr>
          <a:xfrm>
            <a:off x="1301580" y="2074409"/>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项目</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管理</a:t>
            </a:r>
            <a:endParaRPr lang="zh-CN" altLang="en-US" sz="1400" b="1" dirty="0">
              <a:solidFill>
                <a:schemeClr val="bg1"/>
              </a:solidFill>
              <a:latin typeface="+mn-ea"/>
            </a:endParaRPr>
          </a:p>
        </p:txBody>
      </p:sp>
      <p:sp>
        <p:nvSpPr>
          <p:cNvPr id="73" name="椭圆 72"/>
          <p:cNvSpPr/>
          <p:nvPr/>
        </p:nvSpPr>
        <p:spPr>
          <a:xfrm>
            <a:off x="4194311" y="3654250"/>
            <a:ext cx="540000" cy="540000"/>
          </a:xfrm>
          <a:prstGeom prst="ellipse">
            <a:avLst/>
          </a:prstGeom>
          <a:solidFill>
            <a:schemeClr val="accent3"/>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a:solidFill>
                  <a:schemeClr val="tx1"/>
                </a:solidFill>
                <a:latin typeface="+mn-ea"/>
              </a:rPr>
              <a:t>部门</a:t>
            </a:r>
            <a:endParaRPr lang="en-US" altLang="zh-CN" sz="1400" b="1" dirty="0">
              <a:solidFill>
                <a:schemeClr val="tx1"/>
              </a:solidFill>
              <a:latin typeface="+mn-ea"/>
            </a:endParaRPr>
          </a:p>
          <a:p>
            <a:pPr algn="ctr"/>
            <a:r>
              <a:rPr lang="zh-CN" altLang="en-US" sz="1400" b="1" dirty="0">
                <a:solidFill>
                  <a:schemeClr val="tx1"/>
                </a:solidFill>
                <a:latin typeface="+mn-ea"/>
              </a:rPr>
              <a:t>协同</a:t>
            </a:r>
          </a:p>
        </p:txBody>
      </p:sp>
      <p:sp>
        <p:nvSpPr>
          <p:cNvPr id="78" name="椭圆 77"/>
          <p:cNvSpPr/>
          <p:nvPr/>
        </p:nvSpPr>
        <p:spPr>
          <a:xfrm>
            <a:off x="2484175" y="3540116"/>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人才</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招聘</a:t>
            </a:r>
            <a:endParaRPr lang="zh-CN" altLang="en-US" sz="1400" b="1" dirty="0">
              <a:solidFill>
                <a:schemeClr val="tx1"/>
              </a:solidFill>
              <a:latin typeface="+mn-ea"/>
            </a:endParaRPr>
          </a:p>
        </p:txBody>
      </p:sp>
    </p:spTree>
    <p:extLst>
      <p:ext uri="{BB962C8B-B14F-4D97-AF65-F5344CB8AC3E}">
        <p14:creationId xmlns:p14="http://schemas.microsoft.com/office/powerpoint/2010/main" val="111025100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380480"/>
          </a:xfrm>
        </p:spPr>
        <p:txBody>
          <a:bodyPr/>
          <a:lstStyle/>
          <a:p>
            <a:r>
              <a:rPr lang="en-US" altLang="zh-CN" dirty="0" smtClean="0"/>
              <a:t>4.</a:t>
            </a:r>
            <a:r>
              <a:rPr lang="zh-CN" altLang="en-US" dirty="0" smtClean="0"/>
              <a:t> 物流</a:t>
            </a:r>
            <a:r>
              <a:rPr lang="en-US" altLang="zh-CN" dirty="0" smtClean="0"/>
              <a:t>&amp;</a:t>
            </a:r>
            <a:r>
              <a:rPr lang="zh-CN" altLang="en-US" dirty="0" smtClean="0"/>
              <a:t>信息化</a:t>
            </a:r>
            <a:r>
              <a:rPr lang="en-US" altLang="zh-CN" dirty="0" smtClean="0">
                <a:solidFill>
                  <a:srgbClr val="000000"/>
                </a:solidFill>
                <a:latin typeface="+mn-ea"/>
              </a:rPr>
              <a:t>……</a:t>
            </a:r>
            <a:r>
              <a:rPr lang="en-US" altLang="zh-CN" dirty="0" smtClean="0">
                <a:solidFill>
                  <a:srgbClr val="000000"/>
                </a:solidFill>
              </a:rPr>
              <a:t>77</a:t>
            </a:r>
            <a:r>
              <a:rPr lang="zh-CN" altLang="en-US" dirty="0" smtClean="0">
                <a:latin typeface="+mn-ea"/>
              </a:rPr>
              <a:t> </a:t>
            </a:r>
            <a:r>
              <a:rPr lang="zh-CN" altLang="en-US" dirty="0" smtClean="0">
                <a:solidFill>
                  <a:srgbClr val="000000"/>
                </a:solidFill>
              </a:rPr>
              <a:t>～</a:t>
            </a:r>
            <a:r>
              <a:rPr lang="en-US" altLang="zh-CN" dirty="0" smtClean="0">
                <a:solidFill>
                  <a:srgbClr val="000000"/>
                </a:solidFill>
              </a:rPr>
              <a:t>80</a:t>
            </a:r>
            <a:endParaRPr lang="zh-CN" altLang="en-US" dirty="0">
              <a:solidFill>
                <a:schemeClr val="tx2"/>
              </a:solidFill>
            </a:endParaRPr>
          </a:p>
        </p:txBody>
      </p:sp>
      <p:sp>
        <p:nvSpPr>
          <p:cNvPr id="8" name="矩形 7"/>
          <p:cNvSpPr/>
          <p:nvPr/>
        </p:nvSpPr>
        <p:spPr>
          <a:xfrm>
            <a:off x="415925" y="2101513"/>
            <a:ext cx="9145587" cy="3312354"/>
          </a:xfrm>
          <a:prstGeom prst="rect">
            <a:avLst/>
          </a:prstGeom>
          <a:pattFill prst="dotDmnd">
            <a:fgClr>
              <a:schemeClr val="accent3"/>
            </a:fgClr>
            <a:bgClr>
              <a:schemeClr val="bg1"/>
            </a:bgClr>
          </a:pattFill>
          <a:ln w="19050" cap="sq" cmpd="thinThick">
            <a:noFill/>
            <a:prstDash val="solid"/>
          </a:ln>
        </p:spPr>
        <p:txBody>
          <a:bodyPr wrap="square" lIns="360000" tIns="360000" rIns="360000" bIns="360000" anchor="ctr">
            <a:spAutoFit/>
          </a:bodyPr>
          <a:lstStyle/>
          <a:p>
            <a:pPr algn="ctr">
              <a:lnSpc>
                <a:spcPct val="200000"/>
              </a:lnSpc>
            </a:pPr>
            <a:r>
              <a:rPr lang="en-US" altLang="zh-CN" sz="2000" b="1" dirty="0">
                <a:solidFill>
                  <a:srgbClr val="000000"/>
                </a:solidFill>
                <a:latin typeface="+mj-lt"/>
              </a:rPr>
              <a:t>【</a:t>
            </a:r>
            <a:r>
              <a:rPr lang="zh-CN" altLang="en-US" sz="2000" b="1" dirty="0" smtClean="0">
                <a:solidFill>
                  <a:srgbClr val="000000"/>
                </a:solidFill>
                <a:latin typeface="+mj-lt"/>
              </a:rPr>
              <a:t>无物流</a:t>
            </a:r>
            <a:r>
              <a:rPr lang="en-US" altLang="zh-CN" sz="2000" b="1" dirty="0" smtClean="0">
                <a:solidFill>
                  <a:srgbClr val="000000"/>
                </a:solidFill>
                <a:latin typeface="+mj-lt"/>
              </a:rPr>
              <a:t>&amp;</a:t>
            </a:r>
            <a:r>
              <a:rPr lang="zh-CN" altLang="en-US" sz="2000" b="1" dirty="0" smtClean="0">
                <a:solidFill>
                  <a:srgbClr val="000000"/>
                </a:solidFill>
                <a:latin typeface="+mj-lt"/>
              </a:rPr>
              <a:t>信息化不畅</a:t>
            </a:r>
            <a:r>
              <a:rPr lang="en-US" altLang="zh-CN" sz="2000" b="1" dirty="0" smtClean="0">
                <a:solidFill>
                  <a:srgbClr val="000000"/>
                </a:solidFill>
                <a:latin typeface="+mj-lt"/>
              </a:rPr>
              <a:t>】</a:t>
            </a:r>
            <a:endParaRPr lang="en-US" altLang="zh-CN" sz="2000" dirty="0" smtClean="0">
              <a:solidFill>
                <a:srgbClr val="000000"/>
              </a:solidFill>
              <a:latin typeface="+mj-lt"/>
            </a:endParaRPr>
          </a:p>
          <a:p>
            <a:pPr algn="just">
              <a:lnSpc>
                <a:spcPct val="200000"/>
              </a:lnSpc>
            </a:pPr>
            <a:r>
              <a:rPr lang="zh-CN" altLang="en-US" sz="2000" dirty="0" smtClean="0">
                <a:solidFill>
                  <a:srgbClr val="000000"/>
                </a:solidFill>
              </a:rPr>
              <a:t>基于各类基础设施，协同外部资源，优化自身物流体系，并通过完善仓储、物流、交易、金融服务，形成全行业的大宗物资的物流交易平台。以信息化提升物流效率，进而提升整体经营效率，实现资源整合创新。 </a:t>
            </a:r>
            <a:endParaRPr lang="zh-CN" altLang="en-US" sz="2000" dirty="0">
              <a:solidFill>
                <a:srgbClr val="000000"/>
              </a:solidFill>
            </a:endParaRPr>
          </a:p>
        </p:txBody>
      </p:sp>
    </p:spTree>
    <p:extLst>
      <p:ext uri="{BB962C8B-B14F-4D97-AF65-F5344CB8AC3E}">
        <p14:creationId xmlns:p14="http://schemas.microsoft.com/office/powerpoint/2010/main" val="338105811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8504" y="811999"/>
            <a:ext cx="8928546" cy="380480"/>
          </a:xfrm>
        </p:spPr>
        <p:txBody>
          <a:bodyPr/>
          <a:lstStyle/>
          <a:p>
            <a:pPr algn="l"/>
            <a:r>
              <a:rPr lang="zh-CN" altLang="en-US" dirty="0">
                <a:latin typeface="+mj-lt"/>
              </a:rPr>
              <a:t>瓮福</a:t>
            </a:r>
            <a:r>
              <a:rPr lang="zh-CN" altLang="en-US" dirty="0" smtClean="0">
                <a:latin typeface="+mj-lt"/>
              </a:rPr>
              <a:t>集团</a:t>
            </a:r>
            <a:r>
              <a:rPr lang="zh-CN" altLang="en-US" dirty="0" smtClean="0">
                <a:solidFill>
                  <a:schemeClr val="tx2"/>
                </a:solidFill>
                <a:latin typeface="+mj-lt"/>
              </a:rPr>
              <a:t>物流</a:t>
            </a:r>
            <a:r>
              <a:rPr lang="en-US" altLang="zh-CN" dirty="0">
                <a:solidFill>
                  <a:schemeClr val="tx2"/>
                </a:solidFill>
                <a:latin typeface="+mj-lt"/>
              </a:rPr>
              <a:t>&amp;</a:t>
            </a:r>
            <a:r>
              <a:rPr lang="zh-CN" altLang="en-US" dirty="0" smtClean="0">
                <a:solidFill>
                  <a:schemeClr val="tx2"/>
                </a:solidFill>
                <a:latin typeface="+mj-lt"/>
              </a:rPr>
              <a:t>信息化</a:t>
            </a:r>
            <a:r>
              <a:rPr lang="zh-CN" altLang="en-US" dirty="0" smtClean="0">
                <a:latin typeface="+mj-lt"/>
              </a:rPr>
              <a:t>战略</a:t>
            </a:r>
            <a:r>
              <a:rPr lang="zh-CN" altLang="en-US" dirty="0">
                <a:latin typeface="+mj-lt"/>
              </a:rPr>
              <a:t>观点综</a:t>
            </a:r>
            <a:r>
              <a:rPr lang="zh-CN" altLang="en-US" dirty="0" smtClean="0">
                <a:latin typeface="+mj-lt"/>
              </a:rPr>
              <a:t>述</a:t>
            </a:r>
            <a:endParaRPr lang="zh-CN" altLang="en-US" dirty="0">
              <a:latin typeface="+mj-lt"/>
            </a:endParaRPr>
          </a:p>
        </p:txBody>
      </p:sp>
      <p:sp>
        <p:nvSpPr>
          <p:cNvPr id="3" name="矩形 2"/>
          <p:cNvSpPr/>
          <p:nvPr/>
        </p:nvSpPr>
        <p:spPr>
          <a:xfrm>
            <a:off x="392311" y="1772816"/>
            <a:ext cx="2016224" cy="936104"/>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信息</a:t>
            </a:r>
            <a:r>
              <a:rPr lang="en-US" altLang="zh-CN" sz="1600" b="1" dirty="0" smtClean="0">
                <a:solidFill>
                  <a:schemeClr val="bg1"/>
                </a:solidFill>
              </a:rPr>
              <a:t>&amp;</a:t>
            </a:r>
            <a:r>
              <a:rPr lang="zh-CN" altLang="en-US" sz="1600" b="1" dirty="0" smtClean="0">
                <a:solidFill>
                  <a:schemeClr val="bg1"/>
                </a:solidFill>
              </a:rPr>
              <a:t>物流</a:t>
            </a:r>
            <a:endParaRPr lang="en-US" altLang="zh-CN" sz="1600" b="1" dirty="0" smtClean="0">
              <a:solidFill>
                <a:schemeClr val="bg1"/>
              </a:solidFill>
            </a:endParaRPr>
          </a:p>
          <a:p>
            <a:pPr algn="ctr">
              <a:spcAft>
                <a:spcPts val="600"/>
              </a:spcAft>
            </a:pPr>
            <a:r>
              <a:rPr lang="zh-CN" altLang="en-US" sz="1600" b="1" dirty="0" smtClean="0">
                <a:solidFill>
                  <a:schemeClr val="bg1"/>
                </a:solidFill>
              </a:rPr>
              <a:t>支撑定位</a:t>
            </a:r>
          </a:p>
        </p:txBody>
      </p:sp>
      <p:sp>
        <p:nvSpPr>
          <p:cNvPr id="8" name="矩形 7"/>
          <p:cNvSpPr/>
          <p:nvPr/>
        </p:nvSpPr>
        <p:spPr>
          <a:xfrm>
            <a:off x="2408535" y="1772816"/>
            <a:ext cx="7081540" cy="936104"/>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tx1"/>
                </a:solidFill>
              </a:rPr>
              <a:t>提</a:t>
            </a:r>
            <a:r>
              <a:rPr lang="zh-CN" altLang="en-US" sz="1600" b="1" dirty="0" smtClean="0">
                <a:solidFill>
                  <a:schemeClr val="tx1"/>
                </a:solidFill>
              </a:rPr>
              <a:t>升经营效</a:t>
            </a:r>
            <a:r>
              <a:rPr lang="zh-CN" altLang="en-US" sz="1600" b="1" dirty="0">
                <a:solidFill>
                  <a:schemeClr val="tx1"/>
                </a:solidFill>
              </a:rPr>
              <a:t>率，资源整合创新</a:t>
            </a:r>
            <a:endParaRPr lang="en-US" altLang="zh-CN" sz="1600" b="1" dirty="0">
              <a:solidFill>
                <a:schemeClr val="tx1"/>
              </a:solidFill>
            </a:endParaRPr>
          </a:p>
        </p:txBody>
      </p:sp>
      <p:sp>
        <p:nvSpPr>
          <p:cNvPr id="10" name="矩形 9"/>
          <p:cNvSpPr/>
          <p:nvPr/>
        </p:nvSpPr>
        <p:spPr>
          <a:xfrm>
            <a:off x="392310" y="3212976"/>
            <a:ext cx="4416702" cy="72008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关键业务</a:t>
            </a:r>
          </a:p>
        </p:txBody>
      </p:sp>
      <p:sp>
        <p:nvSpPr>
          <p:cNvPr id="11" name="矩形 10"/>
          <p:cNvSpPr/>
          <p:nvPr/>
        </p:nvSpPr>
        <p:spPr>
          <a:xfrm>
            <a:off x="391442" y="3933056"/>
            <a:ext cx="4417542" cy="187220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444500" indent="-266700">
              <a:spcAft>
                <a:spcPts val="600"/>
              </a:spcAft>
              <a:buFont typeface="Arial" panose="020B0604020202020204" pitchFamily="34" charset="0"/>
              <a:buChar char="•"/>
            </a:pPr>
            <a:r>
              <a:rPr lang="zh-CN" altLang="en-US" sz="1600" dirty="0" smtClean="0">
                <a:solidFill>
                  <a:schemeClr val="tx1"/>
                </a:solidFill>
              </a:rPr>
              <a:t>农产品</a:t>
            </a:r>
            <a:r>
              <a:rPr lang="zh-CN" altLang="en-US" sz="1600" dirty="0">
                <a:solidFill>
                  <a:schemeClr val="tx1"/>
                </a:solidFill>
              </a:rPr>
              <a:t>交</a:t>
            </a:r>
            <a:r>
              <a:rPr lang="zh-CN" altLang="en-US" sz="1600" dirty="0" smtClean="0">
                <a:solidFill>
                  <a:schemeClr val="tx1"/>
                </a:solidFill>
              </a:rPr>
              <a:t>易</a:t>
            </a:r>
            <a:r>
              <a:rPr lang="zh-CN" altLang="en-US" sz="1600" dirty="0">
                <a:solidFill>
                  <a:schemeClr val="tx1"/>
                </a:solidFill>
              </a:rPr>
              <a:t>与</a:t>
            </a:r>
            <a:r>
              <a:rPr lang="zh-CN" altLang="en-US" sz="1600" dirty="0" smtClean="0">
                <a:solidFill>
                  <a:schemeClr val="tx1"/>
                </a:solidFill>
              </a:rPr>
              <a:t>流通</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a:solidFill>
                  <a:schemeClr val="tx1"/>
                </a:solidFill>
              </a:rPr>
              <a:t>农</a:t>
            </a:r>
            <a:r>
              <a:rPr lang="zh-CN" altLang="en-US" sz="1600" dirty="0" smtClean="0">
                <a:solidFill>
                  <a:schemeClr val="tx1"/>
                </a:solidFill>
              </a:rPr>
              <a:t>资产品</a:t>
            </a:r>
            <a:r>
              <a:rPr lang="zh-CN" altLang="en-US" sz="1600" dirty="0">
                <a:solidFill>
                  <a:schemeClr val="tx1"/>
                </a:solidFill>
              </a:rPr>
              <a:t>交</a:t>
            </a:r>
            <a:r>
              <a:rPr lang="zh-CN" altLang="en-US" sz="1600" dirty="0" smtClean="0">
                <a:solidFill>
                  <a:schemeClr val="tx1"/>
                </a:solidFill>
              </a:rPr>
              <a:t>易与流通</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新型信息化物流体系建设</a:t>
            </a:r>
            <a:endParaRPr lang="en-US" altLang="zh-CN" sz="1600" dirty="0" smtClean="0">
              <a:solidFill>
                <a:schemeClr val="tx1"/>
              </a:solidFill>
            </a:endParaRPr>
          </a:p>
          <a:p>
            <a:pPr marL="444500" indent="-266700">
              <a:spcAft>
                <a:spcPts val="600"/>
              </a:spcAft>
              <a:buFont typeface="Arial" panose="020B0604020202020204" pitchFamily="34" charset="0"/>
              <a:buChar char="•"/>
            </a:pPr>
            <a:r>
              <a:rPr lang="zh-CN" altLang="en-US" sz="1600" dirty="0" smtClean="0">
                <a:solidFill>
                  <a:schemeClr val="tx1"/>
                </a:solidFill>
              </a:rPr>
              <a:t>基于物流平台的金融服务</a:t>
            </a:r>
          </a:p>
        </p:txBody>
      </p:sp>
      <p:sp>
        <p:nvSpPr>
          <p:cNvPr id="12" name="矩形 11"/>
          <p:cNvSpPr/>
          <p:nvPr/>
        </p:nvSpPr>
        <p:spPr>
          <a:xfrm>
            <a:off x="5072761" y="3212976"/>
            <a:ext cx="4416702" cy="72008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发</a:t>
            </a:r>
            <a:r>
              <a:rPr lang="zh-CN" altLang="en-US" sz="1600" b="1" dirty="0" smtClean="0">
                <a:solidFill>
                  <a:schemeClr val="bg1"/>
                </a:solidFill>
              </a:rPr>
              <a:t>展方式</a:t>
            </a:r>
          </a:p>
        </p:txBody>
      </p:sp>
      <p:sp>
        <p:nvSpPr>
          <p:cNvPr id="13" name="矩形 12"/>
          <p:cNvSpPr/>
          <p:nvPr/>
        </p:nvSpPr>
        <p:spPr>
          <a:xfrm>
            <a:off x="5071962" y="3933056"/>
            <a:ext cx="4417542" cy="187220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288000" bIns="36000" numCol="1" spcCol="0" rtlCol="0" fromWordArt="0" anchor="ctr" anchorCtr="0" forceAA="0" compatLnSpc="1">
            <a:prstTxWarp prst="textNoShape">
              <a:avLst/>
            </a:prstTxWarp>
            <a:noAutofit/>
          </a:bodyPr>
          <a:lstStyle/>
          <a:p>
            <a:pPr marL="444500" lvl="1" indent="-266700">
              <a:spcAft>
                <a:spcPts val="600"/>
              </a:spcAft>
              <a:buFont typeface="Arial" panose="020B0604020202020204" pitchFamily="34" charset="0"/>
              <a:buChar char="•"/>
            </a:pPr>
            <a:r>
              <a:rPr lang="zh-CN" altLang="en-US" sz="1600" dirty="0">
                <a:solidFill>
                  <a:schemeClr val="tx1"/>
                </a:solidFill>
              </a:rPr>
              <a:t>基</a:t>
            </a:r>
            <a:r>
              <a:rPr lang="zh-CN" altLang="en-US" sz="1600" dirty="0" smtClean="0">
                <a:solidFill>
                  <a:schemeClr val="tx1"/>
                </a:solidFill>
              </a:rPr>
              <a:t>于各类基础设施，协同外部资源，优化自身物流体系</a:t>
            </a:r>
            <a:endParaRPr lang="en-US" altLang="zh-CN" sz="1600" dirty="0" smtClean="0">
              <a:solidFill>
                <a:schemeClr val="tx1"/>
              </a:solidFill>
            </a:endParaRPr>
          </a:p>
          <a:p>
            <a:pPr marL="444500" lvl="1" indent="-266700">
              <a:spcAft>
                <a:spcPts val="600"/>
              </a:spcAft>
              <a:buFont typeface="Arial" panose="020B0604020202020204" pitchFamily="34" charset="0"/>
              <a:buChar char="•"/>
            </a:pPr>
            <a:r>
              <a:rPr lang="zh-CN" altLang="en-US" sz="1600" dirty="0">
                <a:solidFill>
                  <a:schemeClr val="tx1"/>
                </a:solidFill>
              </a:rPr>
              <a:t>将</a:t>
            </a:r>
            <a:r>
              <a:rPr lang="zh-CN" altLang="en-US" sz="1600" dirty="0" smtClean="0">
                <a:solidFill>
                  <a:schemeClr val="tx1"/>
                </a:solidFill>
              </a:rPr>
              <a:t>信息化建设加载到物流体系中</a:t>
            </a:r>
            <a:endParaRPr lang="en-US" altLang="zh-CN" sz="1600" dirty="0" smtClean="0">
              <a:solidFill>
                <a:schemeClr val="tx1"/>
              </a:solidFill>
            </a:endParaRPr>
          </a:p>
          <a:p>
            <a:pPr marL="444500" lvl="1" indent="-266700">
              <a:spcAft>
                <a:spcPts val="600"/>
              </a:spcAft>
              <a:buFont typeface="Arial" panose="020B0604020202020204" pitchFamily="34" charset="0"/>
              <a:buChar char="•"/>
            </a:pPr>
            <a:r>
              <a:rPr lang="zh-CN" altLang="en-US" sz="1600" dirty="0">
                <a:solidFill>
                  <a:schemeClr val="tx1"/>
                </a:solidFill>
              </a:rPr>
              <a:t>加强信息化与工业化在技术、产品、业务、产业等方面</a:t>
            </a:r>
            <a:r>
              <a:rPr lang="zh-CN" altLang="en-US" sz="1600" dirty="0" smtClean="0">
                <a:solidFill>
                  <a:schemeClr val="tx1"/>
                </a:solidFill>
              </a:rPr>
              <a:t>融合</a:t>
            </a:r>
            <a:endParaRPr lang="en-US" altLang="zh-CN" sz="1600" dirty="0">
              <a:solidFill>
                <a:schemeClr val="tx1"/>
              </a:solidFill>
            </a:endParaRPr>
          </a:p>
          <a:p>
            <a:pPr marL="444500" lvl="1" indent="-266700">
              <a:spcAft>
                <a:spcPts val="600"/>
              </a:spcAft>
              <a:buFont typeface="Arial" panose="020B0604020202020204" pitchFamily="34" charset="0"/>
              <a:buChar char="•"/>
            </a:pPr>
            <a:r>
              <a:rPr lang="zh-CN" altLang="en-US" sz="1600" dirty="0" smtClean="0">
                <a:solidFill>
                  <a:schemeClr val="tx1"/>
                </a:solidFill>
              </a:rPr>
              <a:t>基于区域面向大宗物资的物流交易平台</a:t>
            </a:r>
            <a:endParaRPr lang="en-US" altLang="zh-CN" sz="1600" dirty="0">
              <a:solidFill>
                <a:schemeClr val="tx1"/>
              </a:solidFill>
            </a:endParaRPr>
          </a:p>
        </p:txBody>
      </p:sp>
      <p:sp>
        <p:nvSpPr>
          <p:cNvPr id="14" name="椭圆 13"/>
          <p:cNvSpPr/>
          <p:nvPr>
            <p:custDataLst>
              <p:tags r:id="rId1"/>
            </p:custDataLst>
          </p:nvPr>
        </p:nvSpPr>
        <p:spPr>
          <a:xfrm>
            <a:off x="344536" y="1662944"/>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a:ea typeface="+mj-ea"/>
            </a:endParaRPr>
          </a:p>
        </p:txBody>
      </p:sp>
      <p:sp>
        <p:nvSpPr>
          <p:cNvPr id="15" name="椭圆 14"/>
          <p:cNvSpPr/>
          <p:nvPr>
            <p:custDataLst>
              <p:tags r:id="rId2"/>
            </p:custDataLst>
          </p:nvPr>
        </p:nvSpPr>
        <p:spPr>
          <a:xfrm>
            <a:off x="344536" y="3069008"/>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a:ea typeface="+mj-ea"/>
            </a:endParaRPr>
          </a:p>
        </p:txBody>
      </p:sp>
      <p:sp>
        <p:nvSpPr>
          <p:cNvPr id="16" name="椭圆 15"/>
          <p:cNvSpPr/>
          <p:nvPr>
            <p:custDataLst>
              <p:tags r:id="rId3"/>
            </p:custDataLst>
          </p:nvPr>
        </p:nvSpPr>
        <p:spPr>
          <a:xfrm>
            <a:off x="5025008" y="3068960"/>
            <a:ext cx="432000" cy="432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a:ea typeface="+mj-ea"/>
            </a:endParaRPr>
          </a:p>
        </p:txBody>
      </p:sp>
    </p:spTree>
    <p:extLst>
      <p:ext uri="{BB962C8B-B14F-4D97-AF65-F5344CB8AC3E}">
        <p14:creationId xmlns:p14="http://schemas.microsoft.com/office/powerpoint/2010/main" val="2229295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5292685" y="2280469"/>
            <a:ext cx="1604531" cy="1138401"/>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7" name="椭圆 6"/>
          <p:cNvSpPr/>
          <p:nvPr/>
        </p:nvSpPr>
        <p:spPr>
          <a:xfrm>
            <a:off x="3067084" y="1919071"/>
            <a:ext cx="1584176" cy="1584176"/>
          </a:xfrm>
          <a:prstGeom prst="ellipse">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2" name="标题 1"/>
          <p:cNvSpPr>
            <a:spLocks noGrp="1"/>
          </p:cNvSpPr>
          <p:nvPr>
            <p:ph type="title"/>
          </p:nvPr>
        </p:nvSpPr>
        <p:spPr>
          <a:xfrm>
            <a:off x="453000" y="816272"/>
            <a:ext cx="9000000" cy="688256"/>
          </a:xfrm>
        </p:spPr>
        <p:txBody>
          <a:bodyPr/>
          <a:lstStyle/>
          <a:p>
            <a:r>
              <a:rPr lang="zh-CN" altLang="en-US" dirty="0" smtClean="0"/>
              <a:t>上述经济趋势</a:t>
            </a:r>
            <a:r>
              <a:rPr lang="zh-CN" altLang="en-US" dirty="0"/>
              <a:t>、</a:t>
            </a:r>
            <a:r>
              <a:rPr lang="zh-CN" altLang="en-US" dirty="0" smtClean="0"/>
              <a:t>产</a:t>
            </a:r>
            <a:r>
              <a:rPr lang="zh-CN" altLang="en-US" dirty="0"/>
              <a:t>业发</a:t>
            </a:r>
            <a:r>
              <a:rPr lang="zh-CN" altLang="en-US" dirty="0" smtClean="0"/>
              <a:t>展的转</a:t>
            </a:r>
            <a:r>
              <a:rPr lang="zh-CN" altLang="en-US" dirty="0"/>
              <a:t>折</a:t>
            </a:r>
            <a:r>
              <a:rPr lang="zh-CN" altLang="en-US" dirty="0" smtClean="0"/>
              <a:t>，以及国家政策、技术手段等方面的变化，导致外部经营环</a:t>
            </a:r>
            <a:r>
              <a:rPr lang="zh-CN" altLang="en-US" dirty="0"/>
              <a:t>境发生重大变</a:t>
            </a:r>
            <a:r>
              <a:rPr lang="zh-CN" altLang="en-US" dirty="0" smtClean="0"/>
              <a:t>化，瓮福未来必须走转型发展和</a:t>
            </a:r>
            <a:r>
              <a:rPr lang="zh-CN" altLang="en-US" dirty="0"/>
              <a:t>创</a:t>
            </a:r>
            <a:r>
              <a:rPr lang="zh-CN" altLang="en-US" dirty="0" smtClean="0"/>
              <a:t>新发展的道路</a:t>
            </a:r>
            <a:endParaRPr lang="zh-CN" altLang="en-US" dirty="0"/>
          </a:p>
        </p:txBody>
      </p:sp>
      <p:pic>
        <p:nvPicPr>
          <p:cNvPr id="6" name="图片 5"/>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272458" y="2135095"/>
            <a:ext cx="1280178" cy="1280178"/>
          </a:xfrm>
          <a:prstGeom prst="rect">
            <a:avLst/>
          </a:prstGeom>
        </p:spPr>
      </p:pic>
      <p:sp>
        <p:nvSpPr>
          <p:cNvPr id="8" name="矩形 7"/>
          <p:cNvSpPr/>
          <p:nvPr/>
        </p:nvSpPr>
        <p:spPr>
          <a:xfrm>
            <a:off x="3008784" y="3501008"/>
            <a:ext cx="1620957" cy="338554"/>
          </a:xfrm>
          <a:prstGeom prst="rect">
            <a:avLst/>
          </a:prstGeom>
        </p:spPr>
        <p:txBody>
          <a:bodyPr wrap="none">
            <a:spAutoFit/>
          </a:bodyPr>
          <a:lstStyle/>
          <a:p>
            <a:r>
              <a:rPr lang="zh-CN" altLang="en-US" sz="1600" b="1" dirty="0"/>
              <a:t>产业发展转折点</a:t>
            </a:r>
          </a:p>
        </p:txBody>
      </p:sp>
      <p:sp>
        <p:nvSpPr>
          <p:cNvPr id="11" name="椭圆 10"/>
          <p:cNvSpPr/>
          <p:nvPr/>
        </p:nvSpPr>
        <p:spPr>
          <a:xfrm>
            <a:off x="3067084" y="4205122"/>
            <a:ext cx="1584176" cy="1584176"/>
          </a:xfrm>
          <a:prstGeom prst="ellipse">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12" name="椭圆 11"/>
          <p:cNvSpPr/>
          <p:nvPr/>
        </p:nvSpPr>
        <p:spPr>
          <a:xfrm>
            <a:off x="672934" y="4205122"/>
            <a:ext cx="1584176" cy="1584176"/>
          </a:xfrm>
          <a:prstGeom prst="ellipse">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13" name="椭圆 12"/>
          <p:cNvSpPr/>
          <p:nvPr/>
        </p:nvSpPr>
        <p:spPr>
          <a:xfrm>
            <a:off x="672934" y="1916832"/>
            <a:ext cx="1584176" cy="1584176"/>
          </a:xfrm>
          <a:prstGeom prst="ellipse">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14" name="矩形 13"/>
          <p:cNvSpPr/>
          <p:nvPr/>
        </p:nvSpPr>
        <p:spPr>
          <a:xfrm>
            <a:off x="728916" y="5879511"/>
            <a:ext cx="1415772" cy="338554"/>
          </a:xfrm>
          <a:prstGeom prst="rect">
            <a:avLst/>
          </a:prstGeom>
        </p:spPr>
        <p:txBody>
          <a:bodyPr wrap="none">
            <a:spAutoFit/>
          </a:bodyPr>
          <a:lstStyle/>
          <a:p>
            <a:r>
              <a:rPr lang="zh-CN" altLang="en-US" sz="1600" b="1" dirty="0" smtClean="0"/>
              <a:t>政策鼓励导向</a:t>
            </a:r>
            <a:endParaRPr lang="zh-CN" altLang="en-US" sz="1600" b="1" dirty="0"/>
          </a:p>
        </p:txBody>
      </p:sp>
      <p:sp>
        <p:nvSpPr>
          <p:cNvPr id="15" name="矩形 14"/>
          <p:cNvSpPr/>
          <p:nvPr/>
        </p:nvSpPr>
        <p:spPr>
          <a:xfrm>
            <a:off x="3152800" y="5879511"/>
            <a:ext cx="1415772" cy="338554"/>
          </a:xfrm>
          <a:prstGeom prst="rect">
            <a:avLst/>
          </a:prstGeom>
        </p:spPr>
        <p:txBody>
          <a:bodyPr wrap="none">
            <a:spAutoFit/>
          </a:bodyPr>
          <a:lstStyle/>
          <a:p>
            <a:r>
              <a:rPr lang="zh-CN" altLang="en-US" sz="1600" b="1" dirty="0"/>
              <a:t>技</a:t>
            </a:r>
            <a:r>
              <a:rPr lang="zh-CN" altLang="en-US" sz="1600" b="1" dirty="0" smtClean="0"/>
              <a:t>术手段变化</a:t>
            </a:r>
            <a:endParaRPr lang="zh-CN" altLang="en-US" sz="1600" b="1" dirty="0"/>
          </a:p>
        </p:txBody>
      </p:sp>
      <p:sp>
        <p:nvSpPr>
          <p:cNvPr id="16" name="矩形 15"/>
          <p:cNvSpPr/>
          <p:nvPr/>
        </p:nvSpPr>
        <p:spPr>
          <a:xfrm>
            <a:off x="704528" y="3501008"/>
            <a:ext cx="1415772" cy="338554"/>
          </a:xfrm>
          <a:prstGeom prst="rect">
            <a:avLst/>
          </a:prstGeom>
        </p:spPr>
        <p:txBody>
          <a:bodyPr wrap="none">
            <a:spAutoFit/>
          </a:bodyPr>
          <a:lstStyle/>
          <a:p>
            <a:r>
              <a:rPr lang="zh-CN" altLang="en-US" sz="1600" b="1" dirty="0" smtClean="0"/>
              <a:t>经济发展转折</a:t>
            </a:r>
            <a:endParaRPr lang="zh-CN" altLang="en-US" sz="1600" b="1" dirty="0"/>
          </a:p>
        </p:txBody>
      </p:sp>
      <p:grpSp>
        <p:nvGrpSpPr>
          <p:cNvPr id="17" name="组合 16"/>
          <p:cNvGrpSpPr/>
          <p:nvPr/>
        </p:nvGrpSpPr>
        <p:grpSpPr>
          <a:xfrm>
            <a:off x="4845016" y="2335817"/>
            <a:ext cx="252000" cy="3528392"/>
            <a:chOff x="3585420" y="1916832"/>
            <a:chExt cx="252000" cy="3528392"/>
          </a:xfrm>
        </p:grpSpPr>
        <p:cxnSp>
          <p:nvCxnSpPr>
            <p:cNvPr id="18" name="直接连接符 17"/>
            <p:cNvCxnSpPr/>
            <p:nvPr/>
          </p:nvCxnSpPr>
          <p:spPr>
            <a:xfrm>
              <a:off x="3681240" y="1916832"/>
              <a:ext cx="0" cy="3528392"/>
            </a:xfrm>
            <a:prstGeom prst="line">
              <a:avLst/>
            </a:prstGeom>
            <a:ln w="1905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右箭头 18"/>
            <p:cNvSpPr/>
            <p:nvPr/>
          </p:nvSpPr>
          <p:spPr>
            <a:xfrm>
              <a:off x="3585420" y="3483028"/>
              <a:ext cx="252000" cy="396000"/>
            </a:xfrm>
            <a:prstGeom prst="rightArrow">
              <a:avLst>
                <a:gd name="adj1" fmla="val 50000"/>
                <a:gd name="adj2" fmla="val 201887"/>
              </a:avLst>
            </a:prstGeom>
            <a:solidFill>
              <a:schemeClr val="accent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pic>
        <p:nvPicPr>
          <p:cNvPr id="20" name="图片 19"/>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20552" y="2276872"/>
            <a:ext cx="1064154" cy="1064154"/>
          </a:xfrm>
          <a:prstGeom prst="rect">
            <a:avLst/>
          </a:prstGeom>
        </p:spPr>
      </p:pic>
      <p:pic>
        <p:nvPicPr>
          <p:cNvPr id="21" name="图片 20"/>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5587" y="4510168"/>
            <a:ext cx="974084" cy="974084"/>
          </a:xfrm>
          <a:prstGeom prst="rect">
            <a:avLst/>
          </a:prstGeom>
        </p:spPr>
      </p:pic>
      <p:pic>
        <p:nvPicPr>
          <p:cNvPr id="22" name="图片 21"/>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354354" y="4581128"/>
            <a:ext cx="1022582" cy="904745"/>
          </a:xfrm>
          <a:prstGeom prst="rect">
            <a:avLst/>
          </a:prstGeom>
        </p:spPr>
      </p:pic>
      <p:sp>
        <p:nvSpPr>
          <p:cNvPr id="23" name="矩形 22"/>
          <p:cNvSpPr/>
          <p:nvPr/>
        </p:nvSpPr>
        <p:spPr>
          <a:xfrm>
            <a:off x="6897216" y="2348880"/>
            <a:ext cx="2448843" cy="1031051"/>
          </a:xfrm>
          <a:prstGeom prst="rect">
            <a:avLst/>
          </a:prstGeom>
        </p:spPr>
        <p:txBody>
          <a:bodyPr wrap="square">
            <a:spAutoFit/>
          </a:bodyPr>
          <a:lstStyle/>
          <a:p>
            <a:pPr marL="285750" indent="-285750">
              <a:spcAft>
                <a:spcPts val="600"/>
              </a:spcAft>
              <a:buFont typeface="Arial" panose="020B0604020202020204" pitchFamily="34" charset="0"/>
              <a:buChar char="•"/>
            </a:pPr>
            <a:r>
              <a:rPr lang="zh-CN" altLang="en-US" sz="1400" dirty="0" smtClean="0"/>
              <a:t>原有主业产业面临压力，打开</a:t>
            </a:r>
            <a:r>
              <a:rPr lang="zh-CN" altLang="en-US" sz="1400" dirty="0"/>
              <a:t>新的产业</a:t>
            </a:r>
            <a:r>
              <a:rPr lang="zh-CN" altLang="en-US" sz="1400" dirty="0" smtClean="0"/>
              <a:t>空间</a:t>
            </a:r>
            <a:endParaRPr lang="en-US" altLang="zh-CN" sz="1400" dirty="0" smtClean="0"/>
          </a:p>
          <a:p>
            <a:pPr marL="285750" indent="-285750">
              <a:spcAft>
                <a:spcPts val="600"/>
              </a:spcAft>
              <a:buFont typeface="Arial" panose="020B0604020202020204" pitchFamily="34" charset="0"/>
              <a:buChar char="•"/>
            </a:pPr>
            <a:r>
              <a:rPr lang="zh-CN" altLang="en-US" sz="1400" dirty="0" smtClean="0"/>
              <a:t>实现能力迁移，培育新产业领域的</a:t>
            </a:r>
            <a:r>
              <a:rPr lang="zh-CN" altLang="en-US" sz="1400" dirty="0"/>
              <a:t>关键</a:t>
            </a:r>
            <a:r>
              <a:rPr lang="zh-CN" altLang="en-US" sz="1400" dirty="0" smtClean="0"/>
              <a:t>能力</a:t>
            </a:r>
            <a:endParaRPr lang="en-US" altLang="zh-CN" sz="1400" dirty="0" smtClean="0"/>
          </a:p>
        </p:txBody>
      </p:sp>
      <p:pic>
        <p:nvPicPr>
          <p:cNvPr id="24" name="图片 23"/>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83230" y="2276872"/>
            <a:ext cx="1232010" cy="1232010"/>
          </a:xfrm>
          <a:prstGeom prst="rect">
            <a:avLst/>
          </a:prstGeom>
        </p:spPr>
      </p:pic>
      <p:sp>
        <p:nvSpPr>
          <p:cNvPr id="25" name="矩形 24"/>
          <p:cNvSpPr/>
          <p:nvPr/>
        </p:nvSpPr>
        <p:spPr>
          <a:xfrm>
            <a:off x="5603781" y="3418870"/>
            <a:ext cx="1005403" cy="338554"/>
          </a:xfrm>
          <a:prstGeom prst="rect">
            <a:avLst/>
          </a:prstGeom>
        </p:spPr>
        <p:txBody>
          <a:bodyPr wrap="none">
            <a:spAutoFit/>
          </a:bodyPr>
          <a:lstStyle/>
          <a:p>
            <a:r>
              <a:rPr lang="zh-CN" altLang="en-US" sz="1600" b="1" dirty="0" smtClean="0"/>
              <a:t>转型发展</a:t>
            </a:r>
            <a:endParaRPr lang="zh-CN" altLang="en-US" sz="1600" b="1" dirty="0"/>
          </a:p>
        </p:txBody>
      </p:sp>
      <p:sp>
        <p:nvSpPr>
          <p:cNvPr id="27" name="矩形 26"/>
          <p:cNvSpPr/>
          <p:nvPr/>
        </p:nvSpPr>
        <p:spPr>
          <a:xfrm>
            <a:off x="5292685" y="4531029"/>
            <a:ext cx="1604531" cy="1138401"/>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28" name="矩形 27"/>
          <p:cNvSpPr/>
          <p:nvPr/>
        </p:nvSpPr>
        <p:spPr>
          <a:xfrm>
            <a:off x="5603781" y="5682734"/>
            <a:ext cx="1005403" cy="338554"/>
          </a:xfrm>
          <a:prstGeom prst="rect">
            <a:avLst/>
          </a:prstGeom>
        </p:spPr>
        <p:txBody>
          <a:bodyPr wrap="none">
            <a:spAutoFit/>
          </a:bodyPr>
          <a:lstStyle/>
          <a:p>
            <a:r>
              <a:rPr lang="zh-CN" altLang="en-US" sz="1600" b="1" dirty="0" smtClean="0"/>
              <a:t>创新发展</a:t>
            </a:r>
            <a:endParaRPr lang="zh-CN" altLang="en-US" sz="1600" b="1" dirty="0"/>
          </a:p>
        </p:txBody>
      </p:sp>
      <p:sp>
        <p:nvSpPr>
          <p:cNvPr id="33" name="椭圆 32"/>
          <p:cNvSpPr/>
          <p:nvPr/>
        </p:nvSpPr>
        <p:spPr>
          <a:xfrm>
            <a:off x="5599245" y="4581128"/>
            <a:ext cx="432048" cy="432048"/>
          </a:xfrm>
          <a:prstGeom prst="ellipse">
            <a:avLst/>
          </a:prstGeom>
          <a:solidFill>
            <a:srgbClr val="0054A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34" name="十字形 33"/>
          <p:cNvSpPr/>
          <p:nvPr/>
        </p:nvSpPr>
        <p:spPr>
          <a:xfrm rot="2669530">
            <a:off x="5602913" y="5160599"/>
            <a:ext cx="440721" cy="440721"/>
          </a:xfrm>
          <a:prstGeom prst="plus">
            <a:avLst>
              <a:gd name="adj" fmla="val 39208"/>
            </a:avLst>
          </a:prstGeom>
          <a:solidFill>
            <a:srgbClr val="0054A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bg1"/>
              </a:solidFill>
              <a:latin typeface="+mj-lt"/>
              <a:ea typeface="+mj-ea"/>
            </a:endParaRPr>
          </a:p>
        </p:txBody>
      </p:sp>
      <p:sp>
        <p:nvSpPr>
          <p:cNvPr id="37" name="弧形 36"/>
          <p:cNvSpPr/>
          <p:nvPr/>
        </p:nvSpPr>
        <p:spPr>
          <a:xfrm>
            <a:off x="5601072" y="4777309"/>
            <a:ext cx="936104" cy="1086900"/>
          </a:xfrm>
          <a:prstGeom prst="arc">
            <a:avLst>
              <a:gd name="adj1" fmla="val 16598394"/>
              <a:gd name="adj2" fmla="val 1880132"/>
            </a:avLst>
          </a:prstGeom>
          <a:ln w="57150">
            <a:solidFill>
              <a:srgbClr val="00549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矩形 37"/>
          <p:cNvSpPr/>
          <p:nvPr/>
        </p:nvSpPr>
        <p:spPr>
          <a:xfrm>
            <a:off x="6897216" y="4581128"/>
            <a:ext cx="2448843" cy="1031051"/>
          </a:xfrm>
          <a:prstGeom prst="rect">
            <a:avLst/>
          </a:prstGeom>
        </p:spPr>
        <p:txBody>
          <a:bodyPr wrap="square">
            <a:spAutoFit/>
          </a:bodyPr>
          <a:lstStyle/>
          <a:p>
            <a:pPr marL="285750" indent="-285750">
              <a:spcAft>
                <a:spcPts val="600"/>
              </a:spcAft>
              <a:buFont typeface="Arial" panose="020B0604020202020204" pitchFamily="34" charset="0"/>
              <a:buChar char="•"/>
            </a:pPr>
            <a:r>
              <a:rPr lang="zh-CN" altLang="en-US" sz="1400" dirty="0" smtClean="0"/>
              <a:t>创新业务发展模式，以模式创新引领新业务发展</a:t>
            </a:r>
            <a:endParaRPr lang="en-US" altLang="zh-CN" sz="1400" dirty="0" smtClean="0"/>
          </a:p>
          <a:p>
            <a:pPr marL="285750" indent="-285750">
              <a:spcAft>
                <a:spcPts val="600"/>
              </a:spcAft>
              <a:buFont typeface="Arial" panose="020B0604020202020204" pitchFamily="34" charset="0"/>
              <a:buChar char="•"/>
            </a:pPr>
            <a:r>
              <a:rPr lang="zh-CN" altLang="en-US" sz="1400" dirty="0" smtClean="0"/>
              <a:t>改造内部管理机制与体制，激发内部活力与动力</a:t>
            </a:r>
            <a:endParaRPr lang="en-US" altLang="zh-CN" sz="1400" dirty="0" smtClean="0"/>
          </a:p>
        </p:txBody>
      </p:sp>
      <p:sp>
        <p:nvSpPr>
          <p:cNvPr id="29" name="矩形 28"/>
          <p:cNvSpPr/>
          <p:nvPr/>
        </p:nvSpPr>
        <p:spPr>
          <a:xfrm>
            <a:off x="488504" y="275396"/>
            <a:ext cx="1531188" cy="362279"/>
          </a:xfrm>
          <a:prstGeom prst="rect">
            <a:avLst/>
          </a:prstGeom>
        </p:spPr>
        <p:txBody>
          <a:bodyPr wrap="none">
            <a:spAutoFit/>
          </a:bodyPr>
          <a:lstStyle/>
          <a:p>
            <a:r>
              <a:rPr lang="zh-CN" altLang="en-US" b="1" dirty="0" smtClean="0"/>
              <a:t>外部环境总结</a:t>
            </a:r>
            <a:endParaRPr lang="zh-CN" altLang="en-US" b="1" dirty="0"/>
          </a:p>
        </p:txBody>
      </p:sp>
    </p:spTree>
    <p:extLst>
      <p:ext uri="{BB962C8B-B14F-4D97-AF65-F5344CB8AC3E}">
        <p14:creationId xmlns:p14="http://schemas.microsoft.com/office/powerpoint/2010/main" val="177467025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36576" y="1268760"/>
            <a:ext cx="8353499" cy="1229588"/>
            <a:chOff x="1136576" y="1199348"/>
            <a:chExt cx="7508875" cy="1506349"/>
          </a:xfrm>
        </p:grpSpPr>
        <p:grpSp>
          <p:nvGrpSpPr>
            <p:cNvPr id="17" name="组合 16"/>
            <p:cNvGrpSpPr/>
            <p:nvPr>
              <p:custDataLst>
                <p:tags r:id="rId3"/>
              </p:custDataLst>
            </p:nvPr>
          </p:nvGrpSpPr>
          <p:grpSpPr>
            <a:xfrm>
              <a:off x="1136576" y="1751438"/>
              <a:ext cx="7508875" cy="830997"/>
              <a:chOff x="2642568" y="1124744"/>
              <a:chExt cx="6790992" cy="696500"/>
            </a:xfrm>
          </p:grpSpPr>
          <p:grpSp>
            <p:nvGrpSpPr>
              <p:cNvPr id="24" name="组合 23"/>
              <p:cNvGrpSpPr/>
              <p:nvPr/>
            </p:nvGrpSpPr>
            <p:grpSpPr>
              <a:xfrm>
                <a:off x="2648744" y="1124744"/>
                <a:ext cx="6784816" cy="459016"/>
                <a:chOff x="2144688" y="967244"/>
                <a:chExt cx="5074735" cy="459016"/>
              </a:xfrm>
            </p:grpSpPr>
            <p:cxnSp>
              <p:nvCxnSpPr>
                <p:cNvPr id="26" name="肘形连接符 25"/>
                <p:cNvCxnSpPr/>
                <p:nvPr/>
              </p:nvCxnSpPr>
              <p:spPr>
                <a:xfrm flipV="1">
                  <a:off x="2144688" y="1196752"/>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V="1">
                  <a:off x="3835047" y="967244"/>
                  <a:ext cx="3384376" cy="229508"/>
                </a:xfrm>
                <a:prstGeom prst="bentConnector3">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a:xfrm>
                <a:off x="2642568" y="1569244"/>
                <a:ext cx="0" cy="2520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custDataLst>
                <p:tags r:id="rId4"/>
              </p:custDataLst>
            </p:nvPr>
          </p:nvSpPr>
          <p:spPr>
            <a:xfrm>
              <a:off x="1588097" y="2352692"/>
              <a:ext cx="1558419"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2015 - 2016</a:t>
              </a:r>
              <a:r>
                <a:rPr lang="zh-CN" altLang="en-US" sz="1400" b="1" dirty="0" smtClean="0">
                  <a:solidFill>
                    <a:schemeClr val="tx1"/>
                  </a:solidFill>
                  <a:latin typeface="+mn-lt"/>
                  <a:ea typeface="+mn-ea"/>
                </a:rPr>
                <a:t>年</a:t>
              </a:r>
            </a:p>
          </p:txBody>
        </p:sp>
        <p:sp>
          <p:nvSpPr>
            <p:cNvPr id="19" name="TextBox 18"/>
            <p:cNvSpPr txBox="1"/>
            <p:nvPr>
              <p:custDataLst>
                <p:tags r:id="rId5"/>
              </p:custDataLst>
            </p:nvPr>
          </p:nvSpPr>
          <p:spPr>
            <a:xfrm>
              <a:off x="4256171" y="2094953"/>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2017 - 2020</a:t>
              </a:r>
              <a:r>
                <a:rPr lang="zh-CN" altLang="en-US" sz="1400" b="1" dirty="0" smtClean="0">
                  <a:solidFill>
                    <a:schemeClr val="tx1"/>
                  </a:solidFill>
                  <a:latin typeface="+mn-lt"/>
                  <a:ea typeface="+mn-ea"/>
                </a:rPr>
                <a:t>年</a:t>
              </a:r>
            </a:p>
          </p:txBody>
        </p:sp>
        <p:sp>
          <p:nvSpPr>
            <p:cNvPr id="20" name="TextBox 19"/>
            <p:cNvSpPr txBox="1"/>
            <p:nvPr>
              <p:custDataLst>
                <p:tags r:id="rId6"/>
              </p:custDataLst>
            </p:nvPr>
          </p:nvSpPr>
          <p:spPr>
            <a:xfrm>
              <a:off x="6803141" y="1837214"/>
              <a:ext cx="1284106" cy="353005"/>
            </a:xfrm>
            <a:prstGeom prst="rect">
              <a:avLst/>
            </a:prstGeom>
            <a:noFill/>
          </p:spPr>
          <p:txBody>
            <a:bodyPr wrap="square" lIns="36000" tIns="36000" rIns="36000" bIns="36000" rtlCol="0">
              <a:spAutoFit/>
            </a:bodyPr>
            <a:lstStyle/>
            <a:p>
              <a:pPr algn="ctr">
                <a:spcBef>
                  <a:spcPts val="0"/>
                </a:spcBef>
                <a:spcAft>
                  <a:spcPts val="0"/>
                </a:spcAft>
                <a:buClrTx/>
                <a:buSzPct val="100000"/>
              </a:pPr>
              <a:r>
                <a:rPr lang="en-US" altLang="zh-CN" sz="1400" b="1" dirty="0" smtClean="0">
                  <a:solidFill>
                    <a:schemeClr val="tx1"/>
                  </a:solidFill>
                  <a:latin typeface="+mn-lt"/>
                  <a:ea typeface="+mn-ea"/>
                </a:rPr>
                <a:t>2021 - 2025</a:t>
              </a:r>
              <a:r>
                <a:rPr lang="zh-CN" altLang="en-US" sz="1400" b="1" dirty="0" smtClean="0">
                  <a:solidFill>
                    <a:schemeClr val="tx1"/>
                  </a:solidFill>
                  <a:latin typeface="+mn-lt"/>
                  <a:ea typeface="+mn-ea"/>
                </a:rPr>
                <a:t>年</a:t>
              </a:r>
            </a:p>
          </p:txBody>
        </p:sp>
        <p:sp>
          <p:nvSpPr>
            <p:cNvPr id="21" name="矩形 20"/>
            <p:cNvSpPr/>
            <p:nvPr>
              <p:custDataLst>
                <p:tags r:id="rId7"/>
              </p:custDataLst>
            </p:nvPr>
          </p:nvSpPr>
          <p:spPr>
            <a:xfrm>
              <a:off x="1247729" y="1738058"/>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完善设施，提升效率</a:t>
              </a:r>
              <a:endParaRPr lang="zh-CN" altLang="en-US" sz="1400" b="1" dirty="0">
                <a:solidFill>
                  <a:schemeClr val="bg1"/>
                </a:solidFill>
              </a:endParaRPr>
            </a:p>
          </p:txBody>
        </p:sp>
        <p:sp>
          <p:nvSpPr>
            <p:cNvPr id="22" name="矩形 21"/>
            <p:cNvSpPr/>
            <p:nvPr>
              <p:custDataLst>
                <p:tags r:id="rId8"/>
              </p:custDataLst>
            </p:nvPr>
          </p:nvSpPr>
          <p:spPr>
            <a:xfrm>
              <a:off x="3768008" y="1450027"/>
              <a:ext cx="2265119"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扩充功能，搭建平台</a:t>
              </a:r>
              <a:endParaRPr lang="zh-CN" altLang="en-US" sz="1400" b="1" dirty="0">
                <a:solidFill>
                  <a:schemeClr val="bg1"/>
                </a:solidFill>
              </a:endParaRPr>
            </a:p>
          </p:txBody>
        </p:sp>
        <p:sp>
          <p:nvSpPr>
            <p:cNvPr id="23" name="矩形 22"/>
            <p:cNvSpPr/>
            <p:nvPr>
              <p:custDataLst>
                <p:tags r:id="rId9"/>
              </p:custDataLst>
            </p:nvPr>
          </p:nvSpPr>
          <p:spPr>
            <a:xfrm>
              <a:off x="6288289" y="1199348"/>
              <a:ext cx="2265120" cy="485134"/>
            </a:xfrm>
            <a:prstGeom prst="rect">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108000" numCol="1" spcCol="0" rtlCol="0" fromWordArt="0" anchor="ctr" anchorCtr="0" forceAA="0" compatLnSpc="1">
              <a:prstTxWarp prst="textNoShape">
                <a:avLst/>
              </a:prstTxWarp>
              <a:noAutofit/>
            </a:bodyPr>
            <a:lstStyle/>
            <a:p>
              <a:pPr algn="ctr">
                <a:spcBef>
                  <a:spcPts val="300"/>
                </a:spcBef>
              </a:pPr>
              <a:r>
                <a:rPr lang="zh-CN" altLang="en-US" sz="1400" b="1" dirty="0" smtClean="0">
                  <a:solidFill>
                    <a:schemeClr val="bg1"/>
                  </a:solidFill>
                </a:rPr>
                <a:t>拓宽业务，树立品牌</a:t>
              </a:r>
              <a:endParaRPr lang="en-US" altLang="zh-CN" sz="1400" b="1" dirty="0">
                <a:solidFill>
                  <a:schemeClr val="bg1"/>
                </a:solidFill>
              </a:endParaRPr>
            </a:p>
          </p:txBody>
        </p:sp>
      </p:grpSp>
      <p:sp>
        <p:nvSpPr>
          <p:cNvPr id="28" name="矩形 27"/>
          <p:cNvSpPr/>
          <p:nvPr>
            <p:custDataLst>
              <p:tags r:id="rId1"/>
            </p:custDataLst>
          </p:nvPr>
        </p:nvSpPr>
        <p:spPr>
          <a:xfrm>
            <a:off x="416496" y="2614540"/>
            <a:ext cx="596845" cy="2880320"/>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具体</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举措</a:t>
            </a:r>
          </a:p>
        </p:txBody>
      </p:sp>
      <p:sp>
        <p:nvSpPr>
          <p:cNvPr id="31" name="矩形 30"/>
          <p:cNvSpPr/>
          <p:nvPr/>
        </p:nvSpPr>
        <p:spPr>
          <a:xfrm>
            <a:off x="1112520" y="2569180"/>
            <a:ext cx="2628000" cy="30623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完善农产品物流基础设施</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在瓮福农业服务集中的农产品产地与农产品销售的核心区域以及农产品的关键物流节点上建立仓储等基础设施</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大力拓展物流合作伙伴</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拓展物流联盟、物流园、货运代理、物流专线等优质物流合作伙伴，协同外部物流资源</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搭建</a:t>
            </a:r>
            <a:r>
              <a:rPr lang="zh-CN" altLang="en-US" sz="1400" b="1" dirty="0">
                <a:latin typeface="+mn-ea"/>
              </a:rPr>
              <a:t>更合理的信息化</a:t>
            </a:r>
            <a:r>
              <a:rPr lang="zh-CN" altLang="en-US" sz="1400" b="1" dirty="0" smtClean="0">
                <a:latin typeface="+mn-ea"/>
              </a:rPr>
              <a:t>平台</a:t>
            </a:r>
            <a:endParaRPr lang="en-US" altLang="zh-CN" sz="1400" b="1" dirty="0">
              <a:latin typeface="+mn-ea"/>
            </a:endParaRPr>
          </a:p>
          <a:p>
            <a:pPr>
              <a:spcBef>
                <a:spcPts val="600"/>
              </a:spcBef>
              <a:buClr>
                <a:schemeClr val="tx1"/>
              </a:buClr>
            </a:pPr>
            <a:r>
              <a:rPr lang="zh-CN" altLang="zh-CN" sz="1400" dirty="0" smtClean="0">
                <a:latin typeface="+mn-ea"/>
              </a:rPr>
              <a:t>—</a:t>
            </a:r>
            <a:r>
              <a:rPr lang="zh-CN" altLang="en-US" sz="1400" dirty="0" smtClean="0">
                <a:latin typeface="+mn-ea"/>
              </a:rPr>
              <a:t>确保</a:t>
            </a:r>
            <a:r>
              <a:rPr lang="zh-CN" altLang="en-US" sz="1400" dirty="0">
                <a:latin typeface="+mn-ea"/>
              </a:rPr>
              <a:t>能够全面、及时、准确的获取信息</a:t>
            </a:r>
          </a:p>
        </p:txBody>
      </p:sp>
      <p:sp>
        <p:nvSpPr>
          <p:cNvPr id="37" name="矩形 36"/>
          <p:cNvSpPr/>
          <p:nvPr/>
        </p:nvSpPr>
        <p:spPr>
          <a:xfrm>
            <a:off x="4053192" y="2569180"/>
            <a:ext cx="2628000" cy="2923877"/>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搭建粮肥物流平台</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整合内外部物流资源</a:t>
            </a:r>
            <a:endParaRPr lang="en-US" altLang="zh-CN" sz="1400" dirty="0" smtClean="0">
              <a:latin typeface="+mn-ea"/>
            </a:endParaRPr>
          </a:p>
          <a:p>
            <a:pPr>
              <a:spcBef>
                <a:spcPts val="600"/>
              </a:spcBef>
              <a:buClr>
                <a:schemeClr val="tx1"/>
              </a:buClr>
            </a:pPr>
            <a:r>
              <a:rPr lang="zh-CN" altLang="zh-CN" sz="1400" dirty="0">
                <a:latin typeface="+mn-ea"/>
              </a:rPr>
              <a:t>—</a:t>
            </a:r>
            <a:r>
              <a:rPr lang="en-US" altLang="zh-CN" sz="1400" dirty="0">
                <a:latin typeface="+mn-ea"/>
              </a:rPr>
              <a:t> </a:t>
            </a:r>
            <a:r>
              <a:rPr lang="zh-CN" altLang="en-US" sz="1400" dirty="0" smtClean="0">
                <a:latin typeface="+mn-ea"/>
              </a:rPr>
              <a:t>强化物流整合与规划能力</a:t>
            </a:r>
            <a:endParaRPr lang="zh-CN" altLang="en-US" sz="1400" dirty="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加载信息化体系</a:t>
            </a:r>
            <a:endParaRPr lang="en-US" altLang="zh-CN" sz="1400" b="1" dirty="0" smtClean="0">
              <a:latin typeface="+mn-ea"/>
            </a:endParaRPr>
          </a:p>
          <a:p>
            <a:pPr>
              <a:spcBef>
                <a:spcPts val="600"/>
              </a:spcBef>
              <a:buClr>
                <a:schemeClr val="tx1"/>
              </a:buClr>
            </a:pPr>
            <a:r>
              <a:rPr lang="zh-CN" altLang="zh-CN" sz="1400" dirty="0" smtClean="0">
                <a:latin typeface="+mn-ea"/>
              </a:rPr>
              <a:t>—</a:t>
            </a:r>
            <a:r>
              <a:rPr lang="zh-CN" altLang="en-US" sz="1400" dirty="0" smtClean="0">
                <a:latin typeface="+mn-ea"/>
              </a:rPr>
              <a:t>将信息化加载到物流体系中，充分利用新技术、新手段提升物流效率</a:t>
            </a:r>
            <a:endParaRPr lang="en-US" altLang="zh-CN" sz="1400" dirty="0" smtClean="0">
              <a:latin typeface="+mn-ea"/>
            </a:endParaRPr>
          </a:p>
          <a:p>
            <a:pPr marL="285750" indent="-285750">
              <a:spcBef>
                <a:spcPts val="600"/>
              </a:spcBef>
              <a:buClr>
                <a:schemeClr val="tx1"/>
              </a:buClr>
              <a:buFont typeface="Arial"/>
              <a:buChar char="•"/>
            </a:pPr>
            <a:r>
              <a:rPr lang="zh-CN" altLang="en-US" sz="1400" b="1" dirty="0" smtClean="0">
                <a:latin typeface="+mn-ea"/>
              </a:rPr>
              <a:t>搭建区域肥粮物流交易平台</a:t>
            </a:r>
            <a:endParaRPr lang="en-US" altLang="zh-CN" sz="1400" b="1" dirty="0">
              <a:latin typeface="+mn-ea"/>
            </a:endParaRPr>
          </a:p>
          <a:p>
            <a:pPr>
              <a:spcBef>
                <a:spcPts val="600"/>
              </a:spcBef>
              <a:buClr>
                <a:schemeClr val="tx1"/>
              </a:buClr>
            </a:pPr>
            <a:r>
              <a:rPr lang="zh-CN" altLang="zh-CN" sz="1400" dirty="0">
                <a:latin typeface="+mn-ea"/>
              </a:rPr>
              <a:t>—</a:t>
            </a:r>
            <a:r>
              <a:rPr lang="en-US" altLang="zh-CN" sz="1400" dirty="0">
                <a:latin typeface="+mn-ea"/>
              </a:rPr>
              <a:t> </a:t>
            </a:r>
            <a:r>
              <a:rPr lang="zh-CN" altLang="en-US" sz="1400" dirty="0" smtClean="0">
                <a:latin typeface="+mn-ea"/>
              </a:rPr>
              <a:t>整合物流、资金流、信息流，搭建较为完善的区域肥粮物流、交易平台</a:t>
            </a:r>
            <a:endParaRPr lang="en-US" altLang="zh-CN" sz="1400" dirty="0" smtClean="0">
              <a:latin typeface="+mn-ea"/>
            </a:endParaRPr>
          </a:p>
        </p:txBody>
      </p:sp>
      <p:sp>
        <p:nvSpPr>
          <p:cNvPr id="38" name="矩形 37"/>
          <p:cNvSpPr/>
          <p:nvPr/>
        </p:nvSpPr>
        <p:spPr>
          <a:xfrm>
            <a:off x="6861504" y="2569180"/>
            <a:ext cx="2628000" cy="3139321"/>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b="1" dirty="0" smtClean="0">
                <a:latin typeface="+mn-ea"/>
              </a:rPr>
              <a:t>拓宽业务种类范围</a:t>
            </a:r>
            <a:endParaRPr lang="en-US" altLang="zh-CN" sz="1400" b="1"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在农资产品端向氮肥、钾肥、农药、种子等拓展</a:t>
            </a:r>
            <a:endParaRPr lang="en-US" altLang="zh-CN" sz="1400" dirty="0" smtClean="0">
              <a:latin typeface="+mn-ea"/>
            </a:endParaRPr>
          </a:p>
          <a:p>
            <a:pPr>
              <a:spcBef>
                <a:spcPts val="600"/>
              </a:spcBef>
              <a:buClr>
                <a:schemeClr val="tx1"/>
              </a:buClr>
            </a:pPr>
            <a:r>
              <a:rPr lang="en-US" altLang="zh-CN" sz="1400" dirty="0" smtClean="0">
                <a:latin typeface="+mn-ea"/>
              </a:rPr>
              <a:t>— </a:t>
            </a:r>
            <a:r>
              <a:rPr lang="zh-CN" altLang="en-US" sz="1400" dirty="0" smtClean="0">
                <a:latin typeface="+mn-ea"/>
              </a:rPr>
              <a:t>在农产品端由以粮食为主向其它大宗农产品拓展</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smtClean="0">
                <a:latin typeface="+mn-ea"/>
              </a:rPr>
              <a:t>拓宽业务区域范围</a:t>
            </a:r>
            <a:endParaRPr lang="en-US" altLang="zh-CN" sz="1400" b="1" dirty="0">
              <a:latin typeface="+mn-ea"/>
            </a:endParaRPr>
          </a:p>
          <a:p>
            <a:pPr>
              <a:spcBef>
                <a:spcPts val="600"/>
              </a:spcBef>
              <a:buClr>
                <a:schemeClr val="tx1"/>
              </a:buClr>
            </a:pPr>
            <a:r>
              <a:rPr lang="zh-CN" altLang="zh-CN" sz="1400" dirty="0" smtClean="0">
                <a:latin typeface="+mn-ea"/>
              </a:rPr>
              <a:t>—</a:t>
            </a:r>
            <a:r>
              <a:rPr lang="en-US" altLang="zh-CN" sz="1400" dirty="0" smtClean="0">
                <a:latin typeface="+mn-ea"/>
              </a:rPr>
              <a:t> </a:t>
            </a:r>
            <a:r>
              <a:rPr lang="zh-CN" altLang="en-US" sz="1400" dirty="0" smtClean="0">
                <a:latin typeface="+mn-ea"/>
              </a:rPr>
              <a:t>在区域范围上由瓮福肥粮较为集中的东北区域进一步向全国扩展</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b="1" dirty="0">
                <a:latin typeface="+mn-ea"/>
              </a:rPr>
              <a:t>推广瓮福农资与农产品物流、交易平台品</a:t>
            </a:r>
            <a:r>
              <a:rPr lang="zh-CN" altLang="en-US" sz="1400" b="1" dirty="0" smtClean="0">
                <a:latin typeface="+mn-ea"/>
              </a:rPr>
              <a:t>牌</a:t>
            </a:r>
            <a:endParaRPr lang="en-US" altLang="zh-CN" sz="1400" b="1" dirty="0" smtClean="0">
              <a:latin typeface="+mn-ea"/>
            </a:endParaRPr>
          </a:p>
          <a:p>
            <a:pPr>
              <a:spcBef>
                <a:spcPts val="600"/>
              </a:spcBef>
              <a:buClr>
                <a:schemeClr val="tx1"/>
              </a:buClr>
            </a:pPr>
            <a:r>
              <a:rPr lang="zh-CN" altLang="zh-CN" sz="1400" dirty="0" smtClean="0">
                <a:latin typeface="+mn-ea"/>
              </a:rPr>
              <a:t>—</a:t>
            </a:r>
            <a:r>
              <a:rPr lang="zh-CN" altLang="en-US" sz="1400" dirty="0" smtClean="0">
                <a:latin typeface="+mn-ea"/>
              </a:rPr>
              <a:t>通过平台品牌放大业务规模</a:t>
            </a:r>
            <a:endParaRPr lang="en-US" altLang="zh-CN" sz="1400" b="1" dirty="0">
              <a:latin typeface="+mn-ea"/>
            </a:endParaRPr>
          </a:p>
        </p:txBody>
      </p:sp>
      <p:sp>
        <p:nvSpPr>
          <p:cNvPr id="32" name="矩形 31"/>
          <p:cNvSpPr/>
          <p:nvPr>
            <p:custDataLst>
              <p:tags r:id="rId2"/>
            </p:custDataLst>
          </p:nvPr>
        </p:nvSpPr>
        <p:spPr>
          <a:xfrm>
            <a:off x="416496" y="5638876"/>
            <a:ext cx="596845" cy="648072"/>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rPr>
              <a:t>关键</a:t>
            </a:r>
            <a:r>
              <a:rPr lang="en-US" altLang="zh-CN" sz="1400" b="1" dirty="0" smtClean="0">
                <a:solidFill>
                  <a:schemeClr val="bg1"/>
                </a:solidFill>
              </a:rPr>
              <a:t/>
            </a:r>
            <a:br>
              <a:rPr lang="en-US" altLang="zh-CN" sz="1400" b="1" dirty="0" smtClean="0">
                <a:solidFill>
                  <a:schemeClr val="bg1"/>
                </a:solidFill>
              </a:rPr>
            </a:br>
            <a:r>
              <a:rPr lang="zh-CN" altLang="en-US" sz="1400" b="1" dirty="0" smtClean="0">
                <a:solidFill>
                  <a:schemeClr val="bg1"/>
                </a:solidFill>
              </a:rPr>
              <a:t>指标</a:t>
            </a:r>
          </a:p>
        </p:txBody>
      </p:sp>
      <p:cxnSp>
        <p:nvCxnSpPr>
          <p:cNvPr id="34" name="直接连接符 33"/>
          <p:cNvCxnSpPr/>
          <p:nvPr/>
        </p:nvCxnSpPr>
        <p:spPr>
          <a:xfrm>
            <a:off x="1136576" y="2542532"/>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36576" y="5638876"/>
            <a:ext cx="8345902" cy="0"/>
          </a:xfrm>
          <a:prstGeom prst="line">
            <a:avLst/>
          </a:prstGeom>
          <a:ln w="1270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4053192" y="5638876"/>
            <a:ext cx="2772016"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平台磷肥与粮食交易额</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综合物流、交易成本</a:t>
            </a:r>
            <a:endParaRPr lang="en-US" altLang="zh-CN" sz="1400" dirty="0" smtClean="0">
              <a:latin typeface="+mn-ea"/>
            </a:endParaRPr>
          </a:p>
        </p:txBody>
      </p:sp>
      <p:sp>
        <p:nvSpPr>
          <p:cNvPr id="40" name="矩形 39"/>
          <p:cNvSpPr/>
          <p:nvPr/>
        </p:nvSpPr>
        <p:spPr>
          <a:xfrm>
            <a:off x="1112520" y="5638876"/>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农产品仓储能力</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综合物流费用率</a:t>
            </a:r>
            <a:endParaRPr lang="en-US" altLang="zh-CN" sz="1400" dirty="0" smtClean="0">
              <a:latin typeface="+mn-ea"/>
            </a:endParaRPr>
          </a:p>
        </p:txBody>
      </p:sp>
      <p:sp>
        <p:nvSpPr>
          <p:cNvPr id="41" name="矩形 40"/>
          <p:cNvSpPr/>
          <p:nvPr/>
        </p:nvSpPr>
        <p:spPr>
          <a:xfrm>
            <a:off x="6861504" y="5638876"/>
            <a:ext cx="2628000" cy="600164"/>
          </a:xfrm>
          <a:prstGeom prst="rect">
            <a:avLst/>
          </a:prstGeom>
        </p:spPr>
        <p:txBody>
          <a:bodyPr wrap="square">
            <a:spAutoFit/>
          </a:bodyPr>
          <a:lstStyle/>
          <a:p>
            <a:pPr marL="177800" indent="-177800">
              <a:spcBef>
                <a:spcPts val="600"/>
              </a:spcBef>
              <a:buClr>
                <a:schemeClr val="tx1"/>
              </a:buClr>
              <a:buFont typeface="Arial" panose="020B0604020202020204" pitchFamily="34" charset="0"/>
              <a:buChar char="•"/>
            </a:pPr>
            <a:r>
              <a:rPr lang="zh-CN" altLang="en-US" sz="1400" dirty="0" smtClean="0">
                <a:latin typeface="+mn-ea"/>
              </a:rPr>
              <a:t>平台总交易额、利润率</a:t>
            </a:r>
            <a:endParaRPr lang="en-US" altLang="zh-CN" sz="1400" dirty="0" smtClean="0">
              <a:latin typeface="+mn-ea"/>
            </a:endParaRPr>
          </a:p>
          <a:p>
            <a:pPr marL="177800" indent="-177800">
              <a:spcBef>
                <a:spcPts val="600"/>
              </a:spcBef>
              <a:buClr>
                <a:schemeClr val="tx1"/>
              </a:buClr>
              <a:buFont typeface="Arial" panose="020B0604020202020204" pitchFamily="34" charset="0"/>
              <a:buChar char="•"/>
            </a:pPr>
            <a:r>
              <a:rPr lang="zh-CN" altLang="en-US" sz="1400" dirty="0" smtClean="0">
                <a:latin typeface="+mn-ea"/>
              </a:rPr>
              <a:t>平台品牌知名度、影响力</a:t>
            </a:r>
          </a:p>
        </p:txBody>
      </p:sp>
      <p:sp>
        <p:nvSpPr>
          <p:cNvPr id="45"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latin typeface="+mj-lt"/>
              </a:rPr>
              <a:t>瓮福集团物流</a:t>
            </a:r>
            <a:r>
              <a:rPr lang="en-US" altLang="zh-CN" dirty="0" smtClean="0">
                <a:latin typeface="+mj-lt"/>
              </a:rPr>
              <a:t>&amp;</a:t>
            </a:r>
            <a:r>
              <a:rPr lang="zh-CN" altLang="en-US" dirty="0" smtClean="0">
                <a:latin typeface="+mj-lt"/>
              </a:rPr>
              <a:t>信息化</a:t>
            </a:r>
            <a:r>
              <a:rPr lang="zh-CN" altLang="en-US" dirty="0" smtClean="0">
                <a:solidFill>
                  <a:schemeClr val="tx2"/>
                </a:solidFill>
                <a:latin typeface="+mj-lt"/>
              </a:rPr>
              <a:t>战略举措</a:t>
            </a:r>
            <a:endParaRPr lang="zh-CN" altLang="en-US" dirty="0">
              <a:solidFill>
                <a:schemeClr val="tx2"/>
              </a:solidFill>
              <a:latin typeface="+mj-lt"/>
            </a:endParaRPr>
          </a:p>
        </p:txBody>
      </p:sp>
    </p:spTree>
    <p:extLst>
      <p:ext uri="{BB962C8B-B14F-4D97-AF65-F5344CB8AC3E}">
        <p14:creationId xmlns:p14="http://schemas.microsoft.com/office/powerpoint/2010/main" val="295984522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43379" y="1412776"/>
            <a:ext cx="1445925"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能力建设项目</a:t>
            </a:r>
          </a:p>
        </p:txBody>
      </p:sp>
      <p:sp>
        <p:nvSpPr>
          <p:cNvPr id="4" name="矩形 3"/>
          <p:cNvSpPr/>
          <p:nvPr/>
        </p:nvSpPr>
        <p:spPr>
          <a:xfrm>
            <a:off x="7785371"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近期</a:t>
            </a:r>
            <a:endParaRPr lang="zh-CN" altLang="en-US" sz="1200" b="1" dirty="0" smtClean="0">
              <a:solidFill>
                <a:schemeClr val="bg1"/>
              </a:solidFill>
            </a:endParaRPr>
          </a:p>
        </p:txBody>
      </p:sp>
      <p:sp>
        <p:nvSpPr>
          <p:cNvPr id="5" name="矩形 4"/>
          <p:cNvSpPr/>
          <p:nvPr/>
        </p:nvSpPr>
        <p:spPr>
          <a:xfrm>
            <a:off x="8385438"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中期</a:t>
            </a:r>
            <a:endParaRPr lang="zh-CN" altLang="en-US" sz="1200" b="1" dirty="0">
              <a:solidFill>
                <a:schemeClr val="bg1"/>
              </a:solidFill>
            </a:endParaRPr>
          </a:p>
        </p:txBody>
      </p:sp>
      <p:sp>
        <p:nvSpPr>
          <p:cNvPr id="6" name="矩形 5"/>
          <p:cNvSpPr/>
          <p:nvPr/>
        </p:nvSpPr>
        <p:spPr>
          <a:xfrm>
            <a:off x="8985504" y="1412776"/>
            <a:ext cx="504000" cy="50400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远期</a:t>
            </a:r>
            <a:endParaRPr lang="zh-CN" altLang="en-US" sz="1200" b="1" dirty="0">
              <a:solidFill>
                <a:schemeClr val="bg1"/>
              </a:solidFill>
            </a:endParaRPr>
          </a:p>
        </p:txBody>
      </p:sp>
      <p:sp>
        <p:nvSpPr>
          <p:cNvPr id="8" name="矩形 7"/>
          <p:cNvSpPr/>
          <p:nvPr/>
        </p:nvSpPr>
        <p:spPr>
          <a:xfrm>
            <a:off x="6249878" y="2029335"/>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a:solidFill>
                  <a:schemeClr val="bg1"/>
                </a:solidFill>
              </a:rPr>
              <a:t>1</a:t>
            </a:r>
            <a:endParaRPr lang="zh-CN" altLang="en-US" sz="1600" b="1" dirty="0" smtClean="0">
              <a:solidFill>
                <a:schemeClr val="bg1"/>
              </a:solidFill>
            </a:endParaRPr>
          </a:p>
        </p:txBody>
      </p:sp>
      <p:sp>
        <p:nvSpPr>
          <p:cNvPr id="9" name="矩形 8"/>
          <p:cNvSpPr/>
          <p:nvPr/>
        </p:nvSpPr>
        <p:spPr>
          <a:xfrm>
            <a:off x="6717304" y="2029271"/>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资源整合</a:t>
            </a:r>
            <a:endParaRPr lang="zh-CN" altLang="en-US" sz="1400" b="1" dirty="0">
              <a:solidFill>
                <a:schemeClr val="bg1"/>
              </a:solidFill>
            </a:endParaRPr>
          </a:p>
        </p:txBody>
      </p:sp>
      <p:sp>
        <p:nvSpPr>
          <p:cNvPr id="10" name="矩形 9"/>
          <p:cNvSpPr/>
          <p:nvPr/>
        </p:nvSpPr>
        <p:spPr>
          <a:xfrm>
            <a:off x="6249878" y="2537894"/>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2</a:t>
            </a:r>
            <a:endParaRPr lang="zh-CN" altLang="en-US" sz="1600" b="1" dirty="0" smtClean="0">
              <a:solidFill>
                <a:schemeClr val="bg1"/>
              </a:solidFill>
            </a:endParaRPr>
          </a:p>
        </p:txBody>
      </p:sp>
      <p:sp>
        <p:nvSpPr>
          <p:cNvPr id="11" name="矩形 10"/>
          <p:cNvSpPr/>
          <p:nvPr/>
        </p:nvSpPr>
        <p:spPr>
          <a:xfrm>
            <a:off x="6717304" y="2537830"/>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物流规划</a:t>
            </a:r>
            <a:endParaRPr lang="zh-CN" altLang="en-US" sz="1400" b="1" dirty="0">
              <a:solidFill>
                <a:schemeClr val="bg1"/>
              </a:solidFill>
            </a:endParaRPr>
          </a:p>
        </p:txBody>
      </p:sp>
      <p:sp>
        <p:nvSpPr>
          <p:cNvPr id="12" name="矩形 11"/>
          <p:cNvSpPr/>
          <p:nvPr/>
        </p:nvSpPr>
        <p:spPr>
          <a:xfrm>
            <a:off x="6249878" y="3046453"/>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3</a:t>
            </a:r>
            <a:endParaRPr lang="zh-CN" altLang="en-US" sz="1600" b="1" dirty="0" smtClean="0">
              <a:solidFill>
                <a:schemeClr val="bg1"/>
              </a:solidFill>
            </a:endParaRPr>
          </a:p>
        </p:txBody>
      </p:sp>
      <p:sp>
        <p:nvSpPr>
          <p:cNvPr id="13" name="矩形 12"/>
          <p:cNvSpPr/>
          <p:nvPr/>
        </p:nvSpPr>
        <p:spPr>
          <a:xfrm>
            <a:off x="6717304" y="3046389"/>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信息化建设</a:t>
            </a:r>
            <a:endParaRPr lang="zh-CN" altLang="en-US" sz="1400" b="1" dirty="0">
              <a:solidFill>
                <a:schemeClr val="bg1"/>
              </a:solidFill>
            </a:endParaRPr>
          </a:p>
        </p:txBody>
      </p:sp>
      <p:sp>
        <p:nvSpPr>
          <p:cNvPr id="14" name="矩形 13"/>
          <p:cNvSpPr/>
          <p:nvPr/>
        </p:nvSpPr>
        <p:spPr>
          <a:xfrm>
            <a:off x="6249878" y="3555012"/>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4</a:t>
            </a:r>
            <a:endParaRPr lang="zh-CN" altLang="en-US" sz="1600" b="1" dirty="0" smtClean="0">
              <a:solidFill>
                <a:schemeClr val="bg1"/>
              </a:solidFill>
            </a:endParaRPr>
          </a:p>
        </p:txBody>
      </p:sp>
      <p:sp>
        <p:nvSpPr>
          <p:cNvPr id="15" name="矩形 14"/>
          <p:cNvSpPr/>
          <p:nvPr/>
        </p:nvSpPr>
        <p:spPr>
          <a:xfrm>
            <a:off x="6717304" y="3554948"/>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仓储能力</a:t>
            </a:r>
            <a:endParaRPr lang="zh-CN" altLang="en-US" sz="1400" b="1" dirty="0">
              <a:solidFill>
                <a:schemeClr val="bg1"/>
              </a:solidFill>
            </a:endParaRPr>
          </a:p>
        </p:txBody>
      </p:sp>
      <p:sp>
        <p:nvSpPr>
          <p:cNvPr id="16" name="矩形 15"/>
          <p:cNvSpPr/>
          <p:nvPr/>
        </p:nvSpPr>
        <p:spPr>
          <a:xfrm>
            <a:off x="6249878" y="4063571"/>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5</a:t>
            </a:r>
            <a:endParaRPr lang="zh-CN" altLang="en-US" sz="1600" b="1" dirty="0" smtClean="0">
              <a:solidFill>
                <a:schemeClr val="bg1"/>
              </a:solidFill>
            </a:endParaRPr>
          </a:p>
        </p:txBody>
      </p:sp>
      <p:sp>
        <p:nvSpPr>
          <p:cNvPr id="17" name="矩形 16"/>
          <p:cNvSpPr/>
          <p:nvPr/>
        </p:nvSpPr>
        <p:spPr>
          <a:xfrm>
            <a:off x="6717304" y="4063507"/>
            <a:ext cx="972000" cy="396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bg1"/>
                </a:solidFill>
              </a:rPr>
              <a:t>供应链融资</a:t>
            </a:r>
            <a:endParaRPr lang="zh-CN" altLang="en-US" sz="1400" b="1" dirty="0">
              <a:solidFill>
                <a:schemeClr val="bg1"/>
              </a:solidFill>
            </a:endParaRPr>
          </a:p>
        </p:txBody>
      </p:sp>
      <p:sp>
        <p:nvSpPr>
          <p:cNvPr id="18" name="矩形 17"/>
          <p:cNvSpPr/>
          <p:nvPr/>
        </p:nvSpPr>
        <p:spPr>
          <a:xfrm>
            <a:off x="6249878" y="4572130"/>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6</a:t>
            </a:r>
            <a:endParaRPr lang="zh-CN" altLang="en-US" sz="1600" b="1" dirty="0" smtClean="0">
              <a:solidFill>
                <a:schemeClr val="bg1"/>
              </a:solidFill>
            </a:endParaRPr>
          </a:p>
        </p:txBody>
      </p:sp>
      <p:sp>
        <p:nvSpPr>
          <p:cNvPr id="19" name="矩形 18"/>
          <p:cNvSpPr/>
          <p:nvPr/>
        </p:nvSpPr>
        <p:spPr>
          <a:xfrm>
            <a:off x="6717304" y="4572066"/>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风险控制</a:t>
            </a:r>
            <a:endParaRPr lang="zh-CN" altLang="en-US" sz="1400" b="1" dirty="0">
              <a:solidFill>
                <a:schemeClr val="tx1"/>
              </a:solidFill>
            </a:endParaRPr>
          </a:p>
        </p:txBody>
      </p:sp>
      <p:sp>
        <p:nvSpPr>
          <p:cNvPr id="20" name="矩形 19"/>
          <p:cNvSpPr/>
          <p:nvPr/>
        </p:nvSpPr>
        <p:spPr>
          <a:xfrm>
            <a:off x="6249878" y="5080689"/>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7</a:t>
            </a:r>
            <a:endParaRPr lang="zh-CN" altLang="en-US" sz="1600" b="1" dirty="0" smtClean="0">
              <a:solidFill>
                <a:schemeClr val="bg1"/>
              </a:solidFill>
            </a:endParaRPr>
          </a:p>
        </p:txBody>
      </p:sp>
      <p:sp>
        <p:nvSpPr>
          <p:cNvPr id="21" name="矩形 20"/>
          <p:cNvSpPr/>
          <p:nvPr/>
        </p:nvSpPr>
        <p:spPr>
          <a:xfrm>
            <a:off x="6717304" y="5080625"/>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交易撮合</a:t>
            </a:r>
            <a:endParaRPr lang="zh-CN" altLang="en-US" sz="1400" b="1" dirty="0">
              <a:solidFill>
                <a:schemeClr val="tx1"/>
              </a:solidFill>
            </a:endParaRPr>
          </a:p>
        </p:txBody>
      </p:sp>
      <p:sp>
        <p:nvSpPr>
          <p:cNvPr id="22" name="矩形 21"/>
          <p:cNvSpPr/>
          <p:nvPr/>
        </p:nvSpPr>
        <p:spPr>
          <a:xfrm>
            <a:off x="7785371"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smtClean="0">
              <a:solidFill>
                <a:schemeClr val="tx1"/>
              </a:solidFill>
            </a:endParaRPr>
          </a:p>
        </p:txBody>
      </p:sp>
      <p:sp>
        <p:nvSpPr>
          <p:cNvPr id="23" name="矩形 22"/>
          <p:cNvSpPr/>
          <p:nvPr/>
        </p:nvSpPr>
        <p:spPr>
          <a:xfrm>
            <a:off x="8385438"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4" name="矩形 23"/>
          <p:cNvSpPr/>
          <p:nvPr/>
        </p:nvSpPr>
        <p:spPr>
          <a:xfrm>
            <a:off x="8985504" y="2029271"/>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5" name="矩形 24"/>
          <p:cNvSpPr/>
          <p:nvPr/>
        </p:nvSpPr>
        <p:spPr>
          <a:xfrm>
            <a:off x="7785371"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6" name="矩形 25"/>
          <p:cNvSpPr/>
          <p:nvPr/>
        </p:nvSpPr>
        <p:spPr>
          <a:xfrm>
            <a:off x="8385438"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7" name="矩形 26"/>
          <p:cNvSpPr/>
          <p:nvPr/>
        </p:nvSpPr>
        <p:spPr>
          <a:xfrm>
            <a:off x="8985504" y="2537830"/>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smtClean="0">
                <a:solidFill>
                  <a:schemeClr val="tx1"/>
                </a:solidFill>
                <a:sym typeface="Wingdings"/>
              </a:rPr>
              <a:t></a:t>
            </a:r>
            <a:endParaRPr lang="zh-CN" altLang="en-US" sz="1800" b="1" dirty="0">
              <a:solidFill>
                <a:schemeClr val="tx1"/>
              </a:solidFill>
            </a:endParaRPr>
          </a:p>
        </p:txBody>
      </p:sp>
      <p:sp>
        <p:nvSpPr>
          <p:cNvPr id="28" name="矩形 27"/>
          <p:cNvSpPr/>
          <p:nvPr/>
        </p:nvSpPr>
        <p:spPr>
          <a:xfrm>
            <a:off x="7785371"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29" name="矩形 28"/>
          <p:cNvSpPr/>
          <p:nvPr/>
        </p:nvSpPr>
        <p:spPr>
          <a:xfrm>
            <a:off x="8385438"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0" name="矩形 29"/>
          <p:cNvSpPr/>
          <p:nvPr/>
        </p:nvSpPr>
        <p:spPr>
          <a:xfrm>
            <a:off x="8985504" y="3046389"/>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1" name="矩形 30"/>
          <p:cNvSpPr/>
          <p:nvPr/>
        </p:nvSpPr>
        <p:spPr>
          <a:xfrm>
            <a:off x="7785371"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2" name="矩形 31"/>
          <p:cNvSpPr/>
          <p:nvPr/>
        </p:nvSpPr>
        <p:spPr>
          <a:xfrm>
            <a:off x="8385438"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3" name="矩形 32"/>
          <p:cNvSpPr/>
          <p:nvPr/>
        </p:nvSpPr>
        <p:spPr>
          <a:xfrm>
            <a:off x="8985504" y="3554948"/>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4" name="矩形 33"/>
          <p:cNvSpPr/>
          <p:nvPr/>
        </p:nvSpPr>
        <p:spPr>
          <a:xfrm>
            <a:off x="7785371"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5" name="矩形 34"/>
          <p:cNvSpPr/>
          <p:nvPr/>
        </p:nvSpPr>
        <p:spPr>
          <a:xfrm>
            <a:off x="8385438"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6" name="矩形 35"/>
          <p:cNvSpPr/>
          <p:nvPr/>
        </p:nvSpPr>
        <p:spPr>
          <a:xfrm>
            <a:off x="8985504" y="4063507"/>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7" name="矩形 36"/>
          <p:cNvSpPr/>
          <p:nvPr/>
        </p:nvSpPr>
        <p:spPr>
          <a:xfrm>
            <a:off x="7785371"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38" name="矩形 37"/>
          <p:cNvSpPr/>
          <p:nvPr/>
        </p:nvSpPr>
        <p:spPr>
          <a:xfrm>
            <a:off x="8385438"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39" name="矩形 38"/>
          <p:cNvSpPr/>
          <p:nvPr/>
        </p:nvSpPr>
        <p:spPr>
          <a:xfrm>
            <a:off x="8985504" y="4572066"/>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0" name="矩形 39"/>
          <p:cNvSpPr/>
          <p:nvPr/>
        </p:nvSpPr>
        <p:spPr>
          <a:xfrm>
            <a:off x="7785371"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1" name="矩形 40"/>
          <p:cNvSpPr/>
          <p:nvPr/>
        </p:nvSpPr>
        <p:spPr>
          <a:xfrm>
            <a:off x="8385438"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2" name="矩形 41"/>
          <p:cNvSpPr/>
          <p:nvPr/>
        </p:nvSpPr>
        <p:spPr>
          <a:xfrm>
            <a:off x="8985504" y="5080625"/>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sp>
        <p:nvSpPr>
          <p:cNvPr id="43" name="矩形 42"/>
          <p:cNvSpPr/>
          <p:nvPr/>
        </p:nvSpPr>
        <p:spPr>
          <a:xfrm>
            <a:off x="6249878" y="5589248"/>
            <a:ext cx="396000" cy="396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solidFill>
                  <a:schemeClr val="bg1"/>
                </a:solidFill>
              </a:rPr>
              <a:t>8</a:t>
            </a:r>
            <a:endParaRPr lang="zh-CN" altLang="en-US" sz="1600" b="1" dirty="0" smtClean="0">
              <a:solidFill>
                <a:schemeClr val="bg1"/>
              </a:solidFill>
            </a:endParaRPr>
          </a:p>
        </p:txBody>
      </p:sp>
      <p:sp>
        <p:nvSpPr>
          <p:cNvPr id="44" name="矩形 43"/>
          <p:cNvSpPr/>
          <p:nvPr/>
        </p:nvSpPr>
        <p:spPr>
          <a:xfrm>
            <a:off x="6717304" y="5589184"/>
            <a:ext cx="972000" cy="396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400" b="1" dirty="0" smtClean="0">
                <a:solidFill>
                  <a:schemeClr val="tx1"/>
                </a:solidFill>
              </a:rPr>
              <a:t>市场推广</a:t>
            </a:r>
            <a:endParaRPr lang="zh-CN" altLang="en-US" sz="1400" b="1" dirty="0">
              <a:solidFill>
                <a:schemeClr val="tx1"/>
              </a:solidFill>
            </a:endParaRPr>
          </a:p>
        </p:txBody>
      </p:sp>
      <p:sp>
        <p:nvSpPr>
          <p:cNvPr id="45" name="矩形 44"/>
          <p:cNvSpPr/>
          <p:nvPr/>
        </p:nvSpPr>
        <p:spPr>
          <a:xfrm>
            <a:off x="7785371"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6" name="矩形 45"/>
          <p:cNvSpPr/>
          <p:nvPr/>
        </p:nvSpPr>
        <p:spPr>
          <a:xfrm>
            <a:off x="8385438"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800" b="1" dirty="0">
              <a:solidFill>
                <a:schemeClr val="tx1"/>
              </a:solidFill>
            </a:endParaRPr>
          </a:p>
        </p:txBody>
      </p:sp>
      <p:sp>
        <p:nvSpPr>
          <p:cNvPr id="47" name="矩形 46"/>
          <p:cNvSpPr/>
          <p:nvPr/>
        </p:nvSpPr>
        <p:spPr>
          <a:xfrm>
            <a:off x="8985504" y="5589184"/>
            <a:ext cx="504000" cy="3960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800" b="1" dirty="0">
                <a:solidFill>
                  <a:schemeClr val="tx1"/>
                </a:solidFill>
                <a:sym typeface="Wingdings"/>
              </a:rPr>
              <a:t></a:t>
            </a:r>
            <a:endParaRPr lang="zh-CN" altLang="en-US" sz="1800" b="1" dirty="0">
              <a:solidFill>
                <a:schemeClr val="tx1"/>
              </a:solidFill>
            </a:endParaRPr>
          </a:p>
        </p:txBody>
      </p:sp>
      <p:graphicFrame>
        <p:nvGraphicFramePr>
          <p:cNvPr id="55" name="表格 54"/>
          <p:cNvGraphicFramePr>
            <a:graphicFrameLocks noGrp="1"/>
          </p:cNvGraphicFramePr>
          <p:nvPr>
            <p:custDataLst>
              <p:tags r:id="rId1"/>
            </p:custDataLst>
            <p:extLst/>
          </p:nvPr>
        </p:nvGraphicFramePr>
        <p:xfrm>
          <a:off x="704528" y="1412776"/>
          <a:ext cx="4824536" cy="4581526"/>
        </p:xfrm>
        <a:graphic>
          <a:graphicData uri="http://schemas.openxmlformats.org/drawingml/2006/table">
            <a:tbl>
              <a:tblPr firstRow="1" bandRow="1">
                <a:tableStyleId>{5C22544A-7EE6-4342-B048-85BDC9FD1C3A}</a:tableStyleId>
              </a:tblPr>
              <a:tblGrid>
                <a:gridCol w="2412268"/>
                <a:gridCol w="2412268"/>
              </a:tblGrid>
              <a:tr h="2290763">
                <a:tc>
                  <a:txBody>
                    <a:bodyPr/>
                    <a:lstStyle/>
                    <a:p>
                      <a:pPr marL="0" marR="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zh-CN" altLang="en-US" sz="1400" b="1" kern="1200" dirty="0" smtClean="0">
                        <a:solidFill>
                          <a:schemeClr val="tx1"/>
                        </a:solidFill>
                        <a:latin typeface="华文楷体" pitchFamily="2" charset="-122"/>
                        <a:ea typeface="华文楷体" pitchFamily="2" charset="-122"/>
                        <a:cs typeface="+mn-cs"/>
                      </a:endParaRPr>
                    </a:p>
                  </a:txBody>
                  <a:tcPr marL="360000" anchor="ct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indent="0" algn="l">
                        <a:lnSpc>
                          <a:spcPct val="150000"/>
                        </a:lnSpc>
                        <a:buFont typeface="Arial" pitchFamily="34" charset="0"/>
                        <a:buNone/>
                      </a:pPr>
                      <a:endParaRPr lang="en-US" altLang="zh-CN" sz="1400" dirty="0" smtClean="0">
                        <a:solidFill>
                          <a:schemeClr val="tx1"/>
                        </a:solidFill>
                        <a:latin typeface="华文楷体" pitchFamily="2" charset="-122"/>
                        <a:ea typeface="华文楷体" pitchFamily="2" charset="-122"/>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accent2"/>
                    </a:solidFill>
                  </a:tcPr>
                </a:tc>
              </a:tr>
              <a:tr h="2290763">
                <a:tc>
                  <a:txBody>
                    <a:bodyPr/>
                    <a:lstStyle/>
                    <a:p>
                      <a:pPr algn="ctr"/>
                      <a:endParaRPr lang="zh-CN"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rtl="0" eaLnBrk="1" latinLnBrk="0" hangingPunct="1">
                        <a:lnSpc>
                          <a:spcPct val="150000"/>
                        </a:lnSpc>
                        <a:buFont typeface="Arial" pitchFamily="34" charset="0"/>
                        <a:buNone/>
                      </a:pPr>
                      <a:endParaRPr lang="zh-CN" altLang="en-US" sz="1400" b="1" kern="1200" dirty="0">
                        <a:solidFill>
                          <a:schemeClr val="tx1"/>
                        </a:solidFill>
                        <a:latin typeface="华文楷体" pitchFamily="2" charset="-122"/>
                        <a:ea typeface="华文楷体" pitchFamily="2" charset="-122"/>
                        <a:cs typeface="+mn-cs"/>
                      </a:endParaRPr>
                    </a:p>
                  </a:txBody>
                  <a:tcPr marL="360000" anchor="ctr">
                    <a:lnL w="12700" cap="flat" cmpd="sng" algn="ctr">
                      <a:solidFill>
                        <a:schemeClr val="bg1">
                          <a:lumMod val="75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bl>
          </a:graphicData>
        </a:graphic>
      </p:graphicFrame>
      <p:sp>
        <p:nvSpPr>
          <p:cNvPr id="56" name="椭圆 55"/>
          <p:cNvSpPr/>
          <p:nvPr>
            <p:custDataLst>
              <p:tags r:id="rId2"/>
            </p:custDataLst>
          </p:nvPr>
        </p:nvSpPr>
        <p:spPr>
          <a:xfrm>
            <a:off x="3872880" y="2924944"/>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供应链</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融资</a:t>
            </a:r>
            <a:endParaRPr lang="zh-CN" altLang="en-US" sz="1400" b="1" dirty="0">
              <a:solidFill>
                <a:schemeClr val="bg1"/>
              </a:solidFill>
              <a:latin typeface="+mn-ea"/>
            </a:endParaRPr>
          </a:p>
        </p:txBody>
      </p:sp>
      <p:sp>
        <p:nvSpPr>
          <p:cNvPr id="57" name="椭圆 56"/>
          <p:cNvSpPr/>
          <p:nvPr>
            <p:custDataLst>
              <p:tags r:id="rId3"/>
            </p:custDataLst>
          </p:nvPr>
        </p:nvSpPr>
        <p:spPr>
          <a:xfrm>
            <a:off x="4124968" y="2132856"/>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spcBef>
                <a:spcPts val="0"/>
              </a:spcBef>
              <a:spcAft>
                <a:spcPts val="0"/>
              </a:spcAft>
            </a:pPr>
            <a:r>
              <a:rPr lang="zh-CN" altLang="en-US" sz="1400" b="1" dirty="0" smtClean="0">
                <a:solidFill>
                  <a:schemeClr val="bg1"/>
                </a:solidFill>
                <a:latin typeface="+mn-ea"/>
              </a:rPr>
              <a:t>物流</a:t>
            </a:r>
            <a:endParaRPr lang="en-US" altLang="zh-CN" sz="1400" b="1" dirty="0" smtClean="0">
              <a:solidFill>
                <a:schemeClr val="bg1"/>
              </a:solidFill>
              <a:latin typeface="+mn-ea"/>
            </a:endParaRPr>
          </a:p>
          <a:p>
            <a:pPr algn="ctr">
              <a:spcBef>
                <a:spcPts val="0"/>
              </a:spcBef>
              <a:spcAft>
                <a:spcPts val="0"/>
              </a:spcAft>
            </a:pPr>
            <a:r>
              <a:rPr lang="zh-CN" altLang="en-US" sz="1400" b="1" dirty="0" smtClean="0">
                <a:solidFill>
                  <a:schemeClr val="bg1"/>
                </a:solidFill>
                <a:latin typeface="+mn-ea"/>
              </a:rPr>
              <a:t>规划</a:t>
            </a:r>
            <a:endParaRPr lang="en-US" altLang="zh-CN" sz="1400" b="1" dirty="0" smtClean="0">
              <a:solidFill>
                <a:schemeClr val="bg1"/>
              </a:solidFill>
              <a:latin typeface="+mn-ea"/>
            </a:endParaRPr>
          </a:p>
        </p:txBody>
      </p:sp>
      <p:sp>
        <p:nvSpPr>
          <p:cNvPr id="62" name="椭圆 61"/>
          <p:cNvSpPr/>
          <p:nvPr>
            <p:custDataLst>
              <p:tags r:id="rId4"/>
            </p:custDataLst>
          </p:nvPr>
        </p:nvSpPr>
        <p:spPr>
          <a:xfrm>
            <a:off x="3368824" y="4221088"/>
            <a:ext cx="540000" cy="540000"/>
          </a:xfrm>
          <a:prstGeom prst="ellipse">
            <a:avLst/>
          </a:prstGeom>
          <a:solidFill>
            <a:schemeClr val="accent3"/>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风险</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控制</a:t>
            </a:r>
            <a:endParaRPr lang="zh-CN" altLang="en-US" sz="1400" b="1" dirty="0">
              <a:solidFill>
                <a:schemeClr val="tx1"/>
              </a:solidFill>
              <a:latin typeface="+mn-ea"/>
            </a:endParaRPr>
          </a:p>
        </p:txBody>
      </p:sp>
      <p:sp>
        <p:nvSpPr>
          <p:cNvPr id="63" name="TextBox 6"/>
          <p:cNvSpPr txBox="1">
            <a:spLocks noChangeArrowheads="1"/>
          </p:cNvSpPr>
          <p:nvPr>
            <p:custDataLst>
              <p:tags r:id="rId5"/>
            </p:custDataLst>
          </p:nvPr>
        </p:nvSpPr>
        <p:spPr bwMode="auto">
          <a:xfrm>
            <a:off x="200472" y="2969421"/>
            <a:ext cx="430887" cy="162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提升</a:t>
            </a:r>
            <a:r>
              <a:rPr lang="zh-CN" altLang="en-US" sz="1600" b="1" dirty="0">
                <a:latin typeface="+mn-ea"/>
                <a:ea typeface="+mn-ea"/>
              </a:rPr>
              <a:t>重要性</a:t>
            </a:r>
          </a:p>
        </p:txBody>
      </p:sp>
      <p:sp>
        <p:nvSpPr>
          <p:cNvPr id="64" name="TextBox 6"/>
          <p:cNvSpPr txBox="1">
            <a:spLocks noChangeArrowheads="1"/>
          </p:cNvSpPr>
          <p:nvPr>
            <p:custDataLst>
              <p:tags r:id="rId6"/>
            </p:custDataLst>
          </p:nvPr>
        </p:nvSpPr>
        <p:spPr bwMode="auto">
          <a:xfrm>
            <a:off x="200472" y="1454990"/>
            <a:ext cx="430887" cy="434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5" name="TextBox 64"/>
          <p:cNvSpPr txBox="1">
            <a:spLocks noChangeArrowheads="1"/>
          </p:cNvSpPr>
          <p:nvPr>
            <p:custDataLst>
              <p:tags r:id="rId7"/>
            </p:custDataLst>
          </p:nvPr>
        </p:nvSpPr>
        <p:spPr bwMode="auto">
          <a:xfrm>
            <a:off x="200472" y="5526825"/>
            <a:ext cx="430887" cy="466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低</a:t>
            </a:r>
            <a:endParaRPr lang="zh-CN" altLang="en-US" sz="1600" b="1" dirty="0">
              <a:latin typeface="+mn-ea"/>
              <a:ea typeface="+mn-ea"/>
            </a:endParaRPr>
          </a:p>
        </p:txBody>
      </p:sp>
      <p:sp>
        <p:nvSpPr>
          <p:cNvPr id="66" name="TextBox 65"/>
          <p:cNvSpPr txBox="1">
            <a:spLocks noChangeArrowheads="1"/>
          </p:cNvSpPr>
          <p:nvPr>
            <p:custDataLst>
              <p:tags r:id="rId8"/>
            </p:custDataLst>
          </p:nvPr>
        </p:nvSpPr>
        <p:spPr bwMode="auto">
          <a:xfrm>
            <a:off x="2466980" y="6015243"/>
            <a:ext cx="12618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提升紧迫性</a:t>
            </a:r>
            <a:endParaRPr lang="zh-CN" altLang="en-US" sz="1600" b="1" dirty="0">
              <a:latin typeface="+mn-ea"/>
              <a:ea typeface="+mn-ea"/>
            </a:endParaRPr>
          </a:p>
        </p:txBody>
      </p:sp>
      <p:sp>
        <p:nvSpPr>
          <p:cNvPr id="67" name="TextBox 66"/>
          <p:cNvSpPr txBox="1">
            <a:spLocks noChangeArrowheads="1"/>
          </p:cNvSpPr>
          <p:nvPr>
            <p:custDataLst>
              <p:tags r:id="rId9"/>
            </p:custDataLst>
          </p:nvPr>
        </p:nvSpPr>
        <p:spPr bwMode="auto">
          <a:xfrm>
            <a:off x="561673" y="6015243"/>
            <a:ext cx="430887" cy="29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eaLnBrk="1" hangingPunct="1"/>
            <a:r>
              <a:rPr lang="zh-CN" altLang="en-US" sz="1600" b="1" dirty="0" smtClean="0">
                <a:latin typeface="+mn-ea"/>
                <a:ea typeface="+mn-ea"/>
              </a:rPr>
              <a:t>低</a:t>
            </a:r>
            <a:endParaRPr lang="zh-CN" altLang="en-US" sz="1600" b="1" dirty="0">
              <a:latin typeface="+mn-ea"/>
              <a:ea typeface="+mn-ea"/>
            </a:endParaRPr>
          </a:p>
        </p:txBody>
      </p:sp>
      <p:sp>
        <p:nvSpPr>
          <p:cNvPr id="68" name="TextBox 67"/>
          <p:cNvSpPr txBox="1">
            <a:spLocks noChangeArrowheads="1"/>
          </p:cNvSpPr>
          <p:nvPr>
            <p:custDataLst>
              <p:tags r:id="rId10"/>
            </p:custDataLst>
          </p:nvPr>
        </p:nvSpPr>
        <p:spPr bwMode="auto">
          <a:xfrm>
            <a:off x="5169024" y="6075685"/>
            <a:ext cx="430887" cy="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5000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5000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5000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50000"/>
              </a:spcBef>
              <a:spcAft>
                <a:spcPct val="0"/>
              </a:spcAft>
              <a:defRPr sz="1400">
                <a:solidFill>
                  <a:schemeClr val="tx1"/>
                </a:solidFill>
                <a:latin typeface="Arial" pitchFamily="34" charset="0"/>
                <a:ea typeface="宋体" pitchFamily="2" charset="-122"/>
              </a:defRPr>
            </a:lvl9pPr>
          </a:lstStyle>
          <a:p>
            <a:pPr algn="ctr" eaLnBrk="1" hangingPunct="1"/>
            <a:r>
              <a:rPr lang="zh-CN" altLang="en-US" sz="1600" b="1" dirty="0" smtClean="0">
                <a:latin typeface="+mn-ea"/>
                <a:ea typeface="+mn-ea"/>
              </a:rPr>
              <a:t>高</a:t>
            </a:r>
            <a:endParaRPr lang="zh-CN" altLang="en-US" sz="1600" b="1" dirty="0">
              <a:latin typeface="+mn-ea"/>
              <a:ea typeface="+mn-ea"/>
            </a:endParaRPr>
          </a:p>
        </p:txBody>
      </p:sp>
      <p:sp>
        <p:nvSpPr>
          <p:cNvPr id="69" name="椭圆 68"/>
          <p:cNvSpPr/>
          <p:nvPr/>
        </p:nvSpPr>
        <p:spPr>
          <a:xfrm>
            <a:off x="1136576" y="4077072"/>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交易</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撮合</a:t>
            </a:r>
            <a:endParaRPr lang="zh-CN" altLang="en-US" sz="1400" b="1" dirty="0">
              <a:solidFill>
                <a:schemeClr val="tx1"/>
              </a:solidFill>
              <a:latin typeface="+mn-ea"/>
            </a:endParaRPr>
          </a:p>
        </p:txBody>
      </p:sp>
      <p:sp>
        <p:nvSpPr>
          <p:cNvPr id="70" name="椭圆 69"/>
          <p:cNvSpPr/>
          <p:nvPr/>
        </p:nvSpPr>
        <p:spPr>
          <a:xfrm>
            <a:off x="1820712" y="4617192"/>
            <a:ext cx="540000" cy="540000"/>
          </a:xfrm>
          <a:prstGeom prst="ellipse">
            <a:avLst/>
          </a:prstGeom>
          <a:solidFill>
            <a:schemeClr val="bg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tx1"/>
                </a:solidFill>
                <a:latin typeface="+mn-ea"/>
              </a:rPr>
              <a:t>交易</a:t>
            </a:r>
            <a:endParaRPr lang="en-US" altLang="zh-CN" sz="1400" b="1" dirty="0" smtClean="0">
              <a:solidFill>
                <a:schemeClr val="tx1"/>
              </a:solidFill>
              <a:latin typeface="+mn-ea"/>
            </a:endParaRPr>
          </a:p>
          <a:p>
            <a:pPr algn="ctr"/>
            <a:r>
              <a:rPr lang="zh-CN" altLang="en-US" sz="1400" b="1" dirty="0" smtClean="0">
                <a:solidFill>
                  <a:schemeClr val="tx1"/>
                </a:solidFill>
                <a:latin typeface="+mn-ea"/>
              </a:rPr>
              <a:t>结算</a:t>
            </a:r>
            <a:endParaRPr lang="zh-CN" altLang="en-US" sz="1400" b="1" dirty="0">
              <a:solidFill>
                <a:schemeClr val="tx1"/>
              </a:solidFill>
              <a:latin typeface="+mn-ea"/>
            </a:endParaRPr>
          </a:p>
        </p:txBody>
      </p:sp>
      <p:sp>
        <p:nvSpPr>
          <p:cNvPr id="71" name="椭圆 70"/>
          <p:cNvSpPr/>
          <p:nvPr>
            <p:custDataLst>
              <p:tags r:id="rId11"/>
            </p:custDataLst>
          </p:nvPr>
        </p:nvSpPr>
        <p:spPr>
          <a:xfrm>
            <a:off x="1820712" y="2204864"/>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市场</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推广</a:t>
            </a:r>
            <a:endParaRPr lang="zh-CN" altLang="en-US" sz="1400" b="1" dirty="0">
              <a:solidFill>
                <a:schemeClr val="bg1"/>
              </a:solidFill>
              <a:latin typeface="+mn-ea"/>
            </a:endParaRPr>
          </a:p>
        </p:txBody>
      </p:sp>
      <p:sp>
        <p:nvSpPr>
          <p:cNvPr id="80" name="椭圆 79"/>
          <p:cNvSpPr/>
          <p:nvPr>
            <p:custDataLst>
              <p:tags r:id="rId12"/>
            </p:custDataLst>
          </p:nvPr>
        </p:nvSpPr>
        <p:spPr>
          <a:xfrm>
            <a:off x="4485008" y="2564904"/>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信息化</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建设</a:t>
            </a:r>
            <a:endParaRPr lang="zh-CN" altLang="en-US" sz="1400" b="1" dirty="0">
              <a:solidFill>
                <a:schemeClr val="bg1"/>
              </a:solidFill>
              <a:latin typeface="+mn-ea"/>
            </a:endParaRPr>
          </a:p>
        </p:txBody>
      </p:sp>
      <p:sp>
        <p:nvSpPr>
          <p:cNvPr id="82" name="椭圆 81"/>
          <p:cNvSpPr/>
          <p:nvPr>
            <p:custDataLst>
              <p:tags r:id="rId13"/>
            </p:custDataLst>
          </p:nvPr>
        </p:nvSpPr>
        <p:spPr>
          <a:xfrm>
            <a:off x="1064568" y="2708920"/>
            <a:ext cx="540000" cy="540000"/>
          </a:xfrm>
          <a:prstGeom prst="ellipse">
            <a:avLst/>
          </a:prstGeom>
          <a:solidFill>
            <a:schemeClr val="accent2"/>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品牌</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规划</a:t>
            </a:r>
            <a:endParaRPr lang="zh-CN" altLang="en-US" sz="1400" b="1" dirty="0">
              <a:solidFill>
                <a:schemeClr val="bg1"/>
              </a:solidFill>
              <a:latin typeface="+mn-ea"/>
            </a:endParaRPr>
          </a:p>
        </p:txBody>
      </p:sp>
      <p:sp>
        <p:nvSpPr>
          <p:cNvPr id="84" name="等腰三角形 83"/>
          <p:cNvSpPr/>
          <p:nvPr/>
        </p:nvSpPr>
        <p:spPr>
          <a:xfrm rot="5400000">
            <a:off x="4363404" y="3559484"/>
            <a:ext cx="2979392" cy="360039"/>
          </a:xfrm>
          <a:prstGeom prst="triangle">
            <a:avLst/>
          </a:prstGeom>
          <a:gradFill>
            <a:gsLst>
              <a:gs pos="0">
                <a:schemeClr val="accent1"/>
              </a:gs>
              <a:gs pos="100000">
                <a:schemeClr val="bg1"/>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TextBox 85"/>
          <p:cNvSpPr txBox="1"/>
          <p:nvPr>
            <p:custDataLst>
              <p:tags r:id="rId14"/>
            </p:custDataLst>
          </p:nvPr>
        </p:nvSpPr>
        <p:spPr>
          <a:xfrm>
            <a:off x="704528" y="1434262"/>
            <a:ext cx="2196184" cy="338554"/>
          </a:xfrm>
          <a:prstGeom prst="rect">
            <a:avLst/>
          </a:prstGeom>
          <a:noFill/>
          <a:effectLst/>
        </p:spPr>
        <p:txBody>
          <a:bodyPr wrap="square" rtlCol="0">
            <a:spAutoFit/>
          </a:bodyPr>
          <a:lstStyle/>
          <a:p>
            <a:r>
              <a:rPr lang="zh-CN" altLang="en-US" sz="1600" b="1" dirty="0">
                <a:latin typeface="+mn-ea"/>
              </a:rPr>
              <a:t>持</a:t>
            </a:r>
            <a:r>
              <a:rPr lang="zh-CN" altLang="en-US" sz="1600" b="1" dirty="0" smtClean="0">
                <a:latin typeface="+mn-ea"/>
              </a:rPr>
              <a:t>续稳步提升的能力</a:t>
            </a:r>
            <a:endParaRPr lang="zh-CN" altLang="en-US" sz="1600" b="1" dirty="0">
              <a:latin typeface="+mn-ea"/>
            </a:endParaRPr>
          </a:p>
        </p:txBody>
      </p:sp>
      <p:sp>
        <p:nvSpPr>
          <p:cNvPr id="87" name="TextBox 86"/>
          <p:cNvSpPr txBox="1"/>
          <p:nvPr>
            <p:custDataLst>
              <p:tags r:id="rId15"/>
            </p:custDataLst>
          </p:nvPr>
        </p:nvSpPr>
        <p:spPr>
          <a:xfrm>
            <a:off x="704528" y="5610726"/>
            <a:ext cx="1728264" cy="338554"/>
          </a:xfrm>
          <a:prstGeom prst="rect">
            <a:avLst/>
          </a:prstGeom>
          <a:noFill/>
        </p:spPr>
        <p:txBody>
          <a:bodyPr wrap="square" rtlCol="0">
            <a:spAutoFit/>
          </a:bodyPr>
          <a:lstStyle/>
          <a:p>
            <a:pPr algn="l"/>
            <a:r>
              <a:rPr lang="zh-CN" altLang="en-US" sz="1600" b="1" dirty="0" smtClean="0">
                <a:latin typeface="+mn-ea"/>
              </a:rPr>
              <a:t>非当前重点建设</a:t>
            </a:r>
            <a:endParaRPr lang="zh-CN" altLang="en-US" sz="1600" b="1" dirty="0">
              <a:latin typeface="+mn-ea"/>
            </a:endParaRPr>
          </a:p>
        </p:txBody>
      </p:sp>
      <p:sp>
        <p:nvSpPr>
          <p:cNvPr id="88" name="TextBox 87"/>
          <p:cNvSpPr txBox="1"/>
          <p:nvPr>
            <p:custDataLst>
              <p:tags r:id="rId16"/>
            </p:custDataLst>
          </p:nvPr>
        </p:nvSpPr>
        <p:spPr>
          <a:xfrm>
            <a:off x="2972792" y="5610726"/>
            <a:ext cx="2536450" cy="338554"/>
          </a:xfrm>
          <a:prstGeom prst="rect">
            <a:avLst/>
          </a:prstGeom>
          <a:noFill/>
        </p:spPr>
        <p:txBody>
          <a:bodyPr wrap="square" rtlCol="0">
            <a:spAutoFit/>
          </a:bodyPr>
          <a:lstStyle/>
          <a:p>
            <a:pPr algn="r"/>
            <a:r>
              <a:rPr lang="zh-CN" altLang="en-US" sz="1600" b="1" dirty="0" smtClean="0">
                <a:latin typeface="+mn-ea"/>
              </a:rPr>
              <a:t>根据资源情况选择提升</a:t>
            </a:r>
            <a:endParaRPr lang="zh-CN" altLang="en-US" sz="1600" b="1" dirty="0">
              <a:latin typeface="+mn-ea"/>
            </a:endParaRPr>
          </a:p>
        </p:txBody>
      </p:sp>
      <p:sp>
        <p:nvSpPr>
          <p:cNvPr id="89" name="TextBox 88"/>
          <p:cNvSpPr txBox="1"/>
          <p:nvPr>
            <p:custDataLst>
              <p:tags r:id="rId17"/>
            </p:custDataLst>
          </p:nvPr>
        </p:nvSpPr>
        <p:spPr>
          <a:xfrm>
            <a:off x="3296816" y="1434262"/>
            <a:ext cx="2213666" cy="338554"/>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1600" b="1" dirty="0">
                <a:solidFill>
                  <a:schemeClr val="bg1"/>
                </a:solidFill>
                <a:latin typeface="+mn-ea"/>
              </a:rPr>
              <a:t>优</a:t>
            </a:r>
            <a:r>
              <a:rPr lang="zh-CN" altLang="en-US" sz="1600" b="1" dirty="0" smtClean="0">
                <a:solidFill>
                  <a:schemeClr val="bg1"/>
                </a:solidFill>
                <a:latin typeface="+mn-ea"/>
              </a:rPr>
              <a:t>先提升的重点能力</a:t>
            </a:r>
            <a:endParaRPr lang="zh-CN" altLang="en-US" sz="1600" b="1" dirty="0">
              <a:solidFill>
                <a:schemeClr val="bg1"/>
              </a:solidFill>
              <a:latin typeface="+mn-ea"/>
            </a:endParaRPr>
          </a:p>
        </p:txBody>
      </p:sp>
      <p:sp>
        <p:nvSpPr>
          <p:cNvPr id="93" name="标题 1"/>
          <p:cNvSpPr txBox="1">
            <a:spLocks/>
          </p:cNvSpPr>
          <p:nvPr/>
        </p:nvSpPr>
        <p:spPr>
          <a:xfrm>
            <a:off x="453000" y="816272"/>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华文楷体" pitchFamily="2" charset="-122"/>
                <a:ea typeface="华文楷体" pitchFamily="2" charset="-122"/>
                <a:cs typeface="+mj-cs"/>
              </a:defRPr>
            </a:lvl1pPr>
          </a:lstStyle>
          <a:p>
            <a:r>
              <a:rPr lang="zh-CN" altLang="en-US" dirty="0" smtClean="0">
                <a:latin typeface="+mj-lt"/>
              </a:rPr>
              <a:t>瓮福集团物流</a:t>
            </a:r>
            <a:r>
              <a:rPr lang="en-US" altLang="zh-CN" dirty="0" smtClean="0">
                <a:latin typeface="+mj-lt"/>
              </a:rPr>
              <a:t>&amp;</a:t>
            </a:r>
            <a:r>
              <a:rPr lang="zh-CN" altLang="en-US" dirty="0" smtClean="0">
                <a:latin typeface="+mj-lt"/>
              </a:rPr>
              <a:t>信息化</a:t>
            </a:r>
            <a:r>
              <a:rPr lang="zh-CN" altLang="en-US" dirty="0" smtClean="0">
                <a:solidFill>
                  <a:schemeClr val="tx2"/>
                </a:solidFill>
                <a:latin typeface="+mj-lt"/>
              </a:rPr>
              <a:t>能力建设</a:t>
            </a:r>
            <a:endParaRPr lang="zh-CN" altLang="en-US" dirty="0">
              <a:solidFill>
                <a:schemeClr val="tx2"/>
              </a:solidFill>
              <a:latin typeface="+mj-lt"/>
            </a:endParaRPr>
          </a:p>
        </p:txBody>
      </p:sp>
      <p:sp>
        <p:nvSpPr>
          <p:cNvPr id="75" name="椭圆 74"/>
          <p:cNvSpPr/>
          <p:nvPr/>
        </p:nvSpPr>
        <p:spPr>
          <a:xfrm>
            <a:off x="3476896" y="2348880"/>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仓储</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能力</a:t>
            </a:r>
            <a:endParaRPr lang="en-US" altLang="zh-CN" sz="1400" b="1" dirty="0">
              <a:solidFill>
                <a:schemeClr val="bg1"/>
              </a:solidFill>
              <a:latin typeface="+mn-ea"/>
            </a:endParaRPr>
          </a:p>
        </p:txBody>
      </p:sp>
      <p:sp>
        <p:nvSpPr>
          <p:cNvPr id="77" name="椭圆 76"/>
          <p:cNvSpPr/>
          <p:nvPr>
            <p:custDataLst>
              <p:tags r:id="rId18"/>
            </p:custDataLst>
          </p:nvPr>
        </p:nvSpPr>
        <p:spPr>
          <a:xfrm>
            <a:off x="4664968" y="1844824"/>
            <a:ext cx="540000" cy="540000"/>
          </a:xfrm>
          <a:prstGeom prst="ellipse">
            <a:avLst/>
          </a:prstGeom>
          <a:solidFill>
            <a:schemeClr val="accent1"/>
          </a:solidFill>
          <a:ln w="9525">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108000" rIns="108000" bIns="108000" numCol="1" spcCol="0" rtlCol="0" fromWordArt="0" anchor="ctr" anchorCtr="0" forceAA="0" compatLnSpc="1">
            <a:prstTxWarp prst="textNoShape">
              <a:avLst/>
            </a:prstTxWarp>
            <a:noAutofit/>
          </a:bodyPr>
          <a:lstStyle/>
          <a:p>
            <a:pPr algn="ctr"/>
            <a:r>
              <a:rPr lang="zh-CN" altLang="en-US" sz="1400" b="1" dirty="0" smtClean="0">
                <a:solidFill>
                  <a:schemeClr val="bg1"/>
                </a:solidFill>
                <a:latin typeface="+mn-ea"/>
              </a:rPr>
              <a:t>资源</a:t>
            </a:r>
            <a:endParaRPr lang="en-US" altLang="zh-CN" sz="1400" b="1" dirty="0" smtClean="0">
              <a:solidFill>
                <a:schemeClr val="bg1"/>
              </a:solidFill>
              <a:latin typeface="+mn-ea"/>
            </a:endParaRPr>
          </a:p>
          <a:p>
            <a:pPr algn="ctr"/>
            <a:r>
              <a:rPr lang="zh-CN" altLang="en-US" sz="1400" b="1" dirty="0" smtClean="0">
                <a:solidFill>
                  <a:schemeClr val="bg1"/>
                </a:solidFill>
                <a:latin typeface="+mn-ea"/>
              </a:rPr>
              <a:t>整合</a:t>
            </a:r>
            <a:endParaRPr lang="zh-CN" altLang="en-US" sz="1400" b="1" dirty="0">
              <a:solidFill>
                <a:schemeClr val="bg1"/>
              </a:solidFill>
              <a:latin typeface="+mn-ea"/>
            </a:endParaRPr>
          </a:p>
        </p:txBody>
      </p:sp>
    </p:spTree>
    <p:extLst>
      <p:ext uri="{BB962C8B-B14F-4D97-AF65-F5344CB8AC3E}">
        <p14:creationId xmlns:p14="http://schemas.microsoft.com/office/powerpoint/2010/main" val="384108048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custDataLst>
              <p:tags r:id="rId1"/>
            </p:custDataLst>
          </p:nvPr>
        </p:nvSpPr>
        <p:spPr>
          <a:xfrm>
            <a:off x="453000" y="260648"/>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mj-lt"/>
                <a:ea typeface="+mj-ea"/>
                <a:cs typeface="+mj-cs"/>
              </a:defRPr>
            </a:lvl1pPr>
          </a:lstStyle>
          <a:p>
            <a:r>
              <a:rPr lang="zh-CN" altLang="en-US" dirty="0" smtClean="0"/>
              <a:t>瓮福集团</a:t>
            </a:r>
            <a:r>
              <a:rPr lang="zh-CN" altLang="en-US" dirty="0" smtClean="0">
                <a:solidFill>
                  <a:schemeClr val="tx2"/>
                </a:solidFill>
              </a:rPr>
              <a:t>业务战略</a:t>
            </a:r>
            <a:r>
              <a:rPr lang="zh-CN" altLang="en-US" dirty="0">
                <a:solidFill>
                  <a:schemeClr val="tx2"/>
                </a:solidFill>
              </a:rPr>
              <a:t>要点</a:t>
            </a:r>
            <a:r>
              <a:rPr lang="zh-CN" altLang="en-US" dirty="0" smtClean="0">
                <a:solidFill>
                  <a:schemeClr val="tx2"/>
                </a:solidFill>
              </a:rPr>
              <a:t>总结  </a:t>
            </a:r>
            <a:r>
              <a:rPr lang="en-US" altLang="zh-CN" dirty="0" smtClean="0">
                <a:solidFill>
                  <a:schemeClr val="tx2"/>
                </a:solidFill>
              </a:rPr>
              <a:t>— </a:t>
            </a:r>
            <a:r>
              <a:rPr lang="zh-CN" altLang="en-US" dirty="0">
                <a:solidFill>
                  <a:schemeClr val="tx2"/>
                </a:solidFill>
              </a:rPr>
              <a:t>业务</a:t>
            </a:r>
            <a:r>
              <a:rPr lang="zh-CN" altLang="en-US" dirty="0" smtClean="0">
                <a:solidFill>
                  <a:schemeClr val="tx2"/>
                </a:solidFill>
              </a:rPr>
              <a:t>发展思路</a:t>
            </a:r>
            <a:endParaRPr lang="zh-CN" altLang="en-US" dirty="0">
              <a:solidFill>
                <a:schemeClr val="tx2"/>
              </a:solidFill>
            </a:endParaRPr>
          </a:p>
        </p:txBody>
      </p:sp>
      <p:sp>
        <p:nvSpPr>
          <p:cNvPr id="6" name="Rectangle 4"/>
          <p:cNvSpPr>
            <a:spLocks noChangeArrowheads="1"/>
          </p:cNvSpPr>
          <p:nvPr/>
        </p:nvSpPr>
        <p:spPr bwMode="auto">
          <a:xfrm>
            <a:off x="416496" y="836712"/>
            <a:ext cx="1530054" cy="5616623"/>
          </a:xfrm>
          <a:prstGeom prst="rect">
            <a:avLst/>
          </a:prstGeom>
          <a:solidFill>
            <a:schemeClr val="accent3">
              <a:lumMod val="20000"/>
              <a:lumOff val="80000"/>
            </a:schemeClr>
          </a:solidFill>
          <a:ln w="9525">
            <a:solidFill>
              <a:schemeClr val="tx1"/>
            </a:solidFill>
            <a:miter lim="800000"/>
            <a:headEnd/>
            <a:tailEnd/>
          </a:ln>
        </p:spPr>
        <p:txBody>
          <a:bodyPr wrap="none" lIns="36000" tIns="0" rIns="36000" bIns="0" anchor="ctr"/>
          <a:lstStyle/>
          <a:p>
            <a:endParaRPr lang="zh-CN" altLang="en-US"/>
          </a:p>
        </p:txBody>
      </p:sp>
      <p:sp>
        <p:nvSpPr>
          <p:cNvPr id="7" name="矩形 6"/>
          <p:cNvSpPr/>
          <p:nvPr/>
        </p:nvSpPr>
        <p:spPr>
          <a:xfrm>
            <a:off x="946169" y="2756707"/>
            <a:ext cx="1558559" cy="864000"/>
          </a:xfrm>
          <a:prstGeom prst="rect">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zh-CN" altLang="en-US" b="1" dirty="0" smtClean="0">
                <a:solidFill>
                  <a:schemeClr val="bg1"/>
                </a:solidFill>
              </a:rPr>
              <a:t>化工</a:t>
            </a:r>
            <a:endParaRPr lang="zh-CN" altLang="en-US" b="1" dirty="0">
              <a:solidFill>
                <a:schemeClr val="bg1"/>
              </a:solidFill>
            </a:endParaRPr>
          </a:p>
        </p:txBody>
      </p:sp>
      <p:sp>
        <p:nvSpPr>
          <p:cNvPr id="8" name="矩形 7"/>
          <p:cNvSpPr/>
          <p:nvPr/>
        </p:nvSpPr>
        <p:spPr>
          <a:xfrm>
            <a:off x="946169" y="3677828"/>
            <a:ext cx="1558559" cy="864000"/>
          </a:xfrm>
          <a:prstGeom prst="rect">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zh-CN" altLang="en-US" b="1" dirty="0">
                <a:solidFill>
                  <a:schemeClr val="bg1"/>
                </a:solidFill>
              </a:rPr>
              <a:t>贸易</a:t>
            </a:r>
          </a:p>
        </p:txBody>
      </p:sp>
      <p:sp>
        <p:nvSpPr>
          <p:cNvPr id="9" name="矩形 8"/>
          <p:cNvSpPr/>
          <p:nvPr/>
        </p:nvSpPr>
        <p:spPr>
          <a:xfrm>
            <a:off x="946169" y="4598949"/>
            <a:ext cx="1558559" cy="864000"/>
          </a:xfrm>
          <a:prstGeom prst="rect">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zh-CN" altLang="en-US" sz="1800" b="1" dirty="0">
                <a:solidFill>
                  <a:schemeClr val="bg1"/>
                </a:solidFill>
              </a:rPr>
              <a:t>技术服务</a:t>
            </a:r>
            <a:endParaRPr lang="zh-CN" altLang="en-US" b="1" dirty="0">
              <a:solidFill>
                <a:schemeClr val="bg1"/>
              </a:solidFill>
            </a:endParaRPr>
          </a:p>
        </p:txBody>
      </p:sp>
      <p:sp>
        <p:nvSpPr>
          <p:cNvPr id="10" name="矩形 9"/>
          <p:cNvSpPr/>
          <p:nvPr/>
        </p:nvSpPr>
        <p:spPr>
          <a:xfrm>
            <a:off x="2506017" y="2756707"/>
            <a:ext cx="6985347" cy="864000"/>
          </a:xfrm>
          <a:prstGeom prst="rect">
            <a:avLst/>
          </a:prstGeom>
          <a:solidFill>
            <a:srgbClr val="F6FBFF"/>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36000" rIns="144000" bIns="36000" anchor="ctr"/>
          <a:lstStyle/>
          <a:p>
            <a:pPr algn="just">
              <a:spcBef>
                <a:spcPts val="300"/>
              </a:spcBef>
            </a:pPr>
            <a:r>
              <a:rPr lang="zh-CN" altLang="en-US" sz="1100" dirty="0">
                <a:solidFill>
                  <a:schemeClr val="tx1"/>
                </a:solidFill>
              </a:rPr>
              <a:t>实行湿热路线并举；依托资源和技术优势，整合国内外资源，构建黄磷、</a:t>
            </a:r>
            <a:r>
              <a:rPr lang="en-US" altLang="zh-CN" sz="1100" dirty="0">
                <a:solidFill>
                  <a:schemeClr val="tx1"/>
                </a:solidFill>
              </a:rPr>
              <a:t>PPA</a:t>
            </a:r>
            <a:r>
              <a:rPr lang="zh-CN" altLang="en-US" sz="1100" dirty="0">
                <a:solidFill>
                  <a:schemeClr val="tx1"/>
                </a:solidFill>
              </a:rPr>
              <a:t>、氟、碘精细化工原料供应规模优势；强化开放合作，以获取技术、市场等优势，择机向产业链高附加值端发展；通过整合集成创新，打造下游应用创投平台；夯实巩固煤化工配套，结合贵州区域优势努力探寻下游机会，据政策、市场和能源结构变化择机进入高附加值领域；为集团化肥、农业板块及资源综合循环利用提供技术支持及业务载体；为环保等新产业提供一体化解决方案；成为提升集团经济效益的核心力量。</a:t>
            </a:r>
          </a:p>
        </p:txBody>
      </p:sp>
      <p:sp>
        <p:nvSpPr>
          <p:cNvPr id="11" name="矩形 10"/>
          <p:cNvSpPr/>
          <p:nvPr/>
        </p:nvSpPr>
        <p:spPr>
          <a:xfrm>
            <a:off x="2506017" y="3677828"/>
            <a:ext cx="6985347" cy="864000"/>
          </a:xfrm>
          <a:prstGeom prst="rect">
            <a:avLst/>
          </a:prstGeom>
          <a:solidFill>
            <a:srgbClr val="F6FBFF"/>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36000" rIns="144000" bIns="36000" anchor="ctr"/>
          <a:lstStyle/>
          <a:p>
            <a:pPr algn="just">
              <a:spcBef>
                <a:spcPts val="300"/>
              </a:spcBef>
            </a:pPr>
            <a:r>
              <a:rPr lang="zh-CN" altLang="en-US" sz="1200" dirty="0">
                <a:solidFill>
                  <a:schemeClr val="tx1"/>
                </a:solidFill>
              </a:rPr>
              <a:t>在全球范围为集团各产业板块优化原料、中间产品采购，为集团各目标市场组织供应集团既定生产能力不能供应的产品，融通集团各产业链上下游；为集团现实产品或技术服务项目发现市场需求和拓宽销售渠道；做强国际贸易的金融属性，为集团提供金融支持和降低融资成本；为集团新业务开拓积累知识、经验和培育国际化人才。着力提升贸易、资金风险管控水平和提升贸易效益。</a:t>
            </a:r>
          </a:p>
        </p:txBody>
      </p:sp>
      <p:sp>
        <p:nvSpPr>
          <p:cNvPr id="12" name="矩形 11"/>
          <p:cNvSpPr/>
          <p:nvPr/>
        </p:nvSpPr>
        <p:spPr>
          <a:xfrm>
            <a:off x="2506017" y="4598949"/>
            <a:ext cx="6985347" cy="864000"/>
          </a:xfrm>
          <a:prstGeom prst="rect">
            <a:avLst/>
          </a:prstGeom>
          <a:solidFill>
            <a:srgbClr val="F6FBFF"/>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36000" rIns="144000" bIns="36000" anchor="ctr"/>
          <a:lstStyle/>
          <a:p>
            <a:pPr algn="just">
              <a:spcBef>
                <a:spcPts val="300"/>
              </a:spcBef>
            </a:pPr>
            <a:r>
              <a:rPr lang="zh-CN" altLang="en-US" sz="1400" dirty="0" smtClean="0">
                <a:solidFill>
                  <a:schemeClr val="tx1"/>
                </a:solidFill>
              </a:rPr>
              <a:t>依托在磷及磷化工领域技术、营运、市场、项目管理等方面的优势，提供项目咨询、工程建设、营运管理、产品销售、投融资服务等解决方案。通过稳定业务规模，不断突破区域边界和服务范围，提高集团盈利能力、全球资源整合配置能力。</a:t>
            </a:r>
            <a:endParaRPr lang="zh-CN" altLang="en-US" sz="1400" dirty="0">
              <a:solidFill>
                <a:schemeClr val="tx1"/>
              </a:solidFill>
            </a:endParaRPr>
          </a:p>
        </p:txBody>
      </p:sp>
      <p:sp>
        <p:nvSpPr>
          <p:cNvPr id="13" name="矩形 12"/>
          <p:cNvSpPr/>
          <p:nvPr/>
        </p:nvSpPr>
        <p:spPr>
          <a:xfrm>
            <a:off x="944880" y="914465"/>
            <a:ext cx="1558559" cy="864000"/>
          </a:xfrm>
          <a:prstGeom prst="rect">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zh-CN" altLang="en-US" b="1" dirty="0" smtClean="0">
                <a:solidFill>
                  <a:schemeClr val="bg1"/>
                </a:solidFill>
              </a:rPr>
              <a:t>矿产资源</a:t>
            </a:r>
            <a:endParaRPr lang="zh-CN" altLang="en-US" b="1" dirty="0">
              <a:solidFill>
                <a:schemeClr val="bg1"/>
              </a:solidFill>
            </a:endParaRPr>
          </a:p>
        </p:txBody>
      </p:sp>
      <p:sp>
        <p:nvSpPr>
          <p:cNvPr id="14" name="矩形 13"/>
          <p:cNvSpPr/>
          <p:nvPr/>
        </p:nvSpPr>
        <p:spPr>
          <a:xfrm>
            <a:off x="2504728" y="914465"/>
            <a:ext cx="6985347" cy="864000"/>
          </a:xfrm>
          <a:prstGeom prst="rect">
            <a:avLst/>
          </a:prstGeom>
          <a:solidFill>
            <a:srgbClr val="F6FBFF"/>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36000" rIns="144000" bIns="36000" anchor="ctr"/>
          <a:lstStyle/>
          <a:p>
            <a:pPr algn="just">
              <a:spcBef>
                <a:spcPts val="300"/>
              </a:spcBef>
            </a:pPr>
            <a:r>
              <a:rPr lang="zh-CN" altLang="en-US" sz="1400" dirty="0">
                <a:solidFill>
                  <a:schemeClr val="tx1"/>
                </a:solidFill>
              </a:rPr>
              <a:t>巩固贵州矿产资源基础，以降低综合成本为导向，开发利用社会资源潜能，依托技术服务、贸易等多种方式，结合国内国际两个市场特点，整合利用全球矿产资源，逐步营建全球磷硫交易和物流平台，抢抓发展先机；充分挖掘氟、碘等伴生资源潜力，构筑中国矿产资源行业领导地位。</a:t>
            </a:r>
          </a:p>
        </p:txBody>
      </p:sp>
      <p:cxnSp>
        <p:nvCxnSpPr>
          <p:cNvPr id="15" name="直接连接符 14"/>
          <p:cNvCxnSpPr/>
          <p:nvPr/>
        </p:nvCxnSpPr>
        <p:spPr>
          <a:xfrm>
            <a:off x="1402710" y="848756"/>
            <a:ext cx="8100587" cy="1"/>
          </a:xfrm>
          <a:prstGeom prst="line">
            <a:avLst/>
          </a:prstGeom>
          <a:ln w="952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944309" y="5520070"/>
            <a:ext cx="1558559" cy="864000"/>
          </a:xfrm>
          <a:prstGeom prst="rect">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zh-CN" altLang="en-US" sz="1800" b="1" dirty="0">
                <a:solidFill>
                  <a:schemeClr val="bg1"/>
                </a:solidFill>
              </a:rPr>
              <a:t>农业服务</a:t>
            </a:r>
            <a:endParaRPr lang="zh-CN" altLang="en-US" b="1" dirty="0">
              <a:solidFill>
                <a:schemeClr val="bg1"/>
              </a:solidFill>
            </a:endParaRPr>
          </a:p>
        </p:txBody>
      </p:sp>
      <p:sp>
        <p:nvSpPr>
          <p:cNvPr id="18" name="矩形 17"/>
          <p:cNvSpPr/>
          <p:nvPr/>
        </p:nvSpPr>
        <p:spPr>
          <a:xfrm>
            <a:off x="2504157" y="5520070"/>
            <a:ext cx="6985347" cy="864000"/>
          </a:xfrm>
          <a:prstGeom prst="rect">
            <a:avLst/>
          </a:prstGeom>
          <a:solidFill>
            <a:srgbClr val="F6FBFF"/>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36000" rIns="144000" bIns="36000" anchor="ctr"/>
          <a:lstStyle/>
          <a:p>
            <a:pPr algn="just">
              <a:spcBef>
                <a:spcPts val="300"/>
              </a:spcBef>
            </a:pPr>
            <a:r>
              <a:rPr lang="zh-CN" altLang="en-US" sz="1100" dirty="0">
                <a:solidFill>
                  <a:schemeClr val="tx1"/>
                </a:solidFill>
              </a:rPr>
              <a:t>抓住中国农业现代化进程中的集约种植机遇，以农资配送为基础，以金融服务为保障，以粮食收储或农业产业链其它节点为切入，向粮食产业中上游提供现代农业综合性服务，提升农业生产的效率和效益；开拓粮食收储后的消化空间，依据技术突破水平及市场机遇，择机进入粮食深加工。重点关注粮食贸易风险管控、农业放量、商业模式创新、合作社组织管理、金融创利等方面的能力培育。逐步成为在全球范围优化中国粮食供应重要组织者。成为集团经营体量、经济效益及社会责任角色担当的重要业务板块。</a:t>
            </a:r>
          </a:p>
        </p:txBody>
      </p:sp>
      <p:sp>
        <p:nvSpPr>
          <p:cNvPr id="19" name="椭圆 18"/>
          <p:cNvSpPr/>
          <p:nvPr/>
        </p:nvSpPr>
        <p:spPr>
          <a:xfrm>
            <a:off x="848544" y="882213"/>
            <a:ext cx="360000" cy="360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1</a:t>
            </a:r>
            <a:endParaRPr lang="zh-CN" altLang="en-US" sz="1600" b="1" dirty="0" smtClean="0">
              <a:ea typeface="+mj-ea"/>
            </a:endParaRPr>
          </a:p>
        </p:txBody>
      </p:sp>
      <p:sp>
        <p:nvSpPr>
          <p:cNvPr id="21" name="椭圆 20"/>
          <p:cNvSpPr/>
          <p:nvPr/>
        </p:nvSpPr>
        <p:spPr>
          <a:xfrm>
            <a:off x="848544" y="2726369"/>
            <a:ext cx="360000" cy="360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3</a:t>
            </a:r>
            <a:endParaRPr lang="zh-CN" altLang="en-US" sz="1600" b="1" dirty="0" smtClean="0">
              <a:ea typeface="+mj-ea"/>
            </a:endParaRPr>
          </a:p>
        </p:txBody>
      </p:sp>
      <p:sp>
        <p:nvSpPr>
          <p:cNvPr id="22" name="椭圆 21"/>
          <p:cNvSpPr/>
          <p:nvPr/>
        </p:nvSpPr>
        <p:spPr>
          <a:xfrm>
            <a:off x="848544" y="3648447"/>
            <a:ext cx="360000" cy="360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4</a:t>
            </a:r>
            <a:endParaRPr lang="zh-CN" altLang="en-US" sz="1600" b="1" dirty="0" smtClean="0">
              <a:ea typeface="+mj-ea"/>
            </a:endParaRPr>
          </a:p>
        </p:txBody>
      </p:sp>
      <p:sp>
        <p:nvSpPr>
          <p:cNvPr id="23" name="椭圆 22"/>
          <p:cNvSpPr/>
          <p:nvPr/>
        </p:nvSpPr>
        <p:spPr>
          <a:xfrm>
            <a:off x="848544" y="5492601"/>
            <a:ext cx="360000" cy="360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6</a:t>
            </a:r>
            <a:endParaRPr lang="zh-CN" altLang="en-US" sz="1600" b="1" dirty="0" smtClean="0">
              <a:ea typeface="+mj-ea"/>
            </a:endParaRPr>
          </a:p>
        </p:txBody>
      </p:sp>
      <p:sp>
        <p:nvSpPr>
          <p:cNvPr id="24" name="矩形 23"/>
          <p:cNvSpPr/>
          <p:nvPr/>
        </p:nvSpPr>
        <p:spPr>
          <a:xfrm>
            <a:off x="944880" y="1835586"/>
            <a:ext cx="1558559" cy="864000"/>
          </a:xfrm>
          <a:prstGeom prst="rect">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zh-CN" altLang="en-US" b="1" dirty="0" smtClean="0">
                <a:solidFill>
                  <a:schemeClr val="bg1"/>
                </a:solidFill>
              </a:rPr>
              <a:t>化肥</a:t>
            </a:r>
            <a:endParaRPr lang="zh-CN" altLang="en-US" b="1" dirty="0">
              <a:solidFill>
                <a:schemeClr val="bg1"/>
              </a:solidFill>
            </a:endParaRPr>
          </a:p>
        </p:txBody>
      </p:sp>
      <p:sp>
        <p:nvSpPr>
          <p:cNvPr id="20" name="椭圆 19"/>
          <p:cNvSpPr/>
          <p:nvPr/>
        </p:nvSpPr>
        <p:spPr>
          <a:xfrm>
            <a:off x="848544" y="1804291"/>
            <a:ext cx="360000" cy="360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2</a:t>
            </a:r>
            <a:endParaRPr lang="zh-CN" altLang="en-US" sz="1600" b="1" dirty="0" smtClean="0">
              <a:ea typeface="+mj-ea"/>
            </a:endParaRPr>
          </a:p>
        </p:txBody>
      </p:sp>
      <p:sp>
        <p:nvSpPr>
          <p:cNvPr id="25" name="矩形 24"/>
          <p:cNvSpPr/>
          <p:nvPr/>
        </p:nvSpPr>
        <p:spPr>
          <a:xfrm>
            <a:off x="2504728" y="1835586"/>
            <a:ext cx="6985347" cy="864000"/>
          </a:xfrm>
          <a:prstGeom prst="rect">
            <a:avLst/>
          </a:prstGeom>
          <a:solidFill>
            <a:srgbClr val="F6FBFF"/>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36000" rIns="144000" bIns="36000" anchor="ctr"/>
          <a:lstStyle/>
          <a:p>
            <a:pPr algn="just">
              <a:spcBef>
                <a:spcPts val="300"/>
              </a:spcBef>
            </a:pPr>
            <a:r>
              <a:rPr lang="zh-CN" altLang="en-US" sz="1400" dirty="0">
                <a:solidFill>
                  <a:schemeClr val="tx1"/>
                </a:solidFill>
              </a:rPr>
              <a:t>在全球范围内优化生产要素或化肥产品供应源，以提升养分吸收率、提高产品性价比及提高作物品质为目标，把握现代新型肥料需求趋势，优化生产柔性，形成定制高端、特殊、普通、传统型等多样化、多梯次产品系列，通过科技整合、精益生产、科学营销、优质服务缔造品牌，力争实现在中国化肥行业整体经营效率的数一数二。</a:t>
            </a:r>
          </a:p>
        </p:txBody>
      </p:sp>
      <p:sp>
        <p:nvSpPr>
          <p:cNvPr id="26" name="椭圆 25"/>
          <p:cNvSpPr/>
          <p:nvPr/>
        </p:nvSpPr>
        <p:spPr>
          <a:xfrm>
            <a:off x="848544" y="4570525"/>
            <a:ext cx="360000" cy="360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600" b="1" dirty="0" smtClean="0">
                <a:ea typeface="+mj-ea"/>
              </a:rPr>
              <a:t>5</a:t>
            </a:r>
            <a:endParaRPr lang="zh-CN" altLang="en-US" sz="1600" b="1" dirty="0" smtClean="0">
              <a:ea typeface="+mj-ea"/>
            </a:endParaRPr>
          </a:p>
        </p:txBody>
      </p:sp>
    </p:spTree>
    <p:extLst>
      <p:ext uri="{BB962C8B-B14F-4D97-AF65-F5344CB8AC3E}">
        <p14:creationId xmlns:p14="http://schemas.microsoft.com/office/powerpoint/2010/main" val="414584999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目录</a:t>
            </a:r>
            <a:endParaRPr lang="zh-CN" altLang="en-US" dirty="0"/>
          </a:p>
        </p:txBody>
      </p:sp>
      <p:grpSp>
        <p:nvGrpSpPr>
          <p:cNvPr id="17" name="组合 16"/>
          <p:cNvGrpSpPr/>
          <p:nvPr/>
        </p:nvGrpSpPr>
        <p:grpSpPr>
          <a:xfrm>
            <a:off x="3584848" y="1556848"/>
            <a:ext cx="5832647" cy="504000"/>
            <a:chOff x="3584848" y="1988840"/>
            <a:chExt cx="5832647" cy="504000"/>
          </a:xfrm>
        </p:grpSpPr>
        <p:sp>
          <p:nvSpPr>
            <p:cNvPr id="3" name="Rectangle 5"/>
            <p:cNvSpPr>
              <a:spLocks noChangeArrowheads="1"/>
            </p:cNvSpPr>
            <p:nvPr/>
          </p:nvSpPr>
          <p:spPr bwMode="auto">
            <a:xfrm>
              <a:off x="4368640" y="198884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瓮福内外环境</a:t>
              </a:r>
              <a:r>
                <a:rPr lang="zh-CN" altLang="en-US" sz="1800" b="1" dirty="0" smtClean="0">
                  <a:latin typeface="+mn-ea"/>
                </a:rPr>
                <a:t>综述</a:t>
              </a:r>
              <a:r>
                <a:rPr lang="en-US" altLang="zh-CN" sz="1800" b="1" dirty="0" smtClean="0">
                  <a:latin typeface="+mn-ea"/>
                </a:rPr>
                <a:t>…………3</a:t>
              </a:r>
              <a:r>
                <a:rPr lang="zh-CN" altLang="en-US" sz="1800" b="1" dirty="0" smtClean="0">
                  <a:latin typeface="+mn-ea"/>
                </a:rPr>
                <a:t>～</a:t>
              </a:r>
              <a:r>
                <a:rPr lang="en-US" altLang="zh-CN" sz="1800" b="1" dirty="0" smtClean="0">
                  <a:latin typeface="+mn-ea"/>
                </a:rPr>
                <a:t>10</a:t>
              </a:r>
              <a:endParaRPr lang="zh-CN" altLang="en-US" sz="1800" b="1" dirty="0">
                <a:latin typeface="+mn-ea"/>
              </a:endParaRPr>
            </a:p>
          </p:txBody>
        </p:sp>
        <p:sp>
          <p:nvSpPr>
            <p:cNvPr id="4" name="平行四边形 8"/>
            <p:cNvSpPr/>
            <p:nvPr/>
          </p:nvSpPr>
          <p:spPr>
            <a:xfrm>
              <a:off x="3584848" y="198884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a:solidFill>
                    <a:schemeClr val="tx1"/>
                  </a:solidFill>
                </a:rPr>
                <a:t>I</a:t>
              </a:r>
              <a:endParaRPr lang="zh-CN" altLang="en-US" sz="1400" b="1" dirty="0">
                <a:solidFill>
                  <a:schemeClr val="tx1"/>
                </a:solidFill>
              </a:endParaRPr>
            </a:p>
          </p:txBody>
        </p:sp>
      </p:grpSp>
      <p:grpSp>
        <p:nvGrpSpPr>
          <p:cNvPr id="16" name="组合 15"/>
          <p:cNvGrpSpPr/>
          <p:nvPr/>
        </p:nvGrpSpPr>
        <p:grpSpPr>
          <a:xfrm>
            <a:off x="3584848" y="2150914"/>
            <a:ext cx="5832647" cy="504000"/>
            <a:chOff x="3584848" y="2816930"/>
            <a:chExt cx="5832647" cy="504000"/>
          </a:xfrm>
        </p:grpSpPr>
        <p:sp>
          <p:nvSpPr>
            <p:cNvPr id="5" name="Rectangle 5"/>
            <p:cNvSpPr>
              <a:spLocks noChangeArrowheads="1"/>
            </p:cNvSpPr>
            <p:nvPr/>
          </p:nvSpPr>
          <p:spPr bwMode="auto">
            <a:xfrm>
              <a:off x="4368640" y="2816930"/>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瓮福集团顶层</a:t>
              </a:r>
              <a:r>
                <a:rPr lang="zh-CN" altLang="en-US" sz="1800" b="1" dirty="0" smtClean="0">
                  <a:latin typeface="+mn-ea"/>
                </a:rPr>
                <a:t>战略</a:t>
              </a:r>
              <a:r>
                <a:rPr lang="en-US" altLang="zh-CN" sz="1800" b="1" dirty="0" smtClean="0">
                  <a:latin typeface="+mn-ea"/>
                </a:rPr>
                <a:t>…………11 </a:t>
              </a:r>
              <a:r>
                <a:rPr lang="zh-CN" altLang="en-US" sz="1800" b="1" dirty="0" smtClean="0">
                  <a:latin typeface="+mn-ea"/>
                </a:rPr>
                <a:t>～</a:t>
              </a:r>
              <a:r>
                <a:rPr lang="en-US" altLang="zh-CN" sz="1800" b="1" dirty="0" smtClean="0">
                  <a:latin typeface="+mn-ea"/>
                </a:rPr>
                <a:t>26</a:t>
              </a:r>
              <a:endParaRPr lang="zh-CN" altLang="en-US" sz="1800" b="1" dirty="0">
                <a:latin typeface="+mn-ea"/>
              </a:endParaRPr>
            </a:p>
          </p:txBody>
        </p:sp>
        <p:sp>
          <p:nvSpPr>
            <p:cNvPr id="6" name="平行四边形 8"/>
            <p:cNvSpPr/>
            <p:nvPr/>
          </p:nvSpPr>
          <p:spPr>
            <a:xfrm>
              <a:off x="3584848" y="281693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II</a:t>
              </a:r>
              <a:endParaRPr lang="zh-CN" altLang="en-US" sz="1400" b="1" dirty="0">
                <a:solidFill>
                  <a:schemeClr val="tx1"/>
                </a:solidFill>
              </a:endParaRPr>
            </a:p>
          </p:txBody>
        </p:sp>
      </p:grpSp>
      <p:grpSp>
        <p:nvGrpSpPr>
          <p:cNvPr id="15" name="组合 14"/>
          <p:cNvGrpSpPr/>
          <p:nvPr/>
        </p:nvGrpSpPr>
        <p:grpSpPr>
          <a:xfrm>
            <a:off x="3584848" y="2744980"/>
            <a:ext cx="5832647" cy="504000"/>
            <a:chOff x="3584848" y="3645020"/>
            <a:chExt cx="5832647" cy="504000"/>
          </a:xfrm>
          <a:solidFill>
            <a:schemeClr val="accent4"/>
          </a:solidFill>
        </p:grpSpPr>
        <p:sp>
          <p:nvSpPr>
            <p:cNvPr id="7" name="Rectangle 5"/>
            <p:cNvSpPr>
              <a:spLocks noChangeArrowheads="1"/>
            </p:cNvSpPr>
            <p:nvPr/>
          </p:nvSpPr>
          <p:spPr bwMode="auto">
            <a:xfrm>
              <a:off x="4368640" y="3645020"/>
              <a:ext cx="5048855" cy="504000"/>
            </a:xfrm>
            <a:prstGeom prst="rect">
              <a:avLst/>
            </a:prstGeom>
            <a:grpFill/>
            <a:ln w="9525">
              <a:noFill/>
              <a:miter lim="800000"/>
              <a:headEnd/>
              <a:tailEnd/>
            </a:ln>
            <a:effectLst/>
          </p:spPr>
          <p:txBody>
            <a:bodyPr wrap="none" lIns="72198" tIns="36099" rIns="72198" bIns="36099" anchor="ctr"/>
            <a:lstStyle/>
            <a:p>
              <a:r>
                <a:rPr lang="zh-CN" altLang="en-US" sz="1800" b="1" dirty="0">
                  <a:latin typeface="+mn-ea"/>
                </a:rPr>
                <a:t>各板块定位及</a:t>
              </a:r>
              <a:r>
                <a:rPr lang="zh-CN" altLang="en-US" sz="1800" b="1" dirty="0" smtClean="0">
                  <a:latin typeface="+mn-ea"/>
                </a:rPr>
                <a:t>策略</a:t>
              </a:r>
              <a:r>
                <a:rPr lang="en-US" altLang="zh-CN" sz="1800" b="1" dirty="0" smtClean="0">
                  <a:latin typeface="+mn-ea"/>
                </a:rPr>
                <a:t>…………27 </a:t>
              </a:r>
              <a:r>
                <a:rPr lang="zh-CN" altLang="en-US" sz="1800" b="1" dirty="0" smtClean="0">
                  <a:latin typeface="+mn-ea"/>
                </a:rPr>
                <a:t>～</a:t>
              </a:r>
              <a:r>
                <a:rPr lang="en-US" altLang="zh-CN" sz="1800" b="1" dirty="0" smtClean="0">
                  <a:latin typeface="+mn-ea"/>
                </a:rPr>
                <a:t>63</a:t>
              </a:r>
              <a:endParaRPr lang="zh-CN" altLang="en-US" sz="1800" b="1" dirty="0">
                <a:latin typeface="+mn-ea"/>
              </a:endParaRPr>
            </a:p>
          </p:txBody>
        </p:sp>
        <p:sp>
          <p:nvSpPr>
            <p:cNvPr id="8" name="平行四边形 8"/>
            <p:cNvSpPr/>
            <p:nvPr/>
          </p:nvSpPr>
          <p:spPr>
            <a:xfrm>
              <a:off x="3584848" y="3645021"/>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III</a:t>
              </a:r>
              <a:endParaRPr lang="zh-CN" altLang="en-US" sz="1400" b="1" dirty="0">
                <a:solidFill>
                  <a:schemeClr val="tx1"/>
                </a:solidFill>
              </a:endParaRPr>
            </a:p>
          </p:txBody>
        </p:sp>
      </p:grpSp>
      <p:grpSp>
        <p:nvGrpSpPr>
          <p:cNvPr id="14" name="组合 13"/>
          <p:cNvGrpSpPr/>
          <p:nvPr/>
        </p:nvGrpSpPr>
        <p:grpSpPr>
          <a:xfrm>
            <a:off x="3584848" y="3339046"/>
            <a:ext cx="5832647" cy="504000"/>
            <a:chOff x="3584848" y="4421191"/>
            <a:chExt cx="5832647" cy="504000"/>
          </a:xfrm>
        </p:grpSpPr>
        <p:sp>
          <p:nvSpPr>
            <p:cNvPr id="9" name="Rectangle 5"/>
            <p:cNvSpPr>
              <a:spLocks noChangeArrowheads="1"/>
            </p:cNvSpPr>
            <p:nvPr/>
          </p:nvSpPr>
          <p:spPr bwMode="auto">
            <a:xfrm>
              <a:off x="4368640" y="4421191"/>
              <a:ext cx="5048855" cy="504000"/>
            </a:xfrm>
            <a:prstGeom prst="rect">
              <a:avLst/>
            </a:prstGeom>
            <a:solidFill>
              <a:schemeClr val="accent4"/>
            </a:solidFill>
            <a:ln w="9525">
              <a:noFill/>
              <a:miter lim="800000"/>
              <a:headEnd/>
              <a:tailEnd/>
            </a:ln>
            <a:effectLst/>
          </p:spPr>
          <p:txBody>
            <a:bodyPr wrap="none" lIns="72198" tIns="36099" rIns="72198" bIns="36099" anchor="ctr"/>
            <a:lstStyle/>
            <a:p>
              <a:r>
                <a:rPr lang="zh-CN" altLang="en-US" sz="1800" b="1" dirty="0">
                  <a:latin typeface="+mn-ea"/>
                </a:rPr>
                <a:t>战略支撑体系</a:t>
              </a:r>
              <a:r>
                <a:rPr lang="zh-CN" altLang="en-US" sz="1800" b="1" dirty="0" smtClean="0">
                  <a:latin typeface="+mn-ea"/>
                </a:rPr>
                <a:t>建设</a:t>
              </a:r>
              <a:r>
                <a:rPr lang="en-US" altLang="zh-CN" sz="1800" b="1" dirty="0" smtClean="0">
                  <a:latin typeface="+mn-ea"/>
                </a:rPr>
                <a:t>…………64 </a:t>
              </a:r>
              <a:r>
                <a:rPr lang="zh-CN" altLang="en-US" sz="1800" b="1" dirty="0" smtClean="0">
                  <a:latin typeface="+mn-ea"/>
                </a:rPr>
                <a:t>～ </a:t>
              </a:r>
              <a:r>
                <a:rPr lang="en-US" altLang="zh-CN" sz="1800" b="1" dirty="0" smtClean="0">
                  <a:latin typeface="+mn-ea"/>
                </a:rPr>
                <a:t>81</a:t>
              </a:r>
              <a:endParaRPr lang="zh-CN" altLang="en-US" sz="1800" b="1" dirty="0">
                <a:latin typeface="+mn-ea"/>
              </a:endParaRPr>
            </a:p>
          </p:txBody>
        </p:sp>
        <p:sp>
          <p:nvSpPr>
            <p:cNvPr id="10" name="平行四边形 8"/>
            <p:cNvSpPr/>
            <p:nvPr/>
          </p:nvSpPr>
          <p:spPr>
            <a:xfrm>
              <a:off x="3584848" y="4421192"/>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tx1"/>
                  </a:solidFill>
                </a:rPr>
                <a:t>IV</a:t>
              </a:r>
              <a:endParaRPr lang="zh-CN" altLang="en-US" sz="1400" b="1" dirty="0">
                <a:solidFill>
                  <a:schemeClr val="tx1"/>
                </a:solidFill>
              </a:endParaRPr>
            </a:p>
          </p:txBody>
        </p:sp>
      </p:grpSp>
      <p:grpSp>
        <p:nvGrpSpPr>
          <p:cNvPr id="13" name="组合 12"/>
          <p:cNvGrpSpPr/>
          <p:nvPr/>
        </p:nvGrpSpPr>
        <p:grpSpPr>
          <a:xfrm>
            <a:off x="3584848" y="3933112"/>
            <a:ext cx="5832647" cy="504000"/>
            <a:chOff x="3584848" y="5161362"/>
            <a:chExt cx="5832647" cy="504000"/>
          </a:xfrm>
          <a:solidFill>
            <a:schemeClr val="accent2"/>
          </a:solidFill>
        </p:grpSpPr>
        <p:sp>
          <p:nvSpPr>
            <p:cNvPr id="11" name="Rectangle 5"/>
            <p:cNvSpPr>
              <a:spLocks noChangeArrowheads="1"/>
            </p:cNvSpPr>
            <p:nvPr/>
          </p:nvSpPr>
          <p:spPr bwMode="auto">
            <a:xfrm>
              <a:off x="4368640" y="5161362"/>
              <a:ext cx="5048855" cy="504000"/>
            </a:xfrm>
            <a:prstGeom prst="rect">
              <a:avLst/>
            </a:prstGeom>
            <a:grpFill/>
            <a:ln w="9525">
              <a:noFill/>
              <a:miter lim="800000"/>
              <a:headEnd/>
              <a:tailEnd/>
            </a:ln>
            <a:effectLst/>
          </p:spPr>
          <p:txBody>
            <a:bodyPr wrap="none" lIns="72198" tIns="36099" rIns="72198" bIns="36099" anchor="ctr"/>
            <a:lstStyle/>
            <a:p>
              <a:r>
                <a:rPr lang="zh-CN" altLang="en-US" sz="1800" b="1" dirty="0">
                  <a:solidFill>
                    <a:schemeClr val="bg1"/>
                  </a:solidFill>
                  <a:latin typeface="+mn-ea"/>
                </a:rPr>
                <a:t>关键能力建设</a:t>
              </a:r>
              <a:r>
                <a:rPr lang="zh-CN" altLang="en-US" sz="1800" b="1" dirty="0" smtClean="0">
                  <a:solidFill>
                    <a:schemeClr val="bg1"/>
                  </a:solidFill>
                  <a:latin typeface="+mn-ea"/>
                </a:rPr>
                <a:t>方向</a:t>
              </a:r>
              <a:r>
                <a:rPr lang="en-US" altLang="zh-CN" sz="1800" b="1" dirty="0" smtClean="0">
                  <a:solidFill>
                    <a:schemeClr val="bg1"/>
                  </a:solidFill>
                  <a:latin typeface="+mn-ea"/>
                </a:rPr>
                <a:t>…………82 </a:t>
              </a:r>
              <a:r>
                <a:rPr lang="zh-CN" altLang="en-US" sz="1800" b="1" dirty="0" smtClean="0">
                  <a:solidFill>
                    <a:schemeClr val="bg1"/>
                  </a:solidFill>
                  <a:latin typeface="+mn-ea"/>
                </a:rPr>
                <a:t>～</a:t>
              </a:r>
              <a:r>
                <a:rPr lang="en-US" altLang="zh-CN" sz="1800" b="1" dirty="0" smtClean="0">
                  <a:solidFill>
                    <a:schemeClr val="bg1"/>
                  </a:solidFill>
                  <a:latin typeface="+mn-ea"/>
                </a:rPr>
                <a:t>93</a:t>
              </a:r>
              <a:endParaRPr lang="zh-CN" altLang="en-US" sz="1800" b="1" dirty="0">
                <a:solidFill>
                  <a:schemeClr val="bg1"/>
                </a:solidFill>
                <a:latin typeface="+mn-ea"/>
              </a:endParaRPr>
            </a:p>
          </p:txBody>
        </p:sp>
        <p:sp>
          <p:nvSpPr>
            <p:cNvPr id="12" name="平行四边形 8"/>
            <p:cNvSpPr/>
            <p:nvPr/>
          </p:nvSpPr>
          <p:spPr>
            <a:xfrm>
              <a:off x="3584848" y="5161363"/>
              <a:ext cx="720000" cy="288000"/>
            </a:xfrm>
            <a:custGeom>
              <a:avLst/>
              <a:gdLst>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223839 w 720000"/>
                <a:gd name="connsiteY1" fmla="*/ 0 h 288000"/>
                <a:gd name="connsiteX2" fmla="*/ 720000 w 720000"/>
                <a:gd name="connsiteY2" fmla="*/ 0 h 288000"/>
                <a:gd name="connsiteX3" fmla="*/ 496161 w 720000"/>
                <a:gd name="connsiteY3" fmla="*/ 288000 h 288000"/>
                <a:gd name="connsiteX4" fmla="*/ 0 w 720000"/>
                <a:gd name="connsiteY4" fmla="*/ 288000 h 288000"/>
                <a:gd name="connsiteX0" fmla="*/ 0 w 720000"/>
                <a:gd name="connsiteY0" fmla="*/ 288000 h 288000"/>
                <a:gd name="connsiteX1" fmla="*/ 1 w 720000"/>
                <a:gd name="connsiteY1" fmla="*/ 0 h 288000"/>
                <a:gd name="connsiteX2" fmla="*/ 720000 w 720000"/>
                <a:gd name="connsiteY2" fmla="*/ 0 h 288000"/>
                <a:gd name="connsiteX3" fmla="*/ 496161 w 720000"/>
                <a:gd name="connsiteY3" fmla="*/ 288000 h 288000"/>
                <a:gd name="connsiteX4" fmla="*/ 0 w 720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0" h="288000">
                  <a:moveTo>
                    <a:pt x="0" y="288000"/>
                  </a:moveTo>
                  <a:cubicBezTo>
                    <a:pt x="0" y="192000"/>
                    <a:pt x="1" y="96000"/>
                    <a:pt x="1" y="0"/>
                  </a:cubicBezTo>
                  <a:lnTo>
                    <a:pt x="720000" y="0"/>
                  </a:lnTo>
                  <a:lnTo>
                    <a:pt x="496161" y="288000"/>
                  </a:lnTo>
                  <a:lnTo>
                    <a:pt x="0" y="288000"/>
                  </a:lnTo>
                  <a:close/>
                </a:path>
              </a:pathLst>
            </a:cu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180000" bIns="36000" numCol="1" spcCol="0" rtlCol="0" fromWordArt="0" anchor="ctr" anchorCtr="0" forceAA="0" compatLnSpc="1">
              <a:prstTxWarp prst="textNoShape">
                <a:avLst/>
              </a:prstTxWarp>
              <a:noAutofit/>
            </a:bodyPr>
            <a:lstStyle/>
            <a:p>
              <a:pPr algn="ctr">
                <a:spcAft>
                  <a:spcPts val="600"/>
                </a:spcAft>
              </a:pPr>
              <a:r>
                <a:rPr lang="en-US" altLang="zh-CN" sz="1400" b="1" dirty="0" smtClean="0">
                  <a:solidFill>
                    <a:schemeClr val="bg1"/>
                  </a:solidFill>
                </a:rPr>
                <a:t>V</a:t>
              </a:r>
              <a:endParaRPr lang="zh-CN" altLang="en-US" sz="1400" b="1" dirty="0">
                <a:solidFill>
                  <a:schemeClr val="bg1"/>
                </a:solidFill>
              </a:endParaRPr>
            </a:p>
          </p:txBody>
        </p:sp>
      </p:grpSp>
    </p:spTree>
    <p:extLst>
      <p:ext uri="{BB962C8B-B14F-4D97-AF65-F5344CB8AC3E}">
        <p14:creationId xmlns:p14="http://schemas.microsoft.com/office/powerpoint/2010/main" val="94627347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对象 8"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0932" name="think-cell Slide" r:id="rId52" imgW="360" imgH="360" progId="">
                  <p:embed/>
                </p:oleObj>
              </mc:Choice>
              <mc:Fallback>
                <p:oleObj name="think-cell Slide" r:id="rId52" imgW="360" imgH="360" progId="">
                  <p:embed/>
                  <p:pic>
                    <p:nvPicPr>
                      <p:cNvPr id="0" name="Picture 17"/>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 name="矩形 73"/>
          <p:cNvSpPr/>
          <p:nvPr>
            <p:custDataLst>
              <p:tags r:id="rId3"/>
            </p:custDataLst>
          </p:nvPr>
        </p:nvSpPr>
        <p:spPr>
          <a:xfrm>
            <a:off x="272480" y="6309320"/>
            <a:ext cx="9505056" cy="432048"/>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11" name="矩形 10"/>
          <p:cNvSpPr/>
          <p:nvPr>
            <p:custDataLst>
              <p:tags r:id="rId4"/>
            </p:custDataLst>
          </p:nvPr>
        </p:nvSpPr>
        <p:spPr>
          <a:xfrm>
            <a:off x="5428513"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贸易</a:t>
            </a:r>
            <a:r>
              <a:rPr lang="en-US" altLang="zh-CN" sz="1400" b="1" dirty="0" smtClean="0">
                <a:solidFill>
                  <a:schemeClr val="tx1"/>
                </a:solidFill>
              </a:rPr>
              <a:t>】</a:t>
            </a:r>
          </a:p>
          <a:p>
            <a:pPr algn="just">
              <a:spcBef>
                <a:spcPts val="300"/>
              </a:spcBef>
            </a:pPr>
            <a:r>
              <a:rPr lang="zh-CN" altLang="en-US" sz="800" dirty="0" smtClean="0">
                <a:solidFill>
                  <a:schemeClr val="tx1"/>
                </a:solidFill>
              </a:rPr>
              <a:t>在全球范围为集团各产业板块优化原料、中间产品采购，为集团各目标市场组织供应集团既定生产能力不能供应的产品，融通集团各产业链上下游；为集团现实产品或技术服务项目发现市场需求和拓宽销售渠道；做强国际贸易的金融属性，为集团提供金融支持和降低融资成本；为集团新业务开拓积累知识、经验和培育国际化人才。着力提升贸易、资金风险管控水平和提升贸易效益。</a:t>
            </a:r>
            <a:endParaRPr lang="zh-CN" altLang="en-US" sz="800" dirty="0">
              <a:solidFill>
                <a:schemeClr val="tx1"/>
              </a:solidFill>
            </a:endParaRPr>
          </a:p>
        </p:txBody>
      </p:sp>
      <p:sp>
        <p:nvSpPr>
          <p:cNvPr id="22" name="矩形 21"/>
          <p:cNvSpPr/>
          <p:nvPr>
            <p:custDataLst>
              <p:tags r:id="rId5"/>
            </p:custDataLst>
          </p:nvPr>
        </p:nvSpPr>
        <p:spPr>
          <a:xfrm>
            <a:off x="4021870" y="2348880"/>
            <a:ext cx="1368000" cy="19764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化工</a:t>
            </a:r>
            <a:r>
              <a:rPr lang="en-US" altLang="zh-CN" sz="1400" b="1" dirty="0" smtClean="0">
                <a:solidFill>
                  <a:schemeClr val="tx1"/>
                </a:solidFill>
              </a:rPr>
              <a:t>】</a:t>
            </a:r>
          </a:p>
          <a:p>
            <a:pPr algn="just">
              <a:spcBef>
                <a:spcPts val="300"/>
              </a:spcBef>
            </a:pPr>
            <a:r>
              <a:rPr lang="zh-CN" altLang="en-US" sz="700" dirty="0" smtClean="0">
                <a:solidFill>
                  <a:schemeClr val="tx1"/>
                </a:solidFill>
              </a:rPr>
              <a:t>实行湿热路线并举；依托资源和技术优势，整合国内外资源，构建黄磷、</a:t>
            </a:r>
            <a:r>
              <a:rPr lang="en-US" altLang="zh-CN" sz="700" dirty="0" smtClean="0">
                <a:solidFill>
                  <a:schemeClr val="tx1"/>
                </a:solidFill>
              </a:rPr>
              <a:t>PPA</a:t>
            </a:r>
            <a:r>
              <a:rPr lang="zh-CN" altLang="en-US" sz="700" dirty="0" smtClean="0">
                <a:solidFill>
                  <a:schemeClr val="tx1"/>
                </a:solidFill>
              </a:rPr>
              <a:t>、氟、碘精细化工原料供应规模优势；强化开放合作，以获取技术、市场等优势，择机向产业链高附加值端发展；通过整合集成创新，打造下游应用创投平台；夯实巩固煤化工配套，结合贵州区域优势努力探寻下游机会，据政策、市场和能源结构变化择机进入高附加值领域；为集团化肥、农业板块及资源综合循环利用提供技术支持及业务载体；为环保等新产业提供一体化解决方案；成为提升集团经济效益的核心力量。</a:t>
            </a:r>
            <a:endParaRPr lang="zh-CN" altLang="en-US" sz="700" dirty="0">
              <a:solidFill>
                <a:schemeClr val="tx1"/>
              </a:solidFill>
            </a:endParaRPr>
          </a:p>
        </p:txBody>
      </p:sp>
      <p:sp>
        <p:nvSpPr>
          <p:cNvPr id="23" name="矩形 22"/>
          <p:cNvSpPr/>
          <p:nvPr>
            <p:custDataLst>
              <p:tags r:id="rId6"/>
            </p:custDataLst>
          </p:nvPr>
        </p:nvSpPr>
        <p:spPr>
          <a:xfrm>
            <a:off x="6835156"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技术服务</a:t>
            </a:r>
            <a:r>
              <a:rPr lang="en-US" altLang="zh-CN" sz="1400" b="1" dirty="0" smtClean="0">
                <a:solidFill>
                  <a:schemeClr val="tx1"/>
                </a:solidFill>
              </a:rPr>
              <a:t>】</a:t>
            </a:r>
          </a:p>
          <a:p>
            <a:pPr algn="just">
              <a:spcBef>
                <a:spcPts val="300"/>
              </a:spcBef>
            </a:pPr>
            <a:r>
              <a:rPr lang="zh-CN" altLang="en-US" sz="940" dirty="0" smtClean="0">
                <a:solidFill>
                  <a:schemeClr val="tx1"/>
                </a:solidFill>
              </a:rPr>
              <a:t>依托磷及磷化工领域技术、营运、市场、项目管理等方面集成优势，提供项目咨询、</a:t>
            </a:r>
            <a:r>
              <a:rPr lang="en-US" altLang="zh-CN" sz="940" dirty="0" smtClean="0">
                <a:solidFill>
                  <a:schemeClr val="tx1"/>
                </a:solidFill>
              </a:rPr>
              <a:t>EPC</a:t>
            </a:r>
            <a:r>
              <a:rPr lang="zh-CN" altLang="en-US" sz="940" dirty="0" smtClean="0">
                <a:solidFill>
                  <a:schemeClr val="tx1"/>
                </a:solidFill>
              </a:rPr>
              <a:t>、工厂营运、产品销售、投融资服务等解决方案；通过稳定业务规模，不断突破区域边界和服务范围，为集团在全球范围优化资源配置，创造投资机会，提升集团全球知名度和盈利性。</a:t>
            </a:r>
            <a:endParaRPr lang="zh-CN" altLang="en-US" sz="940" dirty="0">
              <a:solidFill>
                <a:schemeClr val="tx1"/>
              </a:solidFill>
            </a:endParaRPr>
          </a:p>
        </p:txBody>
      </p:sp>
      <p:sp>
        <p:nvSpPr>
          <p:cNvPr id="51" name="矩形 50"/>
          <p:cNvSpPr/>
          <p:nvPr/>
        </p:nvSpPr>
        <p:spPr>
          <a:xfrm>
            <a:off x="1167744" y="5013175"/>
            <a:ext cx="8450361" cy="72000"/>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86" name="矩形 85"/>
          <p:cNvSpPr/>
          <p:nvPr>
            <p:custDataLst>
              <p:tags r:id="rId7"/>
            </p:custDataLst>
          </p:nvPr>
        </p:nvSpPr>
        <p:spPr>
          <a:xfrm>
            <a:off x="448843" y="2264027"/>
            <a:ext cx="661219" cy="2101077"/>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业务板块战略</a:t>
            </a:r>
          </a:p>
        </p:txBody>
      </p:sp>
      <p:sp>
        <p:nvSpPr>
          <p:cNvPr id="44" name="矩形 43"/>
          <p:cNvSpPr/>
          <p:nvPr>
            <p:custDataLst>
              <p:tags r:id="rId8"/>
            </p:custDataLst>
          </p:nvPr>
        </p:nvSpPr>
        <p:spPr>
          <a:xfrm>
            <a:off x="1212776" y="1561347"/>
            <a:ext cx="8346651" cy="64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400" b="1" dirty="0" smtClean="0">
                <a:solidFill>
                  <a:schemeClr val="tx1"/>
                </a:solidFill>
              </a:rPr>
              <a:t>以“专于生态，精于工肥，致力服务全球工农现代化”为愿景目标，稳健发展化肥与化工，做实做强贸易及技术服务，大力开拓现代农业综合服务，强化机制、金融、技术、物流＆信息化四大支撑，锤炼十项关键能力，建立价值驱动发展模式，引领战略转型，实现瓮福做强做大！</a:t>
            </a:r>
            <a:endParaRPr lang="zh-CN" altLang="en-US" sz="1400" b="1" dirty="0">
              <a:solidFill>
                <a:schemeClr val="tx1"/>
              </a:solidFill>
            </a:endParaRPr>
          </a:p>
        </p:txBody>
      </p:sp>
      <p:grpSp>
        <p:nvGrpSpPr>
          <p:cNvPr id="2" name="组合 2"/>
          <p:cNvGrpSpPr/>
          <p:nvPr>
            <p:custDataLst>
              <p:tags r:id="rId9"/>
            </p:custDataLst>
          </p:nvPr>
        </p:nvGrpSpPr>
        <p:grpSpPr>
          <a:xfrm>
            <a:off x="1212776" y="764704"/>
            <a:ext cx="8346651" cy="769017"/>
            <a:chOff x="1214862" y="764704"/>
            <a:chExt cx="8346651" cy="769017"/>
          </a:xfrm>
        </p:grpSpPr>
        <p:sp>
          <p:nvSpPr>
            <p:cNvPr id="43" name="等腰三角形 42"/>
            <p:cNvSpPr/>
            <p:nvPr>
              <p:custDataLst>
                <p:tags r:id="rId48"/>
              </p:custDataLst>
            </p:nvPr>
          </p:nvSpPr>
          <p:spPr>
            <a:xfrm>
              <a:off x="1214862" y="764704"/>
              <a:ext cx="8346651" cy="744810"/>
            </a:xfrm>
            <a:prstGeom prst="triangle">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54" name="TextBox 53"/>
            <p:cNvSpPr txBox="1"/>
            <p:nvPr>
              <p:custDataLst>
                <p:tags r:id="rId49"/>
              </p:custDataLst>
            </p:nvPr>
          </p:nvSpPr>
          <p:spPr>
            <a:xfrm>
              <a:off x="1985235" y="814687"/>
              <a:ext cx="6771266" cy="719034"/>
            </a:xfrm>
            <a:prstGeom prst="rect">
              <a:avLst/>
            </a:prstGeom>
            <a:noFill/>
          </p:spPr>
          <p:txBody>
            <a:bodyPr wrap="square" lIns="36000" tIns="36000" rIns="36000" bIns="36000" rtlCol="0">
              <a:spAutoFit/>
            </a:bodyPr>
            <a:lstStyle/>
            <a:p>
              <a:pPr algn="ctr"/>
              <a:r>
                <a:rPr lang="zh-CN" altLang="en-US" sz="1400" b="1" dirty="0" smtClean="0"/>
                <a:t>生态</a:t>
              </a:r>
              <a:r>
                <a:rPr lang="zh-CN" altLang="en-US" sz="1400" b="1" dirty="0" smtClean="0">
                  <a:solidFill>
                    <a:srgbClr val="FF0000"/>
                  </a:solidFill>
                </a:rPr>
                <a:t>瓮</a:t>
              </a:r>
              <a:r>
                <a:rPr lang="zh-CN" altLang="en-US" sz="1400" b="1" dirty="0" smtClean="0"/>
                <a:t>磷</a:t>
              </a:r>
              <a:endParaRPr lang="en-US" altLang="zh-CN" sz="1400" b="1" dirty="0" smtClean="0"/>
            </a:p>
            <a:p>
              <a:pPr algn="ctr"/>
              <a:r>
                <a:rPr lang="zh-CN" altLang="en-US" sz="1400" b="1" dirty="0" smtClean="0"/>
                <a:t>共谋</a:t>
              </a:r>
              <a:r>
                <a:rPr lang="zh-CN" altLang="en-US" sz="1400" b="1" dirty="0" smtClean="0">
                  <a:solidFill>
                    <a:srgbClr val="FF0000"/>
                  </a:solidFill>
                </a:rPr>
                <a:t>福</a:t>
              </a:r>
              <a:r>
                <a:rPr lang="zh-CN" altLang="en-US" sz="1400" b="1" dirty="0" smtClean="0"/>
                <a:t>祉</a:t>
              </a:r>
              <a:endParaRPr lang="en-US" altLang="zh-CN" sz="1400" b="1" dirty="0" smtClean="0"/>
            </a:p>
            <a:p>
              <a:pPr algn="ctr"/>
              <a:r>
                <a:rPr lang="zh-CN" altLang="en-US" sz="1400" b="1" i="1" dirty="0" smtClean="0"/>
                <a:t>专于绿色生态，精于化工化肥，致力服务全球工农现代化。</a:t>
              </a:r>
              <a:endParaRPr lang="zh-CN" altLang="en-US" sz="1400" b="1" i="1" dirty="0"/>
            </a:p>
          </p:txBody>
        </p:sp>
      </p:grpSp>
      <p:sp>
        <p:nvSpPr>
          <p:cNvPr id="55" name="矩形 54"/>
          <p:cNvSpPr/>
          <p:nvPr>
            <p:custDataLst>
              <p:tags r:id="rId10"/>
            </p:custDataLst>
          </p:nvPr>
        </p:nvSpPr>
        <p:spPr>
          <a:xfrm>
            <a:off x="448843" y="835636"/>
            <a:ext cx="661219" cy="673878"/>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使命</a:t>
            </a:r>
            <a:endParaRPr lang="en-US" altLang="zh-CN" sz="1600" b="1" dirty="0" smtClean="0">
              <a:solidFill>
                <a:schemeClr val="bg1"/>
              </a:solidFill>
            </a:endParaRPr>
          </a:p>
          <a:p>
            <a:pPr algn="ctr">
              <a:spcAft>
                <a:spcPts val="600"/>
              </a:spcAft>
            </a:pPr>
            <a:r>
              <a:rPr lang="zh-CN" altLang="en-US" sz="1600" b="1" dirty="0" smtClean="0">
                <a:solidFill>
                  <a:schemeClr val="bg1"/>
                </a:solidFill>
              </a:rPr>
              <a:t>愿景</a:t>
            </a:r>
          </a:p>
        </p:txBody>
      </p:sp>
      <p:sp>
        <p:nvSpPr>
          <p:cNvPr id="56" name="矩形 55"/>
          <p:cNvSpPr/>
          <p:nvPr>
            <p:custDataLst>
              <p:tags r:id="rId11"/>
            </p:custDataLst>
          </p:nvPr>
        </p:nvSpPr>
        <p:spPr>
          <a:xfrm>
            <a:off x="448843" y="1560493"/>
            <a:ext cx="661219" cy="652555"/>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集团战略</a:t>
            </a:r>
          </a:p>
        </p:txBody>
      </p:sp>
      <p:sp>
        <p:nvSpPr>
          <p:cNvPr id="73" name="矩形 72"/>
          <p:cNvSpPr/>
          <p:nvPr>
            <p:custDataLst>
              <p:tags r:id="rId12"/>
            </p:custDataLst>
          </p:nvPr>
        </p:nvSpPr>
        <p:spPr>
          <a:xfrm>
            <a:off x="8241797"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农业</a:t>
            </a:r>
            <a:r>
              <a:rPr lang="en-US" altLang="zh-CN" sz="1400" b="1" dirty="0" smtClean="0">
                <a:solidFill>
                  <a:schemeClr val="tx1"/>
                </a:solidFill>
              </a:rPr>
              <a:t>】</a:t>
            </a:r>
            <a:endParaRPr lang="en-US" altLang="zh-CN" sz="1400" b="1" dirty="0">
              <a:solidFill>
                <a:schemeClr val="tx1"/>
              </a:solidFill>
            </a:endParaRPr>
          </a:p>
          <a:p>
            <a:pPr algn="just">
              <a:spcBef>
                <a:spcPts val="300"/>
              </a:spcBef>
            </a:pPr>
            <a:r>
              <a:rPr lang="zh-CN" altLang="en-US" sz="690" dirty="0" smtClean="0">
                <a:solidFill>
                  <a:schemeClr val="tx1"/>
                </a:solidFill>
              </a:rPr>
              <a:t>抓住中国农业现代化进程中的集约种植机遇，以农资配送为基础，以金融服务为保障，以粮食收储或农业产业链其它节点为切入，向粮食产业中上游提供现代农业综合性服务，提升农业生产的效率和效益；开拓粮食收储后的消化空间，依据技术突破水平及市场机遇，择机进入粮食深加工。重点关注粮食贸易风险管控、农业放量、商业模式创新、合作社组织管理、金融创利等方面的能力培育。逐步成为在全球范围优化中国粮食供应重要组织者。成为集团经营体量、经济效益及社会责任角色担当的重要业务板块。</a:t>
            </a:r>
            <a:endParaRPr lang="zh-CN" altLang="en-US" sz="690" dirty="0">
              <a:solidFill>
                <a:schemeClr val="tx1"/>
              </a:solidFill>
            </a:endParaRPr>
          </a:p>
        </p:txBody>
      </p:sp>
      <p:sp>
        <p:nvSpPr>
          <p:cNvPr id="75" name="矩形 74"/>
          <p:cNvSpPr/>
          <p:nvPr>
            <p:custDataLst>
              <p:tags r:id="rId13"/>
            </p:custDataLst>
          </p:nvPr>
        </p:nvSpPr>
        <p:spPr>
          <a:xfrm>
            <a:off x="1649597" y="6156339"/>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bg1"/>
                </a:solidFill>
              </a:rPr>
              <a:t>以</a:t>
            </a:r>
            <a:r>
              <a:rPr lang="en-US" altLang="zh-CN" sz="1200" b="1" dirty="0">
                <a:solidFill>
                  <a:schemeClr val="bg1"/>
                </a:solidFill>
              </a:rPr>
              <a:t>【</a:t>
            </a:r>
            <a:r>
              <a:rPr lang="zh-CN" altLang="en-US" sz="1200" b="1" dirty="0">
                <a:solidFill>
                  <a:schemeClr val="bg1"/>
                </a:solidFill>
              </a:rPr>
              <a:t>精益生产</a:t>
            </a:r>
            <a:r>
              <a:rPr lang="en-US" altLang="zh-CN" sz="1200" b="1" dirty="0">
                <a:solidFill>
                  <a:schemeClr val="bg1"/>
                </a:solidFill>
              </a:rPr>
              <a:t>】</a:t>
            </a:r>
            <a:r>
              <a:rPr lang="zh-CN" altLang="en-US" sz="1200" dirty="0">
                <a:solidFill>
                  <a:schemeClr val="bg1"/>
                </a:solidFill>
              </a:rPr>
              <a:t>为抓手，持续挖掘潜力降本增</a:t>
            </a:r>
            <a:r>
              <a:rPr lang="zh-CN" altLang="en-US" sz="1200" dirty="0" smtClean="0">
                <a:solidFill>
                  <a:schemeClr val="bg1"/>
                </a:solidFill>
              </a:rPr>
              <a:t>效</a:t>
            </a:r>
            <a:endParaRPr lang="zh-CN" altLang="en-US" sz="1200" dirty="0">
              <a:solidFill>
                <a:schemeClr val="bg1"/>
              </a:solidFill>
            </a:endParaRPr>
          </a:p>
        </p:txBody>
      </p:sp>
      <p:sp>
        <p:nvSpPr>
          <p:cNvPr id="76" name="矩形 75"/>
          <p:cNvSpPr/>
          <p:nvPr>
            <p:custDataLst>
              <p:tags r:id="rId14"/>
            </p:custDataLst>
          </p:nvPr>
        </p:nvSpPr>
        <p:spPr>
          <a:xfrm>
            <a:off x="1664702" y="5465261"/>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bg1"/>
                </a:solidFill>
              </a:rPr>
              <a:t>以</a:t>
            </a:r>
            <a:r>
              <a:rPr lang="en-US" altLang="zh-CN" sz="1200" b="1" dirty="0">
                <a:solidFill>
                  <a:schemeClr val="bg1"/>
                </a:solidFill>
              </a:rPr>
              <a:t>【</a:t>
            </a:r>
            <a:r>
              <a:rPr lang="zh-CN" altLang="en-US" sz="1200" b="1" dirty="0">
                <a:solidFill>
                  <a:schemeClr val="bg1"/>
                </a:solidFill>
              </a:rPr>
              <a:t>人力资</a:t>
            </a:r>
            <a:r>
              <a:rPr lang="zh-CN" altLang="en-US" sz="1200" b="1" dirty="0" smtClean="0">
                <a:solidFill>
                  <a:schemeClr val="bg1"/>
                </a:solidFill>
              </a:rPr>
              <a:t>源</a:t>
            </a:r>
            <a:r>
              <a:rPr lang="en-US" altLang="zh-CN" sz="1200" b="1" dirty="0" smtClean="0">
                <a:solidFill>
                  <a:schemeClr val="bg1"/>
                </a:solidFill>
              </a:rPr>
              <a:t>】</a:t>
            </a:r>
            <a:r>
              <a:rPr lang="zh-CN" altLang="en-US" sz="1200" dirty="0">
                <a:solidFill>
                  <a:schemeClr val="bg1"/>
                </a:solidFill>
              </a:rPr>
              <a:t>为基石，激发组织内生发展动力</a:t>
            </a:r>
          </a:p>
        </p:txBody>
      </p:sp>
      <p:sp>
        <p:nvSpPr>
          <p:cNvPr id="77" name="矩形 76"/>
          <p:cNvSpPr/>
          <p:nvPr>
            <p:custDataLst>
              <p:tags r:id="rId15"/>
            </p:custDataLst>
          </p:nvPr>
        </p:nvSpPr>
        <p:spPr>
          <a:xfrm>
            <a:off x="1664702" y="5801094"/>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bg1"/>
                </a:solidFill>
              </a:rPr>
              <a:t>以</a:t>
            </a:r>
            <a:r>
              <a:rPr lang="en-US" altLang="zh-CN" sz="1200" b="1" dirty="0">
                <a:solidFill>
                  <a:schemeClr val="bg1"/>
                </a:solidFill>
              </a:rPr>
              <a:t>【HSE</a:t>
            </a:r>
            <a:r>
              <a:rPr lang="zh-CN" altLang="en-US" sz="1200" b="1" dirty="0">
                <a:solidFill>
                  <a:schemeClr val="bg1"/>
                </a:solidFill>
              </a:rPr>
              <a:t>管理</a:t>
            </a:r>
            <a:r>
              <a:rPr lang="en-US" altLang="zh-CN" sz="1200" b="1" dirty="0">
                <a:solidFill>
                  <a:schemeClr val="bg1"/>
                </a:solidFill>
              </a:rPr>
              <a:t>】</a:t>
            </a:r>
            <a:r>
              <a:rPr lang="zh-CN" altLang="en-US" sz="1200" dirty="0" smtClean="0">
                <a:solidFill>
                  <a:schemeClr val="bg1"/>
                </a:solidFill>
              </a:rPr>
              <a:t>为底线，以人为本促进持续</a:t>
            </a:r>
            <a:r>
              <a:rPr lang="zh-CN" altLang="en-US" sz="1200" dirty="0">
                <a:solidFill>
                  <a:schemeClr val="bg1"/>
                </a:solidFill>
              </a:rPr>
              <a:t>发展</a:t>
            </a:r>
          </a:p>
        </p:txBody>
      </p:sp>
      <p:sp>
        <p:nvSpPr>
          <p:cNvPr id="78" name="矩形 77"/>
          <p:cNvSpPr/>
          <p:nvPr>
            <p:custDataLst>
              <p:tags r:id="rId16"/>
            </p:custDataLst>
          </p:nvPr>
        </p:nvSpPr>
        <p:spPr>
          <a:xfrm>
            <a:off x="1649597" y="5130009"/>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bg1"/>
                </a:solidFill>
              </a:rPr>
              <a:t>以</a:t>
            </a:r>
            <a:r>
              <a:rPr lang="en-US" altLang="zh-CN" sz="1200" b="1" dirty="0" smtClean="0">
                <a:solidFill>
                  <a:schemeClr val="bg1"/>
                </a:solidFill>
              </a:rPr>
              <a:t>【</a:t>
            </a:r>
            <a:r>
              <a:rPr lang="zh-CN" altLang="en-US" sz="1200" b="1" dirty="0">
                <a:solidFill>
                  <a:schemeClr val="bg1"/>
                </a:solidFill>
              </a:rPr>
              <a:t>战</a:t>
            </a:r>
            <a:r>
              <a:rPr lang="zh-CN" altLang="en-US" sz="1200" b="1" dirty="0" smtClean="0">
                <a:solidFill>
                  <a:schemeClr val="bg1"/>
                </a:solidFill>
              </a:rPr>
              <a:t>略管理</a:t>
            </a:r>
            <a:r>
              <a:rPr lang="en-US" altLang="zh-CN" sz="1200" b="1" dirty="0" smtClean="0">
                <a:solidFill>
                  <a:schemeClr val="bg1"/>
                </a:solidFill>
              </a:rPr>
              <a:t>】</a:t>
            </a:r>
            <a:r>
              <a:rPr lang="zh-CN" altLang="en-US" sz="1200" dirty="0" smtClean="0">
                <a:solidFill>
                  <a:schemeClr val="bg1"/>
                </a:solidFill>
              </a:rPr>
              <a:t>为方向，与时俱进确保方向正确</a:t>
            </a:r>
            <a:endParaRPr lang="zh-CN" altLang="en-US" sz="1400" dirty="0">
              <a:solidFill>
                <a:schemeClr val="bg1"/>
              </a:solidFill>
            </a:endParaRPr>
          </a:p>
        </p:txBody>
      </p:sp>
      <p:sp>
        <p:nvSpPr>
          <p:cNvPr id="79" name="矩形 78"/>
          <p:cNvSpPr/>
          <p:nvPr>
            <p:custDataLst>
              <p:tags r:id="rId17"/>
            </p:custDataLst>
          </p:nvPr>
        </p:nvSpPr>
        <p:spPr>
          <a:xfrm>
            <a:off x="5888938" y="5129428"/>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bg1"/>
                </a:solidFill>
              </a:rPr>
              <a:t>以</a:t>
            </a:r>
            <a:r>
              <a:rPr lang="en-US" altLang="zh-CN" sz="1200" b="1" dirty="0" smtClean="0">
                <a:solidFill>
                  <a:schemeClr val="bg1"/>
                </a:solidFill>
              </a:rPr>
              <a:t>【</a:t>
            </a:r>
            <a:r>
              <a:rPr lang="zh-CN" altLang="en-US" sz="1200" b="1" dirty="0" smtClean="0">
                <a:solidFill>
                  <a:schemeClr val="bg1"/>
                </a:solidFill>
              </a:rPr>
              <a:t>市场营销</a:t>
            </a:r>
            <a:r>
              <a:rPr lang="en-US" altLang="zh-CN" sz="1200" b="1" dirty="0" smtClean="0">
                <a:solidFill>
                  <a:schemeClr val="bg1"/>
                </a:solidFill>
              </a:rPr>
              <a:t>】</a:t>
            </a:r>
            <a:r>
              <a:rPr lang="zh-CN" altLang="en-US" sz="1200" dirty="0" smtClean="0">
                <a:solidFill>
                  <a:schemeClr val="bg1"/>
                </a:solidFill>
              </a:rPr>
              <a:t>为驱动，建立现代市场竞争模式</a:t>
            </a:r>
            <a:endParaRPr lang="zh-CN" altLang="en-US" sz="1200" dirty="0">
              <a:solidFill>
                <a:schemeClr val="bg1"/>
              </a:solidFill>
            </a:endParaRPr>
          </a:p>
        </p:txBody>
      </p:sp>
      <p:sp>
        <p:nvSpPr>
          <p:cNvPr id="80" name="矩形 79"/>
          <p:cNvSpPr/>
          <p:nvPr>
            <p:custDataLst>
              <p:tags r:id="rId18"/>
            </p:custDataLst>
          </p:nvPr>
        </p:nvSpPr>
        <p:spPr>
          <a:xfrm>
            <a:off x="5888938" y="5465261"/>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bg1"/>
                </a:solidFill>
              </a:rPr>
              <a:t>以</a:t>
            </a:r>
            <a:r>
              <a:rPr lang="en-US" altLang="zh-CN" sz="1200" b="1" dirty="0" smtClean="0">
                <a:solidFill>
                  <a:schemeClr val="bg1"/>
                </a:solidFill>
              </a:rPr>
              <a:t>【</a:t>
            </a:r>
            <a:r>
              <a:rPr lang="zh-CN" altLang="en-US" sz="1200" b="1" dirty="0" smtClean="0">
                <a:solidFill>
                  <a:schemeClr val="bg1"/>
                </a:solidFill>
              </a:rPr>
              <a:t>品牌建设</a:t>
            </a:r>
            <a:r>
              <a:rPr lang="en-US" altLang="zh-CN" sz="1200" b="1" dirty="0" smtClean="0">
                <a:solidFill>
                  <a:schemeClr val="bg1"/>
                </a:solidFill>
              </a:rPr>
              <a:t>】</a:t>
            </a:r>
            <a:r>
              <a:rPr lang="zh-CN" altLang="en-US" sz="1200" dirty="0" smtClean="0">
                <a:solidFill>
                  <a:schemeClr val="bg1"/>
                </a:solidFill>
              </a:rPr>
              <a:t>为载体，铸就产品服务竞争优势</a:t>
            </a:r>
            <a:endParaRPr lang="zh-CN" altLang="en-US" sz="1200" dirty="0">
              <a:solidFill>
                <a:schemeClr val="bg1"/>
              </a:solidFill>
            </a:endParaRPr>
          </a:p>
        </p:txBody>
      </p:sp>
      <p:sp>
        <p:nvSpPr>
          <p:cNvPr id="81" name="矩形 80"/>
          <p:cNvSpPr/>
          <p:nvPr>
            <p:custDataLst>
              <p:tags r:id="rId19"/>
            </p:custDataLst>
          </p:nvPr>
        </p:nvSpPr>
        <p:spPr>
          <a:xfrm>
            <a:off x="5888938" y="5801094"/>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a:solidFill>
                  <a:schemeClr val="bg1"/>
                </a:solidFill>
              </a:rPr>
              <a:t>以</a:t>
            </a:r>
            <a:r>
              <a:rPr lang="en-US" altLang="zh-CN" sz="1200" b="1" dirty="0" smtClean="0">
                <a:solidFill>
                  <a:schemeClr val="bg1"/>
                </a:solidFill>
              </a:rPr>
              <a:t>【</a:t>
            </a:r>
            <a:r>
              <a:rPr lang="zh-CN" altLang="en-US" sz="1200" b="1" dirty="0" smtClean="0">
                <a:solidFill>
                  <a:schemeClr val="bg1"/>
                </a:solidFill>
              </a:rPr>
              <a:t>勤政廉洁</a:t>
            </a:r>
            <a:r>
              <a:rPr lang="en-US" altLang="zh-CN" sz="1200" b="1" dirty="0" smtClean="0">
                <a:solidFill>
                  <a:schemeClr val="bg1"/>
                </a:solidFill>
              </a:rPr>
              <a:t>】</a:t>
            </a:r>
            <a:r>
              <a:rPr lang="zh-CN" altLang="en-US" sz="1200" dirty="0">
                <a:solidFill>
                  <a:schemeClr val="bg1"/>
                </a:solidFill>
              </a:rPr>
              <a:t>为保障</a:t>
            </a:r>
            <a:r>
              <a:rPr lang="zh-CN" altLang="en-US" sz="1200" dirty="0" smtClean="0">
                <a:solidFill>
                  <a:schemeClr val="bg1"/>
                </a:solidFill>
              </a:rPr>
              <a:t>，建设清正高效务实团队</a:t>
            </a:r>
            <a:endParaRPr lang="zh-CN" altLang="en-US" sz="1200" dirty="0">
              <a:solidFill>
                <a:schemeClr val="bg1"/>
              </a:solidFill>
            </a:endParaRPr>
          </a:p>
        </p:txBody>
      </p:sp>
      <p:sp>
        <p:nvSpPr>
          <p:cNvPr id="82" name="矩形 81"/>
          <p:cNvSpPr/>
          <p:nvPr>
            <p:custDataLst>
              <p:tags r:id="rId20"/>
            </p:custDataLst>
          </p:nvPr>
        </p:nvSpPr>
        <p:spPr>
          <a:xfrm>
            <a:off x="5888938" y="6136927"/>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bg1"/>
                </a:solidFill>
              </a:rPr>
              <a:t>以</a:t>
            </a:r>
            <a:r>
              <a:rPr lang="en-US" altLang="zh-CN" sz="1200" b="1" dirty="0" smtClean="0">
                <a:solidFill>
                  <a:schemeClr val="bg1"/>
                </a:solidFill>
              </a:rPr>
              <a:t>【</a:t>
            </a:r>
            <a:r>
              <a:rPr lang="zh-CN" altLang="en-US" sz="1200" b="1" dirty="0" smtClean="0">
                <a:solidFill>
                  <a:schemeClr val="bg1"/>
                </a:solidFill>
              </a:rPr>
              <a:t>风</a:t>
            </a:r>
            <a:r>
              <a:rPr lang="zh-CN" altLang="en-US" sz="1200" b="1" dirty="0">
                <a:solidFill>
                  <a:schemeClr val="bg1"/>
                </a:solidFill>
              </a:rPr>
              <a:t>险控</a:t>
            </a:r>
            <a:r>
              <a:rPr lang="zh-CN" altLang="en-US" sz="1200" b="1" dirty="0" smtClean="0">
                <a:solidFill>
                  <a:schemeClr val="bg1"/>
                </a:solidFill>
              </a:rPr>
              <a:t>制</a:t>
            </a:r>
            <a:r>
              <a:rPr lang="en-US" altLang="zh-CN" sz="1200" b="1" dirty="0" smtClean="0">
                <a:solidFill>
                  <a:schemeClr val="bg1"/>
                </a:solidFill>
              </a:rPr>
              <a:t>】</a:t>
            </a:r>
            <a:r>
              <a:rPr lang="zh-CN" altLang="en-US" sz="1200" dirty="0" smtClean="0">
                <a:solidFill>
                  <a:schemeClr val="bg1"/>
                </a:solidFill>
              </a:rPr>
              <a:t>为</a:t>
            </a:r>
            <a:r>
              <a:rPr lang="zh-CN" altLang="en-US" sz="1200" dirty="0">
                <a:solidFill>
                  <a:schemeClr val="bg1"/>
                </a:solidFill>
              </a:rPr>
              <a:t>前提</a:t>
            </a:r>
            <a:r>
              <a:rPr lang="zh-CN" altLang="en-US" sz="1200" dirty="0" smtClean="0">
                <a:solidFill>
                  <a:schemeClr val="bg1"/>
                </a:solidFill>
              </a:rPr>
              <a:t>，确保业务安全稳健成长</a:t>
            </a:r>
            <a:endParaRPr lang="zh-CN" altLang="en-US" sz="1200" dirty="0">
              <a:solidFill>
                <a:schemeClr val="bg1"/>
              </a:solidFill>
            </a:endParaRPr>
          </a:p>
        </p:txBody>
      </p:sp>
      <p:sp>
        <p:nvSpPr>
          <p:cNvPr id="83" name="矩形 82"/>
          <p:cNvSpPr/>
          <p:nvPr>
            <p:custDataLst>
              <p:tags r:id="rId21"/>
            </p:custDataLst>
          </p:nvPr>
        </p:nvSpPr>
        <p:spPr>
          <a:xfrm>
            <a:off x="1208584" y="5129428"/>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1</a:t>
            </a:r>
            <a:endParaRPr lang="zh-CN" altLang="en-US" sz="1200" b="1" dirty="0" smtClean="0">
              <a:solidFill>
                <a:schemeClr val="bg1"/>
              </a:solidFill>
            </a:endParaRPr>
          </a:p>
        </p:txBody>
      </p:sp>
      <p:sp>
        <p:nvSpPr>
          <p:cNvPr id="84" name="矩形 83"/>
          <p:cNvSpPr/>
          <p:nvPr>
            <p:custDataLst>
              <p:tags r:id="rId22"/>
            </p:custDataLst>
          </p:nvPr>
        </p:nvSpPr>
        <p:spPr>
          <a:xfrm>
            <a:off x="1208584" y="5465261"/>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2</a:t>
            </a:r>
            <a:endParaRPr lang="zh-CN" altLang="en-US" sz="1200" b="1" dirty="0">
              <a:solidFill>
                <a:schemeClr val="bg1"/>
              </a:solidFill>
            </a:endParaRPr>
          </a:p>
        </p:txBody>
      </p:sp>
      <p:sp>
        <p:nvSpPr>
          <p:cNvPr id="85" name="矩形 84"/>
          <p:cNvSpPr/>
          <p:nvPr>
            <p:custDataLst>
              <p:tags r:id="rId23"/>
            </p:custDataLst>
          </p:nvPr>
        </p:nvSpPr>
        <p:spPr>
          <a:xfrm>
            <a:off x="1208584" y="5801094"/>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3</a:t>
            </a:r>
            <a:endParaRPr lang="zh-CN" altLang="en-US" sz="1200" b="1" dirty="0">
              <a:solidFill>
                <a:schemeClr val="bg1"/>
              </a:solidFill>
            </a:endParaRPr>
          </a:p>
        </p:txBody>
      </p:sp>
      <p:sp>
        <p:nvSpPr>
          <p:cNvPr id="87" name="矩形 86"/>
          <p:cNvSpPr/>
          <p:nvPr>
            <p:custDataLst>
              <p:tags r:id="rId24"/>
            </p:custDataLst>
          </p:nvPr>
        </p:nvSpPr>
        <p:spPr>
          <a:xfrm>
            <a:off x="1208584" y="6136927"/>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4</a:t>
            </a:r>
            <a:endParaRPr lang="zh-CN" altLang="en-US" sz="1200" b="1" dirty="0">
              <a:solidFill>
                <a:schemeClr val="bg1"/>
              </a:solidFill>
            </a:endParaRPr>
          </a:p>
        </p:txBody>
      </p:sp>
      <p:sp>
        <p:nvSpPr>
          <p:cNvPr id="88" name="矩形 87"/>
          <p:cNvSpPr/>
          <p:nvPr>
            <p:custDataLst>
              <p:tags r:id="rId25"/>
            </p:custDataLst>
          </p:nvPr>
        </p:nvSpPr>
        <p:spPr>
          <a:xfrm>
            <a:off x="5432820" y="5129428"/>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6</a:t>
            </a:r>
            <a:endParaRPr lang="zh-CN" altLang="en-US" sz="1200" b="1" dirty="0">
              <a:solidFill>
                <a:schemeClr val="bg1"/>
              </a:solidFill>
            </a:endParaRPr>
          </a:p>
        </p:txBody>
      </p:sp>
      <p:sp>
        <p:nvSpPr>
          <p:cNvPr id="89" name="矩形 88"/>
          <p:cNvSpPr/>
          <p:nvPr>
            <p:custDataLst>
              <p:tags r:id="rId26"/>
            </p:custDataLst>
          </p:nvPr>
        </p:nvSpPr>
        <p:spPr>
          <a:xfrm>
            <a:off x="5432820" y="5465261"/>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7</a:t>
            </a:r>
            <a:endParaRPr lang="zh-CN" altLang="en-US" sz="1200" b="1" dirty="0">
              <a:solidFill>
                <a:schemeClr val="bg1"/>
              </a:solidFill>
            </a:endParaRPr>
          </a:p>
        </p:txBody>
      </p:sp>
      <p:sp>
        <p:nvSpPr>
          <p:cNvPr id="90" name="矩形 89"/>
          <p:cNvSpPr/>
          <p:nvPr>
            <p:custDataLst>
              <p:tags r:id="rId27"/>
            </p:custDataLst>
          </p:nvPr>
        </p:nvSpPr>
        <p:spPr>
          <a:xfrm>
            <a:off x="5432820" y="5801094"/>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8</a:t>
            </a:r>
            <a:endParaRPr lang="zh-CN" altLang="en-US" sz="1200" b="1" dirty="0">
              <a:solidFill>
                <a:schemeClr val="bg1"/>
              </a:solidFill>
            </a:endParaRPr>
          </a:p>
        </p:txBody>
      </p:sp>
      <p:sp>
        <p:nvSpPr>
          <p:cNvPr id="91" name="矩形 90"/>
          <p:cNvSpPr/>
          <p:nvPr>
            <p:custDataLst>
              <p:tags r:id="rId28"/>
            </p:custDataLst>
          </p:nvPr>
        </p:nvSpPr>
        <p:spPr>
          <a:xfrm>
            <a:off x="5432820" y="6136927"/>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9</a:t>
            </a:r>
            <a:endParaRPr lang="zh-CN" altLang="en-US" sz="1200" b="1" dirty="0">
              <a:solidFill>
                <a:schemeClr val="bg1"/>
              </a:solidFill>
            </a:endParaRPr>
          </a:p>
        </p:txBody>
      </p:sp>
      <p:sp>
        <p:nvSpPr>
          <p:cNvPr id="92" name="矩形 91"/>
          <p:cNvSpPr/>
          <p:nvPr>
            <p:custDataLst>
              <p:tags r:id="rId29"/>
            </p:custDataLst>
          </p:nvPr>
        </p:nvSpPr>
        <p:spPr>
          <a:xfrm>
            <a:off x="437854" y="5129428"/>
            <a:ext cx="661219" cy="161194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a:solidFill>
                  <a:schemeClr val="bg1"/>
                </a:solidFill>
              </a:rPr>
              <a:t>关键能力建设</a:t>
            </a:r>
          </a:p>
        </p:txBody>
      </p:sp>
      <p:sp>
        <p:nvSpPr>
          <p:cNvPr id="93" name="矩形 92"/>
          <p:cNvSpPr/>
          <p:nvPr>
            <p:custDataLst>
              <p:tags r:id="rId30"/>
            </p:custDataLst>
          </p:nvPr>
        </p:nvSpPr>
        <p:spPr>
          <a:xfrm>
            <a:off x="1664702" y="6472760"/>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bg1"/>
                </a:solidFill>
              </a:rPr>
              <a:t>以</a:t>
            </a:r>
            <a:r>
              <a:rPr lang="en-US" altLang="zh-CN" sz="1200" b="1" dirty="0" smtClean="0">
                <a:solidFill>
                  <a:schemeClr val="bg1"/>
                </a:solidFill>
              </a:rPr>
              <a:t>【</a:t>
            </a:r>
            <a:r>
              <a:rPr lang="zh-CN" altLang="en-US" sz="1200" b="1" dirty="0" smtClean="0">
                <a:solidFill>
                  <a:schemeClr val="bg1"/>
                </a:solidFill>
              </a:rPr>
              <a:t>资本运作</a:t>
            </a:r>
            <a:r>
              <a:rPr lang="en-US" altLang="zh-CN" sz="1200" b="1" dirty="0" smtClean="0">
                <a:solidFill>
                  <a:schemeClr val="bg1"/>
                </a:solidFill>
              </a:rPr>
              <a:t>】</a:t>
            </a:r>
            <a:r>
              <a:rPr lang="zh-CN" altLang="en-US" sz="1200" dirty="0" smtClean="0">
                <a:solidFill>
                  <a:schemeClr val="bg1"/>
                </a:solidFill>
              </a:rPr>
              <a:t>为</a:t>
            </a:r>
            <a:r>
              <a:rPr lang="zh-CN" altLang="en-US" sz="1200" dirty="0">
                <a:solidFill>
                  <a:schemeClr val="bg1"/>
                </a:solidFill>
              </a:rPr>
              <a:t>利器，</a:t>
            </a:r>
            <a:r>
              <a:rPr lang="zh-CN" altLang="en-US" sz="1200" dirty="0" smtClean="0">
                <a:solidFill>
                  <a:schemeClr val="bg1"/>
                </a:solidFill>
              </a:rPr>
              <a:t>整合内外资源提速发展</a:t>
            </a:r>
            <a:endParaRPr lang="zh-CN" altLang="en-US" sz="1200" dirty="0">
              <a:solidFill>
                <a:schemeClr val="bg1"/>
              </a:solidFill>
            </a:endParaRPr>
          </a:p>
        </p:txBody>
      </p:sp>
      <p:sp>
        <p:nvSpPr>
          <p:cNvPr id="94" name="矩形 93"/>
          <p:cNvSpPr/>
          <p:nvPr>
            <p:custDataLst>
              <p:tags r:id="rId31"/>
            </p:custDataLst>
          </p:nvPr>
        </p:nvSpPr>
        <p:spPr>
          <a:xfrm>
            <a:off x="1208584" y="6472760"/>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5</a:t>
            </a:r>
            <a:endParaRPr lang="zh-CN" altLang="en-US" sz="1200" b="1" dirty="0" smtClean="0">
              <a:solidFill>
                <a:schemeClr val="bg1"/>
              </a:solidFill>
            </a:endParaRPr>
          </a:p>
        </p:txBody>
      </p:sp>
      <p:sp>
        <p:nvSpPr>
          <p:cNvPr id="95" name="矩形 94"/>
          <p:cNvSpPr/>
          <p:nvPr>
            <p:custDataLst>
              <p:tags r:id="rId32"/>
            </p:custDataLst>
          </p:nvPr>
        </p:nvSpPr>
        <p:spPr>
          <a:xfrm>
            <a:off x="5888938" y="6472760"/>
            <a:ext cx="3672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600"/>
              </a:spcAft>
            </a:pPr>
            <a:r>
              <a:rPr lang="zh-CN" altLang="en-US" sz="1200" dirty="0" smtClean="0">
                <a:solidFill>
                  <a:schemeClr val="bg1"/>
                </a:solidFill>
              </a:rPr>
              <a:t>以</a:t>
            </a:r>
            <a:r>
              <a:rPr lang="en-US" altLang="zh-CN" sz="1200" b="1" dirty="0" smtClean="0">
                <a:solidFill>
                  <a:schemeClr val="bg1"/>
                </a:solidFill>
              </a:rPr>
              <a:t>【</a:t>
            </a:r>
            <a:r>
              <a:rPr lang="zh-CN" altLang="en-US" sz="1200" b="1" dirty="0" smtClean="0">
                <a:solidFill>
                  <a:schemeClr val="bg1"/>
                </a:solidFill>
              </a:rPr>
              <a:t>企</a:t>
            </a:r>
            <a:r>
              <a:rPr lang="zh-CN" altLang="en-US" sz="1200" b="1" dirty="0">
                <a:solidFill>
                  <a:schemeClr val="bg1"/>
                </a:solidFill>
              </a:rPr>
              <a:t>业文</a:t>
            </a:r>
            <a:r>
              <a:rPr lang="zh-CN" altLang="en-US" sz="1200" b="1" dirty="0" smtClean="0">
                <a:solidFill>
                  <a:schemeClr val="bg1"/>
                </a:solidFill>
              </a:rPr>
              <a:t>化</a:t>
            </a:r>
            <a:r>
              <a:rPr lang="en-US" altLang="zh-CN" sz="1200" b="1" dirty="0" smtClean="0">
                <a:solidFill>
                  <a:schemeClr val="bg1"/>
                </a:solidFill>
              </a:rPr>
              <a:t>】</a:t>
            </a:r>
            <a:r>
              <a:rPr lang="zh-CN" altLang="en-US" sz="1200" dirty="0" smtClean="0">
                <a:solidFill>
                  <a:schemeClr val="bg1"/>
                </a:solidFill>
              </a:rPr>
              <a:t>为</a:t>
            </a:r>
            <a:r>
              <a:rPr lang="zh-CN" altLang="en-US" sz="1200" dirty="0">
                <a:solidFill>
                  <a:schemeClr val="bg1"/>
                </a:solidFill>
              </a:rPr>
              <a:t>灵魂</a:t>
            </a:r>
            <a:r>
              <a:rPr lang="zh-CN" altLang="en-US" sz="1200" dirty="0" smtClean="0">
                <a:solidFill>
                  <a:schemeClr val="bg1"/>
                </a:solidFill>
              </a:rPr>
              <a:t>，凝力向心保障基业</a:t>
            </a:r>
            <a:r>
              <a:rPr lang="zh-CN" altLang="en-US" sz="1200" dirty="0">
                <a:solidFill>
                  <a:schemeClr val="bg1"/>
                </a:solidFill>
              </a:rPr>
              <a:t>长</a:t>
            </a:r>
            <a:r>
              <a:rPr lang="zh-CN" altLang="en-US" sz="1200" dirty="0" smtClean="0">
                <a:solidFill>
                  <a:schemeClr val="bg1"/>
                </a:solidFill>
              </a:rPr>
              <a:t>青</a:t>
            </a:r>
            <a:endParaRPr lang="zh-CN" altLang="en-US" sz="1200" dirty="0">
              <a:solidFill>
                <a:schemeClr val="bg1"/>
              </a:solidFill>
            </a:endParaRPr>
          </a:p>
        </p:txBody>
      </p:sp>
      <p:sp>
        <p:nvSpPr>
          <p:cNvPr id="96" name="矩形 95"/>
          <p:cNvSpPr/>
          <p:nvPr>
            <p:custDataLst>
              <p:tags r:id="rId33"/>
            </p:custDataLst>
          </p:nvPr>
        </p:nvSpPr>
        <p:spPr>
          <a:xfrm>
            <a:off x="5432820" y="6472760"/>
            <a:ext cx="360000" cy="26860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en-US" altLang="zh-CN" sz="1200" b="1" dirty="0" smtClean="0">
                <a:solidFill>
                  <a:schemeClr val="bg1"/>
                </a:solidFill>
              </a:rPr>
              <a:t>10</a:t>
            </a:r>
            <a:endParaRPr lang="zh-CN" altLang="en-US" sz="1200" b="1" dirty="0" smtClean="0">
              <a:solidFill>
                <a:schemeClr val="bg1"/>
              </a:solidFill>
            </a:endParaRPr>
          </a:p>
        </p:txBody>
      </p:sp>
      <p:sp>
        <p:nvSpPr>
          <p:cNvPr id="58" name="矩形 57"/>
          <p:cNvSpPr/>
          <p:nvPr>
            <p:custDataLst>
              <p:tags r:id="rId34"/>
            </p:custDataLst>
          </p:nvPr>
        </p:nvSpPr>
        <p:spPr>
          <a:xfrm>
            <a:off x="443607" y="4437112"/>
            <a:ext cx="661219" cy="648072"/>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支撑平台  </a:t>
            </a:r>
          </a:p>
        </p:txBody>
      </p:sp>
      <p:grpSp>
        <p:nvGrpSpPr>
          <p:cNvPr id="3" name="组合 65"/>
          <p:cNvGrpSpPr/>
          <p:nvPr>
            <p:custDataLst>
              <p:tags r:id="rId35"/>
            </p:custDataLst>
          </p:nvPr>
        </p:nvGrpSpPr>
        <p:grpSpPr>
          <a:xfrm>
            <a:off x="3224968" y="4483720"/>
            <a:ext cx="1944056" cy="470231"/>
            <a:chOff x="3081032" y="4509120"/>
            <a:chExt cx="1944056" cy="470231"/>
          </a:xfrm>
        </p:grpSpPr>
        <p:sp>
          <p:nvSpPr>
            <p:cNvPr id="98" name="矩形 97"/>
            <p:cNvSpPr/>
            <p:nvPr>
              <p:custDataLst>
                <p:tags r:id="rId47"/>
              </p:custDataLst>
            </p:nvPr>
          </p:nvSpPr>
          <p:spPr>
            <a:xfrm>
              <a:off x="3081032" y="4511351"/>
              <a:ext cx="1944056" cy="46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36000" bIns="36000" numCol="1" spcCol="0" rtlCol="0" fromWordArt="0" anchor="ctr" anchorCtr="0" forceAA="0" compatLnSpc="1">
              <a:prstTxWarp prst="textNoShape">
                <a:avLst/>
              </a:prstTxWarp>
              <a:noAutofit/>
            </a:bodyPr>
            <a:lstStyle/>
            <a:p>
              <a:pPr>
                <a:spcBef>
                  <a:spcPts val="300"/>
                </a:spcBef>
              </a:pPr>
              <a:r>
                <a:rPr lang="en-US" altLang="zh-CN" sz="1400" b="1" dirty="0" smtClean="0">
                  <a:solidFill>
                    <a:schemeClr val="tx1"/>
                  </a:solidFill>
                </a:rPr>
                <a:t>【</a:t>
              </a:r>
              <a:r>
                <a:rPr lang="zh-CN" altLang="en-US" sz="1400" b="1" dirty="0" smtClean="0">
                  <a:solidFill>
                    <a:schemeClr val="tx1"/>
                  </a:solidFill>
                </a:rPr>
                <a:t>金融构建</a:t>
              </a:r>
              <a:r>
                <a:rPr lang="en-US" altLang="zh-CN" sz="1400" b="1" dirty="0" smtClean="0">
                  <a:solidFill>
                    <a:schemeClr val="tx1"/>
                  </a:solidFill>
                </a:rPr>
                <a:t>】</a:t>
              </a:r>
              <a:endParaRPr lang="en-US" altLang="zh-CN" sz="1200" dirty="0">
                <a:solidFill>
                  <a:schemeClr val="tx1"/>
                </a:solidFill>
              </a:endParaRPr>
            </a:p>
          </p:txBody>
        </p:sp>
        <p:sp>
          <p:nvSpPr>
            <p:cNvPr id="60" name="矩形 59"/>
            <p:cNvSpPr/>
            <p:nvPr/>
          </p:nvSpPr>
          <p:spPr>
            <a:xfrm>
              <a:off x="4128858" y="4509120"/>
              <a:ext cx="800219" cy="461665"/>
            </a:xfrm>
            <a:prstGeom prst="rect">
              <a:avLst/>
            </a:prstGeom>
          </p:spPr>
          <p:txBody>
            <a:bodyPr wrap="none">
              <a:spAutoFit/>
            </a:bodyPr>
            <a:lstStyle/>
            <a:p>
              <a:r>
                <a:rPr lang="zh-CN" altLang="en-US" sz="1200" dirty="0" smtClean="0"/>
                <a:t>产融互动</a:t>
              </a:r>
              <a:endParaRPr lang="en-US" altLang="zh-CN" sz="1200" dirty="0" smtClean="0"/>
            </a:p>
            <a:p>
              <a:r>
                <a:rPr lang="zh-CN" altLang="en-US" sz="1200" dirty="0" smtClean="0"/>
                <a:t>放大牵引</a:t>
              </a:r>
              <a:endParaRPr lang="en-US" altLang="zh-CN" sz="1200" dirty="0" smtClean="0"/>
            </a:p>
          </p:txBody>
        </p:sp>
      </p:grpSp>
      <p:grpSp>
        <p:nvGrpSpPr>
          <p:cNvPr id="4" name="组合 64"/>
          <p:cNvGrpSpPr/>
          <p:nvPr>
            <p:custDataLst>
              <p:tags r:id="rId36"/>
            </p:custDataLst>
          </p:nvPr>
        </p:nvGrpSpPr>
        <p:grpSpPr>
          <a:xfrm>
            <a:off x="1163470" y="4483720"/>
            <a:ext cx="1917322" cy="468000"/>
            <a:chOff x="1163470" y="4509120"/>
            <a:chExt cx="1917322" cy="468000"/>
          </a:xfrm>
        </p:grpSpPr>
        <p:sp>
          <p:nvSpPr>
            <p:cNvPr id="97" name="矩形 96"/>
            <p:cNvSpPr/>
            <p:nvPr>
              <p:custDataLst>
                <p:tags r:id="rId46"/>
              </p:custDataLst>
            </p:nvPr>
          </p:nvSpPr>
          <p:spPr>
            <a:xfrm>
              <a:off x="1163470" y="4509120"/>
              <a:ext cx="1917322" cy="46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36000" bIns="36000" numCol="1" spcCol="0" rtlCol="0" fromWordArt="0" anchor="ctr" anchorCtr="0" forceAA="0" compatLnSpc="1">
              <a:prstTxWarp prst="textNoShape">
                <a:avLst/>
              </a:prstTxWarp>
              <a:noAutofit/>
            </a:bodyPr>
            <a:lstStyle/>
            <a:p>
              <a:pPr>
                <a:spcBef>
                  <a:spcPts val="300"/>
                </a:spcBef>
              </a:pPr>
              <a:r>
                <a:rPr lang="en-US" altLang="zh-CN" sz="1400" b="1" dirty="0" smtClean="0">
                  <a:solidFill>
                    <a:schemeClr val="tx1"/>
                  </a:solidFill>
                </a:rPr>
                <a:t>【</a:t>
              </a:r>
              <a:r>
                <a:rPr lang="zh-CN" altLang="en-US" sz="1400" b="1" dirty="0" smtClean="0">
                  <a:solidFill>
                    <a:schemeClr val="tx1"/>
                  </a:solidFill>
                </a:rPr>
                <a:t>治理机制</a:t>
              </a:r>
              <a:r>
                <a:rPr lang="en-US" altLang="zh-CN" sz="1400" b="1" dirty="0" smtClean="0">
                  <a:solidFill>
                    <a:schemeClr val="tx1"/>
                  </a:solidFill>
                </a:rPr>
                <a:t>】</a:t>
              </a:r>
              <a:endParaRPr lang="en-US" altLang="zh-CN" sz="1200" dirty="0" smtClean="0">
                <a:solidFill>
                  <a:schemeClr val="tx1"/>
                </a:solidFill>
              </a:endParaRPr>
            </a:p>
          </p:txBody>
        </p:sp>
        <p:sp>
          <p:nvSpPr>
            <p:cNvPr id="62" name="矩形 61"/>
            <p:cNvSpPr/>
            <p:nvPr/>
          </p:nvSpPr>
          <p:spPr>
            <a:xfrm>
              <a:off x="2216696" y="4513039"/>
              <a:ext cx="800219" cy="461665"/>
            </a:xfrm>
            <a:prstGeom prst="rect">
              <a:avLst/>
            </a:prstGeom>
          </p:spPr>
          <p:txBody>
            <a:bodyPr wrap="none">
              <a:spAutoFit/>
            </a:bodyPr>
            <a:lstStyle/>
            <a:p>
              <a:r>
                <a:rPr lang="zh-CN" altLang="en-US" sz="1200" dirty="0" smtClean="0"/>
                <a:t>改革创新</a:t>
              </a:r>
              <a:endParaRPr lang="en-US" altLang="zh-CN" sz="1200" dirty="0"/>
            </a:p>
            <a:p>
              <a:r>
                <a:rPr lang="zh-CN" altLang="en-US" sz="1200" dirty="0" smtClean="0"/>
                <a:t>激发活力</a:t>
              </a:r>
              <a:endParaRPr lang="en-US" altLang="zh-CN" sz="1200" dirty="0" smtClean="0"/>
            </a:p>
          </p:txBody>
        </p:sp>
      </p:grpSp>
      <p:grpSp>
        <p:nvGrpSpPr>
          <p:cNvPr id="5" name="组合 68"/>
          <p:cNvGrpSpPr/>
          <p:nvPr>
            <p:custDataLst>
              <p:tags r:id="rId37"/>
            </p:custDataLst>
          </p:nvPr>
        </p:nvGrpSpPr>
        <p:grpSpPr>
          <a:xfrm>
            <a:off x="5313200" y="4483720"/>
            <a:ext cx="2016144" cy="468000"/>
            <a:chOff x="5025248" y="4509120"/>
            <a:chExt cx="2016144" cy="468000"/>
          </a:xfrm>
        </p:grpSpPr>
        <p:sp>
          <p:nvSpPr>
            <p:cNvPr id="57" name="矩形 56"/>
            <p:cNvSpPr/>
            <p:nvPr>
              <p:custDataLst>
                <p:tags r:id="rId45"/>
              </p:custDataLst>
            </p:nvPr>
          </p:nvSpPr>
          <p:spPr>
            <a:xfrm>
              <a:off x="5025248" y="4509120"/>
              <a:ext cx="2016144" cy="46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36000" bIns="36000" numCol="1" spcCol="0" rtlCol="0" fromWordArt="0" anchor="ctr" anchorCtr="0" forceAA="0" compatLnSpc="1">
              <a:prstTxWarp prst="textNoShape">
                <a:avLst/>
              </a:prstTxWarp>
              <a:noAutofit/>
            </a:bodyPr>
            <a:lstStyle/>
            <a:p>
              <a:pPr>
                <a:spcBef>
                  <a:spcPts val="300"/>
                </a:spcBef>
              </a:pPr>
              <a:r>
                <a:rPr lang="en-US" altLang="zh-CN" sz="1400" b="1" dirty="0" smtClean="0">
                  <a:solidFill>
                    <a:schemeClr val="tx1"/>
                  </a:solidFill>
                </a:rPr>
                <a:t>【</a:t>
              </a:r>
              <a:r>
                <a:rPr lang="zh-CN" altLang="en-US" sz="1400" b="1" dirty="0" smtClean="0">
                  <a:solidFill>
                    <a:schemeClr val="tx1"/>
                  </a:solidFill>
                </a:rPr>
                <a:t>技术创新</a:t>
              </a:r>
              <a:r>
                <a:rPr lang="en-US" altLang="zh-CN" sz="1400" b="1" dirty="0" smtClean="0">
                  <a:solidFill>
                    <a:schemeClr val="tx1"/>
                  </a:solidFill>
                </a:rPr>
                <a:t>】</a:t>
              </a:r>
              <a:endParaRPr lang="en-US" altLang="zh-CN" sz="1200" dirty="0" smtClean="0">
                <a:solidFill>
                  <a:schemeClr val="tx1"/>
                </a:solidFill>
              </a:endParaRPr>
            </a:p>
          </p:txBody>
        </p:sp>
        <p:sp>
          <p:nvSpPr>
            <p:cNvPr id="63" name="矩形 62"/>
            <p:cNvSpPr/>
            <p:nvPr/>
          </p:nvSpPr>
          <p:spPr>
            <a:xfrm>
              <a:off x="6121079" y="4509120"/>
              <a:ext cx="800219" cy="461665"/>
            </a:xfrm>
            <a:prstGeom prst="rect">
              <a:avLst/>
            </a:prstGeom>
          </p:spPr>
          <p:txBody>
            <a:bodyPr wrap="none">
              <a:spAutoFit/>
            </a:bodyPr>
            <a:lstStyle/>
            <a:p>
              <a:r>
                <a:rPr lang="zh-CN" altLang="en-US" sz="1200" dirty="0" smtClean="0"/>
                <a:t>创新为王</a:t>
              </a:r>
              <a:endParaRPr lang="en-US" altLang="zh-CN" sz="1200" dirty="0" smtClean="0"/>
            </a:p>
            <a:p>
              <a:r>
                <a:rPr lang="zh-CN" altLang="en-US" sz="1200" dirty="0" smtClean="0"/>
                <a:t>持续领先</a:t>
              </a:r>
              <a:endParaRPr lang="en-US" altLang="zh-CN" sz="1200" dirty="0" smtClean="0"/>
            </a:p>
          </p:txBody>
        </p:sp>
      </p:grpSp>
      <p:grpSp>
        <p:nvGrpSpPr>
          <p:cNvPr id="6" name="组合 69"/>
          <p:cNvGrpSpPr/>
          <p:nvPr>
            <p:custDataLst>
              <p:tags r:id="rId38"/>
            </p:custDataLst>
          </p:nvPr>
        </p:nvGrpSpPr>
        <p:grpSpPr>
          <a:xfrm>
            <a:off x="7401272" y="4483720"/>
            <a:ext cx="2096363" cy="476925"/>
            <a:chOff x="7185008" y="4509120"/>
            <a:chExt cx="2096363" cy="476925"/>
          </a:xfrm>
        </p:grpSpPr>
        <p:sp>
          <p:nvSpPr>
            <p:cNvPr id="59" name="矩形 58"/>
            <p:cNvSpPr/>
            <p:nvPr>
              <p:custDataLst>
                <p:tags r:id="rId44"/>
              </p:custDataLst>
            </p:nvPr>
          </p:nvSpPr>
          <p:spPr>
            <a:xfrm>
              <a:off x="7185008" y="4518045"/>
              <a:ext cx="2087992" cy="468000"/>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36000" bIns="36000" numCol="1" spcCol="0" rtlCol="0" fromWordArt="0" anchor="ctr" anchorCtr="0" forceAA="0" compatLnSpc="1">
              <a:prstTxWarp prst="textNoShape">
                <a:avLst/>
              </a:prstTxWarp>
              <a:noAutofit/>
            </a:bodyPr>
            <a:lstStyle/>
            <a:p>
              <a:pPr>
                <a:spcBef>
                  <a:spcPts val="300"/>
                </a:spcBef>
              </a:pPr>
              <a:r>
                <a:rPr lang="en-US" altLang="zh-CN" sz="1400" b="1" dirty="0" smtClean="0">
                  <a:solidFill>
                    <a:schemeClr val="tx1"/>
                  </a:solidFill>
                </a:rPr>
                <a:t>【</a:t>
              </a:r>
              <a:r>
                <a:rPr lang="zh-CN" altLang="en-US" sz="1400" b="1" dirty="0" smtClean="0">
                  <a:solidFill>
                    <a:schemeClr val="tx1"/>
                  </a:solidFill>
                </a:rPr>
                <a:t>物流</a:t>
              </a:r>
              <a:r>
                <a:rPr lang="en-US" altLang="zh-CN" sz="1400" b="1" dirty="0" smtClean="0">
                  <a:solidFill>
                    <a:schemeClr val="tx1"/>
                  </a:solidFill>
                </a:rPr>
                <a:t>&amp;</a:t>
              </a:r>
              <a:r>
                <a:rPr lang="zh-CN" altLang="en-US" sz="1400" b="1" dirty="0" smtClean="0">
                  <a:solidFill>
                    <a:schemeClr val="tx1"/>
                  </a:solidFill>
                </a:rPr>
                <a:t>信息化</a:t>
              </a:r>
              <a:r>
                <a:rPr lang="en-US" altLang="zh-CN" sz="1400" b="1" dirty="0" smtClean="0">
                  <a:solidFill>
                    <a:schemeClr val="tx1"/>
                  </a:solidFill>
                </a:rPr>
                <a:t>】</a:t>
              </a:r>
              <a:endParaRPr lang="en-US" altLang="zh-CN" sz="1200" dirty="0">
                <a:solidFill>
                  <a:schemeClr val="tx1"/>
                </a:solidFill>
              </a:endParaRPr>
            </a:p>
          </p:txBody>
        </p:sp>
        <p:sp>
          <p:nvSpPr>
            <p:cNvPr id="64" name="矩形 63"/>
            <p:cNvSpPr/>
            <p:nvPr/>
          </p:nvSpPr>
          <p:spPr>
            <a:xfrm>
              <a:off x="8481152" y="4509120"/>
              <a:ext cx="800219" cy="461665"/>
            </a:xfrm>
            <a:prstGeom prst="rect">
              <a:avLst/>
            </a:prstGeom>
          </p:spPr>
          <p:txBody>
            <a:bodyPr wrap="none">
              <a:spAutoFit/>
            </a:bodyPr>
            <a:lstStyle/>
            <a:p>
              <a:r>
                <a:rPr lang="zh-CN" altLang="en-US" sz="1200" dirty="0" smtClean="0"/>
                <a:t>模式创新</a:t>
              </a:r>
              <a:endParaRPr lang="en-US" altLang="zh-CN" sz="1200" dirty="0"/>
            </a:p>
            <a:p>
              <a:r>
                <a:rPr lang="zh-CN" altLang="en-US" sz="1200" dirty="0" smtClean="0"/>
                <a:t>服务一流</a:t>
              </a:r>
              <a:endParaRPr lang="en-US" altLang="zh-CN" sz="1200" dirty="0" smtClean="0"/>
            </a:p>
          </p:txBody>
        </p:sp>
      </p:grpSp>
      <p:sp>
        <p:nvSpPr>
          <p:cNvPr id="7" name="矩形 6"/>
          <p:cNvSpPr/>
          <p:nvPr>
            <p:custDataLst>
              <p:tags r:id="rId39"/>
            </p:custDataLst>
          </p:nvPr>
        </p:nvSpPr>
        <p:spPr>
          <a:xfrm>
            <a:off x="2615227"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化肥</a:t>
            </a:r>
            <a:r>
              <a:rPr lang="en-US" altLang="zh-CN" sz="1400" b="1" dirty="0" smtClean="0">
                <a:solidFill>
                  <a:schemeClr val="tx1"/>
                </a:solidFill>
              </a:rPr>
              <a:t>】</a:t>
            </a:r>
          </a:p>
          <a:p>
            <a:pPr algn="just">
              <a:spcBef>
                <a:spcPts val="300"/>
              </a:spcBef>
            </a:pPr>
            <a:r>
              <a:rPr lang="zh-CN" altLang="en-US" sz="850" dirty="0" smtClean="0">
                <a:solidFill>
                  <a:schemeClr val="tx1"/>
                </a:solidFill>
              </a:rPr>
              <a:t>在全球范围内优化生产要素或化肥产品供应源，以提升养分吸收率、提高产品性价比及提高作物品质为目标，把握现代新型肥料需求趋势，优化生产柔性，形成定制高端、特殊、普通、传统型等多样化、多梯次产品系列，通过科技整合、精益生产、科学营销、优质服务缔造品牌，力争实现在中国化肥行业整体经营效率的数一数二。</a:t>
            </a:r>
            <a:endParaRPr lang="zh-CN" altLang="en-US" sz="850" dirty="0">
              <a:solidFill>
                <a:schemeClr val="tx1"/>
              </a:solidFill>
            </a:endParaRPr>
          </a:p>
        </p:txBody>
      </p:sp>
      <p:sp>
        <p:nvSpPr>
          <p:cNvPr id="61" name="矩形 60"/>
          <p:cNvSpPr/>
          <p:nvPr>
            <p:custDataLst>
              <p:tags r:id="rId40"/>
            </p:custDataLst>
          </p:nvPr>
        </p:nvSpPr>
        <p:spPr>
          <a:xfrm>
            <a:off x="1159436" y="4365104"/>
            <a:ext cx="8450361" cy="72000"/>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5" name="矩形 64"/>
          <p:cNvSpPr/>
          <p:nvPr>
            <p:custDataLst>
              <p:tags r:id="rId41"/>
            </p:custDataLst>
          </p:nvPr>
        </p:nvSpPr>
        <p:spPr>
          <a:xfrm>
            <a:off x="1174676" y="2242964"/>
            <a:ext cx="8450361" cy="72000"/>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lang="zh-CN" altLang="en-US" sz="1400" b="1" dirty="0" smtClean="0">
              <a:solidFill>
                <a:schemeClr val="tx1"/>
              </a:solidFill>
            </a:endParaRPr>
          </a:p>
        </p:txBody>
      </p:sp>
      <p:sp>
        <p:nvSpPr>
          <p:cNvPr id="66" name="矩形 65"/>
          <p:cNvSpPr/>
          <p:nvPr>
            <p:custDataLst>
              <p:tags r:id="rId42"/>
            </p:custDataLst>
          </p:nvPr>
        </p:nvSpPr>
        <p:spPr>
          <a:xfrm>
            <a:off x="1208584" y="2348880"/>
            <a:ext cx="1368000" cy="197552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spcBef>
                <a:spcPts val="300"/>
              </a:spcBef>
            </a:pPr>
            <a:r>
              <a:rPr lang="en-US" altLang="zh-CN" sz="1400" b="1" dirty="0" smtClean="0">
                <a:solidFill>
                  <a:schemeClr val="tx1"/>
                </a:solidFill>
              </a:rPr>
              <a:t>【</a:t>
            </a:r>
            <a:r>
              <a:rPr lang="zh-CN" altLang="en-US" sz="1400" b="1" dirty="0" smtClean="0">
                <a:solidFill>
                  <a:schemeClr val="tx1"/>
                </a:solidFill>
              </a:rPr>
              <a:t>矿产资源</a:t>
            </a:r>
            <a:r>
              <a:rPr lang="en-US" altLang="zh-CN" sz="1400" b="1" dirty="0" smtClean="0">
                <a:solidFill>
                  <a:schemeClr val="tx1"/>
                </a:solidFill>
              </a:rPr>
              <a:t>】</a:t>
            </a:r>
          </a:p>
          <a:p>
            <a:pPr algn="just">
              <a:spcBef>
                <a:spcPts val="300"/>
              </a:spcBef>
            </a:pPr>
            <a:r>
              <a:rPr lang="zh-CN" altLang="en-US" sz="900" dirty="0" smtClean="0">
                <a:solidFill>
                  <a:schemeClr val="tx1"/>
                </a:solidFill>
              </a:rPr>
              <a:t>巩固贵州矿产资源基础，以降低综合成本为导向，开发利用社会资源潜能，依托技术服务、贸易等多种方式，结合国内国际两个市场特点，整合利用全球矿产资源，逐步营建全球磷硫交易和物流平台，抢抓发展先机；充分挖掘氟、碘等伴生资源潜力，构筑中国矿产资源行业领导地位。</a:t>
            </a:r>
            <a:endParaRPr lang="en-US" altLang="zh-CN" sz="900" dirty="0" smtClean="0">
              <a:solidFill>
                <a:schemeClr val="tx1"/>
              </a:solidFill>
            </a:endParaRPr>
          </a:p>
        </p:txBody>
      </p:sp>
      <p:sp>
        <p:nvSpPr>
          <p:cNvPr id="67" name="标题 18"/>
          <p:cNvSpPr txBox="1">
            <a:spLocks/>
          </p:cNvSpPr>
          <p:nvPr>
            <p:custDataLst>
              <p:tags r:id="rId43"/>
            </p:custDataLst>
          </p:nvPr>
        </p:nvSpPr>
        <p:spPr>
          <a:xfrm>
            <a:off x="669024" y="293970"/>
            <a:ext cx="9000000" cy="380480"/>
          </a:xfrm>
          <a:prstGeom prst="rect">
            <a:avLst/>
          </a:prstGeom>
        </p:spPr>
        <p:txBody>
          <a:bodyPr vert="horz" lIns="36000" tIns="36000" rIns="36000" bIns="36000" rtlCol="0" anchor="t">
            <a:spAutoFit/>
          </a:bodyPr>
          <a:lstStyle>
            <a:lvl1pPr algn="just" defTabSz="721933" rtl="0" eaLnBrk="1" latinLnBrk="0" hangingPunct="1">
              <a:spcBef>
                <a:spcPct val="0"/>
              </a:spcBef>
              <a:buNone/>
              <a:defRPr sz="2000" b="1" kern="1200">
                <a:solidFill>
                  <a:schemeClr val="tx1"/>
                </a:solidFill>
                <a:latin typeface="+mj-lt"/>
                <a:ea typeface="+mj-ea"/>
                <a:cs typeface="+mj-cs"/>
              </a:defRPr>
            </a:lvl1pPr>
          </a:lstStyle>
          <a:p>
            <a:pPr algn="ctr"/>
            <a:r>
              <a:rPr lang="zh-CN" altLang="en-US" smtClean="0">
                <a:solidFill>
                  <a:schemeClr val="tx2"/>
                </a:solidFill>
              </a:rPr>
              <a:t>整体战略蓝图</a:t>
            </a:r>
            <a:endParaRPr lang="zh-CN" altLang="en-US" dirty="0">
              <a:solidFill>
                <a:schemeClr val="tx2"/>
              </a:solidFill>
            </a:endParaRPr>
          </a:p>
        </p:txBody>
      </p:sp>
    </p:spTree>
    <p:extLst>
      <p:ext uri="{BB962C8B-B14F-4D97-AF65-F5344CB8AC3E}">
        <p14:creationId xmlns:p14="http://schemas.microsoft.com/office/powerpoint/2010/main" val="166299740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zh-CN" dirty="0"/>
              <a:t>以</a:t>
            </a:r>
            <a:r>
              <a:rPr lang="zh-CN" altLang="zh-CN" dirty="0">
                <a:solidFill>
                  <a:srgbClr val="FF0000"/>
                </a:solidFill>
              </a:rPr>
              <a:t>战略</a:t>
            </a:r>
            <a:r>
              <a:rPr lang="zh-CN" altLang="zh-CN" dirty="0" smtClean="0">
                <a:solidFill>
                  <a:srgbClr val="FF0000"/>
                </a:solidFill>
              </a:rPr>
              <a:t>管理</a:t>
            </a:r>
            <a:r>
              <a:rPr lang="zh-CN" altLang="en-US" dirty="0"/>
              <a:t>为方向，与时俱进确保方向</a:t>
            </a:r>
            <a:r>
              <a:rPr lang="zh-CN" altLang="en-US" dirty="0" smtClean="0"/>
              <a:t>正确：</a:t>
            </a:r>
            <a:r>
              <a:rPr lang="zh-CN" altLang="en-US" dirty="0"/>
              <a:t>重点工作是落实战略规划的宣贯、持续跟踪战略分解与执行，强化战略绩效管理</a:t>
            </a:r>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6"/>
          </a:solidFill>
          <a:ln w="9525" algn="ctr">
            <a:noFill/>
            <a:miter lim="800000"/>
            <a:headEnd/>
            <a:tailEnd/>
          </a:ln>
          <a:effectLst/>
        </p:spPr>
        <p:txBody>
          <a:bodyPr wrap="none" lIns="0" tIns="0" rIns="0" bIns="0" anchor="ctr"/>
          <a:lstStyle/>
          <a:p>
            <a:pPr algn="ctr">
              <a:spcAft>
                <a:spcPts val="600"/>
              </a:spcAft>
            </a:pPr>
            <a:r>
              <a:rPr lang="zh-CN" altLang="en-US" sz="1400" b="1" dirty="0" smtClean="0">
                <a:solidFill>
                  <a:schemeClr val="bg1"/>
                </a:solidFill>
              </a:rPr>
              <a:t>战略管理</a:t>
            </a:r>
            <a:endParaRPr lang="zh-CN" altLang="en-US" sz="1400" b="1" dirty="0">
              <a:solidFill>
                <a:schemeClr val="bg1"/>
              </a:solidFill>
            </a:endParaRPr>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勤政廉洁</a:t>
            </a:r>
          </a:p>
        </p:txBody>
      </p:sp>
      <p:sp>
        <p:nvSpPr>
          <p:cNvPr id="17" name="直角三角形 16"/>
          <p:cNvSpPr/>
          <p:nvPr/>
        </p:nvSpPr>
        <p:spPr>
          <a:xfrm flipH="1">
            <a:off x="2000672" y="1628800"/>
            <a:ext cx="576064" cy="576064"/>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8" name="直角三角形 17"/>
          <p:cNvSpPr/>
          <p:nvPr/>
        </p:nvSpPr>
        <p:spPr>
          <a:xfrm flipH="1" flipV="1">
            <a:off x="2000672" y="2564904"/>
            <a:ext cx="576064" cy="3816424"/>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9" name="矩形 18"/>
          <p:cNvSpPr/>
          <p:nvPr/>
        </p:nvSpPr>
        <p:spPr>
          <a:xfrm>
            <a:off x="2000672" y="2204864"/>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20" name="矩形 19"/>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21" name="矩形 20"/>
          <p:cNvSpPr/>
          <p:nvPr/>
        </p:nvSpPr>
        <p:spPr>
          <a:xfrm>
            <a:off x="5097016" y="1784156"/>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chemeClr val="tx1"/>
                </a:solidFill>
              </a:rPr>
              <a:t>集团</a:t>
            </a:r>
            <a:r>
              <a:rPr lang="zh-CN" altLang="en-US" sz="1400" dirty="0" smtClean="0">
                <a:solidFill>
                  <a:schemeClr val="tx2"/>
                </a:solidFill>
              </a:rPr>
              <a:t>战略定位</a:t>
            </a:r>
            <a:r>
              <a:rPr lang="zh-CN" altLang="en-US" sz="1400" dirty="0" smtClean="0">
                <a:solidFill>
                  <a:schemeClr val="tx1"/>
                </a:solidFill>
              </a:rPr>
              <a:t>与产业组合不清晰</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smtClean="0">
                <a:solidFill>
                  <a:srgbClr val="FF0000"/>
                </a:solidFill>
              </a:rPr>
              <a:t>战略</a:t>
            </a:r>
            <a:r>
              <a:rPr lang="zh-CN" altLang="en-US" sz="1400" dirty="0" smtClean="0">
                <a:solidFill>
                  <a:schemeClr val="tx1"/>
                </a:solidFill>
              </a:rPr>
              <a:t>发展规划、分解与布局的</a:t>
            </a:r>
            <a:r>
              <a:rPr lang="zh-CN" altLang="en-US" sz="1400" dirty="0" smtClean="0">
                <a:solidFill>
                  <a:srgbClr val="FF0000"/>
                </a:solidFill>
              </a:rPr>
              <a:t>路径</a:t>
            </a:r>
            <a:r>
              <a:rPr lang="zh-CN" altLang="en-US" sz="1400" dirty="0" smtClean="0">
                <a:solidFill>
                  <a:schemeClr val="tx1"/>
                </a:solidFill>
              </a:rPr>
              <a:t>不清晰</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smtClean="0">
                <a:solidFill>
                  <a:srgbClr val="FF0000"/>
                </a:solidFill>
              </a:rPr>
              <a:t>战略</a:t>
            </a:r>
            <a:r>
              <a:rPr lang="zh-CN" altLang="en-US" sz="1400" dirty="0" smtClean="0">
                <a:solidFill>
                  <a:schemeClr val="tx1"/>
                </a:solidFill>
              </a:rPr>
              <a:t>对业务的</a:t>
            </a:r>
            <a:r>
              <a:rPr lang="zh-CN" altLang="en-US" sz="1400" dirty="0" smtClean="0">
                <a:solidFill>
                  <a:srgbClr val="FF0000"/>
                </a:solidFill>
              </a:rPr>
              <a:t>牵引</a:t>
            </a:r>
            <a:r>
              <a:rPr lang="zh-CN" altLang="en-US" sz="1400" dirty="0" smtClean="0">
                <a:solidFill>
                  <a:schemeClr val="tx1"/>
                </a:solidFill>
              </a:rPr>
              <a:t>作用不突出</a:t>
            </a:r>
            <a:endParaRPr lang="zh-CN" altLang="en-US" sz="1400" dirty="0">
              <a:solidFill>
                <a:schemeClr val="tx1"/>
              </a:solidFill>
            </a:endParaRPr>
          </a:p>
        </p:txBody>
      </p:sp>
      <p:sp>
        <p:nvSpPr>
          <p:cNvPr id="22" name="矩形 21"/>
          <p:cNvSpPr/>
          <p:nvPr/>
        </p:nvSpPr>
        <p:spPr>
          <a:xfrm>
            <a:off x="2671422" y="4664475"/>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通过战略规划明确集团的使命、愿景、核心价值观与当前战略</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强化战略宣贯以统一高层思想，激发基层动力</a:t>
            </a:r>
            <a:endParaRPr lang="zh-CN" altLang="en-US" sz="1400" dirty="0">
              <a:solidFill>
                <a:srgbClr val="000000"/>
              </a:solidFill>
            </a:endParaRPr>
          </a:p>
        </p:txBody>
      </p:sp>
      <p:sp>
        <p:nvSpPr>
          <p:cNvPr id="23" name="矩形 22"/>
          <p:cNvSpPr/>
          <p:nvPr/>
        </p:nvSpPr>
        <p:spPr>
          <a:xfrm>
            <a:off x="4929335" y="4664475"/>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明确为实现集团战略愿景的产业组合及各产业的发展规划</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根据战略执行情况及市场环境持续滚动更新</a:t>
            </a:r>
            <a:endParaRPr lang="zh-CN" altLang="en-US" sz="1400" dirty="0">
              <a:solidFill>
                <a:srgbClr val="000000"/>
              </a:solidFill>
            </a:endParaRPr>
          </a:p>
        </p:txBody>
      </p:sp>
      <p:sp>
        <p:nvSpPr>
          <p:cNvPr id="24" name="矩形 23"/>
          <p:cNvSpPr/>
          <p:nvPr/>
        </p:nvSpPr>
        <p:spPr>
          <a:xfrm>
            <a:off x="7187248" y="4664475"/>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根据战略规划明确各业务板块、业务单元的战略绩效指标</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通过战略绩效管理以充分发挥战略牵引作用</a:t>
            </a:r>
            <a:endParaRPr lang="zh-CN" altLang="en-US" sz="1400" dirty="0">
              <a:solidFill>
                <a:srgbClr val="000000"/>
              </a:solidFill>
            </a:endParaRPr>
          </a:p>
        </p:txBody>
      </p:sp>
      <p:sp>
        <p:nvSpPr>
          <p:cNvPr id="25" name="矩形 24"/>
          <p:cNvSpPr/>
          <p:nvPr/>
        </p:nvSpPr>
        <p:spPr>
          <a:xfrm>
            <a:off x="2671422"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战略规划与宣贯</a:t>
            </a:r>
            <a:endParaRPr lang="en-US" altLang="zh-CN" sz="1400" b="1" dirty="0">
              <a:solidFill>
                <a:schemeClr val="bg1"/>
              </a:solidFill>
            </a:endParaRPr>
          </a:p>
        </p:txBody>
      </p:sp>
      <p:sp>
        <p:nvSpPr>
          <p:cNvPr id="26" name="矩形 25"/>
          <p:cNvSpPr/>
          <p:nvPr/>
        </p:nvSpPr>
        <p:spPr>
          <a:xfrm>
            <a:off x="4929335"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战略分解与执行</a:t>
            </a:r>
            <a:endParaRPr lang="en-US" altLang="zh-CN" sz="1400" b="1" dirty="0">
              <a:solidFill>
                <a:schemeClr val="bg1"/>
              </a:solidFill>
            </a:endParaRPr>
          </a:p>
        </p:txBody>
      </p:sp>
      <p:sp>
        <p:nvSpPr>
          <p:cNvPr id="27" name="矩形 26"/>
          <p:cNvSpPr/>
          <p:nvPr/>
        </p:nvSpPr>
        <p:spPr>
          <a:xfrm>
            <a:off x="7187248"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战略绩效管理</a:t>
            </a:r>
            <a:endParaRPr lang="en-US" altLang="zh-CN" sz="1400" b="1" dirty="0"/>
          </a:p>
        </p:txBody>
      </p:sp>
      <p:grpSp>
        <p:nvGrpSpPr>
          <p:cNvPr id="28" name="组合 48"/>
          <p:cNvGrpSpPr/>
          <p:nvPr/>
        </p:nvGrpSpPr>
        <p:grpSpPr>
          <a:xfrm rot="5400000">
            <a:off x="5884271" y="1811598"/>
            <a:ext cx="252000" cy="2880000"/>
            <a:chOff x="3585420" y="1916832"/>
            <a:chExt cx="252000" cy="3528392"/>
          </a:xfrm>
        </p:grpSpPr>
        <p:cxnSp>
          <p:nvCxnSpPr>
            <p:cNvPr id="29"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右箭头 29"/>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31" name="矩形 30"/>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32" name="矩形 31"/>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357486012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zh-CN" dirty="0"/>
              <a:t>以</a:t>
            </a:r>
            <a:r>
              <a:rPr lang="zh-CN" altLang="zh-CN" dirty="0">
                <a:solidFill>
                  <a:srgbClr val="FF0000"/>
                </a:solidFill>
              </a:rPr>
              <a:t>人力资源</a:t>
            </a:r>
            <a:r>
              <a:rPr lang="zh-CN" altLang="zh-CN" dirty="0"/>
              <a:t>为基石，激发组织内生发展动力</a:t>
            </a:r>
            <a:r>
              <a:rPr lang="zh-CN" altLang="en-US" dirty="0"/>
              <a:t>：重点工作是推进人力资源体系建设、明确人才培养与发展机制、落实人员本地化与国际化战略</a:t>
            </a:r>
            <a:r>
              <a:rPr lang="zh-CN" altLang="zh-CN" dirty="0"/>
              <a:t> </a:t>
            </a:r>
            <a:endParaRPr lang="zh-CN" altLang="en-US" dirty="0"/>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solidFill>
                  <a:schemeClr val="bg1"/>
                </a:solidFill>
              </a:rPr>
              <a:t>人力资源</a:t>
            </a:r>
            <a:endParaRPr lang="zh-CN" altLang="en-US" sz="1400" b="1" dirty="0">
              <a:solidFill>
                <a:schemeClr val="bg1"/>
              </a:solidFill>
            </a:endParaRPr>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勤政廉洁</a:t>
            </a:r>
            <a:endParaRPr lang="zh-CN" altLang="en-US" sz="1400" b="1" dirty="0"/>
          </a:p>
        </p:txBody>
      </p:sp>
      <p:sp>
        <p:nvSpPr>
          <p:cNvPr id="14" name="直角三角形 13"/>
          <p:cNvSpPr/>
          <p:nvPr/>
        </p:nvSpPr>
        <p:spPr>
          <a:xfrm flipH="1">
            <a:off x="2000672" y="1628800"/>
            <a:ext cx="576064" cy="1008112"/>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直角三角形 14"/>
          <p:cNvSpPr/>
          <p:nvPr/>
        </p:nvSpPr>
        <p:spPr>
          <a:xfrm flipH="1" flipV="1">
            <a:off x="2000672" y="2996952"/>
            <a:ext cx="576064" cy="3384376"/>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000672" y="2637397"/>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7" name="矩形 16"/>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18" name="矩形 17"/>
          <p:cNvSpPr/>
          <p:nvPr/>
        </p:nvSpPr>
        <p:spPr>
          <a:xfrm>
            <a:off x="5097016" y="1780752"/>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chemeClr val="tx1"/>
                </a:solidFill>
              </a:rPr>
              <a:t>人才发展规划不清晰、</a:t>
            </a:r>
            <a:r>
              <a:rPr lang="zh-CN" altLang="en-US" sz="1400" dirty="0" smtClean="0">
                <a:solidFill>
                  <a:srgbClr val="FF0000"/>
                </a:solidFill>
              </a:rPr>
              <a:t>人才储备相对有限</a:t>
            </a:r>
            <a:endParaRPr lang="en-US" altLang="zh-CN" sz="1400" dirty="0" smtClean="0">
              <a:solidFill>
                <a:srgbClr val="FF0000"/>
              </a:solidFill>
            </a:endParaRPr>
          </a:p>
          <a:p>
            <a:pPr marL="285750" indent="-285750">
              <a:spcBef>
                <a:spcPts val="600"/>
              </a:spcBef>
              <a:spcAft>
                <a:spcPts val="600"/>
              </a:spcAft>
              <a:buFont typeface="Arial"/>
              <a:buChar char="•"/>
            </a:pPr>
            <a:r>
              <a:rPr lang="zh-CN" altLang="en-US" sz="1400" dirty="0" smtClean="0">
                <a:solidFill>
                  <a:schemeClr val="tx1"/>
                </a:solidFill>
              </a:rPr>
              <a:t>核心人才发展体系缺失、</a:t>
            </a:r>
            <a:r>
              <a:rPr lang="zh-CN" altLang="en-US" sz="1400" dirty="0" smtClean="0">
                <a:solidFill>
                  <a:srgbClr val="FF0000"/>
                </a:solidFill>
              </a:rPr>
              <a:t>人才发展通道不明确</a:t>
            </a:r>
            <a:endParaRPr lang="en-US" altLang="zh-CN" sz="1400" dirty="0" smtClean="0">
              <a:solidFill>
                <a:srgbClr val="FF0000"/>
              </a:solidFill>
            </a:endParaRPr>
          </a:p>
          <a:p>
            <a:pPr marL="285750" indent="-285750">
              <a:spcBef>
                <a:spcPts val="600"/>
              </a:spcBef>
              <a:spcAft>
                <a:spcPts val="600"/>
              </a:spcAft>
              <a:buFont typeface="Arial"/>
              <a:buChar char="•"/>
            </a:pPr>
            <a:r>
              <a:rPr lang="zh-CN" altLang="en-US" sz="1400" dirty="0" smtClean="0">
                <a:solidFill>
                  <a:schemeClr val="tx1"/>
                </a:solidFill>
              </a:rPr>
              <a:t>薪酬绩效管理体系缺失、</a:t>
            </a:r>
            <a:r>
              <a:rPr lang="zh-CN" altLang="en-US" sz="1400" dirty="0" smtClean="0">
                <a:solidFill>
                  <a:srgbClr val="FF0000"/>
                </a:solidFill>
              </a:rPr>
              <a:t>人员动力不足</a:t>
            </a:r>
            <a:endParaRPr lang="zh-CN" altLang="en-US" sz="1400" dirty="0">
              <a:solidFill>
                <a:srgbClr val="FF0000"/>
              </a:solidFill>
            </a:endParaRPr>
          </a:p>
        </p:txBody>
      </p:sp>
      <p:sp>
        <p:nvSpPr>
          <p:cNvPr id="19" name="矩形 18"/>
          <p:cNvSpPr/>
          <p:nvPr/>
        </p:nvSpPr>
        <p:spPr>
          <a:xfrm>
            <a:off x="2671422"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明确集团本部、板块事业部、业务单元的岗位、职责体系</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明确薪酬绩效考核体系，强化按劳按岗按职分配</a:t>
            </a:r>
            <a:endParaRPr lang="zh-CN" altLang="en-US" sz="1400" dirty="0">
              <a:solidFill>
                <a:srgbClr val="000000"/>
              </a:solidFill>
            </a:endParaRPr>
          </a:p>
        </p:txBody>
      </p:sp>
      <p:sp>
        <p:nvSpPr>
          <p:cNvPr id="20" name="矩形 19"/>
          <p:cNvSpPr/>
          <p:nvPr/>
        </p:nvSpPr>
        <p:spPr>
          <a:xfrm>
            <a:off x="4929335"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明确不同类型人才发展的序列</a:t>
            </a:r>
            <a:r>
              <a:rPr lang="zh-CN" altLang="en-US" sz="1400" dirty="0">
                <a:solidFill>
                  <a:srgbClr val="000000"/>
                </a:solidFill>
              </a:rPr>
              <a:t>、人员流动</a:t>
            </a:r>
            <a:r>
              <a:rPr lang="zh-CN" altLang="en-US" sz="1400" dirty="0" smtClean="0">
                <a:solidFill>
                  <a:srgbClr val="000000"/>
                </a:solidFill>
              </a:rPr>
              <a:t>通道</a:t>
            </a:r>
            <a:endParaRPr lang="en-US" altLang="zh-CN" sz="1400" dirty="0" smtClean="0">
              <a:solidFill>
                <a:srgbClr val="000000"/>
              </a:solidFill>
              <a:cs typeface="Arial" pitchFamily="34" charset="0"/>
            </a:endParaRPr>
          </a:p>
          <a:p>
            <a:pPr marL="285750" lvl="1" indent="-285750" defTabSz="721933">
              <a:spcBef>
                <a:spcPts val="600"/>
              </a:spcBef>
              <a:buFont typeface="Arial"/>
              <a:buChar char="•"/>
              <a:defRPr/>
            </a:pPr>
            <a:r>
              <a:rPr lang="zh-CN" altLang="en-US" sz="1400" dirty="0" smtClean="0">
                <a:solidFill>
                  <a:srgbClr val="000000"/>
                </a:solidFill>
                <a:cs typeface="Arial" pitchFamily="34" charset="0"/>
              </a:rPr>
              <a:t>强化党在干部思想、团队建设、员工执行力建设中的作用</a:t>
            </a:r>
            <a:endParaRPr lang="zh-CN" altLang="en-US" sz="1400" dirty="0">
              <a:solidFill>
                <a:srgbClr val="000000"/>
              </a:solidFill>
              <a:cs typeface="Arial" pitchFamily="34" charset="0"/>
            </a:endParaRPr>
          </a:p>
        </p:txBody>
      </p:sp>
      <p:sp>
        <p:nvSpPr>
          <p:cNvPr id="21" name="矩形 20"/>
          <p:cNvSpPr/>
          <p:nvPr/>
        </p:nvSpPr>
        <p:spPr>
          <a:xfrm>
            <a:off x="7187248"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在营销终端等一线组织逐步落实人才本地化</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在专业职能中心实施人才国际化战略，吸引高端专业人才</a:t>
            </a:r>
            <a:endParaRPr lang="zh-CN" altLang="en-US" sz="1400" dirty="0">
              <a:solidFill>
                <a:srgbClr val="000000"/>
              </a:solidFill>
            </a:endParaRPr>
          </a:p>
        </p:txBody>
      </p:sp>
      <p:sp>
        <p:nvSpPr>
          <p:cNvPr id="22" name="矩形 21"/>
          <p:cNvSpPr/>
          <p:nvPr/>
        </p:nvSpPr>
        <p:spPr>
          <a:xfrm>
            <a:off x="2671422"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推进人力资源体系建设</a:t>
            </a:r>
            <a:endParaRPr lang="en-US" altLang="zh-CN" sz="1400" b="1" dirty="0">
              <a:solidFill>
                <a:schemeClr val="bg1"/>
              </a:solidFill>
            </a:endParaRPr>
          </a:p>
        </p:txBody>
      </p:sp>
      <p:sp>
        <p:nvSpPr>
          <p:cNvPr id="23" name="矩形 22"/>
          <p:cNvSpPr/>
          <p:nvPr/>
        </p:nvSpPr>
        <p:spPr>
          <a:xfrm>
            <a:off x="4929335"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明确人才培养与发展机制</a:t>
            </a:r>
            <a:endParaRPr lang="en-US" altLang="zh-CN" sz="1400" b="1" dirty="0">
              <a:solidFill>
                <a:schemeClr val="bg1"/>
              </a:solidFill>
            </a:endParaRPr>
          </a:p>
        </p:txBody>
      </p:sp>
      <p:sp>
        <p:nvSpPr>
          <p:cNvPr id="24" name="矩形 23"/>
          <p:cNvSpPr/>
          <p:nvPr/>
        </p:nvSpPr>
        <p:spPr>
          <a:xfrm>
            <a:off x="7187248"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推动人员本地化与国际化</a:t>
            </a:r>
            <a:endParaRPr lang="en-US" altLang="zh-CN" sz="1400" b="1" dirty="0"/>
          </a:p>
        </p:txBody>
      </p:sp>
      <p:grpSp>
        <p:nvGrpSpPr>
          <p:cNvPr id="25" name="组合 48"/>
          <p:cNvGrpSpPr/>
          <p:nvPr/>
        </p:nvGrpSpPr>
        <p:grpSpPr>
          <a:xfrm rot="5400000">
            <a:off x="5884271" y="1811598"/>
            <a:ext cx="252000" cy="2880000"/>
            <a:chOff x="3585420" y="1916832"/>
            <a:chExt cx="252000" cy="3528392"/>
          </a:xfrm>
        </p:grpSpPr>
        <p:cxnSp>
          <p:nvCxnSpPr>
            <p:cNvPr id="26"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右箭头 26"/>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8" name="矩形 27"/>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29" name="矩形 28"/>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7730539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en-US" dirty="0" smtClean="0"/>
              <a:t>以</a:t>
            </a:r>
            <a:r>
              <a:rPr lang="en-US" altLang="zh-CN" dirty="0" smtClean="0">
                <a:solidFill>
                  <a:schemeClr val="tx2"/>
                </a:solidFill>
              </a:rPr>
              <a:t>HSE</a:t>
            </a:r>
            <a:r>
              <a:rPr lang="zh-CN" altLang="en-US" dirty="0" smtClean="0">
                <a:solidFill>
                  <a:schemeClr val="tx2"/>
                </a:solidFill>
              </a:rPr>
              <a:t>管理</a:t>
            </a:r>
            <a:r>
              <a:rPr lang="zh-CN" altLang="en-US" dirty="0"/>
              <a:t>为底线，以人为本促进持续</a:t>
            </a:r>
            <a:r>
              <a:rPr lang="zh-CN" altLang="en-US" dirty="0" smtClean="0"/>
              <a:t>发展：重点工作是保障员工全面健康，组建安全管理小组，建设双优工作环境</a:t>
            </a:r>
            <a:endParaRPr lang="zh-CN" altLang="en-US" dirty="0"/>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solidFill>
                  <a:schemeClr val="bg1"/>
                </a:solidFill>
              </a:rPr>
              <a:t>HSE</a:t>
            </a:r>
            <a:r>
              <a:rPr lang="zh-CN" altLang="en-US" sz="1400" b="1" dirty="0" smtClean="0">
                <a:solidFill>
                  <a:schemeClr val="bg1"/>
                </a:solidFill>
              </a:rPr>
              <a:t>管理</a:t>
            </a:r>
            <a:endParaRPr lang="zh-CN" altLang="en-US" sz="1400" b="1" dirty="0">
              <a:solidFill>
                <a:schemeClr val="bg1"/>
              </a:solidFill>
            </a:endParaRPr>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勤政廉洁</a:t>
            </a:r>
            <a:endParaRPr lang="zh-CN" altLang="en-US" sz="1400" b="1" dirty="0"/>
          </a:p>
        </p:txBody>
      </p:sp>
      <p:sp>
        <p:nvSpPr>
          <p:cNvPr id="14" name="直角三角形 13"/>
          <p:cNvSpPr/>
          <p:nvPr/>
        </p:nvSpPr>
        <p:spPr>
          <a:xfrm flipH="1">
            <a:off x="2000672" y="1628800"/>
            <a:ext cx="576064" cy="1440160"/>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直角三角形 14"/>
          <p:cNvSpPr/>
          <p:nvPr/>
        </p:nvSpPr>
        <p:spPr>
          <a:xfrm flipH="1" flipV="1">
            <a:off x="2000672" y="3356992"/>
            <a:ext cx="576064" cy="3024336"/>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000672" y="3044570"/>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7" name="矩形 16"/>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18" name="矩形 17"/>
          <p:cNvSpPr/>
          <p:nvPr/>
        </p:nvSpPr>
        <p:spPr>
          <a:xfrm>
            <a:off x="5097016" y="1780752"/>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chemeClr val="tx1"/>
                </a:solidFill>
              </a:rPr>
              <a:t>尽管有较好的安健环管理基础，但</a:t>
            </a:r>
            <a:r>
              <a:rPr lang="zh-CN" altLang="en-US" sz="1400" dirty="0" smtClean="0">
                <a:solidFill>
                  <a:schemeClr val="tx2"/>
                </a:solidFill>
              </a:rPr>
              <a:t>系统的</a:t>
            </a:r>
            <a:r>
              <a:rPr lang="en-US" altLang="zh-CN" sz="1400" dirty="0" smtClean="0">
                <a:solidFill>
                  <a:schemeClr val="tx2"/>
                </a:solidFill>
              </a:rPr>
              <a:t>HSE</a:t>
            </a:r>
            <a:r>
              <a:rPr lang="zh-CN" altLang="en-US" sz="1400" dirty="0" smtClean="0">
                <a:solidFill>
                  <a:schemeClr val="tx2"/>
                </a:solidFill>
              </a:rPr>
              <a:t>管理体系仍处于建设阶段</a:t>
            </a:r>
            <a:endParaRPr lang="en-US" altLang="zh-CN" sz="1400" dirty="0" smtClean="0">
              <a:solidFill>
                <a:schemeClr val="tx2"/>
              </a:solidFill>
            </a:endParaRPr>
          </a:p>
          <a:p>
            <a:pPr marL="285750" indent="-285750">
              <a:spcBef>
                <a:spcPts val="600"/>
              </a:spcBef>
              <a:spcAft>
                <a:spcPts val="600"/>
              </a:spcAft>
              <a:buFont typeface="Arial"/>
              <a:buChar char="•"/>
            </a:pPr>
            <a:r>
              <a:rPr lang="en-US" altLang="zh-CN" sz="1400" dirty="0" smtClean="0">
                <a:solidFill>
                  <a:schemeClr val="tx1"/>
                </a:solidFill>
              </a:rPr>
              <a:t>HSE</a:t>
            </a:r>
            <a:r>
              <a:rPr lang="zh-CN" altLang="en-US" sz="1400" dirty="0" smtClean="0">
                <a:solidFill>
                  <a:schemeClr val="tx1"/>
                </a:solidFill>
              </a:rPr>
              <a:t>管理在实际生产中的落实程度有待提升</a:t>
            </a:r>
            <a:endParaRPr lang="en-US" altLang="zh-CN" sz="1400" dirty="0" smtClean="0">
              <a:solidFill>
                <a:schemeClr val="tx1"/>
              </a:solidFill>
            </a:endParaRPr>
          </a:p>
        </p:txBody>
      </p:sp>
      <p:sp>
        <p:nvSpPr>
          <p:cNvPr id="19" name="矩形 18"/>
          <p:cNvSpPr/>
          <p:nvPr/>
        </p:nvSpPr>
        <p:spPr>
          <a:xfrm>
            <a:off x="2671422"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健康管理是</a:t>
            </a:r>
            <a:r>
              <a:rPr lang="en-US" altLang="zh-CN" sz="1400" dirty="0" smtClean="0">
                <a:solidFill>
                  <a:srgbClr val="000000"/>
                </a:solidFill>
              </a:rPr>
              <a:t>HSE</a:t>
            </a:r>
            <a:r>
              <a:rPr lang="zh-CN" altLang="en-US" sz="1400" dirty="0" smtClean="0">
                <a:solidFill>
                  <a:srgbClr val="000000"/>
                </a:solidFill>
              </a:rPr>
              <a:t>管理体系的最重要环节</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在保障员工身体健康之外，也要格外注重员工心理健康</a:t>
            </a:r>
            <a:endParaRPr lang="zh-CN" altLang="en-US" sz="1400" dirty="0">
              <a:solidFill>
                <a:srgbClr val="000000"/>
              </a:solidFill>
            </a:endParaRPr>
          </a:p>
        </p:txBody>
      </p:sp>
      <p:sp>
        <p:nvSpPr>
          <p:cNvPr id="20" name="矩形 19"/>
          <p:cNvSpPr/>
          <p:nvPr/>
        </p:nvSpPr>
        <p:spPr>
          <a:xfrm>
            <a:off x="4929335"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安全管理是</a:t>
            </a:r>
            <a:r>
              <a:rPr lang="en-US" altLang="zh-CN" sz="1400" dirty="0" smtClean="0">
                <a:solidFill>
                  <a:srgbClr val="000000"/>
                </a:solidFill>
              </a:rPr>
              <a:t>HSE</a:t>
            </a:r>
            <a:r>
              <a:rPr lang="zh-CN" altLang="en-US" sz="1400" dirty="0" smtClean="0">
                <a:solidFill>
                  <a:srgbClr val="000000"/>
                </a:solidFill>
              </a:rPr>
              <a:t>管理体系的最根本环节</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组建安全管理小组，将安全监管责任落实到人，将安全隐患消灭于未然</a:t>
            </a:r>
            <a:endParaRPr lang="en-US" altLang="zh-CN" sz="1400" dirty="0" smtClean="0">
              <a:solidFill>
                <a:srgbClr val="000000"/>
              </a:solidFill>
            </a:endParaRPr>
          </a:p>
        </p:txBody>
      </p:sp>
      <p:sp>
        <p:nvSpPr>
          <p:cNvPr id="21" name="矩形 20"/>
          <p:cNvSpPr/>
          <p:nvPr/>
        </p:nvSpPr>
        <p:spPr>
          <a:xfrm>
            <a:off x="7187248"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安全管理是</a:t>
            </a:r>
            <a:r>
              <a:rPr lang="en-US" altLang="zh-CN" sz="1400" dirty="0" smtClean="0">
                <a:solidFill>
                  <a:srgbClr val="000000"/>
                </a:solidFill>
              </a:rPr>
              <a:t>HSE</a:t>
            </a:r>
            <a:r>
              <a:rPr lang="zh-CN" altLang="en-US" sz="1400" dirty="0" smtClean="0">
                <a:solidFill>
                  <a:srgbClr val="000000"/>
                </a:solidFill>
              </a:rPr>
              <a:t>管理体系的最高追求</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a:solidFill>
                  <a:srgbClr val="000000"/>
                </a:solidFill>
              </a:rPr>
              <a:t>瓮福</a:t>
            </a:r>
            <a:r>
              <a:rPr lang="zh-CN" altLang="en-US" sz="1400" dirty="0" smtClean="0">
                <a:solidFill>
                  <a:srgbClr val="000000"/>
                </a:solidFill>
              </a:rPr>
              <a:t>集团应为员工着力打造客观物理环境与主管人际环境双优的工作环境</a:t>
            </a:r>
            <a:endParaRPr lang="zh-CN" altLang="en-US" sz="1400" dirty="0">
              <a:solidFill>
                <a:srgbClr val="000000"/>
              </a:solidFill>
            </a:endParaRPr>
          </a:p>
        </p:txBody>
      </p:sp>
      <p:sp>
        <p:nvSpPr>
          <p:cNvPr id="22" name="矩形 21"/>
          <p:cNvSpPr/>
          <p:nvPr/>
        </p:nvSpPr>
        <p:spPr>
          <a:xfrm>
            <a:off x="2671422"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保障员工全面健康</a:t>
            </a:r>
            <a:endParaRPr lang="en-US" altLang="zh-CN" sz="1400" b="1" dirty="0">
              <a:solidFill>
                <a:schemeClr val="bg1"/>
              </a:solidFill>
            </a:endParaRPr>
          </a:p>
        </p:txBody>
      </p:sp>
      <p:sp>
        <p:nvSpPr>
          <p:cNvPr id="23" name="矩形 22"/>
          <p:cNvSpPr/>
          <p:nvPr/>
        </p:nvSpPr>
        <p:spPr>
          <a:xfrm>
            <a:off x="4929335"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组建安全管理小组</a:t>
            </a:r>
            <a:endParaRPr lang="en-US" altLang="zh-CN" sz="1400" b="1" dirty="0">
              <a:solidFill>
                <a:schemeClr val="bg1"/>
              </a:solidFill>
            </a:endParaRPr>
          </a:p>
        </p:txBody>
      </p:sp>
      <p:sp>
        <p:nvSpPr>
          <p:cNvPr id="24" name="矩形 23"/>
          <p:cNvSpPr/>
          <p:nvPr/>
        </p:nvSpPr>
        <p:spPr>
          <a:xfrm>
            <a:off x="7187248"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建设双优工作环境</a:t>
            </a:r>
            <a:endParaRPr lang="en-US" altLang="zh-CN" sz="1400" b="1" dirty="0">
              <a:solidFill>
                <a:schemeClr val="bg1"/>
              </a:solidFill>
            </a:endParaRPr>
          </a:p>
        </p:txBody>
      </p:sp>
      <p:grpSp>
        <p:nvGrpSpPr>
          <p:cNvPr id="25" name="组合 48"/>
          <p:cNvGrpSpPr/>
          <p:nvPr/>
        </p:nvGrpSpPr>
        <p:grpSpPr>
          <a:xfrm rot="5400000">
            <a:off x="5884271" y="1811598"/>
            <a:ext cx="252000" cy="2880000"/>
            <a:chOff x="3585420" y="1916832"/>
            <a:chExt cx="252000" cy="3528392"/>
          </a:xfrm>
        </p:grpSpPr>
        <p:cxnSp>
          <p:nvCxnSpPr>
            <p:cNvPr id="26"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右箭头 26"/>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8" name="矩形 27"/>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29" name="矩形 28"/>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21623524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en-US" dirty="0" smtClean="0"/>
              <a:t>以</a:t>
            </a:r>
            <a:r>
              <a:rPr lang="zh-CN" altLang="en-US" dirty="0" smtClean="0">
                <a:solidFill>
                  <a:schemeClr val="tx2"/>
                </a:solidFill>
              </a:rPr>
              <a:t>精</a:t>
            </a:r>
            <a:r>
              <a:rPr lang="zh-CN" altLang="en-US" dirty="0">
                <a:solidFill>
                  <a:schemeClr val="tx2"/>
                </a:solidFill>
              </a:rPr>
              <a:t>益</a:t>
            </a:r>
            <a:r>
              <a:rPr lang="zh-CN" altLang="en-US" dirty="0" smtClean="0">
                <a:solidFill>
                  <a:schemeClr val="tx2"/>
                </a:solidFill>
              </a:rPr>
              <a:t>生产</a:t>
            </a:r>
            <a:r>
              <a:rPr lang="zh-CN" altLang="en-US" dirty="0" smtClean="0"/>
              <a:t>为</a:t>
            </a:r>
            <a:r>
              <a:rPr lang="zh-CN" altLang="en-US" dirty="0"/>
              <a:t>抓手，持续挖掘潜力降本增效：重点工作是优化生产管理组织方式、强化质量管理体系、实施持续改善策略</a:t>
            </a:r>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solidFill>
                  <a:schemeClr val="bg1"/>
                </a:solidFill>
              </a:rPr>
              <a:t>精益生产</a:t>
            </a:r>
            <a:endParaRPr lang="zh-CN" altLang="en-US" sz="1400" b="1" dirty="0">
              <a:solidFill>
                <a:schemeClr val="bg1"/>
              </a:solidFill>
            </a:endParaRPr>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勤政廉洁</a:t>
            </a:r>
            <a:endParaRPr lang="zh-CN" altLang="en-US" sz="1400" b="1" dirty="0"/>
          </a:p>
        </p:txBody>
      </p:sp>
      <p:sp>
        <p:nvSpPr>
          <p:cNvPr id="14" name="直角三角形 13"/>
          <p:cNvSpPr/>
          <p:nvPr/>
        </p:nvSpPr>
        <p:spPr>
          <a:xfrm flipH="1">
            <a:off x="2000672" y="1628800"/>
            <a:ext cx="576064" cy="1872208"/>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直角三角形 14"/>
          <p:cNvSpPr/>
          <p:nvPr/>
        </p:nvSpPr>
        <p:spPr>
          <a:xfrm flipH="1" flipV="1">
            <a:off x="2000672" y="3789040"/>
            <a:ext cx="576064" cy="2592288"/>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000672" y="3464443"/>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30" name="矩形 29"/>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31" name="矩形 30"/>
          <p:cNvSpPr/>
          <p:nvPr/>
        </p:nvSpPr>
        <p:spPr>
          <a:xfrm>
            <a:off x="5097016" y="1788124"/>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chemeClr val="tx1"/>
                </a:solidFill>
              </a:rPr>
              <a:t>生产管理相比同行业企业较为粗放，产</a:t>
            </a:r>
            <a:r>
              <a:rPr lang="zh-CN" altLang="en-US" sz="1400" dirty="0">
                <a:solidFill>
                  <a:schemeClr val="tx1"/>
                </a:solidFill>
              </a:rPr>
              <a:t>能未充分释</a:t>
            </a:r>
            <a:r>
              <a:rPr lang="zh-CN" altLang="en-US" sz="1400" dirty="0" smtClean="0">
                <a:solidFill>
                  <a:schemeClr val="tx1"/>
                </a:solidFill>
              </a:rPr>
              <a:t>放，存在管理成本优化空间</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a:solidFill>
                  <a:schemeClr val="tx1"/>
                </a:solidFill>
              </a:rPr>
              <a:t>产</a:t>
            </a:r>
            <a:r>
              <a:rPr lang="zh-CN" altLang="en-US" sz="1400" dirty="0" smtClean="0">
                <a:solidFill>
                  <a:schemeClr val="tx1"/>
                </a:solidFill>
              </a:rPr>
              <a:t>品品质与行业一流水准相比仍有差距，需在质量管理上持续提高</a:t>
            </a:r>
            <a:endParaRPr lang="zh-CN" altLang="en-US" sz="1400" dirty="0">
              <a:solidFill>
                <a:schemeClr val="tx1"/>
              </a:solidFill>
            </a:endParaRPr>
          </a:p>
        </p:txBody>
      </p:sp>
      <p:sp>
        <p:nvSpPr>
          <p:cNvPr id="32" name="矩形 31"/>
          <p:cNvSpPr/>
          <p:nvPr/>
        </p:nvSpPr>
        <p:spPr>
          <a:xfrm>
            <a:off x="2671422" y="4659240"/>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a:solidFill>
                  <a:srgbClr val="000000"/>
                </a:solidFill>
              </a:rPr>
              <a:t>不断细化精</a:t>
            </a:r>
            <a:r>
              <a:rPr lang="zh-CN" altLang="en-US" sz="1400" dirty="0" smtClean="0">
                <a:solidFill>
                  <a:srgbClr val="000000"/>
                </a:solidFill>
              </a:rPr>
              <a:t>益</a:t>
            </a:r>
            <a:r>
              <a:rPr lang="zh-CN" altLang="en-US" sz="1400" dirty="0">
                <a:solidFill>
                  <a:srgbClr val="000000"/>
                </a:solidFill>
              </a:rPr>
              <a:t>生</a:t>
            </a:r>
            <a:r>
              <a:rPr lang="zh-CN" altLang="en-US" sz="1400" dirty="0" smtClean="0">
                <a:solidFill>
                  <a:srgbClr val="000000"/>
                </a:solidFill>
              </a:rPr>
              <a:t>产管理策</a:t>
            </a:r>
            <a:r>
              <a:rPr lang="zh-CN" altLang="en-US" sz="1400" dirty="0">
                <a:solidFill>
                  <a:srgbClr val="000000"/>
                </a:solidFill>
              </a:rPr>
              <a:t>略，将精益管理指标由部门级逐层逐级落实到每个生产小组乃至个人，真正落实精益生产理念至日常工作当中</a:t>
            </a:r>
          </a:p>
        </p:txBody>
      </p:sp>
      <p:sp>
        <p:nvSpPr>
          <p:cNvPr id="33" name="矩形 32"/>
          <p:cNvSpPr/>
          <p:nvPr/>
        </p:nvSpPr>
        <p:spPr>
          <a:xfrm>
            <a:off x="4929335" y="4659240"/>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a:solidFill>
                  <a:srgbClr val="000000"/>
                </a:solidFill>
              </a:rPr>
              <a:t>提升质量管理工作的重视程度，明确质量管理要求，健全质量管理体系，若出现生产成本或产品质量大幅波动，需追责相关质量管理人员</a:t>
            </a:r>
            <a:endParaRPr lang="en-US" altLang="zh-CN" sz="1400" dirty="0">
              <a:solidFill>
                <a:srgbClr val="000000"/>
              </a:solidFill>
            </a:endParaRPr>
          </a:p>
        </p:txBody>
      </p:sp>
      <p:sp>
        <p:nvSpPr>
          <p:cNvPr id="34" name="矩形 33"/>
          <p:cNvSpPr/>
          <p:nvPr/>
        </p:nvSpPr>
        <p:spPr>
          <a:xfrm>
            <a:off x="7187248" y="4659240"/>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smtClean="0">
                <a:solidFill>
                  <a:srgbClr val="000000"/>
                </a:solidFill>
              </a:rPr>
              <a:t>引入精益生产管理手段，深入</a:t>
            </a:r>
            <a:r>
              <a:rPr lang="zh-CN" altLang="en-US" sz="1400" dirty="0">
                <a:solidFill>
                  <a:srgbClr val="000000"/>
                </a:solidFill>
              </a:rPr>
              <a:t>到基</a:t>
            </a:r>
            <a:r>
              <a:rPr lang="zh-CN" altLang="en-US" sz="1400" dirty="0" smtClean="0">
                <a:solidFill>
                  <a:srgbClr val="000000"/>
                </a:solidFill>
              </a:rPr>
              <a:t>层一线的</a:t>
            </a:r>
            <a:r>
              <a:rPr lang="en-US" altLang="zh-CN" sz="1400" dirty="0">
                <a:solidFill>
                  <a:srgbClr val="000000"/>
                </a:solidFill>
              </a:rPr>
              <a:t>PDCA</a:t>
            </a:r>
            <a:r>
              <a:rPr lang="zh-CN" altLang="en-US" sz="1400" dirty="0" smtClean="0">
                <a:solidFill>
                  <a:srgbClr val="000000"/>
                </a:solidFill>
              </a:rPr>
              <a:t>循环，</a:t>
            </a:r>
            <a:r>
              <a:rPr lang="zh-CN" altLang="en-US" sz="1400" dirty="0">
                <a:solidFill>
                  <a:srgbClr val="000000"/>
                </a:solidFill>
              </a:rPr>
              <a:t>实现生产效率的持续提升</a:t>
            </a:r>
          </a:p>
        </p:txBody>
      </p:sp>
      <p:sp>
        <p:nvSpPr>
          <p:cNvPr id="35" name="矩形 34"/>
          <p:cNvSpPr/>
          <p:nvPr/>
        </p:nvSpPr>
        <p:spPr>
          <a:xfrm>
            <a:off x="2671422" y="4083177"/>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优化生产管理组织方式</a:t>
            </a:r>
            <a:endParaRPr lang="en-US" altLang="zh-CN" sz="1400" b="1" dirty="0">
              <a:solidFill>
                <a:schemeClr val="bg1"/>
              </a:solidFill>
            </a:endParaRPr>
          </a:p>
        </p:txBody>
      </p:sp>
      <p:sp>
        <p:nvSpPr>
          <p:cNvPr id="36" name="矩形 35"/>
          <p:cNvSpPr/>
          <p:nvPr/>
        </p:nvSpPr>
        <p:spPr>
          <a:xfrm>
            <a:off x="4929335" y="4083177"/>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强化质量管理体系</a:t>
            </a:r>
            <a:endParaRPr lang="en-US" altLang="zh-CN" sz="1400" b="1" dirty="0">
              <a:solidFill>
                <a:schemeClr val="bg1"/>
              </a:solidFill>
            </a:endParaRPr>
          </a:p>
        </p:txBody>
      </p:sp>
      <p:sp>
        <p:nvSpPr>
          <p:cNvPr id="37" name="矩形 36"/>
          <p:cNvSpPr/>
          <p:nvPr/>
        </p:nvSpPr>
        <p:spPr>
          <a:xfrm>
            <a:off x="7187248" y="4083177"/>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实施持</a:t>
            </a:r>
            <a:r>
              <a:rPr lang="zh-CN" altLang="en-US" sz="1400" b="1" dirty="0"/>
              <a:t>续改善策略</a:t>
            </a:r>
            <a:endParaRPr lang="en-US" altLang="zh-CN" sz="1400" b="1" dirty="0"/>
          </a:p>
        </p:txBody>
      </p:sp>
      <p:grpSp>
        <p:nvGrpSpPr>
          <p:cNvPr id="38" name="组合 48"/>
          <p:cNvGrpSpPr/>
          <p:nvPr/>
        </p:nvGrpSpPr>
        <p:grpSpPr>
          <a:xfrm rot="5400000">
            <a:off x="5884271" y="1811598"/>
            <a:ext cx="252000" cy="2880000"/>
            <a:chOff x="3585420" y="1916832"/>
            <a:chExt cx="252000" cy="3528392"/>
          </a:xfrm>
        </p:grpSpPr>
        <p:cxnSp>
          <p:nvCxnSpPr>
            <p:cNvPr id="39"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右箭头 39"/>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41" name="矩形 40"/>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42" name="矩形 41"/>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113939719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zh-CN" dirty="0"/>
              <a:t>以</a:t>
            </a:r>
            <a:r>
              <a:rPr lang="zh-CN" altLang="zh-CN" dirty="0">
                <a:solidFill>
                  <a:srgbClr val="FF0000"/>
                </a:solidFill>
              </a:rPr>
              <a:t>资本运作</a:t>
            </a:r>
            <a:r>
              <a:rPr lang="zh-CN" altLang="zh-CN" dirty="0"/>
              <a:t>为利器</a:t>
            </a:r>
            <a:r>
              <a:rPr lang="zh-CN" altLang="zh-CN" dirty="0" smtClean="0"/>
              <a:t>，</a:t>
            </a:r>
            <a:r>
              <a:rPr lang="zh-CN" altLang="en-US" dirty="0"/>
              <a:t>整合内外资源提速</a:t>
            </a:r>
            <a:r>
              <a:rPr lang="zh-CN" altLang="en-US" dirty="0" smtClean="0"/>
              <a:t>发展：</a:t>
            </a:r>
            <a:r>
              <a:rPr lang="zh-CN" altLang="en-US" dirty="0"/>
              <a:t>重点工作是设立专业金融业务部门、落实产融结合战略、完善外部资源进入通道</a:t>
            </a:r>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solidFill>
                  <a:schemeClr val="bg1"/>
                </a:solidFill>
              </a:rPr>
              <a:t>资本运作</a:t>
            </a:r>
            <a:endParaRPr lang="zh-CN" altLang="en-US" sz="1400" b="1" dirty="0">
              <a:solidFill>
                <a:schemeClr val="bg1"/>
              </a:solidFill>
            </a:endParaRPr>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勤政廉洁</a:t>
            </a:r>
            <a:endParaRPr lang="zh-CN" altLang="en-US" sz="1400" b="1" dirty="0"/>
          </a:p>
        </p:txBody>
      </p:sp>
      <p:sp>
        <p:nvSpPr>
          <p:cNvPr id="14" name="直角三角形 13"/>
          <p:cNvSpPr/>
          <p:nvPr/>
        </p:nvSpPr>
        <p:spPr>
          <a:xfrm flipH="1">
            <a:off x="2000672" y="1628800"/>
            <a:ext cx="576064" cy="2304256"/>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直角三角形 14"/>
          <p:cNvSpPr/>
          <p:nvPr/>
        </p:nvSpPr>
        <p:spPr>
          <a:xfrm flipH="1" flipV="1">
            <a:off x="2000672" y="4221088"/>
            <a:ext cx="576064" cy="2160240"/>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000672" y="3884316"/>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7" name="矩形 16"/>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18" name="矩形 17"/>
          <p:cNvSpPr/>
          <p:nvPr/>
        </p:nvSpPr>
        <p:spPr>
          <a:xfrm>
            <a:off x="5097016" y="1788124"/>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chemeClr val="tx1"/>
                </a:solidFill>
              </a:rPr>
              <a:t>支撑集团多元化业务布局的</a:t>
            </a:r>
            <a:r>
              <a:rPr lang="zh-CN" altLang="en-US" sz="1400" dirty="0" smtClean="0">
                <a:solidFill>
                  <a:schemeClr val="tx2"/>
                </a:solidFill>
              </a:rPr>
              <a:t>低成本资金</a:t>
            </a:r>
            <a:r>
              <a:rPr lang="zh-CN" altLang="en-US" sz="1400" dirty="0" smtClean="0">
                <a:solidFill>
                  <a:schemeClr val="tx1"/>
                </a:solidFill>
              </a:rPr>
              <a:t>来源、规模相对有限</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smtClean="0">
                <a:solidFill>
                  <a:schemeClr val="tx1"/>
                </a:solidFill>
              </a:rPr>
              <a:t>业务发展中的</a:t>
            </a:r>
            <a:r>
              <a:rPr lang="zh-CN" altLang="en-US" sz="1400" dirty="0" smtClean="0">
                <a:solidFill>
                  <a:srgbClr val="FF0000"/>
                </a:solidFill>
              </a:rPr>
              <a:t>风险控制</a:t>
            </a:r>
            <a:r>
              <a:rPr lang="zh-CN" altLang="en-US" sz="1400" dirty="0" smtClean="0">
                <a:solidFill>
                  <a:schemeClr val="tx1"/>
                </a:solidFill>
              </a:rPr>
              <a:t>能力、成熟能力相对薄弱</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smtClean="0">
                <a:solidFill>
                  <a:srgbClr val="FF0000"/>
                </a:solidFill>
              </a:rPr>
              <a:t>资本、金融手段</a:t>
            </a:r>
            <a:r>
              <a:rPr lang="zh-CN" altLang="en-US" sz="1400" dirty="0" smtClean="0">
                <a:solidFill>
                  <a:schemeClr val="tx1"/>
                </a:solidFill>
              </a:rPr>
              <a:t>促进业务发展的作用发挥不显著</a:t>
            </a:r>
            <a:endParaRPr lang="zh-CN" altLang="en-US" sz="1400" dirty="0">
              <a:solidFill>
                <a:schemeClr val="tx1"/>
              </a:solidFill>
            </a:endParaRPr>
          </a:p>
        </p:txBody>
      </p:sp>
      <p:sp>
        <p:nvSpPr>
          <p:cNvPr id="19" name="矩形 18"/>
          <p:cNvSpPr/>
          <p:nvPr/>
        </p:nvSpPr>
        <p:spPr>
          <a:xfrm>
            <a:off x="2671422" y="4659240"/>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a:solidFill>
                  <a:srgbClr val="000000"/>
                </a:solidFill>
              </a:rPr>
              <a:t>在集团本部设立金融业务事业管理本部 </a:t>
            </a:r>
          </a:p>
          <a:p>
            <a:pPr marL="285750" indent="-285750" defTabSz="721933">
              <a:spcBef>
                <a:spcPts val="600"/>
              </a:spcBef>
              <a:buFont typeface="Arial"/>
              <a:buChar char="•"/>
              <a:defRPr/>
            </a:pPr>
            <a:r>
              <a:rPr lang="zh-CN" altLang="en-US" sz="1400" dirty="0">
                <a:solidFill>
                  <a:srgbClr val="000000"/>
                </a:solidFill>
              </a:rPr>
              <a:t>在金融发达地区组建瓮福专业的金融业务中心 </a:t>
            </a:r>
          </a:p>
        </p:txBody>
      </p:sp>
      <p:sp>
        <p:nvSpPr>
          <p:cNvPr id="20" name="矩形 19"/>
          <p:cNvSpPr/>
          <p:nvPr/>
        </p:nvSpPr>
        <p:spPr>
          <a:xfrm>
            <a:off x="4929335" y="4659240"/>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a:solidFill>
                  <a:srgbClr val="000000"/>
                </a:solidFill>
              </a:rPr>
              <a:t>完善</a:t>
            </a:r>
            <a:r>
              <a:rPr lang="zh-CN" altLang="zh-CN" sz="1400" dirty="0">
                <a:solidFill>
                  <a:srgbClr val="000000"/>
                </a:solidFill>
              </a:rPr>
              <a:t>投融资决策机</a:t>
            </a:r>
            <a:r>
              <a:rPr lang="zh-CN" altLang="zh-CN" sz="1400" dirty="0" smtClean="0">
                <a:solidFill>
                  <a:srgbClr val="000000"/>
                </a:solidFill>
              </a:rPr>
              <a:t>制的建设</a:t>
            </a:r>
          </a:p>
          <a:p>
            <a:pPr marL="285750" indent="-285750" defTabSz="721933">
              <a:spcBef>
                <a:spcPts val="600"/>
              </a:spcBef>
              <a:buFont typeface="Arial"/>
              <a:buChar char="•"/>
            </a:pPr>
            <a:r>
              <a:rPr lang="zh-CN" altLang="en-US" sz="1400" dirty="0" smtClean="0">
                <a:solidFill>
                  <a:srgbClr val="000000"/>
                </a:solidFill>
              </a:rPr>
              <a:t>完善集团资本与具体业务相结合的进入、运作、退出机制</a:t>
            </a:r>
            <a:endParaRPr lang="en-US" altLang="zh-CN" sz="1400" dirty="0">
              <a:solidFill>
                <a:srgbClr val="000000"/>
              </a:solidFill>
            </a:endParaRPr>
          </a:p>
        </p:txBody>
      </p:sp>
      <p:sp>
        <p:nvSpPr>
          <p:cNvPr id="21" name="矩形 20"/>
          <p:cNvSpPr/>
          <p:nvPr/>
        </p:nvSpPr>
        <p:spPr>
          <a:xfrm>
            <a:off x="7187248" y="4659240"/>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a:solidFill>
                  <a:srgbClr val="000000"/>
                </a:solidFill>
              </a:rPr>
              <a:t>借助股东与合作伙伴力量建设磷产业与农业服务产业孵化平台</a:t>
            </a:r>
            <a:endParaRPr lang="en-US" altLang="zh-CN" sz="1400" dirty="0">
              <a:solidFill>
                <a:srgbClr val="000000"/>
              </a:solidFill>
            </a:endParaRPr>
          </a:p>
          <a:p>
            <a:pPr marL="285750" indent="-285750" defTabSz="721933">
              <a:spcBef>
                <a:spcPts val="600"/>
              </a:spcBef>
              <a:buFont typeface="Arial"/>
              <a:buChar char="•"/>
            </a:pPr>
            <a:r>
              <a:rPr lang="zh-CN" altLang="en-US" sz="1400" dirty="0">
                <a:solidFill>
                  <a:srgbClr val="000000"/>
                </a:solidFill>
              </a:rPr>
              <a:t>搭</a:t>
            </a:r>
            <a:r>
              <a:rPr lang="zh-CN" altLang="en-US" sz="1400" dirty="0" smtClean="0">
                <a:solidFill>
                  <a:srgbClr val="000000"/>
                </a:solidFill>
              </a:rPr>
              <a:t>建大股东在磷产业与农业产业的整合</a:t>
            </a:r>
            <a:r>
              <a:rPr lang="zh-CN" altLang="en-US" sz="1400" dirty="0">
                <a:solidFill>
                  <a:srgbClr val="000000"/>
                </a:solidFill>
              </a:rPr>
              <a:t>平台 </a:t>
            </a:r>
          </a:p>
        </p:txBody>
      </p:sp>
      <p:sp>
        <p:nvSpPr>
          <p:cNvPr id="22" name="矩形 21"/>
          <p:cNvSpPr/>
          <p:nvPr/>
        </p:nvSpPr>
        <p:spPr>
          <a:xfrm>
            <a:off x="2671422" y="4083177"/>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设立专业金融业务部门</a:t>
            </a:r>
            <a:endParaRPr lang="en-US" altLang="zh-CN" sz="1400" b="1" dirty="0">
              <a:solidFill>
                <a:schemeClr val="bg1"/>
              </a:solidFill>
            </a:endParaRPr>
          </a:p>
        </p:txBody>
      </p:sp>
      <p:sp>
        <p:nvSpPr>
          <p:cNvPr id="23" name="矩形 22"/>
          <p:cNvSpPr/>
          <p:nvPr/>
        </p:nvSpPr>
        <p:spPr>
          <a:xfrm>
            <a:off x="4929335" y="4083177"/>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落实产融结合战略</a:t>
            </a:r>
            <a:endParaRPr lang="en-US" altLang="zh-CN" sz="1400" b="1" dirty="0">
              <a:solidFill>
                <a:schemeClr val="bg1"/>
              </a:solidFill>
            </a:endParaRPr>
          </a:p>
        </p:txBody>
      </p:sp>
      <p:sp>
        <p:nvSpPr>
          <p:cNvPr id="24" name="矩形 23"/>
          <p:cNvSpPr/>
          <p:nvPr/>
        </p:nvSpPr>
        <p:spPr>
          <a:xfrm>
            <a:off x="7187248" y="4083177"/>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完善外部资源进入通道</a:t>
            </a:r>
            <a:endParaRPr lang="en-US" altLang="zh-CN" sz="1400" b="1" dirty="0"/>
          </a:p>
        </p:txBody>
      </p:sp>
      <p:grpSp>
        <p:nvGrpSpPr>
          <p:cNvPr id="25" name="组合 48"/>
          <p:cNvGrpSpPr/>
          <p:nvPr/>
        </p:nvGrpSpPr>
        <p:grpSpPr>
          <a:xfrm rot="5400000">
            <a:off x="5884271" y="1811598"/>
            <a:ext cx="252000" cy="2880000"/>
            <a:chOff x="3585420" y="1916832"/>
            <a:chExt cx="252000" cy="3528392"/>
          </a:xfrm>
        </p:grpSpPr>
        <p:cxnSp>
          <p:nvCxnSpPr>
            <p:cNvPr id="26"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右箭头 26"/>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8" name="矩形 27"/>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29" name="矩形 28"/>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2425853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对象 9"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27361" name="think-cell Slide" r:id="rId12" imgW="360" imgH="360" progId="">
                  <p:embed/>
                </p:oleObj>
              </mc:Choice>
              <mc:Fallback>
                <p:oleObj name="think-cell Slide" r:id="rId12" imgW="360" imgH="360" progId="">
                  <p:embed/>
                  <p:pic>
                    <p:nvPicPr>
                      <p:cNvPr id="0" name="Picture 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标题 1"/>
          <p:cNvSpPr>
            <a:spLocks noGrp="1"/>
          </p:cNvSpPr>
          <p:nvPr>
            <p:ph type="title"/>
            <p:custDataLst>
              <p:tags r:id="rId3"/>
            </p:custDataLst>
          </p:nvPr>
        </p:nvSpPr>
        <p:spPr>
          <a:xfrm>
            <a:off x="453000" y="816272"/>
            <a:ext cx="9000000" cy="996033"/>
          </a:xfrm>
        </p:spPr>
        <p:txBody>
          <a:bodyPr/>
          <a:lstStyle/>
          <a:p>
            <a:r>
              <a:rPr lang="zh-CN" altLang="en-US" dirty="0" smtClean="0"/>
              <a:t>过去二十年，瓮福采用适宜不同阶段发展特征的差异化战略，从一个单纯</a:t>
            </a:r>
            <a:r>
              <a:rPr lang="zh-CN" altLang="en-US" dirty="0"/>
              <a:t>的磷矿肥加工基地，发展成为集磷矿采选、磷复肥、</a:t>
            </a:r>
            <a:r>
              <a:rPr lang="zh-CN" altLang="en-US" dirty="0" smtClean="0"/>
              <a:t>磷化</a:t>
            </a:r>
            <a:r>
              <a:rPr lang="zh-CN" altLang="en-US" dirty="0"/>
              <a:t>工、氟碘化工生产</a:t>
            </a:r>
            <a:r>
              <a:rPr lang="zh-CN" altLang="en-US" dirty="0" smtClean="0"/>
              <a:t>、贸</a:t>
            </a:r>
            <a:r>
              <a:rPr lang="zh-CN" altLang="en-US" dirty="0"/>
              <a:t>易</a:t>
            </a:r>
            <a:r>
              <a:rPr lang="zh-CN" altLang="en-US" dirty="0" smtClean="0"/>
              <a:t>及技</a:t>
            </a:r>
            <a:r>
              <a:rPr lang="zh-CN" altLang="en-US" dirty="0"/>
              <a:t>术服</a:t>
            </a:r>
            <a:r>
              <a:rPr lang="zh-CN" altLang="en-US" dirty="0" smtClean="0"/>
              <a:t>务输出于</a:t>
            </a:r>
            <a:r>
              <a:rPr lang="zh-CN" altLang="en-US" dirty="0"/>
              <a:t>一体</a:t>
            </a:r>
            <a:r>
              <a:rPr lang="zh-CN" altLang="en-US" dirty="0" smtClean="0"/>
              <a:t>的</a:t>
            </a:r>
            <a:r>
              <a:rPr lang="zh-CN" altLang="en-US" dirty="0"/>
              <a:t>大型企业集团</a:t>
            </a:r>
          </a:p>
        </p:txBody>
      </p:sp>
      <p:sp>
        <p:nvSpPr>
          <p:cNvPr id="7" name="Line 8"/>
          <p:cNvSpPr>
            <a:spLocks noChangeShapeType="1"/>
          </p:cNvSpPr>
          <p:nvPr>
            <p:custDataLst>
              <p:tags r:id="rId4"/>
            </p:custDataLst>
          </p:nvPr>
        </p:nvSpPr>
        <p:spPr bwMode="auto">
          <a:xfrm rot="5400000" flipH="1">
            <a:off x="2216834" y="5013310"/>
            <a:ext cx="2448000" cy="3"/>
          </a:xfrm>
          <a:prstGeom prst="line">
            <a:avLst/>
          </a:prstGeom>
          <a:noFill/>
          <a:ln w="12700">
            <a:solidFill>
              <a:schemeClr val="accent1"/>
            </a:solidFill>
            <a:prstDash val="dash"/>
            <a:round/>
            <a:headEnd/>
            <a:tailEnd/>
          </a:ln>
          <a:extLst>
            <a:ext uri="{909E8E84-426E-40DD-AFC4-6F175D3DCCD1}">
              <a14:hiddenFill xmlns:a14="http://schemas.microsoft.com/office/drawing/2010/main">
                <a:noFill/>
              </a14:hiddenFill>
            </a:ext>
          </a:extLst>
        </p:spPr>
        <p:txBody>
          <a:bodyPr lIns="0" tIns="0" rIns="0" bIns="0" anchor="ctr"/>
          <a:lstStyle/>
          <a:p>
            <a:endParaRPr lang="zh-CN" altLang="en-US"/>
          </a:p>
        </p:txBody>
      </p:sp>
      <p:sp>
        <p:nvSpPr>
          <p:cNvPr id="9" name="Line 10"/>
          <p:cNvSpPr>
            <a:spLocks noChangeShapeType="1"/>
          </p:cNvSpPr>
          <p:nvPr>
            <p:custDataLst>
              <p:tags r:id="rId5"/>
            </p:custDataLst>
          </p:nvPr>
        </p:nvSpPr>
        <p:spPr bwMode="auto">
          <a:xfrm rot="5400000" flipH="1">
            <a:off x="4770767" y="4581012"/>
            <a:ext cx="3312600" cy="0"/>
          </a:xfrm>
          <a:prstGeom prst="line">
            <a:avLst/>
          </a:prstGeom>
          <a:noFill/>
          <a:ln w="12700">
            <a:solidFill>
              <a:schemeClr val="accent1"/>
            </a:solidFill>
            <a:prstDash val="dash"/>
            <a:round/>
            <a:headEnd/>
            <a:tailEnd/>
          </a:ln>
          <a:extLst>
            <a:ext uri="{909E8E84-426E-40DD-AFC4-6F175D3DCCD1}">
              <a14:hiddenFill xmlns:a14="http://schemas.microsoft.com/office/drawing/2010/main">
                <a:noFill/>
              </a14:hiddenFill>
            </a:ext>
          </a:extLst>
        </p:spPr>
        <p:txBody>
          <a:bodyPr lIns="0" tIns="0" rIns="0" bIns="0" anchor="ctr"/>
          <a:lstStyle/>
          <a:p>
            <a:endParaRPr lang="zh-CN" altLang="en-US"/>
          </a:p>
        </p:txBody>
      </p:sp>
      <p:sp>
        <p:nvSpPr>
          <p:cNvPr id="27" name="矩形 26"/>
          <p:cNvSpPr/>
          <p:nvPr>
            <p:custDataLst>
              <p:tags r:id="rId6"/>
            </p:custDataLst>
          </p:nvPr>
        </p:nvSpPr>
        <p:spPr>
          <a:xfrm>
            <a:off x="848544" y="3862175"/>
            <a:ext cx="1849756" cy="369332"/>
          </a:xfrm>
          <a:prstGeom prst="rect">
            <a:avLst/>
          </a:prstGeom>
          <a:effectLst/>
        </p:spPr>
        <p:txBody>
          <a:bodyPr wrap="square">
            <a:spAutoFit/>
          </a:bodyPr>
          <a:lstStyle/>
          <a:p>
            <a:pPr>
              <a:defRPr/>
            </a:pPr>
            <a:endParaRPr lang="zh-CN" altLang="en-US" sz="1800" b="1" dirty="0">
              <a:ea typeface="华文楷体" pitchFamily="2" charset="-122"/>
            </a:endParaRPr>
          </a:p>
        </p:txBody>
      </p:sp>
      <p:pic>
        <p:nvPicPr>
          <p:cNvPr id="35" name="Picture 4" descr="C:\Users\Jordan\Desktop\学大教育\2.jpg"/>
          <p:cNvPicPr>
            <a:picLocks noChangeAspect="1" noChangeArrowheads="1"/>
          </p:cNvPicPr>
          <p:nvPr>
            <p:custDataLst>
              <p:tags r:id="rId7"/>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7357020" y="1412776"/>
            <a:ext cx="885096" cy="759529"/>
          </a:xfrm>
          <a:prstGeom prst="rect">
            <a:avLst/>
          </a:prstGeom>
          <a:noFill/>
          <a:extLst>
            <a:ext uri="{909E8E84-426E-40DD-AFC4-6F175D3DCCD1}">
              <a14:hiddenFill xmlns:a14="http://schemas.microsoft.com/office/drawing/2010/main">
                <a:solidFill>
                  <a:srgbClr val="FFFFFF"/>
                </a:solidFill>
              </a14:hiddenFill>
            </a:ext>
          </a:extLst>
        </p:spPr>
      </p:pic>
      <p:pic>
        <p:nvPicPr>
          <p:cNvPr id="259074" name="Picture 2" descr="C:\Users\Jordan\Desktop\u=375360664,1806152059&amp;fm=23&amp;gp=0.jpg"/>
          <p:cNvPicPr>
            <a:picLocks noChangeAspect="1" noChangeArrowheads="1"/>
          </p:cNvPicPr>
          <p:nvPr>
            <p:custDataLst>
              <p:tags r:id="rId8"/>
            </p:custDataLst>
          </p:nvPr>
        </p:nvPicPr>
        <p:blipFill rotWithShape="1">
          <a:blip r:embed="rId15" cstate="print">
            <a:extLst>
              <a:ext uri="{28A0092B-C50C-407E-A947-70E740481C1C}">
                <a14:useLocalDpi xmlns:a14="http://schemas.microsoft.com/office/drawing/2010/main" val="0"/>
              </a:ext>
            </a:extLst>
          </a:blip>
          <a:srcRect l="33807" t="16915" b="12228"/>
          <a:stretch/>
        </p:blipFill>
        <p:spPr bwMode="auto">
          <a:xfrm>
            <a:off x="1236562" y="2889040"/>
            <a:ext cx="1289158" cy="900000"/>
          </a:xfrm>
          <a:prstGeom prst="rect">
            <a:avLst/>
          </a:prstGeom>
          <a:noFill/>
          <a:ln>
            <a:noFill/>
          </a:ln>
          <a:effectLst>
            <a:softEdge rad="25400"/>
          </a:effectLst>
          <a:extLst>
            <a:ext uri="{909E8E84-426E-40DD-AFC4-6F175D3DCCD1}">
              <a14:hiddenFill xmlns:a14="http://schemas.microsoft.com/office/drawing/2010/main">
                <a:solidFill>
                  <a:srgbClr val="FFFFFF"/>
                </a:solidFill>
              </a14:hiddenFill>
            </a:ext>
          </a:extLst>
        </p:spPr>
      </p:pic>
      <p:pic>
        <p:nvPicPr>
          <p:cNvPr id="33" name="图片 32"/>
          <p:cNvPicPr>
            <a:picLocks noChangeAspect="1"/>
          </p:cNvPicPr>
          <p:nvPr>
            <p:custDataLst>
              <p:tags r:id="rId9"/>
            </p:custDataLst>
          </p:nvPr>
        </p:nvPicPr>
        <p:blipFill rotWithShape="1">
          <a:blip r:embed="rId16" cstate="print">
            <a:extLst>
              <a:ext uri="{28A0092B-C50C-407E-A947-70E740481C1C}">
                <a14:useLocalDpi xmlns:a14="http://schemas.microsoft.com/office/drawing/2010/main" val="0"/>
              </a:ext>
            </a:extLst>
          </a:blip>
          <a:srcRect l="9184" t="20865" r="53461" b="2429"/>
          <a:stretch/>
        </p:blipFill>
        <p:spPr>
          <a:xfrm>
            <a:off x="4267581" y="2060848"/>
            <a:ext cx="1284661" cy="900000"/>
          </a:xfrm>
          <a:prstGeom prst="rect">
            <a:avLst/>
          </a:prstGeom>
          <a:noFill/>
          <a:ln>
            <a:noFill/>
          </a:ln>
          <a:effectLst>
            <a:softEdge rad="25400"/>
          </a:effectLst>
        </p:spPr>
      </p:pic>
      <p:sp>
        <p:nvSpPr>
          <p:cNvPr id="38" name="AutoShape 3"/>
          <p:cNvSpPr>
            <a:spLocks noChangeArrowheads="1"/>
          </p:cNvSpPr>
          <p:nvPr/>
        </p:nvSpPr>
        <p:spPr bwMode="auto">
          <a:xfrm>
            <a:off x="479369" y="3862175"/>
            <a:ext cx="2879387" cy="612000"/>
          </a:xfrm>
          <a:prstGeom prst="homePlate">
            <a:avLst>
              <a:gd name="adj" fmla="val 13255"/>
            </a:avLst>
          </a:prstGeom>
          <a:solidFill>
            <a:schemeClr val="accent2"/>
          </a:solidFill>
          <a:ln w="3175">
            <a:noFill/>
            <a:miter lim="800000"/>
            <a:headEnd/>
            <a:tailEnd/>
          </a:ln>
          <a:effectLst/>
        </p:spPr>
        <p:txBody>
          <a:bodyPr anchor="ctr"/>
          <a:lstStyle/>
          <a:p>
            <a:pPr algn="ctr">
              <a:defRPr/>
            </a:pPr>
            <a:r>
              <a:rPr lang="en-US" altLang="zh-CN" sz="1600" b="1" dirty="0" smtClean="0">
                <a:solidFill>
                  <a:schemeClr val="bg1"/>
                </a:solidFill>
                <a:ea typeface="华文楷体" pitchFamily="2" charset="-122"/>
              </a:rPr>
              <a:t> 1990 - 2001</a:t>
            </a:r>
            <a:r>
              <a:rPr lang="zh-CN" altLang="en-US" sz="1600" b="1" dirty="0" smtClean="0">
                <a:solidFill>
                  <a:schemeClr val="bg1"/>
                </a:solidFill>
                <a:ea typeface="华文楷体" pitchFamily="2" charset="-122"/>
              </a:rPr>
              <a:t>年</a:t>
            </a:r>
          </a:p>
          <a:p>
            <a:pPr algn="ctr">
              <a:defRPr/>
            </a:pPr>
            <a:r>
              <a:rPr lang="zh-CN" altLang="en-US" sz="1600" b="1" dirty="0" smtClean="0">
                <a:solidFill>
                  <a:schemeClr val="bg1"/>
                </a:solidFill>
                <a:ea typeface="华文楷体" pitchFamily="2" charset="-122"/>
              </a:rPr>
              <a:t>“矿肥结合”</a:t>
            </a:r>
            <a:endParaRPr lang="en-US" altLang="zh-CN" sz="1600" b="1" dirty="0">
              <a:solidFill>
                <a:schemeClr val="bg1"/>
              </a:solidFill>
              <a:ea typeface="华文楷体" pitchFamily="2" charset="-122"/>
            </a:endParaRPr>
          </a:p>
        </p:txBody>
      </p:sp>
      <p:sp>
        <p:nvSpPr>
          <p:cNvPr id="39" name="AutoShape 3"/>
          <p:cNvSpPr>
            <a:spLocks noChangeArrowheads="1"/>
          </p:cNvSpPr>
          <p:nvPr/>
        </p:nvSpPr>
        <p:spPr bwMode="auto">
          <a:xfrm>
            <a:off x="3472735" y="3033519"/>
            <a:ext cx="2879387" cy="612000"/>
          </a:xfrm>
          <a:prstGeom prst="homePlate">
            <a:avLst>
              <a:gd name="adj" fmla="val 13255"/>
            </a:avLst>
          </a:prstGeom>
          <a:solidFill>
            <a:schemeClr val="accent2"/>
          </a:solidFill>
          <a:ln w="3175">
            <a:noFill/>
            <a:miter lim="800000"/>
            <a:headEnd/>
            <a:tailEnd/>
          </a:ln>
          <a:effectLst/>
        </p:spPr>
        <p:txBody>
          <a:bodyPr anchor="ctr"/>
          <a:lstStyle/>
          <a:p>
            <a:pPr algn="ctr"/>
            <a:r>
              <a:rPr lang="en-US" altLang="zh-CN" sz="1600" b="1" dirty="0">
                <a:solidFill>
                  <a:schemeClr val="bg1"/>
                </a:solidFill>
                <a:ea typeface="华文楷体" pitchFamily="2" charset="-122"/>
              </a:rPr>
              <a:t>  </a:t>
            </a:r>
            <a:r>
              <a:rPr lang="en-US" altLang="zh-CN" sz="1600" b="1" dirty="0" smtClean="0">
                <a:solidFill>
                  <a:schemeClr val="bg1"/>
                </a:solidFill>
                <a:ea typeface="华文楷体" pitchFamily="2" charset="-122"/>
              </a:rPr>
              <a:t>2002 </a:t>
            </a:r>
            <a:r>
              <a:rPr lang="en-US" altLang="zh-CN" sz="1600" b="1" dirty="0">
                <a:solidFill>
                  <a:schemeClr val="bg1"/>
                </a:solidFill>
                <a:ea typeface="华文楷体" pitchFamily="2" charset="-122"/>
              </a:rPr>
              <a:t>- </a:t>
            </a:r>
            <a:r>
              <a:rPr lang="en-US" altLang="zh-CN" sz="1600" b="1" dirty="0" smtClean="0">
                <a:solidFill>
                  <a:schemeClr val="bg1"/>
                </a:solidFill>
                <a:ea typeface="华文楷体" pitchFamily="2" charset="-122"/>
              </a:rPr>
              <a:t>2009</a:t>
            </a:r>
            <a:r>
              <a:rPr lang="zh-CN" altLang="en-US" sz="1600" b="1" dirty="0" smtClean="0">
                <a:solidFill>
                  <a:schemeClr val="bg1"/>
                </a:solidFill>
                <a:ea typeface="华文楷体" pitchFamily="2" charset="-122"/>
              </a:rPr>
              <a:t>年</a:t>
            </a:r>
            <a:endParaRPr lang="en-US" altLang="zh-CN" sz="1600" b="1" dirty="0">
              <a:solidFill>
                <a:schemeClr val="bg1"/>
              </a:solidFill>
              <a:ea typeface="华文楷体" pitchFamily="2" charset="-122"/>
            </a:endParaRPr>
          </a:p>
          <a:p>
            <a:pPr algn="ctr"/>
            <a:r>
              <a:rPr lang="zh-CN" altLang="en-US" sz="1600" b="1" dirty="0" smtClean="0">
                <a:solidFill>
                  <a:schemeClr val="bg1"/>
                </a:solidFill>
                <a:ea typeface="华文楷体" pitchFamily="2" charset="-122"/>
              </a:rPr>
              <a:t>“肥化并举”</a:t>
            </a:r>
            <a:endParaRPr lang="zh-CN" altLang="en-US" sz="1600" b="1" dirty="0">
              <a:solidFill>
                <a:schemeClr val="bg1"/>
              </a:solidFill>
              <a:ea typeface="华文楷体" pitchFamily="2" charset="-122"/>
            </a:endParaRPr>
          </a:p>
        </p:txBody>
      </p:sp>
      <p:sp>
        <p:nvSpPr>
          <p:cNvPr id="40" name="AutoShape 3"/>
          <p:cNvSpPr>
            <a:spLocks noChangeArrowheads="1"/>
          </p:cNvSpPr>
          <p:nvPr>
            <p:custDataLst>
              <p:tags r:id="rId10"/>
            </p:custDataLst>
          </p:nvPr>
        </p:nvSpPr>
        <p:spPr bwMode="auto">
          <a:xfrm>
            <a:off x="6466101" y="2204864"/>
            <a:ext cx="2879387" cy="612000"/>
          </a:xfrm>
          <a:prstGeom prst="homePlate">
            <a:avLst>
              <a:gd name="adj" fmla="val 13255"/>
            </a:avLst>
          </a:prstGeom>
          <a:solidFill>
            <a:schemeClr val="accent2"/>
          </a:solidFill>
          <a:ln w="3175">
            <a:noFill/>
            <a:miter lim="800000"/>
            <a:headEnd/>
            <a:tailEnd/>
          </a:ln>
          <a:effectLst/>
        </p:spPr>
        <p:txBody>
          <a:bodyPr anchor="ctr"/>
          <a:lstStyle/>
          <a:p>
            <a:pPr algn="ctr">
              <a:defRPr/>
            </a:pPr>
            <a:r>
              <a:rPr lang="en-US" altLang="zh-CN" sz="1600" b="1" dirty="0" smtClean="0">
                <a:solidFill>
                  <a:schemeClr val="bg1"/>
                </a:solidFill>
                <a:ea typeface="华文楷体" pitchFamily="2" charset="-122"/>
              </a:rPr>
              <a:t>  2010 – 2014</a:t>
            </a:r>
            <a:r>
              <a:rPr lang="zh-CN" altLang="en-US" sz="1600" b="1" dirty="0" smtClean="0">
                <a:solidFill>
                  <a:schemeClr val="bg1"/>
                </a:solidFill>
                <a:ea typeface="华文楷体" pitchFamily="2" charset="-122"/>
              </a:rPr>
              <a:t>年</a:t>
            </a:r>
            <a:endParaRPr lang="en-US" altLang="zh-CN" sz="1600" b="1" dirty="0">
              <a:solidFill>
                <a:schemeClr val="bg1"/>
              </a:solidFill>
              <a:ea typeface="华文楷体" pitchFamily="2" charset="-122"/>
            </a:endParaRPr>
          </a:p>
          <a:p>
            <a:pPr algn="ctr">
              <a:defRPr/>
            </a:pPr>
            <a:r>
              <a:rPr lang="zh-CN" altLang="en-US" sz="1600" b="1" dirty="0" smtClean="0">
                <a:solidFill>
                  <a:schemeClr val="bg1"/>
                </a:solidFill>
                <a:ea typeface="华文楷体" pitchFamily="2" charset="-122"/>
              </a:rPr>
              <a:t>“三化”战略</a:t>
            </a:r>
            <a:endParaRPr lang="zh-CN" altLang="en-US" sz="1600" b="1" dirty="0">
              <a:solidFill>
                <a:schemeClr val="bg1"/>
              </a:solidFill>
              <a:ea typeface="华文楷体" pitchFamily="2" charset="-122"/>
            </a:endParaRPr>
          </a:p>
        </p:txBody>
      </p:sp>
      <p:sp>
        <p:nvSpPr>
          <p:cNvPr id="3" name="矩形 2"/>
          <p:cNvSpPr/>
          <p:nvPr/>
        </p:nvSpPr>
        <p:spPr>
          <a:xfrm>
            <a:off x="479369" y="4580988"/>
            <a:ext cx="2817447" cy="16563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marL="177800" indent="-177800" defTabSz="914296">
              <a:lnSpc>
                <a:spcPct val="105000"/>
              </a:lnSpc>
              <a:spcBef>
                <a:spcPts val="300"/>
              </a:spcBef>
              <a:buClr>
                <a:schemeClr val="tx1"/>
              </a:buClr>
              <a:buSzPct val="100000"/>
              <a:buFont typeface="Arial" pitchFamily="34" charset="0"/>
              <a:buChar char="•"/>
            </a:pPr>
            <a:r>
              <a:rPr lang="zh-CN" altLang="en-US" sz="1400" dirty="0">
                <a:solidFill>
                  <a:schemeClr val="tx1"/>
                </a:solidFill>
              </a:rPr>
              <a:t>瓮福矿肥基地</a:t>
            </a:r>
            <a:r>
              <a:rPr lang="en-US" altLang="zh-CN" sz="1400" dirty="0">
                <a:solidFill>
                  <a:schemeClr val="tx1"/>
                </a:solidFill>
              </a:rPr>
              <a:t>1990</a:t>
            </a:r>
            <a:r>
              <a:rPr lang="zh-CN" altLang="en-US" sz="1400" dirty="0">
                <a:solidFill>
                  <a:schemeClr val="tx1"/>
                </a:solidFill>
              </a:rPr>
              <a:t>年开工建设，</a:t>
            </a:r>
            <a:r>
              <a:rPr lang="en-US" altLang="zh-CN" sz="1400" dirty="0">
                <a:solidFill>
                  <a:schemeClr val="tx1"/>
                </a:solidFill>
              </a:rPr>
              <a:t>2000</a:t>
            </a:r>
            <a:r>
              <a:rPr lang="zh-CN" altLang="en-US" sz="1400" dirty="0">
                <a:solidFill>
                  <a:schemeClr val="tx1"/>
                </a:solidFill>
              </a:rPr>
              <a:t>年建成投产</a:t>
            </a:r>
            <a:r>
              <a:rPr lang="zh-CN" altLang="en-US" sz="1400" dirty="0" smtClean="0">
                <a:solidFill>
                  <a:schemeClr val="tx1"/>
                </a:solidFill>
              </a:rPr>
              <a:t>，是</a:t>
            </a:r>
            <a:r>
              <a:rPr lang="zh-CN" altLang="en-US" sz="1400" dirty="0">
                <a:solidFill>
                  <a:schemeClr val="tx1"/>
                </a:solidFill>
              </a:rPr>
              <a:t>国家“八五”、“九五”期间建设的五大磷肥基地之一 </a:t>
            </a:r>
          </a:p>
          <a:p>
            <a:pPr marL="177800" indent="-177800" defTabSz="914296">
              <a:lnSpc>
                <a:spcPct val="105000"/>
              </a:lnSpc>
              <a:spcBef>
                <a:spcPts val="300"/>
              </a:spcBef>
              <a:buClr>
                <a:schemeClr val="tx1"/>
              </a:buClr>
              <a:buSzPct val="100000"/>
              <a:buFont typeface="Arial" pitchFamily="34" charset="0"/>
              <a:buChar char="•"/>
            </a:pPr>
            <a:r>
              <a:rPr lang="en-US" altLang="zh-CN" sz="1400" dirty="0" smtClean="0">
                <a:solidFill>
                  <a:schemeClr val="tx1"/>
                </a:solidFill>
              </a:rPr>
              <a:t>2000</a:t>
            </a:r>
            <a:r>
              <a:rPr lang="zh-CN" altLang="en-US" sz="1400" dirty="0" smtClean="0">
                <a:solidFill>
                  <a:schemeClr val="tx1"/>
                </a:solidFill>
              </a:rPr>
              <a:t>年，和债权人协商达成债转股协议，着手“债转股”工作</a:t>
            </a:r>
            <a:endParaRPr lang="en-US" altLang="zh-CN" sz="1400" dirty="0" smtClean="0">
              <a:solidFill>
                <a:schemeClr val="tx1"/>
              </a:solidFill>
            </a:endParaRPr>
          </a:p>
        </p:txBody>
      </p:sp>
      <p:sp>
        <p:nvSpPr>
          <p:cNvPr id="17" name="矩形 16"/>
          <p:cNvSpPr/>
          <p:nvPr/>
        </p:nvSpPr>
        <p:spPr>
          <a:xfrm>
            <a:off x="3575209" y="3789040"/>
            <a:ext cx="2683573" cy="2448248"/>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marL="177800" indent="-177800" defTabSz="914296">
              <a:lnSpc>
                <a:spcPct val="105000"/>
              </a:lnSpc>
              <a:spcBef>
                <a:spcPts val="300"/>
              </a:spcBef>
              <a:buClr>
                <a:schemeClr val="tx1"/>
              </a:buClr>
              <a:buSzPct val="100000"/>
              <a:buFont typeface="Arial" pitchFamily="34" charset="0"/>
              <a:buChar char="•"/>
            </a:pPr>
            <a:r>
              <a:rPr lang="en-US" altLang="zh-CN" sz="1400" dirty="0" smtClean="0">
                <a:solidFill>
                  <a:schemeClr val="tx1"/>
                </a:solidFill>
              </a:rPr>
              <a:t>2002</a:t>
            </a:r>
            <a:r>
              <a:rPr lang="zh-CN" altLang="en-US" sz="1400" dirty="0">
                <a:solidFill>
                  <a:schemeClr val="tx1"/>
                </a:solidFill>
              </a:rPr>
              <a:t>年起制定并执行“资源发</a:t>
            </a:r>
            <a:r>
              <a:rPr lang="zh-CN" altLang="en-US" sz="1400" dirty="0" smtClean="0">
                <a:solidFill>
                  <a:schemeClr val="tx1"/>
                </a:solidFill>
              </a:rPr>
              <a:t>展、</a:t>
            </a:r>
            <a:r>
              <a:rPr lang="zh-CN" altLang="en-US" sz="1400" dirty="0">
                <a:solidFill>
                  <a:schemeClr val="tx1"/>
                </a:solidFill>
              </a:rPr>
              <a:t>精</a:t>
            </a:r>
            <a:r>
              <a:rPr lang="zh-CN" altLang="en-US" sz="1400" dirty="0" smtClean="0">
                <a:solidFill>
                  <a:schemeClr val="tx1"/>
                </a:solidFill>
              </a:rPr>
              <a:t>细化工、</a:t>
            </a:r>
            <a:r>
              <a:rPr lang="zh-CN" altLang="en-US" sz="1400" dirty="0">
                <a:solidFill>
                  <a:schemeClr val="tx1"/>
                </a:solidFill>
              </a:rPr>
              <a:t>低成本扩张”三大战</a:t>
            </a:r>
            <a:r>
              <a:rPr lang="zh-CN" altLang="en-US" sz="1400" dirty="0" smtClean="0">
                <a:solidFill>
                  <a:schemeClr val="tx1"/>
                </a:solidFill>
              </a:rPr>
              <a:t>略</a:t>
            </a:r>
            <a:r>
              <a:rPr lang="zh-CN" altLang="en-US" sz="1400" dirty="0">
                <a:solidFill>
                  <a:schemeClr val="tx1"/>
                </a:solidFill>
              </a:rPr>
              <a:t>，在立足磷肥主业的同时，大力发展磷、氟、碘</a:t>
            </a:r>
            <a:r>
              <a:rPr lang="zh-CN" altLang="en-US" sz="1400" dirty="0" smtClean="0">
                <a:solidFill>
                  <a:schemeClr val="tx1"/>
                </a:solidFill>
              </a:rPr>
              <a:t>、等</a:t>
            </a:r>
            <a:r>
              <a:rPr lang="zh-CN" altLang="en-US" sz="1400" dirty="0">
                <a:solidFill>
                  <a:schemeClr val="tx1"/>
                </a:solidFill>
              </a:rPr>
              <a:t>化工</a:t>
            </a:r>
            <a:r>
              <a:rPr lang="zh-CN" altLang="en-US" sz="1400" dirty="0" smtClean="0">
                <a:solidFill>
                  <a:schemeClr val="tx1"/>
                </a:solidFill>
              </a:rPr>
              <a:t>产业，实现了产业突破</a:t>
            </a:r>
            <a:endParaRPr lang="en-US" altLang="zh-CN" sz="1400" dirty="0">
              <a:solidFill>
                <a:schemeClr val="tx1"/>
              </a:solidFill>
            </a:endParaRPr>
          </a:p>
          <a:p>
            <a:pPr marL="177800" indent="-177800" defTabSz="914296">
              <a:lnSpc>
                <a:spcPct val="105000"/>
              </a:lnSpc>
              <a:spcBef>
                <a:spcPts val="300"/>
              </a:spcBef>
              <a:buClr>
                <a:schemeClr val="tx1"/>
              </a:buClr>
              <a:buSzPct val="100000"/>
              <a:buFont typeface="Arial" pitchFamily="34" charset="0"/>
              <a:buChar char="•"/>
            </a:pPr>
            <a:r>
              <a:rPr lang="en-US" altLang="zh-CN" sz="1400" dirty="0">
                <a:solidFill>
                  <a:schemeClr val="tx1"/>
                </a:solidFill>
              </a:rPr>
              <a:t>2003</a:t>
            </a:r>
            <a:r>
              <a:rPr lang="zh-CN" altLang="en-US" sz="1400" dirty="0">
                <a:solidFill>
                  <a:schemeClr val="tx1"/>
                </a:solidFill>
              </a:rPr>
              <a:t>年推出集团的“三项制度改革”，</a:t>
            </a:r>
            <a:r>
              <a:rPr lang="zh-CN" altLang="en-US" sz="1400" dirty="0" smtClean="0">
                <a:solidFill>
                  <a:schemeClr val="tx1"/>
                </a:solidFill>
              </a:rPr>
              <a:t>激发集团人员动力</a:t>
            </a:r>
            <a:endParaRPr lang="en-US" altLang="zh-CN" sz="1400" dirty="0">
              <a:solidFill>
                <a:schemeClr val="tx1"/>
              </a:solidFill>
            </a:endParaRPr>
          </a:p>
          <a:p>
            <a:pPr marL="177800" indent="-177800" defTabSz="914296">
              <a:lnSpc>
                <a:spcPct val="105000"/>
              </a:lnSpc>
              <a:spcBef>
                <a:spcPts val="300"/>
              </a:spcBef>
              <a:buClr>
                <a:schemeClr val="tx1"/>
              </a:buClr>
              <a:buSzPct val="100000"/>
              <a:buFont typeface="Arial" pitchFamily="34" charset="0"/>
              <a:buChar char="•"/>
            </a:pPr>
            <a:r>
              <a:rPr lang="en-US" altLang="zh-CN" sz="1400" dirty="0">
                <a:solidFill>
                  <a:schemeClr val="tx1"/>
                </a:solidFill>
              </a:rPr>
              <a:t>2008</a:t>
            </a:r>
            <a:r>
              <a:rPr lang="zh-CN" altLang="en-US" sz="1400" dirty="0">
                <a:solidFill>
                  <a:schemeClr val="tx1"/>
                </a:solidFill>
              </a:rPr>
              <a:t>年，以瓮福（集团）有限责任公司为</a:t>
            </a:r>
            <a:r>
              <a:rPr lang="zh-CN" altLang="en-US" sz="1400" dirty="0" smtClean="0">
                <a:solidFill>
                  <a:schemeClr val="tx1"/>
                </a:solidFill>
              </a:rPr>
              <a:t>核心组建了企业集团，形成了三大业务板块 </a:t>
            </a:r>
            <a:endParaRPr lang="zh-CN" altLang="en-US" sz="1400" dirty="0">
              <a:solidFill>
                <a:schemeClr val="tx1"/>
              </a:solidFill>
            </a:endParaRPr>
          </a:p>
        </p:txBody>
      </p:sp>
      <p:sp>
        <p:nvSpPr>
          <p:cNvPr id="18" name="矩形 17"/>
          <p:cNvSpPr/>
          <p:nvPr/>
        </p:nvSpPr>
        <p:spPr>
          <a:xfrm>
            <a:off x="6537176" y="2928257"/>
            <a:ext cx="2817447" cy="3309031"/>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marL="177800" indent="-177800" defTabSz="914296">
              <a:lnSpc>
                <a:spcPct val="105000"/>
              </a:lnSpc>
              <a:spcBef>
                <a:spcPts val="300"/>
              </a:spcBef>
              <a:buClr>
                <a:schemeClr val="tx1"/>
              </a:buClr>
              <a:buSzPct val="100000"/>
              <a:buFont typeface="Arial" pitchFamily="34" charset="0"/>
              <a:buChar char="•"/>
            </a:pPr>
            <a:r>
              <a:rPr lang="en-US" altLang="zh-CN" sz="1400" dirty="0">
                <a:solidFill>
                  <a:schemeClr val="tx1"/>
                </a:solidFill>
              </a:rPr>
              <a:t>2010</a:t>
            </a:r>
            <a:r>
              <a:rPr lang="zh-CN" altLang="en-US" sz="1400" dirty="0">
                <a:solidFill>
                  <a:schemeClr val="tx1"/>
                </a:solidFill>
              </a:rPr>
              <a:t>年</a:t>
            </a:r>
            <a:r>
              <a:rPr lang="zh-CN" altLang="en-US" sz="1400" dirty="0" smtClean="0">
                <a:solidFill>
                  <a:schemeClr val="tx1"/>
                </a:solidFill>
              </a:rPr>
              <a:t>，结合</a:t>
            </a:r>
            <a:r>
              <a:rPr lang="zh-CN" altLang="en-US" sz="1400" dirty="0">
                <a:solidFill>
                  <a:schemeClr val="tx1"/>
                </a:solidFill>
              </a:rPr>
              <a:t>自身优势，制定了集团“十二五”发展战略，通过信息化、国际化、金融化三大战略，立志成为世界磷化工行业的重要力量和中国磷化工行业的先锋企业 </a:t>
            </a:r>
            <a:endParaRPr lang="en-US" altLang="zh-CN" sz="1400" dirty="0" smtClean="0">
              <a:solidFill>
                <a:schemeClr val="tx1"/>
              </a:solidFill>
            </a:endParaRPr>
          </a:p>
          <a:p>
            <a:pPr marL="177800" indent="-177800" defTabSz="914296">
              <a:lnSpc>
                <a:spcPct val="105000"/>
              </a:lnSpc>
              <a:spcBef>
                <a:spcPts val="300"/>
              </a:spcBef>
              <a:buClr>
                <a:schemeClr val="tx1"/>
              </a:buClr>
              <a:buSzPct val="100000"/>
              <a:buFont typeface="Arial" pitchFamily="34" charset="0"/>
              <a:buChar char="•"/>
            </a:pPr>
            <a:r>
              <a:rPr lang="zh-CN" altLang="en-US" sz="1400" dirty="0" smtClean="0">
                <a:solidFill>
                  <a:schemeClr val="tx1"/>
                </a:solidFill>
              </a:rPr>
              <a:t>“</a:t>
            </a:r>
            <a:r>
              <a:rPr lang="zh-CN" altLang="en-US" sz="1400" dirty="0">
                <a:solidFill>
                  <a:schemeClr val="tx1"/>
                </a:solidFill>
              </a:rPr>
              <a:t>十二五”期间，全面实施“信息化、国际化、金融化”发展战</a:t>
            </a:r>
            <a:r>
              <a:rPr lang="zh-CN" altLang="en-US" sz="1400" dirty="0" smtClean="0">
                <a:solidFill>
                  <a:schemeClr val="tx1"/>
                </a:solidFill>
              </a:rPr>
              <a:t>略，形成了制造业、贸易、技术服务三大业务板块齐头并进，共同发展的业务版块新格局</a:t>
            </a:r>
            <a:endParaRPr lang="en-US" altLang="zh-CN" sz="1400" dirty="0">
              <a:solidFill>
                <a:schemeClr val="tx1"/>
              </a:solidFill>
            </a:endParaRPr>
          </a:p>
          <a:p>
            <a:pPr marL="177800" indent="-177800" defTabSz="914296">
              <a:lnSpc>
                <a:spcPct val="105000"/>
              </a:lnSpc>
              <a:spcBef>
                <a:spcPts val="300"/>
              </a:spcBef>
              <a:buClr>
                <a:schemeClr val="tx1"/>
              </a:buClr>
              <a:buSzPct val="100000"/>
              <a:buFont typeface="Arial" pitchFamily="34" charset="0"/>
              <a:buChar char="•"/>
            </a:pPr>
            <a:endParaRPr lang="en-US" altLang="zh-CN" sz="1400" dirty="0">
              <a:solidFill>
                <a:schemeClr val="tx1"/>
              </a:solidFill>
            </a:endParaRPr>
          </a:p>
        </p:txBody>
      </p:sp>
      <p:sp>
        <p:nvSpPr>
          <p:cNvPr id="16" name="矩形 15"/>
          <p:cNvSpPr/>
          <p:nvPr/>
        </p:nvSpPr>
        <p:spPr>
          <a:xfrm>
            <a:off x="416496" y="317908"/>
            <a:ext cx="2204450" cy="362279"/>
          </a:xfrm>
          <a:prstGeom prst="rect">
            <a:avLst/>
          </a:prstGeom>
        </p:spPr>
        <p:txBody>
          <a:bodyPr wrap="none">
            <a:spAutoFit/>
          </a:bodyPr>
          <a:lstStyle/>
          <a:p>
            <a:r>
              <a:rPr lang="zh-CN" altLang="en-US" b="1" dirty="0" smtClean="0"/>
              <a:t>瓮福的历次战略变革</a:t>
            </a:r>
            <a:endParaRPr lang="zh-CN" altLang="en-US" b="1" dirty="0"/>
          </a:p>
        </p:txBody>
      </p:sp>
    </p:spTree>
    <p:extLst>
      <p:ext uri="{BB962C8B-B14F-4D97-AF65-F5344CB8AC3E}">
        <p14:creationId xmlns:p14="http://schemas.microsoft.com/office/powerpoint/2010/main" val="315211103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zh-CN" dirty="0"/>
              <a:t>以</a:t>
            </a:r>
            <a:r>
              <a:rPr lang="zh-CN" altLang="zh-CN" dirty="0">
                <a:solidFill>
                  <a:srgbClr val="FF0000"/>
                </a:solidFill>
              </a:rPr>
              <a:t>市场</a:t>
            </a:r>
            <a:r>
              <a:rPr lang="zh-CN" altLang="zh-CN" dirty="0" smtClean="0">
                <a:solidFill>
                  <a:srgbClr val="FF0000"/>
                </a:solidFill>
              </a:rPr>
              <a:t>营销</a:t>
            </a:r>
            <a:r>
              <a:rPr lang="zh-CN" altLang="en-US" dirty="0"/>
              <a:t>为驱动，建立现代市场竞争</a:t>
            </a:r>
            <a:r>
              <a:rPr lang="zh-CN" altLang="en-US" dirty="0" smtClean="0"/>
              <a:t>模式：</a:t>
            </a:r>
            <a:r>
              <a:rPr lang="zh-CN" altLang="en-US" dirty="0"/>
              <a:t>重点工作是实施营销渠道体系改革、完善品牌体系建设、推进营销终端混合所有制改革</a:t>
            </a:r>
            <a:r>
              <a:rPr lang="zh-CN" altLang="zh-CN" dirty="0"/>
              <a:t> </a:t>
            </a:r>
            <a:endParaRPr lang="zh-CN" altLang="en-US" dirty="0"/>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solidFill>
                  <a:schemeClr val="bg1"/>
                </a:solidFill>
              </a:rPr>
              <a:t>市场营</a:t>
            </a:r>
            <a:r>
              <a:rPr lang="zh-CN" altLang="en-US" sz="1400" b="1" dirty="0" smtClean="0">
                <a:solidFill>
                  <a:schemeClr val="bg1"/>
                </a:solidFill>
              </a:rPr>
              <a:t>销</a:t>
            </a:r>
            <a:endParaRPr lang="zh-CN" altLang="en-US" sz="1400" b="1" dirty="0">
              <a:solidFill>
                <a:schemeClr val="bg1"/>
              </a:solidFill>
            </a:endParaRPr>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勤政廉洁</a:t>
            </a:r>
            <a:endParaRPr lang="zh-CN" altLang="en-US" sz="1400" b="1" dirty="0"/>
          </a:p>
        </p:txBody>
      </p:sp>
      <p:sp>
        <p:nvSpPr>
          <p:cNvPr id="14" name="直角三角形 13"/>
          <p:cNvSpPr/>
          <p:nvPr/>
        </p:nvSpPr>
        <p:spPr>
          <a:xfrm flipH="1">
            <a:off x="2000672" y="1628800"/>
            <a:ext cx="576064" cy="2736304"/>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直角三角形 14"/>
          <p:cNvSpPr/>
          <p:nvPr/>
        </p:nvSpPr>
        <p:spPr>
          <a:xfrm flipH="1" flipV="1">
            <a:off x="2000672" y="4653136"/>
            <a:ext cx="576064" cy="1728192"/>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000672" y="4304189"/>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7" name="矩形 16"/>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18" name="矩形 17"/>
          <p:cNvSpPr/>
          <p:nvPr/>
        </p:nvSpPr>
        <p:spPr>
          <a:xfrm>
            <a:off x="5097016" y="1788124"/>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rgbClr val="FF0000"/>
                </a:solidFill>
              </a:rPr>
              <a:t>化肥</a:t>
            </a:r>
            <a:r>
              <a:rPr lang="zh-CN" altLang="en-US" sz="1400" dirty="0" smtClean="0">
                <a:solidFill>
                  <a:schemeClr val="tx1"/>
                </a:solidFill>
              </a:rPr>
              <a:t>渠道层级多，</a:t>
            </a:r>
            <a:r>
              <a:rPr lang="zh-CN" altLang="en-US" sz="1400" dirty="0" smtClean="0">
                <a:solidFill>
                  <a:srgbClr val="FF0000"/>
                </a:solidFill>
              </a:rPr>
              <a:t>终端掌控能力相对较弱</a:t>
            </a:r>
            <a:r>
              <a:rPr lang="zh-CN" altLang="en-US" sz="1400" dirty="0" smtClean="0">
                <a:solidFill>
                  <a:schemeClr val="tx1"/>
                </a:solidFill>
              </a:rPr>
              <a:t>；</a:t>
            </a:r>
            <a:r>
              <a:rPr lang="zh-CN" altLang="en-US" sz="1400" dirty="0" smtClean="0">
                <a:solidFill>
                  <a:srgbClr val="FF0000"/>
                </a:solidFill>
              </a:rPr>
              <a:t>化工营销渠道体系缺失</a:t>
            </a:r>
            <a:endParaRPr lang="en-US" altLang="zh-CN" sz="1400" dirty="0" smtClean="0">
              <a:solidFill>
                <a:srgbClr val="FF0000"/>
              </a:solidFill>
            </a:endParaRPr>
          </a:p>
          <a:p>
            <a:pPr marL="285750" indent="-285750">
              <a:spcBef>
                <a:spcPts val="600"/>
              </a:spcBef>
              <a:spcAft>
                <a:spcPts val="600"/>
              </a:spcAft>
              <a:buFont typeface="Arial"/>
              <a:buChar char="•"/>
            </a:pPr>
            <a:r>
              <a:rPr lang="zh-CN" altLang="en-US" sz="1400" dirty="0" smtClean="0">
                <a:solidFill>
                  <a:srgbClr val="FF0000"/>
                </a:solidFill>
              </a:rPr>
              <a:t>品牌体系缺失</a:t>
            </a:r>
            <a:r>
              <a:rPr lang="zh-CN" altLang="en-US" sz="1400" dirty="0" smtClean="0">
                <a:solidFill>
                  <a:schemeClr val="tx1"/>
                </a:solidFill>
              </a:rPr>
              <a:t>，品牌引领作用发挥不善</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smtClean="0">
                <a:solidFill>
                  <a:schemeClr val="tx1"/>
                </a:solidFill>
              </a:rPr>
              <a:t>营销人员</a:t>
            </a:r>
            <a:r>
              <a:rPr lang="zh-CN" altLang="en-US" sz="1400" dirty="0" smtClean="0">
                <a:solidFill>
                  <a:srgbClr val="FF0000"/>
                </a:solidFill>
              </a:rPr>
              <a:t>动力不足</a:t>
            </a:r>
            <a:r>
              <a:rPr lang="zh-CN" altLang="en-US" sz="1400" dirty="0" smtClean="0">
                <a:solidFill>
                  <a:schemeClr val="tx1"/>
                </a:solidFill>
              </a:rPr>
              <a:t>、</a:t>
            </a:r>
            <a:r>
              <a:rPr lang="zh-CN" altLang="en-US" sz="1400" dirty="0" smtClean="0">
                <a:solidFill>
                  <a:srgbClr val="FF0000"/>
                </a:solidFill>
              </a:rPr>
              <a:t>本地化资源缺失</a:t>
            </a:r>
            <a:endParaRPr lang="zh-CN" altLang="en-US" sz="1400" dirty="0">
              <a:solidFill>
                <a:srgbClr val="FF0000"/>
              </a:solidFill>
            </a:endParaRPr>
          </a:p>
        </p:txBody>
      </p:sp>
      <p:sp>
        <p:nvSpPr>
          <p:cNvPr id="19" name="矩形 18"/>
          <p:cNvSpPr/>
          <p:nvPr/>
        </p:nvSpPr>
        <p:spPr>
          <a:xfrm>
            <a:off x="2671422" y="4664475"/>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强化“克山模式”与“隆源模式”的推广</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搭建化工创投平台，充分利用外部资源</a:t>
            </a:r>
            <a:endParaRPr lang="en-US" altLang="zh-CN" sz="1400" dirty="0" smtClean="0">
              <a:solidFill>
                <a:srgbClr val="000000"/>
              </a:solidFill>
            </a:endParaRPr>
          </a:p>
        </p:txBody>
      </p:sp>
      <p:sp>
        <p:nvSpPr>
          <p:cNvPr id="20" name="矩形 19"/>
          <p:cNvSpPr/>
          <p:nvPr/>
        </p:nvSpPr>
        <p:spPr>
          <a:xfrm>
            <a:off x="4929335" y="4664475"/>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a:solidFill>
                  <a:srgbClr val="000000"/>
                </a:solidFill>
              </a:rPr>
              <a:t>化肥、农业服务、国际业务延续“瓮福”统一品牌</a:t>
            </a:r>
            <a:endParaRPr lang="en-US" altLang="zh-CN" sz="1400" dirty="0">
              <a:solidFill>
                <a:srgbClr val="000000"/>
              </a:solidFill>
            </a:endParaRPr>
          </a:p>
          <a:p>
            <a:pPr marL="285750" indent="-285750" defTabSz="721933">
              <a:spcBef>
                <a:spcPts val="600"/>
              </a:spcBef>
              <a:buFont typeface="Arial"/>
              <a:buChar char="•"/>
            </a:pPr>
            <a:r>
              <a:rPr lang="zh-CN" altLang="en-US" sz="1400" dirty="0">
                <a:solidFill>
                  <a:srgbClr val="000000"/>
                </a:solidFill>
              </a:rPr>
              <a:t>在化工与农产品加工产业构建独立子品牌</a:t>
            </a:r>
          </a:p>
        </p:txBody>
      </p:sp>
      <p:sp>
        <p:nvSpPr>
          <p:cNvPr id="21" name="矩形 20"/>
          <p:cNvSpPr/>
          <p:nvPr/>
        </p:nvSpPr>
        <p:spPr>
          <a:xfrm>
            <a:off x="7187248" y="4664475"/>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smtClean="0">
                <a:solidFill>
                  <a:srgbClr val="000000"/>
                </a:solidFill>
              </a:rPr>
              <a:t>通过瓮福集团、区域化市场资源方、一线员工建立混合所有制企业，充分释放一线员工动力，并借助本地化资源</a:t>
            </a:r>
            <a:endParaRPr lang="zh-CN" altLang="en-US" sz="1400" dirty="0">
              <a:solidFill>
                <a:srgbClr val="000000"/>
              </a:solidFill>
            </a:endParaRPr>
          </a:p>
        </p:txBody>
      </p:sp>
      <p:sp>
        <p:nvSpPr>
          <p:cNvPr id="22" name="矩形 21"/>
          <p:cNvSpPr/>
          <p:nvPr/>
        </p:nvSpPr>
        <p:spPr>
          <a:xfrm>
            <a:off x="2671422"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实施营销渠道体系改革</a:t>
            </a:r>
            <a:endParaRPr lang="en-US" altLang="zh-CN" sz="1400" b="1" dirty="0">
              <a:solidFill>
                <a:schemeClr val="bg1"/>
              </a:solidFill>
            </a:endParaRPr>
          </a:p>
        </p:txBody>
      </p:sp>
      <p:sp>
        <p:nvSpPr>
          <p:cNvPr id="23" name="矩形 22"/>
          <p:cNvSpPr/>
          <p:nvPr/>
        </p:nvSpPr>
        <p:spPr>
          <a:xfrm>
            <a:off x="4929335"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完善品牌体系建设</a:t>
            </a:r>
            <a:endParaRPr lang="en-US" altLang="zh-CN" sz="1400" b="1" dirty="0">
              <a:solidFill>
                <a:schemeClr val="bg1"/>
              </a:solidFill>
            </a:endParaRPr>
          </a:p>
        </p:txBody>
      </p:sp>
      <p:sp>
        <p:nvSpPr>
          <p:cNvPr id="24" name="矩形 23"/>
          <p:cNvSpPr/>
          <p:nvPr/>
        </p:nvSpPr>
        <p:spPr>
          <a:xfrm>
            <a:off x="7187248"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营销终端混合所有制改革</a:t>
            </a:r>
            <a:endParaRPr lang="en-US" altLang="zh-CN" sz="1400" b="1" dirty="0"/>
          </a:p>
        </p:txBody>
      </p:sp>
      <p:grpSp>
        <p:nvGrpSpPr>
          <p:cNvPr id="25" name="组合 48"/>
          <p:cNvGrpSpPr/>
          <p:nvPr/>
        </p:nvGrpSpPr>
        <p:grpSpPr>
          <a:xfrm rot="5400000">
            <a:off x="5884271" y="1811598"/>
            <a:ext cx="252000" cy="2880000"/>
            <a:chOff x="3585420" y="1916832"/>
            <a:chExt cx="252000" cy="3528392"/>
          </a:xfrm>
        </p:grpSpPr>
        <p:cxnSp>
          <p:nvCxnSpPr>
            <p:cNvPr id="26"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右箭头 26"/>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8" name="矩形 27"/>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29" name="矩形 28"/>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129605558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en-US" dirty="0" smtClean="0"/>
              <a:t>以</a:t>
            </a:r>
            <a:r>
              <a:rPr lang="zh-CN" altLang="en-US" dirty="0" smtClean="0">
                <a:solidFill>
                  <a:schemeClr val="tx2"/>
                </a:solidFill>
              </a:rPr>
              <a:t>品牌建设</a:t>
            </a:r>
            <a:r>
              <a:rPr lang="zh-CN" altLang="en-US" dirty="0"/>
              <a:t>为载体，铸就产品服务竞争</a:t>
            </a:r>
            <a:r>
              <a:rPr lang="zh-CN" altLang="en-US" dirty="0" smtClean="0"/>
              <a:t>优势：重点</a:t>
            </a:r>
            <a:r>
              <a:rPr lang="zh-CN" altLang="en-US" dirty="0"/>
              <a:t>工作是加强品牌宣传</a:t>
            </a:r>
            <a:r>
              <a:rPr lang="zh-CN" altLang="en-US" dirty="0" smtClean="0"/>
              <a:t>力度、明晰集团品牌战略、优化产品品牌结构</a:t>
            </a:r>
            <a:endParaRPr lang="zh-CN" altLang="en-US" dirty="0"/>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solidFill>
                  <a:schemeClr val="bg1"/>
                </a:solidFill>
              </a:rPr>
              <a:t>品牌建设</a:t>
            </a:r>
            <a:endParaRPr lang="zh-CN" altLang="en-US" sz="1400" b="1" dirty="0">
              <a:solidFill>
                <a:schemeClr val="bg1"/>
              </a:solidFill>
            </a:endParaRPr>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勤政廉洁</a:t>
            </a:r>
            <a:endParaRPr lang="zh-CN" altLang="en-US" sz="1400" b="1" dirty="0"/>
          </a:p>
        </p:txBody>
      </p:sp>
      <p:sp>
        <p:nvSpPr>
          <p:cNvPr id="14" name="直角三角形 13"/>
          <p:cNvSpPr/>
          <p:nvPr/>
        </p:nvSpPr>
        <p:spPr>
          <a:xfrm flipH="1">
            <a:off x="2000672" y="1628800"/>
            <a:ext cx="576064" cy="3096344"/>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直角三角形 14"/>
          <p:cNvSpPr/>
          <p:nvPr/>
        </p:nvSpPr>
        <p:spPr>
          <a:xfrm flipH="1" flipV="1">
            <a:off x="2000672" y="5085184"/>
            <a:ext cx="576064" cy="1296144"/>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000672" y="4724062"/>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7" name="矩形 16"/>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18" name="矩形 17"/>
          <p:cNvSpPr/>
          <p:nvPr/>
        </p:nvSpPr>
        <p:spPr>
          <a:xfrm>
            <a:off x="5097016" y="1780752"/>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chemeClr val="tx1"/>
                </a:solidFill>
              </a:rPr>
              <a:t>主品牌强势，但</a:t>
            </a:r>
            <a:r>
              <a:rPr lang="zh-CN" altLang="en-US" sz="1400" dirty="0" smtClean="0">
                <a:solidFill>
                  <a:schemeClr val="tx2"/>
                </a:solidFill>
              </a:rPr>
              <a:t>公众认知度仍有提升空间</a:t>
            </a:r>
            <a:endParaRPr lang="en-US" altLang="zh-CN" sz="1400" dirty="0" smtClean="0">
              <a:solidFill>
                <a:schemeClr val="tx2"/>
              </a:solidFill>
            </a:endParaRPr>
          </a:p>
          <a:p>
            <a:pPr marL="285750" indent="-285750">
              <a:spcBef>
                <a:spcPts val="600"/>
              </a:spcBef>
              <a:spcAft>
                <a:spcPts val="600"/>
              </a:spcAft>
              <a:buFont typeface="Arial"/>
              <a:buChar char="•"/>
            </a:pPr>
            <a:r>
              <a:rPr lang="zh-CN" altLang="en-US" sz="1400" dirty="0" smtClean="0">
                <a:solidFill>
                  <a:schemeClr val="tx2"/>
                </a:solidFill>
              </a:rPr>
              <a:t>品牌体系较为混乱</a:t>
            </a:r>
            <a:r>
              <a:rPr lang="zh-CN" altLang="en-US" sz="1400" dirty="0" smtClean="0">
                <a:solidFill>
                  <a:schemeClr val="tx1"/>
                </a:solidFill>
              </a:rPr>
              <a:t>，没有形成有梯次、有特点的主副品牌</a:t>
            </a:r>
            <a:endParaRPr lang="zh-CN" altLang="en-US" sz="1400" dirty="0">
              <a:solidFill>
                <a:srgbClr val="FF0000"/>
              </a:solidFill>
            </a:endParaRPr>
          </a:p>
        </p:txBody>
      </p:sp>
      <p:sp>
        <p:nvSpPr>
          <p:cNvPr id="19" name="矩形 18"/>
          <p:cNvSpPr/>
          <p:nvPr/>
        </p:nvSpPr>
        <p:spPr>
          <a:xfrm>
            <a:off x="2671422"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积极通过传统媒体与新兴媒体相结合的方式，加大品牌宣传力度，从而提升品牌的公众认知度</a:t>
            </a:r>
            <a:endParaRPr lang="zh-CN" altLang="en-US" sz="1400" dirty="0">
              <a:solidFill>
                <a:srgbClr val="000000"/>
              </a:solidFill>
            </a:endParaRPr>
          </a:p>
        </p:txBody>
      </p:sp>
      <p:sp>
        <p:nvSpPr>
          <p:cNvPr id="20" name="矩形 19"/>
          <p:cNvSpPr/>
          <p:nvPr/>
        </p:nvSpPr>
        <p:spPr>
          <a:xfrm>
            <a:off x="4929335"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依据集团竞争现状及战略规划，制定适合集团发展的品牌战略，提升品牌推广效率</a:t>
            </a:r>
            <a:endParaRPr lang="zh-CN" altLang="en-US" sz="1400" dirty="0">
              <a:solidFill>
                <a:srgbClr val="000000"/>
              </a:solidFill>
              <a:cs typeface="Arial" pitchFamily="34" charset="0"/>
            </a:endParaRPr>
          </a:p>
        </p:txBody>
      </p:sp>
      <p:sp>
        <p:nvSpPr>
          <p:cNvPr id="21" name="矩形 20"/>
          <p:cNvSpPr/>
          <p:nvPr/>
        </p:nvSpPr>
        <p:spPr>
          <a:xfrm>
            <a:off x="7187248"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依据集团现有产品的肥效、品质、价格等因素，将产品进行筛选归类，优化产品品牌结构</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a:solidFill>
                  <a:srgbClr val="000000"/>
                </a:solidFill>
              </a:rPr>
              <a:t>调整</a:t>
            </a:r>
            <a:r>
              <a:rPr lang="zh-CN" altLang="en-US" sz="1400" dirty="0" smtClean="0">
                <a:solidFill>
                  <a:srgbClr val="000000"/>
                </a:solidFill>
              </a:rPr>
              <a:t>产品定价策略</a:t>
            </a:r>
            <a:endParaRPr lang="zh-CN" altLang="en-US" sz="1400" dirty="0">
              <a:solidFill>
                <a:srgbClr val="000000"/>
              </a:solidFill>
            </a:endParaRPr>
          </a:p>
        </p:txBody>
      </p:sp>
      <p:sp>
        <p:nvSpPr>
          <p:cNvPr id="22" name="矩形 21"/>
          <p:cNvSpPr/>
          <p:nvPr/>
        </p:nvSpPr>
        <p:spPr>
          <a:xfrm>
            <a:off x="2671422"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加强品牌宣传力度</a:t>
            </a:r>
            <a:endParaRPr lang="en-US" altLang="zh-CN" sz="1400" b="1" dirty="0">
              <a:solidFill>
                <a:schemeClr val="bg1"/>
              </a:solidFill>
            </a:endParaRPr>
          </a:p>
        </p:txBody>
      </p:sp>
      <p:sp>
        <p:nvSpPr>
          <p:cNvPr id="23" name="矩形 22"/>
          <p:cNvSpPr/>
          <p:nvPr/>
        </p:nvSpPr>
        <p:spPr>
          <a:xfrm>
            <a:off x="4929335"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明晰集团品牌战略</a:t>
            </a:r>
            <a:endParaRPr lang="en-US" altLang="zh-CN" sz="1400" b="1" dirty="0">
              <a:solidFill>
                <a:schemeClr val="bg1"/>
              </a:solidFill>
            </a:endParaRPr>
          </a:p>
        </p:txBody>
      </p:sp>
      <p:sp>
        <p:nvSpPr>
          <p:cNvPr id="24" name="矩形 23"/>
          <p:cNvSpPr/>
          <p:nvPr/>
        </p:nvSpPr>
        <p:spPr>
          <a:xfrm>
            <a:off x="7187248"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优化产品品牌结构</a:t>
            </a:r>
            <a:endParaRPr lang="en-US" altLang="zh-CN" sz="1400" b="1" dirty="0"/>
          </a:p>
        </p:txBody>
      </p:sp>
      <p:grpSp>
        <p:nvGrpSpPr>
          <p:cNvPr id="25" name="组合 48"/>
          <p:cNvGrpSpPr/>
          <p:nvPr/>
        </p:nvGrpSpPr>
        <p:grpSpPr>
          <a:xfrm rot="5400000">
            <a:off x="5884271" y="1811598"/>
            <a:ext cx="252000" cy="2880000"/>
            <a:chOff x="3585420" y="1916832"/>
            <a:chExt cx="252000" cy="3528392"/>
          </a:xfrm>
        </p:grpSpPr>
        <p:cxnSp>
          <p:nvCxnSpPr>
            <p:cNvPr id="26"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右箭头 26"/>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8" name="矩形 27"/>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29" name="矩形 28"/>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144441794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en-US" dirty="0" smtClean="0"/>
              <a:t>以</a:t>
            </a:r>
            <a:r>
              <a:rPr lang="zh-CN" altLang="en-US" dirty="0" smtClean="0">
                <a:solidFill>
                  <a:schemeClr val="tx2"/>
                </a:solidFill>
              </a:rPr>
              <a:t>勤政廉洁</a:t>
            </a:r>
            <a:r>
              <a:rPr lang="zh-CN" altLang="en-US" dirty="0"/>
              <a:t>为保障，建设清正高效务实</a:t>
            </a:r>
            <a:r>
              <a:rPr lang="zh-CN" altLang="en-US" dirty="0" smtClean="0"/>
              <a:t>团队：重点工作是发挥党员带头示范作用，定期开展廉政教育，加强业务流程规范性</a:t>
            </a:r>
            <a:endParaRPr lang="zh-CN" altLang="en-US" dirty="0"/>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solidFill>
                  <a:schemeClr val="bg1"/>
                </a:solidFill>
              </a:rPr>
              <a:t>勤政廉洁</a:t>
            </a:r>
            <a:endParaRPr lang="zh-CN" altLang="en-US" sz="1400" b="1" dirty="0">
              <a:solidFill>
                <a:schemeClr val="bg1"/>
              </a:solidFill>
            </a:endParaRPr>
          </a:p>
        </p:txBody>
      </p:sp>
      <p:sp>
        <p:nvSpPr>
          <p:cNvPr id="14" name="直角三角形 13"/>
          <p:cNvSpPr/>
          <p:nvPr/>
        </p:nvSpPr>
        <p:spPr>
          <a:xfrm flipH="1">
            <a:off x="2000672" y="1628800"/>
            <a:ext cx="576064" cy="3528392"/>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直角三角形 14"/>
          <p:cNvSpPr/>
          <p:nvPr/>
        </p:nvSpPr>
        <p:spPr>
          <a:xfrm flipH="1" flipV="1">
            <a:off x="2000672" y="5445224"/>
            <a:ext cx="576064" cy="936104"/>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000672" y="5143935"/>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7" name="矩形 16"/>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18" name="矩形 17"/>
          <p:cNvSpPr/>
          <p:nvPr/>
        </p:nvSpPr>
        <p:spPr>
          <a:xfrm>
            <a:off x="5097016" y="1780752"/>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chemeClr val="tx1"/>
                </a:solidFill>
              </a:rPr>
              <a:t>党员数量多，但党员的带头示范作用没有完全发挥</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a:solidFill>
                  <a:schemeClr val="tx1"/>
                </a:solidFill>
              </a:rPr>
              <a:t>廉政</a:t>
            </a:r>
            <a:r>
              <a:rPr lang="zh-CN" altLang="en-US" sz="1400" dirty="0" smtClean="0">
                <a:solidFill>
                  <a:schemeClr val="tx1"/>
                </a:solidFill>
              </a:rPr>
              <a:t>工作贯彻力度仍有提升空间</a:t>
            </a:r>
            <a:endParaRPr lang="zh-CN" altLang="en-US" sz="1400" dirty="0">
              <a:solidFill>
                <a:srgbClr val="FF0000"/>
              </a:solidFill>
            </a:endParaRPr>
          </a:p>
        </p:txBody>
      </p:sp>
      <p:sp>
        <p:nvSpPr>
          <p:cNvPr id="19" name="矩形 18"/>
          <p:cNvSpPr/>
          <p:nvPr/>
        </p:nvSpPr>
        <p:spPr>
          <a:xfrm>
            <a:off x="2671422"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a:solidFill>
                  <a:srgbClr val="000000"/>
                </a:solidFill>
              </a:rPr>
              <a:t>瓮福</a:t>
            </a:r>
            <a:r>
              <a:rPr lang="zh-CN" altLang="en-US" sz="1400" dirty="0" smtClean="0">
                <a:solidFill>
                  <a:srgbClr val="000000"/>
                </a:solidFill>
              </a:rPr>
              <a:t>集团作为国有企业，应充分利用体制优势，切实发挥党员带头示范作用</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a:solidFill>
                  <a:srgbClr val="000000"/>
                </a:solidFill>
              </a:rPr>
              <a:t>在新的</a:t>
            </a:r>
            <a:r>
              <a:rPr lang="zh-CN" altLang="en-US" sz="1400" dirty="0" smtClean="0">
                <a:solidFill>
                  <a:srgbClr val="000000"/>
                </a:solidFill>
              </a:rPr>
              <a:t>时代，建设切实有为的党务系统</a:t>
            </a:r>
            <a:endParaRPr lang="zh-CN" altLang="en-US" sz="1400" dirty="0">
              <a:solidFill>
                <a:srgbClr val="000000"/>
              </a:solidFill>
            </a:endParaRPr>
          </a:p>
        </p:txBody>
      </p:sp>
      <p:sp>
        <p:nvSpPr>
          <p:cNvPr id="20" name="矩形 19"/>
          <p:cNvSpPr/>
          <p:nvPr/>
        </p:nvSpPr>
        <p:spPr>
          <a:xfrm>
            <a:off x="4929335"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cs typeface="Arial" pitchFamily="34" charset="0"/>
              </a:rPr>
              <a:t>集团内部定期开展廉政教育活动，将廉政理念深入人心</a:t>
            </a:r>
            <a:endParaRPr lang="en-US" altLang="zh-CN" sz="1400" dirty="0" smtClean="0">
              <a:solidFill>
                <a:srgbClr val="000000"/>
              </a:solidFill>
              <a:cs typeface="Arial" pitchFamily="34" charset="0"/>
            </a:endParaRPr>
          </a:p>
          <a:p>
            <a:pPr marL="285750" indent="-285750" defTabSz="721933">
              <a:spcBef>
                <a:spcPts val="600"/>
              </a:spcBef>
              <a:buFont typeface="Arial"/>
              <a:buChar char="•"/>
              <a:defRPr/>
            </a:pPr>
            <a:r>
              <a:rPr lang="zh-CN" altLang="en-US" sz="1400" dirty="0" smtClean="0">
                <a:solidFill>
                  <a:srgbClr val="000000"/>
                </a:solidFill>
                <a:cs typeface="Arial" pitchFamily="34" charset="0"/>
              </a:rPr>
              <a:t>利用周末或周四周五晚间时段，播放相关廉政学习资料</a:t>
            </a:r>
            <a:endParaRPr lang="zh-CN" altLang="en-US" sz="1400" dirty="0">
              <a:solidFill>
                <a:srgbClr val="000000"/>
              </a:solidFill>
              <a:cs typeface="Arial" pitchFamily="34" charset="0"/>
            </a:endParaRPr>
          </a:p>
        </p:txBody>
      </p:sp>
      <p:sp>
        <p:nvSpPr>
          <p:cNvPr id="21" name="矩形 20"/>
          <p:cNvSpPr/>
          <p:nvPr/>
        </p:nvSpPr>
        <p:spPr>
          <a:xfrm>
            <a:off x="7187248" y="4668443"/>
            <a:ext cx="2158240" cy="1584000"/>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defRPr/>
            </a:pPr>
            <a:r>
              <a:rPr lang="zh-CN" altLang="en-US" sz="1400" dirty="0" smtClean="0">
                <a:solidFill>
                  <a:srgbClr val="000000"/>
                </a:solidFill>
              </a:rPr>
              <a:t>梳理集团管理流程，杜绝管理漏洞</a:t>
            </a:r>
            <a:endParaRPr lang="en-US" altLang="zh-CN" sz="1400" dirty="0" smtClean="0">
              <a:solidFill>
                <a:srgbClr val="000000"/>
              </a:solidFill>
            </a:endParaRPr>
          </a:p>
          <a:p>
            <a:pPr marL="285750" indent="-285750" defTabSz="721933">
              <a:spcBef>
                <a:spcPts val="600"/>
              </a:spcBef>
              <a:buFont typeface="Arial"/>
              <a:buChar char="•"/>
              <a:defRPr/>
            </a:pPr>
            <a:r>
              <a:rPr lang="zh-CN" altLang="en-US" sz="1400" dirty="0" smtClean="0">
                <a:solidFill>
                  <a:srgbClr val="000000"/>
                </a:solidFill>
              </a:rPr>
              <a:t>在日常运营中做到有法可依，有法必依，违法必究</a:t>
            </a:r>
            <a:endParaRPr lang="zh-CN" altLang="en-US" sz="1400" dirty="0">
              <a:solidFill>
                <a:srgbClr val="000000"/>
              </a:solidFill>
            </a:endParaRPr>
          </a:p>
        </p:txBody>
      </p:sp>
      <p:sp>
        <p:nvSpPr>
          <p:cNvPr id="22" name="矩形 21"/>
          <p:cNvSpPr/>
          <p:nvPr/>
        </p:nvSpPr>
        <p:spPr>
          <a:xfrm>
            <a:off x="2671422"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发挥党员带头示范作用</a:t>
            </a:r>
            <a:endParaRPr lang="en-US" altLang="zh-CN" sz="1400" b="1" dirty="0">
              <a:solidFill>
                <a:schemeClr val="bg1"/>
              </a:solidFill>
            </a:endParaRPr>
          </a:p>
        </p:txBody>
      </p:sp>
      <p:sp>
        <p:nvSpPr>
          <p:cNvPr id="23" name="矩形 22"/>
          <p:cNvSpPr/>
          <p:nvPr/>
        </p:nvSpPr>
        <p:spPr>
          <a:xfrm>
            <a:off x="4929335"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定期开展廉政教育</a:t>
            </a:r>
            <a:endParaRPr lang="en-US" altLang="zh-CN" sz="1400" b="1" dirty="0">
              <a:solidFill>
                <a:schemeClr val="bg1"/>
              </a:solidFill>
            </a:endParaRPr>
          </a:p>
        </p:txBody>
      </p:sp>
      <p:sp>
        <p:nvSpPr>
          <p:cNvPr id="24" name="矩形 23"/>
          <p:cNvSpPr/>
          <p:nvPr/>
        </p:nvSpPr>
        <p:spPr>
          <a:xfrm>
            <a:off x="7187248" y="4092380"/>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加强管理流程规范性</a:t>
            </a:r>
            <a:endParaRPr lang="en-US" altLang="zh-CN" sz="1400" b="1" dirty="0"/>
          </a:p>
        </p:txBody>
      </p:sp>
      <p:grpSp>
        <p:nvGrpSpPr>
          <p:cNvPr id="25" name="组合 48"/>
          <p:cNvGrpSpPr/>
          <p:nvPr/>
        </p:nvGrpSpPr>
        <p:grpSpPr>
          <a:xfrm rot="5400000">
            <a:off x="5884271" y="1811598"/>
            <a:ext cx="252000" cy="2880000"/>
            <a:chOff x="3585420" y="1916832"/>
            <a:chExt cx="252000" cy="3528392"/>
          </a:xfrm>
        </p:grpSpPr>
        <p:cxnSp>
          <p:nvCxnSpPr>
            <p:cNvPr id="26"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右箭头 26"/>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8" name="矩形 27"/>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29" name="矩形 28"/>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52478008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zh-CN" dirty="0"/>
              <a:t>以</a:t>
            </a:r>
            <a:r>
              <a:rPr lang="zh-CN" altLang="zh-CN" dirty="0">
                <a:solidFill>
                  <a:srgbClr val="FF0000"/>
                </a:solidFill>
              </a:rPr>
              <a:t>风险</a:t>
            </a:r>
            <a:r>
              <a:rPr lang="zh-CN" altLang="zh-CN" dirty="0" smtClean="0">
                <a:solidFill>
                  <a:srgbClr val="FF0000"/>
                </a:solidFill>
              </a:rPr>
              <a:t>控制</a:t>
            </a:r>
            <a:r>
              <a:rPr lang="zh-CN" altLang="en-US" dirty="0"/>
              <a:t>为前提，确保业务安全稳健</a:t>
            </a:r>
            <a:r>
              <a:rPr lang="zh-CN" altLang="en-US" dirty="0" smtClean="0"/>
              <a:t>成长：</a:t>
            </a:r>
            <a:r>
              <a:rPr lang="zh-CN" altLang="en-US" dirty="0"/>
              <a:t>重点工作是完善业务风险控制机制、推进内控体系建设、强化党的的纪检监察作用</a:t>
            </a:r>
            <a:r>
              <a:rPr lang="zh-CN" altLang="zh-CN" dirty="0"/>
              <a:t> </a:t>
            </a:r>
            <a:endParaRPr lang="zh-CN" altLang="en-US" dirty="0"/>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solidFill>
                  <a:schemeClr val="bg1"/>
                </a:solidFill>
              </a:rPr>
              <a:t>风险控</a:t>
            </a:r>
            <a:r>
              <a:rPr lang="zh-CN" altLang="en-US" sz="1400" b="1" dirty="0" smtClean="0">
                <a:solidFill>
                  <a:schemeClr val="bg1"/>
                </a:solidFill>
              </a:rPr>
              <a:t>制</a:t>
            </a:r>
            <a:endParaRPr lang="zh-CN" altLang="en-US" sz="1400" b="1" dirty="0">
              <a:solidFill>
                <a:schemeClr val="bg1"/>
              </a:solidFill>
            </a:endParaRPr>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企业文化</a:t>
            </a:r>
            <a:endParaRPr lang="zh-CN" altLang="en-US" sz="1400" b="1" dirty="0"/>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勤政廉洁</a:t>
            </a:r>
            <a:endParaRPr lang="zh-CN" altLang="en-US" sz="1400" b="1" dirty="0"/>
          </a:p>
        </p:txBody>
      </p:sp>
      <p:sp>
        <p:nvSpPr>
          <p:cNvPr id="14" name="直角三角形 13"/>
          <p:cNvSpPr/>
          <p:nvPr/>
        </p:nvSpPr>
        <p:spPr>
          <a:xfrm flipH="1">
            <a:off x="2000672" y="1628800"/>
            <a:ext cx="576064" cy="3960440"/>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直角三角形 14"/>
          <p:cNvSpPr/>
          <p:nvPr/>
        </p:nvSpPr>
        <p:spPr>
          <a:xfrm flipH="1" flipV="1">
            <a:off x="2000672" y="5877272"/>
            <a:ext cx="576064" cy="504056"/>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000672" y="5563808"/>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7" name="矩形 16"/>
          <p:cNvSpPr/>
          <p:nvPr/>
        </p:nvSpPr>
        <p:spPr>
          <a:xfrm>
            <a:off x="2576513" y="1640575"/>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18" name="矩形 17"/>
          <p:cNvSpPr/>
          <p:nvPr/>
        </p:nvSpPr>
        <p:spPr>
          <a:xfrm>
            <a:off x="5097016" y="1788124"/>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en-US" sz="1400" dirty="0" smtClean="0">
                <a:solidFill>
                  <a:schemeClr val="tx1"/>
                </a:solidFill>
              </a:rPr>
              <a:t>贸易、农业等</a:t>
            </a:r>
            <a:r>
              <a:rPr lang="zh-CN" altLang="en-US" sz="1400" dirty="0" smtClean="0">
                <a:solidFill>
                  <a:schemeClr val="tx2"/>
                </a:solidFill>
              </a:rPr>
              <a:t>业务</a:t>
            </a:r>
            <a:r>
              <a:rPr lang="zh-CN" altLang="en-US" sz="1400" dirty="0" smtClean="0">
                <a:solidFill>
                  <a:schemeClr val="tx1"/>
                </a:solidFill>
              </a:rPr>
              <a:t>发展中资金</a:t>
            </a:r>
            <a:r>
              <a:rPr lang="zh-CN" altLang="en-US" sz="1400" dirty="0" smtClean="0">
                <a:solidFill>
                  <a:srgbClr val="FF0000"/>
                </a:solidFill>
              </a:rPr>
              <a:t>风险</a:t>
            </a:r>
            <a:r>
              <a:rPr lang="zh-CN" altLang="en-US" sz="1400" dirty="0" smtClean="0">
                <a:solidFill>
                  <a:schemeClr val="tx1"/>
                </a:solidFill>
              </a:rPr>
              <a:t>较大</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smtClean="0">
                <a:solidFill>
                  <a:schemeClr val="tx1"/>
                </a:solidFill>
              </a:rPr>
              <a:t>集团</a:t>
            </a:r>
            <a:r>
              <a:rPr lang="zh-CN" altLang="en-US" sz="1400" dirty="0" smtClean="0">
                <a:solidFill>
                  <a:srgbClr val="FF0000"/>
                </a:solidFill>
              </a:rPr>
              <a:t>财务风险</a:t>
            </a:r>
            <a:r>
              <a:rPr lang="zh-CN" altLang="en-US" sz="1400" dirty="0" smtClean="0">
                <a:solidFill>
                  <a:schemeClr val="tx1"/>
                </a:solidFill>
              </a:rPr>
              <a:t>防范机制有待加强</a:t>
            </a:r>
            <a:endParaRPr lang="en-US" altLang="zh-CN" sz="1400" dirty="0" smtClean="0">
              <a:solidFill>
                <a:schemeClr val="tx1"/>
              </a:solidFill>
            </a:endParaRPr>
          </a:p>
          <a:p>
            <a:pPr marL="285750" indent="-285750">
              <a:spcBef>
                <a:spcPts val="600"/>
              </a:spcBef>
              <a:spcAft>
                <a:spcPts val="600"/>
              </a:spcAft>
              <a:buFont typeface="Arial"/>
              <a:buChar char="•"/>
            </a:pPr>
            <a:r>
              <a:rPr lang="zh-CN" altLang="en-US" sz="1400" dirty="0" smtClean="0">
                <a:solidFill>
                  <a:schemeClr val="tx1"/>
                </a:solidFill>
              </a:rPr>
              <a:t>“三期叠加”下集团整体</a:t>
            </a:r>
            <a:r>
              <a:rPr lang="zh-CN" altLang="en-US" sz="1400" dirty="0" smtClean="0">
                <a:solidFill>
                  <a:srgbClr val="FF0000"/>
                </a:solidFill>
              </a:rPr>
              <a:t>战略风险</a:t>
            </a:r>
            <a:r>
              <a:rPr lang="zh-CN" altLang="en-US" sz="1400" dirty="0" smtClean="0">
                <a:solidFill>
                  <a:schemeClr val="tx1"/>
                </a:solidFill>
              </a:rPr>
              <a:t>亟待强化</a:t>
            </a:r>
            <a:endParaRPr lang="zh-CN" altLang="en-US" sz="1400" dirty="0">
              <a:solidFill>
                <a:schemeClr val="tx1"/>
              </a:solidFill>
            </a:endParaRPr>
          </a:p>
        </p:txBody>
      </p:sp>
      <p:sp>
        <p:nvSpPr>
          <p:cNvPr id="19" name="矩形 18"/>
          <p:cNvSpPr/>
          <p:nvPr/>
        </p:nvSpPr>
        <p:spPr>
          <a:xfrm>
            <a:off x="2671422" y="4675816"/>
            <a:ext cx="2158240" cy="1583999"/>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smtClean="0">
                <a:solidFill>
                  <a:srgbClr val="000000"/>
                </a:solidFill>
              </a:rPr>
              <a:t>农资</a:t>
            </a:r>
            <a:r>
              <a:rPr lang="zh-CN" altLang="en-US" sz="1400" dirty="0">
                <a:solidFill>
                  <a:srgbClr val="000000"/>
                </a:solidFill>
              </a:rPr>
              <a:t>整合、农产品贸易、涉农金融为抓手构建涉农业务闭环体系 </a:t>
            </a:r>
            <a:endParaRPr lang="en-US" altLang="zh-CN" sz="1400" dirty="0" smtClean="0">
              <a:solidFill>
                <a:srgbClr val="000000"/>
              </a:solidFill>
            </a:endParaRPr>
          </a:p>
          <a:p>
            <a:pPr marL="285750" indent="-285750" defTabSz="721933">
              <a:spcBef>
                <a:spcPts val="600"/>
              </a:spcBef>
              <a:buFont typeface="Arial"/>
              <a:buChar char="•"/>
            </a:pPr>
            <a:r>
              <a:rPr lang="zh-CN" altLang="en-US" sz="1400" dirty="0">
                <a:solidFill>
                  <a:srgbClr val="000000"/>
                </a:solidFill>
              </a:rPr>
              <a:t>完善融资性贸易与代理贸易的决策</a:t>
            </a:r>
            <a:r>
              <a:rPr lang="zh-CN" altLang="en-US" sz="1400" dirty="0" smtClean="0">
                <a:solidFill>
                  <a:srgbClr val="000000"/>
                </a:solidFill>
              </a:rPr>
              <a:t>机制</a:t>
            </a:r>
            <a:endParaRPr lang="en-US" altLang="zh-CN" sz="1400" dirty="0">
              <a:solidFill>
                <a:srgbClr val="000000"/>
              </a:solidFill>
            </a:endParaRPr>
          </a:p>
        </p:txBody>
      </p:sp>
      <p:sp>
        <p:nvSpPr>
          <p:cNvPr id="20" name="矩形 19"/>
          <p:cNvSpPr/>
          <p:nvPr/>
        </p:nvSpPr>
        <p:spPr>
          <a:xfrm>
            <a:off x="4929335" y="4675816"/>
            <a:ext cx="2158240" cy="1583999"/>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smtClean="0">
                <a:solidFill>
                  <a:srgbClr val="000000"/>
                </a:solidFill>
              </a:rPr>
              <a:t>从流</a:t>
            </a:r>
            <a:r>
              <a:rPr lang="zh-CN" altLang="en-US" sz="1400" dirty="0">
                <a:solidFill>
                  <a:srgbClr val="000000"/>
                </a:solidFill>
              </a:rPr>
              <a:t>程的角度，</a:t>
            </a:r>
            <a:r>
              <a:rPr lang="zh-CN" altLang="en-US" sz="1400" dirty="0" smtClean="0">
                <a:solidFill>
                  <a:srgbClr val="000000"/>
                </a:solidFill>
              </a:rPr>
              <a:t>对内部重要业务事项</a:t>
            </a:r>
            <a:r>
              <a:rPr lang="zh-CN" altLang="en-US" sz="1400" dirty="0">
                <a:solidFill>
                  <a:srgbClr val="000000"/>
                </a:solidFill>
              </a:rPr>
              <a:t>和高风险领域，从决策、执行、监督等全方位，梳理优化制度流</a:t>
            </a:r>
            <a:r>
              <a:rPr lang="zh-CN" altLang="en-US" sz="1400" dirty="0" smtClean="0">
                <a:solidFill>
                  <a:srgbClr val="000000"/>
                </a:solidFill>
              </a:rPr>
              <a:t>程</a:t>
            </a:r>
            <a:endParaRPr lang="zh-CN" altLang="en-US" sz="1400" dirty="0">
              <a:solidFill>
                <a:srgbClr val="000000"/>
              </a:solidFill>
            </a:endParaRPr>
          </a:p>
        </p:txBody>
      </p:sp>
      <p:sp>
        <p:nvSpPr>
          <p:cNvPr id="21" name="矩形 20"/>
          <p:cNvSpPr/>
          <p:nvPr/>
        </p:nvSpPr>
        <p:spPr>
          <a:xfrm>
            <a:off x="7187248" y="4675816"/>
            <a:ext cx="2158240" cy="1583999"/>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defTabSz="721933">
              <a:spcBef>
                <a:spcPts val="600"/>
              </a:spcBef>
              <a:buFont typeface="Arial"/>
              <a:buChar char="•"/>
            </a:pPr>
            <a:r>
              <a:rPr lang="zh-CN" altLang="en-US" sz="1400" dirty="0" smtClean="0">
                <a:solidFill>
                  <a:srgbClr val="000000"/>
                </a:solidFill>
              </a:rPr>
              <a:t>通过“标本兼</a:t>
            </a:r>
            <a:r>
              <a:rPr lang="zh-CN" altLang="en-US" sz="1400" dirty="0">
                <a:solidFill>
                  <a:srgbClr val="000000"/>
                </a:solidFill>
              </a:rPr>
              <a:t>治，综合治理，惩防并举，注重预</a:t>
            </a:r>
            <a:r>
              <a:rPr lang="zh-CN" altLang="en-US" sz="1400" dirty="0" smtClean="0">
                <a:solidFill>
                  <a:srgbClr val="000000"/>
                </a:solidFill>
              </a:rPr>
              <a:t>防”的理念，强化纪检监察部门在瓮福业务发展中的风险控制作用</a:t>
            </a:r>
            <a:endParaRPr lang="zh-CN" altLang="en-US" sz="1400" dirty="0">
              <a:solidFill>
                <a:srgbClr val="000000"/>
              </a:solidFill>
            </a:endParaRPr>
          </a:p>
        </p:txBody>
      </p:sp>
      <p:sp>
        <p:nvSpPr>
          <p:cNvPr id="22" name="矩形 21"/>
          <p:cNvSpPr/>
          <p:nvPr/>
        </p:nvSpPr>
        <p:spPr>
          <a:xfrm>
            <a:off x="2671422"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完善业务风险控制机制</a:t>
            </a:r>
            <a:endParaRPr lang="en-US" altLang="zh-CN" sz="1400" b="1" dirty="0">
              <a:solidFill>
                <a:schemeClr val="bg1"/>
              </a:solidFill>
            </a:endParaRPr>
          </a:p>
        </p:txBody>
      </p:sp>
      <p:sp>
        <p:nvSpPr>
          <p:cNvPr id="23" name="矩形 22"/>
          <p:cNvSpPr/>
          <p:nvPr/>
        </p:nvSpPr>
        <p:spPr>
          <a:xfrm>
            <a:off x="4929335"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推进内控体系建设</a:t>
            </a:r>
            <a:endParaRPr lang="en-US" altLang="zh-CN" sz="1400" b="1" dirty="0">
              <a:solidFill>
                <a:schemeClr val="bg1"/>
              </a:solidFill>
            </a:endParaRPr>
          </a:p>
        </p:txBody>
      </p:sp>
      <p:sp>
        <p:nvSpPr>
          <p:cNvPr id="24" name="矩形 23"/>
          <p:cNvSpPr/>
          <p:nvPr/>
        </p:nvSpPr>
        <p:spPr>
          <a:xfrm>
            <a:off x="7187248" y="4088412"/>
            <a:ext cx="215824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强化党的纪检监察作用</a:t>
            </a:r>
            <a:endParaRPr lang="en-US" altLang="zh-CN" sz="1400" b="1" dirty="0"/>
          </a:p>
        </p:txBody>
      </p:sp>
      <p:grpSp>
        <p:nvGrpSpPr>
          <p:cNvPr id="25" name="组合 48"/>
          <p:cNvGrpSpPr/>
          <p:nvPr/>
        </p:nvGrpSpPr>
        <p:grpSpPr>
          <a:xfrm rot="5400000">
            <a:off x="5884271" y="1811598"/>
            <a:ext cx="252000" cy="2880000"/>
            <a:chOff x="3585420" y="1916832"/>
            <a:chExt cx="252000" cy="3528392"/>
          </a:xfrm>
        </p:grpSpPr>
        <p:cxnSp>
          <p:nvCxnSpPr>
            <p:cNvPr id="26"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右箭头 26"/>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8" name="矩形 27"/>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29" name="矩形 28"/>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258363028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3000" y="816272"/>
            <a:ext cx="9000000" cy="688256"/>
          </a:xfrm>
        </p:spPr>
        <p:txBody>
          <a:bodyPr/>
          <a:lstStyle/>
          <a:p>
            <a:r>
              <a:rPr lang="zh-CN" altLang="zh-CN" dirty="0"/>
              <a:t>以</a:t>
            </a:r>
            <a:r>
              <a:rPr lang="zh-CN" altLang="zh-CN" dirty="0">
                <a:solidFill>
                  <a:srgbClr val="FF0000"/>
                </a:solidFill>
              </a:rPr>
              <a:t>企业</a:t>
            </a:r>
            <a:r>
              <a:rPr lang="zh-CN" altLang="zh-CN" dirty="0" smtClean="0">
                <a:solidFill>
                  <a:srgbClr val="FF0000"/>
                </a:solidFill>
              </a:rPr>
              <a:t>文化</a:t>
            </a:r>
            <a:r>
              <a:rPr lang="zh-CN" altLang="en-US" dirty="0"/>
              <a:t>为灵魂，凝力向心保障基业长</a:t>
            </a:r>
            <a:r>
              <a:rPr lang="zh-CN" altLang="en-US" dirty="0" smtClean="0"/>
              <a:t>青：</a:t>
            </a:r>
            <a:r>
              <a:rPr lang="zh-CN" altLang="en-US" dirty="0"/>
              <a:t>重点工作是提炼企业文化、构建企业文化体系、推广企业文化、通过党建工作凝聚人心</a:t>
            </a:r>
          </a:p>
        </p:txBody>
      </p:sp>
      <p:sp>
        <p:nvSpPr>
          <p:cNvPr id="3" name="AutoShape 17"/>
          <p:cNvSpPr>
            <a:spLocks noChangeArrowheads="1"/>
          </p:cNvSpPr>
          <p:nvPr/>
        </p:nvSpPr>
        <p:spPr bwMode="auto">
          <a:xfrm>
            <a:off x="488504" y="1640451"/>
            <a:ext cx="1511300" cy="511131"/>
          </a:xfrm>
          <a:prstGeom prst="rect">
            <a:avLst/>
          </a:prstGeom>
          <a:solidFill>
            <a:schemeClr val="accent1"/>
          </a:solidFill>
          <a:ln w="9525" algn="ctr">
            <a:solidFill>
              <a:schemeClr val="tx1"/>
            </a:solidFill>
            <a:miter lim="800000"/>
            <a:headEnd/>
            <a:tailEnd/>
          </a:ln>
          <a:effectLst/>
        </p:spPr>
        <p:txBody>
          <a:bodyPr wrap="none" lIns="0" tIns="0" rIns="0" bIns="0" anchor="ctr"/>
          <a:lstStyle/>
          <a:p>
            <a:pPr algn="ctr"/>
            <a:r>
              <a:rPr lang="zh-CN" altLang="en-US" sz="1400" b="1" dirty="0">
                <a:solidFill>
                  <a:schemeClr val="bg1"/>
                </a:solidFill>
              </a:rPr>
              <a:t>瓮福集团</a:t>
            </a:r>
            <a:endParaRPr lang="en-US" altLang="zh-CN" sz="1400" b="1" dirty="0">
              <a:solidFill>
                <a:schemeClr val="bg1"/>
              </a:solidFill>
            </a:endParaRPr>
          </a:p>
          <a:p>
            <a:pPr algn="ctr"/>
            <a:r>
              <a:rPr lang="zh-CN" altLang="en-US" sz="1400" b="1" dirty="0" smtClean="0">
                <a:solidFill>
                  <a:schemeClr val="bg1"/>
                </a:solidFill>
              </a:rPr>
              <a:t>十大能力建</a:t>
            </a:r>
            <a:r>
              <a:rPr lang="zh-CN" altLang="en-US" sz="1400" b="1" dirty="0">
                <a:solidFill>
                  <a:schemeClr val="bg1"/>
                </a:solidFill>
              </a:rPr>
              <a:t>设</a:t>
            </a:r>
          </a:p>
        </p:txBody>
      </p:sp>
      <p:sp>
        <p:nvSpPr>
          <p:cNvPr id="4" name="Rectangle 18"/>
          <p:cNvSpPr>
            <a:spLocks noChangeArrowheads="1"/>
          </p:cNvSpPr>
          <p:nvPr/>
        </p:nvSpPr>
        <p:spPr bwMode="auto">
          <a:xfrm>
            <a:off x="488504" y="2204864"/>
            <a:ext cx="1512000" cy="360000"/>
          </a:xfrm>
          <a:prstGeom prst="rect">
            <a:avLst/>
          </a:prstGeom>
          <a:solidFill>
            <a:schemeClr val="accent4"/>
          </a:solidFill>
          <a:ln w="9525" algn="ctr">
            <a:noFill/>
            <a:miter lim="800000"/>
            <a:headEnd/>
            <a:tailEnd/>
          </a:ln>
          <a:effectLst/>
        </p:spPr>
        <p:txBody>
          <a:bodyPr wrap="none" lIns="0" tIns="0" rIns="0" bIns="0" anchor="ctr"/>
          <a:lstStyle/>
          <a:p>
            <a:pPr algn="ctr">
              <a:spcAft>
                <a:spcPts val="600"/>
              </a:spcAft>
            </a:pPr>
            <a:r>
              <a:rPr lang="zh-CN" altLang="en-US" sz="1400" b="1" dirty="0" smtClean="0"/>
              <a:t>战略管理</a:t>
            </a:r>
            <a:endParaRPr lang="zh-CN" altLang="en-US" sz="1400" b="1" dirty="0"/>
          </a:p>
        </p:txBody>
      </p:sp>
      <p:sp>
        <p:nvSpPr>
          <p:cNvPr id="5" name="Rectangle 19"/>
          <p:cNvSpPr>
            <a:spLocks noChangeArrowheads="1"/>
          </p:cNvSpPr>
          <p:nvPr/>
        </p:nvSpPr>
        <p:spPr bwMode="auto">
          <a:xfrm>
            <a:off x="488504" y="3044610"/>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en-US" altLang="zh-CN" sz="1400" b="1" dirty="0" smtClean="0"/>
              <a:t>HSE</a:t>
            </a:r>
            <a:r>
              <a:rPr lang="zh-CN" altLang="en-US" sz="1400" b="1" dirty="0" smtClean="0"/>
              <a:t>管理</a:t>
            </a:r>
            <a:endParaRPr lang="zh-CN" altLang="en-US" sz="1400" b="1" dirty="0"/>
          </a:p>
        </p:txBody>
      </p:sp>
      <p:sp>
        <p:nvSpPr>
          <p:cNvPr id="6" name="Rectangle 20"/>
          <p:cNvSpPr>
            <a:spLocks noChangeArrowheads="1"/>
          </p:cNvSpPr>
          <p:nvPr/>
        </p:nvSpPr>
        <p:spPr bwMode="auto">
          <a:xfrm>
            <a:off x="488504" y="3464483"/>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精益生产</a:t>
            </a:r>
            <a:endParaRPr lang="zh-CN" altLang="en-US" sz="1400" b="1" dirty="0"/>
          </a:p>
        </p:txBody>
      </p:sp>
      <p:sp>
        <p:nvSpPr>
          <p:cNvPr id="7" name="Rectangle 21"/>
          <p:cNvSpPr>
            <a:spLocks noChangeArrowheads="1"/>
          </p:cNvSpPr>
          <p:nvPr/>
        </p:nvSpPr>
        <p:spPr bwMode="auto">
          <a:xfrm>
            <a:off x="488504" y="3884356"/>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资本运作</a:t>
            </a:r>
            <a:endParaRPr lang="zh-CN" altLang="en-US" sz="1400" b="1" dirty="0"/>
          </a:p>
        </p:txBody>
      </p:sp>
      <p:sp>
        <p:nvSpPr>
          <p:cNvPr id="8" name="Rectangle 22"/>
          <p:cNvSpPr>
            <a:spLocks noChangeArrowheads="1"/>
          </p:cNvSpPr>
          <p:nvPr/>
        </p:nvSpPr>
        <p:spPr bwMode="auto">
          <a:xfrm>
            <a:off x="488504" y="5563848"/>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风险控</a:t>
            </a:r>
            <a:r>
              <a:rPr lang="zh-CN" altLang="en-US" sz="1400" b="1" dirty="0" smtClean="0"/>
              <a:t>制</a:t>
            </a:r>
            <a:endParaRPr lang="zh-CN" altLang="en-US" sz="1400" b="1" dirty="0"/>
          </a:p>
        </p:txBody>
      </p:sp>
      <p:sp>
        <p:nvSpPr>
          <p:cNvPr id="9" name="Rectangle 23"/>
          <p:cNvSpPr>
            <a:spLocks noChangeArrowheads="1"/>
          </p:cNvSpPr>
          <p:nvPr/>
        </p:nvSpPr>
        <p:spPr bwMode="auto">
          <a:xfrm>
            <a:off x="488504" y="4304229"/>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a:t>市场营</a:t>
            </a:r>
            <a:r>
              <a:rPr lang="zh-CN" altLang="en-US" sz="1400" b="1" dirty="0" smtClean="0"/>
              <a:t>销</a:t>
            </a:r>
            <a:endParaRPr lang="zh-CN" altLang="en-US" sz="1400" b="1" dirty="0"/>
          </a:p>
        </p:txBody>
      </p:sp>
      <p:sp>
        <p:nvSpPr>
          <p:cNvPr id="10" name="Rectangle 23"/>
          <p:cNvSpPr>
            <a:spLocks noChangeArrowheads="1"/>
          </p:cNvSpPr>
          <p:nvPr/>
        </p:nvSpPr>
        <p:spPr bwMode="auto">
          <a:xfrm>
            <a:off x="488504" y="4724102"/>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品牌建设</a:t>
            </a:r>
            <a:endParaRPr lang="zh-CN" altLang="en-US" sz="1400" b="1" dirty="0"/>
          </a:p>
        </p:txBody>
      </p:sp>
      <p:sp>
        <p:nvSpPr>
          <p:cNvPr id="11" name="Rectangle 23"/>
          <p:cNvSpPr>
            <a:spLocks noChangeArrowheads="1"/>
          </p:cNvSpPr>
          <p:nvPr/>
        </p:nvSpPr>
        <p:spPr bwMode="auto">
          <a:xfrm>
            <a:off x="488504" y="5983717"/>
            <a:ext cx="1512000" cy="360000"/>
          </a:xfrm>
          <a:prstGeom prst="rect">
            <a:avLst/>
          </a:prstGeom>
          <a:solidFill>
            <a:schemeClr val="accent6"/>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solidFill>
                  <a:schemeClr val="bg1"/>
                </a:solidFill>
              </a:rPr>
              <a:t>企业文化</a:t>
            </a:r>
            <a:endParaRPr lang="zh-CN" altLang="en-US" sz="1400" b="1" dirty="0">
              <a:solidFill>
                <a:schemeClr val="bg1"/>
              </a:solidFill>
            </a:endParaRPr>
          </a:p>
        </p:txBody>
      </p:sp>
      <p:sp>
        <p:nvSpPr>
          <p:cNvPr id="12" name="Rectangle 18"/>
          <p:cNvSpPr>
            <a:spLocks noChangeArrowheads="1"/>
          </p:cNvSpPr>
          <p:nvPr/>
        </p:nvSpPr>
        <p:spPr bwMode="auto">
          <a:xfrm>
            <a:off x="488504" y="2624737"/>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人力资源</a:t>
            </a:r>
            <a:endParaRPr lang="zh-CN" altLang="en-US" sz="1400" b="1" dirty="0"/>
          </a:p>
        </p:txBody>
      </p:sp>
      <p:sp>
        <p:nvSpPr>
          <p:cNvPr id="13" name="Rectangle 23"/>
          <p:cNvSpPr>
            <a:spLocks noChangeArrowheads="1"/>
          </p:cNvSpPr>
          <p:nvPr/>
        </p:nvSpPr>
        <p:spPr bwMode="auto">
          <a:xfrm>
            <a:off x="488504" y="5143975"/>
            <a:ext cx="1512000" cy="360000"/>
          </a:xfrm>
          <a:prstGeom prst="rect">
            <a:avLst/>
          </a:prstGeom>
          <a:solidFill>
            <a:schemeClr val="accent4"/>
          </a:solidFill>
          <a:ln w="9525" algn="ctr">
            <a:solidFill>
              <a:schemeClr val="accent4"/>
            </a:solidFill>
            <a:miter lim="800000"/>
            <a:headEnd/>
            <a:tailEnd/>
          </a:ln>
          <a:effectLst/>
        </p:spPr>
        <p:txBody>
          <a:bodyPr wrap="none" lIns="0" tIns="0" rIns="0" bIns="0" anchor="ctr"/>
          <a:lstStyle/>
          <a:p>
            <a:pPr algn="ctr">
              <a:spcAft>
                <a:spcPts val="600"/>
              </a:spcAft>
            </a:pPr>
            <a:r>
              <a:rPr lang="zh-CN" altLang="en-US" sz="1400" b="1" dirty="0" smtClean="0"/>
              <a:t>勤政廉洁</a:t>
            </a:r>
            <a:endParaRPr lang="zh-CN" altLang="en-US" sz="1400" b="1" dirty="0"/>
          </a:p>
        </p:txBody>
      </p:sp>
      <p:sp>
        <p:nvSpPr>
          <p:cNvPr id="14" name="直角三角形 13"/>
          <p:cNvSpPr/>
          <p:nvPr/>
        </p:nvSpPr>
        <p:spPr>
          <a:xfrm flipH="1">
            <a:off x="2000672" y="1628423"/>
            <a:ext cx="576064" cy="4392488"/>
          </a:xfrm>
          <a:prstGeom prst="rtTriangle">
            <a:avLst/>
          </a:prstGeom>
          <a:gradFill flip="none" rotWithShape="1">
            <a:gsLst>
              <a:gs pos="0">
                <a:schemeClr val="accent3">
                  <a:lumMod val="20000"/>
                  <a:lumOff val="80000"/>
                </a:schemeClr>
              </a:gs>
              <a:gs pos="100000">
                <a:schemeClr val="bg1"/>
              </a:gs>
            </a:gsLst>
            <a:lin ang="108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5" name="矩形 14"/>
          <p:cNvSpPr/>
          <p:nvPr/>
        </p:nvSpPr>
        <p:spPr>
          <a:xfrm>
            <a:off x="2000672" y="5983300"/>
            <a:ext cx="576064" cy="360040"/>
          </a:xfrm>
          <a:prstGeom prst="rect">
            <a:avLst/>
          </a:prstGeom>
          <a:gradFill flip="none" rotWithShape="1">
            <a:gsLst>
              <a:gs pos="0">
                <a:schemeClr val="accent3">
                  <a:lumMod val="20000"/>
                  <a:lumOff val="80000"/>
                </a:schemeClr>
              </a:gs>
              <a:gs pos="100000">
                <a:schemeClr val="bg1"/>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endParaRPr kumimoji="1" lang="zh-CN" altLang="en-US" sz="1400" b="1" dirty="0" smtClean="0">
              <a:solidFill>
                <a:schemeClr val="tx1"/>
              </a:solidFill>
            </a:endParaRPr>
          </a:p>
        </p:txBody>
      </p:sp>
      <p:sp>
        <p:nvSpPr>
          <p:cNvPr id="16" name="矩形 15"/>
          <p:cNvSpPr/>
          <p:nvPr/>
        </p:nvSpPr>
        <p:spPr>
          <a:xfrm>
            <a:off x="2576513" y="1640198"/>
            <a:ext cx="6867516" cy="4703142"/>
          </a:xfrm>
          <a:prstGeom prst="rect">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endParaRPr lang="zh-CN" altLang="en-US" dirty="0">
              <a:solidFill>
                <a:schemeClr val="tx1"/>
              </a:solidFill>
            </a:endParaRPr>
          </a:p>
        </p:txBody>
      </p:sp>
      <p:sp>
        <p:nvSpPr>
          <p:cNvPr id="17" name="矩形 16"/>
          <p:cNvSpPr/>
          <p:nvPr/>
        </p:nvSpPr>
        <p:spPr>
          <a:xfrm>
            <a:off x="5097016" y="1783779"/>
            <a:ext cx="4176464" cy="1206692"/>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285750" indent="-285750">
              <a:spcBef>
                <a:spcPts val="600"/>
              </a:spcBef>
              <a:spcAft>
                <a:spcPts val="600"/>
              </a:spcAft>
              <a:buFont typeface="Arial"/>
              <a:buChar char="•"/>
            </a:pPr>
            <a:r>
              <a:rPr lang="zh-CN" altLang="zh-CN" sz="1400" dirty="0">
                <a:solidFill>
                  <a:schemeClr val="tx1"/>
                </a:solidFill>
              </a:rPr>
              <a:t>企业使命、愿景、核心价值观的</a:t>
            </a:r>
            <a:r>
              <a:rPr lang="zh-CN" altLang="zh-CN" sz="1400" dirty="0">
                <a:solidFill>
                  <a:schemeClr val="tx2"/>
                </a:solidFill>
              </a:rPr>
              <a:t>认知</a:t>
            </a:r>
            <a:r>
              <a:rPr lang="zh-CN" altLang="en-US" sz="1400" dirty="0">
                <a:solidFill>
                  <a:schemeClr val="tx1"/>
                </a:solidFill>
              </a:rPr>
              <a:t>亟需</a:t>
            </a:r>
            <a:r>
              <a:rPr lang="zh-CN" altLang="en-US" sz="1400" dirty="0">
                <a:solidFill>
                  <a:srgbClr val="FF0000"/>
                </a:solidFill>
              </a:rPr>
              <a:t>强化</a:t>
            </a:r>
            <a:endParaRPr lang="en-US" altLang="zh-CN" sz="1400" dirty="0">
              <a:solidFill>
                <a:srgbClr val="FF0000"/>
              </a:solidFill>
            </a:endParaRPr>
          </a:p>
          <a:p>
            <a:pPr marL="285750" indent="-285750">
              <a:spcBef>
                <a:spcPts val="600"/>
              </a:spcBef>
              <a:spcAft>
                <a:spcPts val="600"/>
              </a:spcAft>
              <a:buFont typeface="Arial"/>
              <a:buChar char="•"/>
            </a:pPr>
            <a:r>
              <a:rPr lang="zh-CN" altLang="zh-CN" sz="1400" dirty="0">
                <a:solidFill>
                  <a:srgbClr val="FF0000"/>
                </a:solidFill>
              </a:rPr>
              <a:t>企业文化</a:t>
            </a:r>
            <a:r>
              <a:rPr lang="zh-CN" altLang="zh-CN" sz="1400" dirty="0">
                <a:solidFill>
                  <a:schemeClr val="tx1"/>
                </a:solidFill>
              </a:rPr>
              <a:t>的</a:t>
            </a:r>
            <a:r>
              <a:rPr lang="zh-CN" altLang="zh-CN" sz="1400" dirty="0">
                <a:solidFill>
                  <a:srgbClr val="FF0000"/>
                </a:solidFill>
              </a:rPr>
              <a:t>提炼</a:t>
            </a:r>
            <a:r>
              <a:rPr lang="zh-CN" altLang="zh-CN" sz="1400" dirty="0">
                <a:solidFill>
                  <a:schemeClr val="tx1"/>
                </a:solidFill>
              </a:rPr>
              <a:t>、发扬与传承</a:t>
            </a:r>
            <a:r>
              <a:rPr lang="zh-CN" altLang="en-US" sz="1400" dirty="0">
                <a:solidFill>
                  <a:schemeClr val="tx1"/>
                </a:solidFill>
              </a:rPr>
              <a:t>亟待落实</a:t>
            </a:r>
            <a:endParaRPr lang="en-US" altLang="zh-CN" sz="1400" dirty="0">
              <a:solidFill>
                <a:schemeClr val="tx1"/>
              </a:solidFill>
            </a:endParaRPr>
          </a:p>
          <a:p>
            <a:pPr marL="285750" indent="-285750">
              <a:spcBef>
                <a:spcPts val="600"/>
              </a:spcBef>
              <a:spcAft>
                <a:spcPts val="600"/>
              </a:spcAft>
              <a:buFont typeface="Arial"/>
              <a:buChar char="•"/>
            </a:pPr>
            <a:r>
              <a:rPr lang="zh-CN" altLang="en-US" sz="1400" dirty="0">
                <a:solidFill>
                  <a:srgbClr val="FF0000"/>
                </a:solidFill>
              </a:rPr>
              <a:t>经营思</a:t>
            </a:r>
            <a:r>
              <a:rPr lang="zh-CN" altLang="en-US" sz="1400" dirty="0" smtClean="0">
                <a:solidFill>
                  <a:srgbClr val="FF0000"/>
                </a:solidFill>
              </a:rPr>
              <a:t>维</a:t>
            </a:r>
            <a:r>
              <a:rPr lang="zh-CN" altLang="en-US" sz="1400" dirty="0">
                <a:solidFill>
                  <a:schemeClr val="tx1"/>
                </a:solidFill>
              </a:rPr>
              <a:t>跟不</a:t>
            </a:r>
            <a:r>
              <a:rPr lang="zh-CN" altLang="en-US" sz="1400" dirty="0" smtClean="0">
                <a:solidFill>
                  <a:schemeClr val="tx1"/>
                </a:solidFill>
              </a:rPr>
              <a:t>上产业发展，有</a:t>
            </a:r>
            <a:r>
              <a:rPr lang="zh-CN" altLang="en-US" sz="1400" dirty="0">
                <a:solidFill>
                  <a:schemeClr val="tx1"/>
                </a:solidFill>
              </a:rPr>
              <a:t>待</a:t>
            </a:r>
            <a:r>
              <a:rPr lang="zh-CN" altLang="en-US" sz="1400" dirty="0">
                <a:solidFill>
                  <a:srgbClr val="FF0000"/>
                </a:solidFill>
              </a:rPr>
              <a:t>转型</a:t>
            </a:r>
          </a:p>
        </p:txBody>
      </p:sp>
      <p:sp>
        <p:nvSpPr>
          <p:cNvPr id="18" name="矩形 17"/>
          <p:cNvSpPr/>
          <p:nvPr/>
        </p:nvSpPr>
        <p:spPr>
          <a:xfrm>
            <a:off x="2671422" y="4675591"/>
            <a:ext cx="1620000" cy="1583998"/>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defTabSz="721933">
              <a:spcBef>
                <a:spcPts val="600"/>
              </a:spcBef>
              <a:buFont typeface="Arial"/>
              <a:buChar char="•"/>
            </a:pPr>
            <a:r>
              <a:rPr lang="zh-CN" altLang="en-US" sz="1400" dirty="0">
                <a:solidFill>
                  <a:srgbClr val="000000"/>
                </a:solidFill>
              </a:rPr>
              <a:t>明确瓮福集团使命、愿景和核心价值观</a:t>
            </a:r>
          </a:p>
          <a:p>
            <a:pPr marL="285750" indent="-285750" defTabSz="721933">
              <a:spcBef>
                <a:spcPts val="600"/>
              </a:spcBef>
              <a:buFont typeface="Arial"/>
              <a:buChar char="•"/>
            </a:pPr>
            <a:r>
              <a:rPr lang="zh-CN" altLang="en-US" sz="1400" dirty="0" smtClean="0">
                <a:solidFill>
                  <a:srgbClr val="000000"/>
                </a:solidFill>
              </a:rPr>
              <a:t>明晰瓮福在</a:t>
            </a:r>
            <a:r>
              <a:rPr lang="zh-CN" altLang="en-US" sz="1400" dirty="0">
                <a:solidFill>
                  <a:srgbClr val="000000"/>
                </a:solidFill>
              </a:rPr>
              <a:t>精神、制度等方面的核心理念及原则</a:t>
            </a:r>
          </a:p>
        </p:txBody>
      </p:sp>
      <p:sp>
        <p:nvSpPr>
          <p:cNvPr id="19" name="矩形 18"/>
          <p:cNvSpPr/>
          <p:nvPr/>
        </p:nvSpPr>
        <p:spPr>
          <a:xfrm>
            <a:off x="4356111" y="4675591"/>
            <a:ext cx="1620000" cy="1583998"/>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defTabSz="721933">
              <a:spcBef>
                <a:spcPts val="600"/>
              </a:spcBef>
              <a:buFont typeface="Arial"/>
              <a:buChar char="•"/>
            </a:pPr>
            <a:r>
              <a:rPr lang="zh-CN" altLang="en-US" sz="1400" dirty="0" smtClean="0">
                <a:solidFill>
                  <a:srgbClr val="000000"/>
                </a:solidFill>
              </a:rPr>
              <a:t>从物质、精神、制度、</a:t>
            </a:r>
            <a:r>
              <a:rPr lang="zh-CN" altLang="en-US" sz="1400" dirty="0">
                <a:solidFill>
                  <a:srgbClr val="000000"/>
                </a:solidFill>
              </a:rPr>
              <a:t>行为四个维度构建瓮福企业文化运作</a:t>
            </a:r>
            <a:r>
              <a:rPr lang="zh-CN" altLang="en-US" sz="1400" dirty="0" smtClean="0">
                <a:solidFill>
                  <a:srgbClr val="000000"/>
                </a:solidFill>
              </a:rPr>
              <a:t>体系，从而依靠科学的管理体系运转</a:t>
            </a:r>
            <a:endParaRPr lang="en-US" altLang="zh-CN" sz="1400" dirty="0" smtClean="0">
              <a:solidFill>
                <a:srgbClr val="000000"/>
              </a:solidFill>
            </a:endParaRPr>
          </a:p>
        </p:txBody>
      </p:sp>
      <p:sp>
        <p:nvSpPr>
          <p:cNvPr id="20" name="矩形 19"/>
          <p:cNvSpPr/>
          <p:nvPr/>
        </p:nvSpPr>
        <p:spPr>
          <a:xfrm>
            <a:off x="7725488" y="4675591"/>
            <a:ext cx="1620000" cy="1583998"/>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defTabSz="721933">
              <a:spcBef>
                <a:spcPts val="600"/>
              </a:spcBef>
              <a:buFont typeface="Arial"/>
              <a:buChar char="•"/>
            </a:pPr>
            <a:r>
              <a:rPr lang="zh-CN" altLang="en-US" sz="1400" dirty="0">
                <a:solidFill>
                  <a:srgbClr val="000000"/>
                </a:solidFill>
                <a:cs typeface="Arial" pitchFamily="34" charset="0"/>
              </a:rPr>
              <a:t>推进瓮</a:t>
            </a:r>
            <a:r>
              <a:rPr lang="zh-CN" altLang="en-US" sz="1400" dirty="0" smtClean="0">
                <a:solidFill>
                  <a:srgbClr val="000000"/>
                </a:solidFill>
                <a:cs typeface="Arial" pitchFamily="34" charset="0"/>
              </a:rPr>
              <a:t>福内部人际和谐，</a:t>
            </a:r>
            <a:r>
              <a:rPr lang="zh-CN" altLang="en-US" sz="1400" dirty="0">
                <a:solidFill>
                  <a:srgbClr val="000000"/>
                </a:solidFill>
                <a:cs typeface="Arial" pitchFamily="34" charset="0"/>
              </a:rPr>
              <a:t>营造和谐的企业</a:t>
            </a:r>
            <a:r>
              <a:rPr lang="zh-CN" altLang="en-US" sz="1400" dirty="0" smtClean="0">
                <a:solidFill>
                  <a:srgbClr val="000000"/>
                </a:solidFill>
                <a:cs typeface="Arial" pitchFamily="34" charset="0"/>
              </a:rPr>
              <a:t>文化，</a:t>
            </a:r>
            <a:r>
              <a:rPr lang="zh-CN" altLang="en-US" sz="1400" dirty="0">
                <a:solidFill>
                  <a:srgbClr val="000000"/>
                </a:solidFill>
                <a:cs typeface="Arial" pitchFamily="34" charset="0"/>
              </a:rPr>
              <a:t>依靠党、工、团组织的特殊作用，凝聚人心、凝聚资源、凝聚力量</a:t>
            </a:r>
            <a:endParaRPr lang="zh-CN" altLang="en-US" sz="1400" dirty="0">
              <a:solidFill>
                <a:srgbClr val="000000"/>
              </a:solidFill>
            </a:endParaRPr>
          </a:p>
        </p:txBody>
      </p:sp>
      <p:sp>
        <p:nvSpPr>
          <p:cNvPr id="21" name="矩形 20"/>
          <p:cNvSpPr/>
          <p:nvPr/>
        </p:nvSpPr>
        <p:spPr>
          <a:xfrm>
            <a:off x="2671422" y="4088188"/>
            <a:ext cx="162000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企业文化提炼</a:t>
            </a:r>
            <a:endParaRPr lang="en-US" altLang="zh-CN" sz="1400" b="1" dirty="0">
              <a:solidFill>
                <a:schemeClr val="bg1"/>
              </a:solidFill>
            </a:endParaRPr>
          </a:p>
        </p:txBody>
      </p:sp>
      <p:sp>
        <p:nvSpPr>
          <p:cNvPr id="22" name="矩形 21"/>
          <p:cNvSpPr/>
          <p:nvPr/>
        </p:nvSpPr>
        <p:spPr>
          <a:xfrm>
            <a:off x="4356111" y="4088188"/>
            <a:ext cx="162000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企业文化体系构建 </a:t>
            </a:r>
            <a:endParaRPr lang="zh-CN" altLang="en-US" sz="1400" b="1" dirty="0">
              <a:solidFill>
                <a:schemeClr val="bg1"/>
              </a:solidFill>
            </a:endParaRPr>
          </a:p>
        </p:txBody>
      </p:sp>
      <p:sp>
        <p:nvSpPr>
          <p:cNvPr id="23" name="矩形 22"/>
          <p:cNvSpPr/>
          <p:nvPr/>
        </p:nvSpPr>
        <p:spPr>
          <a:xfrm>
            <a:off x="7725488" y="4088188"/>
            <a:ext cx="162000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t>党建工作凝聚人心</a:t>
            </a:r>
            <a:endParaRPr lang="en-US" altLang="zh-CN" sz="1400" b="1" dirty="0"/>
          </a:p>
        </p:txBody>
      </p:sp>
      <p:sp>
        <p:nvSpPr>
          <p:cNvPr id="24" name="矩形 23"/>
          <p:cNvSpPr/>
          <p:nvPr/>
        </p:nvSpPr>
        <p:spPr>
          <a:xfrm>
            <a:off x="6040800" y="4675591"/>
            <a:ext cx="1620000" cy="1583998"/>
          </a:xfrm>
          <a:prstGeom prst="rect">
            <a:avLst/>
          </a:prstGeom>
          <a:solidFill>
            <a:srgbClr val="ECF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defTabSz="721933">
              <a:spcBef>
                <a:spcPts val="600"/>
              </a:spcBef>
              <a:buFont typeface="Arial"/>
              <a:buChar char="•"/>
            </a:pPr>
            <a:r>
              <a:rPr lang="zh-CN" altLang="en-US" sz="1400" dirty="0">
                <a:solidFill>
                  <a:srgbClr val="000000"/>
                </a:solidFill>
              </a:rPr>
              <a:t>确定企业文化推广原则、</a:t>
            </a:r>
            <a:r>
              <a:rPr lang="zh-CN" altLang="en-US" sz="1400" dirty="0" smtClean="0">
                <a:solidFill>
                  <a:srgbClr val="000000"/>
                </a:solidFill>
              </a:rPr>
              <a:t>目标受众及推广渠道</a:t>
            </a:r>
            <a:endParaRPr lang="zh-CN" altLang="en-US" sz="1400" dirty="0">
              <a:solidFill>
                <a:srgbClr val="000000"/>
              </a:solidFill>
            </a:endParaRPr>
          </a:p>
          <a:p>
            <a:pPr marL="285750" indent="-285750" defTabSz="721933">
              <a:spcBef>
                <a:spcPts val="600"/>
              </a:spcBef>
              <a:buFont typeface="Arial"/>
              <a:buChar char="•"/>
            </a:pPr>
            <a:r>
              <a:rPr lang="zh-CN" altLang="en-US" sz="1400" dirty="0">
                <a:solidFill>
                  <a:srgbClr val="000000"/>
                </a:solidFill>
              </a:rPr>
              <a:t>设计并撰写瓮福企业文化的推广方案</a:t>
            </a:r>
          </a:p>
        </p:txBody>
      </p:sp>
      <p:sp>
        <p:nvSpPr>
          <p:cNvPr id="25" name="矩形 24"/>
          <p:cNvSpPr/>
          <p:nvPr/>
        </p:nvSpPr>
        <p:spPr>
          <a:xfrm>
            <a:off x="6040800" y="4088188"/>
            <a:ext cx="1620000" cy="503999"/>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721933">
              <a:spcBef>
                <a:spcPts val="600"/>
              </a:spcBef>
              <a:spcAft>
                <a:spcPts val="600"/>
              </a:spcAft>
              <a:defRPr/>
            </a:pPr>
            <a:r>
              <a:rPr lang="zh-CN" altLang="en-US" sz="1400" b="1" dirty="0" smtClean="0">
                <a:solidFill>
                  <a:schemeClr val="bg1"/>
                </a:solidFill>
              </a:rPr>
              <a:t>企业文化推广 </a:t>
            </a:r>
            <a:endParaRPr lang="zh-CN" altLang="en-US" sz="1400" b="1" dirty="0">
              <a:solidFill>
                <a:schemeClr val="bg1"/>
              </a:solidFill>
            </a:endParaRPr>
          </a:p>
        </p:txBody>
      </p:sp>
      <p:grpSp>
        <p:nvGrpSpPr>
          <p:cNvPr id="26" name="组合 48"/>
          <p:cNvGrpSpPr/>
          <p:nvPr/>
        </p:nvGrpSpPr>
        <p:grpSpPr>
          <a:xfrm rot="5400000">
            <a:off x="5884271" y="1811598"/>
            <a:ext cx="252000" cy="2880000"/>
            <a:chOff x="3585420" y="1916832"/>
            <a:chExt cx="252000" cy="3528392"/>
          </a:xfrm>
        </p:grpSpPr>
        <p:cxnSp>
          <p:nvCxnSpPr>
            <p:cNvPr id="27" name="直接连接符 49"/>
            <p:cNvCxnSpPr/>
            <p:nvPr/>
          </p:nvCxnSpPr>
          <p:spPr>
            <a:xfrm>
              <a:off x="3681240" y="1916832"/>
              <a:ext cx="0" cy="3528392"/>
            </a:xfrm>
            <a:prstGeom prst="line">
              <a:avLst/>
            </a:prstGeom>
            <a:ln w="190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右箭头 27"/>
            <p:cNvSpPr/>
            <p:nvPr/>
          </p:nvSpPr>
          <p:spPr>
            <a:xfrm>
              <a:off x="3585420" y="3483028"/>
              <a:ext cx="252000" cy="396000"/>
            </a:xfrm>
            <a:prstGeom prst="rightArrow">
              <a:avLst>
                <a:gd name="adj1" fmla="val 50000"/>
                <a:gd name="adj2" fmla="val 201887"/>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1400" dirty="0" smtClean="0"/>
            </a:p>
          </p:txBody>
        </p:sp>
      </p:grpSp>
      <p:sp>
        <p:nvSpPr>
          <p:cNvPr id="29" name="矩形 28"/>
          <p:cNvSpPr/>
          <p:nvPr/>
        </p:nvSpPr>
        <p:spPr>
          <a:xfrm>
            <a:off x="2671422" y="1784156"/>
            <a:ext cx="2233613" cy="120669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核心问题</a:t>
            </a:r>
          </a:p>
        </p:txBody>
      </p:sp>
      <p:sp>
        <p:nvSpPr>
          <p:cNvPr id="30" name="矩形 29"/>
          <p:cNvSpPr/>
          <p:nvPr/>
        </p:nvSpPr>
        <p:spPr>
          <a:xfrm>
            <a:off x="2671422" y="3512348"/>
            <a:ext cx="6674066" cy="50405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spcAft>
                <a:spcPts val="600"/>
              </a:spcAft>
            </a:pPr>
            <a:r>
              <a:rPr lang="zh-CN" altLang="en-US" sz="1600" b="1" dirty="0" smtClean="0">
                <a:solidFill>
                  <a:schemeClr val="bg1"/>
                </a:solidFill>
              </a:rPr>
              <a:t>重点工作</a:t>
            </a:r>
          </a:p>
        </p:txBody>
      </p:sp>
    </p:spTree>
    <p:extLst>
      <p:ext uri="{BB962C8B-B14F-4D97-AF65-F5344CB8AC3E}">
        <p14:creationId xmlns:p14="http://schemas.microsoft.com/office/powerpoint/2010/main" val="115331891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3" name="Picture 35" descr="22939828417.jpg"/>
          <p:cNvPicPr>
            <a:picLocks noChangeAspect="1"/>
          </p:cNvPicPr>
          <p:nvPr/>
        </p:nvPicPr>
        <p:blipFill>
          <a:blip r:embed="rId2" cstate="email"/>
          <a:stretch>
            <a:fillRect/>
          </a:stretch>
        </p:blipFill>
        <p:spPr>
          <a:xfrm>
            <a:off x="0" y="0"/>
            <a:ext cx="9906000" cy="6858000"/>
          </a:xfrm>
          <a:prstGeom prst="rect">
            <a:avLst/>
          </a:prstGeom>
        </p:spPr>
      </p:pic>
      <p:pic>
        <p:nvPicPr>
          <p:cNvPr id="4" name="Picture 1"/>
          <p:cNvPicPr>
            <a:picLocks/>
          </p:cNvPicPr>
          <p:nvPr/>
        </p:nvPicPr>
        <p:blipFill>
          <a:blip r:embed="rId3" cstate="screen">
            <a:extLst>
              <a:ext uri="{28A0092B-C50C-407E-A947-70E740481C1C}">
                <a14:useLocalDpi xmlns:a14="http://schemas.microsoft.com/office/drawing/2010/main"/>
              </a:ext>
            </a:extLst>
          </a:blip>
          <a:stretch>
            <a:fillRect/>
          </a:stretch>
        </p:blipFill>
        <p:spPr>
          <a:xfrm>
            <a:off x="5356034" y="0"/>
            <a:ext cx="4549966" cy="6858000"/>
          </a:xfrm>
          <a:prstGeom prst="rect">
            <a:avLst/>
          </a:prstGeom>
        </p:spPr>
      </p:pic>
      <p:sp>
        <p:nvSpPr>
          <p:cNvPr id="38" name="文本框 37"/>
          <p:cNvSpPr txBox="1"/>
          <p:nvPr/>
        </p:nvSpPr>
        <p:spPr>
          <a:xfrm>
            <a:off x="6321152" y="2777096"/>
            <a:ext cx="2534916" cy="1626975"/>
          </a:xfrm>
          <a:prstGeom prst="rect">
            <a:avLst/>
          </a:prstGeom>
          <a:noFill/>
        </p:spPr>
        <p:txBody>
          <a:bodyPr wrap="none" lIns="36000" tIns="36000" rIns="36000" bIns="36000" rtlCol="0">
            <a:spAutoFit/>
          </a:bodyPr>
          <a:lstStyle/>
          <a:p>
            <a:pPr algn="just">
              <a:spcAft>
                <a:spcPts val="600"/>
              </a:spcAft>
            </a:pPr>
            <a:r>
              <a:rPr lang="zh-CN" altLang="en-US" sz="4800" dirty="0" smtClean="0">
                <a:latin typeface="华文彩云" pitchFamily="2" charset="-122"/>
                <a:ea typeface="华文彩云" pitchFamily="2" charset="-122"/>
              </a:rPr>
              <a:t>生态瓮磷</a:t>
            </a:r>
            <a:endParaRPr lang="en-US" altLang="zh-CN" sz="4800" dirty="0" smtClean="0">
              <a:latin typeface="华文彩云" pitchFamily="2" charset="-122"/>
              <a:ea typeface="华文彩云" pitchFamily="2" charset="-122"/>
            </a:endParaRPr>
          </a:p>
          <a:p>
            <a:pPr algn="just">
              <a:spcAft>
                <a:spcPts val="600"/>
              </a:spcAft>
            </a:pPr>
            <a:r>
              <a:rPr lang="zh-CN" altLang="en-US" sz="4800" dirty="0" smtClean="0">
                <a:latin typeface="华文彩云" pitchFamily="2" charset="-122"/>
                <a:ea typeface="华文彩云" pitchFamily="2" charset="-122"/>
              </a:rPr>
              <a:t>共谋福祉</a:t>
            </a:r>
          </a:p>
        </p:txBody>
      </p:sp>
    </p:spTree>
    <p:extLst>
      <p:ext uri="{BB962C8B-B14F-4D97-AF65-F5344CB8AC3E}">
        <p14:creationId xmlns:p14="http://schemas.microsoft.com/office/powerpoint/2010/main" val="260795079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278"/>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REHsirsln0mS0nvQwJySMg"/>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Sp.wpbktuk.ji2e.MiAV3g"/>
</p:tagLst>
</file>

<file path=ppt/tags/tag1000.xml><?xml version="1.0" encoding="utf-8"?>
<p:tagLst xmlns:a="http://schemas.openxmlformats.org/drawingml/2006/main" xmlns:r="http://schemas.openxmlformats.org/officeDocument/2006/relationships" xmlns:p="http://schemas.openxmlformats.org/presentationml/2006/main">
  <p:tag name="THINKCELLSHAPEDONOTDELETE" val="pvR916FjTxUay2WTGCBhF4Q"/>
</p:tagLst>
</file>

<file path=ppt/tags/tag1001.xml><?xml version="1.0" encoding="utf-8"?>
<p:tagLst xmlns:a="http://schemas.openxmlformats.org/drawingml/2006/main" xmlns:r="http://schemas.openxmlformats.org/officeDocument/2006/relationships" xmlns:p="http://schemas.openxmlformats.org/presentationml/2006/main">
  <p:tag name="THINKCELLSHAPEDONOTDELETE" val="p5yOSv79Ln0WWxtv6OsWUGA"/>
</p:tagLst>
</file>

<file path=ppt/tags/tag1002.xml><?xml version="1.0" encoding="utf-8"?>
<p:tagLst xmlns:a="http://schemas.openxmlformats.org/drawingml/2006/main" xmlns:r="http://schemas.openxmlformats.org/officeDocument/2006/relationships" xmlns:p="http://schemas.openxmlformats.org/presentationml/2006/main">
  <p:tag name="THINKCELLSHAPEDONOTDELETE" val="pbVQzZSdBRkm_Zevfvte6CQ"/>
</p:tagLst>
</file>

<file path=ppt/tags/tag1003.xml><?xml version="1.0" encoding="utf-8"?>
<p:tagLst xmlns:a="http://schemas.openxmlformats.org/drawingml/2006/main" xmlns:r="http://schemas.openxmlformats.org/officeDocument/2006/relationships" xmlns:p="http://schemas.openxmlformats.org/presentationml/2006/main">
  <p:tag name="THINKCELLSHAPEDONOTDELETE" val="ptf7tW4R9ckuHttJCPp77kA"/>
</p:tagLst>
</file>

<file path=ppt/tags/tag1004.xml><?xml version="1.0" encoding="utf-8"?>
<p:tagLst xmlns:a="http://schemas.openxmlformats.org/drawingml/2006/main" xmlns:r="http://schemas.openxmlformats.org/officeDocument/2006/relationships" xmlns:p="http://schemas.openxmlformats.org/presentationml/2006/main">
  <p:tag name="THINKCELLSHAPEDONOTDELETE" val="pXGkC6Gohoku.n2zIkALT_Q"/>
</p:tagLst>
</file>

<file path=ppt/tags/tag1005.xml><?xml version="1.0" encoding="utf-8"?>
<p:tagLst xmlns:a="http://schemas.openxmlformats.org/drawingml/2006/main" xmlns:r="http://schemas.openxmlformats.org/officeDocument/2006/relationships" xmlns:p="http://schemas.openxmlformats.org/presentationml/2006/main">
  <p:tag name="THINKCELLSHAPEDONOTDELETE" val="p.IUpKjCuxEWQx7ZQ.GECYA"/>
</p:tagLst>
</file>

<file path=ppt/tags/tag1006.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07.xml><?xml version="1.0" encoding="utf-8"?>
<p:tagLst xmlns:a="http://schemas.openxmlformats.org/drawingml/2006/main" xmlns:r="http://schemas.openxmlformats.org/officeDocument/2006/relationships" xmlns:p="http://schemas.openxmlformats.org/presentationml/2006/main">
  <p:tag name="THINKCELLSHAPEDONOTDELETE" val="pOk4DWtdVIEuFj80gS0a18A"/>
</p:tagLst>
</file>

<file path=ppt/tags/tag1008.xml><?xml version="1.0" encoding="utf-8"?>
<p:tagLst xmlns:a="http://schemas.openxmlformats.org/drawingml/2006/main" xmlns:r="http://schemas.openxmlformats.org/officeDocument/2006/relationships" xmlns:p="http://schemas.openxmlformats.org/presentationml/2006/main">
  <p:tag name="THINKCELLSHAPEDONOTDELETE" val="pWixWUA3Rv0qTWGwpYgH.Rg"/>
</p:tagLst>
</file>

<file path=ppt/tags/tag1009.xml><?xml version="1.0" encoding="utf-8"?>
<p:tagLst xmlns:a="http://schemas.openxmlformats.org/drawingml/2006/main" xmlns:r="http://schemas.openxmlformats.org/officeDocument/2006/relationships" xmlns:p="http://schemas.openxmlformats.org/presentationml/2006/main">
  <p:tag name="THINKCELLSHAPEDONOTDELETE" val="pZl_aCjeJmEyUY.TPkX75.g"/>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KvavQCM14UyQCTEyyVUu7g"/>
</p:tagLst>
</file>

<file path=ppt/tags/tag1010.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011.xml><?xml version="1.0" encoding="utf-8"?>
<p:tagLst xmlns:a="http://schemas.openxmlformats.org/drawingml/2006/main" xmlns:r="http://schemas.openxmlformats.org/officeDocument/2006/relationships" xmlns:p="http://schemas.openxmlformats.org/presentationml/2006/main">
  <p:tag name="THINKCELLSHAPEDONOTDELETE" val="pdAFErRYtK0SM1ZVc0eqE9w"/>
</p:tagLst>
</file>

<file path=ppt/tags/tag1012.xml><?xml version="1.0" encoding="utf-8"?>
<p:tagLst xmlns:a="http://schemas.openxmlformats.org/drawingml/2006/main" xmlns:r="http://schemas.openxmlformats.org/officeDocument/2006/relationships" xmlns:p="http://schemas.openxmlformats.org/presentationml/2006/main">
  <p:tag name="THINKCELLSHAPEDONOTDELETE" val="pBY7XE2buo0SzH.J9s2yCBA"/>
</p:tagLst>
</file>

<file path=ppt/tags/tag1013.xml><?xml version="1.0" encoding="utf-8"?>
<p:tagLst xmlns:a="http://schemas.openxmlformats.org/drawingml/2006/main" xmlns:r="http://schemas.openxmlformats.org/officeDocument/2006/relationships" xmlns:p="http://schemas.openxmlformats.org/presentationml/2006/main">
  <p:tag name="THINKCELLSHAPEDONOTDELETE" val="peq099ilbGU.bhQNJh6hP6w"/>
</p:tagLst>
</file>

<file path=ppt/tags/tag1014.xml><?xml version="1.0" encoding="utf-8"?>
<p:tagLst xmlns:a="http://schemas.openxmlformats.org/drawingml/2006/main" xmlns:r="http://schemas.openxmlformats.org/officeDocument/2006/relationships" xmlns:p="http://schemas.openxmlformats.org/presentationml/2006/main">
  <p:tag name="THINKCELLSHAPEDONOTDELETE" val="ptb4X8oPRAkOFviCiYqjYcQ"/>
</p:tagLst>
</file>

<file path=ppt/tags/tag1015.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016.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017.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018.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019.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TeU7569QA0CbGnS2KCDJkw"/>
</p:tagLst>
</file>

<file path=ppt/tags/tag1020.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1.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2.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3.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4.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5.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6.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7.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8.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29.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HTxuW0rH0KG.lQHwc_TFQ"/>
</p:tagLst>
</file>

<file path=ppt/tags/tag1030.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1.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2.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3.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4.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5.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6.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7.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8.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39.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0.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41.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42.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43.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44.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45.xml><?xml version="1.0" encoding="utf-8"?>
<p:tagLst xmlns:a="http://schemas.openxmlformats.org/drawingml/2006/main" xmlns:r="http://schemas.openxmlformats.org/officeDocument/2006/relationships" xmlns:p="http://schemas.openxmlformats.org/presentationml/2006/main">
  <p:tag name="THINKCELLSHAPEDONOTDELETE" val="puaMtK0qEP0CWUqs_ARWIHw"/>
</p:tagLst>
</file>

<file path=ppt/tags/tag1046.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04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04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04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3oFFQrNvuka18Yor0Ch1KA"/>
</p:tagLst>
</file>

<file path=ppt/tags/tag105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051.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052.xml><?xml version="1.0" encoding="utf-8"?>
<p:tagLst xmlns:a="http://schemas.openxmlformats.org/drawingml/2006/main" xmlns:r="http://schemas.openxmlformats.org/officeDocument/2006/relationships" xmlns:p="http://schemas.openxmlformats.org/presentationml/2006/main">
  <p:tag name="THINKCELLSHAPEDONOTDELETE" val="pmZctFW.X9EirlVyQaJSFjA"/>
</p:tagLst>
</file>

<file path=ppt/tags/tag1053.xml><?xml version="1.0" encoding="utf-8"?>
<p:tagLst xmlns:a="http://schemas.openxmlformats.org/drawingml/2006/main" xmlns:r="http://schemas.openxmlformats.org/officeDocument/2006/relationships" xmlns:p="http://schemas.openxmlformats.org/presentationml/2006/main">
  <p:tag name="THINKCELLSHAPEDONOTDELETE" val="pmZctFW.X9EirlVyQaJSFjA"/>
</p:tagLst>
</file>

<file path=ppt/tags/tag1054.xml><?xml version="1.0" encoding="utf-8"?>
<p:tagLst xmlns:a="http://schemas.openxmlformats.org/drawingml/2006/main" xmlns:r="http://schemas.openxmlformats.org/officeDocument/2006/relationships" xmlns:p="http://schemas.openxmlformats.org/presentationml/2006/main">
  <p:tag name="THINKCELLSHAPEDONOTDELETE" val="pmZctFW.X9EirlVyQaJSFjA"/>
</p:tagLst>
</file>

<file path=ppt/tags/tag1055.xml><?xml version="1.0" encoding="utf-8"?>
<p:tagLst xmlns:a="http://schemas.openxmlformats.org/drawingml/2006/main" xmlns:r="http://schemas.openxmlformats.org/officeDocument/2006/relationships" xmlns:p="http://schemas.openxmlformats.org/presentationml/2006/main">
  <p:tag name="THINKCELLSHAPEDONOTDELETE" val="pmZctFW.X9EirlVyQaJSFjA"/>
</p:tagLst>
</file>

<file path=ppt/tags/tag10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7.xml><?xml version="1.0" encoding="utf-8"?>
<p:tagLst xmlns:a="http://schemas.openxmlformats.org/drawingml/2006/main" xmlns:r="http://schemas.openxmlformats.org/officeDocument/2006/relationships" xmlns:p="http://schemas.openxmlformats.org/presentationml/2006/main">
  <p:tag name="THINKCELLSHAPEDONOTDELETE" val="p1AW0oHQY40eu5AgK5tWBzw"/>
</p:tagLst>
</file>

<file path=ppt/tags/tag1058.xml><?xml version="1.0" encoding="utf-8"?>
<p:tagLst xmlns:a="http://schemas.openxmlformats.org/drawingml/2006/main" xmlns:r="http://schemas.openxmlformats.org/officeDocument/2006/relationships" xmlns:p="http://schemas.openxmlformats.org/presentationml/2006/main">
  <p:tag name="THINKCELLSHAPEDONOTDELETE" val="ph7Qfw9dkw0eu25FbeAz2gg"/>
</p:tagLst>
</file>

<file path=ppt/tags/tag1059.xml><?xml version="1.0" encoding="utf-8"?>
<p:tagLst xmlns:a="http://schemas.openxmlformats.org/drawingml/2006/main" xmlns:r="http://schemas.openxmlformats.org/officeDocument/2006/relationships" xmlns:p="http://schemas.openxmlformats.org/presentationml/2006/main">
  <p:tag name="THINKCELLSHAPEDONOTDELETE" val="pTBgHKEh4HkSlasmx07fLTg"/>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t2U8cJY3_0y.5LyF6rWcwg"/>
</p:tagLst>
</file>

<file path=ppt/tags/tag1060.xml><?xml version="1.0" encoding="utf-8"?>
<p:tagLst xmlns:a="http://schemas.openxmlformats.org/drawingml/2006/main" xmlns:r="http://schemas.openxmlformats.org/officeDocument/2006/relationships" xmlns:p="http://schemas.openxmlformats.org/presentationml/2006/main">
  <p:tag name="THINKCELLSHAPEDONOTDELETE" val="p7zyPwIXmukaEl1Egyup2nA"/>
</p:tagLst>
</file>

<file path=ppt/tags/tag1061.xml><?xml version="1.0" encoding="utf-8"?>
<p:tagLst xmlns:a="http://schemas.openxmlformats.org/drawingml/2006/main" xmlns:r="http://schemas.openxmlformats.org/officeDocument/2006/relationships" xmlns:p="http://schemas.openxmlformats.org/presentationml/2006/main">
  <p:tag name="THINKCELLSHAPEDONOTDELETE" val="pHbB5JZDWzkmThT84yqgWsw"/>
</p:tagLst>
</file>

<file path=ppt/tags/tag1062.xml><?xml version="1.0" encoding="utf-8"?>
<p:tagLst xmlns:a="http://schemas.openxmlformats.org/drawingml/2006/main" xmlns:r="http://schemas.openxmlformats.org/officeDocument/2006/relationships" xmlns:p="http://schemas.openxmlformats.org/presentationml/2006/main">
  <p:tag name="THINKCELLSHAPEDONOTDELETE" val="ppD5T_XJ2B0CrCnu590mrbA"/>
</p:tagLst>
</file>

<file path=ppt/tags/tag1063.xml><?xml version="1.0" encoding="utf-8"?>
<p:tagLst xmlns:a="http://schemas.openxmlformats.org/drawingml/2006/main" xmlns:r="http://schemas.openxmlformats.org/officeDocument/2006/relationships" xmlns:p="http://schemas.openxmlformats.org/presentationml/2006/main">
  <p:tag name="THINKCELLSHAPEDONOTDELETE" val="pEPLmGSfX.0S2WGwV5WiG.g"/>
</p:tagLst>
</file>

<file path=ppt/tags/tag1064.xml><?xml version="1.0" encoding="utf-8"?>
<p:tagLst xmlns:a="http://schemas.openxmlformats.org/drawingml/2006/main" xmlns:r="http://schemas.openxmlformats.org/officeDocument/2006/relationships" xmlns:p="http://schemas.openxmlformats.org/presentationml/2006/main">
  <p:tag name="THINKCELLSHAPEDONOTDELETE" val="p6HfgFMjn7k6B4vqAw8iU4Q"/>
</p:tagLst>
</file>

<file path=ppt/tags/tag1065.xml><?xml version="1.0" encoding="utf-8"?>
<p:tagLst xmlns:a="http://schemas.openxmlformats.org/drawingml/2006/main" xmlns:r="http://schemas.openxmlformats.org/officeDocument/2006/relationships" xmlns:p="http://schemas.openxmlformats.org/presentationml/2006/main">
  <p:tag name="THINKCELLSHAPEDONOTDELETE" val="puZZYmIAciU20rUul87uq1A"/>
</p:tagLst>
</file>

<file path=ppt/tags/tag1066.xml><?xml version="1.0" encoding="utf-8"?>
<p:tagLst xmlns:a="http://schemas.openxmlformats.org/drawingml/2006/main" xmlns:r="http://schemas.openxmlformats.org/officeDocument/2006/relationships" xmlns:p="http://schemas.openxmlformats.org/presentationml/2006/main">
  <p:tag name="THINKCELLSHAPEDONOTDELETE" val="pClVMv9lM6E.AQa0kY2pYKQ"/>
</p:tagLst>
</file>

<file path=ppt/tags/tag1067.xml><?xml version="1.0" encoding="utf-8"?>
<p:tagLst xmlns:a="http://schemas.openxmlformats.org/drawingml/2006/main" xmlns:r="http://schemas.openxmlformats.org/officeDocument/2006/relationships" xmlns:p="http://schemas.openxmlformats.org/presentationml/2006/main">
  <p:tag name="THINKCELLSHAPEDONOTDELETE" val="p9c9zos5_L0C0uh0pcZjEHg"/>
</p:tagLst>
</file>

<file path=ppt/tags/tag1068.xml><?xml version="1.0" encoding="utf-8"?>
<p:tagLst xmlns:a="http://schemas.openxmlformats.org/drawingml/2006/main" xmlns:r="http://schemas.openxmlformats.org/officeDocument/2006/relationships" xmlns:p="http://schemas.openxmlformats.org/presentationml/2006/main">
  <p:tag name="THINKCELLSHAPEDONOTDELETE" val="pqy6tyJIOck.pWu_7eugcoQ"/>
</p:tagLst>
</file>

<file path=ppt/tags/tag1069.xml><?xml version="1.0" encoding="utf-8"?>
<p:tagLst xmlns:a="http://schemas.openxmlformats.org/drawingml/2006/main" xmlns:r="http://schemas.openxmlformats.org/officeDocument/2006/relationships" xmlns:p="http://schemas.openxmlformats.org/presentationml/2006/main">
  <p:tag name="THINKCELLSHAPEDONOTDELETE" val="pBbzWwjwiB0yL6xkUlYo18A"/>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0A8b_aH0H02ceRXdIBIXPA"/>
</p:tagLst>
</file>

<file path=ppt/tags/tag1070.xml><?xml version="1.0" encoding="utf-8"?>
<p:tagLst xmlns:a="http://schemas.openxmlformats.org/drawingml/2006/main" xmlns:r="http://schemas.openxmlformats.org/officeDocument/2006/relationships" xmlns:p="http://schemas.openxmlformats.org/presentationml/2006/main">
  <p:tag name="THINKCELLSHAPEDONOTDELETE" val="pSnP7vA.ehk6NKq_Fdpdgog"/>
</p:tagLst>
</file>

<file path=ppt/tags/tag1071.xml><?xml version="1.0" encoding="utf-8"?>
<p:tagLst xmlns:a="http://schemas.openxmlformats.org/drawingml/2006/main" xmlns:r="http://schemas.openxmlformats.org/officeDocument/2006/relationships" xmlns:p="http://schemas.openxmlformats.org/presentationml/2006/main">
  <p:tag name="THINKCELLSHAPEDONOTDELETE" val="p_Qbru6dc3UinX.n_s6hjQQ"/>
</p:tagLst>
</file>

<file path=ppt/tags/tag1072.xml><?xml version="1.0" encoding="utf-8"?>
<p:tagLst xmlns:a="http://schemas.openxmlformats.org/drawingml/2006/main" xmlns:r="http://schemas.openxmlformats.org/officeDocument/2006/relationships" xmlns:p="http://schemas.openxmlformats.org/presentationml/2006/main">
  <p:tag name="THINKCELLSHAPEDONOTDELETE" val="pvqsb7jYIkkCapmy_KGwfNw"/>
</p:tagLst>
</file>

<file path=ppt/tags/tag1073.xml><?xml version="1.0" encoding="utf-8"?>
<p:tagLst xmlns:a="http://schemas.openxmlformats.org/drawingml/2006/main" xmlns:r="http://schemas.openxmlformats.org/officeDocument/2006/relationships" xmlns:p="http://schemas.openxmlformats.org/presentationml/2006/main">
  <p:tag name="THINKCELLSHAPEDONOTDELETE" val="ppD5T_XJ2B0CrCnu590mrbA"/>
</p:tagLst>
</file>

<file path=ppt/tags/tag1074.xml><?xml version="1.0" encoding="utf-8"?>
<p:tagLst xmlns:a="http://schemas.openxmlformats.org/drawingml/2006/main" xmlns:r="http://schemas.openxmlformats.org/officeDocument/2006/relationships" xmlns:p="http://schemas.openxmlformats.org/presentationml/2006/main">
  <p:tag name="THINKCELLSHAPEDONOTDELETE" val="ppD5T_XJ2B0CrCnu590mrbA"/>
</p:tagLst>
</file>

<file path=ppt/tags/tag1075.xml><?xml version="1.0" encoding="utf-8"?>
<p:tagLst xmlns:a="http://schemas.openxmlformats.org/drawingml/2006/main" xmlns:r="http://schemas.openxmlformats.org/officeDocument/2006/relationships" xmlns:p="http://schemas.openxmlformats.org/presentationml/2006/main">
  <p:tag name="THINKCELLSHAPEDONOTDELETE" val="pi3OC9ikr6kKEs3.24IDuVA"/>
</p:tagLst>
</file>

<file path=ppt/tags/tag1076.xml><?xml version="1.0" encoding="utf-8"?>
<p:tagLst xmlns:a="http://schemas.openxmlformats.org/drawingml/2006/main" xmlns:r="http://schemas.openxmlformats.org/officeDocument/2006/relationships" xmlns:p="http://schemas.openxmlformats.org/presentationml/2006/main">
  <p:tag name="THINKCELLSHAPEDONOTDELETE" val="pbCj1DwTZL0m7MWsVg.nH_Q"/>
</p:tagLst>
</file>

<file path=ppt/tags/tag1077.xml><?xml version="1.0" encoding="utf-8"?>
<p:tagLst xmlns:a="http://schemas.openxmlformats.org/drawingml/2006/main" xmlns:r="http://schemas.openxmlformats.org/officeDocument/2006/relationships" xmlns:p="http://schemas.openxmlformats.org/presentationml/2006/main">
  <p:tag name="THINKCELLSHAPEDONOTDELETE" val="pjGsd54vRsEKzuMqxTzBnjA"/>
</p:tagLst>
</file>

<file path=ppt/tags/tag1078.xml><?xml version="1.0" encoding="utf-8"?>
<p:tagLst xmlns:a="http://schemas.openxmlformats.org/drawingml/2006/main" xmlns:r="http://schemas.openxmlformats.org/officeDocument/2006/relationships" xmlns:p="http://schemas.openxmlformats.org/presentationml/2006/main">
  <p:tag name="THINKCELLSHAPEDONOTDELETE" val="pEX1DRIOpcEWVEzhHWuY2TA"/>
</p:tagLst>
</file>

<file path=ppt/tags/tag1079.xml><?xml version="1.0" encoding="utf-8"?>
<p:tagLst xmlns:a="http://schemas.openxmlformats.org/drawingml/2006/main" xmlns:r="http://schemas.openxmlformats.org/officeDocument/2006/relationships" xmlns:p="http://schemas.openxmlformats.org/presentationml/2006/main">
  <p:tag name="THINKCELLSHAPEDONOTDELETE" val="pPHvKExP9jUa7fBmnDfz5h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0.xml><?xml version="1.0" encoding="utf-8"?>
<p:tagLst xmlns:a="http://schemas.openxmlformats.org/drawingml/2006/main" xmlns:r="http://schemas.openxmlformats.org/officeDocument/2006/relationships" xmlns:p="http://schemas.openxmlformats.org/presentationml/2006/main">
  <p:tag name="THINKCELLSHAPEDONOTDELETE" val="pMsLzvVIeEkOrzOJmwRv17g"/>
</p:tagLst>
</file>

<file path=ppt/tags/tag1081.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82.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83.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84.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85.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86.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87.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88.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89.xml><?xml version="1.0" encoding="utf-8"?>
<p:tagLst xmlns:a="http://schemas.openxmlformats.org/drawingml/2006/main" xmlns:r="http://schemas.openxmlformats.org/officeDocument/2006/relationships" xmlns:p="http://schemas.openxmlformats.org/presentationml/2006/main">
  <p:tag name="THINKCELLSHAPEDONOTDELETE" val="pJwUNOrbP40uZw.HLrOEVVQ"/>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WMiLFJShBU.AdaabiWeHFw"/>
</p:tagLst>
</file>

<file path=ppt/tags/tag1090.xml><?xml version="1.0" encoding="utf-8"?>
<p:tagLst xmlns:a="http://schemas.openxmlformats.org/drawingml/2006/main" xmlns:r="http://schemas.openxmlformats.org/officeDocument/2006/relationships" xmlns:p="http://schemas.openxmlformats.org/presentationml/2006/main">
  <p:tag name="THINKCELLSHAPEDONOTDELETE" val="pPHvKExP9jUa7fBmnDfz5hw"/>
</p:tagLst>
</file>

<file path=ppt/tags/tag1091.xml><?xml version="1.0" encoding="utf-8"?>
<p:tagLst xmlns:a="http://schemas.openxmlformats.org/drawingml/2006/main" xmlns:r="http://schemas.openxmlformats.org/officeDocument/2006/relationships" xmlns:p="http://schemas.openxmlformats.org/presentationml/2006/main">
  <p:tag name="THINKCELLSHAPEDONOTDELETE" val="pMsLzvVIeEkOrzOJmwRv17g"/>
</p:tagLst>
</file>

<file path=ppt/tags/tag1092.xml><?xml version="1.0" encoding="utf-8"?>
<p:tagLst xmlns:a="http://schemas.openxmlformats.org/drawingml/2006/main" xmlns:r="http://schemas.openxmlformats.org/officeDocument/2006/relationships" xmlns:p="http://schemas.openxmlformats.org/presentationml/2006/main">
  <p:tag name="THINKCELLSHAPEDONOTDELETE" val="pMsLzvVIeEkOrzOJmwRv17g"/>
</p:tagLst>
</file>

<file path=ppt/tags/tag1093.xml><?xml version="1.0" encoding="utf-8"?>
<p:tagLst xmlns:a="http://schemas.openxmlformats.org/drawingml/2006/main" xmlns:r="http://schemas.openxmlformats.org/officeDocument/2006/relationships" xmlns:p="http://schemas.openxmlformats.org/presentationml/2006/main">
  <p:tag name="THINKCELLSHAPEDONOTDELETE" val="pqXQzbQSnQkad9oghQuiz7A"/>
</p:tagLst>
</file>

<file path=ppt/tags/tag1094.xml><?xml version="1.0" encoding="utf-8"?>
<p:tagLst xmlns:a="http://schemas.openxmlformats.org/drawingml/2006/main" xmlns:r="http://schemas.openxmlformats.org/officeDocument/2006/relationships" xmlns:p="http://schemas.openxmlformats.org/presentationml/2006/main">
  <p:tag name="THINKCELLSHAPEDONOTDELETE" val="pHI17UmUwp0mo4aHuuM8W2Q"/>
</p:tagLst>
</file>

<file path=ppt/tags/tag1095.xml><?xml version="1.0" encoding="utf-8"?>
<p:tagLst xmlns:a="http://schemas.openxmlformats.org/drawingml/2006/main" xmlns:r="http://schemas.openxmlformats.org/officeDocument/2006/relationships" xmlns:p="http://schemas.openxmlformats.org/presentationml/2006/main">
  <p:tag name="THINKCELLSHAPEDONOTDELETE" val="pebP5886lQEiVX4DdrYojJg"/>
</p:tagLst>
</file>

<file path=ppt/tags/tag1096.xml><?xml version="1.0" encoding="utf-8"?>
<p:tagLst xmlns:a="http://schemas.openxmlformats.org/drawingml/2006/main" xmlns:r="http://schemas.openxmlformats.org/officeDocument/2006/relationships" xmlns:p="http://schemas.openxmlformats.org/presentationml/2006/main">
  <p:tag name="THINKCELLSHAPEDONOTDELETE" val="pOk4DWtdVIEuFj80gS0a18A"/>
</p:tagLst>
</file>

<file path=ppt/tags/tag1097.xml><?xml version="1.0" encoding="utf-8"?>
<p:tagLst xmlns:a="http://schemas.openxmlformats.org/drawingml/2006/main" xmlns:r="http://schemas.openxmlformats.org/officeDocument/2006/relationships" xmlns:p="http://schemas.openxmlformats.org/presentationml/2006/main">
  <p:tag name="THINKCELLSHAPEDONOTDELETE" val="pWixWUA3Rv0qTWGwpYgH.Rg"/>
</p:tagLst>
</file>

<file path=ppt/tags/tag1098.xml><?xml version="1.0" encoding="utf-8"?>
<p:tagLst xmlns:a="http://schemas.openxmlformats.org/drawingml/2006/main" xmlns:r="http://schemas.openxmlformats.org/officeDocument/2006/relationships" xmlns:p="http://schemas.openxmlformats.org/presentationml/2006/main">
  <p:tag name="THINKCELLSHAPEDONOTDELETE" val="pZl_aCjeJmEyUY.TPkX75.g"/>
</p:tagLst>
</file>

<file path=ppt/tags/tag1099.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i0FkJMpbgUGuVSHlt0u5H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XGYeq9r2xkWZsUQMsJ0Wvw"/>
</p:tagLst>
</file>

<file path=ppt/tags/tag1100.xml><?xml version="1.0" encoding="utf-8"?>
<p:tagLst xmlns:a="http://schemas.openxmlformats.org/drawingml/2006/main" xmlns:r="http://schemas.openxmlformats.org/officeDocument/2006/relationships" xmlns:p="http://schemas.openxmlformats.org/presentationml/2006/main">
  <p:tag name="THINKCELLSHAPEDONOTDELETE" val="pdAFErRYtK0SM1ZVc0eqE9w"/>
</p:tagLst>
</file>

<file path=ppt/tags/tag1101.xml><?xml version="1.0" encoding="utf-8"?>
<p:tagLst xmlns:a="http://schemas.openxmlformats.org/drawingml/2006/main" xmlns:r="http://schemas.openxmlformats.org/officeDocument/2006/relationships" xmlns:p="http://schemas.openxmlformats.org/presentationml/2006/main">
  <p:tag name="THINKCELLSHAPEDONOTDELETE" val="pBY7XE2buo0SzH.J9s2yCBA"/>
</p:tagLst>
</file>

<file path=ppt/tags/tag1102.xml><?xml version="1.0" encoding="utf-8"?>
<p:tagLst xmlns:a="http://schemas.openxmlformats.org/drawingml/2006/main" xmlns:r="http://schemas.openxmlformats.org/officeDocument/2006/relationships" xmlns:p="http://schemas.openxmlformats.org/presentationml/2006/main">
  <p:tag name="THINKCELLSHAPEDONOTDELETE" val="peq099ilbGU.bhQNJh6hP6w"/>
</p:tagLst>
</file>

<file path=ppt/tags/tag1103.xml><?xml version="1.0" encoding="utf-8"?>
<p:tagLst xmlns:a="http://schemas.openxmlformats.org/drawingml/2006/main" xmlns:r="http://schemas.openxmlformats.org/officeDocument/2006/relationships" xmlns:p="http://schemas.openxmlformats.org/presentationml/2006/main">
  <p:tag name="THINKCELLSHAPEDONOTDELETE" val="ptb4X8oPRAkOFviCiYqjYcQ"/>
</p:tagLst>
</file>

<file path=ppt/tags/tag1104.xml><?xml version="1.0" encoding="utf-8"?>
<p:tagLst xmlns:a="http://schemas.openxmlformats.org/drawingml/2006/main" xmlns:r="http://schemas.openxmlformats.org/officeDocument/2006/relationships" xmlns:p="http://schemas.openxmlformats.org/presentationml/2006/main">
  <p:tag name="THINKCELLSHAPEDONOTDELETE" val="pqXQzbQSnQkad9oghQuiz7A"/>
</p:tagLst>
</file>

<file path=ppt/tags/tag1105.xml><?xml version="1.0" encoding="utf-8"?>
<p:tagLst xmlns:a="http://schemas.openxmlformats.org/drawingml/2006/main" xmlns:r="http://schemas.openxmlformats.org/officeDocument/2006/relationships" xmlns:p="http://schemas.openxmlformats.org/presentationml/2006/main">
  <p:tag name="THINKCELLSHAPEDONOTDELETE" val="pqXQzbQSnQkad9oghQuiz7A"/>
</p:tagLst>
</file>

<file path=ppt/tags/tag1106.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107.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108.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109.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10erLjywD0i9vRHPu48iRw"/>
</p:tagLst>
</file>

<file path=ppt/tags/tag1110.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111.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112.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113.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114.xml><?xml version="1.0" encoding="utf-8"?>
<p:tagLst xmlns:a="http://schemas.openxmlformats.org/drawingml/2006/main" xmlns:r="http://schemas.openxmlformats.org/officeDocument/2006/relationships" xmlns:p="http://schemas.openxmlformats.org/presentationml/2006/main">
  <p:tag name="THINKCELLSHAPEDONOTDELETE" val="pqXQzbQSnQkad9oghQuiz7A"/>
</p:tagLst>
</file>

<file path=ppt/tags/tag1115.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16.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117.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18.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19.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A.LbbmPbl0e4hPAa_iMKGA"/>
</p:tagLst>
</file>

<file path=ppt/tags/tag1120.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21.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22.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23.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24.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25.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26.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127.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128.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129.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XwZ5jzbbyEeQ1QNBD26WjA"/>
</p:tagLst>
</file>

<file path=ppt/tags/tag1130.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131.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132.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133.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134.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35.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36.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137.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138.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139.xml><?xml version="1.0" encoding="utf-8"?>
<p:tagLst xmlns:a="http://schemas.openxmlformats.org/drawingml/2006/main" xmlns:r="http://schemas.openxmlformats.org/officeDocument/2006/relationships" xmlns:p="http://schemas.openxmlformats.org/presentationml/2006/main">
  <p:tag name="THINKCELLSHAPEDONOTDELETE" val="pqXQzbQSnQkad9oghQuiz7A"/>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Dk.fX8Rq_kKY1tmRZ05KtQ"/>
</p:tagLst>
</file>

<file path=ppt/tags/tag1140.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141.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142.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143.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144.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45.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46.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4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4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4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wnK4oCOV8kqPiC7_g7ACyQ"/>
</p:tagLst>
</file>

<file path=ppt/tags/tag1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1.xml><?xml version="1.0" encoding="utf-8"?>
<p:tagLst xmlns:a="http://schemas.openxmlformats.org/drawingml/2006/main" xmlns:r="http://schemas.openxmlformats.org/officeDocument/2006/relationships" xmlns:p="http://schemas.openxmlformats.org/presentationml/2006/main">
  <p:tag name="THINKCELLSHAPEDONOTDELETE" val="prJkl2UPeAUWEE.7dl3uS.Q"/>
</p:tagLst>
</file>

<file path=ppt/tags/tag1152.xml><?xml version="1.0" encoding="utf-8"?>
<p:tagLst xmlns:a="http://schemas.openxmlformats.org/drawingml/2006/main" xmlns:r="http://schemas.openxmlformats.org/officeDocument/2006/relationships" xmlns:p="http://schemas.openxmlformats.org/presentationml/2006/main">
  <p:tag name="THINKCELLSHAPEDONOTDELETE" val="pOQ7oz9KeQUu9_gWIKdgtYA"/>
</p:tagLst>
</file>

<file path=ppt/tags/tag1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4.xml><?xml version="1.0" encoding="utf-8"?>
<p:tagLst xmlns:a="http://schemas.openxmlformats.org/drawingml/2006/main" xmlns:r="http://schemas.openxmlformats.org/officeDocument/2006/relationships" xmlns:p="http://schemas.openxmlformats.org/presentationml/2006/main">
  <p:tag name="THINKCELLSHAPEDONOTDELETE" val="pD34nlku.7kKg36pMdBzw6A"/>
</p:tagLst>
</file>

<file path=ppt/tags/tag1155.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156.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157.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15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59.xml><?xml version="1.0" encoding="utf-8"?>
<p:tagLst xmlns:a="http://schemas.openxmlformats.org/drawingml/2006/main" xmlns:r="http://schemas.openxmlformats.org/officeDocument/2006/relationships" xmlns:p="http://schemas.openxmlformats.org/presentationml/2006/main">
  <p:tag name="THINKCELLSHAPEDONOTDELETE" val="pXNz._Ua8zkejPQbw2DhArQ"/>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3L.SuiNjQ0eJB75tCKbzMQ"/>
</p:tagLst>
</file>

<file path=ppt/tags/tag116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61.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62.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63.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1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5.xml><?xml version="1.0" encoding="utf-8"?>
<p:tagLst xmlns:a="http://schemas.openxmlformats.org/drawingml/2006/main" xmlns:r="http://schemas.openxmlformats.org/officeDocument/2006/relationships" xmlns:p="http://schemas.openxmlformats.org/presentationml/2006/main">
  <p:tag name="THINKCELLSHAPEDONOTDELETE" val="pnKSXIpCeKU.lZGsGAh7Dtw"/>
</p:tagLst>
</file>

<file path=ppt/tags/tag1166.xml><?xml version="1.0" encoding="utf-8"?>
<p:tagLst xmlns:a="http://schemas.openxmlformats.org/drawingml/2006/main" xmlns:r="http://schemas.openxmlformats.org/officeDocument/2006/relationships" xmlns:p="http://schemas.openxmlformats.org/presentationml/2006/main">
  <p:tag name="THINKCELLSHAPEDONOTDELETE" val="pcEga.nAM9EGjt7lP4KhalQ"/>
</p:tagLst>
</file>

<file path=ppt/tags/tag1167.xml><?xml version="1.0" encoding="utf-8"?>
<p:tagLst xmlns:a="http://schemas.openxmlformats.org/drawingml/2006/main" xmlns:r="http://schemas.openxmlformats.org/officeDocument/2006/relationships" xmlns:p="http://schemas.openxmlformats.org/presentationml/2006/main">
  <p:tag name="THINKCELLSHAPEDONOTDELETE" val="pNwD_VpGK5k.59iLQzK_yvg"/>
</p:tagLst>
</file>

<file path=ppt/tags/tag1168.xml><?xml version="1.0" encoding="utf-8"?>
<p:tagLst xmlns:a="http://schemas.openxmlformats.org/drawingml/2006/main" xmlns:r="http://schemas.openxmlformats.org/officeDocument/2006/relationships" xmlns:p="http://schemas.openxmlformats.org/presentationml/2006/main">
  <p:tag name="THINKCELLSHAPEDONOTDELETE" val="puthwNnxcAEuVDL2ii5KfQg"/>
</p:tagLst>
</file>

<file path=ppt/tags/tag1169.xml><?xml version="1.0" encoding="utf-8"?>
<p:tagLst xmlns:a="http://schemas.openxmlformats.org/drawingml/2006/main" xmlns:r="http://schemas.openxmlformats.org/officeDocument/2006/relationships" xmlns:p="http://schemas.openxmlformats.org/presentationml/2006/main">
  <p:tag name="THINKCELLSHAPEDONOTDELETE" val="pRebeOPuF90.cwlGBP1qeqQ"/>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gl3lLyDfbUWXZA4SdBXjhg"/>
</p:tagLst>
</file>

<file path=ppt/tags/tag1170.xml><?xml version="1.0" encoding="utf-8"?>
<p:tagLst xmlns:a="http://schemas.openxmlformats.org/drawingml/2006/main" xmlns:r="http://schemas.openxmlformats.org/officeDocument/2006/relationships" xmlns:p="http://schemas.openxmlformats.org/presentationml/2006/main">
  <p:tag name="THINKCELLSHAPEDONOTDELETE" val="p0MapZd84tUylpVtEcf9GGQ"/>
</p:tagLst>
</file>

<file path=ppt/tags/tag1171.xml><?xml version="1.0" encoding="utf-8"?>
<p:tagLst xmlns:a="http://schemas.openxmlformats.org/drawingml/2006/main" xmlns:r="http://schemas.openxmlformats.org/officeDocument/2006/relationships" xmlns:p="http://schemas.openxmlformats.org/presentationml/2006/main">
  <p:tag name="THINKCELLSHAPEDONOTDELETE" val="pzVOzCfRj_Uyx1LEzpke6kg"/>
</p:tagLst>
</file>

<file path=ppt/tags/tag1172.xml><?xml version="1.0" encoding="utf-8"?>
<p:tagLst xmlns:a="http://schemas.openxmlformats.org/drawingml/2006/main" xmlns:r="http://schemas.openxmlformats.org/officeDocument/2006/relationships" xmlns:p="http://schemas.openxmlformats.org/presentationml/2006/main">
  <p:tag name="THINKCELLSHAPEDONOTDELETE" val="pkje6OX93eUiBodWLof_dyg"/>
</p:tagLst>
</file>

<file path=ppt/tags/tag1173.xml><?xml version="1.0" encoding="utf-8"?>
<p:tagLst xmlns:a="http://schemas.openxmlformats.org/drawingml/2006/main" xmlns:r="http://schemas.openxmlformats.org/officeDocument/2006/relationships" xmlns:p="http://schemas.openxmlformats.org/presentationml/2006/main">
  <p:tag name="THINKCELLSHAPEDONOTDELETE" val="pKPTO5QuJaUu.X3qcj3WVrg"/>
</p:tagLst>
</file>

<file path=ppt/tags/tag1174.xml><?xml version="1.0" encoding="utf-8"?>
<p:tagLst xmlns:a="http://schemas.openxmlformats.org/drawingml/2006/main" xmlns:r="http://schemas.openxmlformats.org/officeDocument/2006/relationships" xmlns:p="http://schemas.openxmlformats.org/presentationml/2006/main">
  <p:tag name="THINKCELLSHAPEDONOTDELETE" val="pMyBI5_aoiUONMlbRyzwQDw"/>
</p:tagLst>
</file>

<file path=ppt/tags/tag1175.xml><?xml version="1.0" encoding="utf-8"?>
<p:tagLst xmlns:a="http://schemas.openxmlformats.org/drawingml/2006/main" xmlns:r="http://schemas.openxmlformats.org/officeDocument/2006/relationships" xmlns:p="http://schemas.openxmlformats.org/presentationml/2006/main">
  <p:tag name="THINKCELLSHAPEDONOTDELETE" val="pSyDJ5Tt2gk6uNdPIq3E.Bg"/>
</p:tagLst>
</file>

<file path=ppt/tags/tag1176.xml><?xml version="1.0" encoding="utf-8"?>
<p:tagLst xmlns:a="http://schemas.openxmlformats.org/drawingml/2006/main" xmlns:r="http://schemas.openxmlformats.org/officeDocument/2006/relationships" xmlns:p="http://schemas.openxmlformats.org/presentationml/2006/main">
  <p:tag name="THINKCELLSHAPEDONOTDELETE" val="pv7cAQETabUGL1EKmpQ3TAA"/>
</p:tagLst>
</file>

<file path=ppt/tags/tag1177.xml><?xml version="1.0" encoding="utf-8"?>
<p:tagLst xmlns:a="http://schemas.openxmlformats.org/drawingml/2006/main" xmlns:r="http://schemas.openxmlformats.org/officeDocument/2006/relationships" xmlns:p="http://schemas.openxmlformats.org/presentationml/2006/main">
  <p:tag name="THINKCELLSHAPEDONOTDELETE" val="pOurh4zSZt0G9Y3.7ffVYgg"/>
</p:tagLst>
</file>

<file path=ppt/tags/tag1178.xml><?xml version="1.0" encoding="utf-8"?>
<p:tagLst xmlns:a="http://schemas.openxmlformats.org/drawingml/2006/main" xmlns:r="http://schemas.openxmlformats.org/officeDocument/2006/relationships" xmlns:p="http://schemas.openxmlformats.org/presentationml/2006/main">
  <p:tag name="THINKCELLSHAPEDONOTDELETE" val="pfp5GZWKYHk.wLQ0U.NL0IA"/>
</p:tagLst>
</file>

<file path=ppt/tags/tag1179.xml><?xml version="1.0" encoding="utf-8"?>
<p:tagLst xmlns:a="http://schemas.openxmlformats.org/drawingml/2006/main" xmlns:r="http://schemas.openxmlformats.org/officeDocument/2006/relationships" xmlns:p="http://schemas.openxmlformats.org/presentationml/2006/main">
  <p:tag name="THINKCELLSHAPEDONOTDELETE" val="pmZctFW.X9EirlVyQaJSFj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tmuSBu1eL0i.A1FCDdEM2Q"/>
</p:tagLst>
</file>

<file path=ppt/tags/tag1180.xml><?xml version="1.0" encoding="utf-8"?>
<p:tagLst xmlns:a="http://schemas.openxmlformats.org/drawingml/2006/main" xmlns:r="http://schemas.openxmlformats.org/officeDocument/2006/relationships" xmlns:p="http://schemas.openxmlformats.org/presentationml/2006/main">
  <p:tag name="THINKCELLSHAPEDONOTDELETE" val="p46hGsw2Ha02NDT8VkYVQqQ"/>
</p:tagLst>
</file>

<file path=ppt/tags/tag1181.xml><?xml version="1.0" encoding="utf-8"?>
<p:tagLst xmlns:a="http://schemas.openxmlformats.org/drawingml/2006/main" xmlns:r="http://schemas.openxmlformats.org/officeDocument/2006/relationships" xmlns:p="http://schemas.openxmlformats.org/presentationml/2006/main">
  <p:tag name="THINKCELLSHAPEDONOTDELETE" val="pUyTz55OAT0KS7ioOGcqzSg"/>
</p:tagLst>
</file>

<file path=ppt/tags/tag1182.xml><?xml version="1.0" encoding="utf-8"?>
<p:tagLst xmlns:a="http://schemas.openxmlformats.org/drawingml/2006/main" xmlns:r="http://schemas.openxmlformats.org/officeDocument/2006/relationships" xmlns:p="http://schemas.openxmlformats.org/presentationml/2006/main">
  <p:tag name="THINKCELLSHAPEDONOTDELETE" val="pOurh4zSZt0G9Y3.7ffVYgg"/>
</p:tagLst>
</file>

<file path=ppt/tags/tag1183.xml><?xml version="1.0" encoding="utf-8"?>
<p:tagLst xmlns:a="http://schemas.openxmlformats.org/drawingml/2006/main" xmlns:r="http://schemas.openxmlformats.org/officeDocument/2006/relationships" xmlns:p="http://schemas.openxmlformats.org/presentationml/2006/main">
  <p:tag name="THINKCELLSHAPEDONOTDELETE" val="pOurh4zSZt0G9Y3.7ffVYgg"/>
</p:tagLst>
</file>

<file path=ppt/tags/tag1184.xml><?xml version="1.0" encoding="utf-8"?>
<p:tagLst xmlns:a="http://schemas.openxmlformats.org/drawingml/2006/main" xmlns:r="http://schemas.openxmlformats.org/officeDocument/2006/relationships" xmlns:p="http://schemas.openxmlformats.org/presentationml/2006/main">
  <p:tag name="THINKCELLSHAPEDONOTDELETE" val="peq099ilbGU.bhQNJh6hP6w"/>
</p:tagLst>
</file>

<file path=ppt/tags/tag1185.xml><?xml version="1.0" encoding="utf-8"?>
<p:tagLst xmlns:a="http://schemas.openxmlformats.org/drawingml/2006/main" xmlns:r="http://schemas.openxmlformats.org/officeDocument/2006/relationships" xmlns:p="http://schemas.openxmlformats.org/presentationml/2006/main">
  <p:tag name="THINKCELLSHAPEDONOTDELETE" val="ptb4X8oPRAkOFviCiYqjYcQ"/>
</p:tagLst>
</file>

<file path=ppt/tags/tag1186.xml><?xml version="1.0" encoding="utf-8"?>
<p:tagLst xmlns:a="http://schemas.openxmlformats.org/drawingml/2006/main" xmlns:r="http://schemas.openxmlformats.org/officeDocument/2006/relationships" xmlns:p="http://schemas.openxmlformats.org/presentationml/2006/main">
  <p:tag name="THINKCELLSHAPEDONOTDELETE" val="pOk4DWtdVIEuFj80gS0a18A"/>
</p:tagLst>
</file>

<file path=ppt/tags/tag1187.xml><?xml version="1.0" encoding="utf-8"?>
<p:tagLst xmlns:a="http://schemas.openxmlformats.org/drawingml/2006/main" xmlns:r="http://schemas.openxmlformats.org/officeDocument/2006/relationships" xmlns:p="http://schemas.openxmlformats.org/presentationml/2006/main">
  <p:tag name="THINKCELLSHAPEDONOTDELETE" val="pWixWUA3Rv0qTWGwpYgH.Rg"/>
</p:tagLst>
</file>

<file path=ppt/tags/tag1188.xml><?xml version="1.0" encoding="utf-8"?>
<p:tagLst xmlns:a="http://schemas.openxmlformats.org/drawingml/2006/main" xmlns:r="http://schemas.openxmlformats.org/officeDocument/2006/relationships" xmlns:p="http://schemas.openxmlformats.org/presentationml/2006/main">
  <p:tag name="THINKCELLSHAPEDONOTDELETE" val="pZl_aCjeJmEyUY.TPkX75.g"/>
</p:tagLst>
</file>

<file path=ppt/tags/tag1189.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BUbuq9mLd0qlKzUbG7s2EA"/>
</p:tagLst>
</file>

<file path=ppt/tags/tag1190.xml><?xml version="1.0" encoding="utf-8"?>
<p:tagLst xmlns:a="http://schemas.openxmlformats.org/drawingml/2006/main" xmlns:r="http://schemas.openxmlformats.org/officeDocument/2006/relationships" xmlns:p="http://schemas.openxmlformats.org/presentationml/2006/main">
  <p:tag name="THINKCELLSHAPEDONOTDELETE" val="pdAFErRYtK0SM1ZVc0eqE9w"/>
</p:tagLst>
</file>

<file path=ppt/tags/tag1191.xml><?xml version="1.0" encoding="utf-8"?>
<p:tagLst xmlns:a="http://schemas.openxmlformats.org/drawingml/2006/main" xmlns:r="http://schemas.openxmlformats.org/officeDocument/2006/relationships" xmlns:p="http://schemas.openxmlformats.org/presentationml/2006/main">
  <p:tag name="THINKCELLSHAPEDONOTDELETE" val="pBY7XE2buo0SzH.J9s2yCBA"/>
</p:tagLst>
</file>

<file path=ppt/tags/tag11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3.xml><?xml version="1.0" encoding="utf-8"?>
<p:tagLst xmlns:a="http://schemas.openxmlformats.org/drawingml/2006/main" xmlns:r="http://schemas.openxmlformats.org/officeDocument/2006/relationships" xmlns:p="http://schemas.openxmlformats.org/presentationml/2006/main">
  <p:tag name="THINKCELLSHAPEDONOTDELETE" val="pqnLAaw1yf0qlQxB71ZzcnQ"/>
</p:tagLst>
</file>

<file path=ppt/tags/tag1194.xml><?xml version="1.0" encoding="utf-8"?>
<p:tagLst xmlns:a="http://schemas.openxmlformats.org/drawingml/2006/main" xmlns:r="http://schemas.openxmlformats.org/officeDocument/2006/relationships" xmlns:p="http://schemas.openxmlformats.org/presentationml/2006/main">
  <p:tag name="THINKCELLSHAPEDONOTDELETE" val="pB4SLV7scdkKGIwdI1y_59A"/>
</p:tagLst>
</file>

<file path=ppt/tags/tag1195.xml><?xml version="1.0" encoding="utf-8"?>
<p:tagLst xmlns:a="http://schemas.openxmlformats.org/drawingml/2006/main" xmlns:r="http://schemas.openxmlformats.org/officeDocument/2006/relationships" xmlns:p="http://schemas.openxmlformats.org/presentationml/2006/main">
  <p:tag name="THINKCELLSHAPEDONOTDELETE" val="pr6WePUklFUSLk.WIOr7y5g"/>
</p:tagLst>
</file>

<file path=ppt/tags/tag1196.xml><?xml version="1.0" encoding="utf-8"?>
<p:tagLst xmlns:a="http://schemas.openxmlformats.org/drawingml/2006/main" xmlns:r="http://schemas.openxmlformats.org/officeDocument/2006/relationships" xmlns:p="http://schemas.openxmlformats.org/presentationml/2006/main">
  <p:tag name="THINKCELLSHAPEDONOTDELETE" val="pl72XqUW2_UOtXHeC5Ut5dQ"/>
</p:tagLst>
</file>

<file path=ppt/tags/tag1197.xml><?xml version="1.0" encoding="utf-8"?>
<p:tagLst xmlns:a="http://schemas.openxmlformats.org/drawingml/2006/main" xmlns:r="http://schemas.openxmlformats.org/officeDocument/2006/relationships" xmlns:p="http://schemas.openxmlformats.org/presentationml/2006/main">
  <p:tag name="THINKCELLSHAPEDONOTDELETE" val="pT05ud2TJYEGJvc.yftgZpg"/>
</p:tagLst>
</file>

<file path=ppt/tags/tag1198.xml><?xml version="1.0" encoding="utf-8"?>
<p:tagLst xmlns:a="http://schemas.openxmlformats.org/drawingml/2006/main" xmlns:r="http://schemas.openxmlformats.org/officeDocument/2006/relationships" xmlns:p="http://schemas.openxmlformats.org/presentationml/2006/main">
  <p:tag name="THINKCELLSHAPEDONOTDELETE" val="pe0GzKPZhpkOi5Qq8VDSKnw"/>
</p:tagLst>
</file>

<file path=ppt/tags/tag1199.xml><?xml version="1.0" encoding="utf-8"?>
<p:tagLst xmlns:a="http://schemas.openxmlformats.org/drawingml/2006/main" xmlns:r="http://schemas.openxmlformats.org/officeDocument/2006/relationships" xmlns:p="http://schemas.openxmlformats.org/presentationml/2006/main">
  <p:tag name="THINKCELLSHAPEDONOTDELETE" val="pKm98vPgP1UOMCrDJu04l7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ls07ifWf60efdvgVNh.TyQ"/>
</p:tagLst>
</file>

<file path=ppt/tags/tag1200.xml><?xml version="1.0" encoding="utf-8"?>
<p:tagLst xmlns:a="http://schemas.openxmlformats.org/drawingml/2006/main" xmlns:r="http://schemas.openxmlformats.org/officeDocument/2006/relationships" xmlns:p="http://schemas.openxmlformats.org/presentationml/2006/main">
  <p:tag name="THINKCELLSHAPEDONOTDELETE" val="p4pjBd6LbKkC6WHkKeYxJQQ"/>
</p:tagLst>
</file>

<file path=ppt/tags/tag1201.xml><?xml version="1.0" encoding="utf-8"?>
<p:tagLst xmlns:a="http://schemas.openxmlformats.org/drawingml/2006/main" xmlns:r="http://schemas.openxmlformats.org/officeDocument/2006/relationships" xmlns:p="http://schemas.openxmlformats.org/presentationml/2006/main">
  <p:tag name="THINKCELLSHAPEDONOTDELETE" val="px1I25dyxmE6Utz2ZKUymUQ"/>
</p:tagLst>
</file>

<file path=ppt/tags/tag1202.xml><?xml version="1.0" encoding="utf-8"?>
<p:tagLst xmlns:a="http://schemas.openxmlformats.org/drawingml/2006/main" xmlns:r="http://schemas.openxmlformats.org/officeDocument/2006/relationships" xmlns:p="http://schemas.openxmlformats.org/presentationml/2006/main">
  <p:tag name="THINKCELLSHAPEDONOTDELETE" val="pKcH99Im1302VD69Ah9WpEg"/>
</p:tagLst>
</file>

<file path=ppt/tags/tag1203.xml><?xml version="1.0" encoding="utf-8"?>
<p:tagLst xmlns:a="http://schemas.openxmlformats.org/drawingml/2006/main" xmlns:r="http://schemas.openxmlformats.org/officeDocument/2006/relationships" xmlns:p="http://schemas.openxmlformats.org/presentationml/2006/main">
  <p:tag name="THINKCELLSHAPEDONOTDELETE" val="pU_VKZGKJcUq.ZZvJUTR9Ew"/>
</p:tagLst>
</file>

<file path=ppt/tags/tag1204.xml><?xml version="1.0" encoding="utf-8"?>
<p:tagLst xmlns:a="http://schemas.openxmlformats.org/drawingml/2006/main" xmlns:r="http://schemas.openxmlformats.org/officeDocument/2006/relationships" xmlns:p="http://schemas.openxmlformats.org/presentationml/2006/main">
  <p:tag name="THINKCELLSHAPEDONOTDELETE" val="putR_ERWF0keGOZWhltd1eQ"/>
</p:tagLst>
</file>

<file path=ppt/tags/tag1205.xml><?xml version="1.0" encoding="utf-8"?>
<p:tagLst xmlns:a="http://schemas.openxmlformats.org/drawingml/2006/main" xmlns:r="http://schemas.openxmlformats.org/officeDocument/2006/relationships" xmlns:p="http://schemas.openxmlformats.org/presentationml/2006/main">
  <p:tag name="THINKCELLSHAPEDONOTDELETE" val="pQDxEfl71kkCGfMbmklF.Tw"/>
</p:tagLst>
</file>

<file path=ppt/tags/tag1206.xml><?xml version="1.0" encoding="utf-8"?>
<p:tagLst xmlns:a="http://schemas.openxmlformats.org/drawingml/2006/main" xmlns:r="http://schemas.openxmlformats.org/officeDocument/2006/relationships" xmlns:p="http://schemas.openxmlformats.org/presentationml/2006/main">
  <p:tag name="THINKCELLSHAPEDONOTDELETE" val="pR_Zt_w2gMEGMaYAyJGTPbA"/>
</p:tagLst>
</file>

<file path=ppt/tags/tag1207.xml><?xml version="1.0" encoding="utf-8"?>
<p:tagLst xmlns:a="http://schemas.openxmlformats.org/drawingml/2006/main" xmlns:r="http://schemas.openxmlformats.org/officeDocument/2006/relationships" xmlns:p="http://schemas.openxmlformats.org/presentationml/2006/main">
  <p:tag name="THINKCELLSHAPEDONOTDELETE" val="pAqZSlhQxHEWpTiKLxDLvZg"/>
</p:tagLst>
</file>

<file path=ppt/tags/tag1208.xml><?xml version="1.0" encoding="utf-8"?>
<p:tagLst xmlns:a="http://schemas.openxmlformats.org/drawingml/2006/main" xmlns:r="http://schemas.openxmlformats.org/officeDocument/2006/relationships" xmlns:p="http://schemas.openxmlformats.org/presentationml/2006/main">
  <p:tag name="THINKCELLSHAPEDONOTDELETE" val="pW8f9Ps8L6kagHWY6kNJG2Q"/>
</p:tagLst>
</file>

<file path=ppt/tags/tag1209.xml><?xml version="1.0" encoding="utf-8"?>
<p:tagLst xmlns:a="http://schemas.openxmlformats.org/drawingml/2006/main" xmlns:r="http://schemas.openxmlformats.org/officeDocument/2006/relationships" xmlns:p="http://schemas.openxmlformats.org/presentationml/2006/main">
  <p:tag name="THINKCELLSHAPEDONOTDELETE" val="pp1dtRgz9hUmApxETRWxAlQ"/>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SxegZD0uvEiS5lP1fk6eBQ"/>
</p:tagLst>
</file>

<file path=ppt/tags/tag1210.xml><?xml version="1.0" encoding="utf-8"?>
<p:tagLst xmlns:a="http://schemas.openxmlformats.org/drawingml/2006/main" xmlns:r="http://schemas.openxmlformats.org/officeDocument/2006/relationships" xmlns:p="http://schemas.openxmlformats.org/presentationml/2006/main">
  <p:tag name="THINKCELLSHAPEDONOTDELETE" val="pxKLxHM7eekqlWW2bxD.giA"/>
</p:tagLst>
</file>

<file path=ppt/tags/tag1211.xml><?xml version="1.0" encoding="utf-8"?>
<p:tagLst xmlns:a="http://schemas.openxmlformats.org/drawingml/2006/main" xmlns:r="http://schemas.openxmlformats.org/officeDocument/2006/relationships" xmlns:p="http://schemas.openxmlformats.org/presentationml/2006/main">
  <p:tag name="THINKCELLSHAPEDONOTDELETE" val="p3LUsHz.mfEublsKI.BmdUQ"/>
</p:tagLst>
</file>

<file path=ppt/tags/tag1212.xml><?xml version="1.0" encoding="utf-8"?>
<p:tagLst xmlns:a="http://schemas.openxmlformats.org/drawingml/2006/main" xmlns:r="http://schemas.openxmlformats.org/officeDocument/2006/relationships" xmlns:p="http://schemas.openxmlformats.org/presentationml/2006/main">
  <p:tag name="THINKCELLSHAPEDONOTDELETE" val="pEguQ3oL0TU22_00GvE7VGA"/>
</p:tagLst>
</file>

<file path=ppt/tags/tag1213.xml><?xml version="1.0" encoding="utf-8"?>
<p:tagLst xmlns:a="http://schemas.openxmlformats.org/drawingml/2006/main" xmlns:r="http://schemas.openxmlformats.org/officeDocument/2006/relationships" xmlns:p="http://schemas.openxmlformats.org/presentationml/2006/main">
  <p:tag name="THINKCELLSHAPEDONOTDELETE" val="p.ezQ5o5Jdka_Tk8Yx9RSPg"/>
</p:tagLst>
</file>

<file path=ppt/tags/tag1214.xml><?xml version="1.0" encoding="utf-8"?>
<p:tagLst xmlns:a="http://schemas.openxmlformats.org/drawingml/2006/main" xmlns:r="http://schemas.openxmlformats.org/officeDocument/2006/relationships" xmlns:p="http://schemas.openxmlformats.org/presentationml/2006/main">
  <p:tag name="THINKCELLSHAPEDONOTDELETE" val="pi.AqpGLPTkirHiXz749Y.A"/>
</p:tagLst>
</file>

<file path=ppt/tags/tag1215.xml><?xml version="1.0" encoding="utf-8"?>
<p:tagLst xmlns:a="http://schemas.openxmlformats.org/drawingml/2006/main" xmlns:r="http://schemas.openxmlformats.org/officeDocument/2006/relationships" xmlns:p="http://schemas.openxmlformats.org/presentationml/2006/main">
  <p:tag name="THINKCELLSHAPEDONOTDELETE" val="pXotSNR2Gp06_1HzXFo221Q"/>
</p:tagLst>
</file>

<file path=ppt/tags/tag1216.xml><?xml version="1.0" encoding="utf-8"?>
<p:tagLst xmlns:a="http://schemas.openxmlformats.org/drawingml/2006/main" xmlns:r="http://schemas.openxmlformats.org/officeDocument/2006/relationships" xmlns:p="http://schemas.openxmlformats.org/presentationml/2006/main">
  <p:tag name="THINKCELLSHAPEDONOTDELETE" val="pewuCAZssVkWfIi_.2Ys_QA"/>
</p:tagLst>
</file>

<file path=ppt/tags/tag1217.xml><?xml version="1.0" encoding="utf-8"?>
<p:tagLst xmlns:a="http://schemas.openxmlformats.org/drawingml/2006/main" xmlns:r="http://schemas.openxmlformats.org/officeDocument/2006/relationships" xmlns:p="http://schemas.openxmlformats.org/presentationml/2006/main">
  <p:tag name="THINKCELLSHAPEDONOTDELETE" val="pQsCIrc5vgkCrpPpQwTsDKg"/>
</p:tagLst>
</file>

<file path=ppt/tags/tag1218.xml><?xml version="1.0" encoding="utf-8"?>
<p:tagLst xmlns:a="http://schemas.openxmlformats.org/drawingml/2006/main" xmlns:r="http://schemas.openxmlformats.org/officeDocument/2006/relationships" xmlns:p="http://schemas.openxmlformats.org/presentationml/2006/main">
  <p:tag name="THINKCELLSHAPEDONOTDELETE" val="pkT96_DbWEk6xst0sWb9oNQ"/>
</p:tagLst>
</file>

<file path=ppt/tags/tag1219.xml><?xml version="1.0" encoding="utf-8"?>
<p:tagLst xmlns:a="http://schemas.openxmlformats.org/drawingml/2006/main" xmlns:r="http://schemas.openxmlformats.org/officeDocument/2006/relationships" xmlns:p="http://schemas.openxmlformats.org/presentationml/2006/main">
  <p:tag name="THINKCELLSHAPEDONOTDELETE" val="poh9jfKhEhU.MrHNsB7hal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MUnJCiuxnEKld1Oc_ZyUhg"/>
</p:tagLst>
</file>

<file path=ppt/tags/tag1220.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221.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222.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223.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224.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225.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226.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22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22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229.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_dCIvqHnqku.NydiJVUYQw"/>
</p:tagLst>
</file>

<file path=ppt/tags/tag1230.xml><?xml version="1.0" encoding="utf-8"?>
<p:tagLst xmlns:a="http://schemas.openxmlformats.org/drawingml/2006/main" xmlns:r="http://schemas.openxmlformats.org/officeDocument/2006/relationships" xmlns:p="http://schemas.openxmlformats.org/presentationml/2006/main">
  <p:tag name="THINKCELLSHAPEDONOTDELETE" val="pI0UuSSXjPkWoP5DIffBj2w"/>
</p:tagLst>
</file>

<file path=ppt/tags/tag1231.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232.xml><?xml version="1.0" encoding="utf-8"?>
<p:tagLst xmlns:a="http://schemas.openxmlformats.org/drawingml/2006/main" xmlns:r="http://schemas.openxmlformats.org/officeDocument/2006/relationships" xmlns:p="http://schemas.openxmlformats.org/presentationml/2006/main">
  <p:tag name="THINKCELLSHAPEDONOTDELETE" val="pViK.95hNUUe73up7D.cUnw"/>
</p:tagLst>
</file>

<file path=ppt/tags/tag1233.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234.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235.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236.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237.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238.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239.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9s6ws1uRG0atqAYlKsYEXQ"/>
</p:tagLst>
</file>

<file path=ppt/tags/tag1240.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241.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242.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243.xml><?xml version="1.0" encoding="utf-8"?>
<p:tagLst xmlns:a="http://schemas.openxmlformats.org/drawingml/2006/main" xmlns:r="http://schemas.openxmlformats.org/officeDocument/2006/relationships" xmlns:p="http://schemas.openxmlformats.org/presentationml/2006/main">
  <p:tag name="THINKCELLSHAPEDONOTDELETE" val="pRLV1Gong_0m2KNcc_TPPqw"/>
</p:tagLst>
</file>

<file path=ppt/tags/tag1244.xml><?xml version="1.0" encoding="utf-8"?>
<p:tagLst xmlns:a="http://schemas.openxmlformats.org/drawingml/2006/main" xmlns:r="http://schemas.openxmlformats.org/officeDocument/2006/relationships" xmlns:p="http://schemas.openxmlformats.org/presentationml/2006/main">
  <p:tag name="THINKCELLSHAPEDONOTDELETE" val="pz2OIEXdmukOhvTeZmJtnIw"/>
</p:tagLst>
</file>

<file path=ppt/tags/tag1245.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246.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247.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248.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249.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8AdoLjM3PUW47hUhSHgRVA"/>
</p:tagLst>
</file>

<file path=ppt/tags/tag12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1.xml><?xml version="1.0" encoding="utf-8"?>
<p:tagLst xmlns:a="http://schemas.openxmlformats.org/drawingml/2006/main" xmlns:r="http://schemas.openxmlformats.org/officeDocument/2006/relationships" xmlns:p="http://schemas.openxmlformats.org/presentationml/2006/main">
  <p:tag name="THINKCELLSHAPEDONOTDELETE" val="pD34nlku.7kKg36pMdBzw6A"/>
</p:tagLst>
</file>

<file path=ppt/tags/tag1252.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253.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254.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255.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256.xml><?xml version="1.0" encoding="utf-8"?>
<p:tagLst xmlns:a="http://schemas.openxmlformats.org/drawingml/2006/main" xmlns:r="http://schemas.openxmlformats.org/officeDocument/2006/relationships" xmlns:p="http://schemas.openxmlformats.org/presentationml/2006/main">
  <p:tag name="THINKCELLSHAPEDONOTDELETE" val="pXNz._Ua8zkejPQbw2DhArQ"/>
</p:tagLst>
</file>

<file path=ppt/tags/tag125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25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25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QdrywlEsaUO5Cku09xgh4g"/>
</p:tagLst>
</file>

<file path=ppt/tags/tag126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2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2.xml><?xml version="1.0" encoding="utf-8"?>
<p:tagLst xmlns:a="http://schemas.openxmlformats.org/drawingml/2006/main" xmlns:r="http://schemas.openxmlformats.org/officeDocument/2006/relationships" xmlns:p="http://schemas.openxmlformats.org/presentationml/2006/main">
  <p:tag name="THINKCELLSHAPEDONOTDELETE" val="pnKSXIpCeKU.lZGsGAh7Dtw"/>
</p:tagLst>
</file>

<file path=ppt/tags/tag1263.xml><?xml version="1.0" encoding="utf-8"?>
<p:tagLst xmlns:a="http://schemas.openxmlformats.org/drawingml/2006/main" xmlns:r="http://schemas.openxmlformats.org/officeDocument/2006/relationships" xmlns:p="http://schemas.openxmlformats.org/presentationml/2006/main">
  <p:tag name="THINKCELLSHAPEDONOTDELETE" val="pcEga.nAM9EGjt7lP4KhalQ"/>
</p:tagLst>
</file>

<file path=ppt/tags/tag1264.xml><?xml version="1.0" encoding="utf-8"?>
<p:tagLst xmlns:a="http://schemas.openxmlformats.org/drawingml/2006/main" xmlns:r="http://schemas.openxmlformats.org/officeDocument/2006/relationships" xmlns:p="http://schemas.openxmlformats.org/presentationml/2006/main">
  <p:tag name="THINKCELLSHAPEDONOTDELETE" val="pNwD_VpGK5k.59iLQzK_yvg"/>
</p:tagLst>
</file>

<file path=ppt/tags/tag1265.xml><?xml version="1.0" encoding="utf-8"?>
<p:tagLst xmlns:a="http://schemas.openxmlformats.org/drawingml/2006/main" xmlns:r="http://schemas.openxmlformats.org/officeDocument/2006/relationships" xmlns:p="http://schemas.openxmlformats.org/presentationml/2006/main">
  <p:tag name="THINKCELLSHAPEDONOTDELETE" val="puthwNnxcAEuVDL2ii5KfQg"/>
</p:tagLst>
</file>

<file path=ppt/tags/tag1266.xml><?xml version="1.0" encoding="utf-8"?>
<p:tagLst xmlns:a="http://schemas.openxmlformats.org/drawingml/2006/main" xmlns:r="http://schemas.openxmlformats.org/officeDocument/2006/relationships" xmlns:p="http://schemas.openxmlformats.org/presentationml/2006/main">
  <p:tag name="THINKCELLSHAPEDONOTDELETE" val="pRebeOPuF90.cwlGBP1qeqQ"/>
</p:tagLst>
</file>

<file path=ppt/tags/tag1267.xml><?xml version="1.0" encoding="utf-8"?>
<p:tagLst xmlns:a="http://schemas.openxmlformats.org/drawingml/2006/main" xmlns:r="http://schemas.openxmlformats.org/officeDocument/2006/relationships" xmlns:p="http://schemas.openxmlformats.org/presentationml/2006/main">
  <p:tag name="THINKCELLSHAPEDONOTDELETE" val="p0MapZd84tUylpVtEcf9GGQ"/>
</p:tagLst>
</file>

<file path=ppt/tags/tag1268.xml><?xml version="1.0" encoding="utf-8"?>
<p:tagLst xmlns:a="http://schemas.openxmlformats.org/drawingml/2006/main" xmlns:r="http://schemas.openxmlformats.org/officeDocument/2006/relationships" xmlns:p="http://schemas.openxmlformats.org/presentationml/2006/main">
  <p:tag name="THINKCELLSHAPEDONOTDELETE" val="pzVOzCfRj_Uyx1LEzpke6kg"/>
</p:tagLst>
</file>

<file path=ppt/tags/tag1269.xml><?xml version="1.0" encoding="utf-8"?>
<p:tagLst xmlns:a="http://schemas.openxmlformats.org/drawingml/2006/main" xmlns:r="http://schemas.openxmlformats.org/officeDocument/2006/relationships" xmlns:p="http://schemas.openxmlformats.org/presentationml/2006/main">
  <p:tag name="THINKCELLSHAPEDONOTDELETE" val="pkje6OX93eUiBodWLof_dyg"/>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r0HsYSBPEEKT9uqJOucP7w"/>
</p:tagLst>
</file>

<file path=ppt/tags/tag1270.xml><?xml version="1.0" encoding="utf-8"?>
<p:tagLst xmlns:a="http://schemas.openxmlformats.org/drawingml/2006/main" xmlns:r="http://schemas.openxmlformats.org/officeDocument/2006/relationships" xmlns:p="http://schemas.openxmlformats.org/presentationml/2006/main">
  <p:tag name="THINKCELLSHAPEDONOTDELETE" val="pKPTO5QuJaUu.X3qcj3WVrg"/>
</p:tagLst>
</file>

<file path=ppt/tags/tag1271.xml><?xml version="1.0" encoding="utf-8"?>
<p:tagLst xmlns:a="http://schemas.openxmlformats.org/drawingml/2006/main" xmlns:r="http://schemas.openxmlformats.org/officeDocument/2006/relationships" xmlns:p="http://schemas.openxmlformats.org/presentationml/2006/main">
  <p:tag name="THINKCELLSHAPEDONOTDELETE" val="pMyBI5_aoiUONMlbRyzwQDw"/>
</p:tagLst>
</file>

<file path=ppt/tags/tag1272.xml><?xml version="1.0" encoding="utf-8"?>
<p:tagLst xmlns:a="http://schemas.openxmlformats.org/drawingml/2006/main" xmlns:r="http://schemas.openxmlformats.org/officeDocument/2006/relationships" xmlns:p="http://schemas.openxmlformats.org/presentationml/2006/main">
  <p:tag name="THINKCELLSHAPEDONOTDELETE" val="pSyDJ5Tt2gk6uNdPIq3E.Bg"/>
</p:tagLst>
</file>

<file path=ppt/tags/tag1273.xml><?xml version="1.0" encoding="utf-8"?>
<p:tagLst xmlns:a="http://schemas.openxmlformats.org/drawingml/2006/main" xmlns:r="http://schemas.openxmlformats.org/officeDocument/2006/relationships" xmlns:p="http://schemas.openxmlformats.org/presentationml/2006/main">
  <p:tag name="THINKCELLSHAPEDONOTDELETE" val="pv7cAQETabUGL1EKmpQ3TAA"/>
</p:tagLst>
</file>

<file path=ppt/tags/tag1274.xml><?xml version="1.0" encoding="utf-8"?>
<p:tagLst xmlns:a="http://schemas.openxmlformats.org/drawingml/2006/main" xmlns:r="http://schemas.openxmlformats.org/officeDocument/2006/relationships" xmlns:p="http://schemas.openxmlformats.org/presentationml/2006/main">
  <p:tag name="THINKCELLSHAPEDONOTDELETE" val="pUyTz55OAT0KS7ioOGcqzSg"/>
</p:tagLst>
</file>

<file path=ppt/tags/tag1275.xml><?xml version="1.0" encoding="utf-8"?>
<p:tagLst xmlns:a="http://schemas.openxmlformats.org/drawingml/2006/main" xmlns:r="http://schemas.openxmlformats.org/officeDocument/2006/relationships" xmlns:p="http://schemas.openxmlformats.org/presentationml/2006/main">
  <p:tag name="THINKCELLSHAPEDONOTDELETE" val="pOurh4zSZt0G9Y3.7ffVYgg"/>
</p:tagLst>
</file>

<file path=ppt/tags/tag1276.xml><?xml version="1.0" encoding="utf-8"?>
<p:tagLst xmlns:a="http://schemas.openxmlformats.org/drawingml/2006/main" xmlns:r="http://schemas.openxmlformats.org/officeDocument/2006/relationships" xmlns:p="http://schemas.openxmlformats.org/presentationml/2006/main">
  <p:tag name="THINKCELLSHAPEDONOTDELETE" val="pfp5GZWKYHk.wLQ0U.NL0IA"/>
</p:tagLst>
</file>

<file path=ppt/tags/tag1277.xml><?xml version="1.0" encoding="utf-8"?>
<p:tagLst xmlns:a="http://schemas.openxmlformats.org/drawingml/2006/main" xmlns:r="http://schemas.openxmlformats.org/officeDocument/2006/relationships" xmlns:p="http://schemas.openxmlformats.org/presentationml/2006/main">
  <p:tag name="THINKCELLSHAPEDONOTDELETE" val="pmZctFW.X9EirlVyQaJSFjA"/>
</p:tagLst>
</file>

<file path=ppt/tags/tag1278.xml><?xml version="1.0" encoding="utf-8"?>
<p:tagLst xmlns:a="http://schemas.openxmlformats.org/drawingml/2006/main" xmlns:r="http://schemas.openxmlformats.org/officeDocument/2006/relationships" xmlns:p="http://schemas.openxmlformats.org/presentationml/2006/main">
  <p:tag name="THINKCELLSHAPEDONOTDELETE" val="p46hGsw2Ha02NDT8VkYVQqQ"/>
</p:tagLst>
</file>

<file path=ppt/tags/tag1279.xml><?xml version="1.0" encoding="utf-8"?>
<p:tagLst xmlns:a="http://schemas.openxmlformats.org/drawingml/2006/main" xmlns:r="http://schemas.openxmlformats.org/officeDocument/2006/relationships" xmlns:p="http://schemas.openxmlformats.org/presentationml/2006/main">
  <p:tag name="THINKCELLSHAPEDONOTDELETE" val="peq099ilbGU.bhQNJh6hP6w"/>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uq2zWk.1dUiDVDgYvynwnQ"/>
</p:tagLst>
</file>

<file path=ppt/tags/tag1280.xml><?xml version="1.0" encoding="utf-8"?>
<p:tagLst xmlns:a="http://schemas.openxmlformats.org/drawingml/2006/main" xmlns:r="http://schemas.openxmlformats.org/officeDocument/2006/relationships" xmlns:p="http://schemas.openxmlformats.org/presentationml/2006/main">
  <p:tag name="THINKCELLSHAPEDONOTDELETE" val="ptb4X8oPRAkOFviCiYqjYcQ"/>
</p:tagLst>
</file>

<file path=ppt/tags/tag1281.xml><?xml version="1.0" encoding="utf-8"?>
<p:tagLst xmlns:a="http://schemas.openxmlformats.org/drawingml/2006/main" xmlns:r="http://schemas.openxmlformats.org/officeDocument/2006/relationships" xmlns:p="http://schemas.openxmlformats.org/presentationml/2006/main">
  <p:tag name="THINKCELLSHAPEDONOTDELETE" val="pOk4DWtdVIEuFj80gS0a18A"/>
</p:tagLst>
</file>

<file path=ppt/tags/tag1282.xml><?xml version="1.0" encoding="utf-8"?>
<p:tagLst xmlns:a="http://schemas.openxmlformats.org/drawingml/2006/main" xmlns:r="http://schemas.openxmlformats.org/officeDocument/2006/relationships" xmlns:p="http://schemas.openxmlformats.org/presentationml/2006/main">
  <p:tag name="THINKCELLSHAPEDONOTDELETE" val="pWixWUA3Rv0qTWGwpYgH.Rg"/>
</p:tagLst>
</file>

<file path=ppt/tags/tag1283.xml><?xml version="1.0" encoding="utf-8"?>
<p:tagLst xmlns:a="http://schemas.openxmlformats.org/drawingml/2006/main" xmlns:r="http://schemas.openxmlformats.org/officeDocument/2006/relationships" xmlns:p="http://schemas.openxmlformats.org/presentationml/2006/main">
  <p:tag name="THINKCELLSHAPEDONOTDELETE" val="pZl_aCjeJmEyUY.TPkX75.g"/>
</p:tagLst>
</file>

<file path=ppt/tags/tag1284.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285.xml><?xml version="1.0" encoding="utf-8"?>
<p:tagLst xmlns:a="http://schemas.openxmlformats.org/drawingml/2006/main" xmlns:r="http://schemas.openxmlformats.org/officeDocument/2006/relationships" xmlns:p="http://schemas.openxmlformats.org/presentationml/2006/main">
  <p:tag name="THINKCELLSHAPEDONOTDELETE" val="pdAFErRYtK0SM1ZVc0eqE9w"/>
</p:tagLst>
</file>

<file path=ppt/tags/tag1286.xml><?xml version="1.0" encoding="utf-8"?>
<p:tagLst xmlns:a="http://schemas.openxmlformats.org/drawingml/2006/main" xmlns:r="http://schemas.openxmlformats.org/officeDocument/2006/relationships" xmlns:p="http://schemas.openxmlformats.org/presentationml/2006/main">
  <p:tag name="THINKCELLSHAPEDONOTDELETE" val="pBY7XE2buo0SzH.J9s2yCBA"/>
</p:tagLst>
</file>

<file path=ppt/tags/tag12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8.xml><?xml version="1.0" encoding="utf-8"?>
<p:tagLst xmlns:a="http://schemas.openxmlformats.org/drawingml/2006/main" xmlns:r="http://schemas.openxmlformats.org/officeDocument/2006/relationships" xmlns:p="http://schemas.openxmlformats.org/presentationml/2006/main">
  <p:tag name="THINKCELLSHAPEDONOTDELETE" val="pB4SLV7scdkKGIwdI1y_59A"/>
</p:tagLst>
</file>

<file path=ppt/tags/tag1289.xml><?xml version="1.0" encoding="utf-8"?>
<p:tagLst xmlns:a="http://schemas.openxmlformats.org/drawingml/2006/main" xmlns:r="http://schemas.openxmlformats.org/officeDocument/2006/relationships" xmlns:p="http://schemas.openxmlformats.org/presentationml/2006/main">
  <p:tag name="THINKCELLSHAPEDONOTDELETE" val="pr6WePUklFUSLk.WIOr7y5g"/>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fOvLjgQdUUuoHx0BE9d77Q"/>
</p:tagLst>
</file>

<file path=ppt/tags/tag1290.xml><?xml version="1.0" encoding="utf-8"?>
<p:tagLst xmlns:a="http://schemas.openxmlformats.org/drawingml/2006/main" xmlns:r="http://schemas.openxmlformats.org/officeDocument/2006/relationships" xmlns:p="http://schemas.openxmlformats.org/presentationml/2006/main">
  <p:tag name="THINKCELLSHAPEDONOTDELETE" val="pl72XqUW2_UOtXHeC5Ut5dQ"/>
</p:tagLst>
</file>

<file path=ppt/tags/tag1291.xml><?xml version="1.0" encoding="utf-8"?>
<p:tagLst xmlns:a="http://schemas.openxmlformats.org/drawingml/2006/main" xmlns:r="http://schemas.openxmlformats.org/officeDocument/2006/relationships" xmlns:p="http://schemas.openxmlformats.org/presentationml/2006/main">
  <p:tag name="THINKCELLSHAPEDONOTDELETE" val="pT05ud2TJYEGJvc.yftgZpg"/>
</p:tagLst>
</file>

<file path=ppt/tags/tag1292.xml><?xml version="1.0" encoding="utf-8"?>
<p:tagLst xmlns:a="http://schemas.openxmlformats.org/drawingml/2006/main" xmlns:r="http://schemas.openxmlformats.org/officeDocument/2006/relationships" xmlns:p="http://schemas.openxmlformats.org/presentationml/2006/main">
  <p:tag name="THINKCELLSHAPEDONOTDELETE" val="p.cLNBP9J1EybyKTggTbqdQ"/>
</p:tagLst>
</file>

<file path=ppt/tags/tag1293.xml><?xml version="1.0" encoding="utf-8"?>
<p:tagLst xmlns:a="http://schemas.openxmlformats.org/drawingml/2006/main" xmlns:r="http://schemas.openxmlformats.org/officeDocument/2006/relationships" xmlns:p="http://schemas.openxmlformats.org/presentationml/2006/main">
  <p:tag name="THINKCELLSHAPEDONOTDELETE" val="pAqG7VhJJBkGKUnKRp4X.HQ"/>
</p:tagLst>
</file>

<file path=ppt/tags/tag1294.xml><?xml version="1.0" encoding="utf-8"?>
<p:tagLst xmlns:a="http://schemas.openxmlformats.org/drawingml/2006/main" xmlns:r="http://schemas.openxmlformats.org/officeDocument/2006/relationships" xmlns:p="http://schemas.openxmlformats.org/presentationml/2006/main">
  <p:tag name="THINKCELLSHAPEDONOTDELETE" val="pMV8A5gWH2UyvKzomFDkmJw"/>
</p:tagLst>
</file>

<file path=ppt/tags/tag1295.xml><?xml version="1.0" encoding="utf-8"?>
<p:tagLst xmlns:a="http://schemas.openxmlformats.org/drawingml/2006/main" xmlns:r="http://schemas.openxmlformats.org/officeDocument/2006/relationships" xmlns:p="http://schemas.openxmlformats.org/presentationml/2006/main">
  <p:tag name="THINKCELLSHAPEDONOTDELETE" val="ppxHzc.HS5Ui5ZZVe.ovPfw"/>
</p:tagLst>
</file>

<file path=ppt/tags/tag1296.xml><?xml version="1.0" encoding="utf-8"?>
<p:tagLst xmlns:a="http://schemas.openxmlformats.org/drawingml/2006/main" xmlns:r="http://schemas.openxmlformats.org/officeDocument/2006/relationships" xmlns:p="http://schemas.openxmlformats.org/presentationml/2006/main">
  <p:tag name="THINKCELLSHAPEDONOTDELETE" val="pe0GzKPZhpkOi5Qq8VDSKnw"/>
</p:tagLst>
</file>

<file path=ppt/tags/tag1297.xml><?xml version="1.0" encoding="utf-8"?>
<p:tagLst xmlns:a="http://schemas.openxmlformats.org/drawingml/2006/main" xmlns:r="http://schemas.openxmlformats.org/officeDocument/2006/relationships" xmlns:p="http://schemas.openxmlformats.org/presentationml/2006/main">
  <p:tag name="THINKCELLSHAPEDONOTDELETE" val="pKm98vPgP1UOMCrDJu04l7w"/>
</p:tagLst>
</file>

<file path=ppt/tags/tag1298.xml><?xml version="1.0" encoding="utf-8"?>
<p:tagLst xmlns:a="http://schemas.openxmlformats.org/drawingml/2006/main" xmlns:r="http://schemas.openxmlformats.org/officeDocument/2006/relationships" xmlns:p="http://schemas.openxmlformats.org/presentationml/2006/main">
  <p:tag name="THINKCELLSHAPEDONOTDELETE" val="pqnLAaw1yf0qlQxB71ZzcnQ"/>
</p:tagLst>
</file>

<file path=ppt/tags/tag1299.xml><?xml version="1.0" encoding="utf-8"?>
<p:tagLst xmlns:a="http://schemas.openxmlformats.org/drawingml/2006/main" xmlns:r="http://schemas.openxmlformats.org/officeDocument/2006/relationships" xmlns:p="http://schemas.openxmlformats.org/presentationml/2006/main">
  <p:tag name="THINKCELLSHAPEDONOTDELETE" val="p4pjBd6LbKkC6WHkKeYxJQ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daN6HbMy1U2oL63RhkkRv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dixvckSEA0y1Z7J09eL5Uw"/>
</p:tagLst>
</file>

<file path=ppt/tags/tag1300.xml><?xml version="1.0" encoding="utf-8"?>
<p:tagLst xmlns:a="http://schemas.openxmlformats.org/drawingml/2006/main" xmlns:r="http://schemas.openxmlformats.org/officeDocument/2006/relationships" xmlns:p="http://schemas.openxmlformats.org/presentationml/2006/main">
  <p:tag name="THINKCELLSHAPEDONOTDELETE" val="px1I25dyxmE6Utz2ZKUymUQ"/>
</p:tagLst>
</file>

<file path=ppt/tags/tag1301.xml><?xml version="1.0" encoding="utf-8"?>
<p:tagLst xmlns:a="http://schemas.openxmlformats.org/drawingml/2006/main" xmlns:r="http://schemas.openxmlformats.org/officeDocument/2006/relationships" xmlns:p="http://schemas.openxmlformats.org/presentationml/2006/main">
  <p:tag name="THINKCELLSHAPEDONOTDELETE" val="pKcH99Im1302VD69Ah9WpEg"/>
</p:tagLst>
</file>

<file path=ppt/tags/tag1302.xml><?xml version="1.0" encoding="utf-8"?>
<p:tagLst xmlns:a="http://schemas.openxmlformats.org/drawingml/2006/main" xmlns:r="http://schemas.openxmlformats.org/officeDocument/2006/relationships" xmlns:p="http://schemas.openxmlformats.org/presentationml/2006/main">
  <p:tag name="THINKCELLSHAPEDONOTDELETE" val="pU_VKZGKJcUq.ZZvJUTR9Ew"/>
</p:tagLst>
</file>

<file path=ppt/tags/tag1303.xml><?xml version="1.0" encoding="utf-8"?>
<p:tagLst xmlns:a="http://schemas.openxmlformats.org/drawingml/2006/main" xmlns:r="http://schemas.openxmlformats.org/officeDocument/2006/relationships" xmlns:p="http://schemas.openxmlformats.org/presentationml/2006/main">
  <p:tag name="THINKCELLSHAPEDONOTDELETE" val="putR_ERWF0keGOZWhltd1eQ"/>
</p:tagLst>
</file>

<file path=ppt/tags/tag1304.xml><?xml version="1.0" encoding="utf-8"?>
<p:tagLst xmlns:a="http://schemas.openxmlformats.org/drawingml/2006/main" xmlns:r="http://schemas.openxmlformats.org/officeDocument/2006/relationships" xmlns:p="http://schemas.openxmlformats.org/presentationml/2006/main">
  <p:tag name="THINKCELLSHAPEDONOTDELETE" val="pQDxEfl71kkCGfMbmklF.Tw"/>
</p:tagLst>
</file>

<file path=ppt/tags/tag1305.xml><?xml version="1.0" encoding="utf-8"?>
<p:tagLst xmlns:a="http://schemas.openxmlformats.org/drawingml/2006/main" xmlns:r="http://schemas.openxmlformats.org/officeDocument/2006/relationships" xmlns:p="http://schemas.openxmlformats.org/presentationml/2006/main">
  <p:tag name="THINKCELLSHAPEDONOTDELETE" val="pR_Zt_w2gMEGMaYAyJGTPbA"/>
</p:tagLst>
</file>

<file path=ppt/tags/tag1306.xml><?xml version="1.0" encoding="utf-8"?>
<p:tagLst xmlns:a="http://schemas.openxmlformats.org/drawingml/2006/main" xmlns:r="http://schemas.openxmlformats.org/officeDocument/2006/relationships" xmlns:p="http://schemas.openxmlformats.org/presentationml/2006/main">
  <p:tag name="THINKCELLSHAPEDONOTDELETE" val="pAqZSlhQxHEWpTiKLxDLvZg"/>
</p:tagLst>
</file>

<file path=ppt/tags/tag1307.xml><?xml version="1.0" encoding="utf-8"?>
<p:tagLst xmlns:a="http://schemas.openxmlformats.org/drawingml/2006/main" xmlns:r="http://schemas.openxmlformats.org/officeDocument/2006/relationships" xmlns:p="http://schemas.openxmlformats.org/presentationml/2006/main">
  <p:tag name="THINKCELLSHAPEDONOTDELETE" val="pW8f9Ps8L6kagHWY6kNJG2Q"/>
</p:tagLst>
</file>

<file path=ppt/tags/tag1308.xml><?xml version="1.0" encoding="utf-8"?>
<p:tagLst xmlns:a="http://schemas.openxmlformats.org/drawingml/2006/main" xmlns:r="http://schemas.openxmlformats.org/officeDocument/2006/relationships" xmlns:p="http://schemas.openxmlformats.org/presentationml/2006/main">
  <p:tag name="THINKCELLSHAPEDONOTDELETE" val="pp1dtRgz9hUmApxETRWxAlQ"/>
</p:tagLst>
</file>

<file path=ppt/tags/tag1309.xml><?xml version="1.0" encoding="utf-8"?>
<p:tagLst xmlns:a="http://schemas.openxmlformats.org/drawingml/2006/main" xmlns:r="http://schemas.openxmlformats.org/officeDocument/2006/relationships" xmlns:p="http://schemas.openxmlformats.org/presentationml/2006/main">
  <p:tag name="THINKCELLSHAPEDONOTDELETE" val="pxKLxHM7eekqlWW2bxD.giA"/>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HAsoIO1LBE2BsWPwsneUMg"/>
</p:tagLst>
</file>

<file path=ppt/tags/tag1310.xml><?xml version="1.0" encoding="utf-8"?>
<p:tagLst xmlns:a="http://schemas.openxmlformats.org/drawingml/2006/main" xmlns:r="http://schemas.openxmlformats.org/officeDocument/2006/relationships" xmlns:p="http://schemas.openxmlformats.org/presentationml/2006/main">
  <p:tag name="THINKCELLSHAPEDONOTDELETE" val="p3LUsHz.mfEublsKI.BmdUQ"/>
</p:tagLst>
</file>

<file path=ppt/tags/tag1311.xml><?xml version="1.0" encoding="utf-8"?>
<p:tagLst xmlns:a="http://schemas.openxmlformats.org/drawingml/2006/main" xmlns:r="http://schemas.openxmlformats.org/officeDocument/2006/relationships" xmlns:p="http://schemas.openxmlformats.org/presentationml/2006/main">
  <p:tag name="THINKCELLSHAPEDONOTDELETE" val="pEguQ3oL0TU22_00GvE7VGA"/>
</p:tagLst>
</file>

<file path=ppt/tags/tag1312.xml><?xml version="1.0" encoding="utf-8"?>
<p:tagLst xmlns:a="http://schemas.openxmlformats.org/drawingml/2006/main" xmlns:r="http://schemas.openxmlformats.org/officeDocument/2006/relationships" xmlns:p="http://schemas.openxmlformats.org/presentationml/2006/main">
  <p:tag name="THINKCELLSHAPEDONOTDELETE" val="p.ezQ5o5Jdka_Tk8Yx9RSPg"/>
</p:tagLst>
</file>

<file path=ppt/tags/tag1313.xml><?xml version="1.0" encoding="utf-8"?>
<p:tagLst xmlns:a="http://schemas.openxmlformats.org/drawingml/2006/main" xmlns:r="http://schemas.openxmlformats.org/officeDocument/2006/relationships" xmlns:p="http://schemas.openxmlformats.org/presentationml/2006/main">
  <p:tag name="THINKCELLSHAPEDONOTDELETE" val="pi.AqpGLPTkirHiXz749Y.A"/>
</p:tagLst>
</file>

<file path=ppt/tags/tag1314.xml><?xml version="1.0" encoding="utf-8"?>
<p:tagLst xmlns:a="http://schemas.openxmlformats.org/drawingml/2006/main" xmlns:r="http://schemas.openxmlformats.org/officeDocument/2006/relationships" xmlns:p="http://schemas.openxmlformats.org/presentationml/2006/main">
  <p:tag name="THINKCELLSHAPEDONOTDELETE" val="pXotSNR2Gp06_1HzXFo221Q"/>
</p:tagLst>
</file>

<file path=ppt/tags/tag1315.xml><?xml version="1.0" encoding="utf-8"?>
<p:tagLst xmlns:a="http://schemas.openxmlformats.org/drawingml/2006/main" xmlns:r="http://schemas.openxmlformats.org/officeDocument/2006/relationships" xmlns:p="http://schemas.openxmlformats.org/presentationml/2006/main">
  <p:tag name="THINKCELLSHAPEDONOTDELETE" val="pewuCAZssVkWfIi_.2Ys_QA"/>
</p:tagLst>
</file>

<file path=ppt/tags/tag1316.xml><?xml version="1.0" encoding="utf-8"?>
<p:tagLst xmlns:a="http://schemas.openxmlformats.org/drawingml/2006/main" xmlns:r="http://schemas.openxmlformats.org/officeDocument/2006/relationships" xmlns:p="http://schemas.openxmlformats.org/presentationml/2006/main">
  <p:tag name="THINKCELLSHAPEDONOTDELETE" val="pQsCIrc5vgkCrpPpQwTsDKg"/>
</p:tagLst>
</file>

<file path=ppt/tags/tag1317.xml><?xml version="1.0" encoding="utf-8"?>
<p:tagLst xmlns:a="http://schemas.openxmlformats.org/drawingml/2006/main" xmlns:r="http://schemas.openxmlformats.org/officeDocument/2006/relationships" xmlns:p="http://schemas.openxmlformats.org/presentationml/2006/main">
  <p:tag name="THINKCELLSHAPEDONOTDELETE" val="pkT96_DbWEk6xst0sWb9oNQ"/>
</p:tagLst>
</file>

<file path=ppt/tags/tag1318.xml><?xml version="1.0" encoding="utf-8"?>
<p:tagLst xmlns:a="http://schemas.openxmlformats.org/drawingml/2006/main" xmlns:r="http://schemas.openxmlformats.org/officeDocument/2006/relationships" xmlns:p="http://schemas.openxmlformats.org/presentationml/2006/main">
  <p:tag name="THINKCELLSHAPEDONOTDELETE" val="poh9jfKhEhU.MrHNsB7halw"/>
</p:tagLst>
</file>

<file path=ppt/tags/tag1319.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84RLnC9DI0elBN5.yTUIxg"/>
</p:tagLst>
</file>

<file path=ppt/tags/tag1320.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321.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322.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323.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324.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325.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26.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2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28.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329.xml><?xml version="1.0" encoding="utf-8"?>
<p:tagLst xmlns:a="http://schemas.openxmlformats.org/drawingml/2006/main" xmlns:r="http://schemas.openxmlformats.org/officeDocument/2006/relationships" xmlns:p="http://schemas.openxmlformats.org/presentationml/2006/main">
  <p:tag name="THINKCELLSHAPEDONOTDELETE" val="pI0UuSSXjPkWoP5DIffBj2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oo.vlUfwoEG5Md3szWKitw"/>
</p:tagLst>
</file>

<file path=ppt/tags/tag1330.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331.xml><?xml version="1.0" encoding="utf-8"?>
<p:tagLst xmlns:a="http://schemas.openxmlformats.org/drawingml/2006/main" xmlns:r="http://schemas.openxmlformats.org/officeDocument/2006/relationships" xmlns:p="http://schemas.openxmlformats.org/presentationml/2006/main">
  <p:tag name="THINKCELLSHAPEDONOTDELETE" val="pViK.95hNUUe73up7D.cUnw"/>
</p:tagLst>
</file>

<file path=ppt/tags/tag1332.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333.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334.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335.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336.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337.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338.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339.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KrRMiJddzU2aj6B1DTXvRA"/>
</p:tagLst>
</file>

<file path=ppt/tags/tag1340.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341.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342.xml><?xml version="1.0" encoding="utf-8"?>
<p:tagLst xmlns:a="http://schemas.openxmlformats.org/drawingml/2006/main" xmlns:r="http://schemas.openxmlformats.org/officeDocument/2006/relationships" xmlns:p="http://schemas.openxmlformats.org/presentationml/2006/main">
  <p:tag name="THINKCELLSHAPEDONOTDELETE" val="pRLV1Gong_0m2KNcc_TPPqw"/>
</p:tagLst>
</file>

<file path=ppt/tags/tag1343.xml><?xml version="1.0" encoding="utf-8"?>
<p:tagLst xmlns:a="http://schemas.openxmlformats.org/drawingml/2006/main" xmlns:r="http://schemas.openxmlformats.org/officeDocument/2006/relationships" xmlns:p="http://schemas.openxmlformats.org/presentationml/2006/main">
  <p:tag name="THINKCELLSHAPEDONOTDELETE" val="pz2OIEXdmukOhvTeZmJtnIw"/>
</p:tagLst>
</file>

<file path=ppt/tags/tag1344.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345.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346.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347.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3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9.xml><?xml version="1.0" encoding="utf-8"?>
<p:tagLst xmlns:a="http://schemas.openxmlformats.org/drawingml/2006/main" xmlns:r="http://schemas.openxmlformats.org/officeDocument/2006/relationships" xmlns:p="http://schemas.openxmlformats.org/presentationml/2006/main">
  <p:tag name="THINKCELLSHAPEDONOTDELETE" val="pXNz._Ua8zkejPQbw2DhArQ"/>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_WtWMBDduE.IF0CTTs8xUA"/>
</p:tagLst>
</file>

<file path=ppt/tags/tag1350.xml><?xml version="1.0" encoding="utf-8"?>
<p:tagLst xmlns:a="http://schemas.openxmlformats.org/drawingml/2006/main" xmlns:r="http://schemas.openxmlformats.org/officeDocument/2006/relationships" xmlns:p="http://schemas.openxmlformats.org/presentationml/2006/main">
  <p:tag name="THINKCELLSHAPEDONOTDELETE" val="pD34nlku.7kKg36pMdBzw6A"/>
</p:tagLst>
</file>

<file path=ppt/tags/tag1351.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352.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353.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354.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55.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56.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5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5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5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1.cwmZ_eGUmGXtdSUsvF6Q"/>
</p:tagLst>
</file>

<file path=ppt/tags/tag13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1.xml><?xml version="1.0" encoding="utf-8"?>
<p:tagLst xmlns:a="http://schemas.openxmlformats.org/drawingml/2006/main" xmlns:r="http://schemas.openxmlformats.org/officeDocument/2006/relationships" xmlns:p="http://schemas.openxmlformats.org/presentationml/2006/main">
  <p:tag name="THINKCELLSHAPEDONOTDELETE" val="pYGTdaslEuUuBFc.B7T7P1w"/>
</p:tagLst>
</file>

<file path=ppt/tags/tag1362.xml><?xml version="1.0" encoding="utf-8"?>
<p:tagLst xmlns:a="http://schemas.openxmlformats.org/drawingml/2006/main" xmlns:r="http://schemas.openxmlformats.org/officeDocument/2006/relationships" xmlns:p="http://schemas.openxmlformats.org/presentationml/2006/main">
  <p:tag name="THINKCELLSHAPEDONOTDELETE" val="p.I9fLD9xZE2duhJG13u7Xw"/>
</p:tagLst>
</file>

<file path=ppt/tags/tag1363.xml><?xml version="1.0" encoding="utf-8"?>
<p:tagLst xmlns:a="http://schemas.openxmlformats.org/drawingml/2006/main" xmlns:r="http://schemas.openxmlformats.org/officeDocument/2006/relationships" xmlns:p="http://schemas.openxmlformats.org/presentationml/2006/main">
  <p:tag name="THINKCELLSHAPEDONOTDELETE" val="pR.DKjHwYJkaSnVaq1v4rpQ"/>
</p:tagLst>
</file>

<file path=ppt/tags/tag1364.xml><?xml version="1.0" encoding="utf-8"?>
<p:tagLst xmlns:a="http://schemas.openxmlformats.org/drawingml/2006/main" xmlns:r="http://schemas.openxmlformats.org/officeDocument/2006/relationships" xmlns:p="http://schemas.openxmlformats.org/presentationml/2006/main">
  <p:tag name="THINKCELLSHAPEDONOTDELETE" val="pIoLVuDF2iUe_9LsVwMQwNg"/>
</p:tagLst>
</file>

<file path=ppt/tags/tag1365.xml><?xml version="1.0" encoding="utf-8"?>
<p:tagLst xmlns:a="http://schemas.openxmlformats.org/drawingml/2006/main" xmlns:r="http://schemas.openxmlformats.org/officeDocument/2006/relationships" xmlns:p="http://schemas.openxmlformats.org/presentationml/2006/main">
  <p:tag name="THINKCELLSHAPEDONOTDELETE" val="pv7cAQETabUGL1EKmpQ3TAA"/>
</p:tagLst>
</file>

<file path=ppt/tags/tag1366.xml><?xml version="1.0" encoding="utf-8"?>
<p:tagLst xmlns:a="http://schemas.openxmlformats.org/drawingml/2006/main" xmlns:r="http://schemas.openxmlformats.org/officeDocument/2006/relationships" xmlns:p="http://schemas.openxmlformats.org/presentationml/2006/main">
  <p:tag name="THINKCELLSHAPEDONOTDELETE" val="pjh30_YUi7EeczBVgzGS.jA"/>
</p:tagLst>
</file>

<file path=ppt/tags/tag1367.xml><?xml version="1.0" encoding="utf-8"?>
<p:tagLst xmlns:a="http://schemas.openxmlformats.org/drawingml/2006/main" xmlns:r="http://schemas.openxmlformats.org/officeDocument/2006/relationships" xmlns:p="http://schemas.openxmlformats.org/presentationml/2006/main">
  <p:tag name="THINKCELLSHAPEDONOTDELETE" val="peq099ilbGU.bhQNJh6hP6w"/>
</p:tagLst>
</file>

<file path=ppt/tags/tag1368.xml><?xml version="1.0" encoding="utf-8"?>
<p:tagLst xmlns:a="http://schemas.openxmlformats.org/drawingml/2006/main" xmlns:r="http://schemas.openxmlformats.org/officeDocument/2006/relationships" xmlns:p="http://schemas.openxmlformats.org/presentationml/2006/main">
  <p:tag name="THINKCELLSHAPEDONOTDELETE" val="ptb4X8oPRAkOFviCiYqjYcQ"/>
</p:tagLst>
</file>

<file path=ppt/tags/tag1369.xml><?xml version="1.0" encoding="utf-8"?>
<p:tagLst xmlns:a="http://schemas.openxmlformats.org/drawingml/2006/main" xmlns:r="http://schemas.openxmlformats.org/officeDocument/2006/relationships" xmlns:p="http://schemas.openxmlformats.org/presentationml/2006/main">
  <p:tag name="THINKCELLSHAPEDONOTDELETE" val="p.tVIOP58ekabhdY.miEBdw"/>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Wx7_s0GhyUO1Yjm5te7xCA"/>
</p:tagLst>
</file>

<file path=ppt/tags/tag1370.xml><?xml version="1.0" encoding="utf-8"?>
<p:tagLst xmlns:a="http://schemas.openxmlformats.org/drawingml/2006/main" xmlns:r="http://schemas.openxmlformats.org/officeDocument/2006/relationships" xmlns:p="http://schemas.openxmlformats.org/presentationml/2006/main">
  <p:tag name="THINKCELLSHAPEDONOTDELETE" val="pn88Zt4mfVEOyhKasbWpUTg"/>
</p:tagLst>
</file>

<file path=ppt/tags/tag1371.xml><?xml version="1.0" encoding="utf-8"?>
<p:tagLst xmlns:a="http://schemas.openxmlformats.org/drawingml/2006/main" xmlns:r="http://schemas.openxmlformats.org/officeDocument/2006/relationships" xmlns:p="http://schemas.openxmlformats.org/presentationml/2006/main">
  <p:tag name="THINKCELLSHAPEDONOTDELETE" val="pnoiPxx4d4E.0oSyLJTlCqQ"/>
</p:tagLst>
</file>

<file path=ppt/tags/tag1372.xml><?xml version="1.0" encoding="utf-8"?>
<p:tagLst xmlns:a="http://schemas.openxmlformats.org/drawingml/2006/main" xmlns:r="http://schemas.openxmlformats.org/officeDocument/2006/relationships" xmlns:p="http://schemas.openxmlformats.org/presentationml/2006/main">
  <p:tag name="THINKCELLSHAPEDONOTDELETE" val="povt8CLBQuEaHaThHs_Kvug"/>
</p:tagLst>
</file>

<file path=ppt/tags/tag1373.xml><?xml version="1.0" encoding="utf-8"?>
<p:tagLst xmlns:a="http://schemas.openxmlformats.org/drawingml/2006/main" xmlns:r="http://schemas.openxmlformats.org/officeDocument/2006/relationships" xmlns:p="http://schemas.openxmlformats.org/presentationml/2006/main">
  <p:tag name="THINKCELLSHAPEDONOTDELETE" val="pF1HeHlMqdkaFEnlLXYM_fg"/>
</p:tagLst>
</file>

<file path=ppt/tags/tag1374.xml><?xml version="1.0" encoding="utf-8"?>
<p:tagLst xmlns:a="http://schemas.openxmlformats.org/drawingml/2006/main" xmlns:r="http://schemas.openxmlformats.org/officeDocument/2006/relationships" xmlns:p="http://schemas.openxmlformats.org/presentationml/2006/main">
  <p:tag name="THINKCELLSHAPEDONOTDELETE" val="pKkQGgvh7RkeA3MnySEAuiA"/>
</p:tagLst>
</file>

<file path=ppt/tags/tag1375.xml><?xml version="1.0" encoding="utf-8"?>
<p:tagLst xmlns:a="http://schemas.openxmlformats.org/drawingml/2006/main" xmlns:r="http://schemas.openxmlformats.org/officeDocument/2006/relationships" xmlns:p="http://schemas.openxmlformats.org/presentationml/2006/main">
  <p:tag name="THINKCELLSHAPEDONOTDELETE" val="pb06VuORHYkaPBthK7ndHVQ"/>
</p:tagLst>
</file>

<file path=ppt/tags/tag1376.xml><?xml version="1.0" encoding="utf-8"?>
<p:tagLst xmlns:a="http://schemas.openxmlformats.org/drawingml/2006/main" xmlns:r="http://schemas.openxmlformats.org/officeDocument/2006/relationships" xmlns:p="http://schemas.openxmlformats.org/presentationml/2006/main">
  <p:tag name="THINKCELLSHAPEDONOTDELETE" val="pb06VuORHYkaPBthK7ndHVQ"/>
</p:tagLst>
</file>

<file path=ppt/tags/tag1377.xml><?xml version="1.0" encoding="utf-8"?>
<p:tagLst xmlns:a="http://schemas.openxmlformats.org/drawingml/2006/main" xmlns:r="http://schemas.openxmlformats.org/officeDocument/2006/relationships" xmlns:p="http://schemas.openxmlformats.org/presentationml/2006/main">
  <p:tag name="THINKCELLSHAPEDONOTDELETE" val="pb06VuORHYkaPBthK7ndHVQ"/>
</p:tagLst>
</file>

<file path=ppt/tags/tag1378.xml><?xml version="1.0" encoding="utf-8"?>
<p:tagLst xmlns:a="http://schemas.openxmlformats.org/drawingml/2006/main" xmlns:r="http://schemas.openxmlformats.org/officeDocument/2006/relationships" xmlns:p="http://schemas.openxmlformats.org/presentationml/2006/main">
  <p:tag name="THINKCELLSHAPEDONOTDELETE" val="pjh30_YUi7EeczBVgzGS.jA"/>
</p:tagLst>
</file>

<file path=ppt/tags/tag1379.xml><?xml version="1.0" encoding="utf-8"?>
<p:tagLst xmlns:a="http://schemas.openxmlformats.org/drawingml/2006/main" xmlns:r="http://schemas.openxmlformats.org/officeDocument/2006/relationships" xmlns:p="http://schemas.openxmlformats.org/presentationml/2006/main">
  <p:tag name="THINKCELLSHAPEDONOTDELETE" val="pb06VuORHYkaPBthK7ndHV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B8ZSP5GRwkyl9cxwJVV4jg"/>
</p:tagLst>
</file>

<file path=ppt/tags/tag1380.xml><?xml version="1.0" encoding="utf-8"?>
<p:tagLst xmlns:a="http://schemas.openxmlformats.org/drawingml/2006/main" xmlns:r="http://schemas.openxmlformats.org/officeDocument/2006/relationships" xmlns:p="http://schemas.openxmlformats.org/presentationml/2006/main">
  <p:tag name="THINKCELLSHAPEDONOTDELETE" val="pb06VuORHYkaPBthK7ndHVQ"/>
</p:tagLst>
</file>

<file path=ppt/tags/tag1381.xml><?xml version="1.0" encoding="utf-8"?>
<p:tagLst xmlns:a="http://schemas.openxmlformats.org/drawingml/2006/main" xmlns:r="http://schemas.openxmlformats.org/officeDocument/2006/relationships" xmlns:p="http://schemas.openxmlformats.org/presentationml/2006/main">
  <p:tag name="THINKCELLSHAPEDONOTDELETE" val="pb06VuORHYkaPBthK7ndHVQ"/>
</p:tagLst>
</file>

<file path=ppt/tags/tag1382.xml><?xml version="1.0" encoding="utf-8"?>
<p:tagLst xmlns:a="http://schemas.openxmlformats.org/drawingml/2006/main" xmlns:r="http://schemas.openxmlformats.org/officeDocument/2006/relationships" xmlns:p="http://schemas.openxmlformats.org/presentationml/2006/main">
  <p:tag name="THINKCELLSHAPEDONOTDELETE" val="pjh30_YUi7EeczBVgzGS.jA"/>
</p:tagLst>
</file>

<file path=ppt/tags/tag1383.xml><?xml version="1.0" encoding="utf-8"?>
<p:tagLst xmlns:a="http://schemas.openxmlformats.org/drawingml/2006/main" xmlns:r="http://schemas.openxmlformats.org/officeDocument/2006/relationships" xmlns:p="http://schemas.openxmlformats.org/presentationml/2006/main">
  <p:tag name="THINKCELLSHAPEDONOTDELETE" val="pjh30_YUi7EeczBVgzGS.jA"/>
</p:tagLst>
</file>

<file path=ppt/tags/tag1384.xml><?xml version="1.0" encoding="utf-8"?>
<p:tagLst xmlns:a="http://schemas.openxmlformats.org/drawingml/2006/main" xmlns:r="http://schemas.openxmlformats.org/officeDocument/2006/relationships" xmlns:p="http://schemas.openxmlformats.org/presentationml/2006/main">
  <p:tag name="THINKCELLSHAPEDONOTDELETE" val="pZrsPxPT9ekeQMc_GBTRyTA"/>
</p:tagLst>
</file>

<file path=ppt/tags/tag1385.xml><?xml version="1.0" encoding="utf-8"?>
<p:tagLst xmlns:a="http://schemas.openxmlformats.org/drawingml/2006/main" xmlns:r="http://schemas.openxmlformats.org/officeDocument/2006/relationships" xmlns:p="http://schemas.openxmlformats.org/presentationml/2006/main">
  <p:tag name="THINKCELLSHAPEDONOTDELETE" val="pZrsPxPT9ekeQMc_GBTRyTA"/>
</p:tagLst>
</file>

<file path=ppt/tags/tag1386.xml><?xml version="1.0" encoding="utf-8"?>
<p:tagLst xmlns:a="http://schemas.openxmlformats.org/drawingml/2006/main" xmlns:r="http://schemas.openxmlformats.org/officeDocument/2006/relationships" xmlns:p="http://schemas.openxmlformats.org/presentationml/2006/main">
  <p:tag name="THINKCELLSHAPEDONOTDELETE" val="pZrsPxPT9ekeQMc_GBTRyTA"/>
</p:tagLst>
</file>

<file path=ppt/tags/tag1387.xml><?xml version="1.0" encoding="utf-8"?>
<p:tagLst xmlns:a="http://schemas.openxmlformats.org/drawingml/2006/main" xmlns:r="http://schemas.openxmlformats.org/officeDocument/2006/relationships" xmlns:p="http://schemas.openxmlformats.org/presentationml/2006/main">
  <p:tag name="THINKCELLSHAPEDONOTDELETE" val="pOk4DWtdVIEuFj80gS0a18A"/>
</p:tagLst>
</file>

<file path=ppt/tags/tag1388.xml><?xml version="1.0" encoding="utf-8"?>
<p:tagLst xmlns:a="http://schemas.openxmlformats.org/drawingml/2006/main" xmlns:r="http://schemas.openxmlformats.org/officeDocument/2006/relationships" xmlns:p="http://schemas.openxmlformats.org/presentationml/2006/main">
  <p:tag name="THINKCELLSHAPEDONOTDELETE" val="pWixWUA3Rv0qTWGwpYgH.Rg"/>
</p:tagLst>
</file>

<file path=ppt/tags/tag1389.xml><?xml version="1.0" encoding="utf-8"?>
<p:tagLst xmlns:a="http://schemas.openxmlformats.org/drawingml/2006/main" xmlns:r="http://schemas.openxmlformats.org/officeDocument/2006/relationships" xmlns:p="http://schemas.openxmlformats.org/presentationml/2006/main">
  <p:tag name="THINKCELLSHAPEDONOTDELETE" val="pZl_aCjeJmEyUY.TPkX75.g"/>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DTjAbxbbREeER8WaCnyrFg"/>
</p:tagLst>
</file>

<file path=ppt/tags/tag1390.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391.xml><?xml version="1.0" encoding="utf-8"?>
<p:tagLst xmlns:a="http://schemas.openxmlformats.org/drawingml/2006/main" xmlns:r="http://schemas.openxmlformats.org/officeDocument/2006/relationships" xmlns:p="http://schemas.openxmlformats.org/presentationml/2006/main">
  <p:tag name="THINKCELLSHAPEDONOTDELETE" val="pdAFErRYtK0SM1ZVc0eqE9w"/>
</p:tagLst>
</file>

<file path=ppt/tags/tag1392.xml><?xml version="1.0" encoding="utf-8"?>
<p:tagLst xmlns:a="http://schemas.openxmlformats.org/drawingml/2006/main" xmlns:r="http://schemas.openxmlformats.org/officeDocument/2006/relationships" xmlns:p="http://schemas.openxmlformats.org/presentationml/2006/main">
  <p:tag name="THINKCELLSHAPEDONOTDELETE" val="pBY7XE2buo0SzH.J9s2yCBA"/>
</p:tagLst>
</file>

<file path=ppt/tags/tag13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4.xml><?xml version="1.0" encoding="utf-8"?>
<p:tagLst xmlns:a="http://schemas.openxmlformats.org/drawingml/2006/main" xmlns:r="http://schemas.openxmlformats.org/officeDocument/2006/relationships" xmlns:p="http://schemas.openxmlformats.org/presentationml/2006/main">
  <p:tag name="THINKCELLSHAPEDONOTDELETE" val="pB4SLV7scdkKGIwdI1y_59A"/>
</p:tagLst>
</file>

<file path=ppt/tags/tag1395.xml><?xml version="1.0" encoding="utf-8"?>
<p:tagLst xmlns:a="http://schemas.openxmlformats.org/drawingml/2006/main" xmlns:r="http://schemas.openxmlformats.org/officeDocument/2006/relationships" xmlns:p="http://schemas.openxmlformats.org/presentationml/2006/main">
  <p:tag name="THINKCELLSHAPEDONOTDELETE" val="pr6WePUklFUSLk.WIOr7y5g"/>
</p:tagLst>
</file>

<file path=ppt/tags/tag1396.xml><?xml version="1.0" encoding="utf-8"?>
<p:tagLst xmlns:a="http://schemas.openxmlformats.org/drawingml/2006/main" xmlns:r="http://schemas.openxmlformats.org/officeDocument/2006/relationships" xmlns:p="http://schemas.openxmlformats.org/presentationml/2006/main">
  <p:tag name="THINKCELLSHAPEDONOTDELETE" val="pl72XqUW2_UOtXHeC5Ut5dQ"/>
</p:tagLst>
</file>

<file path=ppt/tags/tag1397.xml><?xml version="1.0" encoding="utf-8"?>
<p:tagLst xmlns:a="http://schemas.openxmlformats.org/drawingml/2006/main" xmlns:r="http://schemas.openxmlformats.org/officeDocument/2006/relationships" xmlns:p="http://schemas.openxmlformats.org/presentationml/2006/main">
  <p:tag name="THINKCELLSHAPEDONOTDELETE" val="pT05ud2TJYEGJvc.yftgZpg"/>
</p:tagLst>
</file>

<file path=ppt/tags/tag1398.xml><?xml version="1.0" encoding="utf-8"?>
<p:tagLst xmlns:a="http://schemas.openxmlformats.org/drawingml/2006/main" xmlns:r="http://schemas.openxmlformats.org/officeDocument/2006/relationships" xmlns:p="http://schemas.openxmlformats.org/presentationml/2006/main">
  <p:tag name="THINKCELLSHAPEDONOTDELETE" val="p.cLNBP9J1EybyKTggTbqdQ"/>
</p:tagLst>
</file>

<file path=ppt/tags/tag1399.xml><?xml version="1.0" encoding="utf-8"?>
<p:tagLst xmlns:a="http://schemas.openxmlformats.org/drawingml/2006/main" xmlns:r="http://schemas.openxmlformats.org/officeDocument/2006/relationships" xmlns:p="http://schemas.openxmlformats.org/presentationml/2006/main">
  <p:tag name="THINKCELLSHAPEDONOTDELETE" val="pAqG7VhJJBkGKUnKRp4X.H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84Y6EVCabUyDEvUnkimL.Q"/>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hIAxf48_UUqPnyG_Dfsnhg"/>
</p:tagLst>
</file>

<file path=ppt/tags/tag1400.xml><?xml version="1.0" encoding="utf-8"?>
<p:tagLst xmlns:a="http://schemas.openxmlformats.org/drawingml/2006/main" xmlns:r="http://schemas.openxmlformats.org/officeDocument/2006/relationships" xmlns:p="http://schemas.openxmlformats.org/presentationml/2006/main">
  <p:tag name="THINKCELLSHAPEDONOTDELETE" val="pMV8A5gWH2UyvKzomFDkmJw"/>
</p:tagLst>
</file>

<file path=ppt/tags/tag1401.xml><?xml version="1.0" encoding="utf-8"?>
<p:tagLst xmlns:a="http://schemas.openxmlformats.org/drawingml/2006/main" xmlns:r="http://schemas.openxmlformats.org/officeDocument/2006/relationships" xmlns:p="http://schemas.openxmlformats.org/presentationml/2006/main">
  <p:tag name="THINKCELLSHAPEDONOTDELETE" val="ppxHzc.HS5Ui5ZZVe.ovPfw"/>
</p:tagLst>
</file>

<file path=ppt/tags/tag1402.xml><?xml version="1.0" encoding="utf-8"?>
<p:tagLst xmlns:a="http://schemas.openxmlformats.org/drawingml/2006/main" xmlns:r="http://schemas.openxmlformats.org/officeDocument/2006/relationships" xmlns:p="http://schemas.openxmlformats.org/presentationml/2006/main">
  <p:tag name="THINKCELLSHAPEDONOTDELETE" val="pe0GzKPZhpkOi5Qq8VDSKnw"/>
</p:tagLst>
</file>

<file path=ppt/tags/tag1403.xml><?xml version="1.0" encoding="utf-8"?>
<p:tagLst xmlns:a="http://schemas.openxmlformats.org/drawingml/2006/main" xmlns:r="http://schemas.openxmlformats.org/officeDocument/2006/relationships" xmlns:p="http://schemas.openxmlformats.org/presentationml/2006/main">
  <p:tag name="THINKCELLSHAPEDONOTDELETE" val="pKm98vPgP1UOMCrDJu04l7w"/>
</p:tagLst>
</file>

<file path=ppt/tags/tag1404.xml><?xml version="1.0" encoding="utf-8"?>
<p:tagLst xmlns:a="http://schemas.openxmlformats.org/drawingml/2006/main" xmlns:r="http://schemas.openxmlformats.org/officeDocument/2006/relationships" xmlns:p="http://schemas.openxmlformats.org/presentationml/2006/main">
  <p:tag name="THINKCELLSHAPEDONOTDELETE" val="pqnLAaw1yf0qlQxB71ZzcnQ"/>
</p:tagLst>
</file>

<file path=ppt/tags/tag1405.xml><?xml version="1.0" encoding="utf-8"?>
<p:tagLst xmlns:a="http://schemas.openxmlformats.org/drawingml/2006/main" xmlns:r="http://schemas.openxmlformats.org/officeDocument/2006/relationships" xmlns:p="http://schemas.openxmlformats.org/presentationml/2006/main">
  <p:tag name="THINKCELLSHAPEDONOTDELETE" val="p4pjBd6LbKkC6WHkKeYxJQQ"/>
</p:tagLst>
</file>

<file path=ppt/tags/tag1406.xml><?xml version="1.0" encoding="utf-8"?>
<p:tagLst xmlns:a="http://schemas.openxmlformats.org/drawingml/2006/main" xmlns:r="http://schemas.openxmlformats.org/officeDocument/2006/relationships" xmlns:p="http://schemas.openxmlformats.org/presentationml/2006/main">
  <p:tag name="THINKCELLSHAPEDONOTDELETE" val="pU_VKZGKJcUq.ZZvJUTR9Ew"/>
</p:tagLst>
</file>

<file path=ppt/tags/tag1407.xml><?xml version="1.0" encoding="utf-8"?>
<p:tagLst xmlns:a="http://schemas.openxmlformats.org/drawingml/2006/main" xmlns:r="http://schemas.openxmlformats.org/officeDocument/2006/relationships" xmlns:p="http://schemas.openxmlformats.org/presentationml/2006/main">
  <p:tag name="THINKCELLSHAPEDONOTDELETE" val="pQDxEfl71kkCGfMbmklF.Tw"/>
</p:tagLst>
</file>

<file path=ppt/tags/tag1408.xml><?xml version="1.0" encoding="utf-8"?>
<p:tagLst xmlns:a="http://schemas.openxmlformats.org/drawingml/2006/main" xmlns:r="http://schemas.openxmlformats.org/officeDocument/2006/relationships" xmlns:p="http://schemas.openxmlformats.org/presentationml/2006/main">
  <p:tag name="THINKCELLSHAPEDONOTDELETE" val="pAqZSlhQxHEWpTiKLxDLvZg"/>
</p:tagLst>
</file>

<file path=ppt/tags/tag1409.xml><?xml version="1.0" encoding="utf-8"?>
<p:tagLst xmlns:a="http://schemas.openxmlformats.org/drawingml/2006/main" xmlns:r="http://schemas.openxmlformats.org/officeDocument/2006/relationships" xmlns:p="http://schemas.openxmlformats.org/presentationml/2006/main">
  <p:tag name="THINKCELLSHAPEDONOTDELETE" val="pW8f9Ps8L6kagHWY6kNJG2Q"/>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YOBXestIP0eqNpkfMOJL0Q"/>
</p:tagLst>
</file>

<file path=ppt/tags/tag1410.xml><?xml version="1.0" encoding="utf-8"?>
<p:tagLst xmlns:a="http://schemas.openxmlformats.org/drawingml/2006/main" xmlns:r="http://schemas.openxmlformats.org/officeDocument/2006/relationships" xmlns:p="http://schemas.openxmlformats.org/presentationml/2006/main">
  <p:tag name="THINKCELLSHAPEDONOTDELETE" val="pxKLxHM7eekqlWW2bxD.giA"/>
</p:tagLst>
</file>

<file path=ppt/tags/tag1411.xml><?xml version="1.0" encoding="utf-8"?>
<p:tagLst xmlns:a="http://schemas.openxmlformats.org/drawingml/2006/main" xmlns:r="http://schemas.openxmlformats.org/officeDocument/2006/relationships" xmlns:p="http://schemas.openxmlformats.org/presentationml/2006/main">
  <p:tag name="THINKCELLSHAPEDONOTDELETE" val="pEguQ3oL0TU22_00GvE7VGA"/>
</p:tagLst>
</file>

<file path=ppt/tags/tag1412.xml><?xml version="1.0" encoding="utf-8"?>
<p:tagLst xmlns:a="http://schemas.openxmlformats.org/drawingml/2006/main" xmlns:r="http://schemas.openxmlformats.org/officeDocument/2006/relationships" xmlns:p="http://schemas.openxmlformats.org/presentationml/2006/main">
  <p:tag name="THINKCELLSHAPEDONOTDELETE" val="p.ezQ5o5Jdka_Tk8Yx9RSPg"/>
</p:tagLst>
</file>

<file path=ppt/tags/tag1413.xml><?xml version="1.0" encoding="utf-8"?>
<p:tagLst xmlns:a="http://schemas.openxmlformats.org/drawingml/2006/main" xmlns:r="http://schemas.openxmlformats.org/officeDocument/2006/relationships" xmlns:p="http://schemas.openxmlformats.org/presentationml/2006/main">
  <p:tag name="THINKCELLSHAPEDONOTDELETE" val="pi.AqpGLPTkirHiXz749Y.A"/>
</p:tagLst>
</file>

<file path=ppt/tags/tag1414.xml><?xml version="1.0" encoding="utf-8"?>
<p:tagLst xmlns:a="http://schemas.openxmlformats.org/drawingml/2006/main" xmlns:r="http://schemas.openxmlformats.org/officeDocument/2006/relationships" xmlns:p="http://schemas.openxmlformats.org/presentationml/2006/main">
  <p:tag name="THINKCELLSHAPEDONOTDELETE" val="pXotSNR2Gp06_1HzXFo221Q"/>
</p:tagLst>
</file>

<file path=ppt/tags/tag1415.xml><?xml version="1.0" encoding="utf-8"?>
<p:tagLst xmlns:a="http://schemas.openxmlformats.org/drawingml/2006/main" xmlns:r="http://schemas.openxmlformats.org/officeDocument/2006/relationships" xmlns:p="http://schemas.openxmlformats.org/presentationml/2006/main">
  <p:tag name="THINKCELLSHAPEDONOTDELETE" val="pewuCAZssVkWfIi_.2Ys_QA"/>
</p:tagLst>
</file>

<file path=ppt/tags/tag1416.xml><?xml version="1.0" encoding="utf-8"?>
<p:tagLst xmlns:a="http://schemas.openxmlformats.org/drawingml/2006/main" xmlns:r="http://schemas.openxmlformats.org/officeDocument/2006/relationships" xmlns:p="http://schemas.openxmlformats.org/presentationml/2006/main">
  <p:tag name="THINKCELLSHAPEDONOTDELETE" val="pQsCIrc5vgkCrpPpQwTsDKg"/>
</p:tagLst>
</file>

<file path=ppt/tags/tag1417.xml><?xml version="1.0" encoding="utf-8"?>
<p:tagLst xmlns:a="http://schemas.openxmlformats.org/drawingml/2006/main" xmlns:r="http://schemas.openxmlformats.org/officeDocument/2006/relationships" xmlns:p="http://schemas.openxmlformats.org/presentationml/2006/main">
  <p:tag name="THINKCELLSHAPEDONOTDELETE" val="pkT96_DbWEk6xst0sWb9oNQ"/>
</p:tagLst>
</file>

<file path=ppt/tags/tag1418.xml><?xml version="1.0" encoding="utf-8"?>
<p:tagLst xmlns:a="http://schemas.openxmlformats.org/drawingml/2006/main" xmlns:r="http://schemas.openxmlformats.org/officeDocument/2006/relationships" xmlns:p="http://schemas.openxmlformats.org/presentationml/2006/main">
  <p:tag name="THINKCELLSHAPEDONOTDELETE" val="poh9jfKhEhU.MrHNsB7halw"/>
</p:tagLst>
</file>

<file path=ppt/tags/tag1419.xml><?xml version="1.0" encoding="utf-8"?>
<p:tagLst xmlns:a="http://schemas.openxmlformats.org/drawingml/2006/main" xmlns:r="http://schemas.openxmlformats.org/officeDocument/2006/relationships" xmlns:p="http://schemas.openxmlformats.org/presentationml/2006/main">
  <p:tag name="THINKCELLSHAPEDONOTDELETE" val="pAqG7VhJJBkGKUnKRp4X.HQ"/>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JMqayWHqA0WZbeu9hZqYkw"/>
</p:tagLst>
</file>

<file path=ppt/tags/tag1420.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421.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422.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423.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424.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425.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426.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2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2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29.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w1L708e_4kGAuCp421POXg"/>
</p:tagLst>
</file>

<file path=ppt/tags/tag1430.xml><?xml version="1.0" encoding="utf-8"?>
<p:tagLst xmlns:a="http://schemas.openxmlformats.org/drawingml/2006/main" xmlns:r="http://schemas.openxmlformats.org/officeDocument/2006/relationships" xmlns:p="http://schemas.openxmlformats.org/presentationml/2006/main">
  <p:tag name="THINKCELLSHAPEDONOTDELETE" val="pI0UuSSXjPkWoP5DIffBj2w"/>
</p:tagLst>
</file>

<file path=ppt/tags/tag1431.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432.xml><?xml version="1.0" encoding="utf-8"?>
<p:tagLst xmlns:a="http://schemas.openxmlformats.org/drawingml/2006/main" xmlns:r="http://schemas.openxmlformats.org/officeDocument/2006/relationships" xmlns:p="http://schemas.openxmlformats.org/presentationml/2006/main">
  <p:tag name="THINKCELLSHAPEDONOTDELETE" val="pViK.95hNUUe73up7D.cUnw"/>
</p:tagLst>
</file>

<file path=ppt/tags/tag1433.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434.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435.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436.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437.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438.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439.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sZLoXhOI1Euy4439CmLwAQ"/>
</p:tagLst>
</file>

<file path=ppt/tags/tag1440.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441.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442.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443.xml><?xml version="1.0" encoding="utf-8"?>
<p:tagLst xmlns:a="http://schemas.openxmlformats.org/drawingml/2006/main" xmlns:r="http://schemas.openxmlformats.org/officeDocument/2006/relationships" xmlns:p="http://schemas.openxmlformats.org/presentationml/2006/main">
  <p:tag name="THINKCELLSHAPEDONOTDELETE" val="pRLV1Gong_0m2KNcc_TPPqw"/>
</p:tagLst>
</file>

<file path=ppt/tags/tag1444.xml><?xml version="1.0" encoding="utf-8"?>
<p:tagLst xmlns:a="http://schemas.openxmlformats.org/drawingml/2006/main" xmlns:r="http://schemas.openxmlformats.org/officeDocument/2006/relationships" xmlns:p="http://schemas.openxmlformats.org/presentationml/2006/main">
  <p:tag name="THINKCELLSHAPEDONOTDELETE" val="pz2OIEXdmukOhvTeZmJtnIw"/>
</p:tagLst>
</file>

<file path=ppt/tags/tag1445.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446.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447.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448.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449.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w2vdNzuKx0aJgKQR_0aM5g"/>
</p:tagLst>
</file>

<file path=ppt/tags/tag1450.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4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2.xml><?xml version="1.0" encoding="utf-8"?>
<p:tagLst xmlns:a="http://schemas.openxmlformats.org/drawingml/2006/main" xmlns:r="http://schemas.openxmlformats.org/officeDocument/2006/relationships" xmlns:p="http://schemas.openxmlformats.org/presentationml/2006/main">
  <p:tag name="THINKCELLSHAPEDONOTDELETE" val="pXNz._Ua8zkejPQbw2DhArQ"/>
</p:tagLst>
</file>

<file path=ppt/tags/tag1453.xml><?xml version="1.0" encoding="utf-8"?>
<p:tagLst xmlns:a="http://schemas.openxmlformats.org/drawingml/2006/main" xmlns:r="http://schemas.openxmlformats.org/officeDocument/2006/relationships" xmlns:p="http://schemas.openxmlformats.org/presentationml/2006/main">
  <p:tag name="THINKCELLSHAPEDONOTDELETE" val="pD34nlku.7kKg36pMdBzw6A"/>
</p:tagLst>
</file>

<file path=ppt/tags/tag1454.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455.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456.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45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5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5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yfG.OOHIwEq2LL1uBUZdFQ"/>
</p:tagLst>
</file>

<file path=ppt/tags/tag146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61.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62.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4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4.xml><?xml version="1.0" encoding="utf-8"?>
<p:tagLst xmlns:a="http://schemas.openxmlformats.org/drawingml/2006/main" xmlns:r="http://schemas.openxmlformats.org/officeDocument/2006/relationships" xmlns:p="http://schemas.openxmlformats.org/presentationml/2006/main">
  <p:tag name="THINKCELLSHAPEDONOTDELETE" val="pnKSXIpCeKU.lZGsGAh7Dtw"/>
</p:tagLst>
</file>

<file path=ppt/tags/tag1465.xml><?xml version="1.0" encoding="utf-8"?>
<p:tagLst xmlns:a="http://schemas.openxmlformats.org/drawingml/2006/main" xmlns:r="http://schemas.openxmlformats.org/officeDocument/2006/relationships" xmlns:p="http://schemas.openxmlformats.org/presentationml/2006/main">
  <p:tag name="THINKCELLSHAPEDONOTDELETE" val="pcEga.nAM9EGjt7lP4KhalQ"/>
</p:tagLst>
</file>

<file path=ppt/tags/tag1466.xml><?xml version="1.0" encoding="utf-8"?>
<p:tagLst xmlns:a="http://schemas.openxmlformats.org/drawingml/2006/main" xmlns:r="http://schemas.openxmlformats.org/officeDocument/2006/relationships" xmlns:p="http://schemas.openxmlformats.org/presentationml/2006/main">
  <p:tag name="THINKCELLSHAPEDONOTDELETE" val="pNwD_VpGK5k.59iLQzK_yvg"/>
</p:tagLst>
</file>

<file path=ppt/tags/tag1467.xml><?xml version="1.0" encoding="utf-8"?>
<p:tagLst xmlns:a="http://schemas.openxmlformats.org/drawingml/2006/main" xmlns:r="http://schemas.openxmlformats.org/officeDocument/2006/relationships" xmlns:p="http://schemas.openxmlformats.org/presentationml/2006/main">
  <p:tag name="THINKCELLSHAPEDONOTDELETE" val="puthwNnxcAEuVDL2ii5KfQg"/>
</p:tagLst>
</file>

<file path=ppt/tags/tag1468.xml><?xml version="1.0" encoding="utf-8"?>
<p:tagLst xmlns:a="http://schemas.openxmlformats.org/drawingml/2006/main" xmlns:r="http://schemas.openxmlformats.org/officeDocument/2006/relationships" xmlns:p="http://schemas.openxmlformats.org/presentationml/2006/main">
  <p:tag name="THINKCELLSHAPEDONOTDELETE" val="pRebeOPuF90.cwlGBP1qeqQ"/>
</p:tagLst>
</file>

<file path=ppt/tags/tag1469.xml><?xml version="1.0" encoding="utf-8"?>
<p:tagLst xmlns:a="http://schemas.openxmlformats.org/drawingml/2006/main" xmlns:r="http://schemas.openxmlformats.org/officeDocument/2006/relationships" xmlns:p="http://schemas.openxmlformats.org/presentationml/2006/main">
  <p:tag name="THINKCELLSHAPEDONOTDELETE" val="p0MapZd84tUylpVtEcf9GG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8uJZMOOCHEqWYGdmxuhmQg"/>
</p:tagLst>
</file>

<file path=ppt/tags/tag1470.xml><?xml version="1.0" encoding="utf-8"?>
<p:tagLst xmlns:a="http://schemas.openxmlformats.org/drawingml/2006/main" xmlns:r="http://schemas.openxmlformats.org/officeDocument/2006/relationships" xmlns:p="http://schemas.openxmlformats.org/presentationml/2006/main">
  <p:tag name="THINKCELLSHAPEDONOTDELETE" val="pzVOzCfRj_Uyx1LEzpke6kg"/>
</p:tagLst>
</file>

<file path=ppt/tags/tag1471.xml><?xml version="1.0" encoding="utf-8"?>
<p:tagLst xmlns:a="http://schemas.openxmlformats.org/drawingml/2006/main" xmlns:r="http://schemas.openxmlformats.org/officeDocument/2006/relationships" xmlns:p="http://schemas.openxmlformats.org/presentationml/2006/main">
  <p:tag name="THINKCELLSHAPEDONOTDELETE" val="pkje6OX93eUiBodWLof_dyg"/>
</p:tagLst>
</file>

<file path=ppt/tags/tag1472.xml><?xml version="1.0" encoding="utf-8"?>
<p:tagLst xmlns:a="http://schemas.openxmlformats.org/drawingml/2006/main" xmlns:r="http://schemas.openxmlformats.org/officeDocument/2006/relationships" xmlns:p="http://schemas.openxmlformats.org/presentationml/2006/main">
  <p:tag name="THINKCELLSHAPEDONOTDELETE" val="pKPTO5QuJaUu.X3qcj3WVrg"/>
</p:tagLst>
</file>

<file path=ppt/tags/tag1473.xml><?xml version="1.0" encoding="utf-8"?>
<p:tagLst xmlns:a="http://schemas.openxmlformats.org/drawingml/2006/main" xmlns:r="http://schemas.openxmlformats.org/officeDocument/2006/relationships" xmlns:p="http://schemas.openxmlformats.org/presentationml/2006/main">
  <p:tag name="THINKCELLSHAPEDONOTDELETE" val="pSyDJ5Tt2gk6uNdPIq3E.Bg"/>
</p:tagLst>
</file>

<file path=ppt/tags/tag1474.xml><?xml version="1.0" encoding="utf-8"?>
<p:tagLst xmlns:a="http://schemas.openxmlformats.org/drawingml/2006/main" xmlns:r="http://schemas.openxmlformats.org/officeDocument/2006/relationships" xmlns:p="http://schemas.openxmlformats.org/presentationml/2006/main">
  <p:tag name="THINKCELLSHAPEDONOTDELETE" val="pUyTz55OAT0KS7ioOGcqzSg"/>
</p:tagLst>
</file>

<file path=ppt/tags/tag1475.xml><?xml version="1.0" encoding="utf-8"?>
<p:tagLst xmlns:a="http://schemas.openxmlformats.org/drawingml/2006/main" xmlns:r="http://schemas.openxmlformats.org/officeDocument/2006/relationships" xmlns:p="http://schemas.openxmlformats.org/presentationml/2006/main">
  <p:tag name="THINKCELLSHAPEDONOTDELETE" val="pfp5GZWKYHk.wLQ0U.NL0IA"/>
</p:tagLst>
</file>

<file path=ppt/tags/tag1476.xml><?xml version="1.0" encoding="utf-8"?>
<p:tagLst xmlns:a="http://schemas.openxmlformats.org/drawingml/2006/main" xmlns:r="http://schemas.openxmlformats.org/officeDocument/2006/relationships" xmlns:p="http://schemas.openxmlformats.org/presentationml/2006/main">
  <p:tag name="THINKCELLSHAPEDONOTDELETE" val="pK9X.fDJ.UUGJXeieoNKXjA"/>
</p:tagLst>
</file>

<file path=ppt/tags/tag1477.xml><?xml version="1.0" encoding="utf-8"?>
<p:tagLst xmlns:a="http://schemas.openxmlformats.org/drawingml/2006/main" xmlns:r="http://schemas.openxmlformats.org/officeDocument/2006/relationships" xmlns:p="http://schemas.openxmlformats.org/presentationml/2006/main">
  <p:tag name="THINKCELLSHAPEDONOTDELETE" val="pSyDJ5Tt2gk6uNdPIq3E.Bg"/>
</p:tagLst>
</file>

<file path=ppt/tags/tag1478.xml><?xml version="1.0" encoding="utf-8"?>
<p:tagLst xmlns:a="http://schemas.openxmlformats.org/drawingml/2006/main" xmlns:r="http://schemas.openxmlformats.org/officeDocument/2006/relationships" xmlns:p="http://schemas.openxmlformats.org/presentationml/2006/main">
  <p:tag name="THINKCELLSHAPEDONOTDELETE" val="pSyDJ5Tt2gk6uNdPIq3E.Bg"/>
</p:tagLst>
</file>

<file path=ppt/tags/tag1479.xml><?xml version="1.0" encoding="utf-8"?>
<p:tagLst xmlns:a="http://schemas.openxmlformats.org/drawingml/2006/main" xmlns:r="http://schemas.openxmlformats.org/officeDocument/2006/relationships" xmlns:p="http://schemas.openxmlformats.org/presentationml/2006/main">
  <p:tag name="THINKCELLSHAPEDONOTDELETE" val="pfp5GZWKYHk.wLQ0U.NL0IA"/>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nfjB6oRL50um9g4SuNRMBw"/>
</p:tagLst>
</file>

<file path=ppt/tags/tag1480.xml><?xml version="1.0" encoding="utf-8"?>
<p:tagLst xmlns:a="http://schemas.openxmlformats.org/drawingml/2006/main" xmlns:r="http://schemas.openxmlformats.org/officeDocument/2006/relationships" xmlns:p="http://schemas.openxmlformats.org/presentationml/2006/main">
  <p:tag name="THINKCELLSHAPEDONOTDELETE" val="pfp5GZWKYHk.wLQ0U.NL0IA"/>
</p:tagLst>
</file>

<file path=ppt/tags/tag1481.xml><?xml version="1.0" encoding="utf-8"?>
<p:tagLst xmlns:a="http://schemas.openxmlformats.org/drawingml/2006/main" xmlns:r="http://schemas.openxmlformats.org/officeDocument/2006/relationships" xmlns:p="http://schemas.openxmlformats.org/presentationml/2006/main">
  <p:tag name="THINKCELLSHAPEDONOTDELETE" val="pK9X.fDJ.UUGJXeieoNKXjA"/>
</p:tagLst>
</file>

<file path=ppt/tags/tag1482.xml><?xml version="1.0" encoding="utf-8"?>
<p:tagLst xmlns:a="http://schemas.openxmlformats.org/drawingml/2006/main" xmlns:r="http://schemas.openxmlformats.org/officeDocument/2006/relationships" xmlns:p="http://schemas.openxmlformats.org/presentationml/2006/main">
  <p:tag name="THINKCELLSHAPEDONOTDELETE" val="pK9X.fDJ.UUGJXeieoNKXjA"/>
</p:tagLst>
</file>

<file path=ppt/tags/tag1483.xml><?xml version="1.0" encoding="utf-8"?>
<p:tagLst xmlns:a="http://schemas.openxmlformats.org/drawingml/2006/main" xmlns:r="http://schemas.openxmlformats.org/officeDocument/2006/relationships" xmlns:p="http://schemas.openxmlformats.org/presentationml/2006/main">
  <p:tag name="THINKCELLSHAPEDONOTDELETE" val="pv7cAQETabUGL1EKmpQ3TAA"/>
</p:tagLst>
</file>

<file path=ppt/tags/tag1484.xml><?xml version="1.0" encoding="utf-8"?>
<p:tagLst xmlns:a="http://schemas.openxmlformats.org/drawingml/2006/main" xmlns:r="http://schemas.openxmlformats.org/officeDocument/2006/relationships" xmlns:p="http://schemas.openxmlformats.org/presentationml/2006/main">
  <p:tag name="THINKCELLSHAPEDONOTDELETE" val="peq099ilbGU.bhQNJh6hP6w"/>
</p:tagLst>
</file>

<file path=ppt/tags/tag1485.xml><?xml version="1.0" encoding="utf-8"?>
<p:tagLst xmlns:a="http://schemas.openxmlformats.org/drawingml/2006/main" xmlns:r="http://schemas.openxmlformats.org/officeDocument/2006/relationships" xmlns:p="http://schemas.openxmlformats.org/presentationml/2006/main">
  <p:tag name="THINKCELLSHAPEDONOTDELETE" val="ptb4X8oPRAkOFviCiYqjYcQ"/>
</p:tagLst>
</file>

<file path=ppt/tags/tag1486.xml><?xml version="1.0" encoding="utf-8"?>
<p:tagLst xmlns:a="http://schemas.openxmlformats.org/drawingml/2006/main" xmlns:r="http://schemas.openxmlformats.org/officeDocument/2006/relationships" xmlns:p="http://schemas.openxmlformats.org/presentationml/2006/main">
  <p:tag name="THINKCELLSHAPEDONOTDELETE" val="pOk4DWtdVIEuFj80gS0a18A"/>
</p:tagLst>
</file>

<file path=ppt/tags/tag1487.xml><?xml version="1.0" encoding="utf-8"?>
<p:tagLst xmlns:a="http://schemas.openxmlformats.org/drawingml/2006/main" xmlns:r="http://schemas.openxmlformats.org/officeDocument/2006/relationships" xmlns:p="http://schemas.openxmlformats.org/presentationml/2006/main">
  <p:tag name="THINKCELLSHAPEDONOTDELETE" val="pWixWUA3Rv0qTWGwpYgH.Rg"/>
</p:tagLst>
</file>

<file path=ppt/tags/tag1488.xml><?xml version="1.0" encoding="utf-8"?>
<p:tagLst xmlns:a="http://schemas.openxmlformats.org/drawingml/2006/main" xmlns:r="http://schemas.openxmlformats.org/officeDocument/2006/relationships" xmlns:p="http://schemas.openxmlformats.org/presentationml/2006/main">
  <p:tag name="THINKCELLSHAPEDONOTDELETE" val="pZl_aCjeJmEyUY.TPkX75.g"/>
</p:tagLst>
</file>

<file path=ppt/tags/tag1489.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j.NCPQPU0U.WfWfbIJBq_w"/>
</p:tagLst>
</file>

<file path=ppt/tags/tag1490.xml><?xml version="1.0" encoding="utf-8"?>
<p:tagLst xmlns:a="http://schemas.openxmlformats.org/drawingml/2006/main" xmlns:r="http://schemas.openxmlformats.org/officeDocument/2006/relationships" xmlns:p="http://schemas.openxmlformats.org/presentationml/2006/main">
  <p:tag name="THINKCELLSHAPEDONOTDELETE" val="pdAFErRYtK0SM1ZVc0eqE9w"/>
</p:tagLst>
</file>

<file path=ppt/tags/tag1491.xml><?xml version="1.0" encoding="utf-8"?>
<p:tagLst xmlns:a="http://schemas.openxmlformats.org/drawingml/2006/main" xmlns:r="http://schemas.openxmlformats.org/officeDocument/2006/relationships" xmlns:p="http://schemas.openxmlformats.org/presentationml/2006/main">
  <p:tag name="THINKCELLSHAPEDONOTDELETE" val="pBY7XE2buo0SzH.J9s2yCBA"/>
</p:tagLst>
</file>

<file path=ppt/tags/tag14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3.xml><?xml version="1.0" encoding="utf-8"?>
<p:tagLst xmlns:a="http://schemas.openxmlformats.org/drawingml/2006/main" xmlns:r="http://schemas.openxmlformats.org/officeDocument/2006/relationships" xmlns:p="http://schemas.openxmlformats.org/presentationml/2006/main">
  <p:tag name="THINKCELLSHAPEDONOTDELETE" val="pN.j2z0vgK0WOffvKye90HA"/>
</p:tagLst>
</file>

<file path=ppt/tags/tag1494.xml><?xml version="1.0" encoding="utf-8"?>
<p:tagLst xmlns:a="http://schemas.openxmlformats.org/drawingml/2006/main" xmlns:r="http://schemas.openxmlformats.org/officeDocument/2006/relationships" xmlns:p="http://schemas.openxmlformats.org/presentationml/2006/main">
  <p:tag name="THINKCELLSHAPEDONOTDELETE" val="ptlIZL7Ub20..4MmEIF4DQg"/>
</p:tagLst>
</file>

<file path=ppt/tags/tag1495.xml><?xml version="1.0" encoding="utf-8"?>
<p:tagLst xmlns:a="http://schemas.openxmlformats.org/drawingml/2006/main" xmlns:r="http://schemas.openxmlformats.org/officeDocument/2006/relationships" xmlns:p="http://schemas.openxmlformats.org/presentationml/2006/main">
  <p:tag name="THINKCELLSHAPEDONOTDELETE" val="prtTT1ezHoUWuIhlEkphvDw"/>
</p:tagLst>
</file>

<file path=ppt/tags/tag1496.xml><?xml version="1.0" encoding="utf-8"?>
<p:tagLst xmlns:a="http://schemas.openxmlformats.org/drawingml/2006/main" xmlns:r="http://schemas.openxmlformats.org/officeDocument/2006/relationships" xmlns:p="http://schemas.openxmlformats.org/presentationml/2006/main">
  <p:tag name="THINKCELLSHAPEDONOTDELETE" val="pitqLvQuNrkOkFiZp5zhoZw"/>
</p:tagLst>
</file>

<file path=ppt/tags/tag1497.xml><?xml version="1.0" encoding="utf-8"?>
<p:tagLst xmlns:a="http://schemas.openxmlformats.org/drawingml/2006/main" xmlns:r="http://schemas.openxmlformats.org/officeDocument/2006/relationships" xmlns:p="http://schemas.openxmlformats.org/presentationml/2006/main">
  <p:tag name="THINKCELLSHAPEDONOTDELETE" val="p0O_yLy27EE.BL7.F.i1OEw"/>
</p:tagLst>
</file>

<file path=ppt/tags/tag1498.xml><?xml version="1.0" encoding="utf-8"?>
<p:tagLst xmlns:a="http://schemas.openxmlformats.org/drawingml/2006/main" xmlns:r="http://schemas.openxmlformats.org/officeDocument/2006/relationships" xmlns:p="http://schemas.openxmlformats.org/presentationml/2006/main">
  <p:tag name="THINKCELLSHAPEDONOTDELETE" val="pdQoGSoVGYkK86i5TFVdc2Q"/>
</p:tagLst>
</file>

<file path=ppt/tags/tag1499.xml><?xml version="1.0" encoding="utf-8"?>
<p:tagLst xmlns:a="http://schemas.openxmlformats.org/drawingml/2006/main" xmlns:r="http://schemas.openxmlformats.org/officeDocument/2006/relationships" xmlns:p="http://schemas.openxmlformats.org/presentationml/2006/main">
  <p:tag name="THINKCELLSHAPEDONOTDELETE" val="pDvb2DeP1JECmoZUz1iTPn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p50ncb7Pp0iirapW37XIfQ"/>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LsDP1ZN7_Eu.MBTkvqCqtg"/>
</p:tagLst>
</file>

<file path=ppt/tags/tag1500.xml><?xml version="1.0" encoding="utf-8"?>
<p:tagLst xmlns:a="http://schemas.openxmlformats.org/drawingml/2006/main" xmlns:r="http://schemas.openxmlformats.org/officeDocument/2006/relationships" xmlns:p="http://schemas.openxmlformats.org/presentationml/2006/main">
  <p:tag name="THINKCELLSHAPEDONOTDELETE" val="pcZw4miMvokySe9m5Xoj7yg"/>
</p:tagLst>
</file>

<file path=ppt/tags/tag1501.xml><?xml version="1.0" encoding="utf-8"?>
<p:tagLst xmlns:a="http://schemas.openxmlformats.org/drawingml/2006/main" xmlns:r="http://schemas.openxmlformats.org/officeDocument/2006/relationships" xmlns:p="http://schemas.openxmlformats.org/presentationml/2006/main">
  <p:tag name="THINKCELLSHAPEDONOTDELETE" val="pe0GzKPZhpkOi5Qq8VDSKnw"/>
</p:tagLst>
</file>

<file path=ppt/tags/tag1502.xml><?xml version="1.0" encoding="utf-8"?>
<p:tagLst xmlns:a="http://schemas.openxmlformats.org/drawingml/2006/main" xmlns:r="http://schemas.openxmlformats.org/officeDocument/2006/relationships" xmlns:p="http://schemas.openxmlformats.org/presentationml/2006/main">
  <p:tag name="THINKCELLSHAPEDONOTDELETE" val="pKm98vPgP1UOMCrDJu04l7w"/>
</p:tagLst>
</file>

<file path=ppt/tags/tag1503.xml><?xml version="1.0" encoding="utf-8"?>
<p:tagLst xmlns:a="http://schemas.openxmlformats.org/drawingml/2006/main" xmlns:r="http://schemas.openxmlformats.org/officeDocument/2006/relationships" xmlns:p="http://schemas.openxmlformats.org/presentationml/2006/main">
  <p:tag name="THINKCELLSHAPEDONOTDELETE" val="pqnLAaw1yf0qlQxB71ZzcnQ"/>
</p:tagLst>
</file>

<file path=ppt/tags/tag1504.xml><?xml version="1.0" encoding="utf-8"?>
<p:tagLst xmlns:a="http://schemas.openxmlformats.org/drawingml/2006/main" xmlns:r="http://schemas.openxmlformats.org/officeDocument/2006/relationships" xmlns:p="http://schemas.openxmlformats.org/presentationml/2006/main">
  <p:tag name="THINKCELLSHAPEDONOTDELETE" val="pWftVdvWwwEWirUc6k7NbAg"/>
</p:tagLst>
</file>

<file path=ppt/tags/tag1505.xml><?xml version="1.0" encoding="utf-8"?>
<p:tagLst xmlns:a="http://schemas.openxmlformats.org/drawingml/2006/main" xmlns:r="http://schemas.openxmlformats.org/officeDocument/2006/relationships" xmlns:p="http://schemas.openxmlformats.org/presentationml/2006/main">
  <p:tag name="THINKCELLSHAPEDONOTDELETE" val="pSDbSa7SR3Ei8lr3EmmYEag"/>
</p:tagLst>
</file>

<file path=ppt/tags/tag1506.xml><?xml version="1.0" encoding="utf-8"?>
<p:tagLst xmlns:a="http://schemas.openxmlformats.org/drawingml/2006/main" xmlns:r="http://schemas.openxmlformats.org/officeDocument/2006/relationships" xmlns:p="http://schemas.openxmlformats.org/presentationml/2006/main">
  <p:tag name="THINKCELLSHAPEDONOTDELETE" val="p4QW5ITVuFEuJ2TwFWDpJwA"/>
</p:tagLst>
</file>

<file path=ppt/tags/tag1507.xml><?xml version="1.0" encoding="utf-8"?>
<p:tagLst xmlns:a="http://schemas.openxmlformats.org/drawingml/2006/main" xmlns:r="http://schemas.openxmlformats.org/officeDocument/2006/relationships" xmlns:p="http://schemas.openxmlformats.org/presentationml/2006/main">
  <p:tag name="THINKCELLSHAPEDONOTDELETE" val="pxFTGilEn90mgdfXdkiuczA"/>
</p:tagLst>
</file>

<file path=ppt/tags/tag1508.xml><?xml version="1.0" encoding="utf-8"?>
<p:tagLst xmlns:a="http://schemas.openxmlformats.org/drawingml/2006/main" xmlns:r="http://schemas.openxmlformats.org/officeDocument/2006/relationships" xmlns:p="http://schemas.openxmlformats.org/presentationml/2006/main">
  <p:tag name="THINKCELLSHAPEDONOTDELETE" val="pk3ETWaqGQ0iJIVTRc4_2qQ"/>
</p:tagLst>
</file>

<file path=ppt/tags/tag1509.xml><?xml version="1.0" encoding="utf-8"?>
<p:tagLst xmlns:a="http://schemas.openxmlformats.org/drawingml/2006/main" xmlns:r="http://schemas.openxmlformats.org/officeDocument/2006/relationships" xmlns:p="http://schemas.openxmlformats.org/presentationml/2006/main">
  <p:tag name="THINKCELLSHAPEDONOTDELETE" val="pcf81RPd6H0CXhkXJXZcxIQ"/>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gIuRRHu0rU2XmxLs8ndyqg"/>
</p:tagLst>
</file>

<file path=ppt/tags/tag1510.xml><?xml version="1.0" encoding="utf-8"?>
<p:tagLst xmlns:a="http://schemas.openxmlformats.org/drawingml/2006/main" xmlns:r="http://schemas.openxmlformats.org/officeDocument/2006/relationships" xmlns:p="http://schemas.openxmlformats.org/presentationml/2006/main">
  <p:tag name="THINKCELLSHAPEDONOTDELETE" val="pcZSyM_UQJkKmHp0RytuJdg"/>
</p:tagLst>
</file>

<file path=ppt/tags/tag1511.xml><?xml version="1.0" encoding="utf-8"?>
<p:tagLst xmlns:a="http://schemas.openxmlformats.org/drawingml/2006/main" xmlns:r="http://schemas.openxmlformats.org/officeDocument/2006/relationships" xmlns:p="http://schemas.openxmlformats.org/presentationml/2006/main">
  <p:tag name="THINKCELLSHAPEDONOTDELETE" val="pW8f9Ps8L6kagHWY6kNJG2Q"/>
</p:tagLst>
</file>

<file path=ppt/tags/tag1512.xml><?xml version="1.0" encoding="utf-8"?>
<p:tagLst xmlns:a="http://schemas.openxmlformats.org/drawingml/2006/main" xmlns:r="http://schemas.openxmlformats.org/officeDocument/2006/relationships" xmlns:p="http://schemas.openxmlformats.org/presentationml/2006/main">
  <p:tag name="THINKCELLSHAPEDONOTDELETE" val="pUlMWsVReqky60nxWKHCeHw"/>
</p:tagLst>
</file>

<file path=ppt/tags/tag1513.xml><?xml version="1.0" encoding="utf-8"?>
<p:tagLst xmlns:a="http://schemas.openxmlformats.org/drawingml/2006/main" xmlns:r="http://schemas.openxmlformats.org/officeDocument/2006/relationships" xmlns:p="http://schemas.openxmlformats.org/presentationml/2006/main">
  <p:tag name="THINKCELLSHAPEDONOTDELETE" val="pIJKRTSgfEkmsLTLFKHXyIQ"/>
</p:tagLst>
</file>

<file path=ppt/tags/tag1514.xml><?xml version="1.0" encoding="utf-8"?>
<p:tagLst xmlns:a="http://schemas.openxmlformats.org/drawingml/2006/main" xmlns:r="http://schemas.openxmlformats.org/officeDocument/2006/relationships" xmlns:p="http://schemas.openxmlformats.org/presentationml/2006/main">
  <p:tag name="THINKCELLSHAPEDONOTDELETE" val="pg2izIVVAS06dAfoqimvt_Q"/>
</p:tagLst>
</file>

<file path=ppt/tags/tag1515.xml><?xml version="1.0" encoding="utf-8"?>
<p:tagLst xmlns:a="http://schemas.openxmlformats.org/drawingml/2006/main" xmlns:r="http://schemas.openxmlformats.org/officeDocument/2006/relationships" xmlns:p="http://schemas.openxmlformats.org/presentationml/2006/main">
  <p:tag name="THINKCELLSHAPEDONOTDELETE" val="pbEAfwFkU.0656TvK1q8m3w"/>
</p:tagLst>
</file>

<file path=ppt/tags/tag1516.xml><?xml version="1.0" encoding="utf-8"?>
<p:tagLst xmlns:a="http://schemas.openxmlformats.org/drawingml/2006/main" xmlns:r="http://schemas.openxmlformats.org/officeDocument/2006/relationships" xmlns:p="http://schemas.openxmlformats.org/presentationml/2006/main">
  <p:tag name="THINKCELLSHAPEDONOTDELETE" val="p688s0GvJwUC3Z_HXsEodVw"/>
</p:tagLst>
</file>

<file path=ppt/tags/tag1517.xml><?xml version="1.0" encoding="utf-8"?>
<p:tagLst xmlns:a="http://schemas.openxmlformats.org/drawingml/2006/main" xmlns:r="http://schemas.openxmlformats.org/officeDocument/2006/relationships" xmlns:p="http://schemas.openxmlformats.org/presentationml/2006/main">
  <p:tag name="THINKCELLSHAPEDONOTDELETE" val="p5gdZXcVbLkWXvILinydS1Q"/>
</p:tagLst>
</file>

<file path=ppt/tags/tag1518.xml><?xml version="1.0" encoding="utf-8"?>
<p:tagLst xmlns:a="http://schemas.openxmlformats.org/drawingml/2006/main" xmlns:r="http://schemas.openxmlformats.org/officeDocument/2006/relationships" xmlns:p="http://schemas.openxmlformats.org/presentationml/2006/main">
  <p:tag name="THINKCELLSHAPEDONOTDELETE" val="pw2p2TusNi0KSnMAZQC8TLw"/>
</p:tagLst>
</file>

<file path=ppt/tags/tag1519.xml><?xml version="1.0" encoding="utf-8"?>
<p:tagLst xmlns:a="http://schemas.openxmlformats.org/drawingml/2006/main" xmlns:r="http://schemas.openxmlformats.org/officeDocument/2006/relationships" xmlns:p="http://schemas.openxmlformats.org/presentationml/2006/main">
  <p:tag name="THINKCELLSHAPEDONOTDELETE" val="pjq5Kr.UK_ES5Hk_kKfBKsw"/>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rhmnnhIV.Uy3mJ0ZliDUMQ"/>
</p:tagLst>
</file>

<file path=ppt/tags/tag1520.xml><?xml version="1.0" encoding="utf-8"?>
<p:tagLst xmlns:a="http://schemas.openxmlformats.org/drawingml/2006/main" xmlns:r="http://schemas.openxmlformats.org/officeDocument/2006/relationships" xmlns:p="http://schemas.openxmlformats.org/presentationml/2006/main">
  <p:tag name="THINKCELLSHAPEDONOTDELETE" val="p.UM8EE1r9068YkP9hSVuiw"/>
</p:tagLst>
</file>

<file path=ppt/tags/tag1521.xml><?xml version="1.0" encoding="utf-8"?>
<p:tagLst xmlns:a="http://schemas.openxmlformats.org/drawingml/2006/main" xmlns:r="http://schemas.openxmlformats.org/officeDocument/2006/relationships" xmlns:p="http://schemas.openxmlformats.org/presentationml/2006/main">
  <p:tag name="THINKCELLSHAPEDONOTDELETE" val="piDScF7qcxUyz7PfVFU0mMQ"/>
</p:tagLst>
</file>

<file path=ppt/tags/tag1522.xml><?xml version="1.0" encoding="utf-8"?>
<p:tagLst xmlns:a="http://schemas.openxmlformats.org/drawingml/2006/main" xmlns:r="http://schemas.openxmlformats.org/officeDocument/2006/relationships" xmlns:p="http://schemas.openxmlformats.org/presentationml/2006/main">
  <p:tag name="THINKCELLSHAPEDONOTDELETE" val="p1EEmmmifQEuB.FU93NtD_g"/>
</p:tagLst>
</file>

<file path=ppt/tags/tag1523.xml><?xml version="1.0" encoding="utf-8"?>
<p:tagLst xmlns:a="http://schemas.openxmlformats.org/drawingml/2006/main" xmlns:r="http://schemas.openxmlformats.org/officeDocument/2006/relationships" xmlns:p="http://schemas.openxmlformats.org/presentationml/2006/main">
  <p:tag name="THINKCELLSHAPEDONOTDELETE" val="p7Ptozj.XlkOMQD50WZXlwQ"/>
</p:tagLst>
</file>

<file path=ppt/tags/tag1524.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525.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526.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527.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528.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529.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mc7z3wZyWUKYxLNt8VE8nw"/>
</p:tagLst>
</file>

<file path=ppt/tags/tag153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31.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32.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33.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534.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535.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536.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537.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538.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539.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CeYFj2sjnkGKCpbWN1HiaQ"/>
</p:tagLst>
</file>

<file path=ppt/tags/tag1540.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541.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542.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543.xml><?xml version="1.0" encoding="utf-8"?>
<p:tagLst xmlns:a="http://schemas.openxmlformats.org/drawingml/2006/main" xmlns:r="http://schemas.openxmlformats.org/officeDocument/2006/relationships" xmlns:p="http://schemas.openxmlformats.org/presentationml/2006/main">
  <p:tag name="THINKCELLSHAPEDONOTDELETE" val="pRLV1Gong_0m2KNcc_TPPqw"/>
</p:tagLst>
</file>

<file path=ppt/tags/tag1544.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545.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546.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547.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548.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549.xml><?xml version="1.0" encoding="utf-8"?>
<p:tagLst xmlns:a="http://schemas.openxmlformats.org/drawingml/2006/main" xmlns:r="http://schemas.openxmlformats.org/officeDocument/2006/relationships" xmlns:p="http://schemas.openxmlformats.org/presentationml/2006/main">
  <p:tag name="THINKCELLSHAPEDONOTDELETE" val="pViK.95hNUUe73up7D.cUnw"/>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pqhDpIW0mEiGLIE7gwVzbA"/>
</p:tagLst>
</file>

<file path=ppt/tags/tag1550.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551.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552.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5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4.xml><?xml version="1.0" encoding="utf-8"?>
<p:tagLst xmlns:a="http://schemas.openxmlformats.org/drawingml/2006/main" xmlns:r="http://schemas.openxmlformats.org/officeDocument/2006/relationships" xmlns:p="http://schemas.openxmlformats.org/presentationml/2006/main">
  <p:tag name="THINKCELLSHAPEDONOTDELETE" val="pXNz._Ua8zkejPQbw2DhArQ"/>
</p:tagLst>
</file>

<file path=ppt/tags/tag1555.xml><?xml version="1.0" encoding="utf-8"?>
<p:tagLst xmlns:a="http://schemas.openxmlformats.org/drawingml/2006/main" xmlns:r="http://schemas.openxmlformats.org/officeDocument/2006/relationships" xmlns:p="http://schemas.openxmlformats.org/presentationml/2006/main">
  <p:tag name="THINKCELLSHAPEDONOTDELETE" val="pD34nlku.7kKg36pMdBzw6A"/>
</p:tagLst>
</file>

<file path=ppt/tags/tag1556.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557.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558.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55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iCeeGfpUvEqdL7xO2XM8EA"/>
</p:tagLst>
</file>

<file path=ppt/tags/tag156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61.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62.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63.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64.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5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6.xml><?xml version="1.0" encoding="utf-8"?>
<p:tagLst xmlns:a="http://schemas.openxmlformats.org/drawingml/2006/main" xmlns:r="http://schemas.openxmlformats.org/officeDocument/2006/relationships" xmlns:p="http://schemas.openxmlformats.org/presentationml/2006/main">
  <p:tag name="THINKCELLSHAPEDONOTDELETE" val="pnKSXIpCeKU.lZGsGAh7Dtw"/>
</p:tagLst>
</file>

<file path=ppt/tags/tag1567.xml><?xml version="1.0" encoding="utf-8"?>
<p:tagLst xmlns:a="http://schemas.openxmlformats.org/drawingml/2006/main" xmlns:r="http://schemas.openxmlformats.org/officeDocument/2006/relationships" xmlns:p="http://schemas.openxmlformats.org/presentationml/2006/main">
  <p:tag name="THINKCELLSHAPEDONOTDELETE" val="pcEga.nAM9EGjt7lP4KhalQ"/>
</p:tagLst>
</file>

<file path=ppt/tags/tag1568.xml><?xml version="1.0" encoding="utf-8"?>
<p:tagLst xmlns:a="http://schemas.openxmlformats.org/drawingml/2006/main" xmlns:r="http://schemas.openxmlformats.org/officeDocument/2006/relationships" xmlns:p="http://schemas.openxmlformats.org/presentationml/2006/main">
  <p:tag name="THINKCELLSHAPEDONOTDELETE" val="pNwD_VpGK5k.59iLQzK_yvg"/>
</p:tagLst>
</file>

<file path=ppt/tags/tag1569.xml><?xml version="1.0" encoding="utf-8"?>
<p:tagLst xmlns:a="http://schemas.openxmlformats.org/drawingml/2006/main" xmlns:r="http://schemas.openxmlformats.org/officeDocument/2006/relationships" xmlns:p="http://schemas.openxmlformats.org/presentationml/2006/main">
  <p:tag name="THINKCELLSHAPEDONOTDELETE" val="puthwNnxcAEuVDL2ii5KfQg"/>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nto_MK4f90uiNwpF6PAd3A"/>
</p:tagLst>
</file>

<file path=ppt/tags/tag1570.xml><?xml version="1.0" encoding="utf-8"?>
<p:tagLst xmlns:a="http://schemas.openxmlformats.org/drawingml/2006/main" xmlns:r="http://schemas.openxmlformats.org/officeDocument/2006/relationships" xmlns:p="http://schemas.openxmlformats.org/presentationml/2006/main">
  <p:tag name="THINKCELLSHAPEDONOTDELETE" val="pRebeOPuF90.cwlGBP1qeqQ"/>
</p:tagLst>
</file>

<file path=ppt/tags/tag1571.xml><?xml version="1.0" encoding="utf-8"?>
<p:tagLst xmlns:a="http://schemas.openxmlformats.org/drawingml/2006/main" xmlns:r="http://schemas.openxmlformats.org/officeDocument/2006/relationships" xmlns:p="http://schemas.openxmlformats.org/presentationml/2006/main">
  <p:tag name="THINKCELLSHAPEDONOTDELETE" val="p0MapZd84tUylpVtEcf9GGQ"/>
</p:tagLst>
</file>

<file path=ppt/tags/tag1572.xml><?xml version="1.0" encoding="utf-8"?>
<p:tagLst xmlns:a="http://schemas.openxmlformats.org/drawingml/2006/main" xmlns:r="http://schemas.openxmlformats.org/officeDocument/2006/relationships" xmlns:p="http://schemas.openxmlformats.org/presentationml/2006/main">
  <p:tag name="THINKCELLSHAPEDONOTDELETE" val="pzVOzCfRj_Uyx1LEzpke6kg"/>
</p:tagLst>
</file>

<file path=ppt/tags/tag1573.xml><?xml version="1.0" encoding="utf-8"?>
<p:tagLst xmlns:a="http://schemas.openxmlformats.org/drawingml/2006/main" xmlns:r="http://schemas.openxmlformats.org/officeDocument/2006/relationships" xmlns:p="http://schemas.openxmlformats.org/presentationml/2006/main">
  <p:tag name="THINKCELLSHAPEDONOTDELETE" val="pkje6OX93eUiBodWLof_dyg"/>
</p:tagLst>
</file>

<file path=ppt/tags/tag1574.xml><?xml version="1.0" encoding="utf-8"?>
<p:tagLst xmlns:a="http://schemas.openxmlformats.org/drawingml/2006/main" xmlns:r="http://schemas.openxmlformats.org/officeDocument/2006/relationships" xmlns:p="http://schemas.openxmlformats.org/presentationml/2006/main">
  <p:tag name="THINKCELLSHAPEDONOTDELETE" val="pKPTO5QuJaUu.X3qcj3WVrg"/>
</p:tagLst>
</file>

<file path=ppt/tags/tag1575.xml><?xml version="1.0" encoding="utf-8"?>
<p:tagLst xmlns:a="http://schemas.openxmlformats.org/drawingml/2006/main" xmlns:r="http://schemas.openxmlformats.org/officeDocument/2006/relationships" xmlns:p="http://schemas.openxmlformats.org/presentationml/2006/main">
  <p:tag name="THINKCELLSHAPEDONOTDELETE" val="p46hGsw2Ha02NDT8VkYVQqQ"/>
</p:tagLst>
</file>

<file path=ppt/tags/tag1576.xml><?xml version="1.0" encoding="utf-8"?>
<p:tagLst xmlns:a="http://schemas.openxmlformats.org/drawingml/2006/main" xmlns:r="http://schemas.openxmlformats.org/officeDocument/2006/relationships" xmlns:p="http://schemas.openxmlformats.org/presentationml/2006/main">
  <p:tag name="THINKCELLSHAPEDONOTDELETE" val="pSyDJ5Tt2gk6uNdPIq3E.Bg"/>
</p:tagLst>
</file>

<file path=ppt/tags/tag1577.xml><?xml version="1.0" encoding="utf-8"?>
<p:tagLst xmlns:a="http://schemas.openxmlformats.org/drawingml/2006/main" xmlns:r="http://schemas.openxmlformats.org/officeDocument/2006/relationships" xmlns:p="http://schemas.openxmlformats.org/presentationml/2006/main">
  <p:tag name="THINKCELLSHAPEDONOTDELETE" val="pUyTz55OAT0KS7ioOGcqzSg"/>
</p:tagLst>
</file>

<file path=ppt/tags/tag1578.xml><?xml version="1.0" encoding="utf-8"?>
<p:tagLst xmlns:a="http://schemas.openxmlformats.org/drawingml/2006/main" xmlns:r="http://schemas.openxmlformats.org/officeDocument/2006/relationships" xmlns:p="http://schemas.openxmlformats.org/presentationml/2006/main">
  <p:tag name="THINKCELLSHAPEDONOTDELETE" val="pfp5GZWKYHk.wLQ0U.NL0IA"/>
</p:tagLst>
</file>

<file path=ppt/tags/tag1579.xml><?xml version="1.0" encoding="utf-8"?>
<p:tagLst xmlns:a="http://schemas.openxmlformats.org/drawingml/2006/main" xmlns:r="http://schemas.openxmlformats.org/officeDocument/2006/relationships" xmlns:p="http://schemas.openxmlformats.org/presentationml/2006/main">
  <p:tag name="THINKCELLSHAPEDONOTDELETE" val="pK9X.fDJ.UUGJXeieoNKXjA"/>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_xbsSrw8jUKS.93RRqd4bw"/>
</p:tagLst>
</file>

<file path=ppt/tags/tag1580.xml><?xml version="1.0" encoding="utf-8"?>
<p:tagLst xmlns:a="http://schemas.openxmlformats.org/drawingml/2006/main" xmlns:r="http://schemas.openxmlformats.org/officeDocument/2006/relationships" xmlns:p="http://schemas.openxmlformats.org/presentationml/2006/main">
  <p:tag name="THINKCELLSHAPEDONOTDELETE" val="pMyBI5_aoiUONMlbRyzwQDw"/>
</p:tagLst>
</file>

<file path=ppt/tags/tag1581.xml><?xml version="1.0" encoding="utf-8"?>
<p:tagLst xmlns:a="http://schemas.openxmlformats.org/drawingml/2006/main" xmlns:r="http://schemas.openxmlformats.org/officeDocument/2006/relationships" xmlns:p="http://schemas.openxmlformats.org/presentationml/2006/main">
  <p:tag name="THINKCELLSHAPEDONOTDELETE" val="pvFZcrpoS_keXGpWyeiNgoA"/>
</p:tagLst>
</file>

<file path=ppt/tags/tag1582.xml><?xml version="1.0" encoding="utf-8"?>
<p:tagLst xmlns:a="http://schemas.openxmlformats.org/drawingml/2006/main" xmlns:r="http://schemas.openxmlformats.org/officeDocument/2006/relationships" xmlns:p="http://schemas.openxmlformats.org/presentationml/2006/main">
  <p:tag name="THINKCELLSHAPEDONOTDELETE" val="pmZctFW.X9EirlVyQaJSFjA"/>
</p:tagLst>
</file>

<file path=ppt/tags/tag1583.xml><?xml version="1.0" encoding="utf-8"?>
<p:tagLst xmlns:a="http://schemas.openxmlformats.org/drawingml/2006/main" xmlns:r="http://schemas.openxmlformats.org/officeDocument/2006/relationships" xmlns:p="http://schemas.openxmlformats.org/presentationml/2006/main">
  <p:tag name="THINKCELLSHAPEDONOTDELETE" val="pv7cAQETabUGL1EKmpQ3TAA"/>
</p:tagLst>
</file>

<file path=ppt/tags/tag1584.xml><?xml version="1.0" encoding="utf-8"?>
<p:tagLst xmlns:a="http://schemas.openxmlformats.org/drawingml/2006/main" xmlns:r="http://schemas.openxmlformats.org/officeDocument/2006/relationships" xmlns:p="http://schemas.openxmlformats.org/presentationml/2006/main">
  <p:tag name="THINKCELLSHAPEDONOTDELETE" val="peq099ilbGU.bhQNJh6hP6w"/>
</p:tagLst>
</file>

<file path=ppt/tags/tag1585.xml><?xml version="1.0" encoding="utf-8"?>
<p:tagLst xmlns:a="http://schemas.openxmlformats.org/drawingml/2006/main" xmlns:r="http://schemas.openxmlformats.org/officeDocument/2006/relationships" xmlns:p="http://schemas.openxmlformats.org/presentationml/2006/main">
  <p:tag name="THINKCELLSHAPEDONOTDELETE" val="ptb4X8oPRAkOFviCiYqjYcQ"/>
</p:tagLst>
</file>

<file path=ppt/tags/tag1586.xml><?xml version="1.0" encoding="utf-8"?>
<p:tagLst xmlns:a="http://schemas.openxmlformats.org/drawingml/2006/main" xmlns:r="http://schemas.openxmlformats.org/officeDocument/2006/relationships" xmlns:p="http://schemas.openxmlformats.org/presentationml/2006/main">
  <p:tag name="THINKCELLSHAPEDONOTDELETE" val="pOk4DWtdVIEuFj80gS0a18A"/>
</p:tagLst>
</file>

<file path=ppt/tags/tag1587.xml><?xml version="1.0" encoding="utf-8"?>
<p:tagLst xmlns:a="http://schemas.openxmlformats.org/drawingml/2006/main" xmlns:r="http://schemas.openxmlformats.org/officeDocument/2006/relationships" xmlns:p="http://schemas.openxmlformats.org/presentationml/2006/main">
  <p:tag name="THINKCELLSHAPEDONOTDELETE" val="pWixWUA3Rv0qTWGwpYgH.Rg"/>
</p:tagLst>
</file>

<file path=ppt/tags/tag1588.xml><?xml version="1.0" encoding="utf-8"?>
<p:tagLst xmlns:a="http://schemas.openxmlformats.org/drawingml/2006/main" xmlns:r="http://schemas.openxmlformats.org/officeDocument/2006/relationships" xmlns:p="http://schemas.openxmlformats.org/presentationml/2006/main">
  <p:tag name="THINKCELLSHAPEDONOTDELETE" val="pZl_aCjeJmEyUY.TPkX75.g"/>
</p:tagLst>
</file>

<file path=ppt/tags/tag1589.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hms226zaUkeg2PG_68_Gzw"/>
</p:tagLst>
</file>

<file path=ppt/tags/tag1590.xml><?xml version="1.0" encoding="utf-8"?>
<p:tagLst xmlns:a="http://schemas.openxmlformats.org/drawingml/2006/main" xmlns:r="http://schemas.openxmlformats.org/officeDocument/2006/relationships" xmlns:p="http://schemas.openxmlformats.org/presentationml/2006/main">
  <p:tag name="THINKCELLSHAPEDONOTDELETE" val="pdAFErRYtK0SM1ZVc0eqE9w"/>
</p:tagLst>
</file>

<file path=ppt/tags/tag1591.xml><?xml version="1.0" encoding="utf-8"?>
<p:tagLst xmlns:a="http://schemas.openxmlformats.org/drawingml/2006/main" xmlns:r="http://schemas.openxmlformats.org/officeDocument/2006/relationships" xmlns:p="http://schemas.openxmlformats.org/presentationml/2006/main">
  <p:tag name="THINKCELLSHAPEDONOTDELETE" val="pBY7XE2buo0SzH.J9s2yCBA"/>
</p:tagLst>
</file>

<file path=ppt/tags/tag15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93.xml><?xml version="1.0" encoding="utf-8"?>
<p:tagLst xmlns:a="http://schemas.openxmlformats.org/drawingml/2006/main" xmlns:r="http://schemas.openxmlformats.org/officeDocument/2006/relationships" xmlns:p="http://schemas.openxmlformats.org/presentationml/2006/main">
  <p:tag name="THINKCELLSHAPEDONOTDELETE" val="pIsfi8kAipU6SnMPvqMnW8A"/>
</p:tagLst>
</file>

<file path=ppt/tags/tag1594.xml><?xml version="1.0" encoding="utf-8"?>
<p:tagLst xmlns:a="http://schemas.openxmlformats.org/drawingml/2006/main" xmlns:r="http://schemas.openxmlformats.org/officeDocument/2006/relationships" xmlns:p="http://schemas.openxmlformats.org/presentationml/2006/main">
  <p:tag name="THINKCELLSHAPEDONOTDELETE" val="p.zJjEYiUlE.y2alK881TVA"/>
</p:tagLst>
</file>

<file path=ppt/tags/tag1595.xml><?xml version="1.0" encoding="utf-8"?>
<p:tagLst xmlns:a="http://schemas.openxmlformats.org/drawingml/2006/main" xmlns:r="http://schemas.openxmlformats.org/officeDocument/2006/relationships" xmlns:p="http://schemas.openxmlformats.org/presentationml/2006/main">
  <p:tag name="THINKCELLSHAPEDONOTDELETE" val="pyHdwsCGhpUa.jztWOnsJ_Q"/>
</p:tagLst>
</file>

<file path=ppt/tags/tag1596.xml><?xml version="1.0" encoding="utf-8"?>
<p:tagLst xmlns:a="http://schemas.openxmlformats.org/drawingml/2006/main" xmlns:r="http://schemas.openxmlformats.org/officeDocument/2006/relationships" xmlns:p="http://schemas.openxmlformats.org/presentationml/2006/main">
  <p:tag name="THINKCELLSHAPEDONOTDELETE" val="pt0.FB3SMpUK0Eojfjj2jYw"/>
</p:tagLst>
</file>

<file path=ppt/tags/tag1597.xml><?xml version="1.0" encoding="utf-8"?>
<p:tagLst xmlns:a="http://schemas.openxmlformats.org/drawingml/2006/main" xmlns:r="http://schemas.openxmlformats.org/officeDocument/2006/relationships" xmlns:p="http://schemas.openxmlformats.org/presentationml/2006/main">
  <p:tag name="THINKCELLSHAPEDONOTDELETE" val="pWA.mCnWR6E20yR_kjxwxWQ"/>
</p:tagLst>
</file>

<file path=ppt/tags/tag1598.xml><?xml version="1.0" encoding="utf-8"?>
<p:tagLst xmlns:a="http://schemas.openxmlformats.org/drawingml/2006/main" xmlns:r="http://schemas.openxmlformats.org/officeDocument/2006/relationships" xmlns:p="http://schemas.openxmlformats.org/presentationml/2006/main">
  <p:tag name="THINKCELLSHAPEDONOTDELETE" val="pIuUd8IrmHUyrLZk2iVEO.w"/>
</p:tagLst>
</file>

<file path=ppt/tags/tag1599.xml><?xml version="1.0" encoding="utf-8"?>
<p:tagLst xmlns:a="http://schemas.openxmlformats.org/drawingml/2006/main" xmlns:r="http://schemas.openxmlformats.org/officeDocument/2006/relationships" xmlns:p="http://schemas.openxmlformats.org/presentationml/2006/main">
  <p:tag name="THINKCELLSHAPEDONOTDELETE" val="pEguQ3oL0TU22_00GvE7VG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i6fvDliDe0eCFVyzD.0PFQ"/>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kETcc7NC_kKUPPq5d2nfKw"/>
</p:tagLst>
</file>

<file path=ppt/tags/tag1600.xml><?xml version="1.0" encoding="utf-8"?>
<p:tagLst xmlns:a="http://schemas.openxmlformats.org/drawingml/2006/main" xmlns:r="http://schemas.openxmlformats.org/officeDocument/2006/relationships" xmlns:p="http://schemas.openxmlformats.org/presentationml/2006/main">
  <p:tag name="THINKCELLSHAPEDONOTDELETE" val="p.ezQ5o5Jdka_Tk8Yx9RSPg"/>
</p:tagLst>
</file>

<file path=ppt/tags/tag1601.xml><?xml version="1.0" encoding="utf-8"?>
<p:tagLst xmlns:a="http://schemas.openxmlformats.org/drawingml/2006/main" xmlns:r="http://schemas.openxmlformats.org/officeDocument/2006/relationships" xmlns:p="http://schemas.openxmlformats.org/presentationml/2006/main">
  <p:tag name="THINKCELLSHAPEDONOTDELETE" val="pi.AqpGLPTkirHiXz749Y.A"/>
</p:tagLst>
</file>

<file path=ppt/tags/tag1602.xml><?xml version="1.0" encoding="utf-8"?>
<p:tagLst xmlns:a="http://schemas.openxmlformats.org/drawingml/2006/main" xmlns:r="http://schemas.openxmlformats.org/officeDocument/2006/relationships" xmlns:p="http://schemas.openxmlformats.org/presentationml/2006/main">
  <p:tag name="THINKCELLSHAPEDONOTDELETE" val="pXotSNR2Gp06_1HzXFo221Q"/>
</p:tagLst>
</file>

<file path=ppt/tags/tag1603.xml><?xml version="1.0" encoding="utf-8"?>
<p:tagLst xmlns:a="http://schemas.openxmlformats.org/drawingml/2006/main" xmlns:r="http://schemas.openxmlformats.org/officeDocument/2006/relationships" xmlns:p="http://schemas.openxmlformats.org/presentationml/2006/main">
  <p:tag name="THINKCELLSHAPEDONOTDELETE" val="pewuCAZssVkWfIi_.2Ys_QA"/>
</p:tagLst>
</file>

<file path=ppt/tags/tag1604.xml><?xml version="1.0" encoding="utf-8"?>
<p:tagLst xmlns:a="http://schemas.openxmlformats.org/drawingml/2006/main" xmlns:r="http://schemas.openxmlformats.org/officeDocument/2006/relationships" xmlns:p="http://schemas.openxmlformats.org/presentationml/2006/main">
  <p:tag name="THINKCELLSHAPEDONOTDELETE" val="pQsCIrc5vgkCrpPpQwTsDKg"/>
</p:tagLst>
</file>

<file path=ppt/tags/tag1605.xml><?xml version="1.0" encoding="utf-8"?>
<p:tagLst xmlns:a="http://schemas.openxmlformats.org/drawingml/2006/main" xmlns:r="http://schemas.openxmlformats.org/officeDocument/2006/relationships" xmlns:p="http://schemas.openxmlformats.org/presentationml/2006/main">
  <p:tag name="THINKCELLSHAPEDONOTDELETE" val="pkT96_DbWEk6xst0sWb9oNQ"/>
</p:tagLst>
</file>

<file path=ppt/tags/tag1606.xml><?xml version="1.0" encoding="utf-8"?>
<p:tagLst xmlns:a="http://schemas.openxmlformats.org/drawingml/2006/main" xmlns:r="http://schemas.openxmlformats.org/officeDocument/2006/relationships" xmlns:p="http://schemas.openxmlformats.org/presentationml/2006/main">
  <p:tag name="THINKCELLSHAPEDONOTDELETE" val="poh9jfKhEhU.MrHNsB7halw"/>
</p:tagLst>
</file>

<file path=ppt/tags/tag1607.xml><?xml version="1.0" encoding="utf-8"?>
<p:tagLst xmlns:a="http://schemas.openxmlformats.org/drawingml/2006/main" xmlns:r="http://schemas.openxmlformats.org/officeDocument/2006/relationships" xmlns:p="http://schemas.openxmlformats.org/presentationml/2006/main">
  <p:tag name="THINKCELLSHAPEDONOTDELETE" val="p9Nj.o2KcvEKgLjyP.2YiDA"/>
</p:tagLst>
</file>

<file path=ppt/tags/tag1608.xml><?xml version="1.0" encoding="utf-8"?>
<p:tagLst xmlns:a="http://schemas.openxmlformats.org/drawingml/2006/main" xmlns:r="http://schemas.openxmlformats.org/officeDocument/2006/relationships" xmlns:p="http://schemas.openxmlformats.org/presentationml/2006/main">
  <p:tag name="THINKCELLSHAPEDONOTDELETE" val="p97HrFE01fUiBlhMX_7MxuA"/>
</p:tagLst>
</file>

<file path=ppt/tags/tag1609.xml><?xml version="1.0" encoding="utf-8"?>
<p:tagLst xmlns:a="http://schemas.openxmlformats.org/drawingml/2006/main" xmlns:r="http://schemas.openxmlformats.org/officeDocument/2006/relationships" xmlns:p="http://schemas.openxmlformats.org/presentationml/2006/main">
  <p:tag name="THINKCELLSHAPEDONOTDELETE" val="pWT.ACLuWnU6G4TZD3f06oQ"/>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oE9bs28DC0mfEF63zw7Pyw"/>
</p:tagLst>
</file>

<file path=ppt/tags/tag1610.xml><?xml version="1.0" encoding="utf-8"?>
<p:tagLst xmlns:a="http://schemas.openxmlformats.org/drawingml/2006/main" xmlns:r="http://schemas.openxmlformats.org/officeDocument/2006/relationships" xmlns:p="http://schemas.openxmlformats.org/presentationml/2006/main">
  <p:tag name="THINKCELLSHAPEDONOTDELETE" val="pqXQzbQSnQkad9oghQuiz7A"/>
</p:tagLst>
</file>

<file path=ppt/tags/tag1611.xml><?xml version="1.0" encoding="utf-8"?>
<p:tagLst xmlns:a="http://schemas.openxmlformats.org/drawingml/2006/main" xmlns:r="http://schemas.openxmlformats.org/officeDocument/2006/relationships" xmlns:p="http://schemas.openxmlformats.org/presentationml/2006/main">
  <p:tag name="THINKCELLSHAPEDONOTDELETE" val="p3LUsHz.mfEublsKI.BmdUQ"/>
</p:tagLst>
</file>

<file path=ppt/tags/tag1612.xml><?xml version="1.0" encoding="utf-8"?>
<p:tagLst xmlns:a="http://schemas.openxmlformats.org/drawingml/2006/main" xmlns:r="http://schemas.openxmlformats.org/officeDocument/2006/relationships" xmlns:p="http://schemas.openxmlformats.org/presentationml/2006/main">
  <p:tag name="THINKCELLSHAPEDONOTDELETE" val="p4pjBd6LbKkC6WHkKeYxJQQ"/>
</p:tagLst>
</file>

<file path=ppt/tags/tag1613.xml><?xml version="1.0" encoding="utf-8"?>
<p:tagLst xmlns:a="http://schemas.openxmlformats.org/drawingml/2006/main" xmlns:r="http://schemas.openxmlformats.org/officeDocument/2006/relationships" xmlns:p="http://schemas.openxmlformats.org/presentationml/2006/main">
  <p:tag name="THINKCELLSHAPEDONOTDELETE" val="px1I25dyxmE6Utz2ZKUymUQ"/>
</p:tagLst>
</file>

<file path=ppt/tags/tag1614.xml><?xml version="1.0" encoding="utf-8"?>
<p:tagLst xmlns:a="http://schemas.openxmlformats.org/drawingml/2006/main" xmlns:r="http://schemas.openxmlformats.org/officeDocument/2006/relationships" xmlns:p="http://schemas.openxmlformats.org/presentationml/2006/main">
  <p:tag name="THINKCELLSHAPEDONOTDELETE" val="pKcH99Im1302VD69Ah9WpEg"/>
</p:tagLst>
</file>

<file path=ppt/tags/tag1615.xml><?xml version="1.0" encoding="utf-8"?>
<p:tagLst xmlns:a="http://schemas.openxmlformats.org/drawingml/2006/main" xmlns:r="http://schemas.openxmlformats.org/officeDocument/2006/relationships" xmlns:p="http://schemas.openxmlformats.org/presentationml/2006/main">
  <p:tag name="THINKCELLSHAPEDONOTDELETE" val="pU_VKZGKJcUq.ZZvJUTR9Ew"/>
</p:tagLst>
</file>

<file path=ppt/tags/tag1616.xml><?xml version="1.0" encoding="utf-8"?>
<p:tagLst xmlns:a="http://schemas.openxmlformats.org/drawingml/2006/main" xmlns:r="http://schemas.openxmlformats.org/officeDocument/2006/relationships" xmlns:p="http://schemas.openxmlformats.org/presentationml/2006/main">
  <p:tag name="THINKCELLSHAPEDONOTDELETE" val="pxKLxHM7eekqlWW2bxD.giA"/>
</p:tagLst>
</file>

<file path=ppt/tags/tag1617.xml><?xml version="1.0" encoding="utf-8"?>
<p:tagLst xmlns:a="http://schemas.openxmlformats.org/drawingml/2006/main" xmlns:r="http://schemas.openxmlformats.org/officeDocument/2006/relationships" xmlns:p="http://schemas.openxmlformats.org/presentationml/2006/main">
  <p:tag name="THINKCELLSHAPEDONOTDELETE" val="pp1dtRgz9hUmApxETRWxAlQ"/>
</p:tagLst>
</file>

<file path=ppt/tags/tag1618.xml><?xml version="1.0" encoding="utf-8"?>
<p:tagLst xmlns:a="http://schemas.openxmlformats.org/drawingml/2006/main" xmlns:r="http://schemas.openxmlformats.org/officeDocument/2006/relationships" xmlns:p="http://schemas.openxmlformats.org/presentationml/2006/main">
  <p:tag name="THINKCELLSHAPEDONOTDELETE" val="putR_ERWF0keGOZWhltd1eQ"/>
</p:tagLst>
</file>

<file path=ppt/tags/tag1619.xml><?xml version="1.0" encoding="utf-8"?>
<p:tagLst xmlns:a="http://schemas.openxmlformats.org/drawingml/2006/main" xmlns:r="http://schemas.openxmlformats.org/officeDocument/2006/relationships" xmlns:p="http://schemas.openxmlformats.org/presentationml/2006/main">
  <p:tag name="THINKCELLSHAPEDONOTDELETE" val="pQDxEfl71kkCGfMbmklF.T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w27gwqeujEy9wtcW.3rIJA"/>
</p:tagLst>
</file>

<file path=ppt/tags/tag1620.xml><?xml version="1.0" encoding="utf-8"?>
<p:tagLst xmlns:a="http://schemas.openxmlformats.org/drawingml/2006/main" xmlns:r="http://schemas.openxmlformats.org/officeDocument/2006/relationships" xmlns:p="http://schemas.openxmlformats.org/presentationml/2006/main">
  <p:tag name="THINKCELLSHAPEDONOTDELETE" val="pR_Zt_w2gMEGMaYAyJGTPbA"/>
</p:tagLst>
</file>

<file path=ppt/tags/tag1621.xml><?xml version="1.0" encoding="utf-8"?>
<p:tagLst xmlns:a="http://schemas.openxmlformats.org/drawingml/2006/main" xmlns:r="http://schemas.openxmlformats.org/officeDocument/2006/relationships" xmlns:p="http://schemas.openxmlformats.org/presentationml/2006/main">
  <p:tag name="THINKCELLSHAPEDONOTDELETE" val="pp1dtRgz9hUmApxETRWxAlQ"/>
</p:tagLst>
</file>

<file path=ppt/tags/tag1622.xml><?xml version="1.0" encoding="utf-8"?>
<p:tagLst xmlns:a="http://schemas.openxmlformats.org/drawingml/2006/main" xmlns:r="http://schemas.openxmlformats.org/officeDocument/2006/relationships" xmlns:p="http://schemas.openxmlformats.org/presentationml/2006/main">
  <p:tag name="THINKCELLSHAPEDONOTDELETE" val="pxKLxHM7eekqlWW2bxD.giA"/>
</p:tagLst>
</file>

<file path=ppt/tags/tag1623.xml><?xml version="1.0" encoding="utf-8"?>
<p:tagLst xmlns:a="http://schemas.openxmlformats.org/drawingml/2006/main" xmlns:r="http://schemas.openxmlformats.org/officeDocument/2006/relationships" xmlns:p="http://schemas.openxmlformats.org/presentationml/2006/main">
  <p:tag name="THINKCELLSHAPEDONOTDELETE" val="p3LUsHz.mfEublsKI.BmdUQ"/>
</p:tagLst>
</file>

<file path=ppt/tags/tag1624.xml><?xml version="1.0" encoding="utf-8"?>
<p:tagLst xmlns:a="http://schemas.openxmlformats.org/drawingml/2006/main" xmlns:r="http://schemas.openxmlformats.org/officeDocument/2006/relationships" xmlns:p="http://schemas.openxmlformats.org/presentationml/2006/main">
  <p:tag name="THINKCELLSHAPEDONOTDELETE" val="p2UJqh0J_yUaswR3YBWBI9Q"/>
</p:tagLst>
</file>

<file path=ppt/tags/tag1625.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626.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627.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628.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629.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UKg6zgh1P0SJgHthJIW44Q"/>
</p:tagLst>
</file>

<file path=ppt/tags/tag1630.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631.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32.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33.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34.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635.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636.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637.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638.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639.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F2SuyOQNHEKRicObDgio0w"/>
</p:tagLst>
</file>

<file path=ppt/tags/tag1640.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641.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642.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643.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644.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645.xml><?xml version="1.0" encoding="utf-8"?>
<p:tagLst xmlns:a="http://schemas.openxmlformats.org/drawingml/2006/main" xmlns:r="http://schemas.openxmlformats.org/officeDocument/2006/relationships" xmlns:p="http://schemas.openxmlformats.org/presentationml/2006/main">
  <p:tag name="THINKCELLSHAPEDONOTDELETE" val="pRLV1Gong_0m2KNcc_TPPqw"/>
</p:tagLst>
</file>

<file path=ppt/tags/tag1646.xml><?xml version="1.0" encoding="utf-8"?>
<p:tagLst xmlns:a="http://schemas.openxmlformats.org/drawingml/2006/main" xmlns:r="http://schemas.openxmlformats.org/officeDocument/2006/relationships" xmlns:p="http://schemas.openxmlformats.org/presentationml/2006/main">
  <p:tag name="THINKCELLSHAPEDONOTDELETE" val="pz2OIEXdmukOhvTeZmJtnIw"/>
</p:tagLst>
</file>

<file path=ppt/tags/tag1647.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648.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649.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ztH_xqeudE.V46eAZvtkLQ"/>
</p:tagLst>
</file>

<file path=ppt/tags/tag1650.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651.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652.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6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4.xml><?xml version="1.0" encoding="utf-8"?>
<p:tagLst xmlns:a="http://schemas.openxmlformats.org/drawingml/2006/main" xmlns:r="http://schemas.openxmlformats.org/officeDocument/2006/relationships" xmlns:p="http://schemas.openxmlformats.org/presentationml/2006/main">
  <p:tag name="THINKCELLSHAPEDONOTDELETE" val="pXNz._Ua8zkejPQbw2DhArQ"/>
</p:tagLst>
</file>

<file path=ppt/tags/tag1655.xml><?xml version="1.0" encoding="utf-8"?>
<p:tagLst xmlns:a="http://schemas.openxmlformats.org/drawingml/2006/main" xmlns:r="http://schemas.openxmlformats.org/officeDocument/2006/relationships" xmlns:p="http://schemas.openxmlformats.org/presentationml/2006/main">
  <p:tag name="THINKCELLSHAPEDONOTDELETE" val="pD34nlku.7kKg36pMdBzw6A"/>
</p:tagLst>
</file>

<file path=ppt/tags/tag1656.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657.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658.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65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UomIzoAVPECqol93VNVz_Q"/>
</p:tagLst>
</file>

<file path=ppt/tags/tag166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61.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62.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63.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64.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6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66.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667.xml><?xml version="1.0" encoding="utf-8"?>
<p:tagLst xmlns:a="http://schemas.openxmlformats.org/drawingml/2006/main" xmlns:r="http://schemas.openxmlformats.org/officeDocument/2006/relationships" xmlns:p="http://schemas.openxmlformats.org/presentationml/2006/main">
  <p:tag name="THINKCELLSHAPEDONOTDELETE" val="pdAFErRYtK0SM1ZVc0eqE9w"/>
</p:tagLst>
</file>

<file path=ppt/tags/tag1668.xml><?xml version="1.0" encoding="utf-8"?>
<p:tagLst xmlns:a="http://schemas.openxmlformats.org/drawingml/2006/main" xmlns:r="http://schemas.openxmlformats.org/officeDocument/2006/relationships" xmlns:p="http://schemas.openxmlformats.org/presentationml/2006/main">
  <p:tag name="THINKCELLSHAPEDONOTDELETE" val="pBY7XE2buo0SzH.J9s2yCBA"/>
</p:tagLst>
</file>

<file path=ppt/tags/tag1669.xml><?xml version="1.0" encoding="utf-8"?>
<p:tagLst xmlns:a="http://schemas.openxmlformats.org/drawingml/2006/main" xmlns:r="http://schemas.openxmlformats.org/officeDocument/2006/relationships" xmlns:p="http://schemas.openxmlformats.org/presentationml/2006/main">
  <p:tag name="THINKCELLSHAPEDONOTDELETE" val="pn88Zt4mfVEOyhKasbWpUTg"/>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tnKQ2XKmWEGZSNQoA31fnw"/>
</p:tagLst>
</file>

<file path=ppt/tags/tag1670.xml><?xml version="1.0" encoding="utf-8"?>
<p:tagLst xmlns:a="http://schemas.openxmlformats.org/drawingml/2006/main" xmlns:r="http://schemas.openxmlformats.org/officeDocument/2006/relationships" xmlns:p="http://schemas.openxmlformats.org/presentationml/2006/main">
  <p:tag name="THINKCELLSHAPEDONOTDELETE" val="pIoLVuDF2iUe_9LsVwMQwNg"/>
</p:tagLst>
</file>

<file path=ppt/tags/tag1671.xml><?xml version="1.0" encoding="utf-8"?>
<p:tagLst xmlns:a="http://schemas.openxmlformats.org/drawingml/2006/main" xmlns:r="http://schemas.openxmlformats.org/officeDocument/2006/relationships" xmlns:p="http://schemas.openxmlformats.org/presentationml/2006/main">
  <p:tag name="THINKCELLSHAPEDONOTDELETE" val="pF1HeHlMqdkaFEnlLXYM_fg"/>
</p:tagLst>
</file>

<file path=ppt/tags/tag1672.xml><?xml version="1.0" encoding="utf-8"?>
<p:tagLst xmlns:a="http://schemas.openxmlformats.org/drawingml/2006/main" xmlns:r="http://schemas.openxmlformats.org/officeDocument/2006/relationships" xmlns:p="http://schemas.openxmlformats.org/presentationml/2006/main">
  <p:tag name="THINKCELLSHAPEDONOTDELETE" val="pjh30_YUi7EeczBVgzGS.jA"/>
</p:tagLst>
</file>

<file path=ppt/tags/tag1673.xml><?xml version="1.0" encoding="utf-8"?>
<p:tagLst xmlns:a="http://schemas.openxmlformats.org/drawingml/2006/main" xmlns:r="http://schemas.openxmlformats.org/officeDocument/2006/relationships" xmlns:p="http://schemas.openxmlformats.org/presentationml/2006/main">
  <p:tag name="THINKCELLSHAPEDONOTDELETE" val="pzp9kuTYGZka7A_llSB5Asw"/>
</p:tagLst>
</file>

<file path=ppt/tags/tag1674.xml><?xml version="1.0" encoding="utf-8"?>
<p:tagLst xmlns:a="http://schemas.openxmlformats.org/drawingml/2006/main" xmlns:r="http://schemas.openxmlformats.org/officeDocument/2006/relationships" xmlns:p="http://schemas.openxmlformats.org/presentationml/2006/main">
  <p:tag name="THINKCELLSHAPEDONOTDELETE" val="pb06VuORHYkaPBthK7ndHVQ"/>
</p:tagLst>
</file>

<file path=ppt/tags/tag1675.xml><?xml version="1.0" encoding="utf-8"?>
<p:tagLst xmlns:a="http://schemas.openxmlformats.org/drawingml/2006/main" xmlns:r="http://schemas.openxmlformats.org/officeDocument/2006/relationships" xmlns:p="http://schemas.openxmlformats.org/presentationml/2006/main">
  <p:tag name="THINKCELLSHAPEDONOTDELETE" val="pF1HeHlMqdkaFEnlLXYM_fg"/>
</p:tagLst>
</file>

<file path=ppt/tags/tag1676.xml><?xml version="1.0" encoding="utf-8"?>
<p:tagLst xmlns:a="http://schemas.openxmlformats.org/drawingml/2006/main" xmlns:r="http://schemas.openxmlformats.org/officeDocument/2006/relationships" xmlns:p="http://schemas.openxmlformats.org/presentationml/2006/main">
  <p:tag name="THINKCELLSHAPEDONOTDELETE" val="pF1HeHlMqdkaFEnlLXYM_fg"/>
</p:tagLst>
</file>

<file path=ppt/tags/tag1677.xml><?xml version="1.0" encoding="utf-8"?>
<p:tagLst xmlns:a="http://schemas.openxmlformats.org/drawingml/2006/main" xmlns:r="http://schemas.openxmlformats.org/officeDocument/2006/relationships" xmlns:p="http://schemas.openxmlformats.org/presentationml/2006/main">
  <p:tag name="THINKCELLSHAPEDONOTDELETE" val="pF1HeHlMqdkaFEnlLXYM_fg"/>
</p:tagLst>
</file>

<file path=ppt/tags/tag1678.xml><?xml version="1.0" encoding="utf-8"?>
<p:tagLst xmlns:a="http://schemas.openxmlformats.org/drawingml/2006/main" xmlns:r="http://schemas.openxmlformats.org/officeDocument/2006/relationships" xmlns:p="http://schemas.openxmlformats.org/presentationml/2006/main">
  <p:tag name="THINKCELLSHAPEDONOTDELETE" val="pb06VuORHYkaPBthK7ndHVQ"/>
</p:tagLst>
</file>

<file path=ppt/tags/tag1679.xml><?xml version="1.0" encoding="utf-8"?>
<p:tagLst xmlns:a="http://schemas.openxmlformats.org/drawingml/2006/main" xmlns:r="http://schemas.openxmlformats.org/officeDocument/2006/relationships" xmlns:p="http://schemas.openxmlformats.org/presentationml/2006/main">
  <p:tag name="THINKCELLSHAPEDONOTDELETE" val="pzp9kuTYGZka7A_llSB5Asw"/>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w6lC9Zh3w0SOgLTzekYqZQ"/>
</p:tagLst>
</file>

<file path=ppt/tags/tag1680.xml><?xml version="1.0" encoding="utf-8"?>
<p:tagLst xmlns:a="http://schemas.openxmlformats.org/drawingml/2006/main" xmlns:r="http://schemas.openxmlformats.org/officeDocument/2006/relationships" xmlns:p="http://schemas.openxmlformats.org/presentationml/2006/main">
  <p:tag name="THINKCELLSHAPEDONOTDELETE" val="pnoiPxx4d4E.0oSyLJTlCqQ"/>
</p:tagLst>
</file>

<file path=ppt/tags/tag1681.xml><?xml version="1.0" encoding="utf-8"?>
<p:tagLst xmlns:a="http://schemas.openxmlformats.org/drawingml/2006/main" xmlns:r="http://schemas.openxmlformats.org/officeDocument/2006/relationships" xmlns:p="http://schemas.openxmlformats.org/presentationml/2006/main">
  <p:tag name="THINKCELLSHAPEDONOTDELETE" val="pnoiPxx4d4E.0oSyLJTlCqQ"/>
</p:tagLst>
</file>

<file path=ppt/tags/tag1682.xml><?xml version="1.0" encoding="utf-8"?>
<p:tagLst xmlns:a="http://schemas.openxmlformats.org/drawingml/2006/main" xmlns:r="http://schemas.openxmlformats.org/officeDocument/2006/relationships" xmlns:p="http://schemas.openxmlformats.org/presentationml/2006/main">
  <p:tag name="THINKCELLSHAPEDONOTDELETE" val="pv7cAQETabUGL1EKmpQ3TAA"/>
</p:tagLst>
</file>

<file path=ppt/tags/tag1683.xml><?xml version="1.0" encoding="utf-8"?>
<p:tagLst xmlns:a="http://schemas.openxmlformats.org/drawingml/2006/main" xmlns:r="http://schemas.openxmlformats.org/officeDocument/2006/relationships" xmlns:p="http://schemas.openxmlformats.org/presentationml/2006/main">
  <p:tag name="THINKCELLSHAPEDONOTDELETE" val="peq099ilbGU.bhQNJh6hP6w"/>
</p:tagLst>
</file>

<file path=ppt/tags/tag1684.xml><?xml version="1.0" encoding="utf-8"?>
<p:tagLst xmlns:a="http://schemas.openxmlformats.org/drawingml/2006/main" xmlns:r="http://schemas.openxmlformats.org/officeDocument/2006/relationships" xmlns:p="http://schemas.openxmlformats.org/presentationml/2006/main">
  <p:tag name="THINKCELLSHAPEDONOTDELETE" val="ptb4X8oPRAkOFviCiYqjYcQ"/>
</p:tagLst>
</file>

<file path=ppt/tags/tag1685.xml><?xml version="1.0" encoding="utf-8"?>
<p:tagLst xmlns:a="http://schemas.openxmlformats.org/drawingml/2006/main" xmlns:r="http://schemas.openxmlformats.org/officeDocument/2006/relationships" xmlns:p="http://schemas.openxmlformats.org/presentationml/2006/main">
  <p:tag name="THINKCELLSHAPEDONOTDELETE" val="pOk4DWtdVIEuFj80gS0a18A"/>
</p:tagLst>
</file>

<file path=ppt/tags/tag1686.xml><?xml version="1.0" encoding="utf-8"?>
<p:tagLst xmlns:a="http://schemas.openxmlformats.org/drawingml/2006/main" xmlns:r="http://schemas.openxmlformats.org/officeDocument/2006/relationships" xmlns:p="http://schemas.openxmlformats.org/presentationml/2006/main">
  <p:tag name="THINKCELLSHAPEDONOTDELETE" val="pWixWUA3Rv0qTWGwpYgH.Rg"/>
</p:tagLst>
</file>

<file path=ppt/tags/tag1687.xml><?xml version="1.0" encoding="utf-8"?>
<p:tagLst xmlns:a="http://schemas.openxmlformats.org/drawingml/2006/main" xmlns:r="http://schemas.openxmlformats.org/officeDocument/2006/relationships" xmlns:p="http://schemas.openxmlformats.org/presentationml/2006/main">
  <p:tag name="THINKCELLSHAPEDONOTDELETE" val="pZl_aCjeJmEyUY.TPkX75.g"/>
</p:tagLst>
</file>

<file path=ppt/tags/tag1688.xml><?xml version="1.0" encoding="utf-8"?>
<p:tagLst xmlns:a="http://schemas.openxmlformats.org/drawingml/2006/main" xmlns:r="http://schemas.openxmlformats.org/officeDocument/2006/relationships" xmlns:p="http://schemas.openxmlformats.org/presentationml/2006/main">
  <p:tag name="THINKCELLSHAPEDONOTDELETE" val="pqXQzbQSnQkad9oghQuiz7A"/>
</p:tagLst>
</file>

<file path=ppt/tags/tag1689.xml><?xml version="1.0" encoding="utf-8"?>
<p:tagLst xmlns:a="http://schemas.openxmlformats.org/drawingml/2006/main" xmlns:r="http://schemas.openxmlformats.org/officeDocument/2006/relationships" xmlns:p="http://schemas.openxmlformats.org/presentationml/2006/main">
  <p:tag name="THINKCELLSHAPEDONOTDELETE" val="pN.j2z0vgK0WOffvKye90HA"/>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XwwCyGPxLEKwVLSf6l87FQ"/>
</p:tagLst>
</file>

<file path=ppt/tags/tag1690.xml><?xml version="1.0" encoding="utf-8"?>
<p:tagLst xmlns:a="http://schemas.openxmlformats.org/drawingml/2006/main" xmlns:r="http://schemas.openxmlformats.org/officeDocument/2006/relationships" xmlns:p="http://schemas.openxmlformats.org/presentationml/2006/main">
  <p:tag name="THINKCELLSHAPEDONOTDELETE" val="ptlIZL7Ub20..4MmEIF4DQg"/>
</p:tagLst>
</file>

<file path=ppt/tags/tag1691.xml><?xml version="1.0" encoding="utf-8"?>
<p:tagLst xmlns:a="http://schemas.openxmlformats.org/drawingml/2006/main" xmlns:r="http://schemas.openxmlformats.org/officeDocument/2006/relationships" xmlns:p="http://schemas.openxmlformats.org/presentationml/2006/main">
  <p:tag name="THINKCELLSHAPEDONOTDELETE" val="prtTT1ezHoUWuIhlEkphvDw"/>
</p:tagLst>
</file>

<file path=ppt/tags/tag1692.xml><?xml version="1.0" encoding="utf-8"?>
<p:tagLst xmlns:a="http://schemas.openxmlformats.org/drawingml/2006/main" xmlns:r="http://schemas.openxmlformats.org/officeDocument/2006/relationships" xmlns:p="http://schemas.openxmlformats.org/presentationml/2006/main">
  <p:tag name="THINKCELLSHAPEDONOTDELETE" val="p2UJqh0J_yUaswR3YBWBI9Q"/>
</p:tagLst>
</file>

<file path=ppt/tags/tag1693.xml><?xml version="1.0" encoding="utf-8"?>
<p:tagLst xmlns:a="http://schemas.openxmlformats.org/drawingml/2006/main" xmlns:r="http://schemas.openxmlformats.org/officeDocument/2006/relationships" xmlns:p="http://schemas.openxmlformats.org/presentationml/2006/main">
  <p:tag name="THINKCELLSHAPEDONOTDELETE" val="p0O_yLy27EE.BL7.F.i1OEw"/>
</p:tagLst>
</file>

<file path=ppt/tags/tag1694.xml><?xml version="1.0" encoding="utf-8"?>
<p:tagLst xmlns:a="http://schemas.openxmlformats.org/drawingml/2006/main" xmlns:r="http://schemas.openxmlformats.org/officeDocument/2006/relationships" xmlns:p="http://schemas.openxmlformats.org/presentationml/2006/main">
  <p:tag name="THINKCELLSHAPEDONOTDELETE" val="pBiBkhbQysUe2eR9GWUSRfg"/>
</p:tagLst>
</file>

<file path=ppt/tags/tag1695.xml><?xml version="1.0" encoding="utf-8"?>
<p:tagLst xmlns:a="http://schemas.openxmlformats.org/drawingml/2006/main" xmlns:r="http://schemas.openxmlformats.org/officeDocument/2006/relationships" xmlns:p="http://schemas.openxmlformats.org/presentationml/2006/main">
  <p:tag name="THINKCELLSHAPEDONOTDELETE" val="pEV8wthkz10iYasqzlM6O5A"/>
</p:tagLst>
</file>

<file path=ppt/tags/tag1696.xml><?xml version="1.0" encoding="utf-8"?>
<p:tagLst xmlns:a="http://schemas.openxmlformats.org/drawingml/2006/main" xmlns:r="http://schemas.openxmlformats.org/officeDocument/2006/relationships" xmlns:p="http://schemas.openxmlformats.org/presentationml/2006/main">
  <p:tag name="THINKCELLSHAPEDONOTDELETE" val="pf4uMF2QbJ0.Pn2V4EYsN3g"/>
</p:tagLst>
</file>

<file path=ppt/tags/tag1697.xml><?xml version="1.0" encoding="utf-8"?>
<p:tagLst xmlns:a="http://schemas.openxmlformats.org/drawingml/2006/main" xmlns:r="http://schemas.openxmlformats.org/officeDocument/2006/relationships" xmlns:p="http://schemas.openxmlformats.org/presentationml/2006/main">
  <p:tag name="THINKCELLSHAPEDONOTDELETE" val="pe0GzKPZhpkOi5Qq8VDSKnw"/>
</p:tagLst>
</file>

<file path=ppt/tags/tag1698.xml><?xml version="1.0" encoding="utf-8"?>
<p:tagLst xmlns:a="http://schemas.openxmlformats.org/drawingml/2006/main" xmlns:r="http://schemas.openxmlformats.org/officeDocument/2006/relationships" xmlns:p="http://schemas.openxmlformats.org/presentationml/2006/main">
  <p:tag name="THINKCELLSHAPEDONOTDELETE" val="pKm98vPgP1UOMCrDJu04l7w"/>
</p:tagLst>
</file>

<file path=ppt/tags/tag1699.xml><?xml version="1.0" encoding="utf-8"?>
<p:tagLst xmlns:a="http://schemas.openxmlformats.org/drawingml/2006/main" xmlns:r="http://schemas.openxmlformats.org/officeDocument/2006/relationships" xmlns:p="http://schemas.openxmlformats.org/presentationml/2006/main">
  <p:tag name="THINKCELLSHAPEDONOTDELETE" val="pcZSyM_UQJkKmHp0RytuJd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Sptzbfls_UG7sYHgkbGP0A"/>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5BxUd2FbtU.fd67.tnJQBw"/>
</p:tagLst>
</file>

<file path=ppt/tags/tag1700.xml><?xml version="1.0" encoding="utf-8"?>
<p:tagLst xmlns:a="http://schemas.openxmlformats.org/drawingml/2006/main" xmlns:r="http://schemas.openxmlformats.org/officeDocument/2006/relationships" xmlns:p="http://schemas.openxmlformats.org/presentationml/2006/main">
  <p:tag name="THINKCELLSHAPEDONOTDELETE" val="pW8f9Ps8L6kagHWY6kNJG2Q"/>
</p:tagLst>
</file>

<file path=ppt/tags/tag1701.xml><?xml version="1.0" encoding="utf-8"?>
<p:tagLst xmlns:a="http://schemas.openxmlformats.org/drawingml/2006/main" xmlns:r="http://schemas.openxmlformats.org/officeDocument/2006/relationships" xmlns:p="http://schemas.openxmlformats.org/presentationml/2006/main">
  <p:tag name="THINKCELLSHAPEDONOTDELETE" val="pBs0RNSrU50mBvJ17P5a.7g"/>
</p:tagLst>
</file>

<file path=ppt/tags/tag1702.xml><?xml version="1.0" encoding="utf-8"?>
<p:tagLst xmlns:a="http://schemas.openxmlformats.org/drawingml/2006/main" xmlns:r="http://schemas.openxmlformats.org/officeDocument/2006/relationships" xmlns:p="http://schemas.openxmlformats.org/presentationml/2006/main">
  <p:tag name="THINKCELLSHAPEDONOTDELETE" val="pjkMBQWBenE2m4tbuFyV9bw"/>
</p:tagLst>
</file>

<file path=ppt/tags/tag1703.xml><?xml version="1.0" encoding="utf-8"?>
<p:tagLst xmlns:a="http://schemas.openxmlformats.org/drawingml/2006/main" xmlns:r="http://schemas.openxmlformats.org/officeDocument/2006/relationships" xmlns:p="http://schemas.openxmlformats.org/presentationml/2006/main">
  <p:tag name="THINKCELLSHAPEDONOTDELETE" val="pyWYL7kmpCEqM39B6l0q.WQ"/>
</p:tagLst>
</file>

<file path=ppt/tags/tag1704.xml><?xml version="1.0" encoding="utf-8"?>
<p:tagLst xmlns:a="http://schemas.openxmlformats.org/drawingml/2006/main" xmlns:r="http://schemas.openxmlformats.org/officeDocument/2006/relationships" xmlns:p="http://schemas.openxmlformats.org/presentationml/2006/main">
  <p:tag name="THINKCELLSHAPEDONOTDELETE" val="p1NTEXWlIzk6PPMvReeTdhQ"/>
</p:tagLst>
</file>

<file path=ppt/tags/tag1705.xml><?xml version="1.0" encoding="utf-8"?>
<p:tagLst xmlns:a="http://schemas.openxmlformats.org/drawingml/2006/main" xmlns:r="http://schemas.openxmlformats.org/officeDocument/2006/relationships" xmlns:p="http://schemas.openxmlformats.org/presentationml/2006/main">
  <p:tag name="THINKCELLSHAPEDONOTDELETE" val="pusi9bCeXuEqkWhlE5ucGhA"/>
</p:tagLst>
</file>

<file path=ppt/tags/tag1706.xml><?xml version="1.0" encoding="utf-8"?>
<p:tagLst xmlns:a="http://schemas.openxmlformats.org/drawingml/2006/main" xmlns:r="http://schemas.openxmlformats.org/officeDocument/2006/relationships" xmlns:p="http://schemas.openxmlformats.org/presentationml/2006/main">
  <p:tag name="THINKCELLSHAPEDONOTDELETE" val="pvQFZ.X5IkkqMys4k0DByvw"/>
</p:tagLst>
</file>

<file path=ppt/tags/tag1707.xml><?xml version="1.0" encoding="utf-8"?>
<p:tagLst xmlns:a="http://schemas.openxmlformats.org/drawingml/2006/main" xmlns:r="http://schemas.openxmlformats.org/officeDocument/2006/relationships" xmlns:p="http://schemas.openxmlformats.org/presentationml/2006/main">
  <p:tag name="THINKCELLSHAPEDONOTDELETE" val="plKCpyEVYbEihkDExo31CJQ"/>
</p:tagLst>
</file>

<file path=ppt/tags/tag1708.xml><?xml version="1.0" encoding="utf-8"?>
<p:tagLst xmlns:a="http://schemas.openxmlformats.org/drawingml/2006/main" xmlns:r="http://schemas.openxmlformats.org/officeDocument/2006/relationships" xmlns:p="http://schemas.openxmlformats.org/presentationml/2006/main">
  <p:tag name="THINKCELLSHAPEDONOTDELETE" val="pA7VSa1._CkOFNpA9Pmrd6g"/>
</p:tagLst>
</file>

<file path=ppt/tags/tag1709.xml><?xml version="1.0" encoding="utf-8"?>
<p:tagLst xmlns:a="http://schemas.openxmlformats.org/drawingml/2006/main" xmlns:r="http://schemas.openxmlformats.org/officeDocument/2006/relationships" xmlns:p="http://schemas.openxmlformats.org/presentationml/2006/main">
  <p:tag name="THINKCELLSHAPEDONOTDELETE" val="p3LUsHz.mfEublsKI.BmdUQ"/>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0PTjbZgmoU6t7JcAKatKEQ"/>
</p:tagLst>
</file>

<file path=ppt/tags/tag1710.xml><?xml version="1.0" encoding="utf-8"?>
<p:tagLst xmlns:a="http://schemas.openxmlformats.org/drawingml/2006/main" xmlns:r="http://schemas.openxmlformats.org/officeDocument/2006/relationships" xmlns:p="http://schemas.openxmlformats.org/presentationml/2006/main">
  <p:tag name="THINKCELLSHAPEDONOTDELETE" val="p4pjBd6LbKkC6WHkKeYxJQQ"/>
</p:tagLst>
</file>

<file path=ppt/tags/tag1711.xml><?xml version="1.0" encoding="utf-8"?>
<p:tagLst xmlns:a="http://schemas.openxmlformats.org/drawingml/2006/main" xmlns:r="http://schemas.openxmlformats.org/officeDocument/2006/relationships" xmlns:p="http://schemas.openxmlformats.org/presentationml/2006/main">
  <p:tag name="THINKCELLSHAPEDONOTDELETE" val="px1I25dyxmE6Utz2ZKUymUQ"/>
</p:tagLst>
</file>

<file path=ppt/tags/tag1712.xml><?xml version="1.0" encoding="utf-8"?>
<p:tagLst xmlns:a="http://schemas.openxmlformats.org/drawingml/2006/main" xmlns:r="http://schemas.openxmlformats.org/officeDocument/2006/relationships" xmlns:p="http://schemas.openxmlformats.org/presentationml/2006/main">
  <p:tag name="THINKCELLSHAPEDONOTDELETE" val="pKcH99Im1302VD69Ah9WpEg"/>
</p:tagLst>
</file>

<file path=ppt/tags/tag1713.xml><?xml version="1.0" encoding="utf-8"?>
<p:tagLst xmlns:a="http://schemas.openxmlformats.org/drawingml/2006/main" xmlns:r="http://schemas.openxmlformats.org/officeDocument/2006/relationships" xmlns:p="http://schemas.openxmlformats.org/presentationml/2006/main">
  <p:tag name="THINKCELLSHAPEDONOTDELETE" val="pU_VKZGKJcUq.ZZvJUTR9Ew"/>
</p:tagLst>
</file>

<file path=ppt/tags/tag1714.xml><?xml version="1.0" encoding="utf-8"?>
<p:tagLst xmlns:a="http://schemas.openxmlformats.org/drawingml/2006/main" xmlns:r="http://schemas.openxmlformats.org/officeDocument/2006/relationships" xmlns:p="http://schemas.openxmlformats.org/presentationml/2006/main">
  <p:tag name="THINKCELLSHAPEDONOTDELETE" val="pxKLxHM7eekqlWW2bxD.giA"/>
</p:tagLst>
</file>

<file path=ppt/tags/tag1715.xml><?xml version="1.0" encoding="utf-8"?>
<p:tagLst xmlns:a="http://schemas.openxmlformats.org/drawingml/2006/main" xmlns:r="http://schemas.openxmlformats.org/officeDocument/2006/relationships" xmlns:p="http://schemas.openxmlformats.org/presentationml/2006/main">
  <p:tag name="THINKCELLSHAPEDONOTDELETE" val="pp1dtRgz9hUmApxETRWxAlQ"/>
</p:tagLst>
</file>

<file path=ppt/tags/tag1716.xml><?xml version="1.0" encoding="utf-8"?>
<p:tagLst xmlns:a="http://schemas.openxmlformats.org/drawingml/2006/main" xmlns:r="http://schemas.openxmlformats.org/officeDocument/2006/relationships" xmlns:p="http://schemas.openxmlformats.org/presentationml/2006/main">
  <p:tag name="THINKCELLSHAPEDONOTDELETE" val="putR_ERWF0keGOZWhltd1eQ"/>
</p:tagLst>
</file>

<file path=ppt/tags/tag1717.xml><?xml version="1.0" encoding="utf-8"?>
<p:tagLst xmlns:a="http://schemas.openxmlformats.org/drawingml/2006/main" xmlns:r="http://schemas.openxmlformats.org/officeDocument/2006/relationships" xmlns:p="http://schemas.openxmlformats.org/presentationml/2006/main">
  <p:tag name="THINKCELLSHAPEDONOTDELETE" val="pQDxEfl71kkCGfMbmklF.Tw"/>
</p:tagLst>
</file>

<file path=ppt/tags/tag1718.xml><?xml version="1.0" encoding="utf-8"?>
<p:tagLst xmlns:a="http://schemas.openxmlformats.org/drawingml/2006/main" xmlns:r="http://schemas.openxmlformats.org/officeDocument/2006/relationships" xmlns:p="http://schemas.openxmlformats.org/presentationml/2006/main">
  <p:tag name="THINKCELLSHAPEDONOTDELETE" val="pR_Zt_w2gMEGMaYAyJGTPbA"/>
</p:tagLst>
</file>

<file path=ppt/tags/tag1719.xml><?xml version="1.0" encoding="utf-8"?>
<p:tagLst xmlns:a="http://schemas.openxmlformats.org/drawingml/2006/main" xmlns:r="http://schemas.openxmlformats.org/officeDocument/2006/relationships" xmlns:p="http://schemas.openxmlformats.org/presentationml/2006/main">
  <p:tag name="THINKCELLSHAPEDONOTDELETE" val="pp1dtRgz9hUmApxETRWxAlQ"/>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78cdIHAEJk6ELADIaTtOhg"/>
</p:tagLst>
</file>

<file path=ppt/tags/tag1720.xml><?xml version="1.0" encoding="utf-8"?>
<p:tagLst xmlns:a="http://schemas.openxmlformats.org/drawingml/2006/main" xmlns:r="http://schemas.openxmlformats.org/officeDocument/2006/relationships" xmlns:p="http://schemas.openxmlformats.org/presentationml/2006/main">
  <p:tag name="THINKCELLSHAPEDONOTDELETE" val="pxKLxHM7eekqlWW2bxD.giA"/>
</p:tagLst>
</file>

<file path=ppt/tags/tag1721.xml><?xml version="1.0" encoding="utf-8"?>
<p:tagLst xmlns:a="http://schemas.openxmlformats.org/drawingml/2006/main" xmlns:r="http://schemas.openxmlformats.org/officeDocument/2006/relationships" xmlns:p="http://schemas.openxmlformats.org/presentationml/2006/main">
  <p:tag name="THINKCELLSHAPEDONOTDELETE" val="p3LUsHz.mfEublsKI.BmdUQ"/>
</p:tagLst>
</file>

<file path=ppt/tags/tag1722.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723.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724.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725.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726.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727.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72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2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CEFreoA4DEiOgv7b7o8DmQ"/>
</p:tagLst>
</file>

<file path=ppt/tags/tag173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31.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732.xml><?xml version="1.0" encoding="utf-8"?>
<p:tagLst xmlns:a="http://schemas.openxmlformats.org/drawingml/2006/main" xmlns:r="http://schemas.openxmlformats.org/officeDocument/2006/relationships" xmlns:p="http://schemas.openxmlformats.org/presentationml/2006/main">
  <p:tag name="THINKCELLSHAPEDONOTDELETE" val="pI0UuSSXjPkWoP5DIffBj2w"/>
</p:tagLst>
</file>

<file path=ppt/tags/tag1733.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734.xml><?xml version="1.0" encoding="utf-8"?>
<p:tagLst xmlns:a="http://schemas.openxmlformats.org/drawingml/2006/main" xmlns:r="http://schemas.openxmlformats.org/officeDocument/2006/relationships" xmlns:p="http://schemas.openxmlformats.org/presentationml/2006/main">
  <p:tag name="THINKCELLSHAPEDONOTDELETE" val="pViK.95hNUUe73up7D.cUnw"/>
</p:tagLst>
</file>

<file path=ppt/tags/tag1735.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736.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737.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738.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739.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Cv6PHg_hpUOuWYLOOEEl2g"/>
</p:tagLst>
</file>

<file path=ppt/tags/tag1740.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741.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742.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743.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744.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745.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746.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747.xml><?xml version="1.0" encoding="utf-8"?>
<p:tagLst xmlns:a="http://schemas.openxmlformats.org/drawingml/2006/main" xmlns:r="http://schemas.openxmlformats.org/officeDocument/2006/relationships" xmlns:p="http://schemas.openxmlformats.org/presentationml/2006/main">
  <p:tag name="THINKCELLSHAPEDONOTDELETE" val="pRLV1Gong_0m2KNcc_TPPqw"/>
</p:tagLst>
</file>

<file path=ppt/tags/tag1748.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749.xml><?xml version="1.0" encoding="utf-8"?>
<p:tagLst xmlns:a="http://schemas.openxmlformats.org/drawingml/2006/main" xmlns:r="http://schemas.openxmlformats.org/officeDocument/2006/relationships" xmlns:p="http://schemas.openxmlformats.org/presentationml/2006/main">
  <p:tag name="THINKCELLSHAPEDONOTDELETE" val="p2qJ_2HxTCEeLIFuEdiRsrA"/>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ec_VPfeQF0uyIfdIMy9bTg"/>
</p:tagLst>
</file>

<file path=ppt/tags/tag1750.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751.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752.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753.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754.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755.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756.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757.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758.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759.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jtAaSNCLUK3tKWAHiqfQg"/>
</p:tagLst>
</file>

<file path=ppt/tags/tag176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61.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62.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63.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764.xml><?xml version="1.0" encoding="utf-8"?>
<p:tagLst xmlns:a="http://schemas.openxmlformats.org/drawingml/2006/main" xmlns:r="http://schemas.openxmlformats.org/officeDocument/2006/relationships" xmlns:p="http://schemas.openxmlformats.org/presentationml/2006/main">
  <p:tag name="THINKCELLSHAPEDONOTDELETE" val="pI0UuSSXjPkWoP5DIffBj2w"/>
</p:tagLst>
</file>

<file path=ppt/tags/tag1765.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766.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767.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768.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769.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T_0rtEZEdkm0gTw7InMLDQ"/>
</p:tagLst>
</file>

<file path=ppt/tags/tag1770.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771.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772.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773.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774.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775.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776.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777.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778.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779.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7oABR9DE.0alDgDb3aa6iQ"/>
</p:tagLst>
</file>

<file path=ppt/tags/tag1780.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781.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782.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783.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784.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785.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786.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787.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78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8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g.SP57AV30OAMRNnmUWBKw"/>
</p:tagLst>
</file>

<file path=ppt/tags/tag1790.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791.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792.xml><?xml version="1.0" encoding="utf-8"?>
<p:tagLst xmlns:a="http://schemas.openxmlformats.org/drawingml/2006/main" xmlns:r="http://schemas.openxmlformats.org/officeDocument/2006/relationships" xmlns:p="http://schemas.openxmlformats.org/presentationml/2006/main">
  <p:tag name="THINKCELLSHAPEDONOTDELETE" val="pI0UuSSXjPkWoP5DIffBj2w"/>
</p:tagLst>
</file>

<file path=ppt/tags/tag1793.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794.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795.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796.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797.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798.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799.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kb8Hoo8iKUCdo6Q81FHMBw"/>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ShtDfLLwxEKLaBL9.VCygQ"/>
</p:tagLst>
</file>

<file path=ppt/tags/tag1800.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801.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802.xml><?xml version="1.0" encoding="utf-8"?>
<p:tagLst xmlns:a="http://schemas.openxmlformats.org/drawingml/2006/main" xmlns:r="http://schemas.openxmlformats.org/officeDocument/2006/relationships" xmlns:p="http://schemas.openxmlformats.org/presentationml/2006/main">
  <p:tag name="THINKCELLSHAPEDONOTDELETE" val="pz2OIEXdmukOhvTeZmJtnIw"/>
</p:tagLst>
</file>

<file path=ppt/tags/tag1803.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804.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805.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806.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807.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808.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809.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u5EAFEuKpUSiboU.pKWhHQ"/>
</p:tagLst>
</file>

<file path=ppt/tags/tag1810.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811.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812.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813.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814.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815.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816.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817.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818.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819.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wVcVCIl3UU.YlS1Z39wEQA"/>
</p:tagLst>
</file>

<file path=ppt/tags/tag1820.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821.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822.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823.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824.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825.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826.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827.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828.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829.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U65PNruZAkW1EEaXUiKbAA"/>
</p:tagLst>
</file>

<file path=ppt/tags/tag1830.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831.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832.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833.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834.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835.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836.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837.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1838.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839.xml><?xml version="1.0" encoding="utf-8"?>
<p:tagLst xmlns:a="http://schemas.openxmlformats.org/drawingml/2006/main" xmlns:r="http://schemas.openxmlformats.org/officeDocument/2006/relationships" xmlns:p="http://schemas.openxmlformats.org/presentationml/2006/main">
  <p:tag name="THINKCELLSHAPEDONOTDELETE" val="p6fhziPZbJUe66dSychGXrg"/>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k0SSgdTUP0KaezNwbTp4gw"/>
</p:tagLst>
</file>

<file path=ppt/tags/tag1840.xml><?xml version="1.0" encoding="utf-8"?>
<p:tagLst xmlns:a="http://schemas.openxmlformats.org/drawingml/2006/main" xmlns:r="http://schemas.openxmlformats.org/officeDocument/2006/relationships" xmlns:p="http://schemas.openxmlformats.org/presentationml/2006/main">
  <p:tag name="THINKCELLSHAPEDONOTDELETE" val="p_FJhLg_EFk6svx1H1MkiBw"/>
</p:tagLst>
</file>

<file path=ppt/tags/tag1841.xml><?xml version="1.0" encoding="utf-8"?>
<p:tagLst xmlns:a="http://schemas.openxmlformats.org/drawingml/2006/main" xmlns:r="http://schemas.openxmlformats.org/officeDocument/2006/relationships" xmlns:p="http://schemas.openxmlformats.org/presentationml/2006/main">
  <p:tag name="THINKCELLSHAPEDONOTDELETE" val="pnuQG4OVoe0e_Gipizb9VAA"/>
</p:tagLst>
</file>

<file path=ppt/tags/tag1842.xml><?xml version="1.0" encoding="utf-8"?>
<p:tagLst xmlns:a="http://schemas.openxmlformats.org/drawingml/2006/main" xmlns:r="http://schemas.openxmlformats.org/officeDocument/2006/relationships" xmlns:p="http://schemas.openxmlformats.org/presentationml/2006/main">
  <p:tag name="THINKCELLSHAPEDONOTDELETE" val="pbDfbguaSVUaQiezeE4jOyQ"/>
</p:tagLst>
</file>

<file path=ppt/tags/tag1843.xml><?xml version="1.0" encoding="utf-8"?>
<p:tagLst xmlns:a="http://schemas.openxmlformats.org/drawingml/2006/main" xmlns:r="http://schemas.openxmlformats.org/officeDocument/2006/relationships" xmlns:p="http://schemas.openxmlformats.org/presentationml/2006/main">
  <p:tag name="THINKCELLSHAPEDONOTDELETE" val="pLu4zIQ3y7UiaYCoxSEP8CQ"/>
</p:tagLst>
</file>

<file path=ppt/tags/tag1844.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845.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846.xml><?xml version="1.0" encoding="utf-8"?>
<p:tagLst xmlns:a="http://schemas.openxmlformats.org/drawingml/2006/main" xmlns:r="http://schemas.openxmlformats.org/officeDocument/2006/relationships" xmlns:p="http://schemas.openxmlformats.org/presentationml/2006/main">
  <p:tag name="THINKCELLSHAPEDONOTDELETE" val="pDG5Dq65yoE.kJ8uwEOIHmw"/>
</p:tagLst>
</file>

<file path=ppt/tags/tag1847.xml><?xml version="1.0" encoding="utf-8"?>
<p:tagLst xmlns:a="http://schemas.openxmlformats.org/drawingml/2006/main" xmlns:r="http://schemas.openxmlformats.org/officeDocument/2006/relationships" xmlns:p="http://schemas.openxmlformats.org/presentationml/2006/main">
  <p:tag name="THINKCELLSHAPEDONOTDELETE" val="pdy7MGQZpI0G63PoXa7lmBw"/>
</p:tagLst>
</file>

<file path=ppt/tags/tag1848.xml><?xml version="1.0" encoding="utf-8"?>
<p:tagLst xmlns:a="http://schemas.openxmlformats.org/drawingml/2006/main" xmlns:r="http://schemas.openxmlformats.org/officeDocument/2006/relationships" xmlns:p="http://schemas.openxmlformats.org/presentationml/2006/main">
  <p:tag name="THINKCELLSHAPEDONOTDELETE" val="pI0UuSSXjPkWoP5DIffBj2w"/>
</p:tagLst>
</file>

<file path=ppt/tags/tag1849.xml><?xml version="1.0" encoding="utf-8"?>
<p:tagLst xmlns:a="http://schemas.openxmlformats.org/drawingml/2006/main" xmlns:r="http://schemas.openxmlformats.org/officeDocument/2006/relationships" xmlns:p="http://schemas.openxmlformats.org/presentationml/2006/main">
  <p:tag name="THINKCELLSHAPEDONOTDELETE" val="p20R0zPmYkk.zusz8ReNLKQ"/>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AbZiyUjt5UmHgEGy5p68lw"/>
</p:tagLst>
</file>

<file path=ppt/tags/tag1850.xml><?xml version="1.0" encoding="utf-8"?>
<p:tagLst xmlns:a="http://schemas.openxmlformats.org/drawingml/2006/main" xmlns:r="http://schemas.openxmlformats.org/officeDocument/2006/relationships" xmlns:p="http://schemas.openxmlformats.org/presentationml/2006/main">
  <p:tag name="THINKCELLSHAPEDONOTDELETE" val="pBRYpc2pV1EGU2H3hypJlfw"/>
</p:tagLst>
</file>

<file path=ppt/tags/tag1851.xml><?xml version="1.0" encoding="utf-8"?>
<p:tagLst xmlns:a="http://schemas.openxmlformats.org/drawingml/2006/main" xmlns:r="http://schemas.openxmlformats.org/officeDocument/2006/relationships" xmlns:p="http://schemas.openxmlformats.org/presentationml/2006/main">
  <p:tag name="THINKCELLSHAPEDONOTDELETE" val="prZWhLE48uEilF7Z_yO..EQ"/>
</p:tagLst>
</file>

<file path=ppt/tags/tag1852.xml><?xml version="1.0" encoding="utf-8"?>
<p:tagLst xmlns:a="http://schemas.openxmlformats.org/drawingml/2006/main" xmlns:r="http://schemas.openxmlformats.org/officeDocument/2006/relationships" xmlns:p="http://schemas.openxmlformats.org/presentationml/2006/main">
  <p:tag name="THINKCELLSHAPEDONOTDELETE" val="pGJWfkLGcGUm1GQEegZRZ0A"/>
</p:tagLst>
</file>

<file path=ppt/tags/tag1853.xml><?xml version="1.0" encoding="utf-8"?>
<p:tagLst xmlns:a="http://schemas.openxmlformats.org/drawingml/2006/main" xmlns:r="http://schemas.openxmlformats.org/officeDocument/2006/relationships" xmlns:p="http://schemas.openxmlformats.org/presentationml/2006/main">
  <p:tag name="THINKCELLSHAPEDONOTDELETE" val="p5GTwYAEQJE.PmpISYQ.xWA"/>
</p:tagLst>
</file>

<file path=ppt/tags/tag1854.xml><?xml version="1.0" encoding="utf-8"?>
<p:tagLst xmlns:a="http://schemas.openxmlformats.org/drawingml/2006/main" xmlns:r="http://schemas.openxmlformats.org/officeDocument/2006/relationships" xmlns:p="http://schemas.openxmlformats.org/presentationml/2006/main">
  <p:tag name="THINKCELLSHAPEDONOTDELETE" val="p7c0k9CaHiUm6QISTw55d_g"/>
</p:tagLst>
</file>

<file path=ppt/tags/tag1855.xml><?xml version="1.0" encoding="utf-8"?>
<p:tagLst xmlns:a="http://schemas.openxmlformats.org/drawingml/2006/main" xmlns:r="http://schemas.openxmlformats.org/officeDocument/2006/relationships" xmlns:p="http://schemas.openxmlformats.org/presentationml/2006/main">
  <p:tag name="THINKCELLSHAPEDONOTDELETE" val="pm2q7B7xjpUKHeBXI03rKbw"/>
</p:tagLst>
</file>

<file path=ppt/tags/tag1856.xml><?xml version="1.0" encoding="utf-8"?>
<p:tagLst xmlns:a="http://schemas.openxmlformats.org/drawingml/2006/main" xmlns:r="http://schemas.openxmlformats.org/officeDocument/2006/relationships" xmlns:p="http://schemas.openxmlformats.org/presentationml/2006/main">
  <p:tag name="THINKCELLSHAPEDONOTDELETE" val="pbOpsRCHJI0GwfM28FulLfA"/>
</p:tagLst>
</file>

<file path=ppt/tags/tag1857.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858.xml><?xml version="1.0" encoding="utf-8"?>
<p:tagLst xmlns:a="http://schemas.openxmlformats.org/drawingml/2006/main" xmlns:r="http://schemas.openxmlformats.org/officeDocument/2006/relationships" xmlns:p="http://schemas.openxmlformats.org/presentationml/2006/main">
  <p:tag name="THINKCELLSHAPEDONOTDELETE" val="pVUgoS1Tv80OGbHCkguEwMw"/>
</p:tagLst>
</file>

<file path=ppt/tags/tag1859.xml><?xml version="1.0" encoding="utf-8"?>
<p:tagLst xmlns:a="http://schemas.openxmlformats.org/drawingml/2006/main" xmlns:r="http://schemas.openxmlformats.org/officeDocument/2006/relationships" xmlns:p="http://schemas.openxmlformats.org/presentationml/2006/main">
  <p:tag name="THINKCELLSHAPEDONOTDELETE" val="pz2OIEXdmukOhvTeZmJtnIw"/>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jnjltnLePkGsutNu5H7P6g"/>
</p:tagLst>
</file>

<file path=ppt/tags/tag1860.xml><?xml version="1.0" encoding="utf-8"?>
<p:tagLst xmlns:a="http://schemas.openxmlformats.org/drawingml/2006/main" xmlns:r="http://schemas.openxmlformats.org/officeDocument/2006/relationships" xmlns:p="http://schemas.openxmlformats.org/presentationml/2006/main">
  <p:tag name="THINKCELLSHAPEDONOTDELETE" val="pZDixhxO0qkOErTtAGpwZHw"/>
</p:tagLst>
</file>

<file path=ppt/tags/tag1861.xml><?xml version="1.0" encoding="utf-8"?>
<p:tagLst xmlns:a="http://schemas.openxmlformats.org/drawingml/2006/main" xmlns:r="http://schemas.openxmlformats.org/officeDocument/2006/relationships" xmlns:p="http://schemas.openxmlformats.org/presentationml/2006/main">
  <p:tag name="THINKCELLSHAPEDONOTDELETE" val="pNTuk6iwSpUCf9p0EmJmSTQ"/>
</p:tagLst>
</file>

<file path=ppt/tags/tag1862.xml><?xml version="1.0" encoding="utf-8"?>
<p:tagLst xmlns:a="http://schemas.openxmlformats.org/drawingml/2006/main" xmlns:r="http://schemas.openxmlformats.org/officeDocument/2006/relationships" xmlns:p="http://schemas.openxmlformats.org/presentationml/2006/main">
  <p:tag name="THINKCELLSHAPEDONOTDELETE" val="pE4RSlARyjkaDf89rt3TD.w"/>
</p:tagLst>
</file>

<file path=ppt/tags/tag1863.xml><?xml version="1.0" encoding="utf-8"?>
<p:tagLst xmlns:a="http://schemas.openxmlformats.org/drawingml/2006/main" xmlns:r="http://schemas.openxmlformats.org/officeDocument/2006/relationships" xmlns:p="http://schemas.openxmlformats.org/presentationml/2006/main">
  <p:tag name="THINKCELLSHAPEDONOTDELETE" val="pSIVKXWVLS0OoHooH_kRMMA"/>
</p:tagLst>
</file>

<file path=ppt/tags/tag1864.xml><?xml version="1.0" encoding="utf-8"?>
<p:tagLst xmlns:a="http://schemas.openxmlformats.org/drawingml/2006/main" xmlns:r="http://schemas.openxmlformats.org/officeDocument/2006/relationships" xmlns:p="http://schemas.openxmlformats.org/presentationml/2006/main">
  <p:tag name="THINKCELLSHAPEDONOTDELETE" val="pmgACFuKXYEyuKTfTzziSQQ"/>
</p:tagLst>
</file>

<file path=ppt/tags/tag1865.xml><?xml version="1.0" encoding="utf-8"?>
<p:tagLst xmlns:a="http://schemas.openxmlformats.org/drawingml/2006/main" xmlns:r="http://schemas.openxmlformats.org/officeDocument/2006/relationships" xmlns:p="http://schemas.openxmlformats.org/presentationml/2006/main">
  <p:tag name="THINKCELLSHAPEDONOTDELETE" val="p.LBj4.g97EKyUmmEabUPIA"/>
</p:tagLst>
</file>

<file path=ppt/tags/tag18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67.xml><?xml version="1.0" encoding="utf-8"?>
<p:tagLst xmlns:a="http://schemas.openxmlformats.org/drawingml/2006/main" xmlns:r="http://schemas.openxmlformats.org/officeDocument/2006/relationships" xmlns:p="http://schemas.openxmlformats.org/presentationml/2006/main">
  <p:tag name="THINKCELLSHAPEDONOTDELETE" val="p1igZDcsWy0W8RUDB9aYSog"/>
</p:tagLst>
</file>

<file path=ppt/tags/tag1868.xml><?xml version="1.0" encoding="utf-8"?>
<p:tagLst xmlns:a="http://schemas.openxmlformats.org/drawingml/2006/main" xmlns:r="http://schemas.openxmlformats.org/officeDocument/2006/relationships" xmlns:p="http://schemas.openxmlformats.org/presentationml/2006/main">
  <p:tag name="THINKCELLSHAPEDONOTDELETE" val="pxIWmSL5zbk.LckqX96Oedg"/>
</p:tagLst>
</file>

<file path=ppt/tags/tag1869.xml><?xml version="1.0" encoding="utf-8"?>
<p:tagLst xmlns:a="http://schemas.openxmlformats.org/drawingml/2006/main" xmlns:r="http://schemas.openxmlformats.org/officeDocument/2006/relationships" xmlns:p="http://schemas.openxmlformats.org/presentationml/2006/main">
  <p:tag name="THINKCELLSHAPEDONOTDELETE" val="p7RnUH2PVfkucTimdNNd4TA"/>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OrLlJnbGM02MRIK9H.9CfA"/>
</p:tagLst>
</file>

<file path=ppt/tags/tag1870.xml><?xml version="1.0" encoding="utf-8"?>
<p:tagLst xmlns:a="http://schemas.openxmlformats.org/drawingml/2006/main" xmlns:r="http://schemas.openxmlformats.org/officeDocument/2006/relationships" xmlns:p="http://schemas.openxmlformats.org/presentationml/2006/main">
  <p:tag name="THINKCELLSHAPEDONOTDELETE" val="p6qY1YReUSkS56x5VOcZeSg"/>
</p:tagLst>
</file>

<file path=ppt/tags/tag1871.xml><?xml version="1.0" encoding="utf-8"?>
<p:tagLst xmlns:a="http://schemas.openxmlformats.org/drawingml/2006/main" xmlns:r="http://schemas.openxmlformats.org/officeDocument/2006/relationships" xmlns:p="http://schemas.openxmlformats.org/presentationml/2006/main">
  <p:tag name="THINKCELLSHAPEDONOTDELETE" val="p95T4OYiBsk2Cm6DjFb4cXw"/>
</p:tagLst>
</file>

<file path=ppt/tags/tag1872.xml><?xml version="1.0" encoding="utf-8"?>
<p:tagLst xmlns:a="http://schemas.openxmlformats.org/drawingml/2006/main" xmlns:r="http://schemas.openxmlformats.org/officeDocument/2006/relationships" xmlns:p="http://schemas.openxmlformats.org/presentationml/2006/main">
  <p:tag name="THINKCELLSHAPEDONOTDELETE" val="pxvxvNL7gO0.5lAruZkWAoA"/>
</p:tagLst>
</file>

<file path=ppt/tags/tag1873.xml><?xml version="1.0" encoding="utf-8"?>
<p:tagLst xmlns:a="http://schemas.openxmlformats.org/drawingml/2006/main" xmlns:r="http://schemas.openxmlformats.org/officeDocument/2006/relationships" xmlns:p="http://schemas.openxmlformats.org/presentationml/2006/main">
  <p:tag name="THINKCELLSHAPEDONOTDELETE" val="pAmYCnXLy00WgH_sumkBo1A"/>
</p:tagLst>
</file>

<file path=ppt/tags/tag1874.xml><?xml version="1.0" encoding="utf-8"?>
<p:tagLst xmlns:a="http://schemas.openxmlformats.org/drawingml/2006/main" xmlns:r="http://schemas.openxmlformats.org/officeDocument/2006/relationships" xmlns:p="http://schemas.openxmlformats.org/presentationml/2006/main">
  <p:tag name="THINKCELLSHAPEDONOTDELETE" val="pO03ldSAFoEeAURn5DVoOkA"/>
</p:tagLst>
</file>

<file path=ppt/tags/tag1875.xml><?xml version="1.0" encoding="utf-8"?>
<p:tagLst xmlns:a="http://schemas.openxmlformats.org/drawingml/2006/main" xmlns:r="http://schemas.openxmlformats.org/officeDocument/2006/relationships" xmlns:p="http://schemas.openxmlformats.org/presentationml/2006/main">
  <p:tag name="THINKCELLSHAPEDONOTDELETE" val="pbUCGIiwnzEyLpICW0pwILA"/>
</p:tagLst>
</file>

<file path=ppt/tags/tag1876.xml><?xml version="1.0" encoding="utf-8"?>
<p:tagLst xmlns:a="http://schemas.openxmlformats.org/drawingml/2006/main" xmlns:r="http://schemas.openxmlformats.org/officeDocument/2006/relationships" xmlns:p="http://schemas.openxmlformats.org/presentationml/2006/main">
  <p:tag name="THINKCELLSHAPEDONOTDELETE" val="pLO6jdfBzXEuE0slXxOsDlQ"/>
</p:tagLst>
</file>

<file path=ppt/tags/tag1877.xml><?xml version="1.0" encoding="utf-8"?>
<p:tagLst xmlns:a="http://schemas.openxmlformats.org/drawingml/2006/main" xmlns:r="http://schemas.openxmlformats.org/officeDocument/2006/relationships" xmlns:p="http://schemas.openxmlformats.org/presentationml/2006/main">
  <p:tag name="THINKCELLSHAPEDONOTDELETE" val="pJyra.2bX10Cro_DAWbgPug"/>
</p:tagLst>
</file>

<file path=ppt/tags/tag1878.xml><?xml version="1.0" encoding="utf-8"?>
<p:tagLst xmlns:a="http://schemas.openxmlformats.org/drawingml/2006/main" xmlns:r="http://schemas.openxmlformats.org/officeDocument/2006/relationships" xmlns:p="http://schemas.openxmlformats.org/presentationml/2006/main">
  <p:tag name="THINKCELLSHAPEDONOTDELETE" val="pwKHrgbTDG0OCKy6LbZO8Dg"/>
</p:tagLst>
</file>

<file path=ppt/tags/tag1879.xml><?xml version="1.0" encoding="utf-8"?>
<p:tagLst xmlns:a="http://schemas.openxmlformats.org/drawingml/2006/main" xmlns:r="http://schemas.openxmlformats.org/officeDocument/2006/relationships" xmlns:p="http://schemas.openxmlformats.org/presentationml/2006/main">
  <p:tag name="THINKCELLSHAPEDONOTDELETE" val="pN3ub9XKFU0y_v7SUnY293Q"/>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EGWbYqR4iUOr9PE6L5Yabw"/>
</p:tagLst>
</file>

<file path=ppt/tags/tag1880.xml><?xml version="1.0" encoding="utf-8"?>
<p:tagLst xmlns:a="http://schemas.openxmlformats.org/drawingml/2006/main" xmlns:r="http://schemas.openxmlformats.org/officeDocument/2006/relationships" xmlns:p="http://schemas.openxmlformats.org/presentationml/2006/main">
  <p:tag name="THINKCELLSHAPEDONOTDELETE" val="pdZANfHjYOUqvwBxKm8aIwA"/>
</p:tagLst>
</file>

<file path=ppt/tags/tag1881.xml><?xml version="1.0" encoding="utf-8"?>
<p:tagLst xmlns:a="http://schemas.openxmlformats.org/drawingml/2006/main" xmlns:r="http://schemas.openxmlformats.org/officeDocument/2006/relationships" xmlns:p="http://schemas.openxmlformats.org/presentationml/2006/main">
  <p:tag name="THINKCELLSHAPEDONOTDELETE" val="pNtmvRo00hE.D8T6BYcRWMw"/>
</p:tagLst>
</file>

<file path=ppt/tags/tag1882.xml><?xml version="1.0" encoding="utf-8"?>
<p:tagLst xmlns:a="http://schemas.openxmlformats.org/drawingml/2006/main" xmlns:r="http://schemas.openxmlformats.org/officeDocument/2006/relationships" xmlns:p="http://schemas.openxmlformats.org/presentationml/2006/main">
  <p:tag name="THINKCELLSHAPEDONOTDELETE" val="p9GzzpXfT8EKzQJQocHXiTw"/>
</p:tagLst>
</file>

<file path=ppt/tags/tag1883.xml><?xml version="1.0" encoding="utf-8"?>
<p:tagLst xmlns:a="http://schemas.openxmlformats.org/drawingml/2006/main" xmlns:r="http://schemas.openxmlformats.org/officeDocument/2006/relationships" xmlns:p="http://schemas.openxmlformats.org/presentationml/2006/main">
  <p:tag name="THINKCELLSHAPEDONOTDELETE" val="pWzHZfeVt4EuogrhtehpcbA"/>
</p:tagLst>
</file>

<file path=ppt/tags/tag1884.xml><?xml version="1.0" encoding="utf-8"?>
<p:tagLst xmlns:a="http://schemas.openxmlformats.org/drawingml/2006/main" xmlns:r="http://schemas.openxmlformats.org/officeDocument/2006/relationships" xmlns:p="http://schemas.openxmlformats.org/presentationml/2006/main">
  <p:tag name="THINKCELLSHAPEDONOTDELETE" val="p543Vx8alr0Ob90O.xb1pwQ"/>
</p:tagLst>
</file>

<file path=ppt/tags/tag1885.xml><?xml version="1.0" encoding="utf-8"?>
<p:tagLst xmlns:a="http://schemas.openxmlformats.org/drawingml/2006/main" xmlns:r="http://schemas.openxmlformats.org/officeDocument/2006/relationships" xmlns:p="http://schemas.openxmlformats.org/presentationml/2006/main">
  <p:tag name="THINKCELLSHAPEDONOTDELETE" val="pZ0iqqntWsUm8dpyKZJERRQ"/>
</p:tagLst>
</file>

<file path=ppt/tags/tag1886.xml><?xml version="1.0" encoding="utf-8"?>
<p:tagLst xmlns:a="http://schemas.openxmlformats.org/drawingml/2006/main" xmlns:r="http://schemas.openxmlformats.org/officeDocument/2006/relationships" xmlns:p="http://schemas.openxmlformats.org/presentationml/2006/main">
  <p:tag name="THINKCELLSHAPEDONOTDELETE" val="pNL9YeOsBUESN95PuoaypPQ"/>
</p:tagLst>
</file>

<file path=ppt/tags/tag1887.xml><?xml version="1.0" encoding="utf-8"?>
<p:tagLst xmlns:a="http://schemas.openxmlformats.org/drawingml/2006/main" xmlns:r="http://schemas.openxmlformats.org/officeDocument/2006/relationships" xmlns:p="http://schemas.openxmlformats.org/presentationml/2006/main">
  <p:tag name="THINKCELLSHAPEDONOTDELETE" val="pqQU3vq4LmEGHrQay.CCZ8w"/>
</p:tagLst>
</file>

<file path=ppt/tags/tag1888.xml><?xml version="1.0" encoding="utf-8"?>
<p:tagLst xmlns:a="http://schemas.openxmlformats.org/drawingml/2006/main" xmlns:r="http://schemas.openxmlformats.org/officeDocument/2006/relationships" xmlns:p="http://schemas.openxmlformats.org/presentationml/2006/main">
  <p:tag name="THINKCELLSHAPEDONOTDELETE" val="pckoWPr6mO0GX5JYjN4rscw"/>
</p:tagLst>
</file>

<file path=ppt/tags/tag1889.xml><?xml version="1.0" encoding="utf-8"?>
<p:tagLst xmlns:a="http://schemas.openxmlformats.org/drawingml/2006/main" xmlns:r="http://schemas.openxmlformats.org/officeDocument/2006/relationships" xmlns:p="http://schemas.openxmlformats.org/presentationml/2006/main">
  <p:tag name="THINKCELLSHAPEDONOTDELETE" val="p0sEPXMe5zUKrwUg8ZDsmCA"/>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z4LE73vVnkayABTBH3bvBQ"/>
</p:tagLst>
</file>

<file path=ppt/tags/tag1890.xml><?xml version="1.0" encoding="utf-8"?>
<p:tagLst xmlns:a="http://schemas.openxmlformats.org/drawingml/2006/main" xmlns:r="http://schemas.openxmlformats.org/officeDocument/2006/relationships" xmlns:p="http://schemas.openxmlformats.org/presentationml/2006/main">
  <p:tag name="THINKCELLSHAPEDONOTDELETE" val="pEkjWpWVOhEOwMKqO2etTig"/>
</p:tagLst>
</file>

<file path=ppt/tags/tag1891.xml><?xml version="1.0" encoding="utf-8"?>
<p:tagLst xmlns:a="http://schemas.openxmlformats.org/drawingml/2006/main" xmlns:r="http://schemas.openxmlformats.org/officeDocument/2006/relationships" xmlns:p="http://schemas.openxmlformats.org/presentationml/2006/main">
  <p:tag name="THINKCELLSHAPEDONOTDELETE" val="pkERM12TdBUm.Utxk.SNazg"/>
</p:tagLst>
</file>

<file path=ppt/tags/tag1892.xml><?xml version="1.0" encoding="utf-8"?>
<p:tagLst xmlns:a="http://schemas.openxmlformats.org/drawingml/2006/main" xmlns:r="http://schemas.openxmlformats.org/officeDocument/2006/relationships" xmlns:p="http://schemas.openxmlformats.org/presentationml/2006/main">
  <p:tag name="THINKCELLSHAPEDONOTDELETE" val="pB_0KG7btIkGZdsDpLDVAcA"/>
</p:tagLst>
</file>

<file path=ppt/tags/tag1893.xml><?xml version="1.0" encoding="utf-8"?>
<p:tagLst xmlns:a="http://schemas.openxmlformats.org/drawingml/2006/main" xmlns:r="http://schemas.openxmlformats.org/officeDocument/2006/relationships" xmlns:p="http://schemas.openxmlformats.org/presentationml/2006/main">
  <p:tag name="THINKCELLSHAPEDONOTDELETE" val="pKfyWabQBWUCfwSiZxym4vg"/>
</p:tagLst>
</file>

<file path=ppt/tags/tag1894.xml><?xml version="1.0" encoding="utf-8"?>
<p:tagLst xmlns:a="http://schemas.openxmlformats.org/drawingml/2006/main" xmlns:r="http://schemas.openxmlformats.org/officeDocument/2006/relationships" xmlns:p="http://schemas.openxmlformats.org/presentationml/2006/main">
  <p:tag name="THINKCELLSHAPEDONOTDELETE" val="pAExCpD7CPkmfOcfUgv_VRw"/>
</p:tagLst>
</file>

<file path=ppt/tags/tag1895.xml><?xml version="1.0" encoding="utf-8"?>
<p:tagLst xmlns:a="http://schemas.openxmlformats.org/drawingml/2006/main" xmlns:r="http://schemas.openxmlformats.org/officeDocument/2006/relationships" xmlns:p="http://schemas.openxmlformats.org/presentationml/2006/main">
  <p:tag name="THINKCELLSHAPEDONOTDELETE" val="prox99dsIH0q0PKP3wfFXNQ"/>
</p:tagLst>
</file>

<file path=ppt/tags/tag1896.xml><?xml version="1.0" encoding="utf-8"?>
<p:tagLst xmlns:a="http://schemas.openxmlformats.org/drawingml/2006/main" xmlns:r="http://schemas.openxmlformats.org/officeDocument/2006/relationships" xmlns:p="http://schemas.openxmlformats.org/presentationml/2006/main">
  <p:tag name="THINKCELLSHAPEDONOTDELETE" val="pV6dmTsarTkOWoRzJVxXBGg"/>
</p:tagLst>
</file>

<file path=ppt/tags/tag1897.xml><?xml version="1.0" encoding="utf-8"?>
<p:tagLst xmlns:a="http://schemas.openxmlformats.org/drawingml/2006/main" xmlns:r="http://schemas.openxmlformats.org/officeDocument/2006/relationships" xmlns:p="http://schemas.openxmlformats.org/presentationml/2006/main">
  <p:tag name="THINKCELLSHAPEDONOTDELETE" val="pP93oKVs87EWq5nJLFzeA6A"/>
</p:tagLst>
</file>

<file path=ppt/tags/tag1898.xml><?xml version="1.0" encoding="utf-8"?>
<p:tagLst xmlns:a="http://schemas.openxmlformats.org/drawingml/2006/main" xmlns:r="http://schemas.openxmlformats.org/officeDocument/2006/relationships" xmlns:p="http://schemas.openxmlformats.org/presentationml/2006/main">
  <p:tag name="THINKCELLSHAPEDONOTDELETE" val="pA1QTOeu8nkK5vADU8SiwkA"/>
</p:tagLst>
</file>

<file path=ppt/tags/tag1899.xml><?xml version="1.0" encoding="utf-8"?>
<p:tagLst xmlns:a="http://schemas.openxmlformats.org/drawingml/2006/main" xmlns:r="http://schemas.openxmlformats.org/officeDocument/2006/relationships" xmlns:p="http://schemas.openxmlformats.org/presentationml/2006/main">
  <p:tag name="THINKCELLSHAPEDONOTDELETE" val="pDuZcLuxGAEyZWYF49p2RZ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p50ncb7Pp0iirapW37XIfQ"/>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5OcC67h6Rkyrd2MDGhDdPw"/>
</p:tagLst>
</file>

<file path=ppt/tags/tag1900.xml><?xml version="1.0" encoding="utf-8"?>
<p:tagLst xmlns:a="http://schemas.openxmlformats.org/drawingml/2006/main" xmlns:r="http://schemas.openxmlformats.org/officeDocument/2006/relationships" xmlns:p="http://schemas.openxmlformats.org/presentationml/2006/main">
  <p:tag name="THINKCELLSHAPEDONOTDELETE" val="pbU6uaKqA3kKXerztRPdWAw"/>
</p:tagLst>
</file>

<file path=ppt/tags/tag1901.xml><?xml version="1.0" encoding="utf-8"?>
<p:tagLst xmlns:a="http://schemas.openxmlformats.org/drawingml/2006/main" xmlns:r="http://schemas.openxmlformats.org/officeDocument/2006/relationships" xmlns:p="http://schemas.openxmlformats.org/presentationml/2006/main">
  <p:tag name="THINKCELLSHAPEDONOTDELETE" val="p6Wjf5XJNUken_M2edD6LQA"/>
</p:tagLst>
</file>

<file path=ppt/tags/tag1902.xml><?xml version="1.0" encoding="utf-8"?>
<p:tagLst xmlns:a="http://schemas.openxmlformats.org/drawingml/2006/main" xmlns:r="http://schemas.openxmlformats.org/officeDocument/2006/relationships" xmlns:p="http://schemas.openxmlformats.org/presentationml/2006/main">
  <p:tag name="THINKCELLSHAPEDONOTDELETE" val="pMp3oouoZ1EeE6cy_fTqyZA"/>
</p:tagLst>
</file>

<file path=ppt/tags/tag1903.xml><?xml version="1.0" encoding="utf-8"?>
<p:tagLst xmlns:a="http://schemas.openxmlformats.org/drawingml/2006/main" xmlns:r="http://schemas.openxmlformats.org/officeDocument/2006/relationships" xmlns:p="http://schemas.openxmlformats.org/presentationml/2006/main">
  <p:tag name="THINKCELLSHAPEDONOTDELETE" val="pXDz0IUD1y02CsBAE2bAVRA"/>
</p:tagLst>
</file>

<file path=ppt/tags/tag1904.xml><?xml version="1.0" encoding="utf-8"?>
<p:tagLst xmlns:a="http://schemas.openxmlformats.org/drawingml/2006/main" xmlns:r="http://schemas.openxmlformats.org/officeDocument/2006/relationships" xmlns:p="http://schemas.openxmlformats.org/presentationml/2006/main">
  <p:tag name="THINKCELLSHAPEDONOTDELETE" val="pgqzb_LcAJEycB2fq2VgAzA"/>
</p:tagLst>
</file>

<file path=ppt/tags/tag1905.xml><?xml version="1.0" encoding="utf-8"?>
<p:tagLst xmlns:a="http://schemas.openxmlformats.org/drawingml/2006/main" xmlns:r="http://schemas.openxmlformats.org/officeDocument/2006/relationships" xmlns:p="http://schemas.openxmlformats.org/presentationml/2006/main">
  <p:tag name="THINKCELLSHAPEDONOTDELETE" val="pgqzb_LcAJEycB2fq2VgAzA"/>
</p:tagLst>
</file>

<file path=ppt/tags/tag1906.xml><?xml version="1.0" encoding="utf-8"?>
<p:tagLst xmlns:a="http://schemas.openxmlformats.org/drawingml/2006/main" xmlns:r="http://schemas.openxmlformats.org/officeDocument/2006/relationships" xmlns:p="http://schemas.openxmlformats.org/presentationml/2006/main">
  <p:tag name="THINKCELLSHAPEDONOTDELETE" val="pXDz0IUD1y02CsBAE2bAVRA"/>
</p:tagLst>
</file>

<file path=ppt/tags/tag1907.xml><?xml version="1.0" encoding="utf-8"?>
<p:tagLst xmlns:a="http://schemas.openxmlformats.org/drawingml/2006/main" xmlns:r="http://schemas.openxmlformats.org/officeDocument/2006/relationships" xmlns:p="http://schemas.openxmlformats.org/presentationml/2006/main">
  <p:tag name="THINKCELLSHAPEDONOTDELETE" val="pDpASLmoPg0i.KNyp7QuMgQ"/>
</p:tagLst>
</file>

<file path=ppt/tags/tag1908.xml><?xml version="1.0" encoding="utf-8"?>
<p:tagLst xmlns:a="http://schemas.openxmlformats.org/drawingml/2006/main" xmlns:r="http://schemas.openxmlformats.org/officeDocument/2006/relationships" xmlns:p="http://schemas.openxmlformats.org/presentationml/2006/main">
  <p:tag name="THINKCELLSHAPEDONOTDELETE" val="p7Zxj1qhb_0im.p_R4.Ik9Q"/>
</p:tagLst>
</file>

<file path=ppt/tags/tag1909.xml><?xml version="1.0" encoding="utf-8"?>
<p:tagLst xmlns:a="http://schemas.openxmlformats.org/drawingml/2006/main" xmlns:r="http://schemas.openxmlformats.org/officeDocument/2006/relationships" xmlns:p="http://schemas.openxmlformats.org/presentationml/2006/main">
  <p:tag name="THINKCELLSHAPEDONOTDELETE" val="p7Zxj1qhb_0im.p_R4.Ik9Q"/>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VB6cujC9g0CI799AhD3hZw"/>
</p:tagLst>
</file>

<file path=ppt/tags/tag1910.xml><?xml version="1.0" encoding="utf-8"?>
<p:tagLst xmlns:a="http://schemas.openxmlformats.org/drawingml/2006/main" xmlns:r="http://schemas.openxmlformats.org/officeDocument/2006/relationships" xmlns:p="http://schemas.openxmlformats.org/presentationml/2006/main">
  <p:tag name="THINKCELLSHAPEDONOTDELETE" val="pNwLa63EO40GPxmIohRrypQ"/>
</p:tagLst>
</file>

<file path=ppt/tags/tag1911.xml><?xml version="1.0" encoding="utf-8"?>
<p:tagLst xmlns:a="http://schemas.openxmlformats.org/drawingml/2006/main" xmlns:r="http://schemas.openxmlformats.org/officeDocument/2006/relationships" xmlns:p="http://schemas.openxmlformats.org/presentationml/2006/main">
  <p:tag name="THINKCELLSHAPEDONOTDELETE" val="pBw7rzSoxf0SRf12BNgb4Pw"/>
</p:tagLst>
</file>

<file path=ppt/tags/tag1912.xml><?xml version="1.0" encoding="utf-8"?>
<p:tagLst xmlns:a="http://schemas.openxmlformats.org/drawingml/2006/main" xmlns:r="http://schemas.openxmlformats.org/officeDocument/2006/relationships" xmlns:p="http://schemas.openxmlformats.org/presentationml/2006/main">
  <p:tag name="THINKCELLSHAPEDONOTDELETE" val="pINkl.tyELUCtqKCXHXnsEg"/>
</p:tagLst>
</file>

<file path=ppt/tags/tag1913.xml><?xml version="1.0" encoding="utf-8"?>
<p:tagLst xmlns:a="http://schemas.openxmlformats.org/drawingml/2006/main" xmlns:r="http://schemas.openxmlformats.org/officeDocument/2006/relationships" xmlns:p="http://schemas.openxmlformats.org/presentationml/2006/main">
  <p:tag name="THINKCELLSHAPEDONOTDELETE" val="puCUp7xschUe8BIVHJPu6yw"/>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8W0oMXUxsUusitO92HYxXA"/>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lCPBhfDwV02U.DeH1DcI9g"/>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cY2Pp7ZrbUOb33Xjia3Gvw"/>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My1VCNAh0UqCfzqHwji5CQ"/>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A1Pghk3nZUy6rW1kMiKTS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SmURqdHR10iCW8wmPISO.A"/>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nfHfQyZq_UOEgimKqjo5Jg"/>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g7NP0Kz6W0igpsQk0KDqX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i6fvDliDe0eCFVyzD.0PFQ"/>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oHMCtWosRU.cHFwXM05fwQ"/>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wL_I6L1KKEilQGwbyaxTPA"/>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pWVCJFunLUuoBXKXK4Eumw"/>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m.0zGMhXNEKDWsz02a2D.A"/>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bY3Zv7qp8kykdHbllxnH1Q"/>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EhnnpqgZlUKDvqJXrP2fTQ"/>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AKtwEg4xGUO3sm0JxWducA"/>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yXmAKjxSakS_NFguo9G.3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yxfhFnZBs0i8knwDM.9m1w"/>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rtFch8h7L0.UtRjwl2Eeh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i0FkJMpbgUGuVSHlt0u5HA"/>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L8E8bujEGUCg43r3SGvx5w"/>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o_MXyIyMlUOJTKmUk68JNA"/>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UsIU0wpFrkOmHryWtWXGyQ"/>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iHeoXpDCVkS.0fhRJKmTUw"/>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hePlKNoU0ke0Zo_0WyzdHQ"/>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_G43F0coYkG6P7f.1cgLxQ"/>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0FEQF8d0HUiecvclAXF61A"/>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pn1c_XSPsk.TkUPPaPhUdQ"/>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Nd8SjLo_eUqCVxbD0mqOXA"/>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mZG66dP_1UuI4Ackz8lOk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A4.Nnh1mZ0i0ecH6kXETpQ"/>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WJADHbi7F06G0gSWZIXIBQ"/>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iup3vVj29ES9hd0O2OODFw"/>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PweyOSX.nUutA.RXUjpLjA"/>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lwYVUiaV30evU_iYyZtSsg"/>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TNcacokcl0OEuOJ1uRJ.HA"/>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rtNskb3.oE2fbRA7tHKYdw"/>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9ZL9VlENfEqEZNz0.BkM9g"/>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8maxEK971UGnvU4FT38uAg"/>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4KIiocQIwkSRI0ObfElWgg"/>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8yNViGvapUO5eRZNHCgN0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daN6HbMy1U2oL63RhkkRvA"/>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MzWk7sxp_UewElkPjvBOKQ"/>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qTEryojYR0yigvOOctVg7Q"/>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HszEsGtUk024GfnnS0ij8g"/>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jTgkUnqML0uflP73Ex7MWw"/>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PRjJDIOih0OK.KSnflZXqQ"/>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JAZFvPHuKEGGAvl3_wKVKA"/>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n9I7ClqOUiQP7Ffl5kpzQ"/>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D266q0Evn0CHla4s0Vfbag"/>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eHBH1FW4bEuJIEDgjy1zRg"/>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7iqXE1Wk1U6yfi1wvWUPz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84Y6EVCabUyDEvUnkimL.Q"/>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l0Y.BcSiq0CWLDx9Zw.1Vg"/>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IwaEsv7NBU2buV6cyrE91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Bu3bDPCAkUKGt4J46DfZ8w"/>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D93icN2Gb0KMrmap_lhWfw"/>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q4k5GTliCUWR9JvHRjN8kw"/>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pjkKz_P3asUuHdY8ZstHf4A"/>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p6ijJXvss3ESDGA2wKtsuEQ"/>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pLG5U_wDzRkC1edMcnGET1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IzZWrRW6rUG6vhGWM4lGiw"/>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_YkMT4LJHEW3MnqRhCKNV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p50ncb7Pp0iirapW37XIfQ"/>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pngBfaVdlBk6aC0BKImp8ow"/>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pdamv3YVMs062itCR1J30IQ"/>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puj4epoSjwEGfRF0Id_mvvw"/>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phMD11.EVy02wCrDljfi_OA"/>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ptXcRDbxHEUmgSvYvuXnb0g"/>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p2TW5tT9R1kq3.l4HcCP5ug"/>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pautENZZNk06Betc2jJuPDA"/>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phE8OxV_aaESmsu6wy0uRBQ"/>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K9NPbCQzgEekJKd8YynEyQ"/>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pl2Z7Ha01BEmnV7pkVGNys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i6fvDliDe0eCFVyzD.0PFQ"/>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pgGVEUAgsfkqVZdQ4AzKkTA"/>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Rdad3lJet0aaG7aClKMkKQ"/>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pBqX7JLRdXkqAMZdULDswhA"/>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Y2w7HSvsnkqJ5ozKX5fhvw"/>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YvEjO1SVk0iSayML0IwoAw"/>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VER8VrvLbEKJ5Ax1XboIyQ"/>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0Ln8Wnkk6U6h8ftvB_jHog"/>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cUtWT1WtmUKoYqg1dlZG0Q"/>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tePZP.28OkeWrXSOq4weiQ"/>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XFyVRW8VP0SVsyBVP9tAc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Sptzbfls_UG7sYHgkbGP0A"/>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J2mhkz3Mf0ui9SSMRvQazQ"/>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pSbxodvODt02a7DGrUzRypA"/>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vjUv1I2wi0KY1Tq.UlX_tA"/>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pxE_dCMjma02wlSn9WY9rLg"/>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ppt_0tZfFP0m4blM4JjcdIw"/>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pptN.WyebV0uERCHscMm5_w"/>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aHFitCiBg0.mrTD.bx7rLQ"/>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zxYcUhbPOUmWyyexI9d0FQ"/>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vNkZpPZkGU.DRQyF8PlPeA"/>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_51JLojhcUuk_1gWqiv5Q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kb8Hoo8iKUCdo6Q81FHMBw"/>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1LrdCgzuj0i16aIHyNmG0g"/>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pNY6bmFELU6VdeJIeMIIkA"/>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nD9gdHxxmkic54dJQ371SA"/>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gAYz7zXPZ0KD5iuKC4.CtQ"/>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DKXJgf34mUe.RtCXiTxUXw"/>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pK6jvpLmDIU2ijfgJRR7Fgg"/>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znrSPiuNskyi.l1CkzunnA"/>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Azxd1RxPCku4yICPqugVxA"/>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N.dxiHsrv0q__.Os2q2JwA"/>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V6B7fYEORESO1qoKFQo3_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p50ncb7Pp0iirapW37XIfQ"/>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UjH4H.JpyEulqCaRlrx1sw"/>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hycRs2blp0iqgwEemqq0og"/>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zvFYC6evIUWz5D13Sj0b8A"/>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59vI.oxrcEWaHWBJtDso7w"/>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Hx1MeQc9rUaEUEX.nYsQGA"/>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CnRUtR0UvEuI_WyESfkBUg"/>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p55NYOxJSK0C7gaMBIOVuCw"/>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2GtCJ81R80Wl6m.bOvJczQ"/>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FYH950QDzk.cBtckvgdW5A"/>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1aKWjd3eD0Co5OF3QEeUL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_zzqxq8XzEqDAWpmAsUax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i6fvDliDe0eCFVyzD.0PFQ"/>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FIN_d57wjkqaMR_lRes6Gw"/>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2fOdz.B5wUerheOEjsFYPg"/>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PKYIe8GdRk.HpDpYjeM15Q"/>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v9haFkOYQEOWNpvb6oMT.g"/>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ExGQP.HgkU.3ExznDOzFUQ"/>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CCC1TIzZ3kSPKELd6UmvNA"/>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Mjwar09qCkes7gtiH2Qg4g"/>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4qq.EtlG02tKLQ03Nzuaw"/>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XrAo0GIJ0kq1GUip0MRWfQ"/>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LRvcJ7UUrke4YsvPZwgn6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o5cndcv5E06.JGC5HS73aA"/>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pI_mT7qWP5ECY0Hn5hju82A"/>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YUalWyBF1EycujwEN6KPAQ"/>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pmKQ6djq3fkmqyqe11FpWZw"/>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pGB4N75b5MkGScZkdPfSTnQ"/>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pMTAa2FFStUWLFZbLpRlaKg"/>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pY3Xm1UmGQ0qKiX67Xd_VGQ"/>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pbt43thI.X0.nPYiX2agv.Q"/>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p4NIiQKDbY0ioI0h0hik48g"/>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pZthSPlZ7ZU.d4RN5f.lfj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1igZDcsWy0W8RUDB9aYSog"/>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pRh8Ln6xz90K4eG9sHhauZQ"/>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pRB6JYgNPqkmRYLe2EAFWfQ"/>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pzMIXu_uB9kunMq6z7RoNFw"/>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CAAQ2r7XPkSWLcNu1qyAAg"/>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pm4Cn2y5GIkWNFbgdYVlUSQ"/>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pXOalDnHM_EaZyWH_eL3WeQ"/>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ppcSxzXqlGEiPFHYTtMIOEA"/>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ptd739cU3iE6dIVn69xqojA"/>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p7dpgQwv80EiG7TB9013J4w"/>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vF5LiTmNQ0yWOGJSDwoRL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xIWmSL5zbk.LckqX96Oedg"/>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pA_bRUH9.f0iSRXPdWxVgEg"/>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pFNwXKBAJDUu1RSShhbGgCQ"/>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g18JMDfJhUiZP4AeJJoEOA"/>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p8.BFktutG0at72BmF9FZeA"/>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p9ycDGAM4NEm0Q_2JibGpbA"/>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pjY2sZzfAM0SwF3I1U5R5Ww"/>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GgyiCxy86kWCGlLuzMeQWg"/>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pPd1CyhP62EC12FMo4TI6sw"/>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pkWE0r.Cl1ESs5kuumoKFtg"/>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p1RR4N8AC50.ALS1GYXhJi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7RnUH2PVfkucTimdNNd4TA"/>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pqa4UoI9xGE2emSTXEBEfAw"/>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pNaDUcNIo3U6VHmETFYwGhg"/>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poWWeArHxAE2p.dM7qS_uRA"/>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pW3JW.mHzXkuqFyvB9v1GOw"/>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pUv.1LcaOrEqV6z5ZaPqwJw"/>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pyluX4.k0GUqVwnTZxkJ0Dw"/>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p.j5JTY7uIkCvKIyZWv6uzw"/>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pBEw4y1H3cU2d7YSGDucmog"/>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ppTaXr7qe90uYjLd6rPM9GA"/>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prnai7of4GUGxassi1FnzJ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6qY1YReUSkS56x5VOcZeSg"/>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pYL9RO5jPhkuBo10eZCSisw"/>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pClMMnwZ8ykWssdkLRxT3bw"/>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pNdhh7EhWikqEdPjOzULDOg"/>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pJyDIkT2d50q9mX0W.KUklA"/>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pSk8i8oZkEUuu005GvRz8lQ"/>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pweUqOKpBlUC8DREWHiX13g"/>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pzOrsSRbVGkqmQVZ7PeyPOg"/>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plBNIb5Ab10GG3aKupClyYw"/>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plJzFqzTreUK.mdEby2jlJg"/>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pNyaMny5ok0ua1caB8Fy62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95T4OYiBsk2Cm6DjFb4cXw"/>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pmt.Fc4jWmU.i8kYqtS9b1Q"/>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p_2wqLiInw021z7Z.lkjJQQ"/>
</p:tagLst>
</file>

<file path=ppt/tags/tag362.xml><?xml version="1.0" encoding="utf-8"?>
<p:tagLst xmlns:a="http://schemas.openxmlformats.org/drawingml/2006/main" xmlns:r="http://schemas.openxmlformats.org/officeDocument/2006/relationships" xmlns:p="http://schemas.openxmlformats.org/presentationml/2006/main">
  <p:tag name="THINKCELLSHAPEDONOTDELETE" val="pmGQ6PLCw3E6G3XWysDQ03g"/>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p9glLGrBYn0KgI7QAkquFvQ"/>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plxDoj2GaYkuWpTXv8IKeJw"/>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pTkp8wVJ2L02h7PhQT4NcVA"/>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p9b5iAk_RB0GXtR.9MMjoyQ"/>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p.s9qpczaz0CZBmttmYRQ6A"/>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pKwoIA4z.zEOAQeB9_oYxoQ"/>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pzuwv5CQyyUuF6rr2hHhjZ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xvxvNL7gO0.5lAruZkWAoA"/>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p3p42qcuoZEyuWc0H1PO0Ag"/>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pR_OJ.FlZA0ClTPycZqTFcg"/>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pY7Gca3xfVE63Mo6cSof7Rw"/>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pfjCL9vxBaEG0W5jHCWiY7A"/>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pTBYXSEgHPkivJqPRFKDHUg"/>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pDU1KnIz9x0uRkLiAskWQ6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AmYCnXLy00WgH_sumkBo1A"/>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pC2j3yeFiaEeQ0brOQVPoiw"/>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pXjrPQ6GUREulMN_U4TBDDQ"/>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pBXP4JVYgzECzdKPLz8tODQ"/>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pYcoPC8Rvo0ugydt3ZCoPuQ"/>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pc0GcfzG3pEG4uXExjF2Kvg"/>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pJaojJUJVZkqaungcB2Vorg"/>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p.p__xEuQrE.FKNHqEWHvPA"/>
</p:tagLst>
</file>

<file path=ppt/tags/tag387.xml><?xml version="1.0" encoding="utf-8"?>
<p:tagLst xmlns:a="http://schemas.openxmlformats.org/drawingml/2006/main" xmlns:r="http://schemas.openxmlformats.org/officeDocument/2006/relationships" xmlns:p="http://schemas.openxmlformats.org/presentationml/2006/main">
  <p:tag name="THINKCELLSHAPEDONOTDELETE" val="pY2gtLZYIIUObqpaJdJEA3Q"/>
</p:tagLst>
</file>

<file path=ppt/tags/tag388.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389.xml><?xml version="1.0" encoding="utf-8"?>
<p:tagLst xmlns:a="http://schemas.openxmlformats.org/drawingml/2006/main" xmlns:r="http://schemas.openxmlformats.org/officeDocument/2006/relationships" xmlns:p="http://schemas.openxmlformats.org/presentationml/2006/main">
  <p:tag name="THINKCELLSHAPEDONOTDELETE" val="p.V5ZaQaMoUykYxrw.aSNt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O03ldSAFoEeAURn5DVoOkA"/>
</p:tagLst>
</file>

<file path=ppt/tags/tag390.xml><?xml version="1.0" encoding="utf-8"?>
<p:tagLst xmlns:a="http://schemas.openxmlformats.org/drawingml/2006/main" xmlns:r="http://schemas.openxmlformats.org/officeDocument/2006/relationships" xmlns:p="http://schemas.openxmlformats.org/presentationml/2006/main">
  <p:tag name="THINKCELLSHAPEDONOTDELETE" val="p6J2JpeqMLU2nymZaIeCSfw"/>
</p:tagLst>
</file>

<file path=ppt/tags/tag391.xml><?xml version="1.0" encoding="utf-8"?>
<p:tagLst xmlns:a="http://schemas.openxmlformats.org/drawingml/2006/main" xmlns:r="http://schemas.openxmlformats.org/officeDocument/2006/relationships" xmlns:p="http://schemas.openxmlformats.org/presentationml/2006/main">
  <p:tag name="THINKCELLSHAPEDONOTDELETE" val="p4923bGcJRkCaQcJzd2VWQA"/>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pOu2z3WIBb0G36X86Fpwa0w"/>
</p:tagLst>
</file>

<file path=ppt/tags/tag393.xml><?xml version="1.0" encoding="utf-8"?>
<p:tagLst xmlns:a="http://schemas.openxmlformats.org/drawingml/2006/main" xmlns:r="http://schemas.openxmlformats.org/officeDocument/2006/relationships" xmlns:p="http://schemas.openxmlformats.org/presentationml/2006/main">
  <p:tag name="THINKCELLSHAPEDONOTDELETE" val="pDOPDzH_pc0eNPgrZbs5fdQ"/>
</p:tagLst>
</file>

<file path=ppt/tags/tag394.xml><?xml version="1.0" encoding="utf-8"?>
<p:tagLst xmlns:a="http://schemas.openxmlformats.org/drawingml/2006/main" xmlns:r="http://schemas.openxmlformats.org/officeDocument/2006/relationships" xmlns:p="http://schemas.openxmlformats.org/presentationml/2006/main">
  <p:tag name="THINKCELLSHAPEDONOTDELETE" val="pTkZa1OnLj0ScNyfTFlA9.w"/>
</p:tagLst>
</file>

<file path=ppt/tags/tag395.xml><?xml version="1.0" encoding="utf-8"?>
<p:tagLst xmlns:a="http://schemas.openxmlformats.org/drawingml/2006/main" xmlns:r="http://schemas.openxmlformats.org/officeDocument/2006/relationships" xmlns:p="http://schemas.openxmlformats.org/presentationml/2006/main">
  <p:tag name="THINKCELLSHAPEDONOTDELETE" val="pEXq6IUalLUe_PElCEfeBww"/>
</p:tagLst>
</file>

<file path=ppt/tags/tag396.xml><?xml version="1.0" encoding="utf-8"?>
<p:tagLst xmlns:a="http://schemas.openxmlformats.org/drawingml/2006/main" xmlns:r="http://schemas.openxmlformats.org/officeDocument/2006/relationships" xmlns:p="http://schemas.openxmlformats.org/presentationml/2006/main">
  <p:tag name="THINKCELLSHAPEDONOTDELETE" val="pIcl3fqxkckqhlJdPP_DiZA"/>
</p:tagLst>
</file>

<file path=ppt/tags/tag397.xml><?xml version="1.0" encoding="utf-8"?>
<p:tagLst xmlns:a="http://schemas.openxmlformats.org/drawingml/2006/main" xmlns:r="http://schemas.openxmlformats.org/officeDocument/2006/relationships" xmlns:p="http://schemas.openxmlformats.org/presentationml/2006/main">
  <p:tag name="THINKCELLSHAPEDONOTDELETE" val="plD55QDAeXECAmoQ.S4XsLA"/>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ppLNW2zqraUqHPQQOd4FSMw"/>
</p:tagLst>
</file>

<file path=ppt/tags/tag399.xml><?xml version="1.0" encoding="utf-8"?>
<p:tagLst xmlns:a="http://schemas.openxmlformats.org/drawingml/2006/main" xmlns:r="http://schemas.openxmlformats.org/officeDocument/2006/relationships" xmlns:p="http://schemas.openxmlformats.org/presentationml/2006/main">
  <p:tag name="THINKCELLSHAPEDONOTDELETE" val="p2hLA97aFYkimSc3TTH7cK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W.LhXT5YQ0aRT7zH7L6bAA"/>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bUCGIiwnzEyLpICW0pwILA"/>
</p:tagLst>
</file>

<file path=ppt/tags/tag400.xml><?xml version="1.0" encoding="utf-8"?>
<p:tagLst xmlns:a="http://schemas.openxmlformats.org/drawingml/2006/main" xmlns:r="http://schemas.openxmlformats.org/officeDocument/2006/relationships" xmlns:p="http://schemas.openxmlformats.org/presentationml/2006/main">
  <p:tag name="THINKCELLSHAPEDONOTDELETE" val="ppxzR6kiPIEelJy7WjfeYKQ"/>
</p:tagLst>
</file>

<file path=ppt/tags/tag401.xml><?xml version="1.0" encoding="utf-8"?>
<p:tagLst xmlns:a="http://schemas.openxmlformats.org/drawingml/2006/main" xmlns:r="http://schemas.openxmlformats.org/officeDocument/2006/relationships" xmlns:p="http://schemas.openxmlformats.org/presentationml/2006/main">
  <p:tag name="THINKCELLSHAPEDONOTDELETE" val="ppgMBwAKwBkCaZfRxODSXXA"/>
</p:tagLst>
</file>

<file path=ppt/tags/tag402.xml><?xml version="1.0" encoding="utf-8"?>
<p:tagLst xmlns:a="http://schemas.openxmlformats.org/drawingml/2006/main" xmlns:r="http://schemas.openxmlformats.org/officeDocument/2006/relationships" xmlns:p="http://schemas.openxmlformats.org/presentationml/2006/main">
  <p:tag name="THINKCELLSHAPEDONOTDELETE" val="pz_RjAq5oikGLaKQZsT1W_g"/>
</p:tagLst>
</file>

<file path=ppt/tags/tag403.xml><?xml version="1.0" encoding="utf-8"?>
<p:tagLst xmlns:a="http://schemas.openxmlformats.org/drawingml/2006/main" xmlns:r="http://schemas.openxmlformats.org/officeDocument/2006/relationships" xmlns:p="http://schemas.openxmlformats.org/presentationml/2006/main">
  <p:tag name="THINKCELLSHAPEDONOTDELETE" val="pQR3WXCIQ8UaX4aGzsbU2yA"/>
</p:tagLst>
</file>

<file path=ppt/tags/tag404.xml><?xml version="1.0" encoding="utf-8"?>
<p:tagLst xmlns:a="http://schemas.openxmlformats.org/drawingml/2006/main" xmlns:r="http://schemas.openxmlformats.org/officeDocument/2006/relationships" xmlns:p="http://schemas.openxmlformats.org/presentationml/2006/main">
  <p:tag name="THINKCELLSHAPEDONOTDELETE" val="pG1sqgW_vF0y0fgcgAMzjAg"/>
</p:tagLst>
</file>

<file path=ppt/tags/tag405.xml><?xml version="1.0" encoding="utf-8"?>
<p:tagLst xmlns:a="http://schemas.openxmlformats.org/drawingml/2006/main" xmlns:r="http://schemas.openxmlformats.org/officeDocument/2006/relationships" xmlns:p="http://schemas.openxmlformats.org/presentationml/2006/main">
  <p:tag name="THINKCELLSHAPEDONOTDELETE" val="pqh8BNDZkCECSMeUmj.gXCg"/>
</p:tagLst>
</file>

<file path=ppt/tags/tag406.xml><?xml version="1.0" encoding="utf-8"?>
<p:tagLst xmlns:a="http://schemas.openxmlformats.org/drawingml/2006/main" xmlns:r="http://schemas.openxmlformats.org/officeDocument/2006/relationships" xmlns:p="http://schemas.openxmlformats.org/presentationml/2006/main">
  <p:tag name="THINKCELLSHAPEDONOTDELETE" val="pQdrywlEsaUO5Cku09xgh4g"/>
</p:tagLst>
</file>

<file path=ppt/tags/tag407.xml><?xml version="1.0" encoding="utf-8"?>
<p:tagLst xmlns:a="http://schemas.openxmlformats.org/drawingml/2006/main" xmlns:r="http://schemas.openxmlformats.org/officeDocument/2006/relationships" xmlns:p="http://schemas.openxmlformats.org/presentationml/2006/main">
  <p:tag name="THINKCELLSHAPEDONOTDELETE" val="pr0HsYSBPEEKT9uqJOucP7w"/>
</p:tagLst>
</file>

<file path=ppt/tags/tag408.xml><?xml version="1.0" encoding="utf-8"?>
<p:tagLst xmlns:a="http://schemas.openxmlformats.org/drawingml/2006/main" xmlns:r="http://schemas.openxmlformats.org/officeDocument/2006/relationships" xmlns:p="http://schemas.openxmlformats.org/presentationml/2006/main">
  <p:tag name="THINKCELLSHAPEDONOTDELETE" val="puq2zWk.1dUiDVDgYvynwnQ"/>
</p:tagLst>
</file>

<file path=ppt/tags/tag409.xml><?xml version="1.0" encoding="utf-8"?>
<p:tagLst xmlns:a="http://schemas.openxmlformats.org/drawingml/2006/main" xmlns:r="http://schemas.openxmlformats.org/officeDocument/2006/relationships" xmlns:p="http://schemas.openxmlformats.org/presentationml/2006/main">
  <p:tag name="THINKCELLSHAPEDONOTDELETE" val="pfOvLjgQdUUuoHx0BE9d77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LO6jdfBzXEuE0slXxOsDlQ"/>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pdixvckSEA0y1Z7J09eL5Uw"/>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pHAsoIO1LBE2BsWPwsneUMg"/>
</p:tagLst>
</file>

<file path=ppt/tags/tag412.xml><?xml version="1.0" encoding="utf-8"?>
<p:tagLst xmlns:a="http://schemas.openxmlformats.org/drawingml/2006/main" xmlns:r="http://schemas.openxmlformats.org/officeDocument/2006/relationships" xmlns:p="http://schemas.openxmlformats.org/presentationml/2006/main">
  <p:tag name="THINKCELLSHAPEDONOTDELETE" val="p84RLnC9DI0elBN5.yTUIxg"/>
</p:tagLst>
</file>

<file path=ppt/tags/tag413.xml><?xml version="1.0" encoding="utf-8"?>
<p:tagLst xmlns:a="http://schemas.openxmlformats.org/drawingml/2006/main" xmlns:r="http://schemas.openxmlformats.org/officeDocument/2006/relationships" xmlns:p="http://schemas.openxmlformats.org/presentationml/2006/main">
  <p:tag name="THINKCELLSHAPEDONOTDELETE" val="poo.vlUfwoEG5Md3szWKitw"/>
</p:tagLst>
</file>

<file path=ppt/tags/tag414.xml><?xml version="1.0" encoding="utf-8"?>
<p:tagLst xmlns:a="http://schemas.openxmlformats.org/drawingml/2006/main" xmlns:r="http://schemas.openxmlformats.org/officeDocument/2006/relationships" xmlns:p="http://schemas.openxmlformats.org/presentationml/2006/main">
  <p:tag name="THINKCELLSHAPEDONOTDELETE" val="pKrRMiJddzU2aj6B1DTXvRA"/>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p_WtWMBDduE.IF0CTTs8xUA"/>
</p:tagLst>
</file>

<file path=ppt/tags/tag416.xml><?xml version="1.0" encoding="utf-8"?>
<p:tagLst xmlns:a="http://schemas.openxmlformats.org/drawingml/2006/main" xmlns:r="http://schemas.openxmlformats.org/officeDocument/2006/relationships" xmlns:p="http://schemas.openxmlformats.org/presentationml/2006/main">
  <p:tag name="THINKCELLSHAPEDONOTDELETE" val="p1.cwmZ_eGUmGXtdSUsvF6Q"/>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pWx7_s0GhyUO1Yjm5te7xCA"/>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pB8ZSP5GRwkyl9cxwJVV4jg"/>
</p:tagLst>
</file>

<file path=ppt/tags/tag419.xml><?xml version="1.0" encoding="utf-8"?>
<p:tagLst xmlns:a="http://schemas.openxmlformats.org/drawingml/2006/main" xmlns:r="http://schemas.openxmlformats.org/officeDocument/2006/relationships" xmlns:p="http://schemas.openxmlformats.org/presentationml/2006/main">
  <p:tag name="THINKCELLSHAPEDONOTDELETE" val="pDTjAbxbbREeER8WaCnyrF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Jyra.2bX10Cro_DAWbgPug"/>
</p:tagLst>
</file>

<file path=ppt/tags/tag420.xml><?xml version="1.0" encoding="utf-8"?>
<p:tagLst xmlns:a="http://schemas.openxmlformats.org/drawingml/2006/main" xmlns:r="http://schemas.openxmlformats.org/officeDocument/2006/relationships" xmlns:p="http://schemas.openxmlformats.org/presentationml/2006/main">
  <p:tag name="THINKCELLSHAPEDONOTDELETE" val="phIAxf48_UUqPnyG_Dfsnhg"/>
</p:tagLst>
</file>

<file path=ppt/tags/tag421.xml><?xml version="1.0" encoding="utf-8"?>
<p:tagLst xmlns:a="http://schemas.openxmlformats.org/drawingml/2006/main" xmlns:r="http://schemas.openxmlformats.org/officeDocument/2006/relationships" xmlns:p="http://schemas.openxmlformats.org/presentationml/2006/main">
  <p:tag name="THINKCELLSHAPEDONOTDELETE" val="pYOBXestIP0eqNpkfMOJL0Q"/>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pJMqayWHqA0WZbeu9hZqYkw"/>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pw1L708e_4kGAuCp421POXg"/>
</p:tagLst>
</file>

<file path=ppt/tags/tag424.xml><?xml version="1.0" encoding="utf-8"?>
<p:tagLst xmlns:a="http://schemas.openxmlformats.org/drawingml/2006/main" xmlns:r="http://schemas.openxmlformats.org/officeDocument/2006/relationships" xmlns:p="http://schemas.openxmlformats.org/presentationml/2006/main">
  <p:tag name="THINKCELLSHAPEDONOTDELETE" val="psZLoXhOI1Euy4439CmLwAQ"/>
</p:tagLst>
</file>

<file path=ppt/tags/tag425.xml><?xml version="1.0" encoding="utf-8"?>
<p:tagLst xmlns:a="http://schemas.openxmlformats.org/drawingml/2006/main" xmlns:r="http://schemas.openxmlformats.org/officeDocument/2006/relationships" xmlns:p="http://schemas.openxmlformats.org/presentationml/2006/main">
  <p:tag name="THINKCELLSHAPEDONOTDELETE" val="pw2vdNzuKx0aJgKQR_0aM5g"/>
</p:tagLst>
</file>

<file path=ppt/tags/tag426.xml><?xml version="1.0" encoding="utf-8"?>
<p:tagLst xmlns:a="http://schemas.openxmlformats.org/drawingml/2006/main" xmlns:r="http://schemas.openxmlformats.org/officeDocument/2006/relationships" xmlns:p="http://schemas.openxmlformats.org/presentationml/2006/main">
  <p:tag name="THINKCELLSHAPEDONOTDELETE" val="pyfG.OOHIwEq2LL1uBUZdFQ"/>
</p:tagLst>
</file>

<file path=ppt/tags/tag427.xml><?xml version="1.0" encoding="utf-8"?>
<p:tagLst xmlns:a="http://schemas.openxmlformats.org/drawingml/2006/main" xmlns:r="http://schemas.openxmlformats.org/officeDocument/2006/relationships" xmlns:p="http://schemas.openxmlformats.org/presentationml/2006/main">
  <p:tag name="THINKCELLSHAPEDONOTDELETE" val="p8uJZMOOCHEqWYGdmxuhmQg"/>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pnfjB6oRL50um9g4SuNRMBw"/>
</p:tagLst>
</file>

<file path=ppt/tags/tag429.xml><?xml version="1.0" encoding="utf-8"?>
<p:tagLst xmlns:a="http://schemas.openxmlformats.org/drawingml/2006/main" xmlns:r="http://schemas.openxmlformats.org/officeDocument/2006/relationships" xmlns:p="http://schemas.openxmlformats.org/presentationml/2006/main">
  <p:tag name="THINKCELLSHAPEDONOTDELETE" val="pj.NCPQPU0U.WfWfbIJBq_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wKHrgbTDG0OCKy6LbZO8Dg"/>
</p:tagLst>
</file>

<file path=ppt/tags/tag430.xml><?xml version="1.0" encoding="utf-8"?>
<p:tagLst xmlns:a="http://schemas.openxmlformats.org/drawingml/2006/main" xmlns:r="http://schemas.openxmlformats.org/officeDocument/2006/relationships" xmlns:p="http://schemas.openxmlformats.org/presentationml/2006/main">
  <p:tag name="THINKCELLSHAPEDONOTDELETE" val="pLsDP1ZN7_Eu.MBTkvqCqtg"/>
</p:tagLst>
</file>

<file path=ppt/tags/tag431.xml><?xml version="1.0" encoding="utf-8"?>
<p:tagLst xmlns:a="http://schemas.openxmlformats.org/drawingml/2006/main" xmlns:r="http://schemas.openxmlformats.org/officeDocument/2006/relationships" xmlns:p="http://schemas.openxmlformats.org/presentationml/2006/main">
  <p:tag name="THINKCELLSHAPEDONOTDELETE" val="pgIuRRHu0rU2XmxLs8ndyqg"/>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prhmnnhIV.Uy3mJ0ZliDUMQ"/>
</p:tagLst>
</file>

<file path=ppt/tags/tag433.xml><?xml version="1.0" encoding="utf-8"?>
<p:tagLst xmlns:a="http://schemas.openxmlformats.org/drawingml/2006/main" xmlns:r="http://schemas.openxmlformats.org/officeDocument/2006/relationships" xmlns:p="http://schemas.openxmlformats.org/presentationml/2006/main">
  <p:tag name="THINKCELLSHAPEDONOTDELETE" val="pmc7z3wZyWUKYxLNt8VE8nw"/>
</p:tagLst>
</file>

<file path=ppt/tags/tag434.xml><?xml version="1.0" encoding="utf-8"?>
<p:tagLst xmlns:a="http://schemas.openxmlformats.org/drawingml/2006/main" xmlns:r="http://schemas.openxmlformats.org/officeDocument/2006/relationships" xmlns:p="http://schemas.openxmlformats.org/presentationml/2006/main">
  <p:tag name="THINKCELLSHAPEDONOTDELETE" val="pCeYFj2sjnkGKCpbWN1HiaQ"/>
</p:tagLst>
</file>

<file path=ppt/tags/tag435.xml><?xml version="1.0" encoding="utf-8"?>
<p:tagLst xmlns:a="http://schemas.openxmlformats.org/drawingml/2006/main" xmlns:r="http://schemas.openxmlformats.org/officeDocument/2006/relationships" xmlns:p="http://schemas.openxmlformats.org/presentationml/2006/main">
  <p:tag name="THINKCELLSHAPEDONOTDELETE" val="ppqhDpIW0mEiGLIE7gwVzbA"/>
</p:tagLst>
</file>

<file path=ppt/tags/tag436.xml><?xml version="1.0" encoding="utf-8"?>
<p:tagLst xmlns:a="http://schemas.openxmlformats.org/drawingml/2006/main" xmlns:r="http://schemas.openxmlformats.org/officeDocument/2006/relationships" xmlns:p="http://schemas.openxmlformats.org/presentationml/2006/main">
  <p:tag name="THINKCELLSHAPEDONOTDELETE" val="piCeeGfpUvEqdL7xO2XM8EA"/>
</p:tagLst>
</file>

<file path=ppt/tags/tag437.xml><?xml version="1.0" encoding="utf-8"?>
<p:tagLst xmlns:a="http://schemas.openxmlformats.org/drawingml/2006/main" xmlns:r="http://schemas.openxmlformats.org/officeDocument/2006/relationships" xmlns:p="http://schemas.openxmlformats.org/presentationml/2006/main">
  <p:tag name="THINKCELLSHAPEDONOTDELETE" val="pnto_MK4f90uiNwpF6PAd3A"/>
</p:tagLst>
</file>

<file path=ppt/tags/tag438.xml><?xml version="1.0" encoding="utf-8"?>
<p:tagLst xmlns:a="http://schemas.openxmlformats.org/drawingml/2006/main" xmlns:r="http://schemas.openxmlformats.org/officeDocument/2006/relationships" xmlns:p="http://schemas.openxmlformats.org/presentationml/2006/main">
  <p:tag name="THINKCELLSHAPEDONOTDELETE" val="p_xbsSrw8jUKS.93RRqd4bw"/>
</p:tagLst>
</file>

<file path=ppt/tags/tag439.xml><?xml version="1.0" encoding="utf-8"?>
<p:tagLst xmlns:a="http://schemas.openxmlformats.org/drawingml/2006/main" xmlns:r="http://schemas.openxmlformats.org/officeDocument/2006/relationships" xmlns:p="http://schemas.openxmlformats.org/presentationml/2006/main">
  <p:tag name="THINKCELLSHAPEDONOTDELETE" val="phms226zaUkeg2PG_68_Gz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N3ub9XKFU0y_v7SUnY293Q"/>
</p:tagLst>
</file>

<file path=ppt/tags/tag440.xml><?xml version="1.0" encoding="utf-8"?>
<p:tagLst xmlns:a="http://schemas.openxmlformats.org/drawingml/2006/main" xmlns:r="http://schemas.openxmlformats.org/officeDocument/2006/relationships" xmlns:p="http://schemas.openxmlformats.org/presentationml/2006/main">
  <p:tag name="THINKCELLSHAPEDONOTDELETE" val="pkETcc7NC_kKUPPq5d2nfKw"/>
</p:tagLst>
</file>

<file path=ppt/tags/tag441.xml><?xml version="1.0" encoding="utf-8"?>
<p:tagLst xmlns:a="http://schemas.openxmlformats.org/drawingml/2006/main" xmlns:r="http://schemas.openxmlformats.org/officeDocument/2006/relationships" xmlns:p="http://schemas.openxmlformats.org/presentationml/2006/main">
  <p:tag name="THINKCELLSHAPEDONOTDELETE" val="poE9bs28DC0mfEF63zw7Pyw"/>
</p:tagLst>
</file>

<file path=ppt/tags/tag442.xml><?xml version="1.0" encoding="utf-8"?>
<p:tagLst xmlns:a="http://schemas.openxmlformats.org/drawingml/2006/main" xmlns:r="http://schemas.openxmlformats.org/officeDocument/2006/relationships" xmlns:p="http://schemas.openxmlformats.org/presentationml/2006/main">
  <p:tag name="THINKCELLSHAPEDONOTDELETE" val="pw27gwqeujEy9wtcW.3rIJA"/>
</p:tagLst>
</file>

<file path=ppt/tags/tag443.xml><?xml version="1.0" encoding="utf-8"?>
<p:tagLst xmlns:a="http://schemas.openxmlformats.org/drawingml/2006/main" xmlns:r="http://schemas.openxmlformats.org/officeDocument/2006/relationships" xmlns:p="http://schemas.openxmlformats.org/presentationml/2006/main">
  <p:tag name="THINKCELLSHAPEDONOTDELETE" val="pUKg6zgh1P0SJgHthJIW44Q"/>
</p:tagLst>
</file>

<file path=ppt/tags/tag444.xml><?xml version="1.0" encoding="utf-8"?>
<p:tagLst xmlns:a="http://schemas.openxmlformats.org/drawingml/2006/main" xmlns:r="http://schemas.openxmlformats.org/officeDocument/2006/relationships" xmlns:p="http://schemas.openxmlformats.org/presentationml/2006/main">
  <p:tag name="THINKCELLSHAPEDONOTDELETE" val="pF2SuyOQNHEKRicObDgio0w"/>
</p:tagLst>
</file>

<file path=ppt/tags/tag445.xml><?xml version="1.0" encoding="utf-8"?>
<p:tagLst xmlns:a="http://schemas.openxmlformats.org/drawingml/2006/main" xmlns:r="http://schemas.openxmlformats.org/officeDocument/2006/relationships" xmlns:p="http://schemas.openxmlformats.org/presentationml/2006/main">
  <p:tag name="THINKCELLSHAPEDONOTDELETE" val="pztH_xqeudE.V46eAZvtkLQ"/>
</p:tagLst>
</file>

<file path=ppt/tags/tag446.xml><?xml version="1.0" encoding="utf-8"?>
<p:tagLst xmlns:a="http://schemas.openxmlformats.org/drawingml/2006/main" xmlns:r="http://schemas.openxmlformats.org/officeDocument/2006/relationships" xmlns:p="http://schemas.openxmlformats.org/presentationml/2006/main">
  <p:tag name="THINKCELLSHAPEDONOTDELETE" val="pUomIzoAVPECqol93VNVz_Q"/>
</p:tagLst>
</file>

<file path=ppt/tags/tag447.xml><?xml version="1.0" encoding="utf-8"?>
<p:tagLst xmlns:a="http://schemas.openxmlformats.org/drawingml/2006/main" xmlns:r="http://schemas.openxmlformats.org/officeDocument/2006/relationships" xmlns:p="http://schemas.openxmlformats.org/presentationml/2006/main">
  <p:tag name="THINKCELLSHAPEDONOTDELETE" val="ptnKQ2XKmWEGZSNQoA31fnw"/>
</p:tagLst>
</file>

<file path=ppt/tags/tag448.xml><?xml version="1.0" encoding="utf-8"?>
<p:tagLst xmlns:a="http://schemas.openxmlformats.org/drawingml/2006/main" xmlns:r="http://schemas.openxmlformats.org/officeDocument/2006/relationships" xmlns:p="http://schemas.openxmlformats.org/presentationml/2006/main">
  <p:tag name="THINKCELLSHAPEDONOTDELETE" val="pw6lC9Zh3w0SOgLTzekYqZQ"/>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pXwwCyGPxLEKwVLSf6l87F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dZANfHjYOUqvwBxKm8aIwA"/>
</p:tagLst>
</file>

<file path=ppt/tags/tag450.xml><?xml version="1.0" encoding="utf-8"?>
<p:tagLst xmlns:a="http://schemas.openxmlformats.org/drawingml/2006/main" xmlns:r="http://schemas.openxmlformats.org/officeDocument/2006/relationships" xmlns:p="http://schemas.openxmlformats.org/presentationml/2006/main">
  <p:tag name="THINKCELLSHAPEDONOTDELETE" val="p5BxUd2FbtU.fd67.tnJQBw"/>
</p:tagLst>
</file>

<file path=ppt/tags/tag451.xml><?xml version="1.0" encoding="utf-8"?>
<p:tagLst xmlns:a="http://schemas.openxmlformats.org/drawingml/2006/main" xmlns:r="http://schemas.openxmlformats.org/officeDocument/2006/relationships" xmlns:p="http://schemas.openxmlformats.org/presentationml/2006/main">
  <p:tag name="THINKCELLSHAPEDONOTDELETE" val="p0PTjbZgmoU6t7JcAKatKEQ"/>
</p:tagLst>
</file>

<file path=ppt/tags/tag452.xml><?xml version="1.0" encoding="utf-8"?>
<p:tagLst xmlns:a="http://schemas.openxmlformats.org/drawingml/2006/main" xmlns:r="http://schemas.openxmlformats.org/officeDocument/2006/relationships" xmlns:p="http://schemas.openxmlformats.org/presentationml/2006/main">
  <p:tag name="THINKCELLSHAPEDONOTDELETE" val="p78cdIHAEJk6ELADIaTtOhg"/>
</p:tagLst>
</file>

<file path=ppt/tags/tag453.xml><?xml version="1.0" encoding="utf-8"?>
<p:tagLst xmlns:a="http://schemas.openxmlformats.org/drawingml/2006/main" xmlns:r="http://schemas.openxmlformats.org/officeDocument/2006/relationships" xmlns:p="http://schemas.openxmlformats.org/presentationml/2006/main">
  <p:tag name="THINKCELLSHAPEDONOTDELETE" val="pCEFreoA4DEiOgv7b7o8DmQ"/>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pCv6PHg_hpUOuWYLOOEEl2g"/>
</p:tagLst>
</file>

<file path=ppt/tags/tag455.xml><?xml version="1.0" encoding="utf-8"?>
<p:tagLst xmlns:a="http://schemas.openxmlformats.org/drawingml/2006/main" xmlns:r="http://schemas.openxmlformats.org/officeDocument/2006/relationships" xmlns:p="http://schemas.openxmlformats.org/presentationml/2006/main">
  <p:tag name="THINKCELLSHAPEDONOTDELETE" val="pec_VPfeQF0uyIfdIMy9bTg"/>
</p:tagLst>
</file>

<file path=ppt/tags/tag456.xml><?xml version="1.0" encoding="utf-8"?>
<p:tagLst xmlns:a="http://schemas.openxmlformats.org/drawingml/2006/main" xmlns:r="http://schemas.openxmlformats.org/officeDocument/2006/relationships" xmlns:p="http://schemas.openxmlformats.org/presentationml/2006/main">
  <p:tag name="THINKCELLSHAPEDONOTDELETE" val="p.jtAaSNCLUK3tKWAHiqfQg"/>
</p:tagLst>
</file>

<file path=ppt/tags/tag457.xml><?xml version="1.0" encoding="utf-8"?>
<p:tagLst xmlns:a="http://schemas.openxmlformats.org/drawingml/2006/main" xmlns:r="http://schemas.openxmlformats.org/officeDocument/2006/relationships" xmlns:p="http://schemas.openxmlformats.org/presentationml/2006/main">
  <p:tag name="THINKCELLSHAPEDONOTDELETE" val="pT_0rtEZEdkm0gTw7InMLDQ"/>
</p:tagLst>
</file>

<file path=ppt/tags/tag458.xml><?xml version="1.0" encoding="utf-8"?>
<p:tagLst xmlns:a="http://schemas.openxmlformats.org/drawingml/2006/main" xmlns:r="http://schemas.openxmlformats.org/officeDocument/2006/relationships" xmlns:p="http://schemas.openxmlformats.org/presentationml/2006/main">
  <p:tag name="THINKCELLSHAPEDONOTDELETE" val="p7oABR9DE.0alDgDb3aa6iQ"/>
</p:tagLst>
</file>

<file path=ppt/tags/tag459.xml><?xml version="1.0" encoding="utf-8"?>
<p:tagLst xmlns:a="http://schemas.openxmlformats.org/drawingml/2006/main" xmlns:r="http://schemas.openxmlformats.org/officeDocument/2006/relationships" xmlns:p="http://schemas.openxmlformats.org/presentationml/2006/main">
  <p:tag name="THINKCELLSHAPEDONOTDELETE" val="pg.SP57AV30OAMRNnmUWBK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NtmvRo00hE.D8T6BYcRWMw"/>
</p:tagLst>
</file>

<file path=ppt/tags/tag460.xml><?xml version="1.0" encoding="utf-8"?>
<p:tagLst xmlns:a="http://schemas.openxmlformats.org/drawingml/2006/main" xmlns:r="http://schemas.openxmlformats.org/officeDocument/2006/relationships" xmlns:p="http://schemas.openxmlformats.org/presentationml/2006/main">
  <p:tag name="THINKCELLSHAPEDONOTDELETE" val="pShtDfLLwxEKLaBL9.VCygQ"/>
</p:tagLst>
</file>

<file path=ppt/tags/tag461.xml><?xml version="1.0" encoding="utf-8"?>
<p:tagLst xmlns:a="http://schemas.openxmlformats.org/drawingml/2006/main" xmlns:r="http://schemas.openxmlformats.org/officeDocument/2006/relationships" xmlns:p="http://schemas.openxmlformats.org/presentationml/2006/main">
  <p:tag name="THINKCELLSHAPEDONOTDELETE" val="pu5EAFEuKpUSiboU.pKWhHQ"/>
</p:tagLst>
</file>

<file path=ppt/tags/tag462.xml><?xml version="1.0" encoding="utf-8"?>
<p:tagLst xmlns:a="http://schemas.openxmlformats.org/drawingml/2006/main" xmlns:r="http://schemas.openxmlformats.org/officeDocument/2006/relationships" xmlns:p="http://schemas.openxmlformats.org/presentationml/2006/main">
  <p:tag name="THINKCELLSHAPEDONOTDELETE" val="pwVcVCIl3UU.YlS1Z39wEQA"/>
</p:tagLst>
</file>

<file path=ppt/tags/tag463.xml><?xml version="1.0" encoding="utf-8"?>
<p:tagLst xmlns:a="http://schemas.openxmlformats.org/drawingml/2006/main" xmlns:r="http://schemas.openxmlformats.org/officeDocument/2006/relationships" xmlns:p="http://schemas.openxmlformats.org/presentationml/2006/main">
  <p:tag name="THINKCELLSHAPEDONOTDELETE" val="pU65PNruZAkW1EEaXUiKbAA"/>
</p:tagLst>
</file>

<file path=ppt/tags/tag464.xml><?xml version="1.0" encoding="utf-8"?>
<p:tagLst xmlns:a="http://schemas.openxmlformats.org/drawingml/2006/main" xmlns:r="http://schemas.openxmlformats.org/officeDocument/2006/relationships" xmlns:p="http://schemas.openxmlformats.org/presentationml/2006/main">
  <p:tag name="THINKCELLSHAPEDONOTDELETE" val="pk0SSgdTUP0KaezNwbTp4gw"/>
</p:tagLst>
</file>

<file path=ppt/tags/tag465.xml><?xml version="1.0" encoding="utf-8"?>
<p:tagLst xmlns:a="http://schemas.openxmlformats.org/drawingml/2006/main" xmlns:r="http://schemas.openxmlformats.org/officeDocument/2006/relationships" xmlns:p="http://schemas.openxmlformats.org/presentationml/2006/main">
  <p:tag name="THINKCELLSHAPEDONOTDELETE" val="pAbZiyUjt5UmHgEGy5p68lw"/>
</p:tagLst>
</file>

<file path=ppt/tags/tag466.xml><?xml version="1.0" encoding="utf-8"?>
<p:tagLst xmlns:a="http://schemas.openxmlformats.org/drawingml/2006/main" xmlns:r="http://schemas.openxmlformats.org/officeDocument/2006/relationships" xmlns:p="http://schemas.openxmlformats.org/presentationml/2006/main">
  <p:tag name="THINKCELLSHAPEDONOTDELETE" val="pjnjltnLePkGsutNu5H7P6g"/>
</p:tagLst>
</file>

<file path=ppt/tags/tag467.xml><?xml version="1.0" encoding="utf-8"?>
<p:tagLst xmlns:a="http://schemas.openxmlformats.org/drawingml/2006/main" xmlns:r="http://schemas.openxmlformats.org/officeDocument/2006/relationships" xmlns:p="http://schemas.openxmlformats.org/presentationml/2006/main">
  <p:tag name="THINKCELLSHAPEDONOTDELETE" val="pOrLlJnbGM02MRIK9H.9CfA"/>
</p:tagLst>
</file>

<file path=ppt/tags/tag468.xml><?xml version="1.0" encoding="utf-8"?>
<p:tagLst xmlns:a="http://schemas.openxmlformats.org/drawingml/2006/main" xmlns:r="http://schemas.openxmlformats.org/officeDocument/2006/relationships" xmlns:p="http://schemas.openxmlformats.org/presentationml/2006/main">
  <p:tag name="THINKCELLSHAPEDONOTDELETE" val="pEGWbYqR4iUOr9PE6L5Yabw"/>
</p:tagLst>
</file>

<file path=ppt/tags/tag469.xml><?xml version="1.0" encoding="utf-8"?>
<p:tagLst xmlns:a="http://schemas.openxmlformats.org/drawingml/2006/main" xmlns:r="http://schemas.openxmlformats.org/officeDocument/2006/relationships" xmlns:p="http://schemas.openxmlformats.org/presentationml/2006/main">
  <p:tag name="THINKCELLSHAPEDONOTDELETE" val="pz4LE73vVnkayABTBH3bvB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9GzzpXfT8EKzQJQocHXiTw"/>
</p:tagLst>
</file>

<file path=ppt/tags/tag470.xml><?xml version="1.0" encoding="utf-8"?>
<p:tagLst xmlns:a="http://schemas.openxmlformats.org/drawingml/2006/main" xmlns:r="http://schemas.openxmlformats.org/officeDocument/2006/relationships" xmlns:p="http://schemas.openxmlformats.org/presentationml/2006/main">
  <p:tag name="THINKCELLSHAPEDONOTDELETE" val="p5OcC67h6Rkyrd2MDGhDdPw"/>
</p:tagLst>
</file>

<file path=ppt/tags/tag471.xml><?xml version="1.0" encoding="utf-8"?>
<p:tagLst xmlns:a="http://schemas.openxmlformats.org/drawingml/2006/main" xmlns:r="http://schemas.openxmlformats.org/officeDocument/2006/relationships" xmlns:p="http://schemas.openxmlformats.org/presentationml/2006/main">
  <p:tag name="THINKCELLSHAPEDONOTDELETE" val="pVB6cujC9g0CI799AhD3hZw"/>
</p:tagLst>
</file>

<file path=ppt/tags/tag472.xml><?xml version="1.0" encoding="utf-8"?>
<p:tagLst xmlns:a="http://schemas.openxmlformats.org/drawingml/2006/main" xmlns:r="http://schemas.openxmlformats.org/officeDocument/2006/relationships" xmlns:p="http://schemas.openxmlformats.org/presentationml/2006/main">
  <p:tag name="THINKCELLSHAPEDONOTDELETE" val="p8W0oMXUxsUusitO92HYxXA"/>
</p:tagLst>
</file>

<file path=ppt/tags/tag473.xml><?xml version="1.0" encoding="utf-8"?>
<p:tagLst xmlns:a="http://schemas.openxmlformats.org/drawingml/2006/main" xmlns:r="http://schemas.openxmlformats.org/officeDocument/2006/relationships" xmlns:p="http://schemas.openxmlformats.org/presentationml/2006/main">
  <p:tag name="THINKCELLSHAPEDONOTDELETE" val="plCPBhfDwV02U.DeH1DcI9g"/>
</p:tagLst>
</file>

<file path=ppt/tags/tag474.xml><?xml version="1.0" encoding="utf-8"?>
<p:tagLst xmlns:a="http://schemas.openxmlformats.org/drawingml/2006/main" xmlns:r="http://schemas.openxmlformats.org/officeDocument/2006/relationships" xmlns:p="http://schemas.openxmlformats.org/presentationml/2006/main">
  <p:tag name="THINKCELLSHAPEDONOTDELETE" val="pcY2Pp7ZrbUOb33Xjia3Gvw"/>
</p:tagLst>
</file>

<file path=ppt/tags/tag475.xml><?xml version="1.0" encoding="utf-8"?>
<p:tagLst xmlns:a="http://schemas.openxmlformats.org/drawingml/2006/main" xmlns:r="http://schemas.openxmlformats.org/officeDocument/2006/relationships" xmlns:p="http://schemas.openxmlformats.org/presentationml/2006/main">
  <p:tag name="THINKCELLSHAPEDONOTDELETE" val="pMy1VCNAh0UqCfzqHwji5CQ"/>
</p:tagLst>
</file>

<file path=ppt/tags/tag476.xml><?xml version="1.0" encoding="utf-8"?>
<p:tagLst xmlns:a="http://schemas.openxmlformats.org/drawingml/2006/main" xmlns:r="http://schemas.openxmlformats.org/officeDocument/2006/relationships" xmlns:p="http://schemas.openxmlformats.org/presentationml/2006/main">
  <p:tag name="THINKCELLSHAPEDONOTDELETE" val="pA1Pghk3nZUy6rW1kMiKTSw"/>
</p:tagLst>
</file>

<file path=ppt/tags/tag477.xml><?xml version="1.0" encoding="utf-8"?>
<p:tagLst xmlns:a="http://schemas.openxmlformats.org/drawingml/2006/main" xmlns:r="http://schemas.openxmlformats.org/officeDocument/2006/relationships" xmlns:p="http://schemas.openxmlformats.org/presentationml/2006/main">
  <p:tag name="THINKCELLSHAPEDONOTDELETE" val="pSmURqdHR10iCW8wmPISO.A"/>
</p:tagLst>
</file>

<file path=ppt/tags/tag478.xml><?xml version="1.0" encoding="utf-8"?>
<p:tagLst xmlns:a="http://schemas.openxmlformats.org/drawingml/2006/main" xmlns:r="http://schemas.openxmlformats.org/officeDocument/2006/relationships" xmlns:p="http://schemas.openxmlformats.org/presentationml/2006/main">
  <p:tag name="THINKCELLSHAPEDONOTDELETE" val="pnfHfQyZq_UOEgimKqjo5Jg"/>
</p:tagLst>
</file>

<file path=ppt/tags/tag479.xml><?xml version="1.0" encoding="utf-8"?>
<p:tagLst xmlns:a="http://schemas.openxmlformats.org/drawingml/2006/main" xmlns:r="http://schemas.openxmlformats.org/officeDocument/2006/relationships" xmlns:p="http://schemas.openxmlformats.org/presentationml/2006/main">
  <p:tag name="THINKCELLSHAPEDONOTDELETE" val="pg7NP0Kz6W0igpsQk0KDqX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WzHZfeVt4EuogrhtehpcbA"/>
</p:tagLst>
</file>

<file path=ppt/tags/tag480.xml><?xml version="1.0" encoding="utf-8"?>
<p:tagLst xmlns:a="http://schemas.openxmlformats.org/drawingml/2006/main" xmlns:r="http://schemas.openxmlformats.org/officeDocument/2006/relationships" xmlns:p="http://schemas.openxmlformats.org/presentationml/2006/main">
  <p:tag name="THINKCELLSHAPEDONOTDELETE" val="poHMCtWosRU.cHFwXM05fwQ"/>
</p:tagLst>
</file>

<file path=ppt/tags/tag481.xml><?xml version="1.0" encoding="utf-8"?>
<p:tagLst xmlns:a="http://schemas.openxmlformats.org/drawingml/2006/main" xmlns:r="http://schemas.openxmlformats.org/officeDocument/2006/relationships" xmlns:p="http://schemas.openxmlformats.org/presentationml/2006/main">
  <p:tag name="THINKCELLSHAPEDONOTDELETE" val="pwL_I6L1KKEilQGwbyaxTPA"/>
</p:tagLst>
</file>

<file path=ppt/tags/tag482.xml><?xml version="1.0" encoding="utf-8"?>
<p:tagLst xmlns:a="http://schemas.openxmlformats.org/drawingml/2006/main" xmlns:r="http://schemas.openxmlformats.org/officeDocument/2006/relationships" xmlns:p="http://schemas.openxmlformats.org/presentationml/2006/main">
  <p:tag name="THINKCELLSHAPEDONOTDELETE" val="ppWVCJFunLUuoBXKXK4Eumw"/>
</p:tagLst>
</file>

<file path=ppt/tags/tag483.xml><?xml version="1.0" encoding="utf-8"?>
<p:tagLst xmlns:a="http://schemas.openxmlformats.org/drawingml/2006/main" xmlns:r="http://schemas.openxmlformats.org/officeDocument/2006/relationships" xmlns:p="http://schemas.openxmlformats.org/presentationml/2006/main">
  <p:tag name="THINKCELLSHAPEDONOTDELETE" val="pm.0zGMhXNEKDWsz02a2D.A"/>
</p:tagLst>
</file>

<file path=ppt/tags/tag484.xml><?xml version="1.0" encoding="utf-8"?>
<p:tagLst xmlns:a="http://schemas.openxmlformats.org/drawingml/2006/main" xmlns:r="http://schemas.openxmlformats.org/officeDocument/2006/relationships" xmlns:p="http://schemas.openxmlformats.org/presentationml/2006/main">
  <p:tag name="THINKCELLSHAPEDONOTDELETE" val="pbY3Zv7qp8kykdHbllxnH1Q"/>
</p:tagLst>
</file>

<file path=ppt/tags/tag485.xml><?xml version="1.0" encoding="utf-8"?>
<p:tagLst xmlns:a="http://schemas.openxmlformats.org/drawingml/2006/main" xmlns:r="http://schemas.openxmlformats.org/officeDocument/2006/relationships" xmlns:p="http://schemas.openxmlformats.org/presentationml/2006/main">
  <p:tag name="THINKCELLSHAPEDONOTDELETE" val="pEhnnpqgZlUKDvqJXrP2fTQ"/>
</p:tagLst>
</file>

<file path=ppt/tags/tag486.xml><?xml version="1.0" encoding="utf-8"?>
<p:tagLst xmlns:a="http://schemas.openxmlformats.org/drawingml/2006/main" xmlns:r="http://schemas.openxmlformats.org/officeDocument/2006/relationships" xmlns:p="http://schemas.openxmlformats.org/presentationml/2006/main">
  <p:tag name="THINKCELLSHAPEDONOTDELETE" val="pAKtwEg4xGUO3sm0JxWducA"/>
</p:tagLst>
</file>

<file path=ppt/tags/tag487.xml><?xml version="1.0" encoding="utf-8"?>
<p:tagLst xmlns:a="http://schemas.openxmlformats.org/drawingml/2006/main" xmlns:r="http://schemas.openxmlformats.org/officeDocument/2006/relationships" xmlns:p="http://schemas.openxmlformats.org/presentationml/2006/main">
  <p:tag name="THINKCELLSHAPEDONOTDELETE" val="pyXmAKjxSakS_NFguo9G.3g"/>
</p:tagLst>
</file>

<file path=ppt/tags/tag488.xml><?xml version="1.0" encoding="utf-8"?>
<p:tagLst xmlns:a="http://schemas.openxmlformats.org/drawingml/2006/main" xmlns:r="http://schemas.openxmlformats.org/officeDocument/2006/relationships" xmlns:p="http://schemas.openxmlformats.org/presentationml/2006/main">
  <p:tag name="THINKCELLSHAPEDONOTDELETE" val="pyxfhFnZBs0i8knwDM.9m1w"/>
</p:tagLst>
</file>

<file path=ppt/tags/tag489.xml><?xml version="1.0" encoding="utf-8"?>
<p:tagLst xmlns:a="http://schemas.openxmlformats.org/drawingml/2006/main" xmlns:r="http://schemas.openxmlformats.org/officeDocument/2006/relationships" xmlns:p="http://schemas.openxmlformats.org/presentationml/2006/main">
  <p:tag name="THINKCELLSHAPEDONOTDELETE" val="prtFch8h7L0.UtRjwl2Eeh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543Vx8alr0Ob90O.xb1pwQ"/>
</p:tagLst>
</file>

<file path=ppt/tags/tag490.xml><?xml version="1.0" encoding="utf-8"?>
<p:tagLst xmlns:a="http://schemas.openxmlformats.org/drawingml/2006/main" xmlns:r="http://schemas.openxmlformats.org/officeDocument/2006/relationships" xmlns:p="http://schemas.openxmlformats.org/presentationml/2006/main">
  <p:tag name="THINKCELLSHAPEDONOTDELETE" val="pL8E8bujEGUCg43r3SGvx5w"/>
</p:tagLst>
</file>

<file path=ppt/tags/tag491.xml><?xml version="1.0" encoding="utf-8"?>
<p:tagLst xmlns:a="http://schemas.openxmlformats.org/drawingml/2006/main" xmlns:r="http://schemas.openxmlformats.org/officeDocument/2006/relationships" xmlns:p="http://schemas.openxmlformats.org/presentationml/2006/main">
  <p:tag name="THINKCELLSHAPEDONOTDELETE" val="po_MXyIyMlUOJTKmUk68JNA"/>
</p:tagLst>
</file>

<file path=ppt/tags/tag492.xml><?xml version="1.0" encoding="utf-8"?>
<p:tagLst xmlns:a="http://schemas.openxmlformats.org/drawingml/2006/main" xmlns:r="http://schemas.openxmlformats.org/officeDocument/2006/relationships" xmlns:p="http://schemas.openxmlformats.org/presentationml/2006/main">
  <p:tag name="THINKCELLSHAPEDONOTDELETE" val="pUsIU0wpFrkOmHryWtWXGyQ"/>
</p:tagLst>
</file>

<file path=ppt/tags/tag493.xml><?xml version="1.0" encoding="utf-8"?>
<p:tagLst xmlns:a="http://schemas.openxmlformats.org/drawingml/2006/main" xmlns:r="http://schemas.openxmlformats.org/officeDocument/2006/relationships" xmlns:p="http://schemas.openxmlformats.org/presentationml/2006/main">
  <p:tag name="THINKCELLSHAPEDONOTDELETE" val="piHeoXpDCVkS.0fhRJKmTUw"/>
</p:tagLst>
</file>

<file path=ppt/tags/tag494.xml><?xml version="1.0" encoding="utf-8"?>
<p:tagLst xmlns:a="http://schemas.openxmlformats.org/drawingml/2006/main" xmlns:r="http://schemas.openxmlformats.org/officeDocument/2006/relationships" xmlns:p="http://schemas.openxmlformats.org/presentationml/2006/main">
  <p:tag name="THINKCELLSHAPEDONOTDELETE" val="phePlKNoU0ke0Zo_0WyzdHQ"/>
</p:tagLst>
</file>

<file path=ppt/tags/tag495.xml><?xml version="1.0" encoding="utf-8"?>
<p:tagLst xmlns:a="http://schemas.openxmlformats.org/drawingml/2006/main" xmlns:r="http://schemas.openxmlformats.org/officeDocument/2006/relationships" xmlns:p="http://schemas.openxmlformats.org/presentationml/2006/main">
  <p:tag name="THINKCELLSHAPEDONOTDELETE" val="p_G43F0coYkG6P7f.1cgLxQ"/>
</p:tagLst>
</file>

<file path=ppt/tags/tag496.xml><?xml version="1.0" encoding="utf-8"?>
<p:tagLst xmlns:a="http://schemas.openxmlformats.org/drawingml/2006/main" xmlns:r="http://schemas.openxmlformats.org/officeDocument/2006/relationships" xmlns:p="http://schemas.openxmlformats.org/presentationml/2006/main">
  <p:tag name="THINKCELLSHAPEDONOTDELETE" val="p0FEQF8d0HUiecvclAXF61A"/>
</p:tagLst>
</file>

<file path=ppt/tags/tag497.xml><?xml version="1.0" encoding="utf-8"?>
<p:tagLst xmlns:a="http://schemas.openxmlformats.org/drawingml/2006/main" xmlns:r="http://schemas.openxmlformats.org/officeDocument/2006/relationships" xmlns:p="http://schemas.openxmlformats.org/presentationml/2006/main">
  <p:tag name="THINKCELLSHAPEDONOTDELETE" val="ppn1c_XSPsk.TkUPPaPhUdQ"/>
</p:tagLst>
</file>

<file path=ppt/tags/tag498.xml><?xml version="1.0" encoding="utf-8"?>
<p:tagLst xmlns:a="http://schemas.openxmlformats.org/drawingml/2006/main" xmlns:r="http://schemas.openxmlformats.org/officeDocument/2006/relationships" xmlns:p="http://schemas.openxmlformats.org/presentationml/2006/main">
  <p:tag name="THINKCELLSHAPEDONOTDELETE" val="pNd8SjLo_eUqCVxbD0mqOXA"/>
</p:tagLst>
</file>

<file path=ppt/tags/tag499.xml><?xml version="1.0" encoding="utf-8"?>
<p:tagLst xmlns:a="http://schemas.openxmlformats.org/drawingml/2006/main" xmlns:r="http://schemas.openxmlformats.org/officeDocument/2006/relationships" xmlns:p="http://schemas.openxmlformats.org/presentationml/2006/main">
  <p:tag name="THINKCELLSHAPEDONOTDELETE" val="pmZG66dP_1UuI4Ackz8lOk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kSazCErhcU.rVTFkfv2k3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Z0iqqntWsUm8dpyKZJERRQ"/>
</p:tagLst>
</file>

<file path=ppt/tags/tag500.xml><?xml version="1.0" encoding="utf-8"?>
<p:tagLst xmlns:a="http://schemas.openxmlformats.org/drawingml/2006/main" xmlns:r="http://schemas.openxmlformats.org/officeDocument/2006/relationships" xmlns:p="http://schemas.openxmlformats.org/presentationml/2006/main">
  <p:tag name="THINKCELLSHAPEDONOTDELETE" val="pWJADHbi7F06G0gSWZIXIBQ"/>
</p:tagLst>
</file>

<file path=ppt/tags/tag501.xml><?xml version="1.0" encoding="utf-8"?>
<p:tagLst xmlns:a="http://schemas.openxmlformats.org/drawingml/2006/main" xmlns:r="http://schemas.openxmlformats.org/officeDocument/2006/relationships" xmlns:p="http://schemas.openxmlformats.org/presentationml/2006/main">
  <p:tag name="THINKCELLSHAPEDONOTDELETE" val="piup3vVj29ES9hd0O2OODFw"/>
</p:tagLst>
</file>

<file path=ppt/tags/tag502.xml><?xml version="1.0" encoding="utf-8"?>
<p:tagLst xmlns:a="http://schemas.openxmlformats.org/drawingml/2006/main" xmlns:r="http://schemas.openxmlformats.org/officeDocument/2006/relationships" xmlns:p="http://schemas.openxmlformats.org/presentationml/2006/main">
  <p:tag name="THINKCELLSHAPEDONOTDELETE" val="pPweyOSX.nUutA.RXUjpLjA"/>
</p:tagLst>
</file>

<file path=ppt/tags/tag503.xml><?xml version="1.0" encoding="utf-8"?>
<p:tagLst xmlns:a="http://schemas.openxmlformats.org/drawingml/2006/main" xmlns:r="http://schemas.openxmlformats.org/officeDocument/2006/relationships" xmlns:p="http://schemas.openxmlformats.org/presentationml/2006/main">
  <p:tag name="THINKCELLSHAPEDONOTDELETE" val="plwYVUiaV30evU_iYyZtSsg"/>
</p:tagLst>
</file>

<file path=ppt/tags/tag504.xml><?xml version="1.0" encoding="utf-8"?>
<p:tagLst xmlns:a="http://schemas.openxmlformats.org/drawingml/2006/main" xmlns:r="http://schemas.openxmlformats.org/officeDocument/2006/relationships" xmlns:p="http://schemas.openxmlformats.org/presentationml/2006/main">
  <p:tag name="THINKCELLSHAPEDONOTDELETE" val="pTNcacokcl0OEuOJ1uRJ.HA"/>
</p:tagLst>
</file>

<file path=ppt/tags/tag505.xml><?xml version="1.0" encoding="utf-8"?>
<p:tagLst xmlns:a="http://schemas.openxmlformats.org/drawingml/2006/main" xmlns:r="http://schemas.openxmlformats.org/officeDocument/2006/relationships" xmlns:p="http://schemas.openxmlformats.org/presentationml/2006/main">
  <p:tag name="THINKCELLSHAPEDONOTDELETE" val="prtNskb3.oE2fbRA7tHKYdw"/>
</p:tagLst>
</file>

<file path=ppt/tags/tag506.xml><?xml version="1.0" encoding="utf-8"?>
<p:tagLst xmlns:a="http://schemas.openxmlformats.org/drawingml/2006/main" xmlns:r="http://schemas.openxmlformats.org/officeDocument/2006/relationships" xmlns:p="http://schemas.openxmlformats.org/presentationml/2006/main">
  <p:tag name="THINKCELLSHAPEDONOTDELETE" val="p9ZL9VlENfEqEZNz0.BkM9g"/>
</p:tagLst>
</file>

<file path=ppt/tags/tag507.xml><?xml version="1.0" encoding="utf-8"?>
<p:tagLst xmlns:a="http://schemas.openxmlformats.org/drawingml/2006/main" xmlns:r="http://schemas.openxmlformats.org/officeDocument/2006/relationships" xmlns:p="http://schemas.openxmlformats.org/presentationml/2006/main">
  <p:tag name="THINKCELLSHAPEDONOTDELETE" val="p8maxEK971UGnvU4FT38uAg"/>
</p:tagLst>
</file>

<file path=ppt/tags/tag508.xml><?xml version="1.0" encoding="utf-8"?>
<p:tagLst xmlns:a="http://schemas.openxmlformats.org/drawingml/2006/main" xmlns:r="http://schemas.openxmlformats.org/officeDocument/2006/relationships" xmlns:p="http://schemas.openxmlformats.org/presentationml/2006/main">
  <p:tag name="THINKCELLSHAPEDONOTDELETE" val="p4KIiocQIwkSRI0ObfElWgg"/>
</p:tagLst>
</file>

<file path=ppt/tags/tag509.xml><?xml version="1.0" encoding="utf-8"?>
<p:tagLst xmlns:a="http://schemas.openxmlformats.org/drawingml/2006/main" xmlns:r="http://schemas.openxmlformats.org/officeDocument/2006/relationships" xmlns:p="http://schemas.openxmlformats.org/presentationml/2006/main">
  <p:tag name="THINKCELLSHAPEDONOTDELETE" val="p8yNViGvapUO5eRZNHCgN0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NL9YeOsBUESN95PuoaypPQ"/>
</p:tagLst>
</file>

<file path=ppt/tags/tag510.xml><?xml version="1.0" encoding="utf-8"?>
<p:tagLst xmlns:a="http://schemas.openxmlformats.org/drawingml/2006/main" xmlns:r="http://schemas.openxmlformats.org/officeDocument/2006/relationships" xmlns:p="http://schemas.openxmlformats.org/presentationml/2006/main">
  <p:tag name="THINKCELLSHAPEDONOTDELETE" val="pMzWk7sxp_UewElkPjvBOKQ"/>
</p:tagLst>
</file>

<file path=ppt/tags/tag511.xml><?xml version="1.0" encoding="utf-8"?>
<p:tagLst xmlns:a="http://schemas.openxmlformats.org/drawingml/2006/main" xmlns:r="http://schemas.openxmlformats.org/officeDocument/2006/relationships" xmlns:p="http://schemas.openxmlformats.org/presentationml/2006/main">
  <p:tag name="THINKCELLSHAPEDONOTDELETE" val="pqTEryojYR0yigvOOctVg7Q"/>
</p:tagLst>
</file>

<file path=ppt/tags/tag512.xml><?xml version="1.0" encoding="utf-8"?>
<p:tagLst xmlns:a="http://schemas.openxmlformats.org/drawingml/2006/main" xmlns:r="http://schemas.openxmlformats.org/officeDocument/2006/relationships" xmlns:p="http://schemas.openxmlformats.org/presentationml/2006/main">
  <p:tag name="THINKCELLSHAPEDONOTDELETE" val="pHszEsGtUk024GfnnS0ij8g"/>
</p:tagLst>
</file>

<file path=ppt/tags/tag513.xml><?xml version="1.0" encoding="utf-8"?>
<p:tagLst xmlns:a="http://schemas.openxmlformats.org/drawingml/2006/main" xmlns:r="http://schemas.openxmlformats.org/officeDocument/2006/relationships" xmlns:p="http://schemas.openxmlformats.org/presentationml/2006/main">
  <p:tag name="THINKCELLSHAPEDONOTDELETE" val="pjTgkUnqML0uflP73Ex7MWw"/>
</p:tagLst>
</file>

<file path=ppt/tags/tag514.xml><?xml version="1.0" encoding="utf-8"?>
<p:tagLst xmlns:a="http://schemas.openxmlformats.org/drawingml/2006/main" xmlns:r="http://schemas.openxmlformats.org/officeDocument/2006/relationships" xmlns:p="http://schemas.openxmlformats.org/presentationml/2006/main">
  <p:tag name="THINKCELLSHAPEDONOTDELETE" val="pPRjJDIOih0OK.KSnflZXqQ"/>
</p:tagLst>
</file>

<file path=ppt/tags/tag515.xml><?xml version="1.0" encoding="utf-8"?>
<p:tagLst xmlns:a="http://schemas.openxmlformats.org/drawingml/2006/main" xmlns:r="http://schemas.openxmlformats.org/officeDocument/2006/relationships" xmlns:p="http://schemas.openxmlformats.org/presentationml/2006/main">
  <p:tag name="THINKCELLSHAPEDONOTDELETE" val="pJAZFvPHuKEGGAvl3_wKVKA"/>
</p:tagLst>
</file>

<file path=ppt/tags/tag516.xml><?xml version="1.0" encoding="utf-8"?>
<p:tagLst xmlns:a="http://schemas.openxmlformats.org/drawingml/2006/main" xmlns:r="http://schemas.openxmlformats.org/officeDocument/2006/relationships" xmlns:p="http://schemas.openxmlformats.org/presentationml/2006/main">
  <p:tag name="THINKCELLSHAPEDONOTDELETE" val="p.n9I7ClqOUiQP7Ffl5kpzQ"/>
</p:tagLst>
</file>

<file path=ppt/tags/tag517.xml><?xml version="1.0" encoding="utf-8"?>
<p:tagLst xmlns:a="http://schemas.openxmlformats.org/drawingml/2006/main" xmlns:r="http://schemas.openxmlformats.org/officeDocument/2006/relationships" xmlns:p="http://schemas.openxmlformats.org/presentationml/2006/main">
  <p:tag name="THINKCELLSHAPEDONOTDELETE" val="pD266q0Evn0CHla4s0Vfbag"/>
</p:tagLst>
</file>

<file path=ppt/tags/tag518.xml><?xml version="1.0" encoding="utf-8"?>
<p:tagLst xmlns:a="http://schemas.openxmlformats.org/drawingml/2006/main" xmlns:r="http://schemas.openxmlformats.org/officeDocument/2006/relationships" xmlns:p="http://schemas.openxmlformats.org/presentationml/2006/main">
  <p:tag name="THINKCELLSHAPEDONOTDELETE" val="peHBH1FW4bEuJIEDgjy1zRg"/>
</p:tagLst>
</file>

<file path=ppt/tags/tag519.xml><?xml version="1.0" encoding="utf-8"?>
<p:tagLst xmlns:a="http://schemas.openxmlformats.org/drawingml/2006/main" xmlns:r="http://schemas.openxmlformats.org/officeDocument/2006/relationships" xmlns:p="http://schemas.openxmlformats.org/presentationml/2006/main">
  <p:tag name="THINKCELLSHAPEDONOTDELETE" val="p7iqXE1Wk1U6yfi1wvWUPz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qQU3vq4LmEGHrQay.CCZ8w"/>
</p:tagLst>
</file>

<file path=ppt/tags/tag520.xml><?xml version="1.0" encoding="utf-8"?>
<p:tagLst xmlns:a="http://schemas.openxmlformats.org/drawingml/2006/main" xmlns:r="http://schemas.openxmlformats.org/officeDocument/2006/relationships" xmlns:p="http://schemas.openxmlformats.org/presentationml/2006/main">
  <p:tag name="THINKCELLSHAPEDONOTDELETE" val="pl0Y.BcSiq0CWLDx9Zw.1Vg"/>
</p:tagLst>
</file>

<file path=ppt/tags/tag521.xml><?xml version="1.0" encoding="utf-8"?>
<p:tagLst xmlns:a="http://schemas.openxmlformats.org/drawingml/2006/main" xmlns:r="http://schemas.openxmlformats.org/officeDocument/2006/relationships" xmlns:p="http://schemas.openxmlformats.org/presentationml/2006/main">
  <p:tag name="THINKCELLSHAPEDONOTDELETE" val="pIwaEsv7NBU2buV6cyrE91w"/>
</p:tagLst>
</file>

<file path=ppt/tags/tag522.xml><?xml version="1.0" encoding="utf-8"?>
<p:tagLst xmlns:a="http://schemas.openxmlformats.org/drawingml/2006/main" xmlns:r="http://schemas.openxmlformats.org/officeDocument/2006/relationships" xmlns:p="http://schemas.openxmlformats.org/presentationml/2006/main">
  <p:tag name="THINKCELLSHAPEDONOTDELETE" val="pBu3bDPCAkUKGt4J46DfZ8w"/>
</p:tagLst>
</file>

<file path=ppt/tags/tag523.xml><?xml version="1.0" encoding="utf-8"?>
<p:tagLst xmlns:a="http://schemas.openxmlformats.org/drawingml/2006/main" xmlns:r="http://schemas.openxmlformats.org/officeDocument/2006/relationships" xmlns:p="http://schemas.openxmlformats.org/presentationml/2006/main">
  <p:tag name="THINKCELLSHAPEDONOTDELETE" val="pD93icN2Gb0KMrmap_lhWfw"/>
</p:tagLst>
</file>

<file path=ppt/tags/tag524.xml><?xml version="1.0" encoding="utf-8"?>
<p:tagLst xmlns:a="http://schemas.openxmlformats.org/drawingml/2006/main" xmlns:r="http://schemas.openxmlformats.org/officeDocument/2006/relationships" xmlns:p="http://schemas.openxmlformats.org/presentationml/2006/main">
  <p:tag name="THINKCELLSHAPEDONOTDELETE" val="pq4k5GTliCUWR9JvHRjN8kw"/>
</p:tagLst>
</file>

<file path=ppt/tags/tag525.xml><?xml version="1.0" encoding="utf-8"?>
<p:tagLst xmlns:a="http://schemas.openxmlformats.org/drawingml/2006/main" xmlns:r="http://schemas.openxmlformats.org/officeDocument/2006/relationships" xmlns:p="http://schemas.openxmlformats.org/presentationml/2006/main">
  <p:tag name="THINKCELLSHAPEDONOTDELETE" val="pjkKz_P3asUuHdY8ZstHf4A"/>
</p:tagLst>
</file>

<file path=ppt/tags/tag526.xml><?xml version="1.0" encoding="utf-8"?>
<p:tagLst xmlns:a="http://schemas.openxmlformats.org/drawingml/2006/main" xmlns:r="http://schemas.openxmlformats.org/officeDocument/2006/relationships" xmlns:p="http://schemas.openxmlformats.org/presentationml/2006/main">
  <p:tag name="THINKCELLSHAPEDONOTDELETE" val="p6ijJXvss3ESDGA2wKtsuEQ"/>
</p:tagLst>
</file>

<file path=ppt/tags/tag527.xml><?xml version="1.0" encoding="utf-8"?>
<p:tagLst xmlns:a="http://schemas.openxmlformats.org/drawingml/2006/main" xmlns:r="http://schemas.openxmlformats.org/officeDocument/2006/relationships" xmlns:p="http://schemas.openxmlformats.org/presentationml/2006/main">
  <p:tag name="THINKCELLSHAPEDONOTDELETE" val="pLG5U_wDzRkC1edMcnGET1g"/>
</p:tagLst>
</file>

<file path=ppt/tags/tag528.xml><?xml version="1.0" encoding="utf-8"?>
<p:tagLst xmlns:a="http://schemas.openxmlformats.org/drawingml/2006/main" xmlns:r="http://schemas.openxmlformats.org/officeDocument/2006/relationships" xmlns:p="http://schemas.openxmlformats.org/presentationml/2006/main">
  <p:tag name="THINKCELLSHAPEDONOTDELETE" val="pIzZWrRW6rUG6vhGWM4lGiw"/>
</p:tagLst>
</file>

<file path=ppt/tags/tag529.xml><?xml version="1.0" encoding="utf-8"?>
<p:tagLst xmlns:a="http://schemas.openxmlformats.org/drawingml/2006/main" xmlns:r="http://schemas.openxmlformats.org/officeDocument/2006/relationships" xmlns:p="http://schemas.openxmlformats.org/presentationml/2006/main">
  <p:tag name="THINKCELLSHAPEDONOTDELETE" val="p_YkMT4LJHEW3MnqRhCKNV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ckoWPr6mO0GX5JYjN4rscw"/>
</p:tagLst>
</file>

<file path=ppt/tags/tag530.xml><?xml version="1.0" encoding="utf-8"?>
<p:tagLst xmlns:a="http://schemas.openxmlformats.org/drawingml/2006/main" xmlns:r="http://schemas.openxmlformats.org/officeDocument/2006/relationships" xmlns:p="http://schemas.openxmlformats.org/presentationml/2006/main">
  <p:tag name="THINKCELLSHAPEDONOTDELETE" val="pngBfaVdlBk6aC0BKImp8ow"/>
</p:tagLst>
</file>

<file path=ppt/tags/tag531.xml><?xml version="1.0" encoding="utf-8"?>
<p:tagLst xmlns:a="http://schemas.openxmlformats.org/drawingml/2006/main" xmlns:r="http://schemas.openxmlformats.org/officeDocument/2006/relationships" xmlns:p="http://schemas.openxmlformats.org/presentationml/2006/main">
  <p:tag name="THINKCELLSHAPEDONOTDELETE" val="pdamv3YVMs062itCR1J30IQ"/>
</p:tagLst>
</file>

<file path=ppt/tags/tag532.xml><?xml version="1.0" encoding="utf-8"?>
<p:tagLst xmlns:a="http://schemas.openxmlformats.org/drawingml/2006/main" xmlns:r="http://schemas.openxmlformats.org/officeDocument/2006/relationships" xmlns:p="http://schemas.openxmlformats.org/presentationml/2006/main">
  <p:tag name="THINKCELLSHAPEDONOTDELETE" val="puj4epoSjwEGfRF0Id_mvvw"/>
</p:tagLst>
</file>

<file path=ppt/tags/tag533.xml><?xml version="1.0" encoding="utf-8"?>
<p:tagLst xmlns:a="http://schemas.openxmlformats.org/drawingml/2006/main" xmlns:r="http://schemas.openxmlformats.org/officeDocument/2006/relationships" xmlns:p="http://schemas.openxmlformats.org/presentationml/2006/main">
  <p:tag name="THINKCELLSHAPEDONOTDELETE" val="phMD11.EVy02wCrDljfi_OA"/>
</p:tagLst>
</file>

<file path=ppt/tags/tag534.xml><?xml version="1.0" encoding="utf-8"?>
<p:tagLst xmlns:a="http://schemas.openxmlformats.org/drawingml/2006/main" xmlns:r="http://schemas.openxmlformats.org/officeDocument/2006/relationships" xmlns:p="http://schemas.openxmlformats.org/presentationml/2006/main">
  <p:tag name="THINKCELLSHAPEDONOTDELETE" val="ptXcRDbxHEUmgSvYvuXnb0g"/>
</p:tagLst>
</file>

<file path=ppt/tags/tag535.xml><?xml version="1.0" encoding="utf-8"?>
<p:tagLst xmlns:a="http://schemas.openxmlformats.org/drawingml/2006/main" xmlns:r="http://schemas.openxmlformats.org/officeDocument/2006/relationships" xmlns:p="http://schemas.openxmlformats.org/presentationml/2006/main">
  <p:tag name="THINKCELLSHAPEDONOTDELETE" val="p2TW5tT9R1kq3.l4HcCP5ug"/>
</p:tagLst>
</file>

<file path=ppt/tags/tag536.xml><?xml version="1.0" encoding="utf-8"?>
<p:tagLst xmlns:a="http://schemas.openxmlformats.org/drawingml/2006/main" xmlns:r="http://schemas.openxmlformats.org/officeDocument/2006/relationships" xmlns:p="http://schemas.openxmlformats.org/presentationml/2006/main">
  <p:tag name="THINKCELLSHAPEDONOTDELETE" val="pautENZZNk06Betc2jJuPDA"/>
</p:tagLst>
</file>

<file path=ppt/tags/tag537.xml><?xml version="1.0" encoding="utf-8"?>
<p:tagLst xmlns:a="http://schemas.openxmlformats.org/drawingml/2006/main" xmlns:r="http://schemas.openxmlformats.org/officeDocument/2006/relationships" xmlns:p="http://schemas.openxmlformats.org/presentationml/2006/main">
  <p:tag name="THINKCELLSHAPEDONOTDELETE" val="phE8OxV_aaESmsu6wy0uRBQ"/>
</p:tagLst>
</file>

<file path=ppt/tags/tag538.xml><?xml version="1.0" encoding="utf-8"?>
<p:tagLst xmlns:a="http://schemas.openxmlformats.org/drawingml/2006/main" xmlns:r="http://schemas.openxmlformats.org/officeDocument/2006/relationships" xmlns:p="http://schemas.openxmlformats.org/presentationml/2006/main">
  <p:tag name="THINKCELLSHAPEDONOTDELETE" val="pK9NPbCQzgEekJKd8YynEyQ"/>
</p:tagLst>
</file>

<file path=ppt/tags/tag539.xml><?xml version="1.0" encoding="utf-8"?>
<p:tagLst xmlns:a="http://schemas.openxmlformats.org/drawingml/2006/main" xmlns:r="http://schemas.openxmlformats.org/officeDocument/2006/relationships" xmlns:p="http://schemas.openxmlformats.org/presentationml/2006/main">
  <p:tag name="THINKCELLSHAPEDONOTDELETE" val="pl2Z7Ha01BEmnV7pkVGNys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0sEPXMe5zUKrwUg8ZDsmCA"/>
</p:tagLst>
</file>

<file path=ppt/tags/tag540.xml><?xml version="1.0" encoding="utf-8"?>
<p:tagLst xmlns:a="http://schemas.openxmlformats.org/drawingml/2006/main" xmlns:r="http://schemas.openxmlformats.org/officeDocument/2006/relationships" xmlns:p="http://schemas.openxmlformats.org/presentationml/2006/main">
  <p:tag name="THINKCELLSHAPEDONOTDELETE" val="pgGVEUAgsfkqVZdQ4AzKkTA"/>
</p:tagLst>
</file>

<file path=ppt/tags/tag541.xml><?xml version="1.0" encoding="utf-8"?>
<p:tagLst xmlns:a="http://schemas.openxmlformats.org/drawingml/2006/main" xmlns:r="http://schemas.openxmlformats.org/officeDocument/2006/relationships" xmlns:p="http://schemas.openxmlformats.org/presentationml/2006/main">
  <p:tag name="THINKCELLSHAPEDONOTDELETE" val="pRdad3lJet0aaG7aClKMkKQ"/>
</p:tagLst>
</file>

<file path=ppt/tags/tag542.xml><?xml version="1.0" encoding="utf-8"?>
<p:tagLst xmlns:a="http://schemas.openxmlformats.org/drawingml/2006/main" xmlns:r="http://schemas.openxmlformats.org/officeDocument/2006/relationships" xmlns:p="http://schemas.openxmlformats.org/presentationml/2006/main">
  <p:tag name="THINKCELLSHAPEDONOTDELETE" val="pBqX7JLRdXkqAMZdULDswhA"/>
</p:tagLst>
</file>

<file path=ppt/tags/tag543.xml><?xml version="1.0" encoding="utf-8"?>
<p:tagLst xmlns:a="http://schemas.openxmlformats.org/drawingml/2006/main" xmlns:r="http://schemas.openxmlformats.org/officeDocument/2006/relationships" xmlns:p="http://schemas.openxmlformats.org/presentationml/2006/main">
  <p:tag name="THINKCELLSHAPEDONOTDELETE" val="pY2w7HSvsnkqJ5ozKX5fhvw"/>
</p:tagLst>
</file>

<file path=ppt/tags/tag544.xml><?xml version="1.0" encoding="utf-8"?>
<p:tagLst xmlns:a="http://schemas.openxmlformats.org/drawingml/2006/main" xmlns:r="http://schemas.openxmlformats.org/officeDocument/2006/relationships" xmlns:p="http://schemas.openxmlformats.org/presentationml/2006/main">
  <p:tag name="THINKCELLSHAPEDONOTDELETE" val="pYvEjO1SVk0iSayML0IwoAw"/>
</p:tagLst>
</file>

<file path=ppt/tags/tag545.xml><?xml version="1.0" encoding="utf-8"?>
<p:tagLst xmlns:a="http://schemas.openxmlformats.org/drawingml/2006/main" xmlns:r="http://schemas.openxmlformats.org/officeDocument/2006/relationships" xmlns:p="http://schemas.openxmlformats.org/presentationml/2006/main">
  <p:tag name="THINKCELLSHAPEDONOTDELETE" val="pVER8VrvLbEKJ5Ax1XboIyQ"/>
</p:tagLst>
</file>

<file path=ppt/tags/tag546.xml><?xml version="1.0" encoding="utf-8"?>
<p:tagLst xmlns:a="http://schemas.openxmlformats.org/drawingml/2006/main" xmlns:r="http://schemas.openxmlformats.org/officeDocument/2006/relationships" xmlns:p="http://schemas.openxmlformats.org/presentationml/2006/main">
  <p:tag name="THINKCELLSHAPEDONOTDELETE" val="p0Ln8Wnkk6U6h8ftvB_jHog"/>
</p:tagLst>
</file>

<file path=ppt/tags/tag547.xml><?xml version="1.0" encoding="utf-8"?>
<p:tagLst xmlns:a="http://schemas.openxmlformats.org/drawingml/2006/main" xmlns:r="http://schemas.openxmlformats.org/officeDocument/2006/relationships" xmlns:p="http://schemas.openxmlformats.org/presentationml/2006/main">
  <p:tag name="THINKCELLSHAPEDONOTDELETE" val="pcUtWT1WtmUKoYqg1dlZG0Q"/>
</p:tagLst>
</file>

<file path=ppt/tags/tag548.xml><?xml version="1.0" encoding="utf-8"?>
<p:tagLst xmlns:a="http://schemas.openxmlformats.org/drawingml/2006/main" xmlns:r="http://schemas.openxmlformats.org/officeDocument/2006/relationships" xmlns:p="http://schemas.openxmlformats.org/presentationml/2006/main">
  <p:tag name="THINKCELLSHAPEDONOTDELETE" val="ptePZP.28OkeWrXSOq4weiQ"/>
</p:tagLst>
</file>

<file path=ppt/tags/tag549.xml><?xml version="1.0" encoding="utf-8"?>
<p:tagLst xmlns:a="http://schemas.openxmlformats.org/drawingml/2006/main" xmlns:r="http://schemas.openxmlformats.org/officeDocument/2006/relationships" xmlns:p="http://schemas.openxmlformats.org/presentationml/2006/main">
  <p:tag name="THINKCELLSHAPEDONOTDELETE" val="pXFyVRW8VP0SVsyBVP9tAc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EkjWpWVOhEOwMKqO2etTig"/>
</p:tagLst>
</file>

<file path=ppt/tags/tag550.xml><?xml version="1.0" encoding="utf-8"?>
<p:tagLst xmlns:a="http://schemas.openxmlformats.org/drawingml/2006/main" xmlns:r="http://schemas.openxmlformats.org/officeDocument/2006/relationships" xmlns:p="http://schemas.openxmlformats.org/presentationml/2006/main">
  <p:tag name="THINKCELLSHAPEDONOTDELETE" val="pJ2mhkz3Mf0ui9SSMRvQazQ"/>
</p:tagLst>
</file>

<file path=ppt/tags/tag551.xml><?xml version="1.0" encoding="utf-8"?>
<p:tagLst xmlns:a="http://schemas.openxmlformats.org/drawingml/2006/main" xmlns:r="http://schemas.openxmlformats.org/officeDocument/2006/relationships" xmlns:p="http://schemas.openxmlformats.org/presentationml/2006/main">
  <p:tag name="THINKCELLSHAPEDONOTDELETE" val="pSbxodvODt02a7DGrUzRypA"/>
</p:tagLst>
</file>

<file path=ppt/tags/tag552.xml><?xml version="1.0" encoding="utf-8"?>
<p:tagLst xmlns:a="http://schemas.openxmlformats.org/drawingml/2006/main" xmlns:r="http://schemas.openxmlformats.org/officeDocument/2006/relationships" xmlns:p="http://schemas.openxmlformats.org/presentationml/2006/main">
  <p:tag name="THINKCELLSHAPEDONOTDELETE" val="pvjUv1I2wi0KY1Tq.UlX_tA"/>
</p:tagLst>
</file>

<file path=ppt/tags/tag553.xml><?xml version="1.0" encoding="utf-8"?>
<p:tagLst xmlns:a="http://schemas.openxmlformats.org/drawingml/2006/main" xmlns:r="http://schemas.openxmlformats.org/officeDocument/2006/relationships" xmlns:p="http://schemas.openxmlformats.org/presentationml/2006/main">
  <p:tag name="THINKCELLSHAPEDONOTDELETE" val="pxE_dCMjma02wlSn9WY9rLg"/>
</p:tagLst>
</file>

<file path=ppt/tags/tag554.xml><?xml version="1.0" encoding="utf-8"?>
<p:tagLst xmlns:a="http://schemas.openxmlformats.org/drawingml/2006/main" xmlns:r="http://schemas.openxmlformats.org/officeDocument/2006/relationships" xmlns:p="http://schemas.openxmlformats.org/presentationml/2006/main">
  <p:tag name="THINKCELLSHAPEDONOTDELETE" val="ppt_0tZfFP0m4blM4JjcdIw"/>
</p:tagLst>
</file>

<file path=ppt/tags/tag555.xml><?xml version="1.0" encoding="utf-8"?>
<p:tagLst xmlns:a="http://schemas.openxmlformats.org/drawingml/2006/main" xmlns:r="http://schemas.openxmlformats.org/officeDocument/2006/relationships" xmlns:p="http://schemas.openxmlformats.org/presentationml/2006/main">
  <p:tag name="THINKCELLSHAPEDONOTDELETE" val="pptN.WyebV0uERCHscMm5_w"/>
</p:tagLst>
</file>

<file path=ppt/tags/tag556.xml><?xml version="1.0" encoding="utf-8"?>
<p:tagLst xmlns:a="http://schemas.openxmlformats.org/drawingml/2006/main" xmlns:r="http://schemas.openxmlformats.org/officeDocument/2006/relationships" xmlns:p="http://schemas.openxmlformats.org/presentationml/2006/main">
  <p:tag name="THINKCELLSHAPEDONOTDELETE" val="paHFitCiBg0.mrTD.bx7rLQ"/>
</p:tagLst>
</file>

<file path=ppt/tags/tag557.xml><?xml version="1.0" encoding="utf-8"?>
<p:tagLst xmlns:a="http://schemas.openxmlformats.org/drawingml/2006/main" xmlns:r="http://schemas.openxmlformats.org/officeDocument/2006/relationships" xmlns:p="http://schemas.openxmlformats.org/presentationml/2006/main">
  <p:tag name="THINKCELLSHAPEDONOTDELETE" val="pzxYcUhbPOUmWyyexI9d0FQ"/>
</p:tagLst>
</file>

<file path=ppt/tags/tag558.xml><?xml version="1.0" encoding="utf-8"?>
<p:tagLst xmlns:a="http://schemas.openxmlformats.org/drawingml/2006/main" xmlns:r="http://schemas.openxmlformats.org/officeDocument/2006/relationships" xmlns:p="http://schemas.openxmlformats.org/presentationml/2006/main">
  <p:tag name="THINKCELLSHAPEDONOTDELETE" val="pvNkZpPZkGU.DRQyF8PlPeA"/>
</p:tagLst>
</file>

<file path=ppt/tags/tag559.xml><?xml version="1.0" encoding="utf-8"?>
<p:tagLst xmlns:a="http://schemas.openxmlformats.org/drawingml/2006/main" xmlns:r="http://schemas.openxmlformats.org/officeDocument/2006/relationships" xmlns:p="http://schemas.openxmlformats.org/presentationml/2006/main">
  <p:tag name="THINKCELLSHAPEDONOTDELETE" val="p_51JLojhcUuk_1gWqiv5Q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kERM12TdBUm.Utxk.SNazg"/>
</p:tagLst>
</file>

<file path=ppt/tags/tag560.xml><?xml version="1.0" encoding="utf-8"?>
<p:tagLst xmlns:a="http://schemas.openxmlformats.org/drawingml/2006/main" xmlns:r="http://schemas.openxmlformats.org/officeDocument/2006/relationships" xmlns:p="http://schemas.openxmlformats.org/presentationml/2006/main">
  <p:tag name="THINKCELLSHAPEDONOTDELETE" val="p1LrdCgzuj0i16aIHyNmG0g"/>
</p:tagLst>
</file>

<file path=ppt/tags/tag561.xml><?xml version="1.0" encoding="utf-8"?>
<p:tagLst xmlns:a="http://schemas.openxmlformats.org/drawingml/2006/main" xmlns:r="http://schemas.openxmlformats.org/officeDocument/2006/relationships" xmlns:p="http://schemas.openxmlformats.org/presentationml/2006/main">
  <p:tag name="THINKCELLSHAPEDONOTDELETE" val="ppNY6bmFELU6VdeJIeMIIkA"/>
</p:tagLst>
</file>

<file path=ppt/tags/tag562.xml><?xml version="1.0" encoding="utf-8"?>
<p:tagLst xmlns:a="http://schemas.openxmlformats.org/drawingml/2006/main" xmlns:r="http://schemas.openxmlformats.org/officeDocument/2006/relationships" xmlns:p="http://schemas.openxmlformats.org/presentationml/2006/main">
  <p:tag name="THINKCELLSHAPEDONOTDELETE" val="pnD9gdHxxmkic54dJQ371SA"/>
</p:tagLst>
</file>

<file path=ppt/tags/tag563.xml><?xml version="1.0" encoding="utf-8"?>
<p:tagLst xmlns:a="http://schemas.openxmlformats.org/drawingml/2006/main" xmlns:r="http://schemas.openxmlformats.org/officeDocument/2006/relationships" xmlns:p="http://schemas.openxmlformats.org/presentationml/2006/main">
  <p:tag name="THINKCELLSHAPEDONOTDELETE" val="pgAYz7zXPZ0KD5iuKC4.CtQ"/>
</p:tagLst>
</file>

<file path=ppt/tags/tag564.xml><?xml version="1.0" encoding="utf-8"?>
<p:tagLst xmlns:a="http://schemas.openxmlformats.org/drawingml/2006/main" xmlns:r="http://schemas.openxmlformats.org/officeDocument/2006/relationships" xmlns:p="http://schemas.openxmlformats.org/presentationml/2006/main">
  <p:tag name="THINKCELLSHAPEDONOTDELETE" val="pDKXJgf34mUe.RtCXiTxUXw"/>
</p:tagLst>
</file>

<file path=ppt/tags/tag565.xml><?xml version="1.0" encoding="utf-8"?>
<p:tagLst xmlns:a="http://schemas.openxmlformats.org/drawingml/2006/main" xmlns:r="http://schemas.openxmlformats.org/officeDocument/2006/relationships" xmlns:p="http://schemas.openxmlformats.org/presentationml/2006/main">
  <p:tag name="THINKCELLSHAPEDONOTDELETE" val="pK6jvpLmDIU2ijfgJRR7Fgg"/>
</p:tagLst>
</file>

<file path=ppt/tags/tag566.xml><?xml version="1.0" encoding="utf-8"?>
<p:tagLst xmlns:a="http://schemas.openxmlformats.org/drawingml/2006/main" xmlns:r="http://schemas.openxmlformats.org/officeDocument/2006/relationships" xmlns:p="http://schemas.openxmlformats.org/presentationml/2006/main">
  <p:tag name="THINKCELLSHAPEDONOTDELETE" val="pznrSPiuNskyi.l1CkzunnA"/>
</p:tagLst>
</file>

<file path=ppt/tags/tag567.xml><?xml version="1.0" encoding="utf-8"?>
<p:tagLst xmlns:a="http://schemas.openxmlformats.org/drawingml/2006/main" xmlns:r="http://schemas.openxmlformats.org/officeDocument/2006/relationships" xmlns:p="http://schemas.openxmlformats.org/presentationml/2006/main">
  <p:tag name="THINKCELLSHAPEDONOTDELETE" val="pAzxd1RxPCku4yICPqugVxA"/>
</p:tagLst>
</file>

<file path=ppt/tags/tag568.xml><?xml version="1.0" encoding="utf-8"?>
<p:tagLst xmlns:a="http://schemas.openxmlformats.org/drawingml/2006/main" xmlns:r="http://schemas.openxmlformats.org/officeDocument/2006/relationships" xmlns:p="http://schemas.openxmlformats.org/presentationml/2006/main">
  <p:tag name="THINKCELLSHAPEDONOTDELETE" val="pN.dxiHsrv0q__.Os2q2JwA"/>
</p:tagLst>
</file>

<file path=ppt/tags/tag569.xml><?xml version="1.0" encoding="utf-8"?>
<p:tagLst xmlns:a="http://schemas.openxmlformats.org/drawingml/2006/main" xmlns:r="http://schemas.openxmlformats.org/officeDocument/2006/relationships" xmlns:p="http://schemas.openxmlformats.org/presentationml/2006/main">
  <p:tag name="THINKCELLSHAPEDONOTDELETE" val="pV6B7fYEORESO1qoKFQo3_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B_0KG7btIkGZdsDpLDVAcA"/>
</p:tagLst>
</file>

<file path=ppt/tags/tag570.xml><?xml version="1.0" encoding="utf-8"?>
<p:tagLst xmlns:a="http://schemas.openxmlformats.org/drawingml/2006/main" xmlns:r="http://schemas.openxmlformats.org/officeDocument/2006/relationships" xmlns:p="http://schemas.openxmlformats.org/presentationml/2006/main">
  <p:tag name="THINKCELLSHAPEDONOTDELETE" val="pUjH4H.JpyEulqCaRlrx1sw"/>
</p:tagLst>
</file>

<file path=ppt/tags/tag571.xml><?xml version="1.0" encoding="utf-8"?>
<p:tagLst xmlns:a="http://schemas.openxmlformats.org/drawingml/2006/main" xmlns:r="http://schemas.openxmlformats.org/officeDocument/2006/relationships" xmlns:p="http://schemas.openxmlformats.org/presentationml/2006/main">
  <p:tag name="THINKCELLSHAPEDONOTDELETE" val="phycRs2blp0iqgwEemqq0og"/>
</p:tagLst>
</file>

<file path=ppt/tags/tag572.xml><?xml version="1.0" encoding="utf-8"?>
<p:tagLst xmlns:a="http://schemas.openxmlformats.org/drawingml/2006/main" xmlns:r="http://schemas.openxmlformats.org/officeDocument/2006/relationships" xmlns:p="http://schemas.openxmlformats.org/presentationml/2006/main">
  <p:tag name="THINKCELLSHAPEDONOTDELETE" val="pzvFYC6evIUWz5D13Sj0b8A"/>
</p:tagLst>
</file>

<file path=ppt/tags/tag573.xml><?xml version="1.0" encoding="utf-8"?>
<p:tagLst xmlns:a="http://schemas.openxmlformats.org/drawingml/2006/main" xmlns:r="http://schemas.openxmlformats.org/officeDocument/2006/relationships" xmlns:p="http://schemas.openxmlformats.org/presentationml/2006/main">
  <p:tag name="THINKCELLSHAPEDONOTDELETE" val="p59vI.oxrcEWaHWBJtDso7w"/>
</p:tagLst>
</file>

<file path=ppt/tags/tag574.xml><?xml version="1.0" encoding="utf-8"?>
<p:tagLst xmlns:a="http://schemas.openxmlformats.org/drawingml/2006/main" xmlns:r="http://schemas.openxmlformats.org/officeDocument/2006/relationships" xmlns:p="http://schemas.openxmlformats.org/presentationml/2006/main">
  <p:tag name="THINKCELLSHAPEDONOTDELETE" val="pHx1MeQc9rUaEUEX.nYsQGA"/>
</p:tagLst>
</file>

<file path=ppt/tags/tag575.xml><?xml version="1.0" encoding="utf-8"?>
<p:tagLst xmlns:a="http://schemas.openxmlformats.org/drawingml/2006/main" xmlns:r="http://schemas.openxmlformats.org/officeDocument/2006/relationships" xmlns:p="http://schemas.openxmlformats.org/presentationml/2006/main">
  <p:tag name="THINKCELLSHAPEDONOTDELETE" val="pCnRUtR0UvEuI_WyESfkBUg"/>
</p:tagLst>
</file>

<file path=ppt/tags/tag576.xml><?xml version="1.0" encoding="utf-8"?>
<p:tagLst xmlns:a="http://schemas.openxmlformats.org/drawingml/2006/main" xmlns:r="http://schemas.openxmlformats.org/officeDocument/2006/relationships" xmlns:p="http://schemas.openxmlformats.org/presentationml/2006/main">
  <p:tag name="THINKCELLSHAPEDONOTDELETE" val="p55NYOxJSK0C7gaMBIOVuCw"/>
</p:tagLst>
</file>

<file path=ppt/tags/tag577.xml><?xml version="1.0" encoding="utf-8"?>
<p:tagLst xmlns:a="http://schemas.openxmlformats.org/drawingml/2006/main" xmlns:r="http://schemas.openxmlformats.org/officeDocument/2006/relationships" xmlns:p="http://schemas.openxmlformats.org/presentationml/2006/main">
  <p:tag name="THINKCELLSHAPEDONOTDELETE" val="p2GtCJ81R80Wl6m.bOvJczQ"/>
</p:tagLst>
</file>

<file path=ppt/tags/tag578.xml><?xml version="1.0" encoding="utf-8"?>
<p:tagLst xmlns:a="http://schemas.openxmlformats.org/drawingml/2006/main" xmlns:r="http://schemas.openxmlformats.org/officeDocument/2006/relationships" xmlns:p="http://schemas.openxmlformats.org/presentationml/2006/main">
  <p:tag name="THINKCELLSHAPEDONOTDELETE" val="pFYH950QDzk.cBtckvgdW5A"/>
</p:tagLst>
</file>

<file path=ppt/tags/tag579.xml><?xml version="1.0" encoding="utf-8"?>
<p:tagLst xmlns:a="http://schemas.openxmlformats.org/drawingml/2006/main" xmlns:r="http://schemas.openxmlformats.org/officeDocument/2006/relationships" xmlns:p="http://schemas.openxmlformats.org/presentationml/2006/main">
  <p:tag name="THINKCELLSHAPEDONOTDELETE" val="p1aKWjd3eD0Co5OF3QEeUL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KfyWabQBWUCfwSiZxym4vg"/>
</p:tagLst>
</file>

<file path=ppt/tags/tag580.xml><?xml version="1.0" encoding="utf-8"?>
<p:tagLst xmlns:a="http://schemas.openxmlformats.org/drawingml/2006/main" xmlns:r="http://schemas.openxmlformats.org/officeDocument/2006/relationships" xmlns:p="http://schemas.openxmlformats.org/presentationml/2006/main">
  <p:tag name="THINKCELLSHAPEDONOTDELETE" val="pFIN_d57wjkqaMR_lRes6Gw"/>
</p:tagLst>
</file>

<file path=ppt/tags/tag581.xml><?xml version="1.0" encoding="utf-8"?>
<p:tagLst xmlns:a="http://schemas.openxmlformats.org/drawingml/2006/main" xmlns:r="http://schemas.openxmlformats.org/officeDocument/2006/relationships" xmlns:p="http://schemas.openxmlformats.org/presentationml/2006/main">
  <p:tag name="THINKCELLSHAPEDONOTDELETE" val="p2fOdz.B5wUerheOEjsFYPg"/>
</p:tagLst>
</file>

<file path=ppt/tags/tag582.xml><?xml version="1.0" encoding="utf-8"?>
<p:tagLst xmlns:a="http://schemas.openxmlformats.org/drawingml/2006/main" xmlns:r="http://schemas.openxmlformats.org/officeDocument/2006/relationships" xmlns:p="http://schemas.openxmlformats.org/presentationml/2006/main">
  <p:tag name="THINKCELLSHAPEDONOTDELETE" val="pPKYIe8GdRk.HpDpYjeM15Q"/>
</p:tagLst>
</file>

<file path=ppt/tags/tag583.xml><?xml version="1.0" encoding="utf-8"?>
<p:tagLst xmlns:a="http://schemas.openxmlformats.org/drawingml/2006/main" xmlns:r="http://schemas.openxmlformats.org/officeDocument/2006/relationships" xmlns:p="http://schemas.openxmlformats.org/presentationml/2006/main">
  <p:tag name="THINKCELLSHAPEDONOTDELETE" val="pv9haFkOYQEOWNpvb6oMT.g"/>
</p:tagLst>
</file>

<file path=ppt/tags/tag584.xml><?xml version="1.0" encoding="utf-8"?>
<p:tagLst xmlns:a="http://schemas.openxmlformats.org/drawingml/2006/main" xmlns:r="http://schemas.openxmlformats.org/officeDocument/2006/relationships" xmlns:p="http://schemas.openxmlformats.org/presentationml/2006/main">
  <p:tag name="THINKCELLSHAPEDONOTDELETE" val="pExGQP.HgkU.3ExznDOzFUQ"/>
</p:tagLst>
</file>

<file path=ppt/tags/tag585.xml><?xml version="1.0" encoding="utf-8"?>
<p:tagLst xmlns:a="http://schemas.openxmlformats.org/drawingml/2006/main" xmlns:r="http://schemas.openxmlformats.org/officeDocument/2006/relationships" xmlns:p="http://schemas.openxmlformats.org/presentationml/2006/main">
  <p:tag name="THINKCELLSHAPEDONOTDELETE" val="pCCC1TIzZ3kSPKELd6UmvNA"/>
</p:tagLst>
</file>

<file path=ppt/tags/tag586.xml><?xml version="1.0" encoding="utf-8"?>
<p:tagLst xmlns:a="http://schemas.openxmlformats.org/drawingml/2006/main" xmlns:r="http://schemas.openxmlformats.org/officeDocument/2006/relationships" xmlns:p="http://schemas.openxmlformats.org/presentationml/2006/main">
  <p:tag name="THINKCELLSHAPEDONOTDELETE" val="pMjwar09qCkes7gtiH2Qg4g"/>
</p:tagLst>
</file>

<file path=ppt/tags/tag587.xml><?xml version="1.0" encoding="utf-8"?>
<p:tagLst xmlns:a="http://schemas.openxmlformats.org/drawingml/2006/main" xmlns:r="http://schemas.openxmlformats.org/officeDocument/2006/relationships" xmlns:p="http://schemas.openxmlformats.org/presentationml/2006/main">
  <p:tag name="THINKCELLSHAPEDONOTDELETE" val="p.4qq.EtlG02tKLQ03Nzuaw"/>
</p:tagLst>
</file>

<file path=ppt/tags/tag588.xml><?xml version="1.0" encoding="utf-8"?>
<p:tagLst xmlns:a="http://schemas.openxmlformats.org/drawingml/2006/main" xmlns:r="http://schemas.openxmlformats.org/officeDocument/2006/relationships" xmlns:p="http://schemas.openxmlformats.org/presentationml/2006/main">
  <p:tag name="THINKCELLSHAPEDONOTDELETE" val="pXrAo0GIJ0kq1GUip0MRWfQ"/>
</p:tagLst>
</file>

<file path=ppt/tags/tag589.xml><?xml version="1.0" encoding="utf-8"?>
<p:tagLst xmlns:a="http://schemas.openxmlformats.org/drawingml/2006/main" xmlns:r="http://schemas.openxmlformats.org/officeDocument/2006/relationships" xmlns:p="http://schemas.openxmlformats.org/presentationml/2006/main">
  <p:tag name="THINKCELLSHAPEDONOTDELETE" val="pLRvcJ7UUrke4YsvPZwgn6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AExCpD7CPkmfOcfUgv_VRw"/>
</p:tagLst>
</file>

<file path=ppt/tags/tag590.xml><?xml version="1.0" encoding="utf-8"?>
<p:tagLst xmlns:a="http://schemas.openxmlformats.org/drawingml/2006/main" xmlns:r="http://schemas.openxmlformats.org/officeDocument/2006/relationships" xmlns:p="http://schemas.openxmlformats.org/presentationml/2006/main">
  <p:tag name="THINKCELLSHAPEDONOTDELETE" val="po5cndcv5E06.JGC5HS73aA"/>
</p:tagLst>
</file>

<file path=ppt/tags/tag591.xml><?xml version="1.0" encoding="utf-8"?>
<p:tagLst xmlns:a="http://schemas.openxmlformats.org/drawingml/2006/main" xmlns:r="http://schemas.openxmlformats.org/officeDocument/2006/relationships" xmlns:p="http://schemas.openxmlformats.org/presentationml/2006/main">
  <p:tag name="THINKCELLSHAPEDONOTDELETE" val="pI_mT7qWP5ECY0Hn5hju82A"/>
</p:tagLst>
</file>

<file path=ppt/tags/tag592.xml><?xml version="1.0" encoding="utf-8"?>
<p:tagLst xmlns:a="http://schemas.openxmlformats.org/drawingml/2006/main" xmlns:r="http://schemas.openxmlformats.org/officeDocument/2006/relationships" xmlns:p="http://schemas.openxmlformats.org/presentationml/2006/main">
  <p:tag name="THINKCELLSHAPEDONOTDELETE" val="pYUalWyBF1EycujwEN6KPAQ"/>
</p:tagLst>
</file>

<file path=ppt/tags/tag593.xml><?xml version="1.0" encoding="utf-8"?>
<p:tagLst xmlns:a="http://schemas.openxmlformats.org/drawingml/2006/main" xmlns:r="http://schemas.openxmlformats.org/officeDocument/2006/relationships" xmlns:p="http://schemas.openxmlformats.org/presentationml/2006/main">
  <p:tag name="THINKCELLSHAPEDONOTDELETE" val="pmKQ6djq3fkmqyqe11FpWZw"/>
</p:tagLst>
</file>

<file path=ppt/tags/tag594.xml><?xml version="1.0" encoding="utf-8"?>
<p:tagLst xmlns:a="http://schemas.openxmlformats.org/drawingml/2006/main" xmlns:r="http://schemas.openxmlformats.org/officeDocument/2006/relationships" xmlns:p="http://schemas.openxmlformats.org/presentationml/2006/main">
  <p:tag name="THINKCELLSHAPEDONOTDELETE" val="pGB4N75b5MkGScZkdPfSTnQ"/>
</p:tagLst>
</file>

<file path=ppt/tags/tag595.xml><?xml version="1.0" encoding="utf-8"?>
<p:tagLst xmlns:a="http://schemas.openxmlformats.org/drawingml/2006/main" xmlns:r="http://schemas.openxmlformats.org/officeDocument/2006/relationships" xmlns:p="http://schemas.openxmlformats.org/presentationml/2006/main">
  <p:tag name="THINKCELLSHAPEDONOTDELETE" val="pMTAa2FFStUWLFZbLpRlaKg"/>
</p:tagLst>
</file>

<file path=ppt/tags/tag596.xml><?xml version="1.0" encoding="utf-8"?>
<p:tagLst xmlns:a="http://schemas.openxmlformats.org/drawingml/2006/main" xmlns:r="http://schemas.openxmlformats.org/officeDocument/2006/relationships" xmlns:p="http://schemas.openxmlformats.org/presentationml/2006/main">
  <p:tag name="THINKCELLSHAPEDONOTDELETE" val="pY3Xm1UmGQ0qKiX67Xd_VGQ"/>
</p:tagLst>
</file>

<file path=ppt/tags/tag597.xml><?xml version="1.0" encoding="utf-8"?>
<p:tagLst xmlns:a="http://schemas.openxmlformats.org/drawingml/2006/main" xmlns:r="http://schemas.openxmlformats.org/officeDocument/2006/relationships" xmlns:p="http://schemas.openxmlformats.org/presentationml/2006/main">
  <p:tag name="THINKCELLSHAPEDONOTDELETE" val="pbt43thI.X0.nPYiX2agv.Q"/>
</p:tagLst>
</file>

<file path=ppt/tags/tag598.xml><?xml version="1.0" encoding="utf-8"?>
<p:tagLst xmlns:a="http://schemas.openxmlformats.org/drawingml/2006/main" xmlns:r="http://schemas.openxmlformats.org/officeDocument/2006/relationships" xmlns:p="http://schemas.openxmlformats.org/presentationml/2006/main">
  <p:tag name="THINKCELLSHAPEDONOTDELETE" val="p4NIiQKDbY0ioI0h0hik48g"/>
</p:tagLst>
</file>

<file path=ppt/tags/tag599.xml><?xml version="1.0" encoding="utf-8"?>
<p:tagLst xmlns:a="http://schemas.openxmlformats.org/drawingml/2006/main" xmlns:r="http://schemas.openxmlformats.org/officeDocument/2006/relationships" xmlns:p="http://schemas.openxmlformats.org/presentationml/2006/main">
  <p:tag name="THINKCELLSHAPEDONOTDELETE" val="pZthSPlZ7ZU.d4RN5f.lfj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udHmN47K.kGphBnVl2Cz_A"/>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rox99dsIH0q0PKP3wfFXNQ"/>
</p:tagLst>
</file>

<file path=ppt/tags/tag600.xml><?xml version="1.0" encoding="utf-8"?>
<p:tagLst xmlns:a="http://schemas.openxmlformats.org/drawingml/2006/main" xmlns:r="http://schemas.openxmlformats.org/officeDocument/2006/relationships" xmlns:p="http://schemas.openxmlformats.org/presentationml/2006/main">
  <p:tag name="THINKCELLSHAPEDONOTDELETE" val="pRh8Ln6xz90K4eG9sHhauZQ"/>
</p:tagLst>
</file>

<file path=ppt/tags/tag601.xml><?xml version="1.0" encoding="utf-8"?>
<p:tagLst xmlns:a="http://schemas.openxmlformats.org/drawingml/2006/main" xmlns:r="http://schemas.openxmlformats.org/officeDocument/2006/relationships" xmlns:p="http://schemas.openxmlformats.org/presentationml/2006/main">
  <p:tag name="THINKCELLSHAPEDONOTDELETE" val="pRB6JYgNPqkmRYLe2EAFWfQ"/>
</p:tagLst>
</file>

<file path=ppt/tags/tag602.xml><?xml version="1.0" encoding="utf-8"?>
<p:tagLst xmlns:a="http://schemas.openxmlformats.org/drawingml/2006/main" xmlns:r="http://schemas.openxmlformats.org/officeDocument/2006/relationships" xmlns:p="http://schemas.openxmlformats.org/presentationml/2006/main">
  <p:tag name="THINKCELLSHAPEDONOTDELETE" val="pzMIXu_uB9kunMq6z7RoNFw"/>
</p:tagLst>
</file>

<file path=ppt/tags/tag603.xml><?xml version="1.0" encoding="utf-8"?>
<p:tagLst xmlns:a="http://schemas.openxmlformats.org/drawingml/2006/main" xmlns:r="http://schemas.openxmlformats.org/officeDocument/2006/relationships" xmlns:p="http://schemas.openxmlformats.org/presentationml/2006/main">
  <p:tag name="THINKCELLSHAPEDONOTDELETE" val="pCAAQ2r7XPkSWLcNu1qyAAg"/>
</p:tagLst>
</file>

<file path=ppt/tags/tag604.xml><?xml version="1.0" encoding="utf-8"?>
<p:tagLst xmlns:a="http://schemas.openxmlformats.org/drawingml/2006/main" xmlns:r="http://schemas.openxmlformats.org/officeDocument/2006/relationships" xmlns:p="http://schemas.openxmlformats.org/presentationml/2006/main">
  <p:tag name="THINKCELLSHAPEDONOTDELETE" val="pm4Cn2y5GIkWNFbgdYVlUSQ"/>
</p:tagLst>
</file>

<file path=ppt/tags/tag605.xml><?xml version="1.0" encoding="utf-8"?>
<p:tagLst xmlns:a="http://schemas.openxmlformats.org/drawingml/2006/main" xmlns:r="http://schemas.openxmlformats.org/officeDocument/2006/relationships" xmlns:p="http://schemas.openxmlformats.org/presentationml/2006/main">
  <p:tag name="THINKCELLSHAPEDONOTDELETE" val="pXOalDnHM_EaZyWH_eL3WeQ"/>
</p:tagLst>
</file>

<file path=ppt/tags/tag606.xml><?xml version="1.0" encoding="utf-8"?>
<p:tagLst xmlns:a="http://schemas.openxmlformats.org/drawingml/2006/main" xmlns:r="http://schemas.openxmlformats.org/officeDocument/2006/relationships" xmlns:p="http://schemas.openxmlformats.org/presentationml/2006/main">
  <p:tag name="THINKCELLSHAPEDONOTDELETE" val="ppcSxzXqlGEiPFHYTtMIOEA"/>
</p:tagLst>
</file>

<file path=ppt/tags/tag607.xml><?xml version="1.0" encoding="utf-8"?>
<p:tagLst xmlns:a="http://schemas.openxmlformats.org/drawingml/2006/main" xmlns:r="http://schemas.openxmlformats.org/officeDocument/2006/relationships" xmlns:p="http://schemas.openxmlformats.org/presentationml/2006/main">
  <p:tag name="THINKCELLSHAPEDONOTDELETE" val="ptd739cU3iE6dIVn69xqojA"/>
</p:tagLst>
</file>

<file path=ppt/tags/tag608.xml><?xml version="1.0" encoding="utf-8"?>
<p:tagLst xmlns:a="http://schemas.openxmlformats.org/drawingml/2006/main" xmlns:r="http://schemas.openxmlformats.org/officeDocument/2006/relationships" xmlns:p="http://schemas.openxmlformats.org/presentationml/2006/main">
  <p:tag name="THINKCELLSHAPEDONOTDELETE" val="p7dpgQwv80EiG7TB9013J4w"/>
</p:tagLst>
</file>

<file path=ppt/tags/tag609.xml><?xml version="1.0" encoding="utf-8"?>
<p:tagLst xmlns:a="http://schemas.openxmlformats.org/drawingml/2006/main" xmlns:r="http://schemas.openxmlformats.org/officeDocument/2006/relationships" xmlns:p="http://schemas.openxmlformats.org/presentationml/2006/main">
  <p:tag name="THINKCELLSHAPEDONOTDELETE" val="pvF5LiTmNQ0yWOGJSDwoRLw"/>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V6dmTsarTkOWoRzJVxXBGg"/>
</p:tagLst>
</file>

<file path=ppt/tags/tag610.xml><?xml version="1.0" encoding="utf-8"?>
<p:tagLst xmlns:a="http://schemas.openxmlformats.org/drawingml/2006/main" xmlns:r="http://schemas.openxmlformats.org/officeDocument/2006/relationships" xmlns:p="http://schemas.openxmlformats.org/presentationml/2006/main">
  <p:tag name="THINKCELLSHAPEDONOTDELETE" val="pA_bRUH9.f0iSRXPdWxVgEg"/>
</p:tagLst>
</file>

<file path=ppt/tags/tag611.xml><?xml version="1.0" encoding="utf-8"?>
<p:tagLst xmlns:a="http://schemas.openxmlformats.org/drawingml/2006/main" xmlns:r="http://schemas.openxmlformats.org/officeDocument/2006/relationships" xmlns:p="http://schemas.openxmlformats.org/presentationml/2006/main">
  <p:tag name="THINKCELLSHAPEDONOTDELETE" val="pFNwXKBAJDUu1RSShhbGgCQ"/>
</p:tagLst>
</file>

<file path=ppt/tags/tag612.xml><?xml version="1.0" encoding="utf-8"?>
<p:tagLst xmlns:a="http://schemas.openxmlformats.org/drawingml/2006/main" xmlns:r="http://schemas.openxmlformats.org/officeDocument/2006/relationships" xmlns:p="http://schemas.openxmlformats.org/presentationml/2006/main">
  <p:tag name="THINKCELLSHAPEDONOTDELETE" val="pg18JMDfJhUiZP4AeJJoEOA"/>
</p:tagLst>
</file>

<file path=ppt/tags/tag613.xml><?xml version="1.0" encoding="utf-8"?>
<p:tagLst xmlns:a="http://schemas.openxmlformats.org/drawingml/2006/main" xmlns:r="http://schemas.openxmlformats.org/officeDocument/2006/relationships" xmlns:p="http://schemas.openxmlformats.org/presentationml/2006/main">
  <p:tag name="THINKCELLSHAPEDONOTDELETE" val="p8.BFktutG0at72BmF9FZeA"/>
</p:tagLst>
</file>

<file path=ppt/tags/tag614.xml><?xml version="1.0" encoding="utf-8"?>
<p:tagLst xmlns:a="http://schemas.openxmlformats.org/drawingml/2006/main" xmlns:r="http://schemas.openxmlformats.org/officeDocument/2006/relationships" xmlns:p="http://schemas.openxmlformats.org/presentationml/2006/main">
  <p:tag name="THINKCELLSHAPEDONOTDELETE" val="p9ycDGAM4NEm0Q_2JibGpbA"/>
</p:tagLst>
</file>

<file path=ppt/tags/tag615.xml><?xml version="1.0" encoding="utf-8"?>
<p:tagLst xmlns:a="http://schemas.openxmlformats.org/drawingml/2006/main" xmlns:r="http://schemas.openxmlformats.org/officeDocument/2006/relationships" xmlns:p="http://schemas.openxmlformats.org/presentationml/2006/main">
  <p:tag name="THINKCELLSHAPEDONOTDELETE" val="pjY2sZzfAM0SwF3I1U5R5Ww"/>
</p:tagLst>
</file>

<file path=ppt/tags/tag616.xml><?xml version="1.0" encoding="utf-8"?>
<p:tagLst xmlns:a="http://schemas.openxmlformats.org/drawingml/2006/main" xmlns:r="http://schemas.openxmlformats.org/officeDocument/2006/relationships" xmlns:p="http://schemas.openxmlformats.org/presentationml/2006/main">
  <p:tag name="THINKCELLSHAPEDONOTDELETE" val="pGgyiCxy86kWCGlLuzMeQWg"/>
</p:tagLst>
</file>

<file path=ppt/tags/tag617.xml><?xml version="1.0" encoding="utf-8"?>
<p:tagLst xmlns:a="http://schemas.openxmlformats.org/drawingml/2006/main" xmlns:r="http://schemas.openxmlformats.org/officeDocument/2006/relationships" xmlns:p="http://schemas.openxmlformats.org/presentationml/2006/main">
  <p:tag name="THINKCELLSHAPEDONOTDELETE" val="pPd1CyhP62EC12FMo4TI6sw"/>
</p:tagLst>
</file>

<file path=ppt/tags/tag618.xml><?xml version="1.0" encoding="utf-8"?>
<p:tagLst xmlns:a="http://schemas.openxmlformats.org/drawingml/2006/main" xmlns:r="http://schemas.openxmlformats.org/officeDocument/2006/relationships" xmlns:p="http://schemas.openxmlformats.org/presentationml/2006/main">
  <p:tag name="THINKCELLSHAPEDONOTDELETE" val="pkWE0r.Cl1ESs5kuumoKFtg"/>
</p:tagLst>
</file>

<file path=ppt/tags/tag619.xml><?xml version="1.0" encoding="utf-8"?>
<p:tagLst xmlns:a="http://schemas.openxmlformats.org/drawingml/2006/main" xmlns:r="http://schemas.openxmlformats.org/officeDocument/2006/relationships" xmlns:p="http://schemas.openxmlformats.org/presentationml/2006/main">
  <p:tag name="THINKCELLSHAPEDONOTDELETE" val="p1RR4N8AC50.ALS1GYXhJi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P93oKVs87EWq5nJLFzeA6A"/>
</p:tagLst>
</file>

<file path=ppt/tags/tag620.xml><?xml version="1.0" encoding="utf-8"?>
<p:tagLst xmlns:a="http://schemas.openxmlformats.org/drawingml/2006/main" xmlns:r="http://schemas.openxmlformats.org/officeDocument/2006/relationships" xmlns:p="http://schemas.openxmlformats.org/presentationml/2006/main">
  <p:tag name="THINKCELLSHAPEDONOTDELETE" val="pqa4UoI9xGE2emSTXEBEfAw"/>
</p:tagLst>
</file>

<file path=ppt/tags/tag621.xml><?xml version="1.0" encoding="utf-8"?>
<p:tagLst xmlns:a="http://schemas.openxmlformats.org/drawingml/2006/main" xmlns:r="http://schemas.openxmlformats.org/officeDocument/2006/relationships" xmlns:p="http://schemas.openxmlformats.org/presentationml/2006/main">
  <p:tag name="THINKCELLSHAPEDONOTDELETE" val="pNaDUcNIo3U6VHmETFYwGhg"/>
</p:tagLst>
</file>

<file path=ppt/tags/tag622.xml><?xml version="1.0" encoding="utf-8"?>
<p:tagLst xmlns:a="http://schemas.openxmlformats.org/drawingml/2006/main" xmlns:r="http://schemas.openxmlformats.org/officeDocument/2006/relationships" xmlns:p="http://schemas.openxmlformats.org/presentationml/2006/main">
  <p:tag name="THINKCELLSHAPEDONOTDELETE" val="poWWeArHxAE2p.dM7qS_uRA"/>
</p:tagLst>
</file>

<file path=ppt/tags/tag623.xml><?xml version="1.0" encoding="utf-8"?>
<p:tagLst xmlns:a="http://schemas.openxmlformats.org/drawingml/2006/main" xmlns:r="http://schemas.openxmlformats.org/officeDocument/2006/relationships" xmlns:p="http://schemas.openxmlformats.org/presentationml/2006/main">
  <p:tag name="THINKCELLSHAPEDONOTDELETE" val="pW3JW.mHzXkuqFyvB9v1GOw"/>
</p:tagLst>
</file>

<file path=ppt/tags/tag624.xml><?xml version="1.0" encoding="utf-8"?>
<p:tagLst xmlns:a="http://schemas.openxmlformats.org/drawingml/2006/main" xmlns:r="http://schemas.openxmlformats.org/officeDocument/2006/relationships" xmlns:p="http://schemas.openxmlformats.org/presentationml/2006/main">
  <p:tag name="THINKCELLSHAPEDONOTDELETE" val="pUv.1LcaOrEqV6z5ZaPqwJw"/>
</p:tagLst>
</file>

<file path=ppt/tags/tag625.xml><?xml version="1.0" encoding="utf-8"?>
<p:tagLst xmlns:a="http://schemas.openxmlformats.org/drawingml/2006/main" xmlns:r="http://schemas.openxmlformats.org/officeDocument/2006/relationships" xmlns:p="http://schemas.openxmlformats.org/presentationml/2006/main">
  <p:tag name="THINKCELLSHAPEDONOTDELETE" val="pyluX4.k0GUqVwnTZxkJ0Dw"/>
</p:tagLst>
</file>

<file path=ppt/tags/tag626.xml><?xml version="1.0" encoding="utf-8"?>
<p:tagLst xmlns:a="http://schemas.openxmlformats.org/drawingml/2006/main" xmlns:r="http://schemas.openxmlformats.org/officeDocument/2006/relationships" xmlns:p="http://schemas.openxmlformats.org/presentationml/2006/main">
  <p:tag name="THINKCELLSHAPEDONOTDELETE" val="p.j5JTY7uIkCvKIyZWv6uzw"/>
</p:tagLst>
</file>

<file path=ppt/tags/tag627.xml><?xml version="1.0" encoding="utf-8"?>
<p:tagLst xmlns:a="http://schemas.openxmlformats.org/drawingml/2006/main" xmlns:r="http://schemas.openxmlformats.org/officeDocument/2006/relationships" xmlns:p="http://schemas.openxmlformats.org/presentationml/2006/main">
  <p:tag name="THINKCELLSHAPEDONOTDELETE" val="pBEw4y1H3cU2d7YSGDucmog"/>
</p:tagLst>
</file>

<file path=ppt/tags/tag628.xml><?xml version="1.0" encoding="utf-8"?>
<p:tagLst xmlns:a="http://schemas.openxmlformats.org/drawingml/2006/main" xmlns:r="http://schemas.openxmlformats.org/officeDocument/2006/relationships" xmlns:p="http://schemas.openxmlformats.org/presentationml/2006/main">
  <p:tag name="THINKCELLSHAPEDONOTDELETE" val="ppTaXr7qe90uYjLd6rPM9GA"/>
</p:tagLst>
</file>

<file path=ppt/tags/tag629.xml><?xml version="1.0" encoding="utf-8"?>
<p:tagLst xmlns:a="http://schemas.openxmlformats.org/drawingml/2006/main" xmlns:r="http://schemas.openxmlformats.org/officeDocument/2006/relationships" xmlns:p="http://schemas.openxmlformats.org/presentationml/2006/main">
  <p:tag name="THINKCELLSHAPEDONOTDELETE" val="prnai7of4GUGxassi1FnzJ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DpASLmoPg0i.KNyp7QuMgQ"/>
</p:tagLst>
</file>

<file path=ppt/tags/tag630.xml><?xml version="1.0" encoding="utf-8"?>
<p:tagLst xmlns:a="http://schemas.openxmlformats.org/drawingml/2006/main" xmlns:r="http://schemas.openxmlformats.org/officeDocument/2006/relationships" xmlns:p="http://schemas.openxmlformats.org/presentationml/2006/main">
  <p:tag name="THINKCELLSHAPEDONOTDELETE" val="pYL9RO5jPhkuBo10eZCSisw"/>
</p:tagLst>
</file>

<file path=ppt/tags/tag631.xml><?xml version="1.0" encoding="utf-8"?>
<p:tagLst xmlns:a="http://schemas.openxmlformats.org/drawingml/2006/main" xmlns:r="http://schemas.openxmlformats.org/officeDocument/2006/relationships" xmlns:p="http://schemas.openxmlformats.org/presentationml/2006/main">
  <p:tag name="THINKCELLSHAPEDONOTDELETE" val="pClMMnwZ8ykWssdkLRxT3bw"/>
</p:tagLst>
</file>

<file path=ppt/tags/tag632.xml><?xml version="1.0" encoding="utf-8"?>
<p:tagLst xmlns:a="http://schemas.openxmlformats.org/drawingml/2006/main" xmlns:r="http://schemas.openxmlformats.org/officeDocument/2006/relationships" xmlns:p="http://schemas.openxmlformats.org/presentationml/2006/main">
  <p:tag name="THINKCELLSHAPEDONOTDELETE" val="pNdhh7EhWikqEdPjOzULDOg"/>
</p:tagLst>
</file>

<file path=ppt/tags/tag633.xml><?xml version="1.0" encoding="utf-8"?>
<p:tagLst xmlns:a="http://schemas.openxmlformats.org/drawingml/2006/main" xmlns:r="http://schemas.openxmlformats.org/officeDocument/2006/relationships" xmlns:p="http://schemas.openxmlformats.org/presentationml/2006/main">
  <p:tag name="THINKCELLSHAPEDONOTDELETE" val="pJyDIkT2d50q9mX0W.KUklA"/>
</p:tagLst>
</file>

<file path=ppt/tags/tag634.xml><?xml version="1.0" encoding="utf-8"?>
<p:tagLst xmlns:a="http://schemas.openxmlformats.org/drawingml/2006/main" xmlns:r="http://schemas.openxmlformats.org/officeDocument/2006/relationships" xmlns:p="http://schemas.openxmlformats.org/presentationml/2006/main">
  <p:tag name="THINKCELLSHAPEDONOTDELETE" val="pSk8i8oZkEUuu005GvRz8lQ"/>
</p:tagLst>
</file>

<file path=ppt/tags/tag635.xml><?xml version="1.0" encoding="utf-8"?>
<p:tagLst xmlns:a="http://schemas.openxmlformats.org/drawingml/2006/main" xmlns:r="http://schemas.openxmlformats.org/officeDocument/2006/relationships" xmlns:p="http://schemas.openxmlformats.org/presentationml/2006/main">
  <p:tag name="THINKCELLSHAPEDONOTDELETE" val="pweUqOKpBlUC8DREWHiX13g"/>
</p:tagLst>
</file>

<file path=ppt/tags/tag636.xml><?xml version="1.0" encoding="utf-8"?>
<p:tagLst xmlns:a="http://schemas.openxmlformats.org/drawingml/2006/main" xmlns:r="http://schemas.openxmlformats.org/officeDocument/2006/relationships" xmlns:p="http://schemas.openxmlformats.org/presentationml/2006/main">
  <p:tag name="THINKCELLSHAPEDONOTDELETE" val="pzOrsSRbVGkqmQVZ7PeyPOg"/>
</p:tagLst>
</file>

<file path=ppt/tags/tag637.xml><?xml version="1.0" encoding="utf-8"?>
<p:tagLst xmlns:a="http://schemas.openxmlformats.org/drawingml/2006/main" xmlns:r="http://schemas.openxmlformats.org/officeDocument/2006/relationships" xmlns:p="http://schemas.openxmlformats.org/presentationml/2006/main">
  <p:tag name="THINKCELLSHAPEDONOTDELETE" val="plBNIb5Ab10GG3aKupClyYw"/>
</p:tagLst>
</file>

<file path=ppt/tags/tag638.xml><?xml version="1.0" encoding="utf-8"?>
<p:tagLst xmlns:a="http://schemas.openxmlformats.org/drawingml/2006/main" xmlns:r="http://schemas.openxmlformats.org/officeDocument/2006/relationships" xmlns:p="http://schemas.openxmlformats.org/presentationml/2006/main">
  <p:tag name="THINKCELLSHAPEDONOTDELETE" val="plJzFqzTreUK.mdEby2jlJg"/>
</p:tagLst>
</file>

<file path=ppt/tags/tag639.xml><?xml version="1.0" encoding="utf-8"?>
<p:tagLst xmlns:a="http://schemas.openxmlformats.org/drawingml/2006/main" xmlns:r="http://schemas.openxmlformats.org/officeDocument/2006/relationships" xmlns:p="http://schemas.openxmlformats.org/presentationml/2006/main">
  <p:tag name="THINKCELLSHAPEDONOTDELETE" val="pNyaMny5ok0ua1caB8Fy62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A1QTOeu8nkK5vADU8SiwkA"/>
</p:tagLst>
</file>

<file path=ppt/tags/tag640.xml><?xml version="1.0" encoding="utf-8"?>
<p:tagLst xmlns:a="http://schemas.openxmlformats.org/drawingml/2006/main" xmlns:r="http://schemas.openxmlformats.org/officeDocument/2006/relationships" xmlns:p="http://schemas.openxmlformats.org/presentationml/2006/main">
  <p:tag name="THINKCELLSHAPEDONOTDELETE" val="pmt.Fc4jWmU.i8kYqtS9b1Q"/>
</p:tagLst>
</file>

<file path=ppt/tags/tag641.xml><?xml version="1.0" encoding="utf-8"?>
<p:tagLst xmlns:a="http://schemas.openxmlformats.org/drawingml/2006/main" xmlns:r="http://schemas.openxmlformats.org/officeDocument/2006/relationships" xmlns:p="http://schemas.openxmlformats.org/presentationml/2006/main">
  <p:tag name="THINKCELLSHAPEDONOTDELETE" val="p_2wqLiInw021z7Z.lkjJQQ"/>
</p:tagLst>
</file>

<file path=ppt/tags/tag642.xml><?xml version="1.0" encoding="utf-8"?>
<p:tagLst xmlns:a="http://schemas.openxmlformats.org/drawingml/2006/main" xmlns:r="http://schemas.openxmlformats.org/officeDocument/2006/relationships" xmlns:p="http://schemas.openxmlformats.org/presentationml/2006/main">
  <p:tag name="THINKCELLSHAPEDONOTDELETE" val="pmGQ6PLCw3E6G3XWysDQ03g"/>
</p:tagLst>
</file>

<file path=ppt/tags/tag643.xml><?xml version="1.0" encoding="utf-8"?>
<p:tagLst xmlns:a="http://schemas.openxmlformats.org/drawingml/2006/main" xmlns:r="http://schemas.openxmlformats.org/officeDocument/2006/relationships" xmlns:p="http://schemas.openxmlformats.org/presentationml/2006/main">
  <p:tag name="THINKCELLSHAPEDONOTDELETE" val="p9glLGrBYn0KgI7QAkquFvQ"/>
</p:tagLst>
</file>

<file path=ppt/tags/tag644.xml><?xml version="1.0" encoding="utf-8"?>
<p:tagLst xmlns:a="http://schemas.openxmlformats.org/drawingml/2006/main" xmlns:r="http://schemas.openxmlformats.org/officeDocument/2006/relationships" xmlns:p="http://schemas.openxmlformats.org/presentationml/2006/main">
  <p:tag name="THINKCELLSHAPEDONOTDELETE" val="plxDoj2GaYkuWpTXv8IKeJw"/>
</p:tagLst>
</file>

<file path=ppt/tags/tag645.xml><?xml version="1.0" encoding="utf-8"?>
<p:tagLst xmlns:a="http://schemas.openxmlformats.org/drawingml/2006/main" xmlns:r="http://schemas.openxmlformats.org/officeDocument/2006/relationships" xmlns:p="http://schemas.openxmlformats.org/presentationml/2006/main">
  <p:tag name="THINKCELLSHAPEDONOTDELETE" val="pTkp8wVJ2L02h7PhQT4NcVA"/>
</p:tagLst>
</file>

<file path=ppt/tags/tag646.xml><?xml version="1.0" encoding="utf-8"?>
<p:tagLst xmlns:a="http://schemas.openxmlformats.org/drawingml/2006/main" xmlns:r="http://schemas.openxmlformats.org/officeDocument/2006/relationships" xmlns:p="http://schemas.openxmlformats.org/presentationml/2006/main">
  <p:tag name="THINKCELLSHAPEDONOTDELETE" val="p9b5iAk_RB0GXtR.9MMjoyQ"/>
</p:tagLst>
</file>

<file path=ppt/tags/tag647.xml><?xml version="1.0" encoding="utf-8"?>
<p:tagLst xmlns:a="http://schemas.openxmlformats.org/drawingml/2006/main" xmlns:r="http://schemas.openxmlformats.org/officeDocument/2006/relationships" xmlns:p="http://schemas.openxmlformats.org/presentationml/2006/main">
  <p:tag name="THINKCELLSHAPEDONOTDELETE" val="p.s9qpczaz0CZBmttmYRQ6A"/>
</p:tagLst>
</file>

<file path=ppt/tags/tag648.xml><?xml version="1.0" encoding="utf-8"?>
<p:tagLst xmlns:a="http://schemas.openxmlformats.org/drawingml/2006/main" xmlns:r="http://schemas.openxmlformats.org/officeDocument/2006/relationships" xmlns:p="http://schemas.openxmlformats.org/presentationml/2006/main">
  <p:tag name="THINKCELLSHAPEDONOTDELETE" val="pKwoIA4z.zEOAQeB9_oYxoQ"/>
</p:tagLst>
</file>

<file path=ppt/tags/tag649.xml><?xml version="1.0" encoding="utf-8"?>
<p:tagLst xmlns:a="http://schemas.openxmlformats.org/drawingml/2006/main" xmlns:r="http://schemas.openxmlformats.org/officeDocument/2006/relationships" xmlns:p="http://schemas.openxmlformats.org/presentationml/2006/main">
  <p:tag name="THINKCELLSHAPEDONOTDELETE" val="pzuwv5CQyyUuF6rr2hHhjZA"/>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DuZcLuxGAEyZWYF49p2RZg"/>
</p:tagLst>
</file>

<file path=ppt/tags/tag650.xml><?xml version="1.0" encoding="utf-8"?>
<p:tagLst xmlns:a="http://schemas.openxmlformats.org/drawingml/2006/main" xmlns:r="http://schemas.openxmlformats.org/officeDocument/2006/relationships" xmlns:p="http://schemas.openxmlformats.org/presentationml/2006/main">
  <p:tag name="THINKCELLSHAPEDONOTDELETE" val="p3p42qcuoZEyuWc0H1PO0Ag"/>
</p:tagLst>
</file>

<file path=ppt/tags/tag651.xml><?xml version="1.0" encoding="utf-8"?>
<p:tagLst xmlns:a="http://schemas.openxmlformats.org/drawingml/2006/main" xmlns:r="http://schemas.openxmlformats.org/officeDocument/2006/relationships" xmlns:p="http://schemas.openxmlformats.org/presentationml/2006/main">
  <p:tag name="THINKCELLSHAPEDONOTDELETE" val="pR_OJ.FlZA0ClTPycZqTFcg"/>
</p:tagLst>
</file>

<file path=ppt/tags/tag6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3.xml><?xml version="1.0" encoding="utf-8"?>
<p:tagLst xmlns:a="http://schemas.openxmlformats.org/drawingml/2006/main" xmlns:r="http://schemas.openxmlformats.org/officeDocument/2006/relationships" xmlns:p="http://schemas.openxmlformats.org/presentationml/2006/main">
  <p:tag name="THINKCELLSHAPEDONOTDELETE" val="pY7Gca3xfVE63Mo6cSof7Rw"/>
</p:tagLst>
</file>

<file path=ppt/tags/tag654.xml><?xml version="1.0" encoding="utf-8"?>
<p:tagLst xmlns:a="http://schemas.openxmlformats.org/drawingml/2006/main" xmlns:r="http://schemas.openxmlformats.org/officeDocument/2006/relationships" xmlns:p="http://schemas.openxmlformats.org/presentationml/2006/main">
  <p:tag name="THINKCELLSHAPEDONOTDELETE" val="pfjCL9vxBaEG0W5jHCWiY7A"/>
</p:tagLst>
</file>

<file path=ppt/tags/tag655.xml><?xml version="1.0" encoding="utf-8"?>
<p:tagLst xmlns:a="http://schemas.openxmlformats.org/drawingml/2006/main" xmlns:r="http://schemas.openxmlformats.org/officeDocument/2006/relationships" xmlns:p="http://schemas.openxmlformats.org/presentationml/2006/main">
  <p:tag name="THINKCELLSHAPEDONOTDELETE" val="piwgm9VaV_kiCc75C7K7vug"/>
</p:tagLst>
</file>

<file path=ppt/tags/tag656.xml><?xml version="1.0" encoding="utf-8"?>
<p:tagLst xmlns:a="http://schemas.openxmlformats.org/drawingml/2006/main" xmlns:r="http://schemas.openxmlformats.org/officeDocument/2006/relationships" xmlns:p="http://schemas.openxmlformats.org/presentationml/2006/main">
  <p:tag name="THINKCELLSHAPEDONOTDELETE" val="pTBYXSEgHPkivJqPRFKDHUg"/>
</p:tagLst>
</file>

<file path=ppt/tags/tag657.xml><?xml version="1.0" encoding="utf-8"?>
<p:tagLst xmlns:a="http://schemas.openxmlformats.org/drawingml/2006/main" xmlns:r="http://schemas.openxmlformats.org/officeDocument/2006/relationships" xmlns:p="http://schemas.openxmlformats.org/presentationml/2006/main">
  <p:tag name="THINKCELLSHAPEDONOTDELETE" val="pT_LoeUNPNEWeTTtvGygQRQ"/>
</p:tagLst>
</file>

<file path=ppt/tags/tag658.xml><?xml version="1.0" encoding="utf-8"?>
<p:tagLst xmlns:a="http://schemas.openxmlformats.org/drawingml/2006/main" xmlns:r="http://schemas.openxmlformats.org/officeDocument/2006/relationships" xmlns:p="http://schemas.openxmlformats.org/presentationml/2006/main">
  <p:tag name="THINKCELLSHAPEDONOTDELETE" val="p2q3wGkIPyUypNc20xp_zvg"/>
</p:tagLst>
</file>

<file path=ppt/tags/tag659.xml><?xml version="1.0" encoding="utf-8"?>
<p:tagLst xmlns:a="http://schemas.openxmlformats.org/drawingml/2006/main" xmlns:r="http://schemas.openxmlformats.org/officeDocument/2006/relationships" xmlns:p="http://schemas.openxmlformats.org/presentationml/2006/main">
  <p:tag name="THINKCELLSHAPEDONOTDELETE" val="p08nCblOGeEyC6YGx.zt6PA"/>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bU6uaKqA3kKXerztRPdWAw"/>
</p:tagLst>
</file>

<file path=ppt/tags/tag660.xml><?xml version="1.0" encoding="utf-8"?>
<p:tagLst xmlns:a="http://schemas.openxmlformats.org/drawingml/2006/main" xmlns:r="http://schemas.openxmlformats.org/officeDocument/2006/relationships" xmlns:p="http://schemas.openxmlformats.org/presentationml/2006/main">
  <p:tag name="THINKCELLSHAPEDONOTDELETE" val="p77mfKUWDhU2dRQ7eukb8Uw"/>
</p:tagLst>
</file>

<file path=ppt/tags/tag661.xml><?xml version="1.0" encoding="utf-8"?>
<p:tagLst xmlns:a="http://schemas.openxmlformats.org/drawingml/2006/main" xmlns:r="http://schemas.openxmlformats.org/officeDocument/2006/relationships" xmlns:p="http://schemas.openxmlformats.org/presentationml/2006/main">
  <p:tag name="THINKCELLSHAPEDONOTDELETE" val="pXNPN71e0NUiJfNkJCQd88Q"/>
</p:tagLst>
</file>

<file path=ppt/tags/tag662.xml><?xml version="1.0" encoding="utf-8"?>
<p:tagLst xmlns:a="http://schemas.openxmlformats.org/drawingml/2006/main" xmlns:r="http://schemas.openxmlformats.org/officeDocument/2006/relationships" xmlns:p="http://schemas.openxmlformats.org/presentationml/2006/main">
  <p:tag name="THINKCELLSHAPEDONOTDELETE" val="pLPPM4CAkEUKc26NqLvj7RQ"/>
</p:tagLst>
</file>

<file path=ppt/tags/tag663.xml><?xml version="1.0" encoding="utf-8"?>
<p:tagLst xmlns:a="http://schemas.openxmlformats.org/drawingml/2006/main" xmlns:r="http://schemas.openxmlformats.org/officeDocument/2006/relationships" xmlns:p="http://schemas.openxmlformats.org/presentationml/2006/main">
  <p:tag name="THINKCELLSHAPEDONOTDELETE" val="p094WX4jyu0iFPLDuPFxxlQ"/>
</p:tagLst>
</file>

<file path=ppt/tags/tag664.xml><?xml version="1.0" encoding="utf-8"?>
<p:tagLst xmlns:a="http://schemas.openxmlformats.org/drawingml/2006/main" xmlns:r="http://schemas.openxmlformats.org/officeDocument/2006/relationships" xmlns:p="http://schemas.openxmlformats.org/presentationml/2006/main">
  <p:tag name="THINKCELLSHAPEDONOTDELETE" val="pSCs0ssYCkEmyeOKapPKNsg"/>
</p:tagLst>
</file>

<file path=ppt/tags/tag665.xml><?xml version="1.0" encoding="utf-8"?>
<p:tagLst xmlns:a="http://schemas.openxmlformats.org/drawingml/2006/main" xmlns:r="http://schemas.openxmlformats.org/officeDocument/2006/relationships" xmlns:p="http://schemas.openxmlformats.org/presentationml/2006/main">
  <p:tag name="THINKCELLSHAPEDONOTDELETE" val="pLb6B538CDEGBC6AaYJaWmg"/>
</p:tagLst>
</file>

<file path=ppt/tags/tag666.xml><?xml version="1.0" encoding="utf-8"?>
<p:tagLst xmlns:a="http://schemas.openxmlformats.org/drawingml/2006/main" xmlns:r="http://schemas.openxmlformats.org/officeDocument/2006/relationships" xmlns:p="http://schemas.openxmlformats.org/presentationml/2006/main">
  <p:tag name="THINKCELLSHAPEDONOTDELETE" val="pQGiLd6srMkyDthsIr3diIA"/>
</p:tagLst>
</file>

<file path=ppt/tags/tag667.xml><?xml version="1.0" encoding="utf-8"?>
<p:tagLst xmlns:a="http://schemas.openxmlformats.org/drawingml/2006/main" xmlns:r="http://schemas.openxmlformats.org/officeDocument/2006/relationships" xmlns:p="http://schemas.openxmlformats.org/presentationml/2006/main">
  <p:tag name="THINKCELLSHAPEDONOTDELETE" val="ppEIACY4YZkaZ0VFLVufeqg"/>
</p:tagLst>
</file>

<file path=ppt/tags/tag668.xml><?xml version="1.0" encoding="utf-8"?>
<p:tagLst xmlns:a="http://schemas.openxmlformats.org/drawingml/2006/main" xmlns:r="http://schemas.openxmlformats.org/officeDocument/2006/relationships" xmlns:p="http://schemas.openxmlformats.org/presentationml/2006/main">
  <p:tag name="THINKCELLSHAPEDONOTDELETE" val="peEHBV9BpxkCndsR.CkedCg"/>
</p:tagLst>
</file>

<file path=ppt/tags/tag669.xml><?xml version="1.0" encoding="utf-8"?>
<p:tagLst xmlns:a="http://schemas.openxmlformats.org/drawingml/2006/main" xmlns:r="http://schemas.openxmlformats.org/officeDocument/2006/relationships" xmlns:p="http://schemas.openxmlformats.org/presentationml/2006/main">
  <p:tag name="THINKCELLSHAPEDONOTDELETE" val="p399Ib5DctkuZVRJcmxK8n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6Wjf5XJNUken_M2edD6LQA"/>
</p:tagLst>
</file>

<file path=ppt/tags/tag670.xml><?xml version="1.0" encoding="utf-8"?>
<p:tagLst xmlns:a="http://schemas.openxmlformats.org/drawingml/2006/main" xmlns:r="http://schemas.openxmlformats.org/officeDocument/2006/relationships" xmlns:p="http://schemas.openxmlformats.org/presentationml/2006/main">
  <p:tag name="THINKCELLSHAPEDONOTDELETE" val="peeM9JBuRQkWXK66zj_SXcQ"/>
</p:tagLst>
</file>

<file path=ppt/tags/tag671.xml><?xml version="1.0" encoding="utf-8"?>
<p:tagLst xmlns:a="http://schemas.openxmlformats.org/drawingml/2006/main" xmlns:r="http://schemas.openxmlformats.org/officeDocument/2006/relationships" xmlns:p="http://schemas.openxmlformats.org/presentationml/2006/main">
  <p:tag name="THINKCELLSHAPEDONOTDELETE" val="p7ZiUJB3o4kacvqt.1ud_fQ"/>
</p:tagLst>
</file>

<file path=ppt/tags/tag672.xml><?xml version="1.0" encoding="utf-8"?>
<p:tagLst xmlns:a="http://schemas.openxmlformats.org/drawingml/2006/main" xmlns:r="http://schemas.openxmlformats.org/officeDocument/2006/relationships" xmlns:p="http://schemas.openxmlformats.org/presentationml/2006/main">
  <p:tag name="THINKCELLSHAPEDONOTDELETE" val="p6VHWGeA2ukiM0gQWpigOsg"/>
</p:tagLst>
</file>

<file path=ppt/tags/tag673.xml><?xml version="1.0" encoding="utf-8"?>
<p:tagLst xmlns:a="http://schemas.openxmlformats.org/drawingml/2006/main" xmlns:r="http://schemas.openxmlformats.org/officeDocument/2006/relationships" xmlns:p="http://schemas.openxmlformats.org/presentationml/2006/main">
  <p:tag name="THINKCELLSHAPEDONOTDELETE" val="pVVTNfz2Vu0yszGsxFLWFQg"/>
</p:tagLst>
</file>

<file path=ppt/tags/tag674.xml><?xml version="1.0" encoding="utf-8"?>
<p:tagLst xmlns:a="http://schemas.openxmlformats.org/drawingml/2006/main" xmlns:r="http://schemas.openxmlformats.org/officeDocument/2006/relationships" xmlns:p="http://schemas.openxmlformats.org/presentationml/2006/main">
  <p:tag name="THINKCELLSHAPEDONOTDELETE" val="pPf2P_ZS7gEGYwLf.xlMGfw"/>
</p:tagLst>
</file>

<file path=ppt/tags/tag675.xml><?xml version="1.0" encoding="utf-8"?>
<p:tagLst xmlns:a="http://schemas.openxmlformats.org/drawingml/2006/main" xmlns:r="http://schemas.openxmlformats.org/officeDocument/2006/relationships" xmlns:p="http://schemas.openxmlformats.org/presentationml/2006/main">
  <p:tag name="THINKCELLSHAPEDONOTDELETE" val="pZgvtOo7mAke5Xn3L_wAj9Q"/>
</p:tagLst>
</file>

<file path=ppt/tags/tag676.xml><?xml version="1.0" encoding="utf-8"?>
<p:tagLst xmlns:a="http://schemas.openxmlformats.org/drawingml/2006/main" xmlns:r="http://schemas.openxmlformats.org/officeDocument/2006/relationships" xmlns:p="http://schemas.openxmlformats.org/presentationml/2006/main">
  <p:tag name="THINKCELLSHAPEDONOTDELETE" val="pAi6ekk4zHUK70QRWFmoxcg"/>
</p:tagLst>
</file>

<file path=ppt/tags/tag677.xml><?xml version="1.0" encoding="utf-8"?>
<p:tagLst xmlns:a="http://schemas.openxmlformats.org/drawingml/2006/main" xmlns:r="http://schemas.openxmlformats.org/officeDocument/2006/relationships" xmlns:p="http://schemas.openxmlformats.org/presentationml/2006/main">
  <p:tag name="THINKCELLSHAPEDONOTDELETE" val="paEBt7_Tp_0q5jdYX_LNu6w"/>
</p:tagLst>
</file>

<file path=ppt/tags/tag678.xml><?xml version="1.0" encoding="utf-8"?>
<p:tagLst xmlns:a="http://schemas.openxmlformats.org/drawingml/2006/main" xmlns:r="http://schemas.openxmlformats.org/officeDocument/2006/relationships" xmlns:p="http://schemas.openxmlformats.org/presentationml/2006/main">
  <p:tag name="THINKCELLSHAPEDONOTDELETE" val="pHUonDyl6ykKTM.6zB37U1w"/>
</p:tagLst>
</file>

<file path=ppt/tags/tag679.xml><?xml version="1.0" encoding="utf-8"?>
<p:tagLst xmlns:a="http://schemas.openxmlformats.org/drawingml/2006/main" xmlns:r="http://schemas.openxmlformats.org/officeDocument/2006/relationships" xmlns:p="http://schemas.openxmlformats.org/presentationml/2006/main">
  <p:tag name="THINKCELLSHAPEDONOTDELETE" val="pa2UsLHUS90GKK.2JLQeIv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Mp3oouoZ1EeE6cy_fTqyZA"/>
</p:tagLst>
</file>

<file path=ppt/tags/tag680.xml><?xml version="1.0" encoding="utf-8"?>
<p:tagLst xmlns:a="http://schemas.openxmlformats.org/drawingml/2006/main" xmlns:r="http://schemas.openxmlformats.org/officeDocument/2006/relationships" xmlns:p="http://schemas.openxmlformats.org/presentationml/2006/main">
  <p:tag name="THINKCELLSHAPEDONOTDELETE" val="pOF4XgpEtZ0OLqCeMIIFuVg"/>
</p:tagLst>
</file>

<file path=ppt/tags/tag681.xml><?xml version="1.0" encoding="utf-8"?>
<p:tagLst xmlns:a="http://schemas.openxmlformats.org/drawingml/2006/main" xmlns:r="http://schemas.openxmlformats.org/officeDocument/2006/relationships" xmlns:p="http://schemas.openxmlformats.org/presentationml/2006/main">
  <p:tag name="THINKCELLSHAPEDONOTDELETE" val="pchosvBDEwUi25iqXch2ctQ"/>
</p:tagLst>
</file>

<file path=ppt/tags/tag682.xml><?xml version="1.0" encoding="utf-8"?>
<p:tagLst xmlns:a="http://schemas.openxmlformats.org/drawingml/2006/main" xmlns:r="http://schemas.openxmlformats.org/officeDocument/2006/relationships" xmlns:p="http://schemas.openxmlformats.org/presentationml/2006/main">
  <p:tag name="THINKCELLSHAPEDONOTDELETE" val="px02AoiEtNkqcoDqrdDh83Q"/>
</p:tagLst>
</file>

<file path=ppt/tags/tag683.xml><?xml version="1.0" encoding="utf-8"?>
<p:tagLst xmlns:a="http://schemas.openxmlformats.org/drawingml/2006/main" xmlns:r="http://schemas.openxmlformats.org/officeDocument/2006/relationships" xmlns:p="http://schemas.openxmlformats.org/presentationml/2006/main">
  <p:tag name="THINKCELLSHAPEDONOTDELETE" val="pjju9wBF.YUaL2vXhwvxEDA"/>
</p:tagLst>
</file>

<file path=ppt/tags/tag684.xml><?xml version="1.0" encoding="utf-8"?>
<p:tagLst xmlns:a="http://schemas.openxmlformats.org/drawingml/2006/main" xmlns:r="http://schemas.openxmlformats.org/officeDocument/2006/relationships" xmlns:p="http://schemas.openxmlformats.org/presentationml/2006/main">
  <p:tag name="THINKCELLSHAPEDONOTDELETE" val="p3BjhbRNwHU2NHmks8z910Q"/>
</p:tagLst>
</file>

<file path=ppt/tags/tag685.xml><?xml version="1.0" encoding="utf-8"?>
<p:tagLst xmlns:a="http://schemas.openxmlformats.org/drawingml/2006/main" xmlns:r="http://schemas.openxmlformats.org/officeDocument/2006/relationships" xmlns:p="http://schemas.openxmlformats.org/presentationml/2006/main">
  <p:tag name="THINKCELLSHAPEDONOTDELETE" val="pJNBQcCgGxE2EX4hRONmhig"/>
</p:tagLst>
</file>

<file path=ppt/tags/tag686.xml><?xml version="1.0" encoding="utf-8"?>
<p:tagLst xmlns:a="http://schemas.openxmlformats.org/drawingml/2006/main" xmlns:r="http://schemas.openxmlformats.org/officeDocument/2006/relationships" xmlns:p="http://schemas.openxmlformats.org/presentationml/2006/main">
  <p:tag name="THINKCELLSHAPEDONOTDELETE" val="pndRAxnUyr0CK.s8QowmecA"/>
</p:tagLst>
</file>

<file path=ppt/tags/tag687.xml><?xml version="1.0" encoding="utf-8"?>
<p:tagLst xmlns:a="http://schemas.openxmlformats.org/drawingml/2006/main" xmlns:r="http://schemas.openxmlformats.org/officeDocument/2006/relationships" xmlns:p="http://schemas.openxmlformats.org/presentationml/2006/main">
  <p:tag name="THINKCELLSHAPEDONOTDELETE" val="pN1lf85Lgeky_78ayXUu07g"/>
</p:tagLst>
</file>

<file path=ppt/tags/tag688.xml><?xml version="1.0" encoding="utf-8"?>
<p:tagLst xmlns:a="http://schemas.openxmlformats.org/drawingml/2006/main" xmlns:r="http://schemas.openxmlformats.org/officeDocument/2006/relationships" xmlns:p="http://schemas.openxmlformats.org/presentationml/2006/main">
  <p:tag name="THINKCELLSHAPEDONOTDELETE" val="pPpSni12qdEWoeK_k8DiVHg"/>
</p:tagLst>
</file>

<file path=ppt/tags/tag689.xml><?xml version="1.0" encoding="utf-8"?>
<p:tagLst xmlns:a="http://schemas.openxmlformats.org/drawingml/2006/main" xmlns:r="http://schemas.openxmlformats.org/officeDocument/2006/relationships" xmlns:p="http://schemas.openxmlformats.org/presentationml/2006/main">
  <p:tag name="THINKCELLSHAPEDONOTDELETE" val="pg.mv64bmxEmMVxyqP6V79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XDz0IUD1y02CsBAE2bAVRA"/>
</p:tagLst>
</file>

<file path=ppt/tags/tag690.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691.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692.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693.xml><?xml version="1.0" encoding="utf-8"?>
<p:tagLst xmlns:a="http://schemas.openxmlformats.org/drawingml/2006/main" xmlns:r="http://schemas.openxmlformats.org/officeDocument/2006/relationships" xmlns:p="http://schemas.openxmlformats.org/presentationml/2006/main">
  <p:tag name="THINKCELLSHAPEDONOTDELETE" val="pDOPDzH_pc0eNPgrZbs5fdQ"/>
</p:tagLst>
</file>

<file path=ppt/tags/tag694.xml><?xml version="1.0" encoding="utf-8"?>
<p:tagLst xmlns:a="http://schemas.openxmlformats.org/drawingml/2006/main" xmlns:r="http://schemas.openxmlformats.org/officeDocument/2006/relationships" xmlns:p="http://schemas.openxmlformats.org/presentationml/2006/main">
  <p:tag name="THINKCELLSHAPEDONOTDELETE" val="pTkZa1OnLj0ScNyfTFlA9.w"/>
</p:tagLst>
</file>

<file path=ppt/tags/tag695.xml><?xml version="1.0" encoding="utf-8"?>
<p:tagLst xmlns:a="http://schemas.openxmlformats.org/drawingml/2006/main" xmlns:r="http://schemas.openxmlformats.org/officeDocument/2006/relationships" xmlns:p="http://schemas.openxmlformats.org/presentationml/2006/main">
  <p:tag name="THINKCELLSHAPEDONOTDELETE" val="pEXq6IUalLUe_PElCEfeBww"/>
</p:tagLst>
</file>

<file path=ppt/tags/tag696.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697.xml><?xml version="1.0" encoding="utf-8"?>
<p:tagLst xmlns:a="http://schemas.openxmlformats.org/drawingml/2006/main" xmlns:r="http://schemas.openxmlformats.org/officeDocument/2006/relationships" xmlns:p="http://schemas.openxmlformats.org/presentationml/2006/main">
  <p:tag name="THINKCELLSHAPEDONOTDELETE" val="p.V5ZaQaMoUykYxrw.aSNtg"/>
</p:tagLst>
</file>

<file path=ppt/tags/tag698.xml><?xml version="1.0" encoding="utf-8"?>
<p:tagLst xmlns:a="http://schemas.openxmlformats.org/drawingml/2006/main" xmlns:r="http://schemas.openxmlformats.org/officeDocument/2006/relationships" xmlns:p="http://schemas.openxmlformats.org/presentationml/2006/main">
  <p:tag name="THINKCELLSHAPEDONOTDELETE" val="p6J2JpeqMLU2nymZaIeCSfw"/>
</p:tagLst>
</file>

<file path=ppt/tags/tag699.xml><?xml version="1.0" encoding="utf-8"?>
<p:tagLst xmlns:a="http://schemas.openxmlformats.org/drawingml/2006/main" xmlns:r="http://schemas.openxmlformats.org/officeDocument/2006/relationships" xmlns:p="http://schemas.openxmlformats.org/presentationml/2006/main">
  <p:tag name="THINKCELLSHAPEDONOTDELETE" val="pDU1KnIz9x0uRkLiAskWQ6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VM0BgXSAZ0aEek3eGvjbxQ"/>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gqzb_LcAJEycB2fq2VgAzA"/>
</p:tagLst>
</file>

<file path=ppt/tags/tag700.xml><?xml version="1.0" encoding="utf-8"?>
<p:tagLst xmlns:a="http://schemas.openxmlformats.org/drawingml/2006/main" xmlns:r="http://schemas.openxmlformats.org/officeDocument/2006/relationships" xmlns:p="http://schemas.openxmlformats.org/presentationml/2006/main">
  <p:tag name="THINKCELLSHAPEDONOTDELETE" val="pC2j3yeFiaEeQ0brOQVPoiw"/>
</p:tagLst>
</file>

<file path=ppt/tags/tag701.xml><?xml version="1.0" encoding="utf-8"?>
<p:tagLst xmlns:a="http://schemas.openxmlformats.org/drawingml/2006/main" xmlns:r="http://schemas.openxmlformats.org/officeDocument/2006/relationships" xmlns:p="http://schemas.openxmlformats.org/presentationml/2006/main">
  <p:tag name="THINKCELLSHAPEDONOTDELETE" val="pXjrPQ6GUREulMN_U4TBDDQ"/>
</p:tagLst>
</file>

<file path=ppt/tags/tag702.xml><?xml version="1.0" encoding="utf-8"?>
<p:tagLst xmlns:a="http://schemas.openxmlformats.org/drawingml/2006/main" xmlns:r="http://schemas.openxmlformats.org/officeDocument/2006/relationships" xmlns:p="http://schemas.openxmlformats.org/presentationml/2006/main">
  <p:tag name="THINKCELLSHAPEDONOTDELETE" val="pBXP4JVYgzECzdKPLz8tODQ"/>
</p:tagLst>
</file>

<file path=ppt/tags/tag703.xml><?xml version="1.0" encoding="utf-8"?>
<p:tagLst xmlns:a="http://schemas.openxmlformats.org/drawingml/2006/main" xmlns:r="http://schemas.openxmlformats.org/officeDocument/2006/relationships" xmlns:p="http://schemas.openxmlformats.org/presentationml/2006/main">
  <p:tag name="THINKCELLSHAPEDONOTDELETE" val="pYcoPC8Rvo0ugydt3ZCoPuQ"/>
</p:tagLst>
</file>

<file path=ppt/tags/tag704.xml><?xml version="1.0" encoding="utf-8"?>
<p:tagLst xmlns:a="http://schemas.openxmlformats.org/drawingml/2006/main" xmlns:r="http://schemas.openxmlformats.org/officeDocument/2006/relationships" xmlns:p="http://schemas.openxmlformats.org/presentationml/2006/main">
  <p:tag name="THINKCELLSHAPEDONOTDELETE" val="pc0GcfzG3pEG4uXExjF2Kvg"/>
</p:tagLst>
</file>

<file path=ppt/tags/tag705.xml><?xml version="1.0" encoding="utf-8"?>
<p:tagLst xmlns:a="http://schemas.openxmlformats.org/drawingml/2006/main" xmlns:r="http://schemas.openxmlformats.org/officeDocument/2006/relationships" xmlns:p="http://schemas.openxmlformats.org/presentationml/2006/main">
  <p:tag name="THINKCELLSHAPEDONOTDELETE" val="pJaojJUJVZkqaungcB2Vorg"/>
</p:tagLst>
</file>

<file path=ppt/tags/tag706.xml><?xml version="1.0" encoding="utf-8"?>
<p:tagLst xmlns:a="http://schemas.openxmlformats.org/drawingml/2006/main" xmlns:r="http://schemas.openxmlformats.org/officeDocument/2006/relationships" xmlns:p="http://schemas.openxmlformats.org/presentationml/2006/main">
  <p:tag name="THINKCELLSHAPEDONOTDELETE" val="p.p__xEuQrE.FKNHqEWHvPA"/>
</p:tagLst>
</file>

<file path=ppt/tags/tag707.xml><?xml version="1.0" encoding="utf-8"?>
<p:tagLst xmlns:a="http://schemas.openxmlformats.org/drawingml/2006/main" xmlns:r="http://schemas.openxmlformats.org/officeDocument/2006/relationships" xmlns:p="http://schemas.openxmlformats.org/presentationml/2006/main">
  <p:tag name="THINKCELLSHAPEDONOTDELETE" val="pY2gtLZYIIUObqpaJdJEA3Q"/>
</p:tagLst>
</file>

<file path=ppt/tags/tag708.xml><?xml version="1.0" encoding="utf-8"?>
<p:tagLst xmlns:a="http://schemas.openxmlformats.org/drawingml/2006/main" xmlns:r="http://schemas.openxmlformats.org/officeDocument/2006/relationships" xmlns:p="http://schemas.openxmlformats.org/presentationml/2006/main">
  <p:tag name="THINKCELLSHAPEDONOTDELETE" val="pm0.lmLotQECL.bSMl_BiQw"/>
</p:tagLst>
</file>

<file path=ppt/tags/tag709.xml><?xml version="1.0" encoding="utf-8"?>
<p:tagLst xmlns:a="http://schemas.openxmlformats.org/drawingml/2006/main" xmlns:r="http://schemas.openxmlformats.org/officeDocument/2006/relationships" xmlns:p="http://schemas.openxmlformats.org/presentationml/2006/main">
  <p:tag name="THINKCELLSHAPEDONOTDELETE" val="p.V5ZaQaMoUykYxrw.aSNtg"/>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gqzb_LcAJEycB2fq2VgAzA"/>
</p:tagLst>
</file>

<file path=ppt/tags/tag710.xml><?xml version="1.0" encoding="utf-8"?>
<p:tagLst xmlns:a="http://schemas.openxmlformats.org/drawingml/2006/main" xmlns:r="http://schemas.openxmlformats.org/officeDocument/2006/relationships" xmlns:p="http://schemas.openxmlformats.org/presentationml/2006/main">
  <p:tag name="THINKCELLSHAPEDONOTDELETE" val="p6J2JpeqMLU2nymZaIeCSfw"/>
</p:tagLst>
</file>

<file path=ppt/tags/tag711.xml><?xml version="1.0" encoding="utf-8"?>
<p:tagLst xmlns:a="http://schemas.openxmlformats.org/drawingml/2006/main" xmlns:r="http://schemas.openxmlformats.org/officeDocument/2006/relationships" xmlns:p="http://schemas.openxmlformats.org/presentationml/2006/main">
  <p:tag name="THINKCELLSHAPEDONOTDELETE" val="p4923bGcJRkCaQcJzd2VWQA"/>
</p:tagLst>
</file>

<file path=ppt/tags/tag712.xml><?xml version="1.0" encoding="utf-8"?>
<p:tagLst xmlns:a="http://schemas.openxmlformats.org/drawingml/2006/main" xmlns:r="http://schemas.openxmlformats.org/officeDocument/2006/relationships" xmlns:p="http://schemas.openxmlformats.org/presentationml/2006/main">
  <p:tag name="THINKCELLSHAPEDONOTDELETE" val="pOu2z3WIBb0G36X86Fpwa0w"/>
</p:tagLst>
</file>

<file path=ppt/tags/tag713.xml><?xml version="1.0" encoding="utf-8"?>
<p:tagLst xmlns:a="http://schemas.openxmlformats.org/drawingml/2006/main" xmlns:r="http://schemas.openxmlformats.org/officeDocument/2006/relationships" xmlns:p="http://schemas.openxmlformats.org/presentationml/2006/main">
  <p:tag name="THINKCELLSHAPEDONOTDELETE" val="pIcl3fqxkckqhlJdPP_DiZA"/>
</p:tagLst>
</file>

<file path=ppt/tags/tag714.xml><?xml version="1.0" encoding="utf-8"?>
<p:tagLst xmlns:a="http://schemas.openxmlformats.org/drawingml/2006/main" xmlns:r="http://schemas.openxmlformats.org/officeDocument/2006/relationships" xmlns:p="http://schemas.openxmlformats.org/presentationml/2006/main">
  <p:tag name="THINKCELLSHAPEDONOTDELETE" val="plD55QDAeXECAmoQ.S4XsLA"/>
</p:tagLst>
</file>

<file path=ppt/tags/tag715.xml><?xml version="1.0" encoding="utf-8"?>
<p:tagLst xmlns:a="http://schemas.openxmlformats.org/drawingml/2006/main" xmlns:r="http://schemas.openxmlformats.org/officeDocument/2006/relationships" xmlns:p="http://schemas.openxmlformats.org/presentationml/2006/main">
  <p:tag name="THINKCELLSHAPEDONOTDELETE" val="ppLNW2zqraUqHPQQOd4FSMw"/>
</p:tagLst>
</file>

<file path=ppt/tags/tag716.xml><?xml version="1.0" encoding="utf-8"?>
<p:tagLst xmlns:a="http://schemas.openxmlformats.org/drawingml/2006/main" xmlns:r="http://schemas.openxmlformats.org/officeDocument/2006/relationships" xmlns:p="http://schemas.openxmlformats.org/presentationml/2006/main">
  <p:tag name="THINKCELLSHAPEDONOTDELETE" val="p2hLA97aFYkimSc3TTH7cKg"/>
</p:tagLst>
</file>

<file path=ppt/tags/tag717.xml><?xml version="1.0" encoding="utf-8"?>
<p:tagLst xmlns:a="http://schemas.openxmlformats.org/drawingml/2006/main" xmlns:r="http://schemas.openxmlformats.org/officeDocument/2006/relationships" xmlns:p="http://schemas.openxmlformats.org/presentationml/2006/main">
  <p:tag name="THINKCELLSHAPEDONOTDELETE" val="ppxzR6kiPIEelJy7WjfeYKQ"/>
</p:tagLst>
</file>

<file path=ppt/tags/tag718.xml><?xml version="1.0" encoding="utf-8"?>
<p:tagLst xmlns:a="http://schemas.openxmlformats.org/drawingml/2006/main" xmlns:r="http://schemas.openxmlformats.org/officeDocument/2006/relationships" xmlns:p="http://schemas.openxmlformats.org/presentationml/2006/main">
  <p:tag name="THINKCELLSHAPEDONOTDELETE" val="ppgMBwAKwBkCaZfRxODSXXA"/>
</p:tagLst>
</file>

<file path=ppt/tags/tag719.xml><?xml version="1.0" encoding="utf-8"?>
<p:tagLst xmlns:a="http://schemas.openxmlformats.org/drawingml/2006/main" xmlns:r="http://schemas.openxmlformats.org/officeDocument/2006/relationships" xmlns:p="http://schemas.openxmlformats.org/presentationml/2006/main">
  <p:tag name="THINKCELLSHAPEDONOTDELETE" val="pz_RjAq5oikGLaKQZsT1W_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XDz0IUD1y02CsBAE2bAVRA"/>
</p:tagLst>
</file>

<file path=ppt/tags/tag720.xml><?xml version="1.0" encoding="utf-8"?>
<p:tagLst xmlns:a="http://schemas.openxmlformats.org/drawingml/2006/main" xmlns:r="http://schemas.openxmlformats.org/officeDocument/2006/relationships" xmlns:p="http://schemas.openxmlformats.org/presentationml/2006/main">
  <p:tag name="THINKCELLSHAPEDONOTDELETE" val="pQR3WXCIQ8UaX4aGzsbU2yA"/>
</p:tagLst>
</file>

<file path=ppt/tags/tag721.xml><?xml version="1.0" encoding="utf-8"?>
<p:tagLst xmlns:a="http://schemas.openxmlformats.org/drawingml/2006/main" xmlns:r="http://schemas.openxmlformats.org/officeDocument/2006/relationships" xmlns:p="http://schemas.openxmlformats.org/presentationml/2006/main">
  <p:tag name="THINKCELLSHAPEDONOTDELETE" val="pG1sqgW_vF0y0fgcgAMzjAg"/>
</p:tagLst>
</file>

<file path=ppt/tags/tag722.xml><?xml version="1.0" encoding="utf-8"?>
<p:tagLst xmlns:a="http://schemas.openxmlformats.org/drawingml/2006/main" xmlns:r="http://schemas.openxmlformats.org/officeDocument/2006/relationships" xmlns:p="http://schemas.openxmlformats.org/presentationml/2006/main">
  <p:tag name="THINKCELLSHAPEDONOTDELETE" val="pqh8BNDZkCECSMeUmj.gXCg"/>
</p:tagLst>
</file>

<file path=ppt/tags/tag723.xml><?xml version="1.0" encoding="utf-8"?>
<p:tagLst xmlns:a="http://schemas.openxmlformats.org/drawingml/2006/main" xmlns:r="http://schemas.openxmlformats.org/officeDocument/2006/relationships" xmlns:p="http://schemas.openxmlformats.org/presentationml/2006/main">
  <p:tag name="THINKCELLSHAPEDONOTDELETE" val="pQdrywlEsaUO5Cku09xgh4g"/>
</p:tagLst>
</file>

<file path=ppt/tags/tag724.xml><?xml version="1.0" encoding="utf-8"?>
<p:tagLst xmlns:a="http://schemas.openxmlformats.org/drawingml/2006/main" xmlns:r="http://schemas.openxmlformats.org/officeDocument/2006/relationships" xmlns:p="http://schemas.openxmlformats.org/presentationml/2006/main">
  <p:tag name="THINKCELLSHAPEDONOTDELETE" val="pr0HsYSBPEEKT9uqJOucP7w"/>
</p:tagLst>
</file>

<file path=ppt/tags/tag725.xml><?xml version="1.0" encoding="utf-8"?>
<p:tagLst xmlns:a="http://schemas.openxmlformats.org/drawingml/2006/main" xmlns:r="http://schemas.openxmlformats.org/officeDocument/2006/relationships" xmlns:p="http://schemas.openxmlformats.org/presentationml/2006/main">
  <p:tag name="THINKCELLSHAPEDONOTDELETE" val="puq2zWk.1dUiDVDgYvynwnQ"/>
</p:tagLst>
</file>

<file path=ppt/tags/tag726.xml><?xml version="1.0" encoding="utf-8"?>
<p:tagLst xmlns:a="http://schemas.openxmlformats.org/drawingml/2006/main" xmlns:r="http://schemas.openxmlformats.org/officeDocument/2006/relationships" xmlns:p="http://schemas.openxmlformats.org/presentationml/2006/main">
  <p:tag name="THINKCELLSHAPEDONOTDELETE" val="pfOvLjgQdUUuoHx0BE9d77Q"/>
</p:tagLst>
</file>

<file path=ppt/tags/tag727.xml><?xml version="1.0" encoding="utf-8"?>
<p:tagLst xmlns:a="http://schemas.openxmlformats.org/drawingml/2006/main" xmlns:r="http://schemas.openxmlformats.org/officeDocument/2006/relationships" xmlns:p="http://schemas.openxmlformats.org/presentationml/2006/main">
  <p:tag name="THINKCELLSHAPEDONOTDELETE" val="pdixvckSEA0y1Z7J09eL5Uw"/>
</p:tagLst>
</file>

<file path=ppt/tags/tag728.xml><?xml version="1.0" encoding="utf-8"?>
<p:tagLst xmlns:a="http://schemas.openxmlformats.org/drawingml/2006/main" xmlns:r="http://schemas.openxmlformats.org/officeDocument/2006/relationships" xmlns:p="http://schemas.openxmlformats.org/presentationml/2006/main">
  <p:tag name="THINKCELLSHAPEDONOTDELETE" val="pHAsoIO1LBE2BsWPwsneUMg"/>
</p:tagLst>
</file>

<file path=ppt/tags/tag729.xml><?xml version="1.0" encoding="utf-8"?>
<p:tagLst xmlns:a="http://schemas.openxmlformats.org/drawingml/2006/main" xmlns:r="http://schemas.openxmlformats.org/officeDocument/2006/relationships" xmlns:p="http://schemas.openxmlformats.org/presentationml/2006/main">
  <p:tag name="THINKCELLSHAPEDONOTDELETE" val="p84RLnC9DI0elBN5.yTUIx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7Zxj1qhb_0im.p_R4.Ik9Q"/>
</p:tagLst>
</file>

<file path=ppt/tags/tag730.xml><?xml version="1.0" encoding="utf-8"?>
<p:tagLst xmlns:a="http://schemas.openxmlformats.org/drawingml/2006/main" xmlns:r="http://schemas.openxmlformats.org/officeDocument/2006/relationships" xmlns:p="http://schemas.openxmlformats.org/presentationml/2006/main">
  <p:tag name="THINKCELLSHAPEDONOTDELETE" val="poo.vlUfwoEG5Md3szWKitw"/>
</p:tagLst>
</file>

<file path=ppt/tags/tag731.xml><?xml version="1.0" encoding="utf-8"?>
<p:tagLst xmlns:a="http://schemas.openxmlformats.org/drawingml/2006/main" xmlns:r="http://schemas.openxmlformats.org/officeDocument/2006/relationships" xmlns:p="http://schemas.openxmlformats.org/presentationml/2006/main">
  <p:tag name="THINKCELLSHAPEDONOTDELETE" val="pKrRMiJddzU2aj6B1DTXvRA"/>
</p:tagLst>
</file>

<file path=ppt/tags/tag732.xml><?xml version="1.0" encoding="utf-8"?>
<p:tagLst xmlns:a="http://schemas.openxmlformats.org/drawingml/2006/main" xmlns:r="http://schemas.openxmlformats.org/officeDocument/2006/relationships" xmlns:p="http://schemas.openxmlformats.org/presentationml/2006/main">
  <p:tag name="THINKCELLSHAPEDONOTDELETE" val="p_WtWMBDduE.IF0CTTs8xUA"/>
</p:tagLst>
</file>

<file path=ppt/tags/tag733.xml><?xml version="1.0" encoding="utf-8"?>
<p:tagLst xmlns:a="http://schemas.openxmlformats.org/drawingml/2006/main" xmlns:r="http://schemas.openxmlformats.org/officeDocument/2006/relationships" xmlns:p="http://schemas.openxmlformats.org/presentationml/2006/main">
  <p:tag name="THINKCELLSHAPEDONOTDELETE" val="p1.cwmZ_eGUmGXtdSUsvF6Q"/>
</p:tagLst>
</file>

<file path=ppt/tags/tag734.xml><?xml version="1.0" encoding="utf-8"?>
<p:tagLst xmlns:a="http://schemas.openxmlformats.org/drawingml/2006/main" xmlns:r="http://schemas.openxmlformats.org/officeDocument/2006/relationships" xmlns:p="http://schemas.openxmlformats.org/presentationml/2006/main">
  <p:tag name="THINKCELLSHAPEDONOTDELETE" val="pWx7_s0GhyUO1Yjm5te7xCA"/>
</p:tagLst>
</file>

<file path=ppt/tags/tag735.xml><?xml version="1.0" encoding="utf-8"?>
<p:tagLst xmlns:a="http://schemas.openxmlformats.org/drawingml/2006/main" xmlns:r="http://schemas.openxmlformats.org/officeDocument/2006/relationships" xmlns:p="http://schemas.openxmlformats.org/presentationml/2006/main">
  <p:tag name="THINKCELLSHAPEDONOTDELETE" val="pB8ZSP5GRwkyl9cxwJVV4jg"/>
</p:tagLst>
</file>

<file path=ppt/tags/tag736.xml><?xml version="1.0" encoding="utf-8"?>
<p:tagLst xmlns:a="http://schemas.openxmlformats.org/drawingml/2006/main" xmlns:r="http://schemas.openxmlformats.org/officeDocument/2006/relationships" xmlns:p="http://schemas.openxmlformats.org/presentationml/2006/main">
  <p:tag name="THINKCELLSHAPEDONOTDELETE" val="pDTjAbxbbREeER8WaCnyrFg"/>
</p:tagLst>
</file>

<file path=ppt/tags/tag737.xml><?xml version="1.0" encoding="utf-8"?>
<p:tagLst xmlns:a="http://schemas.openxmlformats.org/drawingml/2006/main" xmlns:r="http://schemas.openxmlformats.org/officeDocument/2006/relationships" xmlns:p="http://schemas.openxmlformats.org/presentationml/2006/main">
  <p:tag name="THINKCELLSHAPEDONOTDELETE" val="phIAxf48_UUqPnyG_Dfsnhg"/>
</p:tagLst>
</file>

<file path=ppt/tags/tag738.xml><?xml version="1.0" encoding="utf-8"?>
<p:tagLst xmlns:a="http://schemas.openxmlformats.org/drawingml/2006/main" xmlns:r="http://schemas.openxmlformats.org/officeDocument/2006/relationships" xmlns:p="http://schemas.openxmlformats.org/presentationml/2006/main">
  <p:tag name="THINKCELLSHAPEDONOTDELETE" val="pYOBXestIP0eqNpkfMOJL0Q"/>
</p:tagLst>
</file>

<file path=ppt/tags/tag739.xml><?xml version="1.0" encoding="utf-8"?>
<p:tagLst xmlns:a="http://schemas.openxmlformats.org/drawingml/2006/main" xmlns:r="http://schemas.openxmlformats.org/officeDocument/2006/relationships" xmlns:p="http://schemas.openxmlformats.org/presentationml/2006/main">
  <p:tag name="THINKCELLSHAPEDONOTDELETE" val="pJMqayWHqA0WZbeu9hZqYk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7Zxj1qhb_0im.p_R4.Ik9Q"/>
</p:tagLst>
</file>

<file path=ppt/tags/tag740.xml><?xml version="1.0" encoding="utf-8"?>
<p:tagLst xmlns:a="http://schemas.openxmlformats.org/drawingml/2006/main" xmlns:r="http://schemas.openxmlformats.org/officeDocument/2006/relationships" xmlns:p="http://schemas.openxmlformats.org/presentationml/2006/main">
  <p:tag name="THINKCELLSHAPEDONOTDELETE" val="pw1L708e_4kGAuCp421POXg"/>
</p:tagLst>
</file>

<file path=ppt/tags/tag741.xml><?xml version="1.0" encoding="utf-8"?>
<p:tagLst xmlns:a="http://schemas.openxmlformats.org/drawingml/2006/main" xmlns:r="http://schemas.openxmlformats.org/officeDocument/2006/relationships" xmlns:p="http://schemas.openxmlformats.org/presentationml/2006/main">
  <p:tag name="THINKCELLSHAPEDONOTDELETE" val="psZLoXhOI1Euy4439CmLwAQ"/>
</p:tagLst>
</file>

<file path=ppt/tags/tag742.xml><?xml version="1.0" encoding="utf-8"?>
<p:tagLst xmlns:a="http://schemas.openxmlformats.org/drawingml/2006/main" xmlns:r="http://schemas.openxmlformats.org/officeDocument/2006/relationships" xmlns:p="http://schemas.openxmlformats.org/presentationml/2006/main">
  <p:tag name="THINKCELLSHAPEDONOTDELETE" val="pw2vdNzuKx0aJgKQR_0aM5g"/>
</p:tagLst>
</file>

<file path=ppt/tags/tag743.xml><?xml version="1.0" encoding="utf-8"?>
<p:tagLst xmlns:a="http://schemas.openxmlformats.org/drawingml/2006/main" xmlns:r="http://schemas.openxmlformats.org/officeDocument/2006/relationships" xmlns:p="http://schemas.openxmlformats.org/presentationml/2006/main">
  <p:tag name="THINKCELLSHAPEDONOTDELETE" val="pyfG.OOHIwEq2LL1uBUZdFQ"/>
</p:tagLst>
</file>

<file path=ppt/tags/tag744.xml><?xml version="1.0" encoding="utf-8"?>
<p:tagLst xmlns:a="http://schemas.openxmlformats.org/drawingml/2006/main" xmlns:r="http://schemas.openxmlformats.org/officeDocument/2006/relationships" xmlns:p="http://schemas.openxmlformats.org/presentationml/2006/main">
  <p:tag name="THINKCELLSHAPEDONOTDELETE" val="p8uJZMOOCHEqWYGdmxuhmQg"/>
</p:tagLst>
</file>

<file path=ppt/tags/tag745.xml><?xml version="1.0" encoding="utf-8"?>
<p:tagLst xmlns:a="http://schemas.openxmlformats.org/drawingml/2006/main" xmlns:r="http://schemas.openxmlformats.org/officeDocument/2006/relationships" xmlns:p="http://schemas.openxmlformats.org/presentationml/2006/main">
  <p:tag name="THINKCELLSHAPEDONOTDELETE" val="pnfjB6oRL50um9g4SuNRMBw"/>
</p:tagLst>
</file>

<file path=ppt/tags/tag746.xml><?xml version="1.0" encoding="utf-8"?>
<p:tagLst xmlns:a="http://schemas.openxmlformats.org/drawingml/2006/main" xmlns:r="http://schemas.openxmlformats.org/officeDocument/2006/relationships" xmlns:p="http://schemas.openxmlformats.org/presentationml/2006/main">
  <p:tag name="THINKCELLSHAPEDONOTDELETE" val="pj.NCPQPU0U.WfWfbIJBq_w"/>
</p:tagLst>
</file>

<file path=ppt/tags/tag747.xml><?xml version="1.0" encoding="utf-8"?>
<p:tagLst xmlns:a="http://schemas.openxmlformats.org/drawingml/2006/main" xmlns:r="http://schemas.openxmlformats.org/officeDocument/2006/relationships" xmlns:p="http://schemas.openxmlformats.org/presentationml/2006/main">
  <p:tag name="THINKCELLSHAPEDONOTDELETE" val="pLsDP1ZN7_Eu.MBTkvqCqtg"/>
</p:tagLst>
</file>

<file path=ppt/tags/tag748.xml><?xml version="1.0" encoding="utf-8"?>
<p:tagLst xmlns:a="http://schemas.openxmlformats.org/drawingml/2006/main" xmlns:r="http://schemas.openxmlformats.org/officeDocument/2006/relationships" xmlns:p="http://schemas.openxmlformats.org/presentationml/2006/main">
  <p:tag name="THINKCELLSHAPEDONOTDELETE" val="pgIuRRHu0rU2XmxLs8ndyqg"/>
</p:tagLst>
</file>

<file path=ppt/tags/tag749.xml><?xml version="1.0" encoding="utf-8"?>
<p:tagLst xmlns:a="http://schemas.openxmlformats.org/drawingml/2006/main" xmlns:r="http://schemas.openxmlformats.org/officeDocument/2006/relationships" xmlns:p="http://schemas.openxmlformats.org/presentationml/2006/main">
  <p:tag name="THINKCELLSHAPEDONOTDELETE" val="prhmnnhIV.Uy3mJ0ZliDUM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NwLa63EO40GPxmIohRrypQ"/>
</p:tagLst>
</file>

<file path=ppt/tags/tag750.xml><?xml version="1.0" encoding="utf-8"?>
<p:tagLst xmlns:a="http://schemas.openxmlformats.org/drawingml/2006/main" xmlns:r="http://schemas.openxmlformats.org/officeDocument/2006/relationships" xmlns:p="http://schemas.openxmlformats.org/presentationml/2006/main">
  <p:tag name="THINKCELLSHAPEDONOTDELETE" val="pmc7z3wZyWUKYxLNt8VE8nw"/>
</p:tagLst>
</file>

<file path=ppt/tags/tag751.xml><?xml version="1.0" encoding="utf-8"?>
<p:tagLst xmlns:a="http://schemas.openxmlformats.org/drawingml/2006/main" xmlns:r="http://schemas.openxmlformats.org/officeDocument/2006/relationships" xmlns:p="http://schemas.openxmlformats.org/presentationml/2006/main">
  <p:tag name="THINKCELLSHAPEDONOTDELETE" val="pCeYFj2sjnkGKCpbWN1HiaQ"/>
</p:tagLst>
</file>

<file path=ppt/tags/tag752.xml><?xml version="1.0" encoding="utf-8"?>
<p:tagLst xmlns:a="http://schemas.openxmlformats.org/drawingml/2006/main" xmlns:r="http://schemas.openxmlformats.org/officeDocument/2006/relationships" xmlns:p="http://schemas.openxmlformats.org/presentationml/2006/main">
  <p:tag name="THINKCELLSHAPEDONOTDELETE" val="ppqhDpIW0mEiGLIE7gwVzbA"/>
</p:tagLst>
</file>

<file path=ppt/tags/tag753.xml><?xml version="1.0" encoding="utf-8"?>
<p:tagLst xmlns:a="http://schemas.openxmlformats.org/drawingml/2006/main" xmlns:r="http://schemas.openxmlformats.org/officeDocument/2006/relationships" xmlns:p="http://schemas.openxmlformats.org/presentationml/2006/main">
  <p:tag name="THINKCELLSHAPEDONOTDELETE" val="piCeeGfpUvEqdL7xO2XM8EA"/>
</p:tagLst>
</file>

<file path=ppt/tags/tag754.xml><?xml version="1.0" encoding="utf-8"?>
<p:tagLst xmlns:a="http://schemas.openxmlformats.org/drawingml/2006/main" xmlns:r="http://schemas.openxmlformats.org/officeDocument/2006/relationships" xmlns:p="http://schemas.openxmlformats.org/presentationml/2006/main">
  <p:tag name="THINKCELLSHAPEDONOTDELETE" val="pnto_MK4f90uiNwpF6PAd3A"/>
</p:tagLst>
</file>

<file path=ppt/tags/tag755.xml><?xml version="1.0" encoding="utf-8"?>
<p:tagLst xmlns:a="http://schemas.openxmlformats.org/drawingml/2006/main" xmlns:r="http://schemas.openxmlformats.org/officeDocument/2006/relationships" xmlns:p="http://schemas.openxmlformats.org/presentationml/2006/main">
  <p:tag name="THINKCELLSHAPEDONOTDELETE" val="p_xbsSrw8jUKS.93RRqd4bw"/>
</p:tagLst>
</file>

<file path=ppt/tags/tag756.xml><?xml version="1.0" encoding="utf-8"?>
<p:tagLst xmlns:a="http://schemas.openxmlformats.org/drawingml/2006/main" xmlns:r="http://schemas.openxmlformats.org/officeDocument/2006/relationships" xmlns:p="http://schemas.openxmlformats.org/presentationml/2006/main">
  <p:tag name="THINKCELLSHAPEDONOTDELETE" val="phms226zaUkeg2PG_68_Gzw"/>
</p:tagLst>
</file>

<file path=ppt/tags/tag757.xml><?xml version="1.0" encoding="utf-8"?>
<p:tagLst xmlns:a="http://schemas.openxmlformats.org/drawingml/2006/main" xmlns:r="http://schemas.openxmlformats.org/officeDocument/2006/relationships" xmlns:p="http://schemas.openxmlformats.org/presentationml/2006/main">
  <p:tag name="THINKCELLSHAPEDONOTDELETE" val="pkETcc7NC_kKUPPq5d2nfKw"/>
</p:tagLst>
</file>

<file path=ppt/tags/tag758.xml><?xml version="1.0" encoding="utf-8"?>
<p:tagLst xmlns:a="http://schemas.openxmlformats.org/drawingml/2006/main" xmlns:r="http://schemas.openxmlformats.org/officeDocument/2006/relationships" xmlns:p="http://schemas.openxmlformats.org/presentationml/2006/main">
  <p:tag name="THINKCELLSHAPEDONOTDELETE" val="poE9bs28DC0mfEF63zw7Pyw"/>
</p:tagLst>
</file>

<file path=ppt/tags/tag759.xml><?xml version="1.0" encoding="utf-8"?>
<p:tagLst xmlns:a="http://schemas.openxmlformats.org/drawingml/2006/main" xmlns:r="http://schemas.openxmlformats.org/officeDocument/2006/relationships" xmlns:p="http://schemas.openxmlformats.org/presentationml/2006/main">
  <p:tag name="THINKCELLSHAPEDONOTDELETE" val="pw27gwqeujEy9wtcW.3rIJ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Bw7rzSoxf0SRf12BNgb4Pw"/>
</p:tagLst>
</file>

<file path=ppt/tags/tag760.xml><?xml version="1.0" encoding="utf-8"?>
<p:tagLst xmlns:a="http://schemas.openxmlformats.org/drawingml/2006/main" xmlns:r="http://schemas.openxmlformats.org/officeDocument/2006/relationships" xmlns:p="http://schemas.openxmlformats.org/presentationml/2006/main">
  <p:tag name="THINKCELLSHAPEDONOTDELETE" val="pUKg6zgh1P0SJgHthJIW44Q"/>
</p:tagLst>
</file>

<file path=ppt/tags/tag761.xml><?xml version="1.0" encoding="utf-8"?>
<p:tagLst xmlns:a="http://schemas.openxmlformats.org/drawingml/2006/main" xmlns:r="http://schemas.openxmlformats.org/officeDocument/2006/relationships" xmlns:p="http://schemas.openxmlformats.org/presentationml/2006/main">
  <p:tag name="THINKCELLSHAPEDONOTDELETE" val="pF2SuyOQNHEKRicObDgio0w"/>
</p:tagLst>
</file>

<file path=ppt/tags/tag762.xml><?xml version="1.0" encoding="utf-8"?>
<p:tagLst xmlns:a="http://schemas.openxmlformats.org/drawingml/2006/main" xmlns:r="http://schemas.openxmlformats.org/officeDocument/2006/relationships" xmlns:p="http://schemas.openxmlformats.org/presentationml/2006/main">
  <p:tag name="THINKCELLSHAPEDONOTDELETE" val="pztH_xqeudE.V46eAZvtkLQ"/>
</p:tagLst>
</file>

<file path=ppt/tags/tag763.xml><?xml version="1.0" encoding="utf-8"?>
<p:tagLst xmlns:a="http://schemas.openxmlformats.org/drawingml/2006/main" xmlns:r="http://schemas.openxmlformats.org/officeDocument/2006/relationships" xmlns:p="http://schemas.openxmlformats.org/presentationml/2006/main">
  <p:tag name="THINKCELLSHAPEDONOTDELETE" val="pUomIzoAVPECqol93VNVz_Q"/>
</p:tagLst>
</file>

<file path=ppt/tags/tag764.xml><?xml version="1.0" encoding="utf-8"?>
<p:tagLst xmlns:a="http://schemas.openxmlformats.org/drawingml/2006/main" xmlns:r="http://schemas.openxmlformats.org/officeDocument/2006/relationships" xmlns:p="http://schemas.openxmlformats.org/presentationml/2006/main">
  <p:tag name="THINKCELLSHAPEDONOTDELETE" val="ptnKQ2XKmWEGZSNQoA31fnw"/>
</p:tagLst>
</file>

<file path=ppt/tags/tag765.xml><?xml version="1.0" encoding="utf-8"?>
<p:tagLst xmlns:a="http://schemas.openxmlformats.org/drawingml/2006/main" xmlns:r="http://schemas.openxmlformats.org/officeDocument/2006/relationships" xmlns:p="http://schemas.openxmlformats.org/presentationml/2006/main">
  <p:tag name="THINKCELLSHAPEDONOTDELETE" val="pw6lC9Zh3w0SOgLTzekYqZQ"/>
</p:tagLst>
</file>

<file path=ppt/tags/tag766.xml><?xml version="1.0" encoding="utf-8"?>
<p:tagLst xmlns:a="http://schemas.openxmlformats.org/drawingml/2006/main" xmlns:r="http://schemas.openxmlformats.org/officeDocument/2006/relationships" xmlns:p="http://schemas.openxmlformats.org/presentationml/2006/main">
  <p:tag name="THINKCELLSHAPEDONOTDELETE" val="pXwwCyGPxLEKwVLSf6l87FQ"/>
</p:tagLst>
</file>

<file path=ppt/tags/tag767.xml><?xml version="1.0" encoding="utf-8"?>
<p:tagLst xmlns:a="http://schemas.openxmlformats.org/drawingml/2006/main" xmlns:r="http://schemas.openxmlformats.org/officeDocument/2006/relationships" xmlns:p="http://schemas.openxmlformats.org/presentationml/2006/main">
  <p:tag name="THINKCELLSHAPEDONOTDELETE" val="p5BxUd2FbtU.fd67.tnJQBw"/>
</p:tagLst>
</file>

<file path=ppt/tags/tag768.xml><?xml version="1.0" encoding="utf-8"?>
<p:tagLst xmlns:a="http://schemas.openxmlformats.org/drawingml/2006/main" xmlns:r="http://schemas.openxmlformats.org/officeDocument/2006/relationships" xmlns:p="http://schemas.openxmlformats.org/presentationml/2006/main">
  <p:tag name="THINKCELLSHAPEDONOTDELETE" val="p0PTjbZgmoU6t7JcAKatKEQ"/>
</p:tagLst>
</file>

<file path=ppt/tags/tag769.xml><?xml version="1.0" encoding="utf-8"?>
<p:tagLst xmlns:a="http://schemas.openxmlformats.org/drawingml/2006/main" xmlns:r="http://schemas.openxmlformats.org/officeDocument/2006/relationships" xmlns:p="http://schemas.openxmlformats.org/presentationml/2006/main">
  <p:tag name="THINKCELLSHAPEDONOTDELETE" val="p78cdIHAEJk6ELADIaTtOh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INkl.tyELUCtqKCXHXnsEg"/>
</p:tagLst>
</file>

<file path=ppt/tags/tag770.xml><?xml version="1.0" encoding="utf-8"?>
<p:tagLst xmlns:a="http://schemas.openxmlformats.org/drawingml/2006/main" xmlns:r="http://schemas.openxmlformats.org/officeDocument/2006/relationships" xmlns:p="http://schemas.openxmlformats.org/presentationml/2006/main">
  <p:tag name="THINKCELLSHAPEDONOTDELETE" val="pCEFreoA4DEiOgv7b7o8DmQ"/>
</p:tagLst>
</file>

<file path=ppt/tags/tag771.xml><?xml version="1.0" encoding="utf-8"?>
<p:tagLst xmlns:a="http://schemas.openxmlformats.org/drawingml/2006/main" xmlns:r="http://schemas.openxmlformats.org/officeDocument/2006/relationships" xmlns:p="http://schemas.openxmlformats.org/presentationml/2006/main">
  <p:tag name="THINKCELLSHAPEDONOTDELETE" val="pCv6PHg_hpUOuWYLOOEEl2g"/>
</p:tagLst>
</file>

<file path=ppt/tags/tag772.xml><?xml version="1.0" encoding="utf-8"?>
<p:tagLst xmlns:a="http://schemas.openxmlformats.org/drawingml/2006/main" xmlns:r="http://schemas.openxmlformats.org/officeDocument/2006/relationships" xmlns:p="http://schemas.openxmlformats.org/presentationml/2006/main">
  <p:tag name="THINKCELLSHAPEDONOTDELETE" val="pec_VPfeQF0uyIfdIMy9bTg"/>
</p:tagLst>
</file>

<file path=ppt/tags/tag773.xml><?xml version="1.0" encoding="utf-8"?>
<p:tagLst xmlns:a="http://schemas.openxmlformats.org/drawingml/2006/main" xmlns:r="http://schemas.openxmlformats.org/officeDocument/2006/relationships" xmlns:p="http://schemas.openxmlformats.org/presentationml/2006/main">
  <p:tag name="THINKCELLSHAPEDONOTDELETE" val="p.jtAaSNCLUK3tKWAHiqfQg"/>
</p:tagLst>
</file>

<file path=ppt/tags/tag774.xml><?xml version="1.0" encoding="utf-8"?>
<p:tagLst xmlns:a="http://schemas.openxmlformats.org/drawingml/2006/main" xmlns:r="http://schemas.openxmlformats.org/officeDocument/2006/relationships" xmlns:p="http://schemas.openxmlformats.org/presentationml/2006/main">
  <p:tag name="THINKCELLSHAPEDONOTDELETE" val="pT_0rtEZEdkm0gTw7InMLDQ"/>
</p:tagLst>
</file>

<file path=ppt/tags/tag775.xml><?xml version="1.0" encoding="utf-8"?>
<p:tagLst xmlns:a="http://schemas.openxmlformats.org/drawingml/2006/main" xmlns:r="http://schemas.openxmlformats.org/officeDocument/2006/relationships" xmlns:p="http://schemas.openxmlformats.org/presentationml/2006/main">
  <p:tag name="THINKCELLSHAPEDONOTDELETE" val="p7oABR9DE.0alDgDb3aa6iQ"/>
</p:tagLst>
</file>

<file path=ppt/tags/tag776.xml><?xml version="1.0" encoding="utf-8"?>
<p:tagLst xmlns:a="http://schemas.openxmlformats.org/drawingml/2006/main" xmlns:r="http://schemas.openxmlformats.org/officeDocument/2006/relationships" xmlns:p="http://schemas.openxmlformats.org/presentationml/2006/main">
  <p:tag name="THINKCELLSHAPEDONOTDELETE" val="pg.SP57AV30OAMRNnmUWBKw"/>
</p:tagLst>
</file>

<file path=ppt/tags/tag777.xml><?xml version="1.0" encoding="utf-8"?>
<p:tagLst xmlns:a="http://schemas.openxmlformats.org/drawingml/2006/main" xmlns:r="http://schemas.openxmlformats.org/officeDocument/2006/relationships" xmlns:p="http://schemas.openxmlformats.org/presentationml/2006/main">
  <p:tag name="THINKCELLSHAPEDONOTDELETE" val="pShtDfLLwxEKLaBL9.VCygQ"/>
</p:tagLst>
</file>

<file path=ppt/tags/tag778.xml><?xml version="1.0" encoding="utf-8"?>
<p:tagLst xmlns:a="http://schemas.openxmlformats.org/drawingml/2006/main" xmlns:r="http://schemas.openxmlformats.org/officeDocument/2006/relationships" xmlns:p="http://schemas.openxmlformats.org/presentationml/2006/main">
  <p:tag name="THINKCELLSHAPEDONOTDELETE" val="pu5EAFEuKpUSiboU.pKWhHQ"/>
</p:tagLst>
</file>

<file path=ppt/tags/tag779.xml><?xml version="1.0" encoding="utf-8"?>
<p:tagLst xmlns:a="http://schemas.openxmlformats.org/drawingml/2006/main" xmlns:r="http://schemas.openxmlformats.org/officeDocument/2006/relationships" xmlns:p="http://schemas.openxmlformats.org/presentationml/2006/main">
  <p:tag name="THINKCELLSHAPEDONOTDELETE" val="pwVcVCIl3UU.YlS1Z39wEQA"/>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uCUp7xschUe8BIVHJPu6yw"/>
</p:tagLst>
</file>

<file path=ppt/tags/tag780.xml><?xml version="1.0" encoding="utf-8"?>
<p:tagLst xmlns:a="http://schemas.openxmlformats.org/drawingml/2006/main" xmlns:r="http://schemas.openxmlformats.org/officeDocument/2006/relationships" xmlns:p="http://schemas.openxmlformats.org/presentationml/2006/main">
  <p:tag name="THINKCELLSHAPEDONOTDELETE" val="pU65PNruZAkW1EEaXUiKbAA"/>
</p:tagLst>
</file>

<file path=ppt/tags/tag781.xml><?xml version="1.0" encoding="utf-8"?>
<p:tagLst xmlns:a="http://schemas.openxmlformats.org/drawingml/2006/main" xmlns:r="http://schemas.openxmlformats.org/officeDocument/2006/relationships" xmlns:p="http://schemas.openxmlformats.org/presentationml/2006/main">
  <p:tag name="THINKCELLSHAPEDONOTDELETE" val="pk0SSgdTUP0KaezNwbTp4gw"/>
</p:tagLst>
</file>

<file path=ppt/tags/tag782.xml><?xml version="1.0" encoding="utf-8"?>
<p:tagLst xmlns:a="http://schemas.openxmlformats.org/drawingml/2006/main" xmlns:r="http://schemas.openxmlformats.org/officeDocument/2006/relationships" xmlns:p="http://schemas.openxmlformats.org/presentationml/2006/main">
  <p:tag name="THINKCELLSHAPEDONOTDELETE" val="pAbZiyUjt5UmHgEGy5p68lw"/>
</p:tagLst>
</file>

<file path=ppt/tags/tag783.xml><?xml version="1.0" encoding="utf-8"?>
<p:tagLst xmlns:a="http://schemas.openxmlformats.org/drawingml/2006/main" xmlns:r="http://schemas.openxmlformats.org/officeDocument/2006/relationships" xmlns:p="http://schemas.openxmlformats.org/presentationml/2006/main">
  <p:tag name="THINKCELLSHAPEDONOTDELETE" val="pjnjltnLePkGsutNu5H7P6g"/>
</p:tagLst>
</file>

<file path=ppt/tags/tag784.xml><?xml version="1.0" encoding="utf-8"?>
<p:tagLst xmlns:a="http://schemas.openxmlformats.org/drawingml/2006/main" xmlns:r="http://schemas.openxmlformats.org/officeDocument/2006/relationships" xmlns:p="http://schemas.openxmlformats.org/presentationml/2006/main">
  <p:tag name="THINKCELLSHAPEDONOTDELETE" val="pOrLlJnbGM02MRIK9H.9CfA"/>
</p:tagLst>
</file>

<file path=ppt/tags/tag785.xml><?xml version="1.0" encoding="utf-8"?>
<p:tagLst xmlns:a="http://schemas.openxmlformats.org/drawingml/2006/main" xmlns:r="http://schemas.openxmlformats.org/officeDocument/2006/relationships" xmlns:p="http://schemas.openxmlformats.org/presentationml/2006/main">
  <p:tag name="THINKCELLSHAPEDONOTDELETE" val="pEGWbYqR4iUOr9PE6L5Yabw"/>
</p:tagLst>
</file>

<file path=ppt/tags/tag786.xml><?xml version="1.0" encoding="utf-8"?>
<p:tagLst xmlns:a="http://schemas.openxmlformats.org/drawingml/2006/main" xmlns:r="http://schemas.openxmlformats.org/officeDocument/2006/relationships" xmlns:p="http://schemas.openxmlformats.org/presentationml/2006/main">
  <p:tag name="THINKCELLSHAPEDONOTDELETE" val="pz4LE73vVnkayABTBH3bvBQ"/>
</p:tagLst>
</file>

<file path=ppt/tags/tag787.xml><?xml version="1.0" encoding="utf-8"?>
<p:tagLst xmlns:a="http://schemas.openxmlformats.org/drawingml/2006/main" xmlns:r="http://schemas.openxmlformats.org/officeDocument/2006/relationships" xmlns:p="http://schemas.openxmlformats.org/presentationml/2006/main">
  <p:tag name="THINKCELLSHAPEDONOTDELETE" val="p5OcC67h6Rkyrd2MDGhDdPw"/>
</p:tagLst>
</file>

<file path=ppt/tags/tag788.xml><?xml version="1.0" encoding="utf-8"?>
<p:tagLst xmlns:a="http://schemas.openxmlformats.org/drawingml/2006/main" xmlns:r="http://schemas.openxmlformats.org/officeDocument/2006/relationships" xmlns:p="http://schemas.openxmlformats.org/presentationml/2006/main">
  <p:tag name="THINKCELLSHAPEDONOTDELETE" val="pVB6cujC9g0CI799AhD3hZw"/>
</p:tagLst>
</file>

<file path=ppt/tags/tag789.xml><?xml version="1.0" encoding="utf-8"?>
<p:tagLst xmlns:a="http://schemas.openxmlformats.org/drawingml/2006/main" xmlns:r="http://schemas.openxmlformats.org/officeDocument/2006/relationships" xmlns:p="http://schemas.openxmlformats.org/presentationml/2006/main">
  <p:tag name="THINKCELLSHAPEDONOTDELETE" val="p8W0oMXUxsUusitO92HYxXA"/>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0.xml><?xml version="1.0" encoding="utf-8"?>
<p:tagLst xmlns:a="http://schemas.openxmlformats.org/drawingml/2006/main" xmlns:r="http://schemas.openxmlformats.org/officeDocument/2006/relationships" xmlns:p="http://schemas.openxmlformats.org/presentationml/2006/main">
  <p:tag name="THINKCELLSHAPEDONOTDELETE" val="plCPBhfDwV02U.DeH1DcI9g"/>
</p:tagLst>
</file>

<file path=ppt/tags/tag791.xml><?xml version="1.0" encoding="utf-8"?>
<p:tagLst xmlns:a="http://schemas.openxmlformats.org/drawingml/2006/main" xmlns:r="http://schemas.openxmlformats.org/officeDocument/2006/relationships" xmlns:p="http://schemas.openxmlformats.org/presentationml/2006/main">
  <p:tag name="THINKCELLSHAPEDONOTDELETE" val="pcY2Pp7ZrbUOb33Xjia3Gvw"/>
</p:tagLst>
</file>

<file path=ppt/tags/tag792.xml><?xml version="1.0" encoding="utf-8"?>
<p:tagLst xmlns:a="http://schemas.openxmlformats.org/drawingml/2006/main" xmlns:r="http://schemas.openxmlformats.org/officeDocument/2006/relationships" xmlns:p="http://schemas.openxmlformats.org/presentationml/2006/main">
  <p:tag name="THINKCELLSHAPEDONOTDELETE" val="pMy1VCNAh0UqCfzqHwji5CQ"/>
</p:tagLst>
</file>

<file path=ppt/tags/tag793.xml><?xml version="1.0" encoding="utf-8"?>
<p:tagLst xmlns:a="http://schemas.openxmlformats.org/drawingml/2006/main" xmlns:r="http://schemas.openxmlformats.org/officeDocument/2006/relationships" xmlns:p="http://schemas.openxmlformats.org/presentationml/2006/main">
  <p:tag name="THINKCELLSHAPEDONOTDELETE" val="pA1Pghk3nZUy6rW1kMiKTSw"/>
</p:tagLst>
</file>

<file path=ppt/tags/tag794.xml><?xml version="1.0" encoding="utf-8"?>
<p:tagLst xmlns:a="http://schemas.openxmlformats.org/drawingml/2006/main" xmlns:r="http://schemas.openxmlformats.org/officeDocument/2006/relationships" xmlns:p="http://schemas.openxmlformats.org/presentationml/2006/main">
  <p:tag name="THINKCELLSHAPEDONOTDELETE" val="pSmURqdHR10iCW8wmPISO.A"/>
</p:tagLst>
</file>

<file path=ppt/tags/tag795.xml><?xml version="1.0" encoding="utf-8"?>
<p:tagLst xmlns:a="http://schemas.openxmlformats.org/drawingml/2006/main" xmlns:r="http://schemas.openxmlformats.org/officeDocument/2006/relationships" xmlns:p="http://schemas.openxmlformats.org/presentationml/2006/main">
  <p:tag name="THINKCELLSHAPEDONOTDELETE" val="pnfHfQyZq_UOEgimKqjo5Jg"/>
</p:tagLst>
</file>

<file path=ppt/tags/tag796.xml><?xml version="1.0" encoding="utf-8"?>
<p:tagLst xmlns:a="http://schemas.openxmlformats.org/drawingml/2006/main" xmlns:r="http://schemas.openxmlformats.org/officeDocument/2006/relationships" xmlns:p="http://schemas.openxmlformats.org/presentationml/2006/main">
  <p:tag name="THINKCELLSHAPEDONOTDELETE" val="pg7NP0Kz6W0igpsQk0KDqXA"/>
</p:tagLst>
</file>

<file path=ppt/tags/tag797.xml><?xml version="1.0" encoding="utf-8"?>
<p:tagLst xmlns:a="http://schemas.openxmlformats.org/drawingml/2006/main" xmlns:r="http://schemas.openxmlformats.org/officeDocument/2006/relationships" xmlns:p="http://schemas.openxmlformats.org/presentationml/2006/main">
  <p:tag name="THINKCELLSHAPEDONOTDELETE" val="poHMCtWosRU.cHFwXM05fwQ"/>
</p:tagLst>
</file>

<file path=ppt/tags/tag798.xml><?xml version="1.0" encoding="utf-8"?>
<p:tagLst xmlns:a="http://schemas.openxmlformats.org/drawingml/2006/main" xmlns:r="http://schemas.openxmlformats.org/officeDocument/2006/relationships" xmlns:p="http://schemas.openxmlformats.org/presentationml/2006/main">
  <p:tag name="THINKCELLSHAPEDONOTDELETE" val="pwL_I6L1KKEilQGwbyaxTPA"/>
</p:tagLst>
</file>

<file path=ppt/tags/tag799.xml><?xml version="1.0" encoding="utf-8"?>
<p:tagLst xmlns:a="http://schemas.openxmlformats.org/drawingml/2006/main" xmlns:r="http://schemas.openxmlformats.org/officeDocument/2006/relationships" xmlns:p="http://schemas.openxmlformats.org/presentationml/2006/main">
  <p:tag name="THINKCELLSHAPEDONOTDELETE" val="ppWVCJFunLUuoBXKXK4Eum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0ni3YnRxWUaN0ZYgs5nnB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orlGJan9DUu3S.9LwGqOwA"/>
</p:tagLst>
</file>

<file path=ppt/tags/tag800.xml><?xml version="1.0" encoding="utf-8"?>
<p:tagLst xmlns:a="http://schemas.openxmlformats.org/drawingml/2006/main" xmlns:r="http://schemas.openxmlformats.org/officeDocument/2006/relationships" xmlns:p="http://schemas.openxmlformats.org/presentationml/2006/main">
  <p:tag name="THINKCELLSHAPEDONOTDELETE" val="pm.0zGMhXNEKDWsz02a2D.A"/>
</p:tagLst>
</file>

<file path=ppt/tags/tag801.xml><?xml version="1.0" encoding="utf-8"?>
<p:tagLst xmlns:a="http://schemas.openxmlformats.org/drawingml/2006/main" xmlns:r="http://schemas.openxmlformats.org/officeDocument/2006/relationships" xmlns:p="http://schemas.openxmlformats.org/presentationml/2006/main">
  <p:tag name="THINKCELLSHAPEDONOTDELETE" val="pbY3Zv7qp8kykdHbllxnH1Q"/>
</p:tagLst>
</file>

<file path=ppt/tags/tag802.xml><?xml version="1.0" encoding="utf-8"?>
<p:tagLst xmlns:a="http://schemas.openxmlformats.org/drawingml/2006/main" xmlns:r="http://schemas.openxmlformats.org/officeDocument/2006/relationships" xmlns:p="http://schemas.openxmlformats.org/presentationml/2006/main">
  <p:tag name="THINKCELLSHAPEDONOTDELETE" val="pEhnnpqgZlUKDvqJXrP2fTQ"/>
</p:tagLst>
</file>

<file path=ppt/tags/tag803.xml><?xml version="1.0" encoding="utf-8"?>
<p:tagLst xmlns:a="http://schemas.openxmlformats.org/drawingml/2006/main" xmlns:r="http://schemas.openxmlformats.org/officeDocument/2006/relationships" xmlns:p="http://schemas.openxmlformats.org/presentationml/2006/main">
  <p:tag name="THINKCELLSHAPEDONOTDELETE" val="pAKtwEg4xGUO3sm0JxWducA"/>
</p:tagLst>
</file>

<file path=ppt/tags/tag804.xml><?xml version="1.0" encoding="utf-8"?>
<p:tagLst xmlns:a="http://schemas.openxmlformats.org/drawingml/2006/main" xmlns:r="http://schemas.openxmlformats.org/officeDocument/2006/relationships" xmlns:p="http://schemas.openxmlformats.org/presentationml/2006/main">
  <p:tag name="THINKCELLSHAPEDONOTDELETE" val="pyXmAKjxSakS_NFguo9G.3g"/>
</p:tagLst>
</file>

<file path=ppt/tags/tag805.xml><?xml version="1.0" encoding="utf-8"?>
<p:tagLst xmlns:a="http://schemas.openxmlformats.org/drawingml/2006/main" xmlns:r="http://schemas.openxmlformats.org/officeDocument/2006/relationships" xmlns:p="http://schemas.openxmlformats.org/presentationml/2006/main">
  <p:tag name="THINKCELLSHAPEDONOTDELETE" val="pyxfhFnZBs0i8knwDM.9m1w"/>
</p:tagLst>
</file>

<file path=ppt/tags/tag806.xml><?xml version="1.0" encoding="utf-8"?>
<p:tagLst xmlns:a="http://schemas.openxmlformats.org/drawingml/2006/main" xmlns:r="http://schemas.openxmlformats.org/officeDocument/2006/relationships" xmlns:p="http://schemas.openxmlformats.org/presentationml/2006/main">
  <p:tag name="THINKCELLSHAPEDONOTDELETE" val="prtFch8h7L0.UtRjwl2EehA"/>
</p:tagLst>
</file>

<file path=ppt/tags/tag807.xml><?xml version="1.0" encoding="utf-8"?>
<p:tagLst xmlns:a="http://schemas.openxmlformats.org/drawingml/2006/main" xmlns:r="http://schemas.openxmlformats.org/officeDocument/2006/relationships" xmlns:p="http://schemas.openxmlformats.org/presentationml/2006/main">
  <p:tag name="THINKCELLSHAPEDONOTDELETE" val="pL8E8bujEGUCg43r3SGvx5w"/>
</p:tagLst>
</file>

<file path=ppt/tags/tag808.xml><?xml version="1.0" encoding="utf-8"?>
<p:tagLst xmlns:a="http://schemas.openxmlformats.org/drawingml/2006/main" xmlns:r="http://schemas.openxmlformats.org/officeDocument/2006/relationships" xmlns:p="http://schemas.openxmlformats.org/presentationml/2006/main">
  <p:tag name="THINKCELLSHAPEDONOTDELETE" val="po_MXyIyMlUOJTKmUk68JNA"/>
</p:tagLst>
</file>

<file path=ppt/tags/tag809.xml><?xml version="1.0" encoding="utf-8"?>
<p:tagLst xmlns:a="http://schemas.openxmlformats.org/drawingml/2006/main" xmlns:r="http://schemas.openxmlformats.org/officeDocument/2006/relationships" xmlns:p="http://schemas.openxmlformats.org/presentationml/2006/main">
  <p:tag name="THINKCELLSHAPEDONOTDELETE" val="pUsIU0wpFrkOmHryWtWXGy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x6JGzBL8YUC7a2wpruCLeA"/>
</p:tagLst>
</file>

<file path=ppt/tags/tag810.xml><?xml version="1.0" encoding="utf-8"?>
<p:tagLst xmlns:a="http://schemas.openxmlformats.org/drawingml/2006/main" xmlns:r="http://schemas.openxmlformats.org/officeDocument/2006/relationships" xmlns:p="http://schemas.openxmlformats.org/presentationml/2006/main">
  <p:tag name="THINKCELLSHAPEDONOTDELETE" val="piHeoXpDCVkS.0fhRJKmTUw"/>
</p:tagLst>
</file>

<file path=ppt/tags/tag811.xml><?xml version="1.0" encoding="utf-8"?>
<p:tagLst xmlns:a="http://schemas.openxmlformats.org/drawingml/2006/main" xmlns:r="http://schemas.openxmlformats.org/officeDocument/2006/relationships" xmlns:p="http://schemas.openxmlformats.org/presentationml/2006/main">
  <p:tag name="THINKCELLSHAPEDONOTDELETE" val="phePlKNoU0ke0Zo_0WyzdHQ"/>
</p:tagLst>
</file>

<file path=ppt/tags/tag812.xml><?xml version="1.0" encoding="utf-8"?>
<p:tagLst xmlns:a="http://schemas.openxmlformats.org/drawingml/2006/main" xmlns:r="http://schemas.openxmlformats.org/officeDocument/2006/relationships" xmlns:p="http://schemas.openxmlformats.org/presentationml/2006/main">
  <p:tag name="THINKCELLSHAPEDONOTDELETE" val="p_G43F0coYkG6P7f.1cgLxQ"/>
</p:tagLst>
</file>

<file path=ppt/tags/tag813.xml><?xml version="1.0" encoding="utf-8"?>
<p:tagLst xmlns:a="http://schemas.openxmlformats.org/drawingml/2006/main" xmlns:r="http://schemas.openxmlformats.org/officeDocument/2006/relationships" xmlns:p="http://schemas.openxmlformats.org/presentationml/2006/main">
  <p:tag name="THINKCELLSHAPEDONOTDELETE" val="p0FEQF8d0HUiecvclAXF61A"/>
</p:tagLst>
</file>

<file path=ppt/tags/tag814.xml><?xml version="1.0" encoding="utf-8"?>
<p:tagLst xmlns:a="http://schemas.openxmlformats.org/drawingml/2006/main" xmlns:r="http://schemas.openxmlformats.org/officeDocument/2006/relationships" xmlns:p="http://schemas.openxmlformats.org/presentationml/2006/main">
  <p:tag name="THINKCELLSHAPEDONOTDELETE" val="ppn1c_XSPsk.TkUPPaPhUdQ"/>
</p:tagLst>
</file>

<file path=ppt/tags/tag815.xml><?xml version="1.0" encoding="utf-8"?>
<p:tagLst xmlns:a="http://schemas.openxmlformats.org/drawingml/2006/main" xmlns:r="http://schemas.openxmlformats.org/officeDocument/2006/relationships" xmlns:p="http://schemas.openxmlformats.org/presentationml/2006/main">
  <p:tag name="THINKCELLSHAPEDONOTDELETE" val="pNd8SjLo_eUqCVxbD0mqOXA"/>
</p:tagLst>
</file>

<file path=ppt/tags/tag816.xml><?xml version="1.0" encoding="utf-8"?>
<p:tagLst xmlns:a="http://schemas.openxmlformats.org/drawingml/2006/main" xmlns:r="http://schemas.openxmlformats.org/officeDocument/2006/relationships" xmlns:p="http://schemas.openxmlformats.org/presentationml/2006/main">
  <p:tag name="THINKCELLSHAPEDONOTDELETE" val="pmZG66dP_1UuI4Ackz8lOkw"/>
</p:tagLst>
</file>

<file path=ppt/tags/tag817.xml><?xml version="1.0" encoding="utf-8"?>
<p:tagLst xmlns:a="http://schemas.openxmlformats.org/drawingml/2006/main" xmlns:r="http://schemas.openxmlformats.org/officeDocument/2006/relationships" xmlns:p="http://schemas.openxmlformats.org/presentationml/2006/main">
  <p:tag name="THINKCELLSHAPEDONOTDELETE" val="pWJADHbi7F06G0gSWZIXIBQ"/>
</p:tagLst>
</file>

<file path=ppt/tags/tag818.xml><?xml version="1.0" encoding="utf-8"?>
<p:tagLst xmlns:a="http://schemas.openxmlformats.org/drawingml/2006/main" xmlns:r="http://schemas.openxmlformats.org/officeDocument/2006/relationships" xmlns:p="http://schemas.openxmlformats.org/presentationml/2006/main">
  <p:tag name="THINKCELLSHAPEDONOTDELETE" val="piup3vVj29ES9hd0O2OODFw"/>
</p:tagLst>
</file>

<file path=ppt/tags/tag819.xml><?xml version="1.0" encoding="utf-8"?>
<p:tagLst xmlns:a="http://schemas.openxmlformats.org/drawingml/2006/main" xmlns:r="http://schemas.openxmlformats.org/officeDocument/2006/relationships" xmlns:p="http://schemas.openxmlformats.org/presentationml/2006/main">
  <p:tag name="THINKCELLSHAPEDONOTDELETE" val="pPweyOSX.nUutA.RXUjpLjA"/>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7n8R2QiZ5kWb37WdMHbJIg"/>
</p:tagLst>
</file>

<file path=ppt/tags/tag820.xml><?xml version="1.0" encoding="utf-8"?>
<p:tagLst xmlns:a="http://schemas.openxmlformats.org/drawingml/2006/main" xmlns:r="http://schemas.openxmlformats.org/officeDocument/2006/relationships" xmlns:p="http://schemas.openxmlformats.org/presentationml/2006/main">
  <p:tag name="THINKCELLSHAPEDONOTDELETE" val="plwYVUiaV30evU_iYyZtSsg"/>
</p:tagLst>
</file>

<file path=ppt/tags/tag821.xml><?xml version="1.0" encoding="utf-8"?>
<p:tagLst xmlns:a="http://schemas.openxmlformats.org/drawingml/2006/main" xmlns:r="http://schemas.openxmlformats.org/officeDocument/2006/relationships" xmlns:p="http://schemas.openxmlformats.org/presentationml/2006/main">
  <p:tag name="THINKCELLSHAPEDONOTDELETE" val="pTNcacokcl0OEuOJ1uRJ.HA"/>
</p:tagLst>
</file>

<file path=ppt/tags/tag822.xml><?xml version="1.0" encoding="utf-8"?>
<p:tagLst xmlns:a="http://schemas.openxmlformats.org/drawingml/2006/main" xmlns:r="http://schemas.openxmlformats.org/officeDocument/2006/relationships" xmlns:p="http://schemas.openxmlformats.org/presentationml/2006/main">
  <p:tag name="THINKCELLSHAPEDONOTDELETE" val="prtNskb3.oE2fbRA7tHKYdw"/>
</p:tagLst>
</file>

<file path=ppt/tags/tag823.xml><?xml version="1.0" encoding="utf-8"?>
<p:tagLst xmlns:a="http://schemas.openxmlformats.org/drawingml/2006/main" xmlns:r="http://schemas.openxmlformats.org/officeDocument/2006/relationships" xmlns:p="http://schemas.openxmlformats.org/presentationml/2006/main">
  <p:tag name="THINKCELLSHAPEDONOTDELETE" val="p9ZL9VlENfEqEZNz0.BkM9g"/>
</p:tagLst>
</file>

<file path=ppt/tags/tag824.xml><?xml version="1.0" encoding="utf-8"?>
<p:tagLst xmlns:a="http://schemas.openxmlformats.org/drawingml/2006/main" xmlns:r="http://schemas.openxmlformats.org/officeDocument/2006/relationships" xmlns:p="http://schemas.openxmlformats.org/presentationml/2006/main">
  <p:tag name="THINKCELLSHAPEDONOTDELETE" val="p8maxEK971UGnvU4FT38uAg"/>
</p:tagLst>
</file>

<file path=ppt/tags/tag825.xml><?xml version="1.0" encoding="utf-8"?>
<p:tagLst xmlns:a="http://schemas.openxmlformats.org/drawingml/2006/main" xmlns:r="http://schemas.openxmlformats.org/officeDocument/2006/relationships" xmlns:p="http://schemas.openxmlformats.org/presentationml/2006/main">
  <p:tag name="THINKCELLSHAPEDONOTDELETE" val="p4KIiocQIwkSRI0ObfElWgg"/>
</p:tagLst>
</file>

<file path=ppt/tags/tag826.xml><?xml version="1.0" encoding="utf-8"?>
<p:tagLst xmlns:a="http://schemas.openxmlformats.org/drawingml/2006/main" xmlns:r="http://schemas.openxmlformats.org/officeDocument/2006/relationships" xmlns:p="http://schemas.openxmlformats.org/presentationml/2006/main">
  <p:tag name="THINKCELLSHAPEDONOTDELETE" val="p8yNViGvapUO5eRZNHCgN0w"/>
</p:tagLst>
</file>

<file path=ppt/tags/tag827.xml><?xml version="1.0" encoding="utf-8"?>
<p:tagLst xmlns:a="http://schemas.openxmlformats.org/drawingml/2006/main" xmlns:r="http://schemas.openxmlformats.org/officeDocument/2006/relationships" xmlns:p="http://schemas.openxmlformats.org/presentationml/2006/main">
  <p:tag name="THINKCELLSHAPEDONOTDELETE" val="pMzWk7sxp_UewElkPjvBOKQ"/>
</p:tagLst>
</file>

<file path=ppt/tags/tag828.xml><?xml version="1.0" encoding="utf-8"?>
<p:tagLst xmlns:a="http://schemas.openxmlformats.org/drawingml/2006/main" xmlns:r="http://schemas.openxmlformats.org/officeDocument/2006/relationships" xmlns:p="http://schemas.openxmlformats.org/presentationml/2006/main">
  <p:tag name="THINKCELLSHAPEDONOTDELETE" val="pqTEryojYR0yigvOOctVg7Q"/>
</p:tagLst>
</file>

<file path=ppt/tags/tag829.xml><?xml version="1.0" encoding="utf-8"?>
<p:tagLst xmlns:a="http://schemas.openxmlformats.org/drawingml/2006/main" xmlns:r="http://schemas.openxmlformats.org/officeDocument/2006/relationships" xmlns:p="http://schemas.openxmlformats.org/presentationml/2006/main">
  <p:tag name="THINKCELLSHAPEDONOTDELETE" val="pHszEsGtUk024GfnnS0ij8g"/>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eKaAMhoBZE6.O4a6M1BGyw"/>
</p:tagLst>
</file>

<file path=ppt/tags/tag830.xml><?xml version="1.0" encoding="utf-8"?>
<p:tagLst xmlns:a="http://schemas.openxmlformats.org/drawingml/2006/main" xmlns:r="http://schemas.openxmlformats.org/officeDocument/2006/relationships" xmlns:p="http://schemas.openxmlformats.org/presentationml/2006/main">
  <p:tag name="THINKCELLSHAPEDONOTDELETE" val="pjTgkUnqML0uflP73Ex7MWw"/>
</p:tagLst>
</file>

<file path=ppt/tags/tag831.xml><?xml version="1.0" encoding="utf-8"?>
<p:tagLst xmlns:a="http://schemas.openxmlformats.org/drawingml/2006/main" xmlns:r="http://schemas.openxmlformats.org/officeDocument/2006/relationships" xmlns:p="http://schemas.openxmlformats.org/presentationml/2006/main">
  <p:tag name="THINKCELLSHAPEDONOTDELETE" val="pPRjJDIOih0OK.KSnflZXqQ"/>
</p:tagLst>
</file>

<file path=ppt/tags/tag832.xml><?xml version="1.0" encoding="utf-8"?>
<p:tagLst xmlns:a="http://schemas.openxmlformats.org/drawingml/2006/main" xmlns:r="http://schemas.openxmlformats.org/officeDocument/2006/relationships" xmlns:p="http://schemas.openxmlformats.org/presentationml/2006/main">
  <p:tag name="THINKCELLSHAPEDONOTDELETE" val="pJAZFvPHuKEGGAvl3_wKVKA"/>
</p:tagLst>
</file>

<file path=ppt/tags/tag833.xml><?xml version="1.0" encoding="utf-8"?>
<p:tagLst xmlns:a="http://schemas.openxmlformats.org/drawingml/2006/main" xmlns:r="http://schemas.openxmlformats.org/officeDocument/2006/relationships" xmlns:p="http://schemas.openxmlformats.org/presentationml/2006/main">
  <p:tag name="THINKCELLSHAPEDONOTDELETE" val="p.n9I7ClqOUiQP7Ffl5kpzQ"/>
</p:tagLst>
</file>

<file path=ppt/tags/tag834.xml><?xml version="1.0" encoding="utf-8"?>
<p:tagLst xmlns:a="http://schemas.openxmlformats.org/drawingml/2006/main" xmlns:r="http://schemas.openxmlformats.org/officeDocument/2006/relationships" xmlns:p="http://schemas.openxmlformats.org/presentationml/2006/main">
  <p:tag name="THINKCELLSHAPEDONOTDELETE" val="pD266q0Evn0CHla4s0Vfbag"/>
</p:tagLst>
</file>

<file path=ppt/tags/tag835.xml><?xml version="1.0" encoding="utf-8"?>
<p:tagLst xmlns:a="http://schemas.openxmlformats.org/drawingml/2006/main" xmlns:r="http://schemas.openxmlformats.org/officeDocument/2006/relationships" xmlns:p="http://schemas.openxmlformats.org/presentationml/2006/main">
  <p:tag name="THINKCELLSHAPEDONOTDELETE" val="peHBH1FW4bEuJIEDgjy1zRg"/>
</p:tagLst>
</file>

<file path=ppt/tags/tag836.xml><?xml version="1.0" encoding="utf-8"?>
<p:tagLst xmlns:a="http://schemas.openxmlformats.org/drawingml/2006/main" xmlns:r="http://schemas.openxmlformats.org/officeDocument/2006/relationships" xmlns:p="http://schemas.openxmlformats.org/presentationml/2006/main">
  <p:tag name="THINKCELLSHAPEDONOTDELETE" val="p7iqXE1Wk1U6yfi1wvWUPzA"/>
</p:tagLst>
</file>

<file path=ppt/tags/tag837.xml><?xml version="1.0" encoding="utf-8"?>
<p:tagLst xmlns:a="http://schemas.openxmlformats.org/drawingml/2006/main" xmlns:r="http://schemas.openxmlformats.org/officeDocument/2006/relationships" xmlns:p="http://schemas.openxmlformats.org/presentationml/2006/main">
  <p:tag name="THINKCELLSHAPEDONOTDELETE" val="pl0Y.BcSiq0CWLDx9Zw.1Vg"/>
</p:tagLst>
</file>

<file path=ppt/tags/tag838.xml><?xml version="1.0" encoding="utf-8"?>
<p:tagLst xmlns:a="http://schemas.openxmlformats.org/drawingml/2006/main" xmlns:r="http://schemas.openxmlformats.org/officeDocument/2006/relationships" xmlns:p="http://schemas.openxmlformats.org/presentationml/2006/main">
  <p:tag name="THINKCELLSHAPEDONOTDELETE" val="pIwaEsv7NBU2buV6cyrE91w"/>
</p:tagLst>
</file>

<file path=ppt/tags/tag839.xml><?xml version="1.0" encoding="utf-8"?>
<p:tagLst xmlns:a="http://schemas.openxmlformats.org/drawingml/2006/main" xmlns:r="http://schemas.openxmlformats.org/officeDocument/2006/relationships" xmlns:p="http://schemas.openxmlformats.org/presentationml/2006/main">
  <p:tag name="THINKCELLSHAPEDONOTDELETE" val="pBu3bDPCAkUKGt4J46DfZ8w"/>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4mWtPe5lDkC1YkT13CDUbw"/>
</p:tagLst>
</file>

<file path=ppt/tags/tag840.xml><?xml version="1.0" encoding="utf-8"?>
<p:tagLst xmlns:a="http://schemas.openxmlformats.org/drawingml/2006/main" xmlns:r="http://schemas.openxmlformats.org/officeDocument/2006/relationships" xmlns:p="http://schemas.openxmlformats.org/presentationml/2006/main">
  <p:tag name="THINKCELLSHAPEDONOTDELETE" val="pD93icN2Gb0KMrmap_lhWfw"/>
</p:tagLst>
</file>

<file path=ppt/tags/tag841.xml><?xml version="1.0" encoding="utf-8"?>
<p:tagLst xmlns:a="http://schemas.openxmlformats.org/drawingml/2006/main" xmlns:r="http://schemas.openxmlformats.org/officeDocument/2006/relationships" xmlns:p="http://schemas.openxmlformats.org/presentationml/2006/main">
  <p:tag name="THINKCELLSHAPEDONOTDELETE" val="pq4k5GTliCUWR9JvHRjN8kw"/>
</p:tagLst>
</file>

<file path=ppt/tags/tag842.xml><?xml version="1.0" encoding="utf-8"?>
<p:tagLst xmlns:a="http://schemas.openxmlformats.org/drawingml/2006/main" xmlns:r="http://schemas.openxmlformats.org/officeDocument/2006/relationships" xmlns:p="http://schemas.openxmlformats.org/presentationml/2006/main">
  <p:tag name="THINKCELLSHAPEDONOTDELETE" val="pjkKz_P3asUuHdY8ZstHf4A"/>
</p:tagLst>
</file>

<file path=ppt/tags/tag843.xml><?xml version="1.0" encoding="utf-8"?>
<p:tagLst xmlns:a="http://schemas.openxmlformats.org/drawingml/2006/main" xmlns:r="http://schemas.openxmlformats.org/officeDocument/2006/relationships" xmlns:p="http://schemas.openxmlformats.org/presentationml/2006/main">
  <p:tag name="THINKCELLSHAPEDONOTDELETE" val="p6ijJXvss3ESDGA2wKtsuEQ"/>
</p:tagLst>
</file>

<file path=ppt/tags/tag844.xml><?xml version="1.0" encoding="utf-8"?>
<p:tagLst xmlns:a="http://schemas.openxmlformats.org/drawingml/2006/main" xmlns:r="http://schemas.openxmlformats.org/officeDocument/2006/relationships" xmlns:p="http://schemas.openxmlformats.org/presentationml/2006/main">
  <p:tag name="THINKCELLSHAPEDONOTDELETE" val="pLG5U_wDzRkC1edMcnGET1g"/>
</p:tagLst>
</file>

<file path=ppt/tags/tag845.xml><?xml version="1.0" encoding="utf-8"?>
<p:tagLst xmlns:a="http://schemas.openxmlformats.org/drawingml/2006/main" xmlns:r="http://schemas.openxmlformats.org/officeDocument/2006/relationships" xmlns:p="http://schemas.openxmlformats.org/presentationml/2006/main">
  <p:tag name="THINKCELLSHAPEDONOTDELETE" val="pIzZWrRW6rUG6vhGWM4lGiw"/>
</p:tagLst>
</file>

<file path=ppt/tags/tag846.xml><?xml version="1.0" encoding="utf-8"?>
<p:tagLst xmlns:a="http://schemas.openxmlformats.org/drawingml/2006/main" xmlns:r="http://schemas.openxmlformats.org/officeDocument/2006/relationships" xmlns:p="http://schemas.openxmlformats.org/presentationml/2006/main">
  <p:tag name="THINKCELLSHAPEDONOTDELETE" val="p_YkMT4LJHEW3MnqRhCKNVg"/>
</p:tagLst>
</file>

<file path=ppt/tags/tag847.xml><?xml version="1.0" encoding="utf-8"?>
<p:tagLst xmlns:a="http://schemas.openxmlformats.org/drawingml/2006/main" xmlns:r="http://schemas.openxmlformats.org/officeDocument/2006/relationships" xmlns:p="http://schemas.openxmlformats.org/presentationml/2006/main">
  <p:tag name="THINKCELLSHAPEDONOTDELETE" val="pngBfaVdlBk6aC0BKImp8ow"/>
</p:tagLst>
</file>

<file path=ppt/tags/tag848.xml><?xml version="1.0" encoding="utf-8"?>
<p:tagLst xmlns:a="http://schemas.openxmlformats.org/drawingml/2006/main" xmlns:r="http://schemas.openxmlformats.org/officeDocument/2006/relationships" xmlns:p="http://schemas.openxmlformats.org/presentationml/2006/main">
  <p:tag name="THINKCELLSHAPEDONOTDELETE" val="pdamv3YVMs062itCR1J30IQ"/>
</p:tagLst>
</file>

<file path=ppt/tags/tag849.xml><?xml version="1.0" encoding="utf-8"?>
<p:tagLst xmlns:a="http://schemas.openxmlformats.org/drawingml/2006/main" xmlns:r="http://schemas.openxmlformats.org/officeDocument/2006/relationships" xmlns:p="http://schemas.openxmlformats.org/presentationml/2006/main">
  <p:tag name="THINKCELLSHAPEDONOTDELETE" val="puj4epoSjwEGfRF0Id_mvvw"/>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orQVMBhbyka5nsViAqbryQ"/>
</p:tagLst>
</file>

<file path=ppt/tags/tag850.xml><?xml version="1.0" encoding="utf-8"?>
<p:tagLst xmlns:a="http://schemas.openxmlformats.org/drawingml/2006/main" xmlns:r="http://schemas.openxmlformats.org/officeDocument/2006/relationships" xmlns:p="http://schemas.openxmlformats.org/presentationml/2006/main">
  <p:tag name="THINKCELLSHAPEDONOTDELETE" val="phMD11.EVy02wCrDljfi_OA"/>
</p:tagLst>
</file>

<file path=ppt/tags/tag851.xml><?xml version="1.0" encoding="utf-8"?>
<p:tagLst xmlns:a="http://schemas.openxmlformats.org/drawingml/2006/main" xmlns:r="http://schemas.openxmlformats.org/officeDocument/2006/relationships" xmlns:p="http://schemas.openxmlformats.org/presentationml/2006/main">
  <p:tag name="THINKCELLSHAPEDONOTDELETE" val="ptXcRDbxHEUmgSvYvuXnb0g"/>
</p:tagLst>
</file>

<file path=ppt/tags/tag852.xml><?xml version="1.0" encoding="utf-8"?>
<p:tagLst xmlns:a="http://schemas.openxmlformats.org/drawingml/2006/main" xmlns:r="http://schemas.openxmlformats.org/officeDocument/2006/relationships" xmlns:p="http://schemas.openxmlformats.org/presentationml/2006/main">
  <p:tag name="THINKCELLSHAPEDONOTDELETE" val="p2TW5tT9R1kq3.l4HcCP5ug"/>
</p:tagLst>
</file>

<file path=ppt/tags/tag853.xml><?xml version="1.0" encoding="utf-8"?>
<p:tagLst xmlns:a="http://schemas.openxmlformats.org/drawingml/2006/main" xmlns:r="http://schemas.openxmlformats.org/officeDocument/2006/relationships" xmlns:p="http://schemas.openxmlformats.org/presentationml/2006/main">
  <p:tag name="THINKCELLSHAPEDONOTDELETE" val="pautENZZNk06Betc2jJuPDA"/>
</p:tagLst>
</file>

<file path=ppt/tags/tag854.xml><?xml version="1.0" encoding="utf-8"?>
<p:tagLst xmlns:a="http://schemas.openxmlformats.org/drawingml/2006/main" xmlns:r="http://schemas.openxmlformats.org/officeDocument/2006/relationships" xmlns:p="http://schemas.openxmlformats.org/presentationml/2006/main">
  <p:tag name="THINKCELLSHAPEDONOTDELETE" val="phE8OxV_aaESmsu6wy0uRBQ"/>
</p:tagLst>
</file>

<file path=ppt/tags/tag855.xml><?xml version="1.0" encoding="utf-8"?>
<p:tagLst xmlns:a="http://schemas.openxmlformats.org/drawingml/2006/main" xmlns:r="http://schemas.openxmlformats.org/officeDocument/2006/relationships" xmlns:p="http://schemas.openxmlformats.org/presentationml/2006/main">
  <p:tag name="THINKCELLSHAPEDONOTDELETE" val="pK9NPbCQzgEekJKd8YynEyQ"/>
</p:tagLst>
</file>

<file path=ppt/tags/tag856.xml><?xml version="1.0" encoding="utf-8"?>
<p:tagLst xmlns:a="http://schemas.openxmlformats.org/drawingml/2006/main" xmlns:r="http://schemas.openxmlformats.org/officeDocument/2006/relationships" xmlns:p="http://schemas.openxmlformats.org/presentationml/2006/main">
  <p:tag name="THINKCELLSHAPEDONOTDELETE" val="pl2Z7Ha01BEmnV7pkVGNysw"/>
</p:tagLst>
</file>

<file path=ppt/tags/tag857.xml><?xml version="1.0" encoding="utf-8"?>
<p:tagLst xmlns:a="http://schemas.openxmlformats.org/drawingml/2006/main" xmlns:r="http://schemas.openxmlformats.org/officeDocument/2006/relationships" xmlns:p="http://schemas.openxmlformats.org/presentationml/2006/main">
  <p:tag name="THINKCELLSHAPEDONOTDELETE" val="pgGVEUAgsfkqVZdQ4AzKkTA"/>
</p:tagLst>
</file>

<file path=ppt/tags/tag858.xml><?xml version="1.0" encoding="utf-8"?>
<p:tagLst xmlns:a="http://schemas.openxmlformats.org/drawingml/2006/main" xmlns:r="http://schemas.openxmlformats.org/officeDocument/2006/relationships" xmlns:p="http://schemas.openxmlformats.org/presentationml/2006/main">
  <p:tag name="THINKCELLSHAPEDONOTDELETE" val="pRdad3lJet0aaG7aClKMkKQ"/>
</p:tagLst>
</file>

<file path=ppt/tags/tag859.xml><?xml version="1.0" encoding="utf-8"?>
<p:tagLst xmlns:a="http://schemas.openxmlformats.org/drawingml/2006/main" xmlns:r="http://schemas.openxmlformats.org/officeDocument/2006/relationships" xmlns:p="http://schemas.openxmlformats.org/presentationml/2006/main">
  <p:tag name="THINKCELLSHAPEDONOTDELETE" val="pBqX7JLRdXkqAMZdULDswhA"/>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MEjZz.c0r0iBOycggG4nqg"/>
</p:tagLst>
</file>

<file path=ppt/tags/tag860.xml><?xml version="1.0" encoding="utf-8"?>
<p:tagLst xmlns:a="http://schemas.openxmlformats.org/drawingml/2006/main" xmlns:r="http://schemas.openxmlformats.org/officeDocument/2006/relationships" xmlns:p="http://schemas.openxmlformats.org/presentationml/2006/main">
  <p:tag name="THINKCELLSHAPEDONOTDELETE" val="pY2w7HSvsnkqJ5ozKX5fhvw"/>
</p:tagLst>
</file>

<file path=ppt/tags/tag861.xml><?xml version="1.0" encoding="utf-8"?>
<p:tagLst xmlns:a="http://schemas.openxmlformats.org/drawingml/2006/main" xmlns:r="http://schemas.openxmlformats.org/officeDocument/2006/relationships" xmlns:p="http://schemas.openxmlformats.org/presentationml/2006/main">
  <p:tag name="THINKCELLSHAPEDONOTDELETE" val="pYvEjO1SVk0iSayML0IwoAw"/>
</p:tagLst>
</file>

<file path=ppt/tags/tag862.xml><?xml version="1.0" encoding="utf-8"?>
<p:tagLst xmlns:a="http://schemas.openxmlformats.org/drawingml/2006/main" xmlns:r="http://schemas.openxmlformats.org/officeDocument/2006/relationships" xmlns:p="http://schemas.openxmlformats.org/presentationml/2006/main">
  <p:tag name="THINKCELLSHAPEDONOTDELETE" val="pVER8VrvLbEKJ5Ax1XboIyQ"/>
</p:tagLst>
</file>

<file path=ppt/tags/tag863.xml><?xml version="1.0" encoding="utf-8"?>
<p:tagLst xmlns:a="http://schemas.openxmlformats.org/drawingml/2006/main" xmlns:r="http://schemas.openxmlformats.org/officeDocument/2006/relationships" xmlns:p="http://schemas.openxmlformats.org/presentationml/2006/main">
  <p:tag name="THINKCELLSHAPEDONOTDELETE" val="p0Ln8Wnkk6U6h8ftvB_jHog"/>
</p:tagLst>
</file>

<file path=ppt/tags/tag864.xml><?xml version="1.0" encoding="utf-8"?>
<p:tagLst xmlns:a="http://schemas.openxmlformats.org/drawingml/2006/main" xmlns:r="http://schemas.openxmlformats.org/officeDocument/2006/relationships" xmlns:p="http://schemas.openxmlformats.org/presentationml/2006/main">
  <p:tag name="THINKCELLSHAPEDONOTDELETE" val="pcUtWT1WtmUKoYqg1dlZG0Q"/>
</p:tagLst>
</file>

<file path=ppt/tags/tag865.xml><?xml version="1.0" encoding="utf-8"?>
<p:tagLst xmlns:a="http://schemas.openxmlformats.org/drawingml/2006/main" xmlns:r="http://schemas.openxmlformats.org/officeDocument/2006/relationships" xmlns:p="http://schemas.openxmlformats.org/presentationml/2006/main">
  <p:tag name="THINKCELLSHAPEDONOTDELETE" val="ptePZP.28OkeWrXSOq4weiQ"/>
</p:tagLst>
</file>

<file path=ppt/tags/tag866.xml><?xml version="1.0" encoding="utf-8"?>
<p:tagLst xmlns:a="http://schemas.openxmlformats.org/drawingml/2006/main" xmlns:r="http://schemas.openxmlformats.org/officeDocument/2006/relationships" xmlns:p="http://schemas.openxmlformats.org/presentationml/2006/main">
  <p:tag name="THINKCELLSHAPEDONOTDELETE" val="pXFyVRW8VP0SVsyBVP9tAcA"/>
</p:tagLst>
</file>

<file path=ppt/tags/tag867.xml><?xml version="1.0" encoding="utf-8"?>
<p:tagLst xmlns:a="http://schemas.openxmlformats.org/drawingml/2006/main" xmlns:r="http://schemas.openxmlformats.org/officeDocument/2006/relationships" xmlns:p="http://schemas.openxmlformats.org/presentationml/2006/main">
  <p:tag name="THINKCELLSHAPEDONOTDELETE" val="pJ2mhkz3Mf0ui9SSMRvQazQ"/>
</p:tagLst>
</file>

<file path=ppt/tags/tag868.xml><?xml version="1.0" encoding="utf-8"?>
<p:tagLst xmlns:a="http://schemas.openxmlformats.org/drawingml/2006/main" xmlns:r="http://schemas.openxmlformats.org/officeDocument/2006/relationships" xmlns:p="http://schemas.openxmlformats.org/presentationml/2006/main">
  <p:tag name="THINKCELLSHAPEDONOTDELETE" val="pSbxodvODt02a7DGrUzRypA"/>
</p:tagLst>
</file>

<file path=ppt/tags/tag869.xml><?xml version="1.0" encoding="utf-8"?>
<p:tagLst xmlns:a="http://schemas.openxmlformats.org/drawingml/2006/main" xmlns:r="http://schemas.openxmlformats.org/officeDocument/2006/relationships" xmlns:p="http://schemas.openxmlformats.org/presentationml/2006/main">
  <p:tag name="THINKCELLSHAPEDONOTDELETE" val="pvjUv1I2wi0KY1Tq.UlX_tA"/>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NQBMsEjq3UyMNC_NN99FXA"/>
</p:tagLst>
</file>

<file path=ppt/tags/tag870.xml><?xml version="1.0" encoding="utf-8"?>
<p:tagLst xmlns:a="http://schemas.openxmlformats.org/drawingml/2006/main" xmlns:r="http://schemas.openxmlformats.org/officeDocument/2006/relationships" xmlns:p="http://schemas.openxmlformats.org/presentationml/2006/main">
  <p:tag name="THINKCELLSHAPEDONOTDELETE" val="pxE_dCMjma02wlSn9WY9rLg"/>
</p:tagLst>
</file>

<file path=ppt/tags/tag871.xml><?xml version="1.0" encoding="utf-8"?>
<p:tagLst xmlns:a="http://schemas.openxmlformats.org/drawingml/2006/main" xmlns:r="http://schemas.openxmlformats.org/officeDocument/2006/relationships" xmlns:p="http://schemas.openxmlformats.org/presentationml/2006/main">
  <p:tag name="THINKCELLSHAPEDONOTDELETE" val="ppt_0tZfFP0m4blM4JjcdIw"/>
</p:tagLst>
</file>

<file path=ppt/tags/tag872.xml><?xml version="1.0" encoding="utf-8"?>
<p:tagLst xmlns:a="http://schemas.openxmlformats.org/drawingml/2006/main" xmlns:r="http://schemas.openxmlformats.org/officeDocument/2006/relationships" xmlns:p="http://schemas.openxmlformats.org/presentationml/2006/main">
  <p:tag name="THINKCELLSHAPEDONOTDELETE" val="pptN.WyebV0uERCHscMm5_w"/>
</p:tagLst>
</file>

<file path=ppt/tags/tag873.xml><?xml version="1.0" encoding="utf-8"?>
<p:tagLst xmlns:a="http://schemas.openxmlformats.org/drawingml/2006/main" xmlns:r="http://schemas.openxmlformats.org/officeDocument/2006/relationships" xmlns:p="http://schemas.openxmlformats.org/presentationml/2006/main">
  <p:tag name="THINKCELLSHAPEDONOTDELETE" val="paHFitCiBg0.mrTD.bx7rLQ"/>
</p:tagLst>
</file>

<file path=ppt/tags/tag874.xml><?xml version="1.0" encoding="utf-8"?>
<p:tagLst xmlns:a="http://schemas.openxmlformats.org/drawingml/2006/main" xmlns:r="http://schemas.openxmlformats.org/officeDocument/2006/relationships" xmlns:p="http://schemas.openxmlformats.org/presentationml/2006/main">
  <p:tag name="THINKCELLSHAPEDONOTDELETE" val="pzxYcUhbPOUmWyyexI9d0FQ"/>
</p:tagLst>
</file>

<file path=ppt/tags/tag875.xml><?xml version="1.0" encoding="utf-8"?>
<p:tagLst xmlns:a="http://schemas.openxmlformats.org/drawingml/2006/main" xmlns:r="http://schemas.openxmlformats.org/officeDocument/2006/relationships" xmlns:p="http://schemas.openxmlformats.org/presentationml/2006/main">
  <p:tag name="THINKCELLSHAPEDONOTDELETE" val="pvNkZpPZkGU.DRQyF8PlPeA"/>
</p:tagLst>
</file>

<file path=ppt/tags/tag876.xml><?xml version="1.0" encoding="utf-8"?>
<p:tagLst xmlns:a="http://schemas.openxmlformats.org/drawingml/2006/main" xmlns:r="http://schemas.openxmlformats.org/officeDocument/2006/relationships" xmlns:p="http://schemas.openxmlformats.org/presentationml/2006/main">
  <p:tag name="THINKCELLSHAPEDONOTDELETE" val="p_51JLojhcUuk_1gWqiv5Qg"/>
</p:tagLst>
</file>

<file path=ppt/tags/tag877.xml><?xml version="1.0" encoding="utf-8"?>
<p:tagLst xmlns:a="http://schemas.openxmlformats.org/drawingml/2006/main" xmlns:r="http://schemas.openxmlformats.org/officeDocument/2006/relationships" xmlns:p="http://schemas.openxmlformats.org/presentationml/2006/main">
  <p:tag name="THINKCELLSHAPEDONOTDELETE" val="p1LrdCgzuj0i16aIHyNmG0g"/>
</p:tagLst>
</file>

<file path=ppt/tags/tag878.xml><?xml version="1.0" encoding="utf-8"?>
<p:tagLst xmlns:a="http://schemas.openxmlformats.org/drawingml/2006/main" xmlns:r="http://schemas.openxmlformats.org/officeDocument/2006/relationships" xmlns:p="http://schemas.openxmlformats.org/presentationml/2006/main">
  <p:tag name="THINKCELLSHAPEDONOTDELETE" val="ppNY6bmFELU6VdeJIeMIIkA"/>
</p:tagLst>
</file>

<file path=ppt/tags/tag879.xml><?xml version="1.0" encoding="utf-8"?>
<p:tagLst xmlns:a="http://schemas.openxmlformats.org/drawingml/2006/main" xmlns:r="http://schemas.openxmlformats.org/officeDocument/2006/relationships" xmlns:p="http://schemas.openxmlformats.org/presentationml/2006/main">
  <p:tag name="THINKCELLSHAPEDONOTDELETE" val="pnD9gdHxxmkic54dJQ371S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2uRtRtKlPEK0.8NB_YeQXQ"/>
</p:tagLst>
</file>

<file path=ppt/tags/tag880.xml><?xml version="1.0" encoding="utf-8"?>
<p:tagLst xmlns:a="http://schemas.openxmlformats.org/drawingml/2006/main" xmlns:r="http://schemas.openxmlformats.org/officeDocument/2006/relationships" xmlns:p="http://schemas.openxmlformats.org/presentationml/2006/main">
  <p:tag name="THINKCELLSHAPEDONOTDELETE" val="pgAYz7zXPZ0KD5iuKC4.CtQ"/>
</p:tagLst>
</file>

<file path=ppt/tags/tag881.xml><?xml version="1.0" encoding="utf-8"?>
<p:tagLst xmlns:a="http://schemas.openxmlformats.org/drawingml/2006/main" xmlns:r="http://schemas.openxmlformats.org/officeDocument/2006/relationships" xmlns:p="http://schemas.openxmlformats.org/presentationml/2006/main">
  <p:tag name="THINKCELLSHAPEDONOTDELETE" val="pDKXJgf34mUe.RtCXiTxUXw"/>
</p:tagLst>
</file>

<file path=ppt/tags/tag882.xml><?xml version="1.0" encoding="utf-8"?>
<p:tagLst xmlns:a="http://schemas.openxmlformats.org/drawingml/2006/main" xmlns:r="http://schemas.openxmlformats.org/officeDocument/2006/relationships" xmlns:p="http://schemas.openxmlformats.org/presentationml/2006/main">
  <p:tag name="THINKCELLSHAPEDONOTDELETE" val="pK6jvpLmDIU2ijfgJRR7Fgg"/>
</p:tagLst>
</file>

<file path=ppt/tags/tag883.xml><?xml version="1.0" encoding="utf-8"?>
<p:tagLst xmlns:a="http://schemas.openxmlformats.org/drawingml/2006/main" xmlns:r="http://schemas.openxmlformats.org/officeDocument/2006/relationships" xmlns:p="http://schemas.openxmlformats.org/presentationml/2006/main">
  <p:tag name="THINKCELLSHAPEDONOTDELETE" val="pznrSPiuNskyi.l1CkzunnA"/>
</p:tagLst>
</file>

<file path=ppt/tags/tag884.xml><?xml version="1.0" encoding="utf-8"?>
<p:tagLst xmlns:a="http://schemas.openxmlformats.org/drawingml/2006/main" xmlns:r="http://schemas.openxmlformats.org/officeDocument/2006/relationships" xmlns:p="http://schemas.openxmlformats.org/presentationml/2006/main">
  <p:tag name="THINKCELLSHAPEDONOTDELETE" val="pAzxd1RxPCku4yICPqugVxA"/>
</p:tagLst>
</file>

<file path=ppt/tags/tag885.xml><?xml version="1.0" encoding="utf-8"?>
<p:tagLst xmlns:a="http://schemas.openxmlformats.org/drawingml/2006/main" xmlns:r="http://schemas.openxmlformats.org/officeDocument/2006/relationships" xmlns:p="http://schemas.openxmlformats.org/presentationml/2006/main">
  <p:tag name="THINKCELLSHAPEDONOTDELETE" val="pN.dxiHsrv0q__.Os2q2JwA"/>
</p:tagLst>
</file>

<file path=ppt/tags/tag886.xml><?xml version="1.0" encoding="utf-8"?>
<p:tagLst xmlns:a="http://schemas.openxmlformats.org/drawingml/2006/main" xmlns:r="http://schemas.openxmlformats.org/officeDocument/2006/relationships" xmlns:p="http://schemas.openxmlformats.org/presentationml/2006/main">
  <p:tag name="THINKCELLSHAPEDONOTDELETE" val="pV6B7fYEORESO1qoKFQo3_g"/>
</p:tagLst>
</file>

<file path=ppt/tags/tag887.xml><?xml version="1.0" encoding="utf-8"?>
<p:tagLst xmlns:a="http://schemas.openxmlformats.org/drawingml/2006/main" xmlns:r="http://schemas.openxmlformats.org/officeDocument/2006/relationships" xmlns:p="http://schemas.openxmlformats.org/presentationml/2006/main">
  <p:tag name="THINKCELLSHAPEDONOTDELETE" val="pUjH4H.JpyEulqCaRlrx1sw"/>
</p:tagLst>
</file>

<file path=ppt/tags/tag888.xml><?xml version="1.0" encoding="utf-8"?>
<p:tagLst xmlns:a="http://schemas.openxmlformats.org/drawingml/2006/main" xmlns:r="http://schemas.openxmlformats.org/officeDocument/2006/relationships" xmlns:p="http://schemas.openxmlformats.org/presentationml/2006/main">
  <p:tag name="THINKCELLSHAPEDONOTDELETE" val="phycRs2blp0iqgwEemqq0og"/>
</p:tagLst>
</file>

<file path=ppt/tags/tag889.xml><?xml version="1.0" encoding="utf-8"?>
<p:tagLst xmlns:a="http://schemas.openxmlformats.org/drawingml/2006/main" xmlns:r="http://schemas.openxmlformats.org/officeDocument/2006/relationships" xmlns:p="http://schemas.openxmlformats.org/presentationml/2006/main">
  <p:tag name="THINKCELLSHAPEDONOTDELETE" val="pzvFYC6evIUWz5D13Sj0b8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T3sSoF16LUWLyL5rM2b2Rg"/>
</p:tagLst>
</file>

<file path=ppt/tags/tag890.xml><?xml version="1.0" encoding="utf-8"?>
<p:tagLst xmlns:a="http://schemas.openxmlformats.org/drawingml/2006/main" xmlns:r="http://schemas.openxmlformats.org/officeDocument/2006/relationships" xmlns:p="http://schemas.openxmlformats.org/presentationml/2006/main">
  <p:tag name="THINKCELLSHAPEDONOTDELETE" val="p59vI.oxrcEWaHWBJtDso7w"/>
</p:tagLst>
</file>

<file path=ppt/tags/tag891.xml><?xml version="1.0" encoding="utf-8"?>
<p:tagLst xmlns:a="http://schemas.openxmlformats.org/drawingml/2006/main" xmlns:r="http://schemas.openxmlformats.org/officeDocument/2006/relationships" xmlns:p="http://schemas.openxmlformats.org/presentationml/2006/main">
  <p:tag name="THINKCELLSHAPEDONOTDELETE" val="pHx1MeQc9rUaEUEX.nYsQGA"/>
</p:tagLst>
</file>

<file path=ppt/tags/tag892.xml><?xml version="1.0" encoding="utf-8"?>
<p:tagLst xmlns:a="http://schemas.openxmlformats.org/drawingml/2006/main" xmlns:r="http://schemas.openxmlformats.org/officeDocument/2006/relationships" xmlns:p="http://schemas.openxmlformats.org/presentationml/2006/main">
  <p:tag name="THINKCELLSHAPEDONOTDELETE" val="pCnRUtR0UvEuI_WyESfkBUg"/>
</p:tagLst>
</file>

<file path=ppt/tags/tag893.xml><?xml version="1.0" encoding="utf-8"?>
<p:tagLst xmlns:a="http://schemas.openxmlformats.org/drawingml/2006/main" xmlns:r="http://schemas.openxmlformats.org/officeDocument/2006/relationships" xmlns:p="http://schemas.openxmlformats.org/presentationml/2006/main">
  <p:tag name="THINKCELLSHAPEDONOTDELETE" val="p55NYOxJSK0C7gaMBIOVuCw"/>
</p:tagLst>
</file>

<file path=ppt/tags/tag894.xml><?xml version="1.0" encoding="utf-8"?>
<p:tagLst xmlns:a="http://schemas.openxmlformats.org/drawingml/2006/main" xmlns:r="http://schemas.openxmlformats.org/officeDocument/2006/relationships" xmlns:p="http://schemas.openxmlformats.org/presentationml/2006/main">
  <p:tag name="THINKCELLSHAPEDONOTDELETE" val="p2GtCJ81R80Wl6m.bOvJczQ"/>
</p:tagLst>
</file>

<file path=ppt/tags/tag895.xml><?xml version="1.0" encoding="utf-8"?>
<p:tagLst xmlns:a="http://schemas.openxmlformats.org/drawingml/2006/main" xmlns:r="http://schemas.openxmlformats.org/officeDocument/2006/relationships" xmlns:p="http://schemas.openxmlformats.org/presentationml/2006/main">
  <p:tag name="THINKCELLSHAPEDONOTDELETE" val="pFYH950QDzk.cBtckvgdW5A"/>
</p:tagLst>
</file>

<file path=ppt/tags/tag896.xml><?xml version="1.0" encoding="utf-8"?>
<p:tagLst xmlns:a="http://schemas.openxmlformats.org/drawingml/2006/main" xmlns:r="http://schemas.openxmlformats.org/officeDocument/2006/relationships" xmlns:p="http://schemas.openxmlformats.org/presentationml/2006/main">
  <p:tag name="THINKCELLSHAPEDONOTDELETE" val="p1aKWjd3eD0Co5OF3QEeULg"/>
</p:tagLst>
</file>

<file path=ppt/tags/tag897.xml><?xml version="1.0" encoding="utf-8"?>
<p:tagLst xmlns:a="http://schemas.openxmlformats.org/drawingml/2006/main" xmlns:r="http://schemas.openxmlformats.org/officeDocument/2006/relationships" xmlns:p="http://schemas.openxmlformats.org/presentationml/2006/main">
  <p:tag name="THINKCELLSHAPEDONOTDELETE" val="pFIN_d57wjkqaMR_lRes6Gw"/>
</p:tagLst>
</file>

<file path=ppt/tags/tag898.xml><?xml version="1.0" encoding="utf-8"?>
<p:tagLst xmlns:a="http://schemas.openxmlformats.org/drawingml/2006/main" xmlns:r="http://schemas.openxmlformats.org/officeDocument/2006/relationships" xmlns:p="http://schemas.openxmlformats.org/presentationml/2006/main">
  <p:tag name="THINKCELLSHAPEDONOTDELETE" val="p2fOdz.B5wUerheOEjsFYPg"/>
</p:tagLst>
</file>

<file path=ppt/tags/tag899.xml><?xml version="1.0" encoding="utf-8"?>
<p:tagLst xmlns:a="http://schemas.openxmlformats.org/drawingml/2006/main" xmlns:r="http://schemas.openxmlformats.org/officeDocument/2006/relationships" xmlns:p="http://schemas.openxmlformats.org/presentationml/2006/main">
  <p:tag name="THINKCELLSHAPEDONOTDELETE" val="pPKYIe8GdRk.HpDpYjeM15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E8WUZlvos0O3Daw59IcYn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ofosSUPcFkWZVzufFHh00w"/>
</p:tagLst>
</file>

<file path=ppt/tags/tag900.xml><?xml version="1.0" encoding="utf-8"?>
<p:tagLst xmlns:a="http://schemas.openxmlformats.org/drawingml/2006/main" xmlns:r="http://schemas.openxmlformats.org/officeDocument/2006/relationships" xmlns:p="http://schemas.openxmlformats.org/presentationml/2006/main">
  <p:tag name="THINKCELLSHAPEDONOTDELETE" val="pv9haFkOYQEOWNpvb6oMT.g"/>
</p:tagLst>
</file>

<file path=ppt/tags/tag901.xml><?xml version="1.0" encoding="utf-8"?>
<p:tagLst xmlns:a="http://schemas.openxmlformats.org/drawingml/2006/main" xmlns:r="http://schemas.openxmlformats.org/officeDocument/2006/relationships" xmlns:p="http://schemas.openxmlformats.org/presentationml/2006/main">
  <p:tag name="THINKCELLSHAPEDONOTDELETE" val="pExGQP.HgkU.3ExznDOzFUQ"/>
</p:tagLst>
</file>

<file path=ppt/tags/tag902.xml><?xml version="1.0" encoding="utf-8"?>
<p:tagLst xmlns:a="http://schemas.openxmlformats.org/drawingml/2006/main" xmlns:r="http://schemas.openxmlformats.org/officeDocument/2006/relationships" xmlns:p="http://schemas.openxmlformats.org/presentationml/2006/main">
  <p:tag name="THINKCELLSHAPEDONOTDELETE" val="pCCC1TIzZ3kSPKELd6UmvNA"/>
</p:tagLst>
</file>

<file path=ppt/tags/tag903.xml><?xml version="1.0" encoding="utf-8"?>
<p:tagLst xmlns:a="http://schemas.openxmlformats.org/drawingml/2006/main" xmlns:r="http://schemas.openxmlformats.org/officeDocument/2006/relationships" xmlns:p="http://schemas.openxmlformats.org/presentationml/2006/main">
  <p:tag name="THINKCELLSHAPEDONOTDELETE" val="pMjwar09qCkes7gtiH2Qg4g"/>
</p:tagLst>
</file>

<file path=ppt/tags/tag904.xml><?xml version="1.0" encoding="utf-8"?>
<p:tagLst xmlns:a="http://schemas.openxmlformats.org/drawingml/2006/main" xmlns:r="http://schemas.openxmlformats.org/officeDocument/2006/relationships" xmlns:p="http://schemas.openxmlformats.org/presentationml/2006/main">
  <p:tag name="THINKCELLSHAPEDONOTDELETE" val="p.4qq.EtlG02tKLQ03Nzuaw"/>
</p:tagLst>
</file>

<file path=ppt/tags/tag905.xml><?xml version="1.0" encoding="utf-8"?>
<p:tagLst xmlns:a="http://schemas.openxmlformats.org/drawingml/2006/main" xmlns:r="http://schemas.openxmlformats.org/officeDocument/2006/relationships" xmlns:p="http://schemas.openxmlformats.org/presentationml/2006/main">
  <p:tag name="THINKCELLSHAPEDONOTDELETE" val="pXrAo0GIJ0kq1GUip0MRWfQ"/>
</p:tagLst>
</file>

<file path=ppt/tags/tag906.xml><?xml version="1.0" encoding="utf-8"?>
<p:tagLst xmlns:a="http://schemas.openxmlformats.org/drawingml/2006/main" xmlns:r="http://schemas.openxmlformats.org/officeDocument/2006/relationships" xmlns:p="http://schemas.openxmlformats.org/presentationml/2006/main">
  <p:tag name="THINKCELLSHAPEDONOTDELETE" val="pLRvcJ7UUrke4YsvPZwgn6g"/>
</p:tagLst>
</file>

<file path=ppt/tags/tag907.xml><?xml version="1.0" encoding="utf-8"?>
<p:tagLst xmlns:a="http://schemas.openxmlformats.org/drawingml/2006/main" xmlns:r="http://schemas.openxmlformats.org/officeDocument/2006/relationships" xmlns:p="http://schemas.openxmlformats.org/presentationml/2006/main">
  <p:tag name="THINKCELLSHAPEDONOTDELETE" val="po5cndcv5E06.JGC5HS73aA"/>
</p:tagLst>
</file>

<file path=ppt/tags/tag908.xml><?xml version="1.0" encoding="utf-8"?>
<p:tagLst xmlns:a="http://schemas.openxmlformats.org/drawingml/2006/main" xmlns:r="http://schemas.openxmlformats.org/officeDocument/2006/relationships" xmlns:p="http://schemas.openxmlformats.org/presentationml/2006/main">
  <p:tag name="THINKCELLSHAPEDONOTDELETE" val="pI_mT7qWP5ECY0Hn5hju82A"/>
</p:tagLst>
</file>

<file path=ppt/tags/tag909.xml><?xml version="1.0" encoding="utf-8"?>
<p:tagLst xmlns:a="http://schemas.openxmlformats.org/drawingml/2006/main" xmlns:r="http://schemas.openxmlformats.org/officeDocument/2006/relationships" xmlns:p="http://schemas.openxmlformats.org/presentationml/2006/main">
  <p:tag name="THINKCELLSHAPEDONOTDELETE" val="pYUalWyBF1EycujwEN6KPA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lfMuyw9DeE.Tn4TV1QslMw"/>
</p:tagLst>
</file>

<file path=ppt/tags/tag910.xml><?xml version="1.0" encoding="utf-8"?>
<p:tagLst xmlns:a="http://schemas.openxmlformats.org/drawingml/2006/main" xmlns:r="http://schemas.openxmlformats.org/officeDocument/2006/relationships" xmlns:p="http://schemas.openxmlformats.org/presentationml/2006/main">
  <p:tag name="THINKCELLSHAPEDONOTDELETE" val="pmKQ6djq3fkmqyqe11FpWZw"/>
</p:tagLst>
</file>

<file path=ppt/tags/tag911.xml><?xml version="1.0" encoding="utf-8"?>
<p:tagLst xmlns:a="http://schemas.openxmlformats.org/drawingml/2006/main" xmlns:r="http://schemas.openxmlformats.org/officeDocument/2006/relationships" xmlns:p="http://schemas.openxmlformats.org/presentationml/2006/main">
  <p:tag name="THINKCELLSHAPEDONOTDELETE" val="pGB4N75b5MkGScZkdPfSTnQ"/>
</p:tagLst>
</file>

<file path=ppt/tags/tag912.xml><?xml version="1.0" encoding="utf-8"?>
<p:tagLst xmlns:a="http://schemas.openxmlformats.org/drawingml/2006/main" xmlns:r="http://schemas.openxmlformats.org/officeDocument/2006/relationships" xmlns:p="http://schemas.openxmlformats.org/presentationml/2006/main">
  <p:tag name="THINKCELLSHAPEDONOTDELETE" val="pMTAa2FFStUWLFZbLpRlaKg"/>
</p:tagLst>
</file>

<file path=ppt/tags/tag913.xml><?xml version="1.0" encoding="utf-8"?>
<p:tagLst xmlns:a="http://schemas.openxmlformats.org/drawingml/2006/main" xmlns:r="http://schemas.openxmlformats.org/officeDocument/2006/relationships" xmlns:p="http://schemas.openxmlformats.org/presentationml/2006/main">
  <p:tag name="THINKCELLSHAPEDONOTDELETE" val="pY3Xm1UmGQ0qKiX67Xd_VGQ"/>
</p:tagLst>
</file>

<file path=ppt/tags/tag914.xml><?xml version="1.0" encoding="utf-8"?>
<p:tagLst xmlns:a="http://schemas.openxmlformats.org/drawingml/2006/main" xmlns:r="http://schemas.openxmlformats.org/officeDocument/2006/relationships" xmlns:p="http://schemas.openxmlformats.org/presentationml/2006/main">
  <p:tag name="THINKCELLSHAPEDONOTDELETE" val="pbt43thI.X0.nPYiX2agv.Q"/>
</p:tagLst>
</file>

<file path=ppt/tags/tag915.xml><?xml version="1.0" encoding="utf-8"?>
<p:tagLst xmlns:a="http://schemas.openxmlformats.org/drawingml/2006/main" xmlns:r="http://schemas.openxmlformats.org/officeDocument/2006/relationships" xmlns:p="http://schemas.openxmlformats.org/presentationml/2006/main">
  <p:tag name="THINKCELLSHAPEDONOTDELETE" val="p4NIiQKDbY0ioI0h0hik48g"/>
</p:tagLst>
</file>

<file path=ppt/tags/tag916.xml><?xml version="1.0" encoding="utf-8"?>
<p:tagLst xmlns:a="http://schemas.openxmlformats.org/drawingml/2006/main" xmlns:r="http://schemas.openxmlformats.org/officeDocument/2006/relationships" xmlns:p="http://schemas.openxmlformats.org/presentationml/2006/main">
  <p:tag name="THINKCELLSHAPEDONOTDELETE" val="pZthSPlZ7ZU.d4RN5f.lfjQ"/>
</p:tagLst>
</file>

<file path=ppt/tags/tag917.xml><?xml version="1.0" encoding="utf-8"?>
<p:tagLst xmlns:a="http://schemas.openxmlformats.org/drawingml/2006/main" xmlns:r="http://schemas.openxmlformats.org/officeDocument/2006/relationships" xmlns:p="http://schemas.openxmlformats.org/presentationml/2006/main">
  <p:tag name="THINKCELLSHAPEDONOTDELETE" val="pRh8Ln6xz90K4eG9sHhauZQ"/>
</p:tagLst>
</file>

<file path=ppt/tags/tag918.xml><?xml version="1.0" encoding="utf-8"?>
<p:tagLst xmlns:a="http://schemas.openxmlformats.org/drawingml/2006/main" xmlns:r="http://schemas.openxmlformats.org/officeDocument/2006/relationships" xmlns:p="http://schemas.openxmlformats.org/presentationml/2006/main">
  <p:tag name="THINKCELLSHAPEDONOTDELETE" val="pRB6JYgNPqkmRYLe2EAFWfQ"/>
</p:tagLst>
</file>

<file path=ppt/tags/tag919.xml><?xml version="1.0" encoding="utf-8"?>
<p:tagLst xmlns:a="http://schemas.openxmlformats.org/drawingml/2006/main" xmlns:r="http://schemas.openxmlformats.org/officeDocument/2006/relationships" xmlns:p="http://schemas.openxmlformats.org/presentationml/2006/main">
  <p:tag name="THINKCELLSHAPEDONOTDELETE" val="pzMIXu_uB9kunMq6z7RoNF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9jVyLvUjnkmr8.oyMu49cQ"/>
</p:tagLst>
</file>

<file path=ppt/tags/tag920.xml><?xml version="1.0" encoding="utf-8"?>
<p:tagLst xmlns:a="http://schemas.openxmlformats.org/drawingml/2006/main" xmlns:r="http://schemas.openxmlformats.org/officeDocument/2006/relationships" xmlns:p="http://schemas.openxmlformats.org/presentationml/2006/main">
  <p:tag name="THINKCELLSHAPEDONOTDELETE" val="pCAAQ2r7XPkSWLcNu1qyAAg"/>
</p:tagLst>
</file>

<file path=ppt/tags/tag921.xml><?xml version="1.0" encoding="utf-8"?>
<p:tagLst xmlns:a="http://schemas.openxmlformats.org/drawingml/2006/main" xmlns:r="http://schemas.openxmlformats.org/officeDocument/2006/relationships" xmlns:p="http://schemas.openxmlformats.org/presentationml/2006/main">
  <p:tag name="THINKCELLSHAPEDONOTDELETE" val="pm4Cn2y5GIkWNFbgdYVlUSQ"/>
</p:tagLst>
</file>

<file path=ppt/tags/tag922.xml><?xml version="1.0" encoding="utf-8"?>
<p:tagLst xmlns:a="http://schemas.openxmlformats.org/drawingml/2006/main" xmlns:r="http://schemas.openxmlformats.org/officeDocument/2006/relationships" xmlns:p="http://schemas.openxmlformats.org/presentationml/2006/main">
  <p:tag name="THINKCELLSHAPEDONOTDELETE" val="pXOalDnHM_EaZyWH_eL3WeQ"/>
</p:tagLst>
</file>

<file path=ppt/tags/tag923.xml><?xml version="1.0" encoding="utf-8"?>
<p:tagLst xmlns:a="http://schemas.openxmlformats.org/drawingml/2006/main" xmlns:r="http://schemas.openxmlformats.org/officeDocument/2006/relationships" xmlns:p="http://schemas.openxmlformats.org/presentationml/2006/main">
  <p:tag name="THINKCELLSHAPEDONOTDELETE" val="ppcSxzXqlGEiPFHYTtMIOEA"/>
</p:tagLst>
</file>

<file path=ppt/tags/tag924.xml><?xml version="1.0" encoding="utf-8"?>
<p:tagLst xmlns:a="http://schemas.openxmlformats.org/drawingml/2006/main" xmlns:r="http://schemas.openxmlformats.org/officeDocument/2006/relationships" xmlns:p="http://schemas.openxmlformats.org/presentationml/2006/main">
  <p:tag name="THINKCELLSHAPEDONOTDELETE" val="ptd739cU3iE6dIVn69xqojA"/>
</p:tagLst>
</file>

<file path=ppt/tags/tag925.xml><?xml version="1.0" encoding="utf-8"?>
<p:tagLst xmlns:a="http://schemas.openxmlformats.org/drawingml/2006/main" xmlns:r="http://schemas.openxmlformats.org/officeDocument/2006/relationships" xmlns:p="http://schemas.openxmlformats.org/presentationml/2006/main">
  <p:tag name="THINKCELLSHAPEDONOTDELETE" val="p7dpgQwv80EiG7TB9013J4w"/>
</p:tagLst>
</file>

<file path=ppt/tags/tag926.xml><?xml version="1.0" encoding="utf-8"?>
<p:tagLst xmlns:a="http://schemas.openxmlformats.org/drawingml/2006/main" xmlns:r="http://schemas.openxmlformats.org/officeDocument/2006/relationships" xmlns:p="http://schemas.openxmlformats.org/presentationml/2006/main">
  <p:tag name="THINKCELLSHAPEDONOTDELETE" val="pvF5LiTmNQ0yWOGJSDwoRLw"/>
</p:tagLst>
</file>

<file path=ppt/tags/tag927.xml><?xml version="1.0" encoding="utf-8"?>
<p:tagLst xmlns:a="http://schemas.openxmlformats.org/drawingml/2006/main" xmlns:r="http://schemas.openxmlformats.org/officeDocument/2006/relationships" xmlns:p="http://schemas.openxmlformats.org/presentationml/2006/main">
  <p:tag name="THINKCELLSHAPEDONOTDELETE" val="pA_bRUH9.f0iSRXPdWxVgEg"/>
</p:tagLst>
</file>

<file path=ppt/tags/tag928.xml><?xml version="1.0" encoding="utf-8"?>
<p:tagLst xmlns:a="http://schemas.openxmlformats.org/drawingml/2006/main" xmlns:r="http://schemas.openxmlformats.org/officeDocument/2006/relationships" xmlns:p="http://schemas.openxmlformats.org/presentationml/2006/main">
  <p:tag name="THINKCELLSHAPEDONOTDELETE" val="pFNwXKBAJDUu1RSShhbGgCQ"/>
</p:tagLst>
</file>

<file path=ppt/tags/tag929.xml><?xml version="1.0" encoding="utf-8"?>
<p:tagLst xmlns:a="http://schemas.openxmlformats.org/drawingml/2006/main" xmlns:r="http://schemas.openxmlformats.org/officeDocument/2006/relationships" xmlns:p="http://schemas.openxmlformats.org/presentationml/2006/main">
  <p:tag name="THINKCELLSHAPEDONOTDELETE" val="pg18JMDfJhUiZP4AeJJoEOA"/>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Y4zkS6ZJPUGM4r4X_oIj2A"/>
</p:tagLst>
</file>

<file path=ppt/tags/tag930.xml><?xml version="1.0" encoding="utf-8"?>
<p:tagLst xmlns:a="http://schemas.openxmlformats.org/drawingml/2006/main" xmlns:r="http://schemas.openxmlformats.org/officeDocument/2006/relationships" xmlns:p="http://schemas.openxmlformats.org/presentationml/2006/main">
  <p:tag name="THINKCELLSHAPEDONOTDELETE" val="p8.BFktutG0at72BmF9FZeA"/>
</p:tagLst>
</file>

<file path=ppt/tags/tag931.xml><?xml version="1.0" encoding="utf-8"?>
<p:tagLst xmlns:a="http://schemas.openxmlformats.org/drawingml/2006/main" xmlns:r="http://schemas.openxmlformats.org/officeDocument/2006/relationships" xmlns:p="http://schemas.openxmlformats.org/presentationml/2006/main">
  <p:tag name="THINKCELLSHAPEDONOTDELETE" val="p9ycDGAM4NEm0Q_2JibGpbA"/>
</p:tagLst>
</file>

<file path=ppt/tags/tag932.xml><?xml version="1.0" encoding="utf-8"?>
<p:tagLst xmlns:a="http://schemas.openxmlformats.org/drawingml/2006/main" xmlns:r="http://schemas.openxmlformats.org/officeDocument/2006/relationships" xmlns:p="http://schemas.openxmlformats.org/presentationml/2006/main">
  <p:tag name="THINKCELLSHAPEDONOTDELETE" val="pjY2sZzfAM0SwF3I1U5R5Ww"/>
</p:tagLst>
</file>

<file path=ppt/tags/tag933.xml><?xml version="1.0" encoding="utf-8"?>
<p:tagLst xmlns:a="http://schemas.openxmlformats.org/drawingml/2006/main" xmlns:r="http://schemas.openxmlformats.org/officeDocument/2006/relationships" xmlns:p="http://schemas.openxmlformats.org/presentationml/2006/main">
  <p:tag name="THINKCELLSHAPEDONOTDELETE" val="pGgyiCxy86kWCGlLuzMeQWg"/>
</p:tagLst>
</file>

<file path=ppt/tags/tag934.xml><?xml version="1.0" encoding="utf-8"?>
<p:tagLst xmlns:a="http://schemas.openxmlformats.org/drawingml/2006/main" xmlns:r="http://schemas.openxmlformats.org/officeDocument/2006/relationships" xmlns:p="http://schemas.openxmlformats.org/presentationml/2006/main">
  <p:tag name="THINKCELLSHAPEDONOTDELETE" val="pPd1CyhP62EC12FMo4TI6sw"/>
</p:tagLst>
</file>

<file path=ppt/tags/tag935.xml><?xml version="1.0" encoding="utf-8"?>
<p:tagLst xmlns:a="http://schemas.openxmlformats.org/drawingml/2006/main" xmlns:r="http://schemas.openxmlformats.org/officeDocument/2006/relationships" xmlns:p="http://schemas.openxmlformats.org/presentationml/2006/main">
  <p:tag name="THINKCELLSHAPEDONOTDELETE" val="pkWE0r.Cl1ESs5kuumoKFtg"/>
</p:tagLst>
</file>

<file path=ppt/tags/tag936.xml><?xml version="1.0" encoding="utf-8"?>
<p:tagLst xmlns:a="http://schemas.openxmlformats.org/drawingml/2006/main" xmlns:r="http://schemas.openxmlformats.org/officeDocument/2006/relationships" xmlns:p="http://schemas.openxmlformats.org/presentationml/2006/main">
  <p:tag name="THINKCELLSHAPEDONOTDELETE" val="p1RR4N8AC50.ALS1GYXhJig"/>
</p:tagLst>
</file>

<file path=ppt/tags/tag937.xml><?xml version="1.0" encoding="utf-8"?>
<p:tagLst xmlns:a="http://schemas.openxmlformats.org/drawingml/2006/main" xmlns:r="http://schemas.openxmlformats.org/officeDocument/2006/relationships" xmlns:p="http://schemas.openxmlformats.org/presentationml/2006/main">
  <p:tag name="THINKCELLSHAPEDONOTDELETE" val="pqa4UoI9xGE2emSTXEBEfAw"/>
</p:tagLst>
</file>

<file path=ppt/tags/tag938.xml><?xml version="1.0" encoding="utf-8"?>
<p:tagLst xmlns:a="http://schemas.openxmlformats.org/drawingml/2006/main" xmlns:r="http://schemas.openxmlformats.org/officeDocument/2006/relationships" xmlns:p="http://schemas.openxmlformats.org/presentationml/2006/main">
  <p:tag name="THINKCELLSHAPEDONOTDELETE" val="pNaDUcNIo3U6VHmETFYwGhg"/>
</p:tagLst>
</file>

<file path=ppt/tags/tag939.xml><?xml version="1.0" encoding="utf-8"?>
<p:tagLst xmlns:a="http://schemas.openxmlformats.org/drawingml/2006/main" xmlns:r="http://schemas.openxmlformats.org/officeDocument/2006/relationships" xmlns:p="http://schemas.openxmlformats.org/presentationml/2006/main">
  <p:tag name="THINKCELLSHAPEDONOTDELETE" val="poWWeArHxAE2p.dM7qS_uRA"/>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bi7w20R5C0.PPAnEAtCHbg"/>
</p:tagLst>
</file>

<file path=ppt/tags/tag940.xml><?xml version="1.0" encoding="utf-8"?>
<p:tagLst xmlns:a="http://schemas.openxmlformats.org/drawingml/2006/main" xmlns:r="http://schemas.openxmlformats.org/officeDocument/2006/relationships" xmlns:p="http://schemas.openxmlformats.org/presentationml/2006/main">
  <p:tag name="THINKCELLSHAPEDONOTDELETE" val="pW3JW.mHzXkuqFyvB9v1GOw"/>
</p:tagLst>
</file>

<file path=ppt/tags/tag941.xml><?xml version="1.0" encoding="utf-8"?>
<p:tagLst xmlns:a="http://schemas.openxmlformats.org/drawingml/2006/main" xmlns:r="http://schemas.openxmlformats.org/officeDocument/2006/relationships" xmlns:p="http://schemas.openxmlformats.org/presentationml/2006/main">
  <p:tag name="THINKCELLSHAPEDONOTDELETE" val="pUv.1LcaOrEqV6z5ZaPqwJw"/>
</p:tagLst>
</file>

<file path=ppt/tags/tag942.xml><?xml version="1.0" encoding="utf-8"?>
<p:tagLst xmlns:a="http://schemas.openxmlformats.org/drawingml/2006/main" xmlns:r="http://schemas.openxmlformats.org/officeDocument/2006/relationships" xmlns:p="http://schemas.openxmlformats.org/presentationml/2006/main">
  <p:tag name="THINKCELLSHAPEDONOTDELETE" val="pyluX4.k0GUqVwnTZxkJ0Dw"/>
</p:tagLst>
</file>

<file path=ppt/tags/tag943.xml><?xml version="1.0" encoding="utf-8"?>
<p:tagLst xmlns:a="http://schemas.openxmlformats.org/drawingml/2006/main" xmlns:r="http://schemas.openxmlformats.org/officeDocument/2006/relationships" xmlns:p="http://schemas.openxmlformats.org/presentationml/2006/main">
  <p:tag name="THINKCELLSHAPEDONOTDELETE" val="p.j5JTY7uIkCvKIyZWv6uzw"/>
</p:tagLst>
</file>

<file path=ppt/tags/tag944.xml><?xml version="1.0" encoding="utf-8"?>
<p:tagLst xmlns:a="http://schemas.openxmlformats.org/drawingml/2006/main" xmlns:r="http://schemas.openxmlformats.org/officeDocument/2006/relationships" xmlns:p="http://schemas.openxmlformats.org/presentationml/2006/main">
  <p:tag name="THINKCELLSHAPEDONOTDELETE" val="pBEw4y1H3cU2d7YSGDucmog"/>
</p:tagLst>
</file>

<file path=ppt/tags/tag945.xml><?xml version="1.0" encoding="utf-8"?>
<p:tagLst xmlns:a="http://schemas.openxmlformats.org/drawingml/2006/main" xmlns:r="http://schemas.openxmlformats.org/officeDocument/2006/relationships" xmlns:p="http://schemas.openxmlformats.org/presentationml/2006/main">
  <p:tag name="THINKCELLSHAPEDONOTDELETE" val="ppTaXr7qe90uYjLd6rPM9GA"/>
</p:tagLst>
</file>

<file path=ppt/tags/tag946.xml><?xml version="1.0" encoding="utf-8"?>
<p:tagLst xmlns:a="http://schemas.openxmlformats.org/drawingml/2006/main" xmlns:r="http://schemas.openxmlformats.org/officeDocument/2006/relationships" xmlns:p="http://schemas.openxmlformats.org/presentationml/2006/main">
  <p:tag name="THINKCELLSHAPEDONOTDELETE" val="prnai7of4GUGxassi1FnzJQ"/>
</p:tagLst>
</file>

<file path=ppt/tags/tag947.xml><?xml version="1.0" encoding="utf-8"?>
<p:tagLst xmlns:a="http://schemas.openxmlformats.org/drawingml/2006/main" xmlns:r="http://schemas.openxmlformats.org/officeDocument/2006/relationships" xmlns:p="http://schemas.openxmlformats.org/presentationml/2006/main">
  <p:tag name="THINKCELLSHAPEDONOTDELETE" val="pYL9RO5jPhkuBo10eZCSisw"/>
</p:tagLst>
</file>

<file path=ppt/tags/tag948.xml><?xml version="1.0" encoding="utf-8"?>
<p:tagLst xmlns:a="http://schemas.openxmlformats.org/drawingml/2006/main" xmlns:r="http://schemas.openxmlformats.org/officeDocument/2006/relationships" xmlns:p="http://schemas.openxmlformats.org/presentationml/2006/main">
  <p:tag name="THINKCELLSHAPEDONOTDELETE" val="pClMMnwZ8ykWssdkLRxT3bw"/>
</p:tagLst>
</file>

<file path=ppt/tags/tag949.xml><?xml version="1.0" encoding="utf-8"?>
<p:tagLst xmlns:a="http://schemas.openxmlformats.org/drawingml/2006/main" xmlns:r="http://schemas.openxmlformats.org/officeDocument/2006/relationships" xmlns:p="http://schemas.openxmlformats.org/presentationml/2006/main">
  <p:tag name="THINKCELLSHAPEDONOTDELETE" val="pNdhh7EhWikqEdPjOzULDOg"/>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iBhsrgw5s0myH9f6K4g4Fw"/>
</p:tagLst>
</file>

<file path=ppt/tags/tag950.xml><?xml version="1.0" encoding="utf-8"?>
<p:tagLst xmlns:a="http://schemas.openxmlformats.org/drawingml/2006/main" xmlns:r="http://schemas.openxmlformats.org/officeDocument/2006/relationships" xmlns:p="http://schemas.openxmlformats.org/presentationml/2006/main">
  <p:tag name="THINKCELLSHAPEDONOTDELETE" val="pJyDIkT2d50q9mX0W.KUklA"/>
</p:tagLst>
</file>

<file path=ppt/tags/tag951.xml><?xml version="1.0" encoding="utf-8"?>
<p:tagLst xmlns:a="http://schemas.openxmlformats.org/drawingml/2006/main" xmlns:r="http://schemas.openxmlformats.org/officeDocument/2006/relationships" xmlns:p="http://schemas.openxmlformats.org/presentationml/2006/main">
  <p:tag name="THINKCELLSHAPEDONOTDELETE" val="pSk8i8oZkEUuu005GvRz8lQ"/>
</p:tagLst>
</file>

<file path=ppt/tags/tag952.xml><?xml version="1.0" encoding="utf-8"?>
<p:tagLst xmlns:a="http://schemas.openxmlformats.org/drawingml/2006/main" xmlns:r="http://schemas.openxmlformats.org/officeDocument/2006/relationships" xmlns:p="http://schemas.openxmlformats.org/presentationml/2006/main">
  <p:tag name="THINKCELLSHAPEDONOTDELETE" val="pweUqOKpBlUC8DREWHiX13g"/>
</p:tagLst>
</file>

<file path=ppt/tags/tag953.xml><?xml version="1.0" encoding="utf-8"?>
<p:tagLst xmlns:a="http://schemas.openxmlformats.org/drawingml/2006/main" xmlns:r="http://schemas.openxmlformats.org/officeDocument/2006/relationships" xmlns:p="http://schemas.openxmlformats.org/presentationml/2006/main">
  <p:tag name="THINKCELLSHAPEDONOTDELETE" val="pzOrsSRbVGkqmQVZ7PeyPOg"/>
</p:tagLst>
</file>

<file path=ppt/tags/tag954.xml><?xml version="1.0" encoding="utf-8"?>
<p:tagLst xmlns:a="http://schemas.openxmlformats.org/drawingml/2006/main" xmlns:r="http://schemas.openxmlformats.org/officeDocument/2006/relationships" xmlns:p="http://schemas.openxmlformats.org/presentationml/2006/main">
  <p:tag name="THINKCELLSHAPEDONOTDELETE" val="plBNIb5Ab10GG3aKupClyYw"/>
</p:tagLst>
</file>

<file path=ppt/tags/tag955.xml><?xml version="1.0" encoding="utf-8"?>
<p:tagLst xmlns:a="http://schemas.openxmlformats.org/drawingml/2006/main" xmlns:r="http://schemas.openxmlformats.org/officeDocument/2006/relationships" xmlns:p="http://schemas.openxmlformats.org/presentationml/2006/main">
  <p:tag name="THINKCELLSHAPEDONOTDELETE" val="plJzFqzTreUK.mdEby2jlJg"/>
</p:tagLst>
</file>

<file path=ppt/tags/tag956.xml><?xml version="1.0" encoding="utf-8"?>
<p:tagLst xmlns:a="http://schemas.openxmlformats.org/drawingml/2006/main" xmlns:r="http://schemas.openxmlformats.org/officeDocument/2006/relationships" xmlns:p="http://schemas.openxmlformats.org/presentationml/2006/main">
  <p:tag name="THINKCELLSHAPEDONOTDELETE" val="pNyaMny5ok0ua1caB8Fy62g"/>
</p:tagLst>
</file>

<file path=ppt/tags/tag957.xml><?xml version="1.0" encoding="utf-8"?>
<p:tagLst xmlns:a="http://schemas.openxmlformats.org/drawingml/2006/main" xmlns:r="http://schemas.openxmlformats.org/officeDocument/2006/relationships" xmlns:p="http://schemas.openxmlformats.org/presentationml/2006/main">
  <p:tag name="THINKCELLSHAPEDONOTDELETE" val="pmt.Fc4jWmU.i8kYqtS9b1Q"/>
</p:tagLst>
</file>

<file path=ppt/tags/tag958.xml><?xml version="1.0" encoding="utf-8"?>
<p:tagLst xmlns:a="http://schemas.openxmlformats.org/drawingml/2006/main" xmlns:r="http://schemas.openxmlformats.org/officeDocument/2006/relationships" xmlns:p="http://schemas.openxmlformats.org/presentationml/2006/main">
  <p:tag name="THINKCELLSHAPEDONOTDELETE" val="p_2wqLiInw021z7Z.lkjJQQ"/>
</p:tagLst>
</file>

<file path=ppt/tags/tag959.xml><?xml version="1.0" encoding="utf-8"?>
<p:tagLst xmlns:a="http://schemas.openxmlformats.org/drawingml/2006/main" xmlns:r="http://schemas.openxmlformats.org/officeDocument/2006/relationships" xmlns:p="http://schemas.openxmlformats.org/presentationml/2006/main">
  <p:tag name="THINKCELLSHAPEDONOTDELETE" val="pmGQ6PLCw3E6G3XWysDQ03g"/>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3dvYcsLosEC0FuJXKKqo4w"/>
</p:tagLst>
</file>

<file path=ppt/tags/tag960.xml><?xml version="1.0" encoding="utf-8"?>
<p:tagLst xmlns:a="http://schemas.openxmlformats.org/drawingml/2006/main" xmlns:r="http://schemas.openxmlformats.org/officeDocument/2006/relationships" xmlns:p="http://schemas.openxmlformats.org/presentationml/2006/main">
  <p:tag name="THINKCELLSHAPEDONOTDELETE" val="p9glLGrBYn0KgI7QAkquFvQ"/>
</p:tagLst>
</file>

<file path=ppt/tags/tag961.xml><?xml version="1.0" encoding="utf-8"?>
<p:tagLst xmlns:a="http://schemas.openxmlformats.org/drawingml/2006/main" xmlns:r="http://schemas.openxmlformats.org/officeDocument/2006/relationships" xmlns:p="http://schemas.openxmlformats.org/presentationml/2006/main">
  <p:tag name="THINKCELLSHAPEDONOTDELETE" val="plxDoj2GaYkuWpTXv8IKeJw"/>
</p:tagLst>
</file>

<file path=ppt/tags/tag962.xml><?xml version="1.0" encoding="utf-8"?>
<p:tagLst xmlns:a="http://schemas.openxmlformats.org/drawingml/2006/main" xmlns:r="http://schemas.openxmlformats.org/officeDocument/2006/relationships" xmlns:p="http://schemas.openxmlformats.org/presentationml/2006/main">
  <p:tag name="THINKCELLSHAPEDONOTDELETE" val="pTkp8wVJ2L02h7PhQT4NcVA"/>
</p:tagLst>
</file>

<file path=ppt/tags/tag963.xml><?xml version="1.0" encoding="utf-8"?>
<p:tagLst xmlns:a="http://schemas.openxmlformats.org/drawingml/2006/main" xmlns:r="http://schemas.openxmlformats.org/officeDocument/2006/relationships" xmlns:p="http://schemas.openxmlformats.org/presentationml/2006/main">
  <p:tag name="THINKCELLSHAPEDONOTDELETE" val="p9b5iAk_RB0GXtR.9MMjoyQ"/>
</p:tagLst>
</file>

<file path=ppt/tags/tag964.xml><?xml version="1.0" encoding="utf-8"?>
<p:tagLst xmlns:a="http://schemas.openxmlformats.org/drawingml/2006/main" xmlns:r="http://schemas.openxmlformats.org/officeDocument/2006/relationships" xmlns:p="http://schemas.openxmlformats.org/presentationml/2006/main">
  <p:tag name="THINKCELLSHAPEDONOTDELETE" val="p.s9qpczaz0CZBmttmYRQ6A"/>
</p:tagLst>
</file>

<file path=ppt/tags/tag965.xml><?xml version="1.0" encoding="utf-8"?>
<p:tagLst xmlns:a="http://schemas.openxmlformats.org/drawingml/2006/main" xmlns:r="http://schemas.openxmlformats.org/officeDocument/2006/relationships" xmlns:p="http://schemas.openxmlformats.org/presentationml/2006/main">
  <p:tag name="THINKCELLSHAPEDONOTDELETE" val="pKwoIA4z.zEOAQeB9_oYxoQ"/>
</p:tagLst>
</file>

<file path=ppt/tags/tag966.xml><?xml version="1.0" encoding="utf-8"?>
<p:tagLst xmlns:a="http://schemas.openxmlformats.org/drawingml/2006/main" xmlns:r="http://schemas.openxmlformats.org/officeDocument/2006/relationships" xmlns:p="http://schemas.openxmlformats.org/presentationml/2006/main">
  <p:tag name="THINKCELLSHAPEDONOTDELETE" val="pzuwv5CQyyUuF6rr2hHhjZA"/>
</p:tagLst>
</file>

<file path=ppt/tags/tag967.xml><?xml version="1.0" encoding="utf-8"?>
<p:tagLst xmlns:a="http://schemas.openxmlformats.org/drawingml/2006/main" xmlns:r="http://schemas.openxmlformats.org/officeDocument/2006/relationships" xmlns:p="http://schemas.openxmlformats.org/presentationml/2006/main">
  <p:tag name="THINKCELLSHAPEDONOTDELETE" val="p3p42qcuoZEyuWc0H1PO0Ag"/>
</p:tagLst>
</file>

<file path=ppt/tags/tag968.xml><?xml version="1.0" encoding="utf-8"?>
<p:tagLst xmlns:a="http://schemas.openxmlformats.org/drawingml/2006/main" xmlns:r="http://schemas.openxmlformats.org/officeDocument/2006/relationships" xmlns:p="http://schemas.openxmlformats.org/presentationml/2006/main">
  <p:tag name="THINKCELLSHAPEDONOTDELETE" val="pR_OJ.FlZA0ClTPycZqTFcg"/>
</p:tagLst>
</file>

<file path=ppt/tags/tag9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qgDNiJypIkiq9ovlJtiXpg"/>
</p:tagLst>
</file>

<file path=ppt/tags/tag970.xml><?xml version="1.0" encoding="utf-8"?>
<p:tagLst xmlns:a="http://schemas.openxmlformats.org/drawingml/2006/main" xmlns:r="http://schemas.openxmlformats.org/officeDocument/2006/relationships" xmlns:p="http://schemas.openxmlformats.org/presentationml/2006/main">
  <p:tag name="THINKCELLSHAPEDONOTDELETE" val="pi3OC9ikr6kKEs3.24IDuVA"/>
</p:tagLst>
</file>

<file path=ppt/tags/tag971.xml><?xml version="1.0" encoding="utf-8"?>
<p:tagLst xmlns:a="http://schemas.openxmlformats.org/drawingml/2006/main" xmlns:r="http://schemas.openxmlformats.org/officeDocument/2006/relationships" xmlns:p="http://schemas.openxmlformats.org/presentationml/2006/main">
  <p:tag name="THINKCELLSHAPEDONOTDELETE" val="phux8mr4vkEio0jk2l0GjMw"/>
</p:tagLst>
</file>

<file path=ppt/tags/tag972.xml><?xml version="1.0" encoding="utf-8"?>
<p:tagLst xmlns:a="http://schemas.openxmlformats.org/drawingml/2006/main" xmlns:r="http://schemas.openxmlformats.org/officeDocument/2006/relationships" xmlns:p="http://schemas.openxmlformats.org/presentationml/2006/main">
  <p:tag name="THINKCELLSHAPEDONOTDELETE" val="p.RGDcpImgk.enEBws3n.aw"/>
</p:tagLst>
</file>

<file path=ppt/tags/tag973.xml><?xml version="1.0" encoding="utf-8"?>
<p:tagLst xmlns:a="http://schemas.openxmlformats.org/drawingml/2006/main" xmlns:r="http://schemas.openxmlformats.org/officeDocument/2006/relationships" xmlns:p="http://schemas.openxmlformats.org/presentationml/2006/main">
  <p:tag name="THINKCELLSHAPEDONOTDELETE" val="pccPXyhcEGEWZFSjyBZDKYA"/>
</p:tagLst>
</file>

<file path=ppt/tags/tag974.xml><?xml version="1.0" encoding="utf-8"?>
<p:tagLst xmlns:a="http://schemas.openxmlformats.org/drawingml/2006/main" xmlns:r="http://schemas.openxmlformats.org/officeDocument/2006/relationships" xmlns:p="http://schemas.openxmlformats.org/presentationml/2006/main">
  <p:tag name="THINKCELLSHAPEDONOTDELETE" val="pRIDKn6LHpkaizfxPDkRdlQ"/>
</p:tagLst>
</file>

<file path=ppt/tags/tag975.xml><?xml version="1.0" encoding="utf-8"?>
<p:tagLst xmlns:a="http://schemas.openxmlformats.org/drawingml/2006/main" xmlns:r="http://schemas.openxmlformats.org/officeDocument/2006/relationships" xmlns:p="http://schemas.openxmlformats.org/presentationml/2006/main">
  <p:tag name="THINKCELLSHAPEDONOTDELETE" val="pMsLzvVIeEkOrzOJmwRv17g"/>
</p:tagLst>
</file>

<file path=ppt/tags/tag976.xml><?xml version="1.0" encoding="utf-8"?>
<p:tagLst xmlns:a="http://schemas.openxmlformats.org/drawingml/2006/main" xmlns:r="http://schemas.openxmlformats.org/officeDocument/2006/relationships" xmlns:p="http://schemas.openxmlformats.org/presentationml/2006/main">
  <p:tag name="THINKCELLSHAPEDONOTDELETE" val="pTtsvUABx7Ey80iure8_45A"/>
</p:tagLst>
</file>

<file path=ppt/tags/tag977.xml><?xml version="1.0" encoding="utf-8"?>
<p:tagLst xmlns:a="http://schemas.openxmlformats.org/drawingml/2006/main" xmlns:r="http://schemas.openxmlformats.org/officeDocument/2006/relationships" xmlns:p="http://schemas.openxmlformats.org/presentationml/2006/main">
  <p:tag name="THINKCELLSHAPEDONOTDELETE" val="pVLzpI9tSj0GToYeRCw1.8w"/>
</p:tagLst>
</file>

<file path=ppt/tags/tag978.xml><?xml version="1.0" encoding="utf-8"?>
<p:tagLst xmlns:a="http://schemas.openxmlformats.org/drawingml/2006/main" xmlns:r="http://schemas.openxmlformats.org/officeDocument/2006/relationships" xmlns:p="http://schemas.openxmlformats.org/presentationml/2006/main">
  <p:tag name="THINKCELLSHAPEDONOTDELETE" val="p9lCthrpXBkeU.gFLs09e_Q"/>
</p:tagLst>
</file>

<file path=ppt/tags/tag979.xml><?xml version="1.0" encoding="utf-8"?>
<p:tagLst xmlns:a="http://schemas.openxmlformats.org/drawingml/2006/main" xmlns:r="http://schemas.openxmlformats.org/officeDocument/2006/relationships" xmlns:p="http://schemas.openxmlformats.org/presentationml/2006/main">
  <p:tag name="THINKCELLSHAPEDONOTDELETE" val="pPHvKExP9jUa7fBmnDfz5h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I7AQuF15EU6lbEGZG7neKg"/>
</p:tagLst>
</file>

<file path=ppt/tags/tag980.xml><?xml version="1.0" encoding="utf-8"?>
<p:tagLst xmlns:a="http://schemas.openxmlformats.org/drawingml/2006/main" xmlns:r="http://schemas.openxmlformats.org/officeDocument/2006/relationships" xmlns:p="http://schemas.openxmlformats.org/presentationml/2006/main">
  <p:tag name="THINKCELLSHAPEDONOTDELETE" val="pBTXVEYQsskOfEh2z0VCDaw"/>
</p:tagLst>
</file>

<file path=ppt/tags/tag981.xml><?xml version="1.0" encoding="utf-8"?>
<p:tagLst xmlns:a="http://schemas.openxmlformats.org/drawingml/2006/main" xmlns:r="http://schemas.openxmlformats.org/officeDocument/2006/relationships" xmlns:p="http://schemas.openxmlformats.org/presentationml/2006/main">
  <p:tag name="THINKCELLSHAPEDONOTDELETE" val="pjGsd54vRsEKzuMqxTzBnjA"/>
</p:tagLst>
</file>

<file path=ppt/tags/tag982.xml><?xml version="1.0" encoding="utf-8"?>
<p:tagLst xmlns:a="http://schemas.openxmlformats.org/drawingml/2006/main" xmlns:r="http://schemas.openxmlformats.org/officeDocument/2006/relationships" xmlns:p="http://schemas.openxmlformats.org/presentationml/2006/main">
  <p:tag name="THINKCELLSHAPEDONOTDELETE" val="pEX1DRIOpcEWVEzhHWuY2TA"/>
</p:tagLst>
</file>

<file path=ppt/tags/tag983.xml><?xml version="1.0" encoding="utf-8"?>
<p:tagLst xmlns:a="http://schemas.openxmlformats.org/drawingml/2006/main" xmlns:r="http://schemas.openxmlformats.org/officeDocument/2006/relationships" xmlns:p="http://schemas.openxmlformats.org/presentationml/2006/main">
  <p:tag name="THINKCELLSHAPEDONOTDELETE" val="pKi0OLD0Xck6w6vy._6VhQQ"/>
</p:tagLst>
</file>

<file path=ppt/tags/tag984.xml><?xml version="1.0" encoding="utf-8"?>
<p:tagLst xmlns:a="http://schemas.openxmlformats.org/drawingml/2006/main" xmlns:r="http://schemas.openxmlformats.org/officeDocument/2006/relationships" xmlns:p="http://schemas.openxmlformats.org/presentationml/2006/main">
  <p:tag name="THINKCELLSHAPEDONOTDELETE" val="pNZeKZretNEm5PC9hhGivnQ"/>
</p:tagLst>
</file>

<file path=ppt/tags/tag985.xml><?xml version="1.0" encoding="utf-8"?>
<p:tagLst xmlns:a="http://schemas.openxmlformats.org/drawingml/2006/main" xmlns:r="http://schemas.openxmlformats.org/officeDocument/2006/relationships" xmlns:p="http://schemas.openxmlformats.org/presentationml/2006/main">
  <p:tag name="THINKCELLSHAPEDONOTDELETE" val="pZh5kK0nCzECCve3AnU5VJg"/>
</p:tagLst>
</file>

<file path=ppt/tags/tag986.xml><?xml version="1.0" encoding="utf-8"?>
<p:tagLst xmlns:a="http://schemas.openxmlformats.org/drawingml/2006/main" xmlns:r="http://schemas.openxmlformats.org/officeDocument/2006/relationships" xmlns:p="http://schemas.openxmlformats.org/presentationml/2006/main">
  <p:tag name="THINKCELLSHAPEDONOTDELETE" val="pQnhxBUakDEibZq.EsXM6cw"/>
</p:tagLst>
</file>

<file path=ppt/tags/tag987.xml><?xml version="1.0" encoding="utf-8"?>
<p:tagLst xmlns:a="http://schemas.openxmlformats.org/drawingml/2006/main" xmlns:r="http://schemas.openxmlformats.org/officeDocument/2006/relationships" xmlns:p="http://schemas.openxmlformats.org/presentationml/2006/main">
  <p:tag name="THINKCELLSHAPEDONOTDELETE" val="pijZi3FOEYEizAOqF76xUtA"/>
</p:tagLst>
</file>

<file path=ppt/tags/tag988.xml><?xml version="1.0" encoding="utf-8"?>
<p:tagLst xmlns:a="http://schemas.openxmlformats.org/drawingml/2006/main" xmlns:r="http://schemas.openxmlformats.org/officeDocument/2006/relationships" xmlns:p="http://schemas.openxmlformats.org/presentationml/2006/main">
  <p:tag name="THINKCELLSHAPEDONOTDELETE" val="ptRuUZw5_FUe.D.4wiWEV7w"/>
</p:tagLst>
</file>

<file path=ppt/tags/tag989.xml><?xml version="1.0" encoding="utf-8"?>
<p:tagLst xmlns:a="http://schemas.openxmlformats.org/drawingml/2006/main" xmlns:r="http://schemas.openxmlformats.org/officeDocument/2006/relationships" xmlns:p="http://schemas.openxmlformats.org/presentationml/2006/main">
  <p:tag name="THINKCELLSHAPEDONOTDELETE" val="phHt8etpGD0G2WejcS_5EYQ"/>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RBJ_HFbxfEegitaeBTaVDQ"/>
</p:tagLst>
</file>

<file path=ppt/tags/tag990.xml><?xml version="1.0" encoding="utf-8"?>
<p:tagLst xmlns:a="http://schemas.openxmlformats.org/drawingml/2006/main" xmlns:r="http://schemas.openxmlformats.org/officeDocument/2006/relationships" xmlns:p="http://schemas.openxmlformats.org/presentationml/2006/main">
  <p:tag name="THINKCELLSHAPEDONOTDELETE" val="p71bFuoIlekikO91m5Rqixg"/>
</p:tagLst>
</file>

<file path=ppt/tags/tag991.xml><?xml version="1.0" encoding="utf-8"?>
<p:tagLst xmlns:a="http://schemas.openxmlformats.org/drawingml/2006/main" xmlns:r="http://schemas.openxmlformats.org/officeDocument/2006/relationships" xmlns:p="http://schemas.openxmlformats.org/presentationml/2006/main">
  <p:tag name="THINKCELLSHAPEDONOTDELETE" val="pgq0MtMiBXEKe8f08bZ.OCg"/>
</p:tagLst>
</file>

<file path=ppt/tags/tag992.xml><?xml version="1.0" encoding="utf-8"?>
<p:tagLst xmlns:a="http://schemas.openxmlformats.org/drawingml/2006/main" xmlns:r="http://schemas.openxmlformats.org/officeDocument/2006/relationships" xmlns:p="http://schemas.openxmlformats.org/presentationml/2006/main">
  <p:tag name="THINKCELLSHAPEDONOTDELETE" val="pzsBXowThPUujQgtLMphxQg"/>
</p:tagLst>
</file>

<file path=ppt/tags/tag993.xml><?xml version="1.0" encoding="utf-8"?>
<p:tagLst xmlns:a="http://schemas.openxmlformats.org/drawingml/2006/main" xmlns:r="http://schemas.openxmlformats.org/officeDocument/2006/relationships" xmlns:p="http://schemas.openxmlformats.org/presentationml/2006/main">
  <p:tag name="THINKCELLSHAPEDONOTDELETE" val="pHI17UmUwp0mo4aHuuM8W2Q"/>
</p:tagLst>
</file>

<file path=ppt/tags/tag994.xml><?xml version="1.0" encoding="utf-8"?>
<p:tagLst xmlns:a="http://schemas.openxmlformats.org/drawingml/2006/main" xmlns:r="http://schemas.openxmlformats.org/officeDocument/2006/relationships" xmlns:p="http://schemas.openxmlformats.org/presentationml/2006/main">
  <p:tag name="THINKCELLSHAPEDONOTDELETE" val="pebP5886lQEiVX4DdrYojJg"/>
</p:tagLst>
</file>

<file path=ppt/tags/tag995.xml><?xml version="1.0" encoding="utf-8"?>
<p:tagLst xmlns:a="http://schemas.openxmlformats.org/drawingml/2006/main" xmlns:r="http://schemas.openxmlformats.org/officeDocument/2006/relationships" xmlns:p="http://schemas.openxmlformats.org/presentationml/2006/main">
  <p:tag name="THINKCELLSHAPEDONOTDELETE" val="pa07PjpbNAECjWwcNbz_0CQ"/>
</p:tagLst>
</file>

<file path=ppt/tags/tag996.xml><?xml version="1.0" encoding="utf-8"?>
<p:tagLst xmlns:a="http://schemas.openxmlformats.org/drawingml/2006/main" xmlns:r="http://schemas.openxmlformats.org/officeDocument/2006/relationships" xmlns:p="http://schemas.openxmlformats.org/presentationml/2006/main">
  <p:tag name="THINKCELLSHAPEDONOTDELETE" val="pku6vl.qwUE.ncbTqH93pdw"/>
</p:tagLst>
</file>

<file path=ppt/tags/tag997.xml><?xml version="1.0" encoding="utf-8"?>
<p:tagLst xmlns:a="http://schemas.openxmlformats.org/drawingml/2006/main" xmlns:r="http://schemas.openxmlformats.org/officeDocument/2006/relationships" xmlns:p="http://schemas.openxmlformats.org/presentationml/2006/main">
  <p:tag name="THINKCELLSHAPEDONOTDELETE" val="pypS5GfyQOkGzrwIhaljnkg"/>
</p:tagLst>
</file>

<file path=ppt/tags/tag998.xml><?xml version="1.0" encoding="utf-8"?>
<p:tagLst xmlns:a="http://schemas.openxmlformats.org/drawingml/2006/main" xmlns:r="http://schemas.openxmlformats.org/officeDocument/2006/relationships" xmlns:p="http://schemas.openxmlformats.org/presentationml/2006/main">
  <p:tag name="THINKCELLSHAPEDONOTDELETE" val="phPesbefkAEaLLiiAAqbOPQ"/>
</p:tagLst>
</file>

<file path=ppt/tags/tag999.xml><?xml version="1.0" encoding="utf-8"?>
<p:tagLst xmlns:a="http://schemas.openxmlformats.org/drawingml/2006/main" xmlns:r="http://schemas.openxmlformats.org/officeDocument/2006/relationships" xmlns:p="http://schemas.openxmlformats.org/presentationml/2006/main">
  <p:tag name="THINKCELLSHAPEDONOTDELETE" val="pYyHItA3T4kK7Fs4JaoYawQ"/>
</p:tagLst>
</file>

<file path=ppt/theme/theme1.xml><?xml version="1.0" encoding="utf-8"?>
<a:theme xmlns:a="http://schemas.openxmlformats.org/drawingml/2006/main" name="睿信致成">
  <a:themeElements>
    <a:clrScheme name="自定义 1">
      <a:dk1>
        <a:srgbClr val="000000"/>
      </a:dk1>
      <a:lt1>
        <a:srgbClr val="FFFFFF"/>
      </a:lt1>
      <a:dk2>
        <a:srgbClr val="FF0000"/>
      </a:dk2>
      <a:lt2>
        <a:srgbClr val="969696"/>
      </a:lt2>
      <a:accent1>
        <a:srgbClr val="0E3365"/>
      </a:accent1>
      <a:accent2>
        <a:srgbClr val="0075C2"/>
      </a:accent2>
      <a:accent3>
        <a:srgbClr val="5FBFFF"/>
      </a:accent3>
      <a:accent4>
        <a:srgbClr val="CCE8FF"/>
      </a:accent4>
      <a:accent5>
        <a:srgbClr val="003894"/>
      </a:accent5>
      <a:accent6>
        <a:srgbClr val="EA5504"/>
      </a:accent6>
      <a:hlink>
        <a:srgbClr val="EA5504"/>
      </a:hlink>
      <a:folHlink>
        <a:srgbClr val="00FFFF"/>
      </a:folHlink>
    </a:clrScheme>
    <a:fontScheme name="睿信致成">
      <a:majorFont>
        <a:latin typeface="Arial"/>
        <a:ea typeface="华文楷体"/>
        <a:cs typeface=""/>
      </a:majorFont>
      <a:minorFont>
        <a:latin typeface="Arial"/>
        <a:ea typeface="华文楷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Mod val="20000"/>
            <a:lumOff val="80000"/>
          </a:schemeClr>
        </a:solidFill>
        <a:ln w="9525">
          <a:noFill/>
        </a:ln>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spcAft>
            <a:spcPts val="600"/>
          </a:spcAft>
          <a:defRPr sz="1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headEnd type="triangle" w="med" len="med"/>
          <a:tailEnd type="triangl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spAutoFit/>
      </a:bodyPr>
      <a:lstStyle>
        <a:defPPr marL="174625" indent="-174625" algn="just">
          <a:spcAft>
            <a:spcPts val="600"/>
          </a:spcAft>
          <a:buFont typeface="Arial" pitchFamily="34" charset="0"/>
          <a:buChar char="•"/>
          <a:defRPr sz="1400" dirty="0" smtClean="0"/>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64161</TotalTime>
  <Words>17259</Words>
  <Application>Microsoft Office PowerPoint</Application>
  <PresentationFormat>A4 纸张(210x297 毫米)</PresentationFormat>
  <Paragraphs>2757</Paragraphs>
  <Slides>95</Slides>
  <Notes>15</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95</vt:i4>
      </vt:variant>
    </vt:vector>
  </HeadingPairs>
  <TitlesOfParts>
    <vt:vector size="97" baseType="lpstr">
      <vt:lpstr>睿信致成</vt:lpstr>
      <vt:lpstr>think-cell Slide</vt:lpstr>
      <vt:lpstr>PowerPoint 演示文稿</vt:lpstr>
      <vt:lpstr>随着外部经济政治和产业格局的巨变，集团面对诸多挑战和机遇，决定了顶层战略的核心命题是：重新定义空间、路径优化设计、资源和能力的获取和整合</vt:lpstr>
      <vt:lpstr>瓮福集团的顶层战略设计必然从平面型、不自觉的自发型向立体式转型，意味着对产业领域进行重新定义、对原有业务与管理模式进行重大调整</vt:lpstr>
      <vt:lpstr>目录</vt:lpstr>
      <vt:lpstr>全球经济复苏速度低于预期，中国经济也存在长期增速下滑风险；当前，实体经济增速放缓深层原因是中国正处于产业结构调整转型的周期中。为此，我国政府正着力推动全面深化改革，预期宏观经济未来呈现稳中求进态势。由此带来两大经济挑战，一是去杠杆，二是去产能。对重资本属性的化工业行业带来颇大压力，与此同时，也孕育着两大机遇，一是农业改革，二是国企改革</vt:lpstr>
      <vt:lpstr>农业改革、国企改革两个领域是瓮福发展的两项重要外部机遇，农业改革打开了巨量的产业空间，国企改革将为企业释放重大的制度红利，激发人员活力动力</vt:lpstr>
      <vt:lpstr>一是磷复肥产业方面，国内外两个市场在化肥施用品种、结构和地理条件上的巨大差异为化肥品种结构的优化调整提供了广阔空间，同时也对企业提出了更高的要求。二是我国化工产品的精细化率远低于发达国家，存在较大提升空间，但由于细分产品之间技术差异、需求差异、渠道差异导致单体市场规模偏小</vt:lpstr>
      <vt:lpstr>上述经济趋势、产业发展的转折，以及国家政策、技术手段等方面的变化，导致外部经营环境发生重大变化，瓮福未来必须走转型发展和创新发展的道路</vt:lpstr>
      <vt:lpstr>过去二十年，瓮福采用适宜不同阶段发展特征的差异化战略，从一个单纯的磷矿肥加工基地，发展成为集磷矿采选、磷复肥、磷化工、氟碘化工生产、贸易及技术服务输出于一体的大型企业集团</vt:lpstr>
      <vt:lpstr>经过二十余年发展，瓮福已在资源、规模、技术、产业布局、国际影响等方面构建了较为全方位的竞争优势</vt:lpstr>
      <vt:lpstr>但新形势下的瓮福集团也存在五大核心问题</vt:lpstr>
      <vt:lpstr>目录</vt:lpstr>
      <vt:lpstr>1.整体战略蓝图</vt:lpstr>
      <vt:lpstr>2.使命</vt:lpstr>
      <vt:lpstr>3.战略愿景</vt:lpstr>
      <vt:lpstr>4.业务衍生图</vt:lpstr>
      <vt:lpstr>5.业务布局</vt:lpstr>
      <vt:lpstr>5.业务布局</vt:lpstr>
      <vt:lpstr>6.细化业务选择</vt:lpstr>
      <vt:lpstr>7.业务定位和路径</vt:lpstr>
      <vt:lpstr>PowerPoint 演示文稿</vt:lpstr>
      <vt:lpstr>通过金融与投资放大新老业务规模，2020年实现千亿目标，2025年更将有望突破1500亿的投资估算</vt:lpstr>
      <vt:lpstr>瓮福十年顶层战略可以概括为“稳增长，扩空间，调结构”，未来是否能形成规模扩张和盈利放大主要是依赖投资和金融手段</vt:lpstr>
      <vt:lpstr>瓮福十年顶层战略的特点将主要体现在以下五个方面：</vt:lpstr>
      <vt:lpstr>PowerPoint 演示文稿</vt:lpstr>
      <vt:lpstr>PowerPoint 演示文稿</vt:lpstr>
      <vt:lpstr>14.近期战略举措分解（2015-2016年）</vt:lpstr>
      <vt:lpstr>目录</vt:lpstr>
      <vt:lpstr>1. 矿产资源业务……28～33</vt:lpstr>
      <vt:lpstr>PowerPoint 演示文稿</vt:lpstr>
      <vt:lpstr>瓮福集团矿产资源业务选择及组合</vt:lpstr>
      <vt:lpstr>瓮福集团矿产资源业务营业收入及毛利率测算</vt:lpstr>
      <vt:lpstr>PowerPoint 演示文稿</vt:lpstr>
      <vt:lpstr>PowerPoint 演示文稿</vt:lpstr>
      <vt:lpstr>2. 化肥业务……34 ～39</vt:lpstr>
      <vt:lpstr>PowerPoint 演示文稿</vt:lpstr>
      <vt:lpstr>瓮福集团化肥业务选择及组合</vt:lpstr>
      <vt:lpstr>瓮福集团化肥业务营业收入及毛利率测算</vt:lpstr>
      <vt:lpstr>PowerPoint 演示文稿</vt:lpstr>
      <vt:lpstr>PowerPoint 演示文稿</vt:lpstr>
      <vt:lpstr>3.化工业务……40 ～45</vt:lpstr>
      <vt:lpstr>PowerPoint 演示文稿</vt:lpstr>
      <vt:lpstr>瓮福集团化工业务选择评估</vt:lpstr>
      <vt:lpstr>瓮福集团化工业务营业收入及毛利率测算</vt:lpstr>
      <vt:lpstr>PowerPoint 演示文稿</vt:lpstr>
      <vt:lpstr>PowerPoint 演示文稿</vt:lpstr>
      <vt:lpstr>4.贸易业务……46 ～51</vt:lpstr>
      <vt:lpstr>PowerPoint 演示文稿</vt:lpstr>
      <vt:lpstr>瓮福集团贸易业务选择及组合</vt:lpstr>
      <vt:lpstr>瓮福集团贸易业务（不含农业板块）营业收入及毛利率测算</vt:lpstr>
      <vt:lpstr>PowerPoint 演示文稿</vt:lpstr>
      <vt:lpstr>PowerPoint 演示文稿</vt:lpstr>
      <vt:lpstr>5.技术服务业务……52 ～57</vt:lpstr>
      <vt:lpstr>PowerPoint 演示文稿</vt:lpstr>
      <vt:lpstr>瓮福集团技术服务业务选择及组合</vt:lpstr>
      <vt:lpstr>瓮福集团技术服务营业收入及毛利率测算</vt:lpstr>
      <vt:lpstr>PowerPoint 演示文稿</vt:lpstr>
      <vt:lpstr>PowerPoint 演示文稿</vt:lpstr>
      <vt:lpstr>6.农业服务……58 ～63</vt:lpstr>
      <vt:lpstr>PowerPoint 演示文稿</vt:lpstr>
      <vt:lpstr>瓮福集团农业服务业务选择/组合</vt:lpstr>
      <vt:lpstr>瓮福集团农业服务营业收入及毛利率测算</vt:lpstr>
      <vt:lpstr>PowerPoint 演示文稿</vt:lpstr>
      <vt:lpstr>PowerPoint 演示文稿</vt:lpstr>
      <vt:lpstr>目录</vt:lpstr>
      <vt:lpstr>1.治理机制……65 ～68</vt:lpstr>
      <vt:lpstr>瓮福集团治理机制战略观点综述</vt:lpstr>
      <vt:lpstr>瓮福集团治理机制战略举措</vt:lpstr>
      <vt:lpstr>PowerPoint 演示文稿</vt:lpstr>
      <vt:lpstr>2.金融构建……69 ～72</vt:lpstr>
      <vt:lpstr>瓮福集团金融构建战略观点综述</vt:lpstr>
      <vt:lpstr>瓮福集团金融构建战略举措</vt:lpstr>
      <vt:lpstr>PowerPoint 演示文稿</vt:lpstr>
      <vt:lpstr>3.技术创新……73 ～76</vt:lpstr>
      <vt:lpstr>瓮福集团技术创新战略观点综述</vt:lpstr>
      <vt:lpstr>瓮福集团技术创新战略举措</vt:lpstr>
      <vt:lpstr>PowerPoint 演示文稿</vt:lpstr>
      <vt:lpstr>4. 物流&amp;信息化……77 ～80</vt:lpstr>
      <vt:lpstr>瓮福集团物流&amp;信息化战略观点综述</vt:lpstr>
      <vt:lpstr>PowerPoint 演示文稿</vt:lpstr>
      <vt:lpstr>PowerPoint 演示文稿</vt:lpstr>
      <vt:lpstr>PowerPoint 演示文稿</vt:lpstr>
      <vt:lpstr>目录</vt:lpstr>
      <vt:lpstr>PowerPoint 演示文稿</vt:lpstr>
      <vt:lpstr>以战略管理为方向，与时俱进确保方向正确：重点工作是落实战略规划的宣贯、持续跟踪战略分解与执行，强化战略绩效管理</vt:lpstr>
      <vt:lpstr>以人力资源为基石，激发组织内生发展动力：重点工作是推进人力资源体系建设、明确人才培养与发展机制、落实人员本地化与国际化战略 </vt:lpstr>
      <vt:lpstr>以HSE管理为底线，以人为本促进持续发展：重点工作是保障员工全面健康，组建安全管理小组，建设双优工作环境</vt:lpstr>
      <vt:lpstr>以精益生产为抓手，持续挖掘潜力降本增效：重点工作是优化生产管理组织方式、强化质量管理体系、实施持续改善策略</vt:lpstr>
      <vt:lpstr>以资本运作为利器，整合内外资源提速发展：重点工作是设立专业金融业务部门、落实产融结合战略、完善外部资源进入通道</vt:lpstr>
      <vt:lpstr>以市场营销为驱动，建立现代市场竞争模式：重点工作是实施营销渠道体系改革、完善品牌体系建设、推进营销终端混合所有制改革 </vt:lpstr>
      <vt:lpstr>以品牌建设为载体，铸就产品服务竞争优势：重点工作是加强品牌宣传力度、明晰集团品牌战略、优化产品品牌结构</vt:lpstr>
      <vt:lpstr>以勤政廉洁为保障，建设清正高效务实团队：重点工作是发挥党员带头示范作用，定期开展廉政教育，加强业务流程规范性</vt:lpstr>
      <vt:lpstr>以风险控制为前提，确保业务安全稳健成长：重点工作是完善业务风险控制机制、推进内控体系建设、强化党的的纪检监察作用 </vt:lpstr>
      <vt:lpstr>以企业文化为灵魂，凝力向心保障基业长青：重点工作是提炼企业文化、构建企业文化体系、推广企业文化、通过党建工作凝聚人心</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Michael ZHU</dc:creator>
  <cp:lastModifiedBy>dell</cp:lastModifiedBy>
  <cp:revision>4164</cp:revision>
  <cp:lastPrinted>2014-08-27T03:46:55Z</cp:lastPrinted>
  <dcterms:created xsi:type="dcterms:W3CDTF">2013-01-23T15:58:43Z</dcterms:created>
  <dcterms:modified xsi:type="dcterms:W3CDTF">2017-03-06T09:31:41Z</dcterms:modified>
</cp:coreProperties>
</file>