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50"/>
  </p:notesMasterIdLst>
  <p:sldIdLst>
    <p:sldId id="315" r:id="rId2"/>
    <p:sldId id="296" r:id="rId3"/>
    <p:sldId id="390" r:id="rId4"/>
    <p:sldId id="436" r:id="rId5"/>
    <p:sldId id="437" r:id="rId6"/>
    <p:sldId id="551" r:id="rId7"/>
    <p:sldId id="438" r:id="rId8"/>
    <p:sldId id="631" r:id="rId9"/>
    <p:sldId id="633" r:id="rId10"/>
    <p:sldId id="635" r:id="rId11"/>
    <p:sldId id="636" r:id="rId12"/>
    <p:sldId id="638" r:id="rId13"/>
    <p:sldId id="594" r:id="rId14"/>
    <p:sldId id="596" r:id="rId15"/>
    <p:sldId id="598" r:id="rId16"/>
    <p:sldId id="600" r:id="rId17"/>
    <p:sldId id="608" r:id="rId18"/>
    <p:sldId id="609" r:id="rId19"/>
    <p:sldId id="610" r:id="rId20"/>
    <p:sldId id="613" r:id="rId21"/>
    <p:sldId id="612" r:id="rId22"/>
    <p:sldId id="607" r:id="rId23"/>
    <p:sldId id="614" r:id="rId24"/>
    <p:sldId id="615" r:id="rId25"/>
    <p:sldId id="617" r:id="rId26"/>
    <p:sldId id="618" r:id="rId27"/>
    <p:sldId id="619" r:id="rId28"/>
    <p:sldId id="621" r:id="rId29"/>
    <p:sldId id="623" r:id="rId30"/>
    <p:sldId id="625" r:id="rId31"/>
    <p:sldId id="627" r:id="rId32"/>
    <p:sldId id="629" r:id="rId33"/>
    <p:sldId id="559" r:id="rId34"/>
    <p:sldId id="573" r:id="rId35"/>
    <p:sldId id="561" r:id="rId36"/>
    <p:sldId id="563" r:id="rId37"/>
    <p:sldId id="565" r:id="rId38"/>
    <p:sldId id="555" r:id="rId39"/>
    <p:sldId id="590" r:id="rId40"/>
    <p:sldId id="568" r:id="rId41"/>
    <p:sldId id="592" r:id="rId42"/>
    <p:sldId id="570" r:id="rId43"/>
    <p:sldId id="574" r:id="rId44"/>
    <p:sldId id="576" r:id="rId45"/>
    <p:sldId id="587" r:id="rId46"/>
    <p:sldId id="588" r:id="rId47"/>
    <p:sldId id="558" r:id="rId48"/>
    <p:sldId id="314" r:id="rId49"/>
  </p:sldIdLst>
  <p:sldSz cx="9144000" cy="5143500" type="screen16x9"/>
  <p:notesSz cx="6858000" cy="9144000"/>
  <p:embeddedFontLst>
    <p:embeddedFont>
      <p:font typeface="Calibri" pitchFamily="34" charset="0"/>
      <p:regular r:id="rId51"/>
      <p:bold r:id="rId52"/>
      <p:italic r:id="rId53"/>
      <p:boldItalic r:id="rId54"/>
    </p:embeddedFont>
    <p:embeddedFont>
      <p:font typeface="微软雅黑" pitchFamily="34" charset="-122"/>
      <p:regular r:id="rId55"/>
      <p:bold r:id="rId56"/>
    </p:embeddedFont>
    <p:embeddedFont>
      <p:font typeface="黑体" pitchFamily="49" charset="-122"/>
      <p:regular r:id="rId57"/>
    </p:embeddedFont>
    <p:embeddedFont>
      <p:font typeface="方正兰亭黑_GBK" charset="-122"/>
      <p:regular r:id="rId58"/>
    </p:embeddedFont>
    <p:embeddedFont>
      <p:font typeface="楷体" pitchFamily="49" charset="-122"/>
      <p:regular r:id="rId59"/>
    </p:embeddedFont>
    <p:embeddedFont>
      <p:font typeface="Impact" pitchFamily="34" charset="0"/>
      <p:regular r:id="rId60"/>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3D7149"/>
    <a:srgbClr val="2D8247"/>
    <a:srgbClr val="163A5A"/>
    <a:srgbClr val="EA0000"/>
    <a:srgbClr val="76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showGuides="1">
      <p:cViewPr varScale="1">
        <p:scale>
          <a:sx n="85" d="100"/>
          <a:sy n="85" d="100"/>
        </p:scale>
        <p:origin x="-724" y="-76"/>
      </p:cViewPr>
      <p:guideLst>
        <p:guide orient="horz" pos="1566"/>
        <p:guide pos="2832"/>
      </p:guideLst>
    </p:cSldViewPr>
  </p:slideViewPr>
  <p:notesTextViewPr>
    <p:cViewPr>
      <p:scale>
        <a:sx n="1" d="1"/>
        <a:sy n="1" d="1"/>
      </p:scale>
      <p:origin x="0" y="0"/>
    </p:cViewPr>
  </p:notesTextViewPr>
  <p:sorterViewPr>
    <p:cViewPr>
      <p:scale>
        <a:sx n="100" d="100"/>
        <a:sy n="100" d="100"/>
      </p:scale>
      <p:origin x="0" y="765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font" Target="fonts/font5.fntdata"/><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font" Target="fonts/font4.fntdata"/><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3.fntdata"/><Relationship Id="rId58"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7.fntdata"/><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2.fntdata"/><Relationship Id="rId60"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6.fntdata"/><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1.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36A364-F56D-418B-92EA-B8A9C286C719}" type="datetimeFigureOut">
              <a:rPr lang="zh-CN" altLang="en-US" smtClean="0"/>
              <a:pPr/>
              <a:t>2017/3/12</a:t>
            </a:fld>
            <a:endParaRPr lang="zh-CN" altLang="en-US"/>
          </a:p>
        </p:txBody>
      </p:sp>
      <p:sp>
        <p:nvSpPr>
          <p:cNvPr id="4" name="幻灯片图像占位符 3"/>
          <p:cNvSpPr>
            <a:spLocks noGrp="1" noRot="1" noChangeAspect="1"/>
          </p:cNvSpPr>
          <p:nvPr>
            <p:ph type="sldImg" idx="2"/>
          </p:nvPr>
        </p:nvSpPr>
        <p:spPr>
          <a:xfrm>
            <a:off x="381533" y="685800"/>
            <a:ext cx="6094933"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1F41D1-EB0D-4857-8E93-8C1C831E6153}"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21</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22</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23</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24</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25</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26</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27</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28</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29</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30</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31</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32</a:t>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33</a:t>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34</a:t>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35</a:t>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36</a:t>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37</a:t>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38</a:t>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39</a:t>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40</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4</a:t>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41</a:t>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42</a:t>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43</a:t>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44</a:t>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45</a:t>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46</a:t>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47</a:t>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48</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099"/>
            <a:ext cx="7772400" cy="110271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160"/>
            <a:ext cx="6400800" cy="13146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9435" indent="0" algn="ctr">
              <a:buNone/>
              <a:defRPr>
                <a:solidFill>
                  <a:schemeClr val="tx1">
                    <a:tint val="75000"/>
                  </a:schemeClr>
                </a:solidFill>
              </a:defRPr>
            </a:lvl5pPr>
            <a:lvl6pPr marL="2286635" indent="0" algn="ctr">
              <a:buNone/>
              <a:defRPr>
                <a:solidFill>
                  <a:schemeClr val="tx1">
                    <a:tint val="75000"/>
                  </a:schemeClr>
                </a:solidFill>
              </a:defRPr>
            </a:lvl6pPr>
            <a:lvl7pPr marL="2743835" indent="0" algn="ctr">
              <a:buNone/>
              <a:defRPr>
                <a:solidFill>
                  <a:schemeClr val="tx1">
                    <a:tint val="75000"/>
                  </a:schemeClr>
                </a:solidFill>
              </a:defRPr>
            </a:lvl7pPr>
            <a:lvl8pPr marL="3201035" indent="0" algn="ctr">
              <a:buNone/>
              <a:defRPr>
                <a:solidFill>
                  <a:schemeClr val="tx1">
                    <a:tint val="75000"/>
                  </a:schemeClr>
                </a:solidFill>
              </a:defRPr>
            </a:lvl8pPr>
            <a:lvl9pPr marL="3658235"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pPr/>
              <a:t>2017/3/12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pPr/>
              <a:t>2017/3/12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08"/>
            <a:ext cx="2057400" cy="329146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808"/>
            <a:ext cx="6019800" cy="329146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pPr/>
              <a:t>2017/3/12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grpSp>
        <p:nvGrpSpPr>
          <p:cNvPr id="3" name="组合 1"/>
          <p:cNvGrpSpPr/>
          <p:nvPr userDrawn="1"/>
        </p:nvGrpSpPr>
        <p:grpSpPr bwMode="auto">
          <a:xfrm>
            <a:off x="253769" y="-19941"/>
            <a:ext cx="674786" cy="644525"/>
            <a:chOff x="2506532" y="465192"/>
            <a:chExt cx="675190" cy="644312"/>
          </a:xfrm>
        </p:grpSpPr>
        <p:sp>
          <p:nvSpPr>
            <p:cNvPr id="4" name="文本框 2"/>
            <p:cNvSpPr txBox="1">
              <a:spLocks noChangeArrowheads="1"/>
            </p:cNvSpPr>
            <p:nvPr/>
          </p:nvSpPr>
          <p:spPr bwMode="auto">
            <a:xfrm>
              <a:off x="2506532" y="465192"/>
              <a:ext cx="236653" cy="644312"/>
            </a:xfrm>
            <a:prstGeom prst="rect">
              <a:avLst/>
            </a:prstGeom>
            <a:noFill/>
            <a:ln w="9525">
              <a:noFill/>
              <a:miter lim="800000"/>
            </a:ln>
          </p:spPr>
          <p:txBody>
            <a:bodyPr>
              <a:spAutoFit/>
            </a:bodyPr>
            <a:lstStyle/>
            <a:p>
              <a:r>
                <a:rPr lang="en-US" altLang="zh-CN" sz="3600" dirty="0" smtClean="0">
                  <a:solidFill>
                    <a:srgbClr val="005292"/>
                  </a:solidFill>
                  <a:latin typeface="Impact" panose="020B0806030902050204" pitchFamily="34" charset="0"/>
                </a:rPr>
                <a:t>5</a:t>
              </a:r>
              <a:endParaRPr lang="zh-CN" altLang="en-US" sz="3600" dirty="0">
                <a:solidFill>
                  <a:srgbClr val="005292"/>
                </a:solidFill>
                <a:latin typeface="Impact" panose="020B0806030902050204" pitchFamily="34" charset="0"/>
              </a:endParaRPr>
            </a:p>
          </p:txBody>
        </p:sp>
        <p:cxnSp>
          <p:nvCxnSpPr>
            <p:cNvPr id="7" name="直接连接符 6"/>
            <p:cNvCxnSpPr/>
            <p:nvPr/>
          </p:nvCxnSpPr>
          <p:spPr>
            <a:xfrm flipH="1">
              <a:off x="2722573" y="599954"/>
              <a:ext cx="459149" cy="459075"/>
            </a:xfrm>
            <a:prstGeom prst="line">
              <a:avLst/>
            </a:prstGeom>
            <a:ln w="28575">
              <a:solidFill>
                <a:srgbClr val="005292"/>
              </a:solidFill>
            </a:ln>
          </p:spPr>
          <p:style>
            <a:lnRef idx="1">
              <a:schemeClr val="accent1"/>
            </a:lnRef>
            <a:fillRef idx="0">
              <a:schemeClr val="accent1"/>
            </a:fillRef>
            <a:effectRef idx="0">
              <a:schemeClr val="accent1"/>
            </a:effectRef>
            <a:fontRef idx="minor">
              <a:schemeClr val="tx1"/>
            </a:fontRef>
          </p:style>
        </p:cxnSp>
      </p:grpSp>
      <p:sp>
        <p:nvSpPr>
          <p:cNvPr id="8" name="矩形 7"/>
          <p:cNvSpPr/>
          <p:nvPr userDrawn="1"/>
        </p:nvSpPr>
        <p:spPr>
          <a:xfrm>
            <a:off x="1" y="572246"/>
            <a:ext cx="9138050" cy="34287"/>
          </a:xfrm>
          <a:prstGeom prst="rect">
            <a:avLst/>
          </a:prstGeom>
          <a:solidFill>
            <a:srgbClr val="005292"/>
          </a:solidFill>
          <a:ln>
            <a:solidFill>
              <a:srgbClr val="005292"/>
            </a:solidFill>
          </a:ln>
        </p:spPr>
        <p:style>
          <a:lnRef idx="2">
            <a:schemeClr val="accent1">
              <a:shade val="50000"/>
            </a:schemeClr>
          </a:lnRef>
          <a:fillRef idx="1">
            <a:schemeClr val="accent1"/>
          </a:fillRef>
          <a:effectRef idx="0">
            <a:schemeClr val="accent1"/>
          </a:effectRef>
          <a:fontRef idx="minor">
            <a:schemeClr val="lt1"/>
          </a:fontRef>
        </p:style>
        <p:txBody>
          <a:bodyPr lIns="91411" tIns="45705" rIns="91411" bIns="45705" anchor="ctr"/>
          <a:lstStyle/>
          <a:p>
            <a:pPr algn="ctr" fontAlgn="auto">
              <a:spcBef>
                <a:spcPts val="0"/>
              </a:spcBef>
              <a:spcAft>
                <a:spcPts val="0"/>
              </a:spcAft>
              <a:defRPr/>
            </a:pPr>
            <a:endParaRPr lang="zh-CN" altLang="en-US"/>
          </a:p>
        </p:txBody>
      </p:sp>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776"/>
            <a:ext cx="7098665" cy="857400"/>
          </a:xfr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pPr/>
              <a:t>2017/3/12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755"/>
            <a:ext cx="7772400" cy="102173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417"/>
            <a:ext cx="7772400" cy="11253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9435" indent="0">
              <a:buNone/>
              <a:defRPr sz="1400">
                <a:solidFill>
                  <a:schemeClr val="tx1">
                    <a:tint val="75000"/>
                  </a:schemeClr>
                </a:solidFill>
              </a:defRPr>
            </a:lvl5pPr>
            <a:lvl6pPr marL="2286635" indent="0">
              <a:buNone/>
              <a:defRPr sz="1400">
                <a:solidFill>
                  <a:schemeClr val="tx1">
                    <a:tint val="75000"/>
                  </a:schemeClr>
                </a:solidFill>
              </a:defRPr>
            </a:lvl6pPr>
            <a:lvl7pPr marL="2743835" indent="0">
              <a:buNone/>
              <a:defRPr sz="1400">
                <a:solidFill>
                  <a:schemeClr val="tx1">
                    <a:tint val="75000"/>
                  </a:schemeClr>
                </a:solidFill>
              </a:defRPr>
            </a:lvl7pPr>
            <a:lvl8pPr marL="3201035" indent="0">
              <a:buNone/>
              <a:defRPr sz="1400">
                <a:solidFill>
                  <a:schemeClr val="tx1">
                    <a:tint val="75000"/>
                  </a:schemeClr>
                </a:solidFill>
              </a:defRPr>
            </a:lvl8pPr>
            <a:lvl9pPr marL="3658235"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4AF190-E6C3-4F71-9AD4-820770AEF1A8}" type="datetimeFigureOut">
              <a:rPr lang="zh-CN" altLang="en-US" smtClean="0"/>
              <a:pPr/>
              <a:t>2017/3/12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271"/>
            <a:ext cx="4038600" cy="25460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271"/>
            <a:ext cx="4038600" cy="25460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4AF190-E6C3-4F71-9AD4-820770AEF1A8}" type="datetimeFigureOut">
              <a:rPr lang="zh-CN" altLang="en-US" smtClean="0"/>
              <a:pPr/>
              <a:t>2017/3/12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14"/>
            <a:ext cx="8229600" cy="8574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537"/>
            <a:ext cx="4040188" cy="47990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9435" indent="0">
              <a:buNone/>
              <a:defRPr sz="1600" b="1"/>
            </a:lvl5pPr>
            <a:lvl6pPr marL="2286635" indent="0">
              <a:buNone/>
              <a:defRPr sz="1600" b="1"/>
            </a:lvl6pPr>
            <a:lvl7pPr marL="2743835" indent="0">
              <a:buNone/>
              <a:defRPr sz="1600" b="1"/>
            </a:lvl7pPr>
            <a:lvl8pPr marL="3201035" indent="0">
              <a:buNone/>
              <a:defRPr sz="1600" b="1"/>
            </a:lvl8pPr>
            <a:lvl9pPr marL="3658235"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442"/>
            <a:ext cx="4040188" cy="296398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537"/>
            <a:ext cx="4041775" cy="47990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9435" indent="0">
              <a:buNone/>
              <a:defRPr sz="1600" b="1"/>
            </a:lvl5pPr>
            <a:lvl6pPr marL="2286635" indent="0">
              <a:buNone/>
              <a:defRPr sz="1600" b="1"/>
            </a:lvl6pPr>
            <a:lvl7pPr marL="2743835" indent="0">
              <a:buNone/>
              <a:defRPr sz="1600" b="1"/>
            </a:lvl7pPr>
            <a:lvl8pPr marL="3201035" indent="0">
              <a:buNone/>
              <a:defRPr sz="1600" b="1"/>
            </a:lvl8pPr>
            <a:lvl9pPr marL="3658235"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442"/>
            <a:ext cx="4041775" cy="296398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4AF190-E6C3-4F71-9AD4-820770AEF1A8}" type="datetimeFigureOut">
              <a:rPr lang="zh-CN" altLang="en-US" smtClean="0"/>
              <a:pPr/>
              <a:t>2017/3/12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5B5BF9F-75C6-42BD-8363-2F606FE0B601}"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4AF190-E6C3-4F71-9AD4-820770AEF1A8}" type="datetimeFigureOut">
              <a:rPr lang="zh-CN" altLang="en-US" smtClean="0"/>
              <a:pPr/>
              <a:t>2017/3/12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5B5BF9F-75C6-42BD-8363-2F606FE0B601}"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4AF190-E6C3-4F71-9AD4-820770AEF1A8}" type="datetimeFigureOut">
              <a:rPr lang="zh-CN" altLang="en-US" smtClean="0"/>
              <a:pPr/>
              <a:t>2017/3/12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5B5BF9F-75C6-42BD-8363-2F606FE0B601}"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23"/>
            <a:ext cx="3008313" cy="871691"/>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24"/>
            <a:ext cx="5111750" cy="439060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514"/>
            <a:ext cx="3008313" cy="35189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9435" indent="0">
              <a:buNone/>
              <a:defRPr sz="900"/>
            </a:lvl5pPr>
            <a:lvl6pPr marL="2286635" indent="0">
              <a:buNone/>
              <a:defRPr sz="900"/>
            </a:lvl6pPr>
            <a:lvl7pPr marL="2743835" indent="0">
              <a:buNone/>
              <a:defRPr sz="900"/>
            </a:lvl7pPr>
            <a:lvl8pPr marL="3201035" indent="0">
              <a:buNone/>
              <a:defRPr sz="900"/>
            </a:lvl8pPr>
            <a:lvl9pPr marL="3658235"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4AF190-E6C3-4F71-9AD4-820770AEF1A8}" type="datetimeFigureOut">
              <a:rPr lang="zh-CN" altLang="en-US" smtClean="0"/>
              <a:pPr/>
              <a:t>2017/3/12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080"/>
            <a:ext cx="5486400" cy="42512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661"/>
            <a:ext cx="5486400" cy="30866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9435" indent="0">
              <a:buNone/>
              <a:defRPr sz="2000"/>
            </a:lvl5pPr>
            <a:lvl6pPr marL="2286635" indent="0">
              <a:buNone/>
              <a:defRPr sz="2000"/>
            </a:lvl6pPr>
            <a:lvl7pPr marL="2743835" indent="0">
              <a:buNone/>
              <a:defRPr sz="2000"/>
            </a:lvl7pPr>
            <a:lvl8pPr marL="3201035" indent="0">
              <a:buNone/>
              <a:defRPr sz="2000"/>
            </a:lvl8pPr>
            <a:lvl9pPr marL="3658235" indent="0">
              <a:buNone/>
              <a:defRPr sz="2000"/>
            </a:lvl9pPr>
          </a:lstStyle>
          <a:p>
            <a:endParaRPr lang="zh-CN" altLang="en-US"/>
          </a:p>
        </p:txBody>
      </p:sp>
      <p:sp>
        <p:nvSpPr>
          <p:cNvPr id="4" name="文本占位符 3"/>
          <p:cNvSpPr>
            <a:spLocks noGrp="1"/>
          </p:cNvSpPr>
          <p:nvPr>
            <p:ph type="body" sz="half" idx="2"/>
          </p:nvPr>
        </p:nvSpPr>
        <p:spPr>
          <a:xfrm>
            <a:off x="1792288" y="4026208"/>
            <a:ext cx="5486400" cy="60375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9435" indent="0">
              <a:buNone/>
              <a:defRPr sz="900"/>
            </a:lvl5pPr>
            <a:lvl6pPr marL="2286635" indent="0">
              <a:buNone/>
              <a:defRPr sz="900"/>
            </a:lvl6pPr>
            <a:lvl7pPr marL="2743835" indent="0">
              <a:buNone/>
              <a:defRPr sz="900"/>
            </a:lvl7pPr>
            <a:lvl8pPr marL="3201035" indent="0">
              <a:buNone/>
              <a:defRPr sz="900"/>
            </a:lvl8pPr>
            <a:lvl9pPr marL="3658235"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4AF190-E6C3-4F71-9AD4-820770AEF1A8}" type="datetimeFigureOut">
              <a:rPr lang="zh-CN" altLang="en-US" smtClean="0"/>
              <a:pPr/>
              <a:t>2017/3/12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14"/>
            <a:ext cx="8229600" cy="8574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361"/>
            <a:ext cx="8229600" cy="339506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098"/>
            <a:ext cx="2133600" cy="273892"/>
          </a:xfrm>
          <a:prstGeom prst="rect">
            <a:avLst/>
          </a:prstGeom>
        </p:spPr>
        <p:txBody>
          <a:bodyPr vert="horz" lIns="91440" tIns="45720" rIns="91440" bIns="45720" rtlCol="0" anchor="ctr"/>
          <a:lstStyle>
            <a:lvl1pPr algn="l">
              <a:defRPr sz="1200">
                <a:solidFill>
                  <a:schemeClr val="tx1">
                    <a:tint val="75000"/>
                  </a:schemeClr>
                </a:solidFill>
              </a:defRPr>
            </a:lvl1pPr>
          </a:lstStyle>
          <a:p>
            <a:fld id="{824AF190-E6C3-4F71-9AD4-820770AEF1A8}" type="datetimeFigureOut">
              <a:rPr lang="zh-CN" altLang="en-US" smtClean="0"/>
              <a:pPr/>
              <a:t>2017/3/12</a:t>
            </a:fld>
            <a:endParaRPr lang="zh-CN" altLang="en-US"/>
          </a:p>
        </p:txBody>
      </p:sp>
      <p:sp>
        <p:nvSpPr>
          <p:cNvPr id="5" name="页脚占位符 4"/>
          <p:cNvSpPr>
            <a:spLocks noGrp="1"/>
          </p:cNvSpPr>
          <p:nvPr>
            <p:ph type="ftr" sz="quarter" idx="3"/>
          </p:nvPr>
        </p:nvSpPr>
        <p:spPr>
          <a:xfrm>
            <a:off x="3124200" y="4768098"/>
            <a:ext cx="2895600" cy="27389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098"/>
            <a:ext cx="2133600" cy="273892"/>
          </a:xfrm>
          <a:prstGeom prst="rect">
            <a:avLst/>
          </a:prstGeom>
        </p:spPr>
        <p:txBody>
          <a:bodyPr vert="horz" lIns="91440" tIns="45720" rIns="91440" bIns="45720" rtlCol="0" anchor="ctr"/>
          <a:lstStyle>
            <a:lvl1pPr algn="r">
              <a:defRPr sz="1200">
                <a:solidFill>
                  <a:schemeClr val="tx1">
                    <a:tint val="75000"/>
                  </a:schemeClr>
                </a:solidFill>
              </a:defRPr>
            </a:lvl1pPr>
          </a:lstStyle>
          <a:p>
            <a:fld id="{B5B5BF9F-75C6-42BD-8363-2F606FE0B601}" type="slidenum">
              <a:rPr lang="zh-CN" altLang="en-US" smtClean="0"/>
              <a:pPr/>
              <a:t>‹#›</a:t>
            </a:fld>
            <a:endParaRPr lang="zh-CN" altLang="en-US"/>
          </a:p>
        </p:txBody>
      </p:sp>
      <p:pic>
        <p:nvPicPr>
          <p:cNvPr id="7" name="图片 6" descr="ZNB)40ITJCSVFMK3]93}UQR"/>
          <p:cNvPicPr>
            <a:picLocks noChangeAspect="1"/>
          </p:cNvPicPr>
          <p:nvPr userDrawn="1"/>
        </p:nvPicPr>
        <p:blipFill>
          <a:blip r:embed="rId15">
            <a:clrChange>
              <a:clrFrom>
                <a:srgbClr val="FBFBFB">
                  <a:alpha val="100000"/>
                </a:srgbClr>
              </a:clrFrom>
              <a:clrTo>
                <a:srgbClr val="FBFBFB">
                  <a:alpha val="100000"/>
                  <a:alpha val="0"/>
                </a:srgbClr>
              </a:clrTo>
            </a:clrChange>
          </a:blip>
          <a:stretch>
            <a:fillRect/>
          </a:stretch>
        </p:blipFill>
        <p:spPr>
          <a:xfrm>
            <a:off x="0" y="0"/>
            <a:ext cx="1198880" cy="400120"/>
          </a:xfrm>
          <a:prstGeom prst="rect">
            <a:avLst/>
          </a:prstGeom>
        </p:spPr>
      </p:pic>
      <p:pic>
        <p:nvPicPr>
          <p:cNvPr id="11" name="图片 10" descr="QI~02]ARDA~OS6}B`3K33$8"/>
          <p:cNvPicPr>
            <a:picLocks noChangeAspect="1"/>
          </p:cNvPicPr>
          <p:nvPr userDrawn="1"/>
        </p:nvPicPr>
        <p:blipFill>
          <a:blip r:embed="rId16" cstate="print"/>
          <a:stretch>
            <a:fillRect/>
          </a:stretch>
        </p:blipFill>
        <p:spPr>
          <a:xfrm>
            <a:off x="8824595" y="9527"/>
            <a:ext cx="309880" cy="30675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265"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115"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7965"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7965"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8035" indent="-227965"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5235" indent="-227965"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2435" indent="-227965"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635" indent="-227965"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835" indent="-227965"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9435" algn="l" defTabSz="914400" rtl="0" eaLnBrk="1" latinLnBrk="0" hangingPunct="1">
        <a:defRPr sz="1800" kern="1200">
          <a:solidFill>
            <a:schemeClr val="tx1"/>
          </a:solidFill>
          <a:latin typeface="+mn-lt"/>
          <a:ea typeface="+mn-ea"/>
          <a:cs typeface="+mn-cs"/>
        </a:defRPr>
      </a:lvl5pPr>
      <a:lvl6pPr marL="2286635" algn="l" defTabSz="914400" rtl="0" eaLnBrk="1" latinLnBrk="0" hangingPunct="1">
        <a:defRPr sz="1800" kern="1200">
          <a:solidFill>
            <a:schemeClr val="tx1"/>
          </a:solidFill>
          <a:latin typeface="+mn-lt"/>
          <a:ea typeface="+mn-ea"/>
          <a:cs typeface="+mn-cs"/>
        </a:defRPr>
      </a:lvl6pPr>
      <a:lvl7pPr marL="2743835" algn="l" defTabSz="914400" rtl="0" eaLnBrk="1" latinLnBrk="0" hangingPunct="1">
        <a:defRPr sz="1800" kern="1200">
          <a:solidFill>
            <a:schemeClr val="tx1"/>
          </a:solidFill>
          <a:latin typeface="+mn-lt"/>
          <a:ea typeface="+mn-ea"/>
          <a:cs typeface="+mn-cs"/>
        </a:defRPr>
      </a:lvl7pPr>
      <a:lvl8pPr marL="3201035" algn="l" defTabSz="914400" rtl="0" eaLnBrk="1" latinLnBrk="0" hangingPunct="1">
        <a:defRPr sz="1800" kern="1200">
          <a:solidFill>
            <a:schemeClr val="tx1"/>
          </a:solidFill>
          <a:latin typeface="+mn-lt"/>
          <a:ea typeface="+mn-ea"/>
          <a:cs typeface="+mn-cs"/>
        </a:defRPr>
      </a:lvl8pPr>
      <a:lvl9pPr marL="3658235"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gz.zwbk.org/MyLemmaShow.aspx?lid=3002"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hyperlink" Target="http://gz.zwbk.org/MyLemmaShow.aspx?lid=3002"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F:\0PPT素材\背景及图片\白麻子.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14990"/>
            <a:ext cx="9144000" cy="5143500"/>
          </a:xfrm>
          <a:prstGeom prst="rect">
            <a:avLst/>
          </a:prstGeom>
          <a:noFill/>
          <a:ln>
            <a:solidFill>
              <a:schemeClr val="tx2"/>
            </a:solidFill>
          </a:ln>
          <a:extLst>
            <a:ext uri="{909E8E84-426E-40DD-AFC4-6F175D3DCCD1}">
              <a14:hiddenFill xmlns="" xmlns:a14="http://schemas.microsoft.com/office/drawing/2010/main">
                <a:solidFill>
                  <a:srgbClr val="FFFFFF"/>
                </a:solidFill>
              </a14:hiddenFill>
            </a:ext>
          </a:extLst>
        </p:spPr>
      </p:pic>
      <p:sp>
        <p:nvSpPr>
          <p:cNvPr id="9" name="椭圆 8"/>
          <p:cNvSpPr/>
          <p:nvPr/>
        </p:nvSpPr>
        <p:spPr>
          <a:xfrm rot="10498052">
            <a:off x="2474637" y="4646310"/>
            <a:ext cx="228599" cy="228599"/>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rot="10498052">
            <a:off x="1590025" y="4671859"/>
            <a:ext cx="228599" cy="228599"/>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rot="10498052">
            <a:off x="3629030" y="4713755"/>
            <a:ext cx="192350" cy="192350"/>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rot="10498052">
            <a:off x="419086" y="4786866"/>
            <a:ext cx="228599" cy="228599"/>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3" name="直接连接符 52"/>
          <p:cNvCxnSpPr/>
          <p:nvPr/>
        </p:nvCxnSpPr>
        <p:spPr>
          <a:xfrm>
            <a:off x="2627630" y="2140400"/>
            <a:ext cx="3960495" cy="0"/>
          </a:xfrm>
          <a:prstGeom prst="line">
            <a:avLst/>
          </a:prstGeom>
          <a:ln w="28575">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60" name="椭圆 59"/>
          <p:cNvSpPr/>
          <p:nvPr/>
        </p:nvSpPr>
        <p:spPr>
          <a:xfrm rot="10498052">
            <a:off x="7138077" y="4682694"/>
            <a:ext cx="228599" cy="228599"/>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7" name="组合 66"/>
          <p:cNvGrpSpPr/>
          <p:nvPr/>
        </p:nvGrpSpPr>
        <p:grpSpPr>
          <a:xfrm>
            <a:off x="7813706" y="4362631"/>
            <a:ext cx="310515" cy="310515"/>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9" name="椭圆 6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8" name="椭圆 77"/>
          <p:cNvSpPr/>
          <p:nvPr/>
        </p:nvSpPr>
        <p:spPr>
          <a:xfrm rot="10498052">
            <a:off x="8543930" y="4743789"/>
            <a:ext cx="192350" cy="192350"/>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rot="10498052">
            <a:off x="5242546" y="4725460"/>
            <a:ext cx="228599" cy="228599"/>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ZNB)40ITJCSVFMK3]93}UQR"/>
          <p:cNvPicPr>
            <a:picLocks noChangeAspect="1"/>
          </p:cNvPicPr>
          <p:nvPr/>
        </p:nvPicPr>
        <p:blipFill>
          <a:blip r:embed="rId4">
            <a:clrChange>
              <a:clrFrom>
                <a:srgbClr val="FBFBFB">
                  <a:alpha val="100000"/>
                </a:srgbClr>
              </a:clrFrom>
              <a:clrTo>
                <a:srgbClr val="FBFBFB">
                  <a:alpha val="100000"/>
                  <a:alpha val="0"/>
                </a:srgbClr>
              </a:clrTo>
            </a:clrChange>
          </a:blip>
          <a:stretch>
            <a:fillRect/>
          </a:stretch>
        </p:blipFill>
        <p:spPr>
          <a:xfrm>
            <a:off x="0" y="450"/>
            <a:ext cx="1323340" cy="441325"/>
          </a:xfrm>
          <a:prstGeom prst="rect">
            <a:avLst/>
          </a:prstGeom>
        </p:spPr>
      </p:pic>
      <p:sp>
        <p:nvSpPr>
          <p:cNvPr id="2" name="TextBox 49"/>
          <p:cNvSpPr txBox="1"/>
          <p:nvPr/>
        </p:nvSpPr>
        <p:spPr>
          <a:xfrm>
            <a:off x="2902075" y="1583140"/>
            <a:ext cx="3820795" cy="523220"/>
          </a:xfrm>
          <a:prstGeom prst="rect">
            <a:avLst/>
          </a:prstGeom>
          <a:noFill/>
        </p:spPr>
        <p:txBody>
          <a:bodyPr wrap="square" rtlCol="0">
            <a:spAutoFit/>
          </a:bodyPr>
          <a:lstStyle/>
          <a:p>
            <a:r>
              <a:rPr lang="zh-CN" altLang="en-US" sz="2800" b="1" dirty="0" smtClean="0">
                <a:solidFill>
                  <a:srgbClr val="C00000"/>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  国品黔茶产品介绍</a:t>
            </a:r>
            <a:endParaRPr lang="zh-CN" altLang="en-US" sz="2800" b="1" dirty="0">
              <a:solidFill>
                <a:srgbClr val="3D7149"/>
              </a:solidFill>
              <a:effectLst>
                <a:outerShdw blurRad="60007" dist="310007" dir="7680000" sy="30000" kx="1300200" algn="ctr" rotWithShape="0">
                  <a:prstClr val="black">
                    <a:alpha val="32000"/>
                  </a:prstClr>
                </a:outerShdw>
              </a:effectLst>
              <a:latin typeface="微软雅黑" panose="020B0503020204020204" pitchFamily="34" charset="-122"/>
              <a:ea typeface="微软雅黑" panose="020B0503020204020204" pitchFamily="34" charset="-122"/>
            </a:endParaRPr>
          </a:p>
        </p:txBody>
      </p:sp>
      <p:pic>
        <p:nvPicPr>
          <p:cNvPr id="11" name="图片 10" descr="QI~02]ARDA~OS6}B`3K33$8"/>
          <p:cNvPicPr>
            <a:picLocks noChangeAspect="1"/>
          </p:cNvPicPr>
          <p:nvPr/>
        </p:nvPicPr>
        <p:blipFill>
          <a:blip r:embed="rId5" cstate="print"/>
          <a:stretch>
            <a:fillRect/>
          </a:stretch>
        </p:blipFill>
        <p:spPr>
          <a:xfrm>
            <a:off x="8776970" y="38550"/>
            <a:ext cx="309880" cy="306705"/>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107996"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产品系列</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2050" name="Picture 2"/>
          <p:cNvPicPr>
            <a:picLocks noChangeAspect="1" noChangeArrowheads="1"/>
          </p:cNvPicPr>
          <p:nvPr/>
        </p:nvPicPr>
        <p:blipFill>
          <a:blip r:embed="rId3"/>
          <a:srcRect/>
          <a:stretch>
            <a:fillRect/>
          </a:stretch>
        </p:blipFill>
        <p:spPr bwMode="auto">
          <a:xfrm>
            <a:off x="610225" y="987373"/>
            <a:ext cx="7848600" cy="3708400"/>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107996"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产品系列</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3074" name="Picture 2"/>
          <p:cNvPicPr>
            <a:picLocks noChangeAspect="1" noChangeArrowheads="1"/>
          </p:cNvPicPr>
          <p:nvPr/>
        </p:nvPicPr>
        <p:blipFill>
          <a:blip r:embed="rId3"/>
          <a:srcRect/>
          <a:stretch>
            <a:fillRect/>
          </a:stretch>
        </p:blipFill>
        <p:spPr bwMode="auto">
          <a:xfrm>
            <a:off x="1563505" y="668468"/>
            <a:ext cx="6076950" cy="4286250"/>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107996"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产品系列</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4098" name="Picture 2"/>
          <p:cNvPicPr>
            <a:picLocks noChangeAspect="1" noChangeArrowheads="1"/>
          </p:cNvPicPr>
          <p:nvPr/>
        </p:nvPicPr>
        <p:blipFill>
          <a:blip r:embed="rId3"/>
          <a:srcRect/>
          <a:stretch>
            <a:fillRect/>
          </a:stretch>
        </p:blipFill>
        <p:spPr bwMode="auto">
          <a:xfrm>
            <a:off x="1531495" y="681688"/>
            <a:ext cx="6096000" cy="4349750"/>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3670671" y="172702"/>
            <a:ext cx="1997663" cy="369332"/>
          </a:xfrm>
          <a:prstGeom prst="rect">
            <a:avLst/>
          </a:prstGeom>
          <a:noFill/>
        </p:spPr>
        <p:txBody>
          <a:bodyPr wrap="none" rtlCol="0">
            <a:spAutoFit/>
          </a:bodyPr>
          <a:lstStyle/>
          <a:p>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811</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生态专属茶园</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27220" y="682053"/>
            <a:ext cx="3672590" cy="10069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buNone/>
            </a:pPr>
            <a:r>
              <a:rPr lang="zh-CN" altLang="en-US" sz="1200" dirty="0" smtClean="0"/>
              <a:t>       </a:t>
            </a:r>
            <a:endParaRPr lang="en-US" altLang="zh-CN" sz="1600" dirty="0" smtClean="0"/>
          </a:p>
          <a:p>
            <a:pPr>
              <a:buNone/>
            </a:pPr>
            <a:r>
              <a:rPr lang="zh-CN" altLang="en-US" sz="1600" dirty="0" smtClean="0"/>
              <a:t/>
            </a:r>
            <a:br>
              <a:rPr lang="zh-CN" altLang="en-US" sz="1600" dirty="0" smtClean="0"/>
            </a:br>
            <a:r>
              <a:rPr lang="zh-CN" altLang="en-US" sz="1600" dirty="0" smtClean="0"/>
              <a:t>　</a:t>
            </a:r>
            <a:r>
              <a:rPr lang="zh-CN" altLang="en-US" sz="1600" dirty="0" smtClean="0">
                <a:latin typeface="黑体" pitchFamily="49" charset="-122"/>
                <a:ea typeface="黑体" pitchFamily="49" charset="-122"/>
              </a:rPr>
              <a:t>　</a:t>
            </a: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pic>
        <p:nvPicPr>
          <p:cNvPr id="88066" name="Picture 2"/>
          <p:cNvPicPr>
            <a:picLocks noChangeAspect="1" noChangeArrowheads="1"/>
          </p:cNvPicPr>
          <p:nvPr/>
        </p:nvPicPr>
        <p:blipFill>
          <a:blip r:embed="rId3"/>
          <a:srcRect/>
          <a:stretch>
            <a:fillRect/>
          </a:stretch>
        </p:blipFill>
        <p:spPr bwMode="auto">
          <a:xfrm>
            <a:off x="487660" y="659566"/>
            <a:ext cx="3006555" cy="4446457"/>
          </a:xfrm>
          <a:prstGeom prst="rect">
            <a:avLst/>
          </a:prstGeom>
          <a:noFill/>
          <a:ln w="9525">
            <a:noFill/>
            <a:miter lim="800000"/>
            <a:headEnd/>
            <a:tailEnd/>
          </a:ln>
          <a:effectLst/>
        </p:spPr>
      </p:pic>
      <p:pic>
        <p:nvPicPr>
          <p:cNvPr id="88067" name="Picture 3"/>
          <p:cNvPicPr>
            <a:picLocks noChangeAspect="1" noChangeArrowheads="1"/>
          </p:cNvPicPr>
          <p:nvPr/>
        </p:nvPicPr>
        <p:blipFill>
          <a:blip r:embed="rId4" cstate="print"/>
          <a:srcRect/>
          <a:stretch>
            <a:fillRect/>
          </a:stretch>
        </p:blipFill>
        <p:spPr bwMode="auto">
          <a:xfrm>
            <a:off x="3536888" y="1049311"/>
            <a:ext cx="5500411" cy="3525811"/>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3670671" y="172702"/>
            <a:ext cx="1997663" cy="369332"/>
          </a:xfrm>
          <a:prstGeom prst="rect">
            <a:avLst/>
          </a:prstGeom>
          <a:noFill/>
        </p:spPr>
        <p:txBody>
          <a:bodyPr wrap="none" rtlCol="0">
            <a:spAutoFit/>
          </a:bodyPr>
          <a:lstStyle/>
          <a:p>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811</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生态专属茶园</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27220" y="682053"/>
            <a:ext cx="3672590" cy="10069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buNone/>
            </a:pPr>
            <a:r>
              <a:rPr lang="zh-CN" altLang="en-US" sz="1200" dirty="0" smtClean="0"/>
              <a:t>       </a:t>
            </a:r>
            <a:endParaRPr lang="en-US" altLang="zh-CN" sz="1600" dirty="0" smtClean="0"/>
          </a:p>
          <a:p>
            <a:pPr>
              <a:buNone/>
            </a:pPr>
            <a:r>
              <a:rPr lang="zh-CN" altLang="en-US" sz="1600" dirty="0" smtClean="0"/>
              <a:t/>
            </a:r>
            <a:br>
              <a:rPr lang="zh-CN" altLang="en-US" sz="1600" dirty="0" smtClean="0"/>
            </a:br>
            <a:r>
              <a:rPr lang="zh-CN" altLang="en-US" sz="1600" dirty="0" smtClean="0"/>
              <a:t>　</a:t>
            </a:r>
            <a:r>
              <a:rPr lang="zh-CN" altLang="en-US" sz="1600" dirty="0" smtClean="0">
                <a:latin typeface="黑体" pitchFamily="49" charset="-122"/>
                <a:ea typeface="黑体" pitchFamily="49" charset="-122"/>
              </a:rPr>
              <a:t>　</a:t>
            </a: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pic>
        <p:nvPicPr>
          <p:cNvPr id="89090" name="Picture 2"/>
          <p:cNvPicPr>
            <a:picLocks noChangeAspect="1" noChangeArrowheads="1"/>
          </p:cNvPicPr>
          <p:nvPr/>
        </p:nvPicPr>
        <p:blipFill>
          <a:blip r:embed="rId3"/>
          <a:srcRect/>
          <a:stretch>
            <a:fillRect/>
          </a:stretch>
        </p:blipFill>
        <p:spPr bwMode="auto">
          <a:xfrm>
            <a:off x="170480" y="699878"/>
            <a:ext cx="8793375" cy="4066993"/>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3670671" y="172702"/>
            <a:ext cx="1997663" cy="369332"/>
          </a:xfrm>
          <a:prstGeom prst="rect">
            <a:avLst/>
          </a:prstGeom>
          <a:noFill/>
        </p:spPr>
        <p:txBody>
          <a:bodyPr wrap="none" rtlCol="0">
            <a:spAutoFit/>
          </a:bodyPr>
          <a:lstStyle/>
          <a:p>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811</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生态专属茶园</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27220" y="682053"/>
            <a:ext cx="3672590" cy="10069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buNone/>
            </a:pPr>
            <a:r>
              <a:rPr lang="zh-CN" altLang="en-US" sz="1200" dirty="0" smtClean="0"/>
              <a:t>       </a:t>
            </a:r>
            <a:endParaRPr lang="en-US" altLang="zh-CN" sz="1600" dirty="0" smtClean="0"/>
          </a:p>
          <a:p>
            <a:pPr>
              <a:buNone/>
            </a:pPr>
            <a:r>
              <a:rPr lang="zh-CN" altLang="en-US" sz="1600" dirty="0" smtClean="0"/>
              <a:t/>
            </a:r>
            <a:br>
              <a:rPr lang="zh-CN" altLang="en-US" sz="1600" dirty="0" smtClean="0"/>
            </a:br>
            <a:r>
              <a:rPr lang="zh-CN" altLang="en-US" sz="1600" dirty="0" smtClean="0"/>
              <a:t>　</a:t>
            </a:r>
            <a:r>
              <a:rPr lang="zh-CN" altLang="en-US" sz="1600" dirty="0" smtClean="0">
                <a:latin typeface="黑体" pitchFamily="49" charset="-122"/>
                <a:ea typeface="黑体" pitchFamily="49" charset="-122"/>
              </a:rPr>
              <a:t>　</a:t>
            </a: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pic>
        <p:nvPicPr>
          <p:cNvPr id="90114" name="Picture 2"/>
          <p:cNvPicPr>
            <a:picLocks noChangeAspect="1" noChangeArrowheads="1"/>
          </p:cNvPicPr>
          <p:nvPr/>
        </p:nvPicPr>
        <p:blipFill>
          <a:blip r:embed="rId3"/>
          <a:srcRect/>
          <a:stretch>
            <a:fillRect/>
          </a:stretch>
        </p:blipFill>
        <p:spPr bwMode="auto">
          <a:xfrm>
            <a:off x="708025" y="1606550"/>
            <a:ext cx="7727950" cy="1930400"/>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3670671" y="172702"/>
            <a:ext cx="1997663" cy="369332"/>
          </a:xfrm>
          <a:prstGeom prst="rect">
            <a:avLst/>
          </a:prstGeom>
          <a:noFill/>
        </p:spPr>
        <p:txBody>
          <a:bodyPr wrap="none" rtlCol="0">
            <a:spAutoFit/>
          </a:bodyPr>
          <a:lstStyle/>
          <a:p>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811</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生态专属茶园</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27220" y="682053"/>
            <a:ext cx="3672590" cy="10069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buNone/>
            </a:pPr>
            <a:r>
              <a:rPr lang="zh-CN" altLang="en-US" sz="1200" dirty="0" smtClean="0"/>
              <a:t>       </a:t>
            </a:r>
            <a:endParaRPr lang="en-US" altLang="zh-CN" sz="1600" dirty="0" smtClean="0"/>
          </a:p>
          <a:p>
            <a:pPr>
              <a:buNone/>
            </a:pPr>
            <a:r>
              <a:rPr lang="zh-CN" altLang="en-US" sz="1600" dirty="0" smtClean="0"/>
              <a:t/>
            </a:r>
            <a:br>
              <a:rPr lang="zh-CN" altLang="en-US" sz="1600" dirty="0" smtClean="0"/>
            </a:br>
            <a:r>
              <a:rPr lang="zh-CN" altLang="en-US" sz="1600" dirty="0" smtClean="0"/>
              <a:t>　</a:t>
            </a:r>
            <a:r>
              <a:rPr lang="zh-CN" altLang="en-US" sz="1600" dirty="0" smtClean="0">
                <a:latin typeface="黑体" pitchFamily="49" charset="-122"/>
                <a:ea typeface="黑体" pitchFamily="49" charset="-122"/>
              </a:rPr>
              <a:t>　</a:t>
            </a: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pic>
        <p:nvPicPr>
          <p:cNvPr id="92162" name="Picture 2"/>
          <p:cNvPicPr>
            <a:picLocks noChangeAspect="1" noChangeArrowheads="1"/>
          </p:cNvPicPr>
          <p:nvPr/>
        </p:nvPicPr>
        <p:blipFill>
          <a:blip r:embed="rId3"/>
          <a:srcRect/>
          <a:stretch>
            <a:fillRect/>
          </a:stretch>
        </p:blipFill>
        <p:spPr bwMode="auto">
          <a:xfrm>
            <a:off x="2333258" y="884420"/>
            <a:ext cx="4888670" cy="3943142"/>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3670671" y="172702"/>
            <a:ext cx="1997663" cy="369332"/>
          </a:xfrm>
          <a:prstGeom prst="rect">
            <a:avLst/>
          </a:prstGeom>
          <a:noFill/>
        </p:spPr>
        <p:txBody>
          <a:bodyPr wrap="none" rtlCol="0">
            <a:spAutoFit/>
          </a:bodyPr>
          <a:lstStyle/>
          <a:p>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811</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生态专属茶园</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27220" y="682053"/>
            <a:ext cx="3672590" cy="10069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buNone/>
            </a:pPr>
            <a:r>
              <a:rPr lang="zh-CN" altLang="en-US" sz="1200" dirty="0" smtClean="0"/>
              <a:t>       </a:t>
            </a:r>
            <a:endParaRPr lang="en-US" altLang="zh-CN" sz="1600" dirty="0" smtClean="0"/>
          </a:p>
          <a:p>
            <a:pPr>
              <a:buNone/>
            </a:pPr>
            <a:r>
              <a:rPr lang="zh-CN" altLang="en-US" sz="1600" dirty="0" smtClean="0"/>
              <a:t/>
            </a:r>
            <a:br>
              <a:rPr lang="zh-CN" altLang="en-US" sz="1600" dirty="0" smtClean="0"/>
            </a:br>
            <a:r>
              <a:rPr lang="zh-CN" altLang="en-US" sz="1600" dirty="0" smtClean="0"/>
              <a:t>　</a:t>
            </a:r>
            <a:r>
              <a:rPr lang="zh-CN" altLang="en-US" sz="1600" dirty="0" smtClean="0">
                <a:latin typeface="黑体" pitchFamily="49" charset="-122"/>
                <a:ea typeface="黑体" pitchFamily="49" charset="-122"/>
              </a:rPr>
              <a:t>　</a:t>
            </a: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pic>
        <p:nvPicPr>
          <p:cNvPr id="93186" name="Picture 2"/>
          <p:cNvPicPr>
            <a:picLocks noChangeAspect="1" noChangeArrowheads="1"/>
          </p:cNvPicPr>
          <p:nvPr/>
        </p:nvPicPr>
        <p:blipFill>
          <a:blip r:embed="rId3"/>
          <a:srcRect/>
          <a:stretch>
            <a:fillRect/>
          </a:stretch>
        </p:blipFill>
        <p:spPr bwMode="auto">
          <a:xfrm>
            <a:off x="2271009" y="788108"/>
            <a:ext cx="4975537" cy="4159270"/>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3670671" y="172702"/>
            <a:ext cx="1997663" cy="369332"/>
          </a:xfrm>
          <a:prstGeom prst="rect">
            <a:avLst/>
          </a:prstGeom>
          <a:noFill/>
        </p:spPr>
        <p:txBody>
          <a:bodyPr wrap="none" rtlCol="0">
            <a:spAutoFit/>
          </a:bodyPr>
          <a:lstStyle/>
          <a:p>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811</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生态专属茶园</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27220" y="682053"/>
            <a:ext cx="3672590" cy="10069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buNone/>
            </a:pPr>
            <a:r>
              <a:rPr lang="zh-CN" altLang="en-US" sz="1200" dirty="0" smtClean="0"/>
              <a:t>       </a:t>
            </a:r>
            <a:endParaRPr lang="en-US" altLang="zh-CN" sz="1600" dirty="0" smtClean="0"/>
          </a:p>
          <a:p>
            <a:pPr>
              <a:buNone/>
            </a:pPr>
            <a:r>
              <a:rPr lang="zh-CN" altLang="en-US" sz="1600" dirty="0" smtClean="0"/>
              <a:t/>
            </a:r>
            <a:br>
              <a:rPr lang="zh-CN" altLang="en-US" sz="1600" dirty="0" smtClean="0"/>
            </a:br>
            <a:r>
              <a:rPr lang="zh-CN" altLang="en-US" sz="1600" dirty="0" smtClean="0"/>
              <a:t>　</a:t>
            </a:r>
            <a:r>
              <a:rPr lang="zh-CN" altLang="en-US" sz="1600" dirty="0" smtClean="0">
                <a:latin typeface="黑体" pitchFamily="49" charset="-122"/>
                <a:ea typeface="黑体" pitchFamily="49" charset="-122"/>
              </a:rPr>
              <a:t>　</a:t>
            </a: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pic>
        <p:nvPicPr>
          <p:cNvPr id="94210" name="Picture 2"/>
          <p:cNvPicPr>
            <a:picLocks noChangeAspect="1" noChangeArrowheads="1"/>
          </p:cNvPicPr>
          <p:nvPr/>
        </p:nvPicPr>
        <p:blipFill>
          <a:blip r:embed="rId3"/>
          <a:srcRect/>
          <a:stretch>
            <a:fillRect/>
          </a:stretch>
        </p:blipFill>
        <p:spPr bwMode="auto">
          <a:xfrm>
            <a:off x="2099534" y="809467"/>
            <a:ext cx="5215666" cy="4151601"/>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3670671" y="172702"/>
            <a:ext cx="1997663" cy="369332"/>
          </a:xfrm>
          <a:prstGeom prst="rect">
            <a:avLst/>
          </a:prstGeom>
          <a:noFill/>
        </p:spPr>
        <p:txBody>
          <a:bodyPr wrap="none" rtlCol="0">
            <a:spAutoFit/>
          </a:bodyPr>
          <a:lstStyle/>
          <a:p>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811</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生态专属茶园</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27220" y="682053"/>
            <a:ext cx="3672590" cy="10069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buNone/>
            </a:pPr>
            <a:r>
              <a:rPr lang="zh-CN" altLang="en-US" sz="1200" dirty="0" smtClean="0"/>
              <a:t>       </a:t>
            </a:r>
            <a:endParaRPr lang="en-US" altLang="zh-CN" sz="1600" dirty="0" smtClean="0"/>
          </a:p>
          <a:p>
            <a:pPr>
              <a:buNone/>
            </a:pPr>
            <a:r>
              <a:rPr lang="zh-CN" altLang="en-US" sz="1600" dirty="0" smtClean="0"/>
              <a:t/>
            </a:r>
            <a:br>
              <a:rPr lang="zh-CN" altLang="en-US" sz="1600" dirty="0" smtClean="0"/>
            </a:br>
            <a:r>
              <a:rPr lang="zh-CN" altLang="en-US" sz="1600" dirty="0" smtClean="0"/>
              <a:t>　</a:t>
            </a:r>
            <a:r>
              <a:rPr lang="zh-CN" altLang="en-US" sz="1600" dirty="0" smtClean="0">
                <a:latin typeface="黑体" pitchFamily="49" charset="-122"/>
                <a:ea typeface="黑体" pitchFamily="49" charset="-122"/>
              </a:rPr>
              <a:t>　</a:t>
            </a: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pic>
        <p:nvPicPr>
          <p:cNvPr id="95234" name="Picture 2"/>
          <p:cNvPicPr>
            <a:picLocks noChangeAspect="1" noChangeArrowheads="1"/>
          </p:cNvPicPr>
          <p:nvPr/>
        </p:nvPicPr>
        <p:blipFill>
          <a:blip r:embed="rId3"/>
          <a:srcRect/>
          <a:stretch>
            <a:fillRect/>
          </a:stretch>
        </p:blipFill>
        <p:spPr bwMode="auto">
          <a:xfrm>
            <a:off x="2728210" y="748104"/>
            <a:ext cx="3358854" cy="4251116"/>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47"/>
          <p:cNvSpPr>
            <a:spLocks noChangeArrowheads="1"/>
          </p:cNvSpPr>
          <p:nvPr/>
        </p:nvSpPr>
        <p:spPr bwMode="auto">
          <a:xfrm>
            <a:off x="427220" y="682053"/>
            <a:ext cx="8244590" cy="28812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30000"/>
              </a:lnSpc>
              <a:spcBef>
                <a:spcPct val="0"/>
              </a:spcBef>
              <a:spcAft>
                <a:spcPts val="375"/>
              </a:spcAft>
              <a:buNone/>
            </a:pPr>
            <a:r>
              <a:rPr lang="en-US" altLang="zh-CN" sz="1800" dirty="0" smtClean="0">
                <a:latin typeface="黑体" pitchFamily="49" charset="-122"/>
                <a:ea typeface="黑体" pitchFamily="49" charset="-122"/>
              </a:rPr>
              <a:t>“</a:t>
            </a:r>
            <a:r>
              <a:rPr lang="zh-CN" altLang="en-US" sz="1800" dirty="0" smtClean="0">
                <a:latin typeface="黑体" pitchFamily="49" charset="-122"/>
                <a:ea typeface="黑体" pitchFamily="49" charset="-122"/>
              </a:rPr>
              <a:t>贵定云雾贡茶</a:t>
            </a:r>
            <a:r>
              <a:rPr lang="en-US" altLang="zh-CN" sz="1800" dirty="0" smtClean="0">
                <a:latin typeface="黑体" pitchFamily="49" charset="-122"/>
                <a:ea typeface="黑体" pitchFamily="49" charset="-122"/>
              </a:rPr>
              <a:t>”</a:t>
            </a:r>
            <a:r>
              <a:rPr lang="zh-CN" altLang="en-US" sz="1800" dirty="0" smtClean="0">
                <a:latin typeface="黑体" pitchFamily="49" charset="-122"/>
                <a:ea typeface="黑体" pitchFamily="49" charset="-122"/>
              </a:rPr>
              <a:t>，是以贵定县云雾山境内生长的本地鸟王茶树品种和其它优良茶树品种的鲜叶为原料，按贵定云雾贡茶的加工工艺加工而成的特种绿茶，其成分含量为</a:t>
            </a:r>
            <a:r>
              <a:rPr lang="en-US" altLang="zh-CN" sz="1800" dirty="0" smtClean="0">
                <a:latin typeface="黑体" pitchFamily="49" charset="-122"/>
                <a:ea typeface="黑体" pitchFamily="49" charset="-122"/>
              </a:rPr>
              <a:t>:</a:t>
            </a:r>
            <a:r>
              <a:rPr lang="zh-CN" altLang="en-US" sz="1800" dirty="0" smtClean="0">
                <a:latin typeface="黑体" pitchFamily="49" charset="-122"/>
                <a:ea typeface="黑体" pitchFamily="49" charset="-122"/>
              </a:rPr>
              <a:t>氨基酸</a:t>
            </a:r>
            <a:r>
              <a:rPr lang="en-US" altLang="zh-CN" sz="1800" dirty="0" smtClean="0">
                <a:latin typeface="黑体" pitchFamily="49" charset="-122"/>
                <a:ea typeface="黑体" pitchFamily="49" charset="-122"/>
              </a:rPr>
              <a:t>3.32%.</a:t>
            </a:r>
            <a:r>
              <a:rPr lang="zh-CN" altLang="en-US" sz="1800" dirty="0" smtClean="0">
                <a:latin typeface="黑体" pitchFamily="49" charset="-122"/>
                <a:ea typeface="黑体" pitchFamily="49" charset="-122"/>
              </a:rPr>
              <a:t>茶多酚</a:t>
            </a:r>
            <a:r>
              <a:rPr lang="en-US" altLang="zh-CN" sz="1800" dirty="0" smtClean="0">
                <a:latin typeface="黑体" pitchFamily="49" charset="-122"/>
                <a:ea typeface="黑体" pitchFamily="49" charset="-122"/>
              </a:rPr>
              <a:t>34.40%</a:t>
            </a:r>
            <a:r>
              <a:rPr lang="zh-CN" altLang="en-US" sz="1800" dirty="0" smtClean="0">
                <a:latin typeface="黑体" pitchFamily="49" charset="-122"/>
                <a:ea typeface="黑体" pitchFamily="49" charset="-122"/>
              </a:rPr>
              <a:t>，咖啡碱</a:t>
            </a:r>
            <a:r>
              <a:rPr lang="en-US" altLang="zh-CN" sz="1800" dirty="0" smtClean="0">
                <a:latin typeface="黑体" pitchFamily="49" charset="-122"/>
                <a:ea typeface="黑体" pitchFamily="49" charset="-122"/>
              </a:rPr>
              <a:t>4.7%.</a:t>
            </a:r>
            <a:r>
              <a:rPr lang="zh-CN" altLang="en-US" sz="1800" dirty="0" smtClean="0">
                <a:latin typeface="黑体" pitchFamily="49" charset="-122"/>
                <a:ea typeface="黑体" pitchFamily="49" charset="-122"/>
              </a:rPr>
              <a:t>水浸出物</a:t>
            </a:r>
            <a:r>
              <a:rPr lang="en-US" altLang="zh-CN" sz="1800" dirty="0" smtClean="0">
                <a:latin typeface="黑体" pitchFamily="49" charset="-122"/>
                <a:ea typeface="黑体" pitchFamily="49" charset="-122"/>
              </a:rPr>
              <a:t>44. 40%</a:t>
            </a:r>
            <a:r>
              <a:rPr lang="zh-CN" altLang="en-US" sz="1800" dirty="0" smtClean="0">
                <a:latin typeface="黑体" pitchFamily="49" charset="-122"/>
                <a:ea typeface="黑体" pitchFamily="49" charset="-122"/>
              </a:rPr>
              <a:t>。以其</a:t>
            </a:r>
            <a:r>
              <a:rPr lang="en-US" altLang="zh-CN" sz="1800" dirty="0" smtClean="0">
                <a:latin typeface="黑体" pitchFamily="49" charset="-122"/>
                <a:ea typeface="黑体" pitchFamily="49" charset="-122"/>
              </a:rPr>
              <a:t>"</a:t>
            </a:r>
            <a:r>
              <a:rPr lang="zh-CN" altLang="en-US" sz="1800" dirty="0" smtClean="0">
                <a:latin typeface="黑体" pitchFamily="49" charset="-122"/>
                <a:ea typeface="黑体" pitchFamily="49" charset="-122"/>
              </a:rPr>
              <a:t>紧细、卷曲、显亳，匀整、绿润，汤色绿黄清澈、香气嫩香、滋味鲜爽、回甘力强、叶底嫩匀、鲜活明亮</a:t>
            </a:r>
            <a:r>
              <a:rPr lang="en-US" altLang="zh-CN" sz="1800" dirty="0" smtClean="0">
                <a:latin typeface="黑体" pitchFamily="49" charset="-122"/>
                <a:ea typeface="黑体" pitchFamily="49" charset="-122"/>
              </a:rPr>
              <a:t>"</a:t>
            </a:r>
            <a:r>
              <a:rPr lang="zh-CN" altLang="en-US" sz="1800" dirty="0" smtClean="0">
                <a:latin typeface="黑体" pitchFamily="49" charset="-122"/>
                <a:ea typeface="黑体" pitchFamily="49" charset="-122"/>
              </a:rPr>
              <a:t>的高雅品质，备受海内外茶叶界专家及消费者的青睐，让品茗者品尝之后，沁人心脾，回味无穷，有益健康。国内著名茶学界审评专家沈培和欣然为其挥毫定为</a:t>
            </a:r>
            <a:r>
              <a:rPr lang="en-US" altLang="zh-CN" sz="1800" dirty="0" smtClean="0">
                <a:latin typeface="黑体" pitchFamily="49" charset="-122"/>
                <a:ea typeface="黑体" pitchFamily="49" charset="-122"/>
              </a:rPr>
              <a:t>"</a:t>
            </a:r>
            <a:r>
              <a:rPr lang="zh-CN" altLang="en-US" sz="1800" dirty="0" smtClean="0">
                <a:latin typeface="黑体" pitchFamily="49" charset="-122"/>
                <a:ea typeface="黑体" pitchFamily="49" charset="-122"/>
              </a:rPr>
              <a:t>茶中极品</a:t>
            </a:r>
            <a:r>
              <a:rPr lang="en-US" altLang="zh-CN" sz="1800" dirty="0" smtClean="0">
                <a:latin typeface="黑体" pitchFamily="49" charset="-122"/>
                <a:ea typeface="黑体" pitchFamily="49" charset="-122"/>
              </a:rPr>
              <a:t>"</a:t>
            </a:r>
            <a:r>
              <a:rPr lang="zh-CN" altLang="en-US" sz="1800" dirty="0" smtClean="0">
                <a:latin typeface="黑体" pitchFamily="49" charset="-122"/>
                <a:ea typeface="黑体" pitchFamily="49" charset="-122"/>
              </a:rPr>
              <a:t>。</a:t>
            </a:r>
          </a:p>
          <a:p>
            <a:pPr eaLnBrk="1" hangingPunct="1">
              <a:lnSpc>
                <a:spcPct val="130000"/>
              </a:lnSpc>
              <a:spcBef>
                <a:spcPct val="0"/>
              </a:spcBef>
              <a:spcAft>
                <a:spcPts val="375"/>
              </a:spcAft>
              <a:buNone/>
            </a:pPr>
            <a:endParaRPr lang="zh-CN" altLang="en-US" sz="1200" dirty="0">
              <a:latin typeface="+mj-ea"/>
              <a:ea typeface="+mj-ea"/>
            </a:endParaRPr>
          </a:p>
        </p:txBody>
      </p:sp>
      <p:cxnSp>
        <p:nvCxnSpPr>
          <p:cNvPr id="108" name="直接连接符 107"/>
          <p:cNvCxnSpPr/>
          <p:nvPr/>
        </p:nvCxnSpPr>
        <p:spPr>
          <a:xfrm>
            <a:off x="515257" y="576112"/>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3926477" y="233450"/>
            <a:ext cx="1800493" cy="369332"/>
          </a:xfrm>
          <a:prstGeom prst="rect">
            <a:avLst/>
          </a:prstGeom>
          <a:noFill/>
        </p:spPr>
        <p:txBody>
          <a:bodyPr wrap="none" rtlCol="0">
            <a:spAutoFit/>
          </a:bodyPr>
          <a:lstStyle/>
          <a:p>
            <a:r>
              <a:rPr lang="zh-CN" altLang="en-US" b="1" spc="300"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云雾贡茶简介</a:t>
            </a:r>
          </a:p>
        </p:txBody>
      </p:sp>
      <p:pic>
        <p:nvPicPr>
          <p:cNvPr id="46084" name="Picture 4" descr="http://imgx.xiawu.com/xzimg/i4/i4/12862031027630081/T1p.LAFeBaXXXXXXXX_!!0-item_pic.jpg"/>
          <p:cNvPicPr>
            <a:picLocks noChangeAspect="1" noChangeArrowheads="1"/>
          </p:cNvPicPr>
          <p:nvPr/>
        </p:nvPicPr>
        <p:blipFill>
          <a:blip r:embed="rId3" cstate="print"/>
          <a:srcRect/>
          <a:stretch>
            <a:fillRect/>
          </a:stretch>
        </p:blipFill>
        <p:spPr bwMode="auto">
          <a:xfrm>
            <a:off x="6185670" y="3217263"/>
            <a:ext cx="2422799" cy="1828800"/>
          </a:xfrm>
          <a:prstGeom prst="rect">
            <a:avLst/>
          </a:prstGeom>
          <a:noFill/>
        </p:spPr>
      </p:pic>
      <p:pic>
        <p:nvPicPr>
          <p:cNvPr id="46086" name="Picture 6" descr="https://timgsa.baidu.com/timg?image&amp;quality=80&amp;size=b9999_10000&amp;sec=1486286411391&amp;di=dfb53a9837367f9103aed17ca722a228&amp;imgtype=0&amp;src=http%3A%2F%2Fimg.chayu.com%2Farticle%2F1406%2F04%2F6b2276dd8a08fwz5s.jpg"/>
          <p:cNvPicPr>
            <a:picLocks noChangeAspect="1" noChangeArrowheads="1"/>
          </p:cNvPicPr>
          <p:nvPr/>
        </p:nvPicPr>
        <p:blipFill>
          <a:blip r:embed="rId4"/>
          <a:srcRect/>
          <a:stretch>
            <a:fillRect/>
          </a:stretch>
        </p:blipFill>
        <p:spPr bwMode="auto">
          <a:xfrm>
            <a:off x="3261669" y="3237875"/>
            <a:ext cx="2559032" cy="1791323"/>
          </a:xfrm>
          <a:prstGeom prst="rect">
            <a:avLst/>
          </a:prstGeom>
          <a:noFill/>
        </p:spPr>
      </p:pic>
      <p:pic>
        <p:nvPicPr>
          <p:cNvPr id="46088" name="Picture 8" descr="https://timgsa.baidu.com/timg?image&amp;quality=80&amp;size=b9999_10000&amp;sec=1486286525985&amp;di=db3080bd6194895bea7e3d29399bdb54&amp;imgtype=0&amp;src=http%3A%2F%2Fteabbs.zjol.com.cn%2Fattachments%2Fday_110414%2F110414105413e4fbb130fddc55.jpg"/>
          <p:cNvPicPr>
            <a:picLocks noChangeAspect="1" noChangeArrowheads="1"/>
          </p:cNvPicPr>
          <p:nvPr/>
        </p:nvPicPr>
        <p:blipFill>
          <a:blip r:embed="rId5"/>
          <a:srcRect/>
          <a:stretch>
            <a:fillRect/>
          </a:stretch>
        </p:blipFill>
        <p:spPr bwMode="auto">
          <a:xfrm>
            <a:off x="442210" y="3258150"/>
            <a:ext cx="2482174" cy="1772273"/>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1"/>
          <p:cNvSpPr txBox="1">
            <a:spLocks noChangeArrowheads="1"/>
          </p:cNvSpPr>
          <p:nvPr/>
        </p:nvSpPr>
        <p:spPr bwMode="auto">
          <a:xfrm>
            <a:off x="2555876" y="1977629"/>
            <a:ext cx="4392613" cy="861774"/>
          </a:xfrm>
          <a:prstGeom prst="rect">
            <a:avLst/>
          </a:prstGeom>
          <a:noFill/>
          <a:ln w="9525">
            <a:noFill/>
            <a:miter lim="800000"/>
            <a:headEnd/>
            <a:tailEnd/>
          </a:ln>
        </p:spPr>
        <p:txBody>
          <a:bodyPr>
            <a:spAutoFit/>
          </a:bodyPr>
          <a:lstStyle/>
          <a:p>
            <a:pPr algn="ctr"/>
            <a:r>
              <a:rPr lang="zh-CN" altLang="en-US" sz="3000">
                <a:latin typeface="黑体" pitchFamily="49" charset="-122"/>
                <a:ea typeface="黑体" pitchFamily="49" charset="-122"/>
              </a:rPr>
              <a:t>谷黄金茶叶包装产品系列</a:t>
            </a:r>
            <a:endParaRPr lang="en-US" altLang="zh-CN" sz="3000">
              <a:latin typeface="黑体" pitchFamily="49" charset="-122"/>
              <a:ea typeface="黑体" pitchFamily="49" charset="-122"/>
            </a:endParaRPr>
          </a:p>
          <a:p>
            <a:pPr algn="ctr"/>
            <a:r>
              <a:rPr lang="zh-CN" altLang="en-US" sz="2000">
                <a:latin typeface="楷体" pitchFamily="49" charset="-122"/>
                <a:ea typeface="楷体" pitchFamily="49" charset="-122"/>
              </a:rPr>
              <a:t>（云雾贡茶）</a:t>
            </a:r>
          </a:p>
        </p:txBody>
      </p:sp>
    </p:spTree>
  </p:cSld>
  <p:clrMapOvr>
    <a:masterClrMapping/>
  </p:clrMapOvr>
  <p:transition spd="med" advClick="0">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3670671" y="172702"/>
            <a:ext cx="1997663" cy="369332"/>
          </a:xfrm>
          <a:prstGeom prst="rect">
            <a:avLst/>
          </a:prstGeom>
          <a:noFill/>
        </p:spPr>
        <p:txBody>
          <a:bodyPr wrap="none" rtlCol="0">
            <a:spAutoFit/>
          </a:bodyPr>
          <a:lstStyle/>
          <a:p>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811</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生态专属茶园</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27220" y="682053"/>
            <a:ext cx="3672590" cy="10069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buNone/>
            </a:pPr>
            <a:r>
              <a:rPr lang="zh-CN" altLang="en-US" sz="1200" dirty="0" smtClean="0"/>
              <a:t>       </a:t>
            </a:r>
            <a:endParaRPr lang="en-US" altLang="zh-CN" sz="1600" dirty="0" smtClean="0"/>
          </a:p>
          <a:p>
            <a:pPr>
              <a:buNone/>
            </a:pPr>
            <a:r>
              <a:rPr lang="zh-CN" altLang="en-US" sz="1600" dirty="0" smtClean="0"/>
              <a:t/>
            </a:r>
            <a:br>
              <a:rPr lang="zh-CN" altLang="en-US" sz="1600" dirty="0" smtClean="0"/>
            </a:br>
            <a:r>
              <a:rPr lang="zh-CN" altLang="en-US" sz="1600" dirty="0" smtClean="0"/>
              <a:t>　</a:t>
            </a:r>
            <a:r>
              <a:rPr lang="zh-CN" altLang="en-US" sz="1600" dirty="0" smtClean="0">
                <a:latin typeface="黑体" pitchFamily="49" charset="-122"/>
                <a:ea typeface="黑体" pitchFamily="49" charset="-122"/>
              </a:rPr>
              <a:t>　</a:t>
            </a: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pic>
        <p:nvPicPr>
          <p:cNvPr id="92162" name="Picture 2"/>
          <p:cNvPicPr>
            <a:picLocks noChangeAspect="1" noChangeArrowheads="1"/>
          </p:cNvPicPr>
          <p:nvPr/>
        </p:nvPicPr>
        <p:blipFill>
          <a:blip r:embed="rId3"/>
          <a:srcRect/>
          <a:stretch>
            <a:fillRect/>
          </a:stretch>
        </p:blipFill>
        <p:spPr bwMode="auto">
          <a:xfrm>
            <a:off x="2333258" y="884420"/>
            <a:ext cx="4888670" cy="3943142"/>
          </a:xfrm>
          <a:prstGeom prst="rect">
            <a:avLst/>
          </a:prstGeom>
          <a:noFill/>
          <a:ln w="9525">
            <a:noFill/>
            <a:miter lim="800000"/>
            <a:headEnd/>
            <a:tailEnd/>
          </a:ln>
          <a:effectLst/>
        </p:spPr>
      </p:pic>
      <p:pic>
        <p:nvPicPr>
          <p:cNvPr id="96258" name="Picture 2"/>
          <p:cNvPicPr>
            <a:picLocks noChangeAspect="1" noChangeArrowheads="1"/>
          </p:cNvPicPr>
          <p:nvPr/>
        </p:nvPicPr>
        <p:blipFill>
          <a:blip r:embed="rId4"/>
          <a:srcRect/>
          <a:stretch>
            <a:fillRect/>
          </a:stretch>
        </p:blipFill>
        <p:spPr bwMode="auto">
          <a:xfrm>
            <a:off x="1686392" y="713312"/>
            <a:ext cx="5677629" cy="4249369"/>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3670671" y="172702"/>
            <a:ext cx="1997663" cy="369332"/>
          </a:xfrm>
          <a:prstGeom prst="rect">
            <a:avLst/>
          </a:prstGeom>
          <a:noFill/>
        </p:spPr>
        <p:txBody>
          <a:bodyPr wrap="none" rtlCol="0">
            <a:spAutoFit/>
          </a:bodyPr>
          <a:lstStyle/>
          <a:p>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811</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生态专属茶园</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27220" y="682053"/>
            <a:ext cx="3672590" cy="10069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buNone/>
            </a:pPr>
            <a:r>
              <a:rPr lang="zh-CN" altLang="en-US" sz="1200" dirty="0" smtClean="0"/>
              <a:t>       </a:t>
            </a:r>
            <a:endParaRPr lang="en-US" altLang="zh-CN" sz="1600" dirty="0" smtClean="0"/>
          </a:p>
          <a:p>
            <a:pPr>
              <a:buNone/>
            </a:pPr>
            <a:r>
              <a:rPr lang="zh-CN" altLang="en-US" sz="1600" dirty="0" smtClean="0"/>
              <a:t/>
            </a:r>
            <a:br>
              <a:rPr lang="zh-CN" altLang="en-US" sz="1600" dirty="0" smtClean="0"/>
            </a:br>
            <a:r>
              <a:rPr lang="zh-CN" altLang="en-US" sz="1600" dirty="0" smtClean="0"/>
              <a:t>　</a:t>
            </a:r>
            <a:r>
              <a:rPr lang="zh-CN" altLang="en-US" sz="1600" dirty="0" smtClean="0">
                <a:latin typeface="黑体" pitchFamily="49" charset="-122"/>
                <a:ea typeface="黑体" pitchFamily="49" charset="-122"/>
              </a:rPr>
              <a:t>　</a:t>
            </a: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pic>
        <p:nvPicPr>
          <p:cNvPr id="97282" name="Picture 2"/>
          <p:cNvPicPr>
            <a:picLocks noChangeAspect="1" noChangeArrowheads="1"/>
          </p:cNvPicPr>
          <p:nvPr/>
        </p:nvPicPr>
        <p:blipFill>
          <a:blip r:embed="rId3"/>
          <a:srcRect/>
          <a:stretch>
            <a:fillRect/>
          </a:stretch>
        </p:blipFill>
        <p:spPr bwMode="auto">
          <a:xfrm>
            <a:off x="1911974" y="669009"/>
            <a:ext cx="6070288" cy="4474491"/>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3670671" y="172702"/>
            <a:ext cx="1997663" cy="369332"/>
          </a:xfrm>
          <a:prstGeom prst="rect">
            <a:avLst/>
          </a:prstGeom>
          <a:noFill/>
        </p:spPr>
        <p:txBody>
          <a:bodyPr wrap="none" rtlCol="0">
            <a:spAutoFit/>
          </a:bodyPr>
          <a:lstStyle/>
          <a:p>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811</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生态专属茶园</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27220" y="682053"/>
            <a:ext cx="3672590" cy="10069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buNone/>
            </a:pPr>
            <a:r>
              <a:rPr lang="zh-CN" altLang="en-US" sz="1200" dirty="0" smtClean="0"/>
              <a:t>       </a:t>
            </a:r>
            <a:endParaRPr lang="en-US" altLang="zh-CN" sz="1600" dirty="0" smtClean="0"/>
          </a:p>
          <a:p>
            <a:pPr>
              <a:buNone/>
            </a:pPr>
            <a:r>
              <a:rPr lang="zh-CN" altLang="en-US" sz="1600" dirty="0" smtClean="0"/>
              <a:t/>
            </a:r>
            <a:br>
              <a:rPr lang="zh-CN" altLang="en-US" sz="1600" dirty="0" smtClean="0"/>
            </a:br>
            <a:r>
              <a:rPr lang="zh-CN" altLang="en-US" sz="1600" dirty="0" smtClean="0"/>
              <a:t>　</a:t>
            </a:r>
            <a:r>
              <a:rPr lang="zh-CN" altLang="en-US" sz="1600" dirty="0" smtClean="0">
                <a:latin typeface="黑体" pitchFamily="49" charset="-122"/>
                <a:ea typeface="黑体" pitchFamily="49" charset="-122"/>
              </a:rPr>
              <a:t>　</a:t>
            </a: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pic>
        <p:nvPicPr>
          <p:cNvPr id="6" name="Picture 2"/>
          <p:cNvPicPr>
            <a:picLocks noChangeAspect="1" noChangeArrowheads="1"/>
          </p:cNvPicPr>
          <p:nvPr/>
        </p:nvPicPr>
        <p:blipFill>
          <a:blip r:embed="rId3"/>
          <a:srcRect/>
          <a:stretch>
            <a:fillRect/>
          </a:stretch>
        </p:blipFill>
        <p:spPr bwMode="auto">
          <a:xfrm>
            <a:off x="1708878" y="738245"/>
            <a:ext cx="5703914" cy="4206271"/>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3670671" y="172702"/>
            <a:ext cx="1997663" cy="369332"/>
          </a:xfrm>
          <a:prstGeom prst="rect">
            <a:avLst/>
          </a:prstGeom>
          <a:noFill/>
        </p:spPr>
        <p:txBody>
          <a:bodyPr wrap="none" rtlCol="0">
            <a:spAutoFit/>
          </a:bodyPr>
          <a:lstStyle/>
          <a:p>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811</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生态专属茶园</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27220" y="682053"/>
            <a:ext cx="3672590" cy="10069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buNone/>
            </a:pPr>
            <a:r>
              <a:rPr lang="zh-CN" altLang="en-US" sz="1200" dirty="0" smtClean="0"/>
              <a:t>       </a:t>
            </a:r>
            <a:endParaRPr lang="en-US" altLang="zh-CN" sz="1600" dirty="0" smtClean="0"/>
          </a:p>
          <a:p>
            <a:pPr>
              <a:buNone/>
            </a:pPr>
            <a:r>
              <a:rPr lang="zh-CN" altLang="en-US" sz="1600" dirty="0" smtClean="0"/>
              <a:t/>
            </a:r>
            <a:br>
              <a:rPr lang="zh-CN" altLang="en-US" sz="1600" dirty="0" smtClean="0"/>
            </a:br>
            <a:r>
              <a:rPr lang="zh-CN" altLang="en-US" sz="1600" dirty="0" smtClean="0"/>
              <a:t>　</a:t>
            </a:r>
            <a:r>
              <a:rPr lang="zh-CN" altLang="en-US" sz="1600" dirty="0" smtClean="0">
                <a:latin typeface="黑体" pitchFamily="49" charset="-122"/>
                <a:ea typeface="黑体" pitchFamily="49" charset="-122"/>
              </a:rPr>
              <a:t>　</a:t>
            </a: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pic>
        <p:nvPicPr>
          <p:cNvPr id="99330" name="Picture 2"/>
          <p:cNvPicPr>
            <a:picLocks noChangeAspect="1" noChangeArrowheads="1"/>
          </p:cNvPicPr>
          <p:nvPr/>
        </p:nvPicPr>
        <p:blipFill>
          <a:blip r:embed="rId3"/>
          <a:srcRect/>
          <a:stretch>
            <a:fillRect/>
          </a:stretch>
        </p:blipFill>
        <p:spPr bwMode="auto">
          <a:xfrm>
            <a:off x="1716373" y="735534"/>
            <a:ext cx="5740837" cy="4293666"/>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3670671" y="172702"/>
            <a:ext cx="1997663" cy="369332"/>
          </a:xfrm>
          <a:prstGeom prst="rect">
            <a:avLst/>
          </a:prstGeom>
          <a:noFill/>
        </p:spPr>
        <p:txBody>
          <a:bodyPr wrap="none" rtlCol="0">
            <a:spAutoFit/>
          </a:bodyPr>
          <a:lstStyle/>
          <a:p>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811</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生态专属茶园</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27220" y="682053"/>
            <a:ext cx="3672590" cy="10069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buNone/>
            </a:pPr>
            <a:r>
              <a:rPr lang="zh-CN" altLang="en-US" sz="1200" dirty="0" smtClean="0"/>
              <a:t>       </a:t>
            </a:r>
            <a:endParaRPr lang="en-US" altLang="zh-CN" sz="1600" dirty="0" smtClean="0"/>
          </a:p>
          <a:p>
            <a:pPr>
              <a:buNone/>
            </a:pPr>
            <a:r>
              <a:rPr lang="zh-CN" altLang="en-US" sz="1600" dirty="0" smtClean="0"/>
              <a:t/>
            </a:r>
            <a:br>
              <a:rPr lang="zh-CN" altLang="en-US" sz="1600" dirty="0" smtClean="0"/>
            </a:br>
            <a:r>
              <a:rPr lang="zh-CN" altLang="en-US" sz="1600" dirty="0" smtClean="0"/>
              <a:t>　</a:t>
            </a:r>
            <a:r>
              <a:rPr lang="zh-CN" altLang="en-US" sz="1600" dirty="0" smtClean="0">
                <a:latin typeface="黑体" pitchFamily="49" charset="-122"/>
                <a:ea typeface="黑体" pitchFamily="49" charset="-122"/>
              </a:rPr>
              <a:t>　</a:t>
            </a: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pic>
        <p:nvPicPr>
          <p:cNvPr id="100354" name="Picture 2"/>
          <p:cNvPicPr>
            <a:picLocks noChangeAspect="1" noChangeArrowheads="1"/>
          </p:cNvPicPr>
          <p:nvPr/>
        </p:nvPicPr>
        <p:blipFill>
          <a:blip r:embed="rId3"/>
          <a:srcRect/>
          <a:stretch>
            <a:fillRect/>
          </a:stretch>
        </p:blipFill>
        <p:spPr bwMode="auto">
          <a:xfrm>
            <a:off x="1671402" y="663470"/>
            <a:ext cx="5973373" cy="4480030"/>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3670671" y="172702"/>
            <a:ext cx="1997663" cy="369332"/>
          </a:xfrm>
          <a:prstGeom prst="rect">
            <a:avLst/>
          </a:prstGeom>
          <a:noFill/>
        </p:spPr>
        <p:txBody>
          <a:bodyPr wrap="none" rtlCol="0">
            <a:spAutoFit/>
          </a:bodyPr>
          <a:lstStyle/>
          <a:p>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811</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生态专属茶园</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27220" y="682053"/>
            <a:ext cx="3672590" cy="10069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buNone/>
            </a:pPr>
            <a:r>
              <a:rPr lang="zh-CN" altLang="en-US" sz="1200" dirty="0" smtClean="0"/>
              <a:t>       </a:t>
            </a:r>
            <a:endParaRPr lang="en-US" altLang="zh-CN" sz="1600" dirty="0" smtClean="0"/>
          </a:p>
          <a:p>
            <a:pPr>
              <a:buNone/>
            </a:pPr>
            <a:r>
              <a:rPr lang="zh-CN" altLang="en-US" sz="1600" dirty="0" smtClean="0"/>
              <a:t/>
            </a:r>
            <a:br>
              <a:rPr lang="zh-CN" altLang="en-US" sz="1600" dirty="0" smtClean="0"/>
            </a:br>
            <a:r>
              <a:rPr lang="zh-CN" altLang="en-US" sz="1600" dirty="0" smtClean="0"/>
              <a:t>　</a:t>
            </a:r>
            <a:r>
              <a:rPr lang="zh-CN" altLang="en-US" sz="1600" dirty="0" smtClean="0">
                <a:latin typeface="黑体" pitchFamily="49" charset="-122"/>
                <a:ea typeface="黑体" pitchFamily="49" charset="-122"/>
              </a:rPr>
              <a:t>　</a:t>
            </a: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pic>
        <p:nvPicPr>
          <p:cNvPr id="101378" name="Picture 2"/>
          <p:cNvPicPr>
            <a:picLocks noChangeAspect="1" noChangeArrowheads="1"/>
          </p:cNvPicPr>
          <p:nvPr/>
        </p:nvPicPr>
        <p:blipFill>
          <a:blip r:embed="rId3"/>
          <a:srcRect/>
          <a:stretch>
            <a:fillRect/>
          </a:stretch>
        </p:blipFill>
        <p:spPr bwMode="auto">
          <a:xfrm>
            <a:off x="1506511" y="719549"/>
            <a:ext cx="5962182" cy="4423951"/>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3670671" y="172702"/>
            <a:ext cx="1997663" cy="369332"/>
          </a:xfrm>
          <a:prstGeom prst="rect">
            <a:avLst/>
          </a:prstGeom>
          <a:noFill/>
        </p:spPr>
        <p:txBody>
          <a:bodyPr wrap="none" rtlCol="0">
            <a:spAutoFit/>
          </a:bodyPr>
          <a:lstStyle/>
          <a:p>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811</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生态专属茶园</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27220" y="682053"/>
            <a:ext cx="3672590" cy="10069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buNone/>
            </a:pPr>
            <a:r>
              <a:rPr lang="zh-CN" altLang="en-US" sz="1200" dirty="0" smtClean="0"/>
              <a:t>       </a:t>
            </a:r>
            <a:endParaRPr lang="en-US" altLang="zh-CN" sz="1600" dirty="0" smtClean="0"/>
          </a:p>
          <a:p>
            <a:pPr>
              <a:buNone/>
            </a:pPr>
            <a:r>
              <a:rPr lang="zh-CN" altLang="en-US" sz="1600" dirty="0" smtClean="0"/>
              <a:t/>
            </a:r>
            <a:br>
              <a:rPr lang="zh-CN" altLang="en-US" sz="1600" dirty="0" smtClean="0"/>
            </a:br>
            <a:r>
              <a:rPr lang="zh-CN" altLang="en-US" sz="1600" dirty="0" smtClean="0"/>
              <a:t>　</a:t>
            </a:r>
            <a:r>
              <a:rPr lang="zh-CN" altLang="en-US" sz="1600" dirty="0" smtClean="0">
                <a:latin typeface="黑体" pitchFamily="49" charset="-122"/>
                <a:ea typeface="黑体" pitchFamily="49" charset="-122"/>
              </a:rPr>
              <a:t>　</a:t>
            </a: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pic>
        <p:nvPicPr>
          <p:cNvPr id="102402" name="Picture 2"/>
          <p:cNvPicPr>
            <a:picLocks noChangeAspect="1" noChangeArrowheads="1"/>
          </p:cNvPicPr>
          <p:nvPr/>
        </p:nvPicPr>
        <p:blipFill>
          <a:blip r:embed="rId3"/>
          <a:srcRect/>
          <a:stretch>
            <a:fillRect/>
          </a:stretch>
        </p:blipFill>
        <p:spPr bwMode="auto">
          <a:xfrm>
            <a:off x="1663908" y="706298"/>
            <a:ext cx="5971966" cy="4437202"/>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3670671" y="172702"/>
            <a:ext cx="1997663" cy="369332"/>
          </a:xfrm>
          <a:prstGeom prst="rect">
            <a:avLst/>
          </a:prstGeom>
          <a:noFill/>
        </p:spPr>
        <p:txBody>
          <a:bodyPr wrap="none" rtlCol="0">
            <a:spAutoFit/>
          </a:bodyPr>
          <a:lstStyle/>
          <a:p>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811</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生态专属茶园</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27220" y="682053"/>
            <a:ext cx="3672590" cy="10069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buNone/>
            </a:pPr>
            <a:r>
              <a:rPr lang="zh-CN" altLang="en-US" sz="1200" dirty="0" smtClean="0"/>
              <a:t>       </a:t>
            </a:r>
            <a:endParaRPr lang="en-US" altLang="zh-CN" sz="1600" dirty="0" smtClean="0"/>
          </a:p>
          <a:p>
            <a:pPr>
              <a:buNone/>
            </a:pPr>
            <a:r>
              <a:rPr lang="zh-CN" altLang="en-US" sz="1600" dirty="0" smtClean="0"/>
              <a:t/>
            </a:r>
            <a:br>
              <a:rPr lang="zh-CN" altLang="en-US" sz="1600" dirty="0" smtClean="0"/>
            </a:br>
            <a:r>
              <a:rPr lang="zh-CN" altLang="en-US" sz="1600" dirty="0" smtClean="0"/>
              <a:t>　</a:t>
            </a:r>
            <a:r>
              <a:rPr lang="zh-CN" altLang="en-US" sz="1600" dirty="0" smtClean="0">
                <a:latin typeface="黑体" pitchFamily="49" charset="-122"/>
                <a:ea typeface="黑体" pitchFamily="49" charset="-122"/>
              </a:rPr>
              <a:t>　</a:t>
            </a: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pic>
        <p:nvPicPr>
          <p:cNvPr id="104450" name="Picture 2"/>
          <p:cNvPicPr>
            <a:picLocks noChangeAspect="1" noChangeArrowheads="1"/>
          </p:cNvPicPr>
          <p:nvPr/>
        </p:nvPicPr>
        <p:blipFill>
          <a:blip r:embed="rId3"/>
          <a:srcRect/>
          <a:stretch>
            <a:fillRect/>
          </a:stretch>
        </p:blipFill>
        <p:spPr bwMode="auto">
          <a:xfrm>
            <a:off x="1708879" y="690575"/>
            <a:ext cx="5926995" cy="4452924"/>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3670671" y="172702"/>
            <a:ext cx="1997663" cy="369332"/>
          </a:xfrm>
          <a:prstGeom prst="rect">
            <a:avLst/>
          </a:prstGeom>
          <a:noFill/>
        </p:spPr>
        <p:txBody>
          <a:bodyPr wrap="none" rtlCol="0">
            <a:spAutoFit/>
          </a:bodyPr>
          <a:lstStyle/>
          <a:p>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811</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生态专属茶园</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27220" y="682053"/>
            <a:ext cx="3672590" cy="10069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buNone/>
            </a:pPr>
            <a:r>
              <a:rPr lang="zh-CN" altLang="en-US" sz="1200" dirty="0" smtClean="0"/>
              <a:t>       </a:t>
            </a:r>
            <a:endParaRPr lang="en-US" altLang="zh-CN" sz="1600" dirty="0" smtClean="0"/>
          </a:p>
          <a:p>
            <a:pPr>
              <a:buNone/>
            </a:pPr>
            <a:r>
              <a:rPr lang="zh-CN" altLang="en-US" sz="1600" dirty="0" smtClean="0"/>
              <a:t/>
            </a:r>
            <a:br>
              <a:rPr lang="zh-CN" altLang="en-US" sz="1600" dirty="0" smtClean="0"/>
            </a:br>
            <a:r>
              <a:rPr lang="zh-CN" altLang="en-US" sz="1600" dirty="0" smtClean="0"/>
              <a:t>　</a:t>
            </a:r>
            <a:r>
              <a:rPr lang="zh-CN" altLang="en-US" sz="1600" dirty="0" smtClean="0">
                <a:latin typeface="黑体" pitchFamily="49" charset="-122"/>
                <a:ea typeface="黑体" pitchFamily="49" charset="-122"/>
              </a:rPr>
              <a:t>　</a:t>
            </a: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pic>
        <p:nvPicPr>
          <p:cNvPr id="105474" name="Picture 2"/>
          <p:cNvPicPr>
            <a:picLocks noChangeAspect="1" noChangeArrowheads="1"/>
          </p:cNvPicPr>
          <p:nvPr/>
        </p:nvPicPr>
        <p:blipFill>
          <a:blip r:embed="rId3"/>
          <a:srcRect/>
          <a:stretch>
            <a:fillRect/>
          </a:stretch>
        </p:blipFill>
        <p:spPr bwMode="auto">
          <a:xfrm>
            <a:off x="1686393" y="672643"/>
            <a:ext cx="5954686" cy="4418389"/>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47"/>
          <p:cNvSpPr txBox="1"/>
          <p:nvPr/>
        </p:nvSpPr>
        <p:spPr>
          <a:xfrm>
            <a:off x="3819740" y="187692"/>
            <a:ext cx="2492990"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贵定云雾贡茶产地介绍</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44034" name="Picture 2" descr="http://www.gz.xinhuanet.com/2008htm/xwzx/2012-04/16/xin_5030409161714078261379.jpg"/>
          <p:cNvPicPr>
            <a:picLocks noChangeAspect="1" noChangeArrowheads="1"/>
          </p:cNvPicPr>
          <p:nvPr/>
        </p:nvPicPr>
        <p:blipFill>
          <a:blip r:embed="rId3"/>
          <a:srcRect/>
          <a:stretch>
            <a:fillRect/>
          </a:stretch>
        </p:blipFill>
        <p:spPr bwMode="auto">
          <a:xfrm>
            <a:off x="5124813" y="670185"/>
            <a:ext cx="3784513" cy="2470255"/>
          </a:xfrm>
          <a:prstGeom prst="rect">
            <a:avLst/>
          </a:prstGeom>
          <a:noFill/>
        </p:spPr>
      </p:pic>
      <p:sp>
        <p:nvSpPr>
          <p:cNvPr id="9" name="矩形 47"/>
          <p:cNvSpPr>
            <a:spLocks noChangeArrowheads="1"/>
          </p:cNvSpPr>
          <p:nvPr/>
        </p:nvSpPr>
        <p:spPr bwMode="auto">
          <a:xfrm>
            <a:off x="427220" y="682053"/>
            <a:ext cx="4654446" cy="39369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buNone/>
            </a:pPr>
            <a:r>
              <a:rPr lang="zh-CN" altLang="en-US" sz="2400" dirty="0" smtClean="0"/>
              <a:t>       </a:t>
            </a:r>
            <a:r>
              <a:rPr lang="zh-CN" altLang="en-US" sz="2000" dirty="0" smtClean="0">
                <a:latin typeface="黑体" pitchFamily="49" charset="-122"/>
                <a:ea typeface="黑体" pitchFamily="49" charset="-122"/>
              </a:rPr>
              <a:t>云雾贡茶产地</a:t>
            </a:r>
            <a:r>
              <a:rPr lang="en-US" altLang="zh-CN" sz="2000" dirty="0" smtClean="0">
                <a:latin typeface="黑体" pitchFamily="49" charset="-122"/>
                <a:ea typeface="黑体" pitchFamily="49" charset="-122"/>
              </a:rPr>
              <a:t>——</a:t>
            </a:r>
            <a:r>
              <a:rPr lang="zh-CN" altLang="en-US" sz="2000" dirty="0" smtClean="0">
                <a:latin typeface="黑体" pitchFamily="49" charset="-122"/>
                <a:ea typeface="黑体" pitchFamily="49" charset="-122"/>
                <a:hlinkClick r:id="rId4"/>
              </a:rPr>
              <a:t>云雾山</a:t>
            </a:r>
            <a:r>
              <a:rPr lang="zh-CN" altLang="en-US" sz="2000" dirty="0" smtClean="0">
                <a:latin typeface="黑体" pitchFamily="49" charset="-122"/>
                <a:ea typeface="黑体" pitchFamily="49" charset="-122"/>
              </a:rPr>
              <a:t>，海拔</a:t>
            </a:r>
            <a:r>
              <a:rPr lang="en-US" altLang="zh-CN" sz="2000" dirty="0" smtClean="0">
                <a:latin typeface="黑体" pitchFamily="49" charset="-122"/>
                <a:ea typeface="黑体" pitchFamily="49" charset="-122"/>
              </a:rPr>
              <a:t>1583.6</a:t>
            </a:r>
            <a:r>
              <a:rPr lang="zh-CN" altLang="en-US" sz="2000" dirty="0" smtClean="0">
                <a:latin typeface="黑体" pitchFamily="49" charset="-122"/>
                <a:ea typeface="黑体" pitchFamily="49" charset="-122"/>
              </a:rPr>
              <a:t>米，为苗岭山脉主峰之一，群山叠翠，涧溪纵横，甜泉密布，常年云雾缭绕，土层深厚，土壤疏松肥沃，周围环境无污染源，特殊的生态环境造就了贵定云雾贡茶独特的品质。定为“茶中极品”。</a:t>
            </a:r>
          </a:p>
          <a:p>
            <a:pPr>
              <a:buNone/>
            </a:pPr>
            <a:endParaRPr lang="en-US" altLang="zh-CN" sz="2000" dirty="0" smtClean="0">
              <a:latin typeface="黑体" pitchFamily="49" charset="-122"/>
              <a:ea typeface="黑体" pitchFamily="49" charset="-122"/>
            </a:endParaRPr>
          </a:p>
          <a:p>
            <a:pPr algn="ctr">
              <a:buNone/>
            </a:pPr>
            <a:r>
              <a:rPr lang="zh-CN" altLang="en-US" sz="2000" dirty="0" smtClean="0">
                <a:latin typeface="黑体" pitchFamily="49" charset="-122"/>
                <a:ea typeface="黑体" pitchFamily="49" charset="-122"/>
              </a:rPr>
              <a:t>高海拔、低纬度、寡日照</a:t>
            </a:r>
            <a:endParaRPr lang="en-US" altLang="zh-CN" sz="2000" dirty="0" smtClean="0">
              <a:latin typeface="黑体" pitchFamily="49" charset="-122"/>
              <a:ea typeface="黑体" pitchFamily="49" charset="-122"/>
            </a:endParaRPr>
          </a:p>
          <a:p>
            <a:pPr>
              <a:buNone/>
            </a:pPr>
            <a:r>
              <a:rPr lang="zh-CN" altLang="en-US" sz="1600" dirty="0" smtClean="0"/>
              <a:t/>
            </a:r>
            <a:br>
              <a:rPr lang="zh-CN" altLang="en-US" sz="1600" dirty="0" smtClean="0"/>
            </a:br>
            <a:r>
              <a:rPr lang="zh-CN" altLang="en-US" sz="1600" dirty="0" smtClean="0"/>
              <a:t>　　</a:t>
            </a:r>
          </a:p>
          <a:p>
            <a:pPr eaLnBrk="1" hangingPunct="1">
              <a:lnSpc>
                <a:spcPct val="130000"/>
              </a:lnSpc>
              <a:spcBef>
                <a:spcPct val="0"/>
              </a:spcBef>
              <a:spcAft>
                <a:spcPts val="375"/>
              </a:spcAft>
              <a:buNone/>
            </a:pP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3670671" y="172702"/>
            <a:ext cx="1997663" cy="369332"/>
          </a:xfrm>
          <a:prstGeom prst="rect">
            <a:avLst/>
          </a:prstGeom>
          <a:noFill/>
        </p:spPr>
        <p:txBody>
          <a:bodyPr wrap="none" rtlCol="0">
            <a:spAutoFit/>
          </a:bodyPr>
          <a:lstStyle/>
          <a:p>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811</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生态专属茶园</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27220" y="682053"/>
            <a:ext cx="3672590" cy="10069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buNone/>
            </a:pPr>
            <a:r>
              <a:rPr lang="zh-CN" altLang="en-US" sz="1200" dirty="0" smtClean="0"/>
              <a:t>       </a:t>
            </a:r>
            <a:endParaRPr lang="en-US" altLang="zh-CN" sz="1600" dirty="0" smtClean="0"/>
          </a:p>
          <a:p>
            <a:pPr>
              <a:buNone/>
            </a:pPr>
            <a:r>
              <a:rPr lang="zh-CN" altLang="en-US" sz="1600" dirty="0" smtClean="0"/>
              <a:t/>
            </a:r>
            <a:br>
              <a:rPr lang="zh-CN" altLang="en-US" sz="1600" dirty="0" smtClean="0"/>
            </a:br>
            <a:r>
              <a:rPr lang="zh-CN" altLang="en-US" sz="1600" dirty="0" smtClean="0"/>
              <a:t>　</a:t>
            </a:r>
            <a:r>
              <a:rPr lang="zh-CN" altLang="en-US" sz="1600" dirty="0" smtClean="0">
                <a:latin typeface="黑体" pitchFamily="49" charset="-122"/>
                <a:ea typeface="黑体" pitchFamily="49" charset="-122"/>
              </a:rPr>
              <a:t>　</a:t>
            </a: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pic>
        <p:nvPicPr>
          <p:cNvPr id="106498" name="Picture 2"/>
          <p:cNvPicPr>
            <a:picLocks noChangeAspect="1" noChangeArrowheads="1"/>
          </p:cNvPicPr>
          <p:nvPr/>
        </p:nvPicPr>
        <p:blipFill>
          <a:blip r:embed="rId3"/>
          <a:srcRect/>
          <a:stretch>
            <a:fillRect/>
          </a:stretch>
        </p:blipFill>
        <p:spPr bwMode="auto">
          <a:xfrm>
            <a:off x="1708879" y="700645"/>
            <a:ext cx="5927880" cy="4442855"/>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3670671" y="172702"/>
            <a:ext cx="1997663" cy="369332"/>
          </a:xfrm>
          <a:prstGeom prst="rect">
            <a:avLst/>
          </a:prstGeom>
          <a:noFill/>
        </p:spPr>
        <p:txBody>
          <a:bodyPr wrap="none" rtlCol="0">
            <a:spAutoFit/>
          </a:bodyPr>
          <a:lstStyle/>
          <a:p>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811</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生态专属茶园</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27220" y="682053"/>
            <a:ext cx="3672590" cy="10069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buNone/>
            </a:pPr>
            <a:r>
              <a:rPr lang="zh-CN" altLang="en-US" sz="1200" dirty="0" smtClean="0"/>
              <a:t>       </a:t>
            </a:r>
            <a:endParaRPr lang="en-US" altLang="zh-CN" sz="1600" dirty="0" smtClean="0"/>
          </a:p>
          <a:p>
            <a:pPr>
              <a:buNone/>
            </a:pPr>
            <a:r>
              <a:rPr lang="zh-CN" altLang="en-US" sz="1600" dirty="0" smtClean="0"/>
              <a:t/>
            </a:r>
            <a:br>
              <a:rPr lang="zh-CN" altLang="en-US" sz="1600" dirty="0" smtClean="0"/>
            </a:br>
            <a:r>
              <a:rPr lang="zh-CN" altLang="en-US" sz="1600" dirty="0" smtClean="0"/>
              <a:t>　</a:t>
            </a:r>
            <a:r>
              <a:rPr lang="zh-CN" altLang="en-US" sz="1600" dirty="0" smtClean="0">
                <a:latin typeface="黑体" pitchFamily="49" charset="-122"/>
                <a:ea typeface="黑体" pitchFamily="49" charset="-122"/>
              </a:rPr>
              <a:t>　</a:t>
            </a: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pic>
        <p:nvPicPr>
          <p:cNvPr id="107522" name="Picture 2"/>
          <p:cNvPicPr>
            <a:picLocks noChangeAspect="1" noChangeArrowheads="1"/>
          </p:cNvPicPr>
          <p:nvPr/>
        </p:nvPicPr>
        <p:blipFill>
          <a:blip r:embed="rId3"/>
          <a:srcRect/>
          <a:stretch>
            <a:fillRect/>
          </a:stretch>
        </p:blipFill>
        <p:spPr bwMode="auto">
          <a:xfrm>
            <a:off x="1761344" y="669636"/>
            <a:ext cx="5871096" cy="4413903"/>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3670671" y="172702"/>
            <a:ext cx="1997663" cy="369332"/>
          </a:xfrm>
          <a:prstGeom prst="rect">
            <a:avLst/>
          </a:prstGeom>
          <a:noFill/>
        </p:spPr>
        <p:txBody>
          <a:bodyPr wrap="none" rtlCol="0">
            <a:spAutoFit/>
          </a:bodyPr>
          <a:lstStyle/>
          <a:p>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811</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生态专属茶园</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27220" y="682053"/>
            <a:ext cx="3672590" cy="10069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buNone/>
            </a:pPr>
            <a:r>
              <a:rPr lang="zh-CN" altLang="en-US" sz="1200" dirty="0" smtClean="0"/>
              <a:t>       </a:t>
            </a:r>
            <a:endParaRPr lang="en-US" altLang="zh-CN" sz="1600" dirty="0" smtClean="0"/>
          </a:p>
          <a:p>
            <a:pPr>
              <a:buNone/>
            </a:pPr>
            <a:r>
              <a:rPr lang="zh-CN" altLang="en-US" sz="1600" dirty="0" smtClean="0"/>
              <a:t/>
            </a:r>
            <a:br>
              <a:rPr lang="zh-CN" altLang="en-US" sz="1600" dirty="0" smtClean="0"/>
            </a:br>
            <a:r>
              <a:rPr lang="zh-CN" altLang="en-US" sz="1600" dirty="0" smtClean="0"/>
              <a:t>　</a:t>
            </a:r>
            <a:r>
              <a:rPr lang="zh-CN" altLang="en-US" sz="1600" dirty="0" smtClean="0">
                <a:latin typeface="黑体" pitchFamily="49" charset="-122"/>
                <a:ea typeface="黑体" pitchFamily="49" charset="-122"/>
              </a:rPr>
              <a:t>　</a:t>
            </a: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graphicFrame>
        <p:nvGraphicFramePr>
          <p:cNvPr id="6" name="表格 5"/>
          <p:cNvGraphicFramePr>
            <a:graphicFrameLocks noGrp="1"/>
          </p:cNvGraphicFramePr>
          <p:nvPr/>
        </p:nvGraphicFramePr>
        <p:xfrm>
          <a:off x="1595827" y="877393"/>
          <a:ext cx="6041660" cy="1925768"/>
        </p:xfrm>
        <a:graphic>
          <a:graphicData uri="http://schemas.openxmlformats.org/drawingml/2006/table">
            <a:tbl>
              <a:tblPr/>
              <a:tblGrid>
                <a:gridCol w="900629"/>
                <a:gridCol w="1104753"/>
                <a:gridCol w="968900"/>
                <a:gridCol w="862010"/>
                <a:gridCol w="1102684"/>
                <a:gridCol w="1102684"/>
              </a:tblGrid>
              <a:tr h="324018">
                <a:tc>
                  <a:txBody>
                    <a:bodyPr/>
                    <a:lstStyle/>
                    <a:p>
                      <a:pPr algn="l">
                        <a:spcAft>
                          <a:spcPts val="0"/>
                        </a:spcAft>
                      </a:pPr>
                      <a:r>
                        <a:rPr lang="zh-CN" sz="1200" kern="0" dirty="0">
                          <a:solidFill>
                            <a:srgbClr val="000000"/>
                          </a:solidFill>
                          <a:latin typeface="Times New Roman"/>
                          <a:ea typeface="宋体"/>
                          <a:cs typeface="宋体"/>
                        </a:rPr>
                        <a:t>产品名称</a:t>
                      </a:r>
                      <a:endParaRPr lang="zh-CN" sz="1050" kern="100" dirty="0">
                        <a:latin typeface="Times New Roman"/>
                        <a:ea typeface="宋体"/>
                        <a:cs typeface="Times New Roman"/>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a:ea typeface="宋体"/>
                          <a:cs typeface="宋体"/>
                        </a:rPr>
                        <a:t>春茶珍品</a:t>
                      </a:r>
                      <a:endParaRPr lang="zh-CN" sz="1050" kern="100">
                        <a:latin typeface="Times New Roman"/>
                        <a:ea typeface="宋体"/>
                        <a:cs typeface="Times New Roman"/>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a:ea typeface="宋体"/>
                          <a:cs typeface="宋体"/>
                        </a:rPr>
                        <a:t>春茶特级</a:t>
                      </a:r>
                      <a:endParaRPr lang="zh-CN" sz="1050" kern="100">
                        <a:latin typeface="Times New Roman"/>
                        <a:ea typeface="宋体"/>
                        <a:cs typeface="Times New Roman"/>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a:ea typeface="宋体"/>
                          <a:cs typeface="宋体"/>
                        </a:rPr>
                        <a:t>夏茶一级</a:t>
                      </a:r>
                      <a:endParaRPr lang="zh-CN" sz="1050" kern="100">
                        <a:latin typeface="Times New Roman"/>
                        <a:ea typeface="宋体"/>
                        <a:cs typeface="Times New Roman"/>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a:ea typeface="宋体"/>
                          <a:cs typeface="宋体"/>
                        </a:rPr>
                        <a:t>夏茶二级</a:t>
                      </a:r>
                      <a:endParaRPr lang="zh-CN" sz="1050" kern="100">
                        <a:latin typeface="Times New Roman"/>
                        <a:ea typeface="宋体"/>
                        <a:cs typeface="Times New Roman"/>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kern="0">
                          <a:solidFill>
                            <a:srgbClr val="000000"/>
                          </a:solidFill>
                          <a:latin typeface="Times New Roman"/>
                          <a:ea typeface="宋体"/>
                          <a:cs typeface="宋体"/>
                        </a:rPr>
                        <a:t>秋茶大宗</a:t>
                      </a:r>
                      <a:endParaRPr lang="zh-CN" sz="1050" kern="100">
                        <a:latin typeface="Times New Roman"/>
                        <a:ea typeface="宋体"/>
                        <a:cs typeface="Times New Roman"/>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7468">
                <a:tc>
                  <a:txBody>
                    <a:bodyPr/>
                    <a:lstStyle/>
                    <a:p>
                      <a:pPr algn="ctr">
                        <a:spcAft>
                          <a:spcPts val="0"/>
                        </a:spcAft>
                      </a:pPr>
                      <a:r>
                        <a:rPr lang="zh-CN" sz="1200" kern="0">
                          <a:solidFill>
                            <a:srgbClr val="000000"/>
                          </a:solidFill>
                          <a:latin typeface="Times New Roman"/>
                          <a:ea typeface="宋体"/>
                          <a:cs typeface="宋体"/>
                        </a:rPr>
                        <a:t>绿茶</a:t>
                      </a:r>
                      <a:r>
                        <a:rPr lang="en-US" sz="1200" kern="0">
                          <a:solidFill>
                            <a:srgbClr val="000000"/>
                          </a:solidFill>
                          <a:latin typeface="宋体"/>
                          <a:ea typeface="宋体"/>
                          <a:cs typeface="Arial"/>
                        </a:rPr>
                        <a:t>/</a:t>
                      </a:r>
                      <a:r>
                        <a:rPr lang="zh-CN" sz="1200" kern="0">
                          <a:solidFill>
                            <a:srgbClr val="000000"/>
                          </a:solidFill>
                          <a:latin typeface="Times New Roman"/>
                          <a:ea typeface="宋体"/>
                          <a:cs typeface="宋体"/>
                        </a:rPr>
                        <a:t>红茶</a:t>
                      </a:r>
                      <a:endParaRPr lang="zh-CN" sz="1050" kern="100">
                        <a:latin typeface="Times New Roman"/>
                        <a:ea typeface="宋体"/>
                        <a:cs typeface="Times New Roman"/>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0">
                          <a:solidFill>
                            <a:srgbClr val="000000"/>
                          </a:solidFill>
                          <a:latin typeface="宋体"/>
                          <a:ea typeface="宋体"/>
                          <a:cs typeface="Arial"/>
                        </a:rPr>
                        <a:t>3</a:t>
                      </a:r>
                      <a:r>
                        <a:rPr lang="zh-CN" sz="1200" kern="0">
                          <a:solidFill>
                            <a:srgbClr val="000000"/>
                          </a:solidFill>
                          <a:latin typeface="Times New Roman"/>
                          <a:ea typeface="宋体"/>
                          <a:cs typeface="Arial"/>
                        </a:rPr>
                        <a:t>斤</a:t>
                      </a:r>
                      <a:r>
                        <a:rPr lang="en-US" sz="1200" kern="0">
                          <a:solidFill>
                            <a:srgbClr val="000000"/>
                          </a:solidFill>
                          <a:latin typeface="Times New Roman"/>
                          <a:ea typeface="宋体"/>
                          <a:cs typeface="Arial"/>
                        </a:rPr>
                        <a:t>/</a:t>
                      </a:r>
                      <a:r>
                        <a:rPr lang="zh-CN" sz="1200" kern="0">
                          <a:solidFill>
                            <a:srgbClr val="000000"/>
                          </a:solidFill>
                          <a:latin typeface="Times New Roman"/>
                          <a:ea typeface="宋体"/>
                          <a:cs typeface="Arial"/>
                        </a:rPr>
                        <a:t>年、亩</a:t>
                      </a:r>
                      <a:endParaRPr lang="zh-CN" sz="1050" kern="100">
                        <a:latin typeface="Times New Roman"/>
                        <a:ea typeface="宋体"/>
                        <a:cs typeface="Times New Roman"/>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0">
                          <a:solidFill>
                            <a:srgbClr val="000000"/>
                          </a:solidFill>
                          <a:latin typeface="宋体"/>
                          <a:ea typeface="宋体"/>
                          <a:cs typeface="Arial"/>
                        </a:rPr>
                        <a:t>8</a:t>
                      </a:r>
                      <a:r>
                        <a:rPr lang="zh-CN" sz="1200" kern="0">
                          <a:solidFill>
                            <a:srgbClr val="000000"/>
                          </a:solidFill>
                          <a:latin typeface="Times New Roman"/>
                          <a:ea typeface="宋体"/>
                          <a:cs typeface="Arial"/>
                        </a:rPr>
                        <a:t>斤</a:t>
                      </a:r>
                      <a:r>
                        <a:rPr lang="en-US" sz="1200" kern="0">
                          <a:solidFill>
                            <a:srgbClr val="000000"/>
                          </a:solidFill>
                          <a:latin typeface="Times New Roman"/>
                          <a:ea typeface="宋体"/>
                          <a:cs typeface="Arial"/>
                        </a:rPr>
                        <a:t>/</a:t>
                      </a:r>
                      <a:r>
                        <a:rPr lang="zh-CN" sz="1200" kern="0">
                          <a:solidFill>
                            <a:srgbClr val="000000"/>
                          </a:solidFill>
                          <a:latin typeface="Times New Roman"/>
                          <a:ea typeface="宋体"/>
                          <a:cs typeface="Arial"/>
                        </a:rPr>
                        <a:t>年、亩</a:t>
                      </a:r>
                      <a:endParaRPr lang="zh-CN" sz="1050" kern="100">
                        <a:latin typeface="Times New Roman"/>
                        <a:ea typeface="宋体"/>
                        <a:cs typeface="Times New Roman"/>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0">
                          <a:solidFill>
                            <a:srgbClr val="000000"/>
                          </a:solidFill>
                          <a:latin typeface="宋体"/>
                          <a:ea typeface="宋体"/>
                          <a:cs typeface="Arial"/>
                        </a:rPr>
                        <a:t>15</a:t>
                      </a:r>
                      <a:r>
                        <a:rPr lang="zh-CN" sz="1200" kern="0">
                          <a:solidFill>
                            <a:srgbClr val="000000"/>
                          </a:solidFill>
                          <a:latin typeface="Times New Roman"/>
                          <a:ea typeface="宋体"/>
                          <a:cs typeface="Arial"/>
                        </a:rPr>
                        <a:t>斤</a:t>
                      </a:r>
                      <a:r>
                        <a:rPr lang="en-US" sz="1200" kern="0">
                          <a:solidFill>
                            <a:srgbClr val="000000"/>
                          </a:solidFill>
                          <a:latin typeface="Times New Roman"/>
                          <a:ea typeface="宋体"/>
                          <a:cs typeface="Arial"/>
                        </a:rPr>
                        <a:t>/</a:t>
                      </a:r>
                      <a:r>
                        <a:rPr lang="zh-CN" sz="1200" kern="0">
                          <a:solidFill>
                            <a:srgbClr val="000000"/>
                          </a:solidFill>
                          <a:latin typeface="Times New Roman"/>
                          <a:ea typeface="宋体"/>
                          <a:cs typeface="Arial"/>
                        </a:rPr>
                        <a:t>年、亩</a:t>
                      </a:r>
                      <a:endParaRPr lang="zh-CN" sz="1050" kern="100">
                        <a:latin typeface="Times New Roman"/>
                        <a:ea typeface="宋体"/>
                        <a:cs typeface="Times New Roman"/>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0">
                          <a:solidFill>
                            <a:srgbClr val="000000"/>
                          </a:solidFill>
                          <a:latin typeface="宋体"/>
                          <a:ea typeface="宋体"/>
                          <a:cs typeface="Times New Roman"/>
                        </a:rPr>
                        <a:t>34</a:t>
                      </a:r>
                      <a:r>
                        <a:rPr lang="zh-CN" sz="1200" kern="0">
                          <a:solidFill>
                            <a:srgbClr val="000000"/>
                          </a:solidFill>
                          <a:latin typeface="Times New Roman"/>
                          <a:ea typeface="宋体"/>
                          <a:cs typeface="Times New Roman"/>
                        </a:rPr>
                        <a:t>斤</a:t>
                      </a:r>
                      <a:r>
                        <a:rPr lang="en-US" sz="1200" kern="0">
                          <a:solidFill>
                            <a:srgbClr val="000000"/>
                          </a:solidFill>
                          <a:latin typeface="Times New Roman"/>
                          <a:ea typeface="宋体"/>
                          <a:cs typeface="Times New Roman"/>
                        </a:rPr>
                        <a:t>/</a:t>
                      </a:r>
                      <a:r>
                        <a:rPr lang="zh-CN" sz="1200" kern="0">
                          <a:solidFill>
                            <a:srgbClr val="000000"/>
                          </a:solidFill>
                          <a:latin typeface="Times New Roman"/>
                          <a:ea typeface="宋体"/>
                          <a:cs typeface="Times New Roman"/>
                        </a:rPr>
                        <a:t>年、亩</a:t>
                      </a:r>
                      <a:endParaRPr lang="zh-CN" sz="1050" kern="100">
                        <a:latin typeface="Times New Roman"/>
                        <a:ea typeface="宋体"/>
                        <a:cs typeface="Times New Roman"/>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0" dirty="0">
                          <a:solidFill>
                            <a:srgbClr val="000000"/>
                          </a:solidFill>
                          <a:latin typeface="宋体"/>
                          <a:ea typeface="宋体"/>
                          <a:cs typeface="Times New Roman"/>
                        </a:rPr>
                        <a:t>40</a:t>
                      </a:r>
                      <a:r>
                        <a:rPr lang="zh-CN" sz="1200" kern="0" dirty="0">
                          <a:solidFill>
                            <a:srgbClr val="000000"/>
                          </a:solidFill>
                          <a:latin typeface="Times New Roman"/>
                          <a:ea typeface="宋体"/>
                          <a:cs typeface="Times New Roman"/>
                        </a:rPr>
                        <a:t>斤</a:t>
                      </a:r>
                      <a:r>
                        <a:rPr lang="en-US" sz="1200" kern="0" dirty="0">
                          <a:solidFill>
                            <a:srgbClr val="000000"/>
                          </a:solidFill>
                          <a:latin typeface="Times New Roman"/>
                          <a:ea typeface="宋体"/>
                          <a:cs typeface="Times New Roman"/>
                        </a:rPr>
                        <a:t>/</a:t>
                      </a:r>
                      <a:r>
                        <a:rPr lang="zh-CN" sz="1200" kern="0" dirty="0">
                          <a:solidFill>
                            <a:srgbClr val="000000"/>
                          </a:solidFill>
                          <a:latin typeface="Times New Roman"/>
                          <a:ea typeface="宋体"/>
                          <a:cs typeface="Times New Roman"/>
                        </a:rPr>
                        <a:t>年</a:t>
                      </a:r>
                      <a:r>
                        <a:rPr lang="en-US" sz="1200" kern="0" dirty="0">
                          <a:solidFill>
                            <a:srgbClr val="000000"/>
                          </a:solidFill>
                          <a:latin typeface="Times New Roman"/>
                          <a:ea typeface="宋体"/>
                          <a:cs typeface="Times New Roman"/>
                        </a:rPr>
                        <a:t>.</a:t>
                      </a:r>
                      <a:r>
                        <a:rPr lang="zh-CN" sz="1200" kern="0" dirty="0">
                          <a:solidFill>
                            <a:srgbClr val="000000"/>
                          </a:solidFill>
                          <a:latin typeface="Times New Roman"/>
                          <a:ea typeface="宋体"/>
                          <a:cs typeface="Times New Roman"/>
                        </a:rPr>
                        <a:t>亩</a:t>
                      </a:r>
                      <a:endParaRPr lang="zh-CN" sz="1050" kern="100" dirty="0">
                        <a:latin typeface="Times New Roman"/>
                        <a:ea typeface="宋体"/>
                        <a:cs typeface="Times New Roman"/>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094">
                <a:tc gridSpan="6">
                  <a:txBody>
                    <a:bodyPr/>
                    <a:lstStyle/>
                    <a:p>
                      <a:pPr algn="l">
                        <a:spcAft>
                          <a:spcPts val="0"/>
                        </a:spcAft>
                      </a:pPr>
                      <a:r>
                        <a:rPr lang="zh-CN" sz="1200" kern="0" dirty="0">
                          <a:solidFill>
                            <a:srgbClr val="000000"/>
                          </a:solidFill>
                          <a:latin typeface="Times New Roman"/>
                          <a:ea typeface="宋体"/>
                          <a:cs typeface="宋体"/>
                        </a:rPr>
                        <a:t>客户确认品类</a:t>
                      </a:r>
                      <a:endParaRPr lang="zh-CN" sz="1050" kern="100" dirty="0">
                        <a:latin typeface="Times New Roman"/>
                        <a:ea typeface="宋体"/>
                        <a:cs typeface="Times New Roman"/>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328094">
                <a:tc>
                  <a:txBody>
                    <a:bodyPr/>
                    <a:lstStyle/>
                    <a:p>
                      <a:pPr algn="ctr">
                        <a:spcAft>
                          <a:spcPts val="0"/>
                        </a:spcAft>
                      </a:pPr>
                      <a:r>
                        <a:rPr lang="zh-CN" sz="1200" kern="0">
                          <a:solidFill>
                            <a:srgbClr val="000000"/>
                          </a:solidFill>
                          <a:latin typeface="Times New Roman"/>
                          <a:ea typeface="宋体"/>
                          <a:cs typeface="宋体"/>
                        </a:rPr>
                        <a:t>红茶</a:t>
                      </a:r>
                      <a:endParaRPr lang="zh-CN" sz="1050" kern="100">
                        <a:latin typeface="Times New Roman"/>
                        <a:ea typeface="宋体"/>
                        <a:cs typeface="Times New Roman"/>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a:solidFill>
                          <a:srgbClr val="000000"/>
                        </a:solidFill>
                        <a:latin typeface="宋体"/>
                        <a:ea typeface="宋体"/>
                        <a:cs typeface="Arial"/>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a:solidFill>
                          <a:srgbClr val="000000"/>
                        </a:solidFill>
                        <a:latin typeface="宋体"/>
                        <a:ea typeface="宋体"/>
                        <a:cs typeface="Arial"/>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a:solidFill>
                          <a:srgbClr val="000000"/>
                        </a:solidFill>
                        <a:latin typeface="宋体"/>
                        <a:ea typeface="宋体"/>
                        <a:cs typeface="Arial"/>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a:solidFill>
                          <a:srgbClr val="000000"/>
                        </a:solidFill>
                        <a:latin typeface="宋体"/>
                        <a:ea typeface="宋体"/>
                        <a:cs typeface="Times New Roman"/>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a:solidFill>
                          <a:srgbClr val="000000"/>
                        </a:solidFill>
                        <a:latin typeface="宋体"/>
                        <a:ea typeface="宋体"/>
                        <a:cs typeface="Times New Roman"/>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094">
                <a:tc>
                  <a:txBody>
                    <a:bodyPr/>
                    <a:lstStyle/>
                    <a:p>
                      <a:pPr algn="ctr">
                        <a:spcAft>
                          <a:spcPts val="0"/>
                        </a:spcAft>
                      </a:pPr>
                      <a:r>
                        <a:rPr lang="zh-CN" sz="1200" kern="0">
                          <a:solidFill>
                            <a:srgbClr val="000000"/>
                          </a:solidFill>
                          <a:latin typeface="Times New Roman"/>
                          <a:ea typeface="宋体"/>
                          <a:cs typeface="宋体"/>
                        </a:rPr>
                        <a:t>绿茶</a:t>
                      </a:r>
                      <a:endParaRPr lang="zh-CN" sz="1050" kern="100">
                        <a:latin typeface="Times New Roman"/>
                        <a:ea typeface="宋体"/>
                        <a:cs typeface="Times New Roman"/>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a:solidFill>
                          <a:srgbClr val="000000"/>
                        </a:solidFill>
                        <a:latin typeface="宋体"/>
                        <a:ea typeface="宋体"/>
                        <a:cs typeface="Arial"/>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a:solidFill>
                          <a:srgbClr val="000000"/>
                        </a:solidFill>
                        <a:latin typeface="宋体"/>
                        <a:ea typeface="宋体"/>
                        <a:cs typeface="Arial"/>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a:solidFill>
                          <a:srgbClr val="000000"/>
                        </a:solidFill>
                        <a:latin typeface="宋体"/>
                        <a:ea typeface="宋体"/>
                        <a:cs typeface="Arial"/>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a:solidFill>
                          <a:srgbClr val="000000"/>
                        </a:solidFill>
                        <a:latin typeface="宋体"/>
                        <a:ea typeface="宋体"/>
                        <a:cs typeface="Times New Roman"/>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0" dirty="0">
                        <a:solidFill>
                          <a:srgbClr val="000000"/>
                        </a:solidFill>
                        <a:latin typeface="宋体"/>
                        <a:ea typeface="宋体"/>
                        <a:cs typeface="Times New Roman"/>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TextBox 47"/>
          <p:cNvSpPr txBox="1"/>
          <p:nvPr/>
        </p:nvSpPr>
        <p:spPr>
          <a:xfrm>
            <a:off x="1669484" y="3020833"/>
            <a:ext cx="3658374" cy="646331"/>
          </a:xfrm>
          <a:prstGeom prst="rect">
            <a:avLst/>
          </a:prstGeom>
          <a:noFill/>
        </p:spPr>
        <p:txBody>
          <a:bodyPr wrap="none" rtlCol="0">
            <a:spAutoFit/>
          </a:bodyPr>
          <a:lstStyle/>
          <a:p>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、鸟王珍稀树种：</a:t>
            </a:r>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3.2</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万元</a:t>
            </a:r>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亩</a:t>
            </a:r>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a:t>
            </a:r>
            <a:endPar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、鸟王树种：</a:t>
            </a:r>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万元</a:t>
            </a:r>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亩</a:t>
            </a:r>
            <a:r>
              <a:rPr lang="en-US" altLang="zh-CN"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107996"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东北大米</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27220" y="682053"/>
            <a:ext cx="3672590" cy="31028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buNone/>
            </a:pPr>
            <a:r>
              <a:rPr lang="zh-CN" altLang="en-US" sz="1600" dirty="0" smtClean="0">
                <a:latin typeface="黑体" pitchFamily="49" charset="-122"/>
                <a:ea typeface="黑体" pitchFamily="49" charset="-122"/>
              </a:rPr>
              <a:t>瓮福集团</a:t>
            </a:r>
            <a:r>
              <a:rPr lang="en-US" altLang="zh-CN" sz="1600" dirty="0" smtClean="0">
                <a:latin typeface="黑体" pitchFamily="49" charset="-122"/>
                <a:ea typeface="黑体" pitchFamily="49" charset="-122"/>
              </a:rPr>
              <a:t>·</a:t>
            </a:r>
            <a:r>
              <a:rPr lang="zh-CN" altLang="en-US" sz="1600" dirty="0" smtClean="0">
                <a:latin typeface="黑体" pitchFamily="49" charset="-122"/>
                <a:ea typeface="黑体" pitchFamily="49" charset="-122"/>
              </a:rPr>
              <a:t>黑龙江瓮福生态农业发展有限公司</a:t>
            </a:r>
            <a:endParaRPr lang="en-US" altLang="zh-CN" sz="1600" dirty="0" smtClean="0">
              <a:latin typeface="黑体" pitchFamily="49" charset="-122"/>
              <a:ea typeface="黑体" pitchFamily="49" charset="-122"/>
            </a:endParaRPr>
          </a:p>
          <a:p>
            <a:pPr>
              <a:buNone/>
            </a:pPr>
            <a:r>
              <a:rPr lang="zh-CN" altLang="en-US" sz="1600" dirty="0" smtClean="0">
                <a:latin typeface="黑体" pitchFamily="49" charset="-122"/>
                <a:ea typeface="黑体" pitchFamily="49" charset="-122"/>
              </a:rPr>
              <a:t>黑龙江迎春粮油有限公司</a:t>
            </a:r>
            <a:endParaRPr lang="en-US" altLang="zh-CN" sz="1600" dirty="0" smtClean="0">
              <a:latin typeface="黑体" pitchFamily="49" charset="-122"/>
              <a:ea typeface="黑体" pitchFamily="49" charset="-122"/>
            </a:endParaRPr>
          </a:p>
          <a:p>
            <a:pPr>
              <a:buNone/>
            </a:pPr>
            <a:r>
              <a:rPr lang="zh-CN" altLang="en-US" sz="1600" dirty="0" smtClean="0">
                <a:latin typeface="黑体" pitchFamily="49" charset="-122"/>
                <a:ea typeface="黑体" pitchFamily="49" charset="-122"/>
              </a:rPr>
              <a:t>黑龙江人和米业有限公司</a:t>
            </a:r>
            <a:endParaRPr lang="en-US" altLang="zh-CN" sz="1600" dirty="0" smtClean="0">
              <a:latin typeface="黑体" pitchFamily="49" charset="-122"/>
              <a:ea typeface="黑体" pitchFamily="49" charset="-122"/>
            </a:endParaRPr>
          </a:p>
          <a:p>
            <a:pPr>
              <a:buNone/>
            </a:pPr>
            <a:r>
              <a:rPr lang="zh-CN" altLang="en-US" sz="1600" dirty="0" smtClean="0">
                <a:latin typeface="黑体" pitchFamily="49" charset="-122"/>
                <a:ea typeface="黑体" pitchFamily="49" charset="-122"/>
              </a:rPr>
              <a:t>种植基地、生产工厂，年产量</a:t>
            </a:r>
            <a:r>
              <a:rPr lang="en-US" altLang="zh-CN" sz="1600" dirty="0" smtClean="0">
                <a:latin typeface="黑体" pitchFamily="49" charset="-122"/>
                <a:ea typeface="黑体" pitchFamily="49" charset="-122"/>
              </a:rPr>
              <a:t>55</a:t>
            </a:r>
            <a:r>
              <a:rPr lang="zh-CN" altLang="en-US" sz="1600" dirty="0" smtClean="0">
                <a:latin typeface="黑体" pitchFamily="49" charset="-122"/>
                <a:ea typeface="黑体" pitchFamily="49" charset="-122"/>
              </a:rPr>
              <a:t>万吨</a:t>
            </a:r>
            <a:endParaRPr lang="en-US" altLang="zh-CN" sz="1600" dirty="0" smtClean="0">
              <a:latin typeface="黑体" pitchFamily="49" charset="-122"/>
              <a:ea typeface="黑体" pitchFamily="49" charset="-122"/>
            </a:endParaRPr>
          </a:p>
          <a:p>
            <a:pPr>
              <a:buNone/>
            </a:pPr>
            <a:r>
              <a:rPr lang="zh-CN" altLang="en-US" sz="1600" dirty="0" smtClean="0">
                <a:latin typeface="黑体" pitchFamily="49" charset="-122"/>
                <a:ea typeface="黑体" pitchFamily="49" charset="-122"/>
              </a:rPr>
              <a:t>中国大米行业</a:t>
            </a:r>
            <a:r>
              <a:rPr lang="en-US" altLang="zh-CN" sz="1600" dirty="0" smtClean="0">
                <a:latin typeface="黑体" pitchFamily="49" charset="-122"/>
                <a:ea typeface="黑体" pitchFamily="49" charset="-122"/>
              </a:rPr>
              <a:t>50</a:t>
            </a:r>
            <a:r>
              <a:rPr lang="zh-CN" altLang="en-US" sz="1600" dirty="0" smtClean="0">
                <a:latin typeface="黑体" pitchFamily="49" charset="-122"/>
                <a:ea typeface="黑体" pitchFamily="49" charset="-122"/>
              </a:rPr>
              <a:t>强</a:t>
            </a:r>
            <a:endParaRPr lang="en-US" altLang="zh-CN" sz="1600" dirty="0" smtClean="0">
              <a:latin typeface="黑体" pitchFamily="49" charset="-122"/>
              <a:ea typeface="黑体" pitchFamily="49" charset="-122"/>
            </a:endParaRPr>
          </a:p>
          <a:p>
            <a:pPr>
              <a:buNone/>
            </a:pPr>
            <a:endParaRPr lang="en-US" altLang="zh-CN" sz="1600" dirty="0" smtClean="0">
              <a:latin typeface="黑体" pitchFamily="49" charset="-122"/>
              <a:ea typeface="黑体" pitchFamily="49" charset="-122"/>
            </a:endParaRPr>
          </a:p>
          <a:p>
            <a:pPr>
              <a:buNone/>
            </a:pPr>
            <a:endParaRPr lang="zh-CN" altLang="en-US" sz="1600" dirty="0" smtClean="0">
              <a:latin typeface="黑体" pitchFamily="49" charset="-122"/>
              <a:ea typeface="黑体" pitchFamily="49" charset="-122"/>
            </a:endParaRPr>
          </a:p>
          <a:p>
            <a:pPr eaLnBrk="1" hangingPunct="1">
              <a:lnSpc>
                <a:spcPct val="130000"/>
              </a:lnSpc>
              <a:spcBef>
                <a:spcPct val="0"/>
              </a:spcBef>
              <a:spcAft>
                <a:spcPts val="375"/>
              </a:spcAft>
              <a:buNone/>
            </a:pP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pic>
        <p:nvPicPr>
          <p:cNvPr id="4098" name="Picture 2"/>
          <p:cNvPicPr>
            <a:picLocks noChangeAspect="1" noChangeArrowheads="1"/>
          </p:cNvPicPr>
          <p:nvPr/>
        </p:nvPicPr>
        <p:blipFill>
          <a:blip r:embed="rId3"/>
          <a:srcRect/>
          <a:stretch>
            <a:fillRect/>
          </a:stretch>
        </p:blipFill>
        <p:spPr bwMode="auto">
          <a:xfrm>
            <a:off x="85239" y="2622863"/>
            <a:ext cx="9004515" cy="2472296"/>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107996"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东北大米</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5122" name="Picture 2"/>
          <p:cNvPicPr>
            <a:picLocks noChangeAspect="1" noChangeArrowheads="1"/>
          </p:cNvPicPr>
          <p:nvPr/>
        </p:nvPicPr>
        <p:blipFill>
          <a:blip r:embed="rId3"/>
          <a:srcRect/>
          <a:stretch>
            <a:fillRect/>
          </a:stretch>
        </p:blipFill>
        <p:spPr bwMode="auto">
          <a:xfrm>
            <a:off x="479686" y="514407"/>
            <a:ext cx="8202898" cy="4600567"/>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107996"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东北大米</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1028" name="Picture 4"/>
          <p:cNvPicPr>
            <a:picLocks noChangeAspect="1" noChangeArrowheads="1"/>
          </p:cNvPicPr>
          <p:nvPr/>
        </p:nvPicPr>
        <p:blipFill>
          <a:blip r:embed="rId3"/>
          <a:srcRect/>
          <a:stretch>
            <a:fillRect/>
          </a:stretch>
        </p:blipFill>
        <p:spPr bwMode="auto">
          <a:xfrm>
            <a:off x="504457" y="929521"/>
            <a:ext cx="8190565" cy="2900465"/>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107996"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东北大米</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1026" name="Picture 2"/>
          <p:cNvPicPr>
            <a:picLocks noChangeAspect="1" noChangeArrowheads="1"/>
          </p:cNvPicPr>
          <p:nvPr/>
        </p:nvPicPr>
        <p:blipFill>
          <a:blip r:embed="rId3"/>
          <a:srcRect/>
          <a:stretch>
            <a:fillRect/>
          </a:stretch>
        </p:blipFill>
        <p:spPr bwMode="auto">
          <a:xfrm>
            <a:off x="460113" y="963306"/>
            <a:ext cx="8354069" cy="2971611"/>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107996"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东北大米</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1029" name="Picture 5"/>
          <p:cNvPicPr>
            <a:picLocks noChangeAspect="1" noChangeArrowheads="1"/>
          </p:cNvPicPr>
          <p:nvPr/>
        </p:nvPicPr>
        <p:blipFill>
          <a:blip r:embed="rId3"/>
          <a:srcRect/>
          <a:stretch>
            <a:fillRect/>
          </a:stretch>
        </p:blipFill>
        <p:spPr bwMode="auto">
          <a:xfrm>
            <a:off x="97435" y="948563"/>
            <a:ext cx="8934138" cy="3163283"/>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107996"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东北大米</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2051" name="Picture 3"/>
          <p:cNvPicPr>
            <a:picLocks noChangeAspect="1" noChangeArrowheads="1"/>
          </p:cNvPicPr>
          <p:nvPr/>
        </p:nvPicPr>
        <p:blipFill>
          <a:blip r:embed="rId3"/>
          <a:srcRect/>
          <a:stretch>
            <a:fillRect/>
          </a:stretch>
        </p:blipFill>
        <p:spPr bwMode="auto">
          <a:xfrm>
            <a:off x="80286" y="895615"/>
            <a:ext cx="8981269" cy="2463297"/>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107996"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东北大米</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80898" name="Picture 2"/>
          <p:cNvPicPr>
            <a:picLocks noChangeAspect="1" noChangeArrowheads="1"/>
          </p:cNvPicPr>
          <p:nvPr/>
        </p:nvPicPr>
        <p:blipFill>
          <a:blip r:embed="rId3"/>
          <a:srcRect/>
          <a:stretch>
            <a:fillRect/>
          </a:stretch>
        </p:blipFill>
        <p:spPr bwMode="auto">
          <a:xfrm>
            <a:off x="171450" y="742013"/>
            <a:ext cx="8801100" cy="4125261"/>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569660"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云雾贡茶历史</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1" name="Rectangle 20"/>
          <p:cNvSpPr/>
          <p:nvPr/>
        </p:nvSpPr>
        <p:spPr>
          <a:xfrm>
            <a:off x="674556" y="1664188"/>
            <a:ext cx="3597639" cy="1938992"/>
          </a:xfrm>
          <a:prstGeom prst="rect">
            <a:avLst/>
          </a:prstGeom>
        </p:spPr>
        <p:txBody>
          <a:bodyPr wrap="square">
            <a:spAutoFit/>
          </a:bodyPr>
          <a:lstStyle/>
          <a:p>
            <a:pPr lvl="0" fontAlgn="base">
              <a:spcBef>
                <a:spcPct val="0"/>
              </a:spcBef>
              <a:spcAft>
                <a:spcPct val="0"/>
              </a:spcAft>
              <a:defRPr/>
            </a:pPr>
            <a:r>
              <a:rPr lang="zh-CN" altLang="en-US" sz="2000" dirty="0" smtClean="0">
                <a:latin typeface="黑体" pitchFamily="49" charset="-122"/>
                <a:ea typeface="黑体" pitchFamily="49" charset="-122"/>
              </a:rPr>
              <a:t>    贵定云雾贡茶历史悠久，有两千多年的种茶史，一千多年的贡茶史，清朝时成为全国八大名茶之一。多年来，云雾贡茶在国际国内名茶评比中屡获金奖。 </a:t>
            </a:r>
            <a:endParaRPr lang="en-US" altLang="zh-CN" sz="2000" dirty="0" smtClean="0">
              <a:latin typeface="黑体" pitchFamily="49" charset="-122"/>
              <a:ea typeface="黑体" pitchFamily="49" charset="-122"/>
            </a:endParaRPr>
          </a:p>
        </p:txBody>
      </p:sp>
      <p:pic>
        <p:nvPicPr>
          <p:cNvPr id="43" name="Picture 2" descr="http://topic.qnz.com.cn/Upfiles/BeyondPic/2010-11/201011100166767477.jpg"/>
          <p:cNvPicPr>
            <a:picLocks noChangeAspect="1" noChangeArrowheads="1"/>
          </p:cNvPicPr>
          <p:nvPr/>
        </p:nvPicPr>
        <p:blipFill>
          <a:blip r:embed="rId3"/>
          <a:srcRect/>
          <a:stretch>
            <a:fillRect/>
          </a:stretch>
        </p:blipFill>
        <p:spPr bwMode="auto">
          <a:xfrm>
            <a:off x="4915513" y="894888"/>
            <a:ext cx="2909353" cy="3930271"/>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107996"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东北大米</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3074" name="Picture 2"/>
          <p:cNvPicPr>
            <a:picLocks noChangeAspect="1" noChangeArrowheads="1"/>
          </p:cNvPicPr>
          <p:nvPr/>
        </p:nvPicPr>
        <p:blipFill>
          <a:blip r:embed="rId3"/>
          <a:srcRect/>
          <a:stretch>
            <a:fillRect/>
          </a:stretch>
        </p:blipFill>
        <p:spPr bwMode="auto">
          <a:xfrm>
            <a:off x="494546" y="879721"/>
            <a:ext cx="8198519" cy="2290698"/>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107996"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东北大米</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81922" name="Picture 2"/>
          <p:cNvPicPr>
            <a:picLocks noChangeAspect="1" noChangeArrowheads="1"/>
          </p:cNvPicPr>
          <p:nvPr/>
        </p:nvPicPr>
        <p:blipFill>
          <a:blip r:embed="rId3"/>
          <a:srcRect/>
          <a:stretch>
            <a:fillRect/>
          </a:stretch>
        </p:blipFill>
        <p:spPr bwMode="auto">
          <a:xfrm>
            <a:off x="487178" y="573367"/>
            <a:ext cx="8139659" cy="4518773"/>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107996"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东北大米</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2050" name="Picture 2"/>
          <p:cNvPicPr>
            <a:picLocks noChangeAspect="1" noChangeArrowheads="1"/>
          </p:cNvPicPr>
          <p:nvPr/>
        </p:nvPicPr>
        <p:blipFill>
          <a:blip r:embed="rId3"/>
          <a:srcRect/>
          <a:stretch>
            <a:fillRect/>
          </a:stretch>
        </p:blipFill>
        <p:spPr bwMode="auto">
          <a:xfrm>
            <a:off x="310700" y="1108127"/>
            <a:ext cx="8541105" cy="2526988"/>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107996"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东北大米</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8194" name="Picture 2" descr="http://www.hlj-ycly.com/imageRepository/80a4e25b-43b2-4845-a35c-d7533a9abd52.jpg"/>
          <p:cNvPicPr>
            <a:picLocks noChangeAspect="1" noChangeArrowheads="1"/>
          </p:cNvPicPr>
          <p:nvPr/>
        </p:nvPicPr>
        <p:blipFill>
          <a:blip r:embed="rId3"/>
          <a:srcRect/>
          <a:stretch>
            <a:fillRect/>
          </a:stretch>
        </p:blipFill>
        <p:spPr bwMode="auto">
          <a:xfrm>
            <a:off x="1796998" y="685801"/>
            <a:ext cx="5715000" cy="4286250"/>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107996"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东北大米</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78850" name="Picture 2" descr="http://www.hlj-ycly.com/imageRepository/c06c0113-4aa8-4d3c-a380-37cedf4021a5.jpg"/>
          <p:cNvPicPr>
            <a:picLocks noChangeAspect="1" noChangeArrowheads="1"/>
          </p:cNvPicPr>
          <p:nvPr/>
        </p:nvPicPr>
        <p:blipFill>
          <a:blip r:embed="rId3"/>
          <a:srcRect/>
          <a:stretch>
            <a:fillRect/>
          </a:stretch>
        </p:blipFill>
        <p:spPr bwMode="auto">
          <a:xfrm>
            <a:off x="1849464" y="715780"/>
            <a:ext cx="5715000" cy="4286250"/>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107996"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东北大米</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63489" name="Picture 1"/>
          <p:cNvPicPr>
            <a:picLocks noChangeAspect="1" noChangeArrowheads="1"/>
          </p:cNvPicPr>
          <p:nvPr/>
        </p:nvPicPr>
        <p:blipFill>
          <a:blip r:embed="rId3"/>
          <a:srcRect/>
          <a:stretch>
            <a:fillRect/>
          </a:stretch>
        </p:blipFill>
        <p:spPr bwMode="auto">
          <a:xfrm>
            <a:off x="1542789" y="589168"/>
            <a:ext cx="5502588" cy="4421826"/>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107996"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东北大米</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61441" name="Picture 1"/>
          <p:cNvPicPr>
            <a:picLocks noChangeAspect="1" noChangeArrowheads="1"/>
          </p:cNvPicPr>
          <p:nvPr/>
        </p:nvPicPr>
        <p:blipFill>
          <a:blip r:embed="rId3"/>
          <a:srcRect/>
          <a:stretch>
            <a:fillRect/>
          </a:stretch>
        </p:blipFill>
        <p:spPr bwMode="auto">
          <a:xfrm>
            <a:off x="2758191" y="688904"/>
            <a:ext cx="3855466" cy="4454596"/>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107996"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东北大米</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27220" y="682053"/>
            <a:ext cx="8064708" cy="55753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r>
              <a:rPr lang="zh-CN" altLang="en-US" sz="1600" b="1" dirty="0" smtClean="0"/>
              <a:t>高品质、原生态、绿色、安全、放心的大米</a:t>
            </a:r>
            <a:endParaRPr lang="zh-CN" altLang="en-US" sz="1600" dirty="0" smtClean="0"/>
          </a:p>
          <a:p>
            <a:r>
              <a:rPr lang="zh-CN" altLang="en-US" sz="1600" dirty="0" smtClean="0"/>
              <a:t>　　产自黑龙江通河县的“迎源龙米”，远离都市的喧嚣、工业污染，世外桃源般质朴、纯净、最优越的土地、水资源，最肥沃的黑土地，最朴实的原生态种植模式，以及最高标准的生产加工流程，所有努力只为成就最健康的生态好米。</a:t>
            </a:r>
          </a:p>
          <a:p>
            <a:r>
              <a:rPr lang="zh-CN" altLang="en-US" sz="1600" b="1" dirty="0" smtClean="0"/>
              <a:t>　　口感纯正、好吃</a:t>
            </a:r>
            <a:endParaRPr lang="zh-CN" altLang="en-US" sz="1600" dirty="0" smtClean="0"/>
          </a:p>
          <a:p>
            <a:r>
              <a:rPr lang="zh-CN" altLang="en-US" sz="1600" dirty="0" smtClean="0"/>
              <a:t>　　米质颗粒整齐均匀，晶莹剔透，柔韧绵软，气味芳香甘醇，蒸煮粘香适口，米饭过夜不回生</a:t>
            </a:r>
            <a:r>
              <a:rPr lang="en-US" altLang="zh-CN" sz="1600" dirty="0" smtClean="0"/>
              <a:t>;</a:t>
            </a:r>
            <a:r>
              <a:rPr lang="zh-CN" altLang="en-US" sz="1600" dirty="0" smtClean="0"/>
              <a:t>北方的大米比南方的大米好吃，尤其是东北大米，因为北方的大米生长期长，东北的大米一年只生长一季，而南方的大米生长期短，一年生长两季或三季，生长期长的大米肯定比生长期短的大米吸收养料多，所以好吃，特别是产自寒地黑龙江土壤肥沃的松嫩平原的“迎源龙米”，更好吃。</a:t>
            </a:r>
          </a:p>
          <a:p>
            <a:r>
              <a:rPr lang="zh-CN" altLang="en-US" sz="1600" b="1" dirty="0" smtClean="0"/>
              <a:t>　　健康高营养的大米</a:t>
            </a:r>
            <a:endParaRPr lang="zh-CN" altLang="en-US" sz="1600" dirty="0" smtClean="0"/>
          </a:p>
          <a:p>
            <a:r>
              <a:rPr lang="zh-CN" altLang="en-US" sz="1600" dirty="0" smtClean="0"/>
              <a:t>　　“迎源龙米”产自北纬</a:t>
            </a:r>
            <a:r>
              <a:rPr lang="en-US" altLang="zh-CN" sz="1600" dirty="0" smtClean="0"/>
              <a:t>40</a:t>
            </a:r>
            <a:r>
              <a:rPr lang="zh-CN" altLang="en-US" sz="1600" dirty="0" smtClean="0"/>
              <a:t>度以上高寒地区，一年仅一熟，水稻生长期每天日照长达</a:t>
            </a:r>
            <a:r>
              <a:rPr lang="en-US" altLang="zh-CN" sz="1600" dirty="0" smtClean="0"/>
              <a:t>16</a:t>
            </a:r>
            <a:r>
              <a:rPr lang="zh-CN" altLang="en-US" sz="1600" dirty="0" smtClean="0"/>
              <a:t>小时，为中国夏季最长日照时间，用现代科技精选良种，粒型比普通东北米略长，比普通米含有更多的糖类、蛋白质、膳食纤维叶酸、肌酸及维生素</a:t>
            </a:r>
            <a:r>
              <a:rPr lang="en-US" altLang="zh-CN" sz="1600" dirty="0" smtClean="0"/>
              <a:t>B1</a:t>
            </a:r>
            <a:r>
              <a:rPr lang="zh-CN" altLang="en-US" sz="1600" dirty="0" smtClean="0"/>
              <a:t>、</a:t>
            </a:r>
            <a:r>
              <a:rPr lang="en-US" altLang="zh-CN" sz="1600" dirty="0" smtClean="0"/>
              <a:t>B2</a:t>
            </a:r>
            <a:r>
              <a:rPr lang="zh-CN" altLang="en-US" sz="1600" dirty="0" smtClean="0"/>
              <a:t>、</a:t>
            </a:r>
            <a:r>
              <a:rPr lang="en-US" altLang="zh-CN" sz="1600" dirty="0" smtClean="0"/>
              <a:t>E</a:t>
            </a:r>
            <a:r>
              <a:rPr lang="zh-CN" altLang="en-US" sz="1600" dirty="0" smtClean="0"/>
              <a:t>和谷维素等生物活性物质，经常食用的抗疲劳、延缓衰老、促进新陈代谢、增强心脏活动力等益处。</a:t>
            </a:r>
          </a:p>
          <a:p>
            <a:r>
              <a:rPr lang="zh-CN" altLang="en-US" sz="1600" b="1" dirty="0" smtClean="0"/>
              <a:t>　　规格：</a:t>
            </a:r>
            <a:r>
              <a:rPr lang="en-US" altLang="zh-CN" sz="1600" b="1" dirty="0" smtClean="0"/>
              <a:t>5kg</a:t>
            </a:r>
            <a:r>
              <a:rPr lang="zh-CN" altLang="en-US" sz="1600" b="1" dirty="0" smtClean="0"/>
              <a:t>、</a:t>
            </a:r>
            <a:r>
              <a:rPr lang="en-US" altLang="zh-CN" sz="1600" b="1" dirty="0" smtClean="0"/>
              <a:t>10kg</a:t>
            </a:r>
            <a:r>
              <a:rPr lang="zh-CN" altLang="en-US" sz="1600" b="1" dirty="0" smtClean="0"/>
              <a:t>、</a:t>
            </a:r>
            <a:r>
              <a:rPr lang="en-US" altLang="zh-CN" sz="1600" b="1" dirty="0" smtClean="0"/>
              <a:t> 15kg </a:t>
            </a:r>
            <a:r>
              <a:rPr lang="zh-CN" altLang="en-US" sz="1600" b="1" dirty="0" smtClean="0"/>
              <a:t>、</a:t>
            </a:r>
            <a:r>
              <a:rPr lang="en-US" altLang="zh-CN" sz="1600" b="1" dirty="0" smtClean="0"/>
              <a:t>25kg;</a:t>
            </a:r>
            <a:endParaRPr lang="zh-CN" altLang="en-US" sz="1600" dirty="0" smtClean="0"/>
          </a:p>
          <a:p>
            <a:pPr>
              <a:buNone/>
            </a:pPr>
            <a:endParaRPr lang="en-US" altLang="zh-CN" sz="1600" dirty="0" smtClean="0">
              <a:latin typeface="黑体" pitchFamily="49" charset="-122"/>
              <a:ea typeface="黑体" pitchFamily="49" charset="-122"/>
            </a:endParaRPr>
          </a:p>
          <a:p>
            <a:pPr>
              <a:buNone/>
            </a:pPr>
            <a:endParaRPr lang="zh-CN" altLang="en-US" sz="1600" dirty="0" smtClean="0">
              <a:latin typeface="黑体" pitchFamily="49" charset="-122"/>
              <a:ea typeface="黑体" pitchFamily="49" charset="-122"/>
            </a:endParaRPr>
          </a:p>
          <a:p>
            <a:pPr eaLnBrk="1" hangingPunct="1">
              <a:lnSpc>
                <a:spcPct val="130000"/>
              </a:lnSpc>
              <a:spcBef>
                <a:spcPct val="0"/>
              </a:spcBef>
              <a:spcAft>
                <a:spcPts val="375"/>
              </a:spcAft>
              <a:buNone/>
            </a:pP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3443344" y="1408911"/>
            <a:ext cx="2214880" cy="743585"/>
          </a:xfrm>
          <a:prstGeom prst="rect">
            <a:avLst/>
          </a:prstGeom>
          <a:noFill/>
        </p:spPr>
        <p:txBody>
          <a:bodyPr wrap="none" rtlCol="0">
            <a:spAutoFit/>
          </a:bodyPr>
          <a:lstStyle/>
          <a:p>
            <a:r>
              <a:rPr lang="zh-CN" altLang="en-US" sz="4000"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谢谢聆听</a:t>
            </a:r>
          </a:p>
        </p:txBody>
      </p:sp>
      <p:sp>
        <p:nvSpPr>
          <p:cNvPr id="2" name="TextBox 49"/>
          <p:cNvSpPr txBox="1"/>
          <p:nvPr/>
        </p:nvSpPr>
        <p:spPr>
          <a:xfrm>
            <a:off x="2864589" y="2954133"/>
            <a:ext cx="3519170" cy="384810"/>
          </a:xfrm>
          <a:prstGeom prst="rect">
            <a:avLst/>
          </a:prstGeom>
          <a:noFill/>
        </p:spPr>
        <p:txBody>
          <a:bodyPr wrap="none" rtlCol="0">
            <a:spAutoFit/>
          </a:bodyPr>
          <a:lstStyle/>
          <a:p>
            <a:r>
              <a:rPr lang="zh-CN" altLang="en-US" b="1" dirty="0">
                <a:solidFill>
                  <a:schemeClr val="tx2">
                    <a:lumMod val="50000"/>
                  </a:schemeClr>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邀世界品味贵州  约黔茶创誉全球</a:t>
            </a:r>
          </a:p>
        </p:txBody>
      </p:sp>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877163"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鸟王茶</a:t>
            </a:r>
            <a:endParaRPr lang="zh-CN" altLang="zh-CN"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0" name="Rectangle 116"/>
          <p:cNvSpPr/>
          <p:nvPr/>
        </p:nvSpPr>
        <p:spPr>
          <a:xfrm>
            <a:off x="427220" y="742014"/>
            <a:ext cx="5149121" cy="3539430"/>
          </a:xfrm>
          <a:prstGeom prst="rect">
            <a:avLst/>
          </a:prstGeom>
        </p:spPr>
        <p:txBody>
          <a:bodyPr wrap="square">
            <a:spAutoFit/>
          </a:bodyPr>
          <a:lstStyle/>
          <a:p>
            <a:pPr lvl="0" fontAlgn="base">
              <a:spcBef>
                <a:spcPct val="0"/>
              </a:spcBef>
              <a:spcAft>
                <a:spcPct val="0"/>
              </a:spcAft>
              <a:defRPr/>
            </a:pPr>
            <a:r>
              <a:rPr lang="zh-CN" altLang="en-US" sz="1400" dirty="0" smtClean="0">
                <a:latin typeface="黑体" pitchFamily="49" charset="-122"/>
                <a:ea typeface="黑体" pitchFamily="49" charset="-122"/>
              </a:rPr>
              <a:t>云雾山中的凤凰坡，是一个并不起眼的小山坡，但却是鸟王茶的摇篮。传说上古之时，神鸟凤凰在东海蓬莱仙山盗得仙草，飞越千里，当来到云雾山时，见山中终日云雾缭绕、巨木参天、溪水淙淙，便栖息于此，凤凰衔来的蓬莱仙草便在云雾山中落根。</a:t>
            </a:r>
          </a:p>
          <a:p>
            <a:pPr fontAlgn="base">
              <a:spcBef>
                <a:spcPct val="0"/>
              </a:spcBef>
              <a:spcAft>
                <a:spcPct val="0"/>
              </a:spcAft>
              <a:defRPr/>
            </a:pPr>
            <a:r>
              <a:rPr lang="zh-CN" altLang="en-US" sz="1400" dirty="0" smtClean="0">
                <a:latin typeface="黑体" pitchFamily="49" charset="-122"/>
                <a:ea typeface="黑体" pitchFamily="49" charset="-122"/>
              </a:rPr>
              <a:t/>
            </a:r>
            <a:br>
              <a:rPr lang="zh-CN" altLang="en-US" sz="1400" dirty="0" smtClean="0">
                <a:latin typeface="黑体" pitchFamily="49" charset="-122"/>
                <a:ea typeface="黑体" pitchFamily="49" charset="-122"/>
              </a:rPr>
            </a:br>
            <a:r>
              <a:rPr lang="zh-CN" altLang="en-US" sz="1400" dirty="0" smtClean="0">
                <a:latin typeface="黑体" pitchFamily="49" charset="-122"/>
                <a:ea typeface="黑体" pitchFamily="49" charset="-122"/>
              </a:rPr>
              <a:t>　　多年后，蚩尤后人迁移到云雾深山中，偶然的机会下得知神草有清心明目健身之功效，于是开始加以人工种植，因为神草为百鸟之王凤凰携来，便冠以凤凰之名，这便是今天的云雾山鸟王茶。</a:t>
            </a:r>
            <a:endParaRPr lang="en-US" altLang="zh-CN" sz="1400" dirty="0" smtClean="0">
              <a:latin typeface="黑体" pitchFamily="49" charset="-122"/>
              <a:ea typeface="黑体" pitchFamily="49" charset="-122"/>
            </a:endParaRPr>
          </a:p>
          <a:p>
            <a:pPr fontAlgn="base">
              <a:spcBef>
                <a:spcPct val="0"/>
              </a:spcBef>
              <a:spcAft>
                <a:spcPct val="0"/>
              </a:spcAft>
              <a:defRPr/>
            </a:pPr>
            <a:endParaRPr lang="en-US" altLang="zh-CN" sz="1400" dirty="0" smtClean="0">
              <a:latin typeface="黑体" pitchFamily="49" charset="-122"/>
              <a:ea typeface="黑体" pitchFamily="49" charset="-122"/>
            </a:endParaRPr>
          </a:p>
          <a:p>
            <a:pPr fontAlgn="base">
              <a:spcBef>
                <a:spcPct val="0"/>
              </a:spcBef>
              <a:spcAft>
                <a:spcPct val="0"/>
              </a:spcAft>
              <a:defRPr/>
            </a:pPr>
            <a:r>
              <a:rPr lang="en-US" altLang="zh-CN" sz="1400" dirty="0" smtClean="0">
                <a:latin typeface="黑体" pitchFamily="49" charset="-122"/>
                <a:ea typeface="黑体" pitchFamily="49" charset="-122"/>
              </a:rPr>
              <a:t>    </a:t>
            </a:r>
            <a:r>
              <a:rPr lang="zh-CN" altLang="en-US" sz="1400" dirty="0" smtClean="0">
                <a:latin typeface="黑体" pitchFamily="49" charset="-122"/>
                <a:ea typeface="黑体" pitchFamily="49" charset="-122"/>
              </a:rPr>
              <a:t>经过千百年的人工种植，鸟王茶已经有了一套完整成熟的种植技术和制作工艺，至盛唐之时，鸟王茶便已声名远传，并被皇室纳为贡品</a:t>
            </a:r>
          </a:p>
          <a:p>
            <a:pPr fontAlgn="base">
              <a:spcBef>
                <a:spcPct val="0"/>
              </a:spcBef>
              <a:spcAft>
                <a:spcPct val="0"/>
              </a:spcAft>
              <a:defRPr/>
            </a:pPr>
            <a:r>
              <a:rPr lang="zh-CN" altLang="en-US" sz="1400" dirty="0" smtClean="0"/>
              <a:t/>
            </a:r>
            <a:br>
              <a:rPr lang="zh-CN" altLang="en-US" sz="1400" dirty="0" smtClean="0"/>
            </a:br>
            <a:r>
              <a:rPr lang="zh-CN" altLang="en-US" sz="1400" dirty="0" smtClean="0"/>
              <a:t>    </a:t>
            </a:r>
            <a:endParaRPr kumimoji="0" lang="zh-CN" altLang="en-US" sz="1400" b="1" i="0" u="none" strike="noStrike" kern="1200" cap="none" spc="0" normalizeH="0" baseline="0" noProof="0" dirty="0">
              <a:ln>
                <a:noFill/>
              </a:ln>
              <a:solidFill>
                <a:srgbClr val="163A5A"/>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Open Sans" pitchFamily="34" charset="0"/>
              <a:sym typeface="Gill Sans"/>
            </a:endParaRPr>
          </a:p>
        </p:txBody>
      </p:sp>
      <p:pic>
        <p:nvPicPr>
          <p:cNvPr id="39941" name="Picture 5" descr="http://p5.pccoo.cn/PHBBS/20160919/2016091908485106180488s.jpeg"/>
          <p:cNvPicPr>
            <a:picLocks noChangeAspect="1" noChangeArrowheads="1"/>
          </p:cNvPicPr>
          <p:nvPr/>
        </p:nvPicPr>
        <p:blipFill>
          <a:blip r:embed="rId3"/>
          <a:srcRect/>
          <a:stretch>
            <a:fillRect/>
          </a:stretch>
        </p:blipFill>
        <p:spPr bwMode="auto">
          <a:xfrm>
            <a:off x="5518931" y="837576"/>
            <a:ext cx="3340308" cy="2505231"/>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338828"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鸟王茶制作</a:t>
            </a:r>
            <a:endParaRPr lang="zh-CN" altLang="zh-CN"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0" name="Rectangle 116"/>
          <p:cNvSpPr/>
          <p:nvPr/>
        </p:nvSpPr>
        <p:spPr>
          <a:xfrm>
            <a:off x="427220" y="742014"/>
            <a:ext cx="5149121" cy="3754874"/>
          </a:xfrm>
          <a:prstGeom prst="rect">
            <a:avLst/>
          </a:prstGeom>
        </p:spPr>
        <p:txBody>
          <a:bodyPr wrap="square">
            <a:spAutoFit/>
          </a:bodyPr>
          <a:lstStyle/>
          <a:p>
            <a:pPr lvl="0" fontAlgn="base">
              <a:spcBef>
                <a:spcPct val="0"/>
              </a:spcBef>
              <a:spcAft>
                <a:spcPct val="0"/>
              </a:spcAft>
              <a:defRPr/>
            </a:pPr>
            <a:r>
              <a:rPr lang="zh-CN" altLang="en-US" sz="1400" dirty="0" smtClean="0"/>
              <a:t>鸟王茶采自当地的“鸟王种”，具有叶色绿、茸毛多、芽叶肥壮，持嫩性强，且内含成份丰富的特点。得天独厚的生态环境和优质的鲜叶原料，为鸟王茶品质形成创造了条件。 　　 　　　　鸟王茶采摘细嫩，俗称“嫩采雅省嘴”，可见芽叶的幼嫩程度。全年采摘五轮左右，春茶采摘三次，清明前后采头道茶，谷雨采二道茶，立夏后采三道茶，最多采</a:t>
            </a:r>
            <a:r>
              <a:rPr lang="en-US" altLang="zh-CN" sz="1400" dirty="0" smtClean="0"/>
              <a:t>2</a:t>
            </a:r>
            <a:r>
              <a:rPr lang="zh-CN" altLang="en-US" sz="1400" dirty="0" smtClean="0"/>
              <a:t>～</a:t>
            </a:r>
            <a:r>
              <a:rPr lang="en-US" altLang="zh-CN" sz="1400" dirty="0" smtClean="0"/>
              <a:t>3</a:t>
            </a:r>
            <a:r>
              <a:rPr lang="zh-CN" altLang="en-US" sz="1400" dirty="0" smtClean="0"/>
              <a:t>次。采摘标准是独芽、以一芽一、二叶为主。 　　 　　　　</a:t>
            </a:r>
            <a:endParaRPr lang="en-US" altLang="zh-CN" sz="1400" dirty="0" smtClean="0"/>
          </a:p>
          <a:p>
            <a:pPr lvl="0" fontAlgn="base">
              <a:spcBef>
                <a:spcPct val="0"/>
              </a:spcBef>
              <a:spcAft>
                <a:spcPct val="0"/>
              </a:spcAft>
              <a:defRPr/>
            </a:pPr>
            <a:r>
              <a:rPr lang="zh-CN" altLang="en-US" sz="1400" dirty="0" smtClean="0"/>
              <a:t>炒制工艺精巧，有三炒三揉后烘干和四炒四揉再烘干两种炒法。三炒三揉后烘干的工艺是：杀青、揉捻、二炒（搓条与搓紧条索）、三炒（揉团提毫）、烘干。四炒四揉就是多一道搓团提毫过程。杀青锅温</a:t>
            </a:r>
            <a:r>
              <a:rPr lang="en-US" altLang="zh-CN" sz="1400" dirty="0" smtClean="0"/>
              <a:t>85</a:t>
            </a:r>
            <a:r>
              <a:rPr lang="zh-CN" altLang="en-US" sz="1400" dirty="0" smtClean="0"/>
              <a:t>～</a:t>
            </a:r>
            <a:r>
              <a:rPr lang="en-US" altLang="zh-CN" sz="1400" dirty="0" smtClean="0"/>
              <a:t>90℃</a:t>
            </a:r>
            <a:r>
              <a:rPr lang="zh-CN" altLang="en-US" sz="1400" dirty="0" smtClean="0"/>
              <a:t>，投叶量</a:t>
            </a:r>
            <a:r>
              <a:rPr lang="en-US" altLang="zh-CN" sz="1400" dirty="0" smtClean="0"/>
              <a:t>1000</a:t>
            </a:r>
            <a:r>
              <a:rPr lang="zh-CN" altLang="en-US" sz="1400" dirty="0" smtClean="0"/>
              <a:t>～</a:t>
            </a:r>
            <a:r>
              <a:rPr lang="en-US" altLang="zh-CN" sz="1400" dirty="0" smtClean="0"/>
              <a:t>1250</a:t>
            </a:r>
            <a:r>
              <a:rPr lang="zh-CN" altLang="en-US" sz="1400" dirty="0" smtClean="0"/>
              <a:t>克，历时</a:t>
            </a:r>
            <a:r>
              <a:rPr lang="en-US" altLang="zh-CN" sz="1400" dirty="0" smtClean="0"/>
              <a:t>10</a:t>
            </a:r>
            <a:r>
              <a:rPr lang="zh-CN" altLang="en-US" sz="1400" dirty="0" smtClean="0"/>
              <a:t>分钟左右。揉捻时间</a:t>
            </a:r>
            <a:r>
              <a:rPr lang="en-US" altLang="zh-CN" sz="1400" dirty="0" smtClean="0"/>
              <a:t>5</a:t>
            </a:r>
            <a:r>
              <a:rPr lang="zh-CN" altLang="en-US" sz="1400" dirty="0" smtClean="0"/>
              <a:t>分钟左右，达到初步起条的目的。二炒锅温</a:t>
            </a:r>
            <a:r>
              <a:rPr lang="en-US" altLang="zh-CN" sz="1400" dirty="0" smtClean="0"/>
              <a:t>70℃</a:t>
            </a:r>
            <a:r>
              <a:rPr lang="zh-CN" altLang="en-US" sz="1400" dirty="0" smtClean="0"/>
              <a:t>左右，散发部分水分后，抓紧时机热锅搓条，起锅搓揉，紧细条索。三炒和四炒的锅温</a:t>
            </a:r>
            <a:r>
              <a:rPr lang="en-US" altLang="zh-CN" sz="1400" dirty="0" smtClean="0"/>
              <a:t>50℃</a:t>
            </a:r>
            <a:r>
              <a:rPr lang="zh-CN" altLang="en-US" sz="1400" dirty="0" smtClean="0"/>
              <a:t>左右，边抖边揉边搓团、解团，反复多次，手势由重到轻，搓至形如鱼钩，茸毫显露即起锅摊凉。最后在锅内低温烘至足干。全程历时约</a:t>
            </a:r>
            <a:r>
              <a:rPr lang="en-US" altLang="zh-CN" sz="1400" dirty="0" smtClean="0"/>
              <a:t>2</a:t>
            </a:r>
            <a:r>
              <a:rPr lang="zh-CN" altLang="en-US" sz="1400" dirty="0" smtClean="0"/>
              <a:t>小时。 　　 　　　　</a:t>
            </a:r>
            <a:br>
              <a:rPr lang="zh-CN" altLang="en-US" sz="1400" dirty="0" smtClean="0"/>
            </a:br>
            <a:r>
              <a:rPr lang="zh-CN" altLang="en-US" sz="1400" dirty="0" smtClean="0"/>
              <a:t>    </a:t>
            </a:r>
            <a:endParaRPr kumimoji="0" lang="zh-CN" altLang="en-US" sz="1400" b="1" i="0" u="none" strike="noStrike" kern="1200" cap="none" spc="0" normalizeH="0" baseline="0" noProof="0" dirty="0">
              <a:ln>
                <a:noFill/>
              </a:ln>
              <a:solidFill>
                <a:srgbClr val="163A5A"/>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Open Sans" pitchFamily="34" charset="0"/>
              <a:sym typeface="Gill Sans"/>
            </a:endParaRPr>
          </a:p>
        </p:txBody>
      </p:sp>
      <p:pic>
        <p:nvPicPr>
          <p:cNvPr id="64514" name="Picture 2" descr="http://image.cnpp.cn/upload/images/20160520/1463730360_10826_8.jpg"/>
          <p:cNvPicPr>
            <a:picLocks noChangeAspect="1" noChangeArrowheads="1"/>
          </p:cNvPicPr>
          <p:nvPr/>
        </p:nvPicPr>
        <p:blipFill>
          <a:blip r:embed="rId3"/>
          <a:srcRect/>
          <a:stretch>
            <a:fillRect/>
          </a:stretch>
        </p:blipFill>
        <p:spPr bwMode="auto">
          <a:xfrm>
            <a:off x="5526248" y="742013"/>
            <a:ext cx="2671237" cy="1831012"/>
          </a:xfrm>
          <a:prstGeom prst="rect">
            <a:avLst/>
          </a:prstGeom>
          <a:noFill/>
        </p:spPr>
      </p:pic>
      <p:pic>
        <p:nvPicPr>
          <p:cNvPr id="64516" name="Picture 4" descr="http://my.liveapp.cn/userfiles/info/5/2014/04/530f05d6f153616199.jpg"/>
          <p:cNvPicPr>
            <a:picLocks noChangeAspect="1" noChangeArrowheads="1"/>
          </p:cNvPicPr>
          <p:nvPr/>
        </p:nvPicPr>
        <p:blipFill>
          <a:blip r:embed="rId4"/>
          <a:srcRect/>
          <a:stretch>
            <a:fillRect/>
          </a:stretch>
        </p:blipFill>
        <p:spPr bwMode="auto">
          <a:xfrm>
            <a:off x="5499571" y="2585803"/>
            <a:ext cx="2705014" cy="2091820"/>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338828"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鸟王茶特点</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27220" y="682053"/>
            <a:ext cx="3672590" cy="30710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buNone/>
            </a:pPr>
            <a:r>
              <a:rPr lang="zh-CN" altLang="en-US" sz="1200" dirty="0" smtClean="0"/>
              <a:t>       </a:t>
            </a:r>
            <a:endParaRPr lang="en-US" altLang="zh-CN" sz="1600" dirty="0" smtClean="0"/>
          </a:p>
          <a:p>
            <a:pPr>
              <a:buNone/>
            </a:pPr>
            <a:r>
              <a:rPr lang="zh-CN" altLang="en-US" sz="1600" dirty="0" smtClean="0"/>
              <a:t/>
            </a:r>
            <a:br>
              <a:rPr lang="zh-CN" altLang="en-US" sz="1600" dirty="0" smtClean="0"/>
            </a:br>
            <a:r>
              <a:rPr lang="zh-CN" altLang="en-US" sz="1600" dirty="0" smtClean="0"/>
              <a:t>　</a:t>
            </a:r>
            <a:r>
              <a:rPr lang="zh-CN" altLang="en-US" sz="1600" dirty="0" smtClean="0">
                <a:latin typeface="黑体" pitchFamily="49" charset="-122"/>
                <a:ea typeface="黑体" pitchFamily="49" charset="-122"/>
              </a:rPr>
              <a:t>　</a:t>
            </a:r>
            <a:r>
              <a:rPr lang="zh-CN" altLang="en-US" sz="1600" dirty="0" smtClean="0">
                <a:latin typeface="黑体" pitchFamily="49" charset="-122"/>
                <a:ea typeface="黑体" pitchFamily="49" charset="-122"/>
                <a:hlinkClick r:id="rId3"/>
              </a:rPr>
              <a:t>贵定县</a:t>
            </a:r>
            <a:r>
              <a:rPr lang="zh-CN" altLang="en-US" sz="1600" dirty="0" smtClean="0">
                <a:latin typeface="黑体" pitchFamily="49" charset="-122"/>
                <a:ea typeface="黑体" pitchFamily="49" charset="-122"/>
              </a:rPr>
              <a:t>独有的地方良种茶鸟王种，其芽型秀丽、芽叶茸毛多、叶肉厚、芽色嫩绿，制出的茶叶品质优良、外形美观、卷曲呈鱼钩状，白毫显露，汤色碧绿，滋味浓厚、回甘，香气清幽持久，氨基酸含量和水浸出物高于福鼎大白茶，具有独特的良种优势，是制名优茶的优良品种，是全国唯一独有的地方茶树珍稀良种。</a:t>
            </a:r>
          </a:p>
          <a:p>
            <a:pPr eaLnBrk="1" hangingPunct="1">
              <a:lnSpc>
                <a:spcPct val="130000"/>
              </a:lnSpc>
              <a:spcBef>
                <a:spcPct val="0"/>
              </a:spcBef>
              <a:spcAft>
                <a:spcPts val="375"/>
              </a:spcAft>
              <a:buNone/>
            </a:pPr>
            <a:endParaRPr lang="zh-CN" altLang="en-US" sz="1200" dirty="0" smtClean="0">
              <a:solidFill>
                <a:srgbClr val="FF0000"/>
              </a:solidFill>
              <a:latin typeface="黑体" pitchFamily="49" charset="-122"/>
              <a:ea typeface="黑体" pitchFamily="49" charset="-122"/>
            </a:endParaRPr>
          </a:p>
          <a:p>
            <a:pPr eaLnBrk="1" hangingPunct="1">
              <a:lnSpc>
                <a:spcPct val="130000"/>
              </a:lnSpc>
              <a:spcBef>
                <a:spcPct val="0"/>
              </a:spcBef>
              <a:spcAft>
                <a:spcPts val="375"/>
              </a:spcAft>
              <a:buNone/>
            </a:pPr>
            <a:endParaRPr lang="zh-CN" altLang="en-US" sz="1000" dirty="0">
              <a:latin typeface="+mj-ea"/>
              <a:ea typeface="+mj-ea"/>
            </a:endParaRPr>
          </a:p>
        </p:txBody>
      </p:sp>
      <p:pic>
        <p:nvPicPr>
          <p:cNvPr id="37894" name="Picture 6" descr="http://i03.c.aliimg.com/img/ibank/2013/848/645/763546848_1016355173.jpg"/>
          <p:cNvPicPr>
            <a:picLocks noChangeAspect="1" noChangeArrowheads="1"/>
          </p:cNvPicPr>
          <p:nvPr/>
        </p:nvPicPr>
        <p:blipFill>
          <a:blip r:embed="rId4" cstate="print"/>
          <a:srcRect/>
          <a:stretch>
            <a:fillRect/>
          </a:stretch>
        </p:blipFill>
        <p:spPr bwMode="auto">
          <a:xfrm>
            <a:off x="4107305" y="687621"/>
            <a:ext cx="2677669" cy="2677669"/>
          </a:xfrm>
          <a:prstGeom prst="rect">
            <a:avLst/>
          </a:prstGeom>
          <a:noFill/>
        </p:spPr>
      </p:pic>
      <p:pic>
        <p:nvPicPr>
          <p:cNvPr id="37896" name="Picture 8" descr="http://image.sonhoo.com/server8/photos/photo/zhashifulvcha/66f88f8ae46c65164809e1df33725b94.tbi.jpg"/>
          <p:cNvPicPr>
            <a:picLocks noChangeAspect="1" noChangeArrowheads="1"/>
          </p:cNvPicPr>
          <p:nvPr/>
        </p:nvPicPr>
        <p:blipFill>
          <a:blip r:embed="rId5"/>
          <a:srcRect/>
          <a:stretch>
            <a:fillRect/>
          </a:stretch>
        </p:blipFill>
        <p:spPr bwMode="auto">
          <a:xfrm>
            <a:off x="6773731" y="2525893"/>
            <a:ext cx="2315929" cy="2315930"/>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107996"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产品系列</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1026" name="Picture 2"/>
          <p:cNvPicPr>
            <a:picLocks noChangeAspect="1" noChangeArrowheads="1"/>
          </p:cNvPicPr>
          <p:nvPr/>
        </p:nvPicPr>
        <p:blipFill>
          <a:blip r:embed="rId3"/>
          <a:srcRect/>
          <a:stretch>
            <a:fillRect/>
          </a:stretch>
        </p:blipFill>
        <p:spPr bwMode="auto">
          <a:xfrm>
            <a:off x="583955" y="730250"/>
            <a:ext cx="8045450" cy="4413250"/>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515257" y="62456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47"/>
          <p:cNvSpPr txBox="1"/>
          <p:nvPr/>
        </p:nvSpPr>
        <p:spPr>
          <a:xfrm>
            <a:off x="4022940" y="187692"/>
            <a:ext cx="1107996" cy="369332"/>
          </a:xfrm>
          <a:prstGeom prst="rect">
            <a:avLst/>
          </a:prstGeom>
          <a:noFill/>
        </p:spPr>
        <p:txBody>
          <a:bodyPr wrap="none" rtlCol="0">
            <a:spAutoFit/>
          </a:bodyPr>
          <a:lstStyle/>
          <a:p>
            <a:r>
              <a:rPr lang="zh-CN" altLang="en-US" b="1" dirty="0" smtClean="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产品系列</a:t>
            </a:r>
            <a:endParaRPr lang="zh-CN" altLang="en-US" b="1" dirty="0">
              <a:solidFill>
                <a:srgbClr val="163A5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2050" name="Picture 2"/>
          <p:cNvPicPr>
            <a:picLocks noChangeAspect="1" noChangeArrowheads="1"/>
          </p:cNvPicPr>
          <p:nvPr/>
        </p:nvPicPr>
        <p:blipFill>
          <a:blip r:embed="rId3"/>
          <a:srcRect/>
          <a:stretch>
            <a:fillRect/>
          </a:stretch>
        </p:blipFill>
        <p:spPr bwMode="auto">
          <a:xfrm>
            <a:off x="610225" y="987373"/>
            <a:ext cx="7848600" cy="3708400"/>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407</TotalTime>
  <Words>792</Words>
  <Application>WPS 演示</Application>
  <PresentationFormat>全屏显示(16:9)</PresentationFormat>
  <Paragraphs>183</Paragraphs>
  <Slides>48</Slides>
  <Notes>47</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48</vt:i4>
      </vt:variant>
    </vt:vector>
  </HeadingPairs>
  <TitlesOfParts>
    <vt:vector size="60" baseType="lpstr">
      <vt:lpstr>Arial</vt:lpstr>
      <vt:lpstr>宋体</vt:lpstr>
      <vt:lpstr>Calibri</vt:lpstr>
      <vt:lpstr>微软雅黑</vt:lpstr>
      <vt:lpstr>黑体</vt:lpstr>
      <vt:lpstr>方正兰亭黑_GBK</vt:lpstr>
      <vt:lpstr>Open Sans</vt:lpstr>
      <vt:lpstr>Gill Sans</vt:lpstr>
      <vt:lpstr>楷体</vt:lpstr>
      <vt:lpstr>Times New Roman</vt:lpstr>
      <vt:lpstr>Impact</vt:lpstr>
      <vt:lpstr>第一PPT模板网-WWW.1PPT.COM</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vector>
  </TitlesOfParts>
  <Company>www.microsoft.com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dc:title>
  <dc:creator>www.1ppt.com</dc:creator>
  <dc:description>www.1ppt.com;</dc:description>
  <cp:lastModifiedBy>ly</cp:lastModifiedBy>
  <cp:revision>347</cp:revision>
  <dcterms:created xsi:type="dcterms:W3CDTF">2015-01-22T11:01:00Z</dcterms:created>
  <dcterms:modified xsi:type="dcterms:W3CDTF">2017-03-12T05:15:23Z</dcterms:modified>
  <cp:category>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2052-10.1.0.6029</vt:lpwstr>
  </property>
</Properties>
</file>